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315" r:id="rId3"/>
    <p:sldId id="257" r:id="rId4"/>
    <p:sldId id="312" r:id="rId5"/>
    <p:sldId id="268" r:id="rId6"/>
    <p:sldId id="269" r:id="rId7"/>
    <p:sldId id="313" r:id="rId8"/>
    <p:sldId id="314"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15"/>
            <p14:sldId id="257"/>
            <p14:sldId id="312"/>
            <p14:sldId id="268"/>
            <p14:sldId id="269"/>
            <p14:sldId id="313"/>
            <p14:sldId id="31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5E3CF"/>
    <a:srgbClr val="767171"/>
    <a:srgbClr val="D0CECE"/>
    <a:srgbClr val="FBE5D6"/>
    <a:srgbClr val="E2F0D9"/>
    <a:srgbClr val="C5E0B4"/>
    <a:srgbClr val="70AD47"/>
    <a:srgbClr val="DAE3F3"/>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33" autoAdjust="0"/>
  </p:normalViewPr>
  <p:slideViewPr>
    <p:cSldViewPr snapToGrid="0">
      <p:cViewPr varScale="1">
        <p:scale>
          <a:sx n="111" d="100"/>
          <a:sy n="111" d="100"/>
        </p:scale>
        <p:origin x="13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A546C2-7B3C-4FC8-BDD4-154057B7575A}" type="datetimeFigureOut">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546C2-7B3C-4FC8-BDD4-154057B7575A}" type="datetimeFigureOut">
              <a:rPr kumimoji="1" lang="ja-JP" altLang="en-US" smtClean="0"/>
              <a:t>2023/8/18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8.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9.png"/><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1.png"/><Relationship Id="rId10" Type="http://schemas.openxmlformats.org/officeDocument/2006/relationships/image" Target="../media/image15.png"/><Relationship Id="rId4" Type="http://schemas.openxmlformats.org/officeDocument/2006/relationships/image" Target="../media/image16.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6.png"/><Relationship Id="rId7"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29878" y="2626381"/>
            <a:ext cx="6579109" cy="1277273"/>
          </a:xfrm>
          <a:prstGeom prst="rect">
            <a:avLst/>
          </a:prstGeom>
        </p:spPr>
        <p:txBody>
          <a:bodyPr wrap="none">
            <a:spAutoFit/>
          </a:bodyPr>
          <a:lstStyle/>
          <a:p>
            <a:pPr algn="ctr">
              <a:spcBef>
                <a:spcPts val="600"/>
              </a:spcBef>
            </a:pPr>
            <a:r>
              <a:rPr lang="ja-JP" altLang="en-US" sz="3600" b="1" dirty="0" smtClean="0">
                <a:latin typeface="Meiryo UI" panose="020B0604030504040204" pitchFamily="50" charset="-128"/>
                <a:ea typeface="Meiryo UI" panose="020B0604030504040204" pitchFamily="50" charset="-128"/>
              </a:rPr>
              <a:t>第２期戦略における</a:t>
            </a:r>
            <a:endParaRPr lang="en-US" altLang="ja-JP" sz="3600" b="1" dirty="0" smtClean="0">
              <a:latin typeface="Meiryo UI" panose="020B0604030504040204" pitchFamily="50" charset="-128"/>
              <a:ea typeface="Meiryo UI" panose="020B0604030504040204" pitchFamily="50" charset="-128"/>
            </a:endParaRPr>
          </a:p>
          <a:p>
            <a:pPr algn="ctr">
              <a:spcBef>
                <a:spcPts val="600"/>
              </a:spcBef>
            </a:pPr>
            <a:r>
              <a:rPr lang="ja-JP" altLang="en-US" sz="3600" b="1" dirty="0" smtClean="0">
                <a:latin typeface="Meiryo UI" panose="020B0604030504040204" pitchFamily="50" charset="-128"/>
                <a:ea typeface="Meiryo UI" panose="020B0604030504040204" pitchFamily="50" charset="-128"/>
              </a:rPr>
              <a:t>具体的目標（</a:t>
            </a:r>
            <a:r>
              <a:rPr lang="en-US" altLang="ja-JP" sz="3600" b="1" dirty="0" smtClean="0">
                <a:latin typeface="Meiryo UI" panose="020B0604030504040204" pitchFamily="50" charset="-128"/>
                <a:ea typeface="Meiryo UI" panose="020B0604030504040204" pitchFamily="50" charset="-128"/>
              </a:rPr>
              <a:t>KPI</a:t>
            </a:r>
            <a:r>
              <a:rPr lang="ja-JP" altLang="en-US" sz="3600" b="1" dirty="0" smtClean="0">
                <a:latin typeface="Meiryo UI" panose="020B0604030504040204" pitchFamily="50" charset="-128"/>
                <a:ea typeface="Meiryo UI" panose="020B0604030504040204" pitchFamily="50" charset="-128"/>
              </a:rPr>
              <a:t>）の進捗状況</a:t>
            </a:r>
            <a:endParaRPr lang="ja-JP" altLang="en-US" sz="36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8289985" y="655579"/>
            <a:ext cx="1250878"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dirty="0">
                <a:solidFill>
                  <a:schemeClr val="tx1"/>
                </a:solidFill>
                <a:latin typeface="Meiryo UI" panose="020B0604030504040204" pitchFamily="50" charset="-128"/>
                <a:ea typeface="Meiryo UI" panose="020B0604030504040204" pitchFamily="50" charset="-128"/>
              </a:rPr>
              <a:t>資料</a:t>
            </a:r>
            <a:r>
              <a:rPr kumimoji="1" lang="ja-JP" altLang="en-US" sz="1950" dirty="0" smtClean="0">
                <a:solidFill>
                  <a:schemeClr val="tx1"/>
                </a:solidFill>
                <a:latin typeface="Meiryo UI" panose="020B0604030504040204" pitchFamily="50" charset="-128"/>
                <a:ea typeface="Meiryo UI" panose="020B0604030504040204" pitchFamily="50" charset="-128"/>
              </a:rPr>
              <a:t>２</a:t>
            </a:r>
            <a:endParaRPr kumimoji="1" lang="ja-JP" altLang="en-US" sz="195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4342124" y="232001"/>
            <a:ext cx="5448300" cy="338554"/>
          </a:xfrm>
          <a:prstGeom prst="rect">
            <a:avLst/>
          </a:prstGeom>
        </p:spPr>
        <p:txBody>
          <a:bodyPr>
            <a:spAutoFit/>
          </a:bodyPr>
          <a:lstStyle/>
          <a:p>
            <a:pPr algn="ctr"/>
            <a:r>
              <a:rPr lang="ja-JP" altLang="ja-JP" sz="1600" dirty="0">
                <a:latin typeface="Meiryo UI" panose="020B0604030504040204" pitchFamily="50" charset="-128"/>
                <a:ea typeface="Meiryo UI" panose="020B0604030504040204" pitchFamily="50" charset="-128"/>
                <a:cs typeface="Meiryo UI" panose="020B0604030504040204" pitchFamily="50" charset="-128"/>
              </a:rPr>
              <a:t>令和５年度第１回大阪府まち・ひと・しごと創生推進審議会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914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id="{E67C17FC-06B6-06CA-7419-5092E2FCE577}"/>
              </a:ext>
            </a:extLst>
          </p:cNvPr>
          <p:cNvSpPr/>
          <p:nvPr/>
        </p:nvSpPr>
        <p:spPr>
          <a:xfrm>
            <a:off x="209282" y="4956586"/>
            <a:ext cx="9487435" cy="182549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7" name="正方形/長方形 46">
            <a:extLst>
              <a:ext uri="{FF2B5EF4-FFF2-40B4-BE49-F238E27FC236}">
                <a16:creationId xmlns:a16="http://schemas.microsoft.com/office/drawing/2014/main" id="{6D17C2C6-243B-1EF2-65AC-1D55B0164143}"/>
              </a:ext>
            </a:extLst>
          </p:cNvPr>
          <p:cNvSpPr/>
          <p:nvPr/>
        </p:nvSpPr>
        <p:spPr>
          <a:xfrm>
            <a:off x="5249588" y="5273944"/>
            <a:ext cx="4152900" cy="1482787"/>
          </a:xfrm>
          <a:prstGeom prst="rect">
            <a:avLst/>
          </a:prstGeom>
          <a:solidFill>
            <a:schemeClr val="bg1"/>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4" name="正方形/長方形 43">
            <a:extLst>
              <a:ext uri="{FF2B5EF4-FFF2-40B4-BE49-F238E27FC236}">
                <a16:creationId xmlns:a16="http://schemas.microsoft.com/office/drawing/2014/main" id="{6D17C2C6-243B-1EF2-65AC-1D55B0164143}"/>
              </a:ext>
            </a:extLst>
          </p:cNvPr>
          <p:cNvSpPr/>
          <p:nvPr/>
        </p:nvSpPr>
        <p:spPr>
          <a:xfrm>
            <a:off x="512941" y="5273944"/>
            <a:ext cx="4152900" cy="1482787"/>
          </a:xfrm>
          <a:prstGeom prst="rect">
            <a:avLst/>
          </a:prstGeom>
          <a:solidFill>
            <a:schemeClr val="bg1"/>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1" name="正方形/長方形 20">
            <a:extLst>
              <a:ext uri="{FF2B5EF4-FFF2-40B4-BE49-F238E27FC236}">
                <a16:creationId xmlns:a16="http://schemas.microsoft.com/office/drawing/2014/main" id="{52A2286D-35C3-50CB-B455-2F092326995C}"/>
              </a:ext>
            </a:extLst>
          </p:cNvPr>
          <p:cNvSpPr/>
          <p:nvPr/>
        </p:nvSpPr>
        <p:spPr>
          <a:xfrm>
            <a:off x="209283" y="3004668"/>
            <a:ext cx="9487435" cy="1725032"/>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1" name="正方形/長方形 40">
            <a:extLst>
              <a:ext uri="{FF2B5EF4-FFF2-40B4-BE49-F238E27FC236}">
                <a16:creationId xmlns:a16="http://schemas.microsoft.com/office/drawing/2014/main" id="{6D17C2C6-243B-1EF2-65AC-1D55B0164143}"/>
              </a:ext>
            </a:extLst>
          </p:cNvPr>
          <p:cNvSpPr/>
          <p:nvPr/>
        </p:nvSpPr>
        <p:spPr>
          <a:xfrm>
            <a:off x="5230747" y="3294036"/>
            <a:ext cx="4218053" cy="1373183"/>
          </a:xfrm>
          <a:prstGeom prst="rect">
            <a:avLst/>
          </a:prstGeom>
          <a:solidFill>
            <a:schemeClr val="bg1"/>
          </a:solid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8" name="正方形/長方形 37">
            <a:extLst>
              <a:ext uri="{FF2B5EF4-FFF2-40B4-BE49-F238E27FC236}">
                <a16:creationId xmlns:a16="http://schemas.microsoft.com/office/drawing/2014/main" id="{6D17C2C6-243B-1EF2-65AC-1D55B0164143}"/>
              </a:ext>
            </a:extLst>
          </p:cNvPr>
          <p:cNvSpPr/>
          <p:nvPr/>
        </p:nvSpPr>
        <p:spPr>
          <a:xfrm>
            <a:off x="518592" y="3293069"/>
            <a:ext cx="4152900" cy="1374149"/>
          </a:xfrm>
          <a:prstGeom prst="rect">
            <a:avLst/>
          </a:prstGeom>
          <a:solidFill>
            <a:schemeClr val="bg1"/>
          </a:solid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 name="正方形/長方形 11">
            <a:extLst>
              <a:ext uri="{FF2B5EF4-FFF2-40B4-BE49-F238E27FC236}">
                <a16:creationId xmlns:a16="http://schemas.microsoft.com/office/drawing/2014/main" id="{6D17C2C6-243B-1EF2-65AC-1D55B0164143}"/>
              </a:ext>
            </a:extLst>
          </p:cNvPr>
          <p:cNvSpPr/>
          <p:nvPr/>
        </p:nvSpPr>
        <p:spPr>
          <a:xfrm>
            <a:off x="209283" y="861188"/>
            <a:ext cx="9487435" cy="1896154"/>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5" name="正方形/長方形 34">
            <a:extLst>
              <a:ext uri="{FF2B5EF4-FFF2-40B4-BE49-F238E27FC236}">
                <a16:creationId xmlns:a16="http://schemas.microsoft.com/office/drawing/2014/main" id="{6D17C2C6-243B-1EF2-65AC-1D55B0164143}"/>
              </a:ext>
            </a:extLst>
          </p:cNvPr>
          <p:cNvSpPr/>
          <p:nvPr/>
        </p:nvSpPr>
        <p:spPr>
          <a:xfrm>
            <a:off x="5269021" y="1180528"/>
            <a:ext cx="4152900" cy="1507604"/>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2" name="正方形/長方形 31">
            <a:extLst>
              <a:ext uri="{FF2B5EF4-FFF2-40B4-BE49-F238E27FC236}">
                <a16:creationId xmlns:a16="http://schemas.microsoft.com/office/drawing/2014/main" id="{6D17C2C6-243B-1EF2-65AC-1D55B0164143}"/>
              </a:ext>
            </a:extLst>
          </p:cNvPr>
          <p:cNvSpPr/>
          <p:nvPr/>
        </p:nvSpPr>
        <p:spPr>
          <a:xfrm>
            <a:off x="512941" y="1177075"/>
            <a:ext cx="4152900" cy="1507604"/>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7" y="629101"/>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タイトル 1">
            <a:extLst>
              <a:ext uri="{FF2B5EF4-FFF2-40B4-BE49-F238E27FC236}">
                <a16:creationId xmlns:a16="http://schemas.microsoft.com/office/drawing/2014/main" id="{8A13B5CE-1AA8-42DC-0269-1AD2C47A701E}"/>
              </a:ext>
            </a:extLst>
          </p:cNvPr>
          <p:cNvSpPr txBox="1">
            <a:spLocks/>
          </p:cNvSpPr>
          <p:nvPr/>
        </p:nvSpPr>
        <p:spPr>
          <a:xfrm>
            <a:off x="742950" y="-85521"/>
            <a:ext cx="8420100" cy="6916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latin typeface="Meiryo UI" panose="020B0604030504040204" pitchFamily="50" charset="-128"/>
                <a:ea typeface="Meiryo UI" panose="020B0604030504040204" pitchFamily="50" charset="-128"/>
              </a:rPr>
              <a:t>基本</a:t>
            </a:r>
            <a:r>
              <a:rPr lang="ja-JP" altLang="en-US" sz="2800" b="1" dirty="0" smtClean="0">
                <a:latin typeface="Meiryo UI" panose="020B0604030504040204" pitchFamily="50" charset="-128"/>
                <a:ea typeface="Meiryo UI" panose="020B0604030504040204" pitchFamily="50" charset="-128"/>
              </a:rPr>
              <a:t>目標・基本的方向と具体的目標（</a:t>
            </a:r>
            <a:r>
              <a:rPr lang="en-US" altLang="ja-JP" sz="2800" b="1" dirty="0" smtClean="0">
                <a:latin typeface="Meiryo UI" panose="020B0604030504040204" pitchFamily="50" charset="-128"/>
                <a:ea typeface="Meiryo UI" panose="020B0604030504040204" pitchFamily="50" charset="-128"/>
              </a:rPr>
              <a:t>KPI</a:t>
            </a:r>
            <a:r>
              <a:rPr lang="ja-JP" altLang="en-US" sz="2800" b="1" dirty="0" smtClean="0">
                <a:latin typeface="Meiryo UI" panose="020B0604030504040204" pitchFamily="50" charset="-128"/>
                <a:ea typeface="Meiryo UI" panose="020B0604030504040204" pitchFamily="50" charset="-128"/>
              </a:rPr>
              <a:t>）</a:t>
            </a:r>
            <a:endParaRPr lang="ja-JP" altLang="en-US" sz="2800" b="1" dirty="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a16="http://schemas.microsoft.com/office/drawing/2014/main" id="{2BAC6BFA-E464-4694-3A2C-126631FDA8CE}"/>
              </a:ext>
            </a:extLst>
          </p:cNvPr>
          <p:cNvSpPr txBox="1">
            <a:spLocks/>
          </p:cNvSpPr>
          <p:nvPr/>
        </p:nvSpPr>
        <p:spPr>
          <a:xfrm>
            <a:off x="1124858" y="1195218"/>
            <a:ext cx="2929066" cy="679048"/>
          </a:xfrm>
          <a:prstGeom prst="rect">
            <a:avLst/>
          </a:prstGeom>
          <a:noFill/>
          <a:ln w="28575">
            <a:no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20000"/>
              </a:lnSpc>
              <a:spcBef>
                <a:spcPts val="300"/>
              </a:spcBef>
            </a:pPr>
            <a:r>
              <a:rPr lang="ja-JP" altLang="en-US" sz="900" dirty="0" smtClean="0">
                <a:latin typeface="Meiryo UI" panose="020B0604030504040204" pitchFamily="50" charset="-128"/>
                <a:ea typeface="Meiryo UI" panose="020B0604030504040204" pitchFamily="50" charset="-128"/>
              </a:rPr>
              <a:t>基本的方向（１）若者の安定就職支援、職場定着支援</a:t>
            </a:r>
            <a:endParaRPr lang="en-US" altLang="ja-JP" sz="900" dirty="0">
              <a:latin typeface="Meiryo UI" panose="020B0604030504040204" pitchFamily="50" charset="-128"/>
              <a:ea typeface="Meiryo UI" panose="020B0604030504040204" pitchFamily="50" charset="-128"/>
            </a:endParaRPr>
          </a:p>
          <a:p>
            <a:pPr algn="l">
              <a:lnSpc>
                <a:spcPct val="120000"/>
              </a:lnSpc>
            </a:pPr>
            <a:r>
              <a:rPr lang="ja-JP" altLang="en-US" sz="900" dirty="0" smtClean="0">
                <a:latin typeface="Meiryo UI" panose="020B0604030504040204" pitchFamily="50" charset="-128"/>
                <a:ea typeface="Meiryo UI" panose="020B0604030504040204" pitchFamily="50" charset="-128"/>
              </a:rPr>
              <a:t>基本的方向（２）女性の活躍推進</a:t>
            </a:r>
            <a:endParaRPr lang="en-US" altLang="ja-JP" sz="900" dirty="0" smtClean="0">
              <a:latin typeface="Meiryo UI" panose="020B0604030504040204" pitchFamily="50" charset="-128"/>
              <a:ea typeface="Meiryo UI" panose="020B0604030504040204" pitchFamily="50" charset="-128"/>
            </a:endParaRPr>
          </a:p>
          <a:p>
            <a:pPr algn="l">
              <a:lnSpc>
                <a:spcPct val="120000"/>
              </a:lnSpc>
            </a:pPr>
            <a:r>
              <a:rPr lang="ja-JP" altLang="en-US" sz="900" dirty="0" smtClean="0">
                <a:latin typeface="Meiryo UI" panose="020B0604030504040204" pitchFamily="50" charset="-128"/>
                <a:ea typeface="Meiryo UI" panose="020B0604030504040204" pitchFamily="50" charset="-128"/>
              </a:rPr>
              <a:t>基本的</a:t>
            </a:r>
            <a:r>
              <a:rPr lang="ja-JP" altLang="en-US" sz="900" dirty="0">
                <a:latin typeface="Meiryo UI" panose="020B0604030504040204" pitchFamily="50" charset="-128"/>
                <a:ea typeface="Meiryo UI" panose="020B0604030504040204" pitchFamily="50" charset="-128"/>
              </a:rPr>
              <a:t>方向</a:t>
            </a:r>
            <a:r>
              <a:rPr lang="ja-JP" altLang="en-US" sz="900" dirty="0" smtClean="0">
                <a:latin typeface="Meiryo UI" panose="020B0604030504040204" pitchFamily="50" charset="-128"/>
                <a:ea typeface="Meiryo UI" panose="020B0604030504040204" pitchFamily="50" charset="-128"/>
              </a:rPr>
              <a:t>（３）結婚・妊娠・出産・子育て環境の充実</a:t>
            </a:r>
            <a:endParaRPr lang="en-US" altLang="ja-JP" sz="900" dirty="0">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9622D63E-6FB5-0C4B-68C6-6264D56DB799}"/>
              </a:ext>
            </a:extLst>
          </p:cNvPr>
          <p:cNvSpPr/>
          <p:nvPr/>
        </p:nvSpPr>
        <p:spPr>
          <a:xfrm>
            <a:off x="551587" y="1087504"/>
            <a:ext cx="4081373" cy="234547"/>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基本目標①若い世代の就職・結婚・出産・子育て</a:t>
            </a:r>
            <a:r>
              <a:rPr kumimoji="0" lang="ja-JP" altLang="en-US" sz="11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の希望</a:t>
            </a:r>
            <a:r>
              <a:rPr kumimoji="0"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を実現する</a:t>
            </a:r>
          </a:p>
        </p:txBody>
      </p:sp>
      <p:sp>
        <p:nvSpPr>
          <p:cNvPr id="15" name="四角形: 角を丸くする 14">
            <a:extLst>
              <a:ext uri="{FF2B5EF4-FFF2-40B4-BE49-F238E27FC236}">
                <a16:creationId xmlns:a16="http://schemas.microsoft.com/office/drawing/2014/main" id="{951325BC-11D6-8F14-CB51-09B4DEB36923}"/>
              </a:ext>
            </a:extLst>
          </p:cNvPr>
          <p:cNvSpPr/>
          <p:nvPr/>
        </p:nvSpPr>
        <p:spPr>
          <a:xfrm>
            <a:off x="5899466" y="1081150"/>
            <a:ext cx="2892010" cy="234548"/>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基本目標</a:t>
            </a:r>
            <a:r>
              <a:rPr lang="ja-JP" altLang="en-US" sz="1200" b="1" dirty="0">
                <a:solidFill>
                  <a:prstClr val="white"/>
                </a:solidFill>
                <a:latin typeface="Meiryo UI" panose="020B0604030504040204" pitchFamily="50" charset="-128"/>
                <a:ea typeface="Meiryo UI" panose="020B0604030504040204" pitchFamily="50" charset="-128"/>
              </a:rPr>
              <a:t>②</a:t>
            </a: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次代の「大阪」を担う人をつくる</a:t>
            </a:r>
          </a:p>
        </p:txBody>
      </p:sp>
      <p:sp>
        <p:nvSpPr>
          <p:cNvPr id="17" name="四角形: 角を丸くする 16">
            <a:extLst>
              <a:ext uri="{FF2B5EF4-FFF2-40B4-BE49-F238E27FC236}">
                <a16:creationId xmlns:a16="http://schemas.microsoft.com/office/drawing/2014/main" id="{9D3F16B6-D792-84B9-82C4-37AA179C8092}"/>
              </a:ext>
            </a:extLst>
          </p:cNvPr>
          <p:cNvSpPr/>
          <p:nvPr/>
        </p:nvSpPr>
        <p:spPr>
          <a:xfrm>
            <a:off x="660246" y="3207151"/>
            <a:ext cx="3858289" cy="242404"/>
          </a:xfrm>
          <a:prstGeom prst="round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基本目標③</a:t>
            </a:r>
            <a:r>
              <a:rPr lang="ja-JP" altLang="en-US" sz="1200" b="1" dirty="0">
                <a:latin typeface="Meiryo UI" panose="020B0604030504040204" pitchFamily="50" charset="-128"/>
                <a:ea typeface="Meiryo UI" panose="020B0604030504040204" pitchFamily="50" charset="-128"/>
              </a:rPr>
              <a:t>誰もが健康でいきいきと暮らせるまちづくり</a:t>
            </a:r>
            <a:endPar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90016075-DD8D-4086-81E5-D0B81CB06A19}"/>
              </a:ext>
            </a:extLst>
          </p:cNvPr>
          <p:cNvSpPr/>
          <p:nvPr/>
        </p:nvSpPr>
        <p:spPr>
          <a:xfrm>
            <a:off x="5850243" y="3202085"/>
            <a:ext cx="2913910" cy="242404"/>
          </a:xfrm>
          <a:prstGeom prst="round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基本目標④</a:t>
            </a:r>
            <a:r>
              <a:rPr lang="ja-JP" altLang="en-US" sz="1200" b="1" dirty="0">
                <a:latin typeface="Meiryo UI" panose="020B0604030504040204" pitchFamily="50" charset="-128"/>
                <a:ea typeface="Meiryo UI" panose="020B0604030504040204" pitchFamily="50" charset="-128"/>
              </a:rPr>
              <a:t>安全・安心な地域をつくる</a:t>
            </a:r>
            <a:endPar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3" name="四角形: 角を丸くする 22">
            <a:extLst>
              <a:ext uri="{FF2B5EF4-FFF2-40B4-BE49-F238E27FC236}">
                <a16:creationId xmlns:a16="http://schemas.microsoft.com/office/drawing/2014/main" id="{4A8C80B7-E122-A197-EC18-67CC92439F36}"/>
              </a:ext>
            </a:extLst>
          </p:cNvPr>
          <p:cNvSpPr/>
          <p:nvPr/>
        </p:nvSpPr>
        <p:spPr>
          <a:xfrm>
            <a:off x="835621" y="5155996"/>
            <a:ext cx="3507535" cy="251905"/>
          </a:xfrm>
          <a:prstGeom prst="round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基本目標⑤</a:t>
            </a:r>
            <a:r>
              <a:rPr lang="ja-JP" altLang="en-US" sz="1200" b="1" dirty="0">
                <a:latin typeface="Meiryo UI" panose="020B0604030504040204" pitchFamily="50" charset="-128"/>
                <a:ea typeface="Meiryo UI" panose="020B0604030504040204" pitchFamily="50" charset="-128"/>
              </a:rPr>
              <a:t>都市としての経済機能を強化する</a:t>
            </a:r>
            <a:endPar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643E00DE-255C-E679-2F0F-6F4BF85E6D25}"/>
              </a:ext>
            </a:extLst>
          </p:cNvPr>
          <p:cNvSpPr/>
          <p:nvPr/>
        </p:nvSpPr>
        <p:spPr>
          <a:xfrm>
            <a:off x="5748287" y="5155995"/>
            <a:ext cx="3188668" cy="251905"/>
          </a:xfrm>
          <a:prstGeom prst="round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基本目標</a:t>
            </a:r>
            <a:r>
              <a:rPr lang="ja-JP" altLang="en-US" sz="1200" b="1" dirty="0">
                <a:solidFill>
                  <a:prstClr val="white"/>
                </a:solidFill>
                <a:latin typeface="Meiryo UI" panose="020B0604030504040204" pitchFamily="50" charset="-128"/>
                <a:ea typeface="Meiryo UI" panose="020B0604030504040204" pitchFamily="50" charset="-128"/>
              </a:rPr>
              <a:t>⑥</a:t>
            </a:r>
            <a:r>
              <a:rPr lang="ja-JP" altLang="en-US" sz="1200" b="1" dirty="0">
                <a:latin typeface="Meiryo UI" panose="020B0604030504040204" pitchFamily="50" charset="-128"/>
                <a:ea typeface="Meiryo UI" panose="020B0604030504040204" pitchFamily="50" charset="-128"/>
              </a:rPr>
              <a:t>定住魅力・都市魅力を強化する</a:t>
            </a:r>
            <a:endPar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8" name="矢印: 五方向 27">
            <a:extLst>
              <a:ext uri="{FF2B5EF4-FFF2-40B4-BE49-F238E27FC236}">
                <a16:creationId xmlns:a16="http://schemas.microsoft.com/office/drawing/2014/main" id="{7E216A4D-CE53-75EE-B3A4-4A1FD1B94794}"/>
              </a:ext>
            </a:extLst>
          </p:cNvPr>
          <p:cNvSpPr/>
          <p:nvPr/>
        </p:nvSpPr>
        <p:spPr>
          <a:xfrm>
            <a:off x="209283" y="716937"/>
            <a:ext cx="5037474" cy="306122"/>
          </a:xfrm>
          <a:prstGeom prst="homePlate">
            <a:avLst>
              <a:gd name="adj" fmla="val 0"/>
            </a:avLst>
          </a:prstGeom>
          <a:solidFill>
            <a:schemeClr val="tx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latin typeface="Meiryo UI" panose="020B0604030504040204" pitchFamily="50" charset="-128"/>
                <a:ea typeface="Meiryo UI" panose="020B0604030504040204" pitchFamily="50" charset="-128"/>
              </a:rPr>
              <a:t>Ⅰ</a:t>
            </a:r>
            <a:r>
              <a:rPr kumimoji="1" lang="ja-JP" altLang="en-US" sz="1600" dirty="0">
                <a:latin typeface="Meiryo UI" panose="020B0604030504040204" pitchFamily="50" charset="-128"/>
                <a:ea typeface="Meiryo UI" panose="020B0604030504040204" pitchFamily="50" charset="-128"/>
              </a:rPr>
              <a:t>　</a:t>
            </a:r>
            <a:r>
              <a:rPr lang="ja-JP" altLang="en-US" sz="1600" dirty="0">
                <a:solidFill>
                  <a:schemeClr val="bg1"/>
                </a:solidFill>
                <a:latin typeface="Meiryo UI" panose="020B0604030504040204" pitchFamily="50" charset="-128"/>
                <a:ea typeface="Meiryo UI" panose="020B0604030504040204" pitchFamily="50" charset="-128"/>
              </a:rPr>
              <a:t>若者が活躍でき、子育て安心の都市「大阪」の実現</a:t>
            </a:r>
            <a:r>
              <a:rPr kumimoji="1" lang="ja-JP" altLang="en-US" sz="1600" dirty="0">
                <a:latin typeface="Meiryo UI" panose="020B0604030504040204" pitchFamily="50" charset="-128"/>
                <a:ea typeface="Meiryo UI" panose="020B0604030504040204" pitchFamily="50" charset="-128"/>
              </a:rPr>
              <a:t>　</a:t>
            </a:r>
          </a:p>
        </p:txBody>
      </p:sp>
      <p:sp>
        <p:nvSpPr>
          <p:cNvPr id="29" name="矢印: 五方向 28">
            <a:extLst>
              <a:ext uri="{FF2B5EF4-FFF2-40B4-BE49-F238E27FC236}">
                <a16:creationId xmlns:a16="http://schemas.microsoft.com/office/drawing/2014/main" id="{4C1CA01F-55D6-B296-46A9-14F355BF1624}"/>
              </a:ext>
            </a:extLst>
          </p:cNvPr>
          <p:cNvSpPr/>
          <p:nvPr/>
        </p:nvSpPr>
        <p:spPr>
          <a:xfrm>
            <a:off x="209283" y="2839796"/>
            <a:ext cx="5141384" cy="306122"/>
          </a:xfrm>
          <a:prstGeom prst="homePlate">
            <a:avLst>
              <a:gd name="adj" fmla="val 0"/>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0000"/>
              </a:lnSpc>
            </a:pPr>
            <a:r>
              <a:rPr lang="en-US" altLang="ja-JP" sz="1600" dirty="0">
                <a:solidFill>
                  <a:schemeClr val="bg1"/>
                </a:solidFill>
                <a:latin typeface="Meiryo UI" panose="020B0604030504040204" pitchFamily="50" charset="-128"/>
                <a:ea typeface="Meiryo UI" panose="020B0604030504040204" pitchFamily="50" charset="-128"/>
              </a:rPr>
              <a:t>Ⅱ</a:t>
            </a:r>
            <a:r>
              <a:rPr lang="ja-JP" altLang="en-US" sz="1600" dirty="0">
                <a:solidFill>
                  <a:schemeClr val="bg1"/>
                </a:solidFill>
                <a:latin typeface="Meiryo UI" panose="020B0604030504040204" pitchFamily="50" charset="-128"/>
                <a:ea typeface="Meiryo UI" panose="020B0604030504040204" pitchFamily="50" charset="-128"/>
              </a:rPr>
              <a:t>　人口減少・超高齢化社会でも持続可能な地域づくり</a:t>
            </a:r>
          </a:p>
        </p:txBody>
      </p:sp>
      <p:sp>
        <p:nvSpPr>
          <p:cNvPr id="30" name="矢印: 五方向 29">
            <a:extLst>
              <a:ext uri="{FF2B5EF4-FFF2-40B4-BE49-F238E27FC236}">
                <a16:creationId xmlns:a16="http://schemas.microsoft.com/office/drawing/2014/main" id="{EB130182-66D7-BF3E-E3EA-3DE869066A9C}"/>
              </a:ext>
            </a:extLst>
          </p:cNvPr>
          <p:cNvSpPr/>
          <p:nvPr/>
        </p:nvSpPr>
        <p:spPr>
          <a:xfrm>
            <a:off x="209282" y="4809725"/>
            <a:ext cx="4652625" cy="289200"/>
          </a:xfrm>
          <a:prstGeom prst="homePlate">
            <a:avLst>
              <a:gd name="adj" fmla="val 0"/>
            </a:avLst>
          </a:prstGeom>
          <a:solidFill>
            <a:srgbClr val="76717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0000"/>
              </a:lnSpc>
            </a:pPr>
            <a:r>
              <a:rPr lang="en-US" altLang="ja-JP" sz="1600" dirty="0">
                <a:solidFill>
                  <a:schemeClr val="bg1"/>
                </a:solidFill>
                <a:latin typeface="Meiryo UI" panose="020B0604030504040204" pitchFamily="50" charset="-128"/>
                <a:ea typeface="Meiryo UI" panose="020B0604030504040204" pitchFamily="50" charset="-128"/>
              </a:rPr>
              <a:t>Ⅲ</a:t>
            </a:r>
            <a:r>
              <a:rPr lang="ja-JP" altLang="en-US" sz="1600" dirty="0">
                <a:solidFill>
                  <a:schemeClr val="bg1"/>
                </a:solidFill>
                <a:latin typeface="Meiryo UI" panose="020B0604030504040204" pitchFamily="50" charset="-128"/>
                <a:ea typeface="Meiryo UI" panose="020B0604030504040204" pitchFamily="50" charset="-128"/>
              </a:rPr>
              <a:t>　東西二極の一極としての社会経済構造</a:t>
            </a:r>
            <a:r>
              <a:rPr lang="ja-JP" altLang="en-US" sz="1600" dirty="0" smtClean="0">
                <a:solidFill>
                  <a:schemeClr val="bg1"/>
                </a:solidFill>
                <a:latin typeface="Meiryo UI" panose="020B0604030504040204" pitchFamily="50" charset="-128"/>
                <a:ea typeface="Meiryo UI" panose="020B0604030504040204" pitchFamily="50" charset="-128"/>
              </a:rPr>
              <a:t>の</a:t>
            </a:r>
            <a:r>
              <a:rPr lang="ja-JP" altLang="en-US" sz="1600" dirty="0">
                <a:solidFill>
                  <a:schemeClr val="bg1"/>
                </a:solidFill>
                <a:latin typeface="Meiryo UI" panose="020B0604030504040204" pitchFamily="50" charset="-128"/>
                <a:ea typeface="Meiryo UI" panose="020B0604030504040204" pitchFamily="50" charset="-128"/>
              </a:rPr>
              <a:t>構築</a:t>
            </a:r>
          </a:p>
        </p:txBody>
      </p:sp>
      <p:sp>
        <p:nvSpPr>
          <p:cNvPr id="33" name="タイトル 1">
            <a:extLst>
              <a:ext uri="{FF2B5EF4-FFF2-40B4-BE49-F238E27FC236}">
                <a16:creationId xmlns:a16="http://schemas.microsoft.com/office/drawing/2014/main" id="{2BAC6BFA-E464-4694-3A2C-126631FDA8CE}"/>
              </a:ext>
            </a:extLst>
          </p:cNvPr>
          <p:cNvSpPr txBox="1">
            <a:spLocks/>
          </p:cNvSpPr>
          <p:nvPr/>
        </p:nvSpPr>
        <p:spPr>
          <a:xfrm>
            <a:off x="6120446" y="987254"/>
            <a:ext cx="2450050" cy="679048"/>
          </a:xfrm>
          <a:prstGeom prst="rect">
            <a:avLst/>
          </a:prstGeom>
          <a:noFill/>
          <a:ln w="28575">
            <a:no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20000"/>
              </a:lnSpc>
              <a:spcBef>
                <a:spcPts val="300"/>
              </a:spcBef>
            </a:pPr>
            <a:r>
              <a:rPr lang="ja-JP" altLang="en-US" sz="900" dirty="0" smtClean="0">
                <a:latin typeface="Meiryo UI" panose="020B0604030504040204" pitchFamily="50" charset="-128"/>
                <a:ea typeface="Meiryo UI" panose="020B0604030504040204" pitchFamily="50" charset="-128"/>
              </a:rPr>
              <a:t>基本的方向（１）次代を担う人づくり</a:t>
            </a:r>
            <a:endParaRPr lang="en-US" altLang="ja-JP" sz="900" dirty="0">
              <a:latin typeface="Meiryo UI" panose="020B0604030504040204" pitchFamily="50" charset="-128"/>
              <a:ea typeface="Meiryo UI" panose="020B0604030504040204" pitchFamily="50" charset="-128"/>
            </a:endParaRPr>
          </a:p>
          <a:p>
            <a:pPr algn="l">
              <a:lnSpc>
                <a:spcPct val="100000"/>
              </a:lnSpc>
            </a:pPr>
            <a:r>
              <a:rPr lang="ja-JP" altLang="en-US" sz="900" dirty="0">
                <a:latin typeface="Meiryo UI" panose="020B0604030504040204" pitchFamily="50" charset="-128"/>
                <a:ea typeface="Meiryo UI" panose="020B0604030504040204" pitchFamily="50" charset="-128"/>
              </a:rPr>
              <a:t>基本的方向（</a:t>
            </a:r>
            <a:r>
              <a:rPr lang="ja-JP" altLang="en-US" sz="900" dirty="0" smtClean="0">
                <a:latin typeface="Meiryo UI" panose="020B0604030504040204" pitchFamily="50" charset="-128"/>
                <a:ea typeface="Meiryo UI" panose="020B0604030504040204" pitchFamily="50" charset="-128"/>
              </a:rPr>
              <a:t>２）子どもをめぐる課題への対応</a:t>
            </a:r>
            <a:endParaRPr lang="en-US" altLang="ja-JP" sz="900" dirty="0" smtClean="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220160" y="1858487"/>
            <a:ext cx="2680961" cy="700192"/>
          </a:xfrm>
          <a:prstGeom prst="rect">
            <a:avLst/>
          </a:prstGeom>
          <a:noFill/>
          <a:ln w="12700">
            <a:solidFill>
              <a:schemeClr val="tx2"/>
            </a:solidFill>
            <a:prstDash val="sysDot"/>
          </a:ln>
        </p:spPr>
        <p:txBody>
          <a:bodyPr wrap="square" rtlCol="0">
            <a:spAutoFit/>
          </a:bodyPr>
          <a:lstStyle/>
          <a:p>
            <a:pPr algn="ctr"/>
            <a:r>
              <a:rPr kumimoji="1" lang="ja-JP" altLang="en-US" sz="900" b="1" u="sng" dirty="0" smtClean="0">
                <a:latin typeface="Meiryo UI" panose="020B0604030504040204" pitchFamily="50" charset="-128"/>
                <a:ea typeface="Meiryo UI" panose="020B0604030504040204" pitchFamily="50" charset="-128"/>
              </a:rPr>
              <a:t>具体的目標（</a:t>
            </a:r>
            <a:r>
              <a:rPr kumimoji="1" lang="en-US" altLang="ja-JP" sz="900" b="1" u="sng" dirty="0" smtClean="0">
                <a:latin typeface="Meiryo UI" panose="020B0604030504040204" pitchFamily="50" charset="-128"/>
                <a:ea typeface="Meiryo UI" panose="020B0604030504040204" pitchFamily="50" charset="-128"/>
              </a:rPr>
              <a:t>KPI</a:t>
            </a:r>
            <a:r>
              <a:rPr kumimoji="1" lang="ja-JP" altLang="en-US" sz="900" b="1" u="sng" dirty="0" smtClean="0">
                <a:latin typeface="Meiryo UI" panose="020B0604030504040204" pitchFamily="50" charset="-128"/>
                <a:ea typeface="Meiryo UI" panose="020B0604030504040204" pitchFamily="50" charset="-128"/>
              </a:rPr>
              <a:t>）</a:t>
            </a:r>
            <a:endParaRPr kumimoji="1" lang="en-US" altLang="ja-JP" sz="900" b="1" u="sng" dirty="0" smtClean="0">
              <a:latin typeface="Meiryo UI" panose="020B0604030504040204" pitchFamily="50" charset="-128"/>
              <a:ea typeface="Meiryo UI" panose="020B0604030504040204" pitchFamily="50" charset="-128"/>
            </a:endParaRPr>
          </a:p>
          <a:p>
            <a:pPr>
              <a:spcBef>
                <a:spcPts val="300"/>
              </a:spcBef>
            </a:pPr>
            <a:r>
              <a:rPr kumimoji="1" lang="ja-JP" altLang="en-US" sz="900" b="1" dirty="0">
                <a:latin typeface="Meiryo UI" panose="020B0604030504040204" pitchFamily="50" charset="-128"/>
                <a:ea typeface="Meiryo UI" panose="020B0604030504040204" pitchFamily="50" charset="-128"/>
              </a:rPr>
              <a:t>○就業率（</a:t>
            </a:r>
            <a:r>
              <a:rPr kumimoji="1" lang="en-US" altLang="ja-JP" sz="900" b="1" dirty="0">
                <a:latin typeface="Meiryo UI" panose="020B0604030504040204" pitchFamily="50" charset="-128"/>
                <a:ea typeface="Meiryo UI" panose="020B0604030504040204" pitchFamily="50" charset="-128"/>
              </a:rPr>
              <a:t>15</a:t>
            </a:r>
            <a:r>
              <a:rPr kumimoji="1" lang="ja-JP" altLang="en-US" sz="900" b="1" dirty="0">
                <a:latin typeface="Meiryo UI" panose="020B0604030504040204" pitchFamily="50" charset="-128"/>
                <a:ea typeface="Meiryo UI" panose="020B0604030504040204" pitchFamily="50" charset="-128"/>
              </a:rPr>
              <a:t>～</a:t>
            </a:r>
            <a:r>
              <a:rPr kumimoji="1" lang="en-US" altLang="ja-JP" sz="900" b="1" dirty="0">
                <a:latin typeface="Meiryo UI" panose="020B0604030504040204" pitchFamily="50" charset="-128"/>
                <a:ea typeface="Meiryo UI" panose="020B0604030504040204" pitchFamily="50" charset="-128"/>
              </a:rPr>
              <a:t>34</a:t>
            </a:r>
            <a:r>
              <a:rPr kumimoji="1" lang="ja-JP" altLang="en-US" sz="900" b="1" dirty="0">
                <a:latin typeface="Meiryo UI" panose="020B0604030504040204" pitchFamily="50" charset="-128"/>
                <a:ea typeface="Meiryo UI" panose="020B0604030504040204" pitchFamily="50" charset="-128"/>
              </a:rPr>
              <a:t>歳）：全国平均を上回る</a:t>
            </a:r>
          </a:p>
          <a:p>
            <a:r>
              <a:rPr kumimoji="1" lang="ja-JP" altLang="en-US" sz="900" b="1" dirty="0">
                <a:latin typeface="Meiryo UI" panose="020B0604030504040204" pitchFamily="50" charset="-128"/>
                <a:ea typeface="Meiryo UI" panose="020B0604030504040204" pitchFamily="50" charset="-128"/>
              </a:rPr>
              <a:t>○女性の就業率：全国平均を上回る</a:t>
            </a:r>
          </a:p>
          <a:p>
            <a:r>
              <a:rPr kumimoji="1" lang="ja-JP" altLang="en-US" sz="900" b="1" dirty="0">
                <a:latin typeface="Meiryo UI" panose="020B0604030504040204" pitchFamily="50" charset="-128"/>
                <a:ea typeface="Meiryo UI" panose="020B0604030504040204" pitchFamily="50" charset="-128"/>
              </a:rPr>
              <a:t>○合計特殊出生率：前年を</a:t>
            </a:r>
            <a:r>
              <a:rPr kumimoji="1" lang="ja-JP" altLang="en-US" sz="900" b="1" dirty="0" smtClean="0">
                <a:latin typeface="Meiryo UI" panose="020B0604030504040204" pitchFamily="50" charset="-128"/>
                <a:ea typeface="Meiryo UI" panose="020B0604030504040204" pitchFamily="50" charset="-128"/>
              </a:rPr>
              <a:t>上回る</a:t>
            </a:r>
            <a:endParaRPr kumimoji="1" lang="ja-JP" altLang="en-US" sz="900" b="1"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5783744" y="1668828"/>
            <a:ext cx="3123454" cy="961802"/>
          </a:xfrm>
          <a:prstGeom prst="rect">
            <a:avLst/>
          </a:prstGeom>
          <a:noFill/>
          <a:ln w="12700">
            <a:solidFill>
              <a:schemeClr val="tx2"/>
            </a:solidFill>
            <a:prstDash val="sysDot"/>
          </a:ln>
        </p:spPr>
        <p:txBody>
          <a:bodyPr wrap="square" rtlCol="0">
            <a:spAutoFit/>
          </a:bodyPr>
          <a:lstStyle/>
          <a:p>
            <a:pPr algn="ctr"/>
            <a:r>
              <a:rPr kumimoji="1" lang="ja-JP" altLang="en-US" sz="900" b="1" u="sng" dirty="0">
                <a:latin typeface="Meiryo UI" panose="020B0604030504040204" pitchFamily="50" charset="-128"/>
                <a:ea typeface="Meiryo UI" panose="020B0604030504040204" pitchFamily="50" charset="-128"/>
              </a:rPr>
              <a:t>具体的目標（</a:t>
            </a:r>
            <a:r>
              <a:rPr kumimoji="1" lang="en-US" altLang="ja-JP" sz="900" b="1" u="sng" dirty="0">
                <a:latin typeface="Meiryo UI" panose="020B0604030504040204" pitchFamily="50" charset="-128"/>
                <a:ea typeface="Meiryo UI" panose="020B0604030504040204" pitchFamily="50" charset="-128"/>
              </a:rPr>
              <a:t>KPI</a:t>
            </a:r>
            <a:r>
              <a:rPr kumimoji="1" lang="ja-JP" altLang="en-US" sz="900" b="1" u="sng" dirty="0">
                <a:latin typeface="Meiryo UI" panose="020B0604030504040204" pitchFamily="50" charset="-128"/>
                <a:ea typeface="Meiryo UI" panose="020B0604030504040204" pitchFamily="50" charset="-128"/>
              </a:rPr>
              <a:t>）</a:t>
            </a:r>
            <a:endParaRPr kumimoji="1" lang="en-US" altLang="ja-JP" sz="900" b="1" u="sng" dirty="0" smtClean="0">
              <a:latin typeface="Meiryo UI" panose="020B0604030504040204" pitchFamily="50" charset="-128"/>
              <a:ea typeface="Meiryo UI" panose="020B0604030504040204" pitchFamily="50" charset="-128"/>
            </a:endParaRPr>
          </a:p>
          <a:p>
            <a:pPr>
              <a:spcBef>
                <a:spcPts val="300"/>
              </a:spcBef>
            </a:pPr>
            <a:r>
              <a:rPr lang="ja-JP" altLang="en-US" sz="900" b="1" dirty="0" smtClean="0">
                <a:latin typeface="Meiryo UI" panose="020B0604030504040204" pitchFamily="50" charset="-128"/>
                <a:ea typeface="Meiryo UI" panose="020B0604030504040204" pitchFamily="50" charset="-128"/>
              </a:rPr>
              <a:t>○全国学力・学習状況調査における平均正答率</a:t>
            </a:r>
            <a:endParaRPr lang="en-US" altLang="ja-JP" sz="900" b="1" dirty="0" smtClean="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：全国水準の達成・維持をめざす</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○全国体力・運動能力、運動習慣等調査における評価</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rPr>
              <a:t>全国水準をめざす</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○高校卒業者就職率：全国水準をめざす</a:t>
            </a:r>
          </a:p>
        </p:txBody>
      </p:sp>
      <p:sp>
        <p:nvSpPr>
          <p:cNvPr id="36" name="テキスト ボックス 35"/>
          <p:cNvSpPr txBox="1"/>
          <p:nvPr/>
        </p:nvSpPr>
        <p:spPr>
          <a:xfrm>
            <a:off x="1027663" y="3988612"/>
            <a:ext cx="3123454" cy="546303"/>
          </a:xfrm>
          <a:prstGeom prst="rect">
            <a:avLst/>
          </a:prstGeom>
          <a:noFill/>
          <a:ln w="12700">
            <a:solidFill>
              <a:schemeClr val="tx2"/>
            </a:solidFill>
            <a:prstDash val="sysDot"/>
          </a:ln>
        </p:spPr>
        <p:txBody>
          <a:bodyPr wrap="square" rtlCol="0">
            <a:spAutoFit/>
          </a:bodyPr>
          <a:lstStyle/>
          <a:p>
            <a:pPr algn="ctr"/>
            <a:r>
              <a:rPr kumimoji="1" lang="ja-JP" altLang="en-US" sz="900" b="1" u="sng" dirty="0">
                <a:latin typeface="Meiryo UI" panose="020B0604030504040204" pitchFamily="50" charset="-128"/>
                <a:ea typeface="Meiryo UI" panose="020B0604030504040204" pitchFamily="50" charset="-128"/>
              </a:rPr>
              <a:t>具体的目標（</a:t>
            </a:r>
            <a:r>
              <a:rPr kumimoji="1" lang="en-US" altLang="ja-JP" sz="900" b="1" u="sng" dirty="0">
                <a:latin typeface="Meiryo UI" panose="020B0604030504040204" pitchFamily="50" charset="-128"/>
                <a:ea typeface="Meiryo UI" panose="020B0604030504040204" pitchFamily="50" charset="-128"/>
              </a:rPr>
              <a:t>KPI</a:t>
            </a:r>
            <a:r>
              <a:rPr kumimoji="1" lang="ja-JP" altLang="en-US" sz="900" b="1" u="sng" dirty="0">
                <a:latin typeface="Meiryo UI" panose="020B0604030504040204" pitchFamily="50" charset="-128"/>
                <a:ea typeface="Meiryo UI" panose="020B0604030504040204" pitchFamily="50" charset="-128"/>
              </a:rPr>
              <a:t>）</a:t>
            </a:r>
            <a:endParaRPr kumimoji="1" lang="en-US" altLang="ja-JP" sz="900" b="1" u="sng" dirty="0" smtClean="0">
              <a:latin typeface="Meiryo UI" panose="020B0604030504040204" pitchFamily="50" charset="-128"/>
              <a:ea typeface="Meiryo UI" panose="020B0604030504040204" pitchFamily="50" charset="-128"/>
            </a:endParaRPr>
          </a:p>
          <a:p>
            <a:pPr>
              <a:spcBef>
                <a:spcPts val="300"/>
              </a:spcBef>
            </a:pPr>
            <a:r>
              <a:rPr lang="ja-JP" altLang="en-US" sz="900" b="1" dirty="0">
                <a:latin typeface="Meiryo UI" panose="020B0604030504040204" pitchFamily="50" charset="-128"/>
                <a:ea typeface="Meiryo UI" panose="020B0604030504040204" pitchFamily="50" charset="-128"/>
              </a:rPr>
              <a:t>○健康寿命：</a:t>
            </a:r>
            <a:r>
              <a:rPr lang="ja-JP" altLang="en-US" sz="900" b="1" dirty="0" smtClean="0">
                <a:latin typeface="Meiryo UI" panose="020B0604030504040204" pitchFamily="50" charset="-128"/>
                <a:ea typeface="Meiryo UI" panose="020B0604030504040204" pitchFamily="50" charset="-128"/>
              </a:rPr>
              <a:t>２歳以上延伸</a:t>
            </a:r>
            <a:endParaRPr lang="ja-JP" altLang="en-US"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○府内民間企業の</a:t>
            </a:r>
            <a:r>
              <a:rPr lang="ja-JP" altLang="en-US" sz="900" b="1" dirty="0" err="1">
                <a:latin typeface="Meiryo UI" panose="020B0604030504040204" pitchFamily="50" charset="-128"/>
                <a:ea typeface="Meiryo UI" panose="020B0604030504040204" pitchFamily="50" charset="-128"/>
              </a:rPr>
              <a:t>障がい</a:t>
            </a:r>
            <a:r>
              <a:rPr lang="ja-JP" altLang="en-US" sz="900" b="1" dirty="0" smtClean="0">
                <a:latin typeface="Meiryo UI" panose="020B0604030504040204" pitchFamily="50" charset="-128"/>
                <a:ea typeface="Meiryo UI" panose="020B0604030504040204" pitchFamily="50" charset="-128"/>
              </a:rPr>
              <a:t>者実雇用率</a:t>
            </a:r>
            <a:r>
              <a:rPr lang="ja-JP" altLang="en-US" sz="900" b="1" dirty="0">
                <a:latin typeface="Meiryo UI" panose="020B0604030504040204" pitchFamily="50" charset="-128"/>
                <a:ea typeface="Meiryo UI" panose="020B0604030504040204" pitchFamily="50" charset="-128"/>
              </a:rPr>
              <a:t>：</a:t>
            </a:r>
            <a:r>
              <a:rPr lang="en-US" altLang="ja-JP" sz="900" b="1" dirty="0">
                <a:latin typeface="Meiryo UI" panose="020B0604030504040204" pitchFamily="50" charset="-128"/>
                <a:ea typeface="Meiryo UI" panose="020B0604030504040204" pitchFamily="50" charset="-128"/>
              </a:rPr>
              <a:t>2.3</a:t>
            </a:r>
            <a:r>
              <a:rPr lang="ja-JP" altLang="en-US" sz="900" b="1" dirty="0">
                <a:latin typeface="Meiryo UI" panose="020B0604030504040204" pitchFamily="50" charset="-128"/>
                <a:ea typeface="Meiryo UI" panose="020B0604030504040204" pitchFamily="50" charset="-128"/>
              </a:rPr>
              <a:t>％以上</a:t>
            </a:r>
          </a:p>
        </p:txBody>
      </p:sp>
      <p:sp>
        <p:nvSpPr>
          <p:cNvPr id="37" name="タイトル 1">
            <a:extLst>
              <a:ext uri="{FF2B5EF4-FFF2-40B4-BE49-F238E27FC236}">
                <a16:creationId xmlns:a16="http://schemas.microsoft.com/office/drawing/2014/main" id="{2BAC6BFA-E464-4694-3A2C-126631FDA8CE}"/>
              </a:ext>
            </a:extLst>
          </p:cNvPr>
          <p:cNvSpPr txBox="1">
            <a:spLocks/>
          </p:cNvSpPr>
          <p:nvPr/>
        </p:nvSpPr>
        <p:spPr>
          <a:xfrm>
            <a:off x="889314" y="3328353"/>
            <a:ext cx="3342652" cy="679048"/>
          </a:xfrm>
          <a:prstGeom prst="rect">
            <a:avLst/>
          </a:prstGeom>
          <a:noFill/>
          <a:ln w="28575">
            <a:no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20000"/>
              </a:lnSpc>
              <a:spcBef>
                <a:spcPts val="300"/>
              </a:spcBef>
            </a:pPr>
            <a:r>
              <a:rPr lang="ja-JP" altLang="en-US" sz="900" dirty="0" smtClean="0">
                <a:latin typeface="Meiryo UI" panose="020B0604030504040204" pitchFamily="50" charset="-128"/>
                <a:ea typeface="Meiryo UI" panose="020B0604030504040204" pitchFamily="50" charset="-128"/>
              </a:rPr>
              <a:t>基本的方向（１）</a:t>
            </a:r>
            <a:r>
              <a:rPr lang="ja-JP" altLang="en-US" sz="900" dirty="0">
                <a:latin typeface="Meiryo UI" panose="020B0604030504040204" pitchFamily="50" charset="-128"/>
                <a:ea typeface="Meiryo UI" panose="020B0604030504040204" pitchFamily="50" charset="-128"/>
              </a:rPr>
              <a:t>健康</a:t>
            </a:r>
            <a:r>
              <a:rPr lang="ja-JP" altLang="en-US" sz="900" dirty="0" smtClean="0">
                <a:latin typeface="Meiryo UI" panose="020B0604030504040204" pitchFamily="50" charset="-128"/>
                <a:ea typeface="Meiryo UI" panose="020B0604030504040204" pitchFamily="50" charset="-128"/>
              </a:rPr>
              <a:t>寿命の延伸</a:t>
            </a:r>
            <a:endParaRPr lang="en-US" altLang="ja-JP" sz="900" dirty="0">
              <a:latin typeface="Meiryo UI" panose="020B0604030504040204" pitchFamily="50" charset="-128"/>
              <a:ea typeface="Meiryo UI" panose="020B0604030504040204" pitchFamily="50" charset="-128"/>
            </a:endParaRPr>
          </a:p>
          <a:p>
            <a:pPr algn="l">
              <a:lnSpc>
                <a:spcPct val="120000"/>
              </a:lnSpc>
            </a:pPr>
            <a:r>
              <a:rPr lang="ja-JP" altLang="en-US" sz="900" dirty="0" smtClean="0">
                <a:latin typeface="Meiryo UI" panose="020B0604030504040204" pitchFamily="50" charset="-128"/>
                <a:ea typeface="Meiryo UI" panose="020B0604030504040204" pitchFamily="50" charset="-128"/>
              </a:rPr>
              <a:t>基本的方向（２）高齢者等がいきいきと暮らせるまちづくり</a:t>
            </a:r>
            <a:endParaRPr lang="en-US" altLang="ja-JP" sz="900" dirty="0" smtClean="0">
              <a:latin typeface="Meiryo UI" panose="020B0604030504040204" pitchFamily="50" charset="-128"/>
              <a:ea typeface="Meiryo UI" panose="020B0604030504040204" pitchFamily="50" charset="-128"/>
            </a:endParaRPr>
          </a:p>
          <a:p>
            <a:pPr algn="l">
              <a:lnSpc>
                <a:spcPct val="120000"/>
              </a:lnSpc>
            </a:pPr>
            <a:r>
              <a:rPr lang="ja-JP" altLang="en-US" sz="900" dirty="0" smtClean="0">
                <a:latin typeface="Meiryo UI" panose="020B0604030504040204" pitchFamily="50" charset="-128"/>
                <a:ea typeface="Meiryo UI" panose="020B0604030504040204" pitchFamily="50" charset="-128"/>
              </a:rPr>
              <a:t>基本的</a:t>
            </a:r>
            <a:r>
              <a:rPr lang="ja-JP" altLang="en-US" sz="900" dirty="0">
                <a:latin typeface="Meiryo UI" panose="020B0604030504040204" pitchFamily="50" charset="-128"/>
                <a:ea typeface="Meiryo UI" panose="020B0604030504040204" pitchFamily="50" charset="-128"/>
              </a:rPr>
              <a:t>方向</a:t>
            </a:r>
            <a:r>
              <a:rPr lang="ja-JP" altLang="en-US" sz="900" dirty="0" smtClean="0">
                <a:latin typeface="Meiryo UI" panose="020B0604030504040204" pitchFamily="50" charset="-128"/>
                <a:ea typeface="Meiryo UI" panose="020B0604030504040204" pitchFamily="50" charset="-128"/>
              </a:rPr>
              <a:t>（３）あらゆる人が活躍できる「全員参画社会」の実現</a:t>
            </a:r>
            <a:endParaRPr lang="en-US" altLang="ja-JP" sz="900" dirty="0">
              <a:latin typeface="Meiryo UI" panose="020B0604030504040204" pitchFamily="50" charset="-128"/>
              <a:ea typeface="Meiryo UI" panose="020B0604030504040204" pitchFamily="50" charset="-128"/>
            </a:endParaRPr>
          </a:p>
        </p:txBody>
      </p:sp>
      <p:sp>
        <p:nvSpPr>
          <p:cNvPr id="39" name="タイトル 1">
            <a:extLst>
              <a:ext uri="{FF2B5EF4-FFF2-40B4-BE49-F238E27FC236}">
                <a16:creationId xmlns:a16="http://schemas.microsoft.com/office/drawing/2014/main" id="{2BAC6BFA-E464-4694-3A2C-126631FDA8CE}"/>
              </a:ext>
            </a:extLst>
          </p:cNvPr>
          <p:cNvSpPr txBox="1">
            <a:spLocks/>
          </p:cNvSpPr>
          <p:nvPr/>
        </p:nvSpPr>
        <p:spPr>
          <a:xfrm>
            <a:off x="6257821" y="3309564"/>
            <a:ext cx="2369820" cy="679048"/>
          </a:xfrm>
          <a:prstGeom prst="rect">
            <a:avLst/>
          </a:prstGeom>
          <a:noFill/>
          <a:ln w="28575">
            <a:no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20000"/>
              </a:lnSpc>
              <a:spcBef>
                <a:spcPts val="300"/>
              </a:spcBef>
            </a:pPr>
            <a:r>
              <a:rPr lang="ja-JP" altLang="en-US" sz="900" dirty="0" smtClean="0">
                <a:latin typeface="Meiryo UI" panose="020B0604030504040204" pitchFamily="50" charset="-128"/>
                <a:ea typeface="Meiryo UI" panose="020B0604030504040204" pitchFamily="50" charset="-128"/>
              </a:rPr>
              <a:t>基本的方向（１）安全・安心の確保</a:t>
            </a:r>
            <a:endParaRPr lang="en-US" altLang="ja-JP" sz="900" dirty="0">
              <a:latin typeface="Meiryo UI" panose="020B0604030504040204" pitchFamily="50" charset="-128"/>
              <a:ea typeface="Meiryo UI" panose="020B0604030504040204" pitchFamily="50" charset="-128"/>
            </a:endParaRPr>
          </a:p>
          <a:p>
            <a:pPr algn="l">
              <a:lnSpc>
                <a:spcPct val="120000"/>
              </a:lnSpc>
            </a:pPr>
            <a:r>
              <a:rPr lang="ja-JP" altLang="en-US" sz="900" dirty="0" smtClean="0">
                <a:latin typeface="Meiryo UI" panose="020B0604030504040204" pitchFamily="50" charset="-128"/>
                <a:ea typeface="Meiryo UI" panose="020B0604030504040204" pitchFamily="50" charset="-128"/>
              </a:rPr>
              <a:t>基本的方向（２）都市基盤の再構築</a:t>
            </a:r>
            <a:endParaRPr lang="en-US" altLang="ja-JP" sz="900" dirty="0" smtClean="0">
              <a:latin typeface="Meiryo UI" panose="020B0604030504040204" pitchFamily="50" charset="-128"/>
              <a:ea typeface="Meiryo UI" panose="020B0604030504040204" pitchFamily="50" charset="-128"/>
            </a:endParaRPr>
          </a:p>
          <a:p>
            <a:pPr algn="l">
              <a:lnSpc>
                <a:spcPct val="120000"/>
              </a:lnSpc>
            </a:pPr>
            <a:r>
              <a:rPr lang="ja-JP" altLang="en-US" sz="900" dirty="0" smtClean="0">
                <a:latin typeface="Meiryo UI" panose="020B0604030504040204" pitchFamily="50" charset="-128"/>
                <a:ea typeface="Meiryo UI" panose="020B0604030504040204" pitchFamily="50" charset="-128"/>
              </a:rPr>
              <a:t>基本的</a:t>
            </a:r>
            <a:r>
              <a:rPr lang="ja-JP" altLang="en-US" sz="900" dirty="0">
                <a:latin typeface="Meiryo UI" panose="020B0604030504040204" pitchFamily="50" charset="-128"/>
                <a:ea typeface="Meiryo UI" panose="020B0604030504040204" pitchFamily="50" charset="-128"/>
              </a:rPr>
              <a:t>方向</a:t>
            </a:r>
            <a:r>
              <a:rPr lang="ja-JP" altLang="en-US" sz="900" dirty="0" smtClean="0">
                <a:latin typeface="Meiryo UI" panose="020B0604030504040204" pitchFamily="50" charset="-128"/>
                <a:ea typeface="Meiryo UI" panose="020B0604030504040204" pitchFamily="50" charset="-128"/>
              </a:rPr>
              <a:t>（３）環境にやさしい都市の実現</a:t>
            </a:r>
            <a:endParaRPr lang="en-US" altLang="ja-JP" sz="9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5453994" y="3943788"/>
            <a:ext cx="3771557" cy="684803"/>
          </a:xfrm>
          <a:prstGeom prst="rect">
            <a:avLst/>
          </a:prstGeom>
          <a:noFill/>
          <a:ln w="12700">
            <a:solidFill>
              <a:schemeClr val="tx2"/>
            </a:solidFill>
            <a:prstDash val="sysDot"/>
          </a:ln>
        </p:spPr>
        <p:txBody>
          <a:bodyPr wrap="square" rtlCol="0">
            <a:spAutoFit/>
          </a:bodyPr>
          <a:lstStyle/>
          <a:p>
            <a:pPr algn="ctr"/>
            <a:r>
              <a:rPr kumimoji="1" lang="ja-JP" altLang="en-US" sz="900" b="1" u="sng" dirty="0">
                <a:latin typeface="Meiryo UI" panose="020B0604030504040204" pitchFamily="50" charset="-128"/>
                <a:ea typeface="Meiryo UI" panose="020B0604030504040204" pitchFamily="50" charset="-128"/>
              </a:rPr>
              <a:t>具体的目標（</a:t>
            </a:r>
            <a:r>
              <a:rPr kumimoji="1" lang="en-US" altLang="ja-JP" sz="900" b="1" u="sng" dirty="0">
                <a:latin typeface="Meiryo UI" panose="020B0604030504040204" pitchFamily="50" charset="-128"/>
                <a:ea typeface="Meiryo UI" panose="020B0604030504040204" pitchFamily="50" charset="-128"/>
              </a:rPr>
              <a:t>KPI</a:t>
            </a:r>
            <a:r>
              <a:rPr kumimoji="1" lang="ja-JP" altLang="en-US" sz="900" b="1" u="sng" dirty="0">
                <a:latin typeface="Meiryo UI" panose="020B0604030504040204" pitchFamily="50" charset="-128"/>
                <a:ea typeface="Meiryo UI" panose="020B0604030504040204" pitchFamily="50" charset="-128"/>
              </a:rPr>
              <a:t>）</a:t>
            </a:r>
            <a:endParaRPr kumimoji="1" lang="en-US" altLang="ja-JP" sz="900" b="1" u="sng" dirty="0" smtClean="0">
              <a:latin typeface="Meiryo UI" panose="020B0604030504040204" pitchFamily="50" charset="-128"/>
              <a:ea typeface="Meiryo UI" panose="020B0604030504040204" pitchFamily="50" charset="-128"/>
            </a:endParaRPr>
          </a:p>
          <a:p>
            <a:pPr>
              <a:spcBef>
                <a:spcPts val="300"/>
              </a:spcBef>
            </a:pPr>
            <a:r>
              <a:rPr lang="ja-JP" altLang="en-US" sz="900" b="1" dirty="0">
                <a:latin typeface="Meiryo UI" panose="020B0604030504040204" pitchFamily="50" charset="-128"/>
                <a:ea typeface="Meiryo UI" panose="020B0604030504040204" pitchFamily="50" charset="-128"/>
              </a:rPr>
              <a:t>○地震による被害予測：限りなくゼロに（</a:t>
            </a:r>
            <a:r>
              <a:rPr lang="en-US" altLang="ja-JP" sz="900" b="1" dirty="0">
                <a:latin typeface="Meiryo UI" panose="020B0604030504040204" pitchFamily="50" charset="-128"/>
                <a:ea typeface="Meiryo UI" panose="020B0604030504040204" pitchFamily="50" charset="-128"/>
              </a:rPr>
              <a:t>2024</a:t>
            </a:r>
            <a:r>
              <a:rPr lang="ja-JP" altLang="en-US" sz="900" b="1" dirty="0">
                <a:latin typeface="Meiryo UI" panose="020B0604030504040204" pitchFamily="50" charset="-128"/>
                <a:ea typeface="Meiryo UI" panose="020B0604030504040204" pitchFamily="50" charset="-128"/>
              </a:rPr>
              <a:t>年まで）</a:t>
            </a:r>
          </a:p>
          <a:p>
            <a:r>
              <a:rPr lang="ja-JP" altLang="en-US" sz="900" b="1" dirty="0">
                <a:latin typeface="Meiryo UI" panose="020B0604030504040204" pitchFamily="50" charset="-128"/>
                <a:ea typeface="Meiryo UI" panose="020B0604030504040204" pitchFamily="50" charset="-128"/>
              </a:rPr>
              <a:t>○温室効果ガス排出量</a:t>
            </a:r>
          </a:p>
          <a:p>
            <a:r>
              <a:rPr lang="ja-JP" altLang="en-US" sz="900" b="1" dirty="0">
                <a:latin typeface="Meiryo UI" panose="020B0604030504040204" pitchFamily="50" charset="-128"/>
                <a:ea typeface="Meiryo UI" panose="020B0604030504040204" pitchFamily="50" charset="-128"/>
              </a:rPr>
              <a:t>　　：</a:t>
            </a:r>
            <a:r>
              <a:rPr lang="en-US" altLang="ja-JP" sz="900" b="1" dirty="0">
                <a:latin typeface="Meiryo UI" panose="020B0604030504040204" pitchFamily="50" charset="-128"/>
                <a:ea typeface="Meiryo UI" panose="020B0604030504040204" pitchFamily="50" charset="-128"/>
              </a:rPr>
              <a:t>2030</a:t>
            </a:r>
            <a:r>
              <a:rPr lang="ja-JP" altLang="en-US" sz="900" b="1" dirty="0">
                <a:latin typeface="Meiryo UI" panose="020B0604030504040204" pitchFamily="50" charset="-128"/>
                <a:ea typeface="Meiryo UI" panose="020B0604030504040204" pitchFamily="50" charset="-128"/>
              </a:rPr>
              <a:t>年度の府域の温室効果ガス排出量を</a:t>
            </a:r>
            <a:r>
              <a:rPr lang="en-US" altLang="ja-JP" sz="900" b="1" dirty="0">
                <a:latin typeface="Meiryo UI" panose="020B0604030504040204" pitchFamily="50" charset="-128"/>
                <a:ea typeface="Meiryo UI" panose="020B0604030504040204" pitchFamily="50" charset="-128"/>
              </a:rPr>
              <a:t>2013</a:t>
            </a:r>
            <a:r>
              <a:rPr lang="ja-JP" altLang="en-US" sz="900" b="1" dirty="0">
                <a:latin typeface="Meiryo UI" panose="020B0604030504040204" pitchFamily="50" charset="-128"/>
                <a:ea typeface="Meiryo UI" panose="020B0604030504040204" pitchFamily="50" charset="-128"/>
              </a:rPr>
              <a:t>年度比で</a:t>
            </a:r>
            <a:r>
              <a:rPr lang="en-US" altLang="ja-JP" sz="900" b="1" dirty="0">
                <a:latin typeface="Meiryo UI" panose="020B0604030504040204" pitchFamily="50" charset="-128"/>
                <a:ea typeface="Meiryo UI" panose="020B0604030504040204" pitchFamily="50" charset="-128"/>
              </a:rPr>
              <a:t>40</a:t>
            </a:r>
            <a:r>
              <a:rPr lang="ja-JP" altLang="en-US" sz="900" b="1" dirty="0">
                <a:latin typeface="Meiryo UI" panose="020B0604030504040204" pitchFamily="50" charset="-128"/>
                <a:ea typeface="Meiryo UI" panose="020B0604030504040204" pitchFamily="50" charset="-128"/>
              </a:rPr>
              <a:t>％削減</a:t>
            </a:r>
          </a:p>
        </p:txBody>
      </p:sp>
      <p:sp>
        <p:nvSpPr>
          <p:cNvPr id="42" name="テキスト ボックス 41"/>
          <p:cNvSpPr txBox="1"/>
          <p:nvPr/>
        </p:nvSpPr>
        <p:spPr>
          <a:xfrm>
            <a:off x="803528" y="6051560"/>
            <a:ext cx="3571720" cy="684803"/>
          </a:xfrm>
          <a:prstGeom prst="rect">
            <a:avLst/>
          </a:prstGeom>
          <a:noFill/>
          <a:ln w="12700">
            <a:solidFill>
              <a:schemeClr val="tx2"/>
            </a:solidFill>
            <a:prstDash val="sysDot"/>
          </a:ln>
        </p:spPr>
        <p:txBody>
          <a:bodyPr wrap="square" rtlCol="0">
            <a:spAutoFit/>
          </a:bodyPr>
          <a:lstStyle/>
          <a:p>
            <a:pPr algn="ctr"/>
            <a:r>
              <a:rPr kumimoji="1" lang="ja-JP" altLang="en-US" sz="900" b="1" u="sng" dirty="0">
                <a:latin typeface="Meiryo UI" panose="020B0604030504040204" pitchFamily="50" charset="-128"/>
                <a:ea typeface="Meiryo UI" panose="020B0604030504040204" pitchFamily="50" charset="-128"/>
              </a:rPr>
              <a:t>具体的目標（</a:t>
            </a:r>
            <a:r>
              <a:rPr kumimoji="1" lang="en-US" altLang="ja-JP" sz="900" b="1" u="sng" dirty="0">
                <a:latin typeface="Meiryo UI" panose="020B0604030504040204" pitchFamily="50" charset="-128"/>
                <a:ea typeface="Meiryo UI" panose="020B0604030504040204" pitchFamily="50" charset="-128"/>
              </a:rPr>
              <a:t>KPI</a:t>
            </a:r>
            <a:r>
              <a:rPr kumimoji="1" lang="ja-JP" altLang="en-US" sz="900" b="1" u="sng" dirty="0">
                <a:latin typeface="Meiryo UI" panose="020B0604030504040204" pitchFamily="50" charset="-128"/>
                <a:ea typeface="Meiryo UI" panose="020B0604030504040204" pitchFamily="50" charset="-128"/>
              </a:rPr>
              <a:t>）</a:t>
            </a:r>
            <a:endParaRPr kumimoji="1" lang="en-US" altLang="ja-JP" sz="900" b="1" u="sng" dirty="0" smtClean="0">
              <a:latin typeface="Meiryo UI" panose="020B0604030504040204" pitchFamily="50" charset="-128"/>
              <a:ea typeface="Meiryo UI" panose="020B0604030504040204" pitchFamily="50" charset="-128"/>
            </a:endParaRPr>
          </a:p>
          <a:p>
            <a:pPr>
              <a:spcBef>
                <a:spcPts val="300"/>
              </a:spcBef>
            </a:pPr>
            <a:r>
              <a:rPr lang="ja-JP" altLang="en-US" sz="900" b="1" dirty="0">
                <a:latin typeface="Meiryo UI" panose="020B0604030504040204" pitchFamily="50" charset="-128"/>
                <a:ea typeface="Meiryo UI" panose="020B0604030504040204" pitchFamily="50" charset="-128"/>
              </a:rPr>
              <a:t>○実質経済</a:t>
            </a:r>
            <a:r>
              <a:rPr lang="ja-JP" altLang="en-US" sz="900" b="1" dirty="0" smtClean="0">
                <a:latin typeface="Meiryo UI" panose="020B0604030504040204" pitchFamily="50" charset="-128"/>
                <a:ea typeface="Meiryo UI" panose="020B0604030504040204" pitchFamily="50" charset="-128"/>
              </a:rPr>
              <a:t>成長率：</a:t>
            </a:r>
            <a:r>
              <a:rPr lang="en-US" altLang="ja-JP" sz="900" b="1" dirty="0">
                <a:latin typeface="Meiryo UI" panose="020B0604030504040204" pitchFamily="50" charset="-128"/>
                <a:ea typeface="Meiryo UI" panose="020B0604030504040204" pitchFamily="50" charset="-128"/>
              </a:rPr>
              <a:t>2022</a:t>
            </a:r>
            <a:r>
              <a:rPr lang="ja-JP" altLang="en-US" sz="900" b="1" dirty="0">
                <a:latin typeface="Meiryo UI" panose="020B0604030504040204" pitchFamily="50" charset="-128"/>
                <a:ea typeface="Meiryo UI" panose="020B0604030504040204" pitchFamily="50" charset="-128"/>
              </a:rPr>
              <a:t>年度に府内総生産をコロナ前の水準に戻す。</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rPr>
              <a:t>　　　　　　　　　　 </a:t>
            </a:r>
            <a:r>
              <a:rPr lang="ja-JP" altLang="en-US" sz="900" b="1" dirty="0">
                <a:latin typeface="Meiryo UI" panose="020B0604030504040204" pitchFamily="50" charset="-128"/>
                <a:ea typeface="Meiryo UI" panose="020B0604030504040204" pitchFamily="50" charset="-128"/>
              </a:rPr>
              <a:t>それを踏まえ、年平均２％以上</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○開業事業所数：</a:t>
            </a:r>
            <a:r>
              <a:rPr lang="en-US" altLang="ja-JP" sz="900" b="1" dirty="0">
                <a:latin typeface="Meiryo UI" panose="020B0604030504040204" pitchFamily="50" charset="-128"/>
                <a:ea typeface="Meiryo UI" panose="020B0604030504040204" pitchFamily="50" charset="-128"/>
              </a:rPr>
              <a:t>10,000</a:t>
            </a:r>
            <a:r>
              <a:rPr lang="ja-JP" altLang="en-US" sz="900" b="1" dirty="0">
                <a:latin typeface="Meiryo UI" panose="020B0604030504040204" pitchFamily="50" charset="-128"/>
                <a:ea typeface="Meiryo UI" panose="020B0604030504040204" pitchFamily="50" charset="-128"/>
              </a:rPr>
              <a:t>か所</a:t>
            </a:r>
            <a:endParaRPr lang="en-US" altLang="ja-JP" sz="900" b="1" dirty="0">
              <a:latin typeface="Meiryo UI" panose="020B0604030504040204" pitchFamily="50" charset="-128"/>
              <a:ea typeface="Meiryo UI" panose="020B0604030504040204" pitchFamily="50" charset="-128"/>
            </a:endParaRPr>
          </a:p>
        </p:txBody>
      </p:sp>
      <p:sp>
        <p:nvSpPr>
          <p:cNvPr id="43" name="タイトル 1">
            <a:extLst>
              <a:ext uri="{FF2B5EF4-FFF2-40B4-BE49-F238E27FC236}">
                <a16:creationId xmlns:a16="http://schemas.microsoft.com/office/drawing/2014/main" id="{2BAC6BFA-E464-4694-3A2C-126631FDA8CE}"/>
              </a:ext>
            </a:extLst>
          </p:cNvPr>
          <p:cNvSpPr txBox="1">
            <a:spLocks/>
          </p:cNvSpPr>
          <p:nvPr/>
        </p:nvSpPr>
        <p:spPr>
          <a:xfrm>
            <a:off x="1321405" y="5310518"/>
            <a:ext cx="2428377" cy="776229"/>
          </a:xfrm>
          <a:prstGeom prst="rect">
            <a:avLst/>
          </a:prstGeom>
          <a:noFill/>
          <a:ln w="28575">
            <a:noFill/>
          </a:ln>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spcBef>
                <a:spcPts val="300"/>
              </a:spcBef>
            </a:pPr>
            <a:r>
              <a:rPr lang="ja-JP" altLang="en-US" sz="900" dirty="0" smtClean="0">
                <a:latin typeface="Meiryo UI" panose="020B0604030504040204" pitchFamily="50" charset="-128"/>
                <a:ea typeface="Meiryo UI" panose="020B0604030504040204" pitchFamily="50" charset="-128"/>
              </a:rPr>
              <a:t>基本的方向（１）産業の創出・振興</a:t>
            </a:r>
            <a:endParaRPr lang="en-US" altLang="ja-JP" sz="900" dirty="0">
              <a:latin typeface="Meiryo UI" panose="020B0604030504040204" pitchFamily="50" charset="-128"/>
              <a:ea typeface="Meiryo UI" panose="020B0604030504040204" pitchFamily="50" charset="-128"/>
            </a:endParaRPr>
          </a:p>
          <a:p>
            <a:pPr algn="l">
              <a:lnSpc>
                <a:spcPct val="100000"/>
              </a:lnSpc>
            </a:pPr>
            <a:r>
              <a:rPr lang="ja-JP" altLang="en-US" sz="900" dirty="0" smtClean="0">
                <a:latin typeface="Meiryo UI" panose="020B0604030504040204" pitchFamily="50" charset="-128"/>
                <a:ea typeface="Meiryo UI" panose="020B0604030504040204" pitchFamily="50" charset="-128"/>
              </a:rPr>
              <a:t>基本的方向（２）</a:t>
            </a:r>
            <a:r>
              <a:rPr lang="ja-JP" altLang="en-US" sz="900" dirty="0">
                <a:latin typeface="Meiryo UI" panose="020B0604030504040204" pitchFamily="50" charset="-128"/>
                <a:ea typeface="Meiryo UI" panose="020B0604030504040204" pitchFamily="50" charset="-128"/>
              </a:rPr>
              <a:t>企業</a:t>
            </a:r>
            <a:r>
              <a:rPr lang="ja-JP" altLang="en-US" sz="900" dirty="0" smtClean="0">
                <a:latin typeface="Meiryo UI" panose="020B0604030504040204" pitchFamily="50" charset="-128"/>
                <a:ea typeface="Meiryo UI" panose="020B0604030504040204" pitchFamily="50" charset="-128"/>
              </a:rPr>
              <a:t>立地の促進</a:t>
            </a:r>
            <a:endParaRPr lang="en-US" altLang="ja-JP" sz="900" dirty="0" smtClean="0">
              <a:latin typeface="Meiryo UI" panose="020B0604030504040204" pitchFamily="50" charset="-128"/>
              <a:ea typeface="Meiryo UI" panose="020B0604030504040204" pitchFamily="50" charset="-128"/>
            </a:endParaRPr>
          </a:p>
          <a:p>
            <a:pPr algn="l">
              <a:lnSpc>
                <a:spcPct val="100000"/>
              </a:lnSpc>
            </a:pPr>
            <a:r>
              <a:rPr lang="ja-JP" altLang="en-US" sz="900" dirty="0" smtClean="0">
                <a:latin typeface="Meiryo UI" panose="020B0604030504040204" pitchFamily="50" charset="-128"/>
                <a:ea typeface="Meiryo UI" panose="020B0604030504040204" pitchFamily="50" charset="-128"/>
              </a:rPr>
              <a:t>基本的</a:t>
            </a:r>
            <a:r>
              <a:rPr lang="ja-JP" altLang="en-US" sz="900" dirty="0">
                <a:latin typeface="Meiryo UI" panose="020B0604030504040204" pitchFamily="50" charset="-128"/>
                <a:ea typeface="Meiryo UI" panose="020B0604030504040204" pitchFamily="50" charset="-128"/>
              </a:rPr>
              <a:t>方向</a:t>
            </a:r>
            <a:r>
              <a:rPr lang="ja-JP" altLang="en-US" sz="900" dirty="0" smtClean="0">
                <a:latin typeface="Meiryo UI" panose="020B0604030504040204" pitchFamily="50" charset="-128"/>
                <a:ea typeface="Meiryo UI" panose="020B0604030504040204" pitchFamily="50" charset="-128"/>
              </a:rPr>
              <a:t>（３）活力ある農林水産業の実現</a:t>
            </a:r>
            <a:endParaRPr lang="en-US" altLang="ja-JP" sz="900" dirty="0" smtClean="0">
              <a:latin typeface="Meiryo UI" panose="020B0604030504040204" pitchFamily="50" charset="-128"/>
              <a:ea typeface="Meiryo UI" panose="020B0604030504040204" pitchFamily="50" charset="-128"/>
            </a:endParaRPr>
          </a:p>
          <a:p>
            <a:pPr algn="l">
              <a:lnSpc>
                <a:spcPct val="100000"/>
              </a:lnSpc>
            </a:pPr>
            <a:r>
              <a:rPr lang="ja-JP" altLang="en-US" sz="900" dirty="0">
                <a:latin typeface="Meiryo UI" panose="020B0604030504040204" pitchFamily="50" charset="-128"/>
                <a:ea typeface="Meiryo UI" panose="020B0604030504040204" pitchFamily="50" charset="-128"/>
              </a:rPr>
              <a:t>基本的方向</a:t>
            </a:r>
            <a:r>
              <a:rPr lang="ja-JP" altLang="en-US" sz="900" dirty="0" smtClean="0">
                <a:latin typeface="Meiryo UI" panose="020B0604030504040204" pitchFamily="50" charset="-128"/>
                <a:ea typeface="Meiryo UI" panose="020B0604030504040204" pitchFamily="50" charset="-128"/>
              </a:rPr>
              <a:t>（４）多様な担い手との協働</a:t>
            </a:r>
            <a:endParaRPr lang="en-US" altLang="ja-JP" sz="900" dirty="0" smtClean="0">
              <a:latin typeface="Meiryo UI" panose="020B0604030504040204" pitchFamily="50" charset="-128"/>
              <a:ea typeface="Meiryo UI" panose="020B0604030504040204" pitchFamily="50" charset="-128"/>
            </a:endParaRPr>
          </a:p>
          <a:p>
            <a:pPr algn="l">
              <a:lnSpc>
                <a:spcPct val="100000"/>
              </a:lnSpc>
            </a:pPr>
            <a:r>
              <a:rPr lang="ja-JP" altLang="en-US" sz="900" dirty="0">
                <a:latin typeface="Meiryo UI" panose="020B0604030504040204" pitchFamily="50" charset="-128"/>
                <a:ea typeface="Meiryo UI" panose="020B0604030504040204" pitchFamily="50" charset="-128"/>
              </a:rPr>
              <a:t>基本的方向</a:t>
            </a:r>
            <a:r>
              <a:rPr lang="ja-JP" altLang="en-US" sz="900" dirty="0" smtClean="0">
                <a:latin typeface="Meiryo UI" panose="020B0604030504040204" pitchFamily="50" charset="-128"/>
                <a:ea typeface="Meiryo UI" panose="020B0604030504040204" pitchFamily="50" charset="-128"/>
              </a:rPr>
              <a:t>（５）インフラの充実・強化</a:t>
            </a:r>
            <a:endParaRPr lang="en-US" altLang="ja-JP" sz="9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5553912" y="5791698"/>
            <a:ext cx="3571720" cy="823302"/>
          </a:xfrm>
          <a:prstGeom prst="rect">
            <a:avLst/>
          </a:prstGeom>
          <a:noFill/>
          <a:ln w="12700">
            <a:solidFill>
              <a:schemeClr val="tx2"/>
            </a:solidFill>
            <a:prstDash val="sysDot"/>
          </a:ln>
        </p:spPr>
        <p:txBody>
          <a:bodyPr wrap="square" rtlCol="0">
            <a:spAutoFit/>
          </a:bodyPr>
          <a:lstStyle/>
          <a:p>
            <a:pPr algn="ctr"/>
            <a:r>
              <a:rPr kumimoji="1" lang="ja-JP" altLang="en-US" sz="900" b="1" u="sng" dirty="0">
                <a:latin typeface="Meiryo UI" panose="020B0604030504040204" pitchFamily="50" charset="-128"/>
                <a:ea typeface="Meiryo UI" panose="020B0604030504040204" pitchFamily="50" charset="-128"/>
              </a:rPr>
              <a:t>具体的目標（</a:t>
            </a:r>
            <a:r>
              <a:rPr kumimoji="1" lang="en-US" altLang="ja-JP" sz="900" b="1" u="sng" dirty="0">
                <a:latin typeface="Meiryo UI" panose="020B0604030504040204" pitchFamily="50" charset="-128"/>
                <a:ea typeface="Meiryo UI" panose="020B0604030504040204" pitchFamily="50" charset="-128"/>
              </a:rPr>
              <a:t>KPI</a:t>
            </a:r>
            <a:r>
              <a:rPr kumimoji="1" lang="ja-JP" altLang="en-US" sz="900" b="1" u="sng" dirty="0">
                <a:latin typeface="Meiryo UI" panose="020B0604030504040204" pitchFamily="50" charset="-128"/>
                <a:ea typeface="Meiryo UI" panose="020B0604030504040204" pitchFamily="50" charset="-128"/>
              </a:rPr>
              <a:t>）</a:t>
            </a:r>
            <a:endParaRPr kumimoji="1" lang="en-US" altLang="ja-JP" sz="900" b="1" u="sng" dirty="0" smtClean="0">
              <a:latin typeface="Meiryo UI" panose="020B0604030504040204" pitchFamily="50" charset="-128"/>
              <a:ea typeface="Meiryo UI" panose="020B0604030504040204" pitchFamily="50" charset="-128"/>
            </a:endParaRPr>
          </a:p>
          <a:p>
            <a:pPr>
              <a:spcBef>
                <a:spcPts val="300"/>
              </a:spcBef>
            </a:pPr>
            <a:r>
              <a:rPr lang="ja-JP" altLang="en-US" sz="900" b="1" dirty="0">
                <a:latin typeface="Meiryo UI" panose="020B0604030504040204" pitchFamily="50" charset="-128"/>
                <a:ea typeface="Meiryo UI" panose="020B0604030504040204" pitchFamily="50" charset="-128"/>
              </a:rPr>
              <a:t>○転入超過率（対全国）：前年を上回る</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○転出超過率（対東京圏）：前年を下回る</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○日本人延べ宿泊者数（大阪）：</a:t>
            </a:r>
            <a:r>
              <a:rPr lang="en-US" altLang="ja-JP" sz="900" b="1" dirty="0">
                <a:latin typeface="Meiryo UI" panose="020B0604030504040204" pitchFamily="50" charset="-128"/>
                <a:ea typeface="Meiryo UI" panose="020B0604030504040204" pitchFamily="50" charset="-128"/>
              </a:rPr>
              <a:t>2,950</a:t>
            </a:r>
            <a:r>
              <a:rPr lang="ja-JP" altLang="en-US" sz="900" b="1" dirty="0">
                <a:latin typeface="Meiryo UI" panose="020B0604030504040204" pitchFamily="50" charset="-128"/>
                <a:ea typeface="Meiryo UI" panose="020B0604030504040204" pitchFamily="50" charset="-128"/>
              </a:rPr>
              <a:t>万人泊</a:t>
            </a:r>
            <a:r>
              <a:rPr lang="ja-JP" altLang="en-US" sz="800" b="1" dirty="0">
                <a:latin typeface="Meiryo UI" panose="020B0604030504040204" pitchFamily="50" charset="-128"/>
                <a:ea typeface="Meiryo UI" panose="020B0604030504040204" pitchFamily="50" charset="-128"/>
              </a:rPr>
              <a:t>（</a:t>
            </a:r>
            <a:r>
              <a:rPr lang="en-US" altLang="ja-JP" sz="800" b="1" dirty="0">
                <a:latin typeface="Meiryo UI" panose="020B0604030504040204" pitchFamily="50" charset="-128"/>
                <a:ea typeface="Meiryo UI" panose="020B0604030504040204" pitchFamily="50" charset="-128"/>
              </a:rPr>
              <a:t>2022</a:t>
            </a:r>
            <a:r>
              <a:rPr lang="ja-JP" altLang="en-US" sz="800" b="1" dirty="0">
                <a:latin typeface="Meiryo UI" panose="020B0604030504040204" pitchFamily="50" charset="-128"/>
                <a:ea typeface="Meiryo UI" panose="020B0604030504040204" pitchFamily="50" charset="-128"/>
              </a:rPr>
              <a:t>年）</a:t>
            </a:r>
            <a:endParaRPr lang="en-US" altLang="ja-JP" sz="8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○来阪外国人旅行者数：</a:t>
            </a:r>
            <a:r>
              <a:rPr lang="en-US" altLang="ja-JP" sz="900" b="1" dirty="0">
                <a:latin typeface="Meiryo UI" panose="020B0604030504040204" pitchFamily="50" charset="-128"/>
                <a:ea typeface="Meiryo UI" panose="020B0604030504040204" pitchFamily="50" charset="-128"/>
              </a:rPr>
              <a:t>1152.5</a:t>
            </a:r>
            <a:r>
              <a:rPr lang="ja-JP" altLang="en-US" sz="900" b="1" dirty="0">
                <a:latin typeface="Meiryo UI" panose="020B0604030504040204" pitchFamily="50" charset="-128"/>
                <a:ea typeface="Meiryo UI" panose="020B0604030504040204" pitchFamily="50" charset="-128"/>
              </a:rPr>
              <a:t>万人</a:t>
            </a:r>
            <a:r>
              <a:rPr lang="ja-JP" altLang="en-US" sz="800" b="1" dirty="0">
                <a:latin typeface="Meiryo UI" panose="020B0604030504040204" pitchFamily="50" charset="-128"/>
                <a:ea typeface="Meiryo UI" panose="020B0604030504040204" pitchFamily="50" charset="-128"/>
              </a:rPr>
              <a:t>（入国制限解除から</a:t>
            </a:r>
            <a:r>
              <a:rPr lang="ja-JP" altLang="en-US" sz="800" b="1" dirty="0" smtClean="0">
                <a:latin typeface="Meiryo UI" panose="020B0604030504040204" pitchFamily="50" charset="-128"/>
                <a:ea typeface="Meiryo UI" panose="020B0604030504040204" pitchFamily="50" charset="-128"/>
              </a:rPr>
              <a:t>２年後）</a:t>
            </a:r>
            <a:endParaRPr lang="en-US" altLang="ja-JP" sz="900" b="1" dirty="0">
              <a:latin typeface="Meiryo UI" panose="020B0604030504040204" pitchFamily="50" charset="-128"/>
              <a:ea typeface="Meiryo UI" panose="020B0604030504040204" pitchFamily="50" charset="-128"/>
            </a:endParaRPr>
          </a:p>
        </p:txBody>
      </p:sp>
      <p:sp>
        <p:nvSpPr>
          <p:cNvPr id="46" name="タイトル 1">
            <a:extLst>
              <a:ext uri="{FF2B5EF4-FFF2-40B4-BE49-F238E27FC236}">
                <a16:creationId xmlns:a16="http://schemas.microsoft.com/office/drawing/2014/main" id="{2BAC6BFA-E464-4694-3A2C-126631FDA8CE}"/>
              </a:ext>
            </a:extLst>
          </p:cNvPr>
          <p:cNvSpPr txBox="1">
            <a:spLocks/>
          </p:cNvSpPr>
          <p:nvPr/>
        </p:nvSpPr>
        <p:spPr>
          <a:xfrm>
            <a:off x="6226250" y="5137523"/>
            <a:ext cx="2227044" cy="679048"/>
          </a:xfrm>
          <a:prstGeom prst="rect">
            <a:avLst/>
          </a:prstGeom>
          <a:noFill/>
          <a:ln w="28575">
            <a:no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20000"/>
              </a:lnSpc>
              <a:spcBef>
                <a:spcPts val="300"/>
              </a:spcBef>
            </a:pPr>
            <a:r>
              <a:rPr lang="ja-JP" altLang="en-US" sz="900" dirty="0" smtClean="0">
                <a:latin typeface="Meiryo UI" panose="020B0604030504040204" pitchFamily="50" charset="-128"/>
                <a:ea typeface="Meiryo UI" panose="020B0604030504040204" pitchFamily="50" charset="-128"/>
              </a:rPr>
              <a:t>基本的方向（１）定住魅力の強化</a:t>
            </a:r>
            <a:endParaRPr lang="en-US" altLang="ja-JP" sz="900" dirty="0">
              <a:latin typeface="Meiryo UI" panose="020B0604030504040204" pitchFamily="50" charset="-128"/>
              <a:ea typeface="Meiryo UI" panose="020B0604030504040204" pitchFamily="50" charset="-128"/>
            </a:endParaRPr>
          </a:p>
          <a:p>
            <a:pPr algn="l">
              <a:lnSpc>
                <a:spcPct val="120000"/>
              </a:lnSpc>
            </a:pPr>
            <a:r>
              <a:rPr lang="ja-JP" altLang="en-US" sz="900" dirty="0" smtClean="0">
                <a:latin typeface="Meiryo UI" panose="020B0604030504040204" pitchFamily="50" charset="-128"/>
                <a:ea typeface="Meiryo UI" panose="020B0604030504040204" pitchFamily="50" charset="-128"/>
              </a:rPr>
              <a:t>基本的方向（２）都市魅力の創出・発信</a:t>
            </a:r>
            <a:endParaRPr lang="en-US" altLang="ja-JP" sz="900" dirty="0" smtClean="0">
              <a:latin typeface="Meiryo UI" panose="020B0604030504040204" pitchFamily="50" charset="-128"/>
              <a:ea typeface="Meiryo UI" panose="020B0604030504040204" pitchFamily="50" charset="-128"/>
            </a:endParaRPr>
          </a:p>
        </p:txBody>
      </p:sp>
      <p:sp>
        <p:nvSpPr>
          <p:cNvPr id="48" name="スライド番号プレースホルダー 1"/>
          <p:cNvSpPr>
            <a:spLocks noGrp="1"/>
          </p:cNvSpPr>
          <p:nvPr>
            <p:ph type="sldNum" sz="quarter" idx="12"/>
          </p:nvPr>
        </p:nvSpPr>
        <p:spPr>
          <a:xfrm>
            <a:off x="7668972" y="6494371"/>
            <a:ext cx="2228850" cy="365125"/>
          </a:xfrm>
        </p:spPr>
        <p:txBody>
          <a:bodyPr/>
          <a:lstStyle/>
          <a:p>
            <a:r>
              <a:rPr kumimoji="1" lang="en-US" altLang="ja-JP" dirty="0" smtClean="0">
                <a:solidFill>
                  <a:schemeClr val="tx1"/>
                </a:solidFill>
                <a:latin typeface="Meiryo UI" panose="020B0604030504040204" pitchFamily="50" charset="-128"/>
                <a:ea typeface="Meiryo UI" panose="020B0604030504040204" pitchFamily="50" charset="-128"/>
              </a:rPr>
              <a:t>1</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32876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10"/>
            <a:ext cx="9906000" cy="60443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Meiryo UI" panose="020B0604030504040204" pitchFamily="50" charset="-128"/>
                <a:ea typeface="Meiryo UI" panose="020B0604030504040204" pitchFamily="50" charset="-128"/>
              </a:rPr>
              <a:t>具体的目標</a:t>
            </a:r>
            <a:r>
              <a:rPr lang="ja-JP" altLang="en-US" sz="2000" b="1" dirty="0" smtClean="0">
                <a:latin typeface="Meiryo UI" panose="020B0604030504040204" pitchFamily="50" charset="-128"/>
                <a:ea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rPr>
              <a:t>進捗状況（</a:t>
            </a:r>
            <a:r>
              <a:rPr lang="en-US" altLang="ja-JP" sz="2000" b="1" dirty="0">
                <a:latin typeface="Meiryo UI" panose="020B0604030504040204" pitchFamily="50" charset="-128"/>
                <a:ea typeface="Meiryo UI" panose="020B0604030504040204" pitchFamily="50" charset="-128"/>
              </a:rPr>
              <a:t>I </a:t>
            </a:r>
            <a:r>
              <a:rPr lang="ja-JP" altLang="en-US" sz="2000" b="1" dirty="0">
                <a:latin typeface="Meiryo UI" panose="020B0604030504040204" pitchFamily="50" charset="-128"/>
                <a:ea typeface="Meiryo UI" panose="020B0604030504040204" pitchFamily="50" charset="-128"/>
              </a:rPr>
              <a:t>若者が活躍でき、子育て安心の都市「大阪」の実現）</a:t>
            </a:r>
          </a:p>
        </p:txBody>
      </p:sp>
      <p:sp>
        <p:nvSpPr>
          <p:cNvPr id="18" name="テキスト ボックス 17">
            <a:extLst>
              <a:ext uri="{FF2B5EF4-FFF2-40B4-BE49-F238E27FC236}">
                <a16:creationId xmlns:a16="http://schemas.microsoft.com/office/drawing/2014/main" id="{2273136F-3AF1-9BA6-2C8F-AD4CEFF75DC1}"/>
              </a:ext>
            </a:extLst>
          </p:cNvPr>
          <p:cNvSpPr txBox="1"/>
          <p:nvPr/>
        </p:nvSpPr>
        <p:spPr>
          <a:xfrm>
            <a:off x="284070" y="1866035"/>
            <a:ext cx="9337860" cy="492443"/>
          </a:xfrm>
          <a:prstGeom prst="rect">
            <a:avLst/>
          </a:prstGeom>
          <a:solidFill>
            <a:schemeClr val="bg1"/>
          </a:solidFill>
          <a:ln w="28575">
            <a:solidFill>
              <a:schemeClr val="tx2"/>
            </a:solidFill>
            <a:prstDash val="sysDash"/>
          </a:ln>
        </p:spPr>
        <p:txBody>
          <a:bodyPr wrap="square" rtlCol="0">
            <a:spAutoFit/>
          </a:bodyPr>
          <a:lstStyle/>
          <a:p>
            <a:r>
              <a:rPr lang="ja-JP" altLang="en-US" sz="1200" dirty="0">
                <a:latin typeface="Meiryo UI" panose="020B0604030504040204" pitchFamily="50" charset="-128"/>
                <a:ea typeface="Meiryo UI" panose="020B0604030504040204" pitchFamily="50" charset="-128"/>
              </a:rPr>
              <a:t>具体的</a:t>
            </a:r>
            <a:r>
              <a:rPr lang="ja-JP" altLang="en-US" sz="1200" dirty="0" smtClean="0">
                <a:latin typeface="Meiryo UI" panose="020B0604030504040204" pitchFamily="50" charset="-128"/>
                <a:ea typeface="Meiryo UI" panose="020B0604030504040204" pitchFamily="50" charset="-128"/>
              </a:rPr>
              <a:t>目標（</a:t>
            </a:r>
            <a:r>
              <a:rPr lang="en-US" altLang="ja-JP" sz="1200" dirty="0" smtClean="0">
                <a:latin typeface="Meiryo UI" panose="020B0604030504040204" pitchFamily="50" charset="-128"/>
                <a:ea typeface="Meiryo UI" panose="020B0604030504040204" pitchFamily="50" charset="-128"/>
              </a:rPr>
              <a:t>KPI</a:t>
            </a:r>
            <a:r>
              <a:rPr lang="ja-JP" altLang="en-US" sz="1200" dirty="0" smtClean="0">
                <a:latin typeface="Meiryo UI" panose="020B0604030504040204" pitchFamily="50" charset="-128"/>
                <a:ea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rPr>
              <a:t>達成状況を以下のとおり区分。</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A</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目標値を達成</a:t>
            </a: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B</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目標値は達成していないが、改善・増加した。　</a:t>
            </a:r>
            <a:r>
              <a:rPr lang="en-US" altLang="ja-JP" sz="1400" b="1" dirty="0">
                <a:latin typeface="Meiryo UI" panose="020B0604030504040204" pitchFamily="50" charset="-128"/>
                <a:ea typeface="Meiryo UI" panose="020B0604030504040204" pitchFamily="50" charset="-128"/>
              </a:rPr>
              <a:t>C</a:t>
            </a:r>
            <a:r>
              <a:rPr lang="ja-JP" altLang="en-US" sz="1200" b="1" dirty="0">
                <a:latin typeface="Meiryo UI" panose="020B0604030504040204" pitchFamily="50" charset="-128"/>
                <a:ea typeface="Meiryo UI" panose="020B0604030504040204" pitchFamily="50" charset="-128"/>
              </a:rPr>
              <a:t>：改善・増加していない。　</a:t>
            </a:r>
            <a:r>
              <a:rPr lang="en-US" altLang="ja-JP" sz="1400" b="1" dirty="0">
                <a:latin typeface="Meiryo UI" panose="020B0604030504040204" pitchFamily="50" charset="-128"/>
                <a:ea typeface="Meiryo UI" panose="020B0604030504040204" pitchFamily="50" charset="-128"/>
              </a:rPr>
              <a:t>D</a:t>
            </a:r>
            <a:r>
              <a:rPr lang="ja-JP" altLang="en-US" sz="1200" b="1" dirty="0">
                <a:latin typeface="Meiryo UI" panose="020B0604030504040204" pitchFamily="50" charset="-128"/>
                <a:ea typeface="Meiryo UI" panose="020B0604030504040204" pitchFamily="50" charset="-128"/>
              </a:rPr>
              <a:t>：計画当初より低下している。</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252490717"/>
              </p:ext>
            </p:extLst>
          </p:nvPr>
        </p:nvGraphicFramePr>
        <p:xfrm>
          <a:off x="165000" y="2848889"/>
          <a:ext cx="9576001" cy="3744806"/>
        </p:xfrm>
        <a:graphic>
          <a:graphicData uri="http://schemas.openxmlformats.org/drawingml/2006/table">
            <a:tbl>
              <a:tblPr firstRow="1" bandRow="1">
                <a:tableStyleId>{93296810-A885-4BE3-A3E7-6D5BEEA58F35}</a:tableStyleId>
              </a:tblPr>
              <a:tblGrid>
                <a:gridCol w="1700223">
                  <a:extLst>
                    <a:ext uri="{9D8B030D-6E8A-4147-A177-3AD203B41FA5}">
                      <a16:colId xmlns:a16="http://schemas.microsoft.com/office/drawing/2014/main" val="1433173782"/>
                    </a:ext>
                  </a:extLst>
                </a:gridCol>
                <a:gridCol w="1295066">
                  <a:extLst>
                    <a:ext uri="{9D8B030D-6E8A-4147-A177-3AD203B41FA5}">
                      <a16:colId xmlns:a16="http://schemas.microsoft.com/office/drawing/2014/main" val="1700687111"/>
                    </a:ext>
                  </a:extLst>
                </a:gridCol>
                <a:gridCol w="803640">
                  <a:extLst>
                    <a:ext uri="{9D8B030D-6E8A-4147-A177-3AD203B41FA5}">
                      <a16:colId xmlns:a16="http://schemas.microsoft.com/office/drawing/2014/main" val="3552610994"/>
                    </a:ext>
                  </a:extLst>
                </a:gridCol>
                <a:gridCol w="1317271">
                  <a:extLst>
                    <a:ext uri="{9D8B030D-6E8A-4147-A177-3AD203B41FA5}">
                      <a16:colId xmlns:a16="http://schemas.microsoft.com/office/drawing/2014/main" val="304697467"/>
                    </a:ext>
                  </a:extLst>
                </a:gridCol>
                <a:gridCol w="499180">
                  <a:extLst>
                    <a:ext uri="{9D8B030D-6E8A-4147-A177-3AD203B41FA5}">
                      <a16:colId xmlns:a16="http://schemas.microsoft.com/office/drawing/2014/main" val="55972659"/>
                    </a:ext>
                  </a:extLst>
                </a:gridCol>
                <a:gridCol w="499180">
                  <a:extLst>
                    <a:ext uri="{9D8B030D-6E8A-4147-A177-3AD203B41FA5}">
                      <a16:colId xmlns:a16="http://schemas.microsoft.com/office/drawing/2014/main" val="2993076562"/>
                    </a:ext>
                  </a:extLst>
                </a:gridCol>
                <a:gridCol w="1140723">
                  <a:extLst>
                    <a:ext uri="{9D8B030D-6E8A-4147-A177-3AD203B41FA5}">
                      <a16:colId xmlns:a16="http://schemas.microsoft.com/office/drawing/2014/main" val="1469281846"/>
                    </a:ext>
                  </a:extLst>
                </a:gridCol>
                <a:gridCol w="2320718">
                  <a:extLst>
                    <a:ext uri="{9D8B030D-6E8A-4147-A177-3AD203B41FA5}">
                      <a16:colId xmlns:a16="http://schemas.microsoft.com/office/drawing/2014/main" val="2979112779"/>
                    </a:ext>
                  </a:extLst>
                </a:gridCol>
              </a:tblGrid>
              <a:tr h="4815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具体的目標</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KPI</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戦略策定時</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参考値</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実績値</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達成状況</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傾向</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参考指標</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endParaRPr kumimoji="1" lang="ja-JP" altLang="en-US"/>
                    </a:p>
                  </a:txBody>
                  <a:tcPr/>
                </a:tc>
                <a:extLst>
                  <a:ext uri="{0D108BD9-81ED-4DB2-BD59-A6C34878D82A}">
                    <a16:rowId xmlns:a16="http://schemas.microsoft.com/office/drawing/2014/main" val="1774114639"/>
                  </a:ext>
                </a:extLst>
              </a:tr>
              <a:tr h="981942">
                <a:tc>
                  <a:txBody>
                    <a:bodyPr/>
                    <a:lstStyle/>
                    <a:p>
                      <a:r>
                        <a:rPr kumimoji="1" lang="ja-JP" altLang="en-US" sz="1100" b="1" dirty="0">
                          <a:latin typeface="Meiryo UI" panose="020B0604030504040204" pitchFamily="50" charset="-128"/>
                          <a:ea typeface="Meiryo UI" panose="020B0604030504040204" pitchFamily="50" charset="-128"/>
                        </a:rPr>
                        <a:t>○就業率（</a:t>
                      </a:r>
                      <a:r>
                        <a:rPr kumimoji="1" lang="en-US" altLang="ja-JP" sz="1100" b="1" dirty="0">
                          <a:latin typeface="Meiryo UI" panose="020B0604030504040204" pitchFamily="50" charset="-128"/>
                          <a:ea typeface="Meiryo UI" panose="020B0604030504040204" pitchFamily="50" charset="-128"/>
                        </a:rPr>
                        <a:t>15</a:t>
                      </a:r>
                      <a:r>
                        <a:rPr kumimoji="1" lang="ja-JP" altLang="en-US" sz="1100" b="1" dirty="0">
                          <a:latin typeface="Meiryo UI" panose="020B0604030504040204" pitchFamily="50" charset="-128"/>
                          <a:ea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rPr>
                        <a:t>34</a:t>
                      </a:r>
                      <a:r>
                        <a:rPr kumimoji="1" lang="ja-JP" altLang="en-US" sz="1100" b="1" dirty="0">
                          <a:latin typeface="Meiryo UI" panose="020B0604030504040204" pitchFamily="50" charset="-128"/>
                          <a:ea typeface="Meiryo UI" panose="020B0604030504040204" pitchFamily="50" charset="-128"/>
                        </a:rPr>
                        <a:t>才）</a:t>
                      </a:r>
                    </a:p>
                    <a:p>
                      <a:r>
                        <a:rPr kumimoji="1" lang="ja-JP" altLang="en-US" sz="1100" b="1" dirty="0">
                          <a:latin typeface="Meiryo UI" panose="020B0604030504040204" pitchFamily="50" charset="-128"/>
                          <a:ea typeface="Meiryo UI" panose="020B0604030504040204" pitchFamily="50" charset="-128"/>
                        </a:rPr>
                        <a:t>　：全国平均を上回る</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zh-CN" sz="1200" dirty="0">
                          <a:latin typeface="Meiryo UI" panose="020B0604030504040204" pitchFamily="50" charset="-128"/>
                          <a:ea typeface="Meiryo UI" panose="020B0604030504040204" pitchFamily="50" charset="-128"/>
                        </a:rPr>
                        <a:t>【2018</a:t>
                      </a:r>
                      <a:r>
                        <a:rPr kumimoji="1" lang="zh-CN" altLang="en-US" sz="1200" dirty="0">
                          <a:latin typeface="Meiryo UI" panose="020B0604030504040204" pitchFamily="50" charset="-128"/>
                          <a:ea typeface="Meiryo UI" panose="020B0604030504040204" pitchFamily="50" charset="-128"/>
                        </a:rPr>
                        <a:t>年</a:t>
                      </a:r>
                      <a:r>
                        <a:rPr kumimoji="1" lang="en-US" altLang="zh-CN" sz="1200" dirty="0">
                          <a:latin typeface="Meiryo UI" panose="020B0604030504040204" pitchFamily="50" charset="-128"/>
                          <a:ea typeface="Meiryo UI" panose="020B0604030504040204" pitchFamily="50" charset="-128"/>
                        </a:rPr>
                        <a:t>】</a:t>
                      </a:r>
                    </a:p>
                    <a:p>
                      <a:pPr algn="ctr"/>
                      <a:r>
                        <a:rPr kumimoji="1" lang="en-US" altLang="zh-CN" sz="1200" dirty="0">
                          <a:latin typeface="Meiryo UI" panose="020B0604030504040204" pitchFamily="50" charset="-128"/>
                          <a:ea typeface="Meiryo UI" panose="020B0604030504040204" pitchFamily="50" charset="-128"/>
                        </a:rPr>
                        <a:t>64.96%</a:t>
                      </a:r>
                    </a:p>
                    <a:p>
                      <a:pPr algn="ctr"/>
                      <a:r>
                        <a:rPr kumimoji="1" lang="en-US" altLang="zh-CN" sz="1200" dirty="0">
                          <a:latin typeface="Meiryo UI" panose="020B0604030504040204" pitchFamily="50" charset="-128"/>
                          <a:ea typeface="Meiryo UI" panose="020B0604030504040204" pitchFamily="50" charset="-128"/>
                        </a:rPr>
                        <a:t>(</a:t>
                      </a:r>
                      <a:r>
                        <a:rPr kumimoji="1" lang="zh-CN" altLang="en-US" sz="1200" dirty="0">
                          <a:latin typeface="Meiryo UI" panose="020B0604030504040204" pitchFamily="50" charset="-128"/>
                          <a:ea typeface="Meiryo UI" panose="020B0604030504040204" pitchFamily="50" charset="-128"/>
                        </a:rPr>
                        <a:t>全国</a:t>
                      </a:r>
                      <a:r>
                        <a:rPr kumimoji="1" lang="en-US" altLang="zh-CN" sz="1200" dirty="0">
                          <a:latin typeface="Meiryo UI" panose="020B0604030504040204" pitchFamily="50" charset="-128"/>
                          <a:ea typeface="Meiryo UI" panose="020B0604030504040204" pitchFamily="50" charset="-128"/>
                        </a:rPr>
                        <a:t>66.09%)</a:t>
                      </a:r>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zh-CN" sz="1100" dirty="0">
                          <a:latin typeface="Meiryo UI" panose="020B0604030504040204" pitchFamily="50" charset="-128"/>
                          <a:ea typeface="Meiryo UI" panose="020B0604030504040204" pitchFamily="50" charset="-128"/>
                        </a:rPr>
                        <a:t>【2021</a:t>
                      </a:r>
                      <a:r>
                        <a:rPr kumimoji="1" lang="zh-CN" altLang="en-US" sz="1100" dirty="0">
                          <a:latin typeface="Meiryo UI" panose="020B0604030504040204" pitchFamily="50" charset="-128"/>
                          <a:ea typeface="Meiryo UI" panose="020B0604030504040204" pitchFamily="50" charset="-128"/>
                        </a:rPr>
                        <a:t>年</a:t>
                      </a:r>
                      <a:r>
                        <a:rPr kumimoji="1" lang="en-US" altLang="zh-CN" sz="1100" dirty="0">
                          <a:latin typeface="Meiryo UI" panose="020B0604030504040204" pitchFamily="50" charset="-128"/>
                          <a:ea typeface="Meiryo UI" panose="020B0604030504040204" pitchFamily="50" charset="-128"/>
                        </a:rPr>
                        <a:t>】</a:t>
                      </a:r>
                    </a:p>
                    <a:p>
                      <a:pPr algn="ctr"/>
                      <a:r>
                        <a:rPr kumimoji="1" lang="en-US" altLang="zh-CN" sz="1100" dirty="0">
                          <a:latin typeface="Meiryo UI" panose="020B0604030504040204" pitchFamily="50" charset="-128"/>
                          <a:ea typeface="Meiryo UI" panose="020B0604030504040204" pitchFamily="50" charset="-128"/>
                        </a:rPr>
                        <a:t>66.47%</a:t>
                      </a:r>
                    </a:p>
                    <a:p>
                      <a:pPr algn="ctr"/>
                      <a:r>
                        <a:rPr kumimoji="1" lang="en-US" altLang="zh-CN" sz="1100" dirty="0">
                          <a:latin typeface="Meiryo UI" panose="020B0604030504040204" pitchFamily="50" charset="-128"/>
                          <a:ea typeface="Meiryo UI" panose="020B0604030504040204" pitchFamily="50" charset="-128"/>
                        </a:rPr>
                        <a:t>(</a:t>
                      </a:r>
                      <a:r>
                        <a:rPr kumimoji="1" lang="zh-CN" altLang="en-US" sz="1100" dirty="0">
                          <a:latin typeface="Meiryo UI" panose="020B0604030504040204" pitchFamily="50" charset="-128"/>
                          <a:ea typeface="Meiryo UI" panose="020B0604030504040204" pitchFamily="50" charset="-128"/>
                        </a:rPr>
                        <a:t>全国</a:t>
                      </a:r>
                      <a:r>
                        <a:rPr kumimoji="1" lang="en-US" altLang="zh-CN" sz="1100" dirty="0">
                          <a:latin typeface="Meiryo UI" panose="020B0604030504040204" pitchFamily="50" charset="-128"/>
                          <a:ea typeface="Meiryo UI" panose="020B0604030504040204" pitchFamily="50" charset="-128"/>
                        </a:rPr>
                        <a:t>66.88%</a:t>
                      </a:r>
                      <a:r>
                        <a:rPr kumimoji="1" lang="zh-CN"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zh-CN" sz="1200" dirty="0">
                          <a:latin typeface="Meiryo UI" panose="020B0604030504040204" pitchFamily="50" charset="-128"/>
                          <a:ea typeface="Meiryo UI" panose="020B0604030504040204" pitchFamily="50" charset="-128"/>
                        </a:rPr>
                        <a:t>【2022</a:t>
                      </a:r>
                      <a:r>
                        <a:rPr kumimoji="1" lang="zh-CN" altLang="en-US" sz="1200" dirty="0">
                          <a:latin typeface="Meiryo UI" panose="020B0604030504040204" pitchFamily="50" charset="-128"/>
                          <a:ea typeface="Meiryo UI" panose="020B0604030504040204" pitchFamily="50" charset="-128"/>
                        </a:rPr>
                        <a:t>年</a:t>
                      </a:r>
                      <a:r>
                        <a:rPr kumimoji="1" lang="en-US" altLang="zh-CN" sz="1200" dirty="0">
                          <a:latin typeface="Meiryo UI" panose="020B0604030504040204" pitchFamily="50" charset="-128"/>
                          <a:ea typeface="Meiryo UI" panose="020B0604030504040204" pitchFamily="50" charset="-128"/>
                        </a:rPr>
                        <a:t>】</a:t>
                      </a:r>
                    </a:p>
                    <a:p>
                      <a:pPr algn="ctr"/>
                      <a:r>
                        <a:rPr kumimoji="1" lang="en-US" altLang="zh-CN" sz="1200" dirty="0">
                          <a:latin typeface="Meiryo UI" panose="020B0604030504040204" pitchFamily="50" charset="-128"/>
                          <a:ea typeface="Meiryo UI" panose="020B0604030504040204" pitchFamily="50" charset="-128"/>
                        </a:rPr>
                        <a:t>68.35%</a:t>
                      </a:r>
                    </a:p>
                    <a:p>
                      <a:pPr algn="ctr"/>
                      <a:r>
                        <a:rPr kumimoji="1" lang="en-US" altLang="zh-CN" sz="1200" dirty="0">
                          <a:latin typeface="Meiryo UI" panose="020B0604030504040204" pitchFamily="50" charset="-128"/>
                          <a:ea typeface="Meiryo UI" panose="020B0604030504040204" pitchFamily="50" charset="-128"/>
                        </a:rPr>
                        <a:t>(</a:t>
                      </a:r>
                      <a:r>
                        <a:rPr kumimoji="1" lang="zh-CN" altLang="en-US" sz="1200" dirty="0">
                          <a:latin typeface="Meiryo UI" panose="020B0604030504040204" pitchFamily="50" charset="-128"/>
                          <a:ea typeface="Meiryo UI" panose="020B0604030504040204" pitchFamily="50" charset="-128"/>
                        </a:rPr>
                        <a:t>全国</a:t>
                      </a:r>
                      <a:r>
                        <a:rPr kumimoji="1" lang="en-US" altLang="zh-CN" sz="1200" dirty="0">
                          <a:latin typeface="Meiryo UI" panose="020B0604030504040204" pitchFamily="50" charset="-128"/>
                          <a:ea typeface="Meiryo UI" panose="020B0604030504040204" pitchFamily="50" charset="-128"/>
                        </a:rPr>
                        <a:t>70.11%</a:t>
                      </a:r>
                      <a:r>
                        <a:rPr kumimoji="1" lang="zh-CN" altLang="en-US"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800" dirty="0">
                          <a:latin typeface="Meiryo UI" panose="020B0604030504040204" pitchFamily="50" charset="-128"/>
                          <a:ea typeface="Meiryo UI" panose="020B0604030504040204" pitchFamily="50" charset="-128"/>
                        </a:rPr>
                        <a:t>B</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zh-TW" altLang="en-US" sz="1000" dirty="0">
                          <a:latin typeface="Meiryo UI" panose="020B0604030504040204" pitchFamily="50" charset="-128"/>
                          <a:ea typeface="Meiryo UI" panose="020B0604030504040204" pitchFamily="50" charset="-128"/>
                        </a:rPr>
                        <a:t>年齢別就業率</a:t>
                      </a:r>
                    </a:p>
                    <a:p>
                      <a:pPr algn="ctr"/>
                      <a:r>
                        <a:rPr kumimoji="1" lang="en-US" altLang="zh-TW" sz="1000" dirty="0">
                          <a:latin typeface="Meiryo UI" panose="020B0604030504040204" pitchFamily="50" charset="-128"/>
                          <a:ea typeface="Meiryo UI" panose="020B0604030504040204" pitchFamily="50" charset="-128"/>
                        </a:rPr>
                        <a:t>【2022</a:t>
                      </a:r>
                      <a:r>
                        <a:rPr kumimoji="1" lang="zh-TW" altLang="en-US" sz="1000" dirty="0">
                          <a:latin typeface="Meiryo UI" panose="020B0604030504040204" pitchFamily="50" charset="-128"/>
                          <a:ea typeface="Meiryo UI" panose="020B0604030504040204" pitchFamily="50" charset="-128"/>
                        </a:rPr>
                        <a:t>年</a:t>
                      </a:r>
                      <a:r>
                        <a:rPr kumimoji="1" lang="en-US" altLang="zh-TW"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　　　　　　　　　　男性　　      女性 </a:t>
                      </a:r>
                    </a:p>
                    <a:p>
                      <a:r>
                        <a:rPr kumimoji="1" lang="en-US" altLang="ja-JP" sz="1000" dirty="0">
                          <a:latin typeface="Meiryo UI" panose="020B0604030504040204" pitchFamily="50" charset="-128"/>
                          <a:ea typeface="Meiryo UI" panose="020B0604030504040204" pitchFamily="50" charset="-128"/>
                        </a:rPr>
                        <a:t>15~24</a:t>
                      </a:r>
                      <a:r>
                        <a:rPr kumimoji="1" lang="ja-JP" altLang="en-US" sz="1000" dirty="0">
                          <a:latin typeface="Meiryo UI" panose="020B0604030504040204" pitchFamily="50" charset="-128"/>
                          <a:ea typeface="Meiryo UI" panose="020B0604030504040204" pitchFamily="50" charset="-128"/>
                        </a:rPr>
                        <a:t>歳　　　</a:t>
                      </a:r>
                      <a:r>
                        <a:rPr kumimoji="1" lang="en-US" altLang="ja-JP" sz="1000" dirty="0">
                          <a:latin typeface="Meiryo UI" panose="020B0604030504040204" pitchFamily="50" charset="-128"/>
                          <a:ea typeface="Meiryo UI" panose="020B0604030504040204" pitchFamily="50" charset="-128"/>
                        </a:rPr>
                        <a:t>46.47%    53.79%</a:t>
                      </a: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1.04</a:t>
                      </a:r>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+5.51%</a:t>
                      </a:r>
                      <a:r>
                        <a:rPr kumimoji="1" lang="ja-JP" altLang="en-US" sz="1000" dirty="0">
                          <a:latin typeface="Meiryo UI" panose="020B0604030504040204" pitchFamily="50" charset="-128"/>
                          <a:ea typeface="Meiryo UI" panose="020B0604030504040204" pitchFamily="50" charset="-128"/>
                        </a:rPr>
                        <a:t>）</a:t>
                      </a:r>
                    </a:p>
                    <a:p>
                      <a:r>
                        <a:rPr kumimoji="1" lang="en-US" altLang="ja-JP" sz="1000" dirty="0">
                          <a:latin typeface="Meiryo UI" panose="020B0604030504040204" pitchFamily="50" charset="-128"/>
                          <a:ea typeface="Meiryo UI" panose="020B0604030504040204" pitchFamily="50" charset="-128"/>
                        </a:rPr>
                        <a:t>25</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34</a:t>
                      </a:r>
                      <a:r>
                        <a:rPr kumimoji="1" lang="ja-JP" altLang="en-US" sz="1000" dirty="0">
                          <a:latin typeface="Meiryo UI" panose="020B0604030504040204" pitchFamily="50" charset="-128"/>
                          <a:ea typeface="Meiryo UI" panose="020B0604030504040204" pitchFamily="50" charset="-128"/>
                        </a:rPr>
                        <a:t>歳　　　</a:t>
                      </a:r>
                      <a:r>
                        <a:rPr kumimoji="1" lang="en-US" altLang="ja-JP" sz="1000" dirty="0">
                          <a:latin typeface="Meiryo UI" panose="020B0604030504040204" pitchFamily="50" charset="-128"/>
                          <a:ea typeface="Meiryo UI" panose="020B0604030504040204" pitchFamily="50" charset="-128"/>
                        </a:rPr>
                        <a:t>89.77%</a:t>
                      </a:r>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79.96%</a:t>
                      </a: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+0.19% </a:t>
                      </a:r>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+10.14%</a:t>
                      </a:r>
                      <a:r>
                        <a:rPr kumimoji="1" lang="ja-JP" altLang="en-US"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）は前年との差</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696977389"/>
                  </a:ext>
                </a:extLst>
              </a:tr>
              <a:tr h="748444">
                <a:tc>
                  <a:txBody>
                    <a:bodyPr/>
                    <a:lstStyle/>
                    <a:p>
                      <a:r>
                        <a:rPr kumimoji="1" lang="ja-JP" altLang="en-US" sz="1100" b="1" dirty="0">
                          <a:latin typeface="Meiryo UI" panose="020B0604030504040204" pitchFamily="50" charset="-128"/>
                          <a:ea typeface="Meiryo UI" panose="020B0604030504040204" pitchFamily="50" charset="-128"/>
                        </a:rPr>
                        <a:t>○女性の就業率</a:t>
                      </a:r>
                    </a:p>
                    <a:p>
                      <a:r>
                        <a:rPr kumimoji="1" lang="ja-JP" altLang="en-US" sz="1100" b="1" dirty="0">
                          <a:latin typeface="Meiryo UI" panose="020B0604030504040204" pitchFamily="50" charset="-128"/>
                          <a:ea typeface="Meiryo UI" panose="020B0604030504040204" pitchFamily="50" charset="-128"/>
                        </a:rPr>
                        <a:t>　：全国平均を上回る</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zh-CN" sz="1200" dirty="0">
                          <a:latin typeface="Meiryo UI" panose="020B0604030504040204" pitchFamily="50" charset="-128"/>
                          <a:ea typeface="Meiryo UI" panose="020B0604030504040204" pitchFamily="50" charset="-128"/>
                        </a:rPr>
                        <a:t>【2018</a:t>
                      </a:r>
                      <a:r>
                        <a:rPr kumimoji="1" lang="zh-CN" altLang="en-US" sz="1200" dirty="0">
                          <a:latin typeface="Meiryo UI" panose="020B0604030504040204" pitchFamily="50" charset="-128"/>
                          <a:ea typeface="Meiryo UI" panose="020B0604030504040204" pitchFamily="50" charset="-128"/>
                        </a:rPr>
                        <a:t>年</a:t>
                      </a:r>
                      <a:r>
                        <a:rPr kumimoji="1" lang="en-US" altLang="zh-CN" sz="1200" dirty="0">
                          <a:latin typeface="Meiryo UI" panose="020B0604030504040204" pitchFamily="50" charset="-128"/>
                          <a:ea typeface="Meiryo UI" panose="020B0604030504040204" pitchFamily="50" charset="-128"/>
                        </a:rPr>
                        <a:t>】</a:t>
                      </a:r>
                    </a:p>
                    <a:p>
                      <a:pPr algn="ctr"/>
                      <a:r>
                        <a:rPr kumimoji="1" lang="en-US" altLang="zh-CN" sz="1200" dirty="0">
                          <a:latin typeface="Meiryo UI" panose="020B0604030504040204" pitchFamily="50" charset="-128"/>
                          <a:ea typeface="Meiryo UI" panose="020B0604030504040204" pitchFamily="50" charset="-128"/>
                        </a:rPr>
                        <a:t>48.65%</a:t>
                      </a:r>
                    </a:p>
                    <a:p>
                      <a:pPr algn="ctr"/>
                      <a:r>
                        <a:rPr kumimoji="1" lang="en-US" altLang="zh-CN" sz="1200" dirty="0">
                          <a:latin typeface="Meiryo UI" panose="020B0604030504040204" pitchFamily="50" charset="-128"/>
                          <a:ea typeface="Meiryo UI" panose="020B0604030504040204" pitchFamily="50" charset="-128"/>
                        </a:rPr>
                        <a:t>(</a:t>
                      </a:r>
                      <a:r>
                        <a:rPr kumimoji="1" lang="zh-CN" altLang="en-US" sz="1200" dirty="0">
                          <a:latin typeface="Meiryo UI" panose="020B0604030504040204" pitchFamily="50" charset="-128"/>
                          <a:ea typeface="Meiryo UI" panose="020B0604030504040204" pitchFamily="50" charset="-128"/>
                        </a:rPr>
                        <a:t>全国</a:t>
                      </a:r>
                      <a:r>
                        <a:rPr kumimoji="1" lang="en-US" altLang="zh-CN" sz="1200" dirty="0">
                          <a:latin typeface="Meiryo UI" panose="020B0604030504040204" pitchFamily="50" charset="-128"/>
                          <a:ea typeface="Meiryo UI" panose="020B0604030504040204" pitchFamily="50" charset="-128"/>
                        </a:rPr>
                        <a:t>51.33%)</a:t>
                      </a:r>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zh-CN" sz="1100" dirty="0">
                          <a:latin typeface="Meiryo UI" panose="020B0604030504040204" pitchFamily="50" charset="-128"/>
                          <a:ea typeface="Meiryo UI" panose="020B0604030504040204" pitchFamily="50" charset="-128"/>
                        </a:rPr>
                        <a:t>【2021</a:t>
                      </a:r>
                      <a:r>
                        <a:rPr kumimoji="1" lang="zh-CN" altLang="en-US" sz="1100" dirty="0">
                          <a:latin typeface="Meiryo UI" panose="020B0604030504040204" pitchFamily="50" charset="-128"/>
                          <a:ea typeface="Meiryo UI" panose="020B0604030504040204" pitchFamily="50" charset="-128"/>
                        </a:rPr>
                        <a:t>年</a:t>
                      </a:r>
                      <a:r>
                        <a:rPr kumimoji="1" lang="en-US" altLang="zh-CN" sz="1100" dirty="0">
                          <a:latin typeface="Meiryo UI" panose="020B0604030504040204" pitchFamily="50" charset="-128"/>
                          <a:ea typeface="Meiryo UI" panose="020B0604030504040204" pitchFamily="50" charset="-128"/>
                        </a:rPr>
                        <a:t>】</a:t>
                      </a:r>
                    </a:p>
                    <a:p>
                      <a:pPr algn="ctr"/>
                      <a:r>
                        <a:rPr kumimoji="1" lang="en-US" altLang="zh-CN" sz="1100" dirty="0">
                          <a:latin typeface="Meiryo UI" panose="020B0604030504040204" pitchFamily="50" charset="-128"/>
                          <a:ea typeface="Meiryo UI" panose="020B0604030504040204" pitchFamily="50" charset="-128"/>
                        </a:rPr>
                        <a:t>51.10%</a:t>
                      </a:r>
                    </a:p>
                    <a:p>
                      <a:pPr algn="ctr"/>
                      <a:r>
                        <a:rPr kumimoji="1" lang="en-US" altLang="zh-CN" sz="1100" dirty="0">
                          <a:latin typeface="Meiryo UI" panose="020B0604030504040204" pitchFamily="50" charset="-128"/>
                          <a:ea typeface="Meiryo UI" panose="020B0604030504040204" pitchFamily="50" charset="-128"/>
                        </a:rPr>
                        <a:t>(</a:t>
                      </a:r>
                      <a:r>
                        <a:rPr kumimoji="1" lang="zh-CN" altLang="en-US" sz="1100" dirty="0">
                          <a:latin typeface="Meiryo UI" panose="020B0604030504040204" pitchFamily="50" charset="-128"/>
                          <a:ea typeface="Meiryo UI" panose="020B0604030504040204" pitchFamily="50" charset="-128"/>
                        </a:rPr>
                        <a:t>全国</a:t>
                      </a:r>
                      <a:r>
                        <a:rPr kumimoji="1" lang="en-US" altLang="zh-CN" sz="1100" dirty="0">
                          <a:latin typeface="Meiryo UI" panose="020B0604030504040204" pitchFamily="50" charset="-128"/>
                          <a:ea typeface="Meiryo UI" panose="020B0604030504040204" pitchFamily="50" charset="-128"/>
                        </a:rPr>
                        <a:t>52.18%)</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zh-CN" sz="1200" dirty="0">
                          <a:latin typeface="Meiryo UI" panose="020B0604030504040204" pitchFamily="50" charset="-128"/>
                          <a:ea typeface="Meiryo UI" panose="020B0604030504040204" pitchFamily="50" charset="-128"/>
                        </a:rPr>
                        <a:t>【2022</a:t>
                      </a:r>
                      <a:r>
                        <a:rPr kumimoji="1" lang="zh-CN" altLang="en-US" sz="1200" dirty="0">
                          <a:latin typeface="Meiryo UI" panose="020B0604030504040204" pitchFamily="50" charset="-128"/>
                          <a:ea typeface="Meiryo UI" panose="020B0604030504040204" pitchFamily="50" charset="-128"/>
                        </a:rPr>
                        <a:t>年</a:t>
                      </a:r>
                      <a:r>
                        <a:rPr kumimoji="1" lang="en-US" altLang="zh-CN" sz="1200" dirty="0">
                          <a:latin typeface="Meiryo UI" panose="020B0604030504040204" pitchFamily="50" charset="-128"/>
                          <a:ea typeface="Meiryo UI" panose="020B0604030504040204" pitchFamily="50" charset="-128"/>
                        </a:rPr>
                        <a:t>】</a:t>
                      </a:r>
                    </a:p>
                    <a:p>
                      <a:pPr algn="ctr"/>
                      <a:r>
                        <a:rPr kumimoji="1" lang="en-US" altLang="zh-CN" sz="1200" dirty="0">
                          <a:latin typeface="Meiryo UI" panose="020B0604030504040204" pitchFamily="50" charset="-128"/>
                          <a:ea typeface="Meiryo UI" panose="020B0604030504040204" pitchFamily="50" charset="-128"/>
                        </a:rPr>
                        <a:t>52.27%</a:t>
                      </a:r>
                    </a:p>
                    <a:p>
                      <a:pPr algn="ctr"/>
                      <a:r>
                        <a:rPr kumimoji="1" lang="en-US" altLang="zh-CN" sz="1200" dirty="0">
                          <a:latin typeface="Meiryo UI" panose="020B0604030504040204" pitchFamily="50" charset="-128"/>
                          <a:ea typeface="Meiryo UI" panose="020B0604030504040204" pitchFamily="50" charset="-128"/>
                        </a:rPr>
                        <a:t>(</a:t>
                      </a:r>
                      <a:r>
                        <a:rPr kumimoji="1" lang="zh-CN" altLang="en-US" sz="1200" dirty="0">
                          <a:latin typeface="Meiryo UI" panose="020B0604030504040204" pitchFamily="50" charset="-128"/>
                          <a:ea typeface="Meiryo UI" panose="020B0604030504040204" pitchFamily="50" charset="-128"/>
                        </a:rPr>
                        <a:t>全国</a:t>
                      </a:r>
                      <a:r>
                        <a:rPr kumimoji="1" lang="en-US" altLang="zh-CN" sz="1200" dirty="0">
                          <a:latin typeface="Meiryo UI" panose="020B0604030504040204" pitchFamily="50" charset="-128"/>
                          <a:ea typeface="Meiryo UI" panose="020B0604030504040204" pitchFamily="50" charset="-128"/>
                        </a:rPr>
                        <a:t>54.20%)</a:t>
                      </a:r>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B</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年齢階層別女性の有業率</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【2017</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000" dirty="0">
                          <a:latin typeface="Meiryo UI" panose="020B0604030504040204" pitchFamily="50" charset="-128"/>
                          <a:ea typeface="Meiryo UI" panose="020B0604030504040204" pitchFamily="50" charset="-128"/>
                        </a:rPr>
                        <a:t>25</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29</a:t>
                      </a:r>
                      <a:r>
                        <a:rPr kumimoji="1" lang="ja-JP" altLang="en-US" sz="1000" dirty="0">
                          <a:latin typeface="Meiryo UI" panose="020B0604030504040204" pitchFamily="50" charset="-128"/>
                          <a:ea typeface="Meiryo UI" panose="020B0604030504040204" pitchFamily="50" charset="-128"/>
                        </a:rPr>
                        <a:t>歳で</a:t>
                      </a:r>
                      <a:r>
                        <a:rPr kumimoji="1" lang="en-US" altLang="ja-JP" sz="1000" dirty="0">
                          <a:latin typeface="Meiryo UI" panose="020B0604030504040204" pitchFamily="50" charset="-128"/>
                          <a:ea typeface="Meiryo UI" panose="020B0604030504040204" pitchFamily="50" charset="-128"/>
                        </a:rPr>
                        <a:t>79.1</a:t>
                      </a:r>
                      <a:r>
                        <a:rPr kumimoji="1" lang="ja-JP" altLang="en-US" sz="1000" dirty="0">
                          <a:latin typeface="Meiryo UI" panose="020B0604030504040204" pitchFamily="50" charset="-128"/>
                          <a:ea typeface="Meiryo UI" panose="020B0604030504040204" pitchFamily="50" charset="-128"/>
                        </a:rPr>
                        <a:t>％と最も高く、</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54</a:t>
                      </a:r>
                      <a:r>
                        <a:rPr kumimoji="1" lang="ja-JP" altLang="en-US" sz="1000" dirty="0">
                          <a:latin typeface="Meiryo UI" panose="020B0604030504040204" pitchFamily="50" charset="-128"/>
                          <a:ea typeface="Meiryo UI" panose="020B0604030504040204" pitchFamily="50" charset="-128"/>
                        </a:rPr>
                        <a:t>歳まで</a:t>
                      </a:r>
                      <a:r>
                        <a:rPr kumimoji="1" lang="en-US" altLang="ja-JP" sz="1000" dirty="0">
                          <a:latin typeface="Meiryo UI" panose="020B0604030504040204" pitchFamily="50" charset="-128"/>
                          <a:ea typeface="Meiryo UI" panose="020B0604030504040204" pitchFamily="50" charset="-128"/>
                        </a:rPr>
                        <a:t>70</a:t>
                      </a:r>
                      <a:r>
                        <a:rPr kumimoji="1" lang="ja-JP" altLang="en-US" sz="1000" dirty="0">
                          <a:latin typeface="Meiryo UI" panose="020B0604030504040204" pitchFamily="50" charset="-128"/>
                          <a:ea typeface="Meiryo UI" panose="020B0604030504040204" pitchFamily="50" charset="-128"/>
                        </a:rPr>
                        <a:t>％前半で推移、</a:t>
                      </a:r>
                      <a:r>
                        <a:rPr kumimoji="1" lang="en-US" altLang="ja-JP" sz="1000" dirty="0">
                          <a:latin typeface="Meiryo UI" panose="020B0604030504040204" pitchFamily="50" charset="-128"/>
                          <a:ea typeface="Meiryo UI" panose="020B0604030504040204" pitchFamily="50" charset="-128"/>
                        </a:rPr>
                        <a:t>55</a:t>
                      </a:r>
                      <a:r>
                        <a:rPr kumimoji="1" lang="ja-JP" altLang="en-US" sz="1000" dirty="0">
                          <a:latin typeface="Meiryo UI" panose="020B0604030504040204" pitchFamily="50" charset="-128"/>
                          <a:ea typeface="Meiryo UI" panose="020B0604030504040204" pitchFamily="50" charset="-128"/>
                        </a:rPr>
                        <a:t>歳から徐々に減少し、</a:t>
                      </a:r>
                      <a:r>
                        <a:rPr kumimoji="1" lang="en-US" altLang="ja-JP" sz="1000" dirty="0">
                          <a:latin typeface="Meiryo UI" panose="020B0604030504040204" pitchFamily="50" charset="-128"/>
                          <a:ea typeface="Meiryo UI" panose="020B0604030504040204" pitchFamily="50" charset="-128"/>
                        </a:rPr>
                        <a:t>65</a:t>
                      </a:r>
                      <a:r>
                        <a:rPr kumimoji="1" lang="ja-JP" altLang="en-US" sz="1000" dirty="0">
                          <a:latin typeface="Meiryo UI" panose="020B0604030504040204" pitchFamily="50" charset="-128"/>
                          <a:ea typeface="Meiryo UI" panose="020B0604030504040204" pitchFamily="50" charset="-128"/>
                        </a:rPr>
                        <a:t>歳以上は</a:t>
                      </a:r>
                      <a:r>
                        <a:rPr kumimoji="1" lang="en-US" altLang="ja-JP" sz="1000" dirty="0">
                          <a:latin typeface="Meiryo UI" panose="020B0604030504040204" pitchFamily="50" charset="-128"/>
                          <a:ea typeface="Meiryo UI" panose="020B0604030504040204" pitchFamily="50" charset="-128"/>
                        </a:rPr>
                        <a:t>15.4</a:t>
                      </a:r>
                      <a:r>
                        <a:rPr kumimoji="1" lang="ja-JP" altLang="en-US" sz="10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8717175"/>
                  </a:ext>
                </a:extLst>
              </a:tr>
              <a:tr h="381519">
                <a:tc rowSpan="4">
                  <a:txBody>
                    <a:bodyPr/>
                    <a:lstStyle/>
                    <a:p>
                      <a:r>
                        <a:rPr kumimoji="1" lang="ja-JP" altLang="en-US" sz="1100" b="1" dirty="0">
                          <a:latin typeface="Meiryo UI" panose="020B0604030504040204" pitchFamily="50" charset="-128"/>
                          <a:ea typeface="Meiryo UI" panose="020B0604030504040204" pitchFamily="50" charset="-128"/>
                        </a:rPr>
                        <a:t>○合計特殊出生率</a:t>
                      </a:r>
                    </a:p>
                    <a:p>
                      <a:r>
                        <a:rPr kumimoji="1" lang="ja-JP" altLang="en-US" sz="1100" b="1" dirty="0">
                          <a:latin typeface="Meiryo UI" panose="020B0604030504040204" pitchFamily="50" charset="-128"/>
                          <a:ea typeface="Meiryo UI" panose="020B0604030504040204" pitchFamily="50" charset="-128"/>
                        </a:rPr>
                        <a:t>　：前年を上回る</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4">
                  <a:txBody>
                    <a:bodyPr/>
                    <a:lstStyle/>
                    <a:p>
                      <a:pPr algn="ctr"/>
                      <a:r>
                        <a:rPr kumimoji="1" lang="en-US" altLang="ja-JP" sz="1200" dirty="0">
                          <a:latin typeface="Meiryo UI" panose="020B0604030504040204" pitchFamily="50" charset="-128"/>
                          <a:ea typeface="Meiryo UI" panose="020B0604030504040204" pitchFamily="50" charset="-128"/>
                        </a:rPr>
                        <a:t>【2018</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a:t>
                      </a:r>
                    </a:p>
                    <a:p>
                      <a:pPr algn="ctr"/>
                      <a:r>
                        <a:rPr kumimoji="1" lang="en-US" altLang="ja-JP" sz="1200" dirty="0">
                          <a:latin typeface="Meiryo UI" panose="020B0604030504040204" pitchFamily="50" charset="-128"/>
                          <a:ea typeface="Meiryo UI" panose="020B0604030504040204" pitchFamily="50" charset="-128"/>
                        </a:rPr>
                        <a:t>1.35</a:t>
                      </a:r>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4">
                  <a:txBody>
                    <a:bodyPr/>
                    <a:lstStyle/>
                    <a:p>
                      <a:pPr algn="ctr"/>
                      <a:r>
                        <a:rPr kumimoji="1" lang="en-US" altLang="ja-JP" sz="1100" dirty="0">
                          <a:latin typeface="Meiryo UI" panose="020B0604030504040204" pitchFamily="50" charset="-128"/>
                          <a:ea typeface="Meiryo UI" panose="020B0604030504040204" pitchFamily="50" charset="-128"/>
                        </a:rPr>
                        <a:t>【2021</a:t>
                      </a:r>
                      <a:r>
                        <a:rPr kumimoji="1" lang="ja-JP" altLang="en-US" sz="1100" dirty="0">
                          <a:latin typeface="Meiryo UI" panose="020B0604030504040204" pitchFamily="50" charset="-128"/>
                          <a:ea typeface="Meiryo UI" panose="020B0604030504040204" pitchFamily="50" charset="-128"/>
                        </a:rPr>
                        <a:t>年</a:t>
                      </a:r>
                      <a:r>
                        <a:rPr kumimoji="1" lang="en-US" altLang="ja-JP" sz="1100" dirty="0">
                          <a:latin typeface="Meiryo UI" panose="020B0604030504040204" pitchFamily="50" charset="-128"/>
                          <a:ea typeface="Meiryo UI" panose="020B0604030504040204" pitchFamily="50" charset="-128"/>
                        </a:rPr>
                        <a:t>】</a:t>
                      </a:r>
                    </a:p>
                    <a:p>
                      <a:pPr algn="ctr"/>
                      <a:r>
                        <a:rPr kumimoji="1" lang="en-US" altLang="ja-JP" sz="1100" dirty="0">
                          <a:latin typeface="Meiryo UI" panose="020B0604030504040204" pitchFamily="50" charset="-128"/>
                          <a:ea typeface="Meiryo UI" panose="020B0604030504040204" pitchFamily="50" charset="-128"/>
                        </a:rPr>
                        <a:t>1.27</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4">
                  <a:txBody>
                    <a:bodyPr/>
                    <a:lstStyle/>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a:t>
                      </a:r>
                    </a:p>
                    <a:p>
                      <a:pPr algn="ctr"/>
                      <a:r>
                        <a:rPr kumimoji="1" lang="en-US" altLang="ja-JP" sz="1200" dirty="0">
                          <a:latin typeface="Meiryo UI" panose="020B0604030504040204" pitchFamily="50" charset="-128"/>
                          <a:ea typeface="Meiryo UI" panose="020B0604030504040204" pitchFamily="50" charset="-128"/>
                        </a:rPr>
                        <a:t>1.22</a:t>
                      </a:r>
                    </a:p>
                    <a:p>
                      <a:pPr algn="ctr"/>
                      <a:r>
                        <a:rPr kumimoji="1" lang="ja-JP" altLang="en-US" sz="1200" dirty="0">
                          <a:latin typeface="Meiryo UI" panose="020B0604030504040204" pitchFamily="50" charset="-128"/>
                          <a:ea typeface="Meiryo UI" panose="020B0604030504040204" pitchFamily="50" charset="-128"/>
                        </a:rPr>
                        <a:t>（概数）</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4">
                  <a:txBody>
                    <a:bodyPr/>
                    <a:lstStyle/>
                    <a:p>
                      <a:pPr algn="ctr"/>
                      <a:r>
                        <a:rPr kumimoji="1" lang="en-US" altLang="ja-JP" sz="18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D</a:t>
                      </a:r>
                      <a:endParaRPr kumimoji="1" lang="ja-JP" altLang="en-US" sz="900" b="1"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4">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出生数</a:t>
                      </a:r>
                    </a:p>
                    <a:p>
                      <a:pPr algn="ctr"/>
                      <a:r>
                        <a:rPr kumimoji="1" lang="en-US" altLang="ja-JP" sz="1000" dirty="0">
                          <a:latin typeface="Meiryo UI" panose="020B0604030504040204" pitchFamily="50" charset="-128"/>
                          <a:ea typeface="Meiryo UI" panose="020B0604030504040204" pitchFamily="50" charset="-128"/>
                        </a:rPr>
                        <a:t>【2022</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en-US" altLang="ja-JP" sz="1000" dirty="0">
                          <a:latin typeface="Meiryo UI" panose="020B0604030504040204" pitchFamily="50" charset="-128"/>
                          <a:ea typeface="Meiryo UI" panose="020B0604030504040204" pitchFamily="50" charset="-128"/>
                        </a:rPr>
                        <a:t>57,315</a:t>
                      </a:r>
                      <a:r>
                        <a:rPr kumimoji="1" lang="ja-JP" altLang="en-US" sz="1000" dirty="0">
                          <a:latin typeface="Meiryo UI" panose="020B0604030504040204" pitchFamily="50" charset="-128"/>
                          <a:ea typeface="Meiryo UI" panose="020B0604030504040204" pitchFamily="50" charset="-128"/>
                        </a:rPr>
                        <a:t>人（前年比▲</a:t>
                      </a:r>
                      <a:r>
                        <a:rPr kumimoji="1" lang="en-US" altLang="ja-JP" sz="1000" dirty="0">
                          <a:latin typeface="Meiryo UI" panose="020B0604030504040204" pitchFamily="50" charset="-128"/>
                          <a:ea typeface="Meiryo UI" panose="020B0604030504040204" pitchFamily="50" charset="-128"/>
                        </a:rPr>
                        <a:t>2,465</a:t>
                      </a:r>
                      <a:r>
                        <a:rPr kumimoji="1" lang="ja-JP" altLang="en-US" sz="1000" dirty="0">
                          <a:latin typeface="Meiryo UI" panose="020B0604030504040204" pitchFamily="50" charset="-128"/>
                          <a:ea typeface="Meiryo UI" panose="020B0604030504040204" pitchFamily="50" charset="-128"/>
                        </a:rPr>
                        <a:t>人）</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64887621"/>
                  </a:ext>
                </a:extLst>
              </a:tr>
              <a:tr h="38151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solidFill>
                      <a:schemeClr val="tx2">
                        <a:lumMod val="20000"/>
                        <a:lumOff val="80000"/>
                      </a:schemeClr>
                    </a:solidFill>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solidFill>
                      <a:schemeClr val="tx2">
                        <a:lumMod val="20000"/>
                        <a:lumOff val="80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初婚年齢</a:t>
                      </a:r>
                    </a:p>
                    <a:p>
                      <a:pPr algn="ctr"/>
                      <a:r>
                        <a:rPr kumimoji="1" lang="en-US" altLang="ja-JP" sz="1000" dirty="0">
                          <a:latin typeface="Meiryo UI" panose="020B0604030504040204" pitchFamily="50" charset="-128"/>
                          <a:ea typeface="Meiryo UI" panose="020B0604030504040204" pitchFamily="50" charset="-128"/>
                        </a:rPr>
                        <a:t>【2021</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dirty="0">
                          <a:latin typeface="Meiryo UI" panose="020B0604030504040204" pitchFamily="50" charset="-128"/>
                          <a:ea typeface="Meiryo UI" panose="020B0604030504040204" pitchFamily="50" charset="-128"/>
                        </a:rPr>
                        <a:t>概数で女性</a:t>
                      </a:r>
                      <a:r>
                        <a:rPr kumimoji="1" lang="en-US" altLang="ja-JP" sz="1000" dirty="0">
                          <a:latin typeface="Meiryo UI" panose="020B0604030504040204" pitchFamily="50" charset="-128"/>
                          <a:ea typeface="Meiryo UI" panose="020B0604030504040204" pitchFamily="50" charset="-128"/>
                        </a:rPr>
                        <a:t>29.5</a:t>
                      </a:r>
                      <a:r>
                        <a:rPr kumimoji="1" lang="ja-JP" altLang="en-US" sz="1000" dirty="0">
                          <a:latin typeface="Meiryo UI" panose="020B0604030504040204" pitchFamily="50" charset="-128"/>
                          <a:ea typeface="Meiryo UI" panose="020B0604030504040204" pitchFamily="50" charset="-128"/>
                        </a:rPr>
                        <a:t>歳、男性</a:t>
                      </a:r>
                      <a:r>
                        <a:rPr kumimoji="1" lang="en-US" altLang="ja-JP" sz="1000" dirty="0">
                          <a:latin typeface="Meiryo UI" panose="020B0604030504040204" pitchFamily="50" charset="-128"/>
                          <a:ea typeface="Meiryo UI" panose="020B0604030504040204" pitchFamily="50" charset="-128"/>
                        </a:rPr>
                        <a:t>30.8</a:t>
                      </a:r>
                      <a:r>
                        <a:rPr kumimoji="1" lang="ja-JP" altLang="en-US" sz="1000" dirty="0">
                          <a:latin typeface="Meiryo UI" panose="020B0604030504040204" pitchFamily="50" charset="-128"/>
                          <a:ea typeface="Meiryo UI" panose="020B0604030504040204" pitchFamily="50" charset="-128"/>
                        </a:rPr>
                        <a:t>歳</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5444105"/>
                  </a:ext>
                </a:extLst>
              </a:tr>
              <a:tr h="38151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solidFill>
                      <a:schemeClr val="tx2">
                        <a:lumMod val="40000"/>
                        <a:lumOff val="60000"/>
                      </a:schemeClr>
                    </a:solidFill>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solidFill>
                      <a:schemeClr val="tx2">
                        <a:lumMod val="40000"/>
                        <a:lumOff val="60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保育所数</a:t>
                      </a:r>
                    </a:p>
                    <a:p>
                      <a:pPr algn="ctr"/>
                      <a:r>
                        <a:rPr kumimoji="1" lang="en-US" altLang="ja-JP" sz="1000" dirty="0">
                          <a:latin typeface="Meiryo UI" panose="020B0604030504040204" pitchFamily="50" charset="-128"/>
                          <a:ea typeface="Meiryo UI" panose="020B0604030504040204" pitchFamily="50" charset="-128"/>
                        </a:rPr>
                        <a:t>【2022</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en-US" altLang="ja-JP" sz="1000" dirty="0">
                          <a:latin typeface="Meiryo UI" panose="020B0604030504040204" pitchFamily="50" charset="-128"/>
                          <a:ea typeface="Meiryo UI" panose="020B0604030504040204" pitchFamily="50" charset="-128"/>
                        </a:rPr>
                        <a:t>2,812</a:t>
                      </a:r>
                      <a:r>
                        <a:rPr kumimoji="1" lang="ja-JP" altLang="en-US" sz="1000" dirty="0">
                          <a:latin typeface="Meiryo UI" panose="020B0604030504040204" pitchFamily="50" charset="-128"/>
                          <a:ea typeface="Meiryo UI" panose="020B0604030504040204" pitchFamily="50" charset="-128"/>
                        </a:rPr>
                        <a:t>か所（前年比</a:t>
                      </a:r>
                      <a:r>
                        <a:rPr kumimoji="1" lang="en-US" altLang="ja-JP" sz="1000" dirty="0">
                          <a:latin typeface="Meiryo UI" panose="020B0604030504040204" pitchFamily="50" charset="-128"/>
                          <a:ea typeface="Meiryo UI" panose="020B0604030504040204" pitchFamily="50" charset="-128"/>
                        </a:rPr>
                        <a:t>+72</a:t>
                      </a:r>
                      <a:r>
                        <a:rPr kumimoji="1" lang="ja-JP" altLang="en-US" sz="1000" dirty="0">
                          <a:latin typeface="Meiryo UI" panose="020B0604030504040204" pitchFamily="50" charset="-128"/>
                          <a:ea typeface="Meiryo UI" panose="020B0604030504040204" pitchFamily="50" charset="-128"/>
                        </a:rPr>
                        <a:t>か所）</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01648412"/>
                  </a:ext>
                </a:extLst>
              </a:tr>
              <a:tr h="38151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solidFill>
                      <a:schemeClr val="tx2">
                        <a:lumMod val="20000"/>
                        <a:lumOff val="80000"/>
                      </a:schemeClr>
                    </a:solidFill>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solidFill>
                      <a:schemeClr val="tx2">
                        <a:lumMod val="20000"/>
                        <a:lumOff val="80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待機児童数</a:t>
                      </a:r>
                    </a:p>
                    <a:p>
                      <a:pPr algn="ctr"/>
                      <a:r>
                        <a:rPr kumimoji="1" lang="en-US" altLang="ja-JP" sz="1000" dirty="0">
                          <a:latin typeface="Meiryo UI" panose="020B0604030504040204" pitchFamily="50" charset="-128"/>
                          <a:ea typeface="Meiryo UI" panose="020B0604030504040204" pitchFamily="50" charset="-128"/>
                        </a:rPr>
                        <a:t>【2022</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000" dirty="0">
                          <a:latin typeface="Meiryo UI" panose="020B0604030504040204" pitchFamily="50" charset="-128"/>
                          <a:ea typeface="Meiryo UI" panose="020B0604030504040204" pitchFamily="50" charset="-128"/>
                        </a:rPr>
                        <a:t>134 </a:t>
                      </a:r>
                      <a:r>
                        <a:rPr kumimoji="1" lang="ja-JP" altLang="en-US" sz="1000" dirty="0">
                          <a:latin typeface="Meiryo UI" panose="020B0604030504040204" pitchFamily="50" charset="-128"/>
                          <a:ea typeface="Meiryo UI" panose="020B0604030504040204" pitchFamily="50" charset="-128"/>
                        </a:rPr>
                        <a:t>人（前年比▲</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人）</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7737144"/>
                  </a:ext>
                </a:extLst>
              </a:tr>
            </a:tbl>
          </a:graphicData>
        </a:graphic>
      </p:graphicFrame>
      <p:sp>
        <p:nvSpPr>
          <p:cNvPr id="17" name="四角形: 角を丸くする 16">
            <a:extLst>
              <a:ext uri="{FF2B5EF4-FFF2-40B4-BE49-F238E27FC236}">
                <a16:creationId xmlns:a16="http://schemas.microsoft.com/office/drawing/2014/main" id="{4010E583-31E0-5324-7510-00025329F203}"/>
              </a:ext>
            </a:extLst>
          </p:cNvPr>
          <p:cNvSpPr/>
          <p:nvPr/>
        </p:nvSpPr>
        <p:spPr>
          <a:xfrm>
            <a:off x="199201" y="803568"/>
            <a:ext cx="9507598" cy="890691"/>
          </a:xfrm>
          <a:prstGeom prst="round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spcBef>
                <a:spcPts val="0"/>
              </a:spcBef>
              <a:spcAft>
                <a:spcPts val="0"/>
              </a:spcAft>
              <a:buClrTx/>
              <a:buSzTx/>
              <a:buFontTx/>
              <a:buNone/>
              <a:tabLst/>
              <a:defRPr/>
            </a:pPr>
            <a:r>
              <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基本目標</a:t>
            </a:r>
            <a:endParaRPr kumimoji="0" lang="en-US" altLang="ja-JP"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spcBef>
                <a:spcPts val="0"/>
              </a:spcBef>
              <a:spcAft>
                <a:spcPts val="0"/>
              </a:spcAft>
              <a:buClrTx/>
              <a:buSzTx/>
              <a:buFontTx/>
              <a:buNone/>
              <a:tabLst/>
              <a:defRPr/>
            </a:pPr>
            <a:r>
              <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①若い世代の就職・結婚・出産・子育ての希望を実現する</a:t>
            </a:r>
          </a:p>
        </p:txBody>
      </p:sp>
      <p:sp>
        <p:nvSpPr>
          <p:cNvPr id="6" name="テキスト ボックス 45">
            <a:extLst>
              <a:ext uri="{FF2B5EF4-FFF2-40B4-BE49-F238E27FC236}">
                <a16:creationId xmlns:a16="http://schemas.microsoft.com/office/drawing/2014/main" id="{00000000-0008-0000-0000-00002F000000}"/>
              </a:ext>
            </a:extLst>
          </p:cNvPr>
          <p:cNvSpPr txBox="1"/>
          <p:nvPr/>
        </p:nvSpPr>
        <p:spPr>
          <a:xfrm>
            <a:off x="5871438" y="886508"/>
            <a:ext cx="1874078" cy="305270"/>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dirty="0">
                <a:latin typeface="Meiryo UI" panose="020B0604030504040204" pitchFamily="50" charset="-128"/>
                <a:ea typeface="Meiryo UI" panose="020B0604030504040204" pitchFamily="50" charset="-128"/>
              </a:rPr>
              <a:t>＜関連する</a:t>
            </a:r>
            <a:r>
              <a:rPr lang="en-US" altLang="ja-JP" dirty="0">
                <a:latin typeface="Meiryo UI" panose="020B0604030504040204" pitchFamily="50" charset="-128"/>
                <a:ea typeface="Meiryo UI" panose="020B0604030504040204" pitchFamily="50" charset="-128"/>
              </a:rPr>
              <a:t>SDGs</a:t>
            </a:r>
            <a:r>
              <a:rPr lang="ja-JP" altLang="en-US" dirty="0">
                <a:latin typeface="Meiryo UI" panose="020B0604030504040204" pitchFamily="50" charset="-128"/>
                <a:ea typeface="Meiryo UI" panose="020B0604030504040204" pitchFamily="50" charset="-128"/>
              </a:rPr>
              <a:t>のゴール</a:t>
            </a:r>
            <a:r>
              <a:rPr lang="ja-JP" altLang="en-US" dirty="0"/>
              <a:t>＞</a:t>
            </a:r>
          </a:p>
        </p:txBody>
      </p:sp>
      <p:pic>
        <p:nvPicPr>
          <p:cNvPr id="7" name="Picture 4">
            <a:extLst>
              <a:ext uri="{FF2B5EF4-FFF2-40B4-BE49-F238E27FC236}">
                <a16:creationId xmlns:a16="http://schemas.microsoft.com/office/drawing/2014/main" id="{00000000-0008-0000-0000-000030000000}"/>
              </a:ext>
            </a:extLst>
          </p:cNvPr>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5158" y="1096387"/>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9">
            <a:extLst>
              <a:ext uri="{FF2B5EF4-FFF2-40B4-BE49-F238E27FC236}">
                <a16:creationId xmlns:a16="http://schemas.microsoft.com/office/drawing/2014/main" id="{00000000-0008-0000-0000-000031000000}"/>
              </a:ext>
            </a:extLst>
          </p:cNvPr>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9695" y="1096387"/>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a:extLst>
              <a:ext uri="{FF2B5EF4-FFF2-40B4-BE49-F238E27FC236}">
                <a16:creationId xmlns:a16="http://schemas.microsoft.com/office/drawing/2014/main" id="{00000000-0008-0000-0000-000032000000}"/>
              </a:ext>
            </a:extLst>
          </p:cNvPr>
          <p:cNvPicPr preferRelativeResize="0">
            <a:picLocks/>
          </p:cNvPicPr>
          <p:nvPr/>
        </p:nvPicPr>
        <p:blipFill>
          <a:blip r:embed="rId4" cstate="print">
            <a:extLst>
              <a:ext uri="{28A0092B-C50C-407E-A947-70E740481C1C}">
                <a14:useLocalDpi xmlns:a14="http://schemas.microsoft.com/office/drawing/2010/main" val="0"/>
              </a:ext>
            </a:extLst>
          </a:blip>
          <a:stretch>
            <a:fillRect/>
          </a:stretch>
        </p:blipFill>
        <p:spPr>
          <a:xfrm>
            <a:off x="9066053" y="1096387"/>
            <a:ext cx="504000" cy="504000"/>
          </a:xfrm>
          <a:prstGeom prst="rect">
            <a:avLst/>
          </a:prstGeom>
        </p:spPr>
      </p:pic>
      <p:pic>
        <p:nvPicPr>
          <p:cNvPr id="10" name="図 9">
            <a:extLst>
              <a:ext uri="{FF2B5EF4-FFF2-40B4-BE49-F238E27FC236}">
                <a16:creationId xmlns:a16="http://schemas.microsoft.com/office/drawing/2014/main" id="{00000000-0008-0000-0000-000033000000}"/>
              </a:ext>
            </a:extLst>
          </p:cNvPr>
          <p:cNvPicPr preferRelativeResize="0">
            <a:picLocks/>
          </p:cNvPicPr>
          <p:nvPr/>
        </p:nvPicPr>
        <p:blipFill>
          <a:blip r:embed="rId5" cstate="print">
            <a:extLst>
              <a:ext uri="{28A0092B-C50C-407E-A947-70E740481C1C}">
                <a14:useLocalDpi xmlns:a14="http://schemas.microsoft.com/office/drawing/2010/main" val="0"/>
              </a:ext>
            </a:extLst>
          </a:blip>
          <a:stretch>
            <a:fillRect/>
          </a:stretch>
        </p:blipFill>
        <p:spPr>
          <a:xfrm>
            <a:off x="6633337" y="1096387"/>
            <a:ext cx="504000" cy="504000"/>
          </a:xfrm>
          <a:prstGeom prst="rect">
            <a:avLst/>
          </a:prstGeom>
        </p:spPr>
      </p:pic>
      <p:pic>
        <p:nvPicPr>
          <p:cNvPr id="11" name="Picture 6">
            <a:extLst>
              <a:ext uri="{FF2B5EF4-FFF2-40B4-BE49-F238E27FC236}">
                <a16:creationId xmlns:a16="http://schemas.microsoft.com/office/drawing/2014/main" id="{00000000-0008-0000-0000-000034000000}"/>
              </a:ext>
            </a:extLst>
          </p:cNvPr>
          <p:cNvPicPr preferRelativeResize="0">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41516" y="1096387"/>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a:extLst>
              <a:ext uri="{FF2B5EF4-FFF2-40B4-BE49-F238E27FC236}">
                <a16:creationId xmlns:a16="http://schemas.microsoft.com/office/drawing/2014/main" id="{00000000-0008-0000-0000-000035000000}"/>
              </a:ext>
            </a:extLst>
          </p:cNvPr>
          <p:cNvPicPr preferRelativeResize="0">
            <a:picLocks/>
          </p:cNvPicPr>
          <p:nvPr/>
        </p:nvPicPr>
        <p:blipFill>
          <a:blip r:embed="rId7" cstate="print">
            <a:extLst>
              <a:ext uri="{28A0092B-C50C-407E-A947-70E740481C1C}">
                <a14:useLocalDpi xmlns:a14="http://schemas.microsoft.com/office/drawing/2010/main" val="0"/>
              </a:ext>
            </a:extLst>
          </a:blip>
          <a:stretch>
            <a:fillRect/>
          </a:stretch>
        </p:blipFill>
        <p:spPr>
          <a:xfrm>
            <a:off x="8457874" y="1096387"/>
            <a:ext cx="504000" cy="504000"/>
          </a:xfrm>
          <a:prstGeom prst="rect">
            <a:avLst/>
          </a:prstGeom>
        </p:spPr>
      </p:pic>
      <p:cxnSp>
        <p:nvCxnSpPr>
          <p:cNvPr id="20" name="直線矢印コネクタ 19">
            <a:extLst>
              <a:ext uri="{FF2B5EF4-FFF2-40B4-BE49-F238E27FC236}">
                <a16:creationId xmlns:a16="http://schemas.microsoft.com/office/drawing/2014/main" id="{F1B28879-A9C6-1944-12FB-B4A0CBB309D7}"/>
              </a:ext>
            </a:extLst>
          </p:cNvPr>
          <p:cNvCxnSpPr/>
          <p:nvPr/>
        </p:nvCxnSpPr>
        <p:spPr>
          <a:xfrm flipV="1">
            <a:off x="5879408" y="3669425"/>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81560AF3-2A1E-F384-BB7D-B83FA2EEA391}"/>
              </a:ext>
            </a:extLst>
          </p:cNvPr>
          <p:cNvCxnSpPr/>
          <p:nvPr/>
        </p:nvCxnSpPr>
        <p:spPr>
          <a:xfrm flipV="1">
            <a:off x="5898590" y="4569370"/>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4D572D2-BE1B-E2D2-A3A4-4176B4A63EE2}"/>
              </a:ext>
            </a:extLst>
          </p:cNvPr>
          <p:cNvCxnSpPr/>
          <p:nvPr/>
        </p:nvCxnSpPr>
        <p:spPr>
          <a:xfrm flipH="1">
            <a:off x="6025158" y="5630064"/>
            <a:ext cx="2697" cy="414563"/>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3" name="二等辺三角形 22">
            <a:extLst>
              <a:ext uri="{FF2B5EF4-FFF2-40B4-BE49-F238E27FC236}">
                <a16:creationId xmlns:a16="http://schemas.microsoft.com/office/drawing/2014/main" id="{00E4F11F-390F-1C8F-D995-E1A498D0CA21}"/>
              </a:ext>
            </a:extLst>
          </p:cNvPr>
          <p:cNvSpPr/>
          <p:nvPr/>
        </p:nvSpPr>
        <p:spPr>
          <a:xfrm rot="10800000">
            <a:off x="4179855" y="2523400"/>
            <a:ext cx="1546291" cy="184509"/>
          </a:xfrm>
          <a:prstGeom prst="triangle">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p:cNvSpPr>
            <a:spLocks noGrp="1"/>
          </p:cNvSpPr>
          <p:nvPr>
            <p:ph type="sldNum" sz="quarter" idx="12"/>
          </p:nvPr>
        </p:nvSpPr>
        <p:spPr>
          <a:xfrm>
            <a:off x="7668972" y="6494371"/>
            <a:ext cx="222885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2</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37228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10"/>
            <a:ext cx="9906000" cy="60443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Meiryo UI" panose="020B0604030504040204" pitchFamily="50" charset="-128"/>
                <a:ea typeface="Meiryo UI" panose="020B0604030504040204" pitchFamily="50" charset="-128"/>
              </a:rPr>
              <a:t>具体的目標</a:t>
            </a:r>
            <a:r>
              <a:rPr lang="ja-JP" altLang="en-US" sz="2000" b="1" dirty="0" smtClean="0">
                <a:latin typeface="Meiryo UI" panose="020B0604030504040204" pitchFamily="50" charset="-128"/>
                <a:ea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rPr>
              <a:t>進捗状況（</a:t>
            </a:r>
            <a:r>
              <a:rPr lang="en-US" altLang="ja-JP" sz="2000" b="1" dirty="0">
                <a:latin typeface="Meiryo UI" panose="020B0604030504040204" pitchFamily="50" charset="-128"/>
                <a:ea typeface="Meiryo UI" panose="020B0604030504040204" pitchFamily="50" charset="-128"/>
              </a:rPr>
              <a:t>I </a:t>
            </a:r>
            <a:r>
              <a:rPr lang="ja-JP" altLang="en-US" sz="2000" b="1" dirty="0">
                <a:latin typeface="Meiryo UI" panose="020B0604030504040204" pitchFamily="50" charset="-128"/>
                <a:ea typeface="Meiryo UI" panose="020B0604030504040204" pitchFamily="50" charset="-128"/>
              </a:rPr>
              <a:t>若者が活躍でき、子育て安心の都市「大阪」の実現）</a:t>
            </a:r>
          </a:p>
        </p:txBody>
      </p:sp>
      <p:sp>
        <p:nvSpPr>
          <p:cNvPr id="18" name="テキスト ボックス 17">
            <a:extLst>
              <a:ext uri="{FF2B5EF4-FFF2-40B4-BE49-F238E27FC236}">
                <a16:creationId xmlns:a16="http://schemas.microsoft.com/office/drawing/2014/main" id="{2273136F-3AF1-9BA6-2C8F-AD4CEFF75DC1}"/>
              </a:ext>
            </a:extLst>
          </p:cNvPr>
          <p:cNvSpPr txBox="1"/>
          <p:nvPr/>
        </p:nvSpPr>
        <p:spPr>
          <a:xfrm>
            <a:off x="283062" y="1839725"/>
            <a:ext cx="9337860" cy="492443"/>
          </a:xfrm>
          <a:prstGeom prst="rect">
            <a:avLst/>
          </a:prstGeom>
          <a:solidFill>
            <a:schemeClr val="bg1"/>
          </a:solidFill>
          <a:ln w="28575">
            <a:solidFill>
              <a:schemeClr val="tx2"/>
            </a:solidFill>
            <a:prstDash val="sysDash"/>
          </a:ln>
        </p:spPr>
        <p:txBody>
          <a:bodyPr wrap="square" rtlCol="0">
            <a:spAutoFit/>
          </a:bodyPr>
          <a:lstStyle/>
          <a:p>
            <a:r>
              <a:rPr lang="ja-JP" altLang="en-US" sz="1200" dirty="0">
                <a:latin typeface="Meiryo UI" panose="020B0604030504040204" pitchFamily="50" charset="-128"/>
                <a:ea typeface="Meiryo UI" panose="020B0604030504040204" pitchFamily="50" charset="-128"/>
              </a:rPr>
              <a:t>具体的目標（</a:t>
            </a:r>
            <a:r>
              <a:rPr lang="en-US" altLang="ja-JP" sz="1200" dirty="0">
                <a:latin typeface="Meiryo UI" panose="020B0604030504040204" pitchFamily="50" charset="-128"/>
                <a:ea typeface="Meiryo UI" panose="020B0604030504040204" pitchFamily="50" charset="-128"/>
              </a:rPr>
              <a:t>KPI</a:t>
            </a:r>
            <a:r>
              <a:rPr lang="ja-JP" altLang="en-US" sz="1200" dirty="0">
                <a:latin typeface="Meiryo UI" panose="020B0604030504040204" pitchFamily="50" charset="-128"/>
                <a:ea typeface="Meiryo UI" panose="020B0604030504040204" pitchFamily="50" charset="-128"/>
              </a:rPr>
              <a:t>）の達成状況を以下のとおり区分。</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A</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目標値を達成</a:t>
            </a: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B</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目標値は達成していないが、改善・増加した。　</a:t>
            </a:r>
            <a:r>
              <a:rPr lang="en-US" altLang="ja-JP" sz="1400" b="1" dirty="0">
                <a:latin typeface="Meiryo UI" panose="020B0604030504040204" pitchFamily="50" charset="-128"/>
                <a:ea typeface="Meiryo UI" panose="020B0604030504040204" pitchFamily="50" charset="-128"/>
              </a:rPr>
              <a:t>C</a:t>
            </a:r>
            <a:r>
              <a:rPr lang="ja-JP" altLang="en-US" sz="1200" b="1" dirty="0">
                <a:latin typeface="Meiryo UI" panose="020B0604030504040204" pitchFamily="50" charset="-128"/>
                <a:ea typeface="Meiryo UI" panose="020B0604030504040204" pitchFamily="50" charset="-128"/>
              </a:rPr>
              <a:t>：改善・増加していない。　</a:t>
            </a:r>
            <a:r>
              <a:rPr lang="en-US" altLang="ja-JP" sz="1400" b="1" dirty="0">
                <a:latin typeface="Meiryo UI" panose="020B0604030504040204" pitchFamily="50" charset="-128"/>
                <a:ea typeface="Meiryo UI" panose="020B0604030504040204" pitchFamily="50" charset="-128"/>
              </a:rPr>
              <a:t>D</a:t>
            </a:r>
            <a:r>
              <a:rPr lang="ja-JP" altLang="en-US" sz="1200" b="1" dirty="0">
                <a:latin typeface="Meiryo UI" panose="020B0604030504040204" pitchFamily="50" charset="-128"/>
                <a:ea typeface="Meiryo UI" panose="020B0604030504040204" pitchFamily="50" charset="-128"/>
              </a:rPr>
              <a:t>：計画当初より低下している。</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17" name="四角形: 角を丸くする 16">
            <a:extLst>
              <a:ext uri="{FF2B5EF4-FFF2-40B4-BE49-F238E27FC236}">
                <a16:creationId xmlns:a16="http://schemas.microsoft.com/office/drawing/2014/main" id="{4010E583-31E0-5324-7510-00025329F203}"/>
              </a:ext>
            </a:extLst>
          </p:cNvPr>
          <p:cNvSpPr/>
          <p:nvPr/>
        </p:nvSpPr>
        <p:spPr>
          <a:xfrm>
            <a:off x="1262650" y="803568"/>
            <a:ext cx="7380700" cy="890691"/>
          </a:xfrm>
          <a:prstGeom prst="round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spcBef>
                <a:spcPts val="0"/>
              </a:spcBef>
              <a:spcAft>
                <a:spcPts val="0"/>
              </a:spcAft>
              <a:buClrTx/>
              <a:buSzTx/>
              <a:buFontTx/>
              <a:buNone/>
              <a:tabLst/>
              <a:defRPr/>
            </a:pPr>
            <a:r>
              <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基本目標</a:t>
            </a:r>
            <a:endParaRPr kumimoji="0" lang="en-US" altLang="ja-JP"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②次代の「大阪」を担う人をつくる</a:t>
            </a:r>
            <a:endPar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23" name="二等辺三角形 22">
            <a:extLst>
              <a:ext uri="{FF2B5EF4-FFF2-40B4-BE49-F238E27FC236}">
                <a16:creationId xmlns:a16="http://schemas.microsoft.com/office/drawing/2014/main" id="{00E4F11F-390F-1C8F-D995-E1A498D0CA21}"/>
              </a:ext>
            </a:extLst>
          </p:cNvPr>
          <p:cNvSpPr/>
          <p:nvPr/>
        </p:nvSpPr>
        <p:spPr>
          <a:xfrm rot="10800000">
            <a:off x="4178847" y="2477634"/>
            <a:ext cx="1546291" cy="184509"/>
          </a:xfrm>
          <a:prstGeom prst="triangle">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45">
            <a:extLst>
              <a:ext uri="{FF2B5EF4-FFF2-40B4-BE49-F238E27FC236}">
                <a16:creationId xmlns:a16="http://schemas.microsoft.com/office/drawing/2014/main" id="{36AED0F7-DD8E-E6D6-7562-A6C269A62D05}"/>
              </a:ext>
            </a:extLst>
          </p:cNvPr>
          <p:cNvSpPr txBox="1"/>
          <p:nvPr/>
        </p:nvSpPr>
        <p:spPr>
          <a:xfrm>
            <a:off x="5043531" y="873723"/>
            <a:ext cx="1956703" cy="305270"/>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dirty="0">
                <a:latin typeface="Meiryo UI" panose="020B0604030504040204" pitchFamily="50" charset="-128"/>
                <a:ea typeface="Meiryo UI" panose="020B0604030504040204" pitchFamily="50" charset="-128"/>
              </a:rPr>
              <a:t>＜関連する</a:t>
            </a:r>
            <a:r>
              <a:rPr kumimoji="1" lang="en-US" altLang="ja-JP" dirty="0">
                <a:latin typeface="Meiryo UI" panose="020B0604030504040204" pitchFamily="50" charset="-128"/>
                <a:ea typeface="Meiryo UI" panose="020B0604030504040204" pitchFamily="50" charset="-128"/>
              </a:rPr>
              <a:t>SDGs</a:t>
            </a:r>
            <a:r>
              <a:rPr kumimoji="1" lang="ja-JP" altLang="en-US" dirty="0">
                <a:latin typeface="Meiryo UI" panose="020B0604030504040204" pitchFamily="50" charset="-128"/>
                <a:ea typeface="Meiryo UI" panose="020B0604030504040204" pitchFamily="50" charset="-128"/>
              </a:rPr>
              <a:t>のゴール</a:t>
            </a:r>
            <a:r>
              <a:rPr kumimoji="1" lang="ja-JP" altLang="en-US" dirty="0"/>
              <a:t>＞</a:t>
            </a:r>
          </a:p>
        </p:txBody>
      </p:sp>
      <p:pic>
        <p:nvPicPr>
          <p:cNvPr id="3" name="Picture 2">
            <a:extLst>
              <a:ext uri="{FF2B5EF4-FFF2-40B4-BE49-F238E27FC236}">
                <a16:creationId xmlns:a16="http://schemas.microsoft.com/office/drawing/2014/main" id="{05FD1140-7334-C6BC-AC25-6A294FDCDCB4}"/>
              </a:ext>
            </a:extLst>
          </p:cNvPr>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3296" y="1104882"/>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a:extLst>
              <a:ext uri="{FF2B5EF4-FFF2-40B4-BE49-F238E27FC236}">
                <a16:creationId xmlns:a16="http://schemas.microsoft.com/office/drawing/2014/main" id="{77587092-1841-2B6E-E08A-37C157BDB0C2}"/>
              </a:ext>
            </a:extLst>
          </p:cNvPr>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5138" y="1104882"/>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a:extLst>
              <a:ext uri="{FF2B5EF4-FFF2-40B4-BE49-F238E27FC236}">
                <a16:creationId xmlns:a16="http://schemas.microsoft.com/office/drawing/2014/main" id="{3167CB8C-1EF2-AAAA-B792-369DBCE720AD}"/>
              </a:ext>
            </a:extLst>
          </p:cNvPr>
          <p:cNvPicPr preferRelativeResize="0">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96980" y="1104882"/>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7">
            <a:extLst>
              <a:ext uri="{FF2B5EF4-FFF2-40B4-BE49-F238E27FC236}">
                <a16:creationId xmlns:a16="http://schemas.microsoft.com/office/drawing/2014/main" id="{3A71FA7C-0536-61FA-5686-0F28219B8E94}"/>
              </a:ext>
            </a:extLst>
          </p:cNvPr>
          <p:cNvPicPr preferRelativeResize="0">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12506" y="1104882"/>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6" name="図 15">
            <a:extLst>
              <a:ext uri="{FF2B5EF4-FFF2-40B4-BE49-F238E27FC236}">
                <a16:creationId xmlns:a16="http://schemas.microsoft.com/office/drawing/2014/main" id="{ADC1F15D-7D5D-C188-B925-6546F8B33B9A}"/>
              </a:ext>
            </a:extLst>
          </p:cNvPr>
          <p:cNvPicPr preferRelativeResize="0">
            <a:picLocks/>
          </p:cNvPicPr>
          <p:nvPr/>
        </p:nvPicPr>
        <p:blipFill>
          <a:blip r:embed="rId6" cstate="print">
            <a:extLst>
              <a:ext uri="{28A0092B-C50C-407E-A947-70E740481C1C}">
                <a14:useLocalDpi xmlns:a14="http://schemas.microsoft.com/office/drawing/2010/main" val="0"/>
              </a:ext>
            </a:extLst>
          </a:blip>
          <a:stretch>
            <a:fillRect/>
          </a:stretch>
        </p:blipFill>
        <p:spPr>
          <a:xfrm>
            <a:off x="7440665" y="1104882"/>
            <a:ext cx="504000" cy="504000"/>
          </a:xfrm>
          <a:prstGeom prst="rect">
            <a:avLst/>
          </a:prstGeom>
        </p:spPr>
      </p:pic>
      <p:pic>
        <p:nvPicPr>
          <p:cNvPr id="19" name="図 18">
            <a:extLst>
              <a:ext uri="{FF2B5EF4-FFF2-40B4-BE49-F238E27FC236}">
                <a16:creationId xmlns:a16="http://schemas.microsoft.com/office/drawing/2014/main" id="{BD2F8FBF-F6F9-A956-3F87-FEC454F2E1B9}"/>
              </a:ext>
            </a:extLst>
          </p:cNvPr>
          <p:cNvPicPr preferRelativeResize="0">
            <a:picLocks/>
          </p:cNvPicPr>
          <p:nvPr/>
        </p:nvPicPr>
        <p:blipFill>
          <a:blip r:embed="rId7" cstate="print">
            <a:extLst>
              <a:ext uri="{28A0092B-C50C-407E-A947-70E740481C1C}">
                <a14:useLocalDpi xmlns:a14="http://schemas.microsoft.com/office/drawing/2010/main" val="0"/>
              </a:ext>
            </a:extLst>
          </a:blip>
          <a:stretch>
            <a:fillRect/>
          </a:stretch>
        </p:blipFill>
        <p:spPr>
          <a:xfrm>
            <a:off x="6868823" y="1104882"/>
            <a:ext cx="504000" cy="504000"/>
          </a:xfrm>
          <a:prstGeom prst="rect">
            <a:avLst/>
          </a:prstGeom>
        </p:spPr>
      </p:pic>
      <p:graphicFrame>
        <p:nvGraphicFramePr>
          <p:cNvPr id="24" name="表 23">
            <a:extLst>
              <a:ext uri="{FF2B5EF4-FFF2-40B4-BE49-F238E27FC236}">
                <a16:creationId xmlns:a16="http://schemas.microsoft.com/office/drawing/2014/main" id="{1605DDF7-BE37-F6F5-7F4A-C1C52DD86717}"/>
              </a:ext>
            </a:extLst>
          </p:cNvPr>
          <p:cNvGraphicFramePr>
            <a:graphicFrameLocks noGrp="1"/>
          </p:cNvGraphicFramePr>
          <p:nvPr>
            <p:extLst>
              <p:ext uri="{D42A27DB-BD31-4B8C-83A1-F6EECF244321}">
                <p14:modId xmlns:p14="http://schemas.microsoft.com/office/powerpoint/2010/main" val="1523045373"/>
              </p:ext>
            </p:extLst>
          </p:nvPr>
        </p:nvGraphicFramePr>
        <p:xfrm>
          <a:off x="209767" y="2807610"/>
          <a:ext cx="9484450" cy="3829122"/>
        </p:xfrm>
        <a:graphic>
          <a:graphicData uri="http://schemas.openxmlformats.org/drawingml/2006/table">
            <a:tbl>
              <a:tblPr firstRow="1" bandRow="1">
                <a:tableStyleId>{93296810-A885-4BE3-A3E7-6D5BEEA58F35}</a:tableStyleId>
              </a:tblPr>
              <a:tblGrid>
                <a:gridCol w="1953350">
                  <a:extLst>
                    <a:ext uri="{9D8B030D-6E8A-4147-A177-3AD203B41FA5}">
                      <a16:colId xmlns:a16="http://schemas.microsoft.com/office/drawing/2014/main" val="1433173782"/>
                    </a:ext>
                  </a:extLst>
                </a:gridCol>
                <a:gridCol w="1130300">
                  <a:extLst>
                    <a:ext uri="{9D8B030D-6E8A-4147-A177-3AD203B41FA5}">
                      <a16:colId xmlns:a16="http://schemas.microsoft.com/office/drawing/2014/main" val="1700687111"/>
                    </a:ext>
                  </a:extLst>
                </a:gridCol>
                <a:gridCol w="995635">
                  <a:extLst>
                    <a:ext uri="{9D8B030D-6E8A-4147-A177-3AD203B41FA5}">
                      <a16:colId xmlns:a16="http://schemas.microsoft.com/office/drawing/2014/main" val="3552610994"/>
                    </a:ext>
                  </a:extLst>
                </a:gridCol>
                <a:gridCol w="1256498">
                  <a:extLst>
                    <a:ext uri="{9D8B030D-6E8A-4147-A177-3AD203B41FA5}">
                      <a16:colId xmlns:a16="http://schemas.microsoft.com/office/drawing/2014/main" val="304697467"/>
                    </a:ext>
                  </a:extLst>
                </a:gridCol>
                <a:gridCol w="611717">
                  <a:extLst>
                    <a:ext uri="{9D8B030D-6E8A-4147-A177-3AD203B41FA5}">
                      <a16:colId xmlns:a16="http://schemas.microsoft.com/office/drawing/2014/main" val="64022664"/>
                    </a:ext>
                  </a:extLst>
                </a:gridCol>
                <a:gridCol w="611717">
                  <a:extLst>
                    <a:ext uri="{9D8B030D-6E8A-4147-A177-3AD203B41FA5}">
                      <a16:colId xmlns:a16="http://schemas.microsoft.com/office/drawing/2014/main" val="2062958298"/>
                    </a:ext>
                  </a:extLst>
                </a:gridCol>
                <a:gridCol w="860747">
                  <a:extLst>
                    <a:ext uri="{9D8B030D-6E8A-4147-A177-3AD203B41FA5}">
                      <a16:colId xmlns:a16="http://schemas.microsoft.com/office/drawing/2014/main" val="1469281846"/>
                    </a:ext>
                  </a:extLst>
                </a:gridCol>
                <a:gridCol w="2064486">
                  <a:extLst>
                    <a:ext uri="{9D8B030D-6E8A-4147-A177-3AD203B41FA5}">
                      <a16:colId xmlns:a16="http://schemas.microsoft.com/office/drawing/2014/main" val="2979112779"/>
                    </a:ext>
                  </a:extLst>
                </a:gridCol>
              </a:tblGrid>
              <a:tr h="3558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具体的目標</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KPI</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戦略策定時</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参考値</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実績値</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達成</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状況</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傾向</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参考指標</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endParaRPr kumimoji="1" lang="ja-JP" altLang="en-US"/>
                    </a:p>
                  </a:txBody>
                  <a:tcPr/>
                </a:tc>
                <a:extLst>
                  <a:ext uri="{0D108BD9-81ED-4DB2-BD59-A6C34878D82A}">
                    <a16:rowId xmlns:a16="http://schemas.microsoft.com/office/drawing/2014/main" val="1774114639"/>
                  </a:ext>
                </a:extLst>
              </a:tr>
              <a:tr h="1156694">
                <a:tc>
                  <a:txBody>
                    <a:bodyPr/>
                    <a:lstStyle/>
                    <a:p>
                      <a:pPr marL="174625" indent="-174625"/>
                      <a:r>
                        <a:rPr kumimoji="1" lang="ja-JP" altLang="en-US" sz="1100" b="1" dirty="0">
                          <a:latin typeface="Meiryo UI" panose="020B0604030504040204" pitchFamily="50" charset="-128"/>
                          <a:ea typeface="Meiryo UI" panose="020B0604030504040204" pitchFamily="50" charset="-128"/>
                        </a:rPr>
                        <a:t>○全国学力・学習状況調査に</a:t>
                      </a:r>
                      <a:endParaRPr kumimoji="1" lang="en-US" altLang="ja-JP" sz="1100" b="1" dirty="0">
                        <a:latin typeface="Meiryo UI" panose="020B0604030504040204" pitchFamily="50" charset="-128"/>
                        <a:ea typeface="Meiryo UI" panose="020B0604030504040204" pitchFamily="50" charset="-128"/>
                      </a:endParaRPr>
                    </a:p>
                    <a:p>
                      <a:pPr marL="174625" indent="-174625"/>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おける平均正答率</a:t>
                      </a:r>
                      <a:endParaRPr kumimoji="1" lang="en-US" altLang="ja-JP" sz="1100" b="1" dirty="0">
                        <a:latin typeface="Meiryo UI" panose="020B0604030504040204" pitchFamily="50" charset="-128"/>
                        <a:ea typeface="Meiryo UI" panose="020B0604030504040204" pitchFamily="50" charset="-128"/>
                      </a:endParaRPr>
                    </a:p>
                    <a:p>
                      <a:pPr marL="174625" indent="-174625"/>
                      <a:r>
                        <a:rPr kumimoji="1" lang="ja-JP" altLang="en-US" sz="1100" b="1" dirty="0">
                          <a:latin typeface="Meiryo UI" panose="020B0604030504040204" pitchFamily="50" charset="-128"/>
                          <a:ea typeface="Meiryo UI" panose="020B0604030504040204" pitchFamily="50" charset="-128"/>
                        </a:rPr>
                        <a:t>　：全国水準の達成・維持を</a:t>
                      </a:r>
                      <a:endParaRPr kumimoji="1" lang="en-US" altLang="ja-JP" sz="1100" b="1" dirty="0">
                        <a:latin typeface="Meiryo UI" panose="020B0604030504040204" pitchFamily="50" charset="-128"/>
                        <a:ea typeface="Meiryo UI" panose="020B0604030504040204" pitchFamily="50" charset="-128"/>
                      </a:endParaRPr>
                    </a:p>
                    <a:p>
                      <a:pPr marL="216000" indent="3175"/>
                      <a:r>
                        <a:rPr kumimoji="1" lang="ja-JP" altLang="en-US" sz="1100" b="1" dirty="0">
                          <a:latin typeface="Meiryo UI" panose="020B0604030504040204" pitchFamily="50" charset="-128"/>
                          <a:ea typeface="Meiryo UI" panose="020B0604030504040204" pitchFamily="50" charset="-128"/>
                        </a:rPr>
                        <a:t>めざす</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zh-CN" sz="1100" dirty="0">
                          <a:latin typeface="Meiryo UI" panose="020B0604030504040204" pitchFamily="50" charset="-128"/>
                          <a:ea typeface="Meiryo UI" panose="020B0604030504040204" pitchFamily="50" charset="-128"/>
                        </a:rPr>
                        <a:t>【2019</a:t>
                      </a:r>
                      <a:r>
                        <a:rPr kumimoji="1" lang="zh-CN" altLang="en-US" sz="1100" dirty="0">
                          <a:latin typeface="Meiryo UI" panose="020B0604030504040204" pitchFamily="50" charset="-128"/>
                          <a:ea typeface="Meiryo UI" panose="020B0604030504040204" pitchFamily="50" charset="-128"/>
                        </a:rPr>
                        <a:t>年度</a:t>
                      </a:r>
                      <a:r>
                        <a:rPr kumimoji="1" lang="en-US" altLang="zh-CN" sz="1100" dirty="0">
                          <a:latin typeface="Meiryo UI" panose="020B0604030504040204" pitchFamily="50" charset="-128"/>
                          <a:ea typeface="Meiryo UI" panose="020B0604030504040204" pitchFamily="50" charset="-128"/>
                        </a:rPr>
                        <a:t>】</a:t>
                      </a:r>
                    </a:p>
                    <a:p>
                      <a:pPr algn="ctr"/>
                      <a:r>
                        <a:rPr kumimoji="1" lang="zh-CN" altLang="en-US" sz="1100" dirty="0">
                          <a:latin typeface="Meiryo UI" panose="020B0604030504040204" pitchFamily="50" charset="-128"/>
                          <a:ea typeface="Meiryo UI" panose="020B0604030504040204" pitchFamily="50" charset="-128"/>
                        </a:rPr>
                        <a:t>小：</a:t>
                      </a:r>
                      <a:r>
                        <a:rPr kumimoji="1" lang="en-US" altLang="zh-CN" sz="1100" dirty="0">
                          <a:latin typeface="Meiryo UI" panose="020B0604030504040204" pitchFamily="50" charset="-128"/>
                          <a:ea typeface="Meiryo UI" panose="020B0604030504040204" pitchFamily="50" charset="-128"/>
                        </a:rPr>
                        <a:t>63.4</a:t>
                      </a:r>
                    </a:p>
                    <a:p>
                      <a:pPr algn="ctr"/>
                      <a:r>
                        <a:rPr kumimoji="1" lang="en-US" altLang="zh-CN" sz="1100" dirty="0">
                          <a:latin typeface="Meiryo UI" panose="020B0604030504040204" pitchFamily="50" charset="-128"/>
                          <a:ea typeface="Meiryo UI" panose="020B0604030504040204" pitchFamily="50" charset="-128"/>
                        </a:rPr>
                        <a:t> </a:t>
                      </a:r>
                      <a:r>
                        <a:rPr kumimoji="1" lang="en-US" altLang="zh-CN"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対</a:t>
                      </a:r>
                      <a:r>
                        <a:rPr kumimoji="1" lang="zh-CN" altLang="en-US" sz="900" dirty="0" smtClean="0">
                          <a:latin typeface="Meiryo UI" panose="020B0604030504040204" pitchFamily="50" charset="-128"/>
                          <a:ea typeface="Meiryo UI" panose="020B0604030504040204" pitchFamily="50" charset="-128"/>
                        </a:rPr>
                        <a:t>全国</a:t>
                      </a:r>
                      <a:r>
                        <a:rPr kumimoji="1" lang="ja-JP" altLang="en-US" sz="900" dirty="0" smtClean="0">
                          <a:latin typeface="Meiryo UI" panose="020B0604030504040204" pitchFamily="50" charset="-128"/>
                          <a:ea typeface="Meiryo UI" panose="020B0604030504040204" pitchFamily="50" charset="-128"/>
                        </a:rPr>
                        <a:t>差▲</a:t>
                      </a:r>
                      <a:r>
                        <a:rPr kumimoji="1" lang="en-US" altLang="ja-JP" sz="900" dirty="0" smtClean="0">
                          <a:latin typeface="Meiryo UI" panose="020B0604030504040204" pitchFamily="50" charset="-128"/>
                          <a:ea typeface="Meiryo UI" panose="020B0604030504040204" pitchFamily="50" charset="-128"/>
                        </a:rPr>
                        <a:t>1</a:t>
                      </a:r>
                      <a:r>
                        <a:rPr kumimoji="1" lang="en-US" altLang="zh-CN" sz="900" dirty="0" smtClean="0">
                          <a:latin typeface="Meiryo UI" panose="020B0604030504040204" pitchFamily="50" charset="-128"/>
                          <a:ea typeface="Meiryo UI" panose="020B0604030504040204" pitchFamily="50" charset="-128"/>
                        </a:rPr>
                        <a:t>.8)</a:t>
                      </a:r>
                      <a:endParaRPr kumimoji="1" lang="en-US" altLang="zh-CN" sz="1100" dirty="0">
                        <a:latin typeface="Meiryo UI" panose="020B0604030504040204" pitchFamily="50" charset="-128"/>
                        <a:ea typeface="Meiryo UI" panose="020B0604030504040204" pitchFamily="50" charset="-128"/>
                      </a:endParaRPr>
                    </a:p>
                    <a:p>
                      <a:pPr algn="ctr">
                        <a:spcBef>
                          <a:spcPts val="300"/>
                        </a:spcBef>
                      </a:pPr>
                      <a:r>
                        <a:rPr kumimoji="1" lang="zh-CN" altLang="en-US" sz="1100" dirty="0">
                          <a:latin typeface="Meiryo UI" panose="020B0604030504040204" pitchFamily="50" charset="-128"/>
                          <a:ea typeface="Meiryo UI" panose="020B0604030504040204" pitchFamily="50" charset="-128"/>
                        </a:rPr>
                        <a:t>中：</a:t>
                      </a:r>
                      <a:r>
                        <a:rPr kumimoji="1" lang="en-US" altLang="zh-CN" sz="1100" dirty="0">
                          <a:latin typeface="Meiryo UI" panose="020B0604030504040204" pitchFamily="50" charset="-128"/>
                          <a:ea typeface="Meiryo UI" panose="020B0604030504040204" pitchFamily="50" charset="-128"/>
                        </a:rPr>
                        <a:t>64.2</a:t>
                      </a:r>
                    </a:p>
                    <a:p>
                      <a:pPr algn="ct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対</a:t>
                      </a:r>
                      <a:r>
                        <a:rPr kumimoji="1" lang="zh-CN" altLang="en-US" sz="900" dirty="0" smtClean="0">
                          <a:latin typeface="Meiryo UI" panose="020B0604030504040204" pitchFamily="50" charset="-128"/>
                          <a:ea typeface="Meiryo UI" panose="020B0604030504040204" pitchFamily="50" charset="-128"/>
                        </a:rPr>
                        <a:t>全国</a:t>
                      </a:r>
                      <a:r>
                        <a:rPr kumimoji="1" lang="ja-JP" altLang="en-US" sz="900" dirty="0" smtClean="0">
                          <a:latin typeface="Meiryo UI" panose="020B0604030504040204" pitchFamily="50" charset="-128"/>
                          <a:ea typeface="Meiryo UI" panose="020B0604030504040204" pitchFamily="50" charset="-128"/>
                        </a:rPr>
                        <a:t>差▲</a:t>
                      </a:r>
                      <a:r>
                        <a:rPr kumimoji="1" lang="en-US" altLang="ja-JP" sz="900" dirty="0" smtClean="0">
                          <a:latin typeface="Meiryo UI" panose="020B0604030504040204" pitchFamily="50" charset="-128"/>
                          <a:ea typeface="Meiryo UI" panose="020B0604030504040204" pitchFamily="50" charset="-128"/>
                        </a:rPr>
                        <a:t>2</a:t>
                      </a:r>
                      <a:r>
                        <a:rPr kumimoji="1" lang="en-US" altLang="zh-CN" sz="900" dirty="0" smtClean="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zh-CN" sz="1000" dirty="0">
                          <a:latin typeface="Meiryo UI" panose="020B0604030504040204" pitchFamily="50" charset="-128"/>
                          <a:ea typeface="Meiryo UI" panose="020B0604030504040204" pitchFamily="50" charset="-128"/>
                        </a:rPr>
                        <a:t>【</a:t>
                      </a:r>
                      <a:r>
                        <a:rPr kumimoji="1" lang="en-US" altLang="zh-CN" sz="1000" dirty="0" smtClean="0">
                          <a:latin typeface="Meiryo UI" panose="020B0604030504040204" pitchFamily="50" charset="-128"/>
                          <a:ea typeface="Meiryo UI" panose="020B0604030504040204" pitchFamily="50" charset="-128"/>
                        </a:rPr>
                        <a:t>2022</a:t>
                      </a:r>
                      <a:r>
                        <a:rPr kumimoji="1" lang="zh-CN" altLang="en-US" sz="1000" dirty="0" smtClean="0">
                          <a:latin typeface="Meiryo UI" panose="020B0604030504040204" pitchFamily="50" charset="-128"/>
                          <a:ea typeface="Meiryo UI" panose="020B0604030504040204" pitchFamily="50" charset="-128"/>
                        </a:rPr>
                        <a:t>年度</a:t>
                      </a:r>
                      <a:r>
                        <a:rPr kumimoji="1" lang="en-US" altLang="zh-CN" sz="1000" dirty="0">
                          <a:latin typeface="Meiryo UI" panose="020B0604030504040204" pitchFamily="50" charset="-128"/>
                          <a:ea typeface="Meiryo UI" panose="020B0604030504040204" pitchFamily="50" charset="-128"/>
                        </a:rPr>
                        <a:t>】</a:t>
                      </a:r>
                    </a:p>
                    <a:p>
                      <a:pPr algn="ctr"/>
                      <a:r>
                        <a:rPr kumimoji="1" lang="zh-CN" altLang="en-US" sz="1000" dirty="0">
                          <a:latin typeface="Meiryo UI" panose="020B0604030504040204" pitchFamily="50" charset="-128"/>
                          <a:ea typeface="Meiryo UI" panose="020B0604030504040204" pitchFamily="50" charset="-128"/>
                        </a:rPr>
                        <a:t>小：</a:t>
                      </a:r>
                      <a:r>
                        <a:rPr kumimoji="1" lang="en-US" altLang="zh-CN" sz="1000" dirty="0" smtClean="0">
                          <a:latin typeface="Meiryo UI" panose="020B0604030504040204" pitchFamily="50" charset="-128"/>
                          <a:ea typeface="Meiryo UI" panose="020B0604030504040204" pitchFamily="50" charset="-128"/>
                        </a:rPr>
                        <a:t>63.3</a:t>
                      </a:r>
                      <a:endParaRPr kumimoji="1" lang="en-US" altLang="zh-CN" sz="10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対</a:t>
                      </a:r>
                      <a:r>
                        <a:rPr kumimoji="1" lang="zh-CN" altLang="en-US" sz="900" dirty="0" smtClean="0">
                          <a:latin typeface="Meiryo UI" panose="020B0604030504040204" pitchFamily="50" charset="-128"/>
                          <a:ea typeface="Meiryo UI" panose="020B0604030504040204" pitchFamily="50" charset="-128"/>
                        </a:rPr>
                        <a:t>全国</a:t>
                      </a:r>
                      <a:r>
                        <a:rPr kumimoji="1" lang="ja-JP" altLang="en-US" sz="900" dirty="0" smtClean="0">
                          <a:latin typeface="Meiryo UI" panose="020B0604030504040204" pitchFamily="50" charset="-128"/>
                          <a:ea typeface="Meiryo UI" panose="020B0604030504040204" pitchFamily="50" charset="-128"/>
                        </a:rPr>
                        <a:t>差▲</a:t>
                      </a:r>
                      <a:r>
                        <a:rPr kumimoji="1" lang="en-US" altLang="ja-JP" sz="900" dirty="0" smtClean="0">
                          <a:latin typeface="Meiryo UI" panose="020B0604030504040204" pitchFamily="50" charset="-128"/>
                          <a:ea typeface="Meiryo UI" panose="020B0604030504040204" pitchFamily="50" charset="-128"/>
                        </a:rPr>
                        <a:t>1</a:t>
                      </a:r>
                      <a:r>
                        <a:rPr kumimoji="1" lang="en-US" altLang="zh-CN" sz="900" dirty="0" smtClean="0">
                          <a:latin typeface="Meiryo UI" panose="020B0604030504040204" pitchFamily="50" charset="-128"/>
                          <a:ea typeface="Meiryo UI" panose="020B0604030504040204" pitchFamily="50" charset="-128"/>
                        </a:rPr>
                        <a:t>.1)</a:t>
                      </a:r>
                      <a:endParaRPr kumimoji="1" lang="en-US" altLang="zh-CN" sz="1000" dirty="0">
                        <a:latin typeface="Meiryo UI" panose="020B0604030504040204" pitchFamily="50" charset="-128"/>
                        <a:ea typeface="Meiryo UI" panose="020B0604030504040204" pitchFamily="50" charset="-128"/>
                      </a:endParaRPr>
                    </a:p>
                    <a:p>
                      <a:pPr algn="ctr">
                        <a:spcBef>
                          <a:spcPts val="300"/>
                        </a:spcBef>
                      </a:pPr>
                      <a:r>
                        <a:rPr kumimoji="1" lang="zh-CN" altLang="en-US" sz="1000" dirty="0">
                          <a:latin typeface="Meiryo UI" panose="020B0604030504040204" pitchFamily="50" charset="-128"/>
                          <a:ea typeface="Meiryo UI" panose="020B0604030504040204" pitchFamily="50" charset="-128"/>
                        </a:rPr>
                        <a:t>中：</a:t>
                      </a:r>
                      <a:r>
                        <a:rPr kumimoji="1" lang="en-US" altLang="zh-CN" sz="1000" dirty="0" smtClean="0">
                          <a:latin typeface="Meiryo UI" panose="020B0604030504040204" pitchFamily="50" charset="-128"/>
                          <a:ea typeface="Meiryo UI" panose="020B0604030504040204" pitchFamily="50" charset="-128"/>
                        </a:rPr>
                        <a:t>59.0</a:t>
                      </a:r>
                      <a:endParaRPr kumimoji="1" lang="en-US" altLang="zh-CN" sz="1000" dirty="0">
                        <a:latin typeface="Meiryo UI" panose="020B0604030504040204" pitchFamily="50" charset="-128"/>
                        <a:ea typeface="Meiryo UI" panose="020B0604030504040204" pitchFamily="50" charset="-128"/>
                      </a:endParaRPr>
                    </a:p>
                    <a:p>
                      <a:pPr algn="ctr"/>
                      <a:r>
                        <a:rPr kumimoji="1" lang="en-US" altLang="zh-CN"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対</a:t>
                      </a:r>
                      <a:r>
                        <a:rPr kumimoji="1" lang="zh-CN" altLang="en-US" sz="900" dirty="0" smtClean="0">
                          <a:latin typeface="Meiryo UI" panose="020B0604030504040204" pitchFamily="50" charset="-128"/>
                          <a:ea typeface="Meiryo UI" panose="020B0604030504040204" pitchFamily="50" charset="-128"/>
                        </a:rPr>
                        <a:t>全国</a:t>
                      </a:r>
                      <a:r>
                        <a:rPr kumimoji="1" lang="ja-JP" altLang="en-US" sz="900" dirty="0" smtClean="0">
                          <a:latin typeface="Meiryo UI" panose="020B0604030504040204" pitchFamily="50" charset="-128"/>
                          <a:ea typeface="Meiryo UI" panose="020B0604030504040204" pitchFamily="50" charset="-128"/>
                        </a:rPr>
                        <a:t>差▲</a:t>
                      </a:r>
                      <a:r>
                        <a:rPr kumimoji="1" lang="en-US" altLang="ja-JP" sz="900" dirty="0" smtClean="0">
                          <a:latin typeface="Meiryo UI" panose="020B0604030504040204" pitchFamily="50" charset="-128"/>
                          <a:ea typeface="Meiryo UI" panose="020B0604030504040204" pitchFamily="50" charset="-128"/>
                        </a:rPr>
                        <a:t>1</a:t>
                      </a:r>
                      <a:r>
                        <a:rPr kumimoji="1" lang="en-US" altLang="zh-CN" sz="900" dirty="0" smtClean="0">
                          <a:latin typeface="Meiryo UI" panose="020B0604030504040204" pitchFamily="50" charset="-128"/>
                          <a:ea typeface="Meiryo UI" panose="020B0604030504040204" pitchFamily="50" charset="-128"/>
                        </a:rPr>
                        <a:t>.2)</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2023</a:t>
                      </a:r>
                      <a:r>
                        <a:rPr kumimoji="1" lang="ja-JP" altLang="en-US" sz="1100" dirty="0" smtClean="0">
                          <a:latin typeface="Meiryo UI" panose="020B0604030504040204" pitchFamily="50" charset="-128"/>
                          <a:ea typeface="Meiryo UI" panose="020B0604030504040204" pitchFamily="50" charset="-128"/>
                        </a:rPr>
                        <a:t>年度</a:t>
                      </a:r>
                      <a:r>
                        <a:rPr kumimoji="1" lang="en-US" altLang="ja-JP" sz="1100" dirty="0">
                          <a:latin typeface="Meiryo UI" panose="020B0604030504040204" pitchFamily="50" charset="-128"/>
                          <a:ea typeface="Meiryo UI" panose="020B0604030504040204" pitchFamily="50" charset="-128"/>
                        </a:rPr>
                        <a:t>】</a:t>
                      </a:r>
                    </a:p>
                    <a:p>
                      <a:pPr algn="ctr"/>
                      <a:r>
                        <a:rPr kumimoji="1" lang="ja-JP" altLang="en-US" sz="1100" dirty="0">
                          <a:latin typeface="Meiryo UI" panose="020B0604030504040204" pitchFamily="50" charset="-128"/>
                          <a:ea typeface="Meiryo UI" panose="020B0604030504040204" pitchFamily="50" charset="-128"/>
                        </a:rPr>
                        <a:t>小：</a:t>
                      </a:r>
                      <a:r>
                        <a:rPr kumimoji="1" lang="en-US" altLang="ja-JP" sz="1100" dirty="0" smtClean="0">
                          <a:latin typeface="Meiryo UI" panose="020B0604030504040204" pitchFamily="50" charset="-128"/>
                          <a:ea typeface="Meiryo UI" panose="020B0604030504040204" pitchFamily="50" charset="-128"/>
                        </a:rPr>
                        <a:t>64.1</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（対全国差▲</a:t>
                      </a:r>
                      <a:r>
                        <a:rPr kumimoji="1" lang="en-US" altLang="ja-JP" sz="1000" dirty="0" smtClean="0">
                          <a:latin typeface="Meiryo UI" panose="020B0604030504040204" pitchFamily="50" charset="-128"/>
                          <a:ea typeface="Meiryo UI" panose="020B0604030504040204" pitchFamily="50" charset="-128"/>
                        </a:rPr>
                        <a:t>0.8</a:t>
                      </a:r>
                      <a:r>
                        <a:rPr kumimoji="1" lang="ja-JP" altLang="en-US" sz="1000" dirty="0" smtClean="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algn="ctr">
                        <a:spcBef>
                          <a:spcPts val="300"/>
                        </a:spcBef>
                      </a:pPr>
                      <a:r>
                        <a:rPr kumimoji="1" lang="ja-JP" altLang="en-US" sz="1100" dirty="0">
                          <a:latin typeface="Meiryo UI" panose="020B0604030504040204" pitchFamily="50" charset="-128"/>
                          <a:ea typeface="Meiryo UI" panose="020B0604030504040204" pitchFamily="50" charset="-128"/>
                        </a:rPr>
                        <a:t>中：</a:t>
                      </a:r>
                      <a:r>
                        <a:rPr kumimoji="1" lang="en-US" altLang="ja-JP" sz="1100" dirty="0" smtClean="0">
                          <a:latin typeface="Meiryo UI" panose="020B0604030504040204" pitchFamily="50" charset="-128"/>
                          <a:ea typeface="Meiryo UI" panose="020B0604030504040204" pitchFamily="50" charset="-128"/>
                        </a:rPr>
                        <a:t>59.0</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（対全国差▲</a:t>
                      </a:r>
                      <a:r>
                        <a:rPr kumimoji="1" lang="en-US" altLang="ja-JP" sz="1000" dirty="0" smtClean="0">
                          <a:latin typeface="Meiryo UI" panose="020B0604030504040204" pitchFamily="50" charset="-128"/>
                          <a:ea typeface="Meiryo UI" panose="020B0604030504040204" pitchFamily="50" charset="-128"/>
                        </a:rPr>
                        <a:t>1.4</a:t>
                      </a:r>
                      <a:r>
                        <a:rPr kumimoji="1" lang="ja-JP" altLang="en-US" sz="1000" dirty="0" smtClean="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Bef>
                          <a:spcPts val="300"/>
                        </a:spcBef>
                      </a:pPr>
                      <a:r>
                        <a:rPr kumimoji="1" lang="en-US" altLang="ja-JP" sz="1800" b="0" dirty="0" smtClean="0">
                          <a:solidFill>
                            <a:schemeClr val="tx1"/>
                          </a:solidFill>
                          <a:latin typeface="Meiryo UI" panose="020B0604030504040204" pitchFamily="50" charset="-128"/>
                          <a:ea typeface="Meiryo UI" panose="020B0604030504040204" pitchFamily="50" charset="-128"/>
                        </a:rPr>
                        <a:t>B</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Bef>
                          <a:spcPts val="300"/>
                        </a:spcBef>
                      </a:pP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kumimoji="1" lang="ja-JP" altLang="en-US" sz="900" dirty="0">
                          <a:latin typeface="Meiryo UI" panose="020B0604030504040204" pitchFamily="50" charset="-128"/>
                          <a:ea typeface="Meiryo UI" panose="020B0604030504040204" pitchFamily="50" charset="-128"/>
                        </a:rPr>
                        <a:t>学力調査の</a:t>
                      </a:r>
                    </a:p>
                    <a:p>
                      <a:pPr algn="ctr"/>
                      <a:r>
                        <a:rPr kumimoji="1" lang="ja-JP" altLang="en-US" sz="900" dirty="0">
                          <a:latin typeface="Meiryo UI" panose="020B0604030504040204" pitchFamily="50" charset="-128"/>
                          <a:ea typeface="Meiryo UI" panose="020B0604030504040204" pitchFamily="50" charset="-128"/>
                        </a:rPr>
                        <a:t>詳細結果</a:t>
                      </a:r>
                    </a:p>
                    <a:p>
                      <a:pPr algn="ctr"/>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2023</a:t>
                      </a:r>
                      <a:r>
                        <a:rPr kumimoji="1" lang="ja-JP" altLang="en-US" sz="900" dirty="0" smtClean="0">
                          <a:latin typeface="Meiryo UI" panose="020B0604030504040204" pitchFamily="50" charset="-128"/>
                          <a:ea typeface="Meiryo UI" panose="020B0604030504040204" pitchFamily="50" charset="-128"/>
                        </a:rPr>
                        <a:t>年度</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r>
                        <a:rPr kumimoji="1" lang="ja-JP" altLang="en-US" sz="900" dirty="0">
                          <a:latin typeface="Meiryo UI" panose="020B0604030504040204" pitchFamily="50" charset="-128"/>
                          <a:ea typeface="Meiryo UI" panose="020B0604030504040204" pitchFamily="50" charset="-128"/>
                        </a:rPr>
                        <a:t>学力調査　</a:t>
                      </a:r>
                      <a:r>
                        <a:rPr kumimoji="1" lang="ja-JP" altLang="en-US" sz="900" dirty="0" smtClean="0">
                          <a:latin typeface="Meiryo UI" panose="020B0604030504040204" pitchFamily="50" charset="-128"/>
                          <a:ea typeface="Meiryo UI" panose="020B0604030504040204" pitchFamily="50" charset="-128"/>
                        </a:rPr>
                        <a:t>対全国比</a:t>
                      </a:r>
                      <a:endParaRPr kumimoji="1" lang="ja-JP" altLang="en-US"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小学校：国語 </a:t>
                      </a:r>
                      <a:r>
                        <a:rPr kumimoji="1" lang="en-US" altLang="ja-JP" sz="900" dirty="0" smtClean="0">
                          <a:latin typeface="Meiryo UI" panose="020B0604030504040204" pitchFamily="50" charset="-128"/>
                          <a:ea typeface="Meiryo UI" panose="020B0604030504040204" pitchFamily="50" charset="-128"/>
                        </a:rPr>
                        <a:t>0.982</a:t>
                      </a:r>
                      <a:r>
                        <a:rPr kumimoji="1" lang="ja-JP" altLang="en-US" sz="900" dirty="0">
                          <a:latin typeface="Meiryo UI" panose="020B0604030504040204" pitchFamily="50" charset="-128"/>
                          <a:ea typeface="Meiryo UI" panose="020B0604030504040204" pitchFamily="50" charset="-128"/>
                        </a:rPr>
                        <a:t>　算数 </a:t>
                      </a:r>
                      <a:r>
                        <a:rPr kumimoji="1" lang="en-US" altLang="ja-JP" sz="900" dirty="0" smtClean="0">
                          <a:latin typeface="Meiryo UI" panose="020B0604030504040204" pitchFamily="50" charset="-128"/>
                          <a:ea typeface="Meiryo UI" panose="020B0604030504040204" pitchFamily="50" charset="-128"/>
                        </a:rPr>
                        <a:t>0.994</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前年比</a:t>
                      </a:r>
                      <a:r>
                        <a:rPr kumimoji="1" lang="en-US" altLang="ja-JP" sz="900" dirty="0" smtClean="0">
                          <a:latin typeface="Meiryo UI" panose="020B0604030504040204" pitchFamily="50" charset="-128"/>
                          <a:ea typeface="Meiryo UI" panose="020B0604030504040204" pitchFamily="50" charset="-128"/>
                        </a:rPr>
                        <a:t>+0.006</a:t>
                      </a:r>
                      <a:r>
                        <a:rPr kumimoji="1" lang="ja-JP" altLang="en-US" sz="900" dirty="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+0.003</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中学校：国語 </a:t>
                      </a:r>
                      <a:r>
                        <a:rPr kumimoji="1" lang="en-US" altLang="ja-JP" sz="900" dirty="0">
                          <a:latin typeface="Meiryo UI" panose="020B0604030504040204" pitchFamily="50" charset="-128"/>
                          <a:ea typeface="Meiryo UI" panose="020B0604030504040204" pitchFamily="50" charset="-128"/>
                        </a:rPr>
                        <a:t>0.974</a:t>
                      </a:r>
                      <a:r>
                        <a:rPr kumimoji="1" lang="ja-JP" altLang="en-US" sz="900" dirty="0">
                          <a:latin typeface="Meiryo UI" panose="020B0604030504040204" pitchFamily="50" charset="-128"/>
                          <a:ea typeface="Meiryo UI" panose="020B0604030504040204" pitchFamily="50" charset="-128"/>
                        </a:rPr>
                        <a:t>　数学 </a:t>
                      </a:r>
                      <a:r>
                        <a:rPr kumimoji="1" lang="en-US" altLang="ja-JP" sz="900" dirty="0" smtClean="0">
                          <a:latin typeface="Meiryo UI" panose="020B0604030504040204" pitchFamily="50" charset="-128"/>
                          <a:ea typeface="Meiryo UI" panose="020B0604030504040204" pitchFamily="50" charset="-128"/>
                        </a:rPr>
                        <a:t>0.978</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前年比</a:t>
                      </a:r>
                      <a:r>
                        <a:rPr kumimoji="1" lang="en-US" altLang="ja-JP" sz="900" dirty="0" smtClean="0">
                          <a:latin typeface="Meiryo UI" panose="020B0604030504040204" pitchFamily="50" charset="-128"/>
                          <a:ea typeface="Meiryo UI" panose="020B0604030504040204" pitchFamily="50" charset="-128"/>
                        </a:rPr>
                        <a:t>±0</a:t>
                      </a:r>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0.008</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marL="630238" indent="-630238"/>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対全国比＝府平均正答率</a:t>
                      </a:r>
                      <a:endParaRPr kumimoji="1" lang="en-US" altLang="ja-JP" sz="900" dirty="0" smtClean="0">
                        <a:latin typeface="Meiryo UI" panose="020B0604030504040204" pitchFamily="50" charset="-128"/>
                        <a:ea typeface="Meiryo UI" panose="020B0604030504040204" pitchFamily="50" charset="-128"/>
                      </a:endParaRPr>
                    </a:p>
                    <a:p>
                      <a:pPr marL="630238" indent="-630238"/>
                      <a:r>
                        <a:rPr kumimoji="1" lang="ja-JP" altLang="en-US" sz="9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全国平均正答率</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696977389"/>
                  </a:ext>
                </a:extLst>
              </a:tr>
              <a:tr h="744124">
                <a:tc rowSpan="2">
                  <a:txBody>
                    <a:bodyPr/>
                    <a:lstStyle/>
                    <a:p>
                      <a:pPr marL="108000" indent="-174625"/>
                      <a:r>
                        <a:rPr kumimoji="1" lang="ja-JP" altLang="en-US" sz="1100" b="1" dirty="0">
                          <a:latin typeface="Meiryo UI" panose="020B0604030504040204" pitchFamily="50" charset="-128"/>
                          <a:ea typeface="Meiryo UI" panose="020B0604030504040204" pitchFamily="50" charset="-128"/>
                        </a:rPr>
                        <a:t>○全国体力・運動能力、運動習慣等調査における評価</a:t>
                      </a:r>
                      <a:endParaRPr kumimoji="1" lang="en-US" altLang="ja-JP" sz="1100" b="1" dirty="0">
                        <a:latin typeface="Meiryo UI" panose="020B0604030504040204" pitchFamily="50" charset="-128"/>
                        <a:ea typeface="Meiryo UI" panose="020B0604030504040204" pitchFamily="50" charset="-128"/>
                      </a:endParaRPr>
                    </a:p>
                    <a:p>
                      <a:pPr marL="108000" indent="-174625"/>
                      <a:r>
                        <a:rPr kumimoji="1" lang="ja-JP" altLang="en-US" sz="1100" b="1" dirty="0">
                          <a:latin typeface="Meiryo UI" panose="020B0604030504040204" pitchFamily="50" charset="-128"/>
                          <a:ea typeface="Meiryo UI" panose="020B0604030504040204" pitchFamily="50" charset="-128"/>
                        </a:rPr>
                        <a:t>　：全国水準をめざす</a:t>
                      </a:r>
                      <a:endParaRPr kumimoji="1" lang="en-US" altLang="ja-JP" sz="1100" b="1" dirty="0">
                        <a:latin typeface="Meiryo UI" panose="020B0604030504040204" pitchFamily="50" charset="-128"/>
                        <a:ea typeface="Meiryo UI" panose="020B0604030504040204" pitchFamily="50" charset="-128"/>
                      </a:endParaRPr>
                    </a:p>
                    <a:p>
                      <a:pPr marL="216000" indent="-311150"/>
                      <a:r>
                        <a:rPr kumimoji="1" lang="ja-JP" altLang="en-US" sz="1100" b="1" dirty="0">
                          <a:latin typeface="Meiryo UI" panose="020B0604030504040204" pitchFamily="50" charset="-128"/>
                          <a:ea typeface="Meiryo UI" panose="020B0604030504040204" pitchFamily="50" charset="-128"/>
                        </a:rPr>
                        <a:t>　（体力テストの５段階総合評価で下位段階</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Ｄ・Ｅ</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の児童の割合</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小５</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zh-CN" sz="1100" dirty="0">
                          <a:latin typeface="Meiryo UI" panose="020B0604030504040204" pitchFamily="50" charset="-128"/>
                          <a:ea typeface="Meiryo UI" panose="020B0604030504040204" pitchFamily="50" charset="-128"/>
                        </a:rPr>
                        <a:t>【2018</a:t>
                      </a:r>
                      <a:r>
                        <a:rPr kumimoji="1" lang="zh-CN" altLang="en-US" sz="1100" dirty="0">
                          <a:latin typeface="Meiryo UI" panose="020B0604030504040204" pitchFamily="50" charset="-128"/>
                          <a:ea typeface="Meiryo UI" panose="020B0604030504040204" pitchFamily="50" charset="-128"/>
                        </a:rPr>
                        <a:t>年度</a:t>
                      </a:r>
                      <a:r>
                        <a:rPr kumimoji="1" lang="en-US" altLang="zh-CN" sz="1100" dirty="0">
                          <a:latin typeface="Meiryo UI" panose="020B0604030504040204" pitchFamily="50" charset="-128"/>
                          <a:ea typeface="Meiryo UI" panose="020B0604030504040204" pitchFamily="50" charset="-128"/>
                        </a:rPr>
                        <a:t>】</a:t>
                      </a:r>
                    </a:p>
                    <a:p>
                      <a:pPr algn="ctr"/>
                      <a:r>
                        <a:rPr kumimoji="1" lang="zh-CN" altLang="en-US" sz="1100" dirty="0">
                          <a:latin typeface="Meiryo UI" panose="020B0604030504040204" pitchFamily="50" charset="-128"/>
                          <a:ea typeface="Meiryo UI" panose="020B0604030504040204" pitchFamily="50" charset="-128"/>
                        </a:rPr>
                        <a:t>男子</a:t>
                      </a:r>
                      <a:r>
                        <a:rPr kumimoji="1" lang="en-US" altLang="zh-CN" sz="1100" dirty="0">
                          <a:latin typeface="Meiryo UI" panose="020B0604030504040204" pitchFamily="50" charset="-128"/>
                          <a:ea typeface="Meiryo UI" panose="020B0604030504040204" pitchFamily="50" charset="-128"/>
                        </a:rPr>
                        <a:t>33.7%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CN"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a:t>
                      </a:r>
                      <a:r>
                        <a:rPr kumimoji="1" lang="zh-CN"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全国</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差</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.9)</a:t>
                      </a:r>
                      <a:endParaRPr kumimoji="1" lang="en-US" altLang="zh-CN"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ctr">
                        <a:spcBef>
                          <a:spcPts val="300"/>
                        </a:spcBef>
                      </a:pPr>
                      <a:r>
                        <a:rPr kumimoji="1" lang="zh-CN" altLang="en-US" sz="1100" dirty="0" smtClean="0">
                          <a:latin typeface="Meiryo UI" panose="020B0604030504040204" pitchFamily="50" charset="-128"/>
                          <a:ea typeface="Meiryo UI" panose="020B0604030504040204" pitchFamily="50" charset="-128"/>
                        </a:rPr>
                        <a:t>女子</a:t>
                      </a:r>
                      <a:r>
                        <a:rPr kumimoji="1" lang="en-US" altLang="zh-CN" sz="1100" dirty="0">
                          <a:latin typeface="Meiryo UI" panose="020B0604030504040204" pitchFamily="50" charset="-128"/>
                          <a:ea typeface="Meiryo UI" panose="020B0604030504040204" pitchFamily="50" charset="-128"/>
                        </a:rPr>
                        <a:t>28.3%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CN"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a:t>
                      </a:r>
                      <a:r>
                        <a:rPr kumimoji="1" lang="zh-CN"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全国</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差</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.8)</a:t>
                      </a:r>
                      <a:endParaRPr kumimoji="1" lang="en-US" altLang="zh-CN"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zh-CN" sz="1000" dirty="0" smtClean="0">
                          <a:latin typeface="Meiryo UI" panose="020B0604030504040204" pitchFamily="50" charset="-128"/>
                          <a:ea typeface="Meiryo UI" panose="020B0604030504040204" pitchFamily="50" charset="-128"/>
                        </a:rPr>
                        <a:t>【2021</a:t>
                      </a:r>
                      <a:r>
                        <a:rPr kumimoji="1" lang="zh-CN" altLang="en-US" sz="1000" dirty="0" smtClean="0">
                          <a:latin typeface="Meiryo UI" panose="020B0604030504040204" pitchFamily="50" charset="-128"/>
                          <a:ea typeface="Meiryo UI" panose="020B0604030504040204" pitchFamily="50" charset="-128"/>
                        </a:rPr>
                        <a:t>年度</a:t>
                      </a:r>
                      <a:r>
                        <a:rPr kumimoji="1" lang="en-US" altLang="zh-CN" sz="1000" dirty="0" smtClean="0">
                          <a:latin typeface="Meiryo UI" panose="020B0604030504040204" pitchFamily="50" charset="-128"/>
                          <a:ea typeface="Meiryo UI" panose="020B0604030504040204" pitchFamily="50" charset="-128"/>
                        </a:rPr>
                        <a:t>】</a:t>
                      </a:r>
                    </a:p>
                    <a:p>
                      <a:pPr algn="ctr"/>
                      <a:r>
                        <a:rPr kumimoji="1" lang="ja-JP" altLang="en-US" sz="1000" dirty="0" smtClean="0">
                          <a:latin typeface="Meiryo UI" panose="020B0604030504040204" pitchFamily="50" charset="-128"/>
                          <a:ea typeface="Meiryo UI" panose="020B0604030504040204" pitchFamily="50" charset="-128"/>
                        </a:rPr>
                        <a:t>男子</a:t>
                      </a:r>
                      <a:r>
                        <a:rPr kumimoji="1" lang="en-US" altLang="ja-JP" sz="1000" dirty="0" smtClean="0">
                          <a:latin typeface="Meiryo UI" panose="020B0604030504040204" pitchFamily="50" charset="-128"/>
                          <a:ea typeface="Meiryo UI" panose="020B0604030504040204" pitchFamily="50" charset="-128"/>
                        </a:rPr>
                        <a:t>40.8</a:t>
                      </a:r>
                      <a:r>
                        <a:rPr kumimoji="1" lang="ja-JP" altLang="en-US" sz="1000" dirty="0" smtClean="0">
                          <a:latin typeface="Meiryo UI" panose="020B0604030504040204" pitchFamily="50" charset="-128"/>
                          <a:ea typeface="Meiryo UI" panose="020B0604030504040204" pitchFamily="50" charset="-128"/>
                        </a:rPr>
                        <a:t>％</a:t>
                      </a:r>
                      <a:endParaRPr kumimoji="1" lang="en-US" altLang="zh-CN" sz="1000" dirty="0" smtClean="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対</a:t>
                      </a:r>
                      <a:r>
                        <a:rPr kumimoji="1" lang="zh-CN" altLang="en-US" sz="900" dirty="0" smtClean="0">
                          <a:latin typeface="Meiryo UI" panose="020B0604030504040204" pitchFamily="50" charset="-128"/>
                          <a:ea typeface="Meiryo UI" panose="020B0604030504040204" pitchFamily="50" charset="-128"/>
                        </a:rPr>
                        <a:t>全国</a:t>
                      </a:r>
                      <a:r>
                        <a:rPr kumimoji="1" lang="ja-JP" altLang="en-US" sz="900" dirty="0" smtClean="0">
                          <a:latin typeface="Meiryo UI" panose="020B0604030504040204" pitchFamily="50" charset="-128"/>
                          <a:ea typeface="Meiryo UI" panose="020B0604030504040204" pitchFamily="50" charset="-128"/>
                        </a:rPr>
                        <a:t>差</a:t>
                      </a:r>
                      <a:r>
                        <a:rPr kumimoji="1" lang="en-US" altLang="ja-JP" sz="900" dirty="0" smtClean="0">
                          <a:latin typeface="Meiryo UI" panose="020B0604030504040204" pitchFamily="50" charset="-128"/>
                          <a:ea typeface="Meiryo UI" panose="020B0604030504040204" pitchFamily="50" charset="-128"/>
                        </a:rPr>
                        <a:t>+4</a:t>
                      </a:r>
                      <a:r>
                        <a:rPr kumimoji="1" lang="en-US" altLang="zh-CN" sz="900" dirty="0" smtClean="0">
                          <a:latin typeface="Meiryo UI" panose="020B0604030504040204" pitchFamily="50" charset="-128"/>
                          <a:ea typeface="Meiryo UI" panose="020B0604030504040204" pitchFamily="50" charset="-128"/>
                        </a:rPr>
                        <a:t>.7)</a:t>
                      </a:r>
                      <a:endParaRPr kumimoji="1" lang="en-US" altLang="zh-CN" sz="1000" dirty="0" smtClean="0">
                        <a:latin typeface="Meiryo UI" panose="020B0604030504040204" pitchFamily="50" charset="-128"/>
                        <a:ea typeface="Meiryo UI" panose="020B0604030504040204" pitchFamily="50" charset="-128"/>
                      </a:endParaRPr>
                    </a:p>
                    <a:p>
                      <a:pPr algn="ctr">
                        <a:spcBef>
                          <a:spcPts val="300"/>
                        </a:spcBef>
                      </a:pPr>
                      <a:r>
                        <a:rPr kumimoji="1" lang="ja-JP" altLang="en-US" sz="1000" dirty="0" smtClean="0">
                          <a:latin typeface="Meiryo UI" panose="020B0604030504040204" pitchFamily="50" charset="-128"/>
                          <a:ea typeface="Meiryo UI" panose="020B0604030504040204" pitchFamily="50" charset="-128"/>
                        </a:rPr>
                        <a:t>女子</a:t>
                      </a:r>
                      <a:r>
                        <a:rPr kumimoji="1" lang="en-US" altLang="ja-JP" sz="1000" dirty="0" smtClean="0">
                          <a:latin typeface="Meiryo UI" panose="020B0604030504040204" pitchFamily="50" charset="-128"/>
                          <a:ea typeface="Meiryo UI" panose="020B0604030504040204" pitchFamily="50" charset="-128"/>
                        </a:rPr>
                        <a:t>33</a:t>
                      </a:r>
                      <a:r>
                        <a:rPr kumimoji="1" lang="en-US" altLang="zh-CN"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a:t>
                      </a:r>
                      <a:endParaRPr kumimoji="1" lang="en-US" altLang="zh-CN" sz="1000" dirty="0" smtClean="0">
                        <a:latin typeface="Meiryo UI" panose="020B0604030504040204" pitchFamily="50" charset="-128"/>
                        <a:ea typeface="Meiryo UI" panose="020B0604030504040204" pitchFamily="50" charset="-128"/>
                      </a:endParaRPr>
                    </a:p>
                    <a:p>
                      <a:pPr algn="ctr"/>
                      <a:r>
                        <a:rPr kumimoji="1" lang="en-US" altLang="zh-CN"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対</a:t>
                      </a:r>
                      <a:r>
                        <a:rPr kumimoji="1" lang="zh-CN" altLang="en-US" sz="900" dirty="0" smtClean="0">
                          <a:latin typeface="Meiryo UI" panose="020B0604030504040204" pitchFamily="50" charset="-128"/>
                          <a:ea typeface="Meiryo UI" panose="020B0604030504040204" pitchFamily="50" charset="-128"/>
                        </a:rPr>
                        <a:t>全国</a:t>
                      </a:r>
                      <a:r>
                        <a:rPr kumimoji="1" lang="ja-JP" altLang="en-US" sz="900" dirty="0" smtClean="0">
                          <a:latin typeface="Meiryo UI" panose="020B0604030504040204" pitchFamily="50" charset="-128"/>
                          <a:ea typeface="Meiryo UI" panose="020B0604030504040204" pitchFamily="50" charset="-128"/>
                        </a:rPr>
                        <a:t>差</a:t>
                      </a:r>
                      <a:r>
                        <a:rPr kumimoji="1" lang="en-US" altLang="ja-JP" sz="900" dirty="0" smtClean="0">
                          <a:latin typeface="Meiryo UI" panose="020B0604030504040204" pitchFamily="50" charset="-128"/>
                          <a:ea typeface="Meiryo UI" panose="020B0604030504040204" pitchFamily="50" charset="-128"/>
                        </a:rPr>
                        <a:t>+5</a:t>
                      </a:r>
                      <a:r>
                        <a:rPr kumimoji="1" lang="en-US" altLang="zh-CN" sz="900" dirty="0" smtClean="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zh-CN" sz="1100" dirty="0">
                          <a:latin typeface="Meiryo UI" panose="020B0604030504040204" pitchFamily="50" charset="-128"/>
                          <a:ea typeface="Meiryo UI" panose="020B0604030504040204" pitchFamily="50" charset="-128"/>
                        </a:rPr>
                        <a:t>【2022</a:t>
                      </a:r>
                      <a:r>
                        <a:rPr kumimoji="1" lang="zh-CN" altLang="en-US" sz="1100" dirty="0">
                          <a:latin typeface="Meiryo UI" panose="020B0604030504040204" pitchFamily="50" charset="-128"/>
                          <a:ea typeface="Meiryo UI" panose="020B0604030504040204" pitchFamily="50" charset="-128"/>
                        </a:rPr>
                        <a:t>年度</a:t>
                      </a:r>
                      <a:r>
                        <a:rPr kumimoji="1" lang="en-US" altLang="zh-CN" sz="1100" dirty="0">
                          <a:latin typeface="Meiryo UI" panose="020B0604030504040204" pitchFamily="50" charset="-128"/>
                          <a:ea typeface="Meiryo UI" panose="020B0604030504040204" pitchFamily="50" charset="-128"/>
                        </a:rPr>
                        <a:t>】</a:t>
                      </a:r>
                    </a:p>
                    <a:p>
                      <a:pPr algn="ctr"/>
                      <a:r>
                        <a:rPr kumimoji="1" lang="zh-CN" altLang="en-US" sz="1100" dirty="0">
                          <a:latin typeface="Meiryo UI" panose="020B0604030504040204" pitchFamily="50" charset="-128"/>
                          <a:ea typeface="Meiryo UI" panose="020B0604030504040204" pitchFamily="50" charset="-128"/>
                        </a:rPr>
                        <a:t>男子</a:t>
                      </a:r>
                      <a:r>
                        <a:rPr kumimoji="1" lang="en-US" altLang="zh-CN" sz="1100" dirty="0">
                          <a:latin typeface="Meiryo UI" panose="020B0604030504040204" pitchFamily="50" charset="-128"/>
                          <a:ea typeface="Meiryo UI" panose="020B0604030504040204" pitchFamily="50" charset="-128"/>
                        </a:rPr>
                        <a:t>41.4%</a:t>
                      </a:r>
                    </a:p>
                    <a:p>
                      <a:pPr algn="ctr"/>
                      <a:r>
                        <a:rPr kumimoji="1" lang="zh-CN" altLang="en-US"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対</a:t>
                      </a:r>
                      <a:r>
                        <a:rPr kumimoji="1" lang="zh-CN" altLang="en-US" sz="1000" dirty="0" smtClean="0">
                          <a:latin typeface="Meiryo UI" panose="020B0604030504040204" pitchFamily="50" charset="-128"/>
                          <a:ea typeface="Meiryo UI" panose="020B0604030504040204" pitchFamily="50" charset="-128"/>
                        </a:rPr>
                        <a:t>全国</a:t>
                      </a:r>
                      <a:r>
                        <a:rPr kumimoji="1" lang="ja-JP" altLang="en-US" sz="1000" dirty="0" smtClean="0">
                          <a:latin typeface="Meiryo UI" panose="020B0604030504040204" pitchFamily="50" charset="-128"/>
                          <a:ea typeface="Meiryo UI" panose="020B0604030504040204" pitchFamily="50" charset="-128"/>
                        </a:rPr>
                        <a:t>差</a:t>
                      </a:r>
                      <a:r>
                        <a:rPr kumimoji="1" lang="en-US" altLang="ja-JP" sz="1000" dirty="0" smtClean="0">
                          <a:latin typeface="Meiryo UI" panose="020B0604030504040204" pitchFamily="50" charset="-128"/>
                          <a:ea typeface="Meiryo UI" panose="020B0604030504040204" pitchFamily="50" charset="-128"/>
                        </a:rPr>
                        <a:t>+4</a:t>
                      </a:r>
                      <a:r>
                        <a:rPr kumimoji="1" lang="en-US" altLang="zh-CN" sz="1000" dirty="0" smtClean="0">
                          <a:latin typeface="Meiryo UI" panose="020B0604030504040204" pitchFamily="50" charset="-128"/>
                          <a:ea typeface="Meiryo UI" panose="020B0604030504040204" pitchFamily="50" charset="-128"/>
                        </a:rPr>
                        <a:t>.5</a:t>
                      </a:r>
                      <a:r>
                        <a:rPr kumimoji="1" lang="zh-CN" altLang="en-US" sz="1000" dirty="0" smtClean="0">
                          <a:latin typeface="Meiryo UI" panose="020B0604030504040204" pitchFamily="50" charset="-128"/>
                          <a:ea typeface="Meiryo UI" panose="020B0604030504040204" pitchFamily="50" charset="-128"/>
                        </a:rPr>
                        <a:t>）</a:t>
                      </a:r>
                      <a:endParaRPr kumimoji="1" lang="zh-CN" altLang="en-US" sz="1100" dirty="0">
                        <a:latin typeface="Meiryo UI" panose="020B0604030504040204" pitchFamily="50" charset="-128"/>
                        <a:ea typeface="Meiryo UI" panose="020B0604030504040204" pitchFamily="50" charset="-128"/>
                      </a:endParaRPr>
                    </a:p>
                    <a:p>
                      <a:pPr algn="ctr">
                        <a:spcBef>
                          <a:spcPts val="300"/>
                        </a:spcBef>
                      </a:pPr>
                      <a:r>
                        <a:rPr kumimoji="1" lang="zh-CN" altLang="en-US" sz="1100" dirty="0">
                          <a:latin typeface="Meiryo UI" panose="020B0604030504040204" pitchFamily="50" charset="-128"/>
                          <a:ea typeface="Meiryo UI" panose="020B0604030504040204" pitchFamily="50" charset="-128"/>
                        </a:rPr>
                        <a:t>女子</a:t>
                      </a:r>
                      <a:r>
                        <a:rPr kumimoji="1" lang="en-US" altLang="zh-CN" sz="1100" dirty="0">
                          <a:latin typeface="Meiryo UI" panose="020B0604030504040204" pitchFamily="50" charset="-128"/>
                          <a:ea typeface="Meiryo UI" panose="020B0604030504040204" pitchFamily="50" charset="-128"/>
                        </a:rPr>
                        <a:t>34.4%</a:t>
                      </a:r>
                    </a:p>
                    <a:p>
                      <a:pPr algn="ctr"/>
                      <a:r>
                        <a:rPr kumimoji="1" lang="zh-CN" altLang="en-US"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対全国差</a:t>
                      </a:r>
                      <a:r>
                        <a:rPr kumimoji="1" lang="en-US" altLang="ja-JP" sz="1000" dirty="0" smtClean="0">
                          <a:latin typeface="Meiryo UI" panose="020B0604030504040204" pitchFamily="50" charset="-128"/>
                          <a:ea typeface="Meiryo UI" panose="020B0604030504040204" pitchFamily="50" charset="-128"/>
                        </a:rPr>
                        <a:t>+5</a:t>
                      </a:r>
                      <a:r>
                        <a:rPr kumimoji="1" lang="en-US" altLang="zh-CN" sz="1000" dirty="0" smtClean="0">
                          <a:latin typeface="Meiryo UI" panose="020B0604030504040204" pitchFamily="50" charset="-128"/>
                          <a:ea typeface="Meiryo UI" panose="020B0604030504040204" pitchFamily="50" charset="-128"/>
                        </a:rPr>
                        <a:t>.6</a:t>
                      </a:r>
                      <a:r>
                        <a:rPr kumimoji="1" lang="zh-CN" altLang="en-US" sz="10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spcBef>
                          <a:spcPts val="300"/>
                        </a:spcBef>
                      </a:pPr>
                      <a:r>
                        <a:rPr kumimoji="1" lang="en-US" altLang="ja-JP" sz="1800" b="0" dirty="0" smtClean="0">
                          <a:solidFill>
                            <a:schemeClr val="tx1"/>
                          </a:solidFill>
                          <a:latin typeface="Meiryo UI" panose="020B0604030504040204" pitchFamily="50" charset="-128"/>
                          <a:ea typeface="Meiryo UI" panose="020B0604030504040204" pitchFamily="50" charset="-128"/>
                        </a:rPr>
                        <a:t>B</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88717175"/>
                  </a:ext>
                </a:extLst>
              </a:tr>
              <a:tr h="74412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en-US" altLang="ja-JP" sz="900" dirty="0">
                          <a:latin typeface="Meiryo UI" panose="020B0604030504040204" pitchFamily="50" charset="-128"/>
                          <a:ea typeface="Meiryo UI" panose="020B0604030504040204" pitchFamily="50" charset="-128"/>
                        </a:rPr>
                        <a:t>CEFR A2</a:t>
                      </a:r>
                      <a:r>
                        <a:rPr kumimoji="1" lang="ja-JP" altLang="en-US" sz="900" dirty="0">
                          <a:latin typeface="Meiryo UI" panose="020B0604030504040204" pitchFamily="50" charset="-128"/>
                          <a:ea typeface="Meiryo UI" panose="020B0604030504040204" pitchFamily="50" charset="-128"/>
                        </a:rPr>
                        <a:t>レベル以上の高校３年生の割合</a:t>
                      </a:r>
                    </a:p>
                    <a:p>
                      <a:pPr algn="ct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l"/>
                      <a:r>
                        <a:rPr kumimoji="1" lang="en-US" altLang="ja-JP" sz="900" dirty="0">
                          <a:latin typeface="Meiryo UI" panose="020B0604030504040204" pitchFamily="50" charset="-128"/>
                          <a:ea typeface="Meiryo UI" panose="020B0604030504040204" pitchFamily="50" charset="-128"/>
                        </a:rPr>
                        <a:t>51.4</a:t>
                      </a:r>
                      <a:r>
                        <a:rPr kumimoji="1" lang="ja-JP" altLang="en-US" sz="900" dirty="0">
                          <a:latin typeface="Meiryo UI" panose="020B0604030504040204" pitchFamily="50" charset="-128"/>
                          <a:ea typeface="Meiryo UI" panose="020B0604030504040204" pitchFamily="50" charset="-128"/>
                        </a:rPr>
                        <a:t>％（府立高校）</a:t>
                      </a:r>
                    </a:p>
                    <a:p>
                      <a:pPr algn="l"/>
                      <a:r>
                        <a:rPr kumimoji="1" lang="ja-JP" altLang="en-US" sz="900" dirty="0">
                          <a:latin typeface="Meiryo UI" panose="020B0604030504040204" pitchFamily="50" charset="-128"/>
                          <a:ea typeface="Meiryo UI" panose="020B0604030504040204" pitchFamily="50" charset="-128"/>
                        </a:rPr>
                        <a:t>　　（前年比</a:t>
                      </a:r>
                      <a:r>
                        <a:rPr kumimoji="1" lang="en-US" altLang="ja-JP" sz="900" dirty="0">
                          <a:latin typeface="Meiryo UI" panose="020B0604030504040204" pitchFamily="50" charset="-128"/>
                          <a:ea typeface="Meiryo UI" panose="020B0604030504040204" pitchFamily="50" charset="-128"/>
                        </a:rPr>
                        <a:t>+0.4</a:t>
                      </a:r>
                      <a:r>
                        <a:rPr kumimoji="1" lang="ja-JP" altLang="en-US" sz="900" dirty="0">
                          <a:latin typeface="Meiryo UI" panose="020B0604030504040204" pitchFamily="50" charset="-128"/>
                          <a:ea typeface="Meiryo UI" panose="020B0604030504040204" pitchFamily="50" charset="-128"/>
                        </a:rPr>
                        <a:t>％）</a:t>
                      </a:r>
                    </a:p>
                    <a:p>
                      <a:pPr marL="85725" indent="-85725" algn="l"/>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年は全国調査は未実施、大阪府立高校</a:t>
                      </a:r>
                      <a:r>
                        <a:rPr kumimoji="1" lang="ja-JP" altLang="en-US" sz="900" dirty="0" smtClean="0">
                          <a:latin typeface="Meiryo UI" panose="020B0604030504040204" pitchFamily="50" charset="-128"/>
                          <a:ea typeface="Meiryo UI" panose="020B0604030504040204" pitchFamily="50" charset="-128"/>
                        </a:rPr>
                        <a:t>について</a:t>
                      </a:r>
                      <a:r>
                        <a:rPr kumimoji="1" lang="ja-JP" altLang="en-US" sz="900" dirty="0">
                          <a:latin typeface="Meiryo UI" panose="020B0604030504040204" pitchFamily="50" charset="-128"/>
                          <a:ea typeface="Meiryo UI" panose="020B0604030504040204" pitchFamily="50" charset="-128"/>
                        </a:rPr>
                        <a:t>は教育庁で独自調査</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4111968"/>
                  </a:ext>
                </a:extLst>
              </a:tr>
              <a:tr h="744124">
                <a:tc>
                  <a:txBody>
                    <a:bodyPr/>
                    <a:lstStyle/>
                    <a:p>
                      <a:r>
                        <a:rPr kumimoji="1" lang="ja-JP" altLang="en-US" sz="1100" b="1" dirty="0">
                          <a:latin typeface="Meiryo UI" panose="020B0604030504040204" pitchFamily="50" charset="-128"/>
                          <a:ea typeface="Meiryo UI" panose="020B0604030504040204" pitchFamily="50" charset="-128"/>
                        </a:rPr>
                        <a:t>○高校卒業者就職率</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：全国水準をめざす</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zh-CN" sz="1100" dirty="0">
                          <a:latin typeface="Meiryo UI" panose="020B0604030504040204" pitchFamily="50" charset="-128"/>
                          <a:ea typeface="Meiryo UI" panose="020B0604030504040204" pitchFamily="50" charset="-128"/>
                        </a:rPr>
                        <a:t>【2018</a:t>
                      </a:r>
                      <a:r>
                        <a:rPr kumimoji="1" lang="zh-CN" altLang="en-US" sz="1100" dirty="0">
                          <a:latin typeface="Meiryo UI" panose="020B0604030504040204" pitchFamily="50" charset="-128"/>
                          <a:ea typeface="Meiryo UI" panose="020B0604030504040204" pitchFamily="50" charset="-128"/>
                        </a:rPr>
                        <a:t>年度</a:t>
                      </a:r>
                      <a:r>
                        <a:rPr kumimoji="1" lang="en-US" altLang="zh-CN" sz="1100" dirty="0">
                          <a:latin typeface="Meiryo UI" panose="020B0604030504040204" pitchFamily="50" charset="-128"/>
                          <a:ea typeface="Meiryo UI" panose="020B0604030504040204" pitchFamily="50" charset="-128"/>
                        </a:rPr>
                        <a:t>】</a:t>
                      </a:r>
                    </a:p>
                    <a:p>
                      <a:pPr algn="ctr"/>
                      <a:r>
                        <a:rPr kumimoji="1" lang="en-US" altLang="zh-CN" sz="1100" dirty="0">
                          <a:latin typeface="Meiryo UI" panose="020B0604030504040204" pitchFamily="50" charset="-128"/>
                          <a:ea typeface="Meiryo UI" panose="020B0604030504040204" pitchFamily="50" charset="-128"/>
                        </a:rPr>
                        <a:t>95.2%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a:t>
                      </a:r>
                      <a:r>
                        <a:rPr kumimoji="1" lang="zh-CN"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全国</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差▲</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.0)</a:t>
                      </a:r>
                      <a:endParaRPr kumimoji="1" lang="en-US" altLang="zh-CN"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zh-CN" sz="1000" dirty="0">
                          <a:latin typeface="Meiryo UI" panose="020B0604030504040204" pitchFamily="50" charset="-128"/>
                          <a:ea typeface="Meiryo UI" panose="020B0604030504040204" pitchFamily="50" charset="-128"/>
                        </a:rPr>
                        <a:t>【2021</a:t>
                      </a:r>
                      <a:r>
                        <a:rPr kumimoji="1" lang="zh-CN" altLang="en-US" sz="1000" dirty="0">
                          <a:latin typeface="Meiryo UI" panose="020B0604030504040204" pitchFamily="50" charset="-128"/>
                          <a:ea typeface="Meiryo UI" panose="020B0604030504040204" pitchFamily="50" charset="-128"/>
                        </a:rPr>
                        <a:t>年度</a:t>
                      </a:r>
                      <a:r>
                        <a:rPr kumimoji="1" lang="en-US" altLang="zh-CN" sz="1000" dirty="0">
                          <a:latin typeface="Meiryo UI" panose="020B0604030504040204" pitchFamily="50" charset="-128"/>
                          <a:ea typeface="Meiryo UI" panose="020B0604030504040204" pitchFamily="50" charset="-128"/>
                        </a:rPr>
                        <a:t>】</a:t>
                      </a:r>
                    </a:p>
                    <a:p>
                      <a:pPr algn="ctr"/>
                      <a:r>
                        <a:rPr kumimoji="1" lang="en-US" altLang="zh-CN" sz="1000" dirty="0">
                          <a:latin typeface="Meiryo UI" panose="020B0604030504040204" pitchFamily="50" charset="-128"/>
                          <a:ea typeface="Meiryo UI" panose="020B0604030504040204" pitchFamily="50" charset="-128"/>
                        </a:rPr>
                        <a:t>95.1</a:t>
                      </a:r>
                      <a:r>
                        <a:rPr kumimoji="1" lang="zh-CN" altLang="en-US" sz="10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a:t>
                      </a:r>
                      <a:r>
                        <a:rPr kumimoji="1" lang="zh-CN"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全国</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差▲</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.8)</a:t>
                      </a:r>
                      <a:endParaRPr kumimoji="1" lang="en-US" altLang="zh-CN"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zh-CN" sz="1100" dirty="0">
                          <a:latin typeface="Meiryo UI" panose="020B0604030504040204" pitchFamily="50" charset="-128"/>
                          <a:ea typeface="Meiryo UI" panose="020B0604030504040204" pitchFamily="50" charset="-128"/>
                        </a:rPr>
                        <a:t>【2022</a:t>
                      </a:r>
                      <a:r>
                        <a:rPr kumimoji="1" lang="zh-CN" altLang="en-US" sz="1100" dirty="0">
                          <a:latin typeface="Meiryo UI" panose="020B0604030504040204" pitchFamily="50" charset="-128"/>
                          <a:ea typeface="Meiryo UI" panose="020B0604030504040204" pitchFamily="50" charset="-128"/>
                        </a:rPr>
                        <a:t>年度</a:t>
                      </a:r>
                      <a:r>
                        <a:rPr kumimoji="1" lang="en-US" altLang="zh-CN" sz="1100" dirty="0">
                          <a:latin typeface="Meiryo UI" panose="020B0604030504040204" pitchFamily="50" charset="-128"/>
                          <a:ea typeface="Meiryo UI" panose="020B0604030504040204" pitchFamily="50" charset="-128"/>
                        </a:rPr>
                        <a:t>】</a:t>
                      </a:r>
                    </a:p>
                    <a:p>
                      <a:pPr algn="ctr"/>
                      <a:r>
                        <a:rPr kumimoji="1" lang="en-US" altLang="zh-CN" sz="1100" dirty="0">
                          <a:latin typeface="Meiryo UI" panose="020B0604030504040204" pitchFamily="50" charset="-128"/>
                          <a:ea typeface="Meiryo UI" panose="020B0604030504040204" pitchFamily="50" charset="-128"/>
                        </a:rPr>
                        <a:t>95.6</a:t>
                      </a:r>
                      <a:r>
                        <a:rPr kumimoji="1" lang="zh-CN" altLang="en-US" sz="11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（対全国差▲</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800" dirty="0">
                          <a:latin typeface="Meiryo UI" panose="020B0604030504040204" pitchFamily="50" charset="-128"/>
                          <a:ea typeface="Meiryo UI" panose="020B0604030504040204" pitchFamily="50" charset="-128"/>
                        </a:rPr>
                        <a:t>B</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l"/>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4887621"/>
                  </a:ext>
                </a:extLst>
              </a:tr>
            </a:tbl>
          </a:graphicData>
        </a:graphic>
      </p:graphicFrame>
      <p:cxnSp>
        <p:nvCxnSpPr>
          <p:cNvPr id="25" name="直線矢印コネクタ 24">
            <a:extLst>
              <a:ext uri="{FF2B5EF4-FFF2-40B4-BE49-F238E27FC236}">
                <a16:creationId xmlns:a16="http://schemas.microsoft.com/office/drawing/2014/main" id="{68385573-EBC6-1845-7CE3-563C66663476}"/>
              </a:ext>
            </a:extLst>
          </p:cNvPr>
          <p:cNvCxnSpPr>
            <a:cxnSpLocks/>
          </p:cNvCxnSpPr>
          <p:nvPr/>
        </p:nvCxnSpPr>
        <p:spPr>
          <a:xfrm flipV="1">
            <a:off x="6325144" y="6095772"/>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1" name="スライド番号プレースホルダー 1"/>
          <p:cNvSpPr>
            <a:spLocks noGrp="1"/>
          </p:cNvSpPr>
          <p:nvPr>
            <p:ph type="sldNum" sz="quarter" idx="12"/>
          </p:nvPr>
        </p:nvSpPr>
        <p:spPr>
          <a:xfrm>
            <a:off x="7668972" y="6494371"/>
            <a:ext cx="222885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3</a:t>
            </a:r>
            <a:endParaRPr kumimoji="1" lang="ja-JP" altLang="en-US" dirty="0">
              <a:solidFill>
                <a:schemeClr val="tx1"/>
              </a:solidFill>
              <a:latin typeface="Meiryo UI" panose="020B0604030504040204" pitchFamily="50" charset="-128"/>
              <a:ea typeface="Meiryo UI" panose="020B0604030504040204" pitchFamily="50" charset="-128"/>
            </a:endParaRPr>
          </a:p>
        </p:txBody>
      </p:sp>
      <p:cxnSp>
        <p:nvCxnSpPr>
          <p:cNvPr id="26" name="直線矢印コネクタ 25">
            <a:extLst>
              <a:ext uri="{FF2B5EF4-FFF2-40B4-BE49-F238E27FC236}">
                <a16:creationId xmlns:a16="http://schemas.microsoft.com/office/drawing/2014/main" id="{68385573-EBC6-1845-7CE3-563C66663476}"/>
              </a:ext>
            </a:extLst>
          </p:cNvPr>
          <p:cNvCxnSpPr>
            <a:cxnSpLocks/>
          </p:cNvCxnSpPr>
          <p:nvPr/>
        </p:nvCxnSpPr>
        <p:spPr>
          <a:xfrm flipV="1">
            <a:off x="6325144" y="3664746"/>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68385573-EBC6-1845-7CE3-563C66663476}"/>
              </a:ext>
            </a:extLst>
          </p:cNvPr>
          <p:cNvCxnSpPr>
            <a:cxnSpLocks/>
          </p:cNvCxnSpPr>
          <p:nvPr/>
        </p:nvCxnSpPr>
        <p:spPr>
          <a:xfrm flipV="1">
            <a:off x="6325144" y="4982098"/>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1124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335"/>
            <a:ext cx="9906000" cy="60443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Meiryo UI" panose="020B0604030504040204" pitchFamily="50" charset="-128"/>
                <a:ea typeface="Meiryo UI" panose="020B0604030504040204" pitchFamily="50" charset="-128"/>
              </a:rPr>
              <a:t>具体的目標</a:t>
            </a:r>
            <a:r>
              <a:rPr lang="ja-JP" altLang="en-US" sz="2000" b="1" dirty="0" smtClean="0">
                <a:latin typeface="Meiryo UI" panose="020B0604030504040204" pitchFamily="50" charset="-128"/>
                <a:ea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rPr>
              <a:t>進捗状況（</a:t>
            </a:r>
            <a:r>
              <a:rPr lang="en-US" altLang="ja-JP" sz="2000" b="1" dirty="0">
                <a:latin typeface="Meiryo UI" panose="020B0604030504040204" pitchFamily="50" charset="-128"/>
                <a:ea typeface="Meiryo UI" panose="020B0604030504040204" pitchFamily="50" charset="-128"/>
              </a:rPr>
              <a:t>Ⅱ </a:t>
            </a:r>
            <a:r>
              <a:rPr lang="ja-JP" altLang="en-US" sz="2000" b="1" dirty="0">
                <a:latin typeface="Meiryo UI" panose="020B0604030504040204" pitchFamily="50" charset="-128"/>
                <a:ea typeface="Meiryo UI" panose="020B0604030504040204" pitchFamily="50" charset="-128"/>
              </a:rPr>
              <a:t>人口減少・超高齢化社会でも持続可能な地域づくり）</a:t>
            </a:r>
          </a:p>
        </p:txBody>
      </p:sp>
      <p:sp>
        <p:nvSpPr>
          <p:cNvPr id="2" name="四角形: 角を丸くする 1">
            <a:extLst>
              <a:ext uri="{FF2B5EF4-FFF2-40B4-BE49-F238E27FC236}">
                <a16:creationId xmlns:a16="http://schemas.microsoft.com/office/drawing/2014/main" id="{092EA889-E1E7-D257-681A-A4ADD8EA5445}"/>
              </a:ext>
            </a:extLst>
          </p:cNvPr>
          <p:cNvSpPr/>
          <p:nvPr/>
        </p:nvSpPr>
        <p:spPr>
          <a:xfrm>
            <a:off x="386488" y="678264"/>
            <a:ext cx="9133024" cy="890691"/>
          </a:xfrm>
          <a:prstGeom prst="round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spcBef>
                <a:spcPts val="0"/>
              </a:spcBef>
              <a:spcAft>
                <a:spcPts val="0"/>
              </a:spcAft>
              <a:buClrTx/>
              <a:buSzTx/>
              <a:buFontTx/>
              <a:buNone/>
              <a:tabLst/>
              <a:defRPr/>
            </a:pPr>
            <a:r>
              <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基本目標</a:t>
            </a:r>
            <a:endParaRPr kumimoji="0" lang="en-US" altLang="ja-JP"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spcBef>
                <a:spcPts val="0"/>
              </a:spcBef>
              <a:spcAft>
                <a:spcPts val="0"/>
              </a:spcAft>
              <a:buClrTx/>
              <a:buSzTx/>
              <a:buFontTx/>
              <a:buNone/>
              <a:tabLst/>
              <a:defRPr/>
            </a:pPr>
            <a:r>
              <a:rPr lang="ja-JP" altLang="en-US" sz="1800" b="1" dirty="0">
                <a:solidFill>
                  <a:schemeClr val="tx1"/>
                </a:solidFill>
                <a:latin typeface="Meiryo UI" panose="020B0604030504040204" pitchFamily="50" charset="-128"/>
                <a:ea typeface="Meiryo UI" panose="020B0604030504040204" pitchFamily="50" charset="-128"/>
              </a:rPr>
              <a:t>③</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誰もが健康でいきいきと暮らせるまちづくり</a:t>
            </a:r>
            <a:endPar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17" name="テキスト ボックス 45">
            <a:extLst>
              <a:ext uri="{FF2B5EF4-FFF2-40B4-BE49-F238E27FC236}">
                <a16:creationId xmlns:a16="http://schemas.microsoft.com/office/drawing/2014/main" id="{00000000-0008-0000-0000-00002F000000}"/>
              </a:ext>
            </a:extLst>
          </p:cNvPr>
          <p:cNvSpPr txBox="1"/>
          <p:nvPr/>
        </p:nvSpPr>
        <p:spPr>
          <a:xfrm>
            <a:off x="4691489" y="730739"/>
            <a:ext cx="1956703" cy="305270"/>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dirty="0">
                <a:latin typeface="Meiryo UI" panose="020B0604030504040204" pitchFamily="50" charset="-128"/>
                <a:ea typeface="Meiryo UI" panose="020B0604030504040204" pitchFamily="50" charset="-128"/>
              </a:rPr>
              <a:t>＜関連する</a:t>
            </a:r>
            <a:r>
              <a:rPr kumimoji="1" lang="en-US" altLang="ja-JP" dirty="0">
                <a:latin typeface="Meiryo UI" panose="020B0604030504040204" pitchFamily="50" charset="-128"/>
                <a:ea typeface="Meiryo UI" panose="020B0604030504040204" pitchFamily="50" charset="-128"/>
              </a:rPr>
              <a:t>SDGs</a:t>
            </a:r>
            <a:r>
              <a:rPr kumimoji="1" lang="ja-JP" altLang="en-US" dirty="0">
                <a:latin typeface="Meiryo UI" panose="020B0604030504040204" pitchFamily="50" charset="-128"/>
                <a:ea typeface="Meiryo UI" panose="020B0604030504040204" pitchFamily="50" charset="-128"/>
              </a:rPr>
              <a:t>のゴール</a:t>
            </a:r>
            <a:r>
              <a:rPr kumimoji="1" lang="ja-JP" altLang="en-US" dirty="0"/>
              <a:t>＞</a:t>
            </a:r>
          </a:p>
        </p:txBody>
      </p:sp>
      <p:pic>
        <p:nvPicPr>
          <p:cNvPr id="18" name="Picture 4">
            <a:extLst>
              <a:ext uri="{FF2B5EF4-FFF2-40B4-BE49-F238E27FC236}">
                <a16:creationId xmlns:a16="http://schemas.microsoft.com/office/drawing/2014/main" id="{00000000-0008-0000-0000-00001F000000}"/>
              </a:ext>
            </a:extLst>
          </p:cNvPr>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08264" y="995926"/>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5">
            <a:extLst>
              <a:ext uri="{FF2B5EF4-FFF2-40B4-BE49-F238E27FC236}">
                <a16:creationId xmlns:a16="http://schemas.microsoft.com/office/drawing/2014/main" id="{00000000-0008-0000-0000-000020000000}"/>
              </a:ext>
            </a:extLst>
          </p:cNvPr>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93750" y="995926"/>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9">
            <a:extLst>
              <a:ext uri="{FF2B5EF4-FFF2-40B4-BE49-F238E27FC236}">
                <a16:creationId xmlns:a16="http://schemas.microsoft.com/office/drawing/2014/main" id="{00000000-0008-0000-0000-000021000000}"/>
              </a:ext>
            </a:extLst>
          </p:cNvPr>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79236" y="995926"/>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1">
            <a:extLst>
              <a:ext uri="{FF2B5EF4-FFF2-40B4-BE49-F238E27FC236}">
                <a16:creationId xmlns:a16="http://schemas.microsoft.com/office/drawing/2014/main" id="{00000000-0008-0000-0000-000022000000}"/>
              </a:ext>
            </a:extLst>
          </p:cNvPr>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50208" y="995926"/>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22" name="図 21">
            <a:extLst>
              <a:ext uri="{FF2B5EF4-FFF2-40B4-BE49-F238E27FC236}">
                <a16:creationId xmlns:a16="http://schemas.microsoft.com/office/drawing/2014/main" id="{00000000-0008-0000-0000-000023000000}"/>
              </a:ext>
            </a:extLst>
          </p:cNvPr>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8335694" y="995926"/>
            <a:ext cx="504000" cy="504000"/>
          </a:xfrm>
          <a:prstGeom prst="rect">
            <a:avLst/>
          </a:prstGeom>
        </p:spPr>
      </p:pic>
      <p:pic>
        <p:nvPicPr>
          <p:cNvPr id="30" name="図 29">
            <a:extLst>
              <a:ext uri="{FF2B5EF4-FFF2-40B4-BE49-F238E27FC236}">
                <a16:creationId xmlns:a16="http://schemas.microsoft.com/office/drawing/2014/main" id="{00000000-0008-0000-0000-000024000000}"/>
              </a:ext>
            </a:extLst>
          </p:cNvPr>
          <p:cNvPicPr preferRelativeResize="0">
            <a:picLocks/>
          </p:cNvPicPr>
          <p:nvPr/>
        </p:nvPicPr>
        <p:blipFill>
          <a:blip r:embed="rId7" cstate="print">
            <a:extLst>
              <a:ext uri="{28A0092B-C50C-407E-A947-70E740481C1C}">
                <a14:useLocalDpi xmlns:a14="http://schemas.microsoft.com/office/drawing/2010/main" val="0"/>
              </a:ext>
            </a:extLst>
          </a:blip>
          <a:stretch>
            <a:fillRect/>
          </a:stretch>
        </p:blipFill>
        <p:spPr>
          <a:xfrm>
            <a:off x="4822778" y="995926"/>
            <a:ext cx="504000" cy="504000"/>
          </a:xfrm>
          <a:prstGeom prst="rect">
            <a:avLst/>
          </a:prstGeom>
        </p:spPr>
      </p:pic>
      <p:pic>
        <p:nvPicPr>
          <p:cNvPr id="31" name="図 30">
            <a:extLst>
              <a:ext uri="{FF2B5EF4-FFF2-40B4-BE49-F238E27FC236}">
                <a16:creationId xmlns:a16="http://schemas.microsoft.com/office/drawing/2014/main" id="{00000000-0008-0000-0000-000025000000}"/>
              </a:ext>
            </a:extLst>
          </p:cNvPr>
          <p:cNvPicPr preferRelativeResize="0">
            <a:picLocks/>
          </p:cNvPicPr>
          <p:nvPr/>
        </p:nvPicPr>
        <p:blipFill>
          <a:blip r:embed="rId8" cstate="print">
            <a:extLst>
              <a:ext uri="{28A0092B-C50C-407E-A947-70E740481C1C}">
                <a14:useLocalDpi xmlns:a14="http://schemas.microsoft.com/office/drawing/2010/main" val="0"/>
              </a:ext>
            </a:extLst>
          </a:blip>
          <a:stretch>
            <a:fillRect/>
          </a:stretch>
        </p:blipFill>
        <p:spPr>
          <a:xfrm>
            <a:off x="7164722" y="995926"/>
            <a:ext cx="504000" cy="504000"/>
          </a:xfrm>
          <a:prstGeom prst="rect">
            <a:avLst/>
          </a:prstGeom>
        </p:spPr>
      </p:pic>
      <p:pic>
        <p:nvPicPr>
          <p:cNvPr id="32" name="図 31">
            <a:extLst>
              <a:ext uri="{FF2B5EF4-FFF2-40B4-BE49-F238E27FC236}">
                <a16:creationId xmlns:a16="http://schemas.microsoft.com/office/drawing/2014/main" id="{00000000-0008-0000-0000-000026000000}"/>
              </a:ext>
            </a:extLst>
          </p:cNvPr>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8921183" y="995926"/>
            <a:ext cx="504000" cy="504000"/>
          </a:xfrm>
          <a:prstGeom prst="rect">
            <a:avLst/>
          </a:prstGeom>
        </p:spPr>
      </p:pic>
      <p:sp>
        <p:nvSpPr>
          <p:cNvPr id="3" name="テキスト ボックス 2">
            <a:extLst>
              <a:ext uri="{FF2B5EF4-FFF2-40B4-BE49-F238E27FC236}">
                <a16:creationId xmlns:a16="http://schemas.microsoft.com/office/drawing/2014/main" id="{00E0AD49-164B-E1BC-F5C5-316B4D03374D}"/>
              </a:ext>
            </a:extLst>
          </p:cNvPr>
          <p:cNvSpPr txBox="1"/>
          <p:nvPr/>
        </p:nvSpPr>
        <p:spPr>
          <a:xfrm>
            <a:off x="283059" y="1641052"/>
            <a:ext cx="9337860" cy="492443"/>
          </a:xfrm>
          <a:prstGeom prst="rect">
            <a:avLst/>
          </a:prstGeom>
          <a:solidFill>
            <a:schemeClr val="bg1"/>
          </a:solidFill>
          <a:ln w="28575">
            <a:solidFill>
              <a:schemeClr val="accent6"/>
            </a:solidFill>
            <a:prstDash val="sysDash"/>
          </a:ln>
        </p:spPr>
        <p:txBody>
          <a:bodyPr wrap="square" rtlCol="0">
            <a:spAutoFit/>
          </a:bodyPr>
          <a:lstStyle/>
          <a:p>
            <a:r>
              <a:rPr lang="ja-JP" altLang="en-US" sz="1200" dirty="0">
                <a:latin typeface="Meiryo UI" panose="020B0604030504040204" pitchFamily="50" charset="-128"/>
                <a:ea typeface="Meiryo UI" panose="020B0604030504040204" pitchFamily="50" charset="-128"/>
              </a:rPr>
              <a:t>具体的目標（</a:t>
            </a:r>
            <a:r>
              <a:rPr lang="en-US" altLang="ja-JP" sz="1200" dirty="0">
                <a:latin typeface="Meiryo UI" panose="020B0604030504040204" pitchFamily="50" charset="-128"/>
                <a:ea typeface="Meiryo UI" panose="020B0604030504040204" pitchFamily="50" charset="-128"/>
              </a:rPr>
              <a:t>KPI</a:t>
            </a:r>
            <a:r>
              <a:rPr lang="ja-JP" altLang="en-US" sz="1200" dirty="0">
                <a:latin typeface="Meiryo UI" panose="020B0604030504040204" pitchFamily="50" charset="-128"/>
                <a:ea typeface="Meiryo UI" panose="020B0604030504040204" pitchFamily="50" charset="-128"/>
              </a:rPr>
              <a:t>）の達成状況を以下のとおり区分。</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A</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目標値を達成</a:t>
            </a: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B</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目標値は達成していないが、改善・増加した。　</a:t>
            </a:r>
            <a:r>
              <a:rPr lang="en-US" altLang="ja-JP" sz="1400" b="1" dirty="0">
                <a:latin typeface="Meiryo UI" panose="020B0604030504040204" pitchFamily="50" charset="-128"/>
                <a:ea typeface="Meiryo UI" panose="020B0604030504040204" pitchFamily="50" charset="-128"/>
              </a:rPr>
              <a:t>C</a:t>
            </a:r>
            <a:r>
              <a:rPr lang="ja-JP" altLang="en-US" sz="1200" b="1" dirty="0">
                <a:latin typeface="Meiryo UI" panose="020B0604030504040204" pitchFamily="50" charset="-128"/>
                <a:ea typeface="Meiryo UI" panose="020B0604030504040204" pitchFamily="50" charset="-128"/>
              </a:rPr>
              <a:t>：改善・増加していない。　</a:t>
            </a:r>
            <a:r>
              <a:rPr lang="en-US" altLang="ja-JP" sz="1400" b="1" dirty="0">
                <a:latin typeface="Meiryo UI" panose="020B0604030504040204" pitchFamily="50" charset="-128"/>
                <a:ea typeface="Meiryo UI" panose="020B0604030504040204" pitchFamily="50" charset="-128"/>
              </a:rPr>
              <a:t>D</a:t>
            </a:r>
            <a:r>
              <a:rPr lang="ja-JP" altLang="en-US" sz="1200" b="1" dirty="0">
                <a:latin typeface="Meiryo UI" panose="020B0604030504040204" pitchFamily="50" charset="-128"/>
                <a:ea typeface="Meiryo UI" panose="020B0604030504040204" pitchFamily="50" charset="-128"/>
              </a:rPr>
              <a:t>：計画当初より低下している。</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6" name="二等辺三角形 5">
            <a:extLst>
              <a:ext uri="{FF2B5EF4-FFF2-40B4-BE49-F238E27FC236}">
                <a16:creationId xmlns:a16="http://schemas.microsoft.com/office/drawing/2014/main" id="{2EE853DB-42E4-1725-5877-F0B9C13EF610}"/>
              </a:ext>
            </a:extLst>
          </p:cNvPr>
          <p:cNvSpPr/>
          <p:nvPr/>
        </p:nvSpPr>
        <p:spPr>
          <a:xfrm rot="10800000">
            <a:off x="4179855" y="2199636"/>
            <a:ext cx="1546291" cy="184509"/>
          </a:xfrm>
          <a:prstGeom prst="triangle">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403244032"/>
              </p:ext>
            </p:extLst>
          </p:nvPr>
        </p:nvGraphicFramePr>
        <p:xfrm>
          <a:off x="44003" y="2450287"/>
          <a:ext cx="9817994" cy="4333538"/>
        </p:xfrm>
        <a:graphic>
          <a:graphicData uri="http://schemas.openxmlformats.org/drawingml/2006/table">
            <a:tbl>
              <a:tblPr firstRow="1" bandRow="1">
                <a:tableStyleId>{93296810-A885-4BE3-A3E7-6D5BEEA58F35}</a:tableStyleId>
              </a:tblPr>
              <a:tblGrid>
                <a:gridCol w="1404000">
                  <a:extLst>
                    <a:ext uri="{9D8B030D-6E8A-4147-A177-3AD203B41FA5}">
                      <a16:colId xmlns:a16="http://schemas.microsoft.com/office/drawing/2014/main" val="1433173782"/>
                    </a:ext>
                  </a:extLst>
                </a:gridCol>
                <a:gridCol w="814252">
                  <a:extLst>
                    <a:ext uri="{9D8B030D-6E8A-4147-A177-3AD203B41FA5}">
                      <a16:colId xmlns:a16="http://schemas.microsoft.com/office/drawing/2014/main" val="1700687111"/>
                    </a:ext>
                  </a:extLst>
                </a:gridCol>
                <a:gridCol w="684000">
                  <a:extLst>
                    <a:ext uri="{9D8B030D-6E8A-4147-A177-3AD203B41FA5}">
                      <a16:colId xmlns:a16="http://schemas.microsoft.com/office/drawing/2014/main" val="3552610994"/>
                    </a:ext>
                  </a:extLst>
                </a:gridCol>
                <a:gridCol w="787636">
                  <a:extLst>
                    <a:ext uri="{9D8B030D-6E8A-4147-A177-3AD203B41FA5}">
                      <a16:colId xmlns:a16="http://schemas.microsoft.com/office/drawing/2014/main" val="304697467"/>
                    </a:ext>
                  </a:extLst>
                </a:gridCol>
                <a:gridCol w="553218">
                  <a:extLst>
                    <a:ext uri="{9D8B030D-6E8A-4147-A177-3AD203B41FA5}">
                      <a16:colId xmlns:a16="http://schemas.microsoft.com/office/drawing/2014/main" val="3513985028"/>
                    </a:ext>
                  </a:extLst>
                </a:gridCol>
                <a:gridCol w="462888">
                  <a:extLst>
                    <a:ext uri="{9D8B030D-6E8A-4147-A177-3AD203B41FA5}">
                      <a16:colId xmlns:a16="http://schemas.microsoft.com/office/drawing/2014/main" val="2222818226"/>
                    </a:ext>
                  </a:extLst>
                </a:gridCol>
                <a:gridCol w="1685309">
                  <a:extLst>
                    <a:ext uri="{9D8B030D-6E8A-4147-A177-3AD203B41FA5}">
                      <a16:colId xmlns:a16="http://schemas.microsoft.com/office/drawing/2014/main" val="1469281846"/>
                    </a:ext>
                  </a:extLst>
                </a:gridCol>
                <a:gridCol w="3426691">
                  <a:extLst>
                    <a:ext uri="{9D8B030D-6E8A-4147-A177-3AD203B41FA5}">
                      <a16:colId xmlns:a16="http://schemas.microsoft.com/office/drawing/2014/main" val="2979112779"/>
                    </a:ext>
                  </a:extLst>
                </a:gridCol>
              </a:tblGrid>
              <a:tr h="4939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具体的目標</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KPI</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戦略</a:t>
                      </a:r>
                      <a:endParaRPr kumimoji="1" lang="en-US" altLang="ja-JP" sz="1200" b="1"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策定時</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Meiryo UI" panose="020B0604030504040204" pitchFamily="50" charset="-128"/>
                          <a:ea typeface="Meiryo UI" panose="020B0604030504040204" pitchFamily="50" charset="-128"/>
                        </a:rPr>
                        <a:t>参考値</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実績値</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達成状況</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傾向</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参考指標</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774114639"/>
                  </a:ext>
                </a:extLst>
              </a:tr>
              <a:tr h="391318">
                <a:tc rowSpan="5">
                  <a:txBody>
                    <a:bodyPr/>
                    <a:lstStyle/>
                    <a:p>
                      <a:r>
                        <a:rPr kumimoji="1" lang="zh-CN" altLang="en-US" sz="1100" b="1" dirty="0">
                          <a:latin typeface="Meiryo UI" panose="020B0604030504040204" pitchFamily="50" charset="-128"/>
                          <a:ea typeface="Meiryo UI" panose="020B0604030504040204" pitchFamily="50" charset="-128"/>
                        </a:rPr>
                        <a:t>○健康寿命</a:t>
                      </a:r>
                      <a:endParaRPr kumimoji="1" lang="en-US" altLang="zh-CN"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a:t>
                      </a:r>
                      <a:r>
                        <a:rPr kumimoji="1" lang="en-US" altLang="zh-CN" sz="1100" b="1" dirty="0">
                          <a:latin typeface="Meiryo UI" panose="020B0604030504040204" pitchFamily="50" charset="-128"/>
                          <a:ea typeface="Meiryo UI" panose="020B0604030504040204" pitchFamily="50" charset="-128"/>
                        </a:rPr>
                        <a:t>2</a:t>
                      </a:r>
                      <a:r>
                        <a:rPr kumimoji="1" lang="zh-CN" altLang="en-US" sz="1100" b="1" dirty="0">
                          <a:latin typeface="Meiryo UI" panose="020B0604030504040204" pitchFamily="50" charset="-128"/>
                          <a:ea typeface="Meiryo UI" panose="020B0604030504040204" pitchFamily="50" charset="-128"/>
                        </a:rPr>
                        <a:t>歳以上延伸</a:t>
                      </a:r>
                      <a:endParaRPr kumimoji="1" lang="ja-JP" altLang="en-US" sz="1100" b="1"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r>
                        <a:rPr kumimoji="1" lang="en-US" altLang="ja-JP" sz="1050" dirty="0">
                          <a:latin typeface="Meiryo UI" panose="020B0604030504040204" pitchFamily="50" charset="-128"/>
                          <a:ea typeface="Meiryo UI" panose="020B0604030504040204" pitchFamily="50" charset="-128"/>
                        </a:rPr>
                        <a:t>【2016</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a:t>
                      </a:r>
                    </a:p>
                    <a:p>
                      <a:pPr algn="ctr"/>
                      <a:r>
                        <a:rPr kumimoji="1" lang="ja-JP" altLang="en-US" sz="1050" dirty="0">
                          <a:latin typeface="Meiryo UI" panose="020B0604030504040204" pitchFamily="50" charset="-128"/>
                          <a:ea typeface="Meiryo UI" panose="020B0604030504040204" pitchFamily="50" charset="-128"/>
                        </a:rPr>
                        <a:t>男性　</a:t>
                      </a:r>
                      <a:r>
                        <a:rPr kumimoji="1" lang="en-US" altLang="ja-JP" sz="1050" dirty="0" smtClean="0">
                          <a:latin typeface="Meiryo UI" panose="020B0604030504040204" pitchFamily="50" charset="-128"/>
                          <a:ea typeface="Meiryo UI" panose="020B0604030504040204" pitchFamily="50" charset="-128"/>
                        </a:rPr>
                        <a:t>71.51</a:t>
                      </a:r>
                      <a:r>
                        <a:rPr kumimoji="1" lang="ja-JP" altLang="en-US" sz="1050" dirty="0" smtClean="0">
                          <a:latin typeface="Meiryo UI" panose="020B0604030504040204" pitchFamily="50" charset="-128"/>
                          <a:ea typeface="Meiryo UI" panose="020B0604030504040204" pitchFamily="50" charset="-128"/>
                        </a:rPr>
                        <a:t>歳</a:t>
                      </a:r>
                      <a:endParaRPr kumimoji="1" lang="ja-JP" altLang="en-US"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女性　</a:t>
                      </a:r>
                      <a:r>
                        <a:rPr kumimoji="1" lang="en-US" altLang="ja-JP" sz="1050" dirty="0">
                          <a:latin typeface="Meiryo UI" panose="020B0604030504040204" pitchFamily="50" charset="-128"/>
                          <a:ea typeface="Meiryo UI" panose="020B0604030504040204" pitchFamily="50" charset="-128"/>
                        </a:rPr>
                        <a:t>74.46</a:t>
                      </a:r>
                      <a:r>
                        <a:rPr kumimoji="1" lang="ja-JP" altLang="en-US" sz="1050" dirty="0">
                          <a:latin typeface="Meiryo UI" panose="020B0604030504040204" pitchFamily="50" charset="-128"/>
                          <a:ea typeface="Meiryo UI" panose="020B0604030504040204" pitchFamily="50" charset="-128"/>
                        </a:rPr>
                        <a:t>歳</a:t>
                      </a: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r>
                        <a:rPr kumimoji="1" lang="ja-JP" altLang="en-US" sz="1000" dirty="0" err="1">
                          <a:latin typeface="Meiryo UI" panose="020B0604030504040204" pitchFamily="50" charset="-128"/>
                          <a:ea typeface="Meiryo UI" panose="020B0604030504040204" pitchFamily="50" charset="-128"/>
                        </a:rPr>
                        <a:t>ー</a:t>
                      </a:r>
                      <a:endParaRPr kumimoji="1" lang="ja-JP" altLang="en-US" sz="1000"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r>
                        <a:rPr kumimoji="1" lang="en-US" altLang="ja-JP" sz="1050" dirty="0">
                          <a:latin typeface="Meiryo UI" panose="020B0604030504040204" pitchFamily="50" charset="-128"/>
                          <a:ea typeface="Meiryo UI" panose="020B0604030504040204" pitchFamily="50" charset="-128"/>
                        </a:rPr>
                        <a:t>【2019</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a:t>
                      </a:r>
                    </a:p>
                    <a:p>
                      <a:pPr algn="ctr"/>
                      <a:r>
                        <a:rPr kumimoji="1" lang="ja-JP" altLang="en-US" sz="1050" dirty="0">
                          <a:latin typeface="Meiryo UI" panose="020B0604030504040204" pitchFamily="50" charset="-128"/>
                          <a:ea typeface="Meiryo UI" panose="020B0604030504040204" pitchFamily="50" charset="-128"/>
                        </a:rPr>
                        <a:t>男性　</a:t>
                      </a:r>
                      <a:r>
                        <a:rPr kumimoji="1" lang="en-US" altLang="ja-JP" sz="1050" dirty="0">
                          <a:latin typeface="Meiryo UI" panose="020B0604030504040204" pitchFamily="50" charset="-128"/>
                          <a:ea typeface="Meiryo UI" panose="020B0604030504040204" pitchFamily="50" charset="-128"/>
                        </a:rPr>
                        <a:t>71.88</a:t>
                      </a:r>
                      <a:r>
                        <a:rPr kumimoji="1" lang="ja-JP" altLang="en-US" sz="1050" dirty="0">
                          <a:latin typeface="Meiryo UI" panose="020B0604030504040204" pitchFamily="50" charset="-128"/>
                          <a:ea typeface="Meiryo UI" panose="020B0604030504040204" pitchFamily="50" charset="-128"/>
                        </a:rPr>
                        <a:t>歳</a:t>
                      </a:r>
                    </a:p>
                    <a:p>
                      <a:pPr algn="ctr"/>
                      <a:r>
                        <a:rPr kumimoji="1" lang="ja-JP" altLang="en-US" sz="1050" dirty="0">
                          <a:latin typeface="Meiryo UI" panose="020B0604030504040204" pitchFamily="50" charset="-128"/>
                          <a:ea typeface="Meiryo UI" panose="020B0604030504040204" pitchFamily="50" charset="-128"/>
                        </a:rPr>
                        <a:t>女性　</a:t>
                      </a:r>
                      <a:r>
                        <a:rPr kumimoji="1" lang="en-US" altLang="ja-JP" sz="1050" dirty="0">
                          <a:latin typeface="Meiryo UI" panose="020B0604030504040204" pitchFamily="50" charset="-128"/>
                          <a:ea typeface="Meiryo UI" panose="020B0604030504040204" pitchFamily="50" charset="-128"/>
                        </a:rPr>
                        <a:t>74.78</a:t>
                      </a:r>
                      <a:r>
                        <a:rPr kumimoji="1" lang="ja-JP" altLang="en-US" sz="1050" dirty="0">
                          <a:latin typeface="Meiryo UI" panose="020B0604030504040204" pitchFamily="50" charset="-128"/>
                          <a:ea typeface="Meiryo UI" panose="020B0604030504040204" pitchFamily="50" charset="-128"/>
                        </a:rPr>
                        <a:t>歳</a:t>
                      </a: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r>
                        <a:rPr kumimoji="1" lang="en-US" altLang="ja-JP" sz="1800" dirty="0">
                          <a:latin typeface="Meiryo UI" panose="020B0604030504040204" pitchFamily="50" charset="-128"/>
                          <a:ea typeface="Meiryo UI" panose="020B0604030504040204" pitchFamily="50" charset="-128"/>
                        </a:rPr>
                        <a:t>B</a:t>
                      </a:r>
                      <a:endParaRPr kumimoji="1" lang="ja-JP" altLang="en-US" sz="1050"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平均</a:t>
                      </a:r>
                      <a:r>
                        <a:rPr kumimoji="1" lang="ja-JP" altLang="en-US" sz="900" dirty="0" smtClean="0">
                          <a:latin typeface="Meiryo UI" panose="020B0604030504040204" pitchFamily="50" charset="-128"/>
                          <a:ea typeface="Meiryo UI" panose="020B0604030504040204" pitchFamily="50" charset="-128"/>
                        </a:rPr>
                        <a:t>寿命</a:t>
                      </a:r>
                      <a:endParaRPr kumimoji="1" lang="en-US" altLang="ja-JP" sz="900" dirty="0" smtClean="0">
                        <a:latin typeface="Meiryo UI" panose="020B0604030504040204" pitchFamily="50" charset="-128"/>
                        <a:ea typeface="Meiryo UI" panose="020B0604030504040204" pitchFamily="50" charset="-128"/>
                      </a:endParaRPr>
                    </a:p>
                    <a:p>
                      <a:pPr algn="l"/>
                      <a:r>
                        <a:rPr kumimoji="1" lang="en-US" altLang="ja-JP" sz="900" dirty="0" smtClean="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男性</a:t>
                      </a:r>
                      <a:r>
                        <a:rPr kumimoji="1" lang="en-US" altLang="ja-JP" sz="900" dirty="0">
                          <a:latin typeface="Meiryo UI" panose="020B0604030504040204" pitchFamily="50" charset="-128"/>
                          <a:ea typeface="Meiryo UI" panose="020B0604030504040204" pitchFamily="50" charset="-128"/>
                        </a:rPr>
                        <a:t>80.81</a:t>
                      </a:r>
                      <a:r>
                        <a:rPr kumimoji="1" lang="ja-JP" altLang="en-US" sz="900" dirty="0">
                          <a:latin typeface="Meiryo UI" panose="020B0604030504040204" pitchFamily="50" charset="-128"/>
                          <a:ea typeface="Meiryo UI" panose="020B0604030504040204" pitchFamily="50" charset="-128"/>
                        </a:rPr>
                        <a:t>歳（全国</a:t>
                      </a:r>
                      <a:r>
                        <a:rPr kumimoji="1" lang="en-US" altLang="ja-JP" sz="900" dirty="0">
                          <a:latin typeface="Meiryo UI" panose="020B0604030504040204" pitchFamily="50" charset="-128"/>
                          <a:ea typeface="Meiryo UI" panose="020B0604030504040204" pitchFamily="50" charset="-128"/>
                        </a:rPr>
                        <a:t>81.56</a:t>
                      </a:r>
                      <a:r>
                        <a:rPr kumimoji="1" lang="ja-JP" altLang="en-US" sz="900" dirty="0">
                          <a:latin typeface="Meiryo UI" panose="020B0604030504040204" pitchFamily="50" charset="-128"/>
                          <a:ea typeface="Meiryo UI" panose="020B0604030504040204" pitchFamily="50" charset="-128"/>
                        </a:rPr>
                        <a:t>歳）、女性</a:t>
                      </a:r>
                      <a:r>
                        <a:rPr kumimoji="1" lang="en-US" altLang="ja-JP" sz="900" dirty="0">
                          <a:latin typeface="Meiryo UI" panose="020B0604030504040204" pitchFamily="50" charset="-128"/>
                          <a:ea typeface="Meiryo UI" panose="020B0604030504040204" pitchFamily="50" charset="-128"/>
                        </a:rPr>
                        <a:t>87.37</a:t>
                      </a:r>
                      <a:r>
                        <a:rPr kumimoji="1" lang="ja-JP" altLang="en-US" sz="900" dirty="0">
                          <a:latin typeface="Meiryo UI" panose="020B0604030504040204" pitchFamily="50" charset="-128"/>
                          <a:ea typeface="Meiryo UI" panose="020B0604030504040204" pitchFamily="50" charset="-128"/>
                        </a:rPr>
                        <a:t>歳（全国</a:t>
                      </a:r>
                      <a:r>
                        <a:rPr kumimoji="1" lang="en-US" altLang="ja-JP" sz="900" dirty="0">
                          <a:latin typeface="Meiryo UI" panose="020B0604030504040204" pitchFamily="50" charset="-128"/>
                          <a:ea typeface="Meiryo UI" panose="020B0604030504040204" pitchFamily="50" charset="-128"/>
                        </a:rPr>
                        <a:t>87.71</a:t>
                      </a:r>
                      <a:r>
                        <a:rPr kumimoji="1" lang="ja-JP" altLang="en-US" sz="900" dirty="0">
                          <a:latin typeface="Meiryo UI" panose="020B0604030504040204" pitchFamily="50" charset="-128"/>
                          <a:ea typeface="Meiryo UI" panose="020B0604030504040204" pitchFamily="50" charset="-128"/>
                        </a:rPr>
                        <a:t>歳）</a:t>
                      </a:r>
                    </a:p>
                    <a:p>
                      <a:pPr algn="l"/>
                      <a:r>
                        <a:rPr kumimoji="1" lang="ja-JP" altLang="en-US" sz="900" dirty="0">
                          <a:latin typeface="Meiryo UI" panose="020B0604030504040204" pitchFamily="50" charset="-128"/>
                          <a:ea typeface="Meiryo UI" panose="020B0604030504040204" pitchFamily="50" charset="-128"/>
                        </a:rPr>
                        <a:t>（前回調査の</a:t>
                      </a:r>
                      <a:r>
                        <a:rPr kumimoji="1" lang="en-US" altLang="ja-JP" sz="900" dirty="0">
                          <a:latin typeface="Meiryo UI" panose="020B0604030504040204" pitchFamily="50" charset="-128"/>
                          <a:ea typeface="Meiryo UI" panose="020B0604030504040204" pitchFamily="50" charset="-128"/>
                        </a:rPr>
                        <a:t>2015</a:t>
                      </a:r>
                      <a:r>
                        <a:rPr kumimoji="1" lang="ja-JP" altLang="en-US" sz="900" dirty="0">
                          <a:latin typeface="Meiryo UI" panose="020B0604030504040204" pitchFamily="50" charset="-128"/>
                          <a:ea typeface="Meiryo UI" panose="020B0604030504040204" pitchFamily="50" charset="-128"/>
                        </a:rPr>
                        <a:t>年比男性</a:t>
                      </a:r>
                      <a:r>
                        <a:rPr kumimoji="1" lang="en-US" altLang="ja-JP" sz="900" dirty="0">
                          <a:latin typeface="Meiryo UI" panose="020B0604030504040204" pitchFamily="50" charset="-128"/>
                          <a:ea typeface="Meiryo UI" panose="020B0604030504040204" pitchFamily="50" charset="-128"/>
                        </a:rPr>
                        <a:t>+0.58</a:t>
                      </a:r>
                      <a:r>
                        <a:rPr kumimoji="1" lang="ja-JP" altLang="en-US" sz="900" dirty="0">
                          <a:latin typeface="Meiryo UI" panose="020B0604030504040204" pitchFamily="50" charset="-128"/>
                          <a:ea typeface="Meiryo UI" panose="020B0604030504040204" pitchFamily="50" charset="-128"/>
                        </a:rPr>
                        <a:t>歳、女性</a:t>
                      </a:r>
                      <a:r>
                        <a:rPr kumimoji="1" lang="en-US" altLang="ja-JP" sz="900" dirty="0">
                          <a:latin typeface="Meiryo UI" panose="020B0604030504040204" pitchFamily="50" charset="-128"/>
                          <a:ea typeface="Meiryo UI" panose="020B0604030504040204" pitchFamily="50" charset="-128"/>
                        </a:rPr>
                        <a:t>+0.64</a:t>
                      </a:r>
                      <a:r>
                        <a:rPr kumimoji="1" lang="ja-JP" altLang="en-US" sz="900" dirty="0">
                          <a:latin typeface="Meiryo UI" panose="020B0604030504040204" pitchFamily="50" charset="-128"/>
                          <a:ea typeface="Meiryo UI" panose="020B0604030504040204" pitchFamily="50" charset="-128"/>
                        </a:rPr>
                        <a:t>歳）</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3033843"/>
                  </a:ext>
                </a:extLst>
              </a:tr>
              <a:tr h="54527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kumimoji="1" lang="zh-TW" altLang="en-US" sz="900" dirty="0">
                          <a:latin typeface="Meiryo UI" panose="020B0604030504040204" pitchFamily="50" charset="-128"/>
                          <a:ea typeface="Meiryo UI" panose="020B0604030504040204" pitchFamily="50" charset="-128"/>
                        </a:rPr>
                        <a:t>死因別死亡確率</a:t>
                      </a:r>
                    </a:p>
                    <a:p>
                      <a:pPr algn="l"/>
                      <a:r>
                        <a:rPr kumimoji="1" lang="en-US" altLang="zh-TW" sz="900" dirty="0">
                          <a:latin typeface="Meiryo UI" panose="020B0604030504040204" pitchFamily="50" charset="-128"/>
                          <a:ea typeface="Meiryo UI" panose="020B0604030504040204" pitchFamily="50" charset="-128"/>
                        </a:rPr>
                        <a:t>【2020</a:t>
                      </a:r>
                      <a:r>
                        <a:rPr kumimoji="1" lang="zh-TW" altLang="en-US" sz="900" dirty="0">
                          <a:latin typeface="Meiryo UI" panose="020B0604030504040204" pitchFamily="50" charset="-128"/>
                          <a:ea typeface="Meiryo UI" panose="020B0604030504040204" pitchFamily="50" charset="-128"/>
                        </a:rPr>
                        <a:t>年</a:t>
                      </a:r>
                      <a:r>
                        <a:rPr kumimoji="1" lang="en-US" altLang="zh-TW"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dirty="0">
                          <a:latin typeface="Meiryo UI" panose="020B0604030504040204" pitchFamily="50" charset="-128"/>
                          <a:ea typeface="Meiryo UI" panose="020B0604030504040204" pitchFamily="50" charset="-128"/>
                        </a:rPr>
                        <a:t>第</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位　悪性新生物（男性</a:t>
                      </a:r>
                      <a:r>
                        <a:rPr kumimoji="1" lang="en-US" altLang="ja-JP" sz="900" dirty="0">
                          <a:latin typeface="Meiryo UI" panose="020B0604030504040204" pitchFamily="50" charset="-128"/>
                          <a:ea typeface="Meiryo UI" panose="020B0604030504040204" pitchFamily="50" charset="-128"/>
                        </a:rPr>
                        <a:t>28.79</a:t>
                      </a:r>
                      <a:r>
                        <a:rPr kumimoji="1" lang="ja-JP" altLang="en-US" sz="900" dirty="0">
                          <a:latin typeface="Meiryo UI" panose="020B0604030504040204" pitchFamily="50" charset="-128"/>
                          <a:ea typeface="Meiryo UI" panose="020B0604030504040204" pitchFamily="50" charset="-128"/>
                        </a:rPr>
                        <a:t>％　女性</a:t>
                      </a:r>
                      <a:r>
                        <a:rPr kumimoji="1" lang="en-US" altLang="ja-JP" sz="900" dirty="0">
                          <a:latin typeface="Meiryo UI" panose="020B0604030504040204" pitchFamily="50" charset="-128"/>
                          <a:ea typeface="Meiryo UI" panose="020B0604030504040204" pitchFamily="50" charset="-128"/>
                        </a:rPr>
                        <a:t>20.51</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第</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位　心疾患（高血圧性を除く）（男性</a:t>
                      </a:r>
                      <a:r>
                        <a:rPr kumimoji="1" lang="en-US" altLang="ja-JP" sz="900" dirty="0">
                          <a:latin typeface="Meiryo UI" panose="020B0604030504040204" pitchFamily="50" charset="-128"/>
                          <a:ea typeface="Meiryo UI" panose="020B0604030504040204" pitchFamily="50" charset="-128"/>
                        </a:rPr>
                        <a:t>15.41</a:t>
                      </a:r>
                      <a:r>
                        <a:rPr kumimoji="1" lang="ja-JP" altLang="en-US" sz="900" dirty="0">
                          <a:latin typeface="Meiryo UI" panose="020B0604030504040204" pitchFamily="50" charset="-128"/>
                          <a:ea typeface="Meiryo UI" panose="020B0604030504040204" pitchFamily="50" charset="-128"/>
                        </a:rPr>
                        <a:t>％　女性</a:t>
                      </a:r>
                      <a:r>
                        <a:rPr kumimoji="1" lang="en-US" altLang="ja-JP" sz="900" dirty="0">
                          <a:latin typeface="Meiryo UI" panose="020B0604030504040204" pitchFamily="50" charset="-128"/>
                          <a:ea typeface="Meiryo UI" panose="020B0604030504040204" pitchFamily="50" charset="-128"/>
                        </a:rPr>
                        <a:t>17.63</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第</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位　肺炎（男性</a:t>
                      </a:r>
                      <a:r>
                        <a:rPr kumimoji="1" lang="en-US" altLang="ja-JP" sz="900" dirty="0">
                          <a:latin typeface="Meiryo UI" panose="020B0604030504040204" pitchFamily="50" charset="-128"/>
                          <a:ea typeface="Meiryo UI" panose="020B0604030504040204" pitchFamily="50" charset="-128"/>
                        </a:rPr>
                        <a:t>8.34</a:t>
                      </a:r>
                      <a:r>
                        <a:rPr kumimoji="1" lang="ja-JP" altLang="en-US" sz="900" dirty="0">
                          <a:latin typeface="Meiryo UI" panose="020B0604030504040204" pitchFamily="50" charset="-128"/>
                          <a:ea typeface="Meiryo UI" panose="020B0604030504040204" pitchFamily="50" charset="-128"/>
                        </a:rPr>
                        <a:t>％　女性</a:t>
                      </a:r>
                      <a:r>
                        <a:rPr kumimoji="1" lang="en-US" altLang="ja-JP" sz="900" dirty="0">
                          <a:latin typeface="Meiryo UI" panose="020B0604030504040204" pitchFamily="50" charset="-128"/>
                          <a:ea typeface="Meiryo UI" panose="020B0604030504040204" pitchFamily="50" charset="-128"/>
                        </a:rPr>
                        <a:t>7.08</a:t>
                      </a:r>
                      <a:r>
                        <a:rPr kumimoji="1" lang="ja-JP" altLang="en-US" sz="9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8343572"/>
                  </a:ext>
                </a:extLst>
              </a:tr>
              <a:tr h="26838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kumimoji="1" lang="zh-TW" altLang="en-US" sz="900" dirty="0">
                          <a:latin typeface="Meiryo UI" panose="020B0604030504040204" pitchFamily="50" charset="-128"/>
                          <a:ea typeface="Meiryo UI" panose="020B0604030504040204" pitchFamily="50" charset="-128"/>
                        </a:rPr>
                        <a:t>特定健診</a:t>
                      </a:r>
                      <a:r>
                        <a:rPr kumimoji="1" lang="zh-TW" altLang="en-US" sz="900" dirty="0" smtClean="0">
                          <a:latin typeface="Meiryo UI" panose="020B0604030504040204" pitchFamily="50" charset="-128"/>
                          <a:ea typeface="Meiryo UI" panose="020B0604030504040204" pitchFamily="50" charset="-128"/>
                        </a:rPr>
                        <a:t>受診率</a:t>
                      </a:r>
                      <a:endParaRPr kumimoji="1" lang="en-US" altLang="zh-TW" sz="900" dirty="0" smtClean="0">
                        <a:latin typeface="Meiryo UI" panose="020B0604030504040204" pitchFamily="50" charset="-128"/>
                        <a:ea typeface="Meiryo UI" panose="020B0604030504040204" pitchFamily="50" charset="-128"/>
                      </a:endParaRPr>
                    </a:p>
                    <a:p>
                      <a:pPr algn="l"/>
                      <a:r>
                        <a:rPr kumimoji="1" lang="en-US" altLang="zh-TW" sz="900" dirty="0" smtClean="0">
                          <a:latin typeface="Meiryo UI" panose="020B0604030504040204" pitchFamily="50" charset="-128"/>
                          <a:ea typeface="Meiryo UI" panose="020B0604030504040204" pitchFamily="50" charset="-128"/>
                        </a:rPr>
                        <a:t>【</a:t>
                      </a:r>
                      <a:r>
                        <a:rPr kumimoji="1" lang="en-US" altLang="zh-TW" sz="900" dirty="0">
                          <a:latin typeface="Meiryo UI" panose="020B0604030504040204" pitchFamily="50" charset="-128"/>
                          <a:ea typeface="Meiryo UI" panose="020B0604030504040204" pitchFamily="50" charset="-128"/>
                        </a:rPr>
                        <a:t>2021</a:t>
                      </a:r>
                      <a:r>
                        <a:rPr kumimoji="1" lang="zh-TW" altLang="en-US" sz="900" dirty="0">
                          <a:latin typeface="Meiryo UI" panose="020B0604030504040204" pitchFamily="50" charset="-128"/>
                          <a:ea typeface="Meiryo UI" panose="020B0604030504040204" pitchFamily="50" charset="-128"/>
                        </a:rPr>
                        <a:t>年度</a:t>
                      </a:r>
                      <a:r>
                        <a:rPr kumimoji="1" lang="en-US" altLang="zh-TW"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zh-CN" sz="900" dirty="0">
                          <a:latin typeface="Meiryo UI" panose="020B0604030504040204" pitchFamily="50" charset="-128"/>
                          <a:ea typeface="Meiryo UI" panose="020B0604030504040204" pitchFamily="50" charset="-128"/>
                        </a:rPr>
                        <a:t>53.1</a:t>
                      </a:r>
                      <a:r>
                        <a:rPr kumimoji="1" lang="zh-CN" altLang="en-US" sz="900" dirty="0">
                          <a:latin typeface="Meiryo UI" panose="020B0604030504040204" pitchFamily="50" charset="-128"/>
                          <a:ea typeface="Meiryo UI" panose="020B0604030504040204" pitchFamily="50" charset="-128"/>
                        </a:rPr>
                        <a:t>％（前年度比</a:t>
                      </a:r>
                      <a:r>
                        <a:rPr kumimoji="1" lang="en-US" altLang="zh-CN" sz="900" dirty="0">
                          <a:latin typeface="Meiryo UI" panose="020B0604030504040204" pitchFamily="50" charset="-128"/>
                          <a:ea typeface="Meiryo UI" panose="020B0604030504040204" pitchFamily="50" charset="-128"/>
                        </a:rPr>
                        <a:t>+3.5%</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a:t>
                      </a:r>
                      <a:r>
                        <a:rPr kumimoji="1" lang="zh-CN" altLang="en-US" sz="900" dirty="0">
                          <a:latin typeface="Meiryo UI" panose="020B0604030504040204" pitchFamily="50" charset="-128"/>
                          <a:ea typeface="Meiryo UI" panose="020B0604030504040204" pitchFamily="50" charset="-128"/>
                        </a:rPr>
                        <a:t>全国平均　</a:t>
                      </a:r>
                      <a:r>
                        <a:rPr kumimoji="1" lang="en-US" altLang="zh-CN" sz="900" dirty="0">
                          <a:latin typeface="Meiryo UI" panose="020B0604030504040204" pitchFamily="50" charset="-128"/>
                          <a:ea typeface="Meiryo UI" panose="020B0604030504040204" pitchFamily="50" charset="-128"/>
                        </a:rPr>
                        <a:t>56.2</a:t>
                      </a:r>
                      <a:r>
                        <a:rPr kumimoji="1" lang="zh-CN" altLang="en-US"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8948324"/>
                  </a:ext>
                </a:extLst>
              </a:tr>
              <a:tr h="230379">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がん検診受診率</a:t>
                      </a:r>
                    </a:p>
                    <a:p>
                      <a:pPr algn="l"/>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2022</a:t>
                      </a:r>
                      <a:r>
                        <a:rPr kumimoji="1" lang="ja-JP" altLang="en-US" sz="900" dirty="0" smtClean="0">
                          <a:latin typeface="Meiryo UI" panose="020B0604030504040204" pitchFamily="50" charset="-128"/>
                          <a:ea typeface="Meiryo UI" panose="020B0604030504040204" pitchFamily="50" charset="-128"/>
                        </a:rPr>
                        <a:t>年度</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dirty="0" smtClean="0">
                          <a:latin typeface="Meiryo UI" panose="020B0604030504040204" pitchFamily="50" charset="-128"/>
                          <a:ea typeface="Meiryo UI" panose="020B0604030504040204" pitchFamily="50" charset="-128"/>
                        </a:rPr>
                        <a:t>・胃がん　　 男性</a:t>
                      </a:r>
                      <a:r>
                        <a:rPr kumimoji="1" lang="en-US" altLang="ja-JP" sz="900" dirty="0" smtClean="0">
                          <a:latin typeface="Meiryo UI" panose="020B0604030504040204" pitchFamily="50" charset="-128"/>
                          <a:ea typeface="Meiryo UI" panose="020B0604030504040204" pitchFamily="50" charset="-128"/>
                        </a:rPr>
                        <a:t>36.7</a:t>
                      </a:r>
                      <a:r>
                        <a:rPr kumimoji="1" lang="ja-JP" altLang="en-US" sz="900" dirty="0" smtClean="0">
                          <a:latin typeface="Meiryo UI" panose="020B0604030504040204" pitchFamily="50" charset="-128"/>
                          <a:ea typeface="Meiryo UI" panose="020B0604030504040204" pitchFamily="50" charset="-128"/>
                        </a:rPr>
                        <a:t>％、女性</a:t>
                      </a:r>
                      <a:r>
                        <a:rPr kumimoji="1" lang="en-US" altLang="ja-JP" sz="900" dirty="0" smtClean="0">
                          <a:latin typeface="Meiryo UI" panose="020B0604030504040204" pitchFamily="50" charset="-128"/>
                          <a:ea typeface="Meiryo UI" panose="020B0604030504040204" pitchFamily="50" charset="-128"/>
                        </a:rPr>
                        <a:t>26.5</a:t>
                      </a:r>
                      <a:r>
                        <a:rPr kumimoji="1" lang="ja-JP" altLang="en-US" sz="900" dirty="0" smtClean="0">
                          <a:latin typeface="Meiryo UI" panose="020B0604030504040204" pitchFamily="50" charset="-128"/>
                          <a:ea typeface="Meiryo UI" panose="020B0604030504040204" pitchFamily="50" charset="-128"/>
                        </a:rPr>
                        <a:t>％</a:t>
                      </a:r>
                    </a:p>
                    <a:p>
                      <a:pPr algn="l"/>
                      <a:r>
                        <a:rPr kumimoji="1" lang="ja-JP" altLang="en-US" sz="900" dirty="0" smtClean="0">
                          <a:latin typeface="Meiryo UI" panose="020B0604030504040204" pitchFamily="50" charset="-128"/>
                          <a:ea typeface="Meiryo UI" panose="020B0604030504040204" pitchFamily="50" charset="-128"/>
                        </a:rPr>
                        <a:t>・大腸がん　男性</a:t>
                      </a:r>
                      <a:r>
                        <a:rPr kumimoji="1" lang="en-US" altLang="ja-JP" sz="900" dirty="0" smtClean="0">
                          <a:latin typeface="Meiryo UI" panose="020B0604030504040204" pitchFamily="50" charset="-128"/>
                          <a:ea typeface="Meiryo UI" panose="020B0604030504040204" pitchFamily="50" charset="-128"/>
                        </a:rPr>
                        <a:t>38.3</a:t>
                      </a:r>
                      <a:r>
                        <a:rPr kumimoji="1" lang="ja-JP" altLang="en-US" sz="900" dirty="0" smtClean="0">
                          <a:latin typeface="Meiryo UI" panose="020B0604030504040204" pitchFamily="50" charset="-128"/>
                          <a:ea typeface="Meiryo UI" panose="020B0604030504040204" pitchFamily="50" charset="-128"/>
                        </a:rPr>
                        <a:t>％、女性</a:t>
                      </a:r>
                      <a:r>
                        <a:rPr kumimoji="1" lang="en-US" altLang="ja-JP" sz="900" dirty="0" smtClean="0">
                          <a:latin typeface="Meiryo UI" panose="020B0604030504040204" pitchFamily="50" charset="-128"/>
                          <a:ea typeface="Meiryo UI" panose="020B0604030504040204" pitchFamily="50" charset="-128"/>
                        </a:rPr>
                        <a:t>32.6</a:t>
                      </a:r>
                      <a:r>
                        <a:rPr kumimoji="1" lang="ja-JP" altLang="en-US" sz="900" dirty="0" smtClean="0">
                          <a:latin typeface="Meiryo UI" panose="020B0604030504040204" pitchFamily="50" charset="-128"/>
                          <a:ea typeface="Meiryo UI" panose="020B0604030504040204" pitchFamily="50" charset="-128"/>
                        </a:rPr>
                        <a:t>％</a:t>
                      </a:r>
                    </a:p>
                    <a:p>
                      <a:pPr algn="l"/>
                      <a:r>
                        <a:rPr kumimoji="1" lang="ja-JP" altLang="en-US" sz="900" dirty="0" smtClean="0">
                          <a:latin typeface="Meiryo UI" panose="020B0604030504040204" pitchFamily="50" charset="-128"/>
                          <a:ea typeface="Meiryo UI" panose="020B0604030504040204" pitchFamily="50" charset="-128"/>
                        </a:rPr>
                        <a:t>・肺がん　　 男性</a:t>
                      </a:r>
                      <a:r>
                        <a:rPr kumimoji="1" lang="en-US" altLang="ja-JP" sz="900" dirty="0" smtClean="0">
                          <a:latin typeface="Meiryo UI" panose="020B0604030504040204" pitchFamily="50" charset="-128"/>
                          <a:ea typeface="Meiryo UI" panose="020B0604030504040204" pitchFamily="50" charset="-128"/>
                        </a:rPr>
                        <a:t>40.6</a:t>
                      </a:r>
                      <a:r>
                        <a:rPr kumimoji="1" lang="ja-JP" altLang="en-US" sz="900" dirty="0" smtClean="0">
                          <a:latin typeface="Meiryo UI" panose="020B0604030504040204" pitchFamily="50" charset="-128"/>
                          <a:ea typeface="Meiryo UI" panose="020B0604030504040204" pitchFamily="50" charset="-128"/>
                        </a:rPr>
                        <a:t>％、女性</a:t>
                      </a:r>
                      <a:r>
                        <a:rPr kumimoji="1" lang="en-US" altLang="ja-JP" sz="900" dirty="0" smtClean="0">
                          <a:latin typeface="Meiryo UI" panose="020B0604030504040204" pitchFamily="50" charset="-128"/>
                          <a:ea typeface="Meiryo UI" panose="020B0604030504040204" pitchFamily="50" charset="-128"/>
                        </a:rPr>
                        <a:t>32.7</a:t>
                      </a:r>
                      <a:r>
                        <a:rPr kumimoji="1" lang="ja-JP" altLang="en-US" sz="900" dirty="0" smtClean="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0134355"/>
                  </a:ext>
                </a:extLst>
              </a:tr>
              <a:tr h="391318">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kumimoji="1" lang="zh-TW" altLang="en-US" sz="900" dirty="0">
                          <a:latin typeface="Meiryo UI" panose="020B0604030504040204" pitchFamily="50" charset="-128"/>
                          <a:ea typeface="Meiryo UI" panose="020B0604030504040204" pitchFamily="50" charset="-128"/>
                        </a:rPr>
                        <a:t>要介護</a:t>
                      </a:r>
                      <a:r>
                        <a:rPr kumimoji="1" lang="zh-TW" altLang="en-US" sz="900" dirty="0" smtClean="0">
                          <a:latin typeface="Meiryo UI" panose="020B0604030504040204" pitchFamily="50" charset="-128"/>
                          <a:ea typeface="Meiryo UI" panose="020B0604030504040204" pitchFamily="50" charset="-128"/>
                        </a:rPr>
                        <a:t>認定率</a:t>
                      </a:r>
                      <a:endParaRPr kumimoji="1" lang="en-US" altLang="zh-TW" sz="900" dirty="0" smtClean="0">
                        <a:latin typeface="Meiryo UI" panose="020B0604030504040204" pitchFamily="50" charset="-128"/>
                        <a:ea typeface="Meiryo UI" panose="020B0604030504040204" pitchFamily="50" charset="-128"/>
                      </a:endParaRPr>
                    </a:p>
                    <a:p>
                      <a:pPr algn="l"/>
                      <a:r>
                        <a:rPr kumimoji="1" lang="en-US" altLang="ja-JP" sz="900" dirty="0" smtClean="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3CF"/>
                    </a:solidFill>
                  </a:tcPr>
                </a:tc>
                <a:tc>
                  <a:txBody>
                    <a:bodyPr/>
                    <a:lstStyle/>
                    <a:p>
                      <a:pPr algn="l"/>
                      <a:r>
                        <a:rPr kumimoji="1" lang="en-US" altLang="ja-JP" sz="900" dirty="0">
                          <a:latin typeface="Meiryo UI" panose="020B0604030504040204" pitchFamily="50" charset="-128"/>
                          <a:ea typeface="Meiryo UI" panose="020B0604030504040204" pitchFamily="50" charset="-128"/>
                        </a:rPr>
                        <a:t>22.3</a:t>
                      </a:r>
                      <a:r>
                        <a:rPr kumimoji="1" lang="ja-JP" altLang="en-US" sz="900" dirty="0">
                          <a:latin typeface="Meiryo UI" panose="020B0604030504040204" pitchFamily="50" charset="-128"/>
                          <a:ea typeface="Meiryo UI" panose="020B0604030504040204" pitchFamily="50" charset="-128"/>
                        </a:rPr>
                        <a:t>％（前年度比＋</a:t>
                      </a:r>
                      <a:r>
                        <a:rPr kumimoji="1" lang="en-US" altLang="ja-JP" sz="900" dirty="0">
                          <a:latin typeface="Meiryo UI" panose="020B0604030504040204" pitchFamily="50" charset="-128"/>
                          <a:ea typeface="Meiryo UI" panose="020B0604030504040204" pitchFamily="50" charset="-128"/>
                        </a:rPr>
                        <a:t>0.6%</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（全国平均</a:t>
                      </a:r>
                      <a:r>
                        <a:rPr kumimoji="1" lang="en-US" altLang="ja-JP" sz="900" dirty="0">
                          <a:latin typeface="Meiryo UI" panose="020B0604030504040204" pitchFamily="50" charset="-128"/>
                          <a:ea typeface="Meiryo UI" panose="020B0604030504040204" pitchFamily="50" charset="-128"/>
                        </a:rPr>
                        <a:t>18.7</a:t>
                      </a:r>
                      <a:r>
                        <a:rPr kumimoji="1" lang="ja-JP" altLang="en-US" sz="900" dirty="0">
                          <a:latin typeface="Meiryo UI" panose="020B0604030504040204" pitchFamily="50" charset="-128"/>
                          <a:ea typeface="Meiryo UI" panose="020B0604030504040204" pitchFamily="50" charset="-128"/>
                        </a:rPr>
                        <a:t>％を</a:t>
                      </a:r>
                      <a:r>
                        <a:rPr kumimoji="1" lang="en-US" altLang="ja-JP" sz="900" dirty="0">
                          <a:latin typeface="Meiryo UI" panose="020B0604030504040204" pitchFamily="50" charset="-128"/>
                          <a:ea typeface="Meiryo UI" panose="020B0604030504040204" pitchFamily="50" charset="-128"/>
                        </a:rPr>
                        <a:t>3.6</a:t>
                      </a:r>
                      <a:r>
                        <a:rPr kumimoji="1" lang="ja-JP" altLang="en-US" sz="900" dirty="0">
                          <a:latin typeface="Meiryo UI" panose="020B0604030504040204" pitchFamily="50" charset="-128"/>
                          <a:ea typeface="Meiryo UI" panose="020B0604030504040204" pitchFamily="50" charset="-128"/>
                        </a:rPr>
                        <a:t>％上回り、全国ワースト</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位</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marL="801688" indent="-801688" algn="l"/>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要介護認定率＝</a:t>
                      </a:r>
                      <a:r>
                        <a:rPr kumimoji="1" lang="en-US" altLang="ja-JP" sz="800" dirty="0" smtClean="0">
                          <a:latin typeface="Meiryo UI" panose="020B0604030504040204" pitchFamily="50" charset="-128"/>
                          <a:ea typeface="Meiryo UI" panose="020B0604030504040204" pitchFamily="50" charset="-128"/>
                        </a:rPr>
                        <a:t>65</a:t>
                      </a:r>
                      <a:r>
                        <a:rPr kumimoji="1" lang="ja-JP" altLang="en-US" sz="800" dirty="0" smtClean="0">
                          <a:latin typeface="Meiryo UI" panose="020B0604030504040204" pitchFamily="50" charset="-128"/>
                          <a:ea typeface="Meiryo UI" panose="020B0604030504040204" pitchFamily="50" charset="-128"/>
                        </a:rPr>
                        <a:t>歳以上の被保険者のうち、要介護・要支援の認定を受けた者の割合</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3CF"/>
                    </a:solidFill>
                  </a:tcPr>
                </a:tc>
                <a:extLst>
                  <a:ext uri="{0D108BD9-81ED-4DB2-BD59-A6C34878D82A}">
                    <a16:rowId xmlns:a16="http://schemas.microsoft.com/office/drawing/2014/main" val="972993315"/>
                  </a:ext>
                </a:extLst>
              </a:tr>
              <a:tr h="1007160">
                <a:tc rowSpan="2">
                  <a:txBody>
                    <a:bodyPr/>
                    <a:lstStyle/>
                    <a:p>
                      <a:pPr marL="174625" indent="-174625"/>
                      <a:r>
                        <a:rPr kumimoji="1" lang="ja-JP" altLang="en-US" sz="1100" b="1" dirty="0">
                          <a:latin typeface="Meiryo UI" panose="020B0604030504040204" pitchFamily="50" charset="-128"/>
                          <a:ea typeface="Meiryo UI" panose="020B0604030504040204" pitchFamily="50" charset="-128"/>
                        </a:rPr>
                        <a:t>○府内民間企業の</a:t>
                      </a:r>
                      <a:endParaRPr kumimoji="1" lang="en-US" altLang="ja-JP" sz="1100" b="1" dirty="0">
                        <a:latin typeface="Meiryo UI" panose="020B0604030504040204" pitchFamily="50" charset="-128"/>
                        <a:ea typeface="Meiryo UI" panose="020B0604030504040204" pitchFamily="50" charset="-128"/>
                      </a:endParaRPr>
                    </a:p>
                    <a:p>
                      <a:pPr marL="174625" indent="-174625"/>
                      <a:r>
                        <a:rPr kumimoji="1" lang="ja-JP" altLang="en-US" sz="1100" b="1" dirty="0">
                          <a:latin typeface="Meiryo UI" panose="020B0604030504040204" pitchFamily="50" charset="-128"/>
                          <a:ea typeface="Meiryo UI" panose="020B0604030504040204" pitchFamily="50" charset="-128"/>
                        </a:rPr>
                        <a:t>　 </a:t>
                      </a:r>
                      <a:r>
                        <a:rPr kumimoji="1" lang="ja-JP" altLang="en-US" sz="1100" b="1" dirty="0" err="1">
                          <a:latin typeface="Meiryo UI" panose="020B0604030504040204" pitchFamily="50" charset="-128"/>
                          <a:ea typeface="Meiryo UI" panose="020B0604030504040204" pitchFamily="50" charset="-128"/>
                        </a:rPr>
                        <a:t>障がい</a:t>
                      </a:r>
                      <a:r>
                        <a:rPr kumimoji="1" lang="ja-JP" altLang="en-US" sz="1100" b="1" dirty="0" smtClean="0">
                          <a:latin typeface="Meiryo UI" panose="020B0604030504040204" pitchFamily="50" charset="-128"/>
                          <a:ea typeface="Meiryo UI" panose="020B0604030504040204" pitchFamily="50" charset="-128"/>
                        </a:rPr>
                        <a:t>者実雇用率</a:t>
                      </a:r>
                      <a:endParaRPr kumimoji="1" lang="en-US" altLang="ja-JP" sz="1100" b="1" dirty="0">
                        <a:latin typeface="Meiryo UI" panose="020B0604030504040204" pitchFamily="50" charset="-128"/>
                        <a:ea typeface="Meiryo UI" panose="020B0604030504040204" pitchFamily="50" charset="-128"/>
                      </a:endParaRPr>
                    </a:p>
                    <a:p>
                      <a:pPr marL="174625" indent="-174625"/>
                      <a:r>
                        <a:rPr kumimoji="1" lang="ja-JP" altLang="en-US" sz="1100" b="1" dirty="0">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2.</a:t>
                      </a:r>
                      <a:r>
                        <a:rPr kumimoji="1" lang="ja-JP" altLang="en-US" sz="1100" b="1" dirty="0">
                          <a:latin typeface="Meiryo UI" panose="020B0604030504040204" pitchFamily="50" charset="-128"/>
                          <a:ea typeface="Meiryo UI" panose="020B0604030504040204" pitchFamily="50" charset="-128"/>
                        </a:rPr>
                        <a:t>３％以上</a:t>
                      </a: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【2019</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a:t>
                      </a:r>
                    </a:p>
                    <a:p>
                      <a:pPr algn="ctr"/>
                      <a:r>
                        <a:rPr kumimoji="1" lang="en-US" altLang="ja-JP" sz="1050" dirty="0">
                          <a:latin typeface="Meiryo UI" panose="020B0604030504040204" pitchFamily="50" charset="-128"/>
                          <a:ea typeface="Meiryo UI" panose="020B0604030504040204" pitchFamily="50" charset="-128"/>
                        </a:rPr>
                        <a:t>2.08%</a:t>
                      </a:r>
                      <a:endParaRPr kumimoji="1" lang="ja-JP" altLang="en-US" sz="1050"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900" dirty="0">
                          <a:latin typeface="Meiryo UI" panose="020B0604030504040204" pitchFamily="50" charset="-128"/>
                          <a:ea typeface="Meiryo UI" panose="020B0604030504040204" pitchFamily="50" charset="-128"/>
                        </a:rPr>
                        <a:t>【2021</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p>
                    <a:p>
                      <a:pPr algn="ctr"/>
                      <a:r>
                        <a:rPr kumimoji="1" lang="en-US" altLang="ja-JP" sz="900" dirty="0">
                          <a:latin typeface="Meiryo UI" panose="020B0604030504040204" pitchFamily="50" charset="-128"/>
                          <a:ea typeface="Meiryo UI" panose="020B0604030504040204" pitchFamily="50" charset="-128"/>
                        </a:rPr>
                        <a:t>2.21%</a:t>
                      </a:r>
                      <a:endParaRPr kumimoji="1" lang="ja-JP" altLang="en-US" sz="900"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【2022</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a:t>
                      </a:r>
                    </a:p>
                    <a:p>
                      <a:pPr algn="ctr"/>
                      <a:r>
                        <a:rPr kumimoji="1" lang="en-US" altLang="ja-JP" sz="1050" dirty="0">
                          <a:latin typeface="Meiryo UI" panose="020B0604030504040204" pitchFamily="50" charset="-128"/>
                          <a:ea typeface="Meiryo UI" panose="020B0604030504040204" pitchFamily="50" charset="-128"/>
                        </a:rPr>
                        <a:t>2.25%</a:t>
                      </a:r>
                      <a:endParaRPr kumimoji="1" lang="ja-JP" altLang="en-US" sz="1050"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800" b="0" dirty="0">
                          <a:latin typeface="Meiryo UI" panose="020B0604030504040204" pitchFamily="50" charset="-128"/>
                          <a:ea typeface="Meiryo UI" panose="020B0604030504040204" pitchFamily="50" charset="-128"/>
                        </a:rPr>
                        <a:t>B</a:t>
                      </a:r>
                      <a:endParaRPr kumimoji="1" lang="ja-JP" altLang="en-US" sz="1050" b="0"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dirty="0" smtClean="0">
                          <a:latin typeface="Meiryo UI" panose="020B0604030504040204" pitchFamily="50" charset="-128"/>
                          <a:ea typeface="Meiryo UI" panose="020B0604030504040204" pitchFamily="50" charset="-128"/>
                        </a:rPr>
                        <a:t>就業率（</a:t>
                      </a:r>
                      <a:r>
                        <a:rPr kumimoji="1" lang="ja-JP" altLang="en-US" sz="900" dirty="0">
                          <a:latin typeface="Meiryo UI" panose="020B0604030504040204" pitchFamily="50" charset="-128"/>
                          <a:ea typeface="Meiryo UI" panose="020B0604030504040204" pitchFamily="50" charset="-128"/>
                        </a:rPr>
                        <a:t>女性・若者・高齢者）</a:t>
                      </a:r>
                    </a:p>
                    <a:p>
                      <a:pPr algn="l"/>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dirty="0">
                          <a:latin typeface="Meiryo UI" panose="020B0604030504040204" pitchFamily="50" charset="-128"/>
                          <a:ea typeface="Meiryo UI" panose="020B0604030504040204" pitchFamily="50" charset="-128"/>
                        </a:rPr>
                        <a:t>・女性　</a:t>
                      </a:r>
                      <a:r>
                        <a:rPr kumimoji="1" lang="en-US" altLang="ja-JP" sz="900" dirty="0">
                          <a:latin typeface="Meiryo UI" panose="020B0604030504040204" pitchFamily="50" charset="-128"/>
                          <a:ea typeface="Meiryo UI" panose="020B0604030504040204" pitchFamily="50" charset="-128"/>
                        </a:rPr>
                        <a:t>52.3</a:t>
                      </a:r>
                      <a:r>
                        <a:rPr kumimoji="1" lang="ja-JP" altLang="en-US" sz="900" dirty="0">
                          <a:latin typeface="Meiryo UI" panose="020B0604030504040204" pitchFamily="50" charset="-128"/>
                          <a:ea typeface="Meiryo UI" panose="020B0604030504040204" pitchFamily="50" charset="-128"/>
                        </a:rPr>
                        <a:t>％　（全国</a:t>
                      </a:r>
                      <a:r>
                        <a:rPr kumimoji="1" lang="en-US" altLang="ja-JP" sz="900" dirty="0">
                          <a:latin typeface="Meiryo UI" panose="020B0604030504040204" pitchFamily="50" charset="-128"/>
                          <a:ea typeface="Meiryo UI" panose="020B0604030504040204" pitchFamily="50" charset="-128"/>
                        </a:rPr>
                        <a:t>54.2</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+1.2</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全国</a:t>
                      </a:r>
                      <a:r>
                        <a:rPr kumimoji="1" lang="en-US" altLang="ja-JP" sz="900" dirty="0">
                          <a:latin typeface="Meiryo UI" panose="020B0604030504040204" pitchFamily="50" charset="-128"/>
                          <a:ea typeface="Meiryo UI" panose="020B0604030504040204" pitchFamily="50" charset="-128"/>
                        </a:rPr>
                        <a:t>+2.0%))</a:t>
                      </a:r>
                    </a:p>
                    <a:p>
                      <a:pPr algn="l"/>
                      <a:r>
                        <a:rPr kumimoji="1" lang="ja-JP" altLang="en-US" sz="900" dirty="0">
                          <a:latin typeface="Meiryo UI" panose="020B0604030504040204" pitchFamily="50" charset="-128"/>
                          <a:ea typeface="Meiryo UI" panose="020B0604030504040204" pitchFamily="50" charset="-128"/>
                        </a:rPr>
                        <a:t>・若者（</a:t>
                      </a:r>
                      <a:r>
                        <a:rPr kumimoji="1" lang="en-US" altLang="ja-JP" sz="900" dirty="0">
                          <a:latin typeface="Meiryo UI" panose="020B0604030504040204" pitchFamily="50" charset="-128"/>
                          <a:ea typeface="Meiryo UI" panose="020B0604030504040204" pitchFamily="50" charset="-128"/>
                        </a:rPr>
                        <a:t>15</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34</a:t>
                      </a:r>
                      <a:r>
                        <a:rPr kumimoji="1" lang="ja-JP" altLang="en-US" sz="900" dirty="0">
                          <a:latin typeface="Meiryo UI" panose="020B0604030504040204" pitchFamily="50" charset="-128"/>
                          <a:ea typeface="Meiryo UI" panose="020B0604030504040204" pitchFamily="50" charset="-128"/>
                        </a:rPr>
                        <a:t>歳）</a:t>
                      </a:r>
                      <a:r>
                        <a:rPr kumimoji="1" lang="en-US" altLang="ja-JP" sz="900" dirty="0">
                          <a:latin typeface="Meiryo UI" panose="020B0604030504040204" pitchFamily="50" charset="-128"/>
                          <a:ea typeface="Meiryo UI" panose="020B0604030504040204" pitchFamily="50" charset="-128"/>
                        </a:rPr>
                        <a:t>68.4</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全国</a:t>
                      </a:r>
                      <a:r>
                        <a:rPr kumimoji="1" lang="en-US" altLang="ja-JP" sz="900" dirty="0">
                          <a:latin typeface="Meiryo UI" panose="020B0604030504040204" pitchFamily="50" charset="-128"/>
                          <a:ea typeface="Meiryo UI" panose="020B0604030504040204" pitchFamily="50" charset="-128"/>
                        </a:rPr>
                        <a:t>70.1%</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+1.9</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全国</a:t>
                      </a:r>
                      <a:r>
                        <a:rPr kumimoji="1" lang="en-US" altLang="ja-JP" sz="900" dirty="0">
                          <a:latin typeface="Meiryo UI" panose="020B0604030504040204" pitchFamily="50" charset="-128"/>
                          <a:ea typeface="Meiryo UI" panose="020B0604030504040204" pitchFamily="50" charset="-128"/>
                        </a:rPr>
                        <a:t>+3.2</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・高齢者（</a:t>
                      </a:r>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歳以上）</a:t>
                      </a:r>
                      <a:r>
                        <a:rPr kumimoji="1" lang="en-US" altLang="ja-JP" sz="900" dirty="0">
                          <a:latin typeface="Meiryo UI" panose="020B0604030504040204" pitchFamily="50" charset="-128"/>
                          <a:ea typeface="Meiryo UI" panose="020B0604030504040204" pitchFamily="50" charset="-128"/>
                        </a:rPr>
                        <a:t>22.6</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全国</a:t>
                      </a:r>
                      <a:r>
                        <a:rPr kumimoji="1" lang="en-US" altLang="ja-JP" sz="900" dirty="0">
                          <a:latin typeface="Meiryo UI" panose="020B0604030504040204" pitchFamily="50" charset="-128"/>
                          <a:ea typeface="Meiryo UI" panose="020B0604030504040204" pitchFamily="50" charset="-128"/>
                        </a:rPr>
                        <a:t>25.6%</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+0.26%(</a:t>
                      </a:r>
                      <a:r>
                        <a:rPr kumimoji="1" lang="ja-JP" altLang="en-US" sz="900" dirty="0">
                          <a:latin typeface="Meiryo UI" panose="020B0604030504040204" pitchFamily="50" charset="-128"/>
                          <a:ea typeface="Meiryo UI" panose="020B0604030504040204" pitchFamily="50" charset="-128"/>
                        </a:rPr>
                        <a:t>全国</a:t>
                      </a:r>
                      <a:r>
                        <a:rPr kumimoji="1" lang="en-US" altLang="ja-JP" sz="900" dirty="0">
                          <a:latin typeface="Meiryo UI" panose="020B0604030504040204" pitchFamily="50" charset="-128"/>
                          <a:ea typeface="Meiryo UI" panose="020B0604030504040204" pitchFamily="50" charset="-128"/>
                        </a:rPr>
                        <a:t>+0.51</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）は前年との差</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8802803"/>
                  </a:ext>
                </a:extLst>
              </a:tr>
              <a:tr h="39131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法定雇用率達成企業</a:t>
                      </a:r>
                      <a:r>
                        <a:rPr kumimoji="1" lang="ja-JP" altLang="en-US" sz="900" dirty="0" smtClean="0">
                          <a:latin typeface="Meiryo UI" panose="020B0604030504040204" pitchFamily="50" charset="-128"/>
                          <a:ea typeface="Meiryo UI" panose="020B0604030504040204" pitchFamily="50" charset="-128"/>
                        </a:rPr>
                        <a:t>の割合</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zh-CN" sz="900" dirty="0">
                          <a:latin typeface="Meiryo UI" panose="020B0604030504040204" pitchFamily="50" charset="-128"/>
                          <a:ea typeface="Meiryo UI" panose="020B0604030504040204" pitchFamily="50" charset="-128"/>
                        </a:rPr>
                        <a:t>44.6</a:t>
                      </a:r>
                      <a:r>
                        <a:rPr kumimoji="1" lang="zh-CN" altLang="en-US" sz="900" dirty="0">
                          <a:latin typeface="Meiryo UI" panose="020B0604030504040204" pitchFamily="50" charset="-128"/>
                          <a:ea typeface="Meiryo UI" panose="020B0604030504040204" pitchFamily="50" charset="-128"/>
                        </a:rPr>
                        <a:t>％（前年比</a:t>
                      </a:r>
                      <a:r>
                        <a:rPr kumimoji="1" lang="en-US" altLang="zh-CN" sz="900" dirty="0">
                          <a:latin typeface="Meiryo UI" panose="020B0604030504040204" pitchFamily="50" charset="-128"/>
                          <a:ea typeface="Meiryo UI" panose="020B0604030504040204" pitchFamily="50" charset="-128"/>
                        </a:rPr>
                        <a:t>+1.6</a:t>
                      </a:r>
                      <a:r>
                        <a:rPr kumimoji="1" lang="zh-CN" altLang="en-US" sz="900" dirty="0">
                          <a:latin typeface="Meiryo UI" panose="020B0604030504040204" pitchFamily="50" charset="-128"/>
                          <a:ea typeface="Meiryo UI" panose="020B0604030504040204" pitchFamily="50" charset="-128"/>
                        </a:rPr>
                        <a:t>％）全国平均　</a:t>
                      </a:r>
                      <a:r>
                        <a:rPr kumimoji="1" lang="en-US" altLang="zh-CN" sz="900" dirty="0">
                          <a:latin typeface="Meiryo UI" panose="020B0604030504040204" pitchFamily="50" charset="-128"/>
                          <a:ea typeface="Meiryo UI" panose="020B0604030504040204" pitchFamily="50" charset="-128"/>
                        </a:rPr>
                        <a:t>48.3</a:t>
                      </a:r>
                      <a:r>
                        <a:rPr kumimoji="1" lang="zh-CN" altLang="en-US"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9881722"/>
                  </a:ext>
                </a:extLst>
              </a:tr>
            </a:tbl>
          </a:graphicData>
        </a:graphic>
      </p:graphicFrame>
      <p:cxnSp>
        <p:nvCxnSpPr>
          <p:cNvPr id="7" name="直線矢印コネクタ 6">
            <a:extLst>
              <a:ext uri="{FF2B5EF4-FFF2-40B4-BE49-F238E27FC236}">
                <a16:creationId xmlns:a16="http://schemas.microsoft.com/office/drawing/2014/main" id="{5B09D06B-F842-4D4C-8E76-B4F245B7755B}"/>
              </a:ext>
            </a:extLst>
          </p:cNvPr>
          <p:cNvCxnSpPr/>
          <p:nvPr/>
        </p:nvCxnSpPr>
        <p:spPr>
          <a:xfrm flipV="1">
            <a:off x="4374111" y="3989309"/>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FACE64DD-2DF0-BA8F-52C1-81C480083DA0}"/>
              </a:ext>
            </a:extLst>
          </p:cNvPr>
          <p:cNvCxnSpPr/>
          <p:nvPr/>
        </p:nvCxnSpPr>
        <p:spPr>
          <a:xfrm flipV="1">
            <a:off x="4374111" y="5936662"/>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3" name="スライド番号プレースホルダー 1"/>
          <p:cNvSpPr>
            <a:spLocks noGrp="1"/>
          </p:cNvSpPr>
          <p:nvPr>
            <p:ph type="sldNum" sz="quarter" idx="12"/>
          </p:nvPr>
        </p:nvSpPr>
        <p:spPr>
          <a:xfrm>
            <a:off x="7668972" y="6494372"/>
            <a:ext cx="2228850" cy="365125"/>
          </a:xfrm>
        </p:spPr>
        <p:txBody>
          <a:bodyPr/>
          <a:lstStyle/>
          <a:p>
            <a:r>
              <a:rPr kumimoji="1" lang="en-US" altLang="ja-JP" dirty="0" smtClean="0">
                <a:solidFill>
                  <a:schemeClr val="tx1"/>
                </a:solidFill>
                <a:latin typeface="Meiryo UI" panose="020B0604030504040204" pitchFamily="50" charset="-128"/>
                <a:ea typeface="Meiryo UI" panose="020B0604030504040204" pitchFamily="50" charset="-128"/>
              </a:rPr>
              <a:t>4</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310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871"/>
            <a:ext cx="9906000" cy="60443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Meiryo UI" panose="020B0604030504040204" pitchFamily="50" charset="-128"/>
                <a:ea typeface="Meiryo UI" panose="020B0604030504040204" pitchFamily="50" charset="-128"/>
              </a:rPr>
              <a:t>具体的目標</a:t>
            </a:r>
            <a:r>
              <a:rPr lang="ja-JP" altLang="en-US" sz="2000" b="1" dirty="0" smtClean="0">
                <a:latin typeface="Meiryo UI" panose="020B0604030504040204" pitchFamily="50" charset="-128"/>
                <a:ea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rPr>
              <a:t>進捗状況（</a:t>
            </a:r>
            <a:r>
              <a:rPr lang="en-US" altLang="ja-JP" sz="2000" b="1" dirty="0">
                <a:latin typeface="Meiryo UI" panose="020B0604030504040204" pitchFamily="50" charset="-128"/>
                <a:ea typeface="Meiryo UI" panose="020B0604030504040204" pitchFamily="50" charset="-128"/>
              </a:rPr>
              <a:t>Ⅱ</a:t>
            </a:r>
            <a:r>
              <a:rPr lang="ja-JP" altLang="en-US" sz="2000" b="1" dirty="0">
                <a:latin typeface="Meiryo UI" panose="020B0604030504040204" pitchFamily="50" charset="-128"/>
                <a:ea typeface="Meiryo UI" panose="020B0604030504040204" pitchFamily="50" charset="-128"/>
              </a:rPr>
              <a:t> 人口減少・超高齢化社会でも持続可能な地域づくり）</a:t>
            </a:r>
            <a:endParaRPr kumimoji="1" lang="ja-JP" altLang="en-US" sz="2000"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731596630"/>
              </p:ext>
            </p:extLst>
          </p:nvPr>
        </p:nvGraphicFramePr>
        <p:xfrm>
          <a:off x="146387" y="2768189"/>
          <a:ext cx="9611204" cy="3887390"/>
        </p:xfrm>
        <a:graphic>
          <a:graphicData uri="http://schemas.openxmlformats.org/drawingml/2006/table">
            <a:tbl>
              <a:tblPr firstRow="1" bandRow="1">
                <a:tableStyleId>{93296810-A885-4BE3-A3E7-6D5BEEA58F35}</a:tableStyleId>
              </a:tblPr>
              <a:tblGrid>
                <a:gridCol w="1582219">
                  <a:extLst>
                    <a:ext uri="{9D8B030D-6E8A-4147-A177-3AD203B41FA5}">
                      <a16:colId xmlns:a16="http://schemas.microsoft.com/office/drawing/2014/main" val="1433173782"/>
                    </a:ext>
                  </a:extLst>
                </a:gridCol>
                <a:gridCol w="1185334">
                  <a:extLst>
                    <a:ext uri="{9D8B030D-6E8A-4147-A177-3AD203B41FA5}">
                      <a16:colId xmlns:a16="http://schemas.microsoft.com/office/drawing/2014/main" val="1700687111"/>
                    </a:ext>
                  </a:extLst>
                </a:gridCol>
                <a:gridCol w="976330">
                  <a:extLst>
                    <a:ext uri="{9D8B030D-6E8A-4147-A177-3AD203B41FA5}">
                      <a16:colId xmlns:a16="http://schemas.microsoft.com/office/drawing/2014/main" val="3552610994"/>
                    </a:ext>
                  </a:extLst>
                </a:gridCol>
                <a:gridCol w="1587260">
                  <a:extLst>
                    <a:ext uri="{9D8B030D-6E8A-4147-A177-3AD203B41FA5}">
                      <a16:colId xmlns:a16="http://schemas.microsoft.com/office/drawing/2014/main" val="304697467"/>
                    </a:ext>
                  </a:extLst>
                </a:gridCol>
                <a:gridCol w="560717">
                  <a:extLst>
                    <a:ext uri="{9D8B030D-6E8A-4147-A177-3AD203B41FA5}">
                      <a16:colId xmlns:a16="http://schemas.microsoft.com/office/drawing/2014/main" val="779577336"/>
                    </a:ext>
                  </a:extLst>
                </a:gridCol>
                <a:gridCol w="552090">
                  <a:extLst>
                    <a:ext uri="{9D8B030D-6E8A-4147-A177-3AD203B41FA5}">
                      <a16:colId xmlns:a16="http://schemas.microsoft.com/office/drawing/2014/main" val="805654267"/>
                    </a:ext>
                  </a:extLst>
                </a:gridCol>
                <a:gridCol w="1033636">
                  <a:extLst>
                    <a:ext uri="{9D8B030D-6E8A-4147-A177-3AD203B41FA5}">
                      <a16:colId xmlns:a16="http://schemas.microsoft.com/office/drawing/2014/main" val="1469281846"/>
                    </a:ext>
                  </a:extLst>
                </a:gridCol>
                <a:gridCol w="2133618">
                  <a:extLst>
                    <a:ext uri="{9D8B030D-6E8A-4147-A177-3AD203B41FA5}">
                      <a16:colId xmlns:a16="http://schemas.microsoft.com/office/drawing/2014/main" val="2979112779"/>
                    </a:ext>
                  </a:extLst>
                </a:gridCol>
              </a:tblGrid>
              <a:tr h="4104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具体的目標</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KPI</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戦略策定時</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latin typeface="Meiryo UI" panose="020B0604030504040204" pitchFamily="50" charset="-128"/>
                          <a:ea typeface="Meiryo UI" panose="020B0604030504040204" pitchFamily="50" charset="-128"/>
                        </a:rPr>
                        <a:t>参考値</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実績値</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達成状況</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傾向</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参考指標</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774114639"/>
                  </a:ext>
                </a:extLst>
              </a:tr>
              <a:tr h="1711294">
                <a:tc>
                  <a:txBody>
                    <a:bodyPr/>
                    <a:lstStyle/>
                    <a:p>
                      <a:pPr marL="174625" indent="-174625"/>
                      <a:r>
                        <a:rPr kumimoji="1" lang="ja-JP" altLang="en-US" sz="1100" b="1" dirty="0">
                          <a:latin typeface="Meiryo UI" panose="020B0604030504040204" pitchFamily="50" charset="-128"/>
                          <a:ea typeface="Meiryo UI" panose="020B0604030504040204" pitchFamily="50" charset="-128"/>
                        </a:rPr>
                        <a:t>○地震による被害予測</a:t>
                      </a:r>
                      <a:endParaRPr kumimoji="1" lang="en-US" altLang="ja-JP" sz="1100" b="1" dirty="0">
                        <a:latin typeface="Meiryo UI" panose="020B0604030504040204" pitchFamily="50" charset="-128"/>
                        <a:ea typeface="Meiryo UI" panose="020B0604030504040204" pitchFamily="50" charset="-128"/>
                      </a:endParaRPr>
                    </a:p>
                    <a:p>
                      <a:pPr marL="174625" indent="-174625"/>
                      <a:r>
                        <a:rPr kumimoji="1" lang="ja-JP" altLang="en-US" sz="1100" b="1" dirty="0">
                          <a:latin typeface="Meiryo UI" panose="020B0604030504040204" pitchFamily="50" charset="-128"/>
                          <a:ea typeface="Meiryo UI" panose="020B0604030504040204" pitchFamily="50" charset="-128"/>
                        </a:rPr>
                        <a:t>　：限りなくゼロに</a:t>
                      </a:r>
                    </a:p>
                    <a:p>
                      <a:pPr marL="174625" indent="93663"/>
                      <a:r>
                        <a:rPr kumimoji="1" lang="ja-JP" altLang="en-US" sz="1100" b="1" dirty="0">
                          <a:latin typeface="Meiryo UI" panose="020B0604030504040204" pitchFamily="50" charset="-128"/>
                          <a:ea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rPr>
                        <a:t>2024</a:t>
                      </a:r>
                      <a:r>
                        <a:rPr kumimoji="1" lang="ja-JP" altLang="en-US" sz="1100" b="1" dirty="0">
                          <a:latin typeface="Meiryo UI" panose="020B0604030504040204" pitchFamily="50" charset="-128"/>
                          <a:ea typeface="Meiryo UI" panose="020B0604030504040204" pitchFamily="50" charset="-128"/>
                        </a:rPr>
                        <a:t>年まで）</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zh-TW" altLang="en-US" sz="1050" dirty="0">
                          <a:latin typeface="Meiryo UI" panose="020B0604030504040204" pitchFamily="50" charset="-128"/>
                          <a:ea typeface="Meiryo UI" panose="020B0604030504040204" pitchFamily="50" charset="-128"/>
                        </a:rPr>
                        <a:t>約</a:t>
                      </a:r>
                      <a:r>
                        <a:rPr kumimoji="1" lang="en-US" altLang="zh-TW" sz="1050" dirty="0">
                          <a:latin typeface="Meiryo UI" panose="020B0604030504040204" pitchFamily="50" charset="-128"/>
                          <a:ea typeface="Meiryo UI" panose="020B0604030504040204" pitchFamily="50" charset="-128"/>
                        </a:rPr>
                        <a:t>134,000</a:t>
                      </a:r>
                      <a:r>
                        <a:rPr kumimoji="1" lang="zh-TW" altLang="en-US" sz="1050" dirty="0">
                          <a:latin typeface="Meiryo UI" panose="020B0604030504040204" pitchFamily="50" charset="-128"/>
                          <a:ea typeface="Meiryo UI" panose="020B0604030504040204" pitchFamily="50" charset="-128"/>
                        </a:rPr>
                        <a:t>人</a:t>
                      </a:r>
                      <a:endParaRPr kumimoji="1" lang="en-US" altLang="zh-TW" sz="1050" dirty="0">
                        <a:latin typeface="Meiryo UI" panose="020B0604030504040204" pitchFamily="50" charset="-128"/>
                        <a:ea typeface="Meiryo UI" panose="020B0604030504040204" pitchFamily="50" charset="-128"/>
                      </a:endParaRPr>
                    </a:p>
                    <a:p>
                      <a:pPr algn="ctr"/>
                      <a:r>
                        <a:rPr kumimoji="1" lang="zh-TW" altLang="en-US" sz="1050" dirty="0">
                          <a:latin typeface="Meiryo UI" panose="020B0604030504040204" pitchFamily="50" charset="-128"/>
                          <a:ea typeface="Meiryo UI" panose="020B0604030504040204" pitchFamily="50" charset="-128"/>
                        </a:rPr>
                        <a:t>（</a:t>
                      </a:r>
                      <a:r>
                        <a:rPr kumimoji="1" lang="en-US" altLang="zh-TW" sz="1050" dirty="0">
                          <a:latin typeface="Meiryo UI" panose="020B0604030504040204" pitchFamily="50" charset="-128"/>
                          <a:ea typeface="Meiryo UI" panose="020B0604030504040204" pitchFamily="50" charset="-128"/>
                        </a:rPr>
                        <a:t>2013</a:t>
                      </a:r>
                      <a:r>
                        <a:rPr kumimoji="1" lang="zh-TW" altLang="en-US" sz="1050" dirty="0">
                          <a:latin typeface="Meiryo UI" panose="020B0604030504040204" pitchFamily="50" charset="-128"/>
                          <a:ea typeface="Meiryo UI" panose="020B0604030504040204" pitchFamily="50" charset="-128"/>
                        </a:rPr>
                        <a:t>年度公表）</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1050" dirty="0" smtClean="0">
                        <a:latin typeface="Meiryo UI" panose="020B0604030504040204" pitchFamily="50" charset="-128"/>
                        <a:ea typeface="Meiryo UI" panose="020B0604030504040204" pitchFamily="50" charset="-128"/>
                      </a:endParaRPr>
                    </a:p>
                    <a:p>
                      <a:pPr algn="ctr"/>
                      <a:endParaRPr kumimoji="1" lang="en-US" altLang="ja-JP" sz="1050" dirty="0" smtClean="0">
                        <a:latin typeface="Meiryo UI" panose="020B0604030504040204" pitchFamily="50" charset="-128"/>
                        <a:ea typeface="Meiryo UI" panose="020B0604030504040204" pitchFamily="50" charset="-128"/>
                      </a:endParaRPr>
                    </a:p>
                    <a:p>
                      <a:pPr algn="ctr"/>
                      <a:endParaRPr kumimoji="1" lang="en-US" altLang="ja-JP" sz="1050" dirty="0" smtClean="0">
                        <a:latin typeface="Meiryo UI" panose="020B0604030504040204" pitchFamily="50" charset="-128"/>
                        <a:ea typeface="Meiryo UI" panose="020B0604030504040204" pitchFamily="50" charset="-128"/>
                      </a:endParaRPr>
                    </a:p>
                    <a:p>
                      <a:pPr algn="ctr"/>
                      <a:r>
                        <a:rPr kumimoji="1" lang="en-US" altLang="ja-JP" sz="1050" dirty="0" smtClean="0">
                          <a:latin typeface="Meiryo UI" panose="020B0604030504040204" pitchFamily="50" charset="-128"/>
                          <a:ea typeface="Meiryo UI" panose="020B0604030504040204" pitchFamily="50" charset="-128"/>
                        </a:rPr>
                        <a:t>【2018</a:t>
                      </a:r>
                      <a:r>
                        <a:rPr kumimoji="1" lang="ja-JP" altLang="en-US" sz="1050" dirty="0" smtClean="0">
                          <a:latin typeface="Meiryo UI" panose="020B0604030504040204" pitchFamily="50" charset="-128"/>
                          <a:ea typeface="Meiryo UI" panose="020B0604030504040204" pitchFamily="50" charset="-128"/>
                        </a:rPr>
                        <a:t>年度</a:t>
                      </a:r>
                      <a:r>
                        <a:rPr kumimoji="1" lang="en-US" altLang="ja-JP" sz="1050" dirty="0" smtClean="0">
                          <a:latin typeface="Meiryo UI" panose="020B0604030504040204" pitchFamily="50" charset="-128"/>
                          <a:ea typeface="Meiryo UI" panose="020B0604030504040204" pitchFamily="50" charset="-128"/>
                        </a:rPr>
                        <a:t>】</a:t>
                      </a:r>
                    </a:p>
                    <a:p>
                      <a:pPr algn="ctr"/>
                      <a:r>
                        <a:rPr kumimoji="1" lang="en-US" altLang="ja-JP" sz="1050" dirty="0" smtClean="0">
                          <a:latin typeface="Meiryo UI" panose="020B0604030504040204" pitchFamily="50" charset="-128"/>
                          <a:ea typeface="Meiryo UI" panose="020B0604030504040204" pitchFamily="50" charset="-128"/>
                        </a:rPr>
                        <a:t>24,000</a:t>
                      </a:r>
                      <a:r>
                        <a:rPr kumimoji="1" lang="ja-JP" altLang="en-US" sz="1050" dirty="0" smtClean="0">
                          <a:latin typeface="Meiryo UI" panose="020B0604030504040204" pitchFamily="50" charset="-128"/>
                          <a:ea typeface="Meiryo UI" panose="020B0604030504040204" pitchFamily="50" charset="-128"/>
                        </a:rPr>
                        <a:t>人</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（推定値）</a:t>
                      </a:r>
                      <a:endParaRPr kumimoji="1" lang="en-US" altLang="ja-JP" sz="1050" dirty="0" smtClean="0">
                        <a:latin typeface="Meiryo UI" panose="020B0604030504040204" pitchFamily="50" charset="-128"/>
                        <a:ea typeface="Meiryo UI" panose="020B0604030504040204" pitchFamily="50" charset="-128"/>
                      </a:endParaRPr>
                    </a:p>
                    <a:p>
                      <a:pPr algn="ctr"/>
                      <a:r>
                        <a:rPr kumimoji="1" lang="en-US" altLang="ja-JP" sz="1050" dirty="0" smtClean="0">
                          <a:latin typeface="Meiryo UI" panose="020B0604030504040204" pitchFamily="50" charset="-128"/>
                          <a:ea typeface="Meiryo UI" panose="020B0604030504040204" pitchFamily="50" charset="-128"/>
                        </a:rPr>
                        <a:t>※2018</a:t>
                      </a:r>
                      <a:r>
                        <a:rPr kumimoji="1" lang="ja-JP" altLang="en-US" sz="1050" dirty="0" smtClean="0">
                          <a:latin typeface="Meiryo UI" panose="020B0604030504040204" pitchFamily="50" charset="-128"/>
                          <a:ea typeface="Meiryo UI" panose="020B0604030504040204" pitchFamily="50" charset="-128"/>
                        </a:rPr>
                        <a:t>年度までの主要な施設整備効果を見込んだもの</a:t>
                      </a:r>
                      <a:endParaRPr kumimoji="1" lang="en-US" altLang="ja-JP" sz="1050" dirty="0" smtClean="0">
                        <a:latin typeface="Meiryo UI" panose="020B0604030504040204" pitchFamily="50" charset="-128"/>
                        <a:ea typeface="Meiryo UI" panose="020B0604030504040204" pitchFamily="50" charset="-128"/>
                      </a:endParaRPr>
                    </a:p>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現在、新たな被害想定の</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tx1"/>
                          </a:solidFill>
                          <a:latin typeface="Meiryo UI" panose="020B0604030504040204" pitchFamily="50" charset="-128"/>
                          <a:ea typeface="Meiryo UI" panose="020B0604030504040204" pitchFamily="50" charset="-128"/>
                        </a:rPr>
                        <a:t>見直しを行っているところ</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smtClean="0">
                          <a:latin typeface="Meiryo UI" panose="020B0604030504040204" pitchFamily="50" charset="-128"/>
                          <a:ea typeface="Meiryo UI" panose="020B0604030504040204" pitchFamily="50" charset="-128"/>
                        </a:rPr>
                        <a:t>B</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密集市街地対策の状況</a:t>
                      </a: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3CF"/>
                    </a:solidFill>
                  </a:tcPr>
                </a:tc>
                <a:tc>
                  <a:txBody>
                    <a:bodyPr/>
                    <a:lstStyle/>
                    <a:p>
                      <a:pPr algn="l"/>
                      <a:r>
                        <a:rPr kumimoji="1" lang="ja-JP" altLang="en-US" sz="900" dirty="0">
                          <a:latin typeface="Meiryo UI" panose="020B0604030504040204" pitchFamily="50" charset="-128"/>
                          <a:ea typeface="Meiryo UI" panose="020B0604030504040204" pitchFamily="50" charset="-128"/>
                        </a:rPr>
                        <a:t>府内の「地震時等に著しく危険な密集市街地」取組み方針決定時の取組が必要な面積</a:t>
                      </a:r>
                      <a:r>
                        <a:rPr kumimoji="1" lang="en-US" altLang="ja-JP" sz="900" dirty="0">
                          <a:latin typeface="Meiryo UI" panose="020B0604030504040204" pitchFamily="50" charset="-128"/>
                          <a:ea typeface="Meiryo UI" panose="020B0604030504040204" pitchFamily="50" charset="-128"/>
                        </a:rPr>
                        <a:t>1,266ha</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年度末時点）が令和</a:t>
                      </a:r>
                      <a:r>
                        <a:rPr kumimoji="1" lang="en-US" altLang="ja-JP" sz="900" dirty="0">
                          <a:latin typeface="Meiryo UI" panose="020B0604030504040204" pitchFamily="50" charset="-128"/>
                          <a:ea typeface="Meiryo UI" panose="020B0604030504040204" pitchFamily="50" charset="-128"/>
                        </a:rPr>
                        <a:t>4</a:t>
                      </a:r>
                      <a:r>
                        <a:rPr kumimoji="1" lang="ja-JP" altLang="en-US" sz="900" dirty="0">
                          <a:latin typeface="Meiryo UI" panose="020B0604030504040204" pitchFamily="50" charset="-128"/>
                          <a:ea typeface="Meiryo UI" panose="020B0604030504040204" pitchFamily="50" charset="-128"/>
                        </a:rPr>
                        <a:t>年度末時点で</a:t>
                      </a:r>
                      <a:r>
                        <a:rPr kumimoji="1" lang="en-US" altLang="ja-JP" sz="900" dirty="0">
                          <a:latin typeface="Meiryo UI" panose="020B0604030504040204" pitchFamily="50" charset="-128"/>
                          <a:ea typeface="Meiryo UI" panose="020B0604030504040204" pitchFamily="50" charset="-128"/>
                        </a:rPr>
                        <a:t>895ha</a:t>
                      </a:r>
                      <a:r>
                        <a:rPr kumimoji="1" lang="ja-JP" altLang="en-US" sz="900" dirty="0">
                          <a:latin typeface="Meiryo UI" panose="020B0604030504040204" pitchFamily="50" charset="-128"/>
                          <a:ea typeface="Meiryo UI" panose="020B0604030504040204" pitchFamily="50" charset="-128"/>
                        </a:rPr>
                        <a:t>となった。</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3CF"/>
                    </a:solidFill>
                  </a:tcPr>
                </a:tc>
                <a:extLst>
                  <a:ext uri="{0D108BD9-81ED-4DB2-BD59-A6C34878D82A}">
                    <a16:rowId xmlns:a16="http://schemas.microsoft.com/office/drawing/2014/main" val="2608802803"/>
                  </a:ext>
                </a:extLst>
              </a:tr>
              <a:tr h="1612818">
                <a:tc>
                  <a:txBody>
                    <a:bodyPr/>
                    <a:lstStyle/>
                    <a:p>
                      <a:pPr marL="0" indent="0"/>
                      <a:r>
                        <a:rPr kumimoji="1" lang="ja-JP" altLang="en-US" sz="1100" b="1" dirty="0">
                          <a:latin typeface="Meiryo UI" panose="020B0604030504040204" pitchFamily="50" charset="-128"/>
                          <a:ea typeface="Meiryo UI" panose="020B0604030504040204" pitchFamily="50" charset="-128"/>
                        </a:rPr>
                        <a:t>○温室効果ガス排出量</a:t>
                      </a:r>
                      <a:endParaRPr kumimoji="1" lang="en-US" altLang="ja-JP" sz="1100" b="1" dirty="0">
                        <a:latin typeface="Meiryo UI" panose="020B0604030504040204" pitchFamily="50" charset="-128"/>
                        <a:ea typeface="Meiryo UI" panose="020B0604030504040204" pitchFamily="50" charset="-128"/>
                      </a:endParaRPr>
                    </a:p>
                    <a:p>
                      <a:pPr marL="177800" indent="-177800"/>
                      <a:r>
                        <a:rPr kumimoji="1" lang="ja-JP" altLang="en-US" sz="1100" b="1" dirty="0">
                          <a:latin typeface="Meiryo UI" panose="020B0604030504040204" pitchFamily="50" charset="-128"/>
                          <a:ea typeface="Meiryo UI" panose="020B0604030504040204" pitchFamily="50" charset="-128"/>
                        </a:rPr>
                        <a:t>　：</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2030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年度の府域の温室効果ガス排出量を</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2013</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年度比で</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％削減</a:t>
                      </a:r>
                      <a:endParaRPr kumimoji="1" lang="ja-JP" altLang="en-US" sz="1100" b="1"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dirty="0" smtClean="0">
                          <a:latin typeface="Meiryo UI" panose="020B0604030504040204" pitchFamily="50" charset="-128"/>
                          <a:ea typeface="Meiryo UI" panose="020B0604030504040204" pitchFamily="50" charset="-128"/>
                        </a:rPr>
                        <a:t>【2018</a:t>
                      </a:r>
                      <a:r>
                        <a:rPr kumimoji="1" lang="ja-JP" altLang="en-US" sz="1050" dirty="0" smtClean="0">
                          <a:latin typeface="Meiryo UI" panose="020B0604030504040204" pitchFamily="50" charset="-128"/>
                          <a:ea typeface="Meiryo UI" panose="020B0604030504040204" pitchFamily="50" charset="-128"/>
                        </a:rPr>
                        <a:t>年度</a:t>
                      </a:r>
                      <a:r>
                        <a:rPr kumimoji="1" lang="en-US" altLang="ja-JP" sz="1050" dirty="0" smtClean="0">
                          <a:latin typeface="Meiryo UI" panose="020B0604030504040204" pitchFamily="50" charset="-128"/>
                          <a:ea typeface="Meiryo UI" panose="020B0604030504040204" pitchFamily="50" charset="-128"/>
                        </a:rPr>
                        <a:t>】</a:t>
                      </a:r>
                    </a:p>
                    <a:p>
                      <a:pPr algn="ctr"/>
                      <a:r>
                        <a:rPr kumimoji="1" lang="en-US" altLang="ja-JP" sz="1050" dirty="0" smtClean="0">
                          <a:latin typeface="Meiryo UI" panose="020B0604030504040204" pitchFamily="50" charset="-128"/>
                          <a:ea typeface="Meiryo UI" panose="020B0604030504040204" pitchFamily="50" charset="-128"/>
                        </a:rPr>
                        <a:t>2013</a:t>
                      </a:r>
                      <a:r>
                        <a:rPr kumimoji="1" lang="ja-JP" altLang="en-US" sz="1050" dirty="0" smtClean="0">
                          <a:latin typeface="Meiryo UI" panose="020B0604030504040204" pitchFamily="50" charset="-128"/>
                          <a:ea typeface="Meiryo UI" panose="020B0604030504040204" pitchFamily="50" charset="-128"/>
                        </a:rPr>
                        <a:t>年度比</a:t>
                      </a:r>
                    </a:p>
                    <a:p>
                      <a:pPr algn="ctr"/>
                      <a:r>
                        <a:rPr kumimoji="1" lang="en-US" altLang="ja-JP" sz="1050" dirty="0" smtClean="0">
                          <a:latin typeface="Meiryo UI" panose="020B0604030504040204" pitchFamily="50" charset="-128"/>
                          <a:ea typeface="Meiryo UI" panose="020B0604030504040204" pitchFamily="50" charset="-128"/>
                        </a:rPr>
                        <a:t>19.1%</a:t>
                      </a:r>
                      <a:r>
                        <a:rPr kumimoji="1" lang="ja-JP" altLang="en-US" sz="1050" dirty="0" smtClean="0">
                          <a:latin typeface="Meiryo UI" panose="020B0604030504040204" pitchFamily="50" charset="-128"/>
                          <a:ea typeface="Meiryo UI" panose="020B0604030504040204" pitchFamily="50" charset="-128"/>
                        </a:rPr>
                        <a:t>削減</a:t>
                      </a:r>
                    </a:p>
                    <a:p>
                      <a:pPr algn="ctr"/>
                      <a:r>
                        <a:rPr kumimoji="1" lang="ja-JP" altLang="en-US" sz="1050" dirty="0" smtClean="0">
                          <a:latin typeface="Meiryo UI" panose="020B0604030504040204" pitchFamily="50" charset="-128"/>
                          <a:ea typeface="Meiryo UI" panose="020B0604030504040204" pitchFamily="50" charset="-128"/>
                        </a:rPr>
                        <a:t>（新計画における</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算定方法）</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eiryo UI" panose="020B0604030504040204" pitchFamily="50" charset="-128"/>
                          <a:ea typeface="Meiryo UI" panose="020B0604030504040204" pitchFamily="50" charset="-128"/>
                        </a:rPr>
                        <a:t>【2019</a:t>
                      </a:r>
                      <a:r>
                        <a:rPr kumimoji="1" lang="ja-JP" altLang="en-US" sz="1000" dirty="0">
                          <a:latin typeface="Meiryo UI" panose="020B0604030504040204" pitchFamily="50" charset="-128"/>
                          <a:ea typeface="Meiryo UI" panose="020B0604030504040204" pitchFamily="50" charset="-128"/>
                        </a:rPr>
                        <a:t>年度</a:t>
                      </a:r>
                      <a:r>
                        <a:rPr kumimoji="1" lang="en-US" altLang="ja-JP" sz="1000" dirty="0">
                          <a:latin typeface="Meiryo UI" panose="020B0604030504040204" pitchFamily="50" charset="-128"/>
                          <a:ea typeface="Meiryo UI" panose="020B0604030504040204" pitchFamily="50" charset="-128"/>
                        </a:rPr>
                        <a:t>】</a:t>
                      </a:r>
                    </a:p>
                    <a:p>
                      <a:pPr algn="ctr"/>
                      <a:r>
                        <a:rPr kumimoji="1" lang="en-US" altLang="ja-JP" sz="1000" dirty="0" smtClean="0">
                          <a:latin typeface="Meiryo UI" panose="020B0604030504040204" pitchFamily="50" charset="-128"/>
                          <a:ea typeface="Meiryo UI" panose="020B0604030504040204" pitchFamily="50" charset="-128"/>
                        </a:rPr>
                        <a:t>2013</a:t>
                      </a:r>
                      <a:r>
                        <a:rPr kumimoji="1" lang="ja-JP" altLang="en-US" sz="1000" dirty="0" smtClean="0">
                          <a:latin typeface="Meiryo UI" panose="020B0604030504040204" pitchFamily="50" charset="-128"/>
                          <a:ea typeface="Meiryo UI" panose="020B0604030504040204" pitchFamily="50" charset="-128"/>
                        </a:rPr>
                        <a:t>年度比</a:t>
                      </a:r>
                      <a:r>
                        <a:rPr kumimoji="1" lang="en-US" altLang="ja-JP" sz="1000" dirty="0" smtClean="0">
                          <a:latin typeface="Meiryo UI" panose="020B0604030504040204" pitchFamily="50" charset="-128"/>
                          <a:ea typeface="Meiryo UI" panose="020B0604030504040204" pitchFamily="50" charset="-128"/>
                        </a:rPr>
                        <a:t>23.4</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削減</a:t>
                      </a:r>
                    </a:p>
                    <a:p>
                      <a:pPr algn="ctr"/>
                      <a:r>
                        <a:rPr kumimoji="1" lang="ja-JP" altLang="en-US" sz="1000" dirty="0">
                          <a:latin typeface="Meiryo UI" panose="020B0604030504040204" pitchFamily="50" charset="-128"/>
                          <a:ea typeface="Meiryo UI" panose="020B0604030504040204" pitchFamily="50" charset="-128"/>
                        </a:rPr>
                        <a:t>（新計画における算定方法）</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a:t>
                      </a:r>
                    </a:p>
                    <a:p>
                      <a:pPr algn="ctr"/>
                      <a:r>
                        <a:rPr kumimoji="1" lang="en-US" altLang="ja-JP" sz="1050" dirty="0" smtClean="0">
                          <a:latin typeface="Meiryo UI" panose="020B0604030504040204" pitchFamily="50" charset="-128"/>
                          <a:ea typeface="Meiryo UI" panose="020B0604030504040204" pitchFamily="50" charset="-128"/>
                        </a:rPr>
                        <a:t>2013</a:t>
                      </a:r>
                      <a:r>
                        <a:rPr kumimoji="1" lang="ja-JP" altLang="en-US" sz="1050" dirty="0" smtClean="0">
                          <a:latin typeface="Meiryo UI" panose="020B0604030504040204" pitchFamily="50" charset="-128"/>
                          <a:ea typeface="Meiryo UI" panose="020B0604030504040204" pitchFamily="50" charset="-128"/>
                        </a:rPr>
                        <a:t>年度比</a:t>
                      </a:r>
                      <a:endParaRPr kumimoji="1" lang="ja-JP" altLang="en-US" sz="1050" dirty="0">
                        <a:latin typeface="Meiryo UI" panose="020B0604030504040204" pitchFamily="50" charset="-128"/>
                        <a:ea typeface="Meiryo UI" panose="020B0604030504040204" pitchFamily="50" charset="-128"/>
                      </a:endParaRPr>
                    </a:p>
                    <a:p>
                      <a:pPr algn="ctr"/>
                      <a:r>
                        <a:rPr kumimoji="1" lang="en-US" altLang="ja-JP" sz="1050" dirty="0">
                          <a:latin typeface="Meiryo UI" panose="020B0604030504040204" pitchFamily="50" charset="-128"/>
                          <a:ea typeface="Meiryo UI" panose="020B0604030504040204" pitchFamily="50" charset="-128"/>
                        </a:rPr>
                        <a:t>21.8%</a:t>
                      </a:r>
                      <a:r>
                        <a:rPr kumimoji="1" lang="ja-JP" altLang="en-US" sz="1050" dirty="0">
                          <a:latin typeface="Meiryo UI" panose="020B0604030504040204" pitchFamily="50" charset="-128"/>
                          <a:ea typeface="Meiryo UI" panose="020B0604030504040204" pitchFamily="50" charset="-128"/>
                        </a:rPr>
                        <a:t>削減</a:t>
                      </a:r>
                    </a:p>
                    <a:p>
                      <a:pPr algn="ctr"/>
                      <a:r>
                        <a:rPr kumimoji="1" lang="ja-JP" altLang="en-US" sz="1050" dirty="0">
                          <a:latin typeface="Meiryo UI" panose="020B0604030504040204" pitchFamily="50" charset="-128"/>
                          <a:ea typeface="Meiryo UI" panose="020B0604030504040204" pitchFamily="50" charset="-128"/>
                        </a:rPr>
                        <a:t>（新計画に</a:t>
                      </a:r>
                      <a:r>
                        <a:rPr kumimoji="1" lang="ja-JP" altLang="en-US" sz="1050" dirty="0" smtClean="0">
                          <a:latin typeface="Meiryo UI" panose="020B0604030504040204" pitchFamily="50" charset="-128"/>
                          <a:ea typeface="Meiryo UI" panose="020B0604030504040204" pitchFamily="50" charset="-128"/>
                        </a:rPr>
                        <a:t>おける</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算定</a:t>
                      </a:r>
                      <a:r>
                        <a:rPr kumimoji="1" lang="ja-JP" altLang="en-US" sz="1050" dirty="0">
                          <a:latin typeface="Meiryo UI" panose="020B0604030504040204" pitchFamily="50" charset="-128"/>
                          <a:ea typeface="Meiryo UI" panose="020B0604030504040204" pitchFamily="50" charset="-128"/>
                        </a:rPr>
                        <a:t>方法）</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800" b="0" dirty="0" smtClean="0">
                          <a:solidFill>
                            <a:schemeClr val="tx1"/>
                          </a:solidFill>
                          <a:latin typeface="Meiryo UI" panose="020B0604030504040204" pitchFamily="50" charset="-128"/>
                          <a:ea typeface="Meiryo UI" panose="020B0604030504040204" pitchFamily="50" charset="-128"/>
                        </a:rPr>
                        <a:t>B</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dirty="0" smtClean="0">
                          <a:latin typeface="Meiryo UI" panose="020B0604030504040204" pitchFamily="50" charset="-128"/>
                          <a:ea typeface="Meiryo UI" panose="020B0604030504040204" pitchFamily="50" charset="-128"/>
                        </a:rPr>
                        <a:t>温室効果ガス</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排出量の内訳</a:t>
                      </a:r>
                      <a:endParaRPr kumimoji="1" lang="en-US" altLang="ja-JP" sz="900" dirty="0" smtClean="0">
                        <a:latin typeface="Meiryo UI" panose="020B0604030504040204" pitchFamily="50" charset="-128"/>
                        <a:ea typeface="Meiryo UI" panose="020B0604030504040204" pitchFamily="50" charset="-128"/>
                      </a:endParaRPr>
                    </a:p>
                    <a:p>
                      <a:pPr algn="l"/>
                      <a:r>
                        <a:rPr kumimoji="1" lang="en-US" altLang="ja-JP" sz="900" dirty="0" smtClean="0">
                          <a:latin typeface="Meiryo UI" panose="020B0604030504040204" pitchFamily="50" charset="-128"/>
                          <a:ea typeface="Meiryo UI" panose="020B0604030504040204" pitchFamily="50" charset="-128"/>
                        </a:rPr>
                        <a:t>【2020</a:t>
                      </a:r>
                      <a:r>
                        <a:rPr kumimoji="1" lang="ja-JP" altLang="en-US" sz="900" dirty="0" smtClean="0">
                          <a:latin typeface="Meiryo UI" panose="020B0604030504040204" pitchFamily="50" charset="-128"/>
                          <a:ea typeface="Meiryo UI" panose="020B0604030504040204" pitchFamily="50" charset="-128"/>
                        </a:rPr>
                        <a:t>年度</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a:r>
                        <a:rPr kumimoji="1" lang="ja-JP" altLang="en-US" sz="900" dirty="0" smtClean="0">
                          <a:latin typeface="Meiryo UI" panose="020B0604030504040204" pitchFamily="50" charset="-128"/>
                          <a:ea typeface="Meiryo UI" panose="020B0604030504040204" pitchFamily="50" charset="-128"/>
                        </a:rPr>
                        <a:t>  単位：万</a:t>
                      </a:r>
                      <a:r>
                        <a:rPr kumimoji="1" lang="en-US" altLang="ja-JP" sz="900" dirty="0" smtClean="0">
                          <a:latin typeface="Meiryo UI" panose="020B0604030504040204" pitchFamily="50" charset="-128"/>
                          <a:ea typeface="Meiryo UI" panose="020B0604030504040204" pitchFamily="50" charset="-128"/>
                        </a:rPr>
                        <a:t>t-CO</a:t>
                      </a:r>
                      <a:r>
                        <a:rPr kumimoji="1" lang="ja-JP" altLang="en-US" sz="900" dirty="0" smtClean="0">
                          <a:latin typeface="Meiryo UI" panose="020B0604030504040204" pitchFamily="50" charset="-128"/>
                          <a:ea typeface="Meiryo UI" panose="020B0604030504040204" pitchFamily="50" charset="-128"/>
                        </a:rPr>
                        <a:t>₂（前年度比）</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二酸化炭素　</a:t>
                      </a:r>
                      <a:r>
                        <a:rPr kumimoji="1" lang="en-US" altLang="ja-JP" sz="900" dirty="0" smtClean="0">
                          <a:latin typeface="Meiryo UI" panose="020B0604030504040204" pitchFamily="50" charset="-128"/>
                          <a:ea typeface="Meiryo UI" panose="020B0604030504040204" pitchFamily="50" charset="-128"/>
                        </a:rPr>
                        <a:t>3,956</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+2.0</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　 　　　　産業部門　</a:t>
                      </a:r>
                      <a:r>
                        <a:rPr kumimoji="1" lang="en-US" altLang="ja-JP" sz="900" dirty="0" smtClean="0">
                          <a:latin typeface="Meiryo UI" panose="020B0604030504040204" pitchFamily="50" charset="-128"/>
                          <a:ea typeface="Meiryo UI" panose="020B0604030504040204" pitchFamily="50" charset="-128"/>
                        </a:rPr>
                        <a:t>1,025</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2.8</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　 　　　　業務部門　</a:t>
                      </a:r>
                      <a:r>
                        <a:rPr kumimoji="1" lang="en-US" altLang="ja-JP" sz="900" dirty="0" smtClean="0">
                          <a:latin typeface="Meiryo UI" panose="020B0604030504040204" pitchFamily="50" charset="-128"/>
                          <a:ea typeface="Meiryo UI" panose="020B0604030504040204" pitchFamily="50" charset="-128"/>
                        </a:rPr>
                        <a:t>1,099</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5.1</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　 　　　　家庭部門　</a:t>
                      </a:r>
                      <a:r>
                        <a:rPr kumimoji="1" lang="en-US" altLang="ja-JP" sz="900" dirty="0" smtClean="0">
                          <a:latin typeface="Meiryo UI" panose="020B0604030504040204" pitchFamily="50" charset="-128"/>
                          <a:ea typeface="Meiryo UI" panose="020B0604030504040204" pitchFamily="50" charset="-128"/>
                        </a:rPr>
                        <a:t>1,066</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+24.2</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　 　　　　運輸部門　   </a:t>
                      </a:r>
                      <a:r>
                        <a:rPr kumimoji="1" lang="en-US" altLang="ja-JP" sz="900" dirty="0" smtClean="0">
                          <a:latin typeface="Meiryo UI" panose="020B0604030504040204" pitchFamily="50" charset="-128"/>
                          <a:ea typeface="Meiryo UI" panose="020B0604030504040204" pitchFamily="50" charset="-128"/>
                        </a:rPr>
                        <a:t>576</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8.9</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baseline="0" dirty="0" smtClean="0">
                          <a:latin typeface="Meiryo UI" panose="020B0604030504040204" pitchFamily="50" charset="-128"/>
                          <a:ea typeface="Meiryo UI" panose="020B0604030504040204" pitchFamily="50" charset="-128"/>
                        </a:rPr>
                        <a:t> エネルギー転換部門　　</a:t>
                      </a:r>
                      <a:r>
                        <a:rPr kumimoji="1" lang="en-US" altLang="ja-JP" sz="900" baseline="0" dirty="0" smtClean="0">
                          <a:latin typeface="Meiryo UI" panose="020B0604030504040204" pitchFamily="50" charset="-128"/>
                          <a:ea typeface="Meiryo UI" panose="020B0604030504040204" pitchFamily="50" charset="-128"/>
                        </a:rPr>
                        <a:t> 37</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+11.7</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　　　　廃棄物部門　　 </a:t>
                      </a:r>
                      <a:r>
                        <a:rPr kumimoji="1" lang="en-US" altLang="ja-JP" sz="900" dirty="0" smtClean="0">
                          <a:latin typeface="Meiryo UI" panose="020B0604030504040204" pitchFamily="50" charset="-128"/>
                          <a:ea typeface="Meiryo UI" panose="020B0604030504040204" pitchFamily="50" charset="-128"/>
                        </a:rPr>
                        <a:t>153</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+7.3</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メタン　</a:t>
                      </a:r>
                      <a:r>
                        <a:rPr kumimoji="1" lang="en-US" altLang="ja-JP" sz="900" dirty="0" smtClean="0">
                          <a:latin typeface="Meiryo UI" panose="020B0604030504040204" pitchFamily="50" charset="-128"/>
                          <a:ea typeface="Meiryo UI" panose="020B0604030504040204" pitchFamily="50" charset="-128"/>
                        </a:rPr>
                        <a:t>13</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+2.2</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一酸化二窒素　</a:t>
                      </a:r>
                      <a:r>
                        <a:rPr kumimoji="1" lang="en-US" altLang="ja-JP" sz="900" dirty="0" smtClean="0">
                          <a:latin typeface="Meiryo UI" panose="020B0604030504040204" pitchFamily="50" charset="-128"/>
                          <a:ea typeface="Meiryo UI" panose="020B0604030504040204" pitchFamily="50" charset="-128"/>
                        </a:rPr>
                        <a:t>37</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0.2</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代替フロン等　</a:t>
                      </a:r>
                      <a:r>
                        <a:rPr kumimoji="1" lang="en-US" altLang="ja-JP" sz="900" dirty="0" smtClean="0">
                          <a:latin typeface="Meiryo UI" panose="020B0604030504040204" pitchFamily="50" charset="-128"/>
                          <a:ea typeface="Meiryo UI" panose="020B0604030504040204" pitchFamily="50" charset="-128"/>
                        </a:rPr>
                        <a:t>389</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+3.6</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4219051"/>
                  </a:ext>
                </a:extLst>
              </a:tr>
            </a:tbl>
          </a:graphicData>
        </a:graphic>
      </p:graphicFrame>
      <p:sp>
        <p:nvSpPr>
          <p:cNvPr id="2" name="四角形: 角を丸くする 1">
            <a:extLst>
              <a:ext uri="{FF2B5EF4-FFF2-40B4-BE49-F238E27FC236}">
                <a16:creationId xmlns:a16="http://schemas.microsoft.com/office/drawing/2014/main" id="{823D07C6-137B-9B06-BC1B-7076DC31F046}"/>
              </a:ext>
            </a:extLst>
          </p:cNvPr>
          <p:cNvSpPr/>
          <p:nvPr/>
        </p:nvSpPr>
        <p:spPr>
          <a:xfrm>
            <a:off x="525561" y="748073"/>
            <a:ext cx="8854878" cy="890691"/>
          </a:xfrm>
          <a:prstGeom prst="round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spcBef>
                <a:spcPts val="0"/>
              </a:spcBef>
              <a:spcAft>
                <a:spcPts val="0"/>
              </a:spcAft>
              <a:buClrTx/>
              <a:buSzTx/>
              <a:buFontTx/>
              <a:buNone/>
              <a:tabLst/>
              <a:defRPr/>
            </a:pPr>
            <a:r>
              <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基本目標</a:t>
            </a:r>
            <a:endParaRPr kumimoji="0" lang="en-US" altLang="ja-JP"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spcBef>
                <a:spcPts val="0"/>
              </a:spcBef>
              <a:spcAft>
                <a:spcPts val="0"/>
              </a:spcAft>
              <a:buClrTx/>
              <a:buSzTx/>
              <a:buFontTx/>
              <a:buNone/>
              <a:tabLst/>
              <a:defRPr/>
            </a:pPr>
            <a:r>
              <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④</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安全・安心な地域をつくる</a:t>
            </a:r>
            <a:endPar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45">
            <a:extLst>
              <a:ext uri="{FF2B5EF4-FFF2-40B4-BE49-F238E27FC236}">
                <a16:creationId xmlns:a16="http://schemas.microsoft.com/office/drawing/2014/main" id="{00000000-0008-0000-0000-00002F000000}"/>
              </a:ext>
            </a:extLst>
          </p:cNvPr>
          <p:cNvSpPr txBox="1"/>
          <p:nvPr/>
        </p:nvSpPr>
        <p:spPr>
          <a:xfrm>
            <a:off x="3468653" y="815544"/>
            <a:ext cx="1956703" cy="305270"/>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dirty="0">
                <a:latin typeface="Meiryo UI" panose="020B0604030504040204" pitchFamily="50" charset="-128"/>
                <a:ea typeface="Meiryo UI" panose="020B0604030504040204" pitchFamily="50" charset="-128"/>
              </a:rPr>
              <a:t>＜関連する</a:t>
            </a:r>
            <a:r>
              <a:rPr kumimoji="1" lang="en-US" altLang="ja-JP" dirty="0">
                <a:latin typeface="Meiryo UI" panose="020B0604030504040204" pitchFamily="50" charset="-128"/>
                <a:ea typeface="Meiryo UI" panose="020B0604030504040204" pitchFamily="50" charset="-128"/>
              </a:rPr>
              <a:t>SDGs</a:t>
            </a:r>
            <a:r>
              <a:rPr kumimoji="1" lang="ja-JP" altLang="en-US" dirty="0">
                <a:latin typeface="Meiryo UI" panose="020B0604030504040204" pitchFamily="50" charset="-128"/>
                <a:ea typeface="Meiryo UI" panose="020B0604030504040204" pitchFamily="50" charset="-128"/>
              </a:rPr>
              <a:t>のゴール</a:t>
            </a:r>
            <a:r>
              <a:rPr kumimoji="1" lang="ja-JP" altLang="en-US" dirty="0"/>
              <a:t>＞</a:t>
            </a:r>
          </a:p>
        </p:txBody>
      </p:sp>
      <p:pic>
        <p:nvPicPr>
          <p:cNvPr id="19" name="Picture 4">
            <a:extLst>
              <a:ext uri="{FF2B5EF4-FFF2-40B4-BE49-F238E27FC236}">
                <a16:creationId xmlns:a16="http://schemas.microsoft.com/office/drawing/2014/main" id="{00000000-0008-0000-0000-000015000000}"/>
              </a:ext>
            </a:extLst>
          </p:cNvPr>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9908" y="1060385"/>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a:extLst>
              <a:ext uri="{FF2B5EF4-FFF2-40B4-BE49-F238E27FC236}">
                <a16:creationId xmlns:a16="http://schemas.microsoft.com/office/drawing/2014/main" id="{00000000-0008-0000-0000-000016000000}"/>
              </a:ext>
            </a:extLst>
          </p:cNvPr>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4799" y="1060385"/>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0">
            <a:extLst>
              <a:ext uri="{FF2B5EF4-FFF2-40B4-BE49-F238E27FC236}">
                <a16:creationId xmlns:a16="http://schemas.microsoft.com/office/drawing/2014/main" id="{00000000-0008-0000-0000-000017000000}"/>
              </a:ext>
            </a:extLst>
          </p:cNvPr>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09690" y="1060385"/>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2">
            <a:extLst>
              <a:ext uri="{FF2B5EF4-FFF2-40B4-BE49-F238E27FC236}">
                <a16:creationId xmlns:a16="http://schemas.microsoft.com/office/drawing/2014/main" id="{00000000-0008-0000-0000-000018000000}"/>
              </a:ext>
            </a:extLst>
          </p:cNvPr>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64581" y="1060385"/>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4">
            <a:extLst>
              <a:ext uri="{FF2B5EF4-FFF2-40B4-BE49-F238E27FC236}">
                <a16:creationId xmlns:a16="http://schemas.microsoft.com/office/drawing/2014/main" id="{00000000-0008-0000-0000-000019000000}"/>
              </a:ext>
            </a:extLst>
          </p:cNvPr>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74363" y="1060385"/>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31" name="図 30">
            <a:extLst>
              <a:ext uri="{FF2B5EF4-FFF2-40B4-BE49-F238E27FC236}">
                <a16:creationId xmlns:a16="http://schemas.microsoft.com/office/drawing/2014/main" id="{00000000-0008-0000-0000-00001A000000}"/>
              </a:ext>
            </a:extLst>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6419472" y="1060385"/>
            <a:ext cx="504000" cy="504000"/>
          </a:xfrm>
          <a:prstGeom prst="rect">
            <a:avLst/>
          </a:prstGeom>
        </p:spPr>
      </p:pic>
      <p:pic>
        <p:nvPicPr>
          <p:cNvPr id="32" name="図 31">
            <a:extLst>
              <a:ext uri="{FF2B5EF4-FFF2-40B4-BE49-F238E27FC236}">
                <a16:creationId xmlns:a16="http://schemas.microsoft.com/office/drawing/2014/main" id="{00000000-0008-0000-0000-00001B000000}"/>
              </a:ext>
            </a:extLst>
          </p:cNvPr>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7529254" y="1060385"/>
            <a:ext cx="504000" cy="504000"/>
          </a:xfrm>
          <a:prstGeom prst="rect">
            <a:avLst/>
          </a:prstGeom>
        </p:spPr>
      </p:pic>
      <p:pic>
        <p:nvPicPr>
          <p:cNvPr id="33" name="図 32">
            <a:extLst>
              <a:ext uri="{FF2B5EF4-FFF2-40B4-BE49-F238E27FC236}">
                <a16:creationId xmlns:a16="http://schemas.microsoft.com/office/drawing/2014/main" id="{00000000-0008-0000-0000-00001C000000}"/>
              </a:ext>
            </a:extLst>
          </p:cNvPr>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8639036" y="1060385"/>
            <a:ext cx="504000" cy="504000"/>
          </a:xfrm>
          <a:prstGeom prst="rect">
            <a:avLst/>
          </a:prstGeom>
        </p:spPr>
      </p:pic>
      <p:pic>
        <p:nvPicPr>
          <p:cNvPr id="34" name="図 33">
            <a:extLst>
              <a:ext uri="{FF2B5EF4-FFF2-40B4-BE49-F238E27FC236}">
                <a16:creationId xmlns:a16="http://schemas.microsoft.com/office/drawing/2014/main" id="{00000000-0008-0000-0000-00001D000000}"/>
              </a:ext>
            </a:extLst>
          </p:cNvPr>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3645017" y="1060385"/>
            <a:ext cx="504000" cy="504000"/>
          </a:xfrm>
          <a:prstGeom prst="rect">
            <a:avLst/>
          </a:prstGeom>
        </p:spPr>
      </p:pic>
      <p:pic>
        <p:nvPicPr>
          <p:cNvPr id="35" name="Picture 17">
            <a:extLst>
              <a:ext uri="{FF2B5EF4-FFF2-40B4-BE49-F238E27FC236}">
                <a16:creationId xmlns:a16="http://schemas.microsoft.com/office/drawing/2014/main" id="{00000000-0008-0000-0000-00001E000000}"/>
              </a:ext>
            </a:extLst>
          </p:cNvPr>
          <p:cNvPicPr>
            <a:picLocks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084145" y="1060385"/>
            <a:ext cx="504000" cy="504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553A91B0-63CF-B990-B021-48AB8EB8C942}"/>
              </a:ext>
            </a:extLst>
          </p:cNvPr>
          <p:cNvSpPr txBox="1"/>
          <p:nvPr/>
        </p:nvSpPr>
        <p:spPr>
          <a:xfrm>
            <a:off x="283059" y="1824600"/>
            <a:ext cx="9337860" cy="492443"/>
          </a:xfrm>
          <a:prstGeom prst="rect">
            <a:avLst/>
          </a:prstGeom>
          <a:solidFill>
            <a:schemeClr val="bg1"/>
          </a:solidFill>
          <a:ln w="28575">
            <a:solidFill>
              <a:schemeClr val="accent6"/>
            </a:solidFill>
            <a:prstDash val="sysDash"/>
          </a:ln>
        </p:spPr>
        <p:txBody>
          <a:bodyPr wrap="square" rtlCol="0">
            <a:spAutoFit/>
          </a:bodyPr>
          <a:lstStyle/>
          <a:p>
            <a:r>
              <a:rPr lang="ja-JP" altLang="en-US" sz="1200" dirty="0">
                <a:latin typeface="Meiryo UI" panose="020B0604030504040204" pitchFamily="50" charset="-128"/>
                <a:ea typeface="Meiryo UI" panose="020B0604030504040204" pitchFamily="50" charset="-128"/>
              </a:rPr>
              <a:t>具体的目標（</a:t>
            </a:r>
            <a:r>
              <a:rPr lang="en-US" altLang="ja-JP" sz="1200" dirty="0">
                <a:latin typeface="Meiryo UI" panose="020B0604030504040204" pitchFamily="50" charset="-128"/>
                <a:ea typeface="Meiryo UI" panose="020B0604030504040204" pitchFamily="50" charset="-128"/>
              </a:rPr>
              <a:t>KPI</a:t>
            </a:r>
            <a:r>
              <a:rPr lang="ja-JP" altLang="en-US" sz="1200" dirty="0">
                <a:latin typeface="Meiryo UI" panose="020B0604030504040204" pitchFamily="50" charset="-128"/>
                <a:ea typeface="Meiryo UI" panose="020B0604030504040204" pitchFamily="50" charset="-128"/>
              </a:rPr>
              <a:t>）の達成状況を以下のとおり区分。</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A</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目標値を達成</a:t>
            </a: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B</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目標値は達成していないが、改善・増加した。　</a:t>
            </a:r>
            <a:r>
              <a:rPr lang="en-US" altLang="ja-JP" sz="1400" b="1" dirty="0">
                <a:latin typeface="Meiryo UI" panose="020B0604030504040204" pitchFamily="50" charset="-128"/>
                <a:ea typeface="Meiryo UI" panose="020B0604030504040204" pitchFamily="50" charset="-128"/>
              </a:rPr>
              <a:t>C</a:t>
            </a:r>
            <a:r>
              <a:rPr lang="ja-JP" altLang="en-US" sz="1200" b="1" dirty="0">
                <a:latin typeface="Meiryo UI" panose="020B0604030504040204" pitchFamily="50" charset="-128"/>
                <a:ea typeface="Meiryo UI" panose="020B0604030504040204" pitchFamily="50" charset="-128"/>
              </a:rPr>
              <a:t>：改善・増加していない。　</a:t>
            </a:r>
            <a:r>
              <a:rPr lang="en-US" altLang="ja-JP" sz="1400" b="1" dirty="0">
                <a:latin typeface="Meiryo UI" panose="020B0604030504040204" pitchFamily="50" charset="-128"/>
                <a:ea typeface="Meiryo UI" panose="020B0604030504040204" pitchFamily="50" charset="-128"/>
              </a:rPr>
              <a:t>D</a:t>
            </a:r>
            <a:r>
              <a:rPr lang="ja-JP" altLang="en-US" sz="1200" b="1" dirty="0">
                <a:latin typeface="Meiryo UI" panose="020B0604030504040204" pitchFamily="50" charset="-128"/>
                <a:ea typeface="Meiryo UI" panose="020B0604030504040204" pitchFamily="50" charset="-128"/>
              </a:rPr>
              <a:t>：計画当初より低下している。</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6" name="二等辺三角形 5">
            <a:extLst>
              <a:ext uri="{FF2B5EF4-FFF2-40B4-BE49-F238E27FC236}">
                <a16:creationId xmlns:a16="http://schemas.microsoft.com/office/drawing/2014/main" id="{978656E3-241A-FF12-44E9-51F9CB7FC42F}"/>
              </a:ext>
            </a:extLst>
          </p:cNvPr>
          <p:cNvSpPr/>
          <p:nvPr/>
        </p:nvSpPr>
        <p:spPr>
          <a:xfrm rot="10800000">
            <a:off x="4199908" y="2450361"/>
            <a:ext cx="1546291" cy="184509"/>
          </a:xfrm>
          <a:prstGeom prst="triangle">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スライド番号プレースホルダー 1"/>
          <p:cNvSpPr>
            <a:spLocks noGrp="1"/>
          </p:cNvSpPr>
          <p:nvPr>
            <p:ph type="sldNum" sz="quarter" idx="12"/>
          </p:nvPr>
        </p:nvSpPr>
        <p:spPr>
          <a:xfrm>
            <a:off x="7686224" y="6528875"/>
            <a:ext cx="222885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5</a:t>
            </a:r>
            <a:endParaRPr kumimoji="1" lang="ja-JP" altLang="en-US" dirty="0">
              <a:solidFill>
                <a:schemeClr val="tx1"/>
              </a:solidFill>
              <a:latin typeface="Meiryo UI" panose="020B0604030504040204" pitchFamily="50" charset="-128"/>
              <a:ea typeface="Meiryo UI" panose="020B0604030504040204" pitchFamily="50" charset="-128"/>
            </a:endParaRPr>
          </a:p>
        </p:txBody>
      </p:sp>
      <p:cxnSp>
        <p:nvCxnSpPr>
          <p:cNvPr id="24" name="直線矢印コネクタ 23">
            <a:extLst>
              <a:ext uri="{FF2B5EF4-FFF2-40B4-BE49-F238E27FC236}">
                <a16:creationId xmlns:a16="http://schemas.microsoft.com/office/drawing/2014/main" id="{5B09D06B-F842-4D4C-8E76-B4F245B7755B}"/>
              </a:ext>
            </a:extLst>
          </p:cNvPr>
          <p:cNvCxnSpPr/>
          <p:nvPr/>
        </p:nvCxnSpPr>
        <p:spPr>
          <a:xfrm flipV="1">
            <a:off x="6156169" y="5711666"/>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5B09D06B-F842-4D4C-8E76-B4F245B7755B}"/>
              </a:ext>
            </a:extLst>
          </p:cNvPr>
          <p:cNvCxnSpPr/>
          <p:nvPr/>
        </p:nvCxnSpPr>
        <p:spPr>
          <a:xfrm flipV="1">
            <a:off x="6164795" y="3974903"/>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13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871"/>
            <a:ext cx="9906000" cy="604434"/>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Meiryo UI" panose="020B0604030504040204" pitchFamily="50" charset="-128"/>
                <a:ea typeface="Meiryo UI" panose="020B0604030504040204" pitchFamily="50" charset="-128"/>
              </a:rPr>
              <a:t>具体的目標</a:t>
            </a:r>
            <a:r>
              <a:rPr lang="ja-JP" altLang="en-US" sz="2000" b="1" dirty="0" smtClean="0">
                <a:latin typeface="Meiryo UI" panose="020B0604030504040204" pitchFamily="50" charset="-128"/>
                <a:ea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rPr>
              <a:t>進捗状況（</a:t>
            </a:r>
            <a:r>
              <a:rPr lang="en-US" altLang="ja-JP" sz="2000" b="1" dirty="0">
                <a:latin typeface="Meiryo UI" panose="020B0604030504040204" pitchFamily="50" charset="-128"/>
                <a:ea typeface="Meiryo UI" panose="020B0604030504040204" pitchFamily="50" charset="-128"/>
              </a:rPr>
              <a:t>Ⅲ</a:t>
            </a:r>
            <a:r>
              <a:rPr lang="ja-JP" altLang="en-US" sz="2000" b="1" dirty="0">
                <a:latin typeface="Meiryo UI" panose="020B0604030504040204" pitchFamily="50" charset="-128"/>
                <a:ea typeface="Meiryo UI" panose="020B0604030504040204" pitchFamily="50" charset="-128"/>
              </a:rPr>
              <a:t> 東西二極の一極としての社会経済構造の構築）</a:t>
            </a:r>
            <a:endParaRPr kumimoji="1" lang="ja-JP" altLang="en-US" sz="2000" b="1"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823D07C6-137B-9B06-BC1B-7076DC31F046}"/>
              </a:ext>
            </a:extLst>
          </p:cNvPr>
          <p:cNvSpPr/>
          <p:nvPr/>
        </p:nvSpPr>
        <p:spPr>
          <a:xfrm>
            <a:off x="525561" y="748073"/>
            <a:ext cx="8854878" cy="890691"/>
          </a:xfrm>
          <a:prstGeom prst="round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spcBef>
                <a:spcPts val="0"/>
              </a:spcBef>
              <a:spcAft>
                <a:spcPts val="0"/>
              </a:spcAft>
              <a:buClrTx/>
              <a:buSzTx/>
              <a:buFontTx/>
              <a:buNone/>
              <a:tabLst/>
              <a:defRPr/>
            </a:pPr>
            <a:r>
              <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基本目標</a:t>
            </a:r>
            <a:endParaRPr kumimoji="0" lang="en-US" altLang="ja-JP"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800" b="1" dirty="0">
                <a:solidFill>
                  <a:schemeClr val="tx1"/>
                </a:solidFill>
                <a:latin typeface="Meiryo UI" panose="020B0604030504040204" pitchFamily="50" charset="-128"/>
                <a:ea typeface="Meiryo UI" panose="020B0604030504040204" pitchFamily="50" charset="-128"/>
              </a:rPr>
              <a:t>⑤</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都市としての経済機能を強化する</a:t>
            </a:r>
            <a:endParaRPr kumimoji="0"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553A91B0-63CF-B990-B021-48AB8EB8C942}"/>
              </a:ext>
            </a:extLst>
          </p:cNvPr>
          <p:cNvSpPr txBox="1"/>
          <p:nvPr/>
        </p:nvSpPr>
        <p:spPr>
          <a:xfrm>
            <a:off x="283059" y="1762655"/>
            <a:ext cx="9337860" cy="492443"/>
          </a:xfrm>
          <a:prstGeom prst="rect">
            <a:avLst/>
          </a:prstGeom>
          <a:solidFill>
            <a:schemeClr val="bg1"/>
          </a:solidFill>
          <a:ln w="28575">
            <a:solidFill>
              <a:schemeClr val="bg2">
                <a:lumMod val="50000"/>
              </a:schemeClr>
            </a:solidFill>
            <a:prstDash val="sysDash"/>
          </a:ln>
        </p:spPr>
        <p:txBody>
          <a:bodyPr wrap="square" rtlCol="0">
            <a:spAutoFit/>
          </a:bodyPr>
          <a:lstStyle/>
          <a:p>
            <a:r>
              <a:rPr lang="ja-JP" altLang="en-US" sz="1200" dirty="0">
                <a:latin typeface="Meiryo UI" panose="020B0604030504040204" pitchFamily="50" charset="-128"/>
                <a:ea typeface="Meiryo UI" panose="020B0604030504040204" pitchFamily="50" charset="-128"/>
              </a:rPr>
              <a:t>具体的目標（</a:t>
            </a:r>
            <a:r>
              <a:rPr lang="en-US" altLang="ja-JP" sz="1200" dirty="0">
                <a:latin typeface="Meiryo UI" panose="020B0604030504040204" pitchFamily="50" charset="-128"/>
                <a:ea typeface="Meiryo UI" panose="020B0604030504040204" pitchFamily="50" charset="-128"/>
              </a:rPr>
              <a:t>KPI</a:t>
            </a:r>
            <a:r>
              <a:rPr lang="ja-JP" altLang="en-US" sz="1200" dirty="0">
                <a:latin typeface="Meiryo UI" panose="020B0604030504040204" pitchFamily="50" charset="-128"/>
                <a:ea typeface="Meiryo UI" panose="020B0604030504040204" pitchFamily="50" charset="-128"/>
              </a:rPr>
              <a:t>）の達成状況を以下のとおり区分。</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A</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目標値を達成</a:t>
            </a: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B</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目標値は達成していないが、改善・増加した。　</a:t>
            </a:r>
            <a:r>
              <a:rPr lang="en-US" altLang="ja-JP" sz="1400" b="1" dirty="0">
                <a:latin typeface="Meiryo UI" panose="020B0604030504040204" pitchFamily="50" charset="-128"/>
                <a:ea typeface="Meiryo UI" panose="020B0604030504040204" pitchFamily="50" charset="-128"/>
              </a:rPr>
              <a:t>C</a:t>
            </a:r>
            <a:r>
              <a:rPr lang="ja-JP" altLang="en-US" sz="1200" b="1" dirty="0">
                <a:latin typeface="Meiryo UI" panose="020B0604030504040204" pitchFamily="50" charset="-128"/>
                <a:ea typeface="Meiryo UI" panose="020B0604030504040204" pitchFamily="50" charset="-128"/>
              </a:rPr>
              <a:t>：改善・増加していない。　</a:t>
            </a:r>
            <a:r>
              <a:rPr lang="en-US" altLang="ja-JP" sz="1400" b="1" dirty="0">
                <a:latin typeface="Meiryo UI" panose="020B0604030504040204" pitchFamily="50" charset="-128"/>
                <a:ea typeface="Meiryo UI" panose="020B0604030504040204" pitchFamily="50" charset="-128"/>
              </a:rPr>
              <a:t>D</a:t>
            </a:r>
            <a:r>
              <a:rPr lang="ja-JP" altLang="en-US" sz="1200" b="1" dirty="0">
                <a:latin typeface="Meiryo UI" panose="020B0604030504040204" pitchFamily="50" charset="-128"/>
                <a:ea typeface="Meiryo UI" panose="020B0604030504040204" pitchFamily="50" charset="-128"/>
              </a:rPr>
              <a:t>：計画当初より低下している。</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6" name="二等辺三角形 5">
            <a:extLst>
              <a:ext uri="{FF2B5EF4-FFF2-40B4-BE49-F238E27FC236}">
                <a16:creationId xmlns:a16="http://schemas.microsoft.com/office/drawing/2014/main" id="{978656E3-241A-FF12-44E9-51F9CB7FC42F}"/>
              </a:ext>
            </a:extLst>
          </p:cNvPr>
          <p:cNvSpPr/>
          <p:nvPr/>
        </p:nvSpPr>
        <p:spPr>
          <a:xfrm rot="10800000">
            <a:off x="4178842" y="2378989"/>
            <a:ext cx="1546291" cy="184509"/>
          </a:xfrm>
          <a:prstGeom prst="triangle">
            <a:avLst/>
          </a:prstGeom>
          <a:solidFill>
            <a:srgbClr val="76717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45">
            <a:extLst>
              <a:ext uri="{FF2B5EF4-FFF2-40B4-BE49-F238E27FC236}">
                <a16:creationId xmlns:a16="http://schemas.microsoft.com/office/drawing/2014/main" id="{5103E8B1-BBB7-1E74-B0AD-39550CCE0ECC}"/>
              </a:ext>
            </a:extLst>
          </p:cNvPr>
          <p:cNvSpPr txBox="1"/>
          <p:nvPr/>
        </p:nvSpPr>
        <p:spPr>
          <a:xfrm>
            <a:off x="4297729" y="839125"/>
            <a:ext cx="1956703" cy="232182"/>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dirty="0">
                <a:latin typeface="Meiryo UI" panose="020B0604030504040204" pitchFamily="50" charset="-128"/>
                <a:ea typeface="Meiryo UI" panose="020B0604030504040204" pitchFamily="50" charset="-128"/>
              </a:rPr>
              <a:t>＜関連する</a:t>
            </a:r>
            <a:r>
              <a:rPr kumimoji="1" lang="en-US" altLang="ja-JP" dirty="0">
                <a:latin typeface="Meiryo UI" panose="020B0604030504040204" pitchFamily="50" charset="-128"/>
                <a:ea typeface="Meiryo UI" panose="020B0604030504040204" pitchFamily="50" charset="-128"/>
              </a:rPr>
              <a:t>SDGs</a:t>
            </a:r>
            <a:r>
              <a:rPr kumimoji="1" lang="ja-JP" altLang="en-US" dirty="0">
                <a:latin typeface="Meiryo UI" panose="020B0604030504040204" pitchFamily="50" charset="-128"/>
                <a:ea typeface="Meiryo UI" panose="020B0604030504040204" pitchFamily="50" charset="-128"/>
              </a:rPr>
              <a:t>のゴール</a:t>
            </a:r>
            <a:r>
              <a:rPr kumimoji="1" lang="ja-JP" altLang="en-US" dirty="0"/>
              <a:t>＞</a:t>
            </a:r>
          </a:p>
        </p:txBody>
      </p:sp>
      <p:pic>
        <p:nvPicPr>
          <p:cNvPr id="10" name="図 9">
            <a:extLst>
              <a:ext uri="{FF2B5EF4-FFF2-40B4-BE49-F238E27FC236}">
                <a16:creationId xmlns:a16="http://schemas.microsoft.com/office/drawing/2014/main" id="{70DDDF11-BB5C-6380-1A4D-3D58320DBA64}"/>
              </a:ext>
            </a:extLst>
          </p:cNvPr>
          <p:cNvPicPr preferRelativeResize="0">
            <a:picLocks/>
          </p:cNvPicPr>
          <p:nvPr/>
        </p:nvPicPr>
        <p:blipFill>
          <a:blip r:embed="rId2" cstate="print">
            <a:extLst>
              <a:ext uri="{28A0092B-C50C-407E-A947-70E740481C1C}">
                <a14:useLocalDpi xmlns:a14="http://schemas.microsoft.com/office/drawing/2010/main" val="0"/>
              </a:ext>
            </a:extLst>
          </a:blip>
          <a:stretch>
            <a:fillRect/>
          </a:stretch>
        </p:blipFill>
        <p:spPr>
          <a:xfrm>
            <a:off x="8644303" y="1074174"/>
            <a:ext cx="504000" cy="504000"/>
          </a:xfrm>
          <a:prstGeom prst="rect">
            <a:avLst/>
          </a:prstGeom>
        </p:spPr>
      </p:pic>
      <p:pic>
        <p:nvPicPr>
          <p:cNvPr id="11" name="Picture 12">
            <a:extLst>
              <a:ext uri="{FF2B5EF4-FFF2-40B4-BE49-F238E27FC236}">
                <a16:creationId xmlns:a16="http://schemas.microsoft.com/office/drawing/2014/main" id="{C91AC2BB-DD7B-42BD-C3D6-6A9D7DD4B5CF}"/>
              </a:ext>
            </a:extLst>
          </p:cNvPr>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9387" y="1074174"/>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a:extLst>
              <a:ext uri="{FF2B5EF4-FFF2-40B4-BE49-F238E27FC236}">
                <a16:creationId xmlns:a16="http://schemas.microsoft.com/office/drawing/2014/main" id="{9D7F1CA7-1C97-47E3-BCBE-752A715B92E6}"/>
              </a:ext>
            </a:extLst>
          </p:cNvPr>
          <p:cNvPicPr preferRelativeResize="0">
            <a:picLocks/>
          </p:cNvPicPr>
          <p:nvPr/>
        </p:nvPicPr>
        <p:blipFill>
          <a:blip r:embed="rId4" cstate="print">
            <a:extLst>
              <a:ext uri="{28A0092B-C50C-407E-A947-70E740481C1C}">
                <a14:useLocalDpi xmlns:a14="http://schemas.microsoft.com/office/drawing/2010/main" val="0"/>
              </a:ext>
            </a:extLst>
          </a:blip>
          <a:stretch>
            <a:fillRect/>
          </a:stretch>
        </p:blipFill>
        <p:spPr>
          <a:xfrm>
            <a:off x="8109333" y="1074174"/>
            <a:ext cx="504000" cy="504000"/>
          </a:xfrm>
          <a:prstGeom prst="rect">
            <a:avLst/>
          </a:prstGeom>
        </p:spPr>
      </p:pic>
      <p:pic>
        <p:nvPicPr>
          <p:cNvPr id="13" name="Picture 3">
            <a:extLst>
              <a:ext uri="{FF2B5EF4-FFF2-40B4-BE49-F238E27FC236}">
                <a16:creationId xmlns:a16="http://schemas.microsoft.com/office/drawing/2014/main" id="{79E07A15-0E62-2B94-1E3F-094478F7D01D}"/>
              </a:ext>
            </a:extLst>
          </p:cNvPr>
          <p:cNvPicPr preferRelativeResize="0">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64522" y="1074174"/>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9">
            <a:extLst>
              <a:ext uri="{FF2B5EF4-FFF2-40B4-BE49-F238E27FC236}">
                <a16:creationId xmlns:a16="http://schemas.microsoft.com/office/drawing/2014/main" id="{F8B7E2D7-B3B1-7902-DC03-56CD324F5955}"/>
              </a:ext>
            </a:extLst>
          </p:cNvPr>
          <p:cNvPicPr preferRelativeResize="0">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69441" y="1074174"/>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0">
            <a:extLst>
              <a:ext uri="{FF2B5EF4-FFF2-40B4-BE49-F238E27FC236}">
                <a16:creationId xmlns:a16="http://schemas.microsoft.com/office/drawing/2014/main" id="{D95FBB4C-0438-9BF9-1E19-C481CFBDFC50}"/>
              </a:ext>
            </a:extLst>
          </p:cNvPr>
          <p:cNvPicPr preferRelativeResize="0">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04414" y="1074174"/>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7" name="図 16">
            <a:extLst>
              <a:ext uri="{FF2B5EF4-FFF2-40B4-BE49-F238E27FC236}">
                <a16:creationId xmlns:a16="http://schemas.microsoft.com/office/drawing/2014/main" id="{FED82261-228E-5126-C4F8-14628E38D809}"/>
              </a:ext>
            </a:extLst>
          </p:cNvPr>
          <p:cNvPicPr preferRelativeResize="0">
            <a:picLocks/>
          </p:cNvPicPr>
          <p:nvPr/>
        </p:nvPicPr>
        <p:blipFill>
          <a:blip r:embed="rId8" cstate="print">
            <a:extLst>
              <a:ext uri="{28A0092B-C50C-407E-A947-70E740481C1C}">
                <a14:useLocalDpi xmlns:a14="http://schemas.microsoft.com/office/drawing/2010/main" val="0"/>
              </a:ext>
            </a:extLst>
          </a:blip>
          <a:stretch>
            <a:fillRect/>
          </a:stretch>
        </p:blipFill>
        <p:spPr>
          <a:xfrm>
            <a:off x="4899495" y="1074174"/>
            <a:ext cx="504000" cy="504000"/>
          </a:xfrm>
          <a:prstGeom prst="rect">
            <a:avLst/>
          </a:prstGeom>
        </p:spPr>
      </p:pic>
      <p:pic>
        <p:nvPicPr>
          <p:cNvPr id="18" name="図 17">
            <a:extLst>
              <a:ext uri="{FF2B5EF4-FFF2-40B4-BE49-F238E27FC236}">
                <a16:creationId xmlns:a16="http://schemas.microsoft.com/office/drawing/2014/main" id="{A1EB7EA9-59BE-A8B5-B551-D71DD604448F}"/>
              </a:ext>
            </a:extLst>
          </p:cNvPr>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5434468" y="1074174"/>
            <a:ext cx="504000" cy="504000"/>
          </a:xfrm>
          <a:prstGeom prst="rect">
            <a:avLst/>
          </a:prstGeom>
        </p:spPr>
      </p:pic>
      <p:pic>
        <p:nvPicPr>
          <p:cNvPr id="23" name="図 22">
            <a:extLst>
              <a:ext uri="{FF2B5EF4-FFF2-40B4-BE49-F238E27FC236}">
                <a16:creationId xmlns:a16="http://schemas.microsoft.com/office/drawing/2014/main" id="{603B53DA-F5F5-0A5B-76BA-B5B36EAD798B}"/>
              </a:ext>
            </a:extLst>
          </p:cNvPr>
          <p:cNvPicPr preferRelativeResize="0">
            <a:picLocks/>
          </p:cNvPicPr>
          <p:nvPr/>
        </p:nvPicPr>
        <p:blipFill>
          <a:blip r:embed="rId10" cstate="print">
            <a:extLst>
              <a:ext uri="{28A0092B-C50C-407E-A947-70E740481C1C}">
                <a14:useLocalDpi xmlns:a14="http://schemas.microsoft.com/office/drawing/2010/main" val="0"/>
              </a:ext>
            </a:extLst>
          </a:blip>
          <a:stretch>
            <a:fillRect/>
          </a:stretch>
        </p:blipFill>
        <p:spPr>
          <a:xfrm>
            <a:off x="7574360" y="1074174"/>
            <a:ext cx="504000" cy="504000"/>
          </a:xfrm>
          <a:prstGeom prst="rect">
            <a:avLst/>
          </a:prstGeom>
        </p:spPr>
      </p:pic>
      <p:graphicFrame>
        <p:nvGraphicFramePr>
          <p:cNvPr id="24" name="表 23">
            <a:extLst>
              <a:ext uri="{FF2B5EF4-FFF2-40B4-BE49-F238E27FC236}">
                <a16:creationId xmlns:a16="http://schemas.microsoft.com/office/drawing/2014/main" id="{5E6C9F07-AE98-1080-BC87-219FB805C7C0}"/>
              </a:ext>
            </a:extLst>
          </p:cNvPr>
          <p:cNvGraphicFramePr>
            <a:graphicFrameLocks noGrp="1"/>
          </p:cNvGraphicFramePr>
          <p:nvPr>
            <p:extLst>
              <p:ext uri="{D42A27DB-BD31-4B8C-83A1-F6EECF244321}">
                <p14:modId xmlns:p14="http://schemas.microsoft.com/office/powerpoint/2010/main" val="598090608"/>
              </p:ext>
            </p:extLst>
          </p:nvPr>
        </p:nvGraphicFramePr>
        <p:xfrm>
          <a:off x="74392" y="2687389"/>
          <a:ext cx="9755193" cy="3909137"/>
        </p:xfrm>
        <a:graphic>
          <a:graphicData uri="http://schemas.openxmlformats.org/drawingml/2006/table">
            <a:tbl>
              <a:tblPr firstRow="1" bandRow="1">
                <a:tableStyleId>{93296810-A885-4BE3-A3E7-6D5BEEA58F35}</a:tableStyleId>
              </a:tblPr>
              <a:tblGrid>
                <a:gridCol w="1661061">
                  <a:extLst>
                    <a:ext uri="{9D8B030D-6E8A-4147-A177-3AD203B41FA5}">
                      <a16:colId xmlns:a16="http://schemas.microsoft.com/office/drawing/2014/main" val="1433173782"/>
                    </a:ext>
                  </a:extLst>
                </a:gridCol>
                <a:gridCol w="910167">
                  <a:extLst>
                    <a:ext uri="{9D8B030D-6E8A-4147-A177-3AD203B41FA5}">
                      <a16:colId xmlns:a16="http://schemas.microsoft.com/office/drawing/2014/main" val="1700687111"/>
                    </a:ext>
                  </a:extLst>
                </a:gridCol>
                <a:gridCol w="922866">
                  <a:extLst>
                    <a:ext uri="{9D8B030D-6E8A-4147-A177-3AD203B41FA5}">
                      <a16:colId xmlns:a16="http://schemas.microsoft.com/office/drawing/2014/main" val="3552610994"/>
                    </a:ext>
                  </a:extLst>
                </a:gridCol>
                <a:gridCol w="935567">
                  <a:extLst>
                    <a:ext uri="{9D8B030D-6E8A-4147-A177-3AD203B41FA5}">
                      <a16:colId xmlns:a16="http://schemas.microsoft.com/office/drawing/2014/main" val="304697467"/>
                    </a:ext>
                  </a:extLst>
                </a:gridCol>
                <a:gridCol w="541867">
                  <a:extLst>
                    <a:ext uri="{9D8B030D-6E8A-4147-A177-3AD203B41FA5}">
                      <a16:colId xmlns:a16="http://schemas.microsoft.com/office/drawing/2014/main" val="316053466"/>
                    </a:ext>
                  </a:extLst>
                </a:gridCol>
                <a:gridCol w="541867">
                  <a:extLst>
                    <a:ext uri="{9D8B030D-6E8A-4147-A177-3AD203B41FA5}">
                      <a16:colId xmlns:a16="http://schemas.microsoft.com/office/drawing/2014/main" val="1032094619"/>
                    </a:ext>
                  </a:extLst>
                </a:gridCol>
                <a:gridCol w="1845730">
                  <a:extLst>
                    <a:ext uri="{9D8B030D-6E8A-4147-A177-3AD203B41FA5}">
                      <a16:colId xmlns:a16="http://schemas.microsoft.com/office/drawing/2014/main" val="1469281846"/>
                    </a:ext>
                  </a:extLst>
                </a:gridCol>
                <a:gridCol w="2396068">
                  <a:extLst>
                    <a:ext uri="{9D8B030D-6E8A-4147-A177-3AD203B41FA5}">
                      <a16:colId xmlns:a16="http://schemas.microsoft.com/office/drawing/2014/main" val="2979112779"/>
                    </a:ext>
                  </a:extLst>
                </a:gridCol>
              </a:tblGrid>
              <a:tr h="4168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lt1"/>
                          </a:solidFill>
                          <a:latin typeface="Meiryo UI" panose="020B0604030504040204" pitchFamily="50" charset="-128"/>
                          <a:ea typeface="Meiryo UI" panose="020B0604030504040204" pitchFamily="50" charset="-128"/>
                        </a:rPr>
                        <a:t>具体的目標</a:t>
                      </a:r>
                      <a:endParaRPr kumimoji="1" lang="en-US" altLang="ja-JP" sz="1200" b="1" dirty="0" smtClean="0">
                        <a:solidFill>
                          <a:schemeClr val="lt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lt1"/>
                          </a:solidFill>
                          <a:latin typeface="Meiryo UI" panose="020B0604030504040204" pitchFamily="50" charset="-128"/>
                          <a:ea typeface="Meiryo UI" panose="020B0604030504040204" pitchFamily="50" charset="-128"/>
                        </a:rPr>
                        <a:t>（</a:t>
                      </a:r>
                      <a:r>
                        <a:rPr kumimoji="1" lang="en-US" altLang="ja-JP" sz="1200" b="1" dirty="0" smtClean="0">
                          <a:solidFill>
                            <a:schemeClr val="lt1"/>
                          </a:solidFill>
                          <a:latin typeface="Meiryo UI" panose="020B0604030504040204" pitchFamily="50" charset="-128"/>
                          <a:ea typeface="Meiryo UI" panose="020B0604030504040204" pitchFamily="50" charset="-128"/>
                        </a:rPr>
                        <a:t>KPI</a:t>
                      </a:r>
                      <a:r>
                        <a:rPr kumimoji="1" lang="ja-JP" altLang="en-US" sz="1200" b="1" dirty="0" smtClean="0">
                          <a:solidFill>
                            <a:schemeClr val="lt1"/>
                          </a:solidFill>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戦略</a:t>
                      </a:r>
                      <a:endParaRPr kumimoji="1" lang="en-US" altLang="ja-JP" sz="12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策定時</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algn="ctr"/>
                      <a:r>
                        <a:rPr kumimoji="1" lang="ja-JP" altLang="en-US" sz="1200" dirty="0">
                          <a:latin typeface="Meiryo UI" panose="020B0604030504040204" pitchFamily="50" charset="-128"/>
                          <a:ea typeface="Meiryo UI" panose="020B0604030504040204" pitchFamily="50" charset="-128"/>
                        </a:rPr>
                        <a:t>参考値</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実績値</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達成状況</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傾向</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参考指標</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hMerge="1">
                  <a:txBody>
                    <a:bodyPr/>
                    <a:lstStyle/>
                    <a:p>
                      <a:endParaRPr kumimoji="1" lang="ja-JP" altLang="en-US"/>
                    </a:p>
                  </a:txBody>
                  <a:tcPr/>
                </a:tc>
                <a:extLst>
                  <a:ext uri="{0D108BD9-81ED-4DB2-BD59-A6C34878D82A}">
                    <a16:rowId xmlns:a16="http://schemas.microsoft.com/office/drawing/2014/main" val="1774114639"/>
                  </a:ext>
                </a:extLst>
              </a:tr>
              <a:tr h="540575">
                <a:tc rowSpan="4">
                  <a:txBody>
                    <a:bodyPr/>
                    <a:lstStyle/>
                    <a:p>
                      <a:pPr marL="174625" indent="-174625"/>
                      <a:r>
                        <a:rPr kumimoji="1" lang="ja-JP" altLang="en-US" sz="1100" b="1" dirty="0">
                          <a:latin typeface="Meiryo UI" panose="020B0604030504040204" pitchFamily="50" charset="-128"/>
                          <a:ea typeface="Meiryo UI" panose="020B0604030504040204" pitchFamily="50" charset="-128"/>
                        </a:rPr>
                        <a:t>○経済成長率（実質）</a:t>
                      </a:r>
                      <a:endParaRPr kumimoji="1" lang="en-US" altLang="ja-JP" sz="1100" b="1" dirty="0">
                        <a:latin typeface="Meiryo UI" panose="020B0604030504040204" pitchFamily="50" charset="-128"/>
                        <a:ea typeface="Meiryo UI" panose="020B0604030504040204" pitchFamily="50" charset="-128"/>
                      </a:endParaRPr>
                    </a:p>
                    <a:p>
                      <a:pPr marL="174625" indent="-174625"/>
                      <a:r>
                        <a:rPr kumimoji="1" lang="ja-JP" altLang="en-US" sz="1100" b="1" dirty="0">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2022</a:t>
                      </a:r>
                      <a:r>
                        <a:rPr kumimoji="1" lang="ja-JP" altLang="en-US" sz="1100" b="1" dirty="0">
                          <a:latin typeface="Meiryo UI" panose="020B0604030504040204" pitchFamily="50" charset="-128"/>
                          <a:ea typeface="Meiryo UI" panose="020B0604030504040204" pitchFamily="50" charset="-128"/>
                        </a:rPr>
                        <a:t>年度に府内総生産（実質）をコロナ前の水準に戻す。</a:t>
                      </a:r>
                    </a:p>
                    <a:p>
                      <a:pPr marL="174625" indent="93663"/>
                      <a:r>
                        <a:rPr kumimoji="1" lang="ja-JP" altLang="en-US" sz="1100" b="1" dirty="0">
                          <a:latin typeface="Meiryo UI" panose="020B0604030504040204" pitchFamily="50" charset="-128"/>
                          <a:ea typeface="Meiryo UI" panose="020B0604030504040204" pitchFamily="50" charset="-128"/>
                        </a:rPr>
                        <a:t>それを踏まえ、年平均</a:t>
                      </a:r>
                      <a:r>
                        <a:rPr kumimoji="1" lang="en-US" altLang="ja-JP" sz="1100" b="1" dirty="0">
                          <a:latin typeface="Meiryo UI" panose="020B0604030504040204" pitchFamily="50" charset="-128"/>
                          <a:ea typeface="Meiryo UI" panose="020B0604030504040204" pitchFamily="50" charset="-128"/>
                        </a:rPr>
                        <a:t>2%</a:t>
                      </a:r>
                      <a:r>
                        <a:rPr kumimoji="1" lang="ja-JP" altLang="en-US" sz="1100" b="1" dirty="0">
                          <a:latin typeface="Meiryo UI" panose="020B0604030504040204" pitchFamily="50" charset="-128"/>
                          <a:ea typeface="Meiryo UI" panose="020B0604030504040204" pitchFamily="50" charset="-128"/>
                        </a:rPr>
                        <a:t>以上（第</a:t>
                      </a:r>
                      <a:r>
                        <a:rPr kumimoji="1" lang="en-US" altLang="ja-JP" sz="1100" b="1" dirty="0">
                          <a:latin typeface="Meiryo UI" panose="020B0604030504040204" pitchFamily="50" charset="-128"/>
                          <a:ea typeface="Meiryo UI" panose="020B0604030504040204" pitchFamily="50" charset="-128"/>
                        </a:rPr>
                        <a:t>2</a:t>
                      </a:r>
                      <a:r>
                        <a:rPr kumimoji="1" lang="ja-JP" altLang="en-US" sz="1100" b="1" dirty="0">
                          <a:latin typeface="Meiryo UI" panose="020B0604030504040204" pitchFamily="50" charset="-128"/>
                          <a:ea typeface="Meiryo UI" panose="020B0604030504040204" pitchFamily="50" charset="-128"/>
                        </a:rPr>
                        <a:t>期戦略計画期間）</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4">
                  <a:txBody>
                    <a:bodyPr/>
                    <a:lstStyle/>
                    <a:p>
                      <a:pPr algn="ctr"/>
                      <a:r>
                        <a:rPr kumimoji="1" lang="en-US" altLang="zh-TW" sz="1050" dirty="0">
                          <a:latin typeface="Meiryo UI" panose="020B0604030504040204" pitchFamily="50" charset="-128"/>
                          <a:ea typeface="Meiryo UI" panose="020B0604030504040204" pitchFamily="50" charset="-128"/>
                        </a:rPr>
                        <a:t>【2016</a:t>
                      </a:r>
                      <a:r>
                        <a:rPr kumimoji="1" lang="zh-TW" altLang="en-US" sz="1050" dirty="0">
                          <a:latin typeface="Meiryo UI" panose="020B0604030504040204" pitchFamily="50" charset="-128"/>
                          <a:ea typeface="Meiryo UI" panose="020B0604030504040204" pitchFamily="50" charset="-128"/>
                        </a:rPr>
                        <a:t>年度</a:t>
                      </a:r>
                      <a:r>
                        <a:rPr kumimoji="1" lang="en-US" altLang="zh-TW" sz="1050" dirty="0">
                          <a:latin typeface="Meiryo UI" panose="020B0604030504040204" pitchFamily="50" charset="-128"/>
                          <a:ea typeface="Meiryo UI" panose="020B0604030504040204" pitchFamily="50" charset="-128"/>
                        </a:rPr>
                        <a:t>】</a:t>
                      </a:r>
                    </a:p>
                    <a:p>
                      <a:pPr algn="ctr"/>
                      <a:r>
                        <a:rPr kumimoji="1" lang="zh-TW" altLang="en-US" sz="1050" dirty="0">
                          <a:latin typeface="Meiryo UI" panose="020B0604030504040204" pitchFamily="50" charset="-128"/>
                          <a:ea typeface="Meiryo UI" panose="020B0604030504040204" pitchFamily="50" charset="-128"/>
                        </a:rPr>
                        <a:t>経済成長率</a:t>
                      </a:r>
                      <a:endParaRPr kumimoji="1" lang="en-US" altLang="zh-TW" sz="1050" dirty="0">
                        <a:latin typeface="Meiryo UI" panose="020B0604030504040204" pitchFamily="50" charset="-128"/>
                        <a:ea typeface="Meiryo UI" panose="020B0604030504040204" pitchFamily="50" charset="-128"/>
                      </a:endParaRPr>
                    </a:p>
                    <a:p>
                      <a:pPr algn="ctr"/>
                      <a:r>
                        <a:rPr kumimoji="1" lang="zh-TW" altLang="en-US" sz="1050" dirty="0">
                          <a:latin typeface="Meiryo UI" panose="020B0604030504040204" pitchFamily="50" charset="-128"/>
                          <a:ea typeface="Meiryo UI" panose="020B0604030504040204" pitchFamily="50" charset="-128"/>
                        </a:rPr>
                        <a:t>（実質）</a:t>
                      </a:r>
                      <a:endParaRPr kumimoji="1" lang="en-US" altLang="zh-TW" sz="1050" dirty="0">
                        <a:latin typeface="Meiryo UI" panose="020B0604030504040204" pitchFamily="50" charset="-128"/>
                        <a:ea typeface="Meiryo UI" panose="020B0604030504040204" pitchFamily="50" charset="-128"/>
                      </a:endParaRPr>
                    </a:p>
                    <a:p>
                      <a:pPr algn="ctr"/>
                      <a:r>
                        <a:rPr kumimoji="1" lang="en-US" altLang="zh-TW" sz="1050" dirty="0">
                          <a:latin typeface="Meiryo UI" panose="020B0604030504040204" pitchFamily="50" charset="-128"/>
                          <a:ea typeface="Meiryo UI" panose="020B0604030504040204" pitchFamily="50" charset="-128"/>
                        </a:rPr>
                        <a:t>0.0</a:t>
                      </a:r>
                      <a:r>
                        <a:rPr kumimoji="1" lang="zh-TW" altLang="en-US"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4">
                  <a:txBody>
                    <a:bodyPr/>
                    <a:lstStyle/>
                    <a:p>
                      <a:pPr algn="ctr"/>
                      <a:r>
                        <a:rPr kumimoji="1" lang="en-US" altLang="zh-TW" sz="1000" dirty="0">
                          <a:latin typeface="Meiryo UI" panose="020B0604030504040204" pitchFamily="50" charset="-128"/>
                          <a:ea typeface="Meiryo UI" panose="020B0604030504040204" pitchFamily="50" charset="-128"/>
                        </a:rPr>
                        <a:t>【2019</a:t>
                      </a:r>
                      <a:r>
                        <a:rPr kumimoji="1" lang="zh-TW" altLang="en-US" sz="1000" dirty="0">
                          <a:latin typeface="Meiryo UI" panose="020B0604030504040204" pitchFamily="50" charset="-128"/>
                          <a:ea typeface="Meiryo UI" panose="020B0604030504040204" pitchFamily="50" charset="-128"/>
                        </a:rPr>
                        <a:t>年度</a:t>
                      </a:r>
                      <a:r>
                        <a:rPr kumimoji="1" lang="en-US" altLang="zh-TW" sz="1000" dirty="0">
                          <a:latin typeface="Meiryo UI" panose="020B0604030504040204" pitchFamily="50" charset="-128"/>
                          <a:ea typeface="Meiryo UI" panose="020B0604030504040204" pitchFamily="50" charset="-128"/>
                        </a:rPr>
                        <a:t>】</a:t>
                      </a:r>
                    </a:p>
                    <a:p>
                      <a:pPr algn="ctr"/>
                      <a:r>
                        <a:rPr kumimoji="1" lang="zh-TW" altLang="en-US" sz="1000" dirty="0">
                          <a:latin typeface="Meiryo UI" panose="020B0604030504040204" pitchFamily="50" charset="-128"/>
                          <a:ea typeface="Meiryo UI" panose="020B0604030504040204" pitchFamily="50" charset="-128"/>
                        </a:rPr>
                        <a:t>経済成長率</a:t>
                      </a:r>
                      <a:endParaRPr kumimoji="1" lang="en-US" altLang="zh-TW" sz="1000" dirty="0">
                        <a:latin typeface="Meiryo UI" panose="020B0604030504040204" pitchFamily="50" charset="-128"/>
                        <a:ea typeface="Meiryo UI" panose="020B0604030504040204" pitchFamily="50" charset="-128"/>
                      </a:endParaRPr>
                    </a:p>
                    <a:p>
                      <a:pPr algn="ctr"/>
                      <a:r>
                        <a:rPr kumimoji="1" lang="zh-TW" altLang="en-US" sz="1000" dirty="0">
                          <a:latin typeface="Meiryo UI" panose="020B0604030504040204" pitchFamily="50" charset="-128"/>
                          <a:ea typeface="Meiryo UI" panose="020B0604030504040204" pitchFamily="50" charset="-128"/>
                        </a:rPr>
                        <a:t>（実質）</a:t>
                      </a:r>
                    </a:p>
                    <a:p>
                      <a:pPr algn="ctr"/>
                      <a:r>
                        <a:rPr kumimoji="1" lang="en-US" altLang="zh-TW" sz="1000" dirty="0">
                          <a:latin typeface="Meiryo UI" panose="020B0604030504040204" pitchFamily="50" charset="-128"/>
                          <a:ea typeface="Meiryo UI" panose="020B0604030504040204" pitchFamily="50" charset="-128"/>
                        </a:rPr>
                        <a:t>-1.7</a:t>
                      </a:r>
                      <a:r>
                        <a:rPr kumimoji="1" lang="zh-TW" altLang="en-US"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4">
                  <a:txBody>
                    <a:bodyPr/>
                    <a:lstStyle/>
                    <a:p>
                      <a:pPr algn="ctr"/>
                      <a:r>
                        <a:rPr kumimoji="1" lang="en-US" altLang="zh-TW" sz="1050" dirty="0">
                          <a:latin typeface="Meiryo UI" panose="020B0604030504040204" pitchFamily="50" charset="-128"/>
                          <a:ea typeface="Meiryo UI" panose="020B0604030504040204" pitchFamily="50" charset="-128"/>
                        </a:rPr>
                        <a:t>【2020</a:t>
                      </a:r>
                      <a:r>
                        <a:rPr kumimoji="1" lang="zh-TW" altLang="en-US" sz="1050" dirty="0">
                          <a:latin typeface="Meiryo UI" panose="020B0604030504040204" pitchFamily="50" charset="-128"/>
                          <a:ea typeface="Meiryo UI" panose="020B0604030504040204" pitchFamily="50" charset="-128"/>
                        </a:rPr>
                        <a:t>年度</a:t>
                      </a:r>
                      <a:r>
                        <a:rPr kumimoji="1" lang="en-US" altLang="zh-TW" sz="1050" dirty="0">
                          <a:latin typeface="Meiryo UI" panose="020B0604030504040204" pitchFamily="50" charset="-128"/>
                          <a:ea typeface="Meiryo UI" panose="020B0604030504040204" pitchFamily="50" charset="-128"/>
                        </a:rPr>
                        <a:t>】</a:t>
                      </a:r>
                    </a:p>
                    <a:p>
                      <a:pPr algn="ctr"/>
                      <a:r>
                        <a:rPr kumimoji="1" lang="zh-TW" altLang="en-US" sz="1050" dirty="0">
                          <a:latin typeface="Meiryo UI" panose="020B0604030504040204" pitchFamily="50" charset="-128"/>
                          <a:ea typeface="Meiryo UI" panose="020B0604030504040204" pitchFamily="50" charset="-128"/>
                        </a:rPr>
                        <a:t>経済成長率</a:t>
                      </a:r>
                      <a:endParaRPr kumimoji="1" lang="en-US" altLang="zh-TW" sz="1050" dirty="0">
                        <a:latin typeface="Meiryo UI" panose="020B0604030504040204" pitchFamily="50" charset="-128"/>
                        <a:ea typeface="Meiryo UI" panose="020B0604030504040204" pitchFamily="50" charset="-128"/>
                      </a:endParaRPr>
                    </a:p>
                    <a:p>
                      <a:pPr algn="ctr"/>
                      <a:r>
                        <a:rPr kumimoji="1" lang="zh-TW" altLang="en-US" sz="1050" dirty="0">
                          <a:latin typeface="Meiryo UI" panose="020B0604030504040204" pitchFamily="50" charset="-128"/>
                          <a:ea typeface="Meiryo UI" panose="020B0604030504040204" pitchFamily="50" charset="-128"/>
                        </a:rPr>
                        <a:t>（実質）</a:t>
                      </a:r>
                    </a:p>
                    <a:p>
                      <a:pPr algn="ctr"/>
                      <a:r>
                        <a:rPr kumimoji="1" lang="en-US" altLang="zh-TW" sz="1050" dirty="0">
                          <a:latin typeface="Meiryo UI" panose="020B0604030504040204" pitchFamily="50" charset="-128"/>
                          <a:ea typeface="Meiryo UI" panose="020B0604030504040204" pitchFamily="50" charset="-128"/>
                        </a:rPr>
                        <a:t>-4.6</a:t>
                      </a:r>
                      <a:r>
                        <a:rPr kumimoji="1" lang="zh-TW" altLang="en-US"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4">
                  <a:txBody>
                    <a:bodyPr/>
                    <a:lstStyle/>
                    <a:p>
                      <a:pPr algn="ctr"/>
                      <a:r>
                        <a:rPr kumimoji="1" lang="en-US" altLang="ja-JP" sz="1800" b="1" dirty="0">
                          <a:solidFill>
                            <a:srgbClr val="FF0000"/>
                          </a:solidFill>
                          <a:latin typeface="Meiryo UI" panose="020B0604030504040204" pitchFamily="50" charset="-128"/>
                          <a:ea typeface="Meiryo UI" panose="020B0604030504040204" pitchFamily="50" charset="-128"/>
                        </a:rPr>
                        <a:t>D</a:t>
                      </a:r>
                      <a:endParaRPr kumimoji="1" lang="ja-JP" altLang="en-US" sz="1050" b="1"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4">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pPr algn="l"/>
                      <a:r>
                        <a:rPr kumimoji="1" lang="ja-JP" altLang="en-US" sz="900" dirty="0">
                          <a:latin typeface="Meiryo UI" panose="020B0604030504040204" pitchFamily="50" charset="-128"/>
                          <a:ea typeface="Meiryo UI" panose="020B0604030504040204" pitchFamily="50" charset="-128"/>
                        </a:rPr>
                        <a:t>有効求人倍率</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年度</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pPr algn="l"/>
                      <a:r>
                        <a:rPr kumimoji="1" lang="en-US" altLang="zh-CN" sz="900" dirty="0">
                          <a:latin typeface="Meiryo UI" panose="020B0604030504040204" pitchFamily="50" charset="-128"/>
                          <a:ea typeface="Meiryo UI" panose="020B0604030504040204" pitchFamily="50" charset="-128"/>
                        </a:rPr>
                        <a:t>1.27%</a:t>
                      </a:r>
                      <a:r>
                        <a:rPr kumimoji="1" lang="zh-CN" altLang="en-US" sz="900" dirty="0">
                          <a:latin typeface="Meiryo UI" panose="020B0604030504040204" pitchFamily="50" charset="-128"/>
                          <a:ea typeface="Meiryo UI" panose="020B0604030504040204" pitchFamily="50" charset="-128"/>
                        </a:rPr>
                        <a:t>（前年度比</a:t>
                      </a:r>
                      <a:r>
                        <a:rPr kumimoji="1" lang="en-US" altLang="zh-CN" sz="900" dirty="0">
                          <a:latin typeface="Meiryo UI" panose="020B0604030504040204" pitchFamily="50" charset="-128"/>
                          <a:ea typeface="Meiryo UI" panose="020B0604030504040204" pitchFamily="50" charset="-128"/>
                        </a:rPr>
                        <a:t>+0.13%</a:t>
                      </a:r>
                      <a:r>
                        <a:rPr kumimoji="1" lang="zh-CN" altLang="en-US" sz="900" dirty="0">
                          <a:latin typeface="Meiryo UI" panose="020B0604030504040204" pitchFamily="50" charset="-128"/>
                          <a:ea typeface="Meiryo UI" panose="020B0604030504040204" pitchFamily="50" charset="-128"/>
                        </a:rPr>
                        <a:t>）</a:t>
                      </a:r>
                    </a:p>
                    <a:p>
                      <a:pPr algn="l"/>
                      <a:r>
                        <a:rPr kumimoji="1" lang="zh-CN" altLang="en-US" sz="900" dirty="0">
                          <a:latin typeface="Meiryo UI" panose="020B0604030504040204" pitchFamily="50" charset="-128"/>
                          <a:ea typeface="Meiryo UI" panose="020B0604030504040204" pitchFamily="50" charset="-128"/>
                        </a:rPr>
                        <a:t>（全国平均</a:t>
                      </a:r>
                      <a:r>
                        <a:rPr kumimoji="1" lang="en-US" altLang="zh-CN" sz="900" dirty="0">
                          <a:latin typeface="Meiryo UI" panose="020B0604030504040204" pitchFamily="50" charset="-128"/>
                          <a:ea typeface="Meiryo UI" panose="020B0604030504040204" pitchFamily="50" charset="-128"/>
                        </a:rPr>
                        <a:t>1.31%</a:t>
                      </a:r>
                      <a:r>
                        <a:rPr kumimoji="1" lang="zh-CN" altLang="en-US"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extLst>
                  <a:ext uri="{0D108BD9-81ED-4DB2-BD59-A6C34878D82A}">
                    <a16:rowId xmlns:a16="http://schemas.microsoft.com/office/drawing/2014/main" val="1696977389"/>
                  </a:ext>
                </a:extLst>
              </a:tr>
              <a:tr h="540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充足率（求人数に対する充足された求人の割合）</a:t>
                      </a:r>
                      <a:r>
                        <a:rPr kumimoji="1" lang="en-US" altLang="ja-JP" sz="900" dirty="0">
                          <a:latin typeface="Meiryo UI" panose="020B0604030504040204" pitchFamily="50" charset="-128"/>
                          <a:ea typeface="Meiryo UI" panose="020B0604030504040204" pitchFamily="50" charset="-128"/>
                        </a:rPr>
                        <a:t>【2021</a:t>
                      </a:r>
                      <a:r>
                        <a:rPr kumimoji="1" lang="ja-JP" altLang="en-US" sz="900" dirty="0">
                          <a:latin typeface="Meiryo UI" panose="020B0604030504040204" pitchFamily="50" charset="-128"/>
                          <a:ea typeface="Meiryo UI" panose="020B0604030504040204" pitchFamily="50" charset="-128"/>
                        </a:rPr>
                        <a:t>年度</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dirty="0">
                          <a:latin typeface="Meiryo UI" panose="020B0604030504040204" pitchFamily="50" charset="-128"/>
                          <a:ea typeface="Meiryo UI" panose="020B0604030504040204" pitchFamily="50" charset="-128"/>
                        </a:rPr>
                        <a:t>10.2</a:t>
                      </a:r>
                      <a:r>
                        <a:rPr kumimoji="1" lang="ja-JP" altLang="en-US" sz="900" dirty="0">
                          <a:latin typeface="Meiryo UI" panose="020B0604030504040204" pitchFamily="50" charset="-128"/>
                          <a:ea typeface="Meiryo UI" panose="020B0604030504040204" pitchFamily="50" charset="-128"/>
                        </a:rPr>
                        <a:t>％（前年度比▲</a:t>
                      </a:r>
                      <a:r>
                        <a:rPr kumimoji="1" lang="en-US" altLang="ja-JP" sz="900" dirty="0">
                          <a:latin typeface="Meiryo UI" panose="020B0604030504040204" pitchFamily="50" charset="-128"/>
                          <a:ea typeface="Meiryo UI" panose="020B0604030504040204" pitchFamily="50" charset="-128"/>
                        </a:rPr>
                        <a:t>0.5</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（全国平均</a:t>
                      </a:r>
                      <a:r>
                        <a:rPr kumimoji="1" lang="en-US" altLang="ja-JP" sz="900" dirty="0" smtClean="0">
                          <a:latin typeface="Meiryo UI" panose="020B0604030504040204" pitchFamily="50" charset="-128"/>
                          <a:ea typeface="Meiryo UI" panose="020B0604030504040204" pitchFamily="50" charset="-128"/>
                        </a:rPr>
                        <a:t>12.9</a:t>
                      </a:r>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8802803"/>
                  </a:ext>
                </a:extLst>
              </a:tr>
              <a:tr h="540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kumimoji="1" lang="zh-CN" altLang="en-US" sz="900" dirty="0">
                          <a:latin typeface="Meiryo UI" panose="020B0604030504040204" pitchFamily="50" charset="-128"/>
                          <a:ea typeface="Meiryo UI" panose="020B0604030504040204" pitchFamily="50" charset="-128"/>
                        </a:rPr>
                        <a:t>外国人労働者数</a:t>
                      </a:r>
                      <a:r>
                        <a:rPr kumimoji="1" lang="en-US" altLang="zh-CN" sz="900" dirty="0">
                          <a:latin typeface="Meiryo UI" panose="020B0604030504040204" pitchFamily="50" charset="-128"/>
                          <a:ea typeface="Meiryo UI" panose="020B0604030504040204" pitchFamily="50" charset="-128"/>
                        </a:rPr>
                        <a:t>【2022</a:t>
                      </a:r>
                      <a:r>
                        <a:rPr kumimoji="1" lang="zh-CN" altLang="en-US" sz="900" dirty="0">
                          <a:latin typeface="Meiryo UI" panose="020B0604030504040204" pitchFamily="50" charset="-128"/>
                          <a:ea typeface="Meiryo UI" panose="020B0604030504040204" pitchFamily="50" charset="-128"/>
                        </a:rPr>
                        <a:t>年</a:t>
                      </a:r>
                      <a:r>
                        <a:rPr kumimoji="1" lang="en-US" altLang="zh-CN"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pPr algn="l"/>
                      <a:r>
                        <a:rPr kumimoji="1" lang="en-US" altLang="ja-JP" sz="900" dirty="0">
                          <a:latin typeface="Meiryo UI" panose="020B0604030504040204" pitchFamily="50" charset="-128"/>
                          <a:ea typeface="Meiryo UI" panose="020B0604030504040204" pitchFamily="50" charset="-128"/>
                        </a:rPr>
                        <a:t>124,570</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2017</a:t>
                      </a:r>
                      <a:r>
                        <a:rPr kumimoji="1" lang="ja-JP" altLang="en-US" sz="900" dirty="0">
                          <a:latin typeface="Meiryo UI" panose="020B0604030504040204" pitchFamily="50" charset="-128"/>
                          <a:ea typeface="Meiryo UI" panose="020B0604030504040204" pitchFamily="50" charset="-128"/>
                        </a:rPr>
                        <a:t>年からの</a:t>
                      </a:r>
                      <a:r>
                        <a:rPr kumimoji="1" lang="en-US" altLang="ja-JP" sz="900" dirty="0">
                          <a:latin typeface="Meiryo UI" panose="020B0604030504040204" pitchFamily="50" charset="-128"/>
                          <a:ea typeface="Meiryo UI" panose="020B0604030504040204" pitchFamily="50" charset="-128"/>
                        </a:rPr>
                        <a:t>5</a:t>
                      </a:r>
                      <a:r>
                        <a:rPr kumimoji="1" lang="ja-JP" altLang="en-US" sz="900" dirty="0">
                          <a:latin typeface="Meiryo UI" panose="020B0604030504040204" pitchFamily="50" charset="-128"/>
                          <a:ea typeface="Meiryo UI" panose="020B0604030504040204" pitchFamily="50" charset="-128"/>
                        </a:rPr>
                        <a:t>年間で</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extLst>
                  <a:ext uri="{0D108BD9-81ED-4DB2-BD59-A6C34878D82A}">
                    <a16:rowId xmlns:a16="http://schemas.microsoft.com/office/drawing/2014/main" val="1499881722"/>
                  </a:ext>
                </a:extLst>
              </a:tr>
              <a:tr h="615785">
                <a:tc vMerge="1">
                  <a:txBody>
                    <a:bodyPr/>
                    <a:lstStyle/>
                    <a:p>
                      <a:pPr marL="0" indent="0"/>
                      <a:endParaRPr kumimoji="1" lang="ja-JP" altLang="en-US" sz="1100" b="1"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dirty="0">
                          <a:latin typeface="Meiryo UI" panose="020B0604030504040204" pitchFamily="50" charset="-128"/>
                          <a:ea typeface="Meiryo UI" panose="020B0604030504040204" pitchFamily="50" charset="-128"/>
                        </a:rPr>
                        <a:t>転入、転出企業数</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zh-TW" altLang="en-US" sz="900" dirty="0">
                          <a:latin typeface="Meiryo UI" panose="020B0604030504040204" pitchFamily="50" charset="-128"/>
                          <a:ea typeface="Meiryo UI" panose="020B0604030504040204" pitchFamily="50" charset="-128"/>
                        </a:rPr>
                        <a:t>転入　　　 </a:t>
                      </a:r>
                      <a:r>
                        <a:rPr kumimoji="1" lang="en-US" altLang="zh-TW" sz="900" dirty="0">
                          <a:latin typeface="Meiryo UI" panose="020B0604030504040204" pitchFamily="50" charset="-128"/>
                          <a:ea typeface="Meiryo UI" panose="020B0604030504040204" pitchFamily="50" charset="-128"/>
                        </a:rPr>
                        <a:t>127</a:t>
                      </a:r>
                      <a:r>
                        <a:rPr kumimoji="1" lang="zh-TW" altLang="en-US" sz="900" dirty="0">
                          <a:latin typeface="Meiryo UI" panose="020B0604030504040204" pitchFamily="50" charset="-128"/>
                          <a:ea typeface="Meiryo UI" panose="020B0604030504040204" pitchFamily="50" charset="-128"/>
                        </a:rPr>
                        <a:t>社</a:t>
                      </a:r>
                    </a:p>
                    <a:p>
                      <a:pPr algn="l"/>
                      <a:r>
                        <a:rPr kumimoji="1" lang="zh-TW" altLang="en-US" sz="900" dirty="0">
                          <a:latin typeface="Meiryo UI" panose="020B0604030504040204" pitchFamily="50" charset="-128"/>
                          <a:ea typeface="Meiryo UI" panose="020B0604030504040204" pitchFamily="50" charset="-128"/>
                        </a:rPr>
                        <a:t>転出 　　　</a:t>
                      </a:r>
                      <a:r>
                        <a:rPr kumimoji="1" lang="en-US" altLang="zh-TW" sz="900" dirty="0">
                          <a:latin typeface="Meiryo UI" panose="020B0604030504040204" pitchFamily="50" charset="-128"/>
                          <a:ea typeface="Meiryo UI" panose="020B0604030504040204" pitchFamily="50" charset="-128"/>
                        </a:rPr>
                        <a:t>208</a:t>
                      </a:r>
                      <a:r>
                        <a:rPr kumimoji="1" lang="zh-TW" altLang="en-US" sz="900" dirty="0">
                          <a:latin typeface="Meiryo UI" panose="020B0604030504040204" pitchFamily="50" charset="-128"/>
                          <a:ea typeface="Meiryo UI" panose="020B0604030504040204" pitchFamily="50" charset="-128"/>
                        </a:rPr>
                        <a:t>社</a:t>
                      </a:r>
                    </a:p>
                    <a:p>
                      <a:pPr algn="l"/>
                      <a:r>
                        <a:rPr kumimoji="1" lang="zh-TW" altLang="en-US" sz="900" dirty="0">
                          <a:latin typeface="Meiryo UI" panose="020B0604030504040204" pitchFamily="50" charset="-128"/>
                          <a:ea typeface="Meiryo UI" panose="020B0604030504040204" pitchFamily="50" charset="-128"/>
                        </a:rPr>
                        <a:t>転出超過 　</a:t>
                      </a:r>
                      <a:r>
                        <a:rPr kumimoji="1" lang="en-US" altLang="zh-TW" sz="900" dirty="0">
                          <a:latin typeface="Meiryo UI" panose="020B0604030504040204" pitchFamily="50" charset="-128"/>
                          <a:ea typeface="Meiryo UI" panose="020B0604030504040204" pitchFamily="50" charset="-128"/>
                        </a:rPr>
                        <a:t>81</a:t>
                      </a:r>
                      <a:r>
                        <a:rPr kumimoji="1" lang="zh-TW" altLang="en-US" sz="900" dirty="0">
                          <a:latin typeface="Meiryo UI" panose="020B0604030504040204" pitchFamily="50" charset="-128"/>
                          <a:ea typeface="Meiryo UI" panose="020B0604030504040204" pitchFamily="50" charset="-128"/>
                        </a:rPr>
                        <a:t>社（前年度比</a:t>
                      </a:r>
                      <a:r>
                        <a:rPr kumimoji="1" lang="en-US" altLang="zh-TW" sz="900" dirty="0">
                          <a:latin typeface="Meiryo UI" panose="020B0604030504040204" pitchFamily="50" charset="-128"/>
                          <a:ea typeface="Meiryo UI" panose="020B0604030504040204" pitchFamily="50" charset="-128"/>
                        </a:rPr>
                        <a:t>+21</a:t>
                      </a:r>
                      <a:r>
                        <a:rPr kumimoji="1" lang="zh-TW" altLang="en-US" sz="900" dirty="0">
                          <a:latin typeface="Meiryo UI" panose="020B0604030504040204" pitchFamily="50" charset="-128"/>
                          <a:ea typeface="Meiryo UI" panose="020B0604030504040204" pitchFamily="50" charset="-128"/>
                        </a:rPr>
                        <a:t>社）</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4808612"/>
                  </a:ext>
                </a:extLst>
              </a:tr>
              <a:tr h="615786">
                <a:tc rowSpan="2">
                  <a:txBody>
                    <a:bodyPr/>
                    <a:lstStyle/>
                    <a:p>
                      <a:pPr marL="0" indent="0"/>
                      <a:r>
                        <a:rPr kumimoji="1" lang="ja-JP" altLang="en-US" sz="1100" b="1" dirty="0">
                          <a:latin typeface="Meiryo UI" panose="020B0604030504040204" pitchFamily="50" charset="-128"/>
                          <a:ea typeface="Meiryo UI" panose="020B0604030504040204" pitchFamily="50" charset="-128"/>
                        </a:rPr>
                        <a:t>○開業事業所数</a:t>
                      </a:r>
                      <a:endParaRPr kumimoji="1" lang="en-US" altLang="ja-JP" sz="1100" b="1" dirty="0">
                        <a:latin typeface="Meiryo UI" panose="020B0604030504040204" pitchFamily="50" charset="-128"/>
                        <a:ea typeface="Meiryo UI" panose="020B0604030504040204" pitchFamily="50" charset="-128"/>
                      </a:endParaRPr>
                    </a:p>
                    <a:p>
                      <a:pPr marL="0" indent="0"/>
                      <a:r>
                        <a:rPr kumimoji="1" lang="ja-JP" altLang="en-US" sz="1100" b="1" dirty="0">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10,000</a:t>
                      </a:r>
                      <a:r>
                        <a:rPr kumimoji="1" lang="ja-JP" altLang="en-US" sz="1100" b="1" dirty="0">
                          <a:latin typeface="Meiryo UI" panose="020B0604030504040204" pitchFamily="50" charset="-128"/>
                          <a:ea typeface="Meiryo UI" panose="020B0604030504040204" pitchFamily="50" charset="-128"/>
                        </a:rPr>
                        <a:t>か所</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【2018</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a:t>
                      </a:r>
                    </a:p>
                    <a:p>
                      <a:pPr algn="ctr"/>
                      <a:r>
                        <a:rPr kumimoji="1" lang="en-US" altLang="ja-JP" sz="1050" dirty="0">
                          <a:latin typeface="Meiryo UI" panose="020B0604030504040204" pitchFamily="50" charset="-128"/>
                          <a:ea typeface="Meiryo UI" panose="020B0604030504040204" pitchFamily="50" charset="-128"/>
                        </a:rPr>
                        <a:t>8,463</a:t>
                      </a:r>
                      <a:r>
                        <a:rPr kumimoji="1" lang="ja-JP" altLang="en-US" sz="1050" dirty="0">
                          <a:latin typeface="Meiryo UI" panose="020B0604030504040204" pitchFamily="50" charset="-128"/>
                          <a:ea typeface="Meiryo UI" panose="020B0604030504040204" pitchFamily="50" charset="-128"/>
                        </a:rPr>
                        <a:t>か所</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000" dirty="0">
                          <a:latin typeface="Meiryo UI" panose="020B0604030504040204" pitchFamily="50" charset="-128"/>
                          <a:ea typeface="Meiryo UI" panose="020B0604030504040204" pitchFamily="50" charset="-128"/>
                        </a:rPr>
                        <a:t>【2020</a:t>
                      </a:r>
                      <a:r>
                        <a:rPr kumimoji="1" lang="ja-JP" altLang="en-US" sz="1000" dirty="0">
                          <a:latin typeface="Meiryo UI" panose="020B0604030504040204" pitchFamily="50" charset="-128"/>
                          <a:ea typeface="Meiryo UI" panose="020B0604030504040204" pitchFamily="50" charset="-128"/>
                        </a:rPr>
                        <a:t>年度</a:t>
                      </a:r>
                      <a:r>
                        <a:rPr kumimoji="1" lang="en-US" altLang="ja-JP" sz="1000" dirty="0">
                          <a:latin typeface="Meiryo UI" panose="020B0604030504040204" pitchFamily="50" charset="-128"/>
                          <a:ea typeface="Meiryo UI" panose="020B0604030504040204" pitchFamily="50" charset="-128"/>
                        </a:rPr>
                        <a:t>】</a:t>
                      </a:r>
                    </a:p>
                    <a:p>
                      <a:pPr algn="ctr"/>
                      <a:r>
                        <a:rPr kumimoji="1" lang="en-US" altLang="ja-JP" sz="1000" dirty="0">
                          <a:latin typeface="Meiryo UI" panose="020B0604030504040204" pitchFamily="50" charset="-128"/>
                          <a:ea typeface="Meiryo UI" panose="020B0604030504040204" pitchFamily="50" charset="-128"/>
                        </a:rPr>
                        <a:t>10,209</a:t>
                      </a:r>
                      <a:r>
                        <a:rPr kumimoji="1" lang="ja-JP" altLang="en-US" sz="1000" dirty="0">
                          <a:latin typeface="Meiryo UI" panose="020B0604030504040204" pitchFamily="50" charset="-128"/>
                          <a:ea typeface="Meiryo UI" panose="020B0604030504040204" pitchFamily="50" charset="-128"/>
                        </a:rPr>
                        <a:t>か所</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【2021</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a:t>
                      </a:r>
                    </a:p>
                    <a:p>
                      <a:pPr algn="ctr"/>
                      <a:r>
                        <a:rPr kumimoji="1" lang="en-US" altLang="ja-JP" sz="1050" dirty="0">
                          <a:latin typeface="Meiryo UI" panose="020B0604030504040204" pitchFamily="50" charset="-128"/>
                          <a:ea typeface="Meiryo UI" panose="020B0604030504040204" pitchFamily="50" charset="-128"/>
                        </a:rPr>
                        <a:t>9,212</a:t>
                      </a:r>
                      <a:r>
                        <a:rPr kumimoji="1" lang="ja-JP" altLang="en-US" sz="1050" dirty="0">
                          <a:latin typeface="Meiryo UI" panose="020B0604030504040204" pitchFamily="50" charset="-128"/>
                          <a:ea typeface="Meiryo UI" panose="020B0604030504040204" pitchFamily="50" charset="-128"/>
                        </a:rPr>
                        <a:t>か所</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800" dirty="0">
                          <a:latin typeface="Meiryo UI" panose="020B0604030504040204" pitchFamily="50" charset="-128"/>
                          <a:ea typeface="Meiryo UI" panose="020B0604030504040204" pitchFamily="50" charset="-128"/>
                        </a:rPr>
                        <a:t>B</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endParaRPr kumimoji="1" lang="ja-JP" altLang="en-US"/>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a:latin typeface="Meiryo UI" panose="020B0604030504040204" pitchFamily="50" charset="-128"/>
                          <a:ea typeface="Meiryo UI" panose="020B0604030504040204" pitchFamily="50" charset="-128"/>
                        </a:rPr>
                        <a:t>開業数の全国シェア</a:t>
                      </a:r>
                      <a:r>
                        <a:rPr kumimoji="1" lang="en-US" altLang="ja-JP" sz="900" dirty="0">
                          <a:latin typeface="Meiryo UI" panose="020B0604030504040204" pitchFamily="50" charset="-128"/>
                          <a:ea typeface="Meiryo UI" panose="020B0604030504040204" pitchFamily="50" charset="-128"/>
                        </a:rPr>
                        <a:t>【2021</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r>
                        <a:rPr kumimoji="1" lang="en-US" altLang="ja-JP" sz="900" dirty="0">
                          <a:latin typeface="Meiryo UI" panose="020B0604030504040204" pitchFamily="50" charset="-128"/>
                          <a:ea typeface="Meiryo UI" panose="020B0604030504040204" pitchFamily="50" charset="-128"/>
                        </a:rPr>
                        <a:t>9.1</a:t>
                      </a:r>
                      <a:r>
                        <a:rPr kumimoji="1" lang="ja-JP" altLang="en-US" sz="900" dirty="0">
                          <a:latin typeface="Meiryo UI" panose="020B0604030504040204" pitchFamily="50" charset="-128"/>
                          <a:ea typeface="Meiryo UI" panose="020B0604030504040204" pitchFamily="50" charset="-128"/>
                        </a:rPr>
                        <a:t>％（前年度比＋</a:t>
                      </a:r>
                      <a:r>
                        <a:rPr kumimoji="1" lang="en-US" altLang="ja-JP" sz="900" dirty="0">
                          <a:latin typeface="Meiryo UI" panose="020B0604030504040204" pitchFamily="50" charset="-128"/>
                          <a:ea typeface="Meiryo UI" panose="020B0604030504040204" pitchFamily="50" charset="-128"/>
                        </a:rPr>
                        <a:t>0.3</a:t>
                      </a:r>
                      <a:r>
                        <a:rPr kumimoji="1" lang="ja-JP" altLang="en-US" sz="900" dirty="0">
                          <a:latin typeface="Meiryo UI" panose="020B0604030504040204" pitchFamily="50" charset="-128"/>
                          <a:ea typeface="Meiryo UI" panose="020B0604030504040204" pitchFamily="50" charset="-128"/>
                        </a:rPr>
                        <a:t>％）</a:t>
                      </a:r>
                    </a:p>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参考：東京</a:t>
                      </a:r>
                      <a:r>
                        <a:rPr kumimoji="1" lang="en-US" altLang="ja-JP" sz="900" dirty="0">
                          <a:latin typeface="Meiryo UI" panose="020B0604030504040204" pitchFamily="50" charset="-128"/>
                          <a:ea typeface="Meiryo UI" panose="020B0604030504040204" pitchFamily="50" charset="-128"/>
                        </a:rPr>
                        <a:t>18.8</a:t>
                      </a:r>
                      <a:r>
                        <a:rPr kumimoji="1" lang="ja-JP" altLang="en-US" sz="900" dirty="0">
                          <a:latin typeface="Meiryo UI" panose="020B0604030504040204" pitchFamily="50" charset="-128"/>
                          <a:ea typeface="Meiryo UI" panose="020B0604030504040204" pitchFamily="50" charset="-128"/>
                        </a:rPr>
                        <a:t>％（前年度比▲</a:t>
                      </a:r>
                      <a:r>
                        <a:rPr kumimoji="1" lang="en-US" altLang="ja-JP" sz="900" dirty="0">
                          <a:latin typeface="Meiryo UI" panose="020B0604030504040204" pitchFamily="50" charset="-128"/>
                          <a:ea typeface="Meiryo UI" panose="020B0604030504040204" pitchFamily="50" charset="-128"/>
                        </a:rPr>
                        <a:t>0.4</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extLst>
                  <a:ext uri="{0D108BD9-81ED-4DB2-BD59-A6C34878D82A}">
                    <a16:rowId xmlns:a16="http://schemas.microsoft.com/office/drawing/2014/main" val="3627430429"/>
                  </a:ext>
                </a:extLst>
              </a:tr>
              <a:tr h="61578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a:latin typeface="Meiryo UI" panose="020B0604030504040204" pitchFamily="50" charset="-128"/>
                          <a:ea typeface="Meiryo UI" panose="020B0604030504040204" pitchFamily="50" charset="-128"/>
                        </a:rPr>
                        <a:t>廃業率</a:t>
                      </a:r>
                      <a:r>
                        <a:rPr kumimoji="1" lang="en-US" altLang="ja-JP" sz="900" dirty="0">
                          <a:latin typeface="Meiryo UI" panose="020B0604030504040204" pitchFamily="50" charset="-128"/>
                          <a:ea typeface="Meiryo UI" panose="020B0604030504040204" pitchFamily="50" charset="-128"/>
                        </a:rPr>
                        <a:t>【2021</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3.0</a:t>
                      </a:r>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（前年比▲</a:t>
                      </a:r>
                      <a:r>
                        <a:rPr kumimoji="1" lang="en-US" altLang="ja-JP" sz="900" dirty="0">
                          <a:latin typeface="Meiryo UI" panose="020B0604030504040204" pitchFamily="50" charset="-128"/>
                          <a:ea typeface="Meiryo UI" panose="020B0604030504040204" pitchFamily="50" charset="-128"/>
                        </a:rPr>
                        <a:t>0</a:t>
                      </a:r>
                      <a:r>
                        <a:rPr kumimoji="1" lang="ja-JP" altLang="en-US" sz="9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30964042"/>
                  </a:ext>
                </a:extLst>
              </a:tr>
            </a:tbl>
          </a:graphicData>
        </a:graphic>
      </p:graphicFrame>
      <p:cxnSp>
        <p:nvCxnSpPr>
          <p:cNvPr id="25" name="直線矢印コネクタ 24">
            <a:extLst>
              <a:ext uri="{FF2B5EF4-FFF2-40B4-BE49-F238E27FC236}">
                <a16:creationId xmlns:a16="http://schemas.microsoft.com/office/drawing/2014/main" id="{ECEDB3C1-E39E-B91A-8CD5-C33607F78773}"/>
              </a:ext>
            </a:extLst>
          </p:cNvPr>
          <p:cNvCxnSpPr/>
          <p:nvPr/>
        </p:nvCxnSpPr>
        <p:spPr>
          <a:xfrm flipV="1">
            <a:off x="5169918" y="5827176"/>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401BE62-93C3-DD11-EABC-3EDC4FB8867C}"/>
              </a:ext>
            </a:extLst>
          </p:cNvPr>
          <p:cNvCxnSpPr/>
          <p:nvPr/>
        </p:nvCxnSpPr>
        <p:spPr>
          <a:xfrm flipH="1">
            <a:off x="5307042" y="4058627"/>
            <a:ext cx="2697" cy="414563"/>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9" name="スライド番号プレースホルダー 1"/>
          <p:cNvSpPr>
            <a:spLocks noGrp="1"/>
          </p:cNvSpPr>
          <p:nvPr>
            <p:ph type="sldNum" sz="quarter" idx="12"/>
          </p:nvPr>
        </p:nvSpPr>
        <p:spPr>
          <a:xfrm>
            <a:off x="7668972" y="6494371"/>
            <a:ext cx="2228850" cy="365125"/>
          </a:xfrm>
        </p:spPr>
        <p:txBody>
          <a:bodyPr/>
          <a:lstStyle/>
          <a:p>
            <a:r>
              <a:rPr kumimoji="1" lang="en-US" altLang="ja-JP" dirty="0" smtClean="0">
                <a:solidFill>
                  <a:schemeClr val="tx1"/>
                </a:solidFill>
                <a:latin typeface="Meiryo UI" panose="020B0604030504040204" pitchFamily="50" charset="-128"/>
                <a:ea typeface="Meiryo UI" panose="020B0604030504040204" pitchFamily="50" charset="-128"/>
              </a:rPr>
              <a:t>6</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0465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871"/>
            <a:ext cx="9906000" cy="60443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Meiryo UI" panose="020B0604030504040204" pitchFamily="50" charset="-128"/>
                <a:ea typeface="Meiryo UI" panose="020B0604030504040204" pitchFamily="50" charset="-128"/>
              </a:rPr>
              <a:t>具体的目標</a:t>
            </a:r>
            <a:r>
              <a:rPr lang="ja-JP" altLang="en-US" sz="2000" b="1" dirty="0" smtClean="0">
                <a:latin typeface="Meiryo UI" panose="020B0604030504040204" pitchFamily="50" charset="-128"/>
                <a:ea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rPr>
              <a:t>進捗状況（</a:t>
            </a:r>
            <a:r>
              <a:rPr lang="en-US" altLang="ja-JP" sz="2000" b="1" dirty="0">
                <a:latin typeface="Meiryo UI" panose="020B0604030504040204" pitchFamily="50" charset="-128"/>
                <a:ea typeface="Meiryo UI" panose="020B0604030504040204" pitchFamily="50" charset="-128"/>
              </a:rPr>
              <a:t>Ⅲ</a:t>
            </a:r>
            <a:r>
              <a:rPr lang="ja-JP" altLang="en-US" sz="2000" b="1" dirty="0">
                <a:latin typeface="Meiryo UI" panose="020B0604030504040204" pitchFamily="50" charset="-128"/>
                <a:ea typeface="Meiryo UI" panose="020B0604030504040204" pitchFamily="50" charset="-128"/>
              </a:rPr>
              <a:t> 東西二極の一極としての社会経済構造の構築）</a:t>
            </a:r>
            <a:endParaRPr kumimoji="1" lang="ja-JP" altLang="en-US" sz="2000" b="1"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823D07C6-137B-9B06-BC1B-7076DC31F046}"/>
              </a:ext>
            </a:extLst>
          </p:cNvPr>
          <p:cNvSpPr/>
          <p:nvPr/>
        </p:nvSpPr>
        <p:spPr>
          <a:xfrm>
            <a:off x="928056" y="748073"/>
            <a:ext cx="8049889" cy="890691"/>
          </a:xfrm>
          <a:prstGeom prst="round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spcBef>
                <a:spcPts val="0"/>
              </a:spcBef>
              <a:spcAft>
                <a:spcPts val="0"/>
              </a:spcAft>
              <a:buClrTx/>
              <a:buSzTx/>
              <a:buFontTx/>
              <a:buNone/>
              <a:tabLst/>
              <a:defRPr/>
            </a:pPr>
            <a:r>
              <a:rPr kumimoji="0"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基本目標</a:t>
            </a:r>
            <a:endParaRPr kumimoji="0" lang="en-US" altLang="ja-JP"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⑥定住魅力・都市魅力を強化する</a:t>
            </a:r>
            <a:endParaRPr kumimoji="0"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553A91B0-63CF-B990-B021-48AB8EB8C942}"/>
              </a:ext>
            </a:extLst>
          </p:cNvPr>
          <p:cNvSpPr txBox="1"/>
          <p:nvPr/>
        </p:nvSpPr>
        <p:spPr>
          <a:xfrm>
            <a:off x="283059" y="1743245"/>
            <a:ext cx="9337860" cy="492443"/>
          </a:xfrm>
          <a:prstGeom prst="rect">
            <a:avLst/>
          </a:prstGeom>
          <a:solidFill>
            <a:schemeClr val="bg1"/>
          </a:solidFill>
          <a:ln w="28575">
            <a:solidFill>
              <a:schemeClr val="bg2">
                <a:lumMod val="50000"/>
              </a:schemeClr>
            </a:solidFill>
            <a:prstDash val="sysDash"/>
          </a:ln>
        </p:spPr>
        <p:txBody>
          <a:bodyPr wrap="square" rtlCol="0">
            <a:spAutoFit/>
          </a:bodyPr>
          <a:lstStyle/>
          <a:p>
            <a:r>
              <a:rPr lang="ja-JP" altLang="en-US" sz="1200" dirty="0">
                <a:latin typeface="Meiryo UI" panose="020B0604030504040204" pitchFamily="50" charset="-128"/>
                <a:ea typeface="Meiryo UI" panose="020B0604030504040204" pitchFamily="50" charset="-128"/>
              </a:rPr>
              <a:t>具体的目標（</a:t>
            </a:r>
            <a:r>
              <a:rPr lang="en-US" altLang="ja-JP" sz="1200" dirty="0">
                <a:latin typeface="Meiryo UI" panose="020B0604030504040204" pitchFamily="50" charset="-128"/>
                <a:ea typeface="Meiryo UI" panose="020B0604030504040204" pitchFamily="50" charset="-128"/>
              </a:rPr>
              <a:t>KPI</a:t>
            </a:r>
            <a:r>
              <a:rPr lang="ja-JP" altLang="en-US" sz="1200" dirty="0">
                <a:latin typeface="Meiryo UI" panose="020B0604030504040204" pitchFamily="50" charset="-128"/>
                <a:ea typeface="Meiryo UI" panose="020B0604030504040204" pitchFamily="50" charset="-128"/>
              </a:rPr>
              <a:t>）の達成状況を以下のとおり区分。</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A</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目標値を達成</a:t>
            </a: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B</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KPI</a:t>
            </a:r>
            <a:r>
              <a:rPr lang="ja-JP" altLang="en-US" sz="1200" b="1" dirty="0">
                <a:latin typeface="Meiryo UI" panose="020B0604030504040204" pitchFamily="50" charset="-128"/>
                <a:ea typeface="Meiryo UI" panose="020B0604030504040204" pitchFamily="50" charset="-128"/>
              </a:rPr>
              <a:t>目標値は達成していないが、改善・増加した。　</a:t>
            </a:r>
            <a:r>
              <a:rPr lang="en-US" altLang="ja-JP" sz="1400" b="1" dirty="0">
                <a:latin typeface="Meiryo UI" panose="020B0604030504040204" pitchFamily="50" charset="-128"/>
                <a:ea typeface="Meiryo UI" panose="020B0604030504040204" pitchFamily="50" charset="-128"/>
              </a:rPr>
              <a:t>C</a:t>
            </a:r>
            <a:r>
              <a:rPr lang="ja-JP" altLang="en-US" sz="1200" b="1" dirty="0">
                <a:latin typeface="Meiryo UI" panose="020B0604030504040204" pitchFamily="50" charset="-128"/>
                <a:ea typeface="Meiryo UI" panose="020B0604030504040204" pitchFamily="50" charset="-128"/>
              </a:rPr>
              <a:t>：改善・増加していない。　</a:t>
            </a:r>
            <a:r>
              <a:rPr lang="en-US" altLang="ja-JP" sz="1400" b="1" dirty="0">
                <a:latin typeface="Meiryo UI" panose="020B0604030504040204" pitchFamily="50" charset="-128"/>
                <a:ea typeface="Meiryo UI" panose="020B0604030504040204" pitchFamily="50" charset="-128"/>
              </a:rPr>
              <a:t>D</a:t>
            </a:r>
            <a:r>
              <a:rPr lang="ja-JP" altLang="en-US" sz="1200" b="1" dirty="0">
                <a:latin typeface="Meiryo UI" panose="020B0604030504040204" pitchFamily="50" charset="-128"/>
                <a:ea typeface="Meiryo UI" panose="020B0604030504040204" pitchFamily="50" charset="-128"/>
              </a:rPr>
              <a:t>：計画当初より低下している。</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6" name="二等辺三角形 5">
            <a:extLst>
              <a:ext uri="{FF2B5EF4-FFF2-40B4-BE49-F238E27FC236}">
                <a16:creationId xmlns:a16="http://schemas.microsoft.com/office/drawing/2014/main" id="{978656E3-241A-FF12-44E9-51F9CB7FC42F}"/>
              </a:ext>
            </a:extLst>
          </p:cNvPr>
          <p:cNvSpPr/>
          <p:nvPr/>
        </p:nvSpPr>
        <p:spPr>
          <a:xfrm rot="10800000">
            <a:off x="4178842" y="2340169"/>
            <a:ext cx="1546291" cy="184509"/>
          </a:xfrm>
          <a:prstGeom prst="triangle">
            <a:avLst/>
          </a:prstGeom>
          <a:solidFill>
            <a:srgbClr val="76717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5">
            <a:extLst>
              <a:ext uri="{FF2B5EF4-FFF2-40B4-BE49-F238E27FC236}">
                <a16:creationId xmlns:a16="http://schemas.microsoft.com/office/drawing/2014/main" id="{852057FE-82FE-E9DD-CED9-44F01D2D44A7}"/>
              </a:ext>
            </a:extLst>
          </p:cNvPr>
          <p:cNvSpPr txBox="1"/>
          <p:nvPr/>
        </p:nvSpPr>
        <p:spPr>
          <a:xfrm>
            <a:off x="4860842" y="803096"/>
            <a:ext cx="1956703" cy="305270"/>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dirty="0">
                <a:latin typeface="Meiryo UI" panose="020B0604030504040204" pitchFamily="50" charset="-128"/>
                <a:ea typeface="Meiryo UI" panose="020B0604030504040204" pitchFamily="50" charset="-128"/>
              </a:rPr>
              <a:t>＜関連する</a:t>
            </a:r>
            <a:r>
              <a:rPr kumimoji="1" lang="en-US" altLang="ja-JP" dirty="0">
                <a:latin typeface="Meiryo UI" panose="020B0604030504040204" pitchFamily="50" charset="-128"/>
                <a:ea typeface="Meiryo UI" panose="020B0604030504040204" pitchFamily="50" charset="-128"/>
              </a:rPr>
              <a:t>SDGs</a:t>
            </a:r>
            <a:r>
              <a:rPr kumimoji="1" lang="ja-JP" altLang="en-US" dirty="0">
                <a:latin typeface="Meiryo UI" panose="020B0604030504040204" pitchFamily="50" charset="-128"/>
                <a:ea typeface="Meiryo UI" panose="020B0604030504040204" pitchFamily="50" charset="-128"/>
              </a:rPr>
              <a:t>のゴール</a:t>
            </a:r>
            <a:r>
              <a:rPr kumimoji="1" lang="ja-JP" altLang="en-US" dirty="0"/>
              <a:t>＞</a:t>
            </a:r>
          </a:p>
        </p:txBody>
      </p:sp>
      <p:pic>
        <p:nvPicPr>
          <p:cNvPr id="8" name="Picture 9">
            <a:extLst>
              <a:ext uri="{FF2B5EF4-FFF2-40B4-BE49-F238E27FC236}">
                <a16:creationId xmlns:a16="http://schemas.microsoft.com/office/drawing/2014/main" id="{47757EF9-A446-8F11-98D7-39A703C3CA70}"/>
              </a:ext>
            </a:extLst>
          </p:cNvPr>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56" y="1056892"/>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2">
            <a:extLst>
              <a:ext uri="{FF2B5EF4-FFF2-40B4-BE49-F238E27FC236}">
                <a16:creationId xmlns:a16="http://schemas.microsoft.com/office/drawing/2014/main" id="{B1271DEE-5417-41B1-D2AB-E409D9552B70}"/>
              </a:ext>
            </a:extLst>
          </p:cNvPr>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94515" y="1056892"/>
            <a:ext cx="5040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5" name="図 14">
            <a:extLst>
              <a:ext uri="{FF2B5EF4-FFF2-40B4-BE49-F238E27FC236}">
                <a16:creationId xmlns:a16="http://schemas.microsoft.com/office/drawing/2014/main" id="{B10A76A4-CC26-EF82-2E2A-0B9336841421}"/>
              </a:ext>
            </a:extLst>
          </p:cNvPr>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4963750" y="1056892"/>
            <a:ext cx="504000" cy="504000"/>
          </a:xfrm>
          <a:prstGeom prst="rect">
            <a:avLst/>
          </a:prstGeom>
        </p:spPr>
      </p:pic>
      <p:pic>
        <p:nvPicPr>
          <p:cNvPr id="19" name="図 18">
            <a:extLst>
              <a:ext uri="{FF2B5EF4-FFF2-40B4-BE49-F238E27FC236}">
                <a16:creationId xmlns:a16="http://schemas.microsoft.com/office/drawing/2014/main" id="{73D77038-638C-7712-BBFD-BDBAA7036526}"/>
              </a:ext>
            </a:extLst>
          </p:cNvPr>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6662209" y="1056892"/>
            <a:ext cx="504000" cy="504000"/>
          </a:xfrm>
          <a:prstGeom prst="rect">
            <a:avLst/>
          </a:prstGeom>
        </p:spPr>
      </p:pic>
      <p:pic>
        <p:nvPicPr>
          <p:cNvPr id="20" name="図 19">
            <a:extLst>
              <a:ext uri="{FF2B5EF4-FFF2-40B4-BE49-F238E27FC236}">
                <a16:creationId xmlns:a16="http://schemas.microsoft.com/office/drawing/2014/main" id="{95451568-813A-B561-BF78-62D6B9363C19}"/>
              </a:ext>
            </a:extLst>
          </p:cNvPr>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7228362" y="1056892"/>
            <a:ext cx="504000" cy="504000"/>
          </a:xfrm>
          <a:prstGeom prst="rect">
            <a:avLst/>
          </a:prstGeom>
        </p:spPr>
      </p:pic>
      <p:pic>
        <p:nvPicPr>
          <p:cNvPr id="21" name="図 20">
            <a:extLst>
              <a:ext uri="{FF2B5EF4-FFF2-40B4-BE49-F238E27FC236}">
                <a16:creationId xmlns:a16="http://schemas.microsoft.com/office/drawing/2014/main" id="{6B1F3977-43D5-333F-0EDD-88CEC3C869C7}"/>
              </a:ext>
            </a:extLst>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360668" y="1056892"/>
            <a:ext cx="504000" cy="504000"/>
          </a:xfrm>
          <a:prstGeom prst="rect">
            <a:avLst/>
          </a:prstGeom>
        </p:spPr>
      </p:pic>
      <p:pic>
        <p:nvPicPr>
          <p:cNvPr id="22" name="図 21">
            <a:extLst>
              <a:ext uri="{FF2B5EF4-FFF2-40B4-BE49-F238E27FC236}">
                <a16:creationId xmlns:a16="http://schemas.microsoft.com/office/drawing/2014/main" id="{CE0B7A99-2A33-1A7B-9E62-BD77B42D0D75}"/>
              </a:ext>
            </a:extLst>
          </p:cNvPr>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5529903" y="1056892"/>
            <a:ext cx="504000" cy="504000"/>
          </a:xfrm>
          <a:prstGeom prst="rect">
            <a:avLst/>
          </a:prstGeom>
        </p:spPr>
      </p:pic>
      <p:graphicFrame>
        <p:nvGraphicFramePr>
          <p:cNvPr id="27" name="表 26">
            <a:extLst>
              <a:ext uri="{FF2B5EF4-FFF2-40B4-BE49-F238E27FC236}">
                <a16:creationId xmlns:a16="http://schemas.microsoft.com/office/drawing/2014/main" id="{8869BA8A-DD00-457E-B747-976100B6BF17}"/>
              </a:ext>
            </a:extLst>
          </p:cNvPr>
          <p:cNvGraphicFramePr>
            <a:graphicFrameLocks noGrp="1"/>
          </p:cNvGraphicFramePr>
          <p:nvPr>
            <p:extLst>
              <p:ext uri="{D42A27DB-BD31-4B8C-83A1-F6EECF244321}">
                <p14:modId xmlns:p14="http://schemas.microsoft.com/office/powerpoint/2010/main" val="4113168755"/>
              </p:ext>
            </p:extLst>
          </p:nvPr>
        </p:nvGraphicFramePr>
        <p:xfrm>
          <a:off x="243751" y="2629160"/>
          <a:ext cx="9512723" cy="4130688"/>
        </p:xfrm>
        <a:graphic>
          <a:graphicData uri="http://schemas.openxmlformats.org/drawingml/2006/table">
            <a:tbl>
              <a:tblPr firstRow="1" bandRow="1">
                <a:tableStyleId>{93296810-A885-4BE3-A3E7-6D5BEEA58F35}</a:tableStyleId>
              </a:tblPr>
              <a:tblGrid>
                <a:gridCol w="2999781">
                  <a:extLst>
                    <a:ext uri="{9D8B030D-6E8A-4147-A177-3AD203B41FA5}">
                      <a16:colId xmlns:a16="http://schemas.microsoft.com/office/drawing/2014/main" val="1433173782"/>
                    </a:ext>
                  </a:extLst>
                </a:gridCol>
                <a:gridCol w="962271">
                  <a:extLst>
                    <a:ext uri="{9D8B030D-6E8A-4147-A177-3AD203B41FA5}">
                      <a16:colId xmlns:a16="http://schemas.microsoft.com/office/drawing/2014/main" val="1700687111"/>
                    </a:ext>
                  </a:extLst>
                </a:gridCol>
                <a:gridCol w="818996">
                  <a:extLst>
                    <a:ext uri="{9D8B030D-6E8A-4147-A177-3AD203B41FA5}">
                      <a16:colId xmlns:a16="http://schemas.microsoft.com/office/drawing/2014/main" val="3552610994"/>
                    </a:ext>
                  </a:extLst>
                </a:gridCol>
                <a:gridCol w="1245918">
                  <a:extLst>
                    <a:ext uri="{9D8B030D-6E8A-4147-A177-3AD203B41FA5}">
                      <a16:colId xmlns:a16="http://schemas.microsoft.com/office/drawing/2014/main" val="304697467"/>
                    </a:ext>
                  </a:extLst>
                </a:gridCol>
                <a:gridCol w="553258">
                  <a:extLst>
                    <a:ext uri="{9D8B030D-6E8A-4147-A177-3AD203B41FA5}">
                      <a16:colId xmlns:a16="http://schemas.microsoft.com/office/drawing/2014/main" val="354502168"/>
                    </a:ext>
                  </a:extLst>
                </a:gridCol>
                <a:gridCol w="553258">
                  <a:extLst>
                    <a:ext uri="{9D8B030D-6E8A-4147-A177-3AD203B41FA5}">
                      <a16:colId xmlns:a16="http://schemas.microsoft.com/office/drawing/2014/main" val="3933985153"/>
                    </a:ext>
                  </a:extLst>
                </a:gridCol>
                <a:gridCol w="818994">
                  <a:extLst>
                    <a:ext uri="{9D8B030D-6E8A-4147-A177-3AD203B41FA5}">
                      <a16:colId xmlns:a16="http://schemas.microsoft.com/office/drawing/2014/main" val="1469281846"/>
                    </a:ext>
                  </a:extLst>
                </a:gridCol>
                <a:gridCol w="1560247">
                  <a:extLst>
                    <a:ext uri="{9D8B030D-6E8A-4147-A177-3AD203B41FA5}">
                      <a16:colId xmlns:a16="http://schemas.microsoft.com/office/drawing/2014/main" val="2979112779"/>
                    </a:ext>
                  </a:extLst>
                </a:gridCol>
              </a:tblGrid>
              <a:tr h="3989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具体的目標</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KPI</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戦略</a:t>
                      </a:r>
                      <a:endParaRPr kumimoji="1" lang="en-US" altLang="ja-JP" sz="12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策定時</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algn="ctr"/>
                      <a:r>
                        <a:rPr kumimoji="1" lang="ja-JP" altLang="en-US" sz="1200" dirty="0">
                          <a:latin typeface="Meiryo UI" panose="020B0604030504040204" pitchFamily="50" charset="-128"/>
                          <a:ea typeface="Meiryo UI" panose="020B0604030504040204" pitchFamily="50" charset="-128"/>
                        </a:rPr>
                        <a:t>参考値</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実績値</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達成状況</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傾向</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参考指標</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7171"/>
                    </a:solidFill>
                  </a:tcPr>
                </a:tc>
                <a:tc hMerge="1">
                  <a:txBody>
                    <a:bodyPr/>
                    <a:lstStyle/>
                    <a:p>
                      <a:endParaRPr kumimoji="1" lang="ja-JP" altLang="en-US"/>
                    </a:p>
                  </a:txBody>
                  <a:tcPr/>
                </a:tc>
                <a:extLst>
                  <a:ext uri="{0D108BD9-81ED-4DB2-BD59-A6C34878D82A}">
                    <a16:rowId xmlns:a16="http://schemas.microsoft.com/office/drawing/2014/main" val="1774114639"/>
                  </a:ext>
                </a:extLst>
              </a:tr>
              <a:tr h="468000">
                <a:tc>
                  <a:txBody>
                    <a:bodyPr/>
                    <a:lstStyle/>
                    <a:p>
                      <a:pPr marL="174625" indent="-174625"/>
                      <a:r>
                        <a:rPr kumimoji="1" lang="ja-JP" altLang="en-US" sz="1100" b="1" dirty="0">
                          <a:latin typeface="Meiryo UI" panose="020B0604030504040204" pitchFamily="50" charset="-128"/>
                          <a:ea typeface="Meiryo UI" panose="020B0604030504040204" pitchFamily="50" charset="-128"/>
                        </a:rPr>
                        <a:t>○転入超過率（対全国）</a:t>
                      </a:r>
                      <a:endParaRPr kumimoji="1" lang="en-US" altLang="ja-JP" sz="1100" b="1" dirty="0">
                        <a:latin typeface="Meiryo UI" panose="020B0604030504040204" pitchFamily="50" charset="-128"/>
                        <a:ea typeface="Meiryo UI" panose="020B0604030504040204" pitchFamily="50" charset="-128"/>
                      </a:endParaRPr>
                    </a:p>
                    <a:p>
                      <a:pPr marL="174625" indent="-174625"/>
                      <a:r>
                        <a:rPr kumimoji="1" lang="ja-JP" altLang="en-US" sz="1100" b="1" dirty="0">
                          <a:latin typeface="Meiryo UI" panose="020B0604030504040204" pitchFamily="50" charset="-128"/>
                          <a:ea typeface="Meiryo UI" panose="020B0604030504040204" pitchFamily="50" charset="-128"/>
                        </a:rPr>
                        <a:t>　：前年を上回る</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pPr algn="ctr"/>
                      <a:r>
                        <a:rPr kumimoji="1" lang="en-US" altLang="zh-TW" sz="1100" dirty="0">
                          <a:latin typeface="Meiryo UI" panose="020B0604030504040204" pitchFamily="50" charset="-128"/>
                          <a:ea typeface="Meiryo UI" panose="020B0604030504040204" pitchFamily="50" charset="-128"/>
                        </a:rPr>
                        <a:t>【2018</a:t>
                      </a:r>
                      <a:r>
                        <a:rPr kumimoji="1" lang="zh-TW" altLang="en-US" sz="1100" dirty="0">
                          <a:latin typeface="Meiryo UI" panose="020B0604030504040204" pitchFamily="50" charset="-128"/>
                          <a:ea typeface="Meiryo UI" panose="020B0604030504040204" pitchFamily="50" charset="-128"/>
                        </a:rPr>
                        <a:t>年</a:t>
                      </a:r>
                      <a:r>
                        <a:rPr kumimoji="1" lang="en-US" altLang="zh-TW" sz="1100" dirty="0">
                          <a:latin typeface="Meiryo UI" panose="020B0604030504040204" pitchFamily="50" charset="-128"/>
                          <a:ea typeface="Meiryo UI" panose="020B0604030504040204" pitchFamily="50" charset="-128"/>
                        </a:rPr>
                        <a:t>】</a:t>
                      </a:r>
                    </a:p>
                    <a:p>
                      <a:pPr algn="ctr"/>
                      <a:r>
                        <a:rPr kumimoji="1" lang="en-US" altLang="zh-TW" sz="1100" dirty="0">
                          <a:latin typeface="Meiryo UI" panose="020B0604030504040204" pitchFamily="50" charset="-128"/>
                          <a:ea typeface="Meiryo UI" panose="020B0604030504040204" pitchFamily="50" charset="-128"/>
                        </a:rPr>
                        <a:t>0.06</a:t>
                      </a:r>
                      <a:r>
                        <a:rPr kumimoji="1" lang="zh-TW"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pPr algn="ctr"/>
                      <a:r>
                        <a:rPr kumimoji="1" lang="en-US" altLang="ja-JP" sz="1000" dirty="0">
                          <a:latin typeface="Meiryo UI" panose="020B0604030504040204" pitchFamily="50" charset="-128"/>
                          <a:ea typeface="Meiryo UI" panose="020B0604030504040204" pitchFamily="50" charset="-128"/>
                        </a:rPr>
                        <a:t>【2021</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a:t>
                      </a:r>
                    </a:p>
                    <a:p>
                      <a:pPr algn="ctr"/>
                      <a:r>
                        <a:rPr kumimoji="1" lang="en-US" altLang="ja-JP" sz="1000" dirty="0">
                          <a:latin typeface="Meiryo UI" panose="020B0604030504040204" pitchFamily="50" charset="-128"/>
                          <a:ea typeface="Meiryo UI" panose="020B0604030504040204" pitchFamily="50" charset="-128"/>
                        </a:rPr>
                        <a:t>0.06%</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【2022</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a:t>
                      </a:r>
                    </a:p>
                    <a:p>
                      <a:pPr algn="ctr"/>
                      <a:r>
                        <a:rPr kumimoji="1" lang="en-US" altLang="ja-JP" sz="1050" dirty="0">
                          <a:latin typeface="Meiryo UI" panose="020B0604030504040204" pitchFamily="50" charset="-128"/>
                          <a:ea typeface="Meiryo UI" panose="020B0604030504040204" pitchFamily="50" charset="-128"/>
                        </a:rPr>
                        <a:t>0.07%</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pPr algn="ctr"/>
                      <a:r>
                        <a:rPr kumimoji="1" lang="en-US" altLang="ja-JP" sz="1800" dirty="0">
                          <a:latin typeface="Meiryo UI" panose="020B0604030504040204" pitchFamily="50" charset="-128"/>
                          <a:ea typeface="Meiryo UI" panose="020B0604030504040204" pitchFamily="50" charset="-128"/>
                        </a:rPr>
                        <a:t>A</a:t>
                      </a:r>
                      <a:endParaRPr kumimoji="1" lang="ja-JP" altLang="en-US" sz="18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3">
                  <a:txBody>
                    <a:bodyPr/>
                    <a:lstStyle/>
                    <a:p>
                      <a:r>
                        <a:rPr kumimoji="1" lang="ja-JP" altLang="en-US" sz="900" dirty="0">
                          <a:latin typeface="Meiryo UI" panose="020B0604030504040204" pitchFamily="50" charset="-128"/>
                          <a:ea typeface="Meiryo UI" panose="020B0604030504040204" pitchFamily="50" charset="-128"/>
                        </a:rPr>
                        <a:t>転出入状況</a:t>
                      </a:r>
                    </a:p>
                    <a:p>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2022</a:t>
                      </a:r>
                      <a:r>
                        <a:rPr kumimoji="1" lang="ja-JP" altLang="en-US" sz="900" dirty="0" smtClean="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3">
                  <a:txBody>
                    <a:bodyPr/>
                    <a:lstStyle/>
                    <a:p>
                      <a:r>
                        <a:rPr kumimoji="1" lang="ja-JP" altLang="en-US" sz="900" dirty="0">
                          <a:latin typeface="Meiryo UI" panose="020B0604030504040204" pitchFamily="50" charset="-128"/>
                          <a:ea typeface="Meiryo UI" panose="020B0604030504040204" pitchFamily="50" charset="-128"/>
                        </a:rPr>
                        <a:t>・転入状況</a:t>
                      </a:r>
                    </a:p>
                    <a:p>
                      <a:r>
                        <a:rPr kumimoji="1" lang="ja-JP" altLang="en-US" sz="900" dirty="0" smtClean="0">
                          <a:latin typeface="Meiryo UI" panose="020B0604030504040204" pitchFamily="50" charset="-128"/>
                          <a:ea typeface="Meiryo UI" panose="020B0604030504040204" pitchFamily="50" charset="-128"/>
                        </a:rPr>
                        <a:t>　転入人</a:t>
                      </a:r>
                      <a:r>
                        <a:rPr kumimoji="1" lang="ja-JP" altLang="en-US" sz="900" dirty="0">
                          <a:latin typeface="Meiryo UI" panose="020B0604030504040204" pitchFamily="50" charset="-128"/>
                          <a:ea typeface="Meiryo UI" panose="020B0604030504040204" pitchFamily="50" charset="-128"/>
                        </a:rPr>
                        <a:t>数</a:t>
                      </a:r>
                      <a:r>
                        <a:rPr kumimoji="1" lang="en-US" altLang="ja-JP" sz="900" dirty="0" smtClean="0">
                          <a:latin typeface="Meiryo UI" panose="020B0604030504040204" pitchFamily="50" charset="-128"/>
                          <a:ea typeface="Meiryo UI" panose="020B0604030504040204" pitchFamily="50" charset="-128"/>
                        </a:rPr>
                        <a:t>173,710</a:t>
                      </a:r>
                      <a:r>
                        <a:rPr kumimoji="1" lang="ja-JP" altLang="en-US" sz="900" dirty="0" smtClean="0">
                          <a:latin typeface="Meiryo UI" panose="020B0604030504040204" pitchFamily="50" charset="-128"/>
                          <a:ea typeface="Meiryo UI" panose="020B0604030504040204" pitchFamily="50" charset="-128"/>
                        </a:rPr>
                        <a:t>人</a:t>
                      </a:r>
                      <a:endParaRPr kumimoji="1" lang="ja-JP" altLang="en-US" sz="900" dirty="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主</a:t>
                      </a:r>
                      <a:r>
                        <a:rPr kumimoji="1" lang="ja-JP" altLang="en-US" sz="900" dirty="0">
                          <a:latin typeface="Meiryo UI" panose="020B0604030504040204" pitchFamily="50" charset="-128"/>
                          <a:ea typeface="Meiryo UI" panose="020B0604030504040204" pitchFamily="50" charset="-128"/>
                        </a:rPr>
                        <a:t>な転入元は、</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近畿</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39.9</a:t>
                      </a:r>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東京圏</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20.9</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東海</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10.0</a:t>
                      </a:r>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p>
                    <a:p>
                      <a:r>
                        <a:rPr kumimoji="1" lang="ja-JP" altLang="en-US" sz="900" dirty="0">
                          <a:latin typeface="Meiryo UI" panose="020B0604030504040204" pitchFamily="50" charset="-128"/>
                          <a:ea typeface="Meiryo UI" panose="020B0604030504040204" pitchFamily="50" charset="-128"/>
                        </a:rPr>
                        <a:t>・転出状況</a:t>
                      </a:r>
                    </a:p>
                    <a:p>
                      <a:r>
                        <a:rPr kumimoji="1" lang="ja-JP" altLang="en-US" sz="900" dirty="0" smtClean="0">
                          <a:latin typeface="Meiryo UI" panose="020B0604030504040204" pitchFamily="50" charset="-128"/>
                          <a:ea typeface="Meiryo UI" panose="020B0604030504040204" pitchFamily="50" charset="-128"/>
                        </a:rPr>
                        <a:t>　転出人</a:t>
                      </a:r>
                      <a:r>
                        <a:rPr kumimoji="1" lang="ja-JP" altLang="en-US" sz="900" dirty="0">
                          <a:latin typeface="Meiryo UI" panose="020B0604030504040204" pitchFamily="50" charset="-128"/>
                          <a:ea typeface="Meiryo UI" panose="020B0604030504040204" pitchFamily="50" charset="-128"/>
                        </a:rPr>
                        <a:t>数</a:t>
                      </a:r>
                      <a:r>
                        <a:rPr kumimoji="1" lang="en-US" altLang="ja-JP" sz="900" dirty="0" smtClean="0">
                          <a:latin typeface="Meiryo UI" panose="020B0604030504040204" pitchFamily="50" charset="-128"/>
                          <a:ea typeface="Meiryo UI" panose="020B0604030504040204" pitchFamily="50" charset="-128"/>
                        </a:rPr>
                        <a:t>167,171</a:t>
                      </a:r>
                      <a:r>
                        <a:rPr kumimoji="1" lang="ja-JP" altLang="en-US" sz="900" dirty="0" smtClean="0">
                          <a:latin typeface="Meiryo UI" panose="020B0604030504040204" pitchFamily="50" charset="-128"/>
                          <a:ea typeface="Meiryo UI" panose="020B0604030504040204" pitchFamily="50" charset="-128"/>
                        </a:rPr>
                        <a:t>人</a:t>
                      </a:r>
                      <a:endParaRPr kumimoji="1" lang="ja-JP" altLang="en-US" sz="900" dirty="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主</a:t>
                      </a:r>
                      <a:r>
                        <a:rPr kumimoji="1" lang="ja-JP" altLang="en-US" sz="900" dirty="0">
                          <a:latin typeface="Meiryo UI" panose="020B0604030504040204" pitchFamily="50" charset="-128"/>
                          <a:ea typeface="Meiryo UI" panose="020B0604030504040204" pitchFamily="50" charset="-128"/>
                        </a:rPr>
                        <a:t>な転出先は、</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近畿</a:t>
                      </a:r>
                      <a:r>
                        <a:rPr kumimoji="1" lang="ja-JP" altLang="en-US"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37.9</a:t>
                      </a:r>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東京圏</a:t>
                      </a:r>
                      <a:r>
                        <a:rPr kumimoji="1" lang="ja-JP" altLang="en-US"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28.0</a:t>
                      </a:r>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東海</a:t>
                      </a:r>
                      <a:r>
                        <a:rPr kumimoji="1" lang="ja-JP" altLang="en-US"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8.7</a:t>
                      </a:r>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extLst>
                  <a:ext uri="{0D108BD9-81ED-4DB2-BD59-A6C34878D82A}">
                    <a16:rowId xmlns:a16="http://schemas.microsoft.com/office/drawing/2014/main" val="1696977389"/>
                  </a:ext>
                </a:extLst>
              </a:tr>
              <a:tr h="468000">
                <a:tc>
                  <a:txBody>
                    <a:bodyPr/>
                    <a:lstStyle/>
                    <a:p>
                      <a:pPr marL="0" indent="0"/>
                      <a:r>
                        <a:rPr kumimoji="1" lang="ja-JP" altLang="en-US" sz="1100" b="1" dirty="0">
                          <a:latin typeface="Meiryo UI" panose="020B0604030504040204" pitchFamily="50" charset="-128"/>
                          <a:ea typeface="Meiryo UI" panose="020B0604030504040204" pitchFamily="50" charset="-128"/>
                        </a:rPr>
                        <a:t>○転出超過率（対東京圏）</a:t>
                      </a:r>
                      <a:endParaRPr kumimoji="1" lang="en-US" altLang="ja-JP" sz="1100" b="1" dirty="0">
                        <a:latin typeface="Meiryo UI" panose="020B0604030504040204" pitchFamily="50" charset="-128"/>
                        <a:ea typeface="Meiryo UI" panose="020B0604030504040204" pitchFamily="50" charset="-128"/>
                      </a:endParaRPr>
                    </a:p>
                    <a:p>
                      <a:pPr marL="0" indent="0"/>
                      <a:r>
                        <a:rPr kumimoji="1" lang="ja-JP" altLang="en-US" sz="1100" b="1" dirty="0">
                          <a:latin typeface="Meiryo UI" panose="020B0604030504040204" pitchFamily="50" charset="-128"/>
                          <a:ea typeface="Meiryo UI" panose="020B0604030504040204" pitchFamily="50" charset="-128"/>
                        </a:rPr>
                        <a:t>　：前年を下回る</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kumimoji="1" lang="en-US" altLang="ja-JP" sz="1100" dirty="0">
                          <a:latin typeface="Meiryo UI" panose="020B0604030504040204" pitchFamily="50" charset="-128"/>
                          <a:ea typeface="Meiryo UI" panose="020B0604030504040204" pitchFamily="50" charset="-128"/>
                        </a:rPr>
                        <a:t>【2018</a:t>
                      </a:r>
                      <a:r>
                        <a:rPr kumimoji="1" lang="ja-JP" altLang="en-US" sz="1100" dirty="0">
                          <a:latin typeface="Meiryo UI" panose="020B0604030504040204" pitchFamily="50" charset="-128"/>
                          <a:ea typeface="Meiryo UI" panose="020B0604030504040204" pitchFamily="50" charset="-128"/>
                        </a:rPr>
                        <a:t>年</a:t>
                      </a:r>
                      <a:r>
                        <a:rPr kumimoji="1" lang="en-US" altLang="ja-JP" sz="1100" dirty="0">
                          <a:latin typeface="Meiryo UI" panose="020B0604030504040204" pitchFamily="50" charset="-128"/>
                          <a:ea typeface="Meiryo UI" panose="020B0604030504040204" pitchFamily="50" charset="-128"/>
                        </a:rPr>
                        <a:t>】</a:t>
                      </a:r>
                    </a:p>
                    <a:p>
                      <a:pPr algn="ctr"/>
                      <a:r>
                        <a:rPr kumimoji="1" lang="en-US" altLang="ja-JP" sz="1100" dirty="0">
                          <a:latin typeface="Meiryo UI" panose="020B0604030504040204" pitchFamily="50" charset="-128"/>
                          <a:ea typeface="Meiryo UI" panose="020B0604030504040204" pitchFamily="50" charset="-128"/>
                        </a:rPr>
                        <a:t>0.13</a:t>
                      </a:r>
                      <a:r>
                        <a:rPr kumimoji="1" lang="ja-JP" altLang="en-US" sz="1100" dirty="0">
                          <a:latin typeface="Meiryo UI" panose="020B0604030504040204" pitchFamily="50" charset="-128"/>
                          <a:ea typeface="Meiryo UI" panose="020B0604030504040204" pitchFamily="50" charset="-128"/>
                        </a:rPr>
                        <a: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kumimoji="1" lang="en-US" altLang="ja-JP" sz="1000" dirty="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2021</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a:t>
                      </a:r>
                    </a:p>
                    <a:p>
                      <a:pPr algn="ctr"/>
                      <a:r>
                        <a:rPr kumimoji="1" lang="en-US" altLang="ja-JP" sz="1000" dirty="0">
                          <a:latin typeface="Meiryo UI" panose="020B0604030504040204" pitchFamily="50" charset="-128"/>
                          <a:ea typeface="Meiryo UI" panose="020B0604030504040204" pitchFamily="50" charset="-128"/>
                        </a:rPr>
                        <a:t>0.10%</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【2022</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a:t>
                      </a:r>
                    </a:p>
                    <a:p>
                      <a:pPr algn="ctr"/>
                      <a:r>
                        <a:rPr kumimoji="1" lang="en-US" altLang="ja-JP" sz="1050" dirty="0">
                          <a:latin typeface="Meiryo UI" panose="020B0604030504040204" pitchFamily="50" charset="-128"/>
                          <a:ea typeface="Meiryo UI" panose="020B0604030504040204" pitchFamily="50" charset="-128"/>
                        </a:rPr>
                        <a:t>0.12%</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kumimoji="1" lang="en-US" altLang="ja-JP" sz="1800" smtClean="0">
                          <a:latin typeface="Meiryo UI" panose="020B0604030504040204" pitchFamily="50" charset="-128"/>
                          <a:ea typeface="Meiryo UI" panose="020B0604030504040204" pitchFamily="50" charset="-128"/>
                        </a:rPr>
                        <a:t>B</a:t>
                      </a:r>
                      <a:endParaRPr kumimoji="1" lang="ja-JP" altLang="en-US" sz="18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vMerge="1">
                  <a:txBody>
                    <a:bodyPr/>
                    <a:lstStyle/>
                    <a:p>
                      <a:pPr algn="l"/>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4219051"/>
                  </a:ext>
                </a:extLst>
              </a:tr>
              <a:tr h="686924">
                <a:tc rowSpan="2">
                  <a:txBody>
                    <a:bodyPr/>
                    <a:lstStyle/>
                    <a:p>
                      <a:pPr marL="363538" indent="-363538"/>
                      <a:r>
                        <a:rPr kumimoji="1" lang="ja-JP" altLang="en-US" sz="1100" b="1" dirty="0">
                          <a:latin typeface="Meiryo UI" panose="020B0604030504040204" pitchFamily="50" charset="-128"/>
                          <a:ea typeface="Meiryo UI" panose="020B0604030504040204" pitchFamily="50" charset="-128"/>
                        </a:rPr>
                        <a:t>○来阪外国人旅行者数</a:t>
                      </a:r>
                      <a:endParaRPr kumimoji="1" lang="en-US" altLang="ja-JP" sz="1100" b="1" dirty="0">
                        <a:latin typeface="Meiryo UI" panose="020B0604030504040204" pitchFamily="50" charset="-128"/>
                        <a:ea typeface="Meiryo UI" panose="020B0604030504040204" pitchFamily="50" charset="-128"/>
                      </a:endParaRPr>
                    </a:p>
                    <a:p>
                      <a:pPr marL="266700" indent="-266700"/>
                      <a:r>
                        <a:rPr kumimoji="1" lang="ja-JP" altLang="en-US" sz="1100" b="1" dirty="0">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1152.5</a:t>
                      </a:r>
                      <a:r>
                        <a:rPr kumimoji="1" lang="ja-JP" altLang="en-US" sz="1100" b="1" dirty="0">
                          <a:latin typeface="Meiryo UI" panose="020B0604030504040204" pitchFamily="50" charset="-128"/>
                          <a:ea typeface="Meiryo UI" panose="020B0604030504040204" pitchFamily="50" charset="-128"/>
                        </a:rPr>
                        <a:t>万人</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入国制限解除から</a:t>
                      </a:r>
                      <a:r>
                        <a:rPr kumimoji="1" lang="ja-JP" altLang="en-US" sz="1100" b="1" dirty="0" smtClean="0">
                          <a:latin typeface="Meiryo UI" panose="020B0604030504040204" pitchFamily="50" charset="-128"/>
                          <a:ea typeface="Meiryo UI" panose="020B0604030504040204" pitchFamily="50" charset="-128"/>
                        </a:rPr>
                        <a:t>２年後の</a:t>
                      </a:r>
                      <a:r>
                        <a:rPr kumimoji="1" lang="ja-JP" altLang="en-US" sz="1100" b="1" dirty="0">
                          <a:latin typeface="Meiryo UI" panose="020B0604030504040204" pitchFamily="50" charset="-128"/>
                          <a:ea typeface="Meiryo UI" panose="020B0604030504040204" pitchFamily="50" charset="-128"/>
                        </a:rPr>
                        <a:t>達成を目標とする</a:t>
                      </a:r>
                      <a:r>
                        <a:rPr kumimoji="1" lang="en-US" altLang="ja-JP" sz="1100" b="1" dirty="0">
                          <a:latin typeface="Meiryo UI" panose="020B0604030504040204" pitchFamily="50" charset="-128"/>
                          <a:ea typeface="Meiryo UI" panose="020B0604030504040204" pitchFamily="50" charset="-128"/>
                        </a:rPr>
                        <a:t>】</a:t>
                      </a:r>
                    </a:p>
                    <a:p>
                      <a:pPr marL="363538" indent="-188913">
                        <a:spcBef>
                          <a:spcPts val="300"/>
                        </a:spcBef>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新型コロナウイルス感染症発生前の水準（</a:t>
                      </a:r>
                      <a:r>
                        <a:rPr kumimoji="1" lang="en-US" altLang="ja-JP" sz="1000" dirty="0">
                          <a:latin typeface="Meiryo UI" panose="020B0604030504040204" pitchFamily="50" charset="-128"/>
                          <a:ea typeface="Meiryo UI" panose="020B0604030504040204" pitchFamily="50" charset="-128"/>
                        </a:rPr>
                        <a:t>2019</a:t>
                      </a:r>
                      <a:r>
                        <a:rPr kumimoji="1" lang="ja-JP" altLang="en-US" sz="1000" dirty="0">
                          <a:latin typeface="Meiryo UI" panose="020B0604030504040204" pitchFamily="50" charset="-128"/>
                          <a:ea typeface="Meiryo UI" panose="020B0604030504040204" pitchFamily="50" charset="-128"/>
                        </a:rPr>
                        <a:t>年実績）を上回ることを当面の目標とする。先行きの見通しづらい状況を踏まえ社会経済情勢等の変化に応じて、目標値、達成をめざす時期等について、必要に応じて柔軟に見直しを行っていく</a:t>
                      </a: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2">
                  <a:txBody>
                    <a:bodyPr/>
                    <a:lstStyle/>
                    <a:p>
                      <a:pPr algn="ctr"/>
                      <a:r>
                        <a:rPr kumimoji="1" lang="en-US" altLang="ja-JP" sz="1100" dirty="0">
                          <a:latin typeface="Meiryo UI" panose="020B0604030504040204" pitchFamily="50" charset="-128"/>
                          <a:ea typeface="Meiryo UI" panose="020B0604030504040204" pitchFamily="50" charset="-128"/>
                        </a:rPr>
                        <a:t>【2019</a:t>
                      </a:r>
                      <a:r>
                        <a:rPr kumimoji="1" lang="ja-JP" altLang="en-US" sz="1100" dirty="0">
                          <a:latin typeface="Meiryo UI" panose="020B0604030504040204" pitchFamily="50" charset="-128"/>
                          <a:ea typeface="Meiryo UI" panose="020B0604030504040204" pitchFamily="50" charset="-128"/>
                        </a:rPr>
                        <a:t>年</a:t>
                      </a:r>
                      <a:r>
                        <a:rPr kumimoji="1" lang="en-US" altLang="ja-JP" sz="1100" dirty="0">
                          <a:latin typeface="Meiryo UI" panose="020B0604030504040204" pitchFamily="50" charset="-128"/>
                          <a:ea typeface="Meiryo UI" panose="020B0604030504040204" pitchFamily="50" charset="-128"/>
                        </a:rPr>
                        <a:t>】</a:t>
                      </a:r>
                    </a:p>
                    <a:p>
                      <a:pPr algn="ctr"/>
                      <a:r>
                        <a:rPr kumimoji="1" lang="en-US" altLang="ja-JP" sz="1100" dirty="0">
                          <a:latin typeface="Meiryo UI" panose="020B0604030504040204" pitchFamily="50" charset="-128"/>
                          <a:ea typeface="Meiryo UI" panose="020B0604030504040204" pitchFamily="50" charset="-128"/>
                        </a:rPr>
                        <a:t>1152.5</a:t>
                      </a:r>
                      <a:r>
                        <a:rPr kumimoji="1" lang="ja-JP" altLang="en-US" sz="1100" dirty="0">
                          <a:latin typeface="Meiryo UI" panose="020B0604030504040204" pitchFamily="50" charset="-128"/>
                          <a:ea typeface="Meiryo UI" panose="020B0604030504040204" pitchFamily="50" charset="-128"/>
                        </a:rPr>
                        <a:t>万人</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2">
                  <a:txBody>
                    <a:bodyPr/>
                    <a:lstStyle/>
                    <a:p>
                      <a:pPr algn="ctr"/>
                      <a:r>
                        <a:rPr kumimoji="1" lang="ja-JP" altLang="en-US" sz="1000" dirty="0">
                          <a:latin typeface="Meiryo UI" panose="020B0604030504040204" pitchFamily="50" charset="-128"/>
                          <a:ea typeface="Meiryo UI" panose="020B0604030504040204" pitchFamily="50" charset="-128"/>
                        </a:rPr>
                        <a:t>ー</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a:t>
                      </a:r>
                    </a:p>
                    <a:p>
                      <a:pPr algn="ctr"/>
                      <a:r>
                        <a:rPr kumimoji="1" lang="en-US" altLang="ja-JP" sz="1050" dirty="0">
                          <a:latin typeface="Meiryo UI" panose="020B0604030504040204" pitchFamily="50" charset="-128"/>
                          <a:ea typeface="Meiryo UI" panose="020B0604030504040204" pitchFamily="50" charset="-128"/>
                        </a:rPr>
                        <a:t>131.6</a:t>
                      </a:r>
                      <a:r>
                        <a:rPr kumimoji="1" lang="ja-JP" altLang="en-US" sz="1050" dirty="0">
                          <a:latin typeface="Meiryo UI" panose="020B0604030504040204" pitchFamily="50" charset="-128"/>
                          <a:ea typeface="Meiryo UI" panose="020B0604030504040204" pitchFamily="50" charset="-128"/>
                        </a:rPr>
                        <a:t>万人</a:t>
                      </a:r>
                      <a:endParaRPr kumimoji="1" lang="en-US" altLang="ja-JP" sz="1050" dirty="0">
                        <a:latin typeface="Meiryo UI" panose="020B0604030504040204" pitchFamily="50" charset="-128"/>
                        <a:ea typeface="Meiryo UI" panose="020B0604030504040204" pitchFamily="50" charset="-128"/>
                      </a:endParaRPr>
                    </a:p>
                    <a:p>
                      <a:pPr algn="ctr">
                        <a:spcBef>
                          <a:spcPts val="300"/>
                        </a:spcBef>
                      </a:pPr>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年は</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月までの調査のみ。</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月以降は調査が行われていない。</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2">
                  <a:txBody>
                    <a:bodyPr/>
                    <a:lstStyle/>
                    <a:p>
                      <a:pPr algn="ctr"/>
                      <a:r>
                        <a:rPr kumimoji="1" lang="en-US" altLang="ja-JP" sz="1800" b="1" dirty="0">
                          <a:solidFill>
                            <a:srgbClr val="FF0000"/>
                          </a:solidFill>
                          <a:latin typeface="Meiryo UI" panose="020B0604030504040204" pitchFamily="50" charset="-128"/>
                          <a:ea typeface="Meiryo UI" panose="020B0604030504040204" pitchFamily="50" charset="-128"/>
                        </a:rPr>
                        <a:t>D</a:t>
                      </a:r>
                      <a:endParaRPr kumimoji="1" lang="ja-JP" altLang="en-US" sz="1800" b="1"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rowSpan="2">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15627777"/>
                  </a:ext>
                </a:extLst>
              </a:tr>
              <a:tr h="56185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rowSpan="2">
                  <a:txBody>
                    <a:bodyPr/>
                    <a:lstStyle/>
                    <a:p>
                      <a:pPr algn="l"/>
                      <a:r>
                        <a:rPr kumimoji="1" lang="ja-JP" altLang="en-US" sz="900" dirty="0" smtClean="0">
                          <a:latin typeface="Meiryo UI" panose="020B0604030504040204" pitchFamily="50" charset="-128"/>
                          <a:ea typeface="Meiryo UI" panose="020B0604030504040204" pitchFamily="50" charset="-128"/>
                        </a:rPr>
                        <a:t>延べ宿泊者数</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（大阪）</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a:r>
                        <a:rPr kumimoji="1" lang="en-US" altLang="ja-JP" sz="900" dirty="0" smtClean="0">
                          <a:latin typeface="Meiryo UI" panose="020B0604030504040204" pitchFamily="50" charset="-128"/>
                          <a:ea typeface="Meiryo UI" panose="020B0604030504040204" pitchFamily="50" charset="-128"/>
                        </a:rPr>
                        <a:t>2023</a:t>
                      </a:r>
                      <a:r>
                        <a:rPr kumimoji="1" lang="ja-JP" altLang="en-US" sz="900" dirty="0" smtClean="0">
                          <a:latin typeface="Meiryo UI" panose="020B0604030504040204" pitchFamily="50" charset="-128"/>
                          <a:ea typeface="Meiryo UI" panose="020B0604030504040204" pitchFamily="50" charset="-128"/>
                        </a:rPr>
                        <a:t>年</a:t>
                      </a:r>
                      <a:r>
                        <a:rPr kumimoji="1" lang="en-US" altLang="ja-JP" sz="900" dirty="0" smtClean="0">
                          <a:latin typeface="Meiryo UI" panose="020B0604030504040204" pitchFamily="50" charset="-128"/>
                          <a:ea typeface="Meiryo UI" panose="020B0604030504040204" pitchFamily="50" charset="-128"/>
                        </a:rPr>
                        <a:t>5</a:t>
                      </a:r>
                      <a:r>
                        <a:rPr kumimoji="1" lang="ja-JP" altLang="en-US" sz="900" dirty="0" smtClean="0">
                          <a:latin typeface="Meiryo UI" panose="020B0604030504040204" pitchFamily="50" charset="-128"/>
                          <a:ea typeface="Meiryo UI" panose="020B0604030504040204" pitchFamily="50" charset="-128"/>
                        </a:rPr>
                        <a:t>月：</a:t>
                      </a:r>
                      <a:r>
                        <a:rPr kumimoji="1" lang="en-US" altLang="ja-JP" sz="900" dirty="0" smtClean="0">
                          <a:latin typeface="Meiryo UI" panose="020B0604030504040204" pitchFamily="50" charset="-128"/>
                          <a:ea typeface="Meiryo UI" panose="020B0604030504040204" pitchFamily="50" charset="-128"/>
                        </a:rPr>
                        <a:t>412</a:t>
                      </a:r>
                      <a:r>
                        <a:rPr kumimoji="1" lang="ja-JP" altLang="en-US" sz="900" dirty="0" smtClean="0">
                          <a:latin typeface="Meiryo UI" panose="020B0604030504040204" pitchFamily="50" charset="-128"/>
                          <a:ea typeface="Meiryo UI" panose="020B0604030504040204" pitchFamily="50" charset="-128"/>
                        </a:rPr>
                        <a:t>万人</a:t>
                      </a:r>
                      <a:endParaRPr kumimoji="1" lang="en-US" altLang="ja-JP" sz="900" dirty="0" smtClean="0">
                        <a:latin typeface="Meiryo UI" panose="020B0604030504040204" pitchFamily="50" charset="-128"/>
                        <a:ea typeface="Meiryo UI" panose="020B0604030504040204" pitchFamily="50" charset="-128"/>
                      </a:endParaRPr>
                    </a:p>
                    <a:p>
                      <a:pPr marL="85725" indent="-85725" algn="l"/>
                      <a:r>
                        <a:rPr kumimoji="1" lang="ja-JP" altLang="en-US" sz="900" dirty="0" smtClean="0">
                          <a:latin typeface="Meiryo UI" panose="020B0604030504040204" pitchFamily="50" charset="-128"/>
                          <a:ea typeface="Meiryo UI" panose="020B0604030504040204" pitchFamily="50" charset="-128"/>
                        </a:rPr>
                        <a:t>　うち外国人延べ宿泊者数</a:t>
                      </a:r>
                      <a:endParaRPr kumimoji="1" lang="en-US" altLang="ja-JP" sz="900" dirty="0" smtClean="0">
                        <a:latin typeface="Meiryo UI" panose="020B0604030504040204" pitchFamily="50" charset="-128"/>
                        <a:ea typeface="Meiryo UI" panose="020B0604030504040204" pitchFamily="50" charset="-128"/>
                      </a:endParaRPr>
                    </a:p>
                    <a:p>
                      <a:pPr marL="85725" indent="-85725" algn="l"/>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147</a:t>
                      </a:r>
                      <a:r>
                        <a:rPr kumimoji="1" lang="ja-JP" altLang="en-US" sz="900" dirty="0" smtClean="0">
                          <a:latin typeface="Meiryo UI" panose="020B0604030504040204" pitchFamily="50" charset="-128"/>
                          <a:ea typeface="Meiryo UI" panose="020B0604030504040204" pitchFamily="50" charset="-128"/>
                        </a:rPr>
                        <a:t>万人</a:t>
                      </a:r>
                    </a:p>
                    <a:p>
                      <a:pPr marL="85725" indent="-85725" algn="l">
                        <a:spcBef>
                          <a:spcPts val="300"/>
                        </a:spcBef>
                      </a:pPr>
                      <a:r>
                        <a:rPr kumimoji="1" lang="en-US" altLang="ja-JP" sz="800" dirty="0" smtClean="0">
                          <a:latin typeface="Meiryo UI" panose="020B0604030504040204" pitchFamily="50" charset="-128"/>
                          <a:ea typeface="Meiryo UI" panose="020B0604030504040204" pitchFamily="50" charset="-128"/>
                        </a:rPr>
                        <a:t>※2019</a:t>
                      </a:r>
                      <a:r>
                        <a:rPr kumimoji="1" lang="ja-JP" altLang="en-US" sz="800" dirty="0" smtClean="0">
                          <a:latin typeface="Meiryo UI" panose="020B0604030504040204" pitchFamily="50" charset="-128"/>
                          <a:ea typeface="Meiryo UI" panose="020B0604030504040204" pitchFamily="50" charset="-128"/>
                        </a:rPr>
                        <a:t>年</a:t>
                      </a:r>
                      <a:r>
                        <a:rPr kumimoji="1" lang="en-US" altLang="ja-JP" sz="800" dirty="0" smtClean="0">
                          <a:latin typeface="Meiryo UI" panose="020B0604030504040204" pitchFamily="50" charset="-128"/>
                          <a:ea typeface="Meiryo UI" panose="020B0604030504040204" pitchFamily="50" charset="-128"/>
                        </a:rPr>
                        <a:t>5</a:t>
                      </a:r>
                      <a:r>
                        <a:rPr kumimoji="1" lang="ja-JP" altLang="en-US" sz="800" dirty="0" smtClean="0">
                          <a:latin typeface="Meiryo UI" panose="020B0604030504040204" pitchFamily="50" charset="-128"/>
                          <a:ea typeface="Meiryo UI" panose="020B0604030504040204" pitchFamily="50" charset="-128"/>
                        </a:rPr>
                        <a:t>月：</a:t>
                      </a:r>
                      <a:r>
                        <a:rPr kumimoji="1" lang="en-US" altLang="ja-JP" sz="800" dirty="0" smtClean="0">
                          <a:latin typeface="Meiryo UI" panose="020B0604030504040204" pitchFamily="50" charset="-128"/>
                          <a:ea typeface="Meiryo UI" panose="020B0604030504040204" pitchFamily="50" charset="-128"/>
                        </a:rPr>
                        <a:t>399</a:t>
                      </a:r>
                      <a:r>
                        <a:rPr kumimoji="1" lang="ja-JP" altLang="en-US" sz="800" dirty="0" smtClean="0">
                          <a:latin typeface="Meiryo UI" panose="020B0604030504040204" pitchFamily="50" charset="-128"/>
                          <a:ea typeface="Meiryo UI" panose="020B0604030504040204" pitchFamily="50" charset="-128"/>
                        </a:rPr>
                        <a:t>万人</a:t>
                      </a:r>
                      <a:endParaRPr kumimoji="1" lang="en-US" altLang="ja-JP" sz="800" dirty="0" smtClean="0">
                        <a:latin typeface="Meiryo UI" panose="020B0604030504040204" pitchFamily="50" charset="-128"/>
                        <a:ea typeface="Meiryo UI" panose="020B0604030504040204" pitchFamily="50" charset="-128"/>
                      </a:endParaRPr>
                    </a:p>
                    <a:p>
                      <a:pPr marL="85725" indent="-85725" algn="l">
                        <a:spcBef>
                          <a:spcPts val="0"/>
                        </a:spcBef>
                      </a:pPr>
                      <a:r>
                        <a:rPr kumimoji="1" lang="ja-JP" altLang="en-US" sz="800" dirty="0" smtClean="0">
                          <a:latin typeface="Meiryo UI" panose="020B0604030504040204" pitchFamily="50" charset="-128"/>
                          <a:ea typeface="Meiryo UI" panose="020B0604030504040204" pitchFamily="50" charset="-128"/>
                        </a:rPr>
                        <a:t>　うち外国人延べ宿泊者数</a:t>
                      </a:r>
                      <a:endParaRPr kumimoji="1" lang="en-US" altLang="ja-JP" sz="800" dirty="0" smtClean="0">
                        <a:latin typeface="Meiryo UI" panose="020B0604030504040204" pitchFamily="50" charset="-128"/>
                        <a:ea typeface="Meiryo UI" panose="020B0604030504040204" pitchFamily="50" charset="-128"/>
                      </a:endParaRPr>
                    </a:p>
                    <a:p>
                      <a:pPr marL="85725" indent="-85725" algn="l">
                        <a:spcBef>
                          <a:spcPts val="0"/>
                        </a:spcBef>
                      </a:pPr>
                      <a:r>
                        <a:rPr kumimoji="1" lang="en-US" altLang="ja-JP" sz="800" dirty="0" smtClean="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154</a:t>
                      </a:r>
                      <a:r>
                        <a:rPr kumimoji="1" lang="ja-JP" altLang="en-US" sz="800" dirty="0" smtClean="0">
                          <a:latin typeface="Meiryo UI" panose="020B0604030504040204" pitchFamily="50" charset="-128"/>
                          <a:ea typeface="Meiryo UI" panose="020B0604030504040204" pitchFamily="50" charset="-128"/>
                        </a:rPr>
                        <a:t>万人</a:t>
                      </a:r>
                      <a:endParaRPr kumimoji="1" lang="en-US" altLang="ja-JP" sz="900" dirty="0" smtClean="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73629358"/>
                  </a:ext>
                </a:extLst>
              </a:tr>
              <a:tr h="1248782">
                <a:tc>
                  <a:txBody>
                    <a:bodyPr/>
                    <a:lstStyle/>
                    <a:p>
                      <a:pPr marL="363538" indent="-363538"/>
                      <a:r>
                        <a:rPr kumimoji="1" lang="ja-JP" altLang="en-US" sz="1100" b="1" dirty="0">
                          <a:latin typeface="Meiryo UI" panose="020B0604030504040204" pitchFamily="50" charset="-128"/>
                          <a:ea typeface="Meiryo UI" panose="020B0604030504040204" pitchFamily="50" charset="-128"/>
                        </a:rPr>
                        <a:t>○日本人延べ宿泊者数（大阪）</a:t>
                      </a:r>
                      <a:endParaRPr kumimoji="1" lang="en-US" altLang="ja-JP" sz="1100" b="1" dirty="0">
                        <a:latin typeface="Meiryo UI" panose="020B0604030504040204" pitchFamily="50" charset="-128"/>
                        <a:ea typeface="Meiryo UI" panose="020B0604030504040204" pitchFamily="50" charset="-128"/>
                      </a:endParaRPr>
                    </a:p>
                    <a:p>
                      <a:pPr marL="363538" indent="-363538"/>
                      <a:r>
                        <a:rPr kumimoji="1" lang="ja-JP" altLang="en-US" sz="1100" b="1" dirty="0">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2,950</a:t>
                      </a:r>
                      <a:r>
                        <a:rPr kumimoji="1" lang="ja-JP" altLang="en-US" sz="1100" b="1" dirty="0">
                          <a:latin typeface="Meiryo UI" panose="020B0604030504040204" pitchFamily="50" charset="-128"/>
                          <a:ea typeface="Meiryo UI" panose="020B0604030504040204" pitchFamily="50" charset="-128"/>
                        </a:rPr>
                        <a:t>万人泊</a:t>
                      </a:r>
                      <a:endParaRPr kumimoji="1" lang="en-US" altLang="ja-JP" sz="1100" b="1" dirty="0">
                        <a:latin typeface="Meiryo UI" panose="020B0604030504040204" pitchFamily="50" charset="-128"/>
                        <a:ea typeface="Meiryo UI" panose="020B0604030504040204" pitchFamily="50" charset="-128"/>
                      </a:endParaRPr>
                    </a:p>
                    <a:p>
                      <a:pPr marL="363538" indent="-363538"/>
                      <a:r>
                        <a:rPr kumimoji="1" lang="ja-JP" altLang="en-US" sz="1100" b="1" dirty="0">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※【2022</a:t>
                      </a:r>
                      <a:r>
                        <a:rPr kumimoji="1" lang="ja-JP" altLang="en-US" sz="1100" b="1" dirty="0">
                          <a:latin typeface="Meiryo UI" panose="020B0604030504040204" pitchFamily="50" charset="-128"/>
                          <a:ea typeface="Meiryo UI" panose="020B0604030504040204" pitchFamily="50" charset="-128"/>
                        </a:rPr>
                        <a:t>年の達成を目標とする</a:t>
                      </a:r>
                      <a:r>
                        <a:rPr kumimoji="1" lang="en-US" altLang="ja-JP" sz="1100" b="1" dirty="0">
                          <a:latin typeface="Meiryo UI" panose="020B0604030504040204" pitchFamily="50" charset="-128"/>
                          <a:ea typeface="Meiryo UI" panose="020B0604030504040204" pitchFamily="50" charset="-128"/>
                        </a:rPr>
                        <a:t>】</a:t>
                      </a:r>
                    </a:p>
                    <a:p>
                      <a:pPr marL="363538" indent="-188913">
                        <a:spcBef>
                          <a:spcPts val="300"/>
                        </a:spcBef>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新型コロナウイルス感染症発生前の水準（</a:t>
                      </a:r>
                      <a:r>
                        <a:rPr kumimoji="1" lang="en-US" altLang="ja-JP" sz="1000" dirty="0">
                          <a:latin typeface="Meiryo UI" panose="020B0604030504040204" pitchFamily="50" charset="-128"/>
                          <a:ea typeface="Meiryo UI" panose="020B0604030504040204" pitchFamily="50" charset="-128"/>
                        </a:rPr>
                        <a:t>2019</a:t>
                      </a:r>
                      <a:r>
                        <a:rPr kumimoji="1" lang="ja-JP" altLang="en-US" sz="1000" dirty="0">
                          <a:latin typeface="Meiryo UI" panose="020B0604030504040204" pitchFamily="50" charset="-128"/>
                          <a:ea typeface="Meiryo UI" panose="020B0604030504040204" pitchFamily="50" charset="-128"/>
                        </a:rPr>
                        <a:t>年実績）を上回ることを当面の目標とする。先行きの見通しづらい状況を踏まえ社会経済情勢等の変化に応じて、目標値、達成をめざす時期等について、必要に応じて柔軟に見直しを行っていく</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kumimoji="1" lang="en-US" altLang="ja-JP" sz="1100" dirty="0">
                          <a:latin typeface="Meiryo UI" panose="020B0604030504040204" pitchFamily="50" charset="-128"/>
                          <a:ea typeface="Meiryo UI" panose="020B0604030504040204" pitchFamily="50" charset="-128"/>
                        </a:rPr>
                        <a:t>【2019</a:t>
                      </a:r>
                      <a:r>
                        <a:rPr kumimoji="1" lang="ja-JP" altLang="en-US" sz="1100" dirty="0">
                          <a:latin typeface="Meiryo UI" panose="020B0604030504040204" pitchFamily="50" charset="-128"/>
                          <a:ea typeface="Meiryo UI" panose="020B0604030504040204" pitchFamily="50" charset="-128"/>
                        </a:rPr>
                        <a:t>年</a:t>
                      </a:r>
                      <a:r>
                        <a:rPr kumimoji="1" lang="en-US" altLang="ja-JP" sz="1100" dirty="0">
                          <a:latin typeface="Meiryo UI" panose="020B0604030504040204" pitchFamily="50" charset="-128"/>
                          <a:ea typeface="Meiryo UI" panose="020B0604030504040204" pitchFamily="50" charset="-128"/>
                        </a:rPr>
                        <a:t>】</a:t>
                      </a:r>
                    </a:p>
                    <a:p>
                      <a:pPr algn="ctr"/>
                      <a:r>
                        <a:rPr kumimoji="1" lang="en-US" altLang="ja-JP" sz="1100" dirty="0">
                          <a:latin typeface="Meiryo UI" panose="020B0604030504040204" pitchFamily="50" charset="-128"/>
                          <a:ea typeface="Meiryo UI" panose="020B0604030504040204" pitchFamily="50" charset="-128"/>
                        </a:rPr>
                        <a:t>2,950</a:t>
                      </a:r>
                      <a:r>
                        <a:rPr kumimoji="1" lang="ja-JP" altLang="en-US" sz="1100" dirty="0">
                          <a:latin typeface="Meiryo UI" panose="020B0604030504040204" pitchFamily="50" charset="-128"/>
                          <a:ea typeface="Meiryo UI" panose="020B0604030504040204" pitchFamily="50" charset="-128"/>
                        </a:rPr>
                        <a:t>万人</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kumimoji="1" lang="en-US" altLang="ja-JP" sz="1000" dirty="0">
                          <a:latin typeface="Meiryo UI" panose="020B0604030504040204" pitchFamily="50" charset="-128"/>
                          <a:ea typeface="Meiryo UI" panose="020B0604030504040204" pitchFamily="50" charset="-128"/>
                        </a:rPr>
                        <a:t>【2021</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a:t>
                      </a:r>
                    </a:p>
                    <a:p>
                      <a:pPr algn="ctr"/>
                      <a:r>
                        <a:rPr kumimoji="1" lang="en-US" altLang="ja-JP" sz="1000" dirty="0">
                          <a:latin typeface="Meiryo UI" panose="020B0604030504040204" pitchFamily="50" charset="-128"/>
                          <a:ea typeface="Meiryo UI" panose="020B0604030504040204" pitchFamily="50" charset="-128"/>
                        </a:rPr>
                        <a:t>1,754</a:t>
                      </a:r>
                      <a:r>
                        <a:rPr kumimoji="1" lang="ja-JP" altLang="en-US" sz="1000" dirty="0">
                          <a:latin typeface="Meiryo UI" panose="020B0604030504040204" pitchFamily="50" charset="-128"/>
                          <a:ea typeface="Meiryo UI" panose="020B0604030504040204" pitchFamily="50" charset="-128"/>
                        </a:rPr>
                        <a:t>万人</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kumimoji="1" lang="en-US" altLang="zh-TW" sz="1050" dirty="0">
                          <a:latin typeface="Meiryo UI" panose="020B0604030504040204" pitchFamily="50" charset="-128"/>
                          <a:ea typeface="Meiryo UI" panose="020B0604030504040204" pitchFamily="50" charset="-128"/>
                        </a:rPr>
                        <a:t>【2022</a:t>
                      </a:r>
                      <a:r>
                        <a:rPr kumimoji="1" lang="zh-TW" altLang="en-US" sz="1050" dirty="0">
                          <a:latin typeface="Meiryo UI" panose="020B0604030504040204" pitchFamily="50" charset="-128"/>
                          <a:ea typeface="Meiryo UI" panose="020B0604030504040204" pitchFamily="50" charset="-128"/>
                        </a:rPr>
                        <a:t>年</a:t>
                      </a:r>
                      <a:r>
                        <a:rPr kumimoji="1" lang="en-US" altLang="zh-TW" sz="1050" dirty="0">
                          <a:latin typeface="Meiryo UI" panose="020B0604030504040204" pitchFamily="50" charset="-128"/>
                          <a:ea typeface="Meiryo UI" panose="020B0604030504040204" pitchFamily="50" charset="-128"/>
                        </a:rPr>
                        <a:t>】</a:t>
                      </a:r>
                    </a:p>
                    <a:p>
                      <a:pPr algn="ctr"/>
                      <a:r>
                        <a:rPr kumimoji="1" lang="en-US" altLang="zh-TW" sz="1050" dirty="0" smtClean="0">
                          <a:latin typeface="Meiryo UI" panose="020B0604030504040204" pitchFamily="50" charset="-128"/>
                          <a:ea typeface="Meiryo UI" panose="020B0604030504040204" pitchFamily="50" charset="-128"/>
                        </a:rPr>
                        <a:t>2,839</a:t>
                      </a:r>
                      <a:r>
                        <a:rPr kumimoji="1" lang="zh-TW" altLang="en-US" sz="1050" dirty="0" smtClean="0">
                          <a:latin typeface="Meiryo UI" panose="020B0604030504040204" pitchFamily="50" charset="-128"/>
                          <a:ea typeface="Meiryo UI" panose="020B0604030504040204" pitchFamily="50" charset="-128"/>
                        </a:rPr>
                        <a:t>万人</a:t>
                      </a:r>
                      <a:endParaRPr kumimoji="1" lang="zh-TW"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kumimoji="1" lang="en-US" altLang="ja-JP" sz="1800" b="1" dirty="0">
                          <a:solidFill>
                            <a:srgbClr val="FF0000"/>
                          </a:solidFill>
                          <a:latin typeface="Meiryo UI" panose="020B0604030504040204" pitchFamily="50" charset="-128"/>
                          <a:ea typeface="Meiryo UI" panose="020B0604030504040204" pitchFamily="50" charset="-128"/>
                        </a:rPr>
                        <a:t>D</a:t>
                      </a:r>
                      <a:endParaRPr kumimoji="1" lang="ja-JP" altLang="en-US" sz="1800" b="1"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vMerge="1">
                  <a:txBody>
                    <a:bodyPr/>
                    <a:lstStyle/>
                    <a:p>
                      <a:pPr algn="l"/>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53527501"/>
                  </a:ext>
                </a:extLst>
              </a:tr>
            </a:tbl>
          </a:graphicData>
        </a:graphic>
      </p:graphicFrame>
      <p:cxnSp>
        <p:nvCxnSpPr>
          <p:cNvPr id="16" name="直線矢印コネクタ 15"/>
          <p:cNvCxnSpPr/>
          <p:nvPr/>
        </p:nvCxnSpPr>
        <p:spPr>
          <a:xfrm flipV="1">
            <a:off x="7103982" y="3106975"/>
            <a:ext cx="0" cy="390954"/>
          </a:xfrm>
          <a:prstGeom prst="straightConnector1">
            <a:avLst/>
          </a:prstGeom>
          <a:ln w="762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a:off x="7101285" y="4513275"/>
            <a:ext cx="2697" cy="414563"/>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a:off x="7101285" y="5908370"/>
            <a:ext cx="2697" cy="414563"/>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ECEDB3C1-E39E-B91A-8CD5-C33607F78773}"/>
              </a:ext>
            </a:extLst>
          </p:cNvPr>
          <p:cNvCxnSpPr/>
          <p:nvPr/>
        </p:nvCxnSpPr>
        <p:spPr>
          <a:xfrm flipV="1">
            <a:off x="6955535" y="3602410"/>
            <a:ext cx="291500" cy="30384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4" name="スライド番号プレースホルダー 1"/>
          <p:cNvSpPr>
            <a:spLocks noGrp="1"/>
          </p:cNvSpPr>
          <p:nvPr>
            <p:ph type="sldNum" sz="quarter" idx="12"/>
          </p:nvPr>
        </p:nvSpPr>
        <p:spPr>
          <a:xfrm>
            <a:off x="7720728" y="6511623"/>
            <a:ext cx="2228850" cy="365125"/>
          </a:xfrm>
        </p:spPr>
        <p:txBody>
          <a:bodyPr/>
          <a:lstStyle/>
          <a:p>
            <a:r>
              <a:rPr kumimoji="1" lang="en-US" altLang="ja-JP" dirty="0" smtClean="0">
                <a:solidFill>
                  <a:schemeClr val="tx1"/>
                </a:solidFill>
                <a:latin typeface="Meiryo UI" panose="020B0604030504040204" pitchFamily="50" charset="-128"/>
                <a:ea typeface="Meiryo UI" panose="020B0604030504040204" pitchFamily="50" charset="-128"/>
              </a:rPr>
              <a:t>7</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22439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2953</TotalTime>
  <Words>3336</Words>
  <Application>Microsoft Office PowerPoint</Application>
  <PresentationFormat>A4 210 x 297 mm</PresentationFormat>
  <Paragraphs>480</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仲平　浩祥</dc:creator>
  <cp:lastModifiedBy>梅野　琉依</cp:lastModifiedBy>
  <cp:revision>169</cp:revision>
  <cp:lastPrinted>2023-08-18T09:40:57Z</cp:lastPrinted>
  <dcterms:created xsi:type="dcterms:W3CDTF">2023-07-25T08:02:01Z</dcterms:created>
  <dcterms:modified xsi:type="dcterms:W3CDTF">2023-08-18T09:42:47Z</dcterms:modified>
</cp:coreProperties>
</file>