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handoutMasterIdLst>
    <p:handoutMasterId r:id="rId8"/>
  </p:handoutMasterIdLst>
  <p:sldIdLst>
    <p:sldId id="358" r:id="rId5"/>
    <p:sldId id="61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D3FC"/>
    <a:srgbClr val="5BD078"/>
    <a:srgbClr val="00B0F0"/>
    <a:srgbClr val="52F446"/>
    <a:srgbClr val="4AD679"/>
    <a:srgbClr val="FF9900"/>
    <a:srgbClr val="7FD13B"/>
    <a:srgbClr val="37A9FF"/>
    <a:srgbClr val="FFCC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09" autoAdjust="0"/>
    <p:restoredTop sz="91171" autoAdjust="0"/>
  </p:normalViewPr>
  <p:slideViewPr>
    <p:cSldViewPr>
      <p:cViewPr varScale="1">
        <p:scale>
          <a:sx n="100" d="100"/>
          <a:sy n="100" d="100"/>
        </p:scale>
        <p:origin x="1476" y="72"/>
      </p:cViewPr>
      <p:guideLst>
        <p:guide orient="horz" pos="2160"/>
        <p:guide pos="2880"/>
      </p:guideLst>
    </p:cSldViewPr>
  </p:slideViewPr>
  <p:outlineViewPr>
    <p:cViewPr>
      <p:scale>
        <a:sx n="33" d="100"/>
        <a:sy n="33" d="100"/>
      </p:scale>
      <p:origin x="0" y="-1740"/>
    </p:cViewPr>
  </p:outlineViewPr>
  <p:notesTextViewPr>
    <p:cViewPr>
      <p:scale>
        <a:sx n="1" d="1"/>
        <a:sy n="1" d="1"/>
      </p:scale>
      <p:origin x="0" y="0"/>
    </p:cViewPr>
  </p:notesTextViewPr>
  <p:sorterViewPr>
    <p:cViewPr>
      <p:scale>
        <a:sx n="200" d="100"/>
        <a:sy n="200" d="100"/>
      </p:scale>
      <p:origin x="0" y="-44604"/>
    </p:cViewPr>
  </p:sorterViewPr>
  <p:notesViewPr>
    <p:cSldViewPr>
      <p:cViewPr varScale="1">
        <p:scale>
          <a:sx n="50" d="100"/>
          <a:sy n="50" d="100"/>
        </p:scale>
        <p:origin x="297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0.19.145.21\share\01_&#20107;&#26989;&#25512;&#36914;&#12464;&#12523;&#12540;&#12503;\51._&#22320;&#26041;&#21109;&#29983;\H31&#12304;&#22320;&#26041;&#21109;&#29983;&#12305;&#38306;&#20418;\04%20&#12414;&#12385;&#12539;&#12402;&#12392;&#12539;&#12375;&#12372;&#12392;&#21109;&#29983;&#25512;&#36914;&#23529;&#35696;&#20250;\04%20&#31532;2&#22238;&#23529;&#35696;&#20250;\99%20&#20316;&#26989;&#29992;\&#12487;&#12540;&#12479;&#38306;&#20418;\U&#12479;&#12540;&#12531;&#12375;&#12383;&#12356;&#29702;&#30001;&#12539;&#12375;&#12394;&#12356;&#29702;&#300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089667362657363"/>
          <c:y val="6.2875498675412714E-2"/>
          <c:w val="0.62333048878632635"/>
          <c:h val="0.7459120553083104"/>
        </c:manualLayout>
      </c:layout>
      <c:barChart>
        <c:barDir val="bar"/>
        <c:grouping val="clustered"/>
        <c:varyColors val="0"/>
        <c:ser>
          <c:idx val="0"/>
          <c:order val="0"/>
          <c:spPr>
            <a:solidFill>
              <a:schemeClr val="bg1">
                <a:lumMod val="75000"/>
              </a:schemeClr>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Sheet3!$D$33:$D$39</c:f>
              <c:strCache>
                <c:ptCount val="7"/>
                <c:pt idx="0">
                  <c:v>親や親族</c:v>
                </c:pt>
                <c:pt idx="1">
                  <c:v>友達の存在</c:v>
                </c:pt>
                <c:pt idx="2">
                  <c:v>風土・雰囲気</c:v>
                </c:pt>
                <c:pt idx="3">
                  <c:v>老後を過ごしたい</c:v>
                </c:pt>
                <c:pt idx="4">
                  <c:v>生活しやすさ</c:v>
                </c:pt>
                <c:pt idx="5">
                  <c:v>働きやすさ</c:v>
                </c:pt>
                <c:pt idx="6">
                  <c:v>住環境</c:v>
                </c:pt>
              </c:strCache>
            </c:strRef>
          </c:cat>
          <c:val>
            <c:numRef>
              <c:f>Sheet3!$E$33:$E$39</c:f>
              <c:numCache>
                <c:formatCode>0%</c:formatCode>
                <c:ptCount val="7"/>
                <c:pt idx="0">
                  <c:v>0.56361149110807096</c:v>
                </c:pt>
                <c:pt idx="1">
                  <c:v>0.39945280437756497</c:v>
                </c:pt>
                <c:pt idx="2">
                  <c:v>0.29001367989056098</c:v>
                </c:pt>
                <c:pt idx="3">
                  <c:v>0.18331053351573201</c:v>
                </c:pt>
                <c:pt idx="4">
                  <c:v>0.161422708618331</c:v>
                </c:pt>
                <c:pt idx="5">
                  <c:v>0.15731874145006799</c:v>
                </c:pt>
                <c:pt idx="6">
                  <c:v>0.15184678522571801</c:v>
                </c:pt>
              </c:numCache>
            </c:numRef>
          </c:val>
          <c:extLst>
            <c:ext xmlns:c16="http://schemas.microsoft.com/office/drawing/2014/chart" uri="{C3380CC4-5D6E-409C-BE32-E72D297353CC}">
              <c16:uniqueId val="{00000000-2B3A-4601-A222-3DDA3CA5ACE8}"/>
            </c:ext>
          </c:extLst>
        </c:ser>
        <c:dLbls>
          <c:showLegendKey val="0"/>
          <c:showVal val="0"/>
          <c:showCatName val="0"/>
          <c:showSerName val="0"/>
          <c:showPercent val="0"/>
          <c:showBubbleSize val="0"/>
        </c:dLbls>
        <c:gapWidth val="158"/>
        <c:axId val="552060224"/>
        <c:axId val="552062720"/>
      </c:barChart>
      <c:catAx>
        <c:axId val="552060224"/>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2062720"/>
        <c:crosses val="autoZero"/>
        <c:auto val="1"/>
        <c:lblAlgn val="ctr"/>
        <c:lblOffset val="100"/>
        <c:noMultiLvlLbl val="0"/>
      </c:catAx>
      <c:valAx>
        <c:axId val="5520627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2060224"/>
        <c:crosses val="autoZero"/>
        <c:crossBetween val="between"/>
        <c:majorUnit val="0.1"/>
      </c:valAx>
      <c:spPr>
        <a:noFill/>
        <a:ln>
          <a:solidFill>
            <a:schemeClr val="bg1">
              <a:lumMod val="75000"/>
            </a:schemeClr>
          </a:solid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6D610EFB-6326-49B0-A2D5-888D1AC6070A}" type="datetimeFigureOut">
              <a:rPr kumimoji="1" lang="ja-JP" altLang="en-US" smtClean="0"/>
              <a:t>2023/11/2</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1FCB3690-E258-4DD3-B24C-69D1D30BFF3A}" type="slidenum">
              <a:rPr kumimoji="1" lang="ja-JP" altLang="en-US" smtClean="0"/>
              <a:t>‹#›</a:t>
            </a:fld>
            <a:endParaRPr kumimoji="1" lang="ja-JP" altLang="en-US"/>
          </a:p>
        </p:txBody>
      </p:sp>
    </p:spTree>
    <p:extLst>
      <p:ext uri="{BB962C8B-B14F-4D97-AF65-F5344CB8AC3E}">
        <p14:creationId xmlns:p14="http://schemas.microsoft.com/office/powerpoint/2010/main" val="2649255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7" tIns="45713" rIns="91427" bIns="45713" rtlCol="0"/>
          <a:lstStyle>
            <a:lvl1pPr algn="r">
              <a:defRPr sz="1200"/>
            </a:lvl1pPr>
          </a:lstStyle>
          <a:p>
            <a:fld id="{BEC7E683-BBDE-45AC-A4FF-3989F8F6A592}" type="datetimeFigureOut">
              <a:rPr kumimoji="1" lang="ja-JP" altLang="en-US" smtClean="0"/>
              <a:t>2023/11/2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27" tIns="45713" rIns="91427"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6887"/>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6887"/>
          </a:xfrm>
          <a:prstGeom prst="rect">
            <a:avLst/>
          </a:prstGeom>
        </p:spPr>
        <p:txBody>
          <a:bodyPr vert="horz" lIns="91427" tIns="45713" rIns="91427" bIns="45713"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E9D0732-3674-4A86-B757-2431B3921950}" type="slidenum">
              <a:rPr kumimoji="1" lang="ja-JP" altLang="en-US" smtClean="0"/>
              <a:t>1</a:t>
            </a:fld>
            <a:endParaRPr kumimoji="1" lang="ja-JP" altLang="en-US"/>
          </a:p>
        </p:txBody>
      </p:sp>
    </p:spTree>
    <p:extLst>
      <p:ext uri="{BB962C8B-B14F-4D97-AF65-F5344CB8AC3E}">
        <p14:creationId xmlns:p14="http://schemas.microsoft.com/office/powerpoint/2010/main" val="338774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2023/11/2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2023/11/2</a:t>
            </a:fld>
            <a:endParaRPr kumimoji="1" lang="ja-JP" altLang="en-US" dirty="0"/>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899592" y="3284984"/>
            <a:ext cx="734481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1835695" y="4653135"/>
            <a:ext cx="5544616" cy="1785104"/>
          </a:xfrm>
          <a:prstGeom prst="rect">
            <a:avLst/>
          </a:prstGeom>
        </p:spPr>
        <p:txBody>
          <a:bodyPr wrap="square">
            <a:spAutoFit/>
          </a:bodyPr>
          <a:lstStyle/>
          <a:p>
            <a:pPr algn="ctr">
              <a:lnSpc>
                <a:spcPts val="33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年（令和２年）</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月策定</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年（令和３年）３月改訂）</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年（令和５年）８月一部改訂）</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6" name="正方形/長方形 5"/>
          <p:cNvSpPr/>
          <p:nvPr/>
        </p:nvSpPr>
        <p:spPr>
          <a:xfrm>
            <a:off x="3695700" y="278466"/>
            <a:ext cx="5448300" cy="338554"/>
          </a:xfrm>
          <a:prstGeom prst="rect">
            <a:avLst/>
          </a:prstGeom>
        </p:spPr>
        <p:txBody>
          <a:bodyPr>
            <a:spAutoFit/>
          </a:bodyPr>
          <a:lstStyle/>
          <a:p>
            <a:pPr algn="ctr"/>
            <a:r>
              <a:rPr lang="ja-JP" altLang="ja-JP" sz="1600" dirty="0">
                <a:latin typeface="Meiryo UI" panose="020B0604030504040204" pitchFamily="50" charset="-128"/>
                <a:ea typeface="Meiryo UI" panose="020B0604030504040204" pitchFamily="50" charset="-128"/>
                <a:cs typeface="Meiryo UI" panose="020B0604030504040204" pitchFamily="50" charset="-128"/>
              </a:rPr>
              <a:t>令和５年度第１回大阪府まち・ひと・しごと創生推進審議会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7380311" y="652526"/>
            <a:ext cx="1489536" cy="5029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a:t>
            </a:r>
            <a:r>
              <a:rPr lang="ja-JP" altLang="en-US" sz="1950" dirty="0">
                <a:solidFill>
                  <a:schemeClr val="tx1"/>
                </a:solidFill>
                <a:latin typeface="Meiryo UI" panose="020B0604030504040204" pitchFamily="50" charset="-128"/>
                <a:ea typeface="Meiryo UI" panose="020B0604030504040204" pitchFamily="50" charset="-128"/>
              </a:rPr>
              <a:t>１ー３</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2110" y="2146246"/>
            <a:ext cx="9188221" cy="1477328"/>
          </a:xfrm>
          <a:prstGeom prst="rect">
            <a:avLst/>
          </a:prstGeom>
        </p:spPr>
        <p:txBody>
          <a:bodyPr wrap="square">
            <a:spAutoFit/>
          </a:bodyPr>
          <a:lstStyle/>
          <a:p>
            <a:pPr algn="ct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第２期大阪府まち・ひと・しごと創生総合戦略一部改訂案</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まち・ひと・しごとの好循環の確立をめざして ～</a:t>
            </a:r>
          </a:p>
        </p:txBody>
      </p:sp>
    </p:spTree>
    <p:extLst>
      <p:ext uri="{BB962C8B-B14F-4D97-AF65-F5344CB8AC3E}">
        <p14:creationId xmlns:p14="http://schemas.microsoft.com/office/powerpoint/2010/main" val="210663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66041" y="40731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 name="正方形/長方形 1"/>
          <p:cNvSpPr/>
          <p:nvPr/>
        </p:nvSpPr>
        <p:spPr>
          <a:xfrm>
            <a:off x="395535" y="2166557"/>
            <a:ext cx="8443502" cy="2246769"/>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≪基本的方向≫</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）定住魅力の強化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森記念財団の「世界の都市総合力ランキング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」（居住部門）において、大阪は、日本では東京に次いで高い評価となっています。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また、大阪には創意工夫のまち、人情にあふれるまちという評価や、大都市にもかかわらず、比較的職住近接し、通勤時間が短い、衣食住の物価が安いといった利点も指摘されています。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その一方で、大阪は、全国的に見ると転入超過ですが、東京圏に対しては転出超過が続いています。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これを受け、大阪府では、府の魅力発信や、子育て世代が住みやすいまちづくり、住民の利便性を高めるための府内全域の交通等インフラの充実など、大阪という都市の定住魅力を高め、東京圏への人口流出を防ぐ取組みを進め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83568" y="6539293"/>
            <a:ext cx="4572000" cy="200055"/>
          </a:xfrm>
          <a:prstGeom prst="rect">
            <a:avLst/>
          </a:prstGeom>
        </p:spPr>
        <p:txBody>
          <a:bodyPr>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出典：森記念財団「世界の都市総合力ランキング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」（分野別ランキング）</a:t>
            </a:r>
            <a:endParaRPr lang="ja-JP" altLang="en-US" sz="700" dirty="0"/>
          </a:p>
        </p:txBody>
      </p:sp>
      <p:sp>
        <p:nvSpPr>
          <p:cNvPr id="12" name="テキスト ボックス 11"/>
          <p:cNvSpPr txBox="1"/>
          <p:nvPr/>
        </p:nvSpPr>
        <p:spPr>
          <a:xfrm>
            <a:off x="683568" y="4437120"/>
            <a:ext cx="3441968"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世界の都市総合力ランキング</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居住部門</a:t>
            </a:r>
          </a:p>
        </p:txBody>
      </p:sp>
      <p:sp>
        <p:nvSpPr>
          <p:cNvPr id="14" name="正方形/長方形 13"/>
          <p:cNvSpPr/>
          <p:nvPr/>
        </p:nvSpPr>
        <p:spPr>
          <a:xfrm>
            <a:off x="154041" y="28952"/>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２．基本目標・基本的方向</a:t>
            </a: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67</a:t>
            </a:r>
            <a:endParaRPr lang="ja-JP" altLang="en-US" dirty="0">
              <a:solidFill>
                <a:prstClr val="black"/>
              </a:solidFill>
            </a:endParaRPr>
          </a:p>
        </p:txBody>
      </p:sp>
      <p:sp>
        <p:nvSpPr>
          <p:cNvPr id="13" name="テキスト ボックス 12"/>
          <p:cNvSpPr txBox="1"/>
          <p:nvPr/>
        </p:nvSpPr>
        <p:spPr>
          <a:xfrm>
            <a:off x="5508109" y="4437120"/>
            <a:ext cx="2292615"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大阪の魅力（戻りたい理由）</a:t>
            </a:r>
          </a:p>
        </p:txBody>
      </p:sp>
      <p:sp>
        <p:nvSpPr>
          <p:cNvPr id="15" name="正方形/長方形 14"/>
          <p:cNvSpPr/>
          <p:nvPr/>
        </p:nvSpPr>
        <p:spPr>
          <a:xfrm>
            <a:off x="5508104" y="6642564"/>
            <a:ext cx="4572000" cy="200055"/>
          </a:xfrm>
          <a:prstGeom prst="rect">
            <a:avLst/>
          </a:prstGeom>
        </p:spPr>
        <p:txBody>
          <a:bodyPr>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出典：大阪府「大阪・関西</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U</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ターンに関する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アンケート」（平成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700" dirty="0"/>
          </a:p>
        </p:txBody>
      </p:sp>
      <p:sp>
        <p:nvSpPr>
          <p:cNvPr id="24" name="正方形/長方形 23"/>
          <p:cNvSpPr/>
          <p:nvPr/>
        </p:nvSpPr>
        <p:spPr>
          <a:xfrm>
            <a:off x="378097" y="467463"/>
            <a:ext cx="8460940" cy="1699093"/>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r>
              <a:rPr kumimoji="1" lang="en-US" altLang="ja-JP" sz="1400" b="1" dirty="0">
                <a:solidFill>
                  <a:schemeClr val="tx1"/>
                </a:solidFill>
              </a:rPr>
              <a:t>【</a:t>
            </a:r>
            <a:r>
              <a:rPr lang="ja-JP" altLang="en-US" sz="1400" b="1" dirty="0">
                <a:solidFill>
                  <a:schemeClr val="tx1"/>
                </a:solidFill>
              </a:rPr>
              <a:t>具体的</a:t>
            </a:r>
            <a:r>
              <a:rPr kumimoji="1" lang="ja-JP" altLang="en-US" sz="1400" b="1" dirty="0">
                <a:solidFill>
                  <a:schemeClr val="tx1"/>
                </a:solidFill>
              </a:rPr>
              <a:t>目標</a:t>
            </a:r>
            <a:r>
              <a:rPr kumimoji="1" lang="en-US" altLang="ja-JP" sz="1400" b="1" dirty="0">
                <a:solidFill>
                  <a:schemeClr val="tx1"/>
                </a:solidFill>
              </a:rPr>
              <a:t>】</a:t>
            </a:r>
          </a:p>
          <a:p>
            <a:pPr>
              <a:defRPr/>
            </a:pPr>
            <a:r>
              <a:rPr lang="ja-JP" altLang="en-US" sz="1400" b="1" dirty="0">
                <a:solidFill>
                  <a:schemeClr val="tx1"/>
                </a:solidFill>
              </a:rPr>
              <a:t>○　日本人延べ宿泊者数</a:t>
            </a:r>
            <a:r>
              <a:rPr lang="en-US" altLang="ja-JP" sz="1400" b="1" dirty="0">
                <a:solidFill>
                  <a:schemeClr val="tx1"/>
                </a:solidFill>
              </a:rPr>
              <a:t>〔</a:t>
            </a:r>
            <a:r>
              <a:rPr lang="ja-JP" altLang="en-US" sz="1400" b="1" dirty="0">
                <a:solidFill>
                  <a:schemeClr val="tx1"/>
                </a:solidFill>
              </a:rPr>
              <a:t>大阪</a:t>
            </a:r>
            <a:r>
              <a:rPr lang="en-US" altLang="ja-JP" sz="1400" b="1" dirty="0">
                <a:solidFill>
                  <a:schemeClr val="tx1"/>
                </a:solidFill>
              </a:rPr>
              <a:t>〕</a:t>
            </a:r>
            <a:r>
              <a:rPr lang="ja-JP" altLang="en-US" sz="1400" b="1" dirty="0">
                <a:solidFill>
                  <a:schemeClr val="tx1"/>
                </a:solidFill>
              </a:rPr>
              <a:t>：</a:t>
            </a:r>
            <a:r>
              <a:rPr lang="en-US" altLang="ja-JP" sz="1400" b="1" dirty="0">
                <a:solidFill>
                  <a:srgbClr val="FF0000"/>
                </a:solidFill>
              </a:rPr>
              <a:t>3,000</a:t>
            </a:r>
            <a:r>
              <a:rPr lang="ja-JP" altLang="en-US" sz="1400" b="1" dirty="0">
                <a:solidFill>
                  <a:srgbClr val="FF0000"/>
                </a:solidFill>
              </a:rPr>
              <a:t>万人泊</a:t>
            </a:r>
            <a:r>
              <a:rPr lang="en-US" altLang="ja-JP" sz="1200" b="1" dirty="0">
                <a:solidFill>
                  <a:schemeClr val="tx1"/>
                </a:solidFill>
              </a:rPr>
              <a:t>※</a:t>
            </a:r>
            <a:r>
              <a:rPr lang="en-US" altLang="ja-JP" sz="1400" b="1" dirty="0">
                <a:solidFill>
                  <a:schemeClr val="tx1"/>
                </a:solidFill>
              </a:rPr>
              <a:t>【</a:t>
            </a:r>
            <a:r>
              <a:rPr lang="en-US" altLang="ja-JP" sz="1400" b="1" dirty="0">
                <a:solidFill>
                  <a:srgbClr val="FF0000"/>
                </a:solidFill>
              </a:rPr>
              <a:t>2023</a:t>
            </a:r>
            <a:r>
              <a:rPr lang="ja-JP" altLang="en-US" sz="1400" b="1" dirty="0">
                <a:solidFill>
                  <a:srgbClr val="FF0000"/>
                </a:solidFill>
              </a:rPr>
              <a:t>年</a:t>
            </a:r>
            <a:r>
              <a:rPr lang="ja-JP" altLang="en-US" sz="1400" b="1" dirty="0">
                <a:solidFill>
                  <a:schemeClr val="tx1"/>
                </a:solidFill>
              </a:rPr>
              <a:t>の達成を目標とする</a:t>
            </a:r>
            <a:r>
              <a:rPr lang="en-US" altLang="ja-JP" sz="1400" b="1" dirty="0">
                <a:solidFill>
                  <a:schemeClr val="tx1"/>
                </a:solidFill>
              </a:rPr>
              <a:t>】</a:t>
            </a:r>
          </a:p>
          <a:p>
            <a:pPr lvl="0">
              <a:defRPr/>
            </a:pPr>
            <a:r>
              <a:rPr lang="ja-JP" altLang="en-US" sz="1400" b="1" dirty="0">
                <a:solidFill>
                  <a:schemeClr val="tx1"/>
                </a:solidFill>
              </a:rPr>
              <a:t>○　来阪外国人旅行者数：</a:t>
            </a:r>
            <a:r>
              <a:rPr lang="en-US" altLang="ja-JP" sz="1400" b="1" dirty="0">
                <a:solidFill>
                  <a:schemeClr val="tx1"/>
                </a:solidFill>
              </a:rPr>
              <a:t>1152.5</a:t>
            </a:r>
            <a:r>
              <a:rPr lang="ja-JP" altLang="en-US" sz="1400" b="1" dirty="0">
                <a:solidFill>
                  <a:schemeClr val="tx1"/>
                </a:solidFill>
              </a:rPr>
              <a:t>万人</a:t>
            </a:r>
            <a:r>
              <a:rPr lang="en-US" altLang="ja-JP" sz="1200" b="1" dirty="0">
                <a:solidFill>
                  <a:schemeClr val="tx1"/>
                </a:solidFill>
              </a:rPr>
              <a:t>※</a:t>
            </a:r>
            <a:r>
              <a:rPr lang="en-US" altLang="ja-JP" sz="1400" b="1" dirty="0">
                <a:solidFill>
                  <a:schemeClr val="tx1"/>
                </a:solidFill>
              </a:rPr>
              <a:t>【</a:t>
            </a:r>
            <a:r>
              <a:rPr lang="ja-JP" altLang="en-US" sz="1400" b="1" dirty="0">
                <a:solidFill>
                  <a:schemeClr val="tx1"/>
                </a:solidFill>
              </a:rPr>
              <a:t>入国制限解除から</a:t>
            </a:r>
            <a:r>
              <a:rPr lang="en-US" altLang="ja-JP" sz="1400" b="1" dirty="0">
                <a:solidFill>
                  <a:schemeClr val="tx1"/>
                </a:solidFill>
              </a:rPr>
              <a:t>2</a:t>
            </a:r>
            <a:r>
              <a:rPr lang="ja-JP" altLang="en-US" sz="1400" b="1" dirty="0">
                <a:solidFill>
                  <a:schemeClr val="tx1"/>
                </a:solidFill>
              </a:rPr>
              <a:t>年後の達成を目標とする</a:t>
            </a:r>
            <a:r>
              <a:rPr lang="en-US" altLang="ja-JP" sz="1400" b="1" dirty="0">
                <a:solidFill>
                  <a:schemeClr val="tx1"/>
                </a:solidFill>
              </a:rPr>
              <a:t>】</a:t>
            </a:r>
          </a:p>
          <a:p>
            <a:pPr lvl="0">
              <a:defRPr/>
            </a:pPr>
            <a:r>
              <a:rPr lang="ja-JP" altLang="en-US" sz="1400" b="1" dirty="0">
                <a:solidFill>
                  <a:schemeClr val="tx1"/>
                </a:solidFill>
              </a:rPr>
              <a:t>　　</a:t>
            </a:r>
            <a:r>
              <a:rPr lang="en-US" altLang="ja-JP" sz="1000" dirty="0">
                <a:solidFill>
                  <a:srgbClr val="FF0000"/>
                </a:solidFill>
              </a:rPr>
              <a:t>※</a:t>
            </a:r>
            <a:r>
              <a:rPr lang="ja-JP" altLang="en-US" sz="1000" dirty="0">
                <a:solidFill>
                  <a:srgbClr val="FF0000"/>
                </a:solidFill>
              </a:rPr>
              <a:t>社会経済情勢等の変化に応じて、目標値、達成をめざす時期等について、必要に応じて柔軟に見直しを行う</a:t>
            </a:r>
            <a:endParaRPr lang="en-US" altLang="ja-JP" sz="1000" dirty="0">
              <a:solidFill>
                <a:srgbClr val="FF0000"/>
              </a:solidFill>
            </a:endParaRPr>
          </a:p>
          <a:p>
            <a:pPr lvl="0">
              <a:defRPr/>
            </a:pPr>
            <a:r>
              <a:rPr lang="ja-JP" altLang="en-US" sz="1400" dirty="0">
                <a:solidFill>
                  <a:schemeClr val="tx1"/>
                </a:solidFill>
              </a:rPr>
              <a:t>○</a:t>
            </a:r>
            <a:r>
              <a:rPr lang="ja-JP" altLang="en-US" sz="1400" b="1" dirty="0">
                <a:solidFill>
                  <a:schemeClr val="tx1"/>
                </a:solidFill>
              </a:rPr>
              <a:t>　転入超過率（対全　国）：</a:t>
            </a:r>
            <a:r>
              <a:rPr lang="en-US" altLang="ja-JP" sz="1400" b="1" dirty="0">
                <a:solidFill>
                  <a:schemeClr val="tx1"/>
                </a:solidFill>
              </a:rPr>
              <a:t>0.06</a:t>
            </a:r>
            <a:r>
              <a:rPr lang="ja-JP" altLang="en-US" sz="1400" b="1" dirty="0">
                <a:solidFill>
                  <a:schemeClr val="tx1"/>
                </a:solidFill>
              </a:rPr>
              <a:t>％（</a:t>
            </a:r>
            <a:r>
              <a:rPr lang="en-US" altLang="ja-JP" sz="1400" b="1" dirty="0">
                <a:solidFill>
                  <a:schemeClr val="tx1"/>
                </a:solidFill>
              </a:rPr>
              <a:t>2018</a:t>
            </a:r>
            <a:r>
              <a:rPr lang="ja-JP" altLang="en-US" sz="1400" b="1" dirty="0">
                <a:solidFill>
                  <a:schemeClr val="tx1"/>
                </a:solidFill>
              </a:rPr>
              <a:t>年）➡　前年を上回る</a:t>
            </a:r>
            <a:endParaRPr lang="en-US" altLang="ja-JP" sz="1400" b="1" dirty="0">
              <a:solidFill>
                <a:schemeClr val="tx1"/>
              </a:solidFill>
            </a:endParaRPr>
          </a:p>
          <a:p>
            <a:r>
              <a:rPr kumimoji="1" lang="ja-JP" altLang="en-US" sz="1400" b="1" dirty="0">
                <a:solidFill>
                  <a:schemeClr val="tx1"/>
                </a:solidFill>
              </a:rPr>
              <a:t>○　転出超過率（対東京圏）：</a:t>
            </a:r>
            <a:r>
              <a:rPr kumimoji="1" lang="en-US" altLang="ja-JP" sz="1400" b="1" dirty="0">
                <a:solidFill>
                  <a:schemeClr val="tx1"/>
                </a:solidFill>
              </a:rPr>
              <a:t>0.134</a:t>
            </a:r>
            <a:r>
              <a:rPr kumimoji="1" lang="ja-JP" altLang="en-US" sz="1400" b="1" dirty="0">
                <a:solidFill>
                  <a:schemeClr val="tx1"/>
                </a:solidFill>
              </a:rPr>
              <a:t>％（</a:t>
            </a:r>
            <a:r>
              <a:rPr kumimoji="1" lang="en-US" altLang="ja-JP" sz="1400" b="1" dirty="0">
                <a:solidFill>
                  <a:schemeClr val="tx1"/>
                </a:solidFill>
              </a:rPr>
              <a:t>2018</a:t>
            </a:r>
            <a:r>
              <a:rPr kumimoji="1" lang="ja-JP" altLang="en-US" sz="1400" b="1" dirty="0">
                <a:solidFill>
                  <a:schemeClr val="tx1"/>
                </a:solidFill>
              </a:rPr>
              <a:t>年）➡　前年を下回る</a:t>
            </a:r>
            <a:endParaRPr kumimoji="1" lang="en-US" altLang="ja-JP" sz="1400" b="1" dirty="0">
              <a:solidFill>
                <a:schemeClr val="tx1"/>
              </a:solidFill>
            </a:endParaRPr>
          </a:p>
          <a:p>
            <a:r>
              <a:rPr lang="ja-JP" altLang="en-US" sz="1000" dirty="0">
                <a:solidFill>
                  <a:schemeClr val="tx1"/>
                </a:solidFill>
              </a:rPr>
              <a:t>　　　　</a:t>
            </a:r>
            <a:r>
              <a:rPr lang="en-US" altLang="zh-TW" sz="1000" dirty="0">
                <a:solidFill>
                  <a:schemeClr val="tx1"/>
                </a:solidFill>
              </a:rPr>
              <a:t>※</a:t>
            </a:r>
            <a:r>
              <a:rPr lang="zh-TW" altLang="en-US" sz="1000" dirty="0">
                <a:solidFill>
                  <a:schemeClr val="tx1"/>
                </a:solidFill>
              </a:rPr>
              <a:t>転出（入）超過率＝転出（入）超過数</a:t>
            </a:r>
            <a:r>
              <a:rPr lang="en-US" altLang="zh-TW" sz="1000" dirty="0">
                <a:solidFill>
                  <a:schemeClr val="tx1"/>
                </a:solidFill>
              </a:rPr>
              <a:t>/</a:t>
            </a:r>
            <a:r>
              <a:rPr lang="zh-TW" altLang="en-US" sz="1000" dirty="0">
                <a:solidFill>
                  <a:schemeClr val="tx1"/>
                </a:solidFill>
              </a:rPr>
              <a:t>大阪府人口（</a:t>
            </a:r>
            <a:r>
              <a:rPr lang="en-US" altLang="zh-TW" sz="1000" dirty="0">
                <a:solidFill>
                  <a:schemeClr val="tx1"/>
                </a:solidFill>
              </a:rPr>
              <a:t>10</a:t>
            </a:r>
            <a:r>
              <a:rPr lang="zh-TW" altLang="en-US" sz="1000" dirty="0">
                <a:solidFill>
                  <a:schemeClr val="tx1"/>
                </a:solidFill>
              </a:rPr>
              <a:t>月１日時点）</a:t>
            </a:r>
            <a:r>
              <a:rPr lang="en-US" altLang="zh-TW" sz="1000" dirty="0">
                <a:solidFill>
                  <a:schemeClr val="tx1"/>
                </a:solidFill>
              </a:rPr>
              <a:t>×100</a:t>
            </a:r>
            <a:endParaRPr kumimoji="1" lang="en-US" altLang="ja-JP" sz="1400" b="1" dirty="0">
              <a:solidFill>
                <a:schemeClr val="tx1"/>
              </a:solidFill>
            </a:endParaRPr>
          </a:p>
        </p:txBody>
      </p:sp>
      <p:graphicFrame>
        <p:nvGraphicFramePr>
          <p:cNvPr id="27" name="グラフ 26"/>
          <p:cNvGraphicFramePr>
            <a:graphicFrameLocks/>
          </p:cNvGraphicFramePr>
          <p:nvPr>
            <p:extLst>
              <p:ext uri="{D42A27DB-BD31-4B8C-83A1-F6EECF244321}">
                <p14:modId xmlns:p14="http://schemas.microsoft.com/office/powerpoint/2010/main" val="3326216757"/>
              </p:ext>
            </p:extLst>
          </p:nvPr>
        </p:nvGraphicFramePr>
        <p:xfrm>
          <a:off x="5315272" y="4714119"/>
          <a:ext cx="3664321" cy="17705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表 15">
            <a:extLst>
              <a:ext uri="{FF2B5EF4-FFF2-40B4-BE49-F238E27FC236}">
                <a16:creationId xmlns:a16="http://schemas.microsoft.com/office/drawing/2014/main" id="{654942C9-969E-49FE-82C8-EED5210AF1ED}"/>
              </a:ext>
            </a:extLst>
          </p:cNvPr>
          <p:cNvGraphicFramePr>
            <a:graphicFrameLocks noGrp="1"/>
          </p:cNvGraphicFramePr>
          <p:nvPr>
            <p:extLst>
              <p:ext uri="{D42A27DB-BD31-4B8C-83A1-F6EECF244321}">
                <p14:modId xmlns:p14="http://schemas.microsoft.com/office/powerpoint/2010/main" val="27348095"/>
              </p:ext>
            </p:extLst>
          </p:nvPr>
        </p:nvGraphicFramePr>
        <p:xfrm>
          <a:off x="605754" y="4769833"/>
          <a:ext cx="4608511" cy="1717699"/>
        </p:xfrm>
        <a:graphic>
          <a:graphicData uri="http://schemas.openxmlformats.org/drawingml/2006/table">
            <a:tbl>
              <a:tblPr firstRow="1" bandRow="1"/>
              <a:tblGrid>
                <a:gridCol w="536058">
                  <a:extLst>
                    <a:ext uri="{9D8B030D-6E8A-4147-A177-3AD203B41FA5}">
                      <a16:colId xmlns:a16="http://schemas.microsoft.com/office/drawing/2014/main" val="20000"/>
                    </a:ext>
                  </a:extLst>
                </a:gridCol>
                <a:gridCol w="1048117">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57606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tblGrid>
              <a:tr h="346099">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順位</a:t>
                      </a:r>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都市名</a:t>
                      </a:r>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得点</a:t>
                      </a:r>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順位</a:t>
                      </a:r>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都市名</a:t>
                      </a:r>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得点</a:t>
                      </a:r>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extLst>
                  <a:ext uri="{0D108BD9-81ED-4DB2-BD59-A6C34878D82A}">
                    <a16:rowId xmlns:a16="http://schemas.microsoft.com/office/drawing/2014/main" val="10000"/>
                  </a:ext>
                </a:extLst>
              </a:tr>
              <a:tr h="215032">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アムステルダム</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374.1</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12</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東京</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345.0</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1"/>
                  </a:ext>
                </a:extLst>
              </a:tr>
              <a:tr h="198264">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マドリード</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370.1</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b="0" dirty="0"/>
                        <a:t>14</a:t>
                      </a:r>
                      <a:endParaRPr kumimoji="1" lang="ja-JP" altLang="en-US" sz="1200" b="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050" b="0" dirty="0"/>
                        <a:t>クアラルンプール</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b="0" dirty="0"/>
                        <a:t>341.6</a:t>
                      </a:r>
                      <a:endParaRPr kumimoji="1" lang="ja-JP" altLang="en-US" sz="1200" b="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10002"/>
                  </a:ext>
                </a:extLst>
              </a:tr>
              <a:tr h="181496">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3</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ベルリン</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368.0</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18</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大阪</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337.7</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3"/>
                  </a:ext>
                </a:extLst>
              </a:tr>
              <a:tr h="164728">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4</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パリ</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365.3</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21</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ストックホルム</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333.8</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10004"/>
                  </a:ext>
                </a:extLst>
              </a:tr>
              <a:tr h="219968">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5</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バルセロナ</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362.6</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26</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福岡</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322.3</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30694250"/>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161A64608EB81469ACBA039A67CBB87" ma:contentTypeVersion="2" ma:contentTypeDescription="新しいドキュメントを作成します。" ma:contentTypeScope="" ma:versionID="e3728570f88bf98cf7f95a2409413c96">
  <xsd:schema xmlns:xsd="http://www.w3.org/2001/XMLSchema" xmlns:xs="http://www.w3.org/2001/XMLSchema" xmlns:p="http://schemas.microsoft.com/office/2006/metadata/properties" xmlns:ns1="http://schemas.microsoft.com/sharepoint/v3" xmlns:ns2="1fcda092-3bda-457d-a7bd-b0b6612ec3cf" targetNamespace="http://schemas.microsoft.com/office/2006/metadata/properties" ma:root="true" ma:fieldsID="0de6a19244a2caa068dbed2d5b118ea6" ns1:_="" ns2:_="">
    <xsd:import namespace="http://schemas.microsoft.com/sharepoint/v3"/>
    <xsd:import namespace="1fcda092-3bda-457d-a7bd-b0b6612ec3c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fcda092-3bda-457d-a7bd-b0b6612ec3cf"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203F89-E53C-4C23-A46E-50EDB1A7D24A}">
  <ds:schemaRefs>
    <ds:schemaRef ds:uri="http://schemas.microsoft.com/sharepoint/v3/contenttype/forms"/>
  </ds:schemaRefs>
</ds:datastoreItem>
</file>

<file path=customXml/itemProps2.xml><?xml version="1.0" encoding="utf-8"?>
<ds:datastoreItem xmlns:ds="http://schemas.openxmlformats.org/officeDocument/2006/customXml" ds:itemID="{CA2114E7-6BBC-4D84-8162-F549F5682C0E}">
  <ds:schemaRefs>
    <ds:schemaRef ds:uri="http://www.w3.org/XML/1998/namespace"/>
    <ds:schemaRef ds:uri="http://schemas.microsoft.com/office/2006/metadata/properties"/>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1fcda092-3bda-457d-a7bd-b0b6612ec3cf"/>
    <ds:schemaRef ds:uri="http://schemas.microsoft.com/sharepoint/v3"/>
    <ds:schemaRef ds:uri="http://purl.org/dc/dcmitype/"/>
  </ds:schemaRefs>
</ds:datastoreItem>
</file>

<file path=customXml/itemProps3.xml><?xml version="1.0" encoding="utf-8"?>
<ds:datastoreItem xmlns:ds="http://schemas.openxmlformats.org/officeDocument/2006/customXml" ds:itemID="{9B84B594-AEAC-4C97-927B-5A72B3B602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cda092-3bda-457d-a7bd-b0b6612ec3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25511</TotalTime>
  <Words>496</Words>
  <Application>Microsoft Office PowerPoint</Application>
  <PresentationFormat>画面に合わせる (4:3)</PresentationFormat>
  <Paragraphs>65</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梅野　琉依</cp:lastModifiedBy>
  <cp:revision>1916</cp:revision>
  <cp:lastPrinted>2023-07-21T08:10:40Z</cp:lastPrinted>
  <dcterms:created xsi:type="dcterms:W3CDTF">2015-04-22T03:25:50Z</dcterms:created>
  <dcterms:modified xsi:type="dcterms:W3CDTF">2023-11-02T08:59:52Z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0x0101009161A64608EB81469ACBA039A67CBB87</vt:lpwstr>
  </property>
</Properties>
</file>