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3"/>
  </p:notesMasterIdLst>
  <p:sldIdLst>
    <p:sldId id="257" r:id="rId2"/>
  </p:sldIdLst>
  <p:sldSz cx="12801600" cy="9828213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8" d="100"/>
          <a:sy n="78" d="100"/>
        </p:scale>
        <p:origin x="164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9786" cy="498693"/>
          </a:xfrm>
          <a:prstGeom prst="rect">
            <a:avLst/>
          </a:prstGeom>
        </p:spPr>
        <p:txBody>
          <a:bodyPr vert="horz" lIns="95680" tIns="47840" rIns="95680" bIns="4784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9" y="1"/>
            <a:ext cx="2949786" cy="498693"/>
          </a:xfrm>
          <a:prstGeom prst="rect">
            <a:avLst/>
          </a:prstGeom>
        </p:spPr>
        <p:txBody>
          <a:bodyPr vert="horz" lIns="95680" tIns="47840" rIns="95680" bIns="47840" rtlCol="0"/>
          <a:lstStyle>
            <a:lvl1pPr algn="r">
              <a:defRPr sz="1200"/>
            </a:lvl1pPr>
          </a:lstStyle>
          <a:p>
            <a:fld id="{9DDCC0DC-5019-4E36-97D6-A23654B66845}" type="datetimeFigureOut">
              <a:rPr kumimoji="1" lang="ja-JP" altLang="en-US" smtClean="0"/>
              <a:t>2023/8/16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219200" y="1241425"/>
            <a:ext cx="4368800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680" tIns="47840" rIns="95680" bIns="4784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83307"/>
            <a:ext cx="5445760" cy="3913614"/>
          </a:xfrm>
          <a:prstGeom prst="rect">
            <a:avLst/>
          </a:prstGeom>
        </p:spPr>
        <p:txBody>
          <a:bodyPr vert="horz" lIns="95680" tIns="47840" rIns="95680" bIns="4784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786" cy="498692"/>
          </a:xfrm>
          <a:prstGeom prst="rect">
            <a:avLst/>
          </a:prstGeom>
        </p:spPr>
        <p:txBody>
          <a:bodyPr vert="horz" lIns="95680" tIns="47840" rIns="95680" bIns="4784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9" y="9440647"/>
            <a:ext cx="2949786" cy="498692"/>
          </a:xfrm>
          <a:prstGeom prst="rect">
            <a:avLst/>
          </a:prstGeom>
        </p:spPr>
        <p:txBody>
          <a:bodyPr vert="horz" lIns="95680" tIns="47840" rIns="95680" bIns="47840" rtlCol="0" anchor="b"/>
          <a:lstStyle>
            <a:lvl1pPr algn="r">
              <a:defRPr sz="1200"/>
            </a:lvl1pPr>
          </a:lstStyle>
          <a:p>
            <a:fld id="{88BE7427-7BDB-4500-A7D4-C4CF4CBC2D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93586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280160" rtl="0" eaLnBrk="1" latinLnBrk="0" hangingPunct="1">
      <a:defRPr kumimoji="1" sz="1680" kern="1200">
        <a:solidFill>
          <a:schemeClr val="tx1"/>
        </a:solidFill>
        <a:latin typeface="+mn-lt"/>
        <a:ea typeface="+mn-ea"/>
        <a:cs typeface="+mn-cs"/>
      </a:defRPr>
    </a:lvl1pPr>
    <a:lvl2pPr marL="640080" algn="l" defTabSz="1280160" rtl="0" eaLnBrk="1" latinLnBrk="0" hangingPunct="1">
      <a:defRPr kumimoji="1" sz="1680" kern="1200">
        <a:solidFill>
          <a:schemeClr val="tx1"/>
        </a:solidFill>
        <a:latin typeface="+mn-lt"/>
        <a:ea typeface="+mn-ea"/>
        <a:cs typeface="+mn-cs"/>
      </a:defRPr>
    </a:lvl2pPr>
    <a:lvl3pPr marL="1280160" algn="l" defTabSz="1280160" rtl="0" eaLnBrk="1" latinLnBrk="0" hangingPunct="1">
      <a:defRPr kumimoji="1" sz="1680" kern="1200">
        <a:solidFill>
          <a:schemeClr val="tx1"/>
        </a:solidFill>
        <a:latin typeface="+mn-lt"/>
        <a:ea typeface="+mn-ea"/>
        <a:cs typeface="+mn-cs"/>
      </a:defRPr>
    </a:lvl3pPr>
    <a:lvl4pPr marL="1920240" algn="l" defTabSz="1280160" rtl="0" eaLnBrk="1" latinLnBrk="0" hangingPunct="1">
      <a:defRPr kumimoji="1" sz="1680" kern="1200">
        <a:solidFill>
          <a:schemeClr val="tx1"/>
        </a:solidFill>
        <a:latin typeface="+mn-lt"/>
        <a:ea typeface="+mn-ea"/>
        <a:cs typeface="+mn-cs"/>
      </a:defRPr>
    </a:lvl4pPr>
    <a:lvl5pPr marL="2560320" algn="l" defTabSz="1280160" rtl="0" eaLnBrk="1" latinLnBrk="0" hangingPunct="1">
      <a:defRPr kumimoji="1" sz="1680" kern="1200">
        <a:solidFill>
          <a:schemeClr val="tx1"/>
        </a:solidFill>
        <a:latin typeface="+mn-lt"/>
        <a:ea typeface="+mn-ea"/>
        <a:cs typeface="+mn-cs"/>
      </a:defRPr>
    </a:lvl5pPr>
    <a:lvl6pPr marL="3200400" algn="l" defTabSz="1280160" rtl="0" eaLnBrk="1" latinLnBrk="0" hangingPunct="1">
      <a:defRPr kumimoji="1" sz="1680" kern="1200">
        <a:solidFill>
          <a:schemeClr val="tx1"/>
        </a:solidFill>
        <a:latin typeface="+mn-lt"/>
        <a:ea typeface="+mn-ea"/>
        <a:cs typeface="+mn-cs"/>
      </a:defRPr>
    </a:lvl6pPr>
    <a:lvl7pPr marL="3840480" algn="l" defTabSz="1280160" rtl="0" eaLnBrk="1" latinLnBrk="0" hangingPunct="1">
      <a:defRPr kumimoji="1" sz="1680" kern="1200">
        <a:solidFill>
          <a:schemeClr val="tx1"/>
        </a:solidFill>
        <a:latin typeface="+mn-lt"/>
        <a:ea typeface="+mn-ea"/>
        <a:cs typeface="+mn-cs"/>
      </a:defRPr>
    </a:lvl7pPr>
    <a:lvl8pPr marL="4480560" algn="l" defTabSz="1280160" rtl="0" eaLnBrk="1" latinLnBrk="0" hangingPunct="1">
      <a:defRPr kumimoji="1" sz="1680" kern="1200">
        <a:solidFill>
          <a:schemeClr val="tx1"/>
        </a:solidFill>
        <a:latin typeface="+mn-lt"/>
        <a:ea typeface="+mn-ea"/>
        <a:cs typeface="+mn-cs"/>
      </a:defRPr>
    </a:lvl8pPr>
    <a:lvl9pPr marL="5120640" algn="l" defTabSz="1280160" rtl="0" eaLnBrk="1" latinLnBrk="0" hangingPunct="1">
      <a:defRPr kumimoji="1" sz="168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219200" y="1241425"/>
            <a:ext cx="4368800" cy="3355975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9F0A57-07DF-49BF-A3F4-CC761F38C84B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509575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0120" y="1608461"/>
            <a:ext cx="10881360" cy="3421674"/>
          </a:xfrm>
        </p:spPr>
        <p:txBody>
          <a:bodyPr anchor="b"/>
          <a:lstStyle>
            <a:lvl1pPr algn="ctr">
              <a:defRPr sz="8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0" y="5162087"/>
            <a:ext cx="9601200" cy="2372876"/>
          </a:xfrm>
        </p:spPr>
        <p:txBody>
          <a:bodyPr/>
          <a:lstStyle>
            <a:lvl1pPr marL="0" indent="0" algn="ctr">
              <a:buNone/>
              <a:defRPr sz="3360"/>
            </a:lvl1pPr>
            <a:lvl2pPr marL="640080" indent="0" algn="ctr">
              <a:buNone/>
              <a:defRPr sz="2800"/>
            </a:lvl2pPr>
            <a:lvl3pPr marL="1280160" indent="0" algn="ctr">
              <a:buNone/>
              <a:defRPr sz="2520"/>
            </a:lvl3pPr>
            <a:lvl4pPr marL="1920240" indent="0" algn="ctr">
              <a:buNone/>
              <a:defRPr sz="2240"/>
            </a:lvl4pPr>
            <a:lvl5pPr marL="2560320" indent="0" algn="ctr">
              <a:buNone/>
              <a:defRPr sz="2240"/>
            </a:lvl5pPr>
            <a:lvl6pPr marL="3200400" indent="0" algn="ctr">
              <a:buNone/>
              <a:defRPr sz="2240"/>
            </a:lvl6pPr>
            <a:lvl7pPr marL="3840480" indent="0" algn="ctr">
              <a:buNone/>
              <a:defRPr sz="2240"/>
            </a:lvl7pPr>
            <a:lvl8pPr marL="4480560" indent="0" algn="ctr">
              <a:buNone/>
              <a:defRPr sz="2240"/>
            </a:lvl8pPr>
            <a:lvl9pPr marL="5120640" indent="0" algn="ctr">
              <a:buNone/>
              <a:defRPr sz="224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BB275-A910-405A-BE11-FC117931B4EA}" type="datetimeFigureOut">
              <a:rPr kumimoji="1" lang="ja-JP" altLang="en-US" smtClean="0"/>
              <a:t>2023/8/16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1B926-FFEE-4FB6-B762-D05C5904FD9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781014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BB275-A910-405A-BE11-FC117931B4EA}" type="datetimeFigureOut">
              <a:rPr kumimoji="1" lang="ja-JP" altLang="en-US" smtClean="0"/>
              <a:t>2023/8/16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1B926-FFEE-4FB6-B762-D05C5904FD9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16326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1146" y="523261"/>
            <a:ext cx="2760345" cy="8328956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80111" y="523261"/>
            <a:ext cx="8121015" cy="8328956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BB275-A910-405A-BE11-FC117931B4EA}" type="datetimeFigureOut">
              <a:rPr kumimoji="1" lang="ja-JP" altLang="en-US" smtClean="0"/>
              <a:t>2023/8/16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1B926-FFEE-4FB6-B762-D05C5904FD9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071889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BB275-A910-405A-BE11-FC117931B4EA}" type="datetimeFigureOut">
              <a:rPr kumimoji="1" lang="ja-JP" altLang="en-US" smtClean="0"/>
              <a:t>2023/8/16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1B926-FFEE-4FB6-B762-D05C5904FD9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711809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3443" y="2450231"/>
            <a:ext cx="11041380" cy="4088263"/>
          </a:xfrm>
        </p:spPr>
        <p:txBody>
          <a:bodyPr anchor="b"/>
          <a:lstStyle>
            <a:lvl1pPr>
              <a:defRPr sz="8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3443" y="6577170"/>
            <a:ext cx="11041380" cy="2149921"/>
          </a:xfrm>
        </p:spPr>
        <p:txBody>
          <a:bodyPr/>
          <a:lstStyle>
            <a:lvl1pPr marL="0" indent="0">
              <a:buNone/>
              <a:defRPr sz="3360">
                <a:solidFill>
                  <a:schemeClr val="tx1"/>
                </a:solidFill>
              </a:defRPr>
            </a:lvl1pPr>
            <a:lvl2pPr marL="64008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BB275-A910-405A-BE11-FC117931B4EA}" type="datetimeFigureOut">
              <a:rPr kumimoji="1" lang="ja-JP" altLang="en-US" smtClean="0"/>
              <a:t>2023/8/16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1B926-FFEE-4FB6-B762-D05C5904FD9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57125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80110" y="2616307"/>
            <a:ext cx="5440680" cy="6235911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80810" y="2616307"/>
            <a:ext cx="5440680" cy="6235911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BB275-A910-405A-BE11-FC117931B4EA}" type="datetimeFigureOut">
              <a:rPr kumimoji="1" lang="ja-JP" altLang="en-US" smtClean="0"/>
              <a:t>2023/8/16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1B926-FFEE-4FB6-B762-D05C5904FD9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934042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7" y="523263"/>
            <a:ext cx="11041380" cy="1899667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1779" y="2409278"/>
            <a:ext cx="5415676" cy="1180750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81779" y="3590028"/>
            <a:ext cx="5415676" cy="528039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80811" y="2409278"/>
            <a:ext cx="5442347" cy="1180750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80811" y="3590028"/>
            <a:ext cx="5442347" cy="528039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BB275-A910-405A-BE11-FC117931B4EA}" type="datetimeFigureOut">
              <a:rPr kumimoji="1" lang="ja-JP" altLang="en-US" smtClean="0"/>
              <a:t>2023/8/16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1B926-FFEE-4FB6-B762-D05C5904FD9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76831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BB275-A910-405A-BE11-FC117931B4EA}" type="datetimeFigureOut">
              <a:rPr kumimoji="1" lang="ja-JP" altLang="en-US" smtClean="0"/>
              <a:t>2023/8/16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1B926-FFEE-4FB6-B762-D05C5904FD9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889315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BB275-A910-405A-BE11-FC117931B4EA}" type="datetimeFigureOut">
              <a:rPr kumimoji="1" lang="ja-JP" altLang="en-US" smtClean="0"/>
              <a:t>2023/8/16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1B926-FFEE-4FB6-B762-D05C5904FD9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590621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55214"/>
            <a:ext cx="4128849" cy="229325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42347" y="1415083"/>
            <a:ext cx="6480810" cy="6984401"/>
          </a:xfrm>
        </p:spPr>
        <p:txBody>
          <a:bodyPr/>
          <a:lstStyle>
            <a:lvl1pPr>
              <a:defRPr sz="4480"/>
            </a:lvl1pPr>
            <a:lvl2pPr>
              <a:defRPr sz="3920"/>
            </a:lvl2pPr>
            <a:lvl3pPr>
              <a:defRPr sz="336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948464"/>
            <a:ext cx="4128849" cy="5462394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BB275-A910-405A-BE11-FC117931B4EA}" type="datetimeFigureOut">
              <a:rPr kumimoji="1" lang="ja-JP" altLang="en-US" smtClean="0"/>
              <a:t>2023/8/16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1B926-FFEE-4FB6-B762-D05C5904FD9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923079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55214"/>
            <a:ext cx="4128849" cy="229325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42347" y="1415083"/>
            <a:ext cx="6480810" cy="6984401"/>
          </a:xfrm>
        </p:spPr>
        <p:txBody>
          <a:bodyPr anchor="t"/>
          <a:lstStyle>
            <a:lvl1pPr marL="0" indent="0">
              <a:buNone/>
              <a:defRPr sz="4480"/>
            </a:lvl1pPr>
            <a:lvl2pPr marL="640080" indent="0">
              <a:buNone/>
              <a:defRPr sz="3920"/>
            </a:lvl2pPr>
            <a:lvl3pPr marL="1280160" indent="0">
              <a:buNone/>
              <a:defRPr sz="336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948464"/>
            <a:ext cx="4128849" cy="5462394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BB275-A910-405A-BE11-FC117931B4EA}" type="datetimeFigureOut">
              <a:rPr kumimoji="1" lang="ja-JP" altLang="en-US" smtClean="0"/>
              <a:t>2023/8/16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1B926-FFEE-4FB6-B762-D05C5904FD9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65983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80110" y="523263"/>
            <a:ext cx="11041380" cy="18996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0110" y="2616307"/>
            <a:ext cx="11041380" cy="623591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80110" y="9109300"/>
            <a:ext cx="2880360" cy="52326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3BB275-A910-405A-BE11-FC117931B4EA}" type="datetimeFigureOut">
              <a:rPr kumimoji="1" lang="ja-JP" altLang="en-US" smtClean="0"/>
              <a:t>2023/8/16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240530" y="9109300"/>
            <a:ext cx="4320540" cy="52326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41130" y="9109300"/>
            <a:ext cx="2880360" cy="52326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11B926-FFEE-4FB6-B762-D05C5904FD9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467213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1280160" rtl="0" eaLnBrk="1" latinLnBrk="0" hangingPunct="1">
        <a:lnSpc>
          <a:spcPct val="90000"/>
        </a:lnSpc>
        <a:spcBef>
          <a:spcPct val="0"/>
        </a:spcBef>
        <a:buNone/>
        <a:defRPr kumimoji="1" sz="61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20040" indent="-320040" algn="l" defTabSz="1280160" rtl="0" eaLnBrk="1" latinLnBrk="0" hangingPunct="1">
        <a:lnSpc>
          <a:spcPct val="90000"/>
        </a:lnSpc>
        <a:spcBef>
          <a:spcPts val="1400"/>
        </a:spcBef>
        <a:buFont typeface="Arial" panose="020B0604020202020204" pitchFamily="34" charset="0"/>
        <a:buChar char="•"/>
        <a:defRPr kumimoji="1" sz="3920" kern="1200">
          <a:solidFill>
            <a:schemeClr val="tx1"/>
          </a:solidFill>
          <a:latin typeface="+mn-lt"/>
          <a:ea typeface="+mn-ea"/>
          <a:cs typeface="+mn-cs"/>
        </a:defRPr>
      </a:lvl1pPr>
      <a:lvl2pPr marL="9601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336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正方形/長方形 23"/>
          <p:cNvSpPr/>
          <p:nvPr/>
        </p:nvSpPr>
        <p:spPr>
          <a:xfrm>
            <a:off x="71735" y="8424167"/>
            <a:ext cx="12567807" cy="1187999"/>
          </a:xfrm>
          <a:prstGeom prst="rect">
            <a:avLst/>
          </a:prstGeom>
          <a:solidFill>
            <a:srgbClr val="FF0000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99874" y="223997"/>
            <a:ext cx="12636000" cy="568805"/>
          </a:xfrm>
          <a:prstGeom prst="rect">
            <a:avLst/>
          </a:prstGeom>
          <a:solidFill>
            <a:srgbClr val="5FA326"/>
          </a:solidFill>
          <a:ln>
            <a:noFill/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ja-JP" altLang="en-US" sz="32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「第２期大阪府まち・ひと・しごと創生総合戦略</a:t>
            </a:r>
            <a:r>
              <a:rPr lang="ja-JP" altLang="en-US" sz="32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」一部改訂案概要</a:t>
            </a:r>
            <a:endParaRPr kumimoji="1" lang="ja-JP" altLang="en-US" sz="3200" b="1" dirty="0">
              <a:solidFill>
                <a:schemeClr val="bg1"/>
              </a:solidFill>
              <a:latin typeface="+mj-ea"/>
              <a:ea typeface="+mj-ea"/>
            </a:endParaRPr>
          </a:p>
        </p:txBody>
      </p:sp>
      <p:sp>
        <p:nvSpPr>
          <p:cNvPr id="14" name="正方形/長方形 13"/>
          <p:cNvSpPr/>
          <p:nvPr/>
        </p:nvSpPr>
        <p:spPr>
          <a:xfrm>
            <a:off x="512436" y="1053175"/>
            <a:ext cx="5511421" cy="288147"/>
          </a:xfrm>
          <a:prstGeom prst="rect">
            <a:avLst/>
          </a:prstGeom>
          <a:solidFill>
            <a:srgbClr val="7FD13B">
              <a:alpha val="50000"/>
            </a:srgbClr>
          </a:solidFill>
          <a:ln>
            <a:solidFill>
              <a:srgbClr val="7FD13B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lIns="36000" tIns="36000" rIns="36000" bIns="36000" anchor="ctr">
            <a:spAutoFit/>
          </a:bodyPr>
          <a:lstStyle/>
          <a:p>
            <a:pPr marL="108002"/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第２期大阪府まち・ひと・しごと創生総合戦略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2020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～</a:t>
            </a:r>
            <a:r>
              <a:rPr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2024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年度）</a:t>
            </a:r>
          </a:p>
        </p:txBody>
      </p:sp>
      <p:sp>
        <p:nvSpPr>
          <p:cNvPr id="67" name="角丸四角形 66"/>
          <p:cNvSpPr/>
          <p:nvPr/>
        </p:nvSpPr>
        <p:spPr>
          <a:xfrm>
            <a:off x="8544086" y="2092885"/>
            <a:ext cx="4104001" cy="6262466"/>
          </a:xfrm>
          <a:prstGeom prst="roundRect">
            <a:avLst>
              <a:gd name="adj" fmla="val 2688"/>
            </a:avLst>
          </a:prstGeom>
          <a:solidFill>
            <a:srgbClr val="7FD13B">
              <a:alpha val="25000"/>
            </a:srgbClr>
          </a:solidFill>
          <a:ln>
            <a:solidFill>
              <a:srgbClr val="7FD13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defTabSz="1280185">
              <a:defRPr/>
            </a:pPr>
            <a:r>
              <a:rPr kumimoji="1" lang="en-US" altLang="ja-JP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Ⅲ</a:t>
            </a:r>
            <a:r>
              <a:rPr kumimoji="1"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）東西二極の一極としての社会経済構造の構築</a:t>
            </a:r>
          </a:p>
        </p:txBody>
      </p:sp>
      <p:sp>
        <p:nvSpPr>
          <p:cNvPr id="69" name="角丸四角形 68"/>
          <p:cNvSpPr/>
          <p:nvPr/>
        </p:nvSpPr>
        <p:spPr>
          <a:xfrm>
            <a:off x="4352295" y="2080340"/>
            <a:ext cx="4104001" cy="6263734"/>
          </a:xfrm>
          <a:prstGeom prst="roundRect">
            <a:avLst>
              <a:gd name="adj" fmla="val 2727"/>
            </a:avLst>
          </a:prstGeom>
          <a:solidFill>
            <a:srgbClr val="7FD13B">
              <a:alpha val="25000"/>
            </a:srgbClr>
          </a:solidFill>
          <a:ln>
            <a:solidFill>
              <a:srgbClr val="7FD13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defTabSz="1280185">
              <a:defRPr/>
            </a:pPr>
            <a:r>
              <a:rPr kumimoji="1" lang="en-US" altLang="ja-JP" sz="12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Ⅱ</a:t>
            </a:r>
            <a:r>
              <a:rPr kumimoji="1" lang="ja-JP" altLang="en-US" sz="12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）人口減少・超高齢社会でも持続可能な地域づくり</a:t>
            </a:r>
          </a:p>
        </p:txBody>
      </p:sp>
      <p:sp>
        <p:nvSpPr>
          <p:cNvPr id="71" name="角丸四角形 70"/>
          <p:cNvSpPr/>
          <p:nvPr/>
        </p:nvSpPr>
        <p:spPr>
          <a:xfrm>
            <a:off x="141019" y="2064246"/>
            <a:ext cx="4104001" cy="6241281"/>
          </a:xfrm>
          <a:prstGeom prst="roundRect">
            <a:avLst>
              <a:gd name="adj" fmla="val 3008"/>
            </a:avLst>
          </a:prstGeom>
          <a:solidFill>
            <a:srgbClr val="7FD13B">
              <a:alpha val="25000"/>
            </a:srgbClr>
          </a:solidFill>
          <a:ln>
            <a:solidFill>
              <a:srgbClr val="7FD13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defTabSz="1280185">
              <a:defRPr/>
            </a:pPr>
            <a:r>
              <a:rPr kumimoji="1" lang="en-US" altLang="ja-JP" sz="12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Ⅰ</a:t>
            </a:r>
            <a:r>
              <a:rPr kumimoji="1" lang="ja-JP" altLang="en-US" sz="12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）若者が活躍でき、子育て安心の都市「大阪」の実現</a:t>
            </a:r>
            <a:endParaRPr kumimoji="1" lang="en-US" altLang="ja-JP" sz="12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1280185">
              <a:defRPr/>
            </a:pPr>
            <a:endParaRPr kumimoji="1" lang="en-US" altLang="ja-JP" sz="1400" b="1" u="sng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2" name="テキスト ボックス 71"/>
          <p:cNvSpPr txBox="1"/>
          <p:nvPr/>
        </p:nvSpPr>
        <p:spPr>
          <a:xfrm>
            <a:off x="213022" y="1788168"/>
            <a:ext cx="12456000" cy="23941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tIns="36000" bIns="36000" rtlCol="0">
            <a:spAutoFit/>
          </a:bodyPr>
          <a:lstStyle/>
          <a:p>
            <a:pPr algn="ctr">
              <a:lnSpc>
                <a:spcPts val="1320"/>
              </a:lnSpc>
            </a:pPr>
            <a:r>
              <a:rPr kumimoji="1" lang="ja-JP" altLang="en-US" sz="16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基本目標・基本的方向</a:t>
            </a:r>
          </a:p>
        </p:txBody>
      </p:sp>
      <p:sp>
        <p:nvSpPr>
          <p:cNvPr id="73" name="正方形/長方形 72"/>
          <p:cNvSpPr/>
          <p:nvPr/>
        </p:nvSpPr>
        <p:spPr>
          <a:xfrm>
            <a:off x="185390" y="2447462"/>
            <a:ext cx="4040327" cy="2932604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tIns="100800" rtlCol="0" anchor="t"/>
          <a:lstStyle/>
          <a:p>
            <a:pPr defTabSz="1280185">
              <a:lnSpc>
                <a:spcPts val="799"/>
              </a:lnSpc>
              <a:defRPr/>
            </a:pPr>
            <a:r>
              <a:rPr kumimoji="1" lang="ja-JP" altLang="en-US" sz="12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①</a:t>
            </a:r>
            <a:r>
              <a:rPr kumimoji="1" lang="ja-JP" altLang="en-US" sz="12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若い世代の就職・結婚・出産・子育ての希望を実現する</a:t>
            </a:r>
            <a:endParaRPr kumimoji="1" lang="en-US" altLang="ja-JP" sz="12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1280185">
              <a:lnSpc>
                <a:spcPts val="1800"/>
              </a:lnSpc>
              <a:defRPr/>
            </a:pPr>
            <a:endParaRPr kumimoji="1" lang="en-US" altLang="ja-JP" sz="1200" b="1" u="dbl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1280185">
              <a:lnSpc>
                <a:spcPts val="1800"/>
              </a:lnSpc>
              <a:defRPr/>
            </a:pPr>
            <a:endParaRPr kumimoji="1" lang="en-US" altLang="ja-JP" sz="1200" b="1" u="dbl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1280185">
              <a:lnSpc>
                <a:spcPts val="1499"/>
              </a:lnSpc>
              <a:defRPr/>
            </a:pPr>
            <a:endParaRPr kumimoji="1" lang="en-US" altLang="ja-JP" sz="12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1280185">
              <a:lnSpc>
                <a:spcPts val="1499"/>
              </a:lnSpc>
              <a:defRPr/>
            </a:pPr>
            <a:endParaRPr kumimoji="1" lang="en-US" altLang="ja-JP" sz="12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1280185">
              <a:lnSpc>
                <a:spcPts val="1499"/>
              </a:lnSpc>
              <a:defRPr/>
            </a:pPr>
            <a:r>
              <a:rPr kumimoji="1" lang="ja-JP" altLang="en-US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（１）若者の安定就職支援、職場</a:t>
            </a:r>
            <a:r>
              <a:rPr kumimoji="1"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定着支援</a:t>
            </a:r>
            <a:endParaRPr kumimoji="1"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1280185">
              <a:lnSpc>
                <a:spcPts val="1301"/>
              </a:lnSpc>
              <a:defRPr/>
            </a:pPr>
            <a:r>
              <a:rPr kumimoji="1"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 </a:t>
            </a:r>
            <a:r>
              <a:rPr kumimoji="1" lang="ja-JP" altLang="en-US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（若者の就職、職場定着支援　高校生に対する府内中小</a:t>
            </a:r>
            <a:endParaRPr kumimoji="1" lang="en-US" altLang="ja-JP" sz="1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1280185">
              <a:lnSpc>
                <a:spcPts val="1301"/>
              </a:lnSpc>
              <a:defRPr/>
            </a:pPr>
            <a:r>
              <a:rPr kumimoji="1" lang="en-US" altLang="ja-JP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  </a:t>
            </a:r>
            <a:r>
              <a:rPr kumimoji="1" lang="ja-JP" altLang="en-US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 </a:t>
            </a:r>
            <a:r>
              <a:rPr kumimoji="1" lang="en-US" altLang="ja-JP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kumimoji="1" lang="ja-JP" altLang="en-US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企業の魅力発信　等）</a:t>
            </a:r>
            <a:endParaRPr kumimoji="1" lang="en-US" altLang="ja-JP" sz="1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1280185">
              <a:lnSpc>
                <a:spcPts val="1301"/>
              </a:lnSpc>
              <a:defRPr/>
            </a:pPr>
            <a:endParaRPr kumimoji="1" lang="ja-JP" altLang="en-US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1280185">
              <a:lnSpc>
                <a:spcPts val="1499"/>
              </a:lnSpc>
              <a:defRPr/>
            </a:pPr>
            <a:r>
              <a:rPr kumimoji="1"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（２）女性の活躍推進</a:t>
            </a:r>
            <a:endParaRPr kumimoji="1"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1280185">
              <a:lnSpc>
                <a:spcPts val="1301"/>
              </a:lnSpc>
              <a:defRPr/>
            </a:pPr>
            <a:r>
              <a:rPr kumimoji="1" lang="ja-JP" altLang="en-US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    （ワーク・ライフ・バランスの推進、女性の職域拡大　等）</a:t>
            </a:r>
          </a:p>
          <a:p>
            <a:pPr defTabSz="1280185">
              <a:lnSpc>
                <a:spcPts val="1499"/>
              </a:lnSpc>
              <a:defRPr/>
            </a:pPr>
            <a:endParaRPr kumimoji="1"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1280185">
              <a:lnSpc>
                <a:spcPts val="1499"/>
              </a:lnSpc>
              <a:defRPr/>
            </a:pPr>
            <a:r>
              <a:rPr kumimoji="1"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（３）結婚・妊娠・出産・子育て環境の充実</a:t>
            </a:r>
            <a:endParaRPr kumimoji="1"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1280185">
              <a:lnSpc>
                <a:spcPts val="1301"/>
              </a:lnSpc>
              <a:defRPr/>
            </a:pPr>
            <a:r>
              <a:rPr kumimoji="1" lang="ja-JP" altLang="en-US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    （子ども・子育て支援新制度、放課後児童クラブ等の</a:t>
            </a:r>
            <a:r>
              <a:rPr kumimoji="1" lang="ja-JP" altLang="en-US" sz="1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拡充、</a:t>
            </a:r>
            <a:endParaRPr kumimoji="1" lang="en-US" altLang="ja-JP" sz="11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1280185">
              <a:lnSpc>
                <a:spcPts val="1301"/>
              </a:lnSpc>
              <a:defRPr/>
            </a:pPr>
            <a:r>
              <a:rPr kumimoji="1" lang="en-US" altLang="ja-JP" sz="1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        </a:t>
            </a:r>
            <a:r>
              <a:rPr kumimoji="1" lang="ja-JP" altLang="en-US" sz="1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事業所内保育施設の開設支援　等）</a:t>
            </a:r>
          </a:p>
          <a:p>
            <a:pPr defTabSz="1280185">
              <a:lnSpc>
                <a:spcPts val="1499"/>
              </a:lnSpc>
              <a:defRPr/>
            </a:pPr>
            <a:endParaRPr kumimoji="1" lang="en-US" altLang="ja-JP" sz="11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4" name="正方形/長方形 73"/>
          <p:cNvSpPr/>
          <p:nvPr/>
        </p:nvSpPr>
        <p:spPr>
          <a:xfrm>
            <a:off x="213022" y="5416729"/>
            <a:ext cx="3959999" cy="2840686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tIns="100800" rtlCol="0" anchor="t"/>
          <a:lstStyle/>
          <a:p>
            <a:pPr defTabSz="1280185">
              <a:lnSpc>
                <a:spcPts val="799"/>
              </a:lnSpc>
              <a:defRPr/>
            </a:pPr>
            <a:r>
              <a:rPr kumimoji="1" lang="ja-JP" altLang="en-US" sz="12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②</a:t>
            </a:r>
            <a:r>
              <a:rPr kumimoji="1" lang="ja-JP" altLang="en-US" sz="12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次代の「大阪」を担う人をつくる</a:t>
            </a:r>
            <a:endParaRPr kumimoji="1" lang="en-US" altLang="ja-JP" sz="12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1280185">
              <a:lnSpc>
                <a:spcPts val="1800"/>
              </a:lnSpc>
              <a:defRPr/>
            </a:pPr>
            <a:endParaRPr kumimoji="1" lang="en-US" altLang="ja-JP" sz="12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1280185">
              <a:lnSpc>
                <a:spcPts val="1499"/>
              </a:lnSpc>
              <a:defRPr/>
            </a:pPr>
            <a:endParaRPr kumimoji="1" lang="en-US" altLang="ja-JP" sz="12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1280185">
              <a:lnSpc>
                <a:spcPts val="1499"/>
              </a:lnSpc>
              <a:defRPr/>
            </a:pPr>
            <a:endParaRPr kumimoji="1" lang="en-US" altLang="ja-JP" sz="12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1280185">
              <a:lnSpc>
                <a:spcPts val="1499"/>
              </a:lnSpc>
              <a:defRPr/>
            </a:pPr>
            <a:endParaRPr kumimoji="1" lang="en-US" altLang="ja-JP" sz="12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1280185">
              <a:lnSpc>
                <a:spcPts val="1499"/>
              </a:lnSpc>
              <a:defRPr/>
            </a:pPr>
            <a:endParaRPr kumimoji="1" lang="en-US" altLang="ja-JP" sz="12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1280185">
              <a:lnSpc>
                <a:spcPts val="1499"/>
              </a:lnSpc>
              <a:defRPr/>
            </a:pPr>
            <a:endParaRPr kumimoji="1" lang="en-US" altLang="ja-JP" sz="12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1280185">
              <a:lnSpc>
                <a:spcPts val="1499"/>
              </a:lnSpc>
              <a:defRPr/>
            </a:pPr>
            <a:r>
              <a:rPr kumimoji="1" lang="ja-JP" altLang="en-US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（１）次代を担う人づくり</a:t>
            </a:r>
            <a:endParaRPr kumimoji="1" lang="en-US" altLang="ja-JP" sz="12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1280185">
              <a:lnSpc>
                <a:spcPts val="1301"/>
              </a:lnSpc>
              <a:defRPr/>
            </a:pPr>
            <a:r>
              <a:rPr kumimoji="1" lang="ja-JP" altLang="en-US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   </a:t>
            </a:r>
            <a:r>
              <a:rPr kumimoji="1" lang="ja-JP" altLang="en-US" sz="1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（学力・体力の向上、生きる力をはぐくむ</a:t>
            </a:r>
            <a:r>
              <a:rPr kumimoji="1" lang="ja-JP" altLang="en-US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教育、英語教育の</a:t>
            </a:r>
            <a:endParaRPr kumimoji="1" lang="en-US" altLang="ja-JP" sz="1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1280185">
              <a:lnSpc>
                <a:spcPts val="1301"/>
              </a:lnSpc>
              <a:defRPr/>
            </a:pPr>
            <a:r>
              <a:rPr kumimoji="1" lang="ja-JP" altLang="en-US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       充実などグローバル人材の育成　等）</a:t>
            </a:r>
          </a:p>
          <a:p>
            <a:pPr defTabSz="1280185">
              <a:lnSpc>
                <a:spcPts val="1499"/>
              </a:lnSpc>
              <a:defRPr/>
            </a:pPr>
            <a:endParaRPr kumimoji="1"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1280185">
              <a:lnSpc>
                <a:spcPts val="1499"/>
              </a:lnSpc>
              <a:defRPr/>
            </a:pPr>
            <a:r>
              <a:rPr kumimoji="1"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（２）子どもをめぐる課題への対応</a:t>
            </a:r>
            <a:endParaRPr kumimoji="1"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1280185">
              <a:lnSpc>
                <a:spcPts val="1301"/>
              </a:lnSpc>
              <a:defRPr/>
            </a:pPr>
            <a:r>
              <a:rPr kumimoji="1" lang="ja-JP" altLang="en-US" sz="1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    （少年非行等への対応、児童虐待への対応、地域の特色を</a:t>
            </a:r>
            <a:endParaRPr kumimoji="1" lang="en-US" altLang="ja-JP" sz="11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1280185">
              <a:lnSpc>
                <a:spcPts val="1301"/>
              </a:lnSpc>
              <a:defRPr/>
            </a:pPr>
            <a:r>
              <a:rPr kumimoji="1" lang="ja-JP" altLang="en-US" sz="1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活かした教育の実施　等）</a:t>
            </a:r>
          </a:p>
          <a:p>
            <a:pPr defTabSz="1280185">
              <a:lnSpc>
                <a:spcPts val="1301"/>
              </a:lnSpc>
              <a:defRPr/>
            </a:pPr>
            <a:endParaRPr kumimoji="1" lang="en-US" altLang="ja-JP" sz="12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5" name="正方形/長方形 74"/>
          <p:cNvSpPr/>
          <p:nvPr/>
        </p:nvSpPr>
        <p:spPr>
          <a:xfrm>
            <a:off x="4421143" y="2466765"/>
            <a:ext cx="3999563" cy="2913301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tIns="100800" rtlCol="0" anchor="t"/>
          <a:lstStyle/>
          <a:p>
            <a:pPr defTabSz="1280185">
              <a:lnSpc>
                <a:spcPts val="799"/>
              </a:lnSpc>
              <a:defRPr/>
            </a:pPr>
            <a:r>
              <a:rPr kumimoji="1" lang="ja-JP" altLang="en-US" sz="12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③</a:t>
            </a:r>
            <a:r>
              <a:rPr kumimoji="1" lang="ja-JP" altLang="en-US" sz="12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誰もが健康でいきいきと暮らせるまちづくり</a:t>
            </a:r>
            <a:endParaRPr kumimoji="1" lang="en-US" altLang="ja-JP" sz="12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1280185">
              <a:lnSpc>
                <a:spcPts val="1800"/>
              </a:lnSpc>
              <a:defRPr/>
            </a:pPr>
            <a:endParaRPr kumimoji="1" lang="en-US" altLang="ja-JP" sz="105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1280185">
              <a:lnSpc>
                <a:spcPts val="1499"/>
              </a:lnSpc>
              <a:defRPr/>
            </a:pPr>
            <a:endParaRPr kumimoji="1" lang="en-US" altLang="ja-JP" sz="12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1280185">
              <a:lnSpc>
                <a:spcPts val="1499"/>
              </a:lnSpc>
              <a:defRPr/>
            </a:pPr>
            <a:endParaRPr kumimoji="1" lang="en-US" altLang="ja-JP" sz="12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1280185">
              <a:lnSpc>
                <a:spcPts val="1499"/>
              </a:lnSpc>
              <a:defRPr/>
            </a:pPr>
            <a:endParaRPr kumimoji="1" lang="en-US" altLang="ja-JP" sz="12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1280185">
              <a:lnSpc>
                <a:spcPts val="1499"/>
              </a:lnSpc>
              <a:defRPr/>
            </a:pPr>
            <a:r>
              <a:rPr kumimoji="1" lang="ja-JP" altLang="en-US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（１）健康寿命の延伸</a:t>
            </a:r>
            <a:endParaRPr kumimoji="1" lang="en-US" altLang="ja-JP" sz="12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1280185">
              <a:lnSpc>
                <a:spcPts val="1301"/>
              </a:lnSpc>
              <a:defRPr/>
            </a:pPr>
            <a:r>
              <a:rPr kumimoji="1" lang="ja-JP" altLang="en-US" sz="1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 （健</a:t>
            </a:r>
            <a:r>
              <a:rPr kumimoji="1" lang="en-US" altLang="ja-JP" sz="1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kumimoji="1" lang="ja-JP" altLang="en-US" sz="1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検</a:t>
            </a:r>
            <a:r>
              <a:rPr kumimoji="1" lang="en-US" altLang="ja-JP" sz="1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r>
              <a:rPr kumimoji="1" lang="ja-JP" altLang="en-US" sz="1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診の促進、生活習慣の改善</a:t>
            </a:r>
            <a:r>
              <a:rPr kumimoji="1" lang="ja-JP" altLang="en-US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、健康アプリ「アスマイル等）</a:t>
            </a:r>
          </a:p>
          <a:p>
            <a:pPr defTabSz="1280185">
              <a:lnSpc>
                <a:spcPts val="1499"/>
              </a:lnSpc>
              <a:defRPr/>
            </a:pPr>
            <a:r>
              <a:rPr kumimoji="1"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endParaRPr kumimoji="1"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1280185">
              <a:lnSpc>
                <a:spcPts val="1499"/>
              </a:lnSpc>
              <a:defRPr/>
            </a:pPr>
            <a:r>
              <a:rPr kumimoji="1"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（２）高齢者等がいきいきと暮らせるまちづくり</a:t>
            </a:r>
            <a:endParaRPr kumimoji="1"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1280185">
              <a:lnSpc>
                <a:spcPts val="1301"/>
              </a:lnSpc>
              <a:defRPr/>
            </a:pPr>
            <a:r>
              <a:rPr kumimoji="1" lang="ja-JP" altLang="en-US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    （地域包括ケアシステムの構築、地域医療構想の実現、先端  </a:t>
            </a:r>
            <a:endParaRPr kumimoji="1" lang="en-US" altLang="ja-JP" sz="1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1280185">
              <a:lnSpc>
                <a:spcPts val="1301"/>
              </a:lnSpc>
              <a:defRPr/>
            </a:pPr>
            <a:r>
              <a:rPr kumimoji="1" lang="en-US" altLang="ja-JP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      </a:t>
            </a:r>
            <a:r>
              <a:rPr kumimoji="1" lang="ja-JP" altLang="en-US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技術の活用による住民生活の向上　等）</a:t>
            </a:r>
            <a:endParaRPr kumimoji="1" lang="en-US" altLang="ja-JP" sz="1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1280185">
              <a:lnSpc>
                <a:spcPts val="1499"/>
              </a:lnSpc>
              <a:defRPr/>
            </a:pPr>
            <a:endParaRPr kumimoji="1"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1280185">
              <a:lnSpc>
                <a:spcPts val="1499"/>
              </a:lnSpc>
              <a:defRPr/>
            </a:pPr>
            <a:r>
              <a:rPr kumimoji="1"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（３）あらゆる人が活躍できる「全員参画社会」の実現</a:t>
            </a:r>
            <a:endParaRPr kumimoji="1"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1280185">
              <a:lnSpc>
                <a:spcPts val="1301"/>
              </a:lnSpc>
              <a:defRPr/>
            </a:pPr>
            <a:r>
              <a:rPr kumimoji="1" lang="ja-JP" altLang="en-US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    （あらゆる人が活躍できる環境づくり、全ての人の人権が尊重さ</a:t>
            </a:r>
            <a:endParaRPr kumimoji="1" lang="en-US" altLang="ja-JP" sz="1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1280185">
              <a:lnSpc>
                <a:spcPts val="1301"/>
              </a:lnSpc>
              <a:defRPr/>
            </a:pPr>
            <a:r>
              <a:rPr kumimoji="1" lang="en-US" altLang="ja-JP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      </a:t>
            </a:r>
            <a:r>
              <a:rPr kumimoji="1" lang="ja-JP" altLang="en-US" sz="1100" dirty="0" err="1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れる</a:t>
            </a:r>
            <a:r>
              <a:rPr kumimoji="1" lang="ja-JP" altLang="en-US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社会の実現、外国人材の円滑な受入れ促進　等）</a:t>
            </a:r>
          </a:p>
          <a:p>
            <a:pPr defTabSz="1280185">
              <a:lnSpc>
                <a:spcPts val="1499"/>
              </a:lnSpc>
              <a:defRPr/>
            </a:pPr>
            <a:endParaRPr kumimoji="1" lang="en-US" altLang="ja-JP" sz="12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6" name="正方形/長方形 75"/>
          <p:cNvSpPr/>
          <p:nvPr/>
        </p:nvSpPr>
        <p:spPr>
          <a:xfrm>
            <a:off x="4437874" y="5432823"/>
            <a:ext cx="3959999" cy="2833269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tIns="100800" rtlCol="0" anchor="t"/>
          <a:lstStyle/>
          <a:p>
            <a:pPr defTabSz="1280185">
              <a:lnSpc>
                <a:spcPts val="799"/>
              </a:lnSpc>
              <a:defRPr/>
            </a:pPr>
            <a:r>
              <a:rPr kumimoji="1"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④</a:t>
            </a:r>
            <a:r>
              <a:rPr kumimoji="1" lang="ja-JP" altLang="en-US" sz="1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安全・安心な地域をつくる</a:t>
            </a:r>
            <a:endParaRPr kumimoji="1" lang="en-US" altLang="ja-JP" sz="12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1280185">
              <a:lnSpc>
                <a:spcPts val="799"/>
              </a:lnSpc>
              <a:defRPr/>
            </a:pPr>
            <a:endParaRPr kumimoji="1" lang="en-US" altLang="ja-JP" sz="12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1280185">
              <a:lnSpc>
                <a:spcPts val="799"/>
              </a:lnSpc>
              <a:defRPr/>
            </a:pPr>
            <a:endParaRPr kumimoji="1" lang="en-US" altLang="ja-JP" sz="12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1280185">
              <a:lnSpc>
                <a:spcPts val="799"/>
              </a:lnSpc>
              <a:defRPr/>
            </a:pPr>
            <a:endParaRPr kumimoji="1" lang="en-US" altLang="ja-JP" sz="12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1280185">
              <a:lnSpc>
                <a:spcPts val="799"/>
              </a:lnSpc>
              <a:defRPr/>
            </a:pPr>
            <a:endParaRPr kumimoji="1" lang="en-US" altLang="ja-JP" sz="12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1280185">
              <a:lnSpc>
                <a:spcPts val="799"/>
              </a:lnSpc>
              <a:defRPr/>
            </a:pPr>
            <a:endParaRPr kumimoji="1" lang="en-US" altLang="ja-JP" sz="12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1280185">
              <a:lnSpc>
                <a:spcPts val="1800"/>
              </a:lnSpc>
              <a:defRPr/>
            </a:pPr>
            <a:endParaRPr kumimoji="1" lang="en-US" altLang="ja-JP" sz="105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1280185">
              <a:lnSpc>
                <a:spcPts val="1499"/>
              </a:lnSpc>
              <a:defRPr/>
            </a:pPr>
            <a:endParaRPr kumimoji="1" lang="en-US" altLang="ja-JP" sz="105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1280185">
              <a:lnSpc>
                <a:spcPts val="1499"/>
              </a:lnSpc>
              <a:defRPr/>
            </a:pPr>
            <a:r>
              <a:rPr kumimoji="1" lang="ja-JP" altLang="en-US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（１）</a:t>
            </a:r>
            <a:r>
              <a:rPr kumimoji="1"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安全・安心の確保</a:t>
            </a:r>
            <a:endParaRPr kumimoji="1"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1280185">
              <a:lnSpc>
                <a:spcPts val="1301"/>
              </a:lnSpc>
              <a:defRPr/>
            </a:pPr>
            <a:r>
              <a:rPr kumimoji="1" lang="ja-JP" altLang="en-US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   （国土強靭化計画に基づく災害対策強化、南海トラフ巨大地</a:t>
            </a:r>
            <a:endParaRPr kumimoji="1" lang="en-US" altLang="ja-JP" sz="1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1280185">
              <a:lnSpc>
                <a:spcPts val="1301"/>
              </a:lnSpc>
              <a:defRPr/>
            </a:pPr>
            <a:r>
              <a:rPr kumimoji="1" lang="ja-JP" altLang="en-US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震対策、治安・防犯の推進　等）</a:t>
            </a:r>
          </a:p>
          <a:p>
            <a:pPr defTabSz="1280185">
              <a:lnSpc>
                <a:spcPts val="1499"/>
              </a:lnSpc>
              <a:defRPr/>
            </a:pPr>
            <a:endParaRPr kumimoji="1"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1280185">
              <a:lnSpc>
                <a:spcPts val="1499"/>
              </a:lnSpc>
              <a:defRPr/>
            </a:pPr>
            <a:r>
              <a:rPr kumimoji="1"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（２）都市基盤の再構築</a:t>
            </a:r>
            <a:endParaRPr kumimoji="1"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1280185">
              <a:lnSpc>
                <a:spcPts val="1301"/>
              </a:lnSpc>
              <a:defRPr/>
            </a:pPr>
            <a:r>
              <a:rPr kumimoji="1" lang="ja-JP" altLang="en-US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   （ファシリティマネジメント推進　等）</a:t>
            </a:r>
            <a:endParaRPr kumimoji="1"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1280185">
              <a:lnSpc>
                <a:spcPts val="1499"/>
              </a:lnSpc>
              <a:defRPr/>
            </a:pPr>
            <a:endParaRPr kumimoji="1"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1280185">
              <a:lnSpc>
                <a:spcPts val="1499"/>
              </a:lnSpc>
              <a:defRPr/>
            </a:pPr>
            <a:r>
              <a:rPr kumimoji="1"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（３）環境にやさしい都市の実現</a:t>
            </a:r>
            <a:endParaRPr kumimoji="1"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1280185">
              <a:lnSpc>
                <a:spcPts val="1301"/>
              </a:lnSpc>
              <a:defRPr/>
            </a:pPr>
            <a:r>
              <a:rPr kumimoji="1" lang="ja-JP" altLang="en-US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  （脱炭素社会の実現、プラスチックごみ対策、食品ロス対策等）</a:t>
            </a:r>
            <a:endParaRPr kumimoji="1" lang="en-US" altLang="ja-JP" sz="1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1280185">
              <a:lnSpc>
                <a:spcPts val="1499"/>
              </a:lnSpc>
              <a:defRPr/>
            </a:pPr>
            <a:endParaRPr kumimoji="1" lang="ja-JP" altLang="en-US" sz="1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1280185">
              <a:lnSpc>
                <a:spcPts val="1499"/>
              </a:lnSpc>
              <a:defRPr/>
            </a:pPr>
            <a:endParaRPr kumimoji="1" lang="en-US" altLang="ja-JP" sz="12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0" name="正方形/長方形 79"/>
          <p:cNvSpPr/>
          <p:nvPr/>
        </p:nvSpPr>
        <p:spPr>
          <a:xfrm>
            <a:off x="8591751" y="2466766"/>
            <a:ext cx="4025482" cy="29133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tIns="100800" rtlCol="0" anchor="t"/>
          <a:lstStyle/>
          <a:p>
            <a:pPr defTabSz="1280185">
              <a:lnSpc>
                <a:spcPts val="799"/>
              </a:lnSpc>
              <a:defRPr/>
            </a:pPr>
            <a:r>
              <a:rPr kumimoji="1" lang="ja-JP" altLang="en-US" sz="12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⑤</a:t>
            </a:r>
            <a:r>
              <a:rPr kumimoji="1" lang="ja-JP" altLang="en-US" sz="12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都市としての経済機能を強化する</a:t>
            </a:r>
            <a:endParaRPr kumimoji="1" lang="en-US" altLang="ja-JP" sz="12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1280185">
              <a:lnSpc>
                <a:spcPts val="799"/>
              </a:lnSpc>
              <a:defRPr/>
            </a:pPr>
            <a:endParaRPr kumimoji="1" lang="en-US" altLang="ja-JP" sz="12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1280185">
              <a:lnSpc>
                <a:spcPts val="799"/>
              </a:lnSpc>
              <a:defRPr/>
            </a:pPr>
            <a:endParaRPr kumimoji="1" lang="en-US" altLang="ja-JP" sz="12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1280185">
              <a:lnSpc>
                <a:spcPts val="799"/>
              </a:lnSpc>
              <a:defRPr/>
            </a:pPr>
            <a:endParaRPr kumimoji="1" lang="en-US" altLang="ja-JP" sz="12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1280185">
              <a:lnSpc>
                <a:spcPts val="799"/>
              </a:lnSpc>
              <a:defRPr/>
            </a:pPr>
            <a:endParaRPr kumimoji="1" lang="en-US" altLang="ja-JP" sz="12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1280185">
              <a:lnSpc>
                <a:spcPts val="799"/>
              </a:lnSpc>
              <a:defRPr/>
            </a:pPr>
            <a:endParaRPr kumimoji="1" lang="en-US" altLang="ja-JP" sz="12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1280185">
              <a:lnSpc>
                <a:spcPts val="799"/>
              </a:lnSpc>
              <a:defRPr/>
            </a:pPr>
            <a:endParaRPr kumimoji="1" lang="en-US" altLang="ja-JP" sz="12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1280185">
              <a:lnSpc>
                <a:spcPts val="799"/>
              </a:lnSpc>
              <a:defRPr/>
            </a:pPr>
            <a:endParaRPr kumimoji="1" lang="en-US" altLang="ja-JP" sz="12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1280185">
              <a:lnSpc>
                <a:spcPts val="799"/>
              </a:lnSpc>
              <a:defRPr/>
            </a:pPr>
            <a:endParaRPr kumimoji="1" lang="en-US" altLang="ja-JP" sz="12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1280185">
              <a:lnSpc>
                <a:spcPts val="799"/>
              </a:lnSpc>
              <a:defRPr/>
            </a:pPr>
            <a:endParaRPr kumimoji="1" lang="en-US" altLang="ja-JP" sz="12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1280185">
              <a:lnSpc>
                <a:spcPts val="1301"/>
              </a:lnSpc>
              <a:defRPr/>
            </a:pPr>
            <a:r>
              <a:rPr kumimoji="1"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（１）産業の創出・振興（</a:t>
            </a:r>
            <a:r>
              <a:rPr kumimoji="1" lang="ja-JP" altLang="en-US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イノベーションの創出、グローバル拠点　</a:t>
            </a:r>
            <a:endParaRPr kumimoji="1" lang="en-US" altLang="ja-JP" sz="1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1280185">
              <a:lnSpc>
                <a:spcPts val="1301"/>
              </a:lnSpc>
              <a:defRPr/>
            </a:pPr>
            <a:r>
              <a:rPr kumimoji="1" lang="ja-JP" altLang="en-US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都市、起業・第二創業、先端技術を活用した生産性の向上、</a:t>
            </a:r>
            <a:endParaRPr kumimoji="1" lang="en-US" altLang="ja-JP" sz="1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1280185">
              <a:lnSpc>
                <a:spcPts val="1301"/>
              </a:lnSpc>
              <a:defRPr/>
            </a:pPr>
            <a:r>
              <a:rPr kumimoji="1" lang="ja-JP" altLang="en-US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国際金融都市の実現等）</a:t>
            </a:r>
          </a:p>
          <a:p>
            <a:pPr defTabSz="1280185">
              <a:lnSpc>
                <a:spcPts val="1499"/>
              </a:lnSpc>
              <a:defRPr/>
            </a:pPr>
            <a:r>
              <a:rPr kumimoji="1"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（２）企業立地の促進</a:t>
            </a:r>
            <a:r>
              <a:rPr kumimoji="1" lang="ja-JP" altLang="en-US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（東京圏等への経済機能の流出抑制）</a:t>
            </a:r>
          </a:p>
          <a:p>
            <a:pPr defTabSz="1280185">
              <a:lnSpc>
                <a:spcPts val="1499"/>
              </a:lnSpc>
              <a:defRPr/>
            </a:pPr>
            <a:endParaRPr kumimoji="1"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1280185">
              <a:lnSpc>
                <a:spcPts val="1499"/>
              </a:lnSpc>
              <a:defRPr/>
            </a:pPr>
            <a:r>
              <a:rPr kumimoji="1"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（３）活力ある農林水産業の実現</a:t>
            </a:r>
            <a:endParaRPr kumimoji="1"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1280185">
              <a:lnSpc>
                <a:spcPts val="1301"/>
              </a:lnSpc>
              <a:defRPr/>
            </a:pPr>
            <a:r>
              <a:rPr kumimoji="1" lang="ja-JP" altLang="en-US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    （都市型農業振興、農水産物、特産品海外展開　等）</a:t>
            </a:r>
          </a:p>
          <a:p>
            <a:pPr defTabSz="1280185">
              <a:lnSpc>
                <a:spcPts val="1499"/>
              </a:lnSpc>
              <a:defRPr/>
            </a:pPr>
            <a:r>
              <a:rPr kumimoji="1"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（４）多様な担い手との協働</a:t>
            </a:r>
            <a:r>
              <a:rPr kumimoji="1" lang="ja-JP" altLang="en-US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（民間など担い手と</a:t>
            </a:r>
            <a:r>
              <a:rPr kumimoji="1" lang="ja-JP" altLang="en-US" sz="1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の幅広い連携</a:t>
            </a:r>
            <a:r>
              <a:rPr kumimoji="1" lang="en-US" altLang="ja-JP" sz="1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endParaRPr kumimoji="1" lang="en-US" altLang="ja-JP" sz="12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1280185">
              <a:lnSpc>
                <a:spcPts val="1499"/>
              </a:lnSpc>
              <a:defRPr/>
            </a:pPr>
            <a:endParaRPr kumimoji="1" lang="en-US" altLang="ja-JP" sz="12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1280185">
              <a:lnSpc>
                <a:spcPts val="1499"/>
              </a:lnSpc>
              <a:defRPr/>
            </a:pPr>
            <a:r>
              <a:rPr kumimoji="1" lang="ja-JP" altLang="en-US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（５）インフラの充実・強化</a:t>
            </a:r>
            <a:r>
              <a:rPr kumimoji="1" lang="ja-JP" altLang="en-US" sz="1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（広域交通インフラ整備　等）</a:t>
            </a:r>
            <a:endParaRPr kumimoji="1" lang="ja-JP" altLang="en-US" sz="12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91" name="正方形/長方形 90"/>
          <p:cNvSpPr/>
          <p:nvPr/>
        </p:nvSpPr>
        <p:spPr>
          <a:xfrm>
            <a:off x="8591751" y="5460158"/>
            <a:ext cx="4025482" cy="2832819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tIns="100800" rtlCol="0" anchor="t"/>
          <a:lstStyle/>
          <a:p>
            <a:pPr defTabSz="1280185">
              <a:lnSpc>
                <a:spcPts val="799"/>
              </a:lnSpc>
              <a:defRPr/>
            </a:pPr>
            <a:r>
              <a:rPr kumimoji="1" lang="ja-JP" altLang="en-US" sz="12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⑥</a:t>
            </a:r>
            <a:r>
              <a:rPr kumimoji="1" lang="ja-JP" altLang="en-US" sz="12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定住魅力・都市魅力を強化する</a:t>
            </a:r>
            <a:endParaRPr kumimoji="1" lang="en-US" altLang="ja-JP" sz="12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1280185">
              <a:lnSpc>
                <a:spcPts val="1800"/>
              </a:lnSpc>
              <a:defRPr/>
            </a:pPr>
            <a:endParaRPr kumimoji="1" lang="en-US" altLang="ja-JP" sz="105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1280185">
              <a:lnSpc>
                <a:spcPts val="1800"/>
              </a:lnSpc>
              <a:defRPr/>
            </a:pPr>
            <a:endParaRPr kumimoji="1" lang="en-US" altLang="ja-JP" sz="105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1280185">
              <a:lnSpc>
                <a:spcPts val="1800"/>
              </a:lnSpc>
              <a:defRPr/>
            </a:pPr>
            <a:endParaRPr kumimoji="1" lang="en-US" altLang="ja-JP" sz="105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1280185">
              <a:lnSpc>
                <a:spcPts val="1800"/>
              </a:lnSpc>
              <a:defRPr/>
            </a:pPr>
            <a:endParaRPr kumimoji="1" lang="en-US" altLang="ja-JP" sz="105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1280185">
              <a:lnSpc>
                <a:spcPts val="1800"/>
              </a:lnSpc>
              <a:defRPr/>
            </a:pPr>
            <a:endParaRPr kumimoji="1" lang="en-US" altLang="ja-JP" sz="105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1280185">
              <a:lnSpc>
                <a:spcPts val="1301"/>
              </a:lnSpc>
              <a:defRPr/>
            </a:pPr>
            <a:endParaRPr kumimoji="1" lang="en-US" altLang="ja-JP" sz="8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1280185">
              <a:lnSpc>
                <a:spcPts val="1301"/>
              </a:lnSpc>
              <a:spcBef>
                <a:spcPts val="600"/>
              </a:spcBef>
              <a:defRPr/>
            </a:pPr>
            <a:r>
              <a:rPr kumimoji="1" lang="ja-JP" altLang="en-US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（１）定住魅力の強化</a:t>
            </a:r>
            <a:endParaRPr kumimoji="1" lang="en-US" altLang="ja-JP" sz="105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1280185">
              <a:lnSpc>
                <a:spcPts val="1301"/>
              </a:lnSpc>
              <a:defRPr/>
            </a:pPr>
            <a:r>
              <a:rPr kumimoji="1"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 （居住魅力の発信、スマートシティ推進による住民の</a:t>
            </a:r>
            <a:r>
              <a:rPr kumimoji="1" lang="en-US" altLang="ja-JP" sz="1000" dirty="0" err="1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QoL</a:t>
            </a:r>
            <a:r>
              <a:rPr kumimoji="1"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の向上、</a:t>
            </a:r>
            <a:endParaRPr kumimoji="1" lang="en-US" altLang="ja-JP" sz="1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1280185">
              <a:lnSpc>
                <a:spcPts val="1301"/>
              </a:lnSpc>
              <a:defRPr/>
            </a:pPr>
            <a:r>
              <a:rPr kumimoji="1"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　テレワーク・リモートワークの推進、空家の多様な活用　等）</a:t>
            </a:r>
          </a:p>
          <a:p>
            <a:pPr defTabSz="1280185">
              <a:lnSpc>
                <a:spcPts val="1499"/>
              </a:lnSpc>
              <a:defRPr/>
            </a:pPr>
            <a:r>
              <a:rPr kumimoji="1" lang="ja-JP" altLang="en-US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（２）都市魅力の創出・発信　</a:t>
            </a:r>
          </a:p>
          <a:p>
            <a:pPr defTabSz="1280185">
              <a:lnSpc>
                <a:spcPts val="1301"/>
              </a:lnSpc>
              <a:defRPr/>
            </a:pPr>
            <a:r>
              <a:rPr kumimoji="1" lang="ja-JP" altLang="en-US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　　</a:t>
            </a:r>
            <a:r>
              <a:rPr kumimoji="1"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（外国人観光客の受入環境整備、世界遺産を活かした観光提案、</a:t>
            </a:r>
            <a:endParaRPr kumimoji="1" lang="en-US" altLang="ja-JP" sz="1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1280185">
              <a:lnSpc>
                <a:spcPts val="1301"/>
              </a:lnSpc>
              <a:defRPr/>
            </a:pPr>
            <a:r>
              <a:rPr kumimoji="1"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公共施設を活用した観光提案、スーパーシティの推進、大阪特産</a:t>
            </a:r>
            <a:endParaRPr kumimoji="1" lang="en-US" altLang="ja-JP" sz="1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1280185">
              <a:lnSpc>
                <a:spcPts val="1301"/>
              </a:lnSpc>
              <a:defRPr/>
            </a:pPr>
            <a:r>
              <a:rPr kumimoji="1"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品の商品力向上　等）</a:t>
            </a:r>
          </a:p>
        </p:txBody>
      </p:sp>
      <p:sp>
        <p:nvSpPr>
          <p:cNvPr id="57" name="正方形/長方形 56"/>
          <p:cNvSpPr/>
          <p:nvPr/>
        </p:nvSpPr>
        <p:spPr>
          <a:xfrm>
            <a:off x="169693" y="1038944"/>
            <a:ext cx="399220" cy="276999"/>
          </a:xfrm>
          <a:prstGeom prst="rect">
            <a:avLst/>
          </a:prstGeom>
          <a:solidFill>
            <a:srgbClr val="7FD13B"/>
          </a:solidFill>
          <a:ln>
            <a:solidFill>
              <a:srgbClr val="7FD13B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pPr algn="ctr"/>
            <a:r>
              <a:rPr lang="ja-JP" altLang="en-US" sz="12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府</a:t>
            </a: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166966" y="8424167"/>
            <a:ext cx="369332" cy="1187999"/>
          </a:xfrm>
          <a:prstGeom prst="rect">
            <a:avLst/>
          </a:prstGeom>
          <a:noFill/>
          <a:ln w="25400" cmpd="dbl"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eaVert" wrap="square" rtlCol="0" anchor="ctr">
            <a:spAutoFit/>
          </a:bodyPr>
          <a:lstStyle/>
          <a:p>
            <a:pPr algn="ctr"/>
            <a:r>
              <a:rPr kumimoji="1"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重点取組方向</a:t>
            </a: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262683" y="2806663"/>
            <a:ext cx="3860670" cy="461665"/>
          </a:xfrm>
          <a:prstGeom prst="rect">
            <a:avLst/>
          </a:prstGeom>
          <a:ln w="6350">
            <a:prstDash val="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r>
              <a:rPr kumimoji="1" lang="en-US" altLang="ja-JP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KPI</a:t>
            </a:r>
            <a:r>
              <a:rPr kumimoji="1"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：就業率（若者、女性）</a:t>
            </a:r>
            <a:r>
              <a:rPr kumimoji="1" lang="en-US" altLang="ja-JP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:</a:t>
            </a:r>
            <a:r>
              <a:rPr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全国平均を上回る</a:t>
            </a:r>
            <a:endParaRPr kumimoji="1" lang="en-US" altLang="ja-JP" sz="12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　合計特殊出生率：前年を上回る</a:t>
            </a:r>
          </a:p>
        </p:txBody>
      </p:sp>
      <p:sp>
        <p:nvSpPr>
          <p:cNvPr id="60" name="テキスト ボックス 59"/>
          <p:cNvSpPr txBox="1"/>
          <p:nvPr/>
        </p:nvSpPr>
        <p:spPr>
          <a:xfrm>
            <a:off x="306147" y="5642311"/>
            <a:ext cx="3773741" cy="1036893"/>
          </a:xfrm>
          <a:prstGeom prst="rect">
            <a:avLst/>
          </a:prstGeom>
          <a:ln w="6350">
            <a:prstDash val="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 anchor="ctr">
            <a:noAutofit/>
          </a:bodyPr>
          <a:lstStyle/>
          <a:p>
            <a:r>
              <a:rPr kumimoji="1" lang="en-US" altLang="ja-JP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KPI</a:t>
            </a:r>
            <a:r>
              <a:rPr kumimoji="1"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：全国学習調査正答率：全国水準の達成・維持を</a:t>
            </a:r>
            <a:endParaRPr kumimoji="1" lang="en-US" altLang="ja-JP" sz="12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en-US" altLang="ja-JP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        </a:t>
            </a:r>
            <a:r>
              <a:rPr kumimoji="1"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めざす（小６・中３）</a:t>
            </a:r>
            <a:endParaRPr kumimoji="1" lang="en-US" altLang="ja-JP" sz="12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　全国体力等調査評価：全国水準をめざす</a:t>
            </a:r>
            <a:endParaRPr kumimoji="1" lang="en-US" altLang="ja-JP" sz="12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　高校生就業率：全国水準をめざす</a:t>
            </a:r>
          </a:p>
        </p:txBody>
      </p:sp>
      <p:sp>
        <p:nvSpPr>
          <p:cNvPr id="61" name="テキスト ボックス 60"/>
          <p:cNvSpPr txBox="1"/>
          <p:nvPr/>
        </p:nvSpPr>
        <p:spPr>
          <a:xfrm>
            <a:off x="4567972" y="2760292"/>
            <a:ext cx="3748591" cy="538814"/>
          </a:xfrm>
          <a:prstGeom prst="rect">
            <a:avLst/>
          </a:prstGeom>
          <a:ln w="6350">
            <a:prstDash val="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 anchor="ctr">
            <a:noAutofit/>
          </a:bodyPr>
          <a:lstStyle/>
          <a:p>
            <a:pPr>
              <a:lnSpc>
                <a:spcPts val="1000"/>
              </a:lnSpc>
            </a:pPr>
            <a:r>
              <a:rPr kumimoji="1" lang="en-US" altLang="ja-JP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KPI</a:t>
            </a:r>
            <a:r>
              <a:rPr kumimoji="1"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：健康寿命：</a:t>
            </a:r>
            <a:r>
              <a:rPr kumimoji="1" lang="en-US" altLang="ja-JP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2</a:t>
            </a:r>
            <a:r>
              <a:rPr kumimoji="1"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歳以上延伸</a:t>
            </a:r>
            <a:endParaRPr kumimoji="1" lang="en-US" altLang="ja-JP" sz="12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000"/>
              </a:lnSpc>
            </a:pPr>
            <a:endParaRPr kumimoji="1" lang="en-US" altLang="ja-JP" sz="12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000"/>
              </a:lnSpc>
            </a:pPr>
            <a:r>
              <a:rPr kumimoji="1" lang="ja-JP" altLang="en-US" sz="12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</a:t>
            </a:r>
            <a:r>
              <a:rPr kumimoji="1" lang="ja-JP" altLang="en-US" sz="1200" b="1" dirty="0" err="1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障がい</a:t>
            </a:r>
            <a:r>
              <a:rPr kumimoji="1"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者実雇用率：</a:t>
            </a:r>
            <a:r>
              <a:rPr kumimoji="1" lang="en-US" altLang="ja-JP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2.3</a:t>
            </a:r>
            <a:r>
              <a:rPr kumimoji="1"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％以上</a:t>
            </a:r>
          </a:p>
        </p:txBody>
      </p:sp>
      <p:sp>
        <p:nvSpPr>
          <p:cNvPr id="62" name="テキスト ボックス 61"/>
          <p:cNvSpPr txBox="1"/>
          <p:nvPr/>
        </p:nvSpPr>
        <p:spPr>
          <a:xfrm>
            <a:off x="4542332" y="5673593"/>
            <a:ext cx="3751082" cy="887422"/>
          </a:xfrm>
          <a:prstGeom prst="rect">
            <a:avLst/>
          </a:prstGeom>
          <a:ln w="6350">
            <a:prstDash val="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>
              <a:lnSpc>
                <a:spcPts val="1000"/>
              </a:lnSpc>
            </a:pPr>
            <a:r>
              <a:rPr kumimoji="1" lang="en-US" altLang="ja-JP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KPI</a:t>
            </a:r>
            <a:r>
              <a:rPr kumimoji="1"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：地震による被害予測：限りなくゼロに</a:t>
            </a:r>
            <a:endParaRPr kumimoji="1" lang="en-US" altLang="ja-JP" sz="12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000"/>
              </a:lnSpc>
            </a:pPr>
            <a:r>
              <a:rPr kumimoji="1"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　　　　　　　　　　　　　　　</a:t>
            </a:r>
            <a:r>
              <a:rPr kumimoji="1" lang="en-US" altLang="ja-JP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【2024</a:t>
            </a:r>
            <a:r>
              <a:rPr kumimoji="1"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年まで</a:t>
            </a:r>
            <a:r>
              <a:rPr kumimoji="1" lang="en-US" altLang="ja-JP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</a:p>
          <a:p>
            <a:pPr>
              <a:lnSpc>
                <a:spcPts val="1400"/>
              </a:lnSpc>
            </a:pPr>
            <a:r>
              <a:rPr kumimoji="1"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温室効果ガス排出量：</a:t>
            </a:r>
            <a:endParaRPr kumimoji="1" lang="en-US" altLang="ja-JP" sz="12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400"/>
              </a:lnSpc>
            </a:pPr>
            <a:r>
              <a:rPr kumimoji="1"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</a:t>
            </a:r>
            <a:r>
              <a:rPr kumimoji="1" lang="en-US" altLang="ja-JP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2030</a:t>
            </a:r>
            <a:r>
              <a:rPr kumimoji="1"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年度の府域の温室効果ガス排出量</a:t>
            </a:r>
            <a:endParaRPr kumimoji="1" lang="en-US" altLang="ja-JP" sz="12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400"/>
              </a:lnSpc>
            </a:pPr>
            <a:r>
              <a:rPr kumimoji="1"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</a:t>
            </a:r>
            <a:r>
              <a:rPr kumimoji="1" lang="ja-JP" altLang="en-US" sz="1200" b="1" dirty="0" err="1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を</a:t>
            </a:r>
            <a:r>
              <a:rPr kumimoji="1" lang="en-US" altLang="ja-JP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2013</a:t>
            </a:r>
            <a:r>
              <a:rPr kumimoji="1"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年度比で</a:t>
            </a:r>
            <a:r>
              <a:rPr kumimoji="1" lang="en-US" altLang="ja-JP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40</a:t>
            </a:r>
            <a:r>
              <a:rPr kumimoji="1"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％削減</a:t>
            </a:r>
          </a:p>
        </p:txBody>
      </p:sp>
      <p:sp>
        <p:nvSpPr>
          <p:cNvPr id="63" name="テキスト ボックス 62"/>
          <p:cNvSpPr txBox="1"/>
          <p:nvPr/>
        </p:nvSpPr>
        <p:spPr>
          <a:xfrm>
            <a:off x="8676865" y="2718094"/>
            <a:ext cx="3863146" cy="830997"/>
          </a:xfrm>
          <a:prstGeom prst="rect">
            <a:avLst/>
          </a:prstGeom>
          <a:ln w="6350">
            <a:prstDash val="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r>
              <a:rPr kumimoji="1" lang="en-US" altLang="ja-JP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KPI</a:t>
            </a:r>
            <a:r>
              <a:rPr kumimoji="1"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：実質経済成長率：</a:t>
            </a:r>
            <a:r>
              <a:rPr kumimoji="1" lang="en-US" altLang="ja-JP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2022</a:t>
            </a:r>
            <a:r>
              <a:rPr kumimoji="1"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年度に府内総生産</a:t>
            </a:r>
            <a:endParaRPr kumimoji="1" lang="en-US" altLang="ja-JP" sz="12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（実質）をコロナ前の水準に戻す。それを踏まえ、</a:t>
            </a:r>
            <a:endParaRPr kumimoji="1" lang="en-US" altLang="ja-JP" sz="12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年平均２</a:t>
            </a:r>
            <a:r>
              <a:rPr kumimoji="1" lang="en-US" altLang="ja-JP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%</a:t>
            </a:r>
            <a:r>
              <a:rPr kumimoji="1"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以上</a:t>
            </a:r>
            <a:endParaRPr kumimoji="1" lang="en-US" altLang="ja-JP" sz="12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開業事業所数：</a:t>
            </a:r>
            <a:r>
              <a:rPr kumimoji="1" lang="en-US" altLang="ja-JP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10,000</a:t>
            </a:r>
            <a:r>
              <a:rPr kumimoji="1"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か所</a:t>
            </a:r>
          </a:p>
        </p:txBody>
      </p:sp>
      <p:sp>
        <p:nvSpPr>
          <p:cNvPr id="64" name="テキスト ボックス 63"/>
          <p:cNvSpPr txBox="1"/>
          <p:nvPr/>
        </p:nvSpPr>
        <p:spPr>
          <a:xfrm>
            <a:off x="8633798" y="5719759"/>
            <a:ext cx="3849113" cy="1292662"/>
          </a:xfrm>
          <a:prstGeom prst="rect">
            <a:avLst/>
          </a:prstGeom>
          <a:ln w="6350">
            <a:prstDash val="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r>
              <a:rPr kumimoji="1" lang="en-US" altLang="ja-JP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KPI</a:t>
            </a:r>
            <a:r>
              <a:rPr kumimoji="1"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：</a:t>
            </a:r>
            <a:r>
              <a:rPr kumimoji="1"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日本人延べ宿泊者数</a:t>
            </a:r>
            <a:r>
              <a:rPr kumimoji="1" lang="en-US" altLang="ja-JP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〔</a:t>
            </a:r>
            <a:r>
              <a:rPr kumimoji="1"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大阪</a:t>
            </a:r>
            <a:r>
              <a:rPr kumimoji="1" lang="en-US" altLang="ja-JP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〕</a:t>
            </a:r>
            <a:r>
              <a:rPr kumimoji="1"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：</a:t>
            </a:r>
            <a:r>
              <a:rPr kumimoji="1" lang="en-US" altLang="ja-JP" sz="120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3,000</a:t>
            </a:r>
            <a:r>
              <a:rPr kumimoji="1" lang="ja-JP" altLang="en-US" sz="12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万人泊</a:t>
            </a:r>
            <a:r>
              <a:rPr kumimoji="1" lang="en-US" altLang="ja-JP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kumimoji="1"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</a:t>
            </a:r>
            <a:endParaRPr kumimoji="1" lang="en-US" altLang="ja-JP" sz="12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　　　　　　　　　　　　　　　</a:t>
            </a:r>
            <a:r>
              <a:rPr kumimoji="1" lang="en-US" altLang="ja-JP" sz="105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kumimoji="1" lang="en-US" altLang="ja-JP" sz="105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2023</a:t>
            </a:r>
            <a:r>
              <a:rPr kumimoji="1" lang="ja-JP" altLang="en-US" sz="105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</a:t>
            </a:r>
            <a:r>
              <a:rPr kumimoji="1" lang="ja-JP" altLang="en-US" sz="105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達成目標</a:t>
            </a:r>
            <a:r>
              <a:rPr kumimoji="1" lang="en-US" altLang="ja-JP" sz="105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r>
              <a:rPr kumimoji="1" lang="ja-JP" altLang="en-US" sz="105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en-US" altLang="ja-JP" sz="105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</a:p>
          <a:p>
            <a:r>
              <a:rPr kumimoji="1"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来阪外国人旅行者数：</a:t>
            </a:r>
            <a:r>
              <a:rPr kumimoji="1" lang="en-US" altLang="ja-JP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1152.5</a:t>
            </a:r>
            <a:r>
              <a:rPr kumimoji="1"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万人</a:t>
            </a:r>
            <a:r>
              <a:rPr kumimoji="1" lang="en-US" altLang="ja-JP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</a:p>
          <a:p>
            <a:r>
              <a:rPr kumimoji="1"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　　　　   　</a:t>
            </a:r>
            <a:r>
              <a:rPr kumimoji="1" lang="en-US" altLang="ja-JP" sz="105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kumimoji="1" lang="ja-JP" altLang="en-US" sz="105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入国制限解除から</a:t>
            </a:r>
            <a:r>
              <a:rPr kumimoji="1" lang="en-US" altLang="ja-JP" sz="105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</a:t>
            </a:r>
            <a:r>
              <a:rPr kumimoji="1" lang="ja-JP" altLang="en-US" sz="105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年後達成目標</a:t>
            </a:r>
            <a:r>
              <a:rPr kumimoji="1" lang="en-US" altLang="ja-JP" sz="105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endParaRPr kumimoji="1" lang="en-US" altLang="ja-JP" sz="12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en-US" altLang="ja-JP" sz="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kumimoji="1" lang="ja-JP" altLang="en-US" sz="6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社会</a:t>
            </a:r>
            <a:r>
              <a:rPr kumimoji="1" lang="ja-JP" altLang="en-US" sz="6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経済情勢等の変化に応じて、目標値、達成をめざす時期等について、必要に応じて柔軟に見直しを</a:t>
            </a:r>
            <a:r>
              <a:rPr kumimoji="1" lang="ja-JP" altLang="en-US" sz="6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行う</a:t>
            </a:r>
            <a:endParaRPr kumimoji="1" lang="en-US" altLang="ja-JP" sz="6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転入超過率（対全国）：前年を上回る</a:t>
            </a:r>
            <a:endParaRPr kumimoji="1" lang="en-US" altLang="ja-JP" sz="12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</a:t>
            </a:r>
            <a:r>
              <a:rPr kumimoji="1"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転出超過率（対東京圏）：前年を下回る</a:t>
            </a:r>
          </a:p>
        </p:txBody>
      </p:sp>
      <p:sp>
        <p:nvSpPr>
          <p:cNvPr id="54" name="正方形/長方形 53"/>
          <p:cNvSpPr/>
          <p:nvPr/>
        </p:nvSpPr>
        <p:spPr>
          <a:xfrm>
            <a:off x="166966" y="1445808"/>
            <a:ext cx="12692288" cy="253350"/>
          </a:xfrm>
          <a:prstGeom prst="rect">
            <a:avLst/>
          </a:prstGeom>
          <a:noFill/>
          <a:ln w="9525"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tIns="72001" rtlCol="0" anchor="ctr"/>
          <a:lstStyle/>
          <a:p>
            <a:pPr>
              <a:lnSpc>
                <a:spcPts val="1499"/>
              </a:lnSpc>
            </a:pP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新型コロナ感染拡大による大阪経済や府民生活への影響、意識・行動変容を踏まえた上でウィズコロナ、ポストコロナを踏まえたまち・ひと・しごとの創生を推進していく。</a:t>
            </a: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3" name="正方形/長方形 32"/>
          <p:cNvSpPr/>
          <p:nvPr/>
        </p:nvSpPr>
        <p:spPr>
          <a:xfrm>
            <a:off x="99874" y="923991"/>
            <a:ext cx="12636000" cy="8790722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5" name="角丸四角形 64"/>
          <p:cNvSpPr/>
          <p:nvPr/>
        </p:nvSpPr>
        <p:spPr>
          <a:xfrm>
            <a:off x="579231" y="8489271"/>
            <a:ext cx="3959999" cy="1080199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72001" tIns="36000" rIns="72001" bIns="36000" rtlCol="0" anchor="ctr"/>
          <a:lstStyle/>
          <a:p>
            <a:r>
              <a:rPr kumimoji="1" lang="ja-JP" altLang="en-US" sz="1200" b="1" u="sng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◎万博のインパクトを活かした取組み</a:t>
            </a:r>
          </a:p>
          <a:p>
            <a:r>
              <a:rPr kumimoji="1" lang="ja-JP" altLang="en-US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万博開催を一過性のものとせず、そのインパクトを最大限に活かし、「大阪の持続的な成長」と「府民の豊かな暮らし」を確たるものとするとともに、</a:t>
            </a:r>
            <a:r>
              <a:rPr kumimoji="1" lang="en-US" altLang="ja-JP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SDGs</a:t>
            </a:r>
            <a:r>
              <a:rPr kumimoji="1" lang="ja-JP" altLang="en-US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達成に向けた未来をつくるため、</a:t>
            </a:r>
            <a:r>
              <a:rPr kumimoji="1" lang="en-US" altLang="ja-JP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3</a:t>
            </a:r>
            <a:r>
              <a:rPr kumimoji="1" lang="ja-JP" altLang="en-US" sz="1050" dirty="0" err="1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つの</a:t>
            </a:r>
            <a:r>
              <a:rPr kumimoji="1" lang="ja-JP" altLang="en-US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方向性（①多様なチャレンジによる成長、②いのち輝く幸せな暮らし、③世界の未来をともにつくる）で取組みを推進します。</a:t>
            </a:r>
          </a:p>
        </p:txBody>
      </p:sp>
      <p:sp>
        <p:nvSpPr>
          <p:cNvPr id="70" name="角丸四角形 69"/>
          <p:cNvSpPr/>
          <p:nvPr/>
        </p:nvSpPr>
        <p:spPr>
          <a:xfrm>
            <a:off x="4567773" y="8478164"/>
            <a:ext cx="3959999" cy="1080001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72001" tIns="36000" rIns="72001" bIns="36000" rtlCol="0" anchor="ctr"/>
          <a:lstStyle/>
          <a:p>
            <a:r>
              <a:rPr kumimoji="1" lang="ja-JP" altLang="en-US" sz="1200" b="1" u="sng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◎</a:t>
            </a:r>
            <a:r>
              <a:rPr kumimoji="1" lang="en-US" altLang="ja-JP" sz="1200" b="1" u="sng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SDGs</a:t>
            </a:r>
            <a:r>
              <a:rPr kumimoji="1" lang="ja-JP" altLang="en-US" sz="1200" b="1" u="sng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の推進</a:t>
            </a:r>
          </a:p>
          <a:p>
            <a:r>
              <a:rPr kumimoji="1" lang="ja-JP" altLang="en-US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en-US" altLang="ja-JP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SDGs</a:t>
            </a:r>
            <a:r>
              <a:rPr kumimoji="1" lang="ja-JP" altLang="en-US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の取組みは、大阪が未来に向かって持続的に成長し、府民一人ひとりが「豊かさ」や「安全・安心」を実感できる社会へと発展する基盤づくりにつながるものです。大阪府では、「</a:t>
            </a:r>
            <a:r>
              <a:rPr kumimoji="1" lang="en-US" altLang="ja-JP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SDGs</a:t>
            </a:r>
            <a:r>
              <a:rPr kumimoji="1" lang="ja-JP" altLang="en-US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先進都市」をめざすこととしており、</a:t>
            </a:r>
            <a:r>
              <a:rPr kumimoji="1" lang="en-US" altLang="ja-JP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SDGs</a:t>
            </a:r>
            <a:r>
              <a:rPr kumimoji="1" lang="ja-JP" altLang="en-US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の理念を踏まえ、「人口減少・超高齢社会」においても持続可能な発展を実現できるよう取組みを推進します。</a:t>
            </a:r>
          </a:p>
        </p:txBody>
      </p:sp>
      <p:sp>
        <p:nvSpPr>
          <p:cNvPr id="77" name="角丸四角形 76"/>
          <p:cNvSpPr/>
          <p:nvPr/>
        </p:nvSpPr>
        <p:spPr>
          <a:xfrm>
            <a:off x="8578356" y="8489469"/>
            <a:ext cx="3959999" cy="1080001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72001" tIns="36000" rIns="72001" bIns="36000" rtlCol="0" anchor="ctr"/>
          <a:lstStyle/>
          <a:p>
            <a:r>
              <a:rPr kumimoji="1" lang="ja-JP" altLang="en-US" sz="1200" b="1" u="sng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◎スマートシティ実現に向けた取組み</a:t>
            </a:r>
          </a:p>
          <a:p>
            <a:r>
              <a:rPr kumimoji="1" lang="ja-JP" altLang="en-US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国がめざす</a:t>
            </a:r>
            <a:r>
              <a:rPr kumimoji="1" lang="en-US" altLang="ja-JP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Society5.0</a:t>
            </a:r>
            <a:r>
              <a:rPr kumimoji="1" lang="ja-JP" altLang="en-US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の実現や、人口減少・超高齢社会の到来を見据え、住民の生活の質（</a:t>
            </a:r>
            <a:r>
              <a:rPr kumimoji="1" lang="en-US" altLang="ja-JP" sz="1050" dirty="0" err="1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QoL</a:t>
            </a:r>
            <a:r>
              <a:rPr kumimoji="1" lang="ja-JP" altLang="en-US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）の向上や都市機能の強化を図るため、万博開催を大きなインパクトとしながら、府域全体で先端技術の利便性を住民に実感してもらえるよう、「大阪モデル」のスマートシティ実現に向けた取組みを進めます。</a:t>
            </a:r>
          </a:p>
        </p:txBody>
      </p:sp>
      <p:sp>
        <p:nvSpPr>
          <p:cNvPr id="5" name="正方形/長方形 4"/>
          <p:cNvSpPr/>
          <p:nvPr/>
        </p:nvSpPr>
        <p:spPr>
          <a:xfrm>
            <a:off x="11054997" y="1184886"/>
            <a:ext cx="1611037" cy="39709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※R2.3.31</a:t>
            </a:r>
            <a:r>
              <a:rPr kumimoji="1"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策定</a:t>
            </a:r>
            <a:endParaRPr kumimoji="1" lang="en-US" altLang="ja-JP" sz="12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 </a:t>
            </a:r>
            <a:r>
              <a:rPr kumimoji="1" lang="en-US" altLang="ja-JP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R3.3.31</a:t>
            </a:r>
            <a:r>
              <a:rPr kumimoji="1"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改訂</a:t>
            </a:r>
            <a:endParaRPr kumimoji="1" lang="en-US" altLang="ja-JP" sz="12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0" name="正方形/長方形 29"/>
          <p:cNvSpPr/>
          <p:nvPr/>
        </p:nvSpPr>
        <p:spPr>
          <a:xfrm>
            <a:off x="7340939" y="-20011"/>
            <a:ext cx="5448300" cy="307777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r>
              <a:rPr lang="ja-JP" altLang="ja-JP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令和５年度第１回大阪府まち・ひと・しごと創生推進審議会</a:t>
            </a:r>
            <a:endParaRPr lang="ja-JP" altLang="en-US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1" name="正方形/長方形 30"/>
          <p:cNvSpPr/>
          <p:nvPr/>
        </p:nvSpPr>
        <p:spPr>
          <a:xfrm>
            <a:off x="11136777" y="689597"/>
            <a:ext cx="1489536" cy="50292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9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資料</a:t>
            </a:r>
            <a:r>
              <a:rPr lang="ja-JP" altLang="en-US" sz="19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１ー２</a:t>
            </a:r>
            <a:endParaRPr kumimoji="1" lang="ja-JP" altLang="en-US" sz="195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652812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355</TotalTime>
  <Words>1418</Words>
  <Application>Microsoft Office PowerPoint</Application>
  <PresentationFormat>ユーザー設定</PresentationFormat>
  <Paragraphs>140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Meiryo UI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山邉　佳子</dc:creator>
  <cp:lastModifiedBy>梅野　琉依</cp:lastModifiedBy>
  <cp:revision>47</cp:revision>
  <cp:lastPrinted>2023-08-16T08:56:52Z</cp:lastPrinted>
  <dcterms:created xsi:type="dcterms:W3CDTF">2021-03-11T09:06:23Z</dcterms:created>
  <dcterms:modified xsi:type="dcterms:W3CDTF">2023-08-16T08:56:58Z</dcterms:modified>
</cp:coreProperties>
</file>