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 id="2147483660" r:id="rId5"/>
  </p:sldMasterIdLst>
  <p:notesMasterIdLst>
    <p:notesMasterId r:id="rId56"/>
  </p:notesMasterIdLst>
  <p:sldIdLst>
    <p:sldId id="358" r:id="rId6"/>
    <p:sldId id="359" r:id="rId7"/>
    <p:sldId id="910" r:id="rId8"/>
    <p:sldId id="909" r:id="rId9"/>
    <p:sldId id="907" r:id="rId10"/>
    <p:sldId id="908" r:id="rId11"/>
    <p:sldId id="844" r:id="rId12"/>
    <p:sldId id="737" r:id="rId13"/>
    <p:sldId id="740" r:id="rId14"/>
    <p:sldId id="738" r:id="rId15"/>
    <p:sldId id="751" r:id="rId16"/>
    <p:sldId id="747" r:id="rId17"/>
    <p:sldId id="748" r:id="rId18"/>
    <p:sldId id="749" r:id="rId19"/>
    <p:sldId id="886" r:id="rId20"/>
    <p:sldId id="360" r:id="rId21"/>
    <p:sldId id="729" r:id="rId22"/>
    <p:sldId id="742" r:id="rId23"/>
    <p:sldId id="852" r:id="rId24"/>
    <p:sldId id="853" r:id="rId25"/>
    <p:sldId id="857" r:id="rId26"/>
    <p:sldId id="730" r:id="rId27"/>
    <p:sldId id="750" r:id="rId28"/>
    <p:sldId id="905" r:id="rId29"/>
    <p:sldId id="741" r:id="rId30"/>
    <p:sldId id="854" r:id="rId31"/>
    <p:sldId id="855" r:id="rId32"/>
    <p:sldId id="745" r:id="rId33"/>
    <p:sldId id="856" r:id="rId34"/>
    <p:sldId id="858" r:id="rId35"/>
    <p:sldId id="732" r:id="rId36"/>
    <p:sldId id="859" r:id="rId37"/>
    <p:sldId id="862" r:id="rId38"/>
    <p:sldId id="900" r:id="rId39"/>
    <p:sldId id="901" r:id="rId40"/>
    <p:sldId id="898" r:id="rId41"/>
    <p:sldId id="899" r:id="rId42"/>
    <p:sldId id="885" r:id="rId43"/>
    <p:sldId id="735" r:id="rId44"/>
    <p:sldId id="843" r:id="rId45"/>
    <p:sldId id="906" r:id="rId46"/>
    <p:sldId id="894" r:id="rId47"/>
    <p:sldId id="902" r:id="rId48"/>
    <p:sldId id="896" r:id="rId49"/>
    <p:sldId id="883" r:id="rId50"/>
    <p:sldId id="903" r:id="rId51"/>
    <p:sldId id="892" r:id="rId52"/>
    <p:sldId id="904" r:id="rId53"/>
    <p:sldId id="881" r:id="rId54"/>
    <p:sldId id="891" r:id="rId55"/>
  </p:sldIdLst>
  <p:sldSz cx="9144000" cy="6858000" type="screen4x3"/>
  <p:notesSz cx="6807200" cy="9939338"/>
  <p:custShowLst>
    <p:custShow name="印刷用" id="0">
      <p:sldLst>
        <p:sld r:id="rId6"/>
        <p:sld r:id="rId9"/>
        <p:sld r:id="rId7"/>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6"/>
        <p:sld r:id="rId37"/>
        <p:sld r:id="rId38"/>
        <p:sld r:id="rId39"/>
        <p:sld r:id="rId40"/>
        <p:sld r:id="rId41"/>
        <p:sld r:id="rId42"/>
        <p:sld r:id="rId43"/>
        <p:sld r:id="rId44"/>
        <p:sld r:id="rId45"/>
        <p:sld r:id="rId10"/>
        <p:sld r:id="rId11"/>
        <p:sld r:id="rId46"/>
        <p:sld r:id="rId47"/>
        <p:sld r:id="rId48"/>
        <p:sld r:id="rId49"/>
        <p:sld r:id="rId50"/>
        <p:sld r:id="rId51"/>
        <p:sld r:id="rId52"/>
        <p:sld r:id="rId53"/>
        <p:sld r:id="rId54"/>
        <p:sld r:id="rId55"/>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C91F578-DC29-499F-AA0B-952D886AA4A0}">
          <p14:sldIdLst>
            <p14:sldId id="358"/>
            <p14:sldId id="359"/>
          </p14:sldIdLst>
        </p14:section>
        <p14:section name="タイトルなしのセクション" id="{C568D6FC-45A2-47A6-B252-59396347975A}">
          <p14:sldIdLst>
            <p14:sldId id="910"/>
            <p14:sldId id="909"/>
            <p14:sldId id="907"/>
            <p14:sldId id="908"/>
            <p14:sldId id="844"/>
            <p14:sldId id="737"/>
            <p14:sldId id="740"/>
            <p14:sldId id="738"/>
            <p14:sldId id="751"/>
            <p14:sldId id="747"/>
            <p14:sldId id="748"/>
            <p14:sldId id="749"/>
            <p14:sldId id="886"/>
            <p14:sldId id="360"/>
            <p14:sldId id="729"/>
            <p14:sldId id="742"/>
            <p14:sldId id="852"/>
            <p14:sldId id="853"/>
            <p14:sldId id="857"/>
            <p14:sldId id="730"/>
            <p14:sldId id="750"/>
            <p14:sldId id="905"/>
            <p14:sldId id="741"/>
            <p14:sldId id="854"/>
            <p14:sldId id="855"/>
            <p14:sldId id="745"/>
            <p14:sldId id="856"/>
            <p14:sldId id="858"/>
            <p14:sldId id="732"/>
            <p14:sldId id="859"/>
            <p14:sldId id="862"/>
            <p14:sldId id="900"/>
            <p14:sldId id="901"/>
            <p14:sldId id="898"/>
            <p14:sldId id="899"/>
            <p14:sldId id="885"/>
            <p14:sldId id="735"/>
            <p14:sldId id="843"/>
            <p14:sldId id="906"/>
            <p14:sldId id="894"/>
            <p14:sldId id="902"/>
            <p14:sldId id="896"/>
            <p14:sldId id="883"/>
            <p14:sldId id="903"/>
            <p14:sldId id="892"/>
            <p14:sldId id="904"/>
            <p14:sldId id="881"/>
            <p14:sldId id="891"/>
          </p14:sldIdLst>
        </p14:section>
      </p14:sectionLst>
    </p:ex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仲平　浩祥" initials="仲平　浩祥" lastIdx="1" clrIdx="0">
    <p:extLst>
      <p:ext uri="{19B8F6BF-5375-455C-9EA6-DF929625EA0E}">
        <p15:presenceInfo xmlns:p15="http://schemas.microsoft.com/office/powerpoint/2012/main" userId="S::NakahiraH@lan.pref.osaka.jp::64f7ea74-6b6a-4d00-abd9-888587b44453" providerId="AD"/>
      </p:ext>
    </p:extLst>
  </p:cmAuthor>
  <p:cmAuthor id="2" name="梅野　琉依" initials="梅野　琉依" lastIdx="2" clrIdx="1">
    <p:extLst>
      <p:ext uri="{19B8F6BF-5375-455C-9EA6-DF929625EA0E}">
        <p15:presenceInfo xmlns:p15="http://schemas.microsoft.com/office/powerpoint/2012/main" userId="S::UmenoR@lan.pref.osaka.jp::26954515-2f17-4053-b579-b4d38419d3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4472C4"/>
    <a:srgbClr val="375DA1"/>
    <a:srgbClr val="CCE5DF"/>
    <a:srgbClr val="E7F2F0"/>
    <a:srgbClr val="FFE6CC"/>
    <a:srgbClr val="FFF3E7"/>
    <a:srgbClr val="D5DAEB"/>
    <a:srgbClr val="EBEDF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93899" autoAdjust="0"/>
  </p:normalViewPr>
  <p:slideViewPr>
    <p:cSldViewPr snapToGrid="0">
      <p:cViewPr varScale="1">
        <p:scale>
          <a:sx n="101" d="100"/>
          <a:sy n="101" d="100"/>
        </p:scale>
        <p:origin x="1242" y="78"/>
      </p:cViewPr>
      <p:guideLst>
        <p:guide orient="horz" pos="2160"/>
        <p:guide pos="2880"/>
      </p:guideLst>
    </p:cSldViewPr>
  </p:slideViewPr>
  <p:notesTextViewPr>
    <p:cViewPr>
      <p:scale>
        <a:sx n="1" d="1"/>
        <a:sy n="1" d="1"/>
      </p:scale>
      <p:origin x="0" y="0"/>
    </p:cViewPr>
  </p:notesTextViewPr>
  <p:notesViewPr>
    <p:cSldViewPr snapToGrid="0" showGuides="1">
      <p:cViewPr varScale="1">
        <p:scale>
          <a:sx n="86" d="100"/>
          <a:sy n="86" d="100"/>
        </p:scale>
        <p:origin x="3798" y="108"/>
      </p:cViewPr>
      <p:guideLst>
        <p:guide orient="horz" pos="3130"/>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6" rIns="91433" bIns="45716" rtlCol="0"/>
          <a:lstStyle>
            <a:lvl1pPr algn="r">
              <a:defRPr sz="1200"/>
            </a:lvl1pPr>
          </a:lstStyle>
          <a:p>
            <a:fld id="{BEC7E683-BBDE-45AC-A4FF-3989F8F6A592}" type="datetimeFigureOut">
              <a:rPr kumimoji="1" lang="ja-JP" altLang="en-US" smtClean="0"/>
              <a:t>2024/11/22</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6887"/>
          </a:xfrm>
          <a:prstGeom prst="rect">
            <a:avLst/>
          </a:prstGeom>
        </p:spPr>
        <p:txBody>
          <a:bodyPr vert="horz" lIns="91433" tIns="45716" rIns="91433" bIns="45716" rtlCol="0" anchor="b"/>
          <a:lstStyle>
            <a:lvl1pPr algn="r">
              <a:defRPr sz="1200"/>
            </a:lvl1pPr>
          </a:lstStyle>
          <a:p>
            <a:fld id="{DE9D0732-3674-4A86-B757-2431B3921950}" type="slidenum">
              <a:rPr kumimoji="1" lang="ja-JP" altLang="en-US" smtClean="0"/>
              <a:t>‹#›</a:t>
            </a:fld>
            <a:endParaRPr kumimoji="1" lang="ja-JP" altLang="en-US"/>
          </a:p>
        </p:txBody>
      </p:sp>
    </p:spTree>
    <p:extLst>
      <p:ext uri="{BB962C8B-B14F-4D97-AF65-F5344CB8AC3E}">
        <p14:creationId xmlns:p14="http://schemas.microsoft.com/office/powerpoint/2010/main" val="550146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3</a:t>
            </a:fld>
            <a:endParaRPr kumimoji="1" lang="ja-JP" altLang="en-US"/>
          </a:p>
        </p:txBody>
      </p:sp>
    </p:spTree>
    <p:extLst>
      <p:ext uri="{BB962C8B-B14F-4D97-AF65-F5344CB8AC3E}">
        <p14:creationId xmlns:p14="http://schemas.microsoft.com/office/powerpoint/2010/main" val="2692900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0098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25493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09965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0431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00139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58184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49693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07562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41</a:t>
            </a:fld>
            <a:endParaRPr kumimoji="1" lang="ja-JP" altLang="en-US"/>
          </a:p>
        </p:txBody>
      </p:sp>
    </p:spTree>
    <p:extLst>
      <p:ext uri="{BB962C8B-B14F-4D97-AF65-F5344CB8AC3E}">
        <p14:creationId xmlns:p14="http://schemas.microsoft.com/office/powerpoint/2010/main" val="2263524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42</a:t>
            </a:fld>
            <a:endParaRPr kumimoji="1" lang="ja-JP" altLang="en-US"/>
          </a:p>
        </p:txBody>
      </p:sp>
    </p:spTree>
    <p:extLst>
      <p:ext uri="{BB962C8B-B14F-4D97-AF65-F5344CB8AC3E}">
        <p14:creationId xmlns:p14="http://schemas.microsoft.com/office/powerpoint/2010/main" val="344510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5</a:t>
            </a:fld>
            <a:endParaRPr kumimoji="1" lang="ja-JP" altLang="en-US"/>
          </a:p>
        </p:txBody>
      </p:sp>
    </p:spTree>
    <p:extLst>
      <p:ext uri="{BB962C8B-B14F-4D97-AF65-F5344CB8AC3E}">
        <p14:creationId xmlns:p14="http://schemas.microsoft.com/office/powerpoint/2010/main" val="2534784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43</a:t>
            </a:fld>
            <a:endParaRPr kumimoji="1" lang="ja-JP" altLang="en-US"/>
          </a:p>
        </p:txBody>
      </p:sp>
    </p:spTree>
    <p:extLst>
      <p:ext uri="{BB962C8B-B14F-4D97-AF65-F5344CB8AC3E}">
        <p14:creationId xmlns:p14="http://schemas.microsoft.com/office/powerpoint/2010/main" val="648186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46</a:t>
            </a:fld>
            <a:endParaRPr kumimoji="1" lang="ja-JP" altLang="en-US"/>
          </a:p>
        </p:txBody>
      </p:sp>
    </p:spTree>
    <p:extLst>
      <p:ext uri="{BB962C8B-B14F-4D97-AF65-F5344CB8AC3E}">
        <p14:creationId xmlns:p14="http://schemas.microsoft.com/office/powerpoint/2010/main" val="2875086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49</a:t>
            </a:fld>
            <a:endParaRPr kumimoji="1" lang="ja-JP" altLang="en-US"/>
          </a:p>
        </p:txBody>
      </p:sp>
    </p:spTree>
    <p:extLst>
      <p:ext uri="{BB962C8B-B14F-4D97-AF65-F5344CB8AC3E}">
        <p14:creationId xmlns:p14="http://schemas.microsoft.com/office/powerpoint/2010/main" val="226352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11</a:t>
            </a:fld>
            <a:endParaRPr kumimoji="1" lang="ja-JP" altLang="en-US"/>
          </a:p>
        </p:txBody>
      </p:sp>
    </p:spTree>
    <p:extLst>
      <p:ext uri="{BB962C8B-B14F-4D97-AF65-F5344CB8AC3E}">
        <p14:creationId xmlns:p14="http://schemas.microsoft.com/office/powerpoint/2010/main" val="958780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898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6034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1545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21</a:t>
            </a:fld>
            <a:endParaRPr kumimoji="1" lang="ja-JP" altLang="en-US"/>
          </a:p>
        </p:txBody>
      </p:sp>
    </p:spTree>
    <p:extLst>
      <p:ext uri="{BB962C8B-B14F-4D97-AF65-F5344CB8AC3E}">
        <p14:creationId xmlns:p14="http://schemas.microsoft.com/office/powerpoint/2010/main" val="878746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22</a:t>
            </a:fld>
            <a:endParaRPr kumimoji="1" lang="ja-JP" altLang="en-US"/>
          </a:p>
        </p:txBody>
      </p:sp>
    </p:spTree>
    <p:extLst>
      <p:ext uri="{BB962C8B-B14F-4D97-AF65-F5344CB8AC3E}">
        <p14:creationId xmlns:p14="http://schemas.microsoft.com/office/powerpoint/2010/main" val="417726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23</a:t>
            </a:fld>
            <a:endParaRPr kumimoji="1" lang="ja-JP" altLang="en-US"/>
          </a:p>
        </p:txBody>
      </p:sp>
    </p:spTree>
    <p:extLst>
      <p:ext uri="{BB962C8B-B14F-4D97-AF65-F5344CB8AC3E}">
        <p14:creationId xmlns:p14="http://schemas.microsoft.com/office/powerpoint/2010/main" val="3034708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CD8878-A1D4-4D9F-A7AF-9CD719586B2C}" type="datetime1">
              <a:rPr kumimoji="1" lang="ja-JP" altLang="en-US" smtClean="0"/>
              <a:t>2024/11/22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6397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891729-8035-4756-8E69-580C3B4090EC}" type="datetime1">
              <a:rPr kumimoji="1" lang="ja-JP" altLang="en-US" smtClean="0"/>
              <a:t>2024/11/22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4436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79A9C9-6717-4982-B42D-5DA2A6C25588}" type="datetime1">
              <a:rPr kumimoji="1" lang="ja-JP" altLang="en-US" smtClean="0"/>
              <a:t>2024/11/22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5413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64DD1E-0E35-4FF0-85F3-76589C49BA4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499B532-0D46-4D97-B270-11DD8AB52AB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CE9333E-D3EB-45D4-B4BA-C293B26EA7FD}"/>
              </a:ext>
            </a:extLst>
          </p:cNvPr>
          <p:cNvSpPr>
            <a:spLocks noGrp="1"/>
          </p:cNvSpPr>
          <p:nvPr>
            <p:ph type="dt" sz="half" idx="10"/>
          </p:nvPr>
        </p:nvSpPr>
        <p:spPr/>
        <p:txBody>
          <a:bodyPr/>
          <a:lstStyle/>
          <a:p>
            <a:fld id="{F8CC9C23-21BE-499C-9DA1-A9A3D30E0156}" type="datetime1">
              <a:rPr kumimoji="1" lang="ja-JP" altLang="en-US" smtClean="0"/>
              <a:t>2024/11/22</a:t>
            </a:fld>
            <a:endParaRPr kumimoji="1" lang="ja-JP" altLang="en-US"/>
          </a:p>
        </p:txBody>
      </p:sp>
      <p:sp>
        <p:nvSpPr>
          <p:cNvPr id="5" name="フッター プレースホルダー 4">
            <a:extLst>
              <a:ext uri="{FF2B5EF4-FFF2-40B4-BE49-F238E27FC236}">
                <a16:creationId xmlns:a16="http://schemas.microsoft.com/office/drawing/2014/main" id="{DAA9221A-647D-4877-8909-DD2B2F2236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402025-4197-432C-A6FA-7E05B05D1F68}"/>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881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55A97D-3027-4992-82F4-0B29505C83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0E8937-A148-47E5-ABD7-AFAD5DC1FBD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771505-4E68-49EC-9E4E-832A188191E5}"/>
              </a:ext>
            </a:extLst>
          </p:cNvPr>
          <p:cNvSpPr>
            <a:spLocks noGrp="1"/>
          </p:cNvSpPr>
          <p:nvPr>
            <p:ph type="dt" sz="half" idx="10"/>
          </p:nvPr>
        </p:nvSpPr>
        <p:spPr/>
        <p:txBody>
          <a:bodyPr/>
          <a:lstStyle/>
          <a:p>
            <a:fld id="{CB8A023F-9FF5-4A23-82E6-2C4A0132049D}" type="datetime1">
              <a:rPr kumimoji="1" lang="ja-JP" altLang="en-US" smtClean="0"/>
              <a:t>2024/11/22</a:t>
            </a:fld>
            <a:endParaRPr kumimoji="1" lang="ja-JP" altLang="en-US"/>
          </a:p>
        </p:txBody>
      </p:sp>
      <p:sp>
        <p:nvSpPr>
          <p:cNvPr id="5" name="フッター プレースホルダー 4">
            <a:extLst>
              <a:ext uri="{FF2B5EF4-FFF2-40B4-BE49-F238E27FC236}">
                <a16:creationId xmlns:a16="http://schemas.microsoft.com/office/drawing/2014/main" id="{B8AFF875-BBD4-406B-AB6C-4F847C664C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BB5B3A-4B59-44A5-9C87-93A1303AF351}"/>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42166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F60F9-BFCF-4764-A226-E4C30391511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C78B96-087E-40C0-9E18-4CA6FEA4AF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14D6B9E-413C-4604-BCAE-D140A4075945}"/>
              </a:ext>
            </a:extLst>
          </p:cNvPr>
          <p:cNvSpPr>
            <a:spLocks noGrp="1"/>
          </p:cNvSpPr>
          <p:nvPr>
            <p:ph type="dt" sz="half" idx="10"/>
          </p:nvPr>
        </p:nvSpPr>
        <p:spPr/>
        <p:txBody>
          <a:bodyPr/>
          <a:lstStyle/>
          <a:p>
            <a:fld id="{4C5C3E50-88E9-449E-8663-2AD5BAEC623D}" type="datetime1">
              <a:rPr kumimoji="1" lang="ja-JP" altLang="en-US" smtClean="0"/>
              <a:t>2024/11/22</a:t>
            </a:fld>
            <a:endParaRPr kumimoji="1" lang="ja-JP" altLang="en-US"/>
          </a:p>
        </p:txBody>
      </p:sp>
      <p:sp>
        <p:nvSpPr>
          <p:cNvPr id="5" name="フッター プレースホルダー 4">
            <a:extLst>
              <a:ext uri="{FF2B5EF4-FFF2-40B4-BE49-F238E27FC236}">
                <a16:creationId xmlns:a16="http://schemas.microsoft.com/office/drawing/2014/main" id="{C1A61D00-6588-4EE7-904B-E3D3976855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4E8B37-C34B-427E-AEED-3739C5FEDED9}"/>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952400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5B8D35-E2AC-4A0F-82DD-92FBA40A5E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D6D383-8D39-43DD-BCC9-023D3DCF3FB0}"/>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FFD349F-374E-4283-B9AF-BA7A49693ED6}"/>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9495224-DA94-4A44-8B79-6AF497B891E0}"/>
              </a:ext>
            </a:extLst>
          </p:cNvPr>
          <p:cNvSpPr>
            <a:spLocks noGrp="1"/>
          </p:cNvSpPr>
          <p:nvPr>
            <p:ph type="dt" sz="half" idx="10"/>
          </p:nvPr>
        </p:nvSpPr>
        <p:spPr/>
        <p:txBody>
          <a:bodyPr/>
          <a:lstStyle/>
          <a:p>
            <a:fld id="{21CA2627-B9E2-4B6B-8E58-4223DCFF5FBE}" type="datetime1">
              <a:rPr kumimoji="1" lang="ja-JP" altLang="en-US" smtClean="0"/>
              <a:t>2024/11/22</a:t>
            </a:fld>
            <a:endParaRPr kumimoji="1" lang="ja-JP" altLang="en-US"/>
          </a:p>
        </p:txBody>
      </p:sp>
      <p:sp>
        <p:nvSpPr>
          <p:cNvPr id="6" name="フッター プレースホルダー 5">
            <a:extLst>
              <a:ext uri="{FF2B5EF4-FFF2-40B4-BE49-F238E27FC236}">
                <a16:creationId xmlns:a16="http://schemas.microsoft.com/office/drawing/2014/main" id="{AE3DED81-9AD8-4252-93F5-03F18AED1F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4265AF-BBB3-49F7-8670-7CBB08B3B733}"/>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130224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2DCD24-98A2-4A8C-9F0F-1C80B058496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26CA0A-AC18-4216-9105-5D2D0901481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D654FA4-DFAC-4730-8C62-80614EDBBB8B}"/>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0FFCB7F-55B7-4298-B09E-39D324FD46E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6C9FAE3-E84F-42EE-BABA-26B16FF9EB4B}"/>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904E1FA-8D56-430D-89A8-4C3862C29189}"/>
              </a:ext>
            </a:extLst>
          </p:cNvPr>
          <p:cNvSpPr>
            <a:spLocks noGrp="1"/>
          </p:cNvSpPr>
          <p:nvPr>
            <p:ph type="dt" sz="half" idx="10"/>
          </p:nvPr>
        </p:nvSpPr>
        <p:spPr/>
        <p:txBody>
          <a:bodyPr/>
          <a:lstStyle/>
          <a:p>
            <a:fld id="{95C751D2-AD7B-42E4-9BEB-EC05246F2DD9}" type="datetime1">
              <a:rPr kumimoji="1" lang="ja-JP" altLang="en-US" smtClean="0"/>
              <a:t>2024/11/22</a:t>
            </a:fld>
            <a:endParaRPr kumimoji="1" lang="ja-JP" altLang="en-US"/>
          </a:p>
        </p:txBody>
      </p:sp>
      <p:sp>
        <p:nvSpPr>
          <p:cNvPr id="8" name="フッター プレースホルダー 7">
            <a:extLst>
              <a:ext uri="{FF2B5EF4-FFF2-40B4-BE49-F238E27FC236}">
                <a16:creationId xmlns:a16="http://schemas.microsoft.com/office/drawing/2014/main" id="{354E10AA-4301-4AC1-BDCB-D6216DF36CF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7957FA3-4145-4EAD-B0EF-2B63913F6CFA}"/>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79329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6437EC-1CF1-4C1F-B3F6-C1CEC5BAFBD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5AA514-70C2-436F-B168-CF4920C98A0D}"/>
              </a:ext>
            </a:extLst>
          </p:cNvPr>
          <p:cNvSpPr>
            <a:spLocks noGrp="1"/>
          </p:cNvSpPr>
          <p:nvPr>
            <p:ph type="dt" sz="half" idx="10"/>
          </p:nvPr>
        </p:nvSpPr>
        <p:spPr/>
        <p:txBody>
          <a:bodyPr/>
          <a:lstStyle/>
          <a:p>
            <a:fld id="{6F2197E2-6CA5-46E4-9027-09436674BAD3}" type="datetime1">
              <a:rPr kumimoji="1" lang="ja-JP" altLang="en-US" smtClean="0"/>
              <a:t>2024/11/22</a:t>
            </a:fld>
            <a:endParaRPr kumimoji="1" lang="ja-JP" altLang="en-US"/>
          </a:p>
        </p:txBody>
      </p:sp>
      <p:sp>
        <p:nvSpPr>
          <p:cNvPr id="4" name="フッター プレースホルダー 3">
            <a:extLst>
              <a:ext uri="{FF2B5EF4-FFF2-40B4-BE49-F238E27FC236}">
                <a16:creationId xmlns:a16="http://schemas.microsoft.com/office/drawing/2014/main" id="{1A6844F6-086D-478B-8793-768DA093C5C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D16EB39-8831-405E-BA2B-827C1ADA5456}"/>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727644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152BA0F-A0D7-4DE9-8F0C-A1EB740089D1}"/>
              </a:ext>
            </a:extLst>
          </p:cNvPr>
          <p:cNvSpPr>
            <a:spLocks noGrp="1"/>
          </p:cNvSpPr>
          <p:nvPr>
            <p:ph type="dt" sz="half" idx="10"/>
          </p:nvPr>
        </p:nvSpPr>
        <p:spPr/>
        <p:txBody>
          <a:bodyPr/>
          <a:lstStyle/>
          <a:p>
            <a:fld id="{960BBC70-CA59-459D-8289-DC55EEE8FE48}" type="datetime1">
              <a:rPr kumimoji="1" lang="ja-JP" altLang="en-US" smtClean="0"/>
              <a:t>2024/11/22</a:t>
            </a:fld>
            <a:endParaRPr kumimoji="1" lang="ja-JP" altLang="en-US"/>
          </a:p>
        </p:txBody>
      </p:sp>
      <p:sp>
        <p:nvSpPr>
          <p:cNvPr id="3" name="フッター プレースホルダー 2">
            <a:extLst>
              <a:ext uri="{FF2B5EF4-FFF2-40B4-BE49-F238E27FC236}">
                <a16:creationId xmlns:a16="http://schemas.microsoft.com/office/drawing/2014/main" id="{103EBDA2-BF3D-48F4-B8E5-30DA0228D38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F15D6E-D828-422D-BFBE-433F4561E713}"/>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203264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70482-EBC7-4940-8FCA-1B932367733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A4A6B0-71E5-4FBF-8BB1-C8F2F4743E7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68559BF-C109-41B3-AD35-FA5AECBB56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AAE6AE7-4E72-4DB3-BA16-DF82A013A5CA}"/>
              </a:ext>
            </a:extLst>
          </p:cNvPr>
          <p:cNvSpPr>
            <a:spLocks noGrp="1"/>
          </p:cNvSpPr>
          <p:nvPr>
            <p:ph type="dt" sz="half" idx="10"/>
          </p:nvPr>
        </p:nvSpPr>
        <p:spPr/>
        <p:txBody>
          <a:bodyPr/>
          <a:lstStyle/>
          <a:p>
            <a:fld id="{FC4DBD7D-EEED-4206-925A-065B324407F5}" type="datetime1">
              <a:rPr kumimoji="1" lang="ja-JP" altLang="en-US" smtClean="0"/>
              <a:t>2024/11/22</a:t>
            </a:fld>
            <a:endParaRPr kumimoji="1" lang="ja-JP" altLang="en-US"/>
          </a:p>
        </p:txBody>
      </p:sp>
      <p:sp>
        <p:nvSpPr>
          <p:cNvPr id="6" name="フッター プレースホルダー 5">
            <a:extLst>
              <a:ext uri="{FF2B5EF4-FFF2-40B4-BE49-F238E27FC236}">
                <a16:creationId xmlns:a16="http://schemas.microsoft.com/office/drawing/2014/main" id="{B0951DBF-9F4B-49A6-9878-14660D41DF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B12EB9F-6876-41B7-9718-108DCDA60F50}"/>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6418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22B93D-6C0F-4AA4-9683-914B4CC84277}" type="datetime1">
              <a:rPr kumimoji="1" lang="ja-JP" altLang="en-US" smtClean="0"/>
              <a:t>2024/11/22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50083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9782CA-547A-4024-B2F6-B59F9A83D27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498DAB6-D8EA-4383-9937-508577707FA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856863F2-182B-4FDD-BA9E-292E0E7A76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EB639D3-CE72-42EC-AB99-27CA87049E34}"/>
              </a:ext>
            </a:extLst>
          </p:cNvPr>
          <p:cNvSpPr>
            <a:spLocks noGrp="1"/>
          </p:cNvSpPr>
          <p:nvPr>
            <p:ph type="dt" sz="half" idx="10"/>
          </p:nvPr>
        </p:nvSpPr>
        <p:spPr/>
        <p:txBody>
          <a:bodyPr/>
          <a:lstStyle/>
          <a:p>
            <a:fld id="{B001E63F-0A8C-48DA-9016-7D1A9638E510}" type="datetime1">
              <a:rPr kumimoji="1" lang="ja-JP" altLang="en-US" smtClean="0"/>
              <a:t>2024/11/22</a:t>
            </a:fld>
            <a:endParaRPr kumimoji="1" lang="ja-JP" altLang="en-US"/>
          </a:p>
        </p:txBody>
      </p:sp>
      <p:sp>
        <p:nvSpPr>
          <p:cNvPr id="6" name="フッター プレースホルダー 5">
            <a:extLst>
              <a:ext uri="{FF2B5EF4-FFF2-40B4-BE49-F238E27FC236}">
                <a16:creationId xmlns:a16="http://schemas.microsoft.com/office/drawing/2014/main" id="{270E0C02-6EC1-4CFD-BD02-FFDC2356DE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245ADE-BCB2-43A0-8CB7-5BC978C853DE}"/>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45226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D3C873-71A2-4107-89B1-0C3A78A5B91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25747D2-6207-49FF-B559-6D0521D3C5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05F0D0-11C1-46C8-B536-A8BAD408A7D7}"/>
              </a:ext>
            </a:extLst>
          </p:cNvPr>
          <p:cNvSpPr>
            <a:spLocks noGrp="1"/>
          </p:cNvSpPr>
          <p:nvPr>
            <p:ph type="dt" sz="half" idx="10"/>
          </p:nvPr>
        </p:nvSpPr>
        <p:spPr/>
        <p:txBody>
          <a:bodyPr/>
          <a:lstStyle/>
          <a:p>
            <a:fld id="{FF57B34C-1775-4FAB-AF3F-E2DF1D7BECE8}" type="datetime1">
              <a:rPr kumimoji="1" lang="ja-JP" altLang="en-US" smtClean="0"/>
              <a:t>2024/11/22</a:t>
            </a:fld>
            <a:endParaRPr kumimoji="1" lang="ja-JP" altLang="en-US"/>
          </a:p>
        </p:txBody>
      </p:sp>
      <p:sp>
        <p:nvSpPr>
          <p:cNvPr id="5" name="フッター プレースホルダー 4">
            <a:extLst>
              <a:ext uri="{FF2B5EF4-FFF2-40B4-BE49-F238E27FC236}">
                <a16:creationId xmlns:a16="http://schemas.microsoft.com/office/drawing/2014/main" id="{496FED2B-4D2A-4B73-861D-0604932F7C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2AAA4B-1D3E-4B72-AD62-6A8859ABC0C2}"/>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085756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BA32C5C-5B8D-46B8-A879-51C0A14CB97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76A547-6F1E-4C0D-8E8F-4802A4B0C0A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343A79-159D-4A24-A5C2-F023F38D4BF1}"/>
              </a:ext>
            </a:extLst>
          </p:cNvPr>
          <p:cNvSpPr>
            <a:spLocks noGrp="1"/>
          </p:cNvSpPr>
          <p:nvPr>
            <p:ph type="dt" sz="half" idx="10"/>
          </p:nvPr>
        </p:nvSpPr>
        <p:spPr/>
        <p:txBody>
          <a:bodyPr/>
          <a:lstStyle/>
          <a:p>
            <a:fld id="{FD30FF12-10FD-47E8-945A-DC047D15CDCF}" type="datetime1">
              <a:rPr kumimoji="1" lang="ja-JP" altLang="en-US" smtClean="0"/>
              <a:t>2024/11/22</a:t>
            </a:fld>
            <a:endParaRPr kumimoji="1" lang="ja-JP" altLang="en-US"/>
          </a:p>
        </p:txBody>
      </p:sp>
      <p:sp>
        <p:nvSpPr>
          <p:cNvPr id="5" name="フッター プレースホルダー 4">
            <a:extLst>
              <a:ext uri="{FF2B5EF4-FFF2-40B4-BE49-F238E27FC236}">
                <a16:creationId xmlns:a16="http://schemas.microsoft.com/office/drawing/2014/main" id="{B3EE57E0-1E4B-422F-B133-D1D9E6D88C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1A3468-96DF-4B46-9BCC-4ABD9EBCC97C}"/>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5979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146FF6-914B-4F19-A5E8-79044A84C5F8}" type="datetime1">
              <a:rPr kumimoji="1" lang="ja-JP" altLang="en-US" smtClean="0"/>
              <a:t>2024/11/22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44662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8B9A4ED-79E7-463A-8C6C-F9E9EA734C1E}" type="datetime1">
              <a:rPr kumimoji="1" lang="ja-JP" altLang="en-US" smtClean="0"/>
              <a:t>2024/11/22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5549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525AE54-F96B-4A8F-B157-77405318F1B7}" type="datetime1">
              <a:rPr kumimoji="1" lang="ja-JP" altLang="en-US" smtClean="0"/>
              <a:t>2024/11/22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91569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291A11C-C4BE-420B-871A-BE440AFF9F01}" type="datetime1">
              <a:rPr kumimoji="1" lang="ja-JP" altLang="en-US" smtClean="0"/>
              <a:t>2024/11/22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655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B63668F-F9C8-49C1-80D0-FE9EA8F9B65E}" type="datetime1">
              <a:rPr kumimoji="1" lang="ja-JP" altLang="en-US" smtClean="0"/>
              <a:t>2024/11/22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4578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9DCBD32-5DDC-4632-8AB4-E9E663DC2CDE}" type="datetime1">
              <a:rPr kumimoji="1" lang="ja-JP" altLang="en-US" smtClean="0"/>
              <a:t>2024/11/22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8309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0F94C00-556A-4231-A9CB-B99D3C0A4078}" type="datetime1">
              <a:rPr kumimoji="1" lang="ja-JP" altLang="en-US" smtClean="0"/>
              <a:t>2024/11/22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8625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52E92-8536-4F0E-985C-39CEE666AFD3}" type="datetime1">
              <a:rPr kumimoji="1" lang="ja-JP" altLang="en-US" smtClean="0"/>
              <a:t>2024/11/22</a:t>
            </a:fld>
            <a:endParaRPr kumimoji="1"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8741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74FCB8B-49A8-4BBD-A64B-495EA85454F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CE979F-BB70-40E2-ABA5-59D1CE44586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BCBEEC-A62A-4BA2-A779-DD2351EC005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2024/11/22</a:t>
            </a:fld>
            <a:endParaRPr kumimoji="1" lang="ja-JP" altLang="en-US"/>
          </a:p>
        </p:txBody>
      </p:sp>
      <p:sp>
        <p:nvSpPr>
          <p:cNvPr id="5" name="フッター プレースホルダー 4">
            <a:extLst>
              <a:ext uri="{FF2B5EF4-FFF2-40B4-BE49-F238E27FC236}">
                <a16:creationId xmlns:a16="http://schemas.microsoft.com/office/drawing/2014/main" id="{BD15A774-976B-40C8-8278-98241C5EDD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601179-0C92-4C6B-A7DA-8B0FB6D540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58324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7.xml"/><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28.xml"/><Relationship Id="rId5" Type="http://schemas.openxmlformats.org/officeDocument/2006/relationships/slide" Target="slide5.xml"/><Relationship Id="rId10" Type="http://schemas.openxmlformats.org/officeDocument/2006/relationships/slide" Target="slide25.xml"/><Relationship Id="rId4" Type="http://schemas.openxmlformats.org/officeDocument/2006/relationships/slide" Target="slide4.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1.png"/></Relationships>
</file>

<file path=ppt/slides/_rels/slide4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3.png"/></Relationships>
</file>

<file path=ppt/slides/_rels/slide4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3003" y="2742019"/>
            <a:ext cx="9410007" cy="1015663"/>
          </a:xfrm>
          <a:prstGeom prst="rect">
            <a:avLst/>
          </a:prstGeom>
        </p:spPr>
        <p:txBody>
          <a:bodyPr wrap="square">
            <a:spAutoFit/>
          </a:bodyPr>
          <a:lstStyle/>
          <a:p>
            <a:pPr algn="ctr"/>
            <a:r>
              <a:rPr lang="ja-JP" altLang="en-US" sz="3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第３期大阪府まち・ひと・しごと創生総合戦略（素案）</a:t>
            </a:r>
            <a:endParaRPr lang="en-US" altLang="ja-JP" sz="3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endParaRPr lang="en-US" altLang="ja-JP" sz="3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a:cxnSpLocks/>
          </p:cNvCxnSpPr>
          <p:nvPr/>
        </p:nvCxnSpPr>
        <p:spPr>
          <a:xfrm>
            <a:off x="89756" y="3429000"/>
            <a:ext cx="8964488"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1799692" y="4653135"/>
            <a:ext cx="5544616" cy="470770"/>
          </a:xfrm>
          <a:prstGeom prst="rect">
            <a:avLst/>
          </a:prstGeom>
        </p:spPr>
        <p:txBody>
          <a:bodyPr wrap="square">
            <a:spAutoFit/>
          </a:bodyPr>
          <a:lstStyle/>
          <a:p>
            <a:pPr algn="ctr">
              <a:lnSpc>
                <a:spcPts val="3300"/>
              </a:lnSpc>
            </a:pPr>
            <a:r>
              <a:rPr lang="ja-JP" altLang="en-US" sz="2400">
                <a:latin typeface="Meiryo UI" panose="020B0604030504040204" pitchFamily="50" charset="-128"/>
                <a:ea typeface="Meiryo UI" panose="020B0604030504040204" pitchFamily="50" charset="-128"/>
                <a:cs typeface="Meiryo UI" panose="020B0604030504040204" pitchFamily="50" charset="-128"/>
              </a:rPr>
              <a:t>大　阪　府</a:t>
            </a:r>
          </a:p>
        </p:txBody>
      </p:sp>
      <p:sp>
        <p:nvSpPr>
          <p:cNvPr id="6" name="正方形/長方形 5">
            <a:extLst>
              <a:ext uri="{FF2B5EF4-FFF2-40B4-BE49-F238E27FC236}">
                <a16:creationId xmlns:a16="http://schemas.microsoft.com/office/drawing/2014/main" id="{43CAD5FD-1D5C-4151-BDBF-3A5A4D49326F}"/>
              </a:ext>
            </a:extLst>
          </p:cNvPr>
          <p:cNvSpPr/>
          <p:nvPr/>
        </p:nvSpPr>
        <p:spPr>
          <a:xfrm>
            <a:off x="3695700" y="278466"/>
            <a:ext cx="5448300" cy="338554"/>
          </a:xfrm>
          <a:prstGeom prst="rect">
            <a:avLst/>
          </a:prstGeom>
        </p:spPr>
        <p:txBody>
          <a:bodyPr>
            <a:spAutoFit/>
          </a:bodyPr>
          <a:lstStyle/>
          <a:p>
            <a:pPr algn="ctr"/>
            <a:r>
              <a:rPr lang="ja-JP" altLang="ja-JP" sz="1600">
                <a:latin typeface="Meiryo UI" panose="020B0604030504040204" pitchFamily="50" charset="-128"/>
                <a:ea typeface="Meiryo UI" panose="020B0604030504040204" pitchFamily="50" charset="-128"/>
                <a:cs typeface="Meiryo UI" panose="020B0604030504040204" pitchFamily="50" charset="-128"/>
              </a:rPr>
              <a:t>令和５年度第</a:t>
            </a:r>
            <a:r>
              <a:rPr lang="ja-JP" altLang="en-US" sz="1600">
                <a:latin typeface="Meiryo UI" panose="020B0604030504040204" pitchFamily="50" charset="-128"/>
                <a:ea typeface="Meiryo UI" panose="020B0604030504040204" pitchFamily="50" charset="-128"/>
                <a:cs typeface="Meiryo UI" panose="020B0604030504040204" pitchFamily="50" charset="-128"/>
              </a:rPr>
              <a:t>２</a:t>
            </a:r>
            <a:r>
              <a:rPr lang="ja-JP" altLang="ja-JP" sz="1600">
                <a:latin typeface="Meiryo UI" panose="020B0604030504040204" pitchFamily="50" charset="-128"/>
                <a:ea typeface="Meiryo UI" panose="020B0604030504040204" pitchFamily="50" charset="-128"/>
                <a:cs typeface="Meiryo UI" panose="020B0604030504040204" pitchFamily="50" charset="-128"/>
              </a:rPr>
              <a:t>回大阪府まち・ひと・しごと創生推進審議会</a:t>
            </a:r>
            <a:endParaRPr lang="ja-JP" altLang="en-US" sz="160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A74FDC0-B2E3-4144-861F-744C3BBA062E}"/>
              </a:ext>
            </a:extLst>
          </p:cNvPr>
          <p:cNvSpPr/>
          <p:nvPr/>
        </p:nvSpPr>
        <p:spPr>
          <a:xfrm>
            <a:off x="7380311" y="652526"/>
            <a:ext cx="1489536" cy="5029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50" dirty="0">
                <a:solidFill>
                  <a:schemeClr val="tx1"/>
                </a:solidFill>
                <a:latin typeface="Meiryo UI" panose="020B0604030504040204" pitchFamily="50" charset="-128"/>
                <a:ea typeface="Meiryo UI" panose="020B0604030504040204" pitchFamily="50" charset="-128"/>
              </a:rPr>
              <a:t>資料３ー２</a:t>
            </a:r>
          </a:p>
        </p:txBody>
      </p:sp>
    </p:spTree>
    <p:extLst>
      <p:ext uri="{BB962C8B-B14F-4D97-AF65-F5344CB8AC3E}">
        <p14:creationId xmlns:p14="http://schemas.microsoft.com/office/powerpoint/2010/main" val="210663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43508" y="689789"/>
            <a:ext cx="8856984" cy="1892826"/>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　</a:t>
            </a:r>
            <a:r>
              <a:rPr kumimoji="0" lang="ja-JP" altLang="en-US" sz="1600" b="1" dirty="0">
                <a:solidFill>
                  <a:prstClr val="black"/>
                </a:solidFill>
                <a:latin typeface="Meiryo UI" panose="020B0604030504040204" pitchFamily="50" charset="-128"/>
                <a:ea typeface="Meiryo UI" panose="020B0604030504040204" pitchFamily="50" charset="-128"/>
              </a:rPr>
              <a:t>次代の「大阪」を担う人をつくる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学力や体力の向上、生きる力をはぐくむ教育等に取り組むとともに、子どもをめぐる課題への対応なども推進しました。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は、戦略策定時より概ね改善しており、一定の改善傾向が見られます。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a:solidFill>
                <a:prstClr val="black"/>
              </a:solidFill>
            </a:endParaRPr>
          </a:p>
        </p:txBody>
      </p:sp>
      <p:sp>
        <p:nvSpPr>
          <p:cNvPr id="9" name="テキスト ボックス 8">
            <a:extLst>
              <a:ext uri="{FF2B5EF4-FFF2-40B4-BE49-F238E27FC236}">
                <a16:creationId xmlns:a16="http://schemas.microsoft.com/office/drawing/2014/main" id="{CE550A70-26C2-4F2A-BC52-077E90CBEF43}"/>
              </a:ext>
            </a:extLst>
          </p:cNvPr>
          <p:cNvSpPr txBox="1"/>
          <p:nvPr/>
        </p:nvSpPr>
        <p:spPr>
          <a:xfrm>
            <a:off x="474590" y="6432826"/>
            <a:ext cx="7841826" cy="246221"/>
          </a:xfrm>
          <a:prstGeom prst="rect">
            <a:avLst/>
          </a:prstGeom>
          <a:noFill/>
        </p:spPr>
        <p:txBody>
          <a:bodyPr wrap="square">
            <a:spAutoFit/>
          </a:bodyPr>
          <a:lstStyle/>
          <a:p>
            <a:r>
              <a:rPr lang="en-US" altLang="ja-JP" sz="1000" b="1">
                <a:latin typeface="Meiryo UI" panose="020B0604030504040204" pitchFamily="50" charset="-128"/>
                <a:ea typeface="Meiryo UI" panose="020B0604030504040204" pitchFamily="50" charset="-128"/>
              </a:rPr>
              <a:t>A</a:t>
            </a:r>
            <a:r>
              <a:rPr lang="ja-JP" altLang="en-US" sz="1000" b="1">
                <a:latin typeface="Meiryo UI" panose="020B0604030504040204" pitchFamily="50" charset="-128"/>
                <a:ea typeface="Meiryo UI" panose="020B0604030504040204" pitchFamily="50" charset="-128"/>
              </a:rPr>
              <a:t>：</a:t>
            </a:r>
            <a:r>
              <a:rPr lang="en-US" altLang="ja-JP" sz="1000" b="1">
                <a:latin typeface="Meiryo UI" panose="020B0604030504040204" pitchFamily="50" charset="-128"/>
                <a:ea typeface="Meiryo UI" panose="020B0604030504040204" pitchFamily="50" charset="-128"/>
              </a:rPr>
              <a:t>KPI</a:t>
            </a:r>
            <a:r>
              <a:rPr lang="ja-JP" altLang="en-US" sz="1000" b="1">
                <a:latin typeface="Meiryo UI" panose="020B0604030504040204" pitchFamily="50" charset="-128"/>
                <a:ea typeface="Meiryo UI" panose="020B0604030504040204" pitchFamily="50" charset="-128"/>
              </a:rPr>
              <a:t>目標値を達成</a:t>
            </a:r>
            <a:r>
              <a:rPr lang="ja-JP" altLang="en-US" sz="1000">
                <a:latin typeface="Meiryo UI" panose="020B0604030504040204" pitchFamily="50" charset="-128"/>
                <a:ea typeface="Meiryo UI" panose="020B0604030504040204" pitchFamily="50" charset="-128"/>
              </a:rPr>
              <a:t>。</a:t>
            </a:r>
            <a:r>
              <a:rPr lang="ja-JP" altLang="en-US" sz="1000" b="1">
                <a:latin typeface="Meiryo UI" panose="020B0604030504040204" pitchFamily="50" charset="-128"/>
                <a:ea typeface="Meiryo UI" panose="020B0604030504040204" pitchFamily="50" charset="-128"/>
              </a:rPr>
              <a:t>　</a:t>
            </a:r>
            <a:r>
              <a:rPr lang="en-US" altLang="ja-JP" sz="1000" b="1">
                <a:latin typeface="Meiryo UI" panose="020B0604030504040204" pitchFamily="50" charset="-128"/>
                <a:ea typeface="Meiryo UI" panose="020B0604030504040204" pitchFamily="50" charset="-128"/>
              </a:rPr>
              <a:t>B</a:t>
            </a:r>
            <a:r>
              <a:rPr lang="ja-JP" altLang="en-US" sz="1000" b="1">
                <a:latin typeface="Meiryo UI" panose="020B0604030504040204" pitchFamily="50" charset="-128"/>
                <a:ea typeface="Meiryo UI" panose="020B0604030504040204" pitchFamily="50" charset="-128"/>
              </a:rPr>
              <a:t>：</a:t>
            </a:r>
            <a:r>
              <a:rPr lang="en-US" altLang="ja-JP" sz="1000" b="1">
                <a:latin typeface="Meiryo UI" panose="020B0604030504040204" pitchFamily="50" charset="-128"/>
                <a:ea typeface="Meiryo UI" panose="020B0604030504040204" pitchFamily="50" charset="-128"/>
              </a:rPr>
              <a:t>KPI</a:t>
            </a:r>
            <a:r>
              <a:rPr lang="ja-JP" altLang="en-US" sz="1000" b="1">
                <a:latin typeface="Meiryo UI" panose="020B0604030504040204" pitchFamily="50" charset="-128"/>
                <a:ea typeface="Meiryo UI" panose="020B0604030504040204" pitchFamily="50" charset="-128"/>
              </a:rPr>
              <a:t>目標値は達成していないが、改善・増加した。　</a:t>
            </a:r>
            <a:r>
              <a:rPr lang="en-US" altLang="ja-JP" sz="1000" b="1">
                <a:latin typeface="Meiryo UI" panose="020B0604030504040204" pitchFamily="50" charset="-128"/>
                <a:ea typeface="Meiryo UI" panose="020B0604030504040204" pitchFamily="50" charset="-128"/>
              </a:rPr>
              <a:t>C</a:t>
            </a:r>
            <a:r>
              <a:rPr lang="ja-JP" altLang="en-US" sz="1000" b="1">
                <a:latin typeface="Meiryo UI" panose="020B0604030504040204" pitchFamily="50" charset="-128"/>
                <a:ea typeface="Meiryo UI" panose="020B0604030504040204" pitchFamily="50" charset="-128"/>
              </a:rPr>
              <a:t>：改善・増加していない。　</a:t>
            </a:r>
            <a:r>
              <a:rPr lang="en-US" altLang="ja-JP" sz="1000" b="1">
                <a:latin typeface="Meiryo UI" panose="020B0604030504040204" pitchFamily="50" charset="-128"/>
                <a:ea typeface="Meiryo UI" panose="020B0604030504040204" pitchFamily="50" charset="-128"/>
              </a:rPr>
              <a:t>D</a:t>
            </a:r>
            <a:r>
              <a:rPr lang="ja-JP" altLang="en-US" sz="1000" b="1">
                <a:latin typeface="Meiryo UI" panose="020B0604030504040204" pitchFamily="50" charset="-128"/>
                <a:ea typeface="Meiryo UI" panose="020B0604030504040204" pitchFamily="50" charset="-128"/>
              </a:rPr>
              <a:t>：計画当初より低下している。</a:t>
            </a:r>
            <a:r>
              <a:rPr lang="ja-JP" altLang="en-US" sz="1000">
                <a:latin typeface="Meiryo UI" panose="020B0604030504040204" pitchFamily="50" charset="-128"/>
                <a:ea typeface="Meiryo UI" panose="020B0604030504040204" pitchFamily="50" charset="-128"/>
              </a:rPr>
              <a:t>　</a:t>
            </a:r>
            <a:endParaRPr lang="ja-JP" altLang="en-US" sz="1000"/>
          </a:p>
        </p:txBody>
      </p:sp>
      <p:pic>
        <p:nvPicPr>
          <p:cNvPr id="17" name="Picture 2">
            <a:extLst>
              <a:ext uri="{FF2B5EF4-FFF2-40B4-BE49-F238E27FC236}">
                <a16:creationId xmlns:a16="http://schemas.microsoft.com/office/drawing/2014/main" id="{9AD04A8F-7B08-48E3-8DE5-B9E1D457CD79}"/>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4317"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508D7882-BE48-4CCC-A3DF-666F9B281BAF}"/>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171"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BA40CD0D-A005-43B3-9BB8-3018F1B9BBB4}"/>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0025"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E5AF299A-867C-46D2-BB8C-BE42D54028F3}"/>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3587"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05ADB2D3-AB1C-4FC5-A5A3-855403F29E48}"/>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7975734" y="731592"/>
            <a:ext cx="465231" cy="465231"/>
          </a:xfrm>
          <a:prstGeom prst="rect">
            <a:avLst/>
          </a:prstGeom>
        </p:spPr>
      </p:pic>
      <p:pic>
        <p:nvPicPr>
          <p:cNvPr id="22" name="図 21">
            <a:extLst>
              <a:ext uri="{FF2B5EF4-FFF2-40B4-BE49-F238E27FC236}">
                <a16:creationId xmlns:a16="http://schemas.microsoft.com/office/drawing/2014/main" id="{E063C182-F87F-402A-9A40-DAAE3D1350D7}"/>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7447880" y="731592"/>
            <a:ext cx="465231" cy="465231"/>
          </a:xfrm>
          <a:prstGeom prst="rect">
            <a:avLst/>
          </a:prstGeom>
        </p:spPr>
      </p:pic>
      <p:graphicFrame>
        <p:nvGraphicFramePr>
          <p:cNvPr id="23" name="表 22">
            <a:extLst>
              <a:ext uri="{FF2B5EF4-FFF2-40B4-BE49-F238E27FC236}">
                <a16:creationId xmlns:a16="http://schemas.microsoft.com/office/drawing/2014/main" id="{FB74D1AE-514C-4FAE-A93F-02F901A5AD6E}"/>
              </a:ext>
            </a:extLst>
          </p:cNvPr>
          <p:cNvGraphicFramePr>
            <a:graphicFrameLocks noGrp="1"/>
          </p:cNvGraphicFramePr>
          <p:nvPr>
            <p:extLst>
              <p:ext uri="{D42A27DB-BD31-4B8C-83A1-F6EECF244321}">
                <p14:modId xmlns:p14="http://schemas.microsoft.com/office/powerpoint/2010/main" val="4068331093"/>
              </p:ext>
            </p:extLst>
          </p:nvPr>
        </p:nvGraphicFramePr>
        <p:xfrm>
          <a:off x="331814" y="2803964"/>
          <a:ext cx="8480372" cy="3534576"/>
        </p:xfrm>
        <a:graphic>
          <a:graphicData uri="http://schemas.openxmlformats.org/drawingml/2006/table">
            <a:tbl>
              <a:tblPr firstRow="1" bandRow="1">
                <a:tableStyleId>{93296810-A885-4BE3-A3E7-6D5BEEA58F35}</a:tableStyleId>
              </a:tblPr>
              <a:tblGrid>
                <a:gridCol w="1866971">
                  <a:extLst>
                    <a:ext uri="{9D8B030D-6E8A-4147-A177-3AD203B41FA5}">
                      <a16:colId xmlns:a16="http://schemas.microsoft.com/office/drawing/2014/main" val="1433173782"/>
                    </a:ext>
                  </a:extLst>
                </a:gridCol>
                <a:gridCol w="1080317">
                  <a:extLst>
                    <a:ext uri="{9D8B030D-6E8A-4147-A177-3AD203B41FA5}">
                      <a16:colId xmlns:a16="http://schemas.microsoft.com/office/drawing/2014/main" val="1700687111"/>
                    </a:ext>
                  </a:extLst>
                </a:gridCol>
                <a:gridCol w="951607">
                  <a:extLst>
                    <a:ext uri="{9D8B030D-6E8A-4147-A177-3AD203B41FA5}">
                      <a16:colId xmlns:a16="http://schemas.microsoft.com/office/drawing/2014/main" val="3552610994"/>
                    </a:ext>
                  </a:extLst>
                </a:gridCol>
                <a:gridCol w="1200934">
                  <a:extLst>
                    <a:ext uri="{9D8B030D-6E8A-4147-A177-3AD203B41FA5}">
                      <a16:colId xmlns:a16="http://schemas.microsoft.com/office/drawing/2014/main" val="304697467"/>
                    </a:ext>
                  </a:extLst>
                </a:gridCol>
                <a:gridCol w="584667">
                  <a:extLst>
                    <a:ext uri="{9D8B030D-6E8A-4147-A177-3AD203B41FA5}">
                      <a16:colId xmlns:a16="http://schemas.microsoft.com/office/drawing/2014/main" val="64022664"/>
                    </a:ext>
                  </a:extLst>
                </a:gridCol>
                <a:gridCol w="822684">
                  <a:extLst>
                    <a:ext uri="{9D8B030D-6E8A-4147-A177-3AD203B41FA5}">
                      <a16:colId xmlns:a16="http://schemas.microsoft.com/office/drawing/2014/main" val="1469281846"/>
                    </a:ext>
                  </a:extLst>
                </a:gridCol>
                <a:gridCol w="1973192">
                  <a:extLst>
                    <a:ext uri="{9D8B030D-6E8A-4147-A177-3AD203B41FA5}">
                      <a16:colId xmlns:a16="http://schemas.microsoft.com/office/drawing/2014/main" val="2979112779"/>
                    </a:ext>
                  </a:extLst>
                </a:gridCol>
              </a:tblGrid>
              <a:tr h="4062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具体的目標</a:t>
                      </a:r>
                      <a:endParaRPr kumimoji="1" lang="en-US" altLang="ja-JP" sz="110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a:t>
                      </a:r>
                      <a:r>
                        <a:rPr kumimoji="1" lang="en-US" altLang="ja-JP" sz="1100"/>
                        <a:t>KPI</a:t>
                      </a:r>
                      <a:r>
                        <a:rPr kumimoji="1" lang="ja-JP" altLang="en-US" sz="1100"/>
                        <a:t>）</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戦略策定時</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algn="ctr"/>
                      <a:r>
                        <a:rPr kumimoji="1" lang="ja-JP" altLang="en-US" sz="1100" b="1"/>
                        <a:t>参考値</a:t>
                      </a:r>
                      <a:endParaRPr kumimoji="1" lang="en-US" altLang="ja-JP"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a:t>
                      </a:r>
                      <a:endParaRPr kumimoji="1" lang="en-US" altLang="ja-JP" sz="1100" b="1">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参考指標</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1067718">
                <a:tc>
                  <a:txBody>
                    <a:bodyPr/>
                    <a:lstStyle/>
                    <a:p>
                      <a:pPr marL="174625" indent="-174625"/>
                      <a:r>
                        <a:rPr kumimoji="1" lang="ja-JP" altLang="en-US" sz="1000" b="1" dirty="0"/>
                        <a:t>○全国学力・学習状況調査に</a:t>
                      </a:r>
                      <a:endParaRPr kumimoji="1" lang="en-US" altLang="ja-JP" sz="1000" b="1" dirty="0"/>
                    </a:p>
                    <a:p>
                      <a:pPr marL="174625" indent="-174625"/>
                      <a:r>
                        <a:rPr kumimoji="1" lang="en-US" altLang="ja-JP" sz="1000" b="1" dirty="0"/>
                        <a:t>   </a:t>
                      </a:r>
                      <a:r>
                        <a:rPr kumimoji="1" lang="ja-JP" altLang="en-US" sz="1000" b="1" dirty="0"/>
                        <a:t>おける平均正答率</a:t>
                      </a:r>
                      <a:endParaRPr kumimoji="1" lang="en-US" altLang="ja-JP" sz="1000" b="1" dirty="0"/>
                    </a:p>
                    <a:p>
                      <a:pPr marL="174625" indent="-174625"/>
                      <a:r>
                        <a:rPr kumimoji="1" lang="ja-JP" altLang="en-US" sz="1000" b="1" dirty="0"/>
                        <a:t>　：全国水準の達成・維持を</a:t>
                      </a:r>
                      <a:endParaRPr kumimoji="1" lang="en-US" altLang="ja-JP" sz="1000" b="1" dirty="0"/>
                    </a:p>
                    <a:p>
                      <a:pPr marL="216000" indent="3175"/>
                      <a:r>
                        <a:rPr kumimoji="1" lang="ja-JP" altLang="en-US" sz="1000" b="1" dirty="0"/>
                        <a:t>めざす</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000" dirty="0"/>
                        <a:t>【2019</a:t>
                      </a:r>
                      <a:r>
                        <a:rPr kumimoji="1" lang="zh-CN" altLang="en-US" sz="1000" dirty="0"/>
                        <a:t>年度</a:t>
                      </a:r>
                      <a:r>
                        <a:rPr kumimoji="1" lang="en-US" altLang="zh-CN" sz="1000" dirty="0"/>
                        <a:t>】</a:t>
                      </a:r>
                    </a:p>
                    <a:p>
                      <a:pPr algn="ctr"/>
                      <a:r>
                        <a:rPr kumimoji="1" lang="zh-CN" altLang="en-US" sz="1000" dirty="0"/>
                        <a:t>小：</a:t>
                      </a:r>
                      <a:r>
                        <a:rPr kumimoji="1" lang="en-US" altLang="zh-CN" sz="1000" dirty="0"/>
                        <a:t>63.4</a:t>
                      </a:r>
                    </a:p>
                    <a:p>
                      <a:pPr algn="ctr"/>
                      <a:r>
                        <a:rPr kumimoji="1" lang="en-US" altLang="zh-CN" sz="1000" dirty="0"/>
                        <a:t> </a:t>
                      </a:r>
                      <a:r>
                        <a:rPr kumimoji="1" lang="en-US" altLang="zh-CN" sz="800" dirty="0"/>
                        <a:t>(</a:t>
                      </a:r>
                      <a:r>
                        <a:rPr kumimoji="1" lang="ja-JP" altLang="en-US" sz="800" dirty="0"/>
                        <a:t>対</a:t>
                      </a:r>
                      <a:r>
                        <a:rPr kumimoji="1" lang="zh-CN" altLang="en-US" sz="800" dirty="0"/>
                        <a:t>全国</a:t>
                      </a:r>
                      <a:r>
                        <a:rPr kumimoji="1" lang="ja-JP" altLang="en-US" sz="800" dirty="0"/>
                        <a:t>差：▲</a:t>
                      </a:r>
                      <a:r>
                        <a:rPr kumimoji="1" lang="en-US" altLang="ja-JP" sz="800" dirty="0"/>
                        <a:t>1</a:t>
                      </a:r>
                      <a:r>
                        <a:rPr kumimoji="1" lang="en-US" altLang="zh-CN" sz="800" dirty="0"/>
                        <a:t>.8)</a:t>
                      </a:r>
                      <a:endParaRPr kumimoji="1" lang="en-US" altLang="zh-CN" sz="1000" dirty="0"/>
                    </a:p>
                    <a:p>
                      <a:pPr algn="ctr">
                        <a:spcBef>
                          <a:spcPts val="300"/>
                        </a:spcBef>
                      </a:pPr>
                      <a:r>
                        <a:rPr kumimoji="1" lang="zh-CN" altLang="en-US" sz="1000" dirty="0"/>
                        <a:t>中：</a:t>
                      </a:r>
                      <a:r>
                        <a:rPr kumimoji="1" lang="en-US" altLang="zh-CN" sz="1000" dirty="0"/>
                        <a:t>64.2</a:t>
                      </a:r>
                    </a:p>
                    <a:p>
                      <a:pPr algn="ctr"/>
                      <a:r>
                        <a:rPr kumimoji="1" lang="en-US" altLang="ja-JP" sz="800" dirty="0"/>
                        <a:t> (</a:t>
                      </a:r>
                      <a:r>
                        <a:rPr kumimoji="1" lang="ja-JP" altLang="en-US" sz="800" dirty="0"/>
                        <a:t>対</a:t>
                      </a:r>
                      <a:r>
                        <a:rPr kumimoji="1" lang="zh-CN" altLang="en-US" sz="800" dirty="0"/>
                        <a:t>全国</a:t>
                      </a:r>
                      <a:r>
                        <a:rPr kumimoji="1" lang="ja-JP" altLang="en-US" sz="800" dirty="0"/>
                        <a:t>差：▲</a:t>
                      </a:r>
                      <a:r>
                        <a:rPr kumimoji="1" lang="en-US" altLang="ja-JP" sz="800" dirty="0"/>
                        <a:t>2</a:t>
                      </a:r>
                      <a:r>
                        <a:rPr kumimoji="1" lang="en-US" altLang="zh-CN" sz="800" dirty="0"/>
                        <a:t>.1)</a:t>
                      </a:r>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900" dirty="0"/>
                        <a:t>【2022</a:t>
                      </a:r>
                      <a:r>
                        <a:rPr kumimoji="1" lang="zh-CN" altLang="en-US" sz="900" dirty="0"/>
                        <a:t>年度</a:t>
                      </a:r>
                      <a:r>
                        <a:rPr kumimoji="1" lang="en-US" altLang="zh-CN" sz="900" dirty="0"/>
                        <a:t>】</a:t>
                      </a:r>
                    </a:p>
                    <a:p>
                      <a:pPr algn="ctr"/>
                      <a:r>
                        <a:rPr kumimoji="1" lang="zh-CN" altLang="en-US" sz="900" dirty="0"/>
                        <a:t>小：</a:t>
                      </a:r>
                      <a:r>
                        <a:rPr kumimoji="1" lang="en-US" altLang="zh-CN" sz="900" dirty="0"/>
                        <a:t>63.3</a:t>
                      </a:r>
                    </a:p>
                    <a:p>
                      <a:pPr algn="ctr"/>
                      <a:r>
                        <a:rPr kumimoji="1" lang="en-US" altLang="ja-JP" sz="700" dirty="0"/>
                        <a:t>(</a:t>
                      </a:r>
                      <a:r>
                        <a:rPr kumimoji="1" lang="ja-JP" altLang="en-US" sz="700" dirty="0"/>
                        <a:t>対</a:t>
                      </a:r>
                      <a:r>
                        <a:rPr kumimoji="1" lang="zh-CN" altLang="en-US" sz="700" dirty="0"/>
                        <a:t>全国</a:t>
                      </a:r>
                      <a:r>
                        <a:rPr kumimoji="1" lang="ja-JP" altLang="en-US" sz="700" dirty="0"/>
                        <a:t>差：▲</a:t>
                      </a:r>
                      <a:r>
                        <a:rPr kumimoji="1" lang="en-US" altLang="ja-JP" sz="700" dirty="0"/>
                        <a:t>1</a:t>
                      </a:r>
                      <a:r>
                        <a:rPr kumimoji="1" lang="en-US" altLang="zh-CN" sz="700" dirty="0"/>
                        <a:t>.1)</a:t>
                      </a:r>
                    </a:p>
                    <a:p>
                      <a:pPr algn="ctr">
                        <a:spcBef>
                          <a:spcPts val="300"/>
                        </a:spcBef>
                      </a:pPr>
                      <a:r>
                        <a:rPr kumimoji="1" lang="zh-CN" altLang="en-US" sz="900" dirty="0"/>
                        <a:t>中：</a:t>
                      </a:r>
                      <a:r>
                        <a:rPr kumimoji="1" lang="en-US" altLang="zh-CN" sz="900" dirty="0"/>
                        <a:t>59.0</a:t>
                      </a:r>
                    </a:p>
                    <a:p>
                      <a:pPr algn="ctr"/>
                      <a:r>
                        <a:rPr kumimoji="1" lang="en-US" altLang="zh-CN" sz="700" dirty="0"/>
                        <a:t>(</a:t>
                      </a:r>
                      <a:r>
                        <a:rPr kumimoji="1" lang="ja-JP" altLang="en-US" sz="700" dirty="0"/>
                        <a:t>対</a:t>
                      </a:r>
                      <a:r>
                        <a:rPr kumimoji="1" lang="zh-CN" altLang="en-US" sz="700" dirty="0"/>
                        <a:t>全国</a:t>
                      </a:r>
                      <a:r>
                        <a:rPr kumimoji="1" lang="ja-JP" altLang="en-US" sz="700" dirty="0"/>
                        <a:t>差：▲</a:t>
                      </a:r>
                      <a:r>
                        <a:rPr kumimoji="1" lang="en-US" altLang="ja-JP" sz="700" dirty="0"/>
                        <a:t>1</a:t>
                      </a:r>
                      <a:r>
                        <a:rPr kumimoji="1" lang="en-US" altLang="zh-CN" sz="700" dirty="0"/>
                        <a:t>.2)</a:t>
                      </a:r>
                      <a:endParaRPr kumimoji="1" lang="ja-JP" altLang="en-US" sz="8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000" dirty="0"/>
                        <a:t>【2023</a:t>
                      </a:r>
                      <a:r>
                        <a:rPr kumimoji="1" lang="ja-JP" altLang="en-US" sz="1000" dirty="0"/>
                        <a:t>年度</a:t>
                      </a:r>
                      <a:r>
                        <a:rPr kumimoji="1" lang="en-US" altLang="ja-JP" sz="1000" dirty="0"/>
                        <a:t>】</a:t>
                      </a:r>
                    </a:p>
                    <a:p>
                      <a:pPr algn="ctr"/>
                      <a:r>
                        <a:rPr kumimoji="1" lang="ja-JP" altLang="en-US" sz="1000" dirty="0"/>
                        <a:t>小：</a:t>
                      </a:r>
                      <a:r>
                        <a:rPr kumimoji="1" lang="en-US" altLang="ja-JP" sz="1000" dirty="0"/>
                        <a:t>64.1</a:t>
                      </a:r>
                    </a:p>
                    <a:p>
                      <a:pPr algn="ctr"/>
                      <a:r>
                        <a:rPr kumimoji="1" lang="ja-JP" altLang="en-US" sz="800" dirty="0"/>
                        <a:t>（対全国差：▲</a:t>
                      </a:r>
                      <a:r>
                        <a:rPr kumimoji="1" lang="en-US" altLang="ja-JP" sz="800" dirty="0"/>
                        <a:t>0.8</a:t>
                      </a:r>
                      <a:r>
                        <a:rPr kumimoji="1" lang="ja-JP" altLang="en-US" sz="800" dirty="0"/>
                        <a:t>）</a:t>
                      </a:r>
                      <a:endParaRPr kumimoji="1" lang="en-US" altLang="ja-JP" sz="800" dirty="0"/>
                    </a:p>
                    <a:p>
                      <a:pPr algn="ctr">
                        <a:spcBef>
                          <a:spcPts val="300"/>
                        </a:spcBef>
                      </a:pPr>
                      <a:r>
                        <a:rPr kumimoji="1" lang="ja-JP" altLang="en-US" sz="1000" dirty="0"/>
                        <a:t>中：</a:t>
                      </a:r>
                      <a:r>
                        <a:rPr kumimoji="1" lang="en-US" altLang="ja-JP" sz="1000" dirty="0"/>
                        <a:t>59.0</a:t>
                      </a:r>
                    </a:p>
                    <a:p>
                      <a:pPr algn="ctr"/>
                      <a:r>
                        <a:rPr kumimoji="1" lang="ja-JP" altLang="en-US" sz="800" dirty="0"/>
                        <a:t>（対全国差：▲</a:t>
                      </a:r>
                      <a:r>
                        <a:rPr kumimoji="1" lang="en-US" altLang="ja-JP" sz="800" dirty="0"/>
                        <a:t>1.4</a:t>
                      </a:r>
                      <a:r>
                        <a:rPr kumimoji="1" lang="ja-JP" altLang="en-US" sz="800" dirty="0"/>
                        <a:t>）</a:t>
                      </a:r>
                      <a:endParaRPr kumimoji="1" lang="en-US" altLang="ja-JP" sz="8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spcBef>
                          <a:spcPts val="300"/>
                        </a:spcBef>
                      </a:pPr>
                      <a:r>
                        <a:rPr kumimoji="1" lang="en-US" altLang="ja-JP" sz="1700" b="0" dirty="0">
                          <a:solidFill>
                            <a:schemeClr val="tx1"/>
                          </a:solidFill>
                        </a:rPr>
                        <a:t>B</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r>
                        <a:rPr kumimoji="1" lang="ja-JP" altLang="en-US" sz="800" dirty="0"/>
                        <a:t>学力調査の</a:t>
                      </a:r>
                    </a:p>
                    <a:p>
                      <a:pPr algn="ctr"/>
                      <a:r>
                        <a:rPr kumimoji="1" lang="ja-JP" altLang="en-US" sz="800" dirty="0"/>
                        <a:t>詳細結果</a:t>
                      </a:r>
                    </a:p>
                    <a:p>
                      <a:pPr algn="ctr"/>
                      <a:r>
                        <a:rPr kumimoji="1" lang="en-US" altLang="ja-JP" sz="800" dirty="0"/>
                        <a:t>【2023</a:t>
                      </a:r>
                      <a:r>
                        <a:rPr kumimoji="1" lang="ja-JP" altLang="en-US" sz="800" dirty="0"/>
                        <a:t>年度</a:t>
                      </a:r>
                      <a:r>
                        <a:rPr kumimoji="1" lang="en-US" altLang="ja-JP" sz="800" dirty="0"/>
                        <a:t>】</a:t>
                      </a:r>
                      <a:endParaRPr kumimoji="1" lang="ja-JP" altLang="en-US" sz="800" dirty="0">
                        <a:latin typeface="Meiryo UI" panose="020B0604030504040204" pitchFamily="50" charset="-128"/>
                        <a:ea typeface="Meiryo UI" panose="020B0604030504040204" pitchFamily="50" charset="-128"/>
                      </a:endParaRPr>
                    </a:p>
                  </a:txBody>
                  <a:tcPr marL="68580" marR="68580" marT="34290" marB="34290" anchor="ctr"/>
                </a:tc>
                <a:tc rowSpan="2">
                  <a:txBody>
                    <a:bodyPr/>
                    <a:lstStyle/>
                    <a:p>
                      <a:r>
                        <a:rPr kumimoji="1" lang="ja-JP" altLang="en-US" sz="800"/>
                        <a:t>学力調査　対全国比</a:t>
                      </a:r>
                    </a:p>
                    <a:p>
                      <a:r>
                        <a:rPr kumimoji="1" lang="ja-JP" altLang="en-US" sz="800"/>
                        <a:t>小学校：国語 </a:t>
                      </a:r>
                      <a:r>
                        <a:rPr kumimoji="1" lang="en-US" altLang="ja-JP" sz="800"/>
                        <a:t>0.982</a:t>
                      </a:r>
                      <a:r>
                        <a:rPr kumimoji="1" lang="ja-JP" altLang="en-US" sz="800"/>
                        <a:t>　算数 </a:t>
                      </a:r>
                      <a:r>
                        <a:rPr kumimoji="1" lang="en-US" altLang="ja-JP" sz="800"/>
                        <a:t>0.994</a:t>
                      </a:r>
                    </a:p>
                    <a:p>
                      <a:r>
                        <a:rPr kumimoji="1" lang="ja-JP" altLang="en-US" sz="800"/>
                        <a:t>　　（前年比</a:t>
                      </a:r>
                      <a:r>
                        <a:rPr kumimoji="1" lang="en-US" altLang="ja-JP" sz="800"/>
                        <a:t>+0.006</a:t>
                      </a:r>
                      <a:r>
                        <a:rPr kumimoji="1" lang="ja-JP" altLang="en-US" sz="800"/>
                        <a:t>　</a:t>
                      </a:r>
                      <a:r>
                        <a:rPr kumimoji="1" lang="en-US" altLang="ja-JP" sz="800"/>
                        <a:t>+0.003</a:t>
                      </a:r>
                      <a:r>
                        <a:rPr kumimoji="1" lang="ja-JP" altLang="en-US" sz="800"/>
                        <a:t>）</a:t>
                      </a:r>
                    </a:p>
                    <a:p>
                      <a:r>
                        <a:rPr kumimoji="1" lang="ja-JP" altLang="en-US" sz="800"/>
                        <a:t>中学校：国語 </a:t>
                      </a:r>
                      <a:r>
                        <a:rPr kumimoji="1" lang="en-US" altLang="ja-JP" sz="800"/>
                        <a:t>0.974</a:t>
                      </a:r>
                      <a:r>
                        <a:rPr kumimoji="1" lang="ja-JP" altLang="en-US" sz="800"/>
                        <a:t>　数学 </a:t>
                      </a:r>
                      <a:r>
                        <a:rPr kumimoji="1" lang="en-US" altLang="ja-JP" sz="800"/>
                        <a:t>0.978</a:t>
                      </a:r>
                    </a:p>
                    <a:p>
                      <a:r>
                        <a:rPr kumimoji="1" lang="ja-JP" altLang="en-US" sz="800"/>
                        <a:t>　　（前年比</a:t>
                      </a:r>
                      <a:r>
                        <a:rPr kumimoji="1" lang="en-US" altLang="ja-JP" sz="800"/>
                        <a:t>±0</a:t>
                      </a:r>
                      <a:r>
                        <a:rPr kumimoji="1" lang="ja-JP" altLang="en-US" sz="800"/>
                        <a:t>　▲</a:t>
                      </a:r>
                      <a:r>
                        <a:rPr kumimoji="1" lang="en-US" altLang="ja-JP" sz="800"/>
                        <a:t>0.008</a:t>
                      </a:r>
                      <a:r>
                        <a:rPr kumimoji="1" lang="ja-JP" altLang="en-US" sz="800"/>
                        <a:t>）</a:t>
                      </a:r>
                      <a:endParaRPr kumimoji="1" lang="en-US" altLang="ja-JP" sz="800"/>
                    </a:p>
                    <a:p>
                      <a:pPr marL="630238" indent="-630238"/>
                      <a:r>
                        <a:rPr kumimoji="1" lang="en-US" altLang="ja-JP" sz="800"/>
                        <a:t>※</a:t>
                      </a:r>
                      <a:r>
                        <a:rPr kumimoji="1" lang="ja-JP" altLang="en-US" sz="800"/>
                        <a:t>対全国比＝府平均正答率</a:t>
                      </a:r>
                      <a:endParaRPr kumimoji="1" lang="en-US" altLang="ja-JP" sz="800"/>
                    </a:p>
                    <a:p>
                      <a:pPr marL="630238" indent="-630238"/>
                      <a:r>
                        <a:rPr kumimoji="1" lang="ja-JP" altLang="en-US" sz="800"/>
                        <a:t>　　　　　　　　　</a:t>
                      </a:r>
                      <a:r>
                        <a:rPr kumimoji="1" lang="en-US" altLang="ja-JP" sz="800"/>
                        <a:t>÷</a:t>
                      </a:r>
                      <a:r>
                        <a:rPr kumimoji="1" lang="ja-JP" altLang="en-US" sz="800"/>
                        <a:t>全国平均正答率</a:t>
                      </a:r>
                      <a:endParaRPr kumimoji="1" lang="ja-JP" altLang="en-US" sz="100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696977389"/>
                  </a:ext>
                </a:extLst>
              </a:tr>
              <a:tr h="686884">
                <a:tc rowSpan="2">
                  <a:txBody>
                    <a:bodyPr/>
                    <a:lstStyle/>
                    <a:p>
                      <a:pPr marL="108000" indent="-174625"/>
                      <a:r>
                        <a:rPr kumimoji="1" lang="ja-JP" altLang="en-US" sz="1000" b="1" dirty="0"/>
                        <a:t>○全国体力・運動能力、運動習慣等調査における評価</a:t>
                      </a:r>
                      <a:endParaRPr kumimoji="1" lang="en-US" altLang="ja-JP" sz="1000" b="1" dirty="0"/>
                    </a:p>
                    <a:p>
                      <a:pPr marL="108000" indent="-174625"/>
                      <a:r>
                        <a:rPr kumimoji="1" lang="ja-JP" altLang="en-US" sz="1000" b="1" dirty="0"/>
                        <a:t>　：全国水準をめざす</a:t>
                      </a:r>
                      <a:endParaRPr kumimoji="1" lang="en-US" altLang="ja-JP" sz="1000" b="1" dirty="0"/>
                    </a:p>
                    <a:p>
                      <a:pPr marL="216000" indent="-311150"/>
                      <a:r>
                        <a:rPr kumimoji="1" lang="ja-JP" altLang="en-US" sz="1000" b="1" dirty="0"/>
                        <a:t>　（体力テストの５段階総合評価で下位段階</a:t>
                      </a:r>
                      <a:r>
                        <a:rPr kumimoji="1" lang="en-US" altLang="ja-JP" sz="1000" b="1" dirty="0"/>
                        <a:t>(</a:t>
                      </a:r>
                      <a:r>
                        <a:rPr kumimoji="1" lang="ja-JP" altLang="en-US" sz="1000" b="1" dirty="0"/>
                        <a:t>Ｄ・Ｅ</a:t>
                      </a:r>
                      <a:r>
                        <a:rPr kumimoji="1" lang="en-US" altLang="ja-JP" sz="1000" b="1" dirty="0"/>
                        <a:t>)</a:t>
                      </a:r>
                      <a:r>
                        <a:rPr kumimoji="1" lang="ja-JP" altLang="en-US" sz="1000" b="1" dirty="0"/>
                        <a:t>の児童の割合</a:t>
                      </a:r>
                      <a:r>
                        <a:rPr kumimoji="1" lang="en-US" altLang="ja-JP" sz="1000" b="1" dirty="0"/>
                        <a:t>(</a:t>
                      </a:r>
                      <a:r>
                        <a:rPr kumimoji="1" lang="ja-JP" altLang="en-US" sz="1000" b="1" dirty="0"/>
                        <a:t>小５</a:t>
                      </a:r>
                      <a:r>
                        <a:rPr kumimoji="1" lang="en-US" altLang="ja-JP" sz="1000" b="1" dirty="0"/>
                        <a:t>)</a:t>
                      </a:r>
                      <a:r>
                        <a:rPr kumimoji="1" lang="ja-JP" altLang="en-US" sz="1000" b="1" dirty="0"/>
                        <a:t>）</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rowSpan="2">
                  <a:txBody>
                    <a:bodyPr/>
                    <a:lstStyle/>
                    <a:p>
                      <a:pPr algn="ctr"/>
                      <a:r>
                        <a:rPr kumimoji="1" lang="en-US" altLang="zh-CN" sz="1000" dirty="0"/>
                        <a:t>【2018</a:t>
                      </a:r>
                      <a:r>
                        <a:rPr kumimoji="1" lang="zh-CN" altLang="en-US" sz="1000" dirty="0"/>
                        <a:t>年度</a:t>
                      </a:r>
                      <a:r>
                        <a:rPr kumimoji="1" lang="en-US" altLang="zh-CN" sz="1000" dirty="0"/>
                        <a:t>】</a:t>
                      </a:r>
                    </a:p>
                    <a:p>
                      <a:pPr algn="ctr"/>
                      <a:r>
                        <a:rPr kumimoji="1" lang="zh-CN" altLang="en-US" sz="1000" dirty="0"/>
                        <a:t>男子</a:t>
                      </a:r>
                      <a:r>
                        <a:rPr kumimoji="1" lang="ja-JP" altLang="en-US" sz="1000" dirty="0"/>
                        <a:t>：</a:t>
                      </a:r>
                      <a:r>
                        <a:rPr kumimoji="1" lang="en-US" altLang="zh-CN" sz="1000" dirty="0"/>
                        <a:t>33.7%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000" b="0" u="none" strike="noStrike" kern="1200" cap="none" spc="0" normalizeH="0" baseline="0" noProof="0" dirty="0">
                          <a:ln>
                            <a:noFill/>
                          </a:ln>
                          <a:solidFill>
                            <a:prstClr val="black"/>
                          </a:solidFill>
                          <a:effectLst/>
                          <a:uLnTx/>
                          <a:uFillTx/>
                        </a:rPr>
                        <a:t> </a:t>
                      </a: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+4</a:t>
                      </a:r>
                      <a:r>
                        <a:rPr kumimoji="1" lang="en-US" altLang="zh-CN" sz="800" b="0" u="none" strike="noStrike" kern="1200" cap="none" spc="0" normalizeH="0" baseline="0" noProof="0" dirty="0">
                          <a:ln>
                            <a:noFill/>
                          </a:ln>
                          <a:solidFill>
                            <a:prstClr val="black"/>
                          </a:solidFill>
                          <a:effectLst/>
                          <a:uLnTx/>
                          <a:uFillTx/>
                        </a:rPr>
                        <a:t>.9)</a:t>
                      </a:r>
                      <a:endParaRPr kumimoji="1" lang="en-US" altLang="zh-CN" sz="1000" b="0" u="none" strike="noStrike" kern="1200" cap="none" spc="0" normalizeH="0" baseline="0" noProof="0" dirty="0">
                        <a:ln>
                          <a:noFill/>
                        </a:ln>
                        <a:solidFill>
                          <a:prstClr val="black"/>
                        </a:solidFill>
                        <a:effectLst/>
                        <a:uLnTx/>
                        <a:uFillTx/>
                      </a:endParaRPr>
                    </a:p>
                    <a:p>
                      <a:pPr algn="ctr">
                        <a:spcBef>
                          <a:spcPts val="300"/>
                        </a:spcBef>
                      </a:pPr>
                      <a:r>
                        <a:rPr kumimoji="1" lang="zh-CN" altLang="en-US" sz="1000" dirty="0"/>
                        <a:t>女子</a:t>
                      </a:r>
                      <a:r>
                        <a:rPr kumimoji="1" lang="ja-JP" altLang="en-US" sz="1000" dirty="0"/>
                        <a:t>：</a:t>
                      </a:r>
                      <a:r>
                        <a:rPr kumimoji="1" lang="en-US" altLang="zh-CN" sz="1000" dirty="0"/>
                        <a:t>28.3%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000" b="0" u="none" strike="noStrike" kern="1200" cap="none" spc="0" normalizeH="0" baseline="0" noProof="0" dirty="0">
                          <a:ln>
                            <a:noFill/>
                          </a:ln>
                          <a:solidFill>
                            <a:prstClr val="black"/>
                          </a:solidFill>
                          <a:effectLst/>
                          <a:uLnTx/>
                          <a:uFillTx/>
                        </a:rPr>
                        <a:t> </a:t>
                      </a: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+5</a:t>
                      </a:r>
                      <a:r>
                        <a:rPr kumimoji="1" lang="en-US" altLang="zh-CN" sz="800" b="0" u="none" strike="noStrike" kern="1200" cap="none" spc="0" normalizeH="0" baseline="0" noProof="0" dirty="0">
                          <a:ln>
                            <a:noFill/>
                          </a:ln>
                          <a:solidFill>
                            <a:prstClr val="black"/>
                          </a:solidFill>
                          <a:effectLst/>
                          <a:uLnTx/>
                          <a:uFillTx/>
                        </a:rPr>
                        <a:t>.8)</a:t>
                      </a:r>
                      <a:endParaRPr kumimoji="1" lang="en-US" altLang="zh-CN"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tc>
                <a:tc rowSpan="2">
                  <a:txBody>
                    <a:bodyPr/>
                    <a:lstStyle/>
                    <a:p>
                      <a:pPr algn="ctr"/>
                      <a:r>
                        <a:rPr kumimoji="1" lang="en-US" altLang="zh-CN" sz="900" dirty="0"/>
                        <a:t>【2022</a:t>
                      </a:r>
                      <a:r>
                        <a:rPr kumimoji="1" lang="zh-CN" altLang="en-US" sz="900" dirty="0"/>
                        <a:t>年度</a:t>
                      </a:r>
                      <a:r>
                        <a:rPr kumimoji="1" lang="en-US" altLang="zh-CN" sz="900" dirty="0"/>
                        <a:t>】</a:t>
                      </a:r>
                    </a:p>
                    <a:p>
                      <a:pPr algn="ctr"/>
                      <a:r>
                        <a:rPr kumimoji="1" lang="zh-CN" altLang="en-US" sz="900" dirty="0"/>
                        <a:t>男子</a:t>
                      </a:r>
                      <a:r>
                        <a:rPr kumimoji="1" lang="ja-JP" altLang="en-US" sz="900" dirty="0"/>
                        <a:t>：</a:t>
                      </a:r>
                      <a:r>
                        <a:rPr kumimoji="1" lang="en-US" altLang="zh-CN" sz="900" dirty="0"/>
                        <a:t>41.4%</a:t>
                      </a:r>
                    </a:p>
                    <a:p>
                      <a:pPr algn="ctr"/>
                      <a:r>
                        <a:rPr kumimoji="1" lang="zh-CN" altLang="en-US" sz="800" dirty="0"/>
                        <a:t>（</a:t>
                      </a:r>
                      <a:r>
                        <a:rPr kumimoji="1" lang="ja-JP" altLang="en-US" sz="800" dirty="0"/>
                        <a:t>対</a:t>
                      </a:r>
                      <a:r>
                        <a:rPr kumimoji="1" lang="zh-CN" altLang="en-US" sz="800" dirty="0"/>
                        <a:t>全国</a:t>
                      </a:r>
                      <a:r>
                        <a:rPr kumimoji="1" lang="ja-JP" altLang="en-US" sz="800" dirty="0"/>
                        <a:t>差：</a:t>
                      </a:r>
                      <a:r>
                        <a:rPr kumimoji="1" lang="en-US" altLang="ja-JP" sz="800" dirty="0"/>
                        <a:t>+4</a:t>
                      </a:r>
                      <a:r>
                        <a:rPr kumimoji="1" lang="en-US" altLang="zh-CN" sz="800" dirty="0"/>
                        <a:t>.5</a:t>
                      </a:r>
                      <a:r>
                        <a:rPr kumimoji="1" lang="zh-CN" altLang="en-US" sz="800" dirty="0"/>
                        <a:t>）</a:t>
                      </a:r>
                      <a:endParaRPr kumimoji="1" lang="zh-CN" altLang="en-US" sz="900" dirty="0"/>
                    </a:p>
                    <a:p>
                      <a:pPr algn="ctr">
                        <a:spcBef>
                          <a:spcPts val="300"/>
                        </a:spcBef>
                      </a:pPr>
                      <a:r>
                        <a:rPr kumimoji="1" lang="zh-CN" altLang="en-US" sz="900" dirty="0"/>
                        <a:t>女子</a:t>
                      </a:r>
                      <a:r>
                        <a:rPr kumimoji="1" lang="ja-JP" altLang="en-US" sz="900" dirty="0"/>
                        <a:t>：</a:t>
                      </a:r>
                      <a:r>
                        <a:rPr kumimoji="1" lang="en-US" altLang="zh-CN" sz="900" dirty="0"/>
                        <a:t>34.4%</a:t>
                      </a:r>
                    </a:p>
                    <a:p>
                      <a:pPr algn="ctr"/>
                      <a:r>
                        <a:rPr kumimoji="1" lang="zh-CN" altLang="en-US" sz="800" dirty="0"/>
                        <a:t>（</a:t>
                      </a:r>
                      <a:r>
                        <a:rPr kumimoji="1" lang="ja-JP" altLang="en-US" sz="800" dirty="0"/>
                        <a:t>対全国差：</a:t>
                      </a:r>
                      <a:r>
                        <a:rPr kumimoji="1" lang="en-US" altLang="ja-JP" sz="800" dirty="0"/>
                        <a:t>+5</a:t>
                      </a:r>
                      <a:r>
                        <a:rPr kumimoji="1" lang="en-US" altLang="zh-CN" sz="800" dirty="0"/>
                        <a:t>.6</a:t>
                      </a:r>
                      <a:r>
                        <a:rPr kumimoji="1" lang="zh-CN" altLang="en-US" sz="800" dirty="0"/>
                        <a:t>）</a:t>
                      </a:r>
                      <a:endParaRPr kumimoji="1" lang="ja-JP" altLang="en-US" sz="900" dirty="0">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r>
                        <a:rPr kumimoji="1" lang="en-US" altLang="zh-CN" sz="1000" strike="noStrike" dirty="0">
                          <a:solidFill>
                            <a:schemeClr val="tx1"/>
                          </a:solidFill>
                        </a:rPr>
                        <a:t>【202</a:t>
                      </a:r>
                      <a:r>
                        <a:rPr kumimoji="1" lang="en-US" altLang="ja-JP" sz="1000" strike="noStrike" dirty="0">
                          <a:solidFill>
                            <a:schemeClr val="tx1"/>
                          </a:solidFill>
                        </a:rPr>
                        <a:t>3</a:t>
                      </a:r>
                      <a:r>
                        <a:rPr kumimoji="1" lang="zh-CN" altLang="en-US" sz="1000" strike="noStrike" dirty="0">
                          <a:solidFill>
                            <a:schemeClr val="tx1"/>
                          </a:solidFill>
                        </a:rPr>
                        <a:t>年度</a:t>
                      </a:r>
                      <a:r>
                        <a:rPr kumimoji="1" lang="en-US" altLang="zh-CN" sz="1000" strike="noStrike" dirty="0">
                          <a:solidFill>
                            <a:schemeClr val="tx1"/>
                          </a:solidFill>
                        </a:rPr>
                        <a:t>】</a:t>
                      </a:r>
                    </a:p>
                    <a:p>
                      <a:pPr algn="ctr"/>
                      <a:r>
                        <a:rPr kumimoji="1" lang="zh-CN" altLang="en-US" sz="1000" strike="noStrike" dirty="0">
                          <a:solidFill>
                            <a:schemeClr val="tx1"/>
                          </a:solidFill>
                        </a:rPr>
                        <a:t>男子</a:t>
                      </a:r>
                      <a:r>
                        <a:rPr kumimoji="1" lang="ja-JP" altLang="en-US" sz="1000" strike="noStrike" dirty="0">
                          <a:solidFill>
                            <a:schemeClr val="tx1"/>
                          </a:solidFill>
                        </a:rPr>
                        <a:t>：</a:t>
                      </a:r>
                      <a:r>
                        <a:rPr kumimoji="1" lang="en-US" altLang="ja-JP" sz="1000" strike="noStrike" dirty="0">
                          <a:solidFill>
                            <a:schemeClr val="tx1"/>
                          </a:solidFill>
                        </a:rPr>
                        <a:t>40.3</a:t>
                      </a:r>
                      <a:r>
                        <a:rPr kumimoji="1" lang="en-US" altLang="zh-CN" sz="1000" strike="noStrike" dirty="0">
                          <a:solidFill>
                            <a:schemeClr val="tx1"/>
                          </a:solidFill>
                        </a:rPr>
                        <a:t>%</a:t>
                      </a:r>
                    </a:p>
                    <a:p>
                      <a:pPr algn="ctr"/>
                      <a:r>
                        <a:rPr kumimoji="1" lang="zh-CN" altLang="en-US" sz="900" strike="noStrike" dirty="0">
                          <a:solidFill>
                            <a:schemeClr val="tx1"/>
                          </a:solidFill>
                        </a:rPr>
                        <a:t>（</a:t>
                      </a:r>
                      <a:r>
                        <a:rPr kumimoji="1" lang="ja-JP" altLang="en-US" sz="900" strike="noStrike" dirty="0">
                          <a:solidFill>
                            <a:schemeClr val="tx1"/>
                          </a:solidFill>
                        </a:rPr>
                        <a:t>対</a:t>
                      </a:r>
                      <a:r>
                        <a:rPr kumimoji="1" lang="zh-CN" altLang="en-US" sz="900" strike="noStrike" dirty="0">
                          <a:solidFill>
                            <a:schemeClr val="tx1"/>
                          </a:solidFill>
                        </a:rPr>
                        <a:t>全国</a:t>
                      </a:r>
                      <a:r>
                        <a:rPr kumimoji="1" lang="ja-JP" altLang="en-US" sz="900" strike="noStrike" dirty="0">
                          <a:solidFill>
                            <a:schemeClr val="tx1"/>
                          </a:solidFill>
                        </a:rPr>
                        <a:t>差：</a:t>
                      </a:r>
                      <a:r>
                        <a:rPr kumimoji="1" lang="en-US" altLang="ja-JP" sz="900" strike="noStrike" dirty="0">
                          <a:solidFill>
                            <a:schemeClr val="tx1"/>
                          </a:solidFill>
                        </a:rPr>
                        <a:t>+4</a:t>
                      </a:r>
                      <a:r>
                        <a:rPr kumimoji="1" lang="en-US" altLang="zh-CN" sz="900" strike="noStrike" dirty="0">
                          <a:solidFill>
                            <a:schemeClr val="tx1"/>
                          </a:solidFill>
                        </a:rPr>
                        <a:t>.5</a:t>
                      </a:r>
                      <a:r>
                        <a:rPr kumimoji="1" lang="zh-CN" altLang="en-US" sz="900" strike="noStrike" dirty="0">
                          <a:solidFill>
                            <a:schemeClr val="tx1"/>
                          </a:solidFill>
                        </a:rPr>
                        <a:t>）</a:t>
                      </a:r>
                      <a:endParaRPr kumimoji="1" lang="zh-CN" altLang="en-US" sz="1000" strike="noStrike" dirty="0">
                        <a:solidFill>
                          <a:schemeClr val="tx1"/>
                        </a:solidFill>
                      </a:endParaRPr>
                    </a:p>
                    <a:p>
                      <a:pPr algn="ctr">
                        <a:spcBef>
                          <a:spcPts val="300"/>
                        </a:spcBef>
                      </a:pPr>
                      <a:r>
                        <a:rPr kumimoji="1" lang="zh-CN" altLang="en-US" sz="1000" strike="noStrike" dirty="0">
                          <a:solidFill>
                            <a:schemeClr val="tx1"/>
                          </a:solidFill>
                        </a:rPr>
                        <a:t>女子</a:t>
                      </a:r>
                      <a:r>
                        <a:rPr kumimoji="1" lang="ja-JP" altLang="en-US" sz="1000" strike="noStrike" dirty="0">
                          <a:solidFill>
                            <a:schemeClr val="tx1"/>
                          </a:solidFill>
                        </a:rPr>
                        <a:t>：</a:t>
                      </a:r>
                      <a:r>
                        <a:rPr kumimoji="1" lang="en-US" altLang="ja-JP" sz="1000" strike="noStrike" dirty="0">
                          <a:solidFill>
                            <a:schemeClr val="tx1"/>
                          </a:solidFill>
                        </a:rPr>
                        <a:t>35.5</a:t>
                      </a:r>
                      <a:r>
                        <a:rPr kumimoji="1" lang="en-US" altLang="zh-CN" sz="1000" strike="noStrike" dirty="0">
                          <a:solidFill>
                            <a:schemeClr val="tx1"/>
                          </a:solidFill>
                        </a:rPr>
                        <a:t>%</a:t>
                      </a:r>
                    </a:p>
                    <a:p>
                      <a:pPr algn="ctr"/>
                      <a:r>
                        <a:rPr kumimoji="1" lang="zh-CN" altLang="en-US" sz="900" strike="noStrike" dirty="0">
                          <a:solidFill>
                            <a:schemeClr val="tx1"/>
                          </a:solidFill>
                        </a:rPr>
                        <a:t>（</a:t>
                      </a:r>
                      <a:r>
                        <a:rPr kumimoji="1" lang="ja-JP" altLang="en-US" sz="900" strike="noStrike" dirty="0">
                          <a:solidFill>
                            <a:schemeClr val="tx1"/>
                          </a:solidFill>
                        </a:rPr>
                        <a:t>対全国差：</a:t>
                      </a:r>
                      <a:r>
                        <a:rPr kumimoji="1" lang="en-US" altLang="ja-JP" sz="900" strike="noStrike" dirty="0">
                          <a:solidFill>
                            <a:schemeClr val="tx1"/>
                          </a:solidFill>
                        </a:rPr>
                        <a:t>+6.2</a:t>
                      </a:r>
                      <a:r>
                        <a:rPr kumimoji="1" lang="zh-CN" altLang="en-US" sz="900" strike="noStrike" dirty="0">
                          <a:solidFill>
                            <a:schemeClr val="tx1"/>
                          </a:solidFill>
                        </a:rPr>
                        <a:t>）</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spcBef>
                          <a:spcPts val="300"/>
                        </a:spcBef>
                      </a:pPr>
                      <a:r>
                        <a:rPr kumimoji="1" lang="en-US" altLang="ja-JP" sz="1700" b="0" strike="noStrike" dirty="0">
                          <a:solidFill>
                            <a:schemeClr val="tx1"/>
                          </a:solidFill>
                          <a:latin typeface="Meiryo UI" panose="020B0604030504040204" pitchFamily="50" charset="-128"/>
                          <a:ea typeface="Meiryo UI" panose="020B0604030504040204" pitchFamily="50" charset="-128"/>
                        </a:rPr>
                        <a:t>C</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88717175"/>
                  </a:ext>
                </a:extLst>
              </a:tr>
              <a:tr h="68688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a:r>
                        <a:rPr kumimoji="1" lang="en-US" altLang="ja-JP" sz="800" dirty="0"/>
                        <a:t>CEFR A2</a:t>
                      </a:r>
                      <a:r>
                        <a:rPr kumimoji="1" lang="ja-JP" altLang="en-US" sz="800" dirty="0"/>
                        <a:t>レベル以上の高校３年生の割合</a:t>
                      </a:r>
                    </a:p>
                    <a:p>
                      <a:pPr algn="ctr"/>
                      <a:r>
                        <a:rPr kumimoji="1" lang="en-US" altLang="ja-JP" sz="800" dirty="0"/>
                        <a:t>【2022</a:t>
                      </a:r>
                      <a:r>
                        <a:rPr kumimoji="1" lang="ja-JP" altLang="en-US" sz="800" dirty="0"/>
                        <a:t>年</a:t>
                      </a:r>
                      <a:r>
                        <a:rPr kumimoji="1" lang="en-US" altLang="ja-JP" sz="800" dirty="0"/>
                        <a:t>】</a:t>
                      </a:r>
                      <a:endParaRPr kumimoji="1" lang="ja-JP" altLang="en-US" sz="800" dirty="0">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solidFill>
                      <a:srgbClr val="E7F2F0"/>
                    </a:solidFill>
                  </a:tcPr>
                </a:tc>
                <a:tc rowSpan="2">
                  <a:txBody>
                    <a:bodyPr/>
                    <a:lstStyle/>
                    <a:p>
                      <a:pPr algn="l"/>
                      <a:r>
                        <a:rPr kumimoji="1" lang="en-US" altLang="ja-JP" sz="800" dirty="0"/>
                        <a:t>51.4</a:t>
                      </a:r>
                      <a:r>
                        <a:rPr kumimoji="1" lang="ja-JP" altLang="en-US" sz="800" dirty="0"/>
                        <a:t>％（府立高校）</a:t>
                      </a:r>
                    </a:p>
                    <a:p>
                      <a:pPr algn="l"/>
                      <a:r>
                        <a:rPr kumimoji="1" lang="ja-JP" altLang="en-US" sz="800" dirty="0"/>
                        <a:t>　　（前年比</a:t>
                      </a:r>
                      <a:r>
                        <a:rPr kumimoji="1" lang="en-US" altLang="ja-JP" sz="800" dirty="0"/>
                        <a:t>+0.4</a:t>
                      </a:r>
                      <a:r>
                        <a:rPr kumimoji="1" lang="ja-JP" altLang="en-US" sz="800" dirty="0"/>
                        <a:t>％）</a:t>
                      </a:r>
                    </a:p>
                    <a:p>
                      <a:pPr marL="85725" indent="-85725" algn="l"/>
                      <a:r>
                        <a:rPr kumimoji="1" lang="en-US" altLang="ja-JP" sz="800" dirty="0"/>
                        <a:t>※2020</a:t>
                      </a:r>
                      <a:r>
                        <a:rPr kumimoji="1" lang="ja-JP" altLang="en-US" sz="800" dirty="0"/>
                        <a:t>年は全国調査は未実施、大阪府立高校については教育庁で独自調査</a:t>
                      </a:r>
                      <a:endParaRPr kumimoji="1" lang="ja-JP" altLang="en-US" sz="800"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solidFill>
                      <a:srgbClr val="E7F2F0"/>
                    </a:solidFill>
                  </a:tcPr>
                </a:tc>
                <a:extLst>
                  <a:ext uri="{0D108BD9-81ED-4DB2-BD59-A6C34878D82A}">
                    <a16:rowId xmlns:a16="http://schemas.microsoft.com/office/drawing/2014/main" val="3684111968"/>
                  </a:ext>
                </a:extLst>
              </a:tr>
              <a:tr h="686884">
                <a:tc>
                  <a:txBody>
                    <a:bodyPr/>
                    <a:lstStyle/>
                    <a:p>
                      <a:r>
                        <a:rPr kumimoji="1" lang="ja-JP" altLang="en-US" sz="1000" b="1" dirty="0"/>
                        <a:t>○高校卒業者就職率</a:t>
                      </a:r>
                      <a:endParaRPr kumimoji="1" lang="en-US" altLang="ja-JP" sz="1000" b="1" dirty="0"/>
                    </a:p>
                    <a:p>
                      <a:r>
                        <a:rPr kumimoji="1" lang="ja-JP" altLang="en-US" sz="1000" b="1" dirty="0"/>
                        <a:t>　：全国水準をめざす</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1000" dirty="0"/>
                        <a:t>【2018</a:t>
                      </a:r>
                      <a:r>
                        <a:rPr kumimoji="1" lang="zh-CN" altLang="en-US" sz="1000" dirty="0"/>
                        <a:t>年度</a:t>
                      </a:r>
                      <a:r>
                        <a:rPr kumimoji="1" lang="en-US" altLang="zh-CN" sz="1000" dirty="0"/>
                        <a:t>】</a:t>
                      </a:r>
                    </a:p>
                    <a:p>
                      <a:pPr algn="ctr"/>
                      <a:r>
                        <a:rPr kumimoji="1" lang="en-US" altLang="zh-CN" sz="1000" dirty="0"/>
                        <a:t>95.2%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3</a:t>
                      </a:r>
                      <a:r>
                        <a:rPr kumimoji="1" lang="en-US" altLang="zh-CN" sz="800" b="0" u="none" strike="noStrike" kern="1200" cap="none" spc="0" normalizeH="0" baseline="0" noProof="0" dirty="0">
                          <a:ln>
                            <a:noFill/>
                          </a:ln>
                          <a:solidFill>
                            <a:prstClr val="black"/>
                          </a:solidFill>
                          <a:effectLst/>
                          <a:uLnTx/>
                          <a:uFillTx/>
                        </a:rPr>
                        <a:t>.0)</a:t>
                      </a:r>
                      <a:endParaRPr kumimoji="1" lang="en-US" altLang="zh-CN"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900" dirty="0"/>
                        <a:t>【2021</a:t>
                      </a:r>
                      <a:r>
                        <a:rPr kumimoji="1" lang="zh-CN" altLang="en-US" sz="900" dirty="0"/>
                        <a:t>年度</a:t>
                      </a:r>
                      <a:r>
                        <a:rPr kumimoji="1" lang="en-US" altLang="zh-CN" sz="900" dirty="0"/>
                        <a:t>】</a:t>
                      </a:r>
                    </a:p>
                    <a:p>
                      <a:pPr algn="ctr"/>
                      <a:r>
                        <a:rPr kumimoji="1" lang="en-US" altLang="zh-CN" sz="900" dirty="0"/>
                        <a:t>95.1</a:t>
                      </a:r>
                      <a:r>
                        <a:rPr kumimoji="1" lang="zh-CN" altLang="en-US" sz="90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u="none" strike="noStrike" kern="1200" cap="none" spc="0" normalizeH="0" baseline="0" noProof="0" dirty="0">
                          <a:ln>
                            <a:noFill/>
                          </a:ln>
                          <a:solidFill>
                            <a:prstClr val="black"/>
                          </a:solidFill>
                          <a:effectLst/>
                          <a:uLnTx/>
                          <a:uFillTx/>
                        </a:rPr>
                        <a:t>(</a:t>
                      </a:r>
                      <a:r>
                        <a:rPr kumimoji="1" lang="ja-JP" altLang="en-US" sz="700" b="0" u="none" strike="noStrike" kern="1200" cap="none" spc="0" normalizeH="0" baseline="0" noProof="0" dirty="0">
                          <a:ln>
                            <a:noFill/>
                          </a:ln>
                          <a:solidFill>
                            <a:prstClr val="black"/>
                          </a:solidFill>
                          <a:effectLst/>
                          <a:uLnTx/>
                          <a:uFillTx/>
                        </a:rPr>
                        <a:t>対</a:t>
                      </a:r>
                      <a:r>
                        <a:rPr kumimoji="1" lang="zh-CN" altLang="en-US" sz="700" b="0" u="none" strike="noStrike" kern="1200" cap="none" spc="0" normalizeH="0" baseline="0" noProof="0" dirty="0">
                          <a:ln>
                            <a:noFill/>
                          </a:ln>
                          <a:solidFill>
                            <a:prstClr val="black"/>
                          </a:solidFill>
                          <a:effectLst/>
                          <a:uLnTx/>
                          <a:uFillTx/>
                        </a:rPr>
                        <a:t>全国</a:t>
                      </a:r>
                      <a:r>
                        <a:rPr kumimoji="1" lang="ja-JP" altLang="en-US" sz="700" b="0" u="none" strike="noStrike" kern="1200" cap="none" spc="0" normalizeH="0" baseline="0" noProof="0" dirty="0">
                          <a:ln>
                            <a:noFill/>
                          </a:ln>
                          <a:solidFill>
                            <a:prstClr val="black"/>
                          </a:solidFill>
                          <a:effectLst/>
                          <a:uLnTx/>
                          <a:uFillTx/>
                        </a:rPr>
                        <a:t>差：▲</a:t>
                      </a:r>
                      <a:r>
                        <a:rPr kumimoji="1" lang="en-US" altLang="ja-JP" sz="700" b="0" u="none" strike="noStrike" kern="1200" cap="none" spc="0" normalizeH="0" baseline="0" noProof="0" dirty="0">
                          <a:ln>
                            <a:noFill/>
                          </a:ln>
                          <a:solidFill>
                            <a:prstClr val="black"/>
                          </a:solidFill>
                          <a:effectLst/>
                          <a:uLnTx/>
                          <a:uFillTx/>
                        </a:rPr>
                        <a:t>2</a:t>
                      </a:r>
                      <a:r>
                        <a:rPr kumimoji="1" lang="en-US" altLang="zh-CN" sz="700" b="0" u="none" strike="noStrike" kern="1200" cap="none" spc="0" normalizeH="0" baseline="0" noProof="0" dirty="0">
                          <a:ln>
                            <a:noFill/>
                          </a:ln>
                          <a:solidFill>
                            <a:prstClr val="black"/>
                          </a:solidFill>
                          <a:effectLst/>
                          <a:uLnTx/>
                          <a:uFillTx/>
                        </a:rPr>
                        <a:t>.8)</a:t>
                      </a:r>
                      <a:endParaRPr kumimoji="1" lang="en-US" altLang="zh-CN"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1000" dirty="0"/>
                        <a:t>【2022</a:t>
                      </a:r>
                      <a:r>
                        <a:rPr kumimoji="1" lang="zh-CN" altLang="en-US" sz="1000" dirty="0"/>
                        <a:t>年度</a:t>
                      </a:r>
                      <a:r>
                        <a:rPr kumimoji="1" lang="en-US" altLang="zh-CN" sz="1000" dirty="0"/>
                        <a:t>】</a:t>
                      </a:r>
                    </a:p>
                    <a:p>
                      <a:pPr algn="ctr"/>
                      <a:r>
                        <a:rPr kumimoji="1" lang="en-US" altLang="zh-CN" sz="1000" dirty="0"/>
                        <a:t>95.6</a:t>
                      </a:r>
                      <a:r>
                        <a:rPr kumimoji="1" lang="zh-CN" altLang="en-US" sz="100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u="none" strike="noStrike" kern="1200" cap="none" spc="0" normalizeH="0" baseline="0" noProof="0" dirty="0">
                          <a:ln>
                            <a:noFill/>
                          </a:ln>
                          <a:solidFill>
                            <a:prstClr val="black"/>
                          </a:solidFill>
                          <a:effectLst/>
                          <a:uLnTx/>
                          <a:uFillTx/>
                        </a:rPr>
                        <a:t>（対全国差：▲</a:t>
                      </a:r>
                      <a:r>
                        <a:rPr kumimoji="1" lang="en-US" altLang="ja-JP" sz="800" b="0" u="none" strike="noStrike" kern="1200" cap="none" spc="0" normalizeH="0" baseline="0" noProof="0" dirty="0">
                          <a:ln>
                            <a:noFill/>
                          </a:ln>
                          <a:solidFill>
                            <a:prstClr val="black"/>
                          </a:solidFill>
                          <a:effectLst/>
                          <a:uLnTx/>
                          <a:uFillTx/>
                        </a:rPr>
                        <a:t>2.4</a:t>
                      </a:r>
                      <a:r>
                        <a:rPr kumimoji="1" lang="ja-JP" altLang="en-US" sz="800" b="0" u="none" strike="noStrike" kern="1200" cap="none" spc="0" normalizeH="0" baseline="0" noProof="0" dirty="0">
                          <a:ln>
                            <a:noFill/>
                          </a:ln>
                          <a:solidFill>
                            <a:prstClr val="black"/>
                          </a:solidFill>
                          <a:effectLst/>
                          <a:uLnTx/>
                          <a:uFillTx/>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ja-JP" sz="1700" dirty="0"/>
                        <a:t>B</a:t>
                      </a:r>
                      <a:endParaRPr kumimoji="1" lang="ja-JP" altLang="en-US" sz="1000" dirty="0">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4887621"/>
                  </a:ext>
                </a:extLst>
              </a:tr>
            </a:tbl>
          </a:graphicData>
        </a:graphic>
      </p:graphicFrame>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4" name="正方形/長方形 23">
            <a:extLst>
              <a:ext uri="{FF2B5EF4-FFF2-40B4-BE49-F238E27FC236}">
                <a16:creationId xmlns:a16="http://schemas.microsoft.com/office/drawing/2014/main" id="{774532EF-FC9D-479B-AC93-17B7904BAC92}"/>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Tree>
    <p:extLst>
      <p:ext uri="{BB962C8B-B14F-4D97-AF65-F5344CB8AC3E}">
        <p14:creationId xmlns:p14="http://schemas.microsoft.com/office/powerpoint/2010/main" val="2316142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a:extLst>
              <a:ext uri="{FF2B5EF4-FFF2-40B4-BE49-F238E27FC236}">
                <a16:creationId xmlns:a16="http://schemas.microsoft.com/office/drawing/2014/main" id="{8C4F03EC-8AA4-4FB6-8844-75CBC810DCFB}"/>
              </a:ext>
            </a:extLst>
          </p:cNvPr>
          <p:cNvSpPr/>
          <p:nvPr/>
        </p:nvSpPr>
        <p:spPr>
          <a:xfrm>
            <a:off x="156884"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Ⅱ </a:t>
            </a:r>
            <a:r>
              <a:rPr lang="ja-JP" altLang="en-US" sz="1600" b="1" dirty="0">
                <a:latin typeface="Meiryo UI" panose="020B0604030504040204" pitchFamily="50" charset="-128"/>
                <a:ea typeface="Meiryo UI" panose="020B0604030504040204" pitchFamily="50" charset="-128"/>
              </a:rPr>
              <a:t>人口減少・超高齢化社会でも持続可能な地域づくり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③　</a:t>
            </a:r>
            <a:r>
              <a:rPr kumimoji="0" lang="ja-JP" altLang="en-US" sz="1600" b="1" dirty="0">
                <a:solidFill>
                  <a:prstClr val="black"/>
                </a:solidFill>
                <a:latin typeface="Meiryo UI" panose="020B0604030504040204" pitchFamily="50" charset="-128"/>
                <a:ea typeface="Meiryo UI" panose="020B0604030504040204" pitchFamily="50" charset="-128"/>
              </a:rPr>
              <a:t>誰もが健康でいきいきと暮らせるまちづくり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高齢者が地域でいきいきと生活するための「地域包括ケアシステム」の構築や、障がい者や就職氷河期世代等の「潜在求職者の就業支援」等に取り組みました。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障がい者実雇用率は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を達成することができました。健康寿命は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を達成していないものの、一定の改善傾向が見られます。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F9EA5ECB-4FF7-400C-B85B-237ACB99BBA1}"/>
              </a:ext>
            </a:extLst>
          </p:cNvPr>
          <p:cNvSpPr txBox="1"/>
          <p:nvPr/>
        </p:nvSpPr>
        <p:spPr>
          <a:xfrm>
            <a:off x="651087" y="6646472"/>
            <a:ext cx="7841826" cy="246221"/>
          </a:xfrm>
          <a:prstGeom prst="rect">
            <a:avLst/>
          </a:prstGeom>
          <a:noFill/>
        </p:spPr>
        <p:txBody>
          <a:bodyPr wrap="square">
            <a:spAutoFit/>
          </a:bodyPr>
          <a:lstStyle/>
          <a:p>
            <a:r>
              <a:rPr lang="en-US" altLang="ja-JP" sz="1000" b="1">
                <a:latin typeface="Meiryo UI" panose="020B0604030504040204" pitchFamily="50" charset="-128"/>
                <a:ea typeface="Meiryo UI" panose="020B0604030504040204" pitchFamily="50" charset="-128"/>
              </a:rPr>
              <a:t>A</a:t>
            </a:r>
            <a:r>
              <a:rPr lang="ja-JP" altLang="en-US" sz="1000" b="1">
                <a:latin typeface="Meiryo UI" panose="020B0604030504040204" pitchFamily="50" charset="-128"/>
                <a:ea typeface="Meiryo UI" panose="020B0604030504040204" pitchFamily="50" charset="-128"/>
              </a:rPr>
              <a:t>：</a:t>
            </a:r>
            <a:r>
              <a:rPr lang="en-US" altLang="ja-JP" sz="1000" b="1">
                <a:latin typeface="Meiryo UI" panose="020B0604030504040204" pitchFamily="50" charset="-128"/>
                <a:ea typeface="Meiryo UI" panose="020B0604030504040204" pitchFamily="50" charset="-128"/>
              </a:rPr>
              <a:t>KPI</a:t>
            </a:r>
            <a:r>
              <a:rPr lang="ja-JP" altLang="en-US" sz="1000" b="1">
                <a:latin typeface="Meiryo UI" panose="020B0604030504040204" pitchFamily="50" charset="-128"/>
                <a:ea typeface="Meiryo UI" panose="020B0604030504040204" pitchFamily="50" charset="-128"/>
              </a:rPr>
              <a:t>目標値を達成</a:t>
            </a:r>
            <a:r>
              <a:rPr lang="ja-JP" altLang="en-US" sz="1000">
                <a:latin typeface="Meiryo UI" panose="020B0604030504040204" pitchFamily="50" charset="-128"/>
                <a:ea typeface="Meiryo UI" panose="020B0604030504040204" pitchFamily="50" charset="-128"/>
              </a:rPr>
              <a:t>。</a:t>
            </a:r>
            <a:r>
              <a:rPr lang="ja-JP" altLang="en-US" sz="1000" b="1">
                <a:latin typeface="Meiryo UI" panose="020B0604030504040204" pitchFamily="50" charset="-128"/>
                <a:ea typeface="Meiryo UI" panose="020B0604030504040204" pitchFamily="50" charset="-128"/>
              </a:rPr>
              <a:t>　</a:t>
            </a:r>
            <a:r>
              <a:rPr lang="en-US" altLang="ja-JP" sz="1000" b="1">
                <a:latin typeface="Meiryo UI" panose="020B0604030504040204" pitchFamily="50" charset="-128"/>
                <a:ea typeface="Meiryo UI" panose="020B0604030504040204" pitchFamily="50" charset="-128"/>
              </a:rPr>
              <a:t>B</a:t>
            </a:r>
            <a:r>
              <a:rPr lang="ja-JP" altLang="en-US" sz="1000" b="1">
                <a:latin typeface="Meiryo UI" panose="020B0604030504040204" pitchFamily="50" charset="-128"/>
                <a:ea typeface="Meiryo UI" panose="020B0604030504040204" pitchFamily="50" charset="-128"/>
              </a:rPr>
              <a:t>：</a:t>
            </a:r>
            <a:r>
              <a:rPr lang="en-US" altLang="ja-JP" sz="1000" b="1">
                <a:latin typeface="Meiryo UI" panose="020B0604030504040204" pitchFamily="50" charset="-128"/>
                <a:ea typeface="Meiryo UI" panose="020B0604030504040204" pitchFamily="50" charset="-128"/>
              </a:rPr>
              <a:t>KPI</a:t>
            </a:r>
            <a:r>
              <a:rPr lang="ja-JP" altLang="en-US" sz="1000" b="1">
                <a:latin typeface="Meiryo UI" panose="020B0604030504040204" pitchFamily="50" charset="-128"/>
                <a:ea typeface="Meiryo UI" panose="020B0604030504040204" pitchFamily="50" charset="-128"/>
              </a:rPr>
              <a:t>目標値は達成していないが、改善・増加した。　</a:t>
            </a:r>
            <a:r>
              <a:rPr lang="en-US" altLang="ja-JP" sz="1000" b="1">
                <a:latin typeface="Meiryo UI" panose="020B0604030504040204" pitchFamily="50" charset="-128"/>
                <a:ea typeface="Meiryo UI" panose="020B0604030504040204" pitchFamily="50" charset="-128"/>
              </a:rPr>
              <a:t>C</a:t>
            </a:r>
            <a:r>
              <a:rPr lang="ja-JP" altLang="en-US" sz="1000" b="1">
                <a:latin typeface="Meiryo UI" panose="020B0604030504040204" pitchFamily="50" charset="-128"/>
                <a:ea typeface="Meiryo UI" panose="020B0604030504040204" pitchFamily="50" charset="-128"/>
              </a:rPr>
              <a:t>：改善・増加していない。　</a:t>
            </a:r>
            <a:r>
              <a:rPr lang="en-US" altLang="ja-JP" sz="1000" b="1">
                <a:latin typeface="Meiryo UI" panose="020B0604030504040204" pitchFamily="50" charset="-128"/>
                <a:ea typeface="Meiryo UI" panose="020B0604030504040204" pitchFamily="50" charset="-128"/>
              </a:rPr>
              <a:t>D</a:t>
            </a:r>
            <a:r>
              <a:rPr lang="ja-JP" altLang="en-US" sz="1000" b="1">
                <a:latin typeface="Meiryo UI" panose="020B0604030504040204" pitchFamily="50" charset="-128"/>
                <a:ea typeface="Meiryo UI" panose="020B0604030504040204" pitchFamily="50" charset="-128"/>
              </a:rPr>
              <a:t>：計画当初より低下している。</a:t>
            </a:r>
            <a:r>
              <a:rPr lang="ja-JP" altLang="en-US" sz="1000">
                <a:latin typeface="Meiryo UI" panose="020B0604030504040204" pitchFamily="50" charset="-128"/>
                <a:ea typeface="Meiryo UI" panose="020B0604030504040204" pitchFamily="50" charset="-128"/>
              </a:rPr>
              <a:t>　</a:t>
            </a:r>
            <a:endParaRPr lang="ja-JP" altLang="en-US" sz="1000"/>
          </a:p>
        </p:txBody>
      </p:sp>
      <p:pic>
        <p:nvPicPr>
          <p:cNvPr id="17" name="Picture 4">
            <a:extLst>
              <a:ext uri="{FF2B5EF4-FFF2-40B4-BE49-F238E27FC236}">
                <a16:creationId xmlns:a16="http://schemas.microsoft.com/office/drawing/2014/main" id="{4844C8F7-52E0-4F04-8F43-06405D79FAA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909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extLst>
              <a:ext uri="{FF2B5EF4-FFF2-40B4-BE49-F238E27FC236}">
                <a16:creationId xmlns:a16="http://schemas.microsoft.com/office/drawing/2014/main" id="{6131D5FD-CB09-40BF-BE67-684BCFC5294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213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a:extLst>
              <a:ext uri="{FF2B5EF4-FFF2-40B4-BE49-F238E27FC236}">
                <a16:creationId xmlns:a16="http://schemas.microsoft.com/office/drawing/2014/main" id="{16EE2974-F9D3-450F-8454-6368CACE6CB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517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a:extLst>
              <a:ext uri="{FF2B5EF4-FFF2-40B4-BE49-F238E27FC236}">
                <a16:creationId xmlns:a16="http://schemas.microsoft.com/office/drawing/2014/main" id="{18E5BE86-C7B9-4C19-BD83-7951A91E0996}"/>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125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a:extLst>
              <a:ext uri="{FF2B5EF4-FFF2-40B4-BE49-F238E27FC236}">
                <a16:creationId xmlns:a16="http://schemas.microsoft.com/office/drawing/2014/main" id="{8824E0C2-559F-43D1-8C59-2DF27C750D1C}"/>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8094296" y="743547"/>
            <a:ext cx="416529" cy="416529"/>
          </a:xfrm>
          <a:prstGeom prst="rect">
            <a:avLst/>
          </a:prstGeom>
        </p:spPr>
      </p:pic>
      <p:pic>
        <p:nvPicPr>
          <p:cNvPr id="34" name="図 33">
            <a:extLst>
              <a:ext uri="{FF2B5EF4-FFF2-40B4-BE49-F238E27FC236}">
                <a16:creationId xmlns:a16="http://schemas.microsoft.com/office/drawing/2014/main" id="{F4B24974-0FDF-4EF5-A0C7-CA2B5F76BF23}"/>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076056" y="743547"/>
            <a:ext cx="416529" cy="416529"/>
          </a:xfrm>
          <a:prstGeom prst="rect">
            <a:avLst/>
          </a:prstGeom>
        </p:spPr>
      </p:pic>
      <p:pic>
        <p:nvPicPr>
          <p:cNvPr id="35" name="図 34">
            <a:extLst>
              <a:ext uri="{FF2B5EF4-FFF2-40B4-BE49-F238E27FC236}">
                <a16:creationId xmlns:a16="http://schemas.microsoft.com/office/drawing/2014/main" id="{28EA7002-F752-40CA-A88F-0BFBB9393AC3}"/>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7088216" y="743547"/>
            <a:ext cx="416529" cy="416529"/>
          </a:xfrm>
          <a:prstGeom prst="rect">
            <a:avLst/>
          </a:prstGeom>
        </p:spPr>
      </p:pic>
      <p:pic>
        <p:nvPicPr>
          <p:cNvPr id="36" name="図 35">
            <a:extLst>
              <a:ext uri="{FF2B5EF4-FFF2-40B4-BE49-F238E27FC236}">
                <a16:creationId xmlns:a16="http://schemas.microsoft.com/office/drawing/2014/main" id="{842DD135-9779-42C1-9B31-851D989CB882}"/>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597339" y="743547"/>
            <a:ext cx="416529" cy="416529"/>
          </a:xfrm>
          <a:prstGeom prst="rect">
            <a:avLst/>
          </a:prstGeom>
        </p:spPr>
      </p:pic>
      <p:graphicFrame>
        <p:nvGraphicFramePr>
          <p:cNvPr id="38" name="表 37">
            <a:extLst>
              <a:ext uri="{FF2B5EF4-FFF2-40B4-BE49-F238E27FC236}">
                <a16:creationId xmlns:a16="http://schemas.microsoft.com/office/drawing/2014/main" id="{FA083313-4839-452D-9366-A30440938A2E}"/>
              </a:ext>
            </a:extLst>
          </p:cNvPr>
          <p:cNvGraphicFramePr>
            <a:graphicFrameLocks noGrp="1"/>
          </p:cNvGraphicFramePr>
          <p:nvPr>
            <p:extLst>
              <p:ext uri="{D42A27DB-BD31-4B8C-83A1-F6EECF244321}">
                <p14:modId xmlns:p14="http://schemas.microsoft.com/office/powerpoint/2010/main" val="2994869882"/>
              </p:ext>
            </p:extLst>
          </p:nvPr>
        </p:nvGraphicFramePr>
        <p:xfrm>
          <a:off x="87068" y="2740351"/>
          <a:ext cx="8969865" cy="3902115"/>
        </p:xfrm>
        <a:graphic>
          <a:graphicData uri="http://schemas.openxmlformats.org/drawingml/2006/table">
            <a:tbl>
              <a:tblPr firstRow="1" bandRow="1">
                <a:tableStyleId>{F5AB1C69-6EDB-4FF4-983F-18BD219EF322}</a:tableStyleId>
              </a:tblPr>
              <a:tblGrid>
                <a:gridCol w="1346183">
                  <a:extLst>
                    <a:ext uri="{9D8B030D-6E8A-4147-A177-3AD203B41FA5}">
                      <a16:colId xmlns:a16="http://schemas.microsoft.com/office/drawing/2014/main" val="1433173782"/>
                    </a:ext>
                  </a:extLst>
                </a:gridCol>
                <a:gridCol w="780722">
                  <a:extLst>
                    <a:ext uri="{9D8B030D-6E8A-4147-A177-3AD203B41FA5}">
                      <a16:colId xmlns:a16="http://schemas.microsoft.com/office/drawing/2014/main" val="1700687111"/>
                    </a:ext>
                  </a:extLst>
                </a:gridCol>
                <a:gridCol w="655833">
                  <a:extLst>
                    <a:ext uri="{9D8B030D-6E8A-4147-A177-3AD203B41FA5}">
                      <a16:colId xmlns:a16="http://schemas.microsoft.com/office/drawing/2014/main" val="3552610994"/>
                    </a:ext>
                  </a:extLst>
                </a:gridCol>
                <a:gridCol w="755202">
                  <a:extLst>
                    <a:ext uri="{9D8B030D-6E8A-4147-A177-3AD203B41FA5}">
                      <a16:colId xmlns:a16="http://schemas.microsoft.com/office/drawing/2014/main" val="304697467"/>
                    </a:ext>
                  </a:extLst>
                </a:gridCol>
                <a:gridCol w="530436">
                  <a:extLst>
                    <a:ext uri="{9D8B030D-6E8A-4147-A177-3AD203B41FA5}">
                      <a16:colId xmlns:a16="http://schemas.microsoft.com/office/drawing/2014/main" val="3513985028"/>
                    </a:ext>
                  </a:extLst>
                </a:gridCol>
                <a:gridCol w="1424668">
                  <a:extLst>
                    <a:ext uri="{9D8B030D-6E8A-4147-A177-3AD203B41FA5}">
                      <a16:colId xmlns:a16="http://schemas.microsoft.com/office/drawing/2014/main" val="1469281846"/>
                    </a:ext>
                  </a:extLst>
                </a:gridCol>
                <a:gridCol w="3476821">
                  <a:extLst>
                    <a:ext uri="{9D8B030D-6E8A-4147-A177-3AD203B41FA5}">
                      <a16:colId xmlns:a16="http://schemas.microsoft.com/office/drawing/2014/main" val="2979112779"/>
                    </a:ext>
                  </a:extLst>
                </a:gridCol>
              </a:tblGrid>
              <a:tr h="390684">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t>戦略</a:t>
                      </a:r>
                      <a:endParaRPr kumimoji="1" lang="en-US" altLang="ja-JP" sz="1100" b="1"/>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t>策定時</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b="1"/>
                        <a:t>参考値</a:t>
                      </a:r>
                      <a:endParaRPr kumimoji="1" lang="en-US" altLang="ja-JP"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参考指標</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83127" marR="83127" marT="37148" marB="37148"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373268">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zh-CN" altLang="en-US" sz="1050" b="1" dirty="0"/>
                        <a:t>○健康寿命</a:t>
                      </a:r>
                      <a:endParaRPr kumimoji="1" lang="en-US" altLang="zh-CN" sz="1050" b="1" dirty="0"/>
                    </a:p>
                    <a:p>
                      <a:r>
                        <a:rPr kumimoji="1" lang="ja-JP" altLang="en-US" sz="1050" b="1" dirty="0"/>
                        <a:t>　：２</a:t>
                      </a:r>
                      <a:r>
                        <a:rPr kumimoji="1" lang="zh-CN" altLang="en-US" sz="1050" b="1" dirty="0"/>
                        <a:t>歳以上延伸</a:t>
                      </a:r>
                      <a:endParaRPr kumimoji="1" lang="ja-JP" altLang="en-US" sz="1050" b="1" dirty="0">
                        <a:latin typeface="Meiryo UI" panose="020B0604030504040204" pitchFamily="50" charset="-128"/>
                        <a:ea typeface="Meiryo UI" panose="020B0604030504040204" pitchFamily="50" charset="-128"/>
                      </a:endParaRPr>
                    </a:p>
                  </a:txBody>
                  <a:tcPr marL="83127" marR="83127" marT="37148" marB="37148" anchor="ctr">
                    <a:lnL w="12700" cap="flat" cmpd="sng" algn="ctr">
                      <a:solidFill>
                        <a:schemeClr val="accent3"/>
                      </a:solidFill>
                      <a:prstDash val="solid"/>
                      <a:round/>
                      <a:headEnd type="none" w="med" len="med"/>
                      <a:tailEnd type="none" w="med" len="med"/>
                    </a:lnL>
                  </a:tcP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【2016</a:t>
                      </a:r>
                      <a:r>
                        <a:rPr kumimoji="1" lang="ja-JP" altLang="en-US" sz="1000" dirty="0">
                          <a:latin typeface="+mn-lt"/>
                        </a:rPr>
                        <a:t>年</a:t>
                      </a:r>
                      <a:r>
                        <a:rPr kumimoji="1" lang="en-US" altLang="ja-JP" sz="1000" dirty="0">
                          <a:latin typeface="+mn-lt"/>
                        </a:rPr>
                        <a:t>】</a:t>
                      </a:r>
                    </a:p>
                    <a:p>
                      <a:pPr algn="ctr"/>
                      <a:r>
                        <a:rPr kumimoji="1" lang="ja-JP" altLang="en-US" sz="1000" dirty="0">
                          <a:latin typeface="+mn-lt"/>
                        </a:rPr>
                        <a:t>男性　</a:t>
                      </a:r>
                      <a:r>
                        <a:rPr kumimoji="1" lang="en-US" altLang="ja-JP" sz="1000" dirty="0">
                          <a:latin typeface="+mn-lt"/>
                        </a:rPr>
                        <a:t>71.51</a:t>
                      </a:r>
                      <a:r>
                        <a:rPr kumimoji="1" lang="ja-JP" altLang="en-US" sz="1000" dirty="0">
                          <a:latin typeface="+mn-lt"/>
                        </a:rPr>
                        <a:t>歳</a:t>
                      </a:r>
                    </a:p>
                    <a:p>
                      <a:pPr algn="ctr"/>
                      <a:r>
                        <a:rPr kumimoji="1" lang="ja-JP" altLang="en-US" sz="1000" dirty="0">
                          <a:latin typeface="+mn-lt"/>
                        </a:rPr>
                        <a:t>女性　</a:t>
                      </a:r>
                      <a:r>
                        <a:rPr kumimoji="1" lang="en-US" altLang="ja-JP" sz="1000" dirty="0">
                          <a:latin typeface="+mn-lt"/>
                        </a:rPr>
                        <a:t>74.46</a:t>
                      </a:r>
                      <a:r>
                        <a:rPr kumimoji="1" lang="ja-JP" altLang="en-US" sz="1000" dirty="0">
                          <a:latin typeface="+mn-lt"/>
                        </a:rPr>
                        <a:t>歳</a:t>
                      </a:r>
                      <a:endParaRPr kumimoji="1" lang="ja-JP" altLang="en-US" sz="1000" dirty="0">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latin typeface="+mn-lt"/>
                        </a:rPr>
                        <a:t>ー</a:t>
                      </a:r>
                      <a:endParaRPr kumimoji="1" lang="ja-JP" altLang="en-US" sz="900" dirty="0">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【2019</a:t>
                      </a:r>
                      <a:r>
                        <a:rPr kumimoji="1" lang="ja-JP" altLang="en-US" sz="1000" dirty="0">
                          <a:latin typeface="+mn-lt"/>
                        </a:rPr>
                        <a:t>年</a:t>
                      </a:r>
                      <a:r>
                        <a:rPr kumimoji="1" lang="en-US" altLang="ja-JP" sz="1000" dirty="0">
                          <a:latin typeface="+mn-lt"/>
                        </a:rPr>
                        <a:t>】</a:t>
                      </a:r>
                    </a:p>
                    <a:p>
                      <a:pPr algn="ctr"/>
                      <a:r>
                        <a:rPr kumimoji="1" lang="ja-JP" altLang="en-US" sz="1000" dirty="0">
                          <a:latin typeface="+mn-lt"/>
                        </a:rPr>
                        <a:t>男性　</a:t>
                      </a:r>
                      <a:r>
                        <a:rPr kumimoji="1" lang="en-US" altLang="ja-JP" sz="1000" dirty="0">
                          <a:latin typeface="+mn-lt"/>
                        </a:rPr>
                        <a:t>71.88</a:t>
                      </a:r>
                      <a:r>
                        <a:rPr kumimoji="1" lang="ja-JP" altLang="en-US" sz="1000" dirty="0">
                          <a:latin typeface="+mn-lt"/>
                        </a:rPr>
                        <a:t>歳</a:t>
                      </a:r>
                    </a:p>
                    <a:p>
                      <a:pPr algn="ctr"/>
                      <a:r>
                        <a:rPr kumimoji="1" lang="ja-JP" altLang="en-US" sz="1000" dirty="0">
                          <a:latin typeface="+mn-lt"/>
                        </a:rPr>
                        <a:t>女性　</a:t>
                      </a:r>
                      <a:r>
                        <a:rPr kumimoji="1" lang="en-US" altLang="ja-JP" sz="1000" dirty="0">
                          <a:latin typeface="+mn-lt"/>
                        </a:rPr>
                        <a:t>74.78</a:t>
                      </a:r>
                      <a:r>
                        <a:rPr kumimoji="1" lang="ja-JP" altLang="en-US" sz="1000" dirty="0">
                          <a:latin typeface="+mn-lt"/>
                        </a:rPr>
                        <a:t>歳</a:t>
                      </a:r>
                      <a:endParaRPr kumimoji="1" lang="ja-JP" altLang="en-US" sz="1000" dirty="0">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latin typeface="+mn-lt"/>
                        </a:rPr>
                        <a:t>B</a:t>
                      </a:r>
                      <a:endParaRPr kumimoji="1" lang="ja-JP" altLang="en-US" sz="1000" dirty="0">
                        <a:latin typeface="+mn-lt"/>
                        <a:ea typeface="Meiryo UI" panose="020B0604030504040204" pitchFamily="50" charset="-128"/>
                      </a:endParaRPr>
                    </a:p>
                  </a:txBody>
                  <a:tcPr marL="83127" marR="83127"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a:latin typeface="+mn-lt"/>
                        </a:rPr>
                        <a:t>平均寿命</a:t>
                      </a:r>
                      <a:endParaRPr kumimoji="1" lang="en-US" altLang="ja-JP" sz="800">
                        <a:latin typeface="+mn-lt"/>
                      </a:endParaRPr>
                    </a:p>
                    <a:p>
                      <a:pPr algn="l"/>
                      <a:r>
                        <a:rPr kumimoji="1" lang="en-US" altLang="ja-JP" sz="800">
                          <a:latin typeface="+mn-lt"/>
                        </a:rPr>
                        <a:t>【2020</a:t>
                      </a:r>
                      <a:r>
                        <a:rPr kumimoji="1" lang="ja-JP" altLang="en-US" sz="800">
                          <a:latin typeface="+mn-lt"/>
                        </a:rPr>
                        <a:t>年</a:t>
                      </a:r>
                      <a:r>
                        <a:rPr kumimoji="1" lang="en-US" altLang="ja-JP" sz="800">
                          <a:latin typeface="+mn-lt"/>
                        </a:rPr>
                        <a:t>】</a:t>
                      </a:r>
                      <a:endParaRPr kumimoji="1" lang="ja-JP" altLang="en-US" sz="80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CN" altLang="en-US" sz="800" dirty="0">
                          <a:latin typeface="+mn-lt"/>
                        </a:rPr>
                        <a:t>男性</a:t>
                      </a:r>
                      <a:r>
                        <a:rPr kumimoji="1" lang="en-US" altLang="zh-CN" sz="800" dirty="0">
                          <a:latin typeface="+mn-lt"/>
                        </a:rPr>
                        <a:t>80.81</a:t>
                      </a:r>
                      <a:r>
                        <a:rPr kumimoji="1" lang="zh-CN" altLang="en-US" sz="800" dirty="0">
                          <a:latin typeface="+mn-lt"/>
                        </a:rPr>
                        <a:t>歳（全国</a:t>
                      </a:r>
                      <a:r>
                        <a:rPr kumimoji="1" lang="en-US" altLang="zh-CN" sz="800" dirty="0">
                          <a:solidFill>
                            <a:schemeClr val="tx1"/>
                          </a:solidFill>
                          <a:latin typeface="+mn-lt"/>
                        </a:rPr>
                        <a:t>81.49</a:t>
                      </a:r>
                      <a:r>
                        <a:rPr kumimoji="1" lang="zh-CN" altLang="en-US" sz="800" dirty="0">
                          <a:solidFill>
                            <a:schemeClr val="tx1"/>
                          </a:solidFill>
                          <a:latin typeface="+mn-lt"/>
                        </a:rPr>
                        <a:t>歳）、女性</a:t>
                      </a:r>
                      <a:r>
                        <a:rPr kumimoji="1" lang="en-US" altLang="zh-CN" sz="800" dirty="0">
                          <a:solidFill>
                            <a:schemeClr val="tx1"/>
                          </a:solidFill>
                          <a:latin typeface="+mn-lt"/>
                        </a:rPr>
                        <a:t>87.37</a:t>
                      </a:r>
                      <a:r>
                        <a:rPr kumimoji="1" lang="zh-CN" altLang="en-US" sz="800" dirty="0">
                          <a:solidFill>
                            <a:schemeClr val="tx1"/>
                          </a:solidFill>
                          <a:latin typeface="+mn-lt"/>
                        </a:rPr>
                        <a:t>歳（全国</a:t>
                      </a:r>
                      <a:r>
                        <a:rPr kumimoji="1" lang="en-US" altLang="zh-CN" sz="800" dirty="0">
                          <a:solidFill>
                            <a:schemeClr val="tx1"/>
                          </a:solidFill>
                          <a:latin typeface="+mn-lt"/>
                        </a:rPr>
                        <a:t>87.60</a:t>
                      </a:r>
                      <a:r>
                        <a:rPr kumimoji="1" lang="zh-CN" altLang="en-US" sz="800" dirty="0">
                          <a:solidFill>
                            <a:schemeClr val="tx1"/>
                          </a:solidFill>
                          <a:latin typeface="+mn-lt"/>
                        </a:rPr>
                        <a:t>歳</a:t>
                      </a:r>
                      <a:r>
                        <a:rPr kumimoji="1" lang="zh-CN" altLang="en-US" sz="800" dirty="0">
                          <a:latin typeface="+mn-lt"/>
                        </a:rPr>
                        <a:t>）</a:t>
                      </a:r>
                    </a:p>
                    <a:p>
                      <a:pPr algn="l"/>
                      <a:r>
                        <a:rPr kumimoji="1" lang="ja-JP" altLang="en-US" sz="800" dirty="0">
                          <a:latin typeface="+mn-lt"/>
                        </a:rPr>
                        <a:t>（前回調査の</a:t>
                      </a:r>
                      <a:r>
                        <a:rPr kumimoji="1" lang="en-US" altLang="ja-JP" sz="800" dirty="0">
                          <a:latin typeface="+mn-lt"/>
                        </a:rPr>
                        <a:t>2015</a:t>
                      </a:r>
                      <a:r>
                        <a:rPr kumimoji="1" lang="ja-JP" altLang="en-US" sz="800" dirty="0">
                          <a:latin typeface="+mn-lt"/>
                        </a:rPr>
                        <a:t>年比男性</a:t>
                      </a:r>
                      <a:r>
                        <a:rPr kumimoji="1" lang="en-US" altLang="ja-JP" sz="800" dirty="0">
                          <a:latin typeface="+mn-lt"/>
                        </a:rPr>
                        <a:t>+0.58</a:t>
                      </a:r>
                      <a:r>
                        <a:rPr kumimoji="1" lang="ja-JP" altLang="en-US" sz="800" dirty="0">
                          <a:latin typeface="+mn-lt"/>
                        </a:rPr>
                        <a:t>歳、女性</a:t>
                      </a:r>
                      <a:r>
                        <a:rPr kumimoji="1" lang="en-US" altLang="ja-JP" sz="800" dirty="0">
                          <a:latin typeface="+mn-lt"/>
                        </a:rPr>
                        <a:t>+0.64</a:t>
                      </a:r>
                      <a:r>
                        <a:rPr kumimoji="1" lang="ja-JP" altLang="en-US" sz="800" dirty="0">
                          <a:latin typeface="+mn-lt"/>
                        </a:rPr>
                        <a:t>歳）</a:t>
                      </a:r>
                      <a:endParaRPr kumimoji="1" lang="ja-JP" altLang="en-US" sz="800" dirty="0">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803033843"/>
                  </a:ext>
                </a:extLst>
              </a:tr>
              <a:tr h="5201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latin typeface="+mn-lt"/>
                        </a:rPr>
                        <a:t>死因別死亡確率</a:t>
                      </a:r>
                    </a:p>
                    <a:p>
                      <a:pPr algn="l"/>
                      <a:r>
                        <a:rPr kumimoji="1" lang="en-US" altLang="zh-TW" sz="800" dirty="0">
                          <a:latin typeface="+mn-lt"/>
                        </a:rPr>
                        <a:t>【2020</a:t>
                      </a:r>
                      <a:r>
                        <a:rPr kumimoji="1" lang="zh-TW" altLang="en-US" sz="800" dirty="0">
                          <a:latin typeface="+mn-lt"/>
                        </a:rPr>
                        <a:t>年</a:t>
                      </a:r>
                      <a:r>
                        <a:rPr kumimoji="1" lang="en-US" altLang="zh-TW" sz="800" dirty="0">
                          <a:latin typeface="+mn-lt"/>
                        </a:rPr>
                        <a:t>】</a:t>
                      </a:r>
                      <a:endParaRPr kumimoji="1" lang="ja-JP" altLang="en-US" sz="80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latin typeface="+mn-lt"/>
                        </a:rPr>
                        <a:t>第</a:t>
                      </a:r>
                      <a:r>
                        <a:rPr kumimoji="1" lang="en-US" altLang="ja-JP" sz="800" dirty="0">
                          <a:latin typeface="+mn-lt"/>
                        </a:rPr>
                        <a:t>1</a:t>
                      </a:r>
                      <a:r>
                        <a:rPr kumimoji="1" lang="ja-JP" altLang="en-US" sz="800" dirty="0">
                          <a:latin typeface="+mn-lt"/>
                        </a:rPr>
                        <a:t>位　悪性新生物（男性</a:t>
                      </a:r>
                      <a:r>
                        <a:rPr kumimoji="1" lang="en-US" altLang="ja-JP" sz="800" dirty="0">
                          <a:latin typeface="+mn-lt"/>
                        </a:rPr>
                        <a:t>28.79</a:t>
                      </a:r>
                      <a:r>
                        <a:rPr kumimoji="1" lang="ja-JP" altLang="en-US" sz="800" dirty="0">
                          <a:latin typeface="+mn-lt"/>
                        </a:rPr>
                        <a:t>％　女性</a:t>
                      </a:r>
                      <a:r>
                        <a:rPr kumimoji="1" lang="en-US" altLang="ja-JP" sz="800" dirty="0">
                          <a:latin typeface="+mn-lt"/>
                        </a:rPr>
                        <a:t>20.51</a:t>
                      </a:r>
                      <a:r>
                        <a:rPr kumimoji="1" lang="ja-JP" altLang="en-US" sz="800" dirty="0">
                          <a:latin typeface="+mn-lt"/>
                        </a:rPr>
                        <a:t>％）</a:t>
                      </a:r>
                    </a:p>
                    <a:p>
                      <a:pPr algn="l"/>
                      <a:r>
                        <a:rPr kumimoji="1" lang="ja-JP" altLang="en-US" sz="800" dirty="0">
                          <a:latin typeface="+mn-lt"/>
                        </a:rPr>
                        <a:t>第</a:t>
                      </a:r>
                      <a:r>
                        <a:rPr kumimoji="1" lang="en-US" altLang="ja-JP" sz="800" dirty="0">
                          <a:latin typeface="+mn-lt"/>
                        </a:rPr>
                        <a:t>2</a:t>
                      </a:r>
                      <a:r>
                        <a:rPr kumimoji="1" lang="ja-JP" altLang="en-US" sz="800" dirty="0">
                          <a:latin typeface="+mn-lt"/>
                        </a:rPr>
                        <a:t>位　心疾患（高血圧性を除く）（男性</a:t>
                      </a:r>
                      <a:r>
                        <a:rPr kumimoji="1" lang="en-US" altLang="ja-JP" sz="800" dirty="0">
                          <a:latin typeface="+mn-lt"/>
                        </a:rPr>
                        <a:t>15.41</a:t>
                      </a:r>
                      <a:r>
                        <a:rPr kumimoji="1" lang="ja-JP" altLang="en-US" sz="800" dirty="0">
                          <a:latin typeface="+mn-lt"/>
                        </a:rPr>
                        <a:t>％　女性</a:t>
                      </a:r>
                      <a:r>
                        <a:rPr kumimoji="1" lang="en-US" altLang="ja-JP" sz="800" dirty="0">
                          <a:latin typeface="+mn-lt"/>
                        </a:rPr>
                        <a:t>17.63</a:t>
                      </a:r>
                      <a:r>
                        <a:rPr kumimoji="1" lang="ja-JP" altLang="en-US" sz="800" dirty="0">
                          <a:latin typeface="+mn-lt"/>
                        </a:rPr>
                        <a:t>％）</a:t>
                      </a:r>
                    </a:p>
                    <a:p>
                      <a:pPr algn="l"/>
                      <a:r>
                        <a:rPr kumimoji="1" lang="ja-JP" altLang="en-US" sz="800" dirty="0">
                          <a:latin typeface="+mn-lt"/>
                        </a:rPr>
                        <a:t>第</a:t>
                      </a:r>
                      <a:r>
                        <a:rPr kumimoji="1" lang="en-US" altLang="ja-JP" sz="800" dirty="0">
                          <a:latin typeface="+mn-lt"/>
                        </a:rPr>
                        <a:t>3</a:t>
                      </a:r>
                      <a:r>
                        <a:rPr kumimoji="1" lang="ja-JP" altLang="en-US" sz="800" dirty="0">
                          <a:latin typeface="+mn-lt"/>
                        </a:rPr>
                        <a:t>位　肺炎（男性</a:t>
                      </a:r>
                      <a:r>
                        <a:rPr kumimoji="1" lang="en-US" altLang="ja-JP" sz="800" dirty="0">
                          <a:latin typeface="+mn-lt"/>
                        </a:rPr>
                        <a:t>8.34</a:t>
                      </a:r>
                      <a:r>
                        <a:rPr kumimoji="1" lang="ja-JP" altLang="en-US" sz="800" dirty="0">
                          <a:latin typeface="+mn-lt"/>
                        </a:rPr>
                        <a:t>％　女性</a:t>
                      </a:r>
                      <a:r>
                        <a:rPr kumimoji="1" lang="en-US" altLang="ja-JP" sz="800" dirty="0">
                          <a:latin typeface="+mn-lt"/>
                        </a:rPr>
                        <a:t>7.08</a:t>
                      </a:r>
                      <a:r>
                        <a:rPr kumimoji="1" lang="ja-JP" altLang="en-US" sz="800" dirty="0">
                          <a:latin typeface="+mn-lt"/>
                        </a:rPr>
                        <a:t>％）</a:t>
                      </a:r>
                      <a:endParaRPr kumimoji="1" lang="ja-JP" altLang="en-US" sz="800" dirty="0">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968343572"/>
                  </a:ext>
                </a:extLst>
              </a:tr>
              <a:tr h="3034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a:latin typeface="+mn-lt"/>
                        </a:rPr>
                        <a:t>特定健診受診率</a:t>
                      </a:r>
                      <a:endParaRPr kumimoji="1" lang="en-US" altLang="zh-TW" sz="800">
                        <a:latin typeface="+mn-lt"/>
                      </a:endParaRPr>
                    </a:p>
                    <a:p>
                      <a:pPr algn="l"/>
                      <a:r>
                        <a:rPr kumimoji="1" lang="en-US" altLang="zh-TW" sz="800">
                          <a:latin typeface="+mn-lt"/>
                        </a:rPr>
                        <a:t>【2021</a:t>
                      </a:r>
                      <a:r>
                        <a:rPr kumimoji="1" lang="zh-TW" altLang="en-US" sz="800">
                          <a:latin typeface="+mn-lt"/>
                        </a:rPr>
                        <a:t>年度</a:t>
                      </a:r>
                      <a:r>
                        <a:rPr kumimoji="1" lang="en-US" altLang="zh-TW" sz="800">
                          <a:latin typeface="+mn-lt"/>
                        </a:rPr>
                        <a:t>】</a:t>
                      </a:r>
                      <a:endParaRPr kumimoji="1" lang="ja-JP" altLang="en-US" sz="80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zh-CN" sz="800">
                          <a:latin typeface="+mn-lt"/>
                        </a:rPr>
                        <a:t>53.1</a:t>
                      </a:r>
                      <a:r>
                        <a:rPr kumimoji="1" lang="zh-CN" altLang="en-US" sz="800">
                          <a:latin typeface="+mn-lt"/>
                        </a:rPr>
                        <a:t>％（前年度比</a:t>
                      </a:r>
                      <a:r>
                        <a:rPr kumimoji="1" lang="en-US" altLang="zh-CN" sz="800">
                          <a:latin typeface="+mn-lt"/>
                        </a:rPr>
                        <a:t>+3.5%</a:t>
                      </a:r>
                      <a:r>
                        <a:rPr kumimoji="1" lang="zh-CN" altLang="en-US" sz="800">
                          <a:latin typeface="+mn-lt"/>
                        </a:rPr>
                        <a:t>）</a:t>
                      </a:r>
                      <a:r>
                        <a:rPr kumimoji="1" lang="en-US" altLang="zh-CN" sz="800">
                          <a:latin typeface="+mn-lt"/>
                        </a:rPr>
                        <a:t>※</a:t>
                      </a:r>
                      <a:r>
                        <a:rPr kumimoji="1" lang="zh-CN" altLang="en-US" sz="800">
                          <a:latin typeface="+mn-lt"/>
                        </a:rPr>
                        <a:t>全国平均　</a:t>
                      </a:r>
                      <a:r>
                        <a:rPr kumimoji="1" lang="en-US" altLang="zh-CN" sz="800">
                          <a:latin typeface="+mn-lt"/>
                        </a:rPr>
                        <a:t>56.2</a:t>
                      </a:r>
                      <a:r>
                        <a:rPr kumimoji="1" lang="zh-CN" altLang="en-US" sz="800">
                          <a:latin typeface="+mn-lt"/>
                        </a:rPr>
                        <a:t>％</a:t>
                      </a:r>
                      <a:endParaRPr kumimoji="1" lang="ja-JP" altLang="en-US" sz="800">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008948324"/>
                  </a:ext>
                </a:extLst>
              </a:tr>
              <a:tr h="419758">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latin typeface="+mn-lt"/>
                        </a:rPr>
                        <a:t>がん検診受診率</a:t>
                      </a:r>
                    </a:p>
                    <a:p>
                      <a:pPr algn="l"/>
                      <a:r>
                        <a:rPr kumimoji="1" lang="en-US" altLang="ja-JP" sz="800" dirty="0">
                          <a:latin typeface="+mn-lt"/>
                        </a:rPr>
                        <a:t>【2022</a:t>
                      </a:r>
                      <a:r>
                        <a:rPr kumimoji="1" lang="ja-JP" altLang="en-US" sz="800" dirty="0">
                          <a:latin typeface="+mn-lt"/>
                        </a:rPr>
                        <a:t>年度</a:t>
                      </a:r>
                      <a:r>
                        <a:rPr kumimoji="1" lang="en-US" altLang="ja-JP" sz="800" dirty="0">
                          <a:latin typeface="+mn-lt"/>
                        </a:rPr>
                        <a:t>】</a:t>
                      </a:r>
                      <a:endParaRPr kumimoji="1" lang="ja-JP" altLang="en-US" sz="80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a:latin typeface="+mn-lt"/>
                        </a:rPr>
                        <a:t>・胃がん　　 男性</a:t>
                      </a:r>
                      <a:r>
                        <a:rPr kumimoji="1" lang="en-US" altLang="ja-JP" sz="800">
                          <a:latin typeface="+mn-lt"/>
                        </a:rPr>
                        <a:t>36.7</a:t>
                      </a:r>
                      <a:r>
                        <a:rPr kumimoji="1" lang="ja-JP" altLang="en-US" sz="800">
                          <a:latin typeface="+mn-lt"/>
                        </a:rPr>
                        <a:t>％、女性</a:t>
                      </a:r>
                      <a:r>
                        <a:rPr kumimoji="1" lang="en-US" altLang="ja-JP" sz="800">
                          <a:latin typeface="+mn-lt"/>
                        </a:rPr>
                        <a:t>26.5</a:t>
                      </a:r>
                      <a:r>
                        <a:rPr kumimoji="1" lang="ja-JP" altLang="en-US" sz="800">
                          <a:latin typeface="+mn-lt"/>
                        </a:rPr>
                        <a:t>％</a:t>
                      </a:r>
                    </a:p>
                    <a:p>
                      <a:pPr algn="l"/>
                      <a:r>
                        <a:rPr kumimoji="1" lang="ja-JP" altLang="en-US" sz="800">
                          <a:latin typeface="+mn-lt"/>
                        </a:rPr>
                        <a:t>・大腸がん　男性</a:t>
                      </a:r>
                      <a:r>
                        <a:rPr kumimoji="1" lang="en-US" altLang="ja-JP" sz="800">
                          <a:latin typeface="+mn-lt"/>
                        </a:rPr>
                        <a:t>38.3</a:t>
                      </a:r>
                      <a:r>
                        <a:rPr kumimoji="1" lang="ja-JP" altLang="en-US" sz="800">
                          <a:latin typeface="+mn-lt"/>
                        </a:rPr>
                        <a:t>％、女性</a:t>
                      </a:r>
                      <a:r>
                        <a:rPr kumimoji="1" lang="en-US" altLang="ja-JP" sz="800">
                          <a:latin typeface="+mn-lt"/>
                        </a:rPr>
                        <a:t>32.6</a:t>
                      </a:r>
                      <a:r>
                        <a:rPr kumimoji="1" lang="ja-JP" altLang="en-US" sz="800">
                          <a:latin typeface="+mn-lt"/>
                        </a:rPr>
                        <a:t>％</a:t>
                      </a:r>
                    </a:p>
                    <a:p>
                      <a:pPr algn="l"/>
                      <a:r>
                        <a:rPr kumimoji="1" lang="ja-JP" altLang="en-US" sz="800">
                          <a:latin typeface="+mn-lt"/>
                        </a:rPr>
                        <a:t>・肺がん　　 男性</a:t>
                      </a:r>
                      <a:r>
                        <a:rPr kumimoji="1" lang="en-US" altLang="ja-JP" sz="800">
                          <a:latin typeface="+mn-lt"/>
                        </a:rPr>
                        <a:t>40.6</a:t>
                      </a:r>
                      <a:r>
                        <a:rPr kumimoji="1" lang="ja-JP" altLang="en-US" sz="800">
                          <a:latin typeface="+mn-lt"/>
                        </a:rPr>
                        <a:t>％、女性</a:t>
                      </a:r>
                      <a:r>
                        <a:rPr kumimoji="1" lang="en-US" altLang="ja-JP" sz="800">
                          <a:latin typeface="+mn-lt"/>
                        </a:rPr>
                        <a:t>32.7</a:t>
                      </a:r>
                      <a:r>
                        <a:rPr kumimoji="1" lang="ja-JP" altLang="en-US" sz="800">
                          <a:latin typeface="+mn-lt"/>
                        </a:rPr>
                        <a:t>％</a:t>
                      </a:r>
                      <a:endParaRPr kumimoji="1" lang="ja-JP" altLang="en-US" sz="800">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090134355"/>
                  </a:ext>
                </a:extLst>
              </a:tr>
              <a:tr h="506980">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latin typeface="+mn-lt"/>
                        </a:rPr>
                        <a:t>要介護認定率</a:t>
                      </a:r>
                      <a:endParaRPr kumimoji="1" lang="en-US" altLang="zh-TW" sz="800" dirty="0">
                        <a:latin typeface="+mn-lt"/>
                      </a:endParaRPr>
                    </a:p>
                    <a:p>
                      <a:pPr algn="l"/>
                      <a:r>
                        <a:rPr kumimoji="1" lang="en-US" altLang="ja-JP" sz="800" dirty="0">
                          <a:latin typeface="+mn-lt"/>
                        </a:rPr>
                        <a:t>【2020</a:t>
                      </a:r>
                      <a:r>
                        <a:rPr kumimoji="1" lang="ja-JP" altLang="en-US" sz="800" dirty="0">
                          <a:latin typeface="+mn-lt"/>
                        </a:rPr>
                        <a:t>年</a:t>
                      </a:r>
                      <a:r>
                        <a:rPr kumimoji="1" lang="en-US" altLang="ja-JP" sz="800" dirty="0">
                          <a:latin typeface="+mn-lt"/>
                        </a:rPr>
                        <a:t>】</a:t>
                      </a:r>
                      <a:endParaRPr kumimoji="1" lang="ja-JP" altLang="en-US" sz="80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a:latin typeface="+mn-lt"/>
                        </a:rPr>
                        <a:t>22.3</a:t>
                      </a:r>
                      <a:r>
                        <a:rPr kumimoji="1" lang="ja-JP" altLang="en-US" sz="800">
                          <a:latin typeface="+mn-lt"/>
                        </a:rPr>
                        <a:t>％（前年度比＋</a:t>
                      </a:r>
                      <a:r>
                        <a:rPr kumimoji="1" lang="en-US" altLang="ja-JP" sz="800">
                          <a:latin typeface="+mn-lt"/>
                        </a:rPr>
                        <a:t>0.6%</a:t>
                      </a:r>
                      <a:r>
                        <a:rPr kumimoji="1" lang="ja-JP" altLang="en-US" sz="800">
                          <a:latin typeface="+mn-lt"/>
                        </a:rPr>
                        <a:t>）</a:t>
                      </a:r>
                    </a:p>
                    <a:p>
                      <a:pPr algn="l"/>
                      <a:r>
                        <a:rPr kumimoji="1" lang="ja-JP" altLang="en-US" sz="800">
                          <a:latin typeface="+mn-lt"/>
                        </a:rPr>
                        <a:t>（全国平均</a:t>
                      </a:r>
                      <a:r>
                        <a:rPr kumimoji="1" lang="en-US" altLang="ja-JP" sz="800">
                          <a:latin typeface="+mn-lt"/>
                        </a:rPr>
                        <a:t>18.7</a:t>
                      </a:r>
                      <a:r>
                        <a:rPr kumimoji="1" lang="ja-JP" altLang="en-US" sz="800">
                          <a:latin typeface="+mn-lt"/>
                        </a:rPr>
                        <a:t>％を</a:t>
                      </a:r>
                      <a:r>
                        <a:rPr kumimoji="1" lang="en-US" altLang="ja-JP" sz="800">
                          <a:latin typeface="+mn-lt"/>
                        </a:rPr>
                        <a:t>3.6</a:t>
                      </a:r>
                      <a:r>
                        <a:rPr kumimoji="1" lang="ja-JP" altLang="en-US" sz="800">
                          <a:latin typeface="+mn-lt"/>
                        </a:rPr>
                        <a:t>％上回り、全国ワースト</a:t>
                      </a:r>
                      <a:r>
                        <a:rPr kumimoji="1" lang="en-US" altLang="ja-JP" sz="800">
                          <a:latin typeface="+mn-lt"/>
                        </a:rPr>
                        <a:t>1</a:t>
                      </a:r>
                      <a:r>
                        <a:rPr kumimoji="1" lang="ja-JP" altLang="en-US" sz="800">
                          <a:latin typeface="+mn-lt"/>
                        </a:rPr>
                        <a:t>位）</a:t>
                      </a:r>
                      <a:endParaRPr kumimoji="1" lang="en-US" altLang="ja-JP" sz="800">
                        <a:latin typeface="+mn-lt"/>
                      </a:endParaRPr>
                    </a:p>
                    <a:p>
                      <a:pPr marL="801688" indent="-801688" algn="l"/>
                      <a:r>
                        <a:rPr kumimoji="1" lang="en-US" altLang="ja-JP" sz="700">
                          <a:latin typeface="+mn-lt"/>
                        </a:rPr>
                        <a:t>※</a:t>
                      </a:r>
                      <a:r>
                        <a:rPr kumimoji="1" lang="ja-JP" altLang="en-US" sz="700">
                          <a:latin typeface="+mn-lt"/>
                        </a:rPr>
                        <a:t>要介護認定率＝</a:t>
                      </a:r>
                      <a:r>
                        <a:rPr kumimoji="1" lang="en-US" altLang="ja-JP" sz="700">
                          <a:latin typeface="+mn-lt"/>
                        </a:rPr>
                        <a:t>65</a:t>
                      </a:r>
                      <a:r>
                        <a:rPr kumimoji="1" lang="ja-JP" altLang="en-US" sz="700">
                          <a:latin typeface="+mn-lt"/>
                        </a:rPr>
                        <a:t>歳以上の被保険者のうち、要介護・要支援の認定を受けた者の割合</a:t>
                      </a:r>
                      <a:endParaRPr kumimoji="1" lang="ja-JP" altLang="en-US" sz="900">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972993315"/>
                  </a:ext>
                </a:extLst>
              </a:tr>
              <a:tr h="960704">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t>○府内民間企業の</a:t>
                      </a:r>
                      <a:endParaRPr kumimoji="1" lang="en-US" altLang="ja-JP" sz="1050" b="1" dirty="0"/>
                    </a:p>
                    <a:p>
                      <a:pPr marL="174625" indent="-174625"/>
                      <a:r>
                        <a:rPr kumimoji="1" lang="ja-JP" altLang="en-US" sz="1050" b="1" dirty="0"/>
                        <a:t>　 障がい者実雇用率</a:t>
                      </a:r>
                      <a:endParaRPr kumimoji="1" lang="en-US" altLang="ja-JP" sz="1050" b="1" dirty="0"/>
                    </a:p>
                    <a:p>
                      <a:pPr marL="174625" indent="-174625"/>
                      <a:r>
                        <a:rPr kumimoji="1" lang="ja-JP" altLang="en-US" sz="1050" b="1" dirty="0"/>
                        <a:t>　：</a:t>
                      </a:r>
                      <a:r>
                        <a:rPr kumimoji="1" lang="en-US" altLang="ja-JP" sz="1050" b="1" dirty="0">
                          <a:latin typeface="+mn-lt"/>
                        </a:rPr>
                        <a:t>2.3</a:t>
                      </a:r>
                      <a:r>
                        <a:rPr kumimoji="1" lang="ja-JP" altLang="en-US" sz="1050" b="1" dirty="0">
                          <a:latin typeface="+mn-lt"/>
                        </a:rPr>
                        <a:t>％以上</a:t>
                      </a:r>
                      <a:endParaRPr kumimoji="1" lang="ja-JP" altLang="en-US" sz="1050" b="1" dirty="0">
                        <a:latin typeface="+mn-lt"/>
                        <a:ea typeface="Meiryo UI" panose="020B0604030504040204" pitchFamily="50" charset="-128"/>
                      </a:endParaRPr>
                    </a:p>
                  </a:txBody>
                  <a:tcPr marL="83127" marR="83127" marT="37148" marB="37148"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【2019</a:t>
                      </a:r>
                      <a:r>
                        <a:rPr kumimoji="1" lang="ja-JP" altLang="en-US" sz="1000" dirty="0">
                          <a:latin typeface="+mn-lt"/>
                        </a:rPr>
                        <a:t>年</a:t>
                      </a:r>
                      <a:r>
                        <a:rPr kumimoji="1" lang="en-US" altLang="ja-JP" sz="1000" dirty="0">
                          <a:latin typeface="+mn-lt"/>
                        </a:rPr>
                        <a:t>】</a:t>
                      </a:r>
                    </a:p>
                    <a:p>
                      <a:pPr algn="ctr"/>
                      <a:r>
                        <a:rPr kumimoji="1" lang="en-US" altLang="ja-JP" sz="1000" dirty="0">
                          <a:latin typeface="+mn-lt"/>
                        </a:rPr>
                        <a:t>2.08%</a:t>
                      </a:r>
                      <a:endParaRPr kumimoji="1" lang="ja-JP" altLang="en-US" sz="1000" dirty="0">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800" dirty="0">
                          <a:latin typeface="+mn-lt"/>
                        </a:rPr>
                        <a:t>【2022</a:t>
                      </a:r>
                      <a:r>
                        <a:rPr kumimoji="1" lang="ja-JP" altLang="en-US" sz="800" dirty="0">
                          <a:latin typeface="+mn-lt"/>
                        </a:rPr>
                        <a:t>年</a:t>
                      </a:r>
                      <a:r>
                        <a:rPr kumimoji="1" lang="en-US" altLang="ja-JP" sz="800" dirty="0">
                          <a:latin typeface="+mn-lt"/>
                        </a:rPr>
                        <a:t>】</a:t>
                      </a:r>
                    </a:p>
                    <a:p>
                      <a:pPr algn="ctr"/>
                      <a:r>
                        <a:rPr kumimoji="1" lang="en-US" altLang="ja-JP" sz="800" dirty="0">
                          <a:latin typeface="+mn-lt"/>
                        </a:rPr>
                        <a:t>2.25%</a:t>
                      </a:r>
                      <a:endParaRPr kumimoji="1" lang="ja-JP" altLang="en-US" sz="800" dirty="0">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【2023</a:t>
                      </a:r>
                      <a:r>
                        <a:rPr kumimoji="1" lang="ja-JP" altLang="en-US" sz="1000" dirty="0">
                          <a:latin typeface="+mn-lt"/>
                        </a:rPr>
                        <a:t>年</a:t>
                      </a:r>
                      <a:r>
                        <a:rPr kumimoji="1" lang="en-US" altLang="ja-JP" sz="1000" dirty="0">
                          <a:latin typeface="+mn-lt"/>
                        </a:rPr>
                        <a:t>】</a:t>
                      </a:r>
                    </a:p>
                    <a:p>
                      <a:pPr algn="ctr"/>
                      <a:r>
                        <a:rPr kumimoji="1" lang="en-US" altLang="ja-JP" sz="1000" dirty="0">
                          <a:latin typeface="+mn-lt"/>
                        </a:rPr>
                        <a:t>2.35%</a:t>
                      </a:r>
                      <a:endParaRPr kumimoji="1" lang="ja-JP" altLang="en-US" sz="1000" dirty="0">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b="0" dirty="0">
                          <a:latin typeface="+mn-lt"/>
                          <a:ea typeface="Meiryo UI" panose="020B0604030504040204" pitchFamily="50" charset="-128"/>
                        </a:rPr>
                        <a:t>A</a:t>
                      </a:r>
                      <a:endParaRPr kumimoji="1" lang="ja-JP" altLang="en-US" sz="1000" b="0" dirty="0">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latin typeface="+mn-lt"/>
                        </a:rPr>
                        <a:t>就業率</a:t>
                      </a:r>
                      <a:endParaRPr kumimoji="1" lang="en-US" altLang="ja-JP" sz="800" dirty="0">
                        <a:latin typeface="+mn-lt"/>
                      </a:endParaRPr>
                    </a:p>
                    <a:p>
                      <a:pPr algn="l"/>
                      <a:r>
                        <a:rPr kumimoji="1" lang="ja-JP" altLang="en-US" sz="800" dirty="0">
                          <a:latin typeface="+mn-lt"/>
                        </a:rPr>
                        <a:t>（女性・若者・高齢者）</a:t>
                      </a:r>
                    </a:p>
                    <a:p>
                      <a:pPr algn="l"/>
                      <a:r>
                        <a:rPr kumimoji="1" lang="en-US" altLang="ja-JP" sz="800" dirty="0">
                          <a:latin typeface="+mn-lt"/>
                        </a:rPr>
                        <a:t>【2022</a:t>
                      </a:r>
                      <a:r>
                        <a:rPr kumimoji="1" lang="ja-JP" altLang="en-US" sz="800" dirty="0">
                          <a:latin typeface="+mn-lt"/>
                        </a:rPr>
                        <a:t>年</a:t>
                      </a:r>
                      <a:r>
                        <a:rPr kumimoji="1" lang="en-US" altLang="ja-JP" sz="800" dirty="0">
                          <a:latin typeface="+mn-lt"/>
                        </a:rPr>
                        <a:t>】</a:t>
                      </a:r>
                      <a:endParaRPr kumimoji="1" lang="en-US" altLang="ja-JP" sz="80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latin typeface="+mn-lt"/>
                        </a:rPr>
                        <a:t>・女性　</a:t>
                      </a:r>
                      <a:r>
                        <a:rPr kumimoji="1" lang="en-US" altLang="ja-JP" sz="800" dirty="0">
                          <a:latin typeface="+mn-lt"/>
                        </a:rPr>
                        <a:t>52.3</a:t>
                      </a:r>
                      <a:r>
                        <a:rPr kumimoji="1" lang="ja-JP" altLang="en-US" sz="800" dirty="0">
                          <a:latin typeface="+mn-lt"/>
                        </a:rPr>
                        <a:t>％　（全国</a:t>
                      </a:r>
                      <a:r>
                        <a:rPr kumimoji="1" lang="en-US" altLang="ja-JP" sz="800" dirty="0">
                          <a:latin typeface="+mn-lt"/>
                        </a:rPr>
                        <a:t>54.2</a:t>
                      </a:r>
                      <a:r>
                        <a:rPr kumimoji="1" lang="ja-JP" altLang="en-US" sz="800" dirty="0">
                          <a:latin typeface="+mn-lt"/>
                        </a:rPr>
                        <a:t>％）（</a:t>
                      </a:r>
                      <a:r>
                        <a:rPr kumimoji="1" lang="en-US" altLang="ja-JP" sz="800" dirty="0">
                          <a:latin typeface="+mn-lt"/>
                        </a:rPr>
                        <a:t>+1.2</a:t>
                      </a:r>
                      <a:r>
                        <a:rPr kumimoji="1" lang="ja-JP" altLang="en-US" sz="800" dirty="0">
                          <a:latin typeface="+mn-lt"/>
                        </a:rPr>
                        <a:t>％</a:t>
                      </a:r>
                      <a:r>
                        <a:rPr kumimoji="1" lang="en-US" altLang="ja-JP" sz="800" dirty="0">
                          <a:latin typeface="+mn-lt"/>
                        </a:rPr>
                        <a:t>((</a:t>
                      </a:r>
                      <a:r>
                        <a:rPr kumimoji="1" lang="ja-JP" altLang="en-US" sz="800" dirty="0">
                          <a:latin typeface="+mn-lt"/>
                        </a:rPr>
                        <a:t>全国</a:t>
                      </a:r>
                      <a:r>
                        <a:rPr kumimoji="1" lang="en-US" altLang="ja-JP" sz="800" dirty="0">
                          <a:latin typeface="+mn-lt"/>
                        </a:rPr>
                        <a:t>+2.0%))</a:t>
                      </a:r>
                    </a:p>
                    <a:p>
                      <a:pPr algn="l"/>
                      <a:r>
                        <a:rPr kumimoji="1" lang="ja-JP" altLang="en-US" sz="800" dirty="0">
                          <a:latin typeface="+mn-lt"/>
                        </a:rPr>
                        <a:t>・若者（</a:t>
                      </a:r>
                      <a:r>
                        <a:rPr kumimoji="1" lang="en-US" altLang="ja-JP" sz="800" dirty="0">
                          <a:latin typeface="+mn-lt"/>
                        </a:rPr>
                        <a:t>15</a:t>
                      </a:r>
                      <a:r>
                        <a:rPr kumimoji="1" lang="ja-JP" altLang="en-US" sz="800" dirty="0">
                          <a:latin typeface="+mn-lt"/>
                        </a:rPr>
                        <a:t>～</a:t>
                      </a:r>
                      <a:r>
                        <a:rPr kumimoji="1" lang="en-US" altLang="ja-JP" sz="800" dirty="0">
                          <a:latin typeface="+mn-lt"/>
                        </a:rPr>
                        <a:t>34</a:t>
                      </a:r>
                      <a:r>
                        <a:rPr kumimoji="1" lang="ja-JP" altLang="en-US" sz="800" dirty="0">
                          <a:latin typeface="+mn-lt"/>
                        </a:rPr>
                        <a:t>歳）</a:t>
                      </a:r>
                      <a:r>
                        <a:rPr kumimoji="1" lang="en-US" altLang="ja-JP" sz="800" dirty="0">
                          <a:latin typeface="+mn-lt"/>
                        </a:rPr>
                        <a:t>68.4</a:t>
                      </a:r>
                      <a:r>
                        <a:rPr kumimoji="1" lang="ja-JP" altLang="en-US" sz="800" dirty="0">
                          <a:latin typeface="+mn-lt"/>
                        </a:rPr>
                        <a:t>％　</a:t>
                      </a:r>
                      <a:r>
                        <a:rPr kumimoji="1" lang="en-US" altLang="ja-JP" sz="800" dirty="0">
                          <a:latin typeface="+mn-lt"/>
                        </a:rPr>
                        <a:t>(</a:t>
                      </a:r>
                      <a:r>
                        <a:rPr kumimoji="1" lang="ja-JP" altLang="en-US" sz="800" dirty="0">
                          <a:latin typeface="+mn-lt"/>
                        </a:rPr>
                        <a:t>全国</a:t>
                      </a:r>
                      <a:r>
                        <a:rPr kumimoji="1" lang="en-US" altLang="ja-JP" sz="800" dirty="0">
                          <a:latin typeface="+mn-lt"/>
                        </a:rPr>
                        <a:t>70.1%</a:t>
                      </a:r>
                      <a:r>
                        <a:rPr kumimoji="1" lang="ja-JP" altLang="en-US" sz="800" dirty="0">
                          <a:latin typeface="+mn-lt"/>
                        </a:rPr>
                        <a:t>）</a:t>
                      </a:r>
                    </a:p>
                    <a:p>
                      <a:pPr algn="l"/>
                      <a:r>
                        <a:rPr kumimoji="1" lang="ja-JP" altLang="en-US" sz="800" dirty="0">
                          <a:latin typeface="+mn-lt"/>
                        </a:rPr>
                        <a:t>　　　　（</a:t>
                      </a:r>
                      <a:r>
                        <a:rPr kumimoji="1" lang="en-US" altLang="ja-JP" sz="800" dirty="0">
                          <a:latin typeface="+mn-lt"/>
                        </a:rPr>
                        <a:t>+1.9</a:t>
                      </a:r>
                      <a:r>
                        <a:rPr kumimoji="1" lang="ja-JP" altLang="en-US" sz="800" dirty="0">
                          <a:latin typeface="+mn-lt"/>
                        </a:rPr>
                        <a:t>％</a:t>
                      </a:r>
                      <a:r>
                        <a:rPr kumimoji="1" lang="en-US" altLang="ja-JP" sz="800" dirty="0">
                          <a:latin typeface="+mn-lt"/>
                        </a:rPr>
                        <a:t>(</a:t>
                      </a:r>
                      <a:r>
                        <a:rPr kumimoji="1" lang="ja-JP" altLang="en-US" sz="800" dirty="0">
                          <a:latin typeface="+mn-lt"/>
                        </a:rPr>
                        <a:t>全国</a:t>
                      </a:r>
                      <a:r>
                        <a:rPr kumimoji="1" lang="en-US" altLang="ja-JP" sz="800" dirty="0">
                          <a:latin typeface="+mn-lt"/>
                        </a:rPr>
                        <a:t>+3.2</a:t>
                      </a:r>
                      <a:r>
                        <a:rPr kumimoji="1" lang="ja-JP" altLang="en-US" sz="800" dirty="0">
                          <a:latin typeface="+mn-lt"/>
                        </a:rPr>
                        <a:t>％</a:t>
                      </a:r>
                      <a:r>
                        <a:rPr kumimoji="1" lang="en-US" altLang="ja-JP" sz="800" dirty="0">
                          <a:latin typeface="+mn-lt"/>
                        </a:rPr>
                        <a:t>)</a:t>
                      </a:r>
                      <a:r>
                        <a:rPr kumimoji="1" lang="ja-JP" altLang="en-US" sz="800" dirty="0">
                          <a:latin typeface="+mn-lt"/>
                        </a:rPr>
                        <a:t>）</a:t>
                      </a:r>
                    </a:p>
                    <a:p>
                      <a:pPr algn="l"/>
                      <a:r>
                        <a:rPr kumimoji="1" lang="ja-JP" altLang="en-US" sz="800" dirty="0">
                          <a:latin typeface="+mn-lt"/>
                        </a:rPr>
                        <a:t>・高齢者（</a:t>
                      </a:r>
                      <a:r>
                        <a:rPr kumimoji="1" lang="en-US" altLang="ja-JP" sz="800" dirty="0">
                          <a:latin typeface="+mn-lt"/>
                        </a:rPr>
                        <a:t>65</a:t>
                      </a:r>
                      <a:r>
                        <a:rPr kumimoji="1" lang="ja-JP" altLang="en-US" sz="800" dirty="0">
                          <a:latin typeface="+mn-lt"/>
                        </a:rPr>
                        <a:t>歳以上）</a:t>
                      </a:r>
                      <a:r>
                        <a:rPr kumimoji="1" lang="en-US" altLang="ja-JP" sz="800" dirty="0">
                          <a:latin typeface="+mn-lt"/>
                        </a:rPr>
                        <a:t>22.6</a:t>
                      </a:r>
                      <a:r>
                        <a:rPr kumimoji="1" lang="ja-JP" altLang="en-US" sz="800" dirty="0">
                          <a:latin typeface="+mn-lt"/>
                        </a:rPr>
                        <a:t>％　</a:t>
                      </a:r>
                      <a:r>
                        <a:rPr kumimoji="1" lang="en-US" altLang="ja-JP" sz="800" dirty="0">
                          <a:latin typeface="+mn-lt"/>
                        </a:rPr>
                        <a:t>(</a:t>
                      </a:r>
                      <a:r>
                        <a:rPr kumimoji="1" lang="ja-JP" altLang="en-US" sz="800" dirty="0">
                          <a:latin typeface="+mn-lt"/>
                        </a:rPr>
                        <a:t>全国</a:t>
                      </a:r>
                      <a:r>
                        <a:rPr kumimoji="1" lang="en-US" altLang="ja-JP" sz="800" dirty="0">
                          <a:latin typeface="+mn-lt"/>
                        </a:rPr>
                        <a:t>25.6%</a:t>
                      </a:r>
                      <a:r>
                        <a:rPr kumimoji="1" lang="ja-JP" altLang="en-US" sz="800" dirty="0">
                          <a:latin typeface="+mn-lt"/>
                        </a:rPr>
                        <a:t>）</a:t>
                      </a:r>
                    </a:p>
                    <a:p>
                      <a:pPr algn="l"/>
                      <a:r>
                        <a:rPr kumimoji="1" lang="ja-JP" altLang="en-US" sz="800" dirty="0">
                          <a:latin typeface="+mn-lt"/>
                        </a:rPr>
                        <a:t>　　　　（</a:t>
                      </a:r>
                      <a:r>
                        <a:rPr kumimoji="1" lang="en-US" altLang="ja-JP" sz="800" dirty="0">
                          <a:latin typeface="+mn-lt"/>
                        </a:rPr>
                        <a:t>+0.26%(</a:t>
                      </a:r>
                      <a:r>
                        <a:rPr kumimoji="1" lang="ja-JP" altLang="en-US" sz="800" dirty="0">
                          <a:latin typeface="+mn-lt"/>
                        </a:rPr>
                        <a:t>全国</a:t>
                      </a:r>
                      <a:r>
                        <a:rPr kumimoji="1" lang="en-US" altLang="ja-JP" sz="800" dirty="0">
                          <a:latin typeface="+mn-lt"/>
                        </a:rPr>
                        <a:t>+0.51</a:t>
                      </a:r>
                      <a:r>
                        <a:rPr kumimoji="1" lang="ja-JP" altLang="en-US" sz="800" dirty="0">
                          <a:latin typeface="+mn-lt"/>
                        </a:rPr>
                        <a:t>％</a:t>
                      </a:r>
                      <a:r>
                        <a:rPr kumimoji="1" lang="en-US" altLang="ja-JP" sz="800" dirty="0">
                          <a:latin typeface="+mn-lt"/>
                        </a:rPr>
                        <a:t>)</a:t>
                      </a:r>
                      <a:r>
                        <a:rPr kumimoji="1" lang="ja-JP" altLang="en-US" sz="800" dirty="0">
                          <a:latin typeface="+mn-lt"/>
                        </a:rPr>
                        <a:t>）</a:t>
                      </a:r>
                    </a:p>
                    <a:p>
                      <a:pPr algn="l"/>
                      <a:r>
                        <a:rPr kumimoji="1" lang="ja-JP" altLang="en-US" sz="800" dirty="0">
                          <a:latin typeface="+mn-lt"/>
                        </a:rPr>
                        <a:t>　</a:t>
                      </a:r>
                      <a:r>
                        <a:rPr kumimoji="1" lang="en-US" altLang="ja-JP" sz="800" dirty="0">
                          <a:latin typeface="+mn-lt"/>
                        </a:rPr>
                        <a:t>※</a:t>
                      </a:r>
                      <a:r>
                        <a:rPr kumimoji="1" lang="ja-JP" altLang="en-US" sz="800" dirty="0">
                          <a:latin typeface="+mn-lt"/>
                        </a:rPr>
                        <a:t>（　）は前年との差</a:t>
                      </a:r>
                      <a:endParaRPr kumimoji="1" lang="ja-JP" altLang="en-US" sz="800" dirty="0">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608802803"/>
                  </a:ext>
                </a:extLst>
              </a:tr>
              <a:tr h="3732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a:latin typeface="+mn-lt"/>
                        </a:rPr>
                        <a:t>法定雇用率達成企業の割合</a:t>
                      </a:r>
                      <a:r>
                        <a:rPr kumimoji="1" lang="en-US" altLang="ja-JP" sz="800">
                          <a:latin typeface="+mn-lt"/>
                        </a:rPr>
                        <a:t>【2022</a:t>
                      </a:r>
                      <a:r>
                        <a:rPr kumimoji="1" lang="ja-JP" altLang="en-US" sz="800">
                          <a:latin typeface="+mn-lt"/>
                        </a:rPr>
                        <a:t>年</a:t>
                      </a:r>
                      <a:r>
                        <a:rPr kumimoji="1" lang="en-US" altLang="ja-JP" sz="800">
                          <a:latin typeface="+mn-lt"/>
                        </a:rPr>
                        <a:t>】</a:t>
                      </a:r>
                      <a:endParaRPr kumimoji="1" lang="ja-JP" altLang="en-US" sz="800">
                        <a:latin typeface="+mn-lt"/>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zh-CN" sz="800" dirty="0">
                          <a:latin typeface="+mn-lt"/>
                        </a:rPr>
                        <a:t>44.6</a:t>
                      </a:r>
                      <a:r>
                        <a:rPr kumimoji="1" lang="zh-CN" altLang="en-US" sz="800" dirty="0">
                          <a:latin typeface="+mn-lt"/>
                        </a:rPr>
                        <a:t>％（前年比</a:t>
                      </a:r>
                      <a:r>
                        <a:rPr kumimoji="1" lang="en-US" altLang="zh-CN" sz="800" dirty="0">
                          <a:latin typeface="+mn-lt"/>
                        </a:rPr>
                        <a:t>+1.6</a:t>
                      </a:r>
                      <a:r>
                        <a:rPr kumimoji="1" lang="zh-CN" altLang="en-US" sz="800" dirty="0">
                          <a:latin typeface="+mn-lt"/>
                        </a:rPr>
                        <a:t>％）全国平均　</a:t>
                      </a:r>
                      <a:r>
                        <a:rPr kumimoji="1" lang="en-US" altLang="zh-CN" sz="800" dirty="0">
                          <a:latin typeface="+mn-lt"/>
                        </a:rPr>
                        <a:t>48.3</a:t>
                      </a:r>
                      <a:r>
                        <a:rPr kumimoji="1" lang="zh-CN" altLang="en-US" sz="800" dirty="0">
                          <a:latin typeface="+mn-lt"/>
                        </a:rPr>
                        <a:t>％</a:t>
                      </a:r>
                      <a:endParaRPr kumimoji="1" lang="ja-JP" altLang="en-US" sz="800" dirty="0">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99881722"/>
                  </a:ext>
                </a:extLst>
              </a:tr>
            </a:tbl>
          </a:graphicData>
        </a:graphic>
      </p:graphicFrame>
      <p:sp>
        <p:nvSpPr>
          <p:cNvPr id="39" name="正方形/長方形 38">
            <a:extLst>
              <a:ext uri="{FF2B5EF4-FFF2-40B4-BE49-F238E27FC236}">
                <a16:creationId xmlns:a16="http://schemas.microsoft.com/office/drawing/2014/main" id="{807B6CC9-561D-4935-A2A1-FC5BB392F657}"/>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a:t>
            </a:fld>
            <a:endParaRPr lang="ja-JP" altLang="en-US">
              <a:solidFill>
                <a:prstClr val="black"/>
              </a:solidFill>
            </a:endParaRPr>
          </a:p>
        </p:txBody>
      </p:sp>
      <p:sp>
        <p:nvSpPr>
          <p:cNvPr id="16" name="正方形/長方形 15">
            <a:extLst>
              <a:ext uri="{FF2B5EF4-FFF2-40B4-BE49-F238E27FC236}">
                <a16:creationId xmlns:a16="http://schemas.microsoft.com/office/drawing/2014/main" id="{9CBBB810-B219-460D-BD9D-69420094D964}"/>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Tree>
    <p:extLst>
      <p:ext uri="{BB962C8B-B14F-4D97-AF65-F5344CB8AC3E}">
        <p14:creationId xmlns:p14="http://schemas.microsoft.com/office/powerpoint/2010/main" val="2839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a:extLst>
              <a:ext uri="{FF2B5EF4-FFF2-40B4-BE49-F238E27FC236}">
                <a16:creationId xmlns:a16="http://schemas.microsoft.com/office/drawing/2014/main" id="{8C4F03EC-8AA4-4FB6-8844-75CBC810DCFB}"/>
              </a:ext>
            </a:extLst>
          </p:cNvPr>
          <p:cNvSpPr/>
          <p:nvPr/>
        </p:nvSpPr>
        <p:spPr>
          <a:xfrm>
            <a:off x="156884" y="689789"/>
            <a:ext cx="8856984" cy="1892826"/>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Ⅱ </a:t>
            </a:r>
            <a:r>
              <a:rPr lang="ja-JP" altLang="en-US" sz="1600" b="1" dirty="0">
                <a:latin typeface="Meiryo UI" panose="020B0604030504040204" pitchFamily="50" charset="-128"/>
                <a:ea typeface="Meiryo UI" panose="020B0604030504040204" pitchFamily="50" charset="-128"/>
              </a:rPr>
              <a:t>人口減少・超高齢化社会でも持続可能な地域づくり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④　</a:t>
            </a:r>
            <a:r>
              <a:rPr kumimoji="0" lang="ja-JP" altLang="en-US" sz="1600" b="1" dirty="0">
                <a:solidFill>
                  <a:prstClr val="black"/>
                </a:solidFill>
                <a:latin typeface="Meiryo UI" panose="020B0604030504040204" pitchFamily="50" charset="-128"/>
                <a:ea typeface="Meiryo UI" panose="020B0604030504040204" pitchFamily="50" charset="-128"/>
              </a:rPr>
              <a:t>安全・安心な地域をつくる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大規模災害に備えた防潮堤の強化や密集市街地の解消による安全・安心の確保のほか、プラスチックごみ対策や温室効果ガス排出量の削減等、環境にやさしい都市の実現に向けて取り組みました。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いずれの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も、戦略策定時より改善しており、一定の改善傾向が見られます。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F9EA5ECB-4FF7-400C-B85B-237ACB99BBA1}"/>
              </a:ext>
            </a:extLst>
          </p:cNvPr>
          <p:cNvSpPr txBox="1"/>
          <p:nvPr/>
        </p:nvSpPr>
        <p:spPr>
          <a:xfrm>
            <a:off x="474590" y="6432826"/>
            <a:ext cx="7841826" cy="246221"/>
          </a:xfrm>
          <a:prstGeom prst="rect">
            <a:avLst/>
          </a:prstGeom>
          <a:noFill/>
        </p:spPr>
        <p:txBody>
          <a:bodyPr wrap="square">
            <a:spAutoFit/>
          </a:bodyPr>
          <a:lstStyle/>
          <a:p>
            <a:r>
              <a:rPr lang="en-US" altLang="ja-JP" sz="1000" b="1">
                <a:latin typeface="Meiryo UI" panose="020B0604030504040204" pitchFamily="50" charset="-128"/>
                <a:ea typeface="Meiryo UI" panose="020B0604030504040204" pitchFamily="50" charset="-128"/>
              </a:rPr>
              <a:t>A</a:t>
            </a:r>
            <a:r>
              <a:rPr lang="ja-JP" altLang="en-US" sz="1000" b="1">
                <a:latin typeface="Meiryo UI" panose="020B0604030504040204" pitchFamily="50" charset="-128"/>
                <a:ea typeface="Meiryo UI" panose="020B0604030504040204" pitchFamily="50" charset="-128"/>
              </a:rPr>
              <a:t>：</a:t>
            </a:r>
            <a:r>
              <a:rPr lang="en-US" altLang="ja-JP" sz="1000" b="1">
                <a:latin typeface="Meiryo UI" panose="020B0604030504040204" pitchFamily="50" charset="-128"/>
                <a:ea typeface="Meiryo UI" panose="020B0604030504040204" pitchFamily="50" charset="-128"/>
              </a:rPr>
              <a:t>KPI</a:t>
            </a:r>
            <a:r>
              <a:rPr lang="ja-JP" altLang="en-US" sz="1000" b="1">
                <a:latin typeface="Meiryo UI" panose="020B0604030504040204" pitchFamily="50" charset="-128"/>
                <a:ea typeface="Meiryo UI" panose="020B0604030504040204" pitchFamily="50" charset="-128"/>
              </a:rPr>
              <a:t>目標値を達成</a:t>
            </a:r>
            <a:r>
              <a:rPr lang="ja-JP" altLang="en-US" sz="1000">
                <a:latin typeface="Meiryo UI" panose="020B0604030504040204" pitchFamily="50" charset="-128"/>
                <a:ea typeface="Meiryo UI" panose="020B0604030504040204" pitchFamily="50" charset="-128"/>
              </a:rPr>
              <a:t>。</a:t>
            </a:r>
            <a:r>
              <a:rPr lang="ja-JP" altLang="en-US" sz="1000" b="1">
                <a:latin typeface="Meiryo UI" panose="020B0604030504040204" pitchFamily="50" charset="-128"/>
                <a:ea typeface="Meiryo UI" panose="020B0604030504040204" pitchFamily="50" charset="-128"/>
              </a:rPr>
              <a:t>　</a:t>
            </a:r>
            <a:r>
              <a:rPr lang="en-US" altLang="ja-JP" sz="1000" b="1">
                <a:latin typeface="Meiryo UI" panose="020B0604030504040204" pitchFamily="50" charset="-128"/>
                <a:ea typeface="Meiryo UI" panose="020B0604030504040204" pitchFamily="50" charset="-128"/>
              </a:rPr>
              <a:t>B</a:t>
            </a:r>
            <a:r>
              <a:rPr lang="ja-JP" altLang="en-US" sz="1000" b="1">
                <a:latin typeface="Meiryo UI" panose="020B0604030504040204" pitchFamily="50" charset="-128"/>
                <a:ea typeface="Meiryo UI" panose="020B0604030504040204" pitchFamily="50" charset="-128"/>
              </a:rPr>
              <a:t>：</a:t>
            </a:r>
            <a:r>
              <a:rPr lang="en-US" altLang="ja-JP" sz="1000" b="1">
                <a:latin typeface="Meiryo UI" panose="020B0604030504040204" pitchFamily="50" charset="-128"/>
                <a:ea typeface="Meiryo UI" panose="020B0604030504040204" pitchFamily="50" charset="-128"/>
              </a:rPr>
              <a:t>KPI</a:t>
            </a:r>
            <a:r>
              <a:rPr lang="ja-JP" altLang="en-US" sz="1000" b="1">
                <a:latin typeface="Meiryo UI" panose="020B0604030504040204" pitchFamily="50" charset="-128"/>
                <a:ea typeface="Meiryo UI" panose="020B0604030504040204" pitchFamily="50" charset="-128"/>
              </a:rPr>
              <a:t>目標値は達成していないが、改善・増加した。　</a:t>
            </a:r>
            <a:r>
              <a:rPr lang="en-US" altLang="ja-JP" sz="1000" b="1">
                <a:latin typeface="Meiryo UI" panose="020B0604030504040204" pitchFamily="50" charset="-128"/>
                <a:ea typeface="Meiryo UI" panose="020B0604030504040204" pitchFamily="50" charset="-128"/>
              </a:rPr>
              <a:t>C</a:t>
            </a:r>
            <a:r>
              <a:rPr lang="ja-JP" altLang="en-US" sz="1000" b="1">
                <a:latin typeface="Meiryo UI" panose="020B0604030504040204" pitchFamily="50" charset="-128"/>
                <a:ea typeface="Meiryo UI" panose="020B0604030504040204" pitchFamily="50" charset="-128"/>
              </a:rPr>
              <a:t>：改善・増加していない。　</a:t>
            </a:r>
            <a:r>
              <a:rPr lang="en-US" altLang="ja-JP" sz="1000" b="1">
                <a:latin typeface="Meiryo UI" panose="020B0604030504040204" pitchFamily="50" charset="-128"/>
                <a:ea typeface="Meiryo UI" panose="020B0604030504040204" pitchFamily="50" charset="-128"/>
              </a:rPr>
              <a:t>D</a:t>
            </a:r>
            <a:r>
              <a:rPr lang="ja-JP" altLang="en-US" sz="1000" b="1">
                <a:latin typeface="Meiryo UI" panose="020B0604030504040204" pitchFamily="50" charset="-128"/>
                <a:ea typeface="Meiryo UI" panose="020B0604030504040204" pitchFamily="50" charset="-128"/>
              </a:rPr>
              <a:t>：計画当初より低下している。</a:t>
            </a:r>
            <a:r>
              <a:rPr lang="ja-JP" altLang="en-US" sz="1000">
                <a:latin typeface="Meiryo UI" panose="020B0604030504040204" pitchFamily="50" charset="-128"/>
                <a:ea typeface="Meiryo UI" panose="020B0604030504040204" pitchFamily="50" charset="-128"/>
              </a:rPr>
              <a:t>　</a:t>
            </a:r>
            <a:endParaRPr lang="ja-JP" altLang="en-US" sz="1000"/>
          </a:p>
        </p:txBody>
      </p:sp>
      <p:pic>
        <p:nvPicPr>
          <p:cNvPr id="20" name="Picture 4">
            <a:extLst>
              <a:ext uri="{FF2B5EF4-FFF2-40B4-BE49-F238E27FC236}">
                <a16:creationId xmlns:a16="http://schemas.microsoft.com/office/drawing/2014/main" id="{1D25FA6F-5414-44D8-9212-B9EF32DC842F}"/>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8930"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a:extLst>
              <a:ext uri="{FF2B5EF4-FFF2-40B4-BE49-F238E27FC236}">
                <a16:creationId xmlns:a16="http://schemas.microsoft.com/office/drawing/2014/main" id="{56F9E254-570D-4331-B011-643A3D0AFD1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804"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8F30E1F1-AF47-4D50-B933-4A35DAEADF3C}"/>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4678"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a:extLst>
              <a:ext uri="{FF2B5EF4-FFF2-40B4-BE49-F238E27FC236}">
                <a16:creationId xmlns:a16="http://schemas.microsoft.com/office/drawing/2014/main" id="{A892955A-8B6B-43C0-A1BF-0CB97E4F7EB4}"/>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7552"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8995D3B9-F8FF-4588-BDFC-5E605C21B6E8}"/>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3300"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33E876C3-CC45-4FE0-8AC9-66DA85F00F35}"/>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090426" y="764704"/>
            <a:ext cx="378663" cy="378663"/>
          </a:xfrm>
          <a:prstGeom prst="rect">
            <a:avLst/>
          </a:prstGeom>
        </p:spPr>
      </p:pic>
      <p:pic>
        <p:nvPicPr>
          <p:cNvPr id="26" name="図 25">
            <a:extLst>
              <a:ext uri="{FF2B5EF4-FFF2-40B4-BE49-F238E27FC236}">
                <a16:creationId xmlns:a16="http://schemas.microsoft.com/office/drawing/2014/main" id="{690D2127-2C03-4F0B-BB6C-28713DC4A4A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7896174" y="764704"/>
            <a:ext cx="378663" cy="378663"/>
          </a:xfrm>
          <a:prstGeom prst="rect">
            <a:avLst/>
          </a:prstGeom>
        </p:spPr>
      </p:pic>
      <p:pic>
        <p:nvPicPr>
          <p:cNvPr id="27" name="図 26">
            <a:extLst>
              <a:ext uri="{FF2B5EF4-FFF2-40B4-BE49-F238E27FC236}">
                <a16:creationId xmlns:a16="http://schemas.microsoft.com/office/drawing/2014/main" id="{BF68EFA7-FEC4-4FC9-A0F0-BCB94B87D5BA}"/>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701923" y="764704"/>
            <a:ext cx="378663" cy="378663"/>
          </a:xfrm>
          <a:prstGeom prst="rect">
            <a:avLst/>
          </a:prstGeom>
        </p:spPr>
      </p:pic>
      <p:pic>
        <p:nvPicPr>
          <p:cNvPr id="28" name="図 27">
            <a:extLst>
              <a:ext uri="{FF2B5EF4-FFF2-40B4-BE49-F238E27FC236}">
                <a16:creationId xmlns:a16="http://schemas.microsoft.com/office/drawing/2014/main" id="{3A2C2650-B9CE-498B-8A8F-0D32A0D2202E}"/>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076056" y="764704"/>
            <a:ext cx="378663" cy="378663"/>
          </a:xfrm>
          <a:prstGeom prst="rect">
            <a:avLst/>
          </a:prstGeom>
        </p:spPr>
      </p:pic>
      <p:pic>
        <p:nvPicPr>
          <p:cNvPr id="29" name="Picture 17">
            <a:extLst>
              <a:ext uri="{FF2B5EF4-FFF2-40B4-BE49-F238E27FC236}">
                <a16:creationId xmlns:a16="http://schemas.microsoft.com/office/drawing/2014/main" id="{ED706F2F-F85E-480F-A73D-356305661B0A}"/>
              </a:ext>
            </a:extLst>
          </p:cNvPr>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99048" y="764704"/>
            <a:ext cx="378663" cy="3786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表 30">
            <a:extLst>
              <a:ext uri="{FF2B5EF4-FFF2-40B4-BE49-F238E27FC236}">
                <a16:creationId xmlns:a16="http://schemas.microsoft.com/office/drawing/2014/main" id="{48D250B7-EBAD-4298-B90F-D422E8EB32DB}"/>
              </a:ext>
            </a:extLst>
          </p:cNvPr>
          <p:cNvGraphicFramePr>
            <a:graphicFrameLocks noGrp="1"/>
          </p:cNvGraphicFramePr>
          <p:nvPr>
            <p:extLst>
              <p:ext uri="{D42A27DB-BD31-4B8C-83A1-F6EECF244321}">
                <p14:modId xmlns:p14="http://schemas.microsoft.com/office/powerpoint/2010/main" val="2262617806"/>
              </p:ext>
            </p:extLst>
          </p:nvPr>
        </p:nvGraphicFramePr>
        <p:xfrm>
          <a:off x="138260" y="2708920"/>
          <a:ext cx="8867481" cy="3704341"/>
        </p:xfrm>
        <a:graphic>
          <a:graphicData uri="http://schemas.openxmlformats.org/drawingml/2006/table">
            <a:tbl>
              <a:tblPr firstRow="1" bandRow="1">
                <a:tableStyleId>{F5AB1C69-6EDB-4FF4-983F-18BD219EF322}</a:tableStyleId>
              </a:tblPr>
              <a:tblGrid>
                <a:gridCol w="1548749">
                  <a:extLst>
                    <a:ext uri="{9D8B030D-6E8A-4147-A177-3AD203B41FA5}">
                      <a16:colId xmlns:a16="http://schemas.microsoft.com/office/drawing/2014/main" val="1433173782"/>
                    </a:ext>
                  </a:extLst>
                </a:gridCol>
                <a:gridCol w="1160260">
                  <a:extLst>
                    <a:ext uri="{9D8B030D-6E8A-4147-A177-3AD203B41FA5}">
                      <a16:colId xmlns:a16="http://schemas.microsoft.com/office/drawing/2014/main" val="1700687111"/>
                    </a:ext>
                  </a:extLst>
                </a:gridCol>
                <a:gridCol w="955677">
                  <a:extLst>
                    <a:ext uri="{9D8B030D-6E8A-4147-A177-3AD203B41FA5}">
                      <a16:colId xmlns:a16="http://schemas.microsoft.com/office/drawing/2014/main" val="3552610994"/>
                    </a:ext>
                  </a:extLst>
                </a:gridCol>
                <a:gridCol w="1553684">
                  <a:extLst>
                    <a:ext uri="{9D8B030D-6E8A-4147-A177-3AD203B41FA5}">
                      <a16:colId xmlns:a16="http://schemas.microsoft.com/office/drawing/2014/main" val="304697467"/>
                    </a:ext>
                  </a:extLst>
                </a:gridCol>
                <a:gridCol w="548856">
                  <a:extLst>
                    <a:ext uri="{9D8B030D-6E8A-4147-A177-3AD203B41FA5}">
                      <a16:colId xmlns:a16="http://schemas.microsoft.com/office/drawing/2014/main" val="779577336"/>
                    </a:ext>
                  </a:extLst>
                </a:gridCol>
                <a:gridCol w="1011771">
                  <a:extLst>
                    <a:ext uri="{9D8B030D-6E8A-4147-A177-3AD203B41FA5}">
                      <a16:colId xmlns:a16="http://schemas.microsoft.com/office/drawing/2014/main" val="1469281846"/>
                    </a:ext>
                  </a:extLst>
                </a:gridCol>
                <a:gridCol w="2088484">
                  <a:extLst>
                    <a:ext uri="{9D8B030D-6E8A-4147-A177-3AD203B41FA5}">
                      <a16:colId xmlns:a16="http://schemas.microsoft.com/office/drawing/2014/main" val="2979112779"/>
                    </a:ext>
                  </a:extLst>
                </a:gridCol>
              </a:tblGrid>
              <a:tr h="393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戦略策定時</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参考指標</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875348">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latin typeface="+mn-lt"/>
                        </a:rPr>
                        <a:t>○地震による被害予測</a:t>
                      </a:r>
                      <a:endParaRPr kumimoji="1" lang="en-US" altLang="ja-JP" sz="1050" b="1" dirty="0">
                        <a:latin typeface="+mn-lt"/>
                      </a:endParaRPr>
                    </a:p>
                    <a:p>
                      <a:pPr marL="174625" indent="-174625"/>
                      <a:r>
                        <a:rPr kumimoji="1" lang="ja-JP" altLang="en-US" sz="1050" b="1" dirty="0">
                          <a:latin typeface="+mn-lt"/>
                        </a:rPr>
                        <a:t>　：限りなくゼロに</a:t>
                      </a:r>
                    </a:p>
                    <a:p>
                      <a:pPr marL="174625" indent="7938"/>
                      <a:r>
                        <a:rPr kumimoji="1" lang="ja-JP" altLang="en-US" sz="1050" b="1" dirty="0">
                          <a:latin typeface="+mn-lt"/>
                        </a:rPr>
                        <a:t>（</a:t>
                      </a:r>
                      <a:r>
                        <a:rPr kumimoji="1" lang="en-US" altLang="ja-JP" sz="1050" b="1" dirty="0">
                          <a:latin typeface="+mn-lt"/>
                        </a:rPr>
                        <a:t>2024</a:t>
                      </a:r>
                      <a:r>
                        <a:rPr kumimoji="1" lang="ja-JP" altLang="en-US" sz="1050" b="1" dirty="0">
                          <a:latin typeface="+mn-lt"/>
                        </a:rPr>
                        <a:t>年まで）</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zh-TW" altLang="en-US" sz="1000" dirty="0">
                          <a:latin typeface="+mn-lt"/>
                        </a:rPr>
                        <a:t>約</a:t>
                      </a:r>
                      <a:r>
                        <a:rPr kumimoji="1" lang="en-US" altLang="zh-TW" sz="1000" dirty="0">
                          <a:latin typeface="+mn-lt"/>
                        </a:rPr>
                        <a:t>134,000</a:t>
                      </a:r>
                      <a:r>
                        <a:rPr kumimoji="1" lang="zh-TW" altLang="en-US" sz="1000" dirty="0">
                          <a:latin typeface="+mn-lt"/>
                        </a:rPr>
                        <a:t>人</a:t>
                      </a:r>
                      <a:endParaRPr kumimoji="1" lang="en-US" altLang="zh-TW" sz="1000" dirty="0">
                        <a:latin typeface="+mn-lt"/>
                      </a:endParaRPr>
                    </a:p>
                    <a:p>
                      <a:pPr algn="ctr"/>
                      <a:r>
                        <a:rPr kumimoji="1" lang="zh-TW" altLang="en-US" sz="1000" dirty="0">
                          <a:latin typeface="+mn-lt"/>
                        </a:rPr>
                        <a:t>（</a:t>
                      </a:r>
                      <a:r>
                        <a:rPr kumimoji="1" lang="en-US" altLang="zh-TW" sz="1000" dirty="0">
                          <a:latin typeface="+mn-lt"/>
                        </a:rPr>
                        <a:t>2013</a:t>
                      </a:r>
                      <a:r>
                        <a:rPr kumimoji="1" lang="zh-TW" altLang="en-US" sz="1000" dirty="0">
                          <a:latin typeface="+mn-lt"/>
                        </a:rPr>
                        <a:t>年度公表）</a:t>
                      </a:r>
                      <a:endParaRPr kumimoji="1" lang="ja-JP" altLang="en-US" sz="1000" dirty="0">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en-US" altLang="ja-JP" sz="1000" dirty="0">
                        <a:latin typeface="+mn-lt"/>
                      </a:endParaRPr>
                    </a:p>
                    <a:p>
                      <a:pPr algn="ctr"/>
                      <a:endParaRPr kumimoji="1" lang="en-US" altLang="ja-JP" sz="1000" dirty="0">
                        <a:latin typeface="+mn-lt"/>
                      </a:endParaRPr>
                    </a:p>
                    <a:p>
                      <a:pPr algn="ctr"/>
                      <a:endParaRPr kumimoji="1" lang="en-US" altLang="ja-JP" sz="1000" dirty="0">
                        <a:latin typeface="+mn-lt"/>
                      </a:endParaRPr>
                    </a:p>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24,000</a:t>
                      </a:r>
                      <a:r>
                        <a:rPr kumimoji="1" lang="ja-JP" altLang="en-US" sz="1000" dirty="0">
                          <a:latin typeface="+mn-lt"/>
                        </a:rPr>
                        <a:t>人</a:t>
                      </a:r>
                      <a:endParaRPr kumimoji="1" lang="en-US" altLang="ja-JP" sz="1000" dirty="0">
                        <a:latin typeface="+mn-lt"/>
                      </a:endParaRPr>
                    </a:p>
                    <a:p>
                      <a:pPr algn="ctr"/>
                      <a:r>
                        <a:rPr kumimoji="1" lang="ja-JP" altLang="en-US" sz="1000" dirty="0">
                          <a:latin typeface="+mn-lt"/>
                        </a:rPr>
                        <a:t>（推定値）</a:t>
                      </a:r>
                      <a:endParaRPr kumimoji="1" lang="en-US" altLang="ja-JP" sz="1000" dirty="0">
                        <a:latin typeface="+mn-lt"/>
                      </a:endParaRPr>
                    </a:p>
                    <a:p>
                      <a:pPr algn="ctr"/>
                      <a:r>
                        <a:rPr kumimoji="1" lang="en-US" altLang="ja-JP" sz="1000" dirty="0">
                          <a:latin typeface="+mn-lt"/>
                        </a:rPr>
                        <a:t>※2018</a:t>
                      </a:r>
                      <a:r>
                        <a:rPr kumimoji="1" lang="ja-JP" altLang="en-US" sz="1000" dirty="0">
                          <a:latin typeface="+mn-lt"/>
                        </a:rPr>
                        <a:t>年度までの主要な施設整備効果を見込んだもの</a:t>
                      </a:r>
                      <a:endParaRPr kumimoji="1" lang="en-US" altLang="ja-JP" sz="1000" dirty="0">
                        <a:latin typeface="+mn-lt"/>
                      </a:endParaRPr>
                    </a:p>
                    <a:p>
                      <a:pPr algn="ctr"/>
                      <a:endParaRPr kumimoji="1" lang="ja-JP" altLang="en-US" sz="1000" dirty="0">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000" dirty="0">
                          <a:solidFill>
                            <a:schemeClr val="tx1"/>
                          </a:solidFill>
                          <a:latin typeface="+mn-lt"/>
                        </a:rPr>
                        <a:t>現在、新たな被害想定の</a:t>
                      </a:r>
                      <a:endParaRPr kumimoji="1" lang="en-US" altLang="ja-JP" sz="1000" dirty="0">
                        <a:solidFill>
                          <a:schemeClr val="tx1"/>
                        </a:solidFill>
                        <a:latin typeface="+mn-lt"/>
                      </a:endParaRPr>
                    </a:p>
                    <a:p>
                      <a:pPr algn="ctr"/>
                      <a:r>
                        <a:rPr kumimoji="1" lang="ja-JP" altLang="en-US" sz="1000" dirty="0">
                          <a:solidFill>
                            <a:schemeClr val="tx1"/>
                          </a:solidFill>
                          <a:latin typeface="+mn-lt"/>
                        </a:rPr>
                        <a:t>見直しを行っているところ</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a:t>B</a:t>
                      </a:r>
                      <a:endParaRPr kumimoji="1" lang="ja-JP" altLang="en-US" sz="1000">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大阪府強靭化地域計画の進捗状況</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同計画の進捗状況の評価結果として、</a:t>
                      </a:r>
                      <a:r>
                        <a:rPr kumimoji="1" lang="en-US" altLang="ja-JP" sz="800" dirty="0">
                          <a:solidFill>
                            <a:schemeClr val="tx1"/>
                          </a:solidFill>
                        </a:rPr>
                        <a:t>2022</a:t>
                      </a:r>
                      <a:r>
                        <a:rPr kumimoji="1" lang="ja-JP" altLang="en-US" sz="800" dirty="0">
                          <a:solidFill>
                            <a:schemeClr val="tx1"/>
                          </a:solidFill>
                        </a:rPr>
                        <a:t>年度は、「起きてはならない最悪の事態」ごとの施策の進捗状況の評価について、</a:t>
                      </a:r>
                      <a:r>
                        <a:rPr kumimoji="1" lang="en-US" altLang="ja-JP" sz="800" dirty="0">
                          <a:solidFill>
                            <a:schemeClr val="tx1"/>
                          </a:solidFill>
                        </a:rPr>
                        <a:t>41</a:t>
                      </a:r>
                      <a:r>
                        <a:rPr kumimoji="1" lang="ja-JP" altLang="en-US" sz="800" dirty="0">
                          <a:solidFill>
                            <a:schemeClr val="tx1"/>
                          </a:solidFill>
                        </a:rPr>
                        <a:t>項目全てについて概ね計画通り進んだ。</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608802803"/>
                  </a:ext>
                </a:extLst>
              </a:tr>
              <a:tr h="87534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t>密集市街地対策の状況</a:t>
                      </a:r>
                      <a:endParaRPr kumimoji="1" lang="en-US" altLang="ja-JP" sz="800" dirty="0">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t>府内の「地震時等に著しく危険な密集市街地」取組方針決定時の取組が必要な面積</a:t>
                      </a:r>
                      <a:r>
                        <a:rPr kumimoji="1" lang="en-US" altLang="ja-JP" sz="800" dirty="0"/>
                        <a:t>1,266ha</a:t>
                      </a:r>
                      <a:r>
                        <a:rPr kumimoji="1" lang="ja-JP" altLang="en-US" sz="800" dirty="0"/>
                        <a:t>（令和</a:t>
                      </a:r>
                      <a:r>
                        <a:rPr kumimoji="1" lang="en-US" altLang="ja-JP" sz="800" dirty="0"/>
                        <a:t>3</a:t>
                      </a:r>
                      <a:r>
                        <a:rPr kumimoji="1" lang="ja-JP" altLang="en-US" sz="800" dirty="0"/>
                        <a:t>年度末時点）が令和</a:t>
                      </a:r>
                      <a:r>
                        <a:rPr kumimoji="1" lang="en-US" altLang="ja-JP" sz="800" dirty="0"/>
                        <a:t>4</a:t>
                      </a:r>
                      <a:r>
                        <a:rPr kumimoji="1" lang="ja-JP" altLang="en-US" sz="800" dirty="0"/>
                        <a:t>年度末時点で</a:t>
                      </a:r>
                      <a:r>
                        <a:rPr kumimoji="1" lang="en-US" altLang="ja-JP" sz="800" dirty="0"/>
                        <a:t>895ha</a:t>
                      </a:r>
                      <a:r>
                        <a:rPr kumimoji="1" lang="ja-JP" altLang="en-US" sz="800" dirty="0"/>
                        <a:t>となった。</a:t>
                      </a:r>
                      <a:endParaRPr kumimoji="1" lang="ja-JP" altLang="en-US" sz="800" dirty="0">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882431923"/>
                  </a:ext>
                </a:extLst>
              </a:tr>
              <a:tr h="154406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latin typeface="+mn-lt"/>
                        </a:rPr>
                        <a:t>○温室効果ガス排出量</a:t>
                      </a:r>
                      <a:endParaRPr kumimoji="1" lang="en-US" altLang="ja-JP" sz="1050" b="1" dirty="0">
                        <a:latin typeface="+mn-lt"/>
                      </a:endParaRPr>
                    </a:p>
                    <a:p>
                      <a:pPr marL="177800" indent="-177800"/>
                      <a:r>
                        <a:rPr kumimoji="1" lang="ja-JP" altLang="en-US" sz="1050" b="1" dirty="0">
                          <a:latin typeface="+mn-lt"/>
                        </a:rPr>
                        <a:t>　：</a:t>
                      </a:r>
                      <a:r>
                        <a:rPr kumimoji="1" lang="en-US" altLang="ja-JP" sz="1050" b="1" u="none" strike="noStrike" kern="1200" cap="none" spc="0" normalizeH="0" baseline="0" noProof="0" dirty="0">
                          <a:ln>
                            <a:noFill/>
                          </a:ln>
                          <a:solidFill>
                            <a:prstClr val="black"/>
                          </a:solidFill>
                          <a:effectLst/>
                          <a:uLnTx/>
                          <a:uFillTx/>
                          <a:latin typeface="+mn-lt"/>
                        </a:rPr>
                        <a:t>2030</a:t>
                      </a:r>
                      <a:r>
                        <a:rPr kumimoji="1" lang="ja-JP" altLang="en-US" sz="1050" b="1" u="none" strike="noStrike" kern="1200" cap="none" spc="0" normalizeH="0" baseline="0" noProof="0" dirty="0">
                          <a:ln>
                            <a:noFill/>
                          </a:ln>
                          <a:solidFill>
                            <a:prstClr val="black"/>
                          </a:solidFill>
                          <a:effectLst/>
                          <a:uLnTx/>
                          <a:uFillTx/>
                          <a:latin typeface="+mn-lt"/>
                        </a:rPr>
                        <a:t>年度の府域の温室効果ガス排出量を</a:t>
                      </a:r>
                      <a:r>
                        <a:rPr kumimoji="1" lang="en-US" altLang="ja-JP" sz="1050" b="1" u="none" strike="noStrike" kern="1200" cap="none" spc="0" normalizeH="0" baseline="0" noProof="0" dirty="0">
                          <a:ln>
                            <a:noFill/>
                          </a:ln>
                          <a:solidFill>
                            <a:prstClr val="black"/>
                          </a:solidFill>
                          <a:effectLst/>
                          <a:uLnTx/>
                          <a:uFillTx/>
                          <a:latin typeface="+mn-lt"/>
                        </a:rPr>
                        <a:t>2013</a:t>
                      </a:r>
                      <a:r>
                        <a:rPr kumimoji="1" lang="ja-JP" altLang="en-US" sz="1050" b="1" u="none" strike="noStrike" kern="1200" cap="none" spc="0" normalizeH="0" baseline="0" noProof="0" dirty="0">
                          <a:ln>
                            <a:noFill/>
                          </a:ln>
                          <a:solidFill>
                            <a:prstClr val="black"/>
                          </a:solidFill>
                          <a:effectLst/>
                          <a:uLnTx/>
                          <a:uFillTx/>
                          <a:latin typeface="+mn-lt"/>
                        </a:rPr>
                        <a:t>年度比で</a:t>
                      </a:r>
                      <a:r>
                        <a:rPr kumimoji="1" lang="en-US" altLang="ja-JP" sz="1050" b="1" u="none" strike="noStrike" kern="1200" cap="none" spc="0" normalizeH="0" baseline="0" noProof="0" dirty="0">
                          <a:ln>
                            <a:noFill/>
                          </a:ln>
                          <a:solidFill>
                            <a:prstClr val="black"/>
                          </a:solidFill>
                          <a:effectLst/>
                          <a:uLnTx/>
                          <a:uFillTx/>
                          <a:latin typeface="+mn-lt"/>
                        </a:rPr>
                        <a:t>40</a:t>
                      </a:r>
                      <a:r>
                        <a:rPr kumimoji="1" lang="ja-JP" altLang="en-US" sz="1050" b="1" u="none" strike="noStrike" kern="1200" cap="none" spc="0" normalizeH="0" baseline="0" noProof="0" dirty="0">
                          <a:ln>
                            <a:noFill/>
                          </a:ln>
                          <a:solidFill>
                            <a:prstClr val="black"/>
                          </a:solidFill>
                          <a:effectLst/>
                          <a:uLnTx/>
                          <a:uFillTx/>
                          <a:latin typeface="+mn-lt"/>
                        </a:rPr>
                        <a:t>％削減</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2013</a:t>
                      </a:r>
                      <a:r>
                        <a:rPr kumimoji="1" lang="ja-JP" altLang="en-US" sz="1000" dirty="0">
                          <a:latin typeface="+mn-lt"/>
                        </a:rPr>
                        <a:t>年度比</a:t>
                      </a:r>
                    </a:p>
                    <a:p>
                      <a:pPr algn="ctr"/>
                      <a:r>
                        <a:rPr kumimoji="1" lang="en-US" altLang="ja-JP" sz="1000" dirty="0">
                          <a:latin typeface="+mn-lt"/>
                        </a:rPr>
                        <a:t>19.1%</a:t>
                      </a:r>
                      <a:r>
                        <a:rPr kumimoji="1" lang="ja-JP" altLang="en-US" sz="1000" dirty="0">
                          <a:latin typeface="+mn-lt"/>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kern="1200" dirty="0">
                          <a:solidFill>
                            <a:schemeClr val="dk1"/>
                          </a:solidFill>
                          <a:latin typeface="+mn-lt"/>
                          <a:ea typeface="+mn-ea"/>
                          <a:cs typeface="+mn-cs"/>
                        </a:rPr>
                        <a:t>【2020</a:t>
                      </a:r>
                      <a:r>
                        <a:rPr kumimoji="1" lang="ja-JP" altLang="en-US" sz="1000" kern="1200" dirty="0">
                          <a:solidFill>
                            <a:schemeClr val="dk1"/>
                          </a:solidFill>
                          <a:latin typeface="+mn-lt"/>
                          <a:ea typeface="+mn-ea"/>
                          <a:cs typeface="+mn-cs"/>
                        </a:rPr>
                        <a:t>年度</a:t>
                      </a:r>
                      <a:r>
                        <a:rPr kumimoji="1" lang="en-US" altLang="ja-JP" sz="1000" kern="1200" dirty="0">
                          <a:solidFill>
                            <a:schemeClr val="dk1"/>
                          </a:solidFill>
                          <a:latin typeface="+mn-lt"/>
                          <a:ea typeface="+mn-ea"/>
                          <a:cs typeface="+mn-cs"/>
                        </a:rPr>
                        <a:t>】</a:t>
                      </a:r>
                    </a:p>
                    <a:p>
                      <a:pPr algn="ctr"/>
                      <a:r>
                        <a:rPr kumimoji="1" lang="en-US" altLang="ja-JP" sz="1000" kern="1200" dirty="0">
                          <a:solidFill>
                            <a:schemeClr val="dk1"/>
                          </a:solidFill>
                          <a:latin typeface="+mn-lt"/>
                          <a:ea typeface="+mn-ea"/>
                          <a:cs typeface="+mn-cs"/>
                        </a:rPr>
                        <a:t>2013</a:t>
                      </a:r>
                      <a:r>
                        <a:rPr kumimoji="1" lang="ja-JP" altLang="en-US" sz="1000" kern="1200" dirty="0">
                          <a:solidFill>
                            <a:schemeClr val="dk1"/>
                          </a:solidFill>
                          <a:latin typeface="+mn-lt"/>
                          <a:ea typeface="+mn-ea"/>
                          <a:cs typeface="+mn-cs"/>
                        </a:rPr>
                        <a:t>年度比</a:t>
                      </a:r>
                    </a:p>
                    <a:p>
                      <a:pPr algn="ctr"/>
                      <a:r>
                        <a:rPr kumimoji="1" lang="en-US" altLang="ja-JP" sz="1000" kern="1200" dirty="0">
                          <a:solidFill>
                            <a:schemeClr val="tx1"/>
                          </a:solidFill>
                          <a:latin typeface="+mn-lt"/>
                          <a:ea typeface="+mn-ea"/>
                          <a:cs typeface="+mn-cs"/>
                        </a:rPr>
                        <a:t>22.2</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【2021</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2013</a:t>
                      </a:r>
                      <a:r>
                        <a:rPr kumimoji="1" lang="ja-JP" altLang="en-US" sz="1000" dirty="0">
                          <a:latin typeface="+mn-lt"/>
                        </a:rPr>
                        <a:t>年度比</a:t>
                      </a:r>
                    </a:p>
                    <a:p>
                      <a:pPr algn="ctr"/>
                      <a:r>
                        <a:rPr kumimoji="1" lang="en-US" altLang="ja-JP" sz="1000" dirty="0">
                          <a:solidFill>
                            <a:schemeClr val="tx1"/>
                          </a:solidFill>
                          <a:latin typeface="+mn-lt"/>
                        </a:rPr>
                        <a:t>24.3</a:t>
                      </a:r>
                      <a:r>
                        <a:rPr kumimoji="1" lang="en-US" altLang="ja-JP" sz="1000" dirty="0">
                          <a:latin typeface="+mn-lt"/>
                        </a:rPr>
                        <a:t>%</a:t>
                      </a:r>
                      <a:r>
                        <a:rPr kumimoji="1" lang="ja-JP" altLang="en-US" sz="1000" dirty="0">
                          <a:latin typeface="+mn-lt"/>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b="0" dirty="0">
                          <a:solidFill>
                            <a:schemeClr val="tx1"/>
                          </a:solidFill>
                        </a:rPr>
                        <a:t>B</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latin typeface="+mn-lt"/>
                        </a:rPr>
                        <a:t>温室効果ガス</a:t>
                      </a:r>
                      <a:endParaRPr kumimoji="1" lang="en-US" altLang="ja-JP" sz="800" dirty="0">
                        <a:latin typeface="+mn-lt"/>
                      </a:endParaRPr>
                    </a:p>
                    <a:p>
                      <a:pPr algn="l"/>
                      <a:r>
                        <a:rPr kumimoji="1" lang="ja-JP" altLang="en-US" sz="800" dirty="0">
                          <a:latin typeface="+mn-lt"/>
                        </a:rPr>
                        <a:t>排出量の内訳</a:t>
                      </a:r>
                      <a:endParaRPr kumimoji="1" lang="en-US" altLang="ja-JP" sz="800" dirty="0">
                        <a:latin typeface="+mn-lt"/>
                      </a:endParaRPr>
                    </a:p>
                    <a:p>
                      <a:pPr algn="l"/>
                      <a:r>
                        <a:rPr kumimoji="1" lang="en-US" altLang="ja-JP" sz="800" dirty="0">
                          <a:latin typeface="+mn-lt"/>
                        </a:rPr>
                        <a:t>【2021</a:t>
                      </a:r>
                      <a:r>
                        <a:rPr kumimoji="1" lang="ja-JP" altLang="en-US" sz="800" dirty="0">
                          <a:latin typeface="+mn-lt"/>
                        </a:rPr>
                        <a:t>年度</a:t>
                      </a:r>
                      <a:r>
                        <a:rPr kumimoji="1" lang="en-US" altLang="ja-JP" sz="800" dirty="0">
                          <a:latin typeface="+mn-lt"/>
                        </a:rPr>
                        <a:t>】</a:t>
                      </a:r>
                      <a:endParaRPr kumimoji="1" lang="ja-JP" altLang="en-US" sz="800" dirty="0">
                        <a:latin typeface="+mn-lt"/>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solidFill>
                      <a:srgbClr val="FFE6CC"/>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ja-JP" altLang="en-US" sz="800" dirty="0">
                          <a:latin typeface="+mn-lt"/>
                        </a:rPr>
                        <a:t>  単位：万</a:t>
                      </a:r>
                      <a:r>
                        <a:rPr kumimoji="1" lang="en-US" altLang="ja-JP" sz="800" dirty="0">
                          <a:latin typeface="+mn-lt"/>
                        </a:rPr>
                        <a:t>t-CO</a:t>
                      </a:r>
                      <a:r>
                        <a:rPr kumimoji="1" lang="ja-JP" altLang="en-US" sz="800" dirty="0">
                          <a:latin typeface="+mn-lt"/>
                        </a:rPr>
                        <a:t>₂（前年度比）</a:t>
                      </a:r>
                      <a:endParaRPr kumimoji="1" lang="en-US" altLang="ja-JP" sz="800" dirty="0">
                        <a:latin typeface="+mn-lt"/>
                      </a:endParaRPr>
                    </a:p>
                    <a:p>
                      <a:pPr algn="l"/>
                      <a:r>
                        <a:rPr kumimoji="1" lang="ja-JP" altLang="en-US" sz="800" dirty="0">
                          <a:latin typeface="+mn-lt"/>
                        </a:rPr>
                        <a:t>二酸化炭素　</a:t>
                      </a:r>
                      <a:r>
                        <a:rPr kumimoji="1" lang="en-US" altLang="ja-JP" sz="800" dirty="0">
                          <a:solidFill>
                            <a:schemeClr val="tx1"/>
                          </a:solidFill>
                          <a:latin typeface="+mn-lt"/>
                        </a:rPr>
                        <a:t>3,807</a:t>
                      </a:r>
                      <a:r>
                        <a:rPr kumimoji="1" lang="ja-JP" altLang="en-US" sz="800" dirty="0">
                          <a:solidFill>
                            <a:schemeClr val="tx1"/>
                          </a:solidFill>
                          <a:latin typeface="+mn-lt"/>
                        </a:rPr>
                        <a:t>（▲</a:t>
                      </a:r>
                      <a:r>
                        <a:rPr kumimoji="1" lang="en-US" altLang="ja-JP" sz="800" dirty="0">
                          <a:solidFill>
                            <a:schemeClr val="tx1"/>
                          </a:solidFill>
                          <a:latin typeface="+mn-lt"/>
                        </a:rPr>
                        <a:t>3.3</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latin typeface="+mn-lt"/>
                        </a:rPr>
                        <a:t>　 　　　　産業部門　</a:t>
                      </a:r>
                      <a:r>
                        <a:rPr kumimoji="1" lang="en-US" altLang="ja-JP" sz="800" dirty="0">
                          <a:latin typeface="+mn-lt"/>
                        </a:rPr>
                        <a:t>   996  </a:t>
                      </a:r>
                      <a:r>
                        <a:rPr kumimoji="1" lang="ja-JP" altLang="en-US" sz="800" dirty="0">
                          <a:solidFill>
                            <a:schemeClr val="tx1"/>
                          </a:solidFill>
                          <a:latin typeface="+mn-lt"/>
                        </a:rPr>
                        <a:t>（▲</a:t>
                      </a:r>
                      <a:r>
                        <a:rPr kumimoji="1" lang="en-US" altLang="ja-JP" sz="800" dirty="0">
                          <a:solidFill>
                            <a:schemeClr val="tx1"/>
                          </a:solidFill>
                          <a:latin typeface="+mn-lt"/>
                        </a:rPr>
                        <a:t>3.4</a:t>
                      </a:r>
                      <a:r>
                        <a:rPr kumimoji="1" lang="ja-JP" altLang="en-US" sz="800" dirty="0">
                          <a:latin typeface="+mn-lt"/>
                        </a:rPr>
                        <a:t>％）</a:t>
                      </a:r>
                      <a:endParaRPr kumimoji="1" lang="en-US" altLang="ja-JP" sz="800" dirty="0">
                        <a:latin typeface="+mn-lt"/>
                      </a:endParaRPr>
                    </a:p>
                    <a:p>
                      <a:pPr algn="l"/>
                      <a:r>
                        <a:rPr kumimoji="1" lang="ja-JP" altLang="en-US" sz="800" dirty="0">
                          <a:latin typeface="+mn-lt"/>
                        </a:rPr>
                        <a:t>　 　　　　業務部門　</a:t>
                      </a:r>
                      <a:r>
                        <a:rPr kumimoji="1" lang="en-US" altLang="ja-JP" sz="800" dirty="0">
                          <a:latin typeface="+mn-lt"/>
                        </a:rPr>
                        <a:t>1,189  </a:t>
                      </a:r>
                      <a:r>
                        <a:rPr kumimoji="1" lang="ja-JP" altLang="en-US" sz="800" dirty="0">
                          <a:latin typeface="+mn-lt"/>
                        </a:rPr>
                        <a:t>（＋</a:t>
                      </a:r>
                      <a:r>
                        <a:rPr kumimoji="1" lang="en-US" altLang="ja-JP" sz="800" dirty="0">
                          <a:latin typeface="+mn-lt"/>
                        </a:rPr>
                        <a:t>7.1</a:t>
                      </a:r>
                      <a:r>
                        <a:rPr kumimoji="1" lang="ja-JP" altLang="en-US" sz="800" dirty="0">
                          <a:latin typeface="+mn-lt"/>
                        </a:rPr>
                        <a:t>％）</a:t>
                      </a:r>
                      <a:endParaRPr kumimoji="1" lang="en-US" altLang="ja-JP" sz="800" dirty="0">
                        <a:latin typeface="+mn-lt"/>
                      </a:endParaRPr>
                    </a:p>
                    <a:p>
                      <a:pPr algn="l"/>
                      <a:r>
                        <a:rPr kumimoji="1" lang="ja-JP" altLang="en-US" sz="800" dirty="0">
                          <a:latin typeface="+mn-lt"/>
                        </a:rPr>
                        <a:t>　 　　　　家庭部門　</a:t>
                      </a:r>
                      <a:r>
                        <a:rPr kumimoji="1" lang="en-US" altLang="ja-JP" sz="800" dirty="0">
                          <a:latin typeface="+mn-lt"/>
                        </a:rPr>
                        <a:t>   885</a:t>
                      </a:r>
                      <a:r>
                        <a:rPr kumimoji="1" lang="ja-JP" altLang="en-US" sz="800" dirty="0">
                          <a:latin typeface="+mn-lt"/>
                        </a:rPr>
                        <a:t>（▲</a:t>
                      </a:r>
                      <a:r>
                        <a:rPr kumimoji="1" lang="en-US" altLang="ja-JP" sz="800" dirty="0">
                          <a:latin typeface="+mn-lt"/>
                        </a:rPr>
                        <a:t>15.6</a:t>
                      </a:r>
                      <a:r>
                        <a:rPr kumimoji="1" lang="ja-JP" altLang="en-US" sz="800" dirty="0">
                          <a:latin typeface="+mn-lt"/>
                        </a:rPr>
                        <a:t>％）</a:t>
                      </a:r>
                      <a:endParaRPr kumimoji="1" lang="en-US" altLang="ja-JP" sz="800" dirty="0">
                        <a:latin typeface="+mn-lt"/>
                      </a:endParaRPr>
                    </a:p>
                    <a:p>
                      <a:pPr algn="l"/>
                      <a:r>
                        <a:rPr kumimoji="1" lang="ja-JP" altLang="en-US" sz="800" dirty="0">
                          <a:latin typeface="+mn-lt"/>
                        </a:rPr>
                        <a:t>　 　　　　運輸部門　   </a:t>
                      </a:r>
                      <a:r>
                        <a:rPr kumimoji="1" lang="en-US" altLang="ja-JP" sz="800" dirty="0">
                          <a:latin typeface="+mn-lt"/>
                        </a:rPr>
                        <a:t>579  </a:t>
                      </a:r>
                      <a:r>
                        <a:rPr kumimoji="1" lang="ja-JP" altLang="en-US" sz="800" dirty="0">
                          <a:latin typeface="+mn-lt"/>
                        </a:rPr>
                        <a:t>（＋</a:t>
                      </a:r>
                      <a:r>
                        <a:rPr kumimoji="1" lang="en-US" altLang="ja-JP" sz="800" dirty="0">
                          <a:latin typeface="+mn-lt"/>
                        </a:rPr>
                        <a:t>0.3</a:t>
                      </a:r>
                      <a:r>
                        <a:rPr kumimoji="1" lang="ja-JP" altLang="en-US" sz="800" dirty="0">
                          <a:latin typeface="+mn-lt"/>
                        </a:rPr>
                        <a:t>％）</a:t>
                      </a:r>
                      <a:endParaRPr kumimoji="1" lang="en-US" altLang="ja-JP" sz="800" dirty="0">
                        <a:latin typeface="+mn-lt"/>
                      </a:endParaRPr>
                    </a:p>
                    <a:p>
                      <a:pPr algn="l"/>
                      <a:r>
                        <a:rPr kumimoji="1" lang="ja-JP" altLang="en-US" sz="800" baseline="0" dirty="0">
                          <a:latin typeface="+mn-lt"/>
                        </a:rPr>
                        <a:t> エネルギー転換部門　　</a:t>
                      </a:r>
                      <a:r>
                        <a:rPr kumimoji="1" lang="en-US" altLang="ja-JP" sz="800" baseline="0" dirty="0">
                          <a:latin typeface="+mn-lt"/>
                        </a:rPr>
                        <a:t> 30 </a:t>
                      </a:r>
                      <a:r>
                        <a:rPr kumimoji="1" lang="ja-JP" altLang="en-US" sz="800" dirty="0">
                          <a:latin typeface="+mn-lt"/>
                        </a:rPr>
                        <a:t>（▲</a:t>
                      </a:r>
                      <a:r>
                        <a:rPr kumimoji="1" lang="en-US" altLang="ja-JP" sz="800" dirty="0">
                          <a:latin typeface="+mn-lt"/>
                        </a:rPr>
                        <a:t>18.6</a:t>
                      </a:r>
                      <a:r>
                        <a:rPr kumimoji="1" lang="ja-JP" altLang="en-US" sz="800" dirty="0">
                          <a:latin typeface="+mn-lt"/>
                        </a:rPr>
                        <a:t>％）</a:t>
                      </a:r>
                      <a:endParaRPr kumimoji="1" lang="en-US" altLang="ja-JP" sz="800" dirty="0">
                        <a:latin typeface="+mn-lt"/>
                      </a:endParaRPr>
                    </a:p>
                    <a:p>
                      <a:pPr algn="l"/>
                      <a:r>
                        <a:rPr kumimoji="1" lang="ja-JP" altLang="en-US" sz="800" dirty="0">
                          <a:latin typeface="+mn-lt"/>
                        </a:rPr>
                        <a:t>　　　　廃棄物部門　　 </a:t>
                      </a:r>
                      <a:r>
                        <a:rPr kumimoji="1" lang="en-US" altLang="ja-JP" sz="800" dirty="0">
                          <a:solidFill>
                            <a:schemeClr val="tx1"/>
                          </a:solidFill>
                          <a:latin typeface="+mn-lt"/>
                        </a:rPr>
                        <a:t>127   </a:t>
                      </a:r>
                      <a:r>
                        <a:rPr kumimoji="1" lang="ja-JP" altLang="en-US" sz="800" dirty="0">
                          <a:solidFill>
                            <a:schemeClr val="tx1"/>
                          </a:solidFill>
                          <a:latin typeface="+mn-lt"/>
                        </a:rPr>
                        <a:t>（▲</a:t>
                      </a:r>
                      <a:r>
                        <a:rPr kumimoji="1" lang="en-US" altLang="ja-JP" sz="800" dirty="0">
                          <a:solidFill>
                            <a:schemeClr val="tx1"/>
                          </a:solidFill>
                          <a:latin typeface="+mn-lt"/>
                        </a:rPr>
                        <a:t>3.9</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latin typeface="+mn-lt"/>
                        </a:rPr>
                        <a:t>メタン　           </a:t>
                      </a:r>
                      <a:r>
                        <a:rPr kumimoji="1" lang="en-US" altLang="ja-JP" sz="800" dirty="0">
                          <a:latin typeface="+mn-lt"/>
                        </a:rPr>
                        <a:t>13</a:t>
                      </a:r>
                      <a:r>
                        <a:rPr kumimoji="1" lang="ja-JP" altLang="en-US" sz="800" dirty="0">
                          <a:latin typeface="+mn-lt"/>
                        </a:rPr>
                        <a:t>（▲</a:t>
                      </a:r>
                      <a:r>
                        <a:rPr kumimoji="1" lang="en-US" altLang="ja-JP" sz="800" dirty="0">
                          <a:latin typeface="+mn-lt"/>
                        </a:rPr>
                        <a:t>2.5</a:t>
                      </a:r>
                      <a:r>
                        <a:rPr kumimoji="1" lang="ja-JP" altLang="en-US" sz="800" dirty="0">
                          <a:latin typeface="+mn-lt"/>
                        </a:rPr>
                        <a:t>％）</a:t>
                      </a:r>
                      <a:endParaRPr kumimoji="1" lang="en-US" altLang="ja-JP" sz="800" dirty="0">
                        <a:latin typeface="+mn-lt"/>
                      </a:endParaRPr>
                    </a:p>
                    <a:p>
                      <a:pPr algn="l"/>
                      <a:r>
                        <a:rPr kumimoji="1" lang="ja-JP" altLang="en-US" sz="800" dirty="0">
                          <a:latin typeface="+mn-lt"/>
                        </a:rPr>
                        <a:t>一酸化二窒素　</a:t>
                      </a:r>
                      <a:r>
                        <a:rPr kumimoji="1" lang="en-US" altLang="ja-JP" sz="800" dirty="0">
                          <a:latin typeface="+mn-lt"/>
                        </a:rPr>
                        <a:t>35</a:t>
                      </a:r>
                      <a:r>
                        <a:rPr kumimoji="1" lang="ja-JP" altLang="en-US" sz="800" dirty="0">
                          <a:latin typeface="+mn-lt"/>
                        </a:rPr>
                        <a:t>（▲</a:t>
                      </a:r>
                      <a:r>
                        <a:rPr kumimoji="1" lang="en-US" altLang="ja-JP" sz="800" dirty="0">
                          <a:latin typeface="+mn-lt"/>
                        </a:rPr>
                        <a:t>5.8</a:t>
                      </a:r>
                      <a:r>
                        <a:rPr kumimoji="1" lang="ja-JP" altLang="en-US" sz="800" dirty="0">
                          <a:latin typeface="+mn-lt"/>
                        </a:rPr>
                        <a:t>％）</a:t>
                      </a:r>
                      <a:endParaRPr kumimoji="1" lang="en-US" altLang="ja-JP" sz="800" dirty="0">
                        <a:latin typeface="+mn-lt"/>
                      </a:endParaRPr>
                    </a:p>
                    <a:p>
                      <a:pPr algn="l"/>
                      <a:r>
                        <a:rPr kumimoji="1" lang="ja-JP" altLang="en-US" sz="800" dirty="0">
                          <a:latin typeface="+mn-lt"/>
                        </a:rPr>
                        <a:t>代替フロン等　 </a:t>
                      </a:r>
                      <a:r>
                        <a:rPr kumimoji="1" lang="en-US" altLang="ja-JP" sz="800" dirty="0">
                          <a:latin typeface="+mn-lt"/>
                        </a:rPr>
                        <a:t>404</a:t>
                      </a:r>
                      <a:r>
                        <a:rPr kumimoji="1" lang="ja-JP" altLang="en-US" sz="800" dirty="0">
                          <a:latin typeface="+mn-lt"/>
                        </a:rPr>
                        <a:t>（</a:t>
                      </a:r>
                      <a:r>
                        <a:rPr kumimoji="1" lang="en-US" altLang="ja-JP" sz="800" dirty="0">
                          <a:latin typeface="+mn-lt"/>
                        </a:rPr>
                        <a:t>+3.9</a:t>
                      </a:r>
                      <a:r>
                        <a:rPr kumimoji="1" lang="ja-JP" altLang="en-US" sz="800" dirty="0">
                          <a:latin typeface="+mn-lt"/>
                        </a:rPr>
                        <a:t>％）</a:t>
                      </a:r>
                      <a:endParaRPr kumimoji="1" lang="en-US" altLang="ja-JP" sz="800" dirty="0">
                        <a:latin typeface="+mn-lt"/>
                        <a:ea typeface="Meiryo UI" panose="020B0604030504040204" pitchFamily="50" charset="-128"/>
                      </a:endParaRPr>
                    </a:p>
                  </a:txBody>
                  <a:tcPr marL="74295" marR="74295" marT="37148" marB="37148">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FFE6CC"/>
                    </a:solidFill>
                  </a:tcPr>
                </a:tc>
                <a:extLst>
                  <a:ext uri="{0D108BD9-81ED-4DB2-BD59-A6C34878D82A}">
                    <a16:rowId xmlns:a16="http://schemas.microsoft.com/office/drawing/2014/main" val="204219051"/>
                  </a:ext>
                </a:extLst>
              </a:tr>
            </a:tbl>
          </a:graphicData>
        </a:graphic>
      </p:graphicFrame>
      <p:sp>
        <p:nvSpPr>
          <p:cNvPr id="32" name="正方形/長方形 31">
            <a:extLst>
              <a:ext uri="{FF2B5EF4-FFF2-40B4-BE49-F238E27FC236}">
                <a16:creationId xmlns:a16="http://schemas.microsoft.com/office/drawing/2014/main" id="{9BA0989E-412B-42B4-B524-736572D7EA85}"/>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a:t>
            </a:fld>
            <a:endParaRPr lang="ja-JP" altLang="en-US">
              <a:solidFill>
                <a:prstClr val="black"/>
              </a:solidFill>
            </a:endParaRPr>
          </a:p>
        </p:txBody>
      </p:sp>
      <p:sp>
        <p:nvSpPr>
          <p:cNvPr id="18" name="正方形/長方形 17">
            <a:extLst>
              <a:ext uri="{FF2B5EF4-FFF2-40B4-BE49-F238E27FC236}">
                <a16:creationId xmlns:a16="http://schemas.microsoft.com/office/drawing/2014/main" id="{01A89632-8E1E-4727-871B-185760CA5993}"/>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Tree>
    <p:extLst>
      <p:ext uri="{BB962C8B-B14F-4D97-AF65-F5344CB8AC3E}">
        <p14:creationId xmlns:p14="http://schemas.microsoft.com/office/powerpoint/2010/main" val="322062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テキスト ボックス 3">
            <a:extLst>
              <a:ext uri="{FF2B5EF4-FFF2-40B4-BE49-F238E27FC236}">
                <a16:creationId xmlns:a16="http://schemas.microsoft.com/office/drawing/2014/main" id="{96728739-3DBE-47E4-9C09-444BAF34B99C}"/>
              </a:ext>
            </a:extLst>
          </p:cNvPr>
          <p:cNvSpPr txBox="1"/>
          <p:nvPr/>
        </p:nvSpPr>
        <p:spPr>
          <a:xfrm>
            <a:off x="474590" y="6432826"/>
            <a:ext cx="7841826" cy="246221"/>
          </a:xfrm>
          <a:prstGeom prst="rect">
            <a:avLst/>
          </a:prstGeom>
          <a:noFill/>
        </p:spPr>
        <p:txBody>
          <a:bodyPr wrap="square">
            <a:spAutoFit/>
          </a:bodyPr>
          <a:lstStyle/>
          <a:p>
            <a:r>
              <a:rPr lang="en-US" altLang="ja-JP" sz="1000" b="1">
                <a:latin typeface="Meiryo UI" panose="020B0604030504040204" pitchFamily="50" charset="-128"/>
                <a:ea typeface="Meiryo UI" panose="020B0604030504040204" pitchFamily="50" charset="-128"/>
              </a:rPr>
              <a:t>A</a:t>
            </a:r>
            <a:r>
              <a:rPr lang="ja-JP" altLang="en-US" sz="1000" b="1">
                <a:latin typeface="Meiryo UI" panose="020B0604030504040204" pitchFamily="50" charset="-128"/>
                <a:ea typeface="Meiryo UI" panose="020B0604030504040204" pitchFamily="50" charset="-128"/>
              </a:rPr>
              <a:t>：</a:t>
            </a:r>
            <a:r>
              <a:rPr lang="en-US" altLang="ja-JP" sz="1000" b="1">
                <a:latin typeface="Meiryo UI" panose="020B0604030504040204" pitchFamily="50" charset="-128"/>
                <a:ea typeface="Meiryo UI" panose="020B0604030504040204" pitchFamily="50" charset="-128"/>
              </a:rPr>
              <a:t>KPI</a:t>
            </a:r>
            <a:r>
              <a:rPr lang="ja-JP" altLang="en-US" sz="1000" b="1">
                <a:latin typeface="Meiryo UI" panose="020B0604030504040204" pitchFamily="50" charset="-128"/>
                <a:ea typeface="Meiryo UI" panose="020B0604030504040204" pitchFamily="50" charset="-128"/>
              </a:rPr>
              <a:t>目標値を達成</a:t>
            </a:r>
            <a:r>
              <a:rPr lang="ja-JP" altLang="en-US" sz="1000">
                <a:latin typeface="Meiryo UI" panose="020B0604030504040204" pitchFamily="50" charset="-128"/>
                <a:ea typeface="Meiryo UI" panose="020B0604030504040204" pitchFamily="50" charset="-128"/>
              </a:rPr>
              <a:t>。</a:t>
            </a:r>
            <a:r>
              <a:rPr lang="ja-JP" altLang="en-US" sz="1000" b="1">
                <a:latin typeface="Meiryo UI" panose="020B0604030504040204" pitchFamily="50" charset="-128"/>
                <a:ea typeface="Meiryo UI" panose="020B0604030504040204" pitchFamily="50" charset="-128"/>
              </a:rPr>
              <a:t>　</a:t>
            </a:r>
            <a:r>
              <a:rPr lang="en-US" altLang="ja-JP" sz="1000" b="1">
                <a:latin typeface="Meiryo UI" panose="020B0604030504040204" pitchFamily="50" charset="-128"/>
                <a:ea typeface="Meiryo UI" panose="020B0604030504040204" pitchFamily="50" charset="-128"/>
              </a:rPr>
              <a:t>B</a:t>
            </a:r>
            <a:r>
              <a:rPr lang="ja-JP" altLang="en-US" sz="1000" b="1">
                <a:latin typeface="Meiryo UI" panose="020B0604030504040204" pitchFamily="50" charset="-128"/>
                <a:ea typeface="Meiryo UI" panose="020B0604030504040204" pitchFamily="50" charset="-128"/>
              </a:rPr>
              <a:t>：</a:t>
            </a:r>
            <a:r>
              <a:rPr lang="en-US" altLang="ja-JP" sz="1000" b="1">
                <a:latin typeface="Meiryo UI" panose="020B0604030504040204" pitchFamily="50" charset="-128"/>
                <a:ea typeface="Meiryo UI" panose="020B0604030504040204" pitchFamily="50" charset="-128"/>
              </a:rPr>
              <a:t>KPI</a:t>
            </a:r>
            <a:r>
              <a:rPr lang="ja-JP" altLang="en-US" sz="1000" b="1">
                <a:latin typeface="Meiryo UI" panose="020B0604030504040204" pitchFamily="50" charset="-128"/>
                <a:ea typeface="Meiryo UI" panose="020B0604030504040204" pitchFamily="50" charset="-128"/>
              </a:rPr>
              <a:t>目標値は達成していないが、改善・増加した。　</a:t>
            </a:r>
            <a:r>
              <a:rPr lang="en-US" altLang="ja-JP" sz="1000" b="1">
                <a:latin typeface="Meiryo UI" panose="020B0604030504040204" pitchFamily="50" charset="-128"/>
                <a:ea typeface="Meiryo UI" panose="020B0604030504040204" pitchFamily="50" charset="-128"/>
              </a:rPr>
              <a:t>C</a:t>
            </a:r>
            <a:r>
              <a:rPr lang="ja-JP" altLang="en-US" sz="1000" b="1">
                <a:latin typeface="Meiryo UI" panose="020B0604030504040204" pitchFamily="50" charset="-128"/>
                <a:ea typeface="Meiryo UI" panose="020B0604030504040204" pitchFamily="50" charset="-128"/>
              </a:rPr>
              <a:t>：改善・増加していない。　</a:t>
            </a:r>
            <a:r>
              <a:rPr lang="en-US" altLang="ja-JP" sz="1000" b="1">
                <a:latin typeface="Meiryo UI" panose="020B0604030504040204" pitchFamily="50" charset="-128"/>
                <a:ea typeface="Meiryo UI" panose="020B0604030504040204" pitchFamily="50" charset="-128"/>
              </a:rPr>
              <a:t>D</a:t>
            </a:r>
            <a:r>
              <a:rPr lang="ja-JP" altLang="en-US" sz="1000" b="1">
                <a:latin typeface="Meiryo UI" panose="020B0604030504040204" pitchFamily="50" charset="-128"/>
                <a:ea typeface="Meiryo UI" panose="020B0604030504040204" pitchFamily="50" charset="-128"/>
              </a:rPr>
              <a:t>：計画当初より低下している。</a:t>
            </a:r>
            <a:r>
              <a:rPr lang="ja-JP" altLang="en-US" sz="1000">
                <a:latin typeface="Meiryo UI" panose="020B0604030504040204" pitchFamily="50" charset="-128"/>
                <a:ea typeface="Meiryo UI" panose="020B0604030504040204" pitchFamily="50" charset="-128"/>
              </a:rPr>
              <a:t>　</a:t>
            </a:r>
            <a:endParaRPr lang="ja-JP" altLang="en-US" sz="1000"/>
          </a:p>
        </p:txBody>
      </p:sp>
      <p:sp>
        <p:nvSpPr>
          <p:cNvPr id="5" name="正方形/長方形 4">
            <a:extLst>
              <a:ext uri="{FF2B5EF4-FFF2-40B4-BE49-F238E27FC236}">
                <a16:creationId xmlns:a16="http://schemas.microsoft.com/office/drawing/2014/main" id="{913C8973-A8FB-4F2E-A717-5747180732DC}"/>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a:solidFill>
                <a:prstClr val="black"/>
              </a:solidFill>
            </a:endParaRPr>
          </a:p>
        </p:txBody>
      </p:sp>
      <p:sp>
        <p:nvSpPr>
          <p:cNvPr id="6" name="正方形/長方形 5">
            <a:extLst>
              <a:ext uri="{FF2B5EF4-FFF2-40B4-BE49-F238E27FC236}">
                <a16:creationId xmlns:a16="http://schemas.microsoft.com/office/drawing/2014/main" id="{A2A9F408-12D4-4D2E-9195-D18B5CBEAC63}"/>
              </a:ext>
            </a:extLst>
          </p:cNvPr>
          <p:cNvSpPr/>
          <p:nvPr/>
        </p:nvSpPr>
        <p:spPr>
          <a:xfrm>
            <a:off x="156884" y="689789"/>
            <a:ext cx="8856984" cy="1892826"/>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Ⅲ </a:t>
            </a:r>
            <a:r>
              <a:rPr lang="ja-JP" altLang="en-US" sz="1600" b="1" dirty="0">
                <a:latin typeface="Meiryo UI" panose="020B0604030504040204" pitchFamily="50" charset="-128"/>
                <a:ea typeface="Meiryo UI" panose="020B0604030504040204" pitchFamily="50" charset="-128"/>
              </a:rPr>
              <a:t>東西二極の一極としての社会経済構造の構築</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⑤　都市としての経済機能を強化する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「中核人材」等の人材確保推進や府内企業のグローバル化の促進による中小企業支援を行い、企業立地の促進に取り組む等、コロナで多大なダメージを受けた大阪経済の立て直しに向けた取組を進めました。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57188" indent="-92075"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いずれの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も戦略策定時より増加しており、一定の改善傾向が見られます。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68B38EFF-669D-4BBE-BA12-3B1C3017B7B3}"/>
              </a:ext>
            </a:extLst>
          </p:cNvPr>
          <p:cNvGraphicFramePr>
            <a:graphicFrameLocks noGrp="1"/>
          </p:cNvGraphicFramePr>
          <p:nvPr>
            <p:extLst>
              <p:ext uri="{D42A27DB-BD31-4B8C-83A1-F6EECF244321}">
                <p14:modId xmlns:p14="http://schemas.microsoft.com/office/powerpoint/2010/main" val="849195999"/>
              </p:ext>
            </p:extLst>
          </p:nvPr>
        </p:nvGraphicFramePr>
        <p:xfrm>
          <a:off x="198961" y="2829106"/>
          <a:ext cx="8746079" cy="3385835"/>
        </p:xfrm>
        <a:graphic>
          <a:graphicData uri="http://schemas.openxmlformats.org/drawingml/2006/table">
            <a:tbl>
              <a:tblPr firstRow="1" bandRow="1">
                <a:tableStyleId>{7DF18680-E054-41AD-8BC1-D1AEF772440D}</a:tableStyleId>
              </a:tblPr>
              <a:tblGrid>
                <a:gridCol w="1576821">
                  <a:extLst>
                    <a:ext uri="{9D8B030D-6E8A-4147-A177-3AD203B41FA5}">
                      <a16:colId xmlns:a16="http://schemas.microsoft.com/office/drawing/2014/main" val="1433173782"/>
                    </a:ext>
                  </a:extLst>
                </a:gridCol>
                <a:gridCol w="864009">
                  <a:extLst>
                    <a:ext uri="{9D8B030D-6E8A-4147-A177-3AD203B41FA5}">
                      <a16:colId xmlns:a16="http://schemas.microsoft.com/office/drawing/2014/main" val="1700687111"/>
                    </a:ext>
                  </a:extLst>
                </a:gridCol>
                <a:gridCol w="876063">
                  <a:extLst>
                    <a:ext uri="{9D8B030D-6E8A-4147-A177-3AD203B41FA5}">
                      <a16:colId xmlns:a16="http://schemas.microsoft.com/office/drawing/2014/main" val="3552610994"/>
                    </a:ext>
                  </a:extLst>
                </a:gridCol>
                <a:gridCol w="888120">
                  <a:extLst>
                    <a:ext uri="{9D8B030D-6E8A-4147-A177-3AD203B41FA5}">
                      <a16:colId xmlns:a16="http://schemas.microsoft.com/office/drawing/2014/main" val="304697467"/>
                    </a:ext>
                  </a:extLst>
                </a:gridCol>
                <a:gridCol w="514387">
                  <a:extLst>
                    <a:ext uri="{9D8B030D-6E8A-4147-A177-3AD203B41FA5}">
                      <a16:colId xmlns:a16="http://schemas.microsoft.com/office/drawing/2014/main" val="316053466"/>
                    </a:ext>
                  </a:extLst>
                </a:gridCol>
                <a:gridCol w="1752126">
                  <a:extLst>
                    <a:ext uri="{9D8B030D-6E8A-4147-A177-3AD203B41FA5}">
                      <a16:colId xmlns:a16="http://schemas.microsoft.com/office/drawing/2014/main" val="1469281846"/>
                    </a:ext>
                  </a:extLst>
                </a:gridCol>
                <a:gridCol w="2274553">
                  <a:extLst>
                    <a:ext uri="{9D8B030D-6E8A-4147-A177-3AD203B41FA5}">
                      <a16:colId xmlns:a16="http://schemas.microsoft.com/office/drawing/2014/main" val="2979112779"/>
                    </a:ext>
                  </a:extLst>
                </a:gridCol>
              </a:tblGrid>
              <a:tr h="357639">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lt1"/>
                          </a:solidFill>
                        </a:rPr>
                        <a:t>具体的目標</a:t>
                      </a:r>
                      <a:endParaRPr kumimoji="1" lang="en-US" altLang="ja-JP" sz="1100" b="1">
                        <a:solidFill>
                          <a:schemeClr val="lt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lt1"/>
                          </a:solidFill>
                        </a:rPr>
                        <a:t>（</a:t>
                      </a:r>
                      <a:r>
                        <a:rPr kumimoji="1" lang="en-US" altLang="ja-JP" sz="1100" b="1">
                          <a:solidFill>
                            <a:schemeClr val="lt1"/>
                          </a:solidFill>
                        </a:rPr>
                        <a:t>KPI</a:t>
                      </a:r>
                      <a:r>
                        <a:rPr kumimoji="1" lang="ja-JP" altLang="en-US" sz="1100" b="1">
                          <a:solidFill>
                            <a:schemeClr val="lt1"/>
                          </a:solidFill>
                        </a:rPr>
                        <a:t>）</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戦略</a:t>
                      </a:r>
                      <a:endParaRPr kumimoji="1" lang="en-US" altLang="ja-JP" sz="110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策定時</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参考指標</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463780">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latin typeface="+mn-lt"/>
                        </a:rPr>
                        <a:t>○経済成長率（実質）</a:t>
                      </a:r>
                      <a:endParaRPr kumimoji="1" lang="en-US" altLang="ja-JP" sz="1050" b="1" dirty="0">
                        <a:latin typeface="+mn-lt"/>
                      </a:endParaRPr>
                    </a:p>
                    <a:p>
                      <a:pPr marL="174625" indent="-174625"/>
                      <a:r>
                        <a:rPr kumimoji="1" lang="ja-JP" altLang="en-US" sz="1050" b="1" dirty="0">
                          <a:latin typeface="+mn-lt"/>
                        </a:rPr>
                        <a:t>　：</a:t>
                      </a:r>
                      <a:r>
                        <a:rPr kumimoji="1" lang="en-US" altLang="ja-JP" sz="1050" b="1" dirty="0">
                          <a:latin typeface="+mn-lt"/>
                        </a:rPr>
                        <a:t>2022</a:t>
                      </a:r>
                      <a:r>
                        <a:rPr kumimoji="1" lang="ja-JP" altLang="en-US" sz="1050" b="1" dirty="0">
                          <a:latin typeface="+mn-lt"/>
                        </a:rPr>
                        <a:t>年度に府内総生産（実質）をコロナ前の水準に戻す。</a:t>
                      </a:r>
                    </a:p>
                    <a:p>
                      <a:pPr marL="174625" indent="93663"/>
                      <a:r>
                        <a:rPr kumimoji="1" lang="ja-JP" altLang="en-US" sz="1050" b="1" dirty="0">
                          <a:latin typeface="+mn-lt"/>
                        </a:rPr>
                        <a:t>それを踏まえ、年平均</a:t>
                      </a:r>
                      <a:r>
                        <a:rPr kumimoji="1" lang="en-US" altLang="ja-JP" sz="1050" b="1" dirty="0">
                          <a:latin typeface="+mn-lt"/>
                        </a:rPr>
                        <a:t>2%</a:t>
                      </a:r>
                      <a:r>
                        <a:rPr kumimoji="1" lang="ja-JP" altLang="en-US" sz="1050" b="1" dirty="0">
                          <a:latin typeface="+mn-lt"/>
                        </a:rPr>
                        <a:t>以上（第</a:t>
                      </a:r>
                      <a:r>
                        <a:rPr kumimoji="1" lang="en-US" altLang="ja-JP" sz="1050" b="1" dirty="0">
                          <a:latin typeface="+mn-lt"/>
                        </a:rPr>
                        <a:t>2</a:t>
                      </a:r>
                      <a:r>
                        <a:rPr kumimoji="1" lang="ja-JP" altLang="en-US" sz="1050" b="1" dirty="0">
                          <a:latin typeface="+mn-lt"/>
                        </a:rPr>
                        <a:t>期戦略計画期間）</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latin typeface="+mn-lt"/>
                        </a:rPr>
                        <a:t>【2016</a:t>
                      </a:r>
                      <a:r>
                        <a:rPr kumimoji="1" lang="zh-TW" altLang="en-US" sz="1000" dirty="0">
                          <a:latin typeface="+mn-lt"/>
                        </a:rPr>
                        <a:t>年度</a:t>
                      </a:r>
                      <a:r>
                        <a:rPr kumimoji="1" lang="en-US" altLang="zh-TW" sz="1000" dirty="0">
                          <a:latin typeface="+mn-lt"/>
                        </a:rPr>
                        <a:t>】</a:t>
                      </a:r>
                    </a:p>
                    <a:p>
                      <a:pPr algn="ctr"/>
                      <a:r>
                        <a:rPr kumimoji="1" lang="zh-TW" altLang="en-US" sz="1000" dirty="0">
                          <a:latin typeface="+mn-lt"/>
                        </a:rPr>
                        <a:t>経済成長率</a:t>
                      </a:r>
                      <a:endParaRPr kumimoji="1" lang="en-US" altLang="zh-TW" sz="1000" dirty="0">
                        <a:latin typeface="+mn-lt"/>
                      </a:endParaRPr>
                    </a:p>
                    <a:p>
                      <a:pPr algn="ctr"/>
                      <a:r>
                        <a:rPr kumimoji="1" lang="zh-TW" altLang="en-US" sz="1000" dirty="0">
                          <a:latin typeface="+mn-lt"/>
                        </a:rPr>
                        <a:t>（実質）</a:t>
                      </a:r>
                      <a:endParaRPr kumimoji="1" lang="en-US" altLang="zh-TW" sz="1000" dirty="0">
                        <a:latin typeface="+mn-lt"/>
                      </a:endParaRPr>
                    </a:p>
                    <a:p>
                      <a:pPr algn="ctr"/>
                      <a:r>
                        <a:rPr kumimoji="1" lang="en-US" altLang="zh-TW" sz="1000" dirty="0">
                          <a:latin typeface="+mn-lt"/>
                        </a:rPr>
                        <a:t>0.0</a:t>
                      </a:r>
                      <a:r>
                        <a:rPr kumimoji="1" lang="zh-TW" altLang="en-US" sz="1000" dirty="0">
                          <a:latin typeface="+mn-lt"/>
                        </a:rPr>
                        <a:t>％</a:t>
                      </a:r>
                      <a:endParaRPr kumimoji="1" lang="ja-JP" altLang="en-US" sz="10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900" dirty="0">
                          <a:latin typeface="+mn-lt"/>
                        </a:rPr>
                        <a:t>【2019</a:t>
                      </a:r>
                      <a:r>
                        <a:rPr kumimoji="1" lang="zh-TW" altLang="en-US" sz="900" dirty="0">
                          <a:latin typeface="+mn-lt"/>
                        </a:rPr>
                        <a:t>年度</a:t>
                      </a:r>
                      <a:r>
                        <a:rPr kumimoji="1" lang="en-US" altLang="zh-TW" sz="900" dirty="0">
                          <a:latin typeface="+mn-lt"/>
                        </a:rPr>
                        <a:t>】</a:t>
                      </a:r>
                    </a:p>
                    <a:p>
                      <a:pPr algn="ctr"/>
                      <a:r>
                        <a:rPr kumimoji="1" lang="zh-TW" altLang="en-US" sz="900" dirty="0">
                          <a:latin typeface="+mn-lt"/>
                        </a:rPr>
                        <a:t>経済成長率</a:t>
                      </a:r>
                      <a:endParaRPr kumimoji="1" lang="en-US" altLang="zh-TW" sz="900" dirty="0">
                        <a:latin typeface="+mn-lt"/>
                      </a:endParaRPr>
                    </a:p>
                    <a:p>
                      <a:pPr algn="ctr"/>
                      <a:r>
                        <a:rPr kumimoji="1" lang="zh-TW" altLang="en-US" sz="900" dirty="0">
                          <a:latin typeface="+mn-lt"/>
                        </a:rPr>
                        <a:t>（実質）</a:t>
                      </a:r>
                    </a:p>
                    <a:p>
                      <a:pPr algn="ctr"/>
                      <a:r>
                        <a:rPr kumimoji="1" lang="en-US" altLang="zh-TW" sz="900" dirty="0">
                          <a:latin typeface="+mn-lt"/>
                        </a:rPr>
                        <a:t>-1.7</a:t>
                      </a:r>
                      <a:r>
                        <a:rPr kumimoji="1" lang="zh-TW" altLang="en-US" sz="900" dirty="0">
                          <a:latin typeface="+mn-lt"/>
                        </a:rPr>
                        <a:t>％</a:t>
                      </a:r>
                      <a:endParaRPr kumimoji="1" lang="ja-JP" altLang="en-US" sz="9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latin typeface="+mn-lt"/>
                        </a:rPr>
                        <a:t>【2022</a:t>
                      </a:r>
                      <a:r>
                        <a:rPr kumimoji="1" lang="zh-TW" altLang="en-US" sz="1000" dirty="0">
                          <a:latin typeface="+mn-lt"/>
                        </a:rPr>
                        <a:t>年度</a:t>
                      </a:r>
                      <a:r>
                        <a:rPr kumimoji="1" lang="en-US" altLang="zh-TW" sz="1000" dirty="0">
                          <a:latin typeface="+mn-lt"/>
                        </a:rPr>
                        <a:t>】</a:t>
                      </a:r>
                    </a:p>
                    <a:p>
                      <a:pPr algn="ctr"/>
                      <a:r>
                        <a:rPr kumimoji="1" lang="zh-TW" altLang="en-US" sz="1000" dirty="0">
                          <a:latin typeface="+mn-lt"/>
                        </a:rPr>
                        <a:t>経済成長率</a:t>
                      </a:r>
                      <a:endParaRPr kumimoji="1" lang="en-US" altLang="zh-TW" sz="1000" dirty="0">
                        <a:latin typeface="+mn-lt"/>
                      </a:endParaRPr>
                    </a:p>
                    <a:p>
                      <a:pPr algn="ctr"/>
                      <a:r>
                        <a:rPr kumimoji="1" lang="zh-TW" altLang="en-US" sz="1000" dirty="0">
                          <a:latin typeface="+mn-lt"/>
                        </a:rPr>
                        <a:t>（実質）</a:t>
                      </a:r>
                    </a:p>
                    <a:p>
                      <a:pPr algn="ctr"/>
                      <a:r>
                        <a:rPr kumimoji="1" lang="en-US" altLang="zh-TW" sz="1000" dirty="0">
                          <a:latin typeface="+mn-lt"/>
                        </a:rPr>
                        <a:t>1.3</a:t>
                      </a:r>
                      <a:r>
                        <a:rPr kumimoji="1" lang="zh-TW" altLang="en-US" sz="1000" dirty="0">
                          <a:latin typeface="+mn-lt"/>
                        </a:rPr>
                        <a:t>％</a:t>
                      </a:r>
                      <a:endParaRPr kumimoji="1" lang="en-US" altLang="zh-TW" sz="1000" dirty="0">
                        <a:latin typeface="+mn-lt"/>
                      </a:endParaRPr>
                    </a:p>
                    <a:p>
                      <a:pPr algn="ctr"/>
                      <a:r>
                        <a:rPr kumimoji="1" lang="ja-JP" altLang="en-US" sz="900" dirty="0">
                          <a:latin typeface="+mn-lt"/>
                        </a:rPr>
                        <a:t>（</a:t>
                      </a:r>
                      <a:r>
                        <a:rPr kumimoji="1" lang="en-US" altLang="ja-JP" sz="900" dirty="0">
                          <a:latin typeface="+mn-lt"/>
                        </a:rPr>
                        <a:t>APIR</a:t>
                      </a:r>
                      <a:r>
                        <a:rPr kumimoji="1" lang="ja-JP" altLang="en-US" sz="900" dirty="0">
                          <a:latin typeface="+mn-lt"/>
                        </a:rPr>
                        <a:t>推計）</a:t>
                      </a:r>
                      <a:endParaRPr kumimoji="1" lang="ja-JP" altLang="en-US" sz="10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u="none" strike="noStrike" kern="1200" cap="none" spc="0" normalizeH="0" baseline="0" noProof="0" dirty="0">
                          <a:ln>
                            <a:noFill/>
                          </a:ln>
                          <a:solidFill>
                            <a:prstClr val="black"/>
                          </a:solidFill>
                          <a:effectLst/>
                          <a:uLnTx/>
                          <a:uFillTx/>
                        </a:rPr>
                        <a:t>B</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latin typeface="+mn-lt"/>
                        </a:rPr>
                        <a:t>有効求人倍率</a:t>
                      </a:r>
                      <a:r>
                        <a:rPr kumimoji="1" lang="en-US" altLang="ja-JP" sz="800" dirty="0">
                          <a:latin typeface="+mn-lt"/>
                        </a:rPr>
                        <a:t>【2022</a:t>
                      </a:r>
                      <a:r>
                        <a:rPr kumimoji="1" lang="ja-JP" altLang="en-US" sz="800" dirty="0">
                          <a:latin typeface="+mn-lt"/>
                        </a:rPr>
                        <a:t>年度</a:t>
                      </a:r>
                      <a:r>
                        <a:rPr kumimoji="1" lang="en-US" altLang="ja-JP" sz="800" dirty="0">
                          <a:latin typeface="+mn-lt"/>
                        </a:rPr>
                        <a:t>】</a:t>
                      </a:r>
                      <a:endParaRPr kumimoji="1" lang="ja-JP" altLang="en-US" sz="80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zh-CN" sz="800" dirty="0">
                          <a:latin typeface="+mn-lt"/>
                        </a:rPr>
                        <a:t>1.27%</a:t>
                      </a:r>
                      <a:r>
                        <a:rPr kumimoji="1" lang="zh-CN" altLang="en-US" sz="800" dirty="0">
                          <a:latin typeface="+mn-lt"/>
                        </a:rPr>
                        <a:t>（前年度比</a:t>
                      </a:r>
                      <a:r>
                        <a:rPr kumimoji="1" lang="en-US" altLang="zh-CN" sz="800" dirty="0">
                          <a:latin typeface="+mn-lt"/>
                        </a:rPr>
                        <a:t>+0.13%</a:t>
                      </a:r>
                      <a:r>
                        <a:rPr kumimoji="1" lang="zh-CN" altLang="en-US" sz="800" dirty="0">
                          <a:latin typeface="+mn-lt"/>
                        </a:rPr>
                        <a:t>）</a:t>
                      </a:r>
                    </a:p>
                    <a:p>
                      <a:pPr algn="l"/>
                      <a:r>
                        <a:rPr kumimoji="1" lang="zh-CN" altLang="en-US" sz="800" dirty="0">
                          <a:latin typeface="+mn-lt"/>
                        </a:rPr>
                        <a:t>（全国平均</a:t>
                      </a:r>
                      <a:r>
                        <a:rPr kumimoji="1" lang="en-US" altLang="zh-CN" sz="800" dirty="0">
                          <a:latin typeface="+mn-lt"/>
                        </a:rPr>
                        <a:t>1.31%</a:t>
                      </a:r>
                      <a:r>
                        <a:rPr kumimoji="1" lang="zh-CN" altLang="en-US" sz="800" dirty="0">
                          <a:latin typeface="+mn-lt"/>
                        </a:rPr>
                        <a:t>）</a:t>
                      </a:r>
                      <a:endParaRPr kumimoji="1" lang="ja-JP" altLang="en-US" sz="800" dirty="0">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696977389"/>
                  </a:ext>
                </a:extLst>
              </a:tr>
              <a:tr h="4637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latin typeface="+mn-lt"/>
                        </a:rPr>
                        <a:t>充足率（求人数に対する充足された求人の割合）</a:t>
                      </a:r>
                      <a:r>
                        <a:rPr kumimoji="1" lang="en-US" altLang="ja-JP" sz="800" dirty="0">
                          <a:latin typeface="+mn-lt"/>
                        </a:rPr>
                        <a:t>【2021</a:t>
                      </a:r>
                      <a:r>
                        <a:rPr kumimoji="1" lang="ja-JP" altLang="en-US" sz="800" dirty="0">
                          <a:latin typeface="+mn-lt"/>
                        </a:rPr>
                        <a:t>年度</a:t>
                      </a:r>
                      <a:r>
                        <a:rPr kumimoji="1" lang="en-US" altLang="ja-JP" sz="800" dirty="0">
                          <a:latin typeface="+mn-lt"/>
                        </a:rPr>
                        <a:t>】</a:t>
                      </a:r>
                      <a:endParaRPr kumimoji="1" lang="ja-JP" altLang="en-US" sz="80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latin typeface="+mn-lt"/>
                        </a:rPr>
                        <a:t>10.2</a:t>
                      </a:r>
                      <a:r>
                        <a:rPr kumimoji="1" lang="ja-JP" altLang="en-US" sz="800" dirty="0">
                          <a:latin typeface="+mn-lt"/>
                        </a:rPr>
                        <a:t>％（前年度比▲</a:t>
                      </a:r>
                      <a:r>
                        <a:rPr kumimoji="1" lang="en-US" altLang="ja-JP" sz="800" dirty="0">
                          <a:latin typeface="+mn-lt"/>
                        </a:rPr>
                        <a:t>0.5</a:t>
                      </a:r>
                      <a:r>
                        <a:rPr kumimoji="1" lang="ja-JP" altLang="en-US" sz="800" dirty="0">
                          <a:latin typeface="+mn-lt"/>
                        </a:rPr>
                        <a:t>％）</a:t>
                      </a:r>
                      <a:endParaRPr kumimoji="1" lang="en-US" altLang="ja-JP" sz="800" dirty="0">
                        <a:latin typeface="+mn-lt"/>
                      </a:endParaRPr>
                    </a:p>
                    <a:p>
                      <a:pPr algn="l"/>
                      <a:r>
                        <a:rPr kumimoji="1" lang="ja-JP" altLang="en-US" sz="800" dirty="0">
                          <a:latin typeface="+mn-lt"/>
                        </a:rPr>
                        <a:t>（全国平均</a:t>
                      </a:r>
                      <a:r>
                        <a:rPr kumimoji="1" lang="en-US" altLang="ja-JP" sz="800" dirty="0">
                          <a:latin typeface="+mn-lt"/>
                        </a:rPr>
                        <a:t>12.9</a:t>
                      </a:r>
                      <a:r>
                        <a:rPr kumimoji="1" lang="ja-JP" altLang="en-US" sz="800" dirty="0">
                          <a:latin typeface="+mn-lt"/>
                        </a:rPr>
                        <a:t>％）</a:t>
                      </a:r>
                      <a:endParaRPr kumimoji="1" lang="ja-JP" altLang="en-US" sz="800" dirty="0">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2608802803"/>
                  </a:ext>
                </a:extLst>
              </a:tr>
              <a:tr h="4637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CN" altLang="en-US" sz="800" dirty="0">
                          <a:latin typeface="+mn-lt"/>
                        </a:rPr>
                        <a:t>外国人労働者数</a:t>
                      </a:r>
                      <a:r>
                        <a:rPr kumimoji="1" lang="en-US" altLang="zh-CN" sz="800" dirty="0">
                          <a:latin typeface="+mn-lt"/>
                        </a:rPr>
                        <a:t>【2022</a:t>
                      </a:r>
                      <a:r>
                        <a:rPr kumimoji="1" lang="zh-CN" altLang="en-US" sz="800" dirty="0">
                          <a:latin typeface="+mn-lt"/>
                        </a:rPr>
                        <a:t>年</a:t>
                      </a:r>
                      <a:r>
                        <a:rPr kumimoji="1" lang="en-US" altLang="zh-CN" sz="800" dirty="0">
                          <a:latin typeface="+mn-lt"/>
                        </a:rPr>
                        <a:t>】</a:t>
                      </a:r>
                      <a:endParaRPr kumimoji="1" lang="ja-JP" altLang="en-US" sz="80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latin typeface="+mn-lt"/>
                        </a:rPr>
                        <a:t>124,570</a:t>
                      </a:r>
                      <a:r>
                        <a:rPr kumimoji="1" lang="ja-JP" altLang="en-US" sz="800" dirty="0">
                          <a:latin typeface="+mn-lt"/>
                        </a:rPr>
                        <a:t>人</a:t>
                      </a:r>
                      <a:endParaRPr kumimoji="1" lang="en-US" altLang="ja-JP" sz="800" dirty="0">
                        <a:latin typeface="+mn-lt"/>
                      </a:endParaRPr>
                    </a:p>
                    <a:p>
                      <a:pPr algn="l"/>
                      <a:r>
                        <a:rPr kumimoji="1" lang="ja-JP" altLang="en-US" sz="800" dirty="0">
                          <a:latin typeface="+mn-lt"/>
                        </a:rPr>
                        <a:t>（</a:t>
                      </a:r>
                      <a:r>
                        <a:rPr kumimoji="1" lang="en-US" altLang="ja-JP" sz="800" dirty="0">
                          <a:latin typeface="+mn-lt"/>
                        </a:rPr>
                        <a:t>2017</a:t>
                      </a:r>
                      <a:r>
                        <a:rPr kumimoji="1" lang="ja-JP" altLang="en-US" sz="800" dirty="0">
                          <a:latin typeface="+mn-lt"/>
                        </a:rPr>
                        <a:t>年からの</a:t>
                      </a:r>
                      <a:r>
                        <a:rPr kumimoji="1" lang="en-US" altLang="ja-JP" sz="800" dirty="0">
                          <a:latin typeface="+mn-lt"/>
                        </a:rPr>
                        <a:t>5</a:t>
                      </a:r>
                      <a:r>
                        <a:rPr kumimoji="1" lang="ja-JP" altLang="en-US" sz="800" dirty="0">
                          <a:latin typeface="+mn-lt"/>
                        </a:rPr>
                        <a:t>年間で</a:t>
                      </a:r>
                      <a:r>
                        <a:rPr kumimoji="1" lang="en-US" altLang="ja-JP" sz="800" dirty="0">
                          <a:latin typeface="+mn-lt"/>
                        </a:rPr>
                        <a:t>+70%</a:t>
                      </a:r>
                      <a:r>
                        <a:rPr kumimoji="1" lang="ja-JP" altLang="en-US" sz="800" dirty="0">
                          <a:latin typeface="+mn-lt"/>
                        </a:rPr>
                        <a:t>）</a:t>
                      </a:r>
                      <a:endParaRPr kumimoji="1" lang="ja-JP" altLang="en-US" sz="800" dirty="0">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499881722"/>
                  </a:ext>
                </a:extLst>
              </a:tr>
              <a:tr h="528306">
                <a:tc vMerge="1">
                  <a:txBody>
                    <a:bodyPr/>
                    <a:lstStyle/>
                    <a:p>
                      <a:pPr marL="0" indent="0"/>
                      <a:endParaRPr kumimoji="1" lang="ja-JP" altLang="en-US" sz="1100" b="1">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latin typeface="+mn-lt"/>
                        </a:rPr>
                        <a:t>転入、転出企業数</a:t>
                      </a:r>
                      <a:r>
                        <a:rPr kumimoji="1" lang="en-US" altLang="ja-JP" sz="800" dirty="0">
                          <a:latin typeface="+mn-lt"/>
                        </a:rPr>
                        <a:t>【2022</a:t>
                      </a:r>
                      <a:r>
                        <a:rPr kumimoji="1" lang="ja-JP" altLang="en-US" sz="800" dirty="0">
                          <a:latin typeface="+mn-lt"/>
                        </a:rPr>
                        <a:t>年</a:t>
                      </a:r>
                      <a:r>
                        <a:rPr kumimoji="1" lang="en-US" altLang="ja-JP" sz="800" dirty="0">
                          <a:latin typeface="+mn-lt"/>
                        </a:rPr>
                        <a:t>】</a:t>
                      </a:r>
                      <a:endParaRPr kumimoji="1" lang="ja-JP" altLang="en-US" sz="80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latin typeface="+mn-lt"/>
                        </a:rPr>
                        <a:t>転入　　　 </a:t>
                      </a:r>
                      <a:r>
                        <a:rPr kumimoji="1" lang="en-US" altLang="zh-TW" sz="800" dirty="0">
                          <a:latin typeface="+mn-lt"/>
                        </a:rPr>
                        <a:t>127</a:t>
                      </a:r>
                      <a:r>
                        <a:rPr kumimoji="1" lang="zh-TW" altLang="en-US" sz="800" dirty="0">
                          <a:latin typeface="+mn-lt"/>
                        </a:rPr>
                        <a:t>社</a:t>
                      </a:r>
                    </a:p>
                    <a:p>
                      <a:pPr algn="l"/>
                      <a:r>
                        <a:rPr kumimoji="1" lang="zh-TW" altLang="en-US" sz="800" dirty="0">
                          <a:latin typeface="+mn-lt"/>
                        </a:rPr>
                        <a:t>転出 　　　</a:t>
                      </a:r>
                      <a:r>
                        <a:rPr kumimoji="1" lang="en-US" altLang="zh-TW" sz="800" dirty="0">
                          <a:latin typeface="+mn-lt"/>
                        </a:rPr>
                        <a:t>208</a:t>
                      </a:r>
                      <a:r>
                        <a:rPr kumimoji="1" lang="zh-TW" altLang="en-US" sz="800" dirty="0">
                          <a:latin typeface="+mn-lt"/>
                        </a:rPr>
                        <a:t>社</a:t>
                      </a:r>
                    </a:p>
                    <a:p>
                      <a:pPr algn="l"/>
                      <a:r>
                        <a:rPr kumimoji="1" lang="zh-TW" altLang="en-US" sz="800" dirty="0">
                          <a:latin typeface="+mn-lt"/>
                        </a:rPr>
                        <a:t>転出超過 　</a:t>
                      </a:r>
                      <a:r>
                        <a:rPr kumimoji="1" lang="en-US" altLang="zh-TW" sz="800" dirty="0">
                          <a:latin typeface="+mn-lt"/>
                        </a:rPr>
                        <a:t>81</a:t>
                      </a:r>
                      <a:r>
                        <a:rPr kumimoji="1" lang="zh-TW" altLang="en-US" sz="800" dirty="0">
                          <a:latin typeface="+mn-lt"/>
                        </a:rPr>
                        <a:t>社（前年度比</a:t>
                      </a:r>
                      <a:r>
                        <a:rPr kumimoji="1" lang="en-US" altLang="zh-TW" sz="800" dirty="0">
                          <a:latin typeface="+mn-lt"/>
                        </a:rPr>
                        <a:t>+21</a:t>
                      </a:r>
                      <a:r>
                        <a:rPr kumimoji="1" lang="zh-TW" altLang="en-US" sz="800" dirty="0">
                          <a:latin typeface="+mn-lt"/>
                        </a:rPr>
                        <a:t>社）</a:t>
                      </a:r>
                      <a:endParaRPr kumimoji="1" lang="ja-JP" altLang="en-US" sz="800" dirty="0">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3064808612"/>
                  </a:ext>
                </a:extLst>
              </a:tr>
              <a:tr h="528307">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latin typeface="+mn-lt"/>
                        </a:rPr>
                        <a:t>○開業事業所数</a:t>
                      </a:r>
                      <a:endParaRPr kumimoji="1" lang="en-US" altLang="ja-JP" sz="1050" b="1" dirty="0">
                        <a:latin typeface="+mn-lt"/>
                      </a:endParaRPr>
                    </a:p>
                    <a:p>
                      <a:pPr marL="0" indent="0"/>
                      <a:r>
                        <a:rPr kumimoji="1" lang="ja-JP" altLang="en-US" sz="1050" b="1" dirty="0">
                          <a:latin typeface="+mn-lt"/>
                        </a:rPr>
                        <a:t>　：</a:t>
                      </a:r>
                      <a:r>
                        <a:rPr kumimoji="1" lang="en-US" altLang="ja-JP" sz="1050" b="1" dirty="0">
                          <a:latin typeface="+mn-lt"/>
                        </a:rPr>
                        <a:t>10,000</a:t>
                      </a:r>
                      <a:r>
                        <a:rPr kumimoji="1" lang="ja-JP" altLang="en-US" sz="1050" b="1" dirty="0">
                          <a:latin typeface="+mn-lt"/>
                        </a:rPr>
                        <a:t>か所</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8,463</a:t>
                      </a:r>
                      <a:r>
                        <a:rPr kumimoji="1" lang="ja-JP" altLang="en-US" sz="1000" dirty="0">
                          <a:latin typeface="+mn-lt"/>
                        </a:rPr>
                        <a:t>か所</a:t>
                      </a:r>
                      <a:endParaRPr kumimoji="1" lang="ja-JP" altLang="en-US" sz="1000" dirty="0">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latin typeface="+mn-lt"/>
                        </a:rPr>
                        <a:t>【2020</a:t>
                      </a:r>
                      <a:r>
                        <a:rPr kumimoji="1" lang="ja-JP" altLang="en-US" sz="900" dirty="0">
                          <a:latin typeface="+mn-lt"/>
                        </a:rPr>
                        <a:t>年度</a:t>
                      </a:r>
                      <a:r>
                        <a:rPr kumimoji="1" lang="en-US" altLang="ja-JP" sz="900" dirty="0">
                          <a:latin typeface="+mn-lt"/>
                        </a:rPr>
                        <a:t>】</a:t>
                      </a:r>
                    </a:p>
                    <a:p>
                      <a:pPr algn="ctr"/>
                      <a:r>
                        <a:rPr kumimoji="1" lang="en-US" altLang="ja-JP" sz="900" dirty="0">
                          <a:latin typeface="+mn-lt"/>
                        </a:rPr>
                        <a:t>10,209</a:t>
                      </a:r>
                      <a:r>
                        <a:rPr kumimoji="1" lang="ja-JP" altLang="en-US" sz="900" dirty="0">
                          <a:latin typeface="+mn-lt"/>
                        </a:rPr>
                        <a:t>か所</a:t>
                      </a:r>
                      <a:endParaRPr kumimoji="1" lang="ja-JP" altLang="en-US" sz="900" dirty="0">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【2021</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9,212</a:t>
                      </a:r>
                      <a:r>
                        <a:rPr kumimoji="1" lang="ja-JP" altLang="en-US" sz="1000" dirty="0">
                          <a:latin typeface="+mn-lt"/>
                        </a:rPr>
                        <a:t>か所</a:t>
                      </a:r>
                      <a:endParaRPr kumimoji="1" lang="ja-JP" altLang="en-US" sz="1000" dirty="0">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t>B</a:t>
                      </a:r>
                      <a:endParaRPr kumimoji="1" lang="ja-JP" altLang="en-US" sz="1000" dirty="0">
                        <a:latin typeface="Meiryo UI" panose="020B0604030504040204" pitchFamily="50" charset="-128"/>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lt"/>
                        </a:rPr>
                        <a:t>開業数の全国シェア</a:t>
                      </a:r>
                      <a:r>
                        <a:rPr kumimoji="1" lang="en-US" altLang="ja-JP" sz="800" dirty="0">
                          <a:latin typeface="+mn-lt"/>
                        </a:rPr>
                        <a:t>【2021</a:t>
                      </a:r>
                      <a:r>
                        <a:rPr kumimoji="1" lang="ja-JP" altLang="en-US" sz="800" dirty="0">
                          <a:latin typeface="+mn-lt"/>
                        </a:rPr>
                        <a:t>年</a:t>
                      </a:r>
                      <a:r>
                        <a:rPr kumimoji="1" lang="en-US" altLang="ja-JP" sz="800" dirty="0">
                          <a:latin typeface="+mn-lt"/>
                        </a:rPr>
                        <a:t>】</a:t>
                      </a:r>
                      <a:endParaRPr kumimoji="1" lang="en-US" altLang="ja-JP" sz="80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en-US" altLang="ja-JP" sz="800" dirty="0">
                          <a:latin typeface="+mn-lt"/>
                        </a:rPr>
                        <a:t>9.1</a:t>
                      </a:r>
                      <a:r>
                        <a:rPr kumimoji="1" lang="ja-JP" altLang="en-US" sz="800" dirty="0">
                          <a:latin typeface="+mn-lt"/>
                        </a:rPr>
                        <a:t>％（前年度比＋</a:t>
                      </a:r>
                      <a:r>
                        <a:rPr kumimoji="1" lang="en-US" altLang="ja-JP" sz="800" dirty="0">
                          <a:latin typeface="+mn-lt"/>
                        </a:rPr>
                        <a:t>0.3</a:t>
                      </a:r>
                      <a:r>
                        <a:rPr kumimoji="1" lang="ja-JP" altLang="en-US" sz="800" dirty="0">
                          <a:latin typeface="+mn-lt"/>
                        </a:rPr>
                        <a:t>％）</a:t>
                      </a:r>
                    </a:p>
                    <a:p>
                      <a:r>
                        <a:rPr kumimoji="1" lang="en-US" altLang="ja-JP" sz="800" dirty="0">
                          <a:latin typeface="+mn-lt"/>
                        </a:rPr>
                        <a:t>(</a:t>
                      </a:r>
                      <a:r>
                        <a:rPr kumimoji="1" lang="ja-JP" altLang="en-US" sz="800" dirty="0">
                          <a:latin typeface="+mn-lt"/>
                        </a:rPr>
                        <a:t>参考：東京</a:t>
                      </a:r>
                      <a:r>
                        <a:rPr kumimoji="1" lang="en-US" altLang="ja-JP" sz="800" dirty="0">
                          <a:latin typeface="+mn-lt"/>
                        </a:rPr>
                        <a:t>18.8</a:t>
                      </a:r>
                      <a:r>
                        <a:rPr kumimoji="1" lang="ja-JP" altLang="en-US" sz="800" dirty="0">
                          <a:latin typeface="+mn-lt"/>
                        </a:rPr>
                        <a:t>％（前年度比▲</a:t>
                      </a:r>
                      <a:r>
                        <a:rPr kumimoji="1" lang="en-US" altLang="ja-JP" sz="800" dirty="0">
                          <a:latin typeface="+mn-lt"/>
                        </a:rPr>
                        <a:t>0.4</a:t>
                      </a:r>
                      <a:r>
                        <a:rPr kumimoji="1" lang="ja-JP" altLang="en-US" sz="800" dirty="0">
                          <a:latin typeface="+mn-lt"/>
                        </a:rPr>
                        <a:t>％）</a:t>
                      </a:r>
                      <a:r>
                        <a:rPr kumimoji="1" lang="en-US" altLang="ja-JP" sz="800" dirty="0">
                          <a:latin typeface="+mn-lt"/>
                        </a:rPr>
                        <a:t>)</a:t>
                      </a:r>
                      <a:endParaRPr kumimoji="1" lang="en-US" altLang="ja-JP" sz="800" dirty="0">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3627430429"/>
                  </a:ext>
                </a:extLst>
              </a:tr>
              <a:tr h="52830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lt"/>
                        </a:rPr>
                        <a:t>廃業率</a:t>
                      </a:r>
                      <a:r>
                        <a:rPr kumimoji="1" lang="en-US" altLang="ja-JP" sz="800" dirty="0">
                          <a:latin typeface="+mn-lt"/>
                        </a:rPr>
                        <a:t>【2021</a:t>
                      </a:r>
                      <a:r>
                        <a:rPr kumimoji="1" lang="ja-JP" altLang="en-US" sz="800" dirty="0">
                          <a:latin typeface="+mn-lt"/>
                        </a:rPr>
                        <a:t>年</a:t>
                      </a:r>
                      <a:r>
                        <a:rPr kumimoji="1" lang="en-US" altLang="ja-JP" sz="800" dirty="0">
                          <a:latin typeface="+mn-lt"/>
                        </a:rPr>
                        <a:t>】</a:t>
                      </a:r>
                      <a:endParaRPr kumimoji="1" lang="ja-JP" altLang="en-US" sz="800" dirty="0">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n-lt"/>
                        </a:rPr>
                        <a:t>3.0</a:t>
                      </a:r>
                      <a:r>
                        <a:rPr kumimoji="1" lang="ja-JP" altLang="en-US" sz="800" dirty="0">
                          <a:latin typeface="+mn-lt"/>
                        </a:rPr>
                        <a:t>％（前年比▲</a:t>
                      </a:r>
                      <a:r>
                        <a:rPr kumimoji="1" lang="en-US" altLang="ja-JP" sz="800" dirty="0">
                          <a:latin typeface="+mn-lt"/>
                        </a:rPr>
                        <a:t>0</a:t>
                      </a:r>
                      <a:r>
                        <a:rPr kumimoji="1" lang="ja-JP" altLang="en-US" sz="800" dirty="0">
                          <a:latin typeface="+mn-lt"/>
                        </a:rPr>
                        <a:t>％）</a:t>
                      </a:r>
                      <a:endParaRPr kumimoji="1" lang="ja-JP" altLang="en-US" sz="800" dirty="0">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630964042"/>
                  </a:ext>
                </a:extLst>
              </a:tr>
            </a:tbl>
          </a:graphicData>
        </a:graphic>
      </p:graphicFrame>
      <p:pic>
        <p:nvPicPr>
          <p:cNvPr id="9" name="図 8">
            <a:extLst>
              <a:ext uri="{FF2B5EF4-FFF2-40B4-BE49-F238E27FC236}">
                <a16:creationId xmlns:a16="http://schemas.microsoft.com/office/drawing/2014/main" id="{E82B178C-DACB-445C-8906-9AB3E5E40803}"/>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8569276" y="736056"/>
            <a:ext cx="416529" cy="416529"/>
          </a:xfrm>
          <a:prstGeom prst="rect">
            <a:avLst/>
          </a:prstGeom>
        </p:spPr>
      </p:pic>
      <p:pic>
        <p:nvPicPr>
          <p:cNvPr id="10" name="Picture 12">
            <a:extLst>
              <a:ext uri="{FF2B5EF4-FFF2-40B4-BE49-F238E27FC236}">
                <a16:creationId xmlns:a16="http://schemas.microsoft.com/office/drawing/2014/main" id="{B967E3D8-1C34-4336-B386-D0FE2690CF5C}"/>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29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99D5D7EF-0D92-4137-9E29-4ED59183DEE4}"/>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8060612" y="736056"/>
            <a:ext cx="416529" cy="416529"/>
          </a:xfrm>
          <a:prstGeom prst="rect">
            <a:avLst/>
          </a:prstGeom>
        </p:spPr>
      </p:pic>
      <p:pic>
        <p:nvPicPr>
          <p:cNvPr id="12" name="Picture 3">
            <a:extLst>
              <a:ext uri="{FF2B5EF4-FFF2-40B4-BE49-F238E27FC236}">
                <a16:creationId xmlns:a16="http://schemas.microsoft.com/office/drawing/2014/main" id="{340B3B41-2968-42FD-9510-6343D0869AA6}"/>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a:extLst>
              <a:ext uri="{FF2B5EF4-FFF2-40B4-BE49-F238E27FC236}">
                <a16:creationId xmlns:a16="http://schemas.microsoft.com/office/drawing/2014/main" id="{EE778645-16F6-4C4B-A1AE-131400CB9ED9}"/>
              </a:ext>
            </a:extLst>
          </p:cNvPr>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597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id="{33EB9537-A5D9-4B02-8B21-2CC6E4AAC7D6}"/>
              </a:ext>
            </a:extLst>
          </p:cNvPr>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463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95A0B8EE-E07D-4EC5-85CF-70F94A369DEC}"/>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008652" y="736056"/>
            <a:ext cx="416529" cy="416529"/>
          </a:xfrm>
          <a:prstGeom prst="rect">
            <a:avLst/>
          </a:prstGeom>
        </p:spPr>
      </p:pic>
      <p:pic>
        <p:nvPicPr>
          <p:cNvPr id="16" name="図 15">
            <a:extLst>
              <a:ext uri="{FF2B5EF4-FFF2-40B4-BE49-F238E27FC236}">
                <a16:creationId xmlns:a16="http://schemas.microsoft.com/office/drawing/2014/main" id="{6214CCFE-E134-49F9-88F2-41C6C2E364C1}"/>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517312" y="736056"/>
            <a:ext cx="416529" cy="416529"/>
          </a:xfrm>
          <a:prstGeom prst="rect">
            <a:avLst/>
          </a:prstGeom>
        </p:spPr>
      </p:pic>
      <p:pic>
        <p:nvPicPr>
          <p:cNvPr id="17" name="図 16">
            <a:extLst>
              <a:ext uri="{FF2B5EF4-FFF2-40B4-BE49-F238E27FC236}">
                <a16:creationId xmlns:a16="http://schemas.microsoft.com/office/drawing/2014/main" id="{33DAFFE4-EAC6-40A2-8639-2BA5B0B4388B}"/>
              </a:ext>
            </a:extLst>
          </p:cNvPr>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7551952" y="736056"/>
            <a:ext cx="416529" cy="416529"/>
          </a:xfrm>
          <a:prstGeom prst="rect">
            <a:avLst/>
          </a:prstGeom>
        </p:spPr>
      </p:pic>
      <p:sp>
        <p:nvSpPr>
          <p:cNvPr id="18" name="正方形/長方形 17">
            <a:extLst>
              <a:ext uri="{FF2B5EF4-FFF2-40B4-BE49-F238E27FC236}">
                <a16:creationId xmlns:a16="http://schemas.microsoft.com/office/drawing/2014/main" id="{158716B2-9A32-45DC-80E3-34DDD1ABC6AF}"/>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Tree>
    <p:extLst>
      <p:ext uri="{BB962C8B-B14F-4D97-AF65-F5344CB8AC3E}">
        <p14:creationId xmlns:p14="http://schemas.microsoft.com/office/powerpoint/2010/main" val="106804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テキスト ボックス 3">
            <a:extLst>
              <a:ext uri="{FF2B5EF4-FFF2-40B4-BE49-F238E27FC236}">
                <a16:creationId xmlns:a16="http://schemas.microsoft.com/office/drawing/2014/main" id="{0F5F46E1-330D-4E46-B1B2-FC1567C57123}"/>
              </a:ext>
            </a:extLst>
          </p:cNvPr>
          <p:cNvSpPr txBox="1"/>
          <p:nvPr/>
        </p:nvSpPr>
        <p:spPr>
          <a:xfrm>
            <a:off x="651087" y="6586589"/>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
        <p:nvSpPr>
          <p:cNvPr id="6" name="正方形/長方形 5">
            <a:extLst>
              <a:ext uri="{FF2B5EF4-FFF2-40B4-BE49-F238E27FC236}">
                <a16:creationId xmlns:a16="http://schemas.microsoft.com/office/drawing/2014/main" id="{81216B40-A191-4615-8511-5DEDE72FE922}"/>
              </a:ext>
            </a:extLst>
          </p:cNvPr>
          <p:cNvSpPr/>
          <p:nvPr/>
        </p:nvSpPr>
        <p:spPr>
          <a:xfrm>
            <a:off x="156884"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Ⅲ </a:t>
            </a:r>
            <a:r>
              <a:rPr lang="ja-JP" altLang="en-US" sz="1600" b="1" dirty="0">
                <a:latin typeface="Meiryo UI" panose="020B0604030504040204" pitchFamily="50" charset="-128"/>
                <a:ea typeface="Meiryo UI" panose="020B0604030504040204" pitchFamily="50" charset="-128"/>
              </a:rPr>
              <a:t>東西二極の一極としての社会経済構造の構築</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⑥　定住魅力・都市魅力を強化する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「スマートシティ」の推進等による定住魅力の強化や</a:t>
            </a:r>
            <a:r>
              <a:rPr lang="ja-JP" altLang="en-US" sz="1600">
                <a:latin typeface="Meiryo UI" panose="020B0604030504040204" pitchFamily="50" charset="-128"/>
                <a:ea typeface="Meiryo UI" panose="020B0604030504040204" pitchFamily="50" charset="-128"/>
                <a:cs typeface="Meiryo UI" panose="020B0604030504040204" pitchFamily="50" charset="-128"/>
              </a:rPr>
              <a:t>、外国人観光客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の受入環境整備や内外からの集客を促進し、都市魅力の創出・発信に向けた取組を進めました。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57188" indent="-92075"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転入超過率、日本人延べ宿泊者数は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を達成することができ、外国人延べ宿泊者数もコロナ前より増加しました。対東京圏への転出超過率は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を達成していないものの、一定の改善傾向が見られます。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9">
            <a:extLst>
              <a:ext uri="{FF2B5EF4-FFF2-40B4-BE49-F238E27FC236}">
                <a16:creationId xmlns:a16="http://schemas.microsoft.com/office/drawing/2014/main" id="{E0642E4C-7290-4700-8FF9-C9D13FD0E777}"/>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8965" y="764704"/>
            <a:ext cx="458182" cy="4581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5D98C2BC-3DDF-4177-939E-9FC47F171527}"/>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424" y="764704"/>
            <a:ext cx="458182" cy="458182"/>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4BBEF407-DDA7-444B-9BA6-10D0FE5E075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986659" y="764704"/>
            <a:ext cx="458182" cy="458182"/>
          </a:xfrm>
          <a:prstGeom prst="rect">
            <a:avLst/>
          </a:prstGeom>
        </p:spPr>
      </p:pic>
      <p:pic>
        <p:nvPicPr>
          <p:cNvPr id="12" name="図 11">
            <a:extLst>
              <a:ext uri="{FF2B5EF4-FFF2-40B4-BE49-F238E27FC236}">
                <a16:creationId xmlns:a16="http://schemas.microsoft.com/office/drawing/2014/main" id="{89F319D2-DE40-4265-8DAA-C2B2F1A2AD7C}"/>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685118" y="764704"/>
            <a:ext cx="458182" cy="458182"/>
          </a:xfrm>
          <a:prstGeom prst="rect">
            <a:avLst/>
          </a:prstGeom>
        </p:spPr>
      </p:pic>
      <p:pic>
        <p:nvPicPr>
          <p:cNvPr id="13" name="図 12">
            <a:extLst>
              <a:ext uri="{FF2B5EF4-FFF2-40B4-BE49-F238E27FC236}">
                <a16:creationId xmlns:a16="http://schemas.microsoft.com/office/drawing/2014/main" id="{D566DB87-A863-4B02-AB20-83B4340C0EB6}"/>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251271" y="764704"/>
            <a:ext cx="458182" cy="458182"/>
          </a:xfrm>
          <a:prstGeom prst="rect">
            <a:avLst/>
          </a:prstGeom>
        </p:spPr>
      </p:pic>
      <p:pic>
        <p:nvPicPr>
          <p:cNvPr id="14" name="図 13">
            <a:extLst>
              <a:ext uri="{FF2B5EF4-FFF2-40B4-BE49-F238E27FC236}">
                <a16:creationId xmlns:a16="http://schemas.microsoft.com/office/drawing/2014/main" id="{FE5E60B1-ACB4-41F3-BD5C-C3D099C7E00A}"/>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83577" y="764704"/>
            <a:ext cx="458182" cy="458182"/>
          </a:xfrm>
          <a:prstGeom prst="rect">
            <a:avLst/>
          </a:prstGeom>
        </p:spPr>
      </p:pic>
      <p:pic>
        <p:nvPicPr>
          <p:cNvPr id="15" name="図 14">
            <a:extLst>
              <a:ext uri="{FF2B5EF4-FFF2-40B4-BE49-F238E27FC236}">
                <a16:creationId xmlns:a16="http://schemas.microsoft.com/office/drawing/2014/main" id="{5F8F5CCC-987E-464A-BD12-006A04A78382}"/>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552812" y="764704"/>
            <a:ext cx="458182" cy="458182"/>
          </a:xfrm>
          <a:prstGeom prst="rect">
            <a:avLst/>
          </a:prstGeom>
        </p:spPr>
      </p:pic>
      <p:graphicFrame>
        <p:nvGraphicFramePr>
          <p:cNvPr id="16" name="表 15">
            <a:extLst>
              <a:ext uri="{FF2B5EF4-FFF2-40B4-BE49-F238E27FC236}">
                <a16:creationId xmlns:a16="http://schemas.microsoft.com/office/drawing/2014/main" id="{0B2D2A90-482E-47A2-9148-195E168A02B4}"/>
              </a:ext>
            </a:extLst>
          </p:cNvPr>
          <p:cNvGraphicFramePr>
            <a:graphicFrameLocks noGrp="1"/>
          </p:cNvGraphicFramePr>
          <p:nvPr>
            <p:extLst>
              <p:ext uri="{D42A27DB-BD31-4B8C-83A1-F6EECF244321}">
                <p14:modId xmlns:p14="http://schemas.microsoft.com/office/powerpoint/2010/main" val="1311299296"/>
              </p:ext>
            </p:extLst>
          </p:nvPr>
        </p:nvGraphicFramePr>
        <p:xfrm>
          <a:off x="203694" y="2788070"/>
          <a:ext cx="8736613" cy="3795307"/>
        </p:xfrm>
        <a:graphic>
          <a:graphicData uri="http://schemas.openxmlformats.org/drawingml/2006/table">
            <a:tbl>
              <a:tblPr firstRow="1" bandRow="1">
                <a:tableStyleId>{7DF18680-E054-41AD-8BC1-D1AEF772440D}</a:tableStyleId>
              </a:tblPr>
              <a:tblGrid>
                <a:gridCol w="3184041">
                  <a:extLst>
                    <a:ext uri="{9D8B030D-6E8A-4147-A177-3AD203B41FA5}">
                      <a16:colId xmlns:a16="http://schemas.microsoft.com/office/drawing/2014/main" val="1433173782"/>
                    </a:ext>
                  </a:extLst>
                </a:gridCol>
                <a:gridCol w="1016572">
                  <a:extLst>
                    <a:ext uri="{9D8B030D-6E8A-4147-A177-3AD203B41FA5}">
                      <a16:colId xmlns:a16="http://schemas.microsoft.com/office/drawing/2014/main" val="1700687111"/>
                    </a:ext>
                  </a:extLst>
                </a:gridCol>
                <a:gridCol w="828000">
                  <a:extLst>
                    <a:ext uri="{9D8B030D-6E8A-4147-A177-3AD203B41FA5}">
                      <a16:colId xmlns:a16="http://schemas.microsoft.com/office/drawing/2014/main" val="3552610994"/>
                    </a:ext>
                  </a:extLst>
                </a:gridCol>
                <a:gridCol w="1188000">
                  <a:extLst>
                    <a:ext uri="{9D8B030D-6E8A-4147-A177-3AD203B41FA5}">
                      <a16:colId xmlns:a16="http://schemas.microsoft.com/office/drawing/2014/main" val="304697467"/>
                    </a:ext>
                  </a:extLst>
                </a:gridCol>
                <a:gridCol w="432000">
                  <a:extLst>
                    <a:ext uri="{9D8B030D-6E8A-4147-A177-3AD203B41FA5}">
                      <a16:colId xmlns:a16="http://schemas.microsoft.com/office/drawing/2014/main" val="354502168"/>
                    </a:ext>
                  </a:extLst>
                </a:gridCol>
                <a:gridCol w="756000">
                  <a:extLst>
                    <a:ext uri="{9D8B030D-6E8A-4147-A177-3AD203B41FA5}">
                      <a16:colId xmlns:a16="http://schemas.microsoft.com/office/drawing/2014/main" val="1469281846"/>
                    </a:ext>
                  </a:extLst>
                </a:gridCol>
                <a:gridCol w="1332000">
                  <a:extLst>
                    <a:ext uri="{9D8B030D-6E8A-4147-A177-3AD203B41FA5}">
                      <a16:colId xmlns:a16="http://schemas.microsoft.com/office/drawing/2014/main" val="2979112779"/>
                    </a:ext>
                  </a:extLst>
                </a:gridCol>
              </a:tblGrid>
              <a:tr h="452098">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具体的目標</a:t>
                      </a:r>
                      <a:endParaRPr kumimoji="1" lang="en-US" altLang="ja-JP" sz="110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a:t>
                      </a:r>
                      <a:r>
                        <a:rPr kumimoji="1" lang="en-US" altLang="ja-JP" sz="1100"/>
                        <a:t>KPI</a:t>
                      </a:r>
                      <a:r>
                        <a:rPr kumimoji="1" lang="ja-JP" altLang="en-US" sz="1100"/>
                        <a:t>）</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47170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latin typeface="+mn-lt"/>
                        </a:rPr>
                        <a:t>○転入超過率（対全国）</a:t>
                      </a:r>
                      <a:endParaRPr kumimoji="1" lang="en-US" altLang="ja-JP" sz="1050" b="1" dirty="0">
                        <a:latin typeface="+mn-lt"/>
                      </a:endParaRPr>
                    </a:p>
                    <a:p>
                      <a:pPr marL="174625" indent="-174625"/>
                      <a:r>
                        <a:rPr kumimoji="1" lang="ja-JP" altLang="en-US" sz="1050" b="1" dirty="0">
                          <a:latin typeface="+mn-lt"/>
                        </a:rPr>
                        <a:t>　：前年を上回る</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50" dirty="0">
                          <a:latin typeface="+mn-lt"/>
                        </a:rPr>
                        <a:t>【2018</a:t>
                      </a:r>
                      <a:r>
                        <a:rPr kumimoji="1" lang="zh-TW" altLang="en-US" sz="1050" dirty="0">
                          <a:latin typeface="+mn-lt"/>
                        </a:rPr>
                        <a:t>年</a:t>
                      </a:r>
                      <a:r>
                        <a:rPr kumimoji="1" lang="en-US" altLang="zh-TW" sz="1050" dirty="0">
                          <a:latin typeface="+mn-lt"/>
                        </a:rPr>
                        <a:t>】</a:t>
                      </a:r>
                    </a:p>
                    <a:p>
                      <a:pPr algn="ctr"/>
                      <a:r>
                        <a:rPr kumimoji="1" lang="en-US" altLang="zh-TW" sz="1050" dirty="0">
                          <a:latin typeface="+mn-lt"/>
                        </a:rPr>
                        <a:t>0.06</a:t>
                      </a:r>
                      <a:r>
                        <a:rPr kumimoji="1" lang="zh-TW" altLang="en-US" sz="1050" dirty="0">
                          <a:latin typeface="+mn-lt"/>
                        </a:rPr>
                        <a:t>％</a:t>
                      </a:r>
                      <a:endParaRPr kumimoji="1" lang="ja-JP" altLang="en-US" sz="105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【2022</a:t>
                      </a:r>
                      <a:r>
                        <a:rPr kumimoji="1" lang="ja-JP" altLang="en-US" sz="1000" dirty="0">
                          <a:latin typeface="+mn-lt"/>
                        </a:rPr>
                        <a:t>年</a:t>
                      </a:r>
                      <a:r>
                        <a:rPr kumimoji="1" lang="en-US" altLang="ja-JP" sz="1000" dirty="0">
                          <a:latin typeface="+mn-lt"/>
                        </a:rPr>
                        <a:t>】</a:t>
                      </a:r>
                    </a:p>
                    <a:p>
                      <a:pPr algn="ctr"/>
                      <a:r>
                        <a:rPr kumimoji="1" lang="en-US" altLang="ja-JP" sz="1000" dirty="0">
                          <a:latin typeface="+mn-lt"/>
                        </a:rPr>
                        <a:t>0.07%</a:t>
                      </a:r>
                      <a:endParaRPr kumimoji="1" lang="ja-JP" altLang="en-US" sz="100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【2023</a:t>
                      </a:r>
                      <a:r>
                        <a:rPr kumimoji="1" lang="ja-JP" altLang="en-US" sz="1000" dirty="0">
                          <a:latin typeface="+mn-lt"/>
                        </a:rPr>
                        <a:t>年</a:t>
                      </a:r>
                      <a:r>
                        <a:rPr kumimoji="1" lang="en-US" altLang="ja-JP" sz="1000" dirty="0">
                          <a:latin typeface="+mn-lt"/>
                        </a:rPr>
                        <a:t>】</a:t>
                      </a:r>
                    </a:p>
                    <a:p>
                      <a:pPr algn="ctr"/>
                      <a:r>
                        <a:rPr kumimoji="1" lang="en-US" altLang="ja-JP" sz="1000" dirty="0">
                          <a:latin typeface="+mn-lt"/>
                        </a:rPr>
                        <a:t>0.12%</a:t>
                      </a:r>
                      <a:endParaRPr kumimoji="1" lang="ja-JP" altLang="en-US" sz="100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t>A</a:t>
                      </a:r>
                      <a:endParaRPr kumimoji="1" lang="ja-JP" altLang="en-US" sz="1600" dirty="0">
                        <a:latin typeface="Meiryo UI" panose="020B0604030504040204" pitchFamily="50" charset="-128"/>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t>転出入状況</a:t>
                      </a:r>
                    </a:p>
                    <a:p>
                      <a:r>
                        <a:rPr kumimoji="1" lang="en-US" altLang="ja-JP" sz="800" dirty="0"/>
                        <a:t>【2023</a:t>
                      </a:r>
                      <a:r>
                        <a:rPr kumimoji="1" lang="ja-JP" altLang="en-US" sz="800" dirty="0"/>
                        <a:t>年</a:t>
                      </a:r>
                      <a:r>
                        <a:rPr kumimoji="1" lang="en-US" altLang="ja-JP" sz="800" dirty="0"/>
                        <a:t>】</a:t>
                      </a:r>
                      <a:endParaRPr kumimoji="1" lang="ja-JP" altLang="en-US" sz="800" dirty="0">
                        <a:latin typeface="Meiryo UI" panose="020B0604030504040204" pitchFamily="50" charset="-128"/>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lt"/>
                        </a:rPr>
                        <a:t>・転入状況</a:t>
                      </a:r>
                    </a:p>
                    <a:p>
                      <a:r>
                        <a:rPr kumimoji="1" lang="ja-JP" altLang="en-US" sz="800" dirty="0">
                          <a:latin typeface="+mn-lt"/>
                        </a:rPr>
                        <a:t>　転入人数</a:t>
                      </a:r>
                      <a:r>
                        <a:rPr kumimoji="1" lang="en-US" altLang="ja-JP" sz="800" dirty="0">
                          <a:latin typeface="+mn-lt"/>
                        </a:rPr>
                        <a:t>177,874</a:t>
                      </a:r>
                      <a:r>
                        <a:rPr kumimoji="1" lang="ja-JP" altLang="en-US" sz="800" dirty="0">
                          <a:latin typeface="+mn-lt"/>
                        </a:rPr>
                        <a:t>人</a:t>
                      </a:r>
                    </a:p>
                    <a:p>
                      <a:r>
                        <a:rPr kumimoji="1" lang="ja-JP" altLang="en-US" sz="800" dirty="0">
                          <a:latin typeface="+mn-lt"/>
                        </a:rPr>
                        <a:t>　 主な転入元は、</a:t>
                      </a:r>
                      <a:endParaRPr kumimoji="1" lang="en-US" altLang="ja-JP" sz="800" dirty="0">
                        <a:latin typeface="+mn-lt"/>
                      </a:endParaRPr>
                    </a:p>
                    <a:p>
                      <a:r>
                        <a:rPr kumimoji="1" lang="ja-JP" altLang="en-US" sz="800" dirty="0">
                          <a:latin typeface="+mn-lt"/>
                        </a:rPr>
                        <a:t>　　近畿（</a:t>
                      </a:r>
                      <a:r>
                        <a:rPr kumimoji="1" lang="en-US" altLang="ja-JP" sz="800" dirty="0">
                          <a:latin typeface="+mn-lt"/>
                        </a:rPr>
                        <a:t>39.4</a:t>
                      </a:r>
                      <a:r>
                        <a:rPr kumimoji="1" lang="ja-JP" altLang="en-US" sz="800" dirty="0">
                          <a:latin typeface="+mn-lt"/>
                        </a:rPr>
                        <a:t>％）、</a:t>
                      </a:r>
                      <a:endParaRPr kumimoji="1" lang="en-US" altLang="ja-JP" sz="800" dirty="0">
                        <a:latin typeface="+mn-lt"/>
                      </a:endParaRPr>
                    </a:p>
                    <a:p>
                      <a:r>
                        <a:rPr kumimoji="1" lang="ja-JP" altLang="en-US" sz="800" dirty="0">
                          <a:latin typeface="+mn-lt"/>
                        </a:rPr>
                        <a:t>　　東京圏（</a:t>
                      </a:r>
                      <a:r>
                        <a:rPr kumimoji="1" lang="en-US" altLang="ja-JP" sz="800" dirty="0">
                          <a:latin typeface="+mn-lt"/>
                        </a:rPr>
                        <a:t>20.6</a:t>
                      </a:r>
                      <a:r>
                        <a:rPr kumimoji="1" lang="ja-JP" altLang="en-US" sz="800" dirty="0">
                          <a:latin typeface="+mn-lt"/>
                        </a:rPr>
                        <a:t>％）、</a:t>
                      </a:r>
                      <a:endParaRPr kumimoji="1" lang="en-US" altLang="ja-JP" sz="800" dirty="0">
                        <a:latin typeface="+mn-lt"/>
                      </a:endParaRPr>
                    </a:p>
                    <a:p>
                      <a:r>
                        <a:rPr kumimoji="1" lang="ja-JP" altLang="en-US" sz="800" dirty="0">
                          <a:latin typeface="+mn-lt"/>
                        </a:rPr>
                        <a:t>　　東海・北陸（</a:t>
                      </a:r>
                      <a:r>
                        <a:rPr kumimoji="1" lang="en-US" altLang="ja-JP" sz="800" dirty="0">
                          <a:latin typeface="+mn-lt"/>
                        </a:rPr>
                        <a:t>12.5</a:t>
                      </a:r>
                      <a:r>
                        <a:rPr kumimoji="1" lang="ja-JP" altLang="en-US" sz="800" dirty="0">
                          <a:latin typeface="+mn-lt"/>
                        </a:rPr>
                        <a:t>％）</a:t>
                      </a:r>
                    </a:p>
                    <a:p>
                      <a:r>
                        <a:rPr kumimoji="1" lang="ja-JP" altLang="en-US" sz="800" dirty="0">
                          <a:latin typeface="+mn-lt"/>
                        </a:rPr>
                        <a:t>・転出状況</a:t>
                      </a:r>
                    </a:p>
                    <a:p>
                      <a:r>
                        <a:rPr kumimoji="1" lang="ja-JP" altLang="en-US" sz="800" dirty="0">
                          <a:latin typeface="+mn-lt"/>
                        </a:rPr>
                        <a:t>　転出人数</a:t>
                      </a:r>
                      <a:r>
                        <a:rPr kumimoji="1" lang="en-US" altLang="ja-JP" sz="800" dirty="0">
                          <a:latin typeface="+mn-lt"/>
                        </a:rPr>
                        <a:t>167,082</a:t>
                      </a:r>
                      <a:r>
                        <a:rPr kumimoji="1" lang="ja-JP" altLang="en-US" sz="800" dirty="0">
                          <a:latin typeface="+mn-lt"/>
                        </a:rPr>
                        <a:t>人</a:t>
                      </a:r>
                    </a:p>
                    <a:p>
                      <a:r>
                        <a:rPr kumimoji="1" lang="ja-JP" altLang="en-US" sz="800" dirty="0">
                          <a:latin typeface="+mn-lt"/>
                        </a:rPr>
                        <a:t> 　主な転出先は、</a:t>
                      </a:r>
                      <a:endParaRPr kumimoji="1" lang="en-US" altLang="ja-JP" sz="800" dirty="0">
                        <a:latin typeface="+mn-lt"/>
                      </a:endParaRPr>
                    </a:p>
                    <a:p>
                      <a:r>
                        <a:rPr kumimoji="1" lang="ja-JP" altLang="en-US" sz="800" dirty="0">
                          <a:latin typeface="+mn-lt"/>
                        </a:rPr>
                        <a:t>　　近畿（</a:t>
                      </a:r>
                      <a:r>
                        <a:rPr kumimoji="1" lang="en-US" altLang="ja-JP" sz="800" dirty="0">
                          <a:latin typeface="+mn-lt"/>
                        </a:rPr>
                        <a:t>37.1</a:t>
                      </a:r>
                      <a:r>
                        <a:rPr kumimoji="1" lang="ja-JP" altLang="en-US" sz="800" dirty="0">
                          <a:latin typeface="+mn-lt"/>
                        </a:rPr>
                        <a:t>％）、</a:t>
                      </a:r>
                      <a:endParaRPr kumimoji="1" lang="en-US" altLang="ja-JP" sz="800" dirty="0">
                        <a:latin typeface="+mn-lt"/>
                      </a:endParaRPr>
                    </a:p>
                    <a:p>
                      <a:r>
                        <a:rPr kumimoji="1" lang="ja-JP" altLang="en-US" sz="800" dirty="0">
                          <a:latin typeface="+mn-lt"/>
                        </a:rPr>
                        <a:t>　　東京圏（</a:t>
                      </a:r>
                      <a:r>
                        <a:rPr kumimoji="1" lang="en-US" altLang="ja-JP" sz="800" dirty="0">
                          <a:latin typeface="+mn-lt"/>
                        </a:rPr>
                        <a:t>28.7</a:t>
                      </a:r>
                      <a:r>
                        <a:rPr kumimoji="1" lang="ja-JP" altLang="en-US" sz="800" dirty="0">
                          <a:latin typeface="+mn-lt"/>
                        </a:rPr>
                        <a:t>％）、</a:t>
                      </a:r>
                      <a:endParaRPr kumimoji="1" lang="en-US" altLang="ja-JP" sz="800" dirty="0">
                        <a:latin typeface="+mn-lt"/>
                      </a:endParaRPr>
                    </a:p>
                    <a:p>
                      <a:r>
                        <a:rPr kumimoji="1" lang="ja-JP" altLang="en-US" sz="800" dirty="0">
                          <a:latin typeface="+mn-lt"/>
                        </a:rPr>
                        <a:t>　　東海・北陸（</a:t>
                      </a:r>
                      <a:r>
                        <a:rPr kumimoji="1" lang="en-US" altLang="ja-JP" sz="800" dirty="0">
                          <a:latin typeface="+mn-lt"/>
                        </a:rPr>
                        <a:t>10.6</a:t>
                      </a:r>
                      <a:r>
                        <a:rPr kumimoji="1" lang="ja-JP" altLang="en-US" sz="800" dirty="0">
                          <a:latin typeface="+mn-lt"/>
                        </a:rPr>
                        <a:t>％）</a:t>
                      </a:r>
                      <a:endParaRPr kumimoji="1" lang="ja-JP" altLang="en-US" sz="800" dirty="0">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696977389"/>
                  </a:ext>
                </a:extLst>
              </a:tr>
              <a:tr h="47170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latin typeface="+mn-lt"/>
                        </a:rPr>
                        <a:t>○転出超過率（対東京圏）</a:t>
                      </a:r>
                      <a:endParaRPr kumimoji="1" lang="en-US" altLang="ja-JP" sz="1050" b="1" dirty="0">
                        <a:latin typeface="+mn-lt"/>
                      </a:endParaRPr>
                    </a:p>
                    <a:p>
                      <a:pPr marL="0" indent="0"/>
                      <a:r>
                        <a:rPr kumimoji="1" lang="ja-JP" altLang="en-US" sz="1050" b="1" dirty="0">
                          <a:latin typeface="+mn-lt"/>
                        </a:rPr>
                        <a:t>　：前年を下回る</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latin typeface="+mn-lt"/>
                        </a:rPr>
                        <a:t>【2018</a:t>
                      </a:r>
                      <a:r>
                        <a:rPr kumimoji="1" lang="ja-JP" altLang="en-US" sz="1050" dirty="0">
                          <a:latin typeface="+mn-lt"/>
                        </a:rPr>
                        <a:t>年</a:t>
                      </a:r>
                      <a:r>
                        <a:rPr kumimoji="1" lang="en-US" altLang="ja-JP" sz="1050" dirty="0">
                          <a:latin typeface="+mn-lt"/>
                        </a:rPr>
                        <a:t>】</a:t>
                      </a:r>
                    </a:p>
                    <a:p>
                      <a:pPr algn="ctr"/>
                      <a:r>
                        <a:rPr kumimoji="1" lang="en-US" altLang="ja-JP" sz="1050" dirty="0">
                          <a:latin typeface="+mn-lt"/>
                        </a:rPr>
                        <a:t>0.13</a:t>
                      </a:r>
                      <a:r>
                        <a:rPr kumimoji="1" lang="ja-JP" altLang="en-US" sz="1050" dirty="0">
                          <a:latin typeface="+mn-lt"/>
                        </a:rPr>
                        <a:t>％</a:t>
                      </a:r>
                      <a:endParaRPr kumimoji="1" lang="ja-JP" altLang="en-US" sz="105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【2022</a:t>
                      </a:r>
                      <a:r>
                        <a:rPr kumimoji="1" lang="ja-JP" altLang="en-US" sz="1000" dirty="0">
                          <a:latin typeface="+mn-lt"/>
                        </a:rPr>
                        <a:t>年</a:t>
                      </a:r>
                      <a:r>
                        <a:rPr kumimoji="1" lang="en-US" altLang="ja-JP" sz="1000" dirty="0">
                          <a:latin typeface="+mn-lt"/>
                        </a:rPr>
                        <a:t>】</a:t>
                      </a:r>
                    </a:p>
                    <a:p>
                      <a:pPr algn="ctr"/>
                      <a:r>
                        <a:rPr kumimoji="1" lang="en-US" altLang="ja-JP" sz="1000" dirty="0">
                          <a:latin typeface="+mn-lt"/>
                        </a:rPr>
                        <a:t>0.12%</a:t>
                      </a:r>
                      <a:endParaRPr kumimoji="1" lang="ja-JP" altLang="en-US" sz="100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【2023</a:t>
                      </a:r>
                      <a:r>
                        <a:rPr kumimoji="1" lang="ja-JP" altLang="en-US" sz="1000" dirty="0">
                          <a:latin typeface="+mn-lt"/>
                        </a:rPr>
                        <a:t>年</a:t>
                      </a:r>
                      <a:r>
                        <a:rPr kumimoji="1" lang="en-US" altLang="ja-JP" sz="1000" dirty="0">
                          <a:latin typeface="+mn-lt"/>
                        </a:rPr>
                        <a:t>】</a:t>
                      </a:r>
                    </a:p>
                    <a:p>
                      <a:pPr algn="ctr"/>
                      <a:r>
                        <a:rPr kumimoji="1" lang="en-US" altLang="ja-JP" sz="1000" dirty="0">
                          <a:latin typeface="+mn-lt"/>
                        </a:rPr>
                        <a:t>0.12%</a:t>
                      </a:r>
                      <a:endParaRPr kumimoji="1" lang="ja-JP" altLang="en-US" sz="100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t>B</a:t>
                      </a:r>
                      <a:endParaRPr kumimoji="1" lang="ja-JP" altLang="en-US" sz="1600" dirty="0">
                        <a:latin typeface="Meiryo UI" panose="020B0604030504040204" pitchFamily="50" charset="-128"/>
                        <a:ea typeface="Meiryo UI" panose="020B0604030504040204" pitchFamily="50" charset="-128"/>
                      </a:endParaRPr>
                    </a:p>
                  </a:txBody>
                  <a:tcPr marL="74295" marR="74295" marT="37148" marB="37148" anchor="ct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219051"/>
                  </a:ext>
                </a:extLst>
              </a:tr>
              <a:tr h="81019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363538" indent="-363538"/>
                      <a:r>
                        <a:rPr kumimoji="1" lang="ja-JP" altLang="en-US" sz="1050" b="1" dirty="0">
                          <a:latin typeface="+mn-lt"/>
                        </a:rPr>
                        <a:t>○来阪外国人旅行者数</a:t>
                      </a:r>
                      <a:endParaRPr kumimoji="1" lang="en-US" altLang="ja-JP" sz="1050" b="1" dirty="0">
                        <a:latin typeface="+mn-lt"/>
                      </a:endParaRPr>
                    </a:p>
                    <a:p>
                      <a:pPr marL="266700" indent="-266700"/>
                      <a:r>
                        <a:rPr kumimoji="1" lang="ja-JP" altLang="en-US" sz="1050" b="1" dirty="0">
                          <a:latin typeface="+mn-lt"/>
                        </a:rPr>
                        <a:t>　：</a:t>
                      </a:r>
                      <a:r>
                        <a:rPr kumimoji="1" lang="en-US" altLang="ja-JP" sz="1050" b="1" dirty="0">
                          <a:latin typeface="+mn-lt"/>
                        </a:rPr>
                        <a:t>1152.5</a:t>
                      </a:r>
                      <a:r>
                        <a:rPr kumimoji="1" lang="ja-JP" altLang="en-US" sz="1050" b="1" dirty="0">
                          <a:latin typeface="+mn-lt"/>
                        </a:rPr>
                        <a:t>万人</a:t>
                      </a:r>
                      <a:endParaRPr kumimoji="1" lang="en-US" altLang="ja-JP" sz="1050" b="1" dirty="0">
                        <a:latin typeface="+mn-lt"/>
                      </a:endParaRPr>
                    </a:p>
                    <a:p>
                      <a:pPr marL="266700" indent="-266700"/>
                      <a:r>
                        <a:rPr kumimoji="1" lang="ja-JP" altLang="en-US" sz="1050" b="1" dirty="0">
                          <a:latin typeface="+mn-lt"/>
                        </a:rPr>
                        <a:t>　　</a:t>
                      </a:r>
                      <a:r>
                        <a:rPr kumimoji="1" lang="en-US" altLang="ja-JP" sz="1050" b="1" dirty="0">
                          <a:latin typeface="+mn-lt"/>
                        </a:rPr>
                        <a:t>※【</a:t>
                      </a:r>
                      <a:r>
                        <a:rPr kumimoji="1" lang="ja-JP" altLang="en-US" sz="1050" b="1" dirty="0">
                          <a:latin typeface="+mn-lt"/>
                        </a:rPr>
                        <a:t>入国制限解除から２年後の達成を目標とする</a:t>
                      </a:r>
                      <a:r>
                        <a:rPr kumimoji="1" lang="en-US" altLang="ja-JP" sz="1050" b="1" dirty="0">
                          <a:latin typeface="+mn-lt"/>
                        </a:rPr>
                        <a:t>】</a:t>
                      </a:r>
                    </a:p>
                    <a:p>
                      <a:pPr marL="363538" indent="-188913">
                        <a:spcBef>
                          <a:spcPts val="300"/>
                        </a:spcBef>
                      </a:pPr>
                      <a:r>
                        <a:rPr kumimoji="1" lang="en-US" altLang="ja-JP" sz="900" dirty="0">
                          <a:latin typeface="+mn-lt"/>
                        </a:rPr>
                        <a:t>※</a:t>
                      </a:r>
                      <a:r>
                        <a:rPr kumimoji="1" lang="ja-JP" altLang="en-US" sz="900" dirty="0">
                          <a:latin typeface="+mn-lt"/>
                        </a:rPr>
                        <a:t>社会経済情勢等の変化に応じて、目標値、達成をめざす時期等について、必要に応じて柔軟に見直しを行っていく</a:t>
                      </a:r>
                      <a:endParaRPr kumimoji="1" lang="en-US" altLang="ja-JP" sz="900" dirty="0">
                        <a:latin typeface="+mn-lt"/>
                        <a:ea typeface="Meiryo UI" panose="020B0604030504040204" pitchFamily="50" charset="-128"/>
                      </a:endParaRPr>
                    </a:p>
                  </a:txBody>
                  <a:tcPr marL="74295" marR="74295" marT="37148" marB="37148">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latin typeface="+mn-lt"/>
                        </a:rPr>
                        <a:t>【2019</a:t>
                      </a:r>
                      <a:r>
                        <a:rPr kumimoji="1" lang="ja-JP" altLang="en-US" sz="1050" dirty="0">
                          <a:latin typeface="+mn-lt"/>
                        </a:rPr>
                        <a:t>年</a:t>
                      </a:r>
                      <a:r>
                        <a:rPr kumimoji="1" lang="en-US" altLang="ja-JP" sz="1050" dirty="0">
                          <a:latin typeface="+mn-lt"/>
                        </a:rPr>
                        <a:t>】</a:t>
                      </a:r>
                    </a:p>
                    <a:p>
                      <a:pPr algn="ctr"/>
                      <a:r>
                        <a:rPr kumimoji="1" lang="en-US" altLang="ja-JP" sz="1050" dirty="0">
                          <a:latin typeface="+mn-lt"/>
                        </a:rPr>
                        <a:t>1152.5</a:t>
                      </a:r>
                      <a:r>
                        <a:rPr kumimoji="1" lang="ja-JP" altLang="en-US" sz="1050" dirty="0">
                          <a:latin typeface="+mn-lt"/>
                        </a:rPr>
                        <a:t>万人</a:t>
                      </a:r>
                      <a:endParaRPr kumimoji="1" lang="ja-JP" altLang="en-US" sz="105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latin typeface="+mn-lt"/>
                        </a:rPr>
                        <a:t>【2020</a:t>
                      </a:r>
                      <a:r>
                        <a:rPr kumimoji="1" lang="ja-JP" altLang="en-US" sz="900" dirty="0">
                          <a:latin typeface="+mn-lt"/>
                        </a:rPr>
                        <a:t>年</a:t>
                      </a:r>
                      <a:r>
                        <a:rPr kumimoji="1" lang="en-US" altLang="ja-JP" sz="900" dirty="0">
                          <a:latin typeface="+mn-lt"/>
                        </a:rPr>
                        <a:t>】</a:t>
                      </a:r>
                    </a:p>
                    <a:p>
                      <a:pPr algn="ctr"/>
                      <a:r>
                        <a:rPr kumimoji="1" lang="en-US" altLang="ja-JP" sz="900" dirty="0">
                          <a:latin typeface="+mn-lt"/>
                        </a:rPr>
                        <a:t>127.7</a:t>
                      </a:r>
                      <a:r>
                        <a:rPr kumimoji="1" lang="ja-JP" altLang="en-US" sz="900" dirty="0">
                          <a:latin typeface="+mn-lt"/>
                        </a:rPr>
                        <a:t>万人</a:t>
                      </a:r>
                      <a:endParaRPr kumimoji="1" lang="en-US" altLang="ja-JP" sz="90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spcBef>
                          <a:spcPts val="300"/>
                        </a:spcBef>
                      </a:pPr>
                      <a:r>
                        <a:rPr kumimoji="1" lang="en-US" altLang="ja-JP" sz="900" dirty="0">
                          <a:latin typeface="+mn-lt"/>
                        </a:rPr>
                        <a:t>【2023</a:t>
                      </a:r>
                      <a:r>
                        <a:rPr kumimoji="1" lang="ja-JP" altLang="en-US" sz="900" dirty="0">
                          <a:latin typeface="+mn-lt"/>
                        </a:rPr>
                        <a:t>年</a:t>
                      </a:r>
                      <a:r>
                        <a:rPr kumimoji="1" lang="en-US" altLang="ja-JP" sz="900" dirty="0">
                          <a:latin typeface="+mn-lt"/>
                        </a:rPr>
                        <a:t>4</a:t>
                      </a:r>
                      <a:r>
                        <a:rPr kumimoji="1" lang="ja-JP" altLang="en-US" sz="900" dirty="0">
                          <a:latin typeface="+mn-lt"/>
                        </a:rPr>
                        <a:t>～</a:t>
                      </a:r>
                      <a:r>
                        <a:rPr kumimoji="1" lang="en-US" altLang="ja-JP" sz="900" dirty="0">
                          <a:latin typeface="+mn-lt"/>
                        </a:rPr>
                        <a:t>9</a:t>
                      </a:r>
                      <a:r>
                        <a:rPr kumimoji="1" lang="ja-JP" altLang="en-US" sz="900" dirty="0">
                          <a:latin typeface="+mn-lt"/>
                        </a:rPr>
                        <a:t>月</a:t>
                      </a:r>
                      <a:r>
                        <a:rPr kumimoji="1" lang="en-US" altLang="ja-JP" sz="900" dirty="0">
                          <a:latin typeface="+mn-lt"/>
                        </a:rPr>
                        <a:t>】</a:t>
                      </a:r>
                    </a:p>
                    <a:p>
                      <a:pPr algn="ctr">
                        <a:spcBef>
                          <a:spcPts val="0"/>
                        </a:spcBef>
                      </a:pPr>
                      <a:r>
                        <a:rPr kumimoji="1" lang="en-US" altLang="ja-JP" sz="900" dirty="0">
                          <a:latin typeface="+mn-lt"/>
                        </a:rPr>
                        <a:t>495.9</a:t>
                      </a:r>
                      <a:r>
                        <a:rPr kumimoji="1" lang="ja-JP" altLang="en-US" sz="900" dirty="0">
                          <a:latin typeface="+mn-lt"/>
                        </a:rPr>
                        <a:t>万人</a:t>
                      </a:r>
                      <a:endParaRPr kumimoji="1" lang="en-US" altLang="ja-JP" sz="900" dirty="0">
                        <a:latin typeface="+mn-lt"/>
                      </a:endParaRPr>
                    </a:p>
                    <a:p>
                      <a:pPr algn="ctr">
                        <a:spcBef>
                          <a:spcPts val="300"/>
                        </a:spcBef>
                      </a:pPr>
                      <a:r>
                        <a:rPr kumimoji="1" lang="en-US" altLang="ja-JP" sz="900" dirty="0">
                          <a:latin typeface="+mn-lt"/>
                        </a:rPr>
                        <a:t>※2020</a:t>
                      </a:r>
                      <a:r>
                        <a:rPr kumimoji="1" lang="ja-JP" altLang="en-US" sz="900" dirty="0">
                          <a:latin typeface="+mn-lt"/>
                        </a:rPr>
                        <a:t>年</a:t>
                      </a:r>
                      <a:r>
                        <a:rPr kumimoji="1" lang="en-US" altLang="ja-JP" sz="900" dirty="0">
                          <a:latin typeface="+mn-lt"/>
                        </a:rPr>
                        <a:t>4</a:t>
                      </a:r>
                      <a:r>
                        <a:rPr kumimoji="1" lang="ja-JP" altLang="en-US" sz="900" dirty="0">
                          <a:latin typeface="+mn-lt"/>
                        </a:rPr>
                        <a:t>月～</a:t>
                      </a:r>
                      <a:r>
                        <a:rPr kumimoji="1" lang="en-US" altLang="ja-JP" sz="900" dirty="0">
                          <a:latin typeface="+mn-lt"/>
                        </a:rPr>
                        <a:t>2023</a:t>
                      </a:r>
                      <a:r>
                        <a:rPr kumimoji="1" lang="ja-JP" altLang="en-US" sz="900" dirty="0">
                          <a:latin typeface="+mn-lt"/>
                        </a:rPr>
                        <a:t>年</a:t>
                      </a:r>
                      <a:r>
                        <a:rPr kumimoji="1" lang="en-US" altLang="ja-JP" sz="900" dirty="0">
                          <a:latin typeface="+mn-lt"/>
                        </a:rPr>
                        <a:t>3</a:t>
                      </a:r>
                      <a:r>
                        <a:rPr kumimoji="1" lang="ja-JP" altLang="en-US" sz="900" dirty="0">
                          <a:latin typeface="+mn-lt"/>
                        </a:rPr>
                        <a:t>月は</a:t>
                      </a:r>
                      <a:endParaRPr kumimoji="1" lang="en-US" altLang="ja-JP" sz="900" dirty="0">
                        <a:latin typeface="+mn-lt"/>
                      </a:endParaRPr>
                    </a:p>
                    <a:p>
                      <a:pPr algn="ctr">
                        <a:spcBef>
                          <a:spcPts val="0"/>
                        </a:spcBef>
                      </a:pPr>
                      <a:r>
                        <a:rPr kumimoji="1" lang="ja-JP" altLang="en-US" sz="900" dirty="0">
                          <a:latin typeface="+mn-lt"/>
                        </a:rPr>
                        <a:t>調査なし。</a:t>
                      </a:r>
                      <a:endParaRPr kumimoji="1" lang="ja-JP" altLang="en-US" sz="900" dirty="0">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b="0" dirty="0">
                          <a:solidFill>
                            <a:schemeClr val="tx1"/>
                          </a:solidFill>
                        </a:rPr>
                        <a:t>-</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15627777"/>
                  </a:ext>
                </a:extLst>
              </a:tr>
              <a:tr h="223320">
                <a:tc rowSpan="2">
                  <a:txBody>
                    <a:bodyPr/>
                    <a:lstStyle/>
                    <a:p>
                      <a:pPr marL="363538" marR="0" lvl="0" indent="-363538" algn="l" defTabSz="914400" rtl="0" eaLnBrk="1" fontAlgn="auto" latinLnBrk="0" hangingPunct="1">
                        <a:lnSpc>
                          <a:spcPct val="100000"/>
                        </a:lnSpc>
                        <a:spcBef>
                          <a:spcPts val="300"/>
                        </a:spcBef>
                        <a:spcAft>
                          <a:spcPts val="0"/>
                        </a:spcAft>
                        <a:buClrTx/>
                        <a:buSzTx/>
                        <a:buFontTx/>
                        <a:buNone/>
                        <a:tabLst/>
                        <a:defRPr/>
                      </a:pPr>
                      <a:r>
                        <a:rPr kumimoji="1" lang="ja-JP" altLang="en-US" sz="1050" b="1" dirty="0">
                          <a:latin typeface="+mn-lt"/>
                        </a:rPr>
                        <a:t>○（外国人延べ宿泊者数（大阪））</a:t>
                      </a:r>
                      <a:endParaRPr kumimoji="1" lang="en-US" altLang="ja-JP" sz="1050" b="1"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rowSpan="2">
                  <a:txBody>
                    <a:bodyPr/>
                    <a:lstStyle/>
                    <a:p>
                      <a:pPr algn="ctr"/>
                      <a:r>
                        <a:rPr kumimoji="1" lang="en-US" altLang="ja-JP" sz="1050" dirty="0">
                          <a:latin typeface="+mn-lt"/>
                        </a:rPr>
                        <a:t>【2019.4</a:t>
                      </a:r>
                      <a:r>
                        <a:rPr kumimoji="1" lang="ja-JP" altLang="en-US" sz="1050" dirty="0">
                          <a:latin typeface="+mn-lt"/>
                        </a:rPr>
                        <a:t>～</a:t>
                      </a:r>
                      <a:r>
                        <a:rPr kumimoji="1" lang="en-US" altLang="ja-JP" sz="1050" dirty="0">
                          <a:latin typeface="+mn-lt"/>
                        </a:rPr>
                        <a:t>2019.11】</a:t>
                      </a:r>
                    </a:p>
                    <a:p>
                      <a:pPr algn="ctr"/>
                      <a:r>
                        <a:rPr kumimoji="1" lang="en-US" altLang="ja-JP" sz="1050" dirty="0">
                          <a:latin typeface="+mn-lt"/>
                        </a:rPr>
                        <a:t>1,227</a:t>
                      </a:r>
                      <a:r>
                        <a:rPr kumimoji="1" lang="ja-JP" altLang="en-US" sz="1050" dirty="0">
                          <a:latin typeface="+mn-lt"/>
                        </a:rPr>
                        <a:t>万人泊</a:t>
                      </a:r>
                      <a:endParaRPr kumimoji="1" lang="ja-JP" altLang="en-US" sz="1050" dirty="0">
                        <a:latin typeface="+mn-lt"/>
                        <a:ea typeface="Meiryo UI" panose="020B0604030504040204" pitchFamily="50" charset="-128"/>
                      </a:endParaRPr>
                    </a:p>
                  </a:txBody>
                  <a:tcPr marL="74295" marR="74295" marT="37148" marB="37148" anchor="ctr"/>
                </a:tc>
                <a:tc rowSpan="2">
                  <a:txBody>
                    <a:bodyPr/>
                    <a:lstStyle/>
                    <a:p>
                      <a:pPr algn="ctr"/>
                      <a:r>
                        <a:rPr kumimoji="1" lang="en-US" altLang="ja-JP" sz="900" dirty="0">
                          <a:latin typeface="+mn-lt"/>
                        </a:rPr>
                        <a:t>【2022.4</a:t>
                      </a:r>
                      <a:r>
                        <a:rPr kumimoji="1" lang="ja-JP" altLang="en-US" sz="900" dirty="0">
                          <a:latin typeface="+mn-lt"/>
                        </a:rPr>
                        <a:t>～</a:t>
                      </a:r>
                      <a:endParaRPr kumimoji="1" lang="en-US" altLang="ja-JP" sz="900" dirty="0">
                        <a:latin typeface="+mn-lt"/>
                      </a:endParaRPr>
                    </a:p>
                    <a:p>
                      <a:pPr algn="ctr"/>
                      <a:r>
                        <a:rPr kumimoji="1" lang="en-US" altLang="ja-JP" sz="900" dirty="0">
                          <a:latin typeface="+mn-lt"/>
                        </a:rPr>
                        <a:t>2022.11】</a:t>
                      </a:r>
                    </a:p>
                    <a:p>
                      <a:pPr algn="ctr"/>
                      <a:r>
                        <a:rPr kumimoji="1" lang="en-US" altLang="ja-JP" sz="900" dirty="0">
                          <a:latin typeface="+mn-lt"/>
                        </a:rPr>
                        <a:t>122</a:t>
                      </a:r>
                      <a:r>
                        <a:rPr kumimoji="1" lang="ja-JP" altLang="en-US" sz="900" dirty="0">
                          <a:latin typeface="+mn-lt"/>
                        </a:rPr>
                        <a:t>万人泊</a:t>
                      </a:r>
                      <a:endParaRPr kumimoji="1" lang="ja-JP" altLang="en-US" sz="900" dirty="0">
                        <a:latin typeface="+mn-lt"/>
                        <a:ea typeface="Meiryo UI" panose="020B0604030504040204" pitchFamily="50" charset="-128"/>
                      </a:endParaRPr>
                    </a:p>
                  </a:txBody>
                  <a:tcPr marL="74295" marR="74295" marT="37148" marB="37148" anchor="ctr"/>
                </a:tc>
                <a:tc rowSpan="2">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1" lang="en-US" altLang="ja-JP" sz="1000" dirty="0">
                          <a:latin typeface="+mn-lt"/>
                        </a:rPr>
                        <a:t>【2023.4</a:t>
                      </a:r>
                      <a:r>
                        <a:rPr kumimoji="1" lang="ja-JP" altLang="en-US" sz="1000" dirty="0">
                          <a:latin typeface="+mn-lt"/>
                        </a:rPr>
                        <a:t>～</a:t>
                      </a:r>
                      <a:r>
                        <a:rPr kumimoji="1" lang="en-US" altLang="ja-JP" sz="1000" dirty="0">
                          <a:latin typeface="+mn-lt"/>
                        </a:rPr>
                        <a:t>2023.11】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n-lt"/>
                        </a:rPr>
                        <a:t>1,349</a:t>
                      </a:r>
                      <a:r>
                        <a:rPr kumimoji="1" lang="ja-JP" altLang="en-US" sz="1000" dirty="0">
                          <a:latin typeface="+mn-lt"/>
                        </a:rPr>
                        <a:t>万人泊</a:t>
                      </a:r>
                      <a:endParaRPr kumimoji="1" lang="ja-JP" altLang="en-US" sz="1000" dirty="0">
                        <a:latin typeface="+mn-lt"/>
                        <a:ea typeface="Meiryo UI" panose="020B0604030504040204" pitchFamily="50" charset="-128"/>
                      </a:endParaRPr>
                    </a:p>
                  </a:txBody>
                  <a:tcPr marL="74295" marR="74295" marT="37148" marB="37148" anchor="ctr"/>
                </a:tc>
                <a:tc rowSpan="2">
                  <a:txBody>
                    <a:bodyPr/>
                    <a:lstStyle/>
                    <a:p>
                      <a:r>
                        <a:rPr kumimoji="1" lang="en-US" altLang="ja-JP" sz="1400" dirty="0"/>
                        <a:t>(A)</a:t>
                      </a:r>
                      <a:endParaRPr kumimoji="1" lang="ja-JP" altLang="en-US" dirty="0"/>
                    </a:p>
                  </a:txBody>
                  <a:tcPr marL="74295" marR="74295" marT="37148" marB="37148" anchor="ct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vMerge="1">
                  <a:txBody>
                    <a:bodyPr/>
                    <a:lstStyle/>
                    <a:p>
                      <a:endParaRPr kumimoji="1" lang="ja-JP" altLang="en-US"/>
                    </a:p>
                  </a:txBody>
                  <a:tcPr>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3343692560"/>
                  </a:ext>
                </a:extLst>
              </a:tr>
              <a:tr h="44292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t>延べ宿泊者数</a:t>
                      </a:r>
                      <a:endParaRPr kumimoji="1" lang="en-US" altLang="ja-JP" sz="800" dirty="0"/>
                    </a:p>
                    <a:p>
                      <a:pPr algn="l"/>
                      <a:r>
                        <a:rPr kumimoji="1" lang="ja-JP" altLang="en-US" sz="800" dirty="0"/>
                        <a:t>（大阪）</a:t>
                      </a:r>
                      <a:endParaRPr kumimoji="1" lang="ja-JP" altLang="en-US" sz="800" dirty="0">
                        <a:latin typeface="Meiryo UI" panose="020B0604030504040204" pitchFamily="50" charset="-128"/>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latin typeface="+mn-lt"/>
                        </a:rPr>
                        <a:t>2023</a:t>
                      </a:r>
                      <a:r>
                        <a:rPr kumimoji="1" lang="ja-JP" altLang="en-US" sz="800" dirty="0">
                          <a:latin typeface="+mn-lt"/>
                        </a:rPr>
                        <a:t>年</a:t>
                      </a:r>
                      <a:r>
                        <a:rPr kumimoji="1" lang="en-US" altLang="ja-JP" sz="800" dirty="0">
                          <a:latin typeface="+mn-lt"/>
                        </a:rPr>
                        <a:t>11</a:t>
                      </a:r>
                      <a:r>
                        <a:rPr kumimoji="1" lang="ja-JP" altLang="en-US" sz="800" dirty="0">
                          <a:latin typeface="+mn-lt"/>
                        </a:rPr>
                        <a:t>月：</a:t>
                      </a:r>
                      <a:r>
                        <a:rPr kumimoji="1" lang="en-US" altLang="ja-JP" sz="800" dirty="0">
                          <a:latin typeface="+mn-lt"/>
                        </a:rPr>
                        <a:t>471</a:t>
                      </a:r>
                      <a:r>
                        <a:rPr kumimoji="1" lang="ja-JP" altLang="en-US" sz="800" dirty="0">
                          <a:latin typeface="+mn-lt"/>
                        </a:rPr>
                        <a:t>万人泊</a:t>
                      </a:r>
                      <a:endParaRPr kumimoji="1" lang="en-US" altLang="ja-JP" sz="800" dirty="0">
                        <a:latin typeface="+mn-lt"/>
                      </a:endParaRPr>
                    </a:p>
                    <a:p>
                      <a:pPr marL="85725" indent="-85725" algn="l"/>
                      <a:r>
                        <a:rPr kumimoji="1" lang="ja-JP" altLang="en-US" sz="800" dirty="0">
                          <a:latin typeface="+mn-lt"/>
                        </a:rPr>
                        <a:t>うち外国人延べ宿泊者数</a:t>
                      </a:r>
                      <a:endParaRPr kumimoji="1" lang="en-US" altLang="ja-JP" sz="800" dirty="0">
                        <a:latin typeface="+mn-lt"/>
                      </a:endParaRPr>
                    </a:p>
                    <a:p>
                      <a:pPr marL="85725" indent="-85725" algn="l"/>
                      <a:r>
                        <a:rPr kumimoji="1" lang="en-US" altLang="ja-JP" sz="800" dirty="0">
                          <a:latin typeface="+mn-lt"/>
                        </a:rPr>
                        <a:t>  </a:t>
                      </a:r>
                      <a:r>
                        <a:rPr kumimoji="1" lang="ja-JP" altLang="en-US" sz="800" dirty="0">
                          <a:latin typeface="+mn-lt"/>
                        </a:rPr>
                        <a:t>：</a:t>
                      </a:r>
                      <a:r>
                        <a:rPr kumimoji="1" lang="en-US" altLang="ja-JP" sz="800" dirty="0">
                          <a:latin typeface="+mn-lt"/>
                        </a:rPr>
                        <a:t>204</a:t>
                      </a:r>
                      <a:r>
                        <a:rPr kumimoji="1" lang="ja-JP" altLang="en-US" sz="800" dirty="0">
                          <a:latin typeface="+mn-lt"/>
                        </a:rPr>
                        <a:t>万人泊</a:t>
                      </a:r>
                    </a:p>
                    <a:p>
                      <a:pPr marL="85725" indent="-85725" algn="l">
                        <a:spcBef>
                          <a:spcPts val="300"/>
                        </a:spcBef>
                      </a:pPr>
                      <a:r>
                        <a:rPr kumimoji="1" lang="en-US" altLang="ja-JP" sz="700" dirty="0">
                          <a:latin typeface="+mn-lt"/>
                        </a:rPr>
                        <a:t>※2019</a:t>
                      </a:r>
                      <a:r>
                        <a:rPr kumimoji="1" lang="ja-JP" altLang="en-US" sz="700" dirty="0">
                          <a:latin typeface="+mn-lt"/>
                        </a:rPr>
                        <a:t>年</a:t>
                      </a:r>
                      <a:r>
                        <a:rPr kumimoji="1" lang="en-US" altLang="ja-JP" sz="700" dirty="0">
                          <a:latin typeface="+mn-lt"/>
                        </a:rPr>
                        <a:t>11</a:t>
                      </a:r>
                      <a:r>
                        <a:rPr kumimoji="1" lang="ja-JP" altLang="en-US" sz="700" dirty="0">
                          <a:latin typeface="+mn-lt"/>
                        </a:rPr>
                        <a:t>月：</a:t>
                      </a:r>
                      <a:r>
                        <a:rPr kumimoji="1" lang="en-US" altLang="ja-JP" sz="700" dirty="0">
                          <a:latin typeface="+mn-lt"/>
                        </a:rPr>
                        <a:t>400</a:t>
                      </a:r>
                      <a:r>
                        <a:rPr kumimoji="1" lang="ja-JP" altLang="en-US" sz="700" dirty="0">
                          <a:latin typeface="+mn-lt"/>
                        </a:rPr>
                        <a:t>万人泊</a:t>
                      </a:r>
                      <a:endParaRPr kumimoji="1" lang="en-US" altLang="ja-JP" sz="700" dirty="0">
                        <a:latin typeface="+mn-lt"/>
                      </a:endParaRPr>
                    </a:p>
                    <a:p>
                      <a:pPr marL="85725" indent="-85725" algn="l">
                        <a:spcBef>
                          <a:spcPts val="0"/>
                        </a:spcBef>
                      </a:pPr>
                      <a:r>
                        <a:rPr kumimoji="1" lang="ja-JP" altLang="en-US" sz="700" dirty="0">
                          <a:latin typeface="+mn-lt"/>
                        </a:rPr>
                        <a:t>　うち外国人延べ宿泊者数</a:t>
                      </a:r>
                      <a:endParaRPr kumimoji="1" lang="en-US" altLang="ja-JP" sz="700" dirty="0">
                        <a:latin typeface="+mn-lt"/>
                      </a:endParaRPr>
                    </a:p>
                    <a:p>
                      <a:pPr marL="85725" indent="-85725" algn="l">
                        <a:spcBef>
                          <a:spcPts val="0"/>
                        </a:spcBef>
                      </a:pPr>
                      <a:r>
                        <a:rPr kumimoji="1" lang="en-US" altLang="ja-JP" sz="700" dirty="0">
                          <a:latin typeface="+mn-lt"/>
                        </a:rPr>
                        <a:t>  </a:t>
                      </a:r>
                      <a:r>
                        <a:rPr kumimoji="1" lang="ja-JP" altLang="en-US" sz="700" dirty="0">
                          <a:latin typeface="+mn-lt"/>
                        </a:rPr>
                        <a:t>：</a:t>
                      </a:r>
                      <a:r>
                        <a:rPr kumimoji="1" lang="en-US" altLang="ja-JP" sz="700" dirty="0">
                          <a:latin typeface="+mn-lt"/>
                        </a:rPr>
                        <a:t>141</a:t>
                      </a:r>
                      <a:r>
                        <a:rPr kumimoji="1" lang="ja-JP" altLang="en-US" sz="700" dirty="0">
                          <a:latin typeface="+mn-lt"/>
                        </a:rPr>
                        <a:t>万人泊</a:t>
                      </a:r>
                      <a:endParaRPr kumimoji="1" lang="en-US" altLang="ja-JP" sz="800" dirty="0">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73629358"/>
                  </a:ext>
                </a:extLst>
              </a:tr>
              <a:tr h="81019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363538" indent="-363538"/>
                      <a:r>
                        <a:rPr kumimoji="1" lang="ja-JP" altLang="en-US" sz="1050" b="1" dirty="0">
                          <a:latin typeface="+mn-lt"/>
                        </a:rPr>
                        <a:t>○日本人延べ宿泊者数（大阪）</a:t>
                      </a:r>
                      <a:endParaRPr kumimoji="1" lang="en-US" altLang="ja-JP" sz="1050" b="1" dirty="0">
                        <a:latin typeface="+mn-lt"/>
                      </a:endParaRPr>
                    </a:p>
                    <a:p>
                      <a:pPr marL="363538" indent="-363538"/>
                      <a:r>
                        <a:rPr kumimoji="1" lang="ja-JP" altLang="en-US" sz="1050" b="1" dirty="0">
                          <a:latin typeface="+mn-lt"/>
                        </a:rPr>
                        <a:t>　：</a:t>
                      </a:r>
                      <a:r>
                        <a:rPr kumimoji="1" lang="en-US" altLang="ja-JP" sz="1050" b="1" dirty="0">
                          <a:latin typeface="+mn-lt"/>
                        </a:rPr>
                        <a:t>3,000</a:t>
                      </a:r>
                      <a:r>
                        <a:rPr kumimoji="1" lang="ja-JP" altLang="en-US" sz="1050" b="1" dirty="0">
                          <a:latin typeface="+mn-lt"/>
                        </a:rPr>
                        <a:t>万人泊</a:t>
                      </a:r>
                      <a:endParaRPr kumimoji="1" lang="en-US" altLang="ja-JP" sz="1050" b="1" dirty="0">
                        <a:latin typeface="+mn-lt"/>
                      </a:endParaRPr>
                    </a:p>
                    <a:p>
                      <a:pPr marL="363538" indent="-363538"/>
                      <a:r>
                        <a:rPr kumimoji="1" lang="ja-JP" altLang="en-US" sz="1050" b="1" dirty="0">
                          <a:latin typeface="+mn-lt"/>
                        </a:rPr>
                        <a:t>　　</a:t>
                      </a:r>
                      <a:r>
                        <a:rPr kumimoji="1" lang="en-US" altLang="ja-JP" sz="1050" b="1" dirty="0">
                          <a:latin typeface="+mn-lt"/>
                        </a:rPr>
                        <a:t>※【2023</a:t>
                      </a:r>
                      <a:r>
                        <a:rPr kumimoji="1" lang="ja-JP" altLang="en-US" sz="1050" b="1" dirty="0">
                          <a:latin typeface="+mn-lt"/>
                        </a:rPr>
                        <a:t>年の達成を目標とする</a:t>
                      </a:r>
                      <a:r>
                        <a:rPr kumimoji="1" lang="en-US" altLang="ja-JP" sz="1050" b="1" dirty="0">
                          <a:latin typeface="+mn-lt"/>
                        </a:rPr>
                        <a:t>】</a:t>
                      </a:r>
                    </a:p>
                    <a:p>
                      <a:pPr marL="363538" indent="-188913">
                        <a:spcBef>
                          <a:spcPts val="300"/>
                        </a:spcBef>
                      </a:pPr>
                      <a:r>
                        <a:rPr kumimoji="1" lang="en-US" altLang="ja-JP" sz="900" dirty="0">
                          <a:latin typeface="+mn-lt"/>
                        </a:rPr>
                        <a:t>※</a:t>
                      </a:r>
                      <a:r>
                        <a:rPr kumimoji="1" lang="ja-JP" altLang="en-US" sz="900" dirty="0">
                          <a:latin typeface="+mn-lt"/>
                        </a:rPr>
                        <a:t>社会経済情勢等の変化に応じて、目標値、達成をめざす時期等について、必要に応じて柔軟に見直しを行っていく</a:t>
                      </a:r>
                      <a:endParaRPr kumimoji="1" lang="ja-JP" altLang="en-US" sz="900"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latin typeface="+mn-lt"/>
                        </a:rPr>
                        <a:t>【2019</a:t>
                      </a:r>
                      <a:r>
                        <a:rPr kumimoji="1" lang="ja-JP" altLang="en-US" sz="1050" dirty="0">
                          <a:latin typeface="+mn-lt"/>
                        </a:rPr>
                        <a:t>年</a:t>
                      </a:r>
                      <a:r>
                        <a:rPr kumimoji="1" lang="en-US" altLang="ja-JP" sz="1050" dirty="0">
                          <a:latin typeface="+mn-lt"/>
                        </a:rPr>
                        <a:t>】</a:t>
                      </a:r>
                    </a:p>
                    <a:p>
                      <a:pPr algn="ctr"/>
                      <a:r>
                        <a:rPr kumimoji="1" lang="en-US" altLang="ja-JP" sz="1050" dirty="0">
                          <a:latin typeface="+mn-lt"/>
                        </a:rPr>
                        <a:t>2,950</a:t>
                      </a:r>
                      <a:r>
                        <a:rPr kumimoji="1" lang="ja-JP" altLang="en-US" sz="1050" dirty="0">
                          <a:latin typeface="+mn-lt"/>
                        </a:rPr>
                        <a:t>万人泊</a:t>
                      </a:r>
                      <a:endParaRPr kumimoji="1" lang="ja-JP" altLang="en-US" sz="1050" dirty="0">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latin typeface="+mn-lt"/>
                        </a:rPr>
                        <a:t>【2021</a:t>
                      </a:r>
                      <a:r>
                        <a:rPr kumimoji="1" lang="ja-JP" altLang="en-US" sz="900" dirty="0">
                          <a:latin typeface="+mn-lt"/>
                        </a:rPr>
                        <a:t>年</a:t>
                      </a:r>
                      <a:r>
                        <a:rPr kumimoji="1" lang="en-US" altLang="ja-JP" sz="900" dirty="0">
                          <a:latin typeface="+mn-lt"/>
                        </a:rPr>
                        <a:t>】</a:t>
                      </a:r>
                    </a:p>
                    <a:p>
                      <a:pPr algn="ctr"/>
                      <a:r>
                        <a:rPr kumimoji="1" lang="en-US" altLang="ja-JP" sz="900" dirty="0">
                          <a:latin typeface="+mn-lt"/>
                        </a:rPr>
                        <a:t>1,754</a:t>
                      </a:r>
                      <a:r>
                        <a:rPr kumimoji="1" lang="ja-JP" altLang="en-US" sz="900" dirty="0">
                          <a:latin typeface="+mn-lt"/>
                        </a:rPr>
                        <a:t>万人泊</a:t>
                      </a:r>
                      <a:endParaRPr kumimoji="1" lang="ja-JP" altLang="en-US" sz="900" dirty="0">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latin typeface="+mn-lt"/>
                        </a:rPr>
                        <a:t>【2023</a:t>
                      </a:r>
                      <a:r>
                        <a:rPr kumimoji="1" lang="zh-TW" altLang="en-US" sz="1000" dirty="0">
                          <a:latin typeface="+mn-lt"/>
                        </a:rPr>
                        <a:t>年</a:t>
                      </a:r>
                      <a:r>
                        <a:rPr kumimoji="1" lang="en-US" altLang="zh-TW" sz="1000" dirty="0">
                          <a:latin typeface="+mn-lt"/>
                        </a:rPr>
                        <a:t>】</a:t>
                      </a:r>
                    </a:p>
                    <a:p>
                      <a:pPr algn="ctr"/>
                      <a:r>
                        <a:rPr kumimoji="1" lang="en-US" altLang="zh-TW" sz="1000" dirty="0">
                          <a:latin typeface="+mn-lt"/>
                        </a:rPr>
                        <a:t>3,087</a:t>
                      </a:r>
                      <a:r>
                        <a:rPr kumimoji="1" lang="zh-TW" altLang="en-US" sz="1000" dirty="0">
                          <a:latin typeface="+mn-lt"/>
                        </a:rPr>
                        <a:t>万人</a:t>
                      </a:r>
                      <a:r>
                        <a:rPr kumimoji="1" lang="ja-JP" altLang="en-US" sz="1000" dirty="0">
                          <a:latin typeface="+mn-lt"/>
                        </a:rPr>
                        <a:t>泊</a:t>
                      </a:r>
                      <a:endParaRPr kumimoji="1" lang="zh-TW" altLang="en-US" sz="1000" dirty="0">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A</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53527501"/>
                  </a:ext>
                </a:extLst>
              </a:tr>
            </a:tbl>
          </a:graphicData>
        </a:graphic>
      </p:graphicFrame>
      <p:sp>
        <p:nvSpPr>
          <p:cNvPr id="5" name="正方形/長方形 4">
            <a:extLst>
              <a:ext uri="{FF2B5EF4-FFF2-40B4-BE49-F238E27FC236}">
                <a16:creationId xmlns:a16="http://schemas.microsoft.com/office/drawing/2014/main" id="{A8077464-4B86-4BEF-91C0-EBECAC53DFD5}"/>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a:t>
            </a:fld>
            <a:endParaRPr lang="ja-JP" altLang="en-US">
              <a:solidFill>
                <a:prstClr val="black"/>
              </a:solidFill>
            </a:endParaRPr>
          </a:p>
        </p:txBody>
      </p:sp>
      <p:sp>
        <p:nvSpPr>
          <p:cNvPr id="17" name="正方形/長方形 16">
            <a:extLst>
              <a:ext uri="{FF2B5EF4-FFF2-40B4-BE49-F238E27FC236}">
                <a16:creationId xmlns:a16="http://schemas.microsoft.com/office/drawing/2014/main" id="{A98CF76C-56C9-4693-A573-B70447D927A1}"/>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Tree>
    <p:extLst>
      <p:ext uri="{BB962C8B-B14F-4D97-AF65-F5344CB8AC3E}">
        <p14:creationId xmlns:p14="http://schemas.microsoft.com/office/powerpoint/2010/main" val="320607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6" name="正方形/長方形 5">
            <a:extLst>
              <a:ext uri="{FF2B5EF4-FFF2-40B4-BE49-F238E27FC236}">
                <a16:creationId xmlns:a16="http://schemas.microsoft.com/office/drawing/2014/main" id="{81216B40-A191-4615-8511-5DEDE72FE922}"/>
              </a:ext>
            </a:extLst>
          </p:cNvPr>
          <p:cNvSpPr/>
          <p:nvPr/>
        </p:nvSpPr>
        <p:spPr>
          <a:xfrm>
            <a:off x="231073" y="1272844"/>
            <a:ext cx="8681855" cy="4724370"/>
          </a:xfrm>
          <a:prstGeom prst="rect">
            <a:avLst/>
          </a:prstGeom>
        </p:spPr>
        <p:txBody>
          <a:bodyPr wrap="square">
            <a:spAutoFit/>
          </a:bodyPr>
          <a:lstStyle/>
          <a:p>
            <a:pPr marL="180000" indent="-457200" algn="just">
              <a:spcBef>
                <a:spcPts val="600"/>
              </a:spcBef>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①　若い世代の就職・結婚・出産・子育ての希望を実現する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357188"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若者や女性の就業率は一定の改善傾向は見られるものの、依然として全国平均より低く、合計特殊出生率は戦略策定時より低下しております。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②　</a:t>
            </a:r>
            <a:r>
              <a:rPr kumimoji="0" lang="ja-JP" altLang="en-US" sz="1400" b="1" dirty="0">
                <a:solidFill>
                  <a:prstClr val="black"/>
                </a:solidFill>
                <a:latin typeface="Meiryo UI" panose="020B0604030504040204" pitchFamily="50" charset="-128"/>
                <a:ea typeface="Meiryo UI" panose="020B0604030504040204" pitchFamily="50" charset="-128"/>
              </a:rPr>
              <a:t>次代の「大阪」を担う人をつくる</a:t>
            </a:r>
            <a:endParaRPr kumimoji="0" lang="en-US" altLang="ja-JP" sz="1400" b="1" dirty="0">
              <a:solidFill>
                <a:prstClr val="black"/>
              </a:solidFill>
              <a:latin typeface="Meiryo UI" panose="020B0604030504040204" pitchFamily="50" charset="-128"/>
              <a:ea typeface="Meiryo UI" panose="020B0604030504040204" pitchFamily="50" charset="-128"/>
            </a:endParaRPr>
          </a:p>
          <a:p>
            <a:pPr marL="357188" algn="just"/>
            <a:r>
              <a:rPr lang="ja-JP" altLang="en-US" sz="1400" dirty="0">
                <a:latin typeface="Meiryo UI" panose="020B0604030504040204" pitchFamily="50" charset="-128"/>
                <a:ea typeface="Meiryo UI" panose="020B0604030504040204" pitchFamily="50" charset="-128"/>
              </a:rPr>
              <a:t>子どもの学力・体力、就職を希望する高校卒業者の就業率は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一定の改善傾向は見られるものの</a:t>
            </a:r>
            <a:r>
              <a:rPr lang="ja-JP" altLang="en-US" sz="1400" dirty="0">
                <a:latin typeface="Meiryo UI" panose="020B0604030504040204" pitchFamily="50" charset="-128"/>
                <a:ea typeface="Meiryo UI" panose="020B0604030504040204" pitchFamily="50" charset="-128"/>
              </a:rPr>
              <a:t>、依然としていずれも全国水準に達しておりません。</a:t>
            </a:r>
            <a:endParaRPr lang="en-US" altLang="ja-JP" sz="1400" dirty="0">
              <a:latin typeface="Meiryo UI" panose="020B0604030504040204" pitchFamily="50" charset="-128"/>
              <a:ea typeface="Meiryo UI" panose="020B0604030504040204" pitchFamily="50" charset="-128"/>
            </a:endParaRPr>
          </a:p>
          <a:p>
            <a:pPr marL="180000" indent="-457200" algn="just">
              <a:spcBef>
                <a:spcPts val="1200"/>
              </a:spcBef>
            </a:pPr>
            <a:r>
              <a:rPr lang="en-US" altLang="ja-JP" sz="1400" b="1" dirty="0">
                <a:latin typeface="Meiryo UI" panose="020B0604030504040204" pitchFamily="50" charset="-128"/>
                <a:ea typeface="Meiryo UI" panose="020B0604030504040204" pitchFamily="50" charset="-128"/>
              </a:rPr>
              <a:t>Ⅱ  </a:t>
            </a:r>
            <a:r>
              <a:rPr lang="ja-JP" altLang="en-US" sz="1400" b="1" dirty="0">
                <a:latin typeface="Meiryo UI" panose="020B0604030504040204" pitchFamily="50" charset="-128"/>
                <a:ea typeface="Meiryo UI" panose="020B0604030504040204" pitchFamily="50" charset="-128"/>
              </a:rPr>
              <a:t>人口減少・超高齢化社会でも持続可能な地域づくり</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③　</a:t>
            </a:r>
            <a:r>
              <a:rPr kumimoji="0" lang="ja-JP" altLang="en-US" sz="1400" b="1" dirty="0">
                <a:solidFill>
                  <a:prstClr val="black"/>
                </a:solidFill>
                <a:latin typeface="Meiryo UI" panose="020B0604030504040204" pitchFamily="50" charset="-128"/>
                <a:ea typeface="Meiryo UI" panose="020B0604030504040204" pitchFamily="50" charset="-128"/>
              </a:rPr>
              <a:t>誰もが健康でいきいきと暮らせるまちづくり</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357188"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障がい者実雇用率は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を達成することができました。健康寿命については、一定の改善傾向が見られますが、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の達成には至っておりません。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④　</a:t>
            </a:r>
            <a:r>
              <a:rPr kumimoji="0" lang="ja-JP" altLang="en-US" sz="1400" b="1" dirty="0">
                <a:solidFill>
                  <a:prstClr val="black"/>
                </a:solidFill>
                <a:latin typeface="Meiryo UI" panose="020B0604030504040204" pitchFamily="50" charset="-128"/>
                <a:ea typeface="Meiryo UI" panose="020B0604030504040204" pitchFamily="50" charset="-128"/>
              </a:rPr>
              <a:t>安全・安心な地域をつくる</a:t>
            </a:r>
            <a:endParaRPr kumimoji="0" lang="en-US" altLang="ja-JP" sz="1400" b="1" dirty="0">
              <a:solidFill>
                <a:prstClr val="black"/>
              </a:solidFill>
              <a:latin typeface="Meiryo UI" panose="020B0604030504040204" pitchFamily="50" charset="-128"/>
              <a:ea typeface="Meiryo UI" panose="020B0604030504040204" pitchFamily="50" charset="-128"/>
            </a:endParaRPr>
          </a:p>
          <a:p>
            <a:pPr marL="357188" algn="just"/>
            <a:r>
              <a:rPr lang="ja-JP" altLang="en-US" sz="1400" dirty="0">
                <a:latin typeface="Meiryo UI" panose="020B0604030504040204" pitchFamily="50" charset="-128"/>
                <a:ea typeface="Meiryo UI" panose="020B0604030504040204" pitchFamily="50" charset="-128"/>
              </a:rPr>
              <a:t>地震による被害予測は一定の改善傾向が見られます。</a:t>
            </a:r>
            <a:endParaRPr lang="en-US" altLang="ja-JP" sz="1400" dirty="0">
              <a:latin typeface="Meiryo UI" panose="020B0604030504040204" pitchFamily="50" charset="-128"/>
              <a:ea typeface="Meiryo UI" panose="020B0604030504040204" pitchFamily="50" charset="-128"/>
            </a:endParaRPr>
          </a:p>
          <a:p>
            <a:pPr marL="180000" indent="-457200" algn="just">
              <a:spcBef>
                <a:spcPts val="1200"/>
              </a:spcBef>
              <a:defRPr/>
            </a:pPr>
            <a:r>
              <a:rPr lang="en-US" altLang="ja-JP" sz="1400" b="1" dirty="0">
                <a:latin typeface="Meiryo UI" panose="020B0604030504040204" pitchFamily="50" charset="-128"/>
                <a:ea typeface="Meiryo UI" panose="020B0604030504040204" pitchFamily="50" charset="-128"/>
              </a:rPr>
              <a:t>Ⅲ</a:t>
            </a:r>
            <a:r>
              <a:rPr lang="ja-JP" altLang="en-US" sz="1400" b="1" dirty="0">
                <a:latin typeface="Meiryo UI" panose="020B0604030504040204" pitchFamily="50" charset="-128"/>
                <a:ea typeface="Meiryo UI" panose="020B0604030504040204" pitchFamily="50" charset="-128"/>
              </a:rPr>
              <a:t>　東西二極の一極としての社会経済構造の構築</a:t>
            </a:r>
            <a:endParaRPr lang="en-US" altLang="ja-JP" sz="1400" dirty="0">
              <a:latin typeface="Meiryo UI" panose="020B0604030504040204" pitchFamily="50" charset="-128"/>
              <a:ea typeface="Meiryo UI" panose="020B0604030504040204" pitchFamily="50" charset="-128"/>
            </a:endParaRPr>
          </a:p>
          <a:p>
            <a:pPr marL="180000" indent="-457200" algn="just"/>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⑤　都市としての経済機能を強化する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357188"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経済成長率や開業事業所数は、コロナ禍で多大なダメージを受けたものの、一定の改善傾向が見られます。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⑥　定住魅力・都市魅力を強化する</a:t>
            </a:r>
            <a:endParaRPr kumimoji="0" lang="en-US" altLang="ja-JP" sz="1400" b="1" dirty="0">
              <a:solidFill>
                <a:prstClr val="black"/>
              </a:solidFill>
              <a:latin typeface="Meiryo UI" panose="020B0604030504040204" pitchFamily="50" charset="-128"/>
              <a:ea typeface="Meiryo UI" panose="020B0604030504040204" pitchFamily="50" charset="-128"/>
            </a:endParaRPr>
          </a:p>
          <a:p>
            <a:pPr marL="357188"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転入超過率、日本人延べ宿泊者数は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を達成することができ、外国人延べ宿泊者数もコロナ前より増加しましたが、対東京圏への転出超過率は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の達成に至っておりません。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A8077464-4B86-4BEF-91C0-EBECAC53DFD5}"/>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a:t>
            </a:fld>
            <a:endParaRPr lang="ja-JP" altLang="en-US" dirty="0">
              <a:solidFill>
                <a:prstClr val="black"/>
              </a:solidFill>
            </a:endParaRPr>
          </a:p>
        </p:txBody>
      </p:sp>
      <p:sp>
        <p:nvSpPr>
          <p:cNvPr id="17" name="正方形/長方形 16">
            <a:extLst>
              <a:ext uri="{FF2B5EF4-FFF2-40B4-BE49-F238E27FC236}">
                <a16:creationId xmlns:a16="http://schemas.microsoft.com/office/drawing/2014/main" id="{E69AAD3B-6D4B-4F11-BF6A-F52CD9CAC981}"/>
              </a:ext>
            </a:extLst>
          </p:cNvPr>
          <p:cNvSpPr/>
          <p:nvPr/>
        </p:nvSpPr>
        <p:spPr>
          <a:xfrm>
            <a:off x="146260" y="896889"/>
            <a:ext cx="2946073" cy="323165"/>
          </a:xfrm>
          <a:prstGeom prst="rect">
            <a:avLst/>
          </a:prstGeom>
          <a:solidFill>
            <a:schemeClr val="tx2"/>
          </a:solidFill>
          <a:ln>
            <a:solidFill>
              <a:schemeClr val="tx2"/>
            </a:solidFill>
          </a:ln>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a:ea typeface="Meiryo UI"/>
                <a:cs typeface="Meiryo UI" panose="020B0604030504040204" pitchFamily="50" charset="-128"/>
              </a:rPr>
              <a:t>第２期総合戦略の総括（案）</a:t>
            </a:r>
            <a:endParaRPr kumimoji="1" lang="en-US" altLang="ja-JP" sz="1600" b="1" i="0" u="none" strike="noStrike" kern="1200" cap="none" spc="0" normalizeH="0" baseline="0" noProof="0" dirty="0">
              <a:ln>
                <a:noFill/>
              </a:ln>
              <a:solidFill>
                <a:prstClr val="white"/>
              </a:solidFill>
              <a:effectLst/>
              <a:uLnTx/>
              <a:uFillTx/>
              <a:latin typeface="Meiryo UI"/>
              <a:ea typeface="Meiryo UI"/>
              <a:cs typeface="Meiryo UI" panose="020B0604030504040204" pitchFamily="50" charset="-128"/>
            </a:endParaRPr>
          </a:p>
        </p:txBody>
      </p:sp>
      <p:sp>
        <p:nvSpPr>
          <p:cNvPr id="7" name="正方形/長方形 6">
            <a:extLst>
              <a:ext uri="{FF2B5EF4-FFF2-40B4-BE49-F238E27FC236}">
                <a16:creationId xmlns:a16="http://schemas.microsoft.com/office/drawing/2014/main" id="{A4B76028-F6DA-40A3-B2BA-CF1A4D973D4E}"/>
              </a:ext>
            </a:extLst>
          </p:cNvPr>
          <p:cNvSpPr/>
          <p:nvPr/>
        </p:nvSpPr>
        <p:spPr>
          <a:xfrm>
            <a:off x="143508" y="893981"/>
            <a:ext cx="8856984" cy="527966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4657FFD7-339E-4A29-9D4A-A5C00B34697B}"/>
              </a:ext>
            </a:extLst>
          </p:cNvPr>
          <p:cNvSpPr/>
          <p:nvPr/>
        </p:nvSpPr>
        <p:spPr>
          <a:xfrm>
            <a:off x="179512" y="146838"/>
            <a:ext cx="8136904" cy="369332"/>
          </a:xfrm>
          <a:prstGeom prst="rect">
            <a:avLst/>
          </a:prstGeom>
        </p:spPr>
        <p:txBody>
          <a:bodyPr wrap="square">
            <a:spAutoFit/>
          </a:bodyPr>
          <a:lstStyle/>
          <a:p>
            <a:r>
              <a:rPr lang="ja-JP" altLang="en-US" sz="180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．第２期大阪府まち・ひと・しごと創生総合戦略の振り返り</a:t>
            </a:r>
          </a:p>
        </p:txBody>
      </p:sp>
    </p:spTree>
    <p:extLst>
      <p:ext uri="{BB962C8B-B14F-4D97-AF65-F5344CB8AC3E}">
        <p14:creationId xmlns:p14="http://schemas.microsoft.com/office/powerpoint/2010/main" val="295821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15</a:t>
            </a:fld>
            <a:endParaRPr kumimoji="1" lang="ja-JP" altLang="en-US" sz="1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zh-TW"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大阪府の人口動向について</a:t>
            </a:r>
          </a:p>
        </p:txBody>
      </p:sp>
    </p:spTree>
    <p:extLst>
      <p:ext uri="{BB962C8B-B14F-4D97-AF65-F5344CB8AC3E}">
        <p14:creationId xmlns:p14="http://schemas.microsoft.com/office/powerpoint/2010/main" val="59838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ー大阪府の人口の推移ー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16</a:t>
            </a:fld>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正方形/長方形 5"/>
          <p:cNvSpPr/>
          <p:nvPr/>
        </p:nvSpPr>
        <p:spPr>
          <a:xfrm>
            <a:off x="179512" y="702856"/>
            <a:ext cx="8784976" cy="1428276"/>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大阪府は、総人口が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年をピークに減少に転じるとともに、全国を上回るスピードで高齢化が進む</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3175" algn="just" defTabSz="914400"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など、「人口減少・超高齢社会」に突入しています。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年の国勢調査では、大阪府の総人口は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884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年の同調査から微減しました。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国立社会保障・人口問題研究所が公表した「日本の地域別将来推計人口」では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、今後、総人口は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726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万人となり、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年間で約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万人減が見込まれています。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1644924" y="6381745"/>
            <a:ext cx="5854153"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Rectangle 2"/>
          <p:cNvSpPr>
            <a:spLocks noChangeArrowheads="1"/>
          </p:cNvSpPr>
          <p:nvPr/>
        </p:nvSpPr>
        <p:spPr bwMode="auto">
          <a:xfrm>
            <a:off x="3661099" y="2109221"/>
            <a:ext cx="1821802"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大阪府の人口の推移</a:t>
            </a:r>
          </a:p>
        </p:txBody>
      </p:sp>
      <p:cxnSp>
        <p:nvCxnSpPr>
          <p:cNvPr id="21" name="直線コネクタ 20">
            <a:extLst>
              <a:ext uri="{FF2B5EF4-FFF2-40B4-BE49-F238E27FC236}">
                <a16:creationId xmlns:a16="http://schemas.microsoft.com/office/drawing/2014/main" id="{655F7345-6694-458D-B169-ECE31C54EE3C}"/>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94CE16EB-4956-4CE3-AD91-FE0BAD48B456}"/>
              </a:ext>
            </a:extLst>
          </p:cNvPr>
          <p:cNvPicPr>
            <a:picLocks noChangeAspect="1"/>
          </p:cNvPicPr>
          <p:nvPr/>
        </p:nvPicPr>
        <p:blipFill>
          <a:blip r:embed="rId2"/>
          <a:stretch>
            <a:fillRect/>
          </a:stretch>
        </p:blipFill>
        <p:spPr>
          <a:xfrm>
            <a:off x="167258" y="2350976"/>
            <a:ext cx="8809484" cy="4041998"/>
          </a:xfrm>
          <a:prstGeom prst="rect">
            <a:avLst/>
          </a:prstGeom>
        </p:spPr>
      </p:pic>
    </p:spTree>
    <p:extLst>
      <p:ext uri="{BB962C8B-B14F-4D97-AF65-F5344CB8AC3E}">
        <p14:creationId xmlns:p14="http://schemas.microsoft.com/office/powerpoint/2010/main" val="128338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7E88374-85B1-478F-B46D-107B896368E4}"/>
              </a:ext>
            </a:extLst>
          </p:cNvPr>
          <p:cNvPicPr>
            <a:picLocks noChangeAspect="1"/>
          </p:cNvPicPr>
          <p:nvPr/>
        </p:nvPicPr>
        <p:blipFill>
          <a:blip r:embed="rId2"/>
          <a:stretch>
            <a:fillRect/>
          </a:stretch>
        </p:blipFill>
        <p:spPr>
          <a:xfrm>
            <a:off x="4552411" y="2599332"/>
            <a:ext cx="4572000" cy="3427182"/>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ー人口ピラミッドの変化ー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17</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正方形/長方形 5"/>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大阪府は、全国と同様に「団塊ジュニア世代」（</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1971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1974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年に生まれた世代）以降の出生の波がなく、人口ピラミッドは、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年時点で出生率が死亡率より低い「つぼ型」となっています。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今後、さらに少子高齢化が進むと、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年には、より逆ピラミッドに近づくと予想されます。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1355861" y="6225969"/>
            <a:ext cx="6432278"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年は国立社会保障・人口問題研究所「日本の地域別将来推計人口（令和５（</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）年推計）」から大阪府作成。</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2" name="図 11">
            <a:extLst>
              <a:ext uri="{FF2B5EF4-FFF2-40B4-BE49-F238E27FC236}">
                <a16:creationId xmlns:a16="http://schemas.microsoft.com/office/drawing/2014/main" id="{20CB36CD-04D8-426D-8CA5-0EBEDB65F079}"/>
              </a:ext>
            </a:extLst>
          </p:cNvPr>
          <p:cNvPicPr>
            <a:picLocks noChangeAspect="1"/>
          </p:cNvPicPr>
          <p:nvPr/>
        </p:nvPicPr>
        <p:blipFill>
          <a:blip r:embed="rId3"/>
          <a:stretch>
            <a:fillRect/>
          </a:stretch>
        </p:blipFill>
        <p:spPr>
          <a:xfrm>
            <a:off x="7621" y="2599332"/>
            <a:ext cx="4571999" cy="3427182"/>
          </a:xfrm>
          <a:prstGeom prst="rect">
            <a:avLst/>
          </a:prstGeom>
        </p:spPr>
      </p:pic>
      <p:sp>
        <p:nvSpPr>
          <p:cNvPr id="18" name="テキスト ボックス 17">
            <a:extLst>
              <a:ext uri="{FF2B5EF4-FFF2-40B4-BE49-F238E27FC236}">
                <a16:creationId xmlns:a16="http://schemas.microsoft.com/office/drawing/2014/main" id="{2E872DDA-F2C4-4FDC-BCF3-95941459831C}"/>
              </a:ext>
            </a:extLst>
          </p:cNvPr>
          <p:cNvSpPr txBox="1"/>
          <p:nvPr/>
        </p:nvSpPr>
        <p:spPr>
          <a:xfrm>
            <a:off x="7621" y="2556228"/>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（人）</a:t>
            </a:r>
            <a:endPar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81AE4060-DC4A-43DF-9608-1EACAA662D00}"/>
              </a:ext>
            </a:extLst>
          </p:cNvPr>
          <p:cNvSpPr txBox="1"/>
          <p:nvPr/>
        </p:nvSpPr>
        <p:spPr>
          <a:xfrm>
            <a:off x="4614227" y="2599990"/>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（人）</a:t>
            </a:r>
            <a:endPar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5" name="Rectangle 2">
            <a:extLst>
              <a:ext uri="{FF2B5EF4-FFF2-40B4-BE49-F238E27FC236}">
                <a16:creationId xmlns:a16="http://schemas.microsoft.com/office/drawing/2014/main" id="{17D01F10-9420-4520-8F63-15724F184BD3}"/>
              </a:ext>
            </a:extLst>
          </p:cNvPr>
          <p:cNvSpPr>
            <a:spLocks noChangeArrowheads="1"/>
          </p:cNvSpPr>
          <p:nvPr/>
        </p:nvSpPr>
        <p:spPr bwMode="auto">
          <a:xfrm>
            <a:off x="1203960" y="1863395"/>
            <a:ext cx="2179320"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人口ピラミッド</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884</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2">
            <a:extLst>
              <a:ext uri="{FF2B5EF4-FFF2-40B4-BE49-F238E27FC236}">
                <a16:creationId xmlns:a16="http://schemas.microsoft.com/office/drawing/2014/main" id="{73355C28-8129-4B42-9B5F-214BAE6C8934}"/>
              </a:ext>
            </a:extLst>
          </p:cNvPr>
          <p:cNvSpPr>
            <a:spLocks noChangeArrowheads="1"/>
          </p:cNvSpPr>
          <p:nvPr/>
        </p:nvSpPr>
        <p:spPr bwMode="auto">
          <a:xfrm>
            <a:off x="5531891" y="1863395"/>
            <a:ext cx="263697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人口ピラミッド</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総人口：推計</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726</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A544E7F0-98DC-4BA0-9B3D-B8A982754904}"/>
              </a:ext>
            </a:extLst>
          </p:cNvPr>
          <p:cNvSpPr/>
          <p:nvPr/>
        </p:nvSpPr>
        <p:spPr>
          <a:xfrm>
            <a:off x="109221" y="4170284"/>
            <a:ext cx="4386579" cy="18204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9D9E996D-366C-4897-AAEC-2DA8DDC2E5FB}"/>
              </a:ext>
            </a:extLst>
          </p:cNvPr>
          <p:cNvSpPr txBox="1"/>
          <p:nvPr/>
        </p:nvSpPr>
        <p:spPr>
          <a:xfrm>
            <a:off x="2608781" y="5736042"/>
            <a:ext cx="1032343" cy="152616"/>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団塊ジュニア世代</a:t>
            </a:r>
          </a:p>
        </p:txBody>
      </p:sp>
      <p:sp>
        <p:nvSpPr>
          <p:cNvPr id="31" name="正方形/長方形 30">
            <a:extLst>
              <a:ext uri="{FF2B5EF4-FFF2-40B4-BE49-F238E27FC236}">
                <a16:creationId xmlns:a16="http://schemas.microsoft.com/office/drawing/2014/main" id="{5D4FD791-F1E7-48B3-A02A-ADC9AE283096}"/>
              </a:ext>
            </a:extLst>
          </p:cNvPr>
          <p:cNvSpPr/>
          <p:nvPr/>
        </p:nvSpPr>
        <p:spPr>
          <a:xfrm>
            <a:off x="5056574" y="3343790"/>
            <a:ext cx="3799102" cy="1970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09CE7DA8-E55E-4242-A7F4-8EA7203A6520}"/>
              </a:ext>
            </a:extLst>
          </p:cNvPr>
          <p:cNvSpPr txBox="1"/>
          <p:nvPr/>
        </p:nvSpPr>
        <p:spPr>
          <a:xfrm>
            <a:off x="7205493" y="5736042"/>
            <a:ext cx="1032343" cy="152616"/>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団塊ジュニア世代</a:t>
            </a:r>
          </a:p>
        </p:txBody>
      </p:sp>
      <p:cxnSp>
        <p:nvCxnSpPr>
          <p:cNvPr id="19" name="直線コネクタ 18">
            <a:extLst>
              <a:ext uri="{FF2B5EF4-FFF2-40B4-BE49-F238E27FC236}">
                <a16:creationId xmlns:a16="http://schemas.microsoft.com/office/drawing/2014/main" id="{E7D91FF9-D0AE-47FA-8C42-C93A4B175396}"/>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2155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ー人口構成の推移①ー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18</a:t>
            </a:fld>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高齢者人口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　約</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９％</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増加</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の見込み</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生産年齢人口：</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　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減少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の見込み</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年少人口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　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減少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の見込み</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少子高齢化により、若い世代・親となり得る世代・主な働き手の世代が減少傾向となっています。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1318865" y="6413981"/>
            <a:ext cx="650627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）年推計）」から大阪府作成。</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Rectangle 2">
            <a:extLst>
              <a:ext uri="{FF2B5EF4-FFF2-40B4-BE49-F238E27FC236}">
                <a16:creationId xmlns:a16="http://schemas.microsoft.com/office/drawing/2014/main" id="{3642B7DF-B1BD-4FD4-9923-EEDB13585832}"/>
              </a:ext>
            </a:extLst>
          </p:cNvPr>
          <p:cNvSpPr>
            <a:spLocks noChangeArrowheads="1"/>
          </p:cNvSpPr>
          <p:nvPr/>
        </p:nvSpPr>
        <p:spPr bwMode="auto">
          <a:xfrm>
            <a:off x="3743908" y="1920682"/>
            <a:ext cx="1656184"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人口構成の推移</a:t>
            </a:r>
          </a:p>
        </p:txBody>
      </p:sp>
      <p:cxnSp>
        <p:nvCxnSpPr>
          <p:cNvPr id="23" name="直線コネクタ 22">
            <a:extLst>
              <a:ext uri="{FF2B5EF4-FFF2-40B4-BE49-F238E27FC236}">
                <a16:creationId xmlns:a16="http://schemas.microsoft.com/office/drawing/2014/main" id="{8C9E598B-7E58-4DC5-9361-422A073470EB}"/>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4" name="図 3">
            <a:extLst>
              <a:ext uri="{FF2B5EF4-FFF2-40B4-BE49-F238E27FC236}">
                <a16:creationId xmlns:a16="http://schemas.microsoft.com/office/drawing/2014/main" id="{AAD09C24-64C5-4F8E-83AB-893312CE2AB1}"/>
              </a:ext>
            </a:extLst>
          </p:cNvPr>
          <p:cNvPicPr>
            <a:picLocks noChangeAspect="1"/>
          </p:cNvPicPr>
          <p:nvPr/>
        </p:nvPicPr>
        <p:blipFill>
          <a:blip r:embed="rId3"/>
          <a:stretch>
            <a:fillRect/>
          </a:stretch>
        </p:blipFill>
        <p:spPr>
          <a:xfrm>
            <a:off x="0" y="2328116"/>
            <a:ext cx="9144000" cy="3916267"/>
          </a:xfrm>
          <a:prstGeom prst="rect">
            <a:avLst/>
          </a:prstGeom>
        </p:spPr>
      </p:pic>
    </p:spTree>
    <p:extLst>
      <p:ext uri="{BB962C8B-B14F-4D97-AF65-F5344CB8AC3E}">
        <p14:creationId xmlns:p14="http://schemas.microsoft.com/office/powerpoint/2010/main" val="222897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883731" y="683073"/>
            <a:ext cx="7376538" cy="5908925"/>
          </a:xfrm>
          <a:prstGeom prst="rect">
            <a:avLst/>
          </a:prstGeom>
          <a:extLst>
            <a:ext uri="{909E8E84-426E-40DD-AFC4-6F175D3DCCD1}">
              <a14:hiddenFill xmlns:a14="http://schemas.microsoft.com/office/drawing/2010/main">
                <a:solidFill>
                  <a:schemeClr val="bg1"/>
                </a:solidFill>
              </a14:hiddenFill>
            </a:ext>
          </a:extLst>
        </p:spPr>
        <p:txBody>
          <a:bodyPr wrap="square" lIns="91440" tIns="45720" rIns="91440" bIns="45720" anchor="t">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just" defTabSz="647700">
              <a:lnSpc>
                <a:spcPts val="24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2" action="ppaction://hlinksldjump">
                  <a:extLst>
                    <a:ext uri="{A12FA001-AC4F-418D-AE19-62706E023703}">
                      <ahyp:hlinkClr xmlns:ahyp="http://schemas.microsoft.com/office/drawing/2018/hyperlinkcolor" val="tx"/>
                    </a:ext>
                  </a:extLst>
                </a:hlinkClick>
              </a:rPr>
              <a:t>１．はじめに</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2" action="ppaction://hlinksldjump">
                  <a:extLst>
                    <a:ext uri="{A12FA001-AC4F-418D-AE19-62706E023703}">
                      <ahyp:hlinkClr xmlns:ahyp="http://schemas.microsoft.com/office/drawing/2018/hyperlinkcolor" val="tx"/>
                    </a:ext>
                  </a:extLst>
                </a:hlinkClick>
              </a:rPr>
              <a:t>ーーーーーーーーーーーーーーーーーーーーーーーーーー２</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3" action="ppaction://hlinksldjump">
                <a:extLst>
                  <a:ext uri="{A12FA001-AC4F-418D-AE19-62706E023703}">
                    <ahyp:hlinkClr xmlns:ahyp="http://schemas.microsoft.com/office/drawing/2018/hyperlinkcolor" val="tx"/>
                  </a:ext>
                </a:extLst>
              </a:hlinkClick>
            </a:endParaRPr>
          </a:p>
          <a:p>
            <a:pPr algn="just" defTabSz="647700">
              <a:lnSpc>
                <a:spcPts val="24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3" action="ppaction://hlinksldjump">
                  <a:extLst>
                    <a:ext uri="{A12FA001-AC4F-418D-AE19-62706E023703}">
                      <ahyp:hlinkClr xmlns:ahyp="http://schemas.microsoft.com/office/drawing/2018/hyperlinkcolor" val="tx"/>
                    </a:ext>
                  </a:extLst>
                </a:hlinkClick>
              </a:rPr>
              <a:t>　　　 </a:t>
            </a: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１）はじめに</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ーーーーーーーーーーーーーーーーーーーーーーーーー３</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3" action="ppaction://hlinksldjump">
                <a:extLst>
                  <a:ext uri="{A12FA001-AC4F-418D-AE19-62706E023703}">
                    <ahyp:hlinkClr xmlns:ahyp="http://schemas.microsoft.com/office/drawing/2018/hyperlinkcolor" val="tx"/>
                  </a:ext>
                </a:extLst>
              </a:hlinkClick>
            </a:endParaRPr>
          </a:p>
          <a:p>
            <a:pPr algn="just" defTabSz="647700">
              <a:lnSpc>
                <a:spcPts val="24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3" action="ppaction://hlinksldjump">
                  <a:extLst>
                    <a:ext uri="{A12FA001-AC4F-418D-AE19-62706E023703}">
                      <ahyp:hlinkClr xmlns:ahyp="http://schemas.microsoft.com/office/drawing/2018/hyperlinkcolor" val="tx"/>
                    </a:ext>
                  </a:extLst>
                </a:hlinkClick>
              </a:rPr>
              <a:t>　　　 </a:t>
            </a: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5" action="ppaction://hlinksldjump">
                  <a:extLst>
                    <a:ext uri="{A12FA001-AC4F-418D-AE19-62706E023703}">
                      <ahyp:hlinkClr xmlns:ahyp="http://schemas.microsoft.com/office/drawing/2018/hyperlinkcolor" val="tx"/>
                    </a:ext>
                  </a:extLst>
                </a:hlinkClick>
              </a:rPr>
              <a:t>２）総合戦略に係る国の動き </a:t>
            </a:r>
            <a:r>
              <a:rPr lang="ja-JP" altLang="en-US" sz="3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5" action="ppaction://hlinksldjump">
                  <a:extLst>
                    <a:ext uri="{A12FA001-AC4F-418D-AE19-62706E023703}">
                      <ahyp:hlinkClr xmlns:ahyp="http://schemas.microsoft.com/office/drawing/2018/hyperlinkcolor" val="tx"/>
                    </a:ext>
                  </a:extLst>
                </a:hlinkClick>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5" action="ppaction://hlinksldjump">
                  <a:extLst>
                    <a:ext uri="{A12FA001-AC4F-418D-AE19-62706E023703}">
                      <ahyp:hlinkClr xmlns:ahyp="http://schemas.microsoft.com/office/drawing/2018/hyperlinkcolor" val="tx"/>
                    </a:ext>
                  </a:extLst>
                </a:hlinkClick>
              </a:rPr>
              <a:t>ーーーーーーーーーーーーーーーー４</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3" action="ppaction://hlinksldjump">
                <a:extLst>
                  <a:ext uri="{A12FA001-AC4F-418D-AE19-62706E023703}">
                    <ahyp:hlinkClr xmlns:ahyp="http://schemas.microsoft.com/office/drawing/2018/hyperlinkcolor" val="tx"/>
                  </a:ext>
                </a:extLst>
              </a:hlinkClick>
            </a:endParaRPr>
          </a:p>
          <a:p>
            <a:pPr algn="just" defTabSz="647700">
              <a:lnSpc>
                <a:spcPts val="24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3" action="ppaction://hlinksldjump">
                  <a:extLst>
                    <a:ext uri="{A12FA001-AC4F-418D-AE19-62706E023703}">
                      <ahyp:hlinkClr xmlns:ahyp="http://schemas.microsoft.com/office/drawing/2018/hyperlinkcolor" val="tx"/>
                    </a:ext>
                  </a:extLst>
                </a:hlinkClick>
              </a:rPr>
              <a:t>　　　 </a:t>
            </a: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6" action="ppaction://hlinksldjump">
                  <a:extLst>
                    <a:ext uri="{A12FA001-AC4F-418D-AE19-62706E023703}">
                      <ahyp:hlinkClr xmlns:ahyp="http://schemas.microsoft.com/office/drawing/2018/hyperlinkcolor" val="tx"/>
                    </a:ext>
                  </a:extLst>
                </a:hlinkClick>
              </a:rPr>
              <a:t>３）総合戦略に係る府の動き </a:t>
            </a:r>
            <a:r>
              <a:rPr kumimoji="1" lang="ja-JP" altLang="en-US" sz="300" b="1" i="0" u="sng" strike="noStrike" kern="1200" cap="none" spc="0" normalizeH="0" baseline="0" noProof="0" dirty="0">
                <a:ln>
                  <a:noFill/>
                </a:ln>
                <a:effectLst/>
                <a:uLnTx/>
                <a:uFill>
                  <a:solidFill>
                    <a:prstClr val="white"/>
                  </a:solidFill>
                </a:uFill>
                <a:latin typeface="Meiryo UI" panose="020B0604030504040204" pitchFamily="50" charset="-128"/>
                <a:ea typeface="Meiryo UI" panose="020B0604030504040204" pitchFamily="50" charset="-128"/>
                <a:cs typeface="Meiryo UI" panose="020B0604030504040204" pitchFamily="50" charset="-128"/>
                <a:hlinkClick r:id="rId6" action="ppaction://hlinksldjump">
                  <a:extLst>
                    <a:ext uri="{A12FA001-AC4F-418D-AE19-62706E023703}">
                      <ahyp:hlinkClr xmlns:ahyp="http://schemas.microsoft.com/office/drawing/2018/hyperlinkcolor" val="tx"/>
                    </a:ext>
                  </a:extLst>
                </a:hlinkClick>
              </a:rPr>
              <a:t>　　</a:t>
            </a:r>
            <a:r>
              <a:rPr kumimoji="1" lang="ja-JP" altLang="en-US" sz="1800" b="0" i="0" u="sng" strike="noStrike" kern="1200" cap="none" spc="0" normalizeH="0" baseline="0" noProof="0" dirty="0">
                <a:ln>
                  <a:noFill/>
                </a:ln>
                <a:solidFill>
                  <a:schemeClr val="tx1">
                    <a:lumMod val="50000"/>
                    <a:lumOff val="50000"/>
                  </a:schemeClr>
                </a:solidFill>
                <a:effectLst/>
                <a:uLnTx/>
                <a:uFill>
                  <a:solidFill>
                    <a:prstClr val="white"/>
                  </a:solidFill>
                </a:uFill>
                <a:latin typeface="Meiryo UI" panose="020B0604030504040204" pitchFamily="50" charset="-128"/>
                <a:ea typeface="Meiryo UI" panose="020B0604030504040204" pitchFamily="50" charset="-128"/>
                <a:cs typeface="Meiryo UI" panose="020B0604030504040204" pitchFamily="50" charset="-128"/>
                <a:hlinkClick r:id="rId6" action="ppaction://hlinksldjump">
                  <a:extLst>
                    <a:ext uri="{A12FA001-AC4F-418D-AE19-62706E023703}">
                      <ahyp:hlinkClr xmlns:ahyp="http://schemas.microsoft.com/office/drawing/2018/hyperlinkcolor" val="tx"/>
                    </a:ext>
                  </a:extLst>
                </a:hlinkClick>
              </a:rPr>
              <a:t>ーーーーーーーーーーーーーーーー５</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2400"/>
              </a:lnSpc>
              <a:spcBef>
                <a:spcPct val="0"/>
              </a:spcBef>
              <a:buNone/>
              <a:tabLst>
                <a:tab pos="8256588" algn="r"/>
              </a:tabLst>
              <a:defRPr/>
            </a:pPr>
            <a:endParaRPr lang="en-US" altLang="ja-JP"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24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3" action="ppaction://hlinksldjump">
                  <a:extLst>
                    <a:ext uri="{A12FA001-AC4F-418D-AE19-62706E023703}">
                      <ahyp:hlinkClr xmlns:ahyp="http://schemas.microsoft.com/office/drawing/2018/hyperlinkcolor" val="tx"/>
                    </a:ext>
                  </a:extLst>
                </a:hlinkClick>
              </a:rPr>
              <a:t>２．第２期大阪府まち・ひと・しごと創生総合戦略の振り返り</a:t>
            </a:r>
            <a:r>
              <a:rPr lang="ja-JP" altLang="en-US" sz="1800" b="1" u="sng" dirty="0">
                <a:solidFill>
                  <a:schemeClr val="tx1">
                    <a:lumMod val="50000"/>
                    <a:lumOff val="50000"/>
                  </a:schemeClr>
                </a:solidFill>
                <a:uFill>
                  <a:solidFill>
                    <a:schemeClr val="bg1"/>
                  </a:solidFill>
                </a:uFill>
                <a:latin typeface="Meiryo UI"/>
                <a:ea typeface="Meiryo UI"/>
                <a:cs typeface="Meiryo UI" panose="020B0604030504040204" pitchFamily="50" charset="-128"/>
                <a:hlinkClick r:id="rId3" action="ppaction://hlinksldjump">
                  <a:extLst>
                    <a:ext uri="{A12FA001-AC4F-418D-AE19-62706E023703}">
                      <ahyp:hlinkClr xmlns:ahyp="http://schemas.microsoft.com/office/drawing/2018/hyperlinkcolor" val="tx"/>
                    </a:ext>
                  </a:extLst>
                </a:hlinkClick>
              </a:rPr>
              <a:t>ー</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3" action="ppaction://hlinksldjump">
                  <a:extLst>
                    <a:ext uri="{A12FA001-AC4F-418D-AE19-62706E023703}">
                      <ahyp:hlinkClr xmlns:ahyp="http://schemas.microsoft.com/office/drawing/2018/hyperlinkcolor" val="tx"/>
                    </a:ext>
                  </a:extLst>
                </a:hlinkClick>
              </a:rPr>
              <a:t>ーーー６</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2400"/>
              </a:lnSpc>
              <a:spcBef>
                <a:spcPct val="0"/>
              </a:spcBef>
              <a:buNone/>
              <a:tabLst>
                <a:tab pos="8256588" algn="r"/>
              </a:tabLst>
              <a:defRPr/>
            </a:pP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24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7" action="ppaction://hlinksldjump">
                  <a:extLst>
                    <a:ext uri="{A12FA001-AC4F-418D-AE19-62706E023703}">
                      <ahyp:hlinkClr xmlns:ahyp="http://schemas.microsoft.com/office/drawing/2018/hyperlinkcolor" val="tx"/>
                    </a:ext>
                  </a:extLst>
                </a:hlinkClick>
              </a:rPr>
              <a:t>３．大阪府の人口動向について</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7" action="ppaction://hlinksldjump">
                  <a:extLst>
                    <a:ext uri="{A12FA001-AC4F-418D-AE19-62706E023703}">
                      <ahyp:hlinkClr xmlns:ahyp="http://schemas.microsoft.com/office/drawing/2018/hyperlinkcolor" val="tx"/>
                    </a:ext>
                  </a:extLst>
                </a:hlinkClick>
              </a:rPr>
              <a:t>ーーーーーーーーーーーーーーーーー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7" action="ppaction://hlinksldjump">
                  <a:extLst>
                    <a:ext uri="{A12FA001-AC4F-418D-AE19-62706E023703}">
                      <ahyp:hlinkClr xmlns:ahyp="http://schemas.microsoft.com/office/drawing/2018/hyperlinkcolor" val="tx"/>
                    </a:ext>
                  </a:extLst>
                </a:hlinkClick>
              </a:rPr>
              <a:t>15</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24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8" action="ppaction://hlinksldjump">
                  <a:extLst>
                    <a:ext uri="{A12FA001-AC4F-418D-AE19-62706E023703}">
                      <ahyp:hlinkClr xmlns:ahyp="http://schemas.microsoft.com/office/drawing/2018/hyperlinkcolor" val="tx"/>
                    </a:ext>
                  </a:extLst>
                </a:hlinkClick>
              </a:rPr>
              <a:t>１）総人口 　</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8" action="ppaction://hlinksldjump">
                  <a:extLst>
                    <a:ext uri="{A12FA001-AC4F-418D-AE19-62706E023703}">
                      <ahyp:hlinkClr xmlns:ahyp="http://schemas.microsoft.com/office/drawing/2018/hyperlinkcolor" val="tx"/>
                    </a:ext>
                  </a:extLst>
                </a:hlinkClick>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8" action="ppaction://hlinksldjump">
                  <a:extLst>
                    <a:ext uri="{A12FA001-AC4F-418D-AE19-62706E023703}">
                      <ahyp:hlinkClr xmlns:ahyp="http://schemas.microsoft.com/office/drawing/2018/hyperlinkcolor" val="tx"/>
                    </a:ext>
                  </a:extLst>
                </a:hlinkClick>
              </a:rPr>
              <a:t>ーーーーーーーーーーーーーーーーーーーーーーーー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8" action="ppaction://hlinksldjump">
                  <a:extLst>
                    <a:ext uri="{A12FA001-AC4F-418D-AE19-62706E023703}">
                      <ahyp:hlinkClr xmlns:ahyp="http://schemas.microsoft.com/office/drawing/2018/hyperlinkcolor" val="tx"/>
                    </a:ext>
                  </a:extLst>
                </a:hlinkClick>
              </a:rPr>
              <a:t>16</a:t>
            </a:r>
            <a:endPar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24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9" action="ppaction://hlinksldjump">
                  <a:extLst>
                    <a:ext uri="{A12FA001-AC4F-418D-AE19-62706E023703}">
                      <ahyp:hlinkClr xmlns:ahyp="http://schemas.microsoft.com/office/drawing/2018/hyperlinkcolor" val="tx"/>
                    </a:ext>
                  </a:extLst>
                </a:hlinkClick>
              </a:rPr>
              <a:t>２）自然増減　</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9" action="ppaction://hlinksldjump">
                  <a:extLst>
                    <a:ext uri="{A12FA001-AC4F-418D-AE19-62706E023703}">
                      <ahyp:hlinkClr xmlns:ahyp="http://schemas.microsoft.com/office/drawing/2018/hyperlinkcolor" val="tx"/>
                    </a:ext>
                  </a:extLst>
                </a:hlinkClick>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9" action="ppaction://hlinksldjump">
                  <a:extLst>
                    <a:ext uri="{A12FA001-AC4F-418D-AE19-62706E023703}">
                      <ahyp:hlinkClr xmlns:ahyp="http://schemas.microsoft.com/office/drawing/2018/hyperlinkcolor" val="tx"/>
                    </a:ext>
                  </a:extLst>
                </a:hlinkClick>
              </a:rPr>
              <a:t>ーーーーーーーーーーーーーーーーーーーーーーー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9" action="ppaction://hlinksldjump">
                  <a:extLst>
                    <a:ext uri="{A12FA001-AC4F-418D-AE19-62706E023703}">
                      <ahyp:hlinkClr xmlns:ahyp="http://schemas.microsoft.com/office/drawing/2018/hyperlinkcolor" val="tx"/>
                    </a:ext>
                  </a:extLst>
                </a:hlinkClick>
              </a:rPr>
              <a:t>21</a:t>
            </a:r>
            <a:endPar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24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10" action="ppaction://hlinksldjump">
                  <a:extLst>
                    <a:ext uri="{A12FA001-AC4F-418D-AE19-62706E023703}">
                      <ahyp:hlinkClr xmlns:ahyp="http://schemas.microsoft.com/office/drawing/2018/hyperlinkcolor" val="tx"/>
                    </a:ext>
                  </a:extLst>
                </a:hlinkClick>
              </a:rPr>
              <a:t>３）社会増減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10" action="ppaction://hlinksldjump">
                  <a:extLst>
                    <a:ext uri="{A12FA001-AC4F-418D-AE19-62706E023703}">
                      <ahyp:hlinkClr xmlns:ahyp="http://schemas.microsoft.com/office/drawing/2018/hyperlinkcolor" val="tx"/>
                    </a:ext>
                  </a:extLst>
                </a:hlinkClick>
              </a:rPr>
              <a:t>ーーーーーーーーーーーーーーーーーーーーーーー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10" action="ppaction://hlinksldjump">
                  <a:extLst>
                    <a:ext uri="{A12FA001-AC4F-418D-AE19-62706E023703}">
                      <ahyp:hlinkClr xmlns:ahyp="http://schemas.microsoft.com/office/drawing/2018/hyperlinkcolor" val="tx"/>
                    </a:ext>
                  </a:extLst>
                </a:hlinkClick>
              </a:rPr>
              <a:t>24</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24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11" action="ppaction://hlinksldjump">
                  <a:extLst>
                    <a:ext uri="{A12FA001-AC4F-418D-AE19-62706E023703}">
                      <ahyp:hlinkClr xmlns:ahyp="http://schemas.microsoft.com/office/drawing/2018/hyperlinkcolor" val="tx"/>
                    </a:ext>
                  </a:extLst>
                </a:hlinkClick>
              </a:rPr>
              <a:t>４）地域別人口</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11" action="ppaction://hlinksldjump">
                  <a:extLst>
                    <a:ext uri="{A12FA001-AC4F-418D-AE19-62706E023703}">
                      <ahyp:hlinkClr xmlns:ahyp="http://schemas.microsoft.com/office/drawing/2018/hyperlinkcolor" val="tx"/>
                    </a:ext>
                  </a:extLst>
                </a:hlinkClick>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11" action="ppaction://hlinksldjump">
                  <a:extLst>
                    <a:ext uri="{A12FA001-AC4F-418D-AE19-62706E023703}">
                      <ahyp:hlinkClr xmlns:ahyp="http://schemas.microsoft.com/office/drawing/2018/hyperlinkcolor" val="tx"/>
                    </a:ext>
                  </a:extLst>
                </a:hlinkClick>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rId11" action="ppaction://hlinksldjump">
                  <a:extLst>
                    <a:ext uri="{A12FA001-AC4F-418D-AE19-62706E023703}">
                      <ahyp:hlinkClr xmlns:ahyp="http://schemas.microsoft.com/office/drawing/2018/hyperlinkcolor" val="tx"/>
                    </a:ext>
                  </a:extLst>
                </a:hlinkClick>
              </a:rPr>
              <a:t>27</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24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５）外国人人口</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30</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24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６）交流人口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33</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24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７）基本方針</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37</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2400"/>
              </a:lnSpc>
              <a:spcBef>
                <a:spcPct val="0"/>
              </a:spcBef>
              <a:buFont typeface="Wingdings" pitchFamily="2" charset="2"/>
              <a:buNone/>
              <a:tabLst>
                <a:tab pos="8256588" algn="r"/>
              </a:tabLst>
              <a:defRPr/>
            </a:pPr>
            <a:endParaRPr lang="en-US" altLang="ja-JP"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2400"/>
              </a:lnSpc>
              <a:spcBef>
                <a:spcPct val="0"/>
              </a:spcBef>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４．総合戦略に係る具体的取組 </a:t>
            </a:r>
            <a:r>
              <a:rPr lang="ja-JP" altLang="en-US" sz="1800" b="1" u="sng" dirty="0">
                <a:solidFill>
                  <a:schemeClr val="tx1">
                    <a:lumMod val="50000"/>
                    <a:lumOff val="50000"/>
                  </a:schemeClr>
                </a:solidFill>
                <a:uFill>
                  <a:solidFill>
                    <a:schemeClr val="bg1"/>
                  </a:solidFill>
                </a:uFill>
                <a:latin typeface="Meiryo UI"/>
                <a:ea typeface="Meiryo UI"/>
                <a:cs typeface="Meiryo UI" panose="020B0604030504040204" pitchFamily="50" charset="-128"/>
              </a:rPr>
              <a:t>ーーーーーーーーーーーーーーーー</a:t>
            </a:r>
            <a:r>
              <a:rPr lang="en-US" altLang="ja-JP" sz="1800" b="1" u="sng" dirty="0">
                <a:solidFill>
                  <a:schemeClr val="tx1">
                    <a:lumMod val="50000"/>
                    <a:lumOff val="50000"/>
                  </a:schemeClr>
                </a:solidFill>
                <a:uFill>
                  <a:solidFill>
                    <a:schemeClr val="bg1"/>
                  </a:solidFill>
                </a:uFill>
                <a:latin typeface="Meiryo UI"/>
                <a:ea typeface="Meiryo UI"/>
                <a:cs typeface="Meiryo UI" panose="020B0604030504040204" pitchFamily="50" charset="-128"/>
              </a:rPr>
              <a:t>39</a:t>
            </a:r>
            <a:endParaRPr lang="ja-JP" altLang="en-US" sz="1800" b="1" u="sng" dirty="0">
              <a:solidFill>
                <a:schemeClr val="tx1">
                  <a:lumMod val="50000"/>
                  <a:lumOff val="50000"/>
                </a:schemeClr>
              </a:solidFill>
              <a:highlight>
                <a:srgbClr val="FFFF00"/>
              </a:highlight>
              <a:uFill>
                <a:solidFill>
                  <a:schemeClr val="bg1"/>
                </a:solidFill>
              </a:uFill>
              <a:latin typeface="Meiryo UI"/>
              <a:ea typeface="Meiryo UI"/>
              <a:cs typeface="Meiryo UI" panose="020B0604030504040204" pitchFamily="50" charset="-128"/>
            </a:endParaRPr>
          </a:p>
          <a:p>
            <a:pPr indent="198120" algn="just" defTabSz="647700">
              <a:lnSpc>
                <a:spcPts val="2400"/>
              </a:lnSpc>
              <a:spcBef>
                <a:spcPct val="0"/>
              </a:spcBef>
              <a:buFont typeface="Wingdings" pitchFamily="2" charset="2"/>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１）総合戦略の方向性について</a:t>
            </a:r>
            <a:r>
              <a:rPr lang="ja-JP" altLang="en-US" sz="300" b="1" u="sng" dirty="0">
                <a:uFill>
                  <a:solidFill>
                    <a:schemeClr val="bg1"/>
                  </a:solidFill>
                </a:uFill>
                <a:latin typeface="Meiryo UI"/>
                <a:ea typeface="Meiryo UI"/>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40</a:t>
            </a:r>
            <a:endParaRPr lang="ja-JP" altLang="en-US" sz="1800" b="1" u="sng" dirty="0">
              <a:solidFill>
                <a:schemeClr val="tx1">
                  <a:lumMod val="50000"/>
                  <a:lumOff val="50000"/>
                </a:schemeClr>
              </a:solidFill>
              <a:highlight>
                <a:srgbClr val="FFFF00"/>
              </a:highlight>
              <a:uFill>
                <a:solidFill>
                  <a:schemeClr val="bg1"/>
                </a:solidFill>
              </a:uFill>
              <a:latin typeface="Meiryo UI"/>
              <a:ea typeface="Meiryo UI"/>
              <a:cs typeface="Meiryo UI" panose="020B0604030504040204" pitchFamily="50" charset="-128"/>
            </a:endParaRPr>
          </a:p>
          <a:p>
            <a:pPr indent="198120" algn="just" defTabSz="647700">
              <a:lnSpc>
                <a:spcPts val="2400"/>
              </a:lnSpc>
              <a:spcBef>
                <a:spcPct val="0"/>
              </a:spcBef>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２）基本目標</a:t>
            </a:r>
            <a:r>
              <a:rPr lang="ja-JP" altLang="en-US" sz="500" b="1" u="sng" dirty="0">
                <a:uFill>
                  <a:solidFill>
                    <a:schemeClr val="bg1"/>
                  </a:solidFill>
                </a:uFill>
                <a:latin typeface="Meiryo UI"/>
                <a:ea typeface="Meiryo UI"/>
                <a:cs typeface="Meiryo UI" panose="020B0604030504040204" pitchFamily="50" charset="-128"/>
              </a:rPr>
              <a:t> </a:t>
            </a: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・基本的方向</a:t>
            </a:r>
            <a:r>
              <a:rPr lang="ja-JP" altLang="en-US" sz="3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300" b="1" u="sng" dirty="0">
                <a:solidFill>
                  <a:srgbClr val="EB8803"/>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41</a:t>
            </a:r>
          </a:p>
        </p:txBody>
      </p:sp>
      <p:sp>
        <p:nvSpPr>
          <p:cNvPr id="5" name="正方形/長方形 4"/>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a:solidFill>
                  <a:prstClr val="black"/>
                </a:solidFill>
              </a:rPr>
              <a:t>1</a:t>
            </a:r>
            <a:endParaRPr lang="ja-JP" altLang="en-US">
              <a:solidFill>
                <a:prstClr val="black"/>
              </a:solidFill>
            </a:endParaRPr>
          </a:p>
        </p:txBody>
      </p:sp>
      <p:cxnSp>
        <p:nvCxnSpPr>
          <p:cNvPr id="6" name="直線コネクタ 5">
            <a:extLst>
              <a:ext uri="{FF2B5EF4-FFF2-40B4-BE49-F238E27FC236}">
                <a16:creationId xmlns:a16="http://schemas.microsoft.com/office/drawing/2014/main" id="{7D5F8298-A947-4498-9BD8-D3FA4B8AFA1F}"/>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7" name="正方形/長方形 6">
            <a:extLst>
              <a:ext uri="{FF2B5EF4-FFF2-40B4-BE49-F238E27FC236}">
                <a16:creationId xmlns:a16="http://schemas.microsoft.com/office/drawing/2014/main" id="{EB313589-D062-45EF-B865-CF0305D5B769}"/>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目次</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73806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ー人口構成の推移②ー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19</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正方形/長方形 5"/>
          <p:cNvSpPr/>
          <p:nvPr/>
        </p:nvSpPr>
        <p:spPr>
          <a:xfrm>
            <a:off x="179512" y="702856"/>
            <a:ext cx="8784976" cy="915315"/>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高齢者人口の割合　 ：年々増加し、</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全体の３分の１を超える</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36.6</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を占める見込み</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生産年齢人口の割合：年々減少し、</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全体の半数程度の</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53.7</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％まで減少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する見込み</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年少人口の割合　　　：年々減少し、</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全体の１割を下回る</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％まで減少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する見込み</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1318865" y="6439619"/>
            <a:ext cx="650627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）年推計）」から大阪府作成。</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Rectangle 2">
            <a:extLst>
              <a:ext uri="{FF2B5EF4-FFF2-40B4-BE49-F238E27FC236}">
                <a16:creationId xmlns:a16="http://schemas.microsoft.com/office/drawing/2014/main" id="{3642B7DF-B1BD-4FD4-9923-EEDB13585832}"/>
              </a:ext>
            </a:extLst>
          </p:cNvPr>
          <p:cNvSpPr>
            <a:spLocks noChangeArrowheads="1"/>
          </p:cNvSpPr>
          <p:nvPr/>
        </p:nvSpPr>
        <p:spPr bwMode="auto">
          <a:xfrm>
            <a:off x="3570009" y="1709041"/>
            <a:ext cx="2003982"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人口構成割合の推移</a:t>
            </a:r>
          </a:p>
        </p:txBody>
      </p:sp>
      <p:cxnSp>
        <p:nvCxnSpPr>
          <p:cNvPr id="14" name="直線コネクタ 13">
            <a:extLst>
              <a:ext uri="{FF2B5EF4-FFF2-40B4-BE49-F238E27FC236}">
                <a16:creationId xmlns:a16="http://schemas.microsoft.com/office/drawing/2014/main" id="{1909D998-BD0D-46CB-831C-CD1EB0BAB80A}"/>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B135E744-EA94-469D-B0DD-006B7116F832}"/>
              </a:ext>
            </a:extLst>
          </p:cNvPr>
          <p:cNvPicPr>
            <a:picLocks noChangeAspect="1"/>
          </p:cNvPicPr>
          <p:nvPr/>
        </p:nvPicPr>
        <p:blipFill>
          <a:blip r:embed="rId3"/>
          <a:stretch>
            <a:fillRect/>
          </a:stretch>
        </p:blipFill>
        <p:spPr>
          <a:xfrm>
            <a:off x="176403" y="2103693"/>
            <a:ext cx="8791194" cy="4365114"/>
          </a:xfrm>
          <a:prstGeom prst="rect">
            <a:avLst/>
          </a:prstGeom>
        </p:spPr>
      </p:pic>
    </p:spTree>
    <p:extLst>
      <p:ext uri="{BB962C8B-B14F-4D97-AF65-F5344CB8AC3E}">
        <p14:creationId xmlns:p14="http://schemas.microsoft.com/office/powerpoint/2010/main" val="1714834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ー世帯構成の推移ー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20</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正方形/長方形 5"/>
          <p:cNvSpPr/>
          <p:nvPr/>
        </p:nvSpPr>
        <p:spPr>
          <a:xfrm>
            <a:off x="179512" y="702856"/>
            <a:ext cx="8784976" cy="915315"/>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単独世帯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の割合は世帯類型別で最大となり、</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年以降は４割程度</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で推移する見込みです。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夫婦と子から成る世帯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の割合は減少し続け、</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年には２割程度</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になる見込みです。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ひとり親と子から成る世帯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は増加し、</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年には１割を超える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2">
            <a:extLst>
              <a:ext uri="{FF2B5EF4-FFF2-40B4-BE49-F238E27FC236}">
                <a16:creationId xmlns:a16="http://schemas.microsoft.com/office/drawing/2014/main" id="{4454A843-DC65-4EA7-B63B-72A0B9BFF384}"/>
              </a:ext>
            </a:extLst>
          </p:cNvPr>
          <p:cNvSpPr>
            <a:spLocks noChangeArrowheads="1"/>
          </p:cNvSpPr>
          <p:nvPr/>
        </p:nvSpPr>
        <p:spPr bwMode="auto">
          <a:xfrm>
            <a:off x="3272709" y="1689787"/>
            <a:ext cx="2598582"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全世帯に占める世帯類型別割合</a:t>
            </a:r>
          </a:p>
        </p:txBody>
      </p:sp>
      <p:sp>
        <p:nvSpPr>
          <p:cNvPr id="9" name="テキスト ボックス 8">
            <a:extLst>
              <a:ext uri="{FF2B5EF4-FFF2-40B4-BE49-F238E27FC236}">
                <a16:creationId xmlns:a16="http://schemas.microsoft.com/office/drawing/2014/main" id="{31D9BE30-851F-4B4A-98B7-331F31FCD7FF}"/>
              </a:ext>
            </a:extLst>
          </p:cNvPr>
          <p:cNvSpPr txBox="1"/>
          <p:nvPr/>
        </p:nvSpPr>
        <p:spPr>
          <a:xfrm>
            <a:off x="1318864" y="6439619"/>
            <a:ext cx="6894259"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日本の世帯数の将来推計（都道府県別推計）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から大阪府作成。</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97360E7C-0573-4B12-BE75-C207CD585F85}"/>
              </a:ext>
            </a:extLst>
          </p:cNvPr>
          <p:cNvPicPr>
            <a:picLocks noChangeAspect="1"/>
          </p:cNvPicPr>
          <p:nvPr/>
        </p:nvPicPr>
        <p:blipFill>
          <a:blip r:embed="rId3"/>
          <a:stretch>
            <a:fillRect/>
          </a:stretch>
        </p:blipFill>
        <p:spPr>
          <a:xfrm>
            <a:off x="0" y="2165223"/>
            <a:ext cx="9144000" cy="3956304"/>
          </a:xfrm>
          <a:prstGeom prst="rect">
            <a:avLst/>
          </a:prstGeom>
        </p:spPr>
      </p:pic>
    </p:spTree>
    <p:extLst>
      <p:ext uri="{BB962C8B-B14F-4D97-AF65-F5344CB8AC3E}">
        <p14:creationId xmlns:p14="http://schemas.microsoft.com/office/powerpoint/2010/main" val="1036764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390827" y="1459123"/>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出生数・死亡数の推移</a:t>
            </a:r>
          </a:p>
        </p:txBody>
      </p:sp>
      <p:sp>
        <p:nvSpPr>
          <p:cNvPr id="13" name="正方形/長方形 12"/>
          <p:cNvSpPr/>
          <p:nvPr/>
        </p:nvSpPr>
        <p:spPr>
          <a:xfrm>
            <a:off x="179512" y="641737"/>
            <a:ext cx="8784976" cy="823302"/>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自然増減は、出生率が低い水準で推移しており、出生数が減少する一方で死亡数が増加し、自然減が拡大傾向にあります。</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合計特殊出生率は、全国と比べても低い水準で推移しており、</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年以降減少傾向にあります。</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2">
            <a:extLst>
              <a:ext uri="{FF2B5EF4-FFF2-40B4-BE49-F238E27FC236}">
                <a16:creationId xmlns:a16="http://schemas.microsoft.com/office/drawing/2014/main" id="{3D41C8C1-1651-4BE2-ABAB-61D81F1C9CC9}"/>
              </a:ext>
            </a:extLst>
          </p:cNvPr>
          <p:cNvSpPr>
            <a:spLocks noChangeArrowheads="1"/>
          </p:cNvSpPr>
          <p:nvPr/>
        </p:nvSpPr>
        <p:spPr bwMode="auto">
          <a:xfrm>
            <a:off x="3390827" y="4045808"/>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合計特殊出生率の推移</a:t>
            </a:r>
          </a:p>
        </p:txBody>
      </p:sp>
      <p:sp>
        <p:nvSpPr>
          <p:cNvPr id="21" name="正方形/長方形 20">
            <a:extLst>
              <a:ext uri="{FF2B5EF4-FFF2-40B4-BE49-F238E27FC236}">
                <a16:creationId xmlns:a16="http://schemas.microsoft.com/office/drawing/2014/main" id="{B7CBACB4-B8A7-4CF3-AA56-A2CA05BDEFDD}"/>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２）自然増減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ー出生数・死亡数・合計特殊出生率の推移ー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7600773E-8422-4A57-9D3E-A9E244F714F2}"/>
              </a:ext>
            </a:extLst>
          </p:cNvPr>
          <p:cNvSpPr txBox="1"/>
          <p:nvPr/>
        </p:nvSpPr>
        <p:spPr>
          <a:xfrm>
            <a:off x="2775279" y="6660420"/>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62AE3F63-D135-4C0A-89CA-DD51848E414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21</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6" name="直線コネクタ 15">
            <a:extLst>
              <a:ext uri="{FF2B5EF4-FFF2-40B4-BE49-F238E27FC236}">
                <a16:creationId xmlns:a16="http://schemas.microsoft.com/office/drawing/2014/main" id="{2AFA949A-F83E-46E0-AA60-6093FA8118FD}"/>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D7936B35-E97B-473E-B7E2-7484A282AD45}"/>
              </a:ext>
            </a:extLst>
          </p:cNvPr>
          <p:cNvPicPr>
            <a:picLocks noChangeAspect="1"/>
          </p:cNvPicPr>
          <p:nvPr/>
        </p:nvPicPr>
        <p:blipFill>
          <a:blip r:embed="rId3"/>
          <a:stretch>
            <a:fillRect/>
          </a:stretch>
        </p:blipFill>
        <p:spPr>
          <a:xfrm>
            <a:off x="0" y="1583336"/>
            <a:ext cx="9144000" cy="2567377"/>
          </a:xfrm>
          <a:prstGeom prst="rect">
            <a:avLst/>
          </a:prstGeom>
        </p:spPr>
      </p:pic>
      <p:pic>
        <p:nvPicPr>
          <p:cNvPr id="3" name="図 2">
            <a:extLst>
              <a:ext uri="{FF2B5EF4-FFF2-40B4-BE49-F238E27FC236}">
                <a16:creationId xmlns:a16="http://schemas.microsoft.com/office/drawing/2014/main" id="{C4AC9E9C-ED92-49FF-9D0D-284AAE22A573}"/>
              </a:ext>
            </a:extLst>
          </p:cNvPr>
          <p:cNvPicPr>
            <a:picLocks noChangeAspect="1"/>
          </p:cNvPicPr>
          <p:nvPr/>
        </p:nvPicPr>
        <p:blipFill>
          <a:blip r:embed="rId4"/>
          <a:stretch>
            <a:fillRect/>
          </a:stretch>
        </p:blipFill>
        <p:spPr>
          <a:xfrm>
            <a:off x="88003" y="4057157"/>
            <a:ext cx="8967993" cy="2572735"/>
          </a:xfrm>
          <a:prstGeom prst="rect">
            <a:avLst/>
          </a:prstGeom>
        </p:spPr>
      </p:pic>
    </p:spTree>
    <p:extLst>
      <p:ext uri="{BB962C8B-B14F-4D97-AF65-F5344CB8AC3E}">
        <p14:creationId xmlns:p14="http://schemas.microsoft.com/office/powerpoint/2010/main" val="1165682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CDBCDF1-858C-4D65-9769-D6CF6E463CC2}"/>
              </a:ext>
            </a:extLst>
          </p:cNvPr>
          <p:cNvPicPr>
            <a:picLocks noChangeAspect="1"/>
          </p:cNvPicPr>
          <p:nvPr/>
        </p:nvPicPr>
        <p:blipFill>
          <a:blip r:embed="rId3"/>
          <a:stretch>
            <a:fillRect/>
          </a:stretch>
        </p:blipFill>
        <p:spPr>
          <a:xfrm>
            <a:off x="4494074" y="2076278"/>
            <a:ext cx="4651651" cy="3962743"/>
          </a:xfrm>
          <a:prstGeom prst="rect">
            <a:avLst/>
          </a:prstGeom>
        </p:spPr>
      </p:pic>
      <p:sp>
        <p:nvSpPr>
          <p:cNvPr id="8" name="Rectangle 2"/>
          <p:cNvSpPr>
            <a:spLocks noChangeArrowheads="1"/>
          </p:cNvSpPr>
          <p:nvPr/>
        </p:nvSpPr>
        <p:spPr bwMode="auto">
          <a:xfrm>
            <a:off x="1165787" y="1721924"/>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婚姻数・婚姻率</a:t>
            </a:r>
            <a:r>
              <a:rPr kumimoji="1" lang="en-US" altLang="ja-JP" sz="1400" b="1" i="0" u="none" strike="noStrike" kern="1200" cap="none" spc="0" normalizeH="0" baseline="3000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a:t>
            </a:r>
          </a:p>
        </p:txBody>
      </p:sp>
      <p:sp>
        <p:nvSpPr>
          <p:cNvPr id="13" name="正方形/長方形 12"/>
          <p:cNvSpPr/>
          <p:nvPr/>
        </p:nvSpPr>
        <p:spPr>
          <a:xfrm>
            <a:off x="179512" y="666676"/>
            <a:ext cx="8784976" cy="592470"/>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年の婚姻数は約４万人弱、婚姻率は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と減少の傾向です。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生涯未婚率は、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年は男性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％、女性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と全国を上回っており、増加の傾向です。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B7CBACB4-B8A7-4CF3-AA56-A2CA05BDEFDD}"/>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２）自然増減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ー婚姻数・婚姻率・生涯未婚率の推移ー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7600773E-8422-4A57-9D3E-A9E244F714F2}"/>
              </a:ext>
            </a:extLst>
          </p:cNvPr>
          <p:cNvSpPr txBox="1"/>
          <p:nvPr/>
        </p:nvSpPr>
        <p:spPr>
          <a:xfrm>
            <a:off x="2775278" y="6409928"/>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「人口統計資料集」</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Rectangle 2">
            <a:extLst>
              <a:ext uri="{FF2B5EF4-FFF2-40B4-BE49-F238E27FC236}">
                <a16:creationId xmlns:a16="http://schemas.microsoft.com/office/drawing/2014/main" id="{2125266B-8F5C-5D62-8853-6AB99065F849}"/>
              </a:ext>
            </a:extLst>
          </p:cNvPr>
          <p:cNvSpPr>
            <a:spLocks noChangeArrowheads="1"/>
          </p:cNvSpPr>
          <p:nvPr/>
        </p:nvSpPr>
        <p:spPr bwMode="auto">
          <a:xfrm>
            <a:off x="5676826" y="1721924"/>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生涯未婚率</a:t>
            </a:r>
            <a:r>
              <a:rPr kumimoji="1" lang="en-US" altLang="ja-JP" sz="1400" b="1" i="0" u="none" strike="noStrike" kern="1200" cap="none" spc="0" normalizeH="0" baseline="3000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a:t>
            </a:r>
          </a:p>
        </p:txBody>
      </p:sp>
      <p:sp>
        <p:nvSpPr>
          <p:cNvPr id="17" name="テキスト ボックス 16">
            <a:extLst>
              <a:ext uri="{FF2B5EF4-FFF2-40B4-BE49-F238E27FC236}">
                <a16:creationId xmlns:a16="http://schemas.microsoft.com/office/drawing/2014/main" id="{2D7A801E-27C0-457E-9F2D-8D4BA5BCD309}"/>
              </a:ext>
            </a:extLst>
          </p:cNvPr>
          <p:cNvSpPr txBox="1"/>
          <p:nvPr/>
        </p:nvSpPr>
        <p:spPr>
          <a:xfrm>
            <a:off x="3352800" y="1465039"/>
            <a:ext cx="4000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1CB67C95-6CFE-48C8-B5CB-880C369EF8B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22</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2" name="直線コネクタ 21">
            <a:extLst>
              <a:ext uri="{FF2B5EF4-FFF2-40B4-BE49-F238E27FC236}">
                <a16:creationId xmlns:a16="http://schemas.microsoft.com/office/drawing/2014/main" id="{C4FC3A51-5ED8-4265-B5A9-AF54E6DBBD1D}"/>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395D2936-06DA-47CD-ADB7-F0A2C9C2F771}"/>
              </a:ext>
            </a:extLst>
          </p:cNvPr>
          <p:cNvPicPr>
            <a:picLocks noChangeAspect="1"/>
          </p:cNvPicPr>
          <p:nvPr/>
        </p:nvPicPr>
        <p:blipFill>
          <a:blip r:embed="rId4"/>
          <a:stretch>
            <a:fillRect/>
          </a:stretch>
        </p:blipFill>
        <p:spPr>
          <a:xfrm>
            <a:off x="7026" y="2073236"/>
            <a:ext cx="4919898" cy="3816427"/>
          </a:xfrm>
          <a:prstGeom prst="rect">
            <a:avLst/>
          </a:prstGeom>
        </p:spPr>
      </p:pic>
    </p:spTree>
    <p:extLst>
      <p:ext uri="{BB962C8B-B14F-4D97-AF65-F5344CB8AC3E}">
        <p14:creationId xmlns:p14="http://schemas.microsoft.com/office/powerpoint/2010/main" val="2592840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842644" y="1462121"/>
            <a:ext cx="345871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全国の未婚者</a:t>
            </a:r>
            <a:r>
              <a:rPr kumimoji="1" lang="ja-JP" altLang="en-US" sz="10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の生涯の結婚意思</a:t>
            </a:r>
          </a:p>
        </p:txBody>
      </p:sp>
      <p:sp>
        <p:nvSpPr>
          <p:cNvPr id="13" name="正方形/長方形 12"/>
          <p:cNvSpPr/>
          <p:nvPr/>
        </p:nvSpPr>
        <p:spPr>
          <a:xfrm>
            <a:off x="179512" y="641737"/>
            <a:ext cx="8784976" cy="861774"/>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全国の未婚者</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で「いずれ結婚するつもり」と考える人の割合は、男女ともに８割程度です。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全国の未婚者の平均希望子ども数は、男女ともに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人を下回ってお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り、低下傾向です。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現在子育て中の人では、子育ての悩みや不安を感じる割合が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67.8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B7CBACB4-B8A7-4CF3-AA56-A2CA05BDEFDD}"/>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２）自然増減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参考</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結婚・出産・子育てに対する考え方の変化ー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2D7A801E-27C0-457E-9F2D-8D4BA5BCD309}"/>
              </a:ext>
            </a:extLst>
          </p:cNvPr>
          <p:cNvSpPr txBox="1"/>
          <p:nvPr/>
        </p:nvSpPr>
        <p:spPr>
          <a:xfrm>
            <a:off x="3352800" y="1465039"/>
            <a:ext cx="4000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1" name="Rectangle 2">
            <a:extLst>
              <a:ext uri="{FF2B5EF4-FFF2-40B4-BE49-F238E27FC236}">
                <a16:creationId xmlns:a16="http://schemas.microsoft.com/office/drawing/2014/main" id="{93743E24-9E06-4800-A0DD-56989FF33FBB}"/>
              </a:ext>
            </a:extLst>
          </p:cNvPr>
          <p:cNvSpPr>
            <a:spLocks noChangeArrowheads="1"/>
          </p:cNvSpPr>
          <p:nvPr/>
        </p:nvSpPr>
        <p:spPr bwMode="auto">
          <a:xfrm>
            <a:off x="709044" y="4374415"/>
            <a:ext cx="345871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全国の未婚者</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の平均希望子ども数</a:t>
            </a:r>
          </a:p>
        </p:txBody>
      </p:sp>
      <p:sp>
        <p:nvSpPr>
          <p:cNvPr id="42" name="テキスト ボックス 41">
            <a:extLst>
              <a:ext uri="{FF2B5EF4-FFF2-40B4-BE49-F238E27FC236}">
                <a16:creationId xmlns:a16="http://schemas.microsoft.com/office/drawing/2014/main" id="{330658B4-DD40-4F68-9652-86EC665AD4D4}"/>
              </a:ext>
            </a:extLst>
          </p:cNvPr>
          <p:cNvSpPr txBox="1"/>
          <p:nvPr/>
        </p:nvSpPr>
        <p:spPr>
          <a:xfrm>
            <a:off x="954037" y="6539124"/>
            <a:ext cx="308302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回出生動向基本調査（結婚と出産に関する全国調査）」から大阪府作成</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Rectangle 2">
            <a:extLst>
              <a:ext uri="{FF2B5EF4-FFF2-40B4-BE49-F238E27FC236}">
                <a16:creationId xmlns:a16="http://schemas.microsoft.com/office/drawing/2014/main" id="{576B725F-4051-401A-8BDB-75000CAAD04E}"/>
              </a:ext>
            </a:extLst>
          </p:cNvPr>
          <p:cNvSpPr>
            <a:spLocks noChangeArrowheads="1"/>
          </p:cNvSpPr>
          <p:nvPr/>
        </p:nvSpPr>
        <p:spPr bwMode="auto">
          <a:xfrm>
            <a:off x="5672217" y="4374415"/>
            <a:ext cx="281152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子</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育ての悩みや不安について</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a:extLst>
              <a:ext uri="{FF2B5EF4-FFF2-40B4-BE49-F238E27FC236}">
                <a16:creationId xmlns:a16="http://schemas.microsoft.com/office/drawing/2014/main" id="{6E6B9B8F-5507-47B5-ADB8-952B41D493F0}"/>
              </a:ext>
            </a:extLst>
          </p:cNvPr>
          <p:cNvSpPr txBox="1"/>
          <p:nvPr/>
        </p:nvSpPr>
        <p:spPr>
          <a:xfrm>
            <a:off x="4995162" y="6539124"/>
            <a:ext cx="33804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出典：文部科学省</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年度「家庭教育の総合的推進に関する調査研究 ～</a:t>
            </a:r>
            <a:r>
              <a:rPr kumimoji="1" lang="en-US" altLang="ja-JP"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家庭教育</a:t>
            </a:r>
            <a:r>
              <a:rPr kumimoji="1" lang="en-US" altLang="ja-JP"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に関する国民の意識調査～</a:t>
            </a:r>
            <a:r>
              <a:rPr kumimoji="1" lang="en-US" altLang="ja-JP"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から大阪府作成</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68638946-92C0-41C7-B057-3DB04A4113C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23</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43" name="直線コネクタ 42">
            <a:extLst>
              <a:ext uri="{FF2B5EF4-FFF2-40B4-BE49-F238E27FC236}">
                <a16:creationId xmlns:a16="http://schemas.microsoft.com/office/drawing/2014/main" id="{07421256-D07C-4A32-A03D-BCBF035B966A}"/>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3" name="図 2">
            <a:extLst>
              <a:ext uri="{FF2B5EF4-FFF2-40B4-BE49-F238E27FC236}">
                <a16:creationId xmlns:a16="http://schemas.microsoft.com/office/drawing/2014/main" id="{B944A59E-35A6-4502-A394-22CDFF04FD18}"/>
              </a:ext>
            </a:extLst>
          </p:cNvPr>
          <p:cNvPicPr>
            <a:picLocks noChangeAspect="1"/>
          </p:cNvPicPr>
          <p:nvPr/>
        </p:nvPicPr>
        <p:blipFill>
          <a:blip r:embed="rId3"/>
          <a:stretch>
            <a:fillRect/>
          </a:stretch>
        </p:blipFill>
        <p:spPr>
          <a:xfrm>
            <a:off x="337961" y="1741055"/>
            <a:ext cx="8468078" cy="2651990"/>
          </a:xfrm>
          <a:prstGeom prst="rect">
            <a:avLst/>
          </a:prstGeom>
        </p:spPr>
      </p:pic>
      <p:pic>
        <p:nvPicPr>
          <p:cNvPr id="4" name="図 3">
            <a:extLst>
              <a:ext uri="{FF2B5EF4-FFF2-40B4-BE49-F238E27FC236}">
                <a16:creationId xmlns:a16="http://schemas.microsoft.com/office/drawing/2014/main" id="{61DF498D-5AD6-42F9-B21E-5560E06EC2FD}"/>
              </a:ext>
            </a:extLst>
          </p:cNvPr>
          <p:cNvPicPr>
            <a:picLocks noChangeAspect="1"/>
          </p:cNvPicPr>
          <p:nvPr/>
        </p:nvPicPr>
        <p:blipFill>
          <a:blip r:embed="rId4"/>
          <a:stretch>
            <a:fillRect/>
          </a:stretch>
        </p:blipFill>
        <p:spPr>
          <a:xfrm>
            <a:off x="0" y="4555493"/>
            <a:ext cx="9144000" cy="1995164"/>
          </a:xfrm>
          <a:prstGeom prst="rect">
            <a:avLst/>
          </a:prstGeom>
        </p:spPr>
      </p:pic>
    </p:spTree>
    <p:extLst>
      <p:ext uri="{BB962C8B-B14F-4D97-AF65-F5344CB8AC3E}">
        <p14:creationId xmlns:p14="http://schemas.microsoft.com/office/powerpoint/2010/main" val="2365778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79512" y="692696"/>
            <a:ext cx="8784976" cy="592470"/>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転出入の状況は、対全国から転入超過の傾向が続いています。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東京圏</a:t>
            </a:r>
            <a:r>
              <a:rPr kumimoji="1" lang="en-US" altLang="ja-JP" sz="1600" b="0" i="0" u="none" strike="noStrike" kern="1200" cap="none" spc="0" normalizeH="0" baseline="3000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へは、一貫して転出超過です。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東京圏：埼玉県、千葉県、東京都、神奈川県</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B7CBACB4-B8A7-4CF3-AA56-A2CA05BDEFDD}"/>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３）社会増減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ー転出入の状況（日本人のみ）ー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2">
            <a:extLst>
              <a:ext uri="{FF2B5EF4-FFF2-40B4-BE49-F238E27FC236}">
                <a16:creationId xmlns:a16="http://schemas.microsoft.com/office/drawing/2014/main" id="{6407CD19-53EA-4DE6-AA96-582E1E2A44A2}"/>
              </a:ext>
            </a:extLst>
          </p:cNvPr>
          <p:cNvSpPr>
            <a:spLocks noChangeArrowheads="1"/>
          </p:cNvSpPr>
          <p:nvPr/>
        </p:nvSpPr>
        <p:spPr bwMode="auto">
          <a:xfrm>
            <a:off x="3390826" y="1356075"/>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転出入の状況</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（日本人のみ）</a:t>
            </a:r>
          </a:p>
        </p:txBody>
      </p:sp>
      <p:sp>
        <p:nvSpPr>
          <p:cNvPr id="10" name="テキスト ボックス 9">
            <a:extLst>
              <a:ext uri="{FF2B5EF4-FFF2-40B4-BE49-F238E27FC236}">
                <a16:creationId xmlns:a16="http://schemas.microsoft.com/office/drawing/2014/main" id="{24542FFB-93F0-498B-8480-5B1A529A1BB5}"/>
              </a:ext>
            </a:extLst>
          </p:cNvPr>
          <p:cNvSpPr txBox="1"/>
          <p:nvPr/>
        </p:nvSpPr>
        <p:spPr>
          <a:xfrm>
            <a:off x="2775280" y="6597352"/>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ADDBD5D2-CC12-40E6-BB7B-9D604D9114F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24</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F2CD0EAD-1958-44C0-B9BD-764BD12D3919}"/>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70A5A4CF-4CEC-4412-B703-1A036190D2AE}"/>
              </a:ext>
            </a:extLst>
          </p:cNvPr>
          <p:cNvPicPr>
            <a:picLocks noChangeAspect="1"/>
          </p:cNvPicPr>
          <p:nvPr/>
        </p:nvPicPr>
        <p:blipFill>
          <a:blip r:embed="rId2"/>
          <a:stretch>
            <a:fillRect/>
          </a:stretch>
        </p:blipFill>
        <p:spPr>
          <a:xfrm>
            <a:off x="0" y="1660592"/>
            <a:ext cx="9144000" cy="5003665"/>
          </a:xfrm>
          <a:prstGeom prst="rect">
            <a:avLst/>
          </a:prstGeom>
        </p:spPr>
      </p:pic>
    </p:spTree>
    <p:extLst>
      <p:ext uri="{BB962C8B-B14F-4D97-AF65-F5344CB8AC3E}">
        <p14:creationId xmlns:p14="http://schemas.microsoft.com/office/powerpoint/2010/main" val="3855357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79512" y="692696"/>
            <a:ext cx="8784976" cy="592470"/>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関西圏をはじめ幅広い地域から人口が転入する一方で、東京圏へは転出者する傾向が継続しています。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年は、東京圏への転出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42,895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人、転入</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32,852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10,043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人の転出超過となっています。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B7CBACB4-B8A7-4CF3-AA56-A2CA05BDEFDD}"/>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３）社会増減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ー対全国の転出入状況の地域別内訳（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年、日本人のみ）ー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24542FFB-93F0-498B-8480-5B1A529A1BB5}"/>
              </a:ext>
            </a:extLst>
          </p:cNvPr>
          <p:cNvSpPr txBox="1"/>
          <p:nvPr/>
        </p:nvSpPr>
        <p:spPr>
          <a:xfrm>
            <a:off x="2775280" y="6624565"/>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194D96EA-B2D4-45B9-9E8B-05A2D2E1FCB4}"/>
              </a:ext>
            </a:extLst>
          </p:cNvPr>
          <p:cNvSpPr txBox="1"/>
          <p:nvPr/>
        </p:nvSpPr>
        <p:spPr>
          <a:xfrm>
            <a:off x="222762" y="1465830"/>
            <a:ext cx="2579928"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地域別の</a:t>
            </a:r>
            <a:r>
              <a:rPr kumimoji="1" lang="ja-JP" altLang="en-US" sz="1400" b="1" i="0" u="sng" strike="noStrike" kern="1200" cap="none" spc="0" normalizeH="0" baseline="0" noProof="0" dirty="0">
                <a:ln>
                  <a:noFill/>
                </a:ln>
                <a:solidFill>
                  <a:srgbClr val="4472C4"/>
                </a:solidFill>
                <a:effectLst/>
                <a:uLnTx/>
                <a:uFillTx/>
                <a:latin typeface="游ゴシック" panose="020F0502020204030204"/>
                <a:ea typeface="游ゴシック" panose="020B0400000000000000" pitchFamily="50" charset="-128"/>
                <a:cs typeface="+mn-cs"/>
              </a:rPr>
              <a:t>転入者数</a:t>
            </a:r>
            <a:endParaRPr kumimoji="1" lang="en-US" altLang="ja-JP" sz="1400" b="1" i="0" u="sng" strike="noStrike" kern="1200" cap="none" spc="0" normalizeH="0" baseline="0" noProof="0" dirty="0">
              <a:ln>
                <a:noFill/>
              </a:ln>
              <a:solidFill>
                <a:srgbClr val="4472C4"/>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総数：</a:t>
            </a:r>
            <a:r>
              <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159,522</a:t>
            </a: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人</a:t>
            </a:r>
            <a:r>
              <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98694ECA-6C61-4090-80CA-4B3F95067CE4}"/>
              </a:ext>
            </a:extLst>
          </p:cNvPr>
          <p:cNvSpPr txBox="1"/>
          <p:nvPr/>
        </p:nvSpPr>
        <p:spPr>
          <a:xfrm>
            <a:off x="3242803" y="1465830"/>
            <a:ext cx="2685804"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地域別の</a:t>
            </a:r>
            <a:r>
              <a:rPr kumimoji="1" lang="ja-JP" altLang="en-US" sz="1400" b="1" i="0" u="sng"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転出者数</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総数：</a:t>
            </a:r>
            <a:r>
              <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146,451</a:t>
            </a: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人</a:t>
            </a:r>
            <a:r>
              <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8" name="テキスト ボックス 47">
            <a:extLst>
              <a:ext uri="{FF2B5EF4-FFF2-40B4-BE49-F238E27FC236}">
                <a16:creationId xmlns:a16="http://schemas.microsoft.com/office/drawing/2014/main" id="{C7CD19B4-7F96-422F-B8B5-5F19F554791F}"/>
              </a:ext>
            </a:extLst>
          </p:cNvPr>
          <p:cNvSpPr txBox="1"/>
          <p:nvPr/>
        </p:nvSpPr>
        <p:spPr>
          <a:xfrm>
            <a:off x="6360483" y="1482306"/>
            <a:ext cx="2685804"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地域別の</a:t>
            </a:r>
            <a:r>
              <a:rPr kumimoji="1" lang="ja-JP" altLang="en-US"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転入超過数</a:t>
            </a:r>
            <a:endParaRPr kumimoji="1" lang="en-US" altLang="ja-JP"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2023</a:t>
            </a: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年、日本人のみ）</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CE473FD0-534B-405B-A3F7-4813BBE9A550}"/>
              </a:ext>
            </a:extLst>
          </p:cNvPr>
          <p:cNvSpPr txBox="1"/>
          <p:nvPr/>
        </p:nvSpPr>
        <p:spPr>
          <a:xfrm>
            <a:off x="762353" y="5436081"/>
            <a:ext cx="7619294" cy="1169551"/>
          </a:xfrm>
          <a:prstGeom prst="rect">
            <a:avLst/>
          </a:prstGeom>
          <a:noFill/>
          <a:ln w="19050">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参考</a:t>
            </a: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地域と都道府県</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北海道・東北：北海道、青森県、岩手県、宮城県、秋田県、山形県、福島県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関東甲信越　：茨城県、栃木県、群馬県、埼玉県、千葉県、東京都、神奈川県、新潟県、山梨県、長野県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東海・北陸　：富山県、石川県、福井県、岐阜県、静岡県、愛知県、三重県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関西圏　　　：滋賀県、京都府、兵庫県、奈良県、和歌山県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中国・四国　：鳥取県、島根県、岡山県、広島県、山口県、徳島県、香川県、愛媛県、高知県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九州・沖縄　：福岡県、佐賀県、長崎県、熊本県、大分県、宮崎県、鹿児島県、沖縄県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55" name="図 54">
            <a:extLst>
              <a:ext uri="{FF2B5EF4-FFF2-40B4-BE49-F238E27FC236}">
                <a16:creationId xmlns:a16="http://schemas.microsoft.com/office/drawing/2014/main" id="{CCD518B8-143B-45D7-8CC5-0DC1FFBB675E}"/>
              </a:ext>
            </a:extLst>
          </p:cNvPr>
          <p:cNvPicPr>
            <a:picLocks noChangeAspect="1"/>
          </p:cNvPicPr>
          <p:nvPr/>
        </p:nvPicPr>
        <p:blipFill>
          <a:blip r:embed="rId2"/>
          <a:stretch>
            <a:fillRect/>
          </a:stretch>
        </p:blipFill>
        <p:spPr>
          <a:xfrm>
            <a:off x="6533698" y="2282065"/>
            <a:ext cx="2355850" cy="2482850"/>
          </a:xfrm>
          <a:prstGeom prst="rect">
            <a:avLst/>
          </a:prstGeom>
        </p:spPr>
      </p:pic>
      <p:sp>
        <p:nvSpPr>
          <p:cNvPr id="2" name="正方形/長方形 1">
            <a:extLst>
              <a:ext uri="{FF2B5EF4-FFF2-40B4-BE49-F238E27FC236}">
                <a16:creationId xmlns:a16="http://schemas.microsoft.com/office/drawing/2014/main" id="{2346D02E-C9A2-44D0-86C1-3602DB1C1A19}"/>
              </a:ext>
            </a:extLst>
          </p:cNvPr>
          <p:cNvSpPr/>
          <p:nvPr/>
        </p:nvSpPr>
        <p:spPr>
          <a:xfrm>
            <a:off x="6507892" y="3119463"/>
            <a:ext cx="2381656" cy="278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9B16458-1FC5-417F-87CA-042CC9A7AC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25</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3" name="直線コネクタ 22">
            <a:extLst>
              <a:ext uri="{FF2B5EF4-FFF2-40B4-BE49-F238E27FC236}">
                <a16:creationId xmlns:a16="http://schemas.microsoft.com/office/drawing/2014/main" id="{4DD222C1-F3CB-4E40-BC14-86CE86BA2B88}"/>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3" name="図 2">
            <a:extLst>
              <a:ext uri="{FF2B5EF4-FFF2-40B4-BE49-F238E27FC236}">
                <a16:creationId xmlns:a16="http://schemas.microsoft.com/office/drawing/2014/main" id="{E8C3FE6F-CE1A-49D2-9625-17DC7F70C6C0}"/>
              </a:ext>
            </a:extLst>
          </p:cNvPr>
          <p:cNvPicPr>
            <a:picLocks noChangeAspect="1"/>
          </p:cNvPicPr>
          <p:nvPr/>
        </p:nvPicPr>
        <p:blipFill>
          <a:blip r:embed="rId3"/>
          <a:stretch>
            <a:fillRect/>
          </a:stretch>
        </p:blipFill>
        <p:spPr>
          <a:xfrm>
            <a:off x="-747096" y="1881983"/>
            <a:ext cx="7742591" cy="3627434"/>
          </a:xfrm>
          <a:prstGeom prst="rect">
            <a:avLst/>
          </a:prstGeom>
        </p:spPr>
      </p:pic>
    </p:spTree>
    <p:extLst>
      <p:ext uri="{BB962C8B-B14F-4D97-AF65-F5344CB8AC3E}">
        <p14:creationId xmlns:p14="http://schemas.microsoft.com/office/powerpoint/2010/main" val="961386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79512" y="692696"/>
            <a:ext cx="8784976" cy="823302"/>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（進学・就職時）は男性・女性ともに転入超過となっており、男性より女性の転入超過数が多いです。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（学齢期前後）・</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74</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歳に転出超過の傾向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B7CBACB4-B8A7-4CF3-AA56-A2CA05BDEFDD}"/>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３）社会増減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ー年齢階層別転入超過数（日本人のみ）ー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2">
            <a:extLst>
              <a:ext uri="{FF2B5EF4-FFF2-40B4-BE49-F238E27FC236}">
                <a16:creationId xmlns:a16="http://schemas.microsoft.com/office/drawing/2014/main" id="{6407CD19-53EA-4DE6-AA96-582E1E2A44A2}"/>
              </a:ext>
            </a:extLst>
          </p:cNvPr>
          <p:cNvSpPr>
            <a:spLocks noChangeArrowheads="1"/>
          </p:cNvSpPr>
          <p:nvPr/>
        </p:nvSpPr>
        <p:spPr bwMode="auto">
          <a:xfrm>
            <a:off x="3390826" y="1545549"/>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年齢階層別転入超過数</a:t>
            </a:r>
          </a:p>
        </p:txBody>
      </p:sp>
      <p:sp>
        <p:nvSpPr>
          <p:cNvPr id="16" name="Rectangle 2">
            <a:extLst>
              <a:ext uri="{FF2B5EF4-FFF2-40B4-BE49-F238E27FC236}">
                <a16:creationId xmlns:a16="http://schemas.microsoft.com/office/drawing/2014/main" id="{7F1B5F4E-5D8E-474B-AD43-EBF0A0E75033}"/>
              </a:ext>
            </a:extLst>
          </p:cNvPr>
          <p:cNvSpPr>
            <a:spLocks noChangeArrowheads="1"/>
          </p:cNvSpPr>
          <p:nvPr/>
        </p:nvSpPr>
        <p:spPr bwMode="auto">
          <a:xfrm>
            <a:off x="1109589" y="1926833"/>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男性</a:t>
            </a:r>
          </a:p>
        </p:txBody>
      </p:sp>
      <p:sp>
        <p:nvSpPr>
          <p:cNvPr id="18" name="Rectangle 2">
            <a:extLst>
              <a:ext uri="{FF2B5EF4-FFF2-40B4-BE49-F238E27FC236}">
                <a16:creationId xmlns:a16="http://schemas.microsoft.com/office/drawing/2014/main" id="{472C9524-DB52-4163-B340-3FE25F9F8BC6}"/>
              </a:ext>
            </a:extLst>
          </p:cNvPr>
          <p:cNvSpPr>
            <a:spLocks noChangeArrowheads="1"/>
          </p:cNvSpPr>
          <p:nvPr/>
        </p:nvSpPr>
        <p:spPr bwMode="auto">
          <a:xfrm>
            <a:off x="5672064" y="1926833"/>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女性</a:t>
            </a:r>
          </a:p>
        </p:txBody>
      </p:sp>
      <p:sp>
        <p:nvSpPr>
          <p:cNvPr id="15" name="正方形/長方形 14">
            <a:extLst>
              <a:ext uri="{FF2B5EF4-FFF2-40B4-BE49-F238E27FC236}">
                <a16:creationId xmlns:a16="http://schemas.microsoft.com/office/drawing/2014/main" id="{6CE908E0-F9AA-45A8-983F-7FF63AE6C9F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26</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7" name="直線コネクタ 16">
            <a:extLst>
              <a:ext uri="{FF2B5EF4-FFF2-40B4-BE49-F238E27FC236}">
                <a16:creationId xmlns:a16="http://schemas.microsoft.com/office/drawing/2014/main" id="{DF8EB314-A1F2-4F54-9FE5-3C7D1F836661}"/>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70292A60-3AFF-45F2-B40B-5EA25DCA02DB}"/>
              </a:ext>
            </a:extLst>
          </p:cNvPr>
          <p:cNvPicPr>
            <a:picLocks noChangeAspect="1"/>
          </p:cNvPicPr>
          <p:nvPr/>
        </p:nvPicPr>
        <p:blipFill>
          <a:blip r:embed="rId2"/>
          <a:stretch>
            <a:fillRect/>
          </a:stretch>
        </p:blipFill>
        <p:spPr>
          <a:xfrm>
            <a:off x="8748" y="2187510"/>
            <a:ext cx="9126503" cy="4426080"/>
          </a:xfrm>
          <a:prstGeom prst="rect">
            <a:avLst/>
          </a:prstGeom>
        </p:spPr>
      </p:pic>
    </p:spTree>
    <p:extLst>
      <p:ext uri="{BB962C8B-B14F-4D97-AF65-F5344CB8AC3E}">
        <p14:creationId xmlns:p14="http://schemas.microsoft.com/office/powerpoint/2010/main" val="710575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CC193AF-87DE-4E56-AB39-6417F542CE9A}"/>
              </a:ext>
            </a:extLst>
          </p:cNvPr>
          <p:cNvPicPr>
            <a:picLocks noChangeAspect="1"/>
          </p:cNvPicPr>
          <p:nvPr/>
        </p:nvPicPr>
        <p:blipFill>
          <a:blip r:embed="rId3"/>
          <a:stretch>
            <a:fillRect/>
          </a:stretch>
        </p:blipFill>
        <p:spPr>
          <a:xfrm>
            <a:off x="86601" y="1579077"/>
            <a:ext cx="6151397" cy="3871296"/>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ー地域別人口の推移ー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年までの人口は、すべての地域で減少が見込まれます。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人口減少割合は、北大阪地域▲</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％に対し南河内地域▲</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33.3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％となるなど、地域差があります。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1318865" y="6480383"/>
            <a:ext cx="650627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）年推計）」から大阪府作成。</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75A0E982-A7B3-0B6D-E45B-F7A95E56E923}"/>
              </a:ext>
            </a:extLst>
          </p:cNvPr>
          <p:cNvSpPr txBox="1"/>
          <p:nvPr/>
        </p:nvSpPr>
        <p:spPr>
          <a:xfrm>
            <a:off x="0" y="1408634"/>
            <a:ext cx="7889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Rectangle 2">
            <a:extLst>
              <a:ext uri="{FF2B5EF4-FFF2-40B4-BE49-F238E27FC236}">
                <a16:creationId xmlns:a16="http://schemas.microsoft.com/office/drawing/2014/main" id="{EBFE13C1-5236-5C83-0FA8-B99C9FB5F741}"/>
              </a:ext>
            </a:extLst>
          </p:cNvPr>
          <p:cNvSpPr>
            <a:spLocks noChangeArrowheads="1"/>
          </p:cNvSpPr>
          <p:nvPr/>
        </p:nvSpPr>
        <p:spPr bwMode="auto">
          <a:xfrm>
            <a:off x="1885576" y="1280146"/>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地域別人口の推移</a:t>
            </a:r>
          </a:p>
        </p:txBody>
      </p:sp>
      <p:grpSp>
        <p:nvGrpSpPr>
          <p:cNvPr id="70" name="グループ化 69">
            <a:extLst>
              <a:ext uri="{FF2B5EF4-FFF2-40B4-BE49-F238E27FC236}">
                <a16:creationId xmlns:a16="http://schemas.microsoft.com/office/drawing/2014/main" id="{9F2359C0-4C93-1B32-F1BD-AC06FC7523B2}"/>
              </a:ext>
            </a:extLst>
          </p:cNvPr>
          <p:cNvGrpSpPr/>
          <p:nvPr/>
        </p:nvGrpSpPr>
        <p:grpSpPr>
          <a:xfrm>
            <a:off x="6031859" y="1855320"/>
            <a:ext cx="2509665" cy="3160075"/>
            <a:chOff x="4101582" y="967443"/>
            <a:chExt cx="4446026" cy="5598266"/>
          </a:xfrm>
        </p:grpSpPr>
        <p:sp>
          <p:nvSpPr>
            <p:cNvPr id="71" name="Freeform 957">
              <a:extLst>
                <a:ext uri="{FF2B5EF4-FFF2-40B4-BE49-F238E27FC236}">
                  <a16:creationId xmlns:a16="http://schemas.microsoft.com/office/drawing/2014/main" id="{63061B56-C93B-80E2-A0B6-180D3E177CE5}"/>
                </a:ext>
              </a:extLst>
            </p:cNvPr>
            <p:cNvSpPr>
              <a:spLocks noChangeAspect="1"/>
            </p:cNvSpPr>
            <p:nvPr/>
          </p:nvSpPr>
          <p:spPr bwMode="auto">
            <a:xfrm>
              <a:off x="6064440" y="2959573"/>
              <a:ext cx="1424730"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rgbClr val="E7E6E6">
                <a:lumMod val="90000"/>
              </a:srgbClr>
            </a:solidFill>
            <a:ln w="12700" cap="flat" cmpd="sng" algn="ctr">
              <a:solidFill>
                <a:sysClr val="windowText" lastClr="000000"/>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游ゴシック" panose="020B0400000000000000" pitchFamily="50" charset="-128"/>
                <a:cs typeface="+mn-cs"/>
              </a:endParaRPr>
            </a:p>
          </p:txBody>
        </p:sp>
        <p:sp>
          <p:nvSpPr>
            <p:cNvPr id="72" name="Freeform 916">
              <a:extLst>
                <a:ext uri="{FF2B5EF4-FFF2-40B4-BE49-F238E27FC236}">
                  <a16:creationId xmlns:a16="http://schemas.microsoft.com/office/drawing/2014/main" id="{48EB7286-7D34-40CD-20E8-109B32518E31}"/>
                </a:ext>
              </a:extLst>
            </p:cNvPr>
            <p:cNvSpPr>
              <a:spLocks/>
            </p:cNvSpPr>
            <p:nvPr/>
          </p:nvSpPr>
          <p:spPr bwMode="auto">
            <a:xfrm>
              <a:off x="5792310" y="5533291"/>
              <a:ext cx="31252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3" name="Freeform 920">
              <a:extLst>
                <a:ext uri="{FF2B5EF4-FFF2-40B4-BE49-F238E27FC236}">
                  <a16:creationId xmlns:a16="http://schemas.microsoft.com/office/drawing/2014/main" id="{C1783731-785E-177E-A220-AC2B4C86C948}"/>
                </a:ext>
              </a:extLst>
            </p:cNvPr>
            <p:cNvSpPr>
              <a:spLocks/>
            </p:cNvSpPr>
            <p:nvPr/>
          </p:nvSpPr>
          <p:spPr bwMode="auto">
            <a:xfrm>
              <a:off x="4101582" y="6076821"/>
              <a:ext cx="813891"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4" name="Freeform 921">
              <a:extLst>
                <a:ext uri="{FF2B5EF4-FFF2-40B4-BE49-F238E27FC236}">
                  <a16:creationId xmlns:a16="http://schemas.microsoft.com/office/drawing/2014/main" id="{36C8FD9F-4322-57C4-F7C1-DEABB9476140}"/>
                </a:ext>
              </a:extLst>
            </p:cNvPr>
            <p:cNvSpPr>
              <a:spLocks/>
            </p:cNvSpPr>
            <p:nvPr/>
          </p:nvSpPr>
          <p:spPr bwMode="auto">
            <a:xfrm>
              <a:off x="4789579" y="5806492"/>
              <a:ext cx="626154"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5" name="Freeform 924">
              <a:extLst>
                <a:ext uri="{FF2B5EF4-FFF2-40B4-BE49-F238E27FC236}">
                  <a16:creationId xmlns:a16="http://schemas.microsoft.com/office/drawing/2014/main" id="{992FE315-1E0B-FAC2-758B-53BE9BA93B0C}"/>
                </a:ext>
              </a:extLst>
            </p:cNvPr>
            <p:cNvSpPr>
              <a:spLocks/>
            </p:cNvSpPr>
            <p:nvPr/>
          </p:nvSpPr>
          <p:spPr bwMode="auto">
            <a:xfrm>
              <a:off x="6481412" y="2598031"/>
              <a:ext cx="438416"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6" name="Freeform 925">
              <a:extLst>
                <a:ext uri="{FF2B5EF4-FFF2-40B4-BE49-F238E27FC236}">
                  <a16:creationId xmlns:a16="http://schemas.microsoft.com/office/drawing/2014/main" id="{6EE5FFCB-D0F4-8825-6811-78CC484D35A0}"/>
                </a:ext>
              </a:extLst>
            </p:cNvPr>
            <p:cNvSpPr>
              <a:spLocks/>
            </p:cNvSpPr>
            <p:nvPr/>
          </p:nvSpPr>
          <p:spPr bwMode="auto">
            <a:xfrm>
              <a:off x="6355515" y="2217467"/>
              <a:ext cx="250680"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7" name="Freeform 926">
              <a:extLst>
                <a:ext uri="{FF2B5EF4-FFF2-40B4-BE49-F238E27FC236}">
                  <a16:creationId xmlns:a16="http://schemas.microsoft.com/office/drawing/2014/main" id="{F6192923-1A1E-D1BD-FC55-56F884B6428F}"/>
                </a:ext>
              </a:extLst>
            </p:cNvPr>
            <p:cNvSpPr>
              <a:spLocks/>
            </p:cNvSpPr>
            <p:nvPr/>
          </p:nvSpPr>
          <p:spPr bwMode="auto">
            <a:xfrm>
              <a:off x="6481412" y="1946182"/>
              <a:ext cx="563206"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8" name="Freeform 927">
              <a:extLst>
                <a:ext uri="{FF2B5EF4-FFF2-40B4-BE49-F238E27FC236}">
                  <a16:creationId xmlns:a16="http://schemas.microsoft.com/office/drawing/2014/main" id="{CC0491A1-5958-6920-16E8-FE7A7F867ACE}"/>
                </a:ext>
              </a:extLst>
            </p:cNvPr>
            <p:cNvSpPr>
              <a:spLocks/>
            </p:cNvSpPr>
            <p:nvPr/>
          </p:nvSpPr>
          <p:spPr bwMode="auto">
            <a:xfrm>
              <a:off x="6355516" y="1728579"/>
              <a:ext cx="689099"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9" name="Freeform 928">
              <a:extLst>
                <a:ext uri="{FF2B5EF4-FFF2-40B4-BE49-F238E27FC236}">
                  <a16:creationId xmlns:a16="http://schemas.microsoft.com/office/drawing/2014/main" id="{3C90D171-FF7A-2C8B-B04E-28947F92E370}"/>
                </a:ext>
              </a:extLst>
            </p:cNvPr>
            <p:cNvSpPr>
              <a:spLocks/>
            </p:cNvSpPr>
            <p:nvPr/>
          </p:nvSpPr>
          <p:spPr bwMode="auto">
            <a:xfrm>
              <a:off x="5729360" y="967443"/>
              <a:ext cx="1127521"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0" name="Freeform 929">
              <a:extLst>
                <a:ext uri="{FF2B5EF4-FFF2-40B4-BE49-F238E27FC236}">
                  <a16:creationId xmlns:a16="http://schemas.microsoft.com/office/drawing/2014/main" id="{91660AD3-3809-706A-C739-A3ECC9890BD4}"/>
                </a:ext>
              </a:extLst>
            </p:cNvPr>
            <p:cNvSpPr>
              <a:spLocks/>
            </p:cNvSpPr>
            <p:nvPr/>
          </p:nvSpPr>
          <p:spPr bwMode="auto">
            <a:xfrm>
              <a:off x="6856881" y="1836900"/>
              <a:ext cx="750944"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1" name="Freeform 930">
              <a:extLst>
                <a:ext uri="{FF2B5EF4-FFF2-40B4-BE49-F238E27FC236}">
                  <a16:creationId xmlns:a16="http://schemas.microsoft.com/office/drawing/2014/main" id="{C5A3B5DE-6E56-FBC6-2B2A-C1E4C223D015}"/>
                </a:ext>
              </a:extLst>
            </p:cNvPr>
            <p:cNvSpPr>
              <a:spLocks/>
            </p:cNvSpPr>
            <p:nvPr/>
          </p:nvSpPr>
          <p:spPr bwMode="auto">
            <a:xfrm>
              <a:off x="6856880" y="2544351"/>
              <a:ext cx="438416" cy="651855"/>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2" name="Freeform 932">
              <a:extLst>
                <a:ext uri="{FF2B5EF4-FFF2-40B4-BE49-F238E27FC236}">
                  <a16:creationId xmlns:a16="http://schemas.microsoft.com/office/drawing/2014/main" id="{AEDD82B5-863D-67B2-42E5-29EC291F5512}"/>
                </a:ext>
              </a:extLst>
            </p:cNvPr>
            <p:cNvSpPr>
              <a:spLocks/>
            </p:cNvSpPr>
            <p:nvPr/>
          </p:nvSpPr>
          <p:spPr bwMode="auto">
            <a:xfrm>
              <a:off x="7295298" y="1510972"/>
              <a:ext cx="750944"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3" name="Freeform 933">
              <a:extLst>
                <a:ext uri="{FF2B5EF4-FFF2-40B4-BE49-F238E27FC236}">
                  <a16:creationId xmlns:a16="http://schemas.microsoft.com/office/drawing/2014/main" id="{FDB29399-0B17-257B-2E19-E9F4A395BB23}"/>
                </a:ext>
              </a:extLst>
            </p:cNvPr>
            <p:cNvSpPr>
              <a:spLocks/>
            </p:cNvSpPr>
            <p:nvPr/>
          </p:nvSpPr>
          <p:spPr bwMode="auto">
            <a:xfrm>
              <a:off x="7729547" y="1783219"/>
              <a:ext cx="375473"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rgbClr val="ED7D31">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4" name="Freeform 934">
              <a:extLst>
                <a:ext uri="{FF2B5EF4-FFF2-40B4-BE49-F238E27FC236}">
                  <a16:creationId xmlns:a16="http://schemas.microsoft.com/office/drawing/2014/main" id="{48C56A9F-A716-4D02-4C96-DF1A1F70BB6C}"/>
                </a:ext>
              </a:extLst>
            </p:cNvPr>
            <p:cNvSpPr>
              <a:spLocks/>
            </p:cNvSpPr>
            <p:nvPr/>
          </p:nvSpPr>
          <p:spPr bwMode="auto">
            <a:xfrm>
              <a:off x="7670772" y="2163787"/>
              <a:ext cx="876836"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5" name="Freeform 935">
              <a:extLst>
                <a:ext uri="{FF2B5EF4-FFF2-40B4-BE49-F238E27FC236}">
                  <a16:creationId xmlns:a16="http://schemas.microsoft.com/office/drawing/2014/main" id="{62A98A0B-E3ED-960D-3F6F-3E87FFECA91C}"/>
                </a:ext>
              </a:extLst>
            </p:cNvPr>
            <p:cNvSpPr>
              <a:spLocks/>
            </p:cNvSpPr>
            <p:nvPr/>
          </p:nvSpPr>
          <p:spPr bwMode="auto">
            <a:xfrm>
              <a:off x="7984402" y="2761001"/>
              <a:ext cx="375473"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6" name="Freeform 936">
              <a:extLst>
                <a:ext uri="{FF2B5EF4-FFF2-40B4-BE49-F238E27FC236}">
                  <a16:creationId xmlns:a16="http://schemas.microsoft.com/office/drawing/2014/main" id="{E1F93F48-5EB2-D5AB-1782-660964064691}"/>
                </a:ext>
              </a:extLst>
            </p:cNvPr>
            <p:cNvSpPr>
              <a:spLocks/>
            </p:cNvSpPr>
            <p:nvPr/>
          </p:nvSpPr>
          <p:spPr bwMode="auto">
            <a:xfrm>
              <a:off x="7545983" y="2815640"/>
              <a:ext cx="438416"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7" name="Freeform 938">
              <a:extLst>
                <a:ext uri="{FF2B5EF4-FFF2-40B4-BE49-F238E27FC236}">
                  <a16:creationId xmlns:a16="http://schemas.microsoft.com/office/drawing/2014/main" id="{94695179-AB79-AEEC-4BC0-78011984AFA5}"/>
                </a:ext>
              </a:extLst>
            </p:cNvPr>
            <p:cNvSpPr>
              <a:spLocks/>
            </p:cNvSpPr>
            <p:nvPr/>
          </p:nvSpPr>
          <p:spPr bwMode="auto">
            <a:xfrm>
              <a:off x="7169406" y="2761001"/>
              <a:ext cx="438416"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8" name="Freeform 939">
              <a:extLst>
                <a:ext uri="{FF2B5EF4-FFF2-40B4-BE49-F238E27FC236}">
                  <a16:creationId xmlns:a16="http://schemas.microsoft.com/office/drawing/2014/main" id="{033264E4-BAC0-A8EB-555A-4E5864367C6C}"/>
                </a:ext>
              </a:extLst>
            </p:cNvPr>
            <p:cNvSpPr>
              <a:spLocks/>
            </p:cNvSpPr>
            <p:nvPr/>
          </p:nvSpPr>
          <p:spPr bwMode="auto">
            <a:xfrm>
              <a:off x="7295299" y="2969079"/>
              <a:ext cx="31252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9" name="Freeform 940">
              <a:extLst>
                <a:ext uri="{FF2B5EF4-FFF2-40B4-BE49-F238E27FC236}">
                  <a16:creationId xmlns:a16="http://schemas.microsoft.com/office/drawing/2014/main" id="{147DFDE6-7FB2-C829-E82C-F703B595D31A}"/>
                </a:ext>
              </a:extLst>
            </p:cNvPr>
            <p:cNvSpPr>
              <a:spLocks/>
            </p:cNvSpPr>
            <p:nvPr/>
          </p:nvSpPr>
          <p:spPr bwMode="auto">
            <a:xfrm>
              <a:off x="7420086" y="3141565"/>
              <a:ext cx="313628"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0" name="Freeform 941">
              <a:extLst>
                <a:ext uri="{FF2B5EF4-FFF2-40B4-BE49-F238E27FC236}">
                  <a16:creationId xmlns:a16="http://schemas.microsoft.com/office/drawing/2014/main" id="{EA3A333B-05A3-53A0-7550-64A7C17987BE}"/>
                </a:ext>
              </a:extLst>
            </p:cNvPr>
            <p:cNvSpPr>
              <a:spLocks/>
            </p:cNvSpPr>
            <p:nvPr/>
          </p:nvSpPr>
          <p:spPr bwMode="auto">
            <a:xfrm>
              <a:off x="7733716" y="3087884"/>
              <a:ext cx="563206"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1" name="Freeform 943">
              <a:extLst>
                <a:ext uri="{FF2B5EF4-FFF2-40B4-BE49-F238E27FC236}">
                  <a16:creationId xmlns:a16="http://schemas.microsoft.com/office/drawing/2014/main" id="{70A31FBA-A837-2CE7-24F3-A3D156C9E40D}"/>
                </a:ext>
              </a:extLst>
            </p:cNvPr>
            <p:cNvSpPr>
              <a:spLocks/>
            </p:cNvSpPr>
            <p:nvPr/>
          </p:nvSpPr>
          <p:spPr bwMode="auto">
            <a:xfrm>
              <a:off x="7483034" y="3250848"/>
              <a:ext cx="626154"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2" name="Freeform 944">
              <a:extLst>
                <a:ext uri="{FF2B5EF4-FFF2-40B4-BE49-F238E27FC236}">
                  <a16:creationId xmlns:a16="http://schemas.microsoft.com/office/drawing/2014/main" id="{8F1C8014-9784-35D0-A75D-5CF38B117DF6}"/>
                </a:ext>
              </a:extLst>
            </p:cNvPr>
            <p:cNvSpPr>
              <a:spLocks/>
            </p:cNvSpPr>
            <p:nvPr/>
          </p:nvSpPr>
          <p:spPr bwMode="auto">
            <a:xfrm>
              <a:off x="7295298" y="3413811"/>
              <a:ext cx="813891"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3" name="Freeform 946">
              <a:extLst>
                <a:ext uri="{FF2B5EF4-FFF2-40B4-BE49-F238E27FC236}">
                  <a16:creationId xmlns:a16="http://schemas.microsoft.com/office/drawing/2014/main" id="{34DC157A-62F1-93AD-1772-75CB94921CFC}"/>
                </a:ext>
              </a:extLst>
            </p:cNvPr>
            <p:cNvSpPr>
              <a:spLocks/>
            </p:cNvSpPr>
            <p:nvPr/>
          </p:nvSpPr>
          <p:spPr bwMode="auto">
            <a:xfrm>
              <a:off x="7295298" y="3848060"/>
              <a:ext cx="750944"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4" name="Freeform 947">
              <a:extLst>
                <a:ext uri="{FF2B5EF4-FFF2-40B4-BE49-F238E27FC236}">
                  <a16:creationId xmlns:a16="http://schemas.microsoft.com/office/drawing/2014/main" id="{40486064-852B-85E7-49B2-855D9EC1EE0F}"/>
                </a:ext>
              </a:extLst>
            </p:cNvPr>
            <p:cNvSpPr>
              <a:spLocks/>
            </p:cNvSpPr>
            <p:nvPr/>
          </p:nvSpPr>
          <p:spPr bwMode="auto">
            <a:xfrm>
              <a:off x="7483035" y="4283265"/>
              <a:ext cx="31252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5" name="Freeform 948">
              <a:extLst>
                <a:ext uri="{FF2B5EF4-FFF2-40B4-BE49-F238E27FC236}">
                  <a16:creationId xmlns:a16="http://schemas.microsoft.com/office/drawing/2014/main" id="{AC35BDC7-DBBF-664F-7091-7C78A22FDFF8}"/>
                </a:ext>
              </a:extLst>
            </p:cNvPr>
            <p:cNvSpPr>
              <a:spLocks/>
            </p:cNvSpPr>
            <p:nvPr/>
          </p:nvSpPr>
          <p:spPr bwMode="auto">
            <a:xfrm>
              <a:off x="7670771" y="4174945"/>
              <a:ext cx="438416" cy="434249"/>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6" name="Freeform 949">
              <a:extLst>
                <a:ext uri="{FF2B5EF4-FFF2-40B4-BE49-F238E27FC236}">
                  <a16:creationId xmlns:a16="http://schemas.microsoft.com/office/drawing/2014/main" id="{2DBCD848-7C6D-6924-2C8E-2AFBCB296513}"/>
                </a:ext>
              </a:extLst>
            </p:cNvPr>
            <p:cNvSpPr>
              <a:spLocks/>
            </p:cNvSpPr>
            <p:nvPr/>
          </p:nvSpPr>
          <p:spPr bwMode="auto">
            <a:xfrm>
              <a:off x="7358245" y="4283265"/>
              <a:ext cx="626154"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7" name="Freeform 950">
              <a:extLst>
                <a:ext uri="{FF2B5EF4-FFF2-40B4-BE49-F238E27FC236}">
                  <a16:creationId xmlns:a16="http://schemas.microsoft.com/office/drawing/2014/main" id="{CFBC2775-A21D-3A50-7E7E-0A1B4F0B256C}"/>
                </a:ext>
              </a:extLst>
            </p:cNvPr>
            <p:cNvSpPr>
              <a:spLocks/>
            </p:cNvSpPr>
            <p:nvPr/>
          </p:nvSpPr>
          <p:spPr bwMode="auto">
            <a:xfrm>
              <a:off x="7733717" y="4609192"/>
              <a:ext cx="375473"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8" name="Freeform 951">
              <a:extLst>
                <a:ext uri="{FF2B5EF4-FFF2-40B4-BE49-F238E27FC236}">
                  <a16:creationId xmlns:a16="http://schemas.microsoft.com/office/drawing/2014/main" id="{927BFDC8-874C-F8F6-BE18-216684DF2FB7}"/>
                </a:ext>
              </a:extLst>
            </p:cNvPr>
            <p:cNvSpPr>
              <a:spLocks/>
            </p:cNvSpPr>
            <p:nvPr/>
          </p:nvSpPr>
          <p:spPr bwMode="auto">
            <a:xfrm>
              <a:off x="7670771" y="4826797"/>
              <a:ext cx="501366"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9" name="Freeform 952">
              <a:extLst>
                <a:ext uri="{FF2B5EF4-FFF2-40B4-BE49-F238E27FC236}">
                  <a16:creationId xmlns:a16="http://schemas.microsoft.com/office/drawing/2014/main" id="{F1BDC04A-7D36-8F93-29A6-73C2F657C5B0}"/>
                </a:ext>
              </a:extLst>
            </p:cNvPr>
            <p:cNvSpPr>
              <a:spLocks/>
            </p:cNvSpPr>
            <p:nvPr/>
          </p:nvSpPr>
          <p:spPr bwMode="auto">
            <a:xfrm>
              <a:off x="7607824" y="5099041"/>
              <a:ext cx="564311"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0" name="Freeform 953">
              <a:extLst>
                <a:ext uri="{FF2B5EF4-FFF2-40B4-BE49-F238E27FC236}">
                  <a16:creationId xmlns:a16="http://schemas.microsoft.com/office/drawing/2014/main" id="{DBD6761D-5081-7657-A52E-5A3CCF27F70A}"/>
                </a:ext>
              </a:extLst>
            </p:cNvPr>
            <p:cNvSpPr>
              <a:spLocks/>
            </p:cNvSpPr>
            <p:nvPr/>
          </p:nvSpPr>
          <p:spPr bwMode="auto">
            <a:xfrm>
              <a:off x="6793932" y="5099041"/>
              <a:ext cx="1190464"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1" name="Freeform 954">
              <a:extLst>
                <a:ext uri="{FF2B5EF4-FFF2-40B4-BE49-F238E27FC236}">
                  <a16:creationId xmlns:a16="http://schemas.microsoft.com/office/drawing/2014/main" id="{D3972D5F-02E3-96F4-BA4A-18E9A04F10D6}"/>
                </a:ext>
              </a:extLst>
            </p:cNvPr>
            <p:cNvSpPr>
              <a:spLocks/>
            </p:cNvSpPr>
            <p:nvPr/>
          </p:nvSpPr>
          <p:spPr bwMode="auto">
            <a:xfrm>
              <a:off x="7295299" y="4663833"/>
              <a:ext cx="500263"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2" name="Freeform 955">
              <a:extLst>
                <a:ext uri="{FF2B5EF4-FFF2-40B4-BE49-F238E27FC236}">
                  <a16:creationId xmlns:a16="http://schemas.microsoft.com/office/drawing/2014/main" id="{5C5A3025-55BB-D6C7-0BFC-714E1CCF2091}"/>
                </a:ext>
              </a:extLst>
            </p:cNvPr>
            <p:cNvSpPr>
              <a:spLocks/>
            </p:cNvSpPr>
            <p:nvPr/>
          </p:nvSpPr>
          <p:spPr bwMode="auto">
            <a:xfrm>
              <a:off x="7107565" y="4718473"/>
              <a:ext cx="250680"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3" name="Freeform 956">
              <a:extLst>
                <a:ext uri="{FF2B5EF4-FFF2-40B4-BE49-F238E27FC236}">
                  <a16:creationId xmlns:a16="http://schemas.microsoft.com/office/drawing/2014/main" id="{18B26669-BE10-B4C8-97F9-CB7407ADAFCA}"/>
                </a:ext>
              </a:extLst>
            </p:cNvPr>
            <p:cNvSpPr>
              <a:spLocks/>
            </p:cNvSpPr>
            <p:nvPr/>
          </p:nvSpPr>
          <p:spPr bwMode="auto">
            <a:xfrm>
              <a:off x="7107565" y="4228626"/>
              <a:ext cx="375473"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4" name="Freeform 961">
              <a:extLst>
                <a:ext uri="{FF2B5EF4-FFF2-40B4-BE49-F238E27FC236}">
                  <a16:creationId xmlns:a16="http://schemas.microsoft.com/office/drawing/2014/main" id="{2B075904-C2B6-0679-2168-6025E89BBFBE}"/>
                </a:ext>
              </a:extLst>
            </p:cNvPr>
            <p:cNvSpPr>
              <a:spLocks/>
            </p:cNvSpPr>
            <p:nvPr/>
          </p:nvSpPr>
          <p:spPr bwMode="auto">
            <a:xfrm>
              <a:off x="5416834" y="5370326"/>
              <a:ext cx="876836"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5" name="Freeform 962">
              <a:extLst>
                <a:ext uri="{FF2B5EF4-FFF2-40B4-BE49-F238E27FC236}">
                  <a16:creationId xmlns:a16="http://schemas.microsoft.com/office/drawing/2014/main" id="{2BE9EEC3-2CA9-4324-13AD-6D5EC44B35C1}"/>
                </a:ext>
              </a:extLst>
            </p:cNvPr>
            <p:cNvSpPr>
              <a:spLocks/>
            </p:cNvSpPr>
            <p:nvPr/>
          </p:nvSpPr>
          <p:spPr bwMode="auto">
            <a:xfrm>
              <a:off x="5729360" y="5152723"/>
              <a:ext cx="75204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6" name="Freeform 963">
              <a:extLst>
                <a:ext uri="{FF2B5EF4-FFF2-40B4-BE49-F238E27FC236}">
                  <a16:creationId xmlns:a16="http://schemas.microsoft.com/office/drawing/2014/main" id="{D32B535E-3613-1E6A-30CF-2B80F382B174}"/>
                </a:ext>
              </a:extLst>
            </p:cNvPr>
            <p:cNvSpPr>
              <a:spLocks/>
            </p:cNvSpPr>
            <p:nvPr/>
          </p:nvSpPr>
          <p:spPr bwMode="auto">
            <a:xfrm>
              <a:off x="5855257" y="4935123"/>
              <a:ext cx="813891"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7" name="Freeform 964">
              <a:extLst>
                <a:ext uri="{FF2B5EF4-FFF2-40B4-BE49-F238E27FC236}">
                  <a16:creationId xmlns:a16="http://schemas.microsoft.com/office/drawing/2014/main" id="{071D1F44-785D-CB85-946A-7ACEB43FA485}"/>
                </a:ext>
              </a:extLst>
            </p:cNvPr>
            <p:cNvSpPr>
              <a:spLocks/>
            </p:cNvSpPr>
            <p:nvPr/>
          </p:nvSpPr>
          <p:spPr bwMode="auto">
            <a:xfrm>
              <a:off x="6042991" y="4881436"/>
              <a:ext cx="31252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8" name="Freeform 965">
              <a:extLst>
                <a:ext uri="{FF2B5EF4-FFF2-40B4-BE49-F238E27FC236}">
                  <a16:creationId xmlns:a16="http://schemas.microsoft.com/office/drawing/2014/main" id="{55D19765-6A69-9727-BD1D-F422D4C139F2}"/>
                </a:ext>
              </a:extLst>
            </p:cNvPr>
            <p:cNvSpPr>
              <a:spLocks/>
            </p:cNvSpPr>
            <p:nvPr/>
          </p:nvSpPr>
          <p:spPr bwMode="auto">
            <a:xfrm>
              <a:off x="6293674" y="4826797"/>
              <a:ext cx="750944"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9" name="Freeform 966">
              <a:extLst>
                <a:ext uri="{FF2B5EF4-FFF2-40B4-BE49-F238E27FC236}">
                  <a16:creationId xmlns:a16="http://schemas.microsoft.com/office/drawing/2014/main" id="{62719A4F-D99E-E320-B63D-D908CB873184}"/>
                </a:ext>
              </a:extLst>
            </p:cNvPr>
            <p:cNvSpPr>
              <a:spLocks/>
            </p:cNvSpPr>
            <p:nvPr/>
          </p:nvSpPr>
          <p:spPr bwMode="auto">
            <a:xfrm>
              <a:off x="5980043" y="4718473"/>
              <a:ext cx="563206"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0" name="Freeform 968">
              <a:extLst>
                <a:ext uri="{FF2B5EF4-FFF2-40B4-BE49-F238E27FC236}">
                  <a16:creationId xmlns:a16="http://schemas.microsoft.com/office/drawing/2014/main" id="{50245072-97A7-2360-D1BA-4F835DF22CE4}"/>
                </a:ext>
              </a:extLst>
            </p:cNvPr>
            <p:cNvSpPr>
              <a:spLocks/>
            </p:cNvSpPr>
            <p:nvPr/>
          </p:nvSpPr>
          <p:spPr bwMode="auto">
            <a:xfrm>
              <a:off x="6230725" y="4555511"/>
              <a:ext cx="375473"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1" name="Freeform 969">
              <a:extLst>
                <a:ext uri="{FF2B5EF4-FFF2-40B4-BE49-F238E27FC236}">
                  <a16:creationId xmlns:a16="http://schemas.microsoft.com/office/drawing/2014/main" id="{E6F92991-3DA2-A093-7857-D5CF29360E6E}"/>
                </a:ext>
              </a:extLst>
            </p:cNvPr>
            <p:cNvSpPr>
              <a:spLocks/>
            </p:cNvSpPr>
            <p:nvPr/>
          </p:nvSpPr>
          <p:spPr bwMode="auto">
            <a:xfrm>
              <a:off x="6230724" y="4174943"/>
              <a:ext cx="1252310"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panose="020B0400000000000000" pitchFamily="50" charset="-128"/>
                <a:cs typeface="+mn-cs"/>
              </a:endParaRPr>
            </a:p>
          </p:txBody>
        </p:sp>
        <p:sp>
          <p:nvSpPr>
            <p:cNvPr id="112" name="Freeform 1049">
              <a:extLst>
                <a:ext uri="{FF2B5EF4-FFF2-40B4-BE49-F238E27FC236}">
                  <a16:creationId xmlns:a16="http://schemas.microsoft.com/office/drawing/2014/main" id="{F32ACDBF-F8FD-5DB1-CF4F-73355EA6AF3A}"/>
                </a:ext>
              </a:extLst>
            </p:cNvPr>
            <p:cNvSpPr>
              <a:spLocks/>
            </p:cNvSpPr>
            <p:nvPr/>
          </p:nvSpPr>
          <p:spPr bwMode="auto">
            <a:xfrm>
              <a:off x="5353892" y="5642572"/>
              <a:ext cx="187737"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3" name="Freeform 1050">
              <a:extLst>
                <a:ext uri="{FF2B5EF4-FFF2-40B4-BE49-F238E27FC236}">
                  <a16:creationId xmlns:a16="http://schemas.microsoft.com/office/drawing/2014/main" id="{368E153C-CB7B-6FD5-E71C-E1770CA3B770}"/>
                </a:ext>
              </a:extLst>
            </p:cNvPr>
            <p:cNvSpPr>
              <a:spLocks/>
            </p:cNvSpPr>
            <p:nvPr/>
          </p:nvSpPr>
          <p:spPr bwMode="auto">
            <a:xfrm>
              <a:off x="5166155" y="5696253"/>
              <a:ext cx="626154"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sp>
        <p:nvSpPr>
          <p:cNvPr id="114" name="Rectangle 2">
            <a:extLst>
              <a:ext uri="{FF2B5EF4-FFF2-40B4-BE49-F238E27FC236}">
                <a16:creationId xmlns:a16="http://schemas.microsoft.com/office/drawing/2014/main" id="{4E56875D-C348-A045-B014-1E24DBE90C75}"/>
              </a:ext>
            </a:extLst>
          </p:cNvPr>
          <p:cNvSpPr>
            <a:spLocks noChangeArrowheads="1"/>
          </p:cNvSpPr>
          <p:nvPr/>
        </p:nvSpPr>
        <p:spPr bwMode="auto">
          <a:xfrm>
            <a:off x="6105518" y="1374152"/>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地域別人口減少割合</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115" name="テキスト ボックス 114">
            <a:extLst>
              <a:ext uri="{FF2B5EF4-FFF2-40B4-BE49-F238E27FC236}">
                <a16:creationId xmlns:a16="http://schemas.microsoft.com/office/drawing/2014/main" id="{38F62FFA-0C06-90DD-CE02-30805EAADA9A}"/>
              </a:ext>
            </a:extLst>
          </p:cNvPr>
          <p:cNvSpPr txBox="1"/>
          <p:nvPr/>
        </p:nvSpPr>
        <p:spPr>
          <a:xfrm>
            <a:off x="762353" y="5444793"/>
            <a:ext cx="7619294" cy="1015663"/>
          </a:xfrm>
          <a:prstGeom prst="rect">
            <a:avLst/>
          </a:prstGeom>
          <a:noFill/>
          <a:ln w="19050">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参考</a:t>
            </a: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府内地域と市町村</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大阪市地域：大阪市</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北大阪地域：豊中市、池田市、吹田市、高槻市、茨木市、箕面市、摂津市、島本町、豊能町、能勢町</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東大阪地域：守口市、枚方市、八尾市、寝屋川市、大東市、柏原市、門真市、東大阪市、四條畷市、交野市</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南河内地域：富田林市、河内長野市、松原市、羽曳野市、藤井寺市、大阪狭山市、太子町、河南町、千早赤阪村</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泉州地域　 ：堺市、岸和田市、泉大津市、貝塚市、泉佐野市、和泉市、高石市、泉南市、阪南市、忠岡町、熊取町、田尻町、岬町</a:t>
            </a:r>
          </a:p>
        </p:txBody>
      </p:sp>
      <p:grpSp>
        <p:nvGrpSpPr>
          <p:cNvPr id="116" name="グループ化 115">
            <a:extLst>
              <a:ext uri="{FF2B5EF4-FFF2-40B4-BE49-F238E27FC236}">
                <a16:creationId xmlns:a16="http://schemas.microsoft.com/office/drawing/2014/main" id="{DA0B0D4D-6DEC-31C7-6604-9B2BA6EE3B6A}"/>
              </a:ext>
            </a:extLst>
          </p:cNvPr>
          <p:cNvGrpSpPr/>
          <p:nvPr/>
        </p:nvGrpSpPr>
        <p:grpSpPr>
          <a:xfrm>
            <a:off x="5835809" y="3788431"/>
            <a:ext cx="1130529" cy="461665"/>
            <a:chOff x="7254900" y="2324460"/>
            <a:chExt cx="1154646" cy="461665"/>
          </a:xfrm>
        </p:grpSpPr>
        <p:sp>
          <p:nvSpPr>
            <p:cNvPr id="117" name="吹き出し: 角を丸めた四角形 116">
              <a:extLst>
                <a:ext uri="{FF2B5EF4-FFF2-40B4-BE49-F238E27FC236}">
                  <a16:creationId xmlns:a16="http://schemas.microsoft.com/office/drawing/2014/main" id="{0AA700AF-007E-1262-BC67-B4B7B03308DD}"/>
                </a:ext>
              </a:extLst>
            </p:cNvPr>
            <p:cNvSpPr/>
            <p:nvPr/>
          </p:nvSpPr>
          <p:spPr>
            <a:xfrm>
              <a:off x="7387795" y="2324460"/>
              <a:ext cx="892903" cy="429641"/>
            </a:xfrm>
            <a:prstGeom prst="wedgeRoundRectCallout">
              <a:avLst>
                <a:gd name="adj1" fmla="val 73570"/>
                <a:gd name="adj2" fmla="val 23446"/>
                <a:gd name="adj3" fmla="val 16667"/>
              </a:avLst>
            </a:prstGeom>
            <a:solidFill>
              <a:schemeClr val="bg1"/>
            </a:solidFill>
            <a:ln w="190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8" name="テキスト ボックス 117">
              <a:extLst>
                <a:ext uri="{FF2B5EF4-FFF2-40B4-BE49-F238E27FC236}">
                  <a16:creationId xmlns:a16="http://schemas.microsoft.com/office/drawing/2014/main" id="{01BB922D-3051-02DE-4AE4-B853B0CDB953}"/>
                </a:ext>
              </a:extLst>
            </p:cNvPr>
            <p:cNvSpPr txBox="1"/>
            <p:nvPr/>
          </p:nvSpPr>
          <p:spPr>
            <a:xfrm>
              <a:off x="7254900" y="2324460"/>
              <a:ext cx="11546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泉州地域</a:t>
              </a:r>
              <a:endParaRPr kumimoji="1" lang="en-US" altLang="ja-JP"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23.6</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19" name="グループ化 118">
            <a:extLst>
              <a:ext uri="{FF2B5EF4-FFF2-40B4-BE49-F238E27FC236}">
                <a16:creationId xmlns:a16="http://schemas.microsoft.com/office/drawing/2014/main" id="{59AB99E1-7772-4CE4-74AC-DFF5DCC5B7C9}"/>
              </a:ext>
            </a:extLst>
          </p:cNvPr>
          <p:cNvGrpSpPr/>
          <p:nvPr/>
        </p:nvGrpSpPr>
        <p:grpSpPr>
          <a:xfrm>
            <a:off x="6033408" y="3098847"/>
            <a:ext cx="1034413" cy="461665"/>
            <a:chOff x="7321384" y="2324460"/>
            <a:chExt cx="1056480" cy="461665"/>
          </a:xfrm>
        </p:grpSpPr>
        <p:sp>
          <p:nvSpPr>
            <p:cNvPr id="120" name="吹き出し: 角を丸めた四角形 119">
              <a:extLst>
                <a:ext uri="{FF2B5EF4-FFF2-40B4-BE49-F238E27FC236}">
                  <a16:creationId xmlns:a16="http://schemas.microsoft.com/office/drawing/2014/main" id="{33C85F10-98C1-66C4-EE90-E9BBB4B24095}"/>
                </a:ext>
              </a:extLst>
            </p:cNvPr>
            <p:cNvSpPr/>
            <p:nvPr/>
          </p:nvSpPr>
          <p:spPr>
            <a:xfrm>
              <a:off x="7387795" y="2324460"/>
              <a:ext cx="923585" cy="429641"/>
            </a:xfrm>
            <a:prstGeom prst="wedgeRoundRectCallout">
              <a:avLst>
                <a:gd name="adj1" fmla="val 71758"/>
                <a:gd name="adj2" fmla="val 8704"/>
                <a:gd name="adj3" fmla="val 16667"/>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1" name="テキスト ボックス 120">
              <a:extLst>
                <a:ext uri="{FF2B5EF4-FFF2-40B4-BE49-F238E27FC236}">
                  <a16:creationId xmlns:a16="http://schemas.microsoft.com/office/drawing/2014/main" id="{73A78700-2973-8C96-A44A-BA008466933C}"/>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大阪市地域</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11.7</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2" name="グループ化 121">
            <a:extLst>
              <a:ext uri="{FF2B5EF4-FFF2-40B4-BE49-F238E27FC236}">
                <a16:creationId xmlns:a16="http://schemas.microsoft.com/office/drawing/2014/main" id="{CB0B6D5C-15E5-1503-1A16-DBF4E88C2D8C}"/>
              </a:ext>
            </a:extLst>
          </p:cNvPr>
          <p:cNvGrpSpPr/>
          <p:nvPr/>
        </p:nvGrpSpPr>
        <p:grpSpPr>
          <a:xfrm>
            <a:off x="6091081" y="2298050"/>
            <a:ext cx="1034413" cy="461665"/>
            <a:chOff x="7321384" y="2324460"/>
            <a:chExt cx="1056480" cy="461665"/>
          </a:xfrm>
        </p:grpSpPr>
        <p:sp>
          <p:nvSpPr>
            <p:cNvPr id="123" name="吹き出し: 角を丸めた四角形 122">
              <a:extLst>
                <a:ext uri="{FF2B5EF4-FFF2-40B4-BE49-F238E27FC236}">
                  <a16:creationId xmlns:a16="http://schemas.microsoft.com/office/drawing/2014/main" id="{B435C162-5BD0-5C99-84E8-481D8705ADDE}"/>
                </a:ext>
              </a:extLst>
            </p:cNvPr>
            <p:cNvSpPr/>
            <p:nvPr/>
          </p:nvSpPr>
          <p:spPr>
            <a:xfrm>
              <a:off x="7387795" y="2324460"/>
              <a:ext cx="923585" cy="429641"/>
            </a:xfrm>
            <a:prstGeom prst="wedgeRoundRectCallout">
              <a:avLst>
                <a:gd name="adj1" fmla="val 76135"/>
                <a:gd name="adj2" fmla="val 32659"/>
                <a:gd name="adj3" fmla="val 16667"/>
              </a:avLst>
            </a:prstGeom>
            <a:solidFill>
              <a:schemeClr val="bg1"/>
            </a:solidFill>
            <a:ln w="19050">
              <a:solidFill>
                <a:srgbClr val="FF99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4" name="テキスト ボックス 123">
              <a:extLst>
                <a:ext uri="{FF2B5EF4-FFF2-40B4-BE49-F238E27FC236}">
                  <a16:creationId xmlns:a16="http://schemas.microsoft.com/office/drawing/2014/main" id="{674742B4-3895-5F40-10EE-B5FCE38C7824}"/>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rPr>
                <a:t>北大阪地域</a:t>
              </a:r>
              <a:endParaRPr kumimoji="1" lang="en-US" altLang="ja-JP"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9.6</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5" name="グループ化 124">
            <a:extLst>
              <a:ext uri="{FF2B5EF4-FFF2-40B4-BE49-F238E27FC236}">
                <a16:creationId xmlns:a16="http://schemas.microsoft.com/office/drawing/2014/main" id="{B82AD622-403A-E984-5B0C-C0F6AE225AD1}"/>
              </a:ext>
            </a:extLst>
          </p:cNvPr>
          <p:cNvGrpSpPr/>
          <p:nvPr/>
        </p:nvGrpSpPr>
        <p:grpSpPr>
          <a:xfrm>
            <a:off x="8120980" y="1946770"/>
            <a:ext cx="1034413" cy="461665"/>
            <a:chOff x="7321384" y="2324460"/>
            <a:chExt cx="1056480" cy="461665"/>
          </a:xfrm>
        </p:grpSpPr>
        <p:sp>
          <p:nvSpPr>
            <p:cNvPr id="126" name="吹き出し: 角を丸めた四角形 125">
              <a:extLst>
                <a:ext uri="{FF2B5EF4-FFF2-40B4-BE49-F238E27FC236}">
                  <a16:creationId xmlns:a16="http://schemas.microsoft.com/office/drawing/2014/main" id="{E7548946-E84C-3823-2A61-8DECCC05B343}"/>
                </a:ext>
              </a:extLst>
            </p:cNvPr>
            <p:cNvSpPr/>
            <p:nvPr/>
          </p:nvSpPr>
          <p:spPr>
            <a:xfrm>
              <a:off x="7387795" y="2324460"/>
              <a:ext cx="923585" cy="429641"/>
            </a:xfrm>
            <a:prstGeom prst="wedgeRoundRectCallout">
              <a:avLst>
                <a:gd name="adj1" fmla="val 3909"/>
                <a:gd name="adj2" fmla="val 111893"/>
                <a:gd name="adj3" fmla="val 16667"/>
              </a:avLst>
            </a:prstGeom>
            <a:solidFill>
              <a:schemeClr val="bg1"/>
            </a:solidFill>
            <a:ln w="19050">
              <a:solidFill>
                <a:srgbClr val="70AD4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BC37FDDE-C802-9FBB-8BB8-2623BD600F93}"/>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rPr>
                <a:t>東大阪地域</a:t>
              </a:r>
              <a:endParaRPr kumimoji="1" lang="en-US" altLang="ja-JP"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24.3</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8" name="グループ化 127">
            <a:extLst>
              <a:ext uri="{FF2B5EF4-FFF2-40B4-BE49-F238E27FC236}">
                <a16:creationId xmlns:a16="http://schemas.microsoft.com/office/drawing/2014/main" id="{9F3F3494-5CFB-C61D-1CBA-271C5D05AF4E}"/>
              </a:ext>
            </a:extLst>
          </p:cNvPr>
          <p:cNvGrpSpPr/>
          <p:nvPr/>
        </p:nvGrpSpPr>
        <p:grpSpPr>
          <a:xfrm>
            <a:off x="7943079" y="4722109"/>
            <a:ext cx="1034413" cy="461665"/>
            <a:chOff x="7321384" y="2324460"/>
            <a:chExt cx="1056480" cy="461665"/>
          </a:xfrm>
        </p:grpSpPr>
        <p:sp>
          <p:nvSpPr>
            <p:cNvPr id="129" name="吹き出し: 角を丸めた四角形 128">
              <a:extLst>
                <a:ext uri="{FF2B5EF4-FFF2-40B4-BE49-F238E27FC236}">
                  <a16:creationId xmlns:a16="http://schemas.microsoft.com/office/drawing/2014/main" id="{212CAE37-8811-7214-14E0-8C5AD2183F68}"/>
                </a:ext>
              </a:extLst>
            </p:cNvPr>
            <p:cNvSpPr/>
            <p:nvPr/>
          </p:nvSpPr>
          <p:spPr>
            <a:xfrm>
              <a:off x="7387795" y="2324460"/>
              <a:ext cx="923585" cy="429641"/>
            </a:xfrm>
            <a:prstGeom prst="wedgeRoundRectCallout">
              <a:avLst>
                <a:gd name="adj1" fmla="val -31986"/>
                <a:gd name="adj2" fmla="val -68689"/>
                <a:gd name="adj3" fmla="val 16667"/>
              </a:avLst>
            </a:prstGeom>
            <a:solidFill>
              <a:schemeClr val="bg1"/>
            </a:solid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0" name="テキスト ボックス 129">
              <a:extLst>
                <a:ext uri="{FF2B5EF4-FFF2-40B4-BE49-F238E27FC236}">
                  <a16:creationId xmlns:a16="http://schemas.microsoft.com/office/drawing/2014/main" id="{5A6977A2-C878-48A2-CF68-80016B7ABF65}"/>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rPr>
                <a:t>南河内地域</a:t>
              </a:r>
              <a:endParaRPr kumimoji="1" lang="en-US" altLang="ja-JP"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33.3</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27</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2964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4C3EE03-036E-40A3-AF95-7ACDB60D7D99}"/>
              </a:ext>
            </a:extLst>
          </p:cNvPr>
          <p:cNvPicPr>
            <a:picLocks noChangeAspect="1"/>
          </p:cNvPicPr>
          <p:nvPr/>
        </p:nvPicPr>
        <p:blipFill>
          <a:blip r:embed="rId3"/>
          <a:stretch>
            <a:fillRect/>
          </a:stretch>
        </p:blipFill>
        <p:spPr>
          <a:xfrm>
            <a:off x="112389" y="1636554"/>
            <a:ext cx="8919221" cy="5108891"/>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ー地域別人口構成の推移ー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すべての地域で高齢者人口が増加し、生産年齢人口と年少人口の減少が見込まれます。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年には南河内地域で高齢者人口が４割を超え、生産年齢人口が半数を下回る見込みです。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また、</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年には、東大阪地域において高齢者人口割合が４割を超える見込みです。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1318865" y="6480383"/>
            <a:ext cx="650627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）年推計）」から大阪府作成。</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Rectangle 2">
            <a:extLst>
              <a:ext uri="{FF2B5EF4-FFF2-40B4-BE49-F238E27FC236}">
                <a16:creationId xmlns:a16="http://schemas.microsoft.com/office/drawing/2014/main" id="{EBFE13C1-5236-5C83-0FA8-B99C9FB5F741}"/>
              </a:ext>
            </a:extLst>
          </p:cNvPr>
          <p:cNvSpPr>
            <a:spLocks noChangeArrowheads="1"/>
          </p:cNvSpPr>
          <p:nvPr/>
        </p:nvSpPr>
        <p:spPr bwMode="auto">
          <a:xfrm>
            <a:off x="3390827" y="1512872"/>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地域別人口構成の推移</a:t>
            </a:r>
          </a:p>
        </p:txBody>
      </p:sp>
      <p:sp>
        <p:nvSpPr>
          <p:cNvPr id="143" name="正方形/長方形 142">
            <a:extLst>
              <a:ext uri="{FF2B5EF4-FFF2-40B4-BE49-F238E27FC236}">
                <a16:creationId xmlns:a16="http://schemas.microsoft.com/office/drawing/2014/main" id="{56DE72CF-E8F7-4811-A583-188E99870CE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28</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48" name="直線コネクタ 147">
            <a:extLst>
              <a:ext uri="{FF2B5EF4-FFF2-40B4-BE49-F238E27FC236}">
                <a16:creationId xmlns:a16="http://schemas.microsoft.com/office/drawing/2014/main" id="{235765E7-3292-460A-A992-6C333E0D8766}"/>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380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2</a:t>
            </a:fld>
            <a:endParaRPr kumimoji="1" lang="ja-JP" altLang="en-US" sz="1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zh-TW"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はじめに</a:t>
            </a:r>
          </a:p>
        </p:txBody>
      </p:sp>
    </p:spTree>
    <p:extLst>
      <p:ext uri="{BB962C8B-B14F-4D97-AF65-F5344CB8AC3E}">
        <p14:creationId xmlns:p14="http://schemas.microsoft.com/office/powerpoint/2010/main" val="1275415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79512" y="692696"/>
            <a:ext cx="8784976" cy="592470"/>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移動者数を地域別にみると、大阪市地域が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万人と、全体の移動者数の４割以上を占めます。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北大阪地域は、他の府内地域と比べて、他都道府県から移動している割合が大きいです。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B7CBACB4-B8A7-4CF3-AA56-A2CA05BDEFDD}"/>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ー地域別移動者数（</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24542FFB-93F0-498B-8480-5B1A529A1BB5}"/>
              </a:ext>
            </a:extLst>
          </p:cNvPr>
          <p:cNvSpPr txBox="1"/>
          <p:nvPr/>
        </p:nvSpPr>
        <p:spPr>
          <a:xfrm>
            <a:off x="2775280" y="6467054"/>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Rectangle 2">
            <a:extLst>
              <a:ext uri="{FF2B5EF4-FFF2-40B4-BE49-F238E27FC236}">
                <a16:creationId xmlns:a16="http://schemas.microsoft.com/office/drawing/2014/main" id="{16559066-51CF-4CD4-9807-4E578660E78F}"/>
              </a:ext>
            </a:extLst>
          </p:cNvPr>
          <p:cNvSpPr>
            <a:spLocks noChangeArrowheads="1"/>
          </p:cNvSpPr>
          <p:nvPr/>
        </p:nvSpPr>
        <p:spPr bwMode="auto">
          <a:xfrm>
            <a:off x="2842643" y="1471407"/>
            <a:ext cx="3458712"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府内地域別移動者数</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（移動前の住所別、</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年、外国人含む）</a:t>
            </a:r>
          </a:p>
        </p:txBody>
      </p:sp>
      <p:sp>
        <p:nvSpPr>
          <p:cNvPr id="24" name="正方形/長方形 23">
            <a:extLst>
              <a:ext uri="{FF2B5EF4-FFF2-40B4-BE49-F238E27FC236}">
                <a16:creationId xmlns:a16="http://schemas.microsoft.com/office/drawing/2014/main" id="{EE5A2E42-59B9-4760-A662-D3249DC1C63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29</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5" name="直線コネクタ 24">
            <a:extLst>
              <a:ext uri="{FF2B5EF4-FFF2-40B4-BE49-F238E27FC236}">
                <a16:creationId xmlns:a16="http://schemas.microsoft.com/office/drawing/2014/main" id="{F702D93B-F487-47EF-838F-BC7188104B1E}"/>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FA607A4E-96D4-4827-8EDE-1C443C5CB7CE}"/>
              </a:ext>
            </a:extLst>
          </p:cNvPr>
          <p:cNvPicPr>
            <a:picLocks noChangeAspect="1"/>
          </p:cNvPicPr>
          <p:nvPr/>
        </p:nvPicPr>
        <p:blipFill>
          <a:blip r:embed="rId2"/>
          <a:stretch>
            <a:fillRect/>
          </a:stretch>
        </p:blipFill>
        <p:spPr>
          <a:xfrm>
            <a:off x="78858" y="1874706"/>
            <a:ext cx="8986283" cy="4499238"/>
          </a:xfrm>
          <a:prstGeom prst="rect">
            <a:avLst/>
          </a:prstGeom>
        </p:spPr>
      </p:pic>
    </p:spTree>
    <p:extLst>
      <p:ext uri="{BB962C8B-B14F-4D97-AF65-F5344CB8AC3E}">
        <p14:creationId xmlns:p14="http://schemas.microsoft.com/office/powerpoint/2010/main" val="2229514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178AA22E-FCB1-45B3-87A6-15F3CBAFE844}"/>
              </a:ext>
            </a:extLst>
          </p:cNvPr>
          <p:cNvSpPr txBox="1"/>
          <p:nvPr/>
        </p:nvSpPr>
        <p:spPr>
          <a:xfrm>
            <a:off x="2837192" y="6417438"/>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sp>
        <p:nvSpPr>
          <p:cNvPr id="14" name="正方形/長方形 13">
            <a:extLst>
              <a:ext uri="{FF2B5EF4-FFF2-40B4-BE49-F238E27FC236}">
                <a16:creationId xmlns:a16="http://schemas.microsoft.com/office/drawing/2014/main" id="{12C8E338-1724-4B02-8FA8-AFCFE8429BAC}"/>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ー外国人人口・外国人割合ー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9D478E41-80FC-47D9-AA5B-3EE411C60CFC}"/>
              </a:ext>
            </a:extLst>
          </p:cNvPr>
          <p:cNvSpPr/>
          <p:nvPr/>
        </p:nvSpPr>
        <p:spPr>
          <a:xfrm>
            <a:off x="179516" y="693805"/>
            <a:ext cx="8784976" cy="1054135"/>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外国人人口は増加傾向にあり、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年１月１日時点の調査では、大阪府の人口総数に占める割合が３</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を超えました。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全国的にも、大阪府は外国人割合の多い都道府県で６位となっており、今後もさらなる外国人人口の増加が見込まれます。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2">
            <a:extLst>
              <a:ext uri="{FF2B5EF4-FFF2-40B4-BE49-F238E27FC236}">
                <a16:creationId xmlns:a16="http://schemas.microsoft.com/office/drawing/2014/main" id="{554AFD75-B773-453C-A000-B723552088FC}"/>
              </a:ext>
            </a:extLst>
          </p:cNvPr>
          <p:cNvSpPr>
            <a:spLocks noChangeArrowheads="1"/>
          </p:cNvSpPr>
          <p:nvPr/>
        </p:nvSpPr>
        <p:spPr bwMode="auto">
          <a:xfrm>
            <a:off x="1171551" y="2196842"/>
            <a:ext cx="2598582"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外国人人口・外国人割合の推移</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（各年１月１日時点）</a:t>
            </a:r>
          </a:p>
        </p:txBody>
      </p:sp>
      <p:sp>
        <p:nvSpPr>
          <p:cNvPr id="22" name="Rectangle 2">
            <a:extLst>
              <a:ext uri="{FF2B5EF4-FFF2-40B4-BE49-F238E27FC236}">
                <a16:creationId xmlns:a16="http://schemas.microsoft.com/office/drawing/2014/main" id="{A1385291-485C-4394-BF39-7AC513168658}"/>
              </a:ext>
            </a:extLst>
          </p:cNvPr>
          <p:cNvSpPr>
            <a:spLocks noChangeArrowheads="1"/>
          </p:cNvSpPr>
          <p:nvPr/>
        </p:nvSpPr>
        <p:spPr bwMode="auto">
          <a:xfrm>
            <a:off x="5899581" y="2196842"/>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外国人割合の多い都道府県</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日時点）</a:t>
            </a:r>
          </a:p>
        </p:txBody>
      </p:sp>
      <p:pic>
        <p:nvPicPr>
          <p:cNvPr id="2" name="図 1">
            <a:extLst>
              <a:ext uri="{FF2B5EF4-FFF2-40B4-BE49-F238E27FC236}">
                <a16:creationId xmlns:a16="http://schemas.microsoft.com/office/drawing/2014/main" id="{6D01B8A2-80B1-4C38-96FC-A865BE24F118}"/>
              </a:ext>
            </a:extLst>
          </p:cNvPr>
          <p:cNvPicPr>
            <a:picLocks noChangeAspect="1"/>
          </p:cNvPicPr>
          <p:nvPr/>
        </p:nvPicPr>
        <p:blipFill>
          <a:blip r:embed="rId2"/>
          <a:stretch>
            <a:fillRect/>
          </a:stretch>
        </p:blipFill>
        <p:spPr>
          <a:xfrm>
            <a:off x="4944777" y="2798961"/>
            <a:ext cx="4019716" cy="3222327"/>
          </a:xfrm>
          <a:prstGeom prst="rect">
            <a:avLst/>
          </a:prstGeom>
        </p:spPr>
      </p:pic>
      <p:sp>
        <p:nvSpPr>
          <p:cNvPr id="16" name="正方形/長方形 15">
            <a:extLst>
              <a:ext uri="{FF2B5EF4-FFF2-40B4-BE49-F238E27FC236}">
                <a16:creationId xmlns:a16="http://schemas.microsoft.com/office/drawing/2014/main" id="{FE09596D-2711-40E6-82BA-EE60DF9D967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30</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7" name="直線コネクタ 16">
            <a:extLst>
              <a:ext uri="{FF2B5EF4-FFF2-40B4-BE49-F238E27FC236}">
                <a16:creationId xmlns:a16="http://schemas.microsoft.com/office/drawing/2014/main" id="{80212430-0B6C-4403-B1CC-D0149A450B27}"/>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3" name="図 2">
            <a:extLst>
              <a:ext uri="{FF2B5EF4-FFF2-40B4-BE49-F238E27FC236}">
                <a16:creationId xmlns:a16="http://schemas.microsoft.com/office/drawing/2014/main" id="{786A692E-538B-4DCC-A0A3-7CAB81D0A45A}"/>
              </a:ext>
            </a:extLst>
          </p:cNvPr>
          <p:cNvPicPr>
            <a:picLocks noChangeAspect="1"/>
          </p:cNvPicPr>
          <p:nvPr/>
        </p:nvPicPr>
        <p:blipFill>
          <a:blip r:embed="rId3"/>
          <a:stretch>
            <a:fillRect/>
          </a:stretch>
        </p:blipFill>
        <p:spPr>
          <a:xfrm>
            <a:off x="2830" y="2634084"/>
            <a:ext cx="5023539" cy="3456732"/>
          </a:xfrm>
          <a:prstGeom prst="rect">
            <a:avLst/>
          </a:prstGeom>
        </p:spPr>
      </p:pic>
    </p:spTree>
    <p:extLst>
      <p:ext uri="{BB962C8B-B14F-4D97-AF65-F5344CB8AC3E}">
        <p14:creationId xmlns:p14="http://schemas.microsoft.com/office/powerpoint/2010/main" val="2698517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12C8E338-1724-4B02-8FA8-AFCFE8429BAC}"/>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ー国籍・地域別の在留外国人割合ー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9D478E41-80FC-47D9-AA5B-3EE411C60CFC}"/>
              </a:ext>
            </a:extLst>
          </p:cNvPr>
          <p:cNvSpPr/>
          <p:nvPr/>
        </p:nvSpPr>
        <p:spPr>
          <a:xfrm>
            <a:off x="179516" y="693805"/>
            <a:ext cx="8784976" cy="592470"/>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大阪府に在留する外国人を国籍・地域別にみると、韓国籍と中国籍で約半数以上を占めています。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他にもベトナムやネパール、フィリピンなど、主にアジアを中心に幅広い国から在留外国人が来ています。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2">
            <a:extLst>
              <a:ext uri="{FF2B5EF4-FFF2-40B4-BE49-F238E27FC236}">
                <a16:creationId xmlns:a16="http://schemas.microsoft.com/office/drawing/2014/main" id="{554AFD75-B773-453C-A000-B723552088FC}"/>
              </a:ext>
            </a:extLst>
          </p:cNvPr>
          <p:cNvSpPr>
            <a:spLocks noChangeArrowheads="1"/>
          </p:cNvSpPr>
          <p:nvPr/>
        </p:nvSpPr>
        <p:spPr bwMode="auto">
          <a:xfrm>
            <a:off x="3272709" y="1405999"/>
            <a:ext cx="2598582"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国籍・地域別の在留外国人割合</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年６月末時点）</a:t>
            </a:r>
          </a:p>
        </p:txBody>
      </p:sp>
      <p:sp>
        <p:nvSpPr>
          <p:cNvPr id="9" name="正方形/長方形 8">
            <a:extLst>
              <a:ext uri="{FF2B5EF4-FFF2-40B4-BE49-F238E27FC236}">
                <a16:creationId xmlns:a16="http://schemas.microsoft.com/office/drawing/2014/main" id="{91C9ACAC-2605-48BF-9872-EBADFA100784}"/>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31</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0" name="直線コネクタ 9">
            <a:extLst>
              <a:ext uri="{FF2B5EF4-FFF2-40B4-BE49-F238E27FC236}">
                <a16:creationId xmlns:a16="http://schemas.microsoft.com/office/drawing/2014/main" id="{214E5336-41EE-4727-83C2-529A28D8FDAE}"/>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FBCCBD7B-BCAD-4F7E-9F4F-B5112901FEFE}"/>
              </a:ext>
            </a:extLst>
          </p:cNvPr>
          <p:cNvPicPr>
            <a:picLocks noChangeAspect="1"/>
          </p:cNvPicPr>
          <p:nvPr/>
        </p:nvPicPr>
        <p:blipFill>
          <a:blip r:embed="rId3"/>
          <a:stretch>
            <a:fillRect/>
          </a:stretch>
        </p:blipFill>
        <p:spPr>
          <a:xfrm>
            <a:off x="840924" y="1837727"/>
            <a:ext cx="7462151" cy="5011346"/>
          </a:xfrm>
          <a:prstGeom prst="rect">
            <a:avLst/>
          </a:prstGeom>
        </p:spPr>
      </p:pic>
    </p:spTree>
    <p:extLst>
      <p:ext uri="{BB962C8B-B14F-4D97-AF65-F5344CB8AC3E}">
        <p14:creationId xmlns:p14="http://schemas.microsoft.com/office/powerpoint/2010/main" val="3867930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12C8E338-1724-4B02-8FA8-AFCFE8429BAC}"/>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ー転出入の状況ー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9D478E41-80FC-47D9-AA5B-3EE411C60CFC}"/>
              </a:ext>
            </a:extLst>
          </p:cNvPr>
          <p:cNvSpPr/>
          <p:nvPr/>
        </p:nvSpPr>
        <p:spPr>
          <a:xfrm>
            <a:off x="179516" y="693805"/>
            <a:ext cx="8784976" cy="323165"/>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外国人の転入者はコロナ禍を除き増加傾向にありますが、</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対全国的に一貫して転出超過</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の状況です。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2">
            <a:extLst>
              <a:ext uri="{FF2B5EF4-FFF2-40B4-BE49-F238E27FC236}">
                <a16:creationId xmlns:a16="http://schemas.microsoft.com/office/drawing/2014/main" id="{554AFD75-B773-453C-A000-B723552088FC}"/>
              </a:ext>
            </a:extLst>
          </p:cNvPr>
          <p:cNvSpPr>
            <a:spLocks noChangeArrowheads="1"/>
          </p:cNvSpPr>
          <p:nvPr/>
        </p:nvSpPr>
        <p:spPr bwMode="auto">
          <a:xfrm>
            <a:off x="3272709" y="1152802"/>
            <a:ext cx="2598582"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外国人の転出入の状況</a:t>
            </a:r>
          </a:p>
        </p:txBody>
      </p:sp>
      <p:sp>
        <p:nvSpPr>
          <p:cNvPr id="9" name="テキスト ボックス 8">
            <a:extLst>
              <a:ext uri="{FF2B5EF4-FFF2-40B4-BE49-F238E27FC236}">
                <a16:creationId xmlns:a16="http://schemas.microsoft.com/office/drawing/2014/main" id="{2E4CAFE7-9228-4130-891D-1850E8F0AB33}"/>
              </a:ext>
            </a:extLst>
          </p:cNvPr>
          <p:cNvSpPr txBox="1"/>
          <p:nvPr/>
        </p:nvSpPr>
        <p:spPr>
          <a:xfrm>
            <a:off x="2775280" y="6597352"/>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89FF1A35-E0FE-495F-90F5-33DC12BF2FF2}"/>
              </a:ext>
            </a:extLst>
          </p:cNvPr>
          <p:cNvSpPr txBox="1"/>
          <p:nvPr/>
        </p:nvSpPr>
        <p:spPr>
          <a:xfrm>
            <a:off x="0" y="1462067"/>
            <a:ext cx="127228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転出入者数（人）</a:t>
            </a:r>
            <a:endPar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C34AA0FE-955F-4689-A951-CE4807FCB6DA}"/>
              </a:ext>
            </a:extLst>
          </p:cNvPr>
          <p:cNvSpPr txBox="1"/>
          <p:nvPr/>
        </p:nvSpPr>
        <p:spPr>
          <a:xfrm>
            <a:off x="7997565" y="1462067"/>
            <a:ext cx="127228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転入超過数（人）</a:t>
            </a:r>
            <a:endPar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8E14068D-2B12-44F4-9A4D-F06DDBCF192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32</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7" name="直線コネクタ 16">
            <a:extLst>
              <a:ext uri="{FF2B5EF4-FFF2-40B4-BE49-F238E27FC236}">
                <a16:creationId xmlns:a16="http://schemas.microsoft.com/office/drawing/2014/main" id="{B5CD15AB-E031-4A37-9940-3B02E06A2CAE}"/>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3" name="図 2">
            <a:extLst>
              <a:ext uri="{FF2B5EF4-FFF2-40B4-BE49-F238E27FC236}">
                <a16:creationId xmlns:a16="http://schemas.microsoft.com/office/drawing/2014/main" id="{ABA7A6FE-39DC-487F-B4D5-89BB8DA0D886}"/>
              </a:ext>
            </a:extLst>
          </p:cNvPr>
          <p:cNvPicPr>
            <a:picLocks noChangeAspect="1"/>
          </p:cNvPicPr>
          <p:nvPr/>
        </p:nvPicPr>
        <p:blipFill>
          <a:blip r:embed="rId3"/>
          <a:stretch>
            <a:fillRect/>
          </a:stretch>
        </p:blipFill>
        <p:spPr>
          <a:xfrm>
            <a:off x="176403" y="1708959"/>
            <a:ext cx="8791194" cy="4773582"/>
          </a:xfrm>
          <a:prstGeom prst="rect">
            <a:avLst/>
          </a:prstGeom>
        </p:spPr>
      </p:pic>
    </p:spTree>
    <p:extLst>
      <p:ext uri="{BB962C8B-B14F-4D97-AF65-F5344CB8AC3E}">
        <p14:creationId xmlns:p14="http://schemas.microsoft.com/office/powerpoint/2010/main" val="2303826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178AA22E-FCB1-45B3-87A6-15F3CBAFE844}"/>
              </a:ext>
            </a:extLst>
          </p:cNvPr>
          <p:cNvSpPr txBox="1"/>
          <p:nvPr/>
        </p:nvSpPr>
        <p:spPr>
          <a:xfrm>
            <a:off x="2766736" y="6503604"/>
            <a:ext cx="36105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endParaRPr lang="en-US" altLang="ja-JP" sz="900"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年までは確定値、</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年は速報値）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12C8E338-1724-4B02-8FA8-AFCFE8429BAC}"/>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）交流人口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ー延べ宿泊者数ー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9D478E41-80FC-47D9-AA5B-3EE411C60CFC}"/>
              </a:ext>
            </a:extLst>
          </p:cNvPr>
          <p:cNvSpPr/>
          <p:nvPr/>
        </p:nvSpPr>
        <p:spPr>
          <a:xfrm>
            <a:off x="179516" y="693805"/>
            <a:ext cx="8784976" cy="553998"/>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の延べ宿泊者数は、コロナ禍で一時落ち込みはあったものの、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479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万人泊と、　過去最高値を記録しました。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2">
            <a:extLst>
              <a:ext uri="{FF2B5EF4-FFF2-40B4-BE49-F238E27FC236}">
                <a16:creationId xmlns:a16="http://schemas.microsoft.com/office/drawing/2014/main" id="{554AFD75-B773-453C-A000-B723552088FC}"/>
              </a:ext>
            </a:extLst>
          </p:cNvPr>
          <p:cNvSpPr>
            <a:spLocks noChangeArrowheads="1"/>
          </p:cNvSpPr>
          <p:nvPr/>
        </p:nvSpPr>
        <p:spPr bwMode="auto">
          <a:xfrm>
            <a:off x="3272709" y="1405999"/>
            <a:ext cx="2598582"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延べ宿泊者数の推移</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（主要都府県別）</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941B2D92-4AC4-4218-B363-93D014DDBAF4}"/>
              </a:ext>
            </a:extLst>
          </p:cNvPr>
          <p:cNvSpPr txBox="1"/>
          <p:nvPr/>
        </p:nvSpPr>
        <p:spPr>
          <a:xfrm>
            <a:off x="-124692" y="1665970"/>
            <a:ext cx="85621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（万人泊）</a:t>
            </a:r>
            <a:endPar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a:extLst>
              <a:ext uri="{FF2B5EF4-FFF2-40B4-BE49-F238E27FC236}">
                <a16:creationId xmlns:a16="http://schemas.microsoft.com/office/drawing/2014/main" id="{B52674C2-0611-4438-AA51-03375966A5B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33</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6" name="直線コネクタ 15">
            <a:extLst>
              <a:ext uri="{FF2B5EF4-FFF2-40B4-BE49-F238E27FC236}">
                <a16:creationId xmlns:a16="http://schemas.microsoft.com/office/drawing/2014/main" id="{829467D4-3BB6-4878-81E6-BF5629E875CE}"/>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C993D94C-522B-4A14-BDFF-2304F02E70F7}"/>
              </a:ext>
            </a:extLst>
          </p:cNvPr>
          <p:cNvPicPr>
            <a:picLocks noChangeAspect="1"/>
          </p:cNvPicPr>
          <p:nvPr/>
        </p:nvPicPr>
        <p:blipFill>
          <a:blip r:embed="rId3"/>
          <a:stretch>
            <a:fillRect/>
          </a:stretch>
        </p:blipFill>
        <p:spPr>
          <a:xfrm>
            <a:off x="0" y="1874139"/>
            <a:ext cx="9144000" cy="4614672"/>
          </a:xfrm>
          <a:prstGeom prst="rect">
            <a:avLst/>
          </a:prstGeom>
        </p:spPr>
      </p:pic>
    </p:spTree>
    <p:extLst>
      <p:ext uri="{BB962C8B-B14F-4D97-AF65-F5344CB8AC3E}">
        <p14:creationId xmlns:p14="http://schemas.microsoft.com/office/powerpoint/2010/main" val="3505850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178AA22E-FCB1-45B3-87A6-15F3CBAFE844}"/>
              </a:ext>
            </a:extLst>
          </p:cNvPr>
          <p:cNvSpPr txBox="1"/>
          <p:nvPr/>
        </p:nvSpPr>
        <p:spPr>
          <a:xfrm>
            <a:off x="2766736" y="6503604"/>
            <a:ext cx="36105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endParaRPr lang="en-US" altLang="ja-JP" sz="900"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年までは確定値、</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年は速報値）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12C8E338-1724-4B02-8FA8-AFCFE8429BAC}"/>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）交流人口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ー日本人宿泊者ー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9D478E41-80FC-47D9-AA5B-3EE411C60CFC}"/>
              </a:ext>
            </a:extLst>
          </p:cNvPr>
          <p:cNvSpPr/>
          <p:nvPr/>
        </p:nvSpPr>
        <p:spPr>
          <a:xfrm>
            <a:off x="179516" y="693805"/>
            <a:ext cx="8784976" cy="553998"/>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の日本人延べ宿泊者数は、コロナ禍で一時落ち込みはあったものの、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年以降は、コロナ前と同等以上の水準で推移しています。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2">
            <a:extLst>
              <a:ext uri="{FF2B5EF4-FFF2-40B4-BE49-F238E27FC236}">
                <a16:creationId xmlns:a16="http://schemas.microsoft.com/office/drawing/2014/main" id="{554AFD75-B773-453C-A000-B723552088FC}"/>
              </a:ext>
            </a:extLst>
          </p:cNvPr>
          <p:cNvSpPr>
            <a:spLocks noChangeArrowheads="1"/>
          </p:cNvSpPr>
          <p:nvPr/>
        </p:nvSpPr>
        <p:spPr bwMode="auto">
          <a:xfrm>
            <a:off x="3272709" y="1405999"/>
            <a:ext cx="2598582"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日本人延べ宿泊者数の推移</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（主要都府県別）</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941B2D92-4AC4-4218-B363-93D014DDBAF4}"/>
              </a:ext>
            </a:extLst>
          </p:cNvPr>
          <p:cNvSpPr txBox="1"/>
          <p:nvPr/>
        </p:nvSpPr>
        <p:spPr>
          <a:xfrm>
            <a:off x="-124692" y="1665970"/>
            <a:ext cx="85621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（万人泊）</a:t>
            </a:r>
            <a:endPar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a:extLst>
              <a:ext uri="{FF2B5EF4-FFF2-40B4-BE49-F238E27FC236}">
                <a16:creationId xmlns:a16="http://schemas.microsoft.com/office/drawing/2014/main" id="{4CE8E8F3-66A5-4C9E-806E-6C2D2156B36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34</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7" name="直線コネクタ 16">
            <a:extLst>
              <a:ext uri="{FF2B5EF4-FFF2-40B4-BE49-F238E27FC236}">
                <a16:creationId xmlns:a16="http://schemas.microsoft.com/office/drawing/2014/main" id="{733CF1D4-767E-4CB2-A14F-FF1557D31BD6}"/>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28CE7E0A-3437-4A2E-950C-95228F8C4E23}"/>
              </a:ext>
            </a:extLst>
          </p:cNvPr>
          <p:cNvPicPr>
            <a:picLocks noChangeAspect="1"/>
          </p:cNvPicPr>
          <p:nvPr/>
        </p:nvPicPr>
        <p:blipFill>
          <a:blip r:embed="rId3"/>
          <a:stretch>
            <a:fillRect/>
          </a:stretch>
        </p:blipFill>
        <p:spPr>
          <a:xfrm>
            <a:off x="0" y="1847850"/>
            <a:ext cx="9144000" cy="4572000"/>
          </a:xfrm>
          <a:prstGeom prst="rect">
            <a:avLst/>
          </a:prstGeom>
        </p:spPr>
      </p:pic>
    </p:spTree>
    <p:extLst>
      <p:ext uri="{BB962C8B-B14F-4D97-AF65-F5344CB8AC3E}">
        <p14:creationId xmlns:p14="http://schemas.microsoft.com/office/powerpoint/2010/main" val="2285196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12C8E338-1724-4B02-8FA8-AFCFE8429BAC}"/>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）交流人口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ー外国人宿泊者①ー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9D478E41-80FC-47D9-AA5B-3EE411C60CFC}"/>
              </a:ext>
            </a:extLst>
          </p:cNvPr>
          <p:cNvSpPr/>
          <p:nvPr/>
        </p:nvSpPr>
        <p:spPr>
          <a:xfrm>
            <a:off x="179516" y="693805"/>
            <a:ext cx="8784976" cy="553998"/>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の外国人延べ宿泊者数は、コロナ禍で一時落ち込みはあったものの、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万人泊と、過去最高値を記録しました。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2">
            <a:extLst>
              <a:ext uri="{FF2B5EF4-FFF2-40B4-BE49-F238E27FC236}">
                <a16:creationId xmlns:a16="http://schemas.microsoft.com/office/drawing/2014/main" id="{554AFD75-B773-453C-A000-B723552088FC}"/>
              </a:ext>
            </a:extLst>
          </p:cNvPr>
          <p:cNvSpPr>
            <a:spLocks noChangeArrowheads="1"/>
          </p:cNvSpPr>
          <p:nvPr/>
        </p:nvSpPr>
        <p:spPr bwMode="auto">
          <a:xfrm>
            <a:off x="3272709" y="1405999"/>
            <a:ext cx="2598582"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外国人延べ宿泊者数の推移</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（主要都府県別）</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941B2D92-4AC4-4218-B363-93D014DDBAF4}"/>
              </a:ext>
            </a:extLst>
          </p:cNvPr>
          <p:cNvSpPr txBox="1"/>
          <p:nvPr/>
        </p:nvSpPr>
        <p:spPr>
          <a:xfrm>
            <a:off x="-124692" y="1665970"/>
            <a:ext cx="85621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（万人泊）</a:t>
            </a:r>
            <a:endPar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D65FAADF-5233-491D-B1E9-376D5A3200FB}"/>
              </a:ext>
            </a:extLst>
          </p:cNvPr>
          <p:cNvSpPr txBox="1"/>
          <p:nvPr/>
        </p:nvSpPr>
        <p:spPr>
          <a:xfrm>
            <a:off x="2766736" y="6534084"/>
            <a:ext cx="36105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endParaRPr lang="en-US" altLang="ja-JP" sz="900"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年までは確定値、</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年は速報値）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7559D197-2BC8-4F8C-A1C4-49D6AB192AD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35</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7" name="直線コネクタ 16">
            <a:extLst>
              <a:ext uri="{FF2B5EF4-FFF2-40B4-BE49-F238E27FC236}">
                <a16:creationId xmlns:a16="http://schemas.microsoft.com/office/drawing/2014/main" id="{0703D969-0940-4860-8E84-7AA99C8C2833}"/>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AB41621F-9EAF-4A31-8EBB-B55A53674BF2}"/>
              </a:ext>
            </a:extLst>
          </p:cNvPr>
          <p:cNvPicPr>
            <a:picLocks noChangeAspect="1"/>
          </p:cNvPicPr>
          <p:nvPr/>
        </p:nvPicPr>
        <p:blipFill>
          <a:blip r:embed="rId3"/>
          <a:stretch>
            <a:fillRect/>
          </a:stretch>
        </p:blipFill>
        <p:spPr>
          <a:xfrm>
            <a:off x="0" y="1908048"/>
            <a:ext cx="9144000" cy="4565904"/>
          </a:xfrm>
          <a:prstGeom prst="rect">
            <a:avLst/>
          </a:prstGeom>
        </p:spPr>
      </p:pic>
    </p:spTree>
    <p:extLst>
      <p:ext uri="{BB962C8B-B14F-4D97-AF65-F5344CB8AC3E}">
        <p14:creationId xmlns:p14="http://schemas.microsoft.com/office/powerpoint/2010/main" val="1172226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178AA22E-FCB1-45B3-87A6-15F3CBAFE844}"/>
              </a:ext>
            </a:extLst>
          </p:cNvPr>
          <p:cNvSpPr txBox="1"/>
          <p:nvPr/>
        </p:nvSpPr>
        <p:spPr>
          <a:xfrm>
            <a:off x="2766736" y="6587424"/>
            <a:ext cx="361052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p>
        </p:txBody>
      </p:sp>
      <p:sp>
        <p:nvSpPr>
          <p:cNvPr id="14" name="正方形/長方形 13">
            <a:extLst>
              <a:ext uri="{FF2B5EF4-FFF2-40B4-BE49-F238E27FC236}">
                <a16:creationId xmlns:a16="http://schemas.microsoft.com/office/drawing/2014/main" id="{12C8E338-1724-4B02-8FA8-AFCFE8429BAC}"/>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）交流人口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ー外国人宿泊者②ー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9D478E41-80FC-47D9-AA5B-3EE411C60CFC}"/>
              </a:ext>
            </a:extLst>
          </p:cNvPr>
          <p:cNvSpPr/>
          <p:nvPr/>
        </p:nvSpPr>
        <p:spPr>
          <a:xfrm>
            <a:off x="179516" y="693805"/>
            <a:ext cx="8784976" cy="553998"/>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大阪府の令和４年外国人宿泊者の国籍は、韓国、香港、中国、米国の順に多く、東アジアが半数を占めています。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2">
            <a:extLst>
              <a:ext uri="{FF2B5EF4-FFF2-40B4-BE49-F238E27FC236}">
                <a16:creationId xmlns:a16="http://schemas.microsoft.com/office/drawing/2014/main" id="{554AFD75-B773-453C-A000-B723552088FC}"/>
              </a:ext>
            </a:extLst>
          </p:cNvPr>
          <p:cNvSpPr>
            <a:spLocks noChangeArrowheads="1"/>
          </p:cNvSpPr>
          <p:nvPr/>
        </p:nvSpPr>
        <p:spPr bwMode="auto">
          <a:xfrm>
            <a:off x="3272709" y="1405999"/>
            <a:ext cx="2598582"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外国人宿泊者の国籍別割合</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（令和４年、主要都道府県別）</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6CDFBF3C-0881-40D6-9271-14B29B59544D}"/>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36</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2FEF7D91-C000-4C4D-BC11-8D02EF1F561B}"/>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3" name="図 2">
            <a:extLst>
              <a:ext uri="{FF2B5EF4-FFF2-40B4-BE49-F238E27FC236}">
                <a16:creationId xmlns:a16="http://schemas.microsoft.com/office/drawing/2014/main" id="{8C290E81-51D0-45D2-BF0B-BBE920B69742}"/>
              </a:ext>
            </a:extLst>
          </p:cNvPr>
          <p:cNvPicPr>
            <a:picLocks noChangeAspect="1"/>
          </p:cNvPicPr>
          <p:nvPr/>
        </p:nvPicPr>
        <p:blipFill>
          <a:blip r:embed="rId3"/>
          <a:stretch>
            <a:fillRect/>
          </a:stretch>
        </p:blipFill>
        <p:spPr>
          <a:xfrm>
            <a:off x="88003" y="1913946"/>
            <a:ext cx="8967993" cy="4554107"/>
          </a:xfrm>
          <a:prstGeom prst="rect">
            <a:avLst/>
          </a:prstGeom>
        </p:spPr>
      </p:pic>
    </p:spTree>
    <p:extLst>
      <p:ext uri="{BB962C8B-B14F-4D97-AF65-F5344CB8AC3E}">
        <p14:creationId xmlns:p14="http://schemas.microsoft.com/office/powerpoint/2010/main" val="246659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7012D3A5-0130-426B-B3A7-42AC6BF08875}"/>
              </a:ext>
            </a:extLst>
          </p:cNvPr>
          <p:cNvSpPr/>
          <p:nvPr/>
        </p:nvSpPr>
        <p:spPr>
          <a:xfrm>
            <a:off x="179512" y="710490"/>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a:ea typeface="Meiryo UI"/>
                <a:cs typeface="Meiryo UI" panose="020B0604030504040204" pitchFamily="50" charset="-128"/>
              </a:rPr>
              <a:t>人口動向等についての整理</a:t>
            </a:r>
            <a:endParaRPr kumimoji="1" lang="en-US" altLang="ja-JP" sz="1600" b="1" i="0" u="none" strike="noStrike" kern="1200" cap="none" spc="0" normalizeH="0" baseline="0" noProof="0" dirty="0">
              <a:ln>
                <a:noFill/>
              </a:ln>
              <a:solidFill>
                <a:prstClr val="white"/>
              </a:solidFill>
              <a:effectLst/>
              <a:uLnTx/>
              <a:uFillTx/>
              <a:latin typeface="Meiryo UI"/>
              <a:ea typeface="Meiryo UI"/>
              <a:cs typeface="Meiryo UI" panose="020B0604030504040204" pitchFamily="50" charset="-128"/>
            </a:endParaRPr>
          </a:p>
        </p:txBody>
      </p:sp>
      <p:sp>
        <p:nvSpPr>
          <p:cNvPr id="12" name="正方形/長方形 11">
            <a:extLst>
              <a:ext uri="{FF2B5EF4-FFF2-40B4-BE49-F238E27FC236}">
                <a16:creationId xmlns:a16="http://schemas.microsoft.com/office/drawing/2014/main" id="{F86F5BE1-AC3E-4DCC-B5FB-5228CBA19D7E}"/>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）基本方針</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ー人口動向等についての整理ー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8DB98F7F-65E4-434A-8E12-6321147789D6}"/>
              </a:ext>
            </a:extLst>
          </p:cNvPr>
          <p:cNvSpPr txBox="1"/>
          <p:nvPr/>
        </p:nvSpPr>
        <p:spPr>
          <a:xfrm>
            <a:off x="179511" y="1055279"/>
            <a:ext cx="8784975" cy="5478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総人口</a:t>
            </a:r>
            <a:r>
              <a:rPr kumimoji="1" lang="en-US" altLang="ja-JP"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a:t>
            </a:r>
            <a:endParaRPr kumimoji="1" lang="en-US" altLang="ja-JP" sz="16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大阪府の総人口は</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依然として減少傾向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にあり、</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「人口減少・超高齢社会」が続いています。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71463" marR="0" lvl="0" indent="-90488"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年には、高齢者人口が全体の３分の１を超え、年少人口は全体の１割を下回り、働き手・親となり得る生産年齢人口は全体の半数程度まで落ち込む見込みです。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80975"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・世帯構成では</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単独世帯が増加</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しており、</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年以降は全体の４割を超えて推移する見込みです。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en-US" altLang="ja-JP"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自然増減</a:t>
            </a:r>
            <a:r>
              <a:rPr kumimoji="1" lang="en-US" altLang="ja-JP"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出生数は減少が続く一方で、死亡数が増加し、</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自然減の傾向が続く</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見込みです。</a:t>
            </a:r>
          </a:p>
          <a:p>
            <a:pPr marL="0" marR="0" lvl="0" indent="180975"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合計特殊出生率は人口維持に必要な水準（</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）及び全国値いずれも下回る水準で推移しています。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en-US" altLang="ja-JP"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社会増減</a:t>
            </a:r>
            <a:r>
              <a:rPr kumimoji="1" lang="en-US" altLang="ja-JP"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対全国では転入超過</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ですが、</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対東京圏では一貫して転出超過の傾向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が続いています。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71463" marR="0" lvl="0" indent="-90488"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・全体的に</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男性より女性の転入超過が大きく</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、進学・就職時には転入超過、学齢期前後と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代前後で転出超過</a:t>
            </a:r>
            <a:r>
              <a:rPr lang="ja-JP" altLang="en-US" sz="1400" dirty="0">
                <a:solidFill>
                  <a:prstClr val="black"/>
                </a:solidFill>
                <a:latin typeface="Meiryo UI" panose="020B0604030504040204" pitchFamily="50" charset="-128"/>
                <a:ea typeface="Meiryo UI" panose="020B0604030504040204" pitchFamily="50" charset="-128"/>
              </a:rPr>
              <a:t>の</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傾向が続いています。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en-US" altLang="ja-JP"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地域別人口</a:t>
            </a:r>
            <a:r>
              <a:rPr kumimoji="1" lang="en-US" altLang="ja-JP"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大阪府内すべての地域で人口は減少傾向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にあり、</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人口減少割合には地域差</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71463" marR="0" lvl="0" indent="-90488"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・すべての地域で高齢者人口が増加する一方で年少人口及び生産年齢人口が減少し、特に人口減少割合が大きい地域では、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2040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年に高齢者人口が４割を超え、生産年齢人口が半数を下回る見込みです。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en-US" altLang="ja-JP"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外国人人口</a:t>
            </a:r>
            <a:r>
              <a:rPr kumimoji="1" lang="en-US" altLang="ja-JP"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総人口に占める外国人人口の割合は３％を超えて増加傾向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en-US" altLang="ja-JP"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a:t>
            </a:r>
            <a:r>
              <a:rPr lang="ja-JP" altLang="en-US" sz="1400" b="1" dirty="0">
                <a:solidFill>
                  <a:srgbClr val="4472C4">
                    <a:lumMod val="75000"/>
                  </a:srgbClr>
                </a:solidFill>
                <a:latin typeface="Meiryo UI" panose="020B0604030504040204" pitchFamily="50" charset="-128"/>
                <a:ea typeface="Meiryo UI" panose="020B0604030504040204" pitchFamily="50" charset="-128"/>
              </a:rPr>
              <a:t>交流</a:t>
            </a:r>
            <a:r>
              <a:rPr kumimoji="1" lang="ja-JP" altLang="en-US"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人口</a:t>
            </a:r>
            <a:r>
              <a:rPr kumimoji="1" lang="en-US" altLang="ja-JP"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延べ宿泊者数は</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年に過去最高を記録するなど、増加傾向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にあります。</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a:extLst>
              <a:ext uri="{FF2B5EF4-FFF2-40B4-BE49-F238E27FC236}">
                <a16:creationId xmlns:a16="http://schemas.microsoft.com/office/drawing/2014/main" id="{098861E5-99DD-4A32-B2EB-7758E5532421}"/>
              </a:ext>
            </a:extLst>
          </p:cNvPr>
          <p:cNvSpPr/>
          <p:nvPr/>
        </p:nvSpPr>
        <p:spPr>
          <a:xfrm>
            <a:off x="179512" y="710489"/>
            <a:ext cx="8784976" cy="5844837"/>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37</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6288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7012D3A5-0130-426B-B3A7-42AC6BF08875}"/>
              </a:ext>
            </a:extLst>
          </p:cNvPr>
          <p:cNvSpPr/>
          <p:nvPr/>
        </p:nvSpPr>
        <p:spPr>
          <a:xfrm>
            <a:off x="179516" y="2877363"/>
            <a:ext cx="8784976" cy="553998"/>
          </a:xfrm>
          <a:prstGeom prst="rect">
            <a:avLst/>
          </a:prstGeom>
          <a:solidFill>
            <a:schemeClr val="accent5">
              <a:lumMod val="20000"/>
              <a:lumOff val="80000"/>
            </a:schemeClr>
          </a:solidFill>
        </p:spPr>
        <p:txBody>
          <a:bodyPr wrap="square" lIns="91440" tIns="45720" rIns="91440" bIns="45720" anchor="t">
            <a:spAutoFit/>
          </a:bodyPr>
          <a:lstStyle/>
          <a:p>
            <a:pPr marL="454025" marR="0" lvl="0" indent="-73152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基本的な視点を踏まえ、これまで「大阪府人口ビジョン」で掲げてきた</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3</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つの取組の方向性を継承し、</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454025" marR="0" lvl="0" indent="-731520" algn="just" defTabSz="914400" rtl="0" eaLnBrk="1" fontAlgn="auto" latinLnBrk="0" hangingPunct="1">
              <a:lnSpc>
                <a:spcPts val="18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施策を推進していく必要があります。</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p:txBody>
      </p:sp>
      <p:sp>
        <p:nvSpPr>
          <p:cNvPr id="12" name="正方形/長方形 11">
            <a:extLst>
              <a:ext uri="{FF2B5EF4-FFF2-40B4-BE49-F238E27FC236}">
                <a16:creationId xmlns:a16="http://schemas.microsoft.com/office/drawing/2014/main" id="{F86F5BE1-AC3E-4DCC-B5FB-5228CBA19D7E}"/>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）基本方針</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ー基本的な視点・取組の方向性ー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E1219406-E808-4A64-ABFA-7656DFD488C9}"/>
              </a:ext>
            </a:extLst>
          </p:cNvPr>
          <p:cNvSpPr/>
          <p:nvPr/>
        </p:nvSpPr>
        <p:spPr>
          <a:xfrm>
            <a:off x="179508" y="2595388"/>
            <a:ext cx="1962330" cy="323165"/>
          </a:xfrm>
          <a:prstGeom prst="rect">
            <a:avLst/>
          </a:prstGeom>
          <a:noFill/>
        </p:spPr>
        <p:txBody>
          <a:bodyPr wrap="square" lIns="91440" tIns="45720" rIns="91440" bIns="45720" anchor="t">
            <a:spAutoFit/>
          </a:bodyPr>
          <a:lstStyle/>
          <a:p>
            <a:pPr marL="454025" marR="0" lvl="0" indent="-731520" algn="l"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■取組の方向性</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p:txBody>
      </p:sp>
      <p:sp>
        <p:nvSpPr>
          <p:cNvPr id="13" name="正方形/長方形 12">
            <a:extLst>
              <a:ext uri="{FF2B5EF4-FFF2-40B4-BE49-F238E27FC236}">
                <a16:creationId xmlns:a16="http://schemas.microsoft.com/office/drawing/2014/main" id="{57151412-1A6D-40D3-A578-0A7DFCA4FFF9}"/>
              </a:ext>
            </a:extLst>
          </p:cNvPr>
          <p:cNvSpPr/>
          <p:nvPr/>
        </p:nvSpPr>
        <p:spPr>
          <a:xfrm>
            <a:off x="179508" y="609441"/>
            <a:ext cx="1962330" cy="323165"/>
          </a:xfrm>
          <a:prstGeom prst="rect">
            <a:avLst/>
          </a:prstGeom>
          <a:noFill/>
        </p:spPr>
        <p:txBody>
          <a:bodyPr wrap="square" lIns="91440" tIns="45720" rIns="91440" bIns="45720" anchor="t">
            <a:spAutoFit/>
          </a:bodyPr>
          <a:lstStyle/>
          <a:p>
            <a:pPr marL="454025" marR="0" lvl="0" indent="-731520" algn="l"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■基本的な視点</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p:txBody>
      </p:sp>
      <p:sp>
        <p:nvSpPr>
          <p:cNvPr id="14" name="正方形/長方形 13">
            <a:extLst>
              <a:ext uri="{FF2B5EF4-FFF2-40B4-BE49-F238E27FC236}">
                <a16:creationId xmlns:a16="http://schemas.microsoft.com/office/drawing/2014/main" id="{FB6ED33B-8691-484C-9A39-D65A9811B811}"/>
              </a:ext>
            </a:extLst>
          </p:cNvPr>
          <p:cNvSpPr/>
          <p:nvPr/>
        </p:nvSpPr>
        <p:spPr>
          <a:xfrm>
            <a:off x="179512" y="896466"/>
            <a:ext cx="8784976" cy="1592744"/>
          </a:xfrm>
          <a:prstGeom prst="rect">
            <a:avLst/>
          </a:prstGeom>
          <a:solidFill>
            <a:schemeClr val="accent5">
              <a:lumMod val="20000"/>
              <a:lumOff val="80000"/>
            </a:schemeClr>
          </a:solidFill>
        </p:spPr>
        <p:txBody>
          <a:bodyPr wrap="square" lIns="91440" tIns="45720" rIns="91440" bIns="45720" anchor="t">
            <a:spAutoFit/>
          </a:bodyPr>
          <a:lstStyle/>
          <a:p>
            <a:pPr marL="182563" marR="0" lvl="0" indent="-182563"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「人口減少・超高齢社会」においても、持続的発展を実現するために、次の基本的な視点のもとに取組を進めていきます。</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454025" marR="0" lvl="0" indent="-731520" algn="just" defTabSz="914400" rtl="0" eaLnBrk="1" fontAlgn="auto" latinLnBrk="0" hangingPunct="1">
              <a:lnSpc>
                <a:spcPts val="1800"/>
              </a:lnSpc>
              <a:spcBef>
                <a:spcPts val="3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出生率を向上させることにより人口減少傾向を抑制し、将来予想される人口構成を変えていく</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625475" marR="0" lvl="0" indent="-176213" algn="just" defTabSz="914400" rtl="0" eaLnBrk="1" fontAlgn="auto" latinLnBrk="0" hangingPunct="1">
              <a:lnSpc>
                <a:spcPts val="1800"/>
              </a:lnSpc>
              <a:spcBef>
                <a:spcPts val="300"/>
              </a:spcBef>
              <a:spcAft>
                <a:spcPts val="0"/>
              </a:spcAft>
              <a:buClrTx/>
              <a:buSzTx/>
              <a:buFontTx/>
              <a:buNone/>
              <a:tabLst>
                <a:tab pos="715963" algn="l"/>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「人口減少・超高齢社会」に的確に対応するため、若者・女性・高齢者・障がい者などすべての人が活躍できる持続可能な地域づくりを進める</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454025" marR="0" lvl="0" indent="-731520" algn="just" defTabSz="914400" rtl="0" eaLnBrk="1" fontAlgn="auto" latinLnBrk="0" hangingPunct="1">
              <a:lnSpc>
                <a:spcPts val="1800"/>
              </a:lnSpc>
              <a:spcBef>
                <a:spcPts val="3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都市としての経済機能や魅力を高め、活気あふれる「大阪」を実現する</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p:txBody>
      </p:sp>
      <p:pic>
        <p:nvPicPr>
          <p:cNvPr id="2" name="図 1">
            <a:extLst>
              <a:ext uri="{FF2B5EF4-FFF2-40B4-BE49-F238E27FC236}">
                <a16:creationId xmlns:a16="http://schemas.microsoft.com/office/drawing/2014/main" id="{30B318A8-651B-4738-B036-3F5723F196CF}"/>
              </a:ext>
            </a:extLst>
          </p:cNvPr>
          <p:cNvPicPr>
            <a:picLocks noChangeAspect="1"/>
          </p:cNvPicPr>
          <p:nvPr/>
        </p:nvPicPr>
        <p:blipFill>
          <a:blip r:embed="rId2"/>
          <a:stretch>
            <a:fillRect/>
          </a:stretch>
        </p:blipFill>
        <p:spPr>
          <a:xfrm>
            <a:off x="2380988" y="3706773"/>
            <a:ext cx="4382025" cy="2697438"/>
          </a:xfrm>
          <a:prstGeom prst="rect">
            <a:avLst/>
          </a:prstGeom>
        </p:spPr>
      </p:pic>
      <p:sp>
        <p:nvSpPr>
          <p:cNvPr id="11" name="正方形/長方形 10">
            <a:extLst>
              <a:ext uri="{FF2B5EF4-FFF2-40B4-BE49-F238E27FC236}">
                <a16:creationId xmlns:a16="http://schemas.microsoft.com/office/drawing/2014/main" id="{FFA7323D-6FF6-4551-8FCC-E08C3C22FFD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38</a:t>
            </a:fld>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5" name="直線コネクタ 14">
            <a:extLst>
              <a:ext uri="{FF2B5EF4-FFF2-40B4-BE49-F238E27FC236}">
                <a16:creationId xmlns:a16="http://schemas.microsoft.com/office/drawing/2014/main" id="{12E848DA-5BA9-4BD5-A58B-6EEB86D0A60B}"/>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925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EEF298-E580-406E-9D15-DC2D80B430AB}"/>
              </a:ext>
            </a:extLst>
          </p:cNvPr>
          <p:cNvSpPr/>
          <p:nvPr/>
        </p:nvSpPr>
        <p:spPr>
          <a:xfrm>
            <a:off x="123131" y="503253"/>
            <a:ext cx="8856984" cy="5670783"/>
          </a:xfrm>
          <a:prstGeom prst="rect">
            <a:avLst/>
          </a:prstGeom>
        </p:spPr>
        <p:txBody>
          <a:bodyPr wrap="square" lIns="91440" tIns="45720" rIns="91440" bIns="45720" anchor="t">
            <a:spAutoFit/>
          </a:bodyPr>
          <a:lstStyle/>
          <a:p>
            <a:pPr marL="266700" indent="-174625" algn="just">
              <a:lnSpc>
                <a:spcPts val="1800"/>
              </a:lnSpc>
              <a:spcBef>
                <a:spcPts val="600"/>
              </a:spcBef>
            </a:pPr>
            <a:endParaRPr lang="en-US" altLang="ja-JP" sz="1600" dirty="0">
              <a:latin typeface="Meiryo UI"/>
              <a:ea typeface="Meiryo UI"/>
            </a:endParaRPr>
          </a:p>
          <a:p>
            <a:pPr marL="266700" indent="-174625" algn="just">
              <a:lnSpc>
                <a:spcPts val="2400"/>
              </a:lnSpc>
              <a:spcBef>
                <a:spcPts val="600"/>
              </a:spcBef>
            </a:pPr>
            <a:r>
              <a:rPr lang="ja-JP" altLang="en-US" dirty="0">
                <a:latin typeface="Meiryo UI"/>
                <a:ea typeface="Meiryo UI"/>
              </a:rPr>
              <a:t>○ 全国で急速に人口減少・少子高齢化が進む中、大阪府では、大阪府人口ビジョン（</a:t>
            </a:r>
            <a:r>
              <a:rPr lang="en-US" altLang="ja-JP" dirty="0">
                <a:latin typeface="Meiryo UI"/>
                <a:ea typeface="Meiryo UI"/>
              </a:rPr>
              <a:t>2016</a:t>
            </a:r>
            <a:r>
              <a:rPr lang="ja-JP" altLang="en-US" dirty="0">
                <a:latin typeface="Meiryo UI"/>
                <a:ea typeface="Meiryo UI"/>
              </a:rPr>
              <a:t>年３月）、第１期大阪府まち・ひと・しごと創生総合戦略（</a:t>
            </a:r>
            <a:r>
              <a:rPr lang="en-US" altLang="ja-JP" dirty="0">
                <a:latin typeface="Meiryo UI"/>
                <a:ea typeface="Meiryo UI"/>
              </a:rPr>
              <a:t>2015</a:t>
            </a:r>
            <a:r>
              <a:rPr lang="ja-JP" altLang="en-US" dirty="0">
                <a:latin typeface="Meiryo UI"/>
                <a:ea typeface="Meiryo UI"/>
              </a:rPr>
              <a:t>～</a:t>
            </a:r>
            <a:r>
              <a:rPr lang="en-US" altLang="ja-JP" dirty="0">
                <a:latin typeface="Meiryo UI"/>
                <a:ea typeface="Meiryo UI"/>
              </a:rPr>
              <a:t>2019</a:t>
            </a:r>
            <a:r>
              <a:rPr lang="ja-JP" altLang="en-US" dirty="0">
                <a:latin typeface="Meiryo UI"/>
                <a:ea typeface="Meiryo UI"/>
              </a:rPr>
              <a:t>年度）、第２期大阪府まち・ひと・しごと創生総合戦略</a:t>
            </a:r>
            <a:r>
              <a:rPr lang="ja-JP" altLang="en-US" dirty="0">
                <a:latin typeface="Meiryo UI"/>
                <a:ea typeface="Meiryo UI"/>
                <a:cs typeface="Meiryo UI" panose="020B0604030504040204" pitchFamily="50" charset="-128"/>
              </a:rPr>
              <a:t>（</a:t>
            </a:r>
            <a:r>
              <a:rPr lang="en-US" altLang="ja-JP" dirty="0">
                <a:latin typeface="Meiryo UI"/>
                <a:ea typeface="Meiryo UI"/>
                <a:cs typeface="Meiryo UI" panose="020B0604030504040204" pitchFamily="50" charset="-128"/>
              </a:rPr>
              <a:t>2020</a:t>
            </a:r>
            <a:r>
              <a:rPr lang="ja-JP" altLang="en-US" dirty="0">
                <a:latin typeface="Meiryo UI"/>
                <a:ea typeface="Meiryo UI"/>
                <a:cs typeface="Meiryo UI" panose="020B0604030504040204" pitchFamily="50" charset="-128"/>
              </a:rPr>
              <a:t>～</a:t>
            </a:r>
            <a:r>
              <a:rPr lang="en-US" altLang="ja-JP" dirty="0">
                <a:latin typeface="Meiryo UI"/>
                <a:ea typeface="Meiryo UI"/>
                <a:cs typeface="Meiryo UI" panose="020B0604030504040204" pitchFamily="50" charset="-128"/>
              </a:rPr>
              <a:t>2024</a:t>
            </a:r>
            <a:r>
              <a:rPr lang="ja-JP" altLang="en-US" dirty="0">
                <a:latin typeface="Meiryo UI"/>
                <a:ea typeface="Meiryo UI"/>
                <a:cs typeface="Meiryo UI" panose="020B0604030504040204" pitchFamily="50" charset="-128"/>
              </a:rPr>
              <a:t>年度）（以下、「第２期戦略」という。）のもと、地方創生に向けた取組を進めてきました。</a:t>
            </a:r>
            <a:endParaRPr lang="en-US" altLang="ja-JP" dirty="0">
              <a:latin typeface="Meiryo UI"/>
              <a:ea typeface="Meiryo UI"/>
              <a:cs typeface="Meiryo UI" panose="020B0604030504040204" pitchFamily="50" charset="-128"/>
            </a:endParaRPr>
          </a:p>
          <a:p>
            <a:pPr marL="266700" indent="-174625" algn="just">
              <a:lnSpc>
                <a:spcPts val="2400"/>
              </a:lnSpc>
              <a:spcBef>
                <a:spcPts val="400"/>
              </a:spcBef>
            </a:pPr>
            <a:endParaRPr lang="en-US" altLang="ja-JP" dirty="0">
              <a:latin typeface="Meiryo UI"/>
              <a:ea typeface="Meiryo UI"/>
            </a:endParaRPr>
          </a:p>
          <a:p>
            <a:pPr marL="266700" indent="-174625" algn="just">
              <a:lnSpc>
                <a:spcPts val="2400"/>
              </a:lnSpc>
              <a:spcBef>
                <a:spcPts val="400"/>
              </a:spcBef>
            </a:pPr>
            <a:r>
              <a:rPr lang="ja-JP" altLang="en-US" dirty="0">
                <a:latin typeface="Meiryo UI"/>
                <a:ea typeface="Meiryo UI"/>
              </a:rPr>
              <a:t>○ その結果、転入超過率の上昇やコロナ禍からの経済回復等一定の改善傾向が見られるものの、引き続き取り組むべき課題がある状況です。</a:t>
            </a:r>
            <a:endParaRPr lang="en-US" altLang="ja-JP" dirty="0">
              <a:latin typeface="Meiryo UI"/>
              <a:ea typeface="Meiryo UI"/>
            </a:endParaRPr>
          </a:p>
          <a:p>
            <a:pPr marL="266700" indent="-174625" algn="just">
              <a:lnSpc>
                <a:spcPts val="2400"/>
              </a:lnSpc>
              <a:spcBef>
                <a:spcPts val="400"/>
              </a:spcBef>
            </a:pPr>
            <a:endParaRPr lang="en-US" altLang="ja-JP" dirty="0">
              <a:latin typeface="Meiryo UI"/>
              <a:ea typeface="Meiryo UI"/>
            </a:endParaRPr>
          </a:p>
          <a:p>
            <a:pPr marL="266700" indent="-174625" algn="just">
              <a:lnSpc>
                <a:spcPts val="2400"/>
              </a:lnSpc>
              <a:spcBef>
                <a:spcPts val="400"/>
              </a:spcBef>
            </a:pPr>
            <a:r>
              <a:rPr lang="ja-JP" altLang="en-US" dirty="0">
                <a:latin typeface="Meiryo UI"/>
                <a:ea typeface="Meiryo UI"/>
              </a:rPr>
              <a:t>○ このような状況を踏まえ、第２期戦略までの方向性は継承しつつ、これまでの課題や現下の人口動向・社会情勢等を踏まえた見直しを行うとともに、</a:t>
            </a:r>
            <a:r>
              <a:rPr kumimoji="1" lang="ja-JP" altLang="en-US" dirty="0"/>
              <a:t>地方版総合戦略において効果的な施策を立案するための「重要な基礎」と位置付けられている地方版人口ビジョン（</a:t>
            </a:r>
            <a:r>
              <a:rPr lang="ja-JP" altLang="en-US" dirty="0">
                <a:latin typeface="Meiryo UI"/>
                <a:ea typeface="Meiryo UI"/>
              </a:rPr>
              <a:t>大阪府人口ビジョン）と統合する形で第３期大阪府まち・ひと・しごと創生総合戦略を策定します。</a:t>
            </a:r>
            <a:endParaRPr lang="en-US" altLang="ja-JP" dirty="0">
              <a:latin typeface="Meiryo UI"/>
              <a:ea typeface="Meiryo UI"/>
            </a:endParaRPr>
          </a:p>
          <a:p>
            <a:pPr marL="357188" indent="-90488" algn="just">
              <a:lnSpc>
                <a:spcPts val="2000"/>
              </a:lnSpc>
              <a:spcBef>
                <a:spcPts val="600"/>
              </a:spcBef>
            </a:pPr>
            <a:endParaRPr lang="en-US" altLang="ja-JP" sz="1400" dirty="0">
              <a:latin typeface="Meiryo UI"/>
              <a:ea typeface="Meiryo UI"/>
            </a:endParaRPr>
          </a:p>
          <a:p>
            <a:pPr marL="357188" indent="-90488" algn="just">
              <a:lnSpc>
                <a:spcPts val="2000"/>
              </a:lnSpc>
              <a:spcBef>
                <a:spcPts val="600"/>
              </a:spcBef>
            </a:pPr>
            <a:r>
              <a:rPr lang="en-US" altLang="ja-JP" sz="1400" dirty="0">
                <a:latin typeface="Meiryo UI"/>
                <a:ea typeface="Meiryo UI"/>
              </a:rPr>
              <a:t>※</a:t>
            </a:r>
            <a:r>
              <a:rPr lang="ja-JP" altLang="en-US" sz="1400" dirty="0">
                <a:latin typeface="Meiryo UI"/>
                <a:ea typeface="Meiryo UI"/>
              </a:rPr>
              <a:t>本戦略は、「まち・ひと・しごと創生法」（平成</a:t>
            </a:r>
            <a:r>
              <a:rPr lang="en-US" altLang="ja-JP" sz="1400" dirty="0">
                <a:latin typeface="Meiryo UI"/>
                <a:ea typeface="Meiryo UI"/>
              </a:rPr>
              <a:t>26</a:t>
            </a:r>
            <a:r>
              <a:rPr lang="ja-JP" altLang="en-US" sz="1400" dirty="0">
                <a:latin typeface="Meiryo UI"/>
                <a:ea typeface="Meiryo UI"/>
              </a:rPr>
              <a:t>年法律第</a:t>
            </a:r>
            <a:r>
              <a:rPr lang="en-US" altLang="ja-JP" sz="1400" dirty="0">
                <a:latin typeface="Meiryo UI"/>
                <a:ea typeface="Meiryo UI"/>
              </a:rPr>
              <a:t>136</a:t>
            </a:r>
            <a:r>
              <a:rPr lang="ja-JP" altLang="en-US" sz="1400" dirty="0">
                <a:latin typeface="Meiryo UI"/>
                <a:ea typeface="Meiryo UI"/>
              </a:rPr>
              <a:t>号）第９条に基づく本府の「地方版総合戦略」、及び「地方版人口ビジョン」に位置付けています。</a:t>
            </a:r>
            <a:endParaRPr lang="en-US" altLang="ja-JP" sz="1400" dirty="0">
              <a:latin typeface="Meiryo UI"/>
              <a:ea typeface="Meiryo UI"/>
            </a:endParaRPr>
          </a:p>
          <a:p>
            <a:pPr marL="357188" indent="-90488" algn="just">
              <a:lnSpc>
                <a:spcPts val="1400"/>
              </a:lnSpc>
              <a:spcBef>
                <a:spcPts val="300"/>
              </a:spcBef>
            </a:pPr>
            <a:endParaRPr lang="en-US" altLang="ja-JP" sz="1200" dirty="0">
              <a:latin typeface="Meiryo UI"/>
              <a:ea typeface="Meiryo UI"/>
            </a:endParaRPr>
          </a:p>
          <a:p>
            <a:pPr marL="179070" indent="-179070" algn="just">
              <a:lnSpc>
                <a:spcPts val="1800"/>
              </a:lnSpc>
            </a:pPr>
            <a:endParaRPr lang="en-US" altLang="ja-JP" sz="1600" dirty="0">
              <a:latin typeface="Meiryo UI"/>
              <a:ea typeface="Meiryo UI"/>
              <a:cs typeface="Meiryo UI" panose="020B0604030504040204" pitchFamily="50" charset="-128"/>
            </a:endParaRPr>
          </a:p>
        </p:txBody>
      </p:sp>
      <p:sp>
        <p:nvSpPr>
          <p:cNvPr id="10" name="正方形/長方形 9">
            <a:extLst>
              <a:ext uri="{FF2B5EF4-FFF2-40B4-BE49-F238E27FC236}">
                <a16:creationId xmlns:a16="http://schemas.microsoft.com/office/drawing/2014/main" id="{B3762D6D-7230-4F21-9243-7B6AD4557EB6}"/>
              </a:ext>
            </a:extLst>
          </p:cNvPr>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solidFill>
                  <a:prstClr val="black"/>
                </a:solidFill>
              </a:rPr>
              <a:t>３</a:t>
            </a:r>
          </a:p>
        </p:txBody>
      </p:sp>
      <p:cxnSp>
        <p:nvCxnSpPr>
          <p:cNvPr id="11" name="直線コネクタ 10">
            <a:extLst>
              <a:ext uri="{FF2B5EF4-FFF2-40B4-BE49-F238E27FC236}">
                <a16:creationId xmlns:a16="http://schemas.microsoft.com/office/drawing/2014/main" id="{74B8529A-26B0-4B72-B117-B2001015B326}"/>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047C3F5C-ABDF-40FD-BD11-A9C2F2FF0239}"/>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１）はじめに</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60194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4" name="テキスト ボックス 3"/>
          <p:cNvSpPr txBox="1"/>
          <p:nvPr/>
        </p:nvSpPr>
        <p:spPr>
          <a:xfrm>
            <a:off x="611564" y="2833772"/>
            <a:ext cx="7920880"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a:ea typeface="Meiryo UI"/>
                <a:cs typeface="Meiryo UI" panose="020B0604030504040204" pitchFamily="50" charset="-128"/>
              </a:rPr>
              <a:t>４</a:t>
            </a:r>
            <a:r>
              <a:rPr kumimoji="1" lang="zh-TW" altLang="en-US" sz="2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ja-JP" altLang="en-US" sz="2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総合戦略に係る具体的取組</a:t>
            </a:r>
            <a:endParaRPr kumimoji="1" lang="ja-JP" altLang="en-US" sz="2800" b="0" i="0" u="none" strike="noStrike" kern="1200" cap="none" spc="0" normalizeH="0" baseline="0" noProof="0" dirty="0">
              <a:ln>
                <a:noFill/>
              </a:ln>
              <a:solidFill>
                <a:prstClr val="black"/>
              </a:solidFill>
              <a:effectLst/>
              <a:highlight>
                <a:srgbClr val="FFFF00"/>
              </a:highlight>
              <a:uLnTx/>
              <a:uFillTx/>
              <a:latin typeface="Meiryo UI"/>
              <a:ea typeface="Meiryo UI"/>
              <a:cs typeface="Meiryo UI" panose="020B0604030504040204" pitchFamily="50" charset="-128"/>
            </a:endParaRPr>
          </a:p>
        </p:txBody>
      </p:sp>
      <p:cxnSp>
        <p:nvCxnSpPr>
          <p:cNvPr id="5" name="直線コネクタ 4">
            <a:extLst>
              <a:ext uri="{FF2B5EF4-FFF2-40B4-BE49-F238E27FC236}">
                <a16:creationId xmlns:a16="http://schemas.microsoft.com/office/drawing/2014/main" id="{20D0C4E7-598A-4DC5-9470-9081DCF893E1}"/>
              </a:ext>
            </a:extLst>
          </p:cNvPr>
          <p:cNvCxnSpPr>
            <a:cxnSpLocks/>
          </p:cNvCxnSpPr>
          <p:nvPr/>
        </p:nvCxnSpPr>
        <p:spPr>
          <a:xfrm>
            <a:off x="611564" y="3429000"/>
            <a:ext cx="792088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5226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D31989DC-6A61-499A-97DC-9A13F65EB608}"/>
              </a:ext>
            </a:extLst>
          </p:cNvPr>
          <p:cNvSpPr/>
          <p:nvPr/>
        </p:nvSpPr>
        <p:spPr>
          <a:xfrm>
            <a:off x="128835" y="5072603"/>
            <a:ext cx="8899833" cy="1703109"/>
          </a:xfrm>
          <a:prstGeom prst="roundRect">
            <a:avLst>
              <a:gd name="adj" fmla="val 11074"/>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 name="テキスト ボックス 9">
            <a:extLst>
              <a:ext uri="{FF2B5EF4-FFF2-40B4-BE49-F238E27FC236}">
                <a16:creationId xmlns:a16="http://schemas.microsoft.com/office/drawing/2014/main" id="{D81D99BD-F4ED-4D15-B579-2EFBD63FEC2C}"/>
              </a:ext>
            </a:extLst>
          </p:cNvPr>
          <p:cNvSpPr txBox="1"/>
          <p:nvPr/>
        </p:nvSpPr>
        <p:spPr>
          <a:xfrm>
            <a:off x="4636655" y="5534395"/>
            <a:ext cx="4251743" cy="1154162"/>
          </a:xfrm>
          <a:prstGeom prst="rect">
            <a:avLst/>
          </a:prstGeom>
          <a:solidFill>
            <a:schemeClr val="bg1"/>
          </a:solidFill>
          <a:ln w="28575">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lang="ja-JP" altLang="en-US" sz="1600" b="1" dirty="0">
                <a:solidFill>
                  <a:schemeClr val="tx1"/>
                </a:solidFill>
              </a:rPr>
              <a:t>基本目標⑥</a:t>
            </a:r>
            <a:endParaRPr lang="en-US" altLang="ja-JP" sz="1600" b="1" dirty="0">
              <a:solidFill>
                <a:schemeClr val="tx1"/>
              </a:solidFill>
            </a:endParaRPr>
          </a:p>
          <a:p>
            <a:pPr marL="179705" marR="0" lvl="0" indent="-457200" algn="ctr" defTabSz="914400" rtl="0" eaLnBrk="1" fontAlgn="auto" latinLnBrk="0" hangingPunct="1">
              <a:lnSpc>
                <a:spcPct val="100000"/>
              </a:lnSpc>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ひとが集まる大阪をつくる</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9705" marR="0" lvl="0" indent="-457200" algn="just" defTabSz="914400" rtl="0" eaLnBrk="1" fontAlgn="auto" latinLnBrk="0" hangingPunct="1">
              <a:lnSpc>
                <a:spcPct val="100000"/>
              </a:lnSpc>
              <a:spcBef>
                <a:spcPts val="600"/>
              </a:spcBef>
              <a:spcAft>
                <a:spcPts val="0"/>
              </a:spcAft>
              <a:buClrTx/>
              <a:buSzTx/>
              <a:buFontTx/>
              <a:buNone/>
              <a:tabLst/>
              <a:defRPr/>
            </a:pPr>
            <a:r>
              <a:rPr lang="ja-JP" altLang="en-US" sz="1600" dirty="0"/>
              <a:t>　</a:t>
            </a:r>
            <a:r>
              <a:rPr lang="ja-JP" altLang="en-US" sz="1600" dirty="0">
                <a:solidFill>
                  <a:schemeClr val="tx1"/>
                </a:solidFill>
              </a:rPr>
              <a:t>基本的方向：都市魅力の創出・発信</a:t>
            </a:r>
            <a:endParaRPr lang="en-US" altLang="ja-JP" sz="1600" dirty="0">
              <a:solidFill>
                <a:schemeClr val="tx1"/>
              </a:solidFill>
            </a:endParaRPr>
          </a:p>
          <a:p>
            <a:pPr marL="179388" marR="0" lvl="0" indent="1168400" algn="just" defTabSz="914400" rtl="0" eaLnBrk="1" fontAlgn="auto" latinLnBrk="0" hangingPunct="1">
              <a:lnSpc>
                <a:spcPct val="100000"/>
              </a:lnSpc>
              <a:spcAft>
                <a:spcPts val="0"/>
              </a:spcAft>
              <a:buClrTx/>
              <a:buSzTx/>
              <a:buFontTx/>
              <a:buNone/>
              <a:tabLst/>
              <a:defRPr/>
            </a:pPr>
            <a:r>
              <a:rPr lang="ja-JP" altLang="en-US" sz="1600" dirty="0"/>
              <a:t>観光客の受入環境の充実</a:t>
            </a:r>
            <a:endParaRPr lang="en-US" altLang="ja-JP" sz="1600" dirty="0">
              <a:solidFill>
                <a:schemeClr val="tx1"/>
              </a:solidFill>
            </a:endParaRP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82223"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40</a:t>
            </a:fld>
            <a:endParaRPr lang="ja-JP" altLang="en-US">
              <a:solidFill>
                <a:prstClr val="black"/>
              </a:solidFill>
            </a:endParaRPr>
          </a:p>
        </p:txBody>
      </p:sp>
      <p:sp>
        <p:nvSpPr>
          <p:cNvPr id="21" name="テキスト ボックス 20">
            <a:extLst>
              <a:ext uri="{FF2B5EF4-FFF2-40B4-BE49-F238E27FC236}">
                <a16:creationId xmlns:a16="http://schemas.microsoft.com/office/drawing/2014/main" id="{1C4F93F7-3918-4A13-9B44-1E7A8C1F1DA8}"/>
              </a:ext>
            </a:extLst>
          </p:cNvPr>
          <p:cNvSpPr txBox="1"/>
          <p:nvPr/>
        </p:nvSpPr>
        <p:spPr>
          <a:xfrm>
            <a:off x="255604" y="5534395"/>
            <a:ext cx="4251743" cy="1154162"/>
          </a:xfrm>
          <a:prstGeom prst="rect">
            <a:avLst/>
          </a:prstGeom>
          <a:solidFill>
            <a:schemeClr val="bg1"/>
          </a:solidFill>
          <a:ln w="28575">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lang="ja-JP" altLang="en-US" sz="1600" b="1" dirty="0">
                <a:solidFill>
                  <a:schemeClr val="tx1"/>
                </a:solidFill>
              </a:rPr>
              <a:t>基本目標⑤</a:t>
            </a:r>
            <a:endParaRPr lang="en-US" altLang="ja-JP" sz="1600" b="1" dirty="0">
              <a:solidFill>
                <a:schemeClr val="tx1"/>
              </a:solidFill>
            </a:endParaRPr>
          </a:p>
          <a:p>
            <a:pPr marL="179705" marR="0" lvl="0" indent="-457200" algn="ctr" defTabSz="914400" rtl="0" eaLnBrk="1" fontAlgn="auto" latinLnBrk="0" hangingPunct="1">
              <a:lnSpc>
                <a:spcPct val="100000"/>
              </a:lnSpc>
              <a:spcAft>
                <a:spcPts val="0"/>
              </a:spcAft>
              <a:buClrTx/>
              <a:buSzTx/>
              <a:buFontTx/>
              <a:buNone/>
              <a:tabLst/>
              <a:defRPr/>
            </a:pPr>
            <a:r>
              <a:rPr lang="ja-JP" altLang="en-US" sz="1600" b="1" dirty="0">
                <a:solidFill>
                  <a:schemeClr val="tx1"/>
                </a:solidFill>
              </a:rPr>
              <a:t>大阪の経済を強くする</a:t>
            </a:r>
            <a:endParaRPr lang="en-US" altLang="ja-JP" sz="1600" b="1" dirty="0">
              <a:solidFill>
                <a:schemeClr val="tx1"/>
              </a:solidFill>
            </a:endParaRPr>
          </a:p>
          <a:p>
            <a:pPr marL="179705" marR="0" lvl="0" indent="-457200" algn="just" defTabSz="914400" rtl="0" eaLnBrk="1" fontAlgn="auto" latinLnBrk="0" hangingPunct="1">
              <a:lnSpc>
                <a:spcPct val="100000"/>
              </a:lnSpc>
              <a:spcBef>
                <a:spcPts val="600"/>
              </a:spcBef>
              <a:spcAft>
                <a:spcPts val="0"/>
              </a:spcAft>
              <a:buClrTx/>
              <a:buSzTx/>
              <a:buFontTx/>
              <a:buNone/>
              <a:tabLst/>
              <a:defRPr/>
            </a:pPr>
            <a:r>
              <a:rPr lang="ja-JP" altLang="en-US" sz="1600" dirty="0"/>
              <a:t>　基本的方向：</a:t>
            </a:r>
            <a:r>
              <a:rPr lang="ja-JP" altLang="en-US" sz="1600" dirty="0">
                <a:solidFill>
                  <a:schemeClr val="tx1"/>
                </a:solidFill>
              </a:rPr>
              <a:t>産業の創出・振興</a:t>
            </a:r>
            <a:endParaRPr lang="en-US" altLang="ja-JP" sz="1600" dirty="0">
              <a:solidFill>
                <a:schemeClr val="tx1"/>
              </a:solidFill>
            </a:endParaRPr>
          </a:p>
          <a:p>
            <a:pPr marL="179388" marR="0" lvl="0" indent="1168400" algn="just" defTabSz="914400" rtl="0" eaLnBrk="1" fontAlgn="auto" latinLnBrk="0" hangingPunct="1">
              <a:lnSpc>
                <a:spcPct val="100000"/>
              </a:lnSpc>
              <a:spcAft>
                <a:spcPts val="0"/>
              </a:spcAft>
              <a:buClrTx/>
              <a:buSzTx/>
              <a:buFontTx/>
              <a:buNone/>
              <a:tabLst/>
              <a:defRPr/>
            </a:pPr>
            <a:r>
              <a:rPr lang="ja-JP" altLang="en-US" sz="1600" dirty="0">
                <a:solidFill>
                  <a:prstClr val="black"/>
                </a:solidFill>
                <a:latin typeface="Meiryo UI"/>
                <a:ea typeface="Meiryo UI"/>
              </a:rPr>
              <a:t>企業の人材確保支援</a:t>
            </a:r>
            <a:endParaRPr lang="en-US" altLang="ja-JP" sz="1600" dirty="0">
              <a:solidFill>
                <a:schemeClr val="tx1"/>
              </a:solidFill>
            </a:endParaRPr>
          </a:p>
        </p:txBody>
      </p:sp>
      <p:sp>
        <p:nvSpPr>
          <p:cNvPr id="20" name="正方形/長方形 19">
            <a:extLst>
              <a:ext uri="{FF2B5EF4-FFF2-40B4-BE49-F238E27FC236}">
                <a16:creationId xmlns:a16="http://schemas.microsoft.com/office/drawing/2014/main" id="{D87A6211-A91F-4095-886B-4B46686EF5A8}"/>
              </a:ext>
            </a:extLst>
          </p:cNvPr>
          <p:cNvSpPr/>
          <p:nvPr/>
        </p:nvSpPr>
        <p:spPr>
          <a:xfrm>
            <a:off x="179513" y="5091610"/>
            <a:ext cx="8784975" cy="307776"/>
          </a:xfrm>
          <a:prstGeom prst="rect">
            <a:avLst/>
          </a:prstGeom>
        </p:spPr>
        <p:txBody>
          <a:bodyPr wrap="square" lIns="91440" tIns="45720" rIns="91440" bIns="45720" anchor="t">
            <a:spAutoFit/>
          </a:bodyPr>
          <a:lstStyle/>
          <a:p>
            <a:pPr marL="179705" indent="-457200" algn="just"/>
            <a:r>
              <a:rPr lang="en-US" altLang="ja-JP" sz="1600" b="1" dirty="0">
                <a:solidFill>
                  <a:schemeClr val="bg1"/>
                </a:solidFill>
              </a:rPr>
              <a:t>Ⅲ</a:t>
            </a:r>
            <a:r>
              <a:rPr lang="ja-JP" altLang="en-US" sz="1600" b="1" dirty="0">
                <a:solidFill>
                  <a:schemeClr val="bg1"/>
                </a:solidFill>
              </a:rPr>
              <a:t>　</a:t>
            </a:r>
            <a:r>
              <a:rPr lang="ja-JP" altLang="en-US" sz="1600" b="1" dirty="0">
                <a:solidFill>
                  <a:schemeClr val="bg1"/>
                </a:solidFill>
                <a:latin typeface="Meiryo UI"/>
                <a:ea typeface="Meiryo UI"/>
                <a:cs typeface="Meiryo UI" panose="020B0604030504040204" pitchFamily="50" charset="-128"/>
              </a:rPr>
              <a:t>東西二極の一極としての社会経済構造の構築</a:t>
            </a:r>
            <a:endParaRPr lang="en-US" altLang="ja-JP" sz="1600" b="1" dirty="0">
              <a:solidFill>
                <a:schemeClr val="bg1"/>
              </a:solidFill>
              <a:latin typeface="+mn-lt"/>
              <a:ea typeface="+mn-ea"/>
              <a:cs typeface="Meiryo UI" panose="020B0604030504040204" pitchFamily="50" charset="-128"/>
            </a:endParaRPr>
          </a:p>
        </p:txBody>
      </p:sp>
      <p:sp>
        <p:nvSpPr>
          <p:cNvPr id="12" name="四角形: 角を丸くする 11">
            <a:extLst>
              <a:ext uri="{FF2B5EF4-FFF2-40B4-BE49-F238E27FC236}">
                <a16:creationId xmlns:a16="http://schemas.microsoft.com/office/drawing/2014/main" id="{A58DF9F3-7FEA-4975-8D61-DAA729E6F3B3}"/>
              </a:ext>
            </a:extLst>
          </p:cNvPr>
          <p:cNvSpPr/>
          <p:nvPr/>
        </p:nvSpPr>
        <p:spPr>
          <a:xfrm>
            <a:off x="122083" y="3207637"/>
            <a:ext cx="8899833" cy="1764092"/>
          </a:xfrm>
          <a:prstGeom prst="roundRect">
            <a:avLst>
              <a:gd name="adj" fmla="val 1126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 name="テキスト ボックス 12">
            <a:extLst>
              <a:ext uri="{FF2B5EF4-FFF2-40B4-BE49-F238E27FC236}">
                <a16:creationId xmlns:a16="http://schemas.microsoft.com/office/drawing/2014/main" id="{9E51A0E0-F961-4A92-8E86-D45949B171D6}"/>
              </a:ext>
            </a:extLst>
          </p:cNvPr>
          <p:cNvSpPr txBox="1"/>
          <p:nvPr/>
        </p:nvSpPr>
        <p:spPr>
          <a:xfrm>
            <a:off x="251391" y="3535128"/>
            <a:ext cx="4251744" cy="1400383"/>
          </a:xfrm>
          <a:prstGeom prst="rect">
            <a:avLst/>
          </a:prstGeom>
          <a:solidFill>
            <a:schemeClr val="bg1"/>
          </a:solidFill>
          <a:ln w="28575">
            <a:solidFill>
              <a:schemeClr val="accent3"/>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lang="ja-JP" altLang="en-US" sz="1600" b="1" dirty="0">
                <a:solidFill>
                  <a:schemeClr val="tx1"/>
                </a:solidFill>
              </a:rPr>
              <a:t>基本目標③</a:t>
            </a:r>
            <a:endParaRPr lang="en-US" altLang="ja-JP" sz="1600" b="1" dirty="0">
              <a:solidFill>
                <a:schemeClr val="tx1"/>
              </a:solidFill>
            </a:endParaRPr>
          </a:p>
          <a:p>
            <a:pPr marL="179705" marR="0" lvl="0" indent="-457200" algn="ctr" defTabSz="914400" rtl="0" eaLnBrk="1" fontAlgn="auto" latinLnBrk="0" hangingPunct="1">
              <a:lnSpc>
                <a:spcPct val="100000"/>
              </a:lnSpc>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住み続けたいまちをつくる</a:t>
            </a:r>
            <a:endParaRPr lang="en-US" altLang="ja-JP" sz="1600" b="1" dirty="0">
              <a:solidFill>
                <a:schemeClr val="tx1"/>
              </a:solidFill>
            </a:endParaRPr>
          </a:p>
          <a:p>
            <a:pPr marL="179705" marR="0" lvl="0" indent="-457200" defTabSz="914400" rtl="0" eaLnBrk="1" fontAlgn="auto" latinLnBrk="0" hangingPunct="1">
              <a:lnSpc>
                <a:spcPct val="100000"/>
              </a:lnSpc>
              <a:spcBef>
                <a:spcPts val="600"/>
              </a:spcBef>
              <a:spcAft>
                <a:spcPts val="0"/>
              </a:spcAft>
              <a:buClrTx/>
              <a:buSzTx/>
              <a:buFontTx/>
              <a:buNone/>
              <a:tabLst/>
              <a:defRPr/>
            </a:pPr>
            <a:r>
              <a:rPr lang="ja-JP" altLang="en-US" sz="1600" dirty="0">
                <a:solidFill>
                  <a:schemeClr val="tx1"/>
                </a:solidFill>
              </a:rPr>
              <a:t>　基本的方向：持続可能な地域づくり</a:t>
            </a:r>
            <a:endParaRPr lang="en-US" altLang="ja-JP" sz="1600" dirty="0">
              <a:solidFill>
                <a:schemeClr val="tx1"/>
              </a:solidFill>
            </a:endParaRPr>
          </a:p>
          <a:p>
            <a:pPr marL="179388" marR="0" lvl="0" indent="1168400" defTabSz="914400" rtl="0" eaLnBrk="1" fontAlgn="auto" latinLnBrk="0" hangingPunct="1">
              <a:lnSpc>
                <a:spcPct val="100000"/>
              </a:lnSpc>
              <a:spcAft>
                <a:spcPts val="0"/>
              </a:spcAft>
              <a:buClrTx/>
              <a:buSzTx/>
              <a:buFontTx/>
              <a:buNone/>
              <a:tabLst/>
              <a:defRPr/>
            </a:pPr>
            <a:r>
              <a:rPr lang="ja-JP" altLang="en-US" sz="1600" dirty="0">
                <a:solidFill>
                  <a:prstClr val="black"/>
                </a:solidFill>
                <a:latin typeface="Meiryo UI"/>
                <a:ea typeface="Meiryo UI"/>
              </a:rPr>
              <a:t>安全・安心の確保</a:t>
            </a:r>
            <a:endParaRPr lang="en-US" altLang="ja-JP" sz="1600" dirty="0">
              <a:solidFill>
                <a:prstClr val="black"/>
              </a:solidFill>
              <a:latin typeface="Meiryo UI"/>
              <a:ea typeface="Meiryo UI"/>
            </a:endParaRPr>
          </a:p>
          <a:p>
            <a:pPr marL="179388" marR="0" lvl="0" indent="1168400" defTabSz="914400" rtl="0" eaLnBrk="1" fontAlgn="auto" latinLnBrk="0" hangingPunct="1">
              <a:lnSpc>
                <a:spcPct val="100000"/>
              </a:lnSpc>
              <a:spcAft>
                <a:spcPts val="0"/>
              </a:spcAft>
              <a:buClrTx/>
              <a:buSzTx/>
              <a:buFontTx/>
              <a:buNone/>
              <a:tabLst/>
              <a:defRPr/>
            </a:pPr>
            <a:r>
              <a:rPr lang="ja-JP" altLang="en-US" sz="1600" dirty="0">
                <a:solidFill>
                  <a:schemeClr val="tx1"/>
                </a:solidFill>
              </a:rPr>
              <a:t>環境にやさしい都市の実現</a:t>
            </a:r>
            <a:endParaRPr lang="en-US" altLang="ja-JP" sz="1600" dirty="0">
              <a:solidFill>
                <a:schemeClr val="tx1"/>
              </a:solidFill>
            </a:endParaRPr>
          </a:p>
        </p:txBody>
      </p:sp>
      <p:sp>
        <p:nvSpPr>
          <p:cNvPr id="14" name="テキスト ボックス 13">
            <a:extLst>
              <a:ext uri="{FF2B5EF4-FFF2-40B4-BE49-F238E27FC236}">
                <a16:creationId xmlns:a16="http://schemas.microsoft.com/office/drawing/2014/main" id="{A125454F-10B2-4353-94CB-D54CE9072281}"/>
              </a:ext>
            </a:extLst>
          </p:cNvPr>
          <p:cNvSpPr txBox="1"/>
          <p:nvPr/>
        </p:nvSpPr>
        <p:spPr>
          <a:xfrm>
            <a:off x="4636654" y="3535128"/>
            <a:ext cx="4251743" cy="1400383"/>
          </a:xfrm>
          <a:prstGeom prst="rect">
            <a:avLst/>
          </a:prstGeom>
          <a:solidFill>
            <a:schemeClr val="bg1"/>
          </a:solidFill>
          <a:ln w="28575">
            <a:solidFill>
              <a:schemeClr val="accent3"/>
            </a:solidFill>
          </a:ln>
        </p:spPr>
        <p:txBody>
          <a:bodyPr wrap="square">
            <a:spAutoFit/>
          </a:bodyPr>
          <a:lstStyle/>
          <a:p>
            <a:pPr marL="1533525" marR="0" lvl="0" indent="-1811338" algn="ctr" defTabSz="914400" rtl="0" eaLnBrk="1" fontAlgn="auto" latinLnBrk="0" hangingPunct="1">
              <a:lnSpc>
                <a:spcPct val="100000"/>
              </a:lnSpc>
              <a:spcBef>
                <a:spcPts val="600"/>
              </a:spcBef>
              <a:spcAft>
                <a:spcPts val="0"/>
              </a:spcAft>
              <a:buClrTx/>
              <a:buSzTx/>
              <a:buFontTx/>
              <a:buNone/>
              <a:tabLst/>
              <a:defRPr/>
            </a:pPr>
            <a:r>
              <a:rPr lang="ja-JP" altLang="en-US" sz="1600" b="1" dirty="0">
                <a:solidFill>
                  <a:schemeClr val="tx1"/>
                </a:solidFill>
              </a:rPr>
              <a:t>基本目標</a:t>
            </a:r>
            <a:r>
              <a:rPr lang="ja-JP" altLang="en-US" sz="1600" b="1" dirty="0"/>
              <a:t>④</a:t>
            </a:r>
            <a:endParaRPr lang="en-US" altLang="ja-JP" sz="1600" b="1" dirty="0"/>
          </a:p>
          <a:p>
            <a:pPr marL="1533525" marR="0" lvl="0" indent="-1811338" algn="ctr" defTabSz="914400" rtl="0" eaLnBrk="1" fontAlgn="auto" latinLnBrk="0" hangingPunct="1">
              <a:lnSpc>
                <a:spcPct val="100000"/>
              </a:lnSpc>
              <a:spcAft>
                <a:spcPts val="0"/>
              </a:spcAft>
              <a:buClrTx/>
              <a:buSzTx/>
              <a:buFontTx/>
              <a:buNone/>
              <a:tabLst/>
              <a:defRPr/>
            </a:pPr>
            <a:r>
              <a:rPr lang="ja-JP" altLang="en-US" sz="1600" b="1" dirty="0"/>
              <a:t>誰もが健康で活躍できるまちをつくる</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358900" indent="-1636713" algn="just">
              <a:spcBef>
                <a:spcPts val="600"/>
              </a:spcBef>
              <a:defRPr/>
            </a:pPr>
            <a:r>
              <a:rPr lang="ja-JP" altLang="en-US" sz="1600" dirty="0">
                <a:solidFill>
                  <a:schemeClr val="tx1"/>
                </a:solidFill>
              </a:rPr>
              <a:t>　基本的方向：</a:t>
            </a:r>
            <a:r>
              <a:rPr lang="ja-JP" altLang="en-US" sz="1600" dirty="0">
                <a:solidFill>
                  <a:prstClr val="black"/>
                </a:solidFill>
                <a:latin typeface="Meiryo UI"/>
                <a:ea typeface="Meiryo UI"/>
              </a:rPr>
              <a:t>あらゆる人が活躍できる「全員参画社会」の実現</a:t>
            </a:r>
            <a:endParaRPr lang="en-US" altLang="ja-JP" sz="1600" dirty="0">
              <a:latin typeface="Meiryo UI"/>
              <a:ea typeface="Meiryo UI"/>
            </a:endParaRPr>
          </a:p>
          <a:p>
            <a:pPr marL="1173163" indent="82550" algn="just">
              <a:defRPr/>
            </a:pPr>
            <a:r>
              <a:rPr lang="ja-JP" altLang="en-US" sz="1600" dirty="0"/>
              <a:t>　健康寿命の延伸</a:t>
            </a:r>
            <a:endParaRPr lang="en-US" altLang="ja-JP" sz="1600" dirty="0">
              <a:solidFill>
                <a:schemeClr val="tx1"/>
              </a:solidFill>
            </a:endParaRPr>
          </a:p>
        </p:txBody>
      </p:sp>
      <p:sp>
        <p:nvSpPr>
          <p:cNvPr id="15" name="正方形/長方形 14">
            <a:extLst>
              <a:ext uri="{FF2B5EF4-FFF2-40B4-BE49-F238E27FC236}">
                <a16:creationId xmlns:a16="http://schemas.microsoft.com/office/drawing/2014/main" id="{5803BAC9-4CDD-45D3-8E63-8C57429A9035}"/>
              </a:ext>
            </a:extLst>
          </p:cNvPr>
          <p:cNvSpPr/>
          <p:nvPr/>
        </p:nvSpPr>
        <p:spPr>
          <a:xfrm>
            <a:off x="179513" y="3221697"/>
            <a:ext cx="8784975" cy="307776"/>
          </a:xfrm>
          <a:prstGeom prst="rect">
            <a:avLst/>
          </a:prstGeom>
        </p:spPr>
        <p:txBody>
          <a:bodyPr wrap="square" lIns="91440" tIns="45720" rIns="91440" bIns="45720" anchor="t">
            <a:spAutoFit/>
          </a:bodyPr>
          <a:lstStyle/>
          <a:p>
            <a:pPr marL="179705" indent="-457200" algn="just"/>
            <a:r>
              <a:rPr kumimoji="1" lang="en-US" altLang="ja-JP" sz="1600" b="1" i="0" u="none" strike="noStrike" kern="1200" cap="none" spc="0" normalizeH="0" baseline="0" noProof="0" dirty="0">
                <a:ln>
                  <a:noFill/>
                </a:ln>
                <a:solidFill>
                  <a:schemeClr val="bg1"/>
                </a:solidFill>
                <a:effectLst/>
                <a:uLnTx/>
                <a:uFillTx/>
                <a:latin typeface="Meiryo UI"/>
                <a:ea typeface="Meiryo UI"/>
                <a:cs typeface="Meiryo UI" panose="020B0604030504040204" pitchFamily="50" charset="-128"/>
              </a:rPr>
              <a:t>Ⅱ</a:t>
            </a:r>
            <a:r>
              <a:rPr lang="ja-JP" altLang="en-US" sz="1600" b="1" dirty="0">
                <a:solidFill>
                  <a:schemeClr val="bg1"/>
                </a:solidFill>
                <a:latin typeface="Meiryo UI"/>
                <a:ea typeface="Meiryo UI"/>
                <a:cs typeface="Meiryo UI" panose="020B0604030504040204" pitchFamily="50" charset="-128"/>
              </a:rPr>
              <a:t>　</a:t>
            </a:r>
            <a:r>
              <a:rPr kumimoji="1" lang="ja-JP" altLang="en-US" sz="1600" b="1" i="0" u="none" strike="noStrike" kern="1200" cap="none" spc="0" normalizeH="0" baseline="0" noProof="0" dirty="0">
                <a:ln>
                  <a:noFill/>
                </a:ln>
                <a:solidFill>
                  <a:schemeClr val="bg1"/>
                </a:solidFill>
                <a:effectLst/>
                <a:uLnTx/>
                <a:uFillTx/>
                <a:latin typeface="Meiryo UI"/>
                <a:ea typeface="Meiryo UI"/>
                <a:cs typeface="Meiryo UI" panose="020B0604030504040204" pitchFamily="50" charset="-128"/>
              </a:rPr>
              <a:t>人口減少・超高齢社会でも持続可能な地域づくり</a:t>
            </a:r>
            <a:endParaRPr lang="en-US" altLang="ja-JP" sz="1600" b="1" dirty="0">
              <a:solidFill>
                <a:schemeClr val="bg1"/>
              </a:solidFill>
              <a:latin typeface="+mn-lt"/>
              <a:ea typeface="+mn-ea"/>
              <a:cs typeface="Meiryo UI" panose="020B0604030504040204" pitchFamily="50" charset="-128"/>
            </a:endParaRPr>
          </a:p>
        </p:txBody>
      </p:sp>
      <p:sp>
        <p:nvSpPr>
          <p:cNvPr id="16" name="四角形: 角を丸くする 15">
            <a:extLst>
              <a:ext uri="{FF2B5EF4-FFF2-40B4-BE49-F238E27FC236}">
                <a16:creationId xmlns:a16="http://schemas.microsoft.com/office/drawing/2014/main" id="{EAA30E77-79CD-4012-9A03-85E077020B58}"/>
              </a:ext>
            </a:extLst>
          </p:cNvPr>
          <p:cNvSpPr/>
          <p:nvPr/>
        </p:nvSpPr>
        <p:spPr>
          <a:xfrm>
            <a:off x="122083" y="1330675"/>
            <a:ext cx="8899833" cy="1764092"/>
          </a:xfrm>
          <a:prstGeom prst="roundRect">
            <a:avLst>
              <a:gd name="adj" fmla="val 881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 name="テキスト ボックス 16">
            <a:extLst>
              <a:ext uri="{FF2B5EF4-FFF2-40B4-BE49-F238E27FC236}">
                <a16:creationId xmlns:a16="http://schemas.microsoft.com/office/drawing/2014/main" id="{C161C6D8-1EAA-4A72-BCAF-77773A5AC728}"/>
              </a:ext>
            </a:extLst>
          </p:cNvPr>
          <p:cNvSpPr txBox="1"/>
          <p:nvPr/>
        </p:nvSpPr>
        <p:spPr>
          <a:xfrm>
            <a:off x="255603" y="1753950"/>
            <a:ext cx="4251744" cy="1154162"/>
          </a:xfrm>
          <a:prstGeom prst="rect">
            <a:avLst/>
          </a:prstGeom>
          <a:solidFill>
            <a:schemeClr val="bg1"/>
          </a:solidFill>
          <a:ln w="28575">
            <a:solidFill>
              <a:schemeClr val="accent6"/>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lang="ja-JP" altLang="en-US" sz="1600" b="1" dirty="0">
                <a:solidFill>
                  <a:schemeClr val="tx1"/>
                </a:solidFill>
              </a:rPr>
              <a:t>基本目標①</a:t>
            </a:r>
            <a:endParaRPr lang="en-US" altLang="ja-JP" sz="1600" b="1" dirty="0">
              <a:solidFill>
                <a:schemeClr val="tx1"/>
              </a:solidFill>
            </a:endParaRPr>
          </a:p>
          <a:p>
            <a:pPr marL="179705" marR="0" lvl="0" indent="-457200" algn="ctr" defTabSz="914400" rtl="0" eaLnBrk="1" fontAlgn="auto" latinLnBrk="0" hangingPunct="1">
              <a:lnSpc>
                <a:spcPct val="100000"/>
              </a:lnSpc>
              <a:spcAft>
                <a:spcPts val="0"/>
              </a:spcAft>
              <a:buClrTx/>
              <a:buSzTx/>
              <a:buFontTx/>
              <a:buNone/>
              <a:tabLst/>
              <a:defRPr/>
            </a:pPr>
            <a:r>
              <a:rPr lang="ja-JP" altLang="en-US" sz="1600" b="1" dirty="0">
                <a:solidFill>
                  <a:schemeClr val="tx1"/>
                </a:solidFill>
              </a:rPr>
              <a:t>これからの大阪を担うひとをつくる</a:t>
            </a:r>
            <a:endParaRPr lang="en-US" altLang="ja-JP" sz="1600" b="1" dirty="0">
              <a:solidFill>
                <a:schemeClr val="tx1"/>
              </a:solidFill>
            </a:endParaRPr>
          </a:p>
          <a:p>
            <a:pPr marL="179705" marR="0" lvl="0" indent="-457200" defTabSz="914400" rtl="0" eaLnBrk="1" fontAlgn="auto" latinLnBrk="0" hangingPunct="1">
              <a:lnSpc>
                <a:spcPct val="100000"/>
              </a:lnSpc>
              <a:spcBef>
                <a:spcPts val="600"/>
              </a:spcBef>
              <a:spcAft>
                <a:spcPts val="0"/>
              </a:spcAft>
              <a:buClrTx/>
              <a:buSzTx/>
              <a:buFontTx/>
              <a:buNone/>
              <a:tabLst/>
              <a:defRPr/>
            </a:pPr>
            <a:r>
              <a:rPr lang="ja-JP" altLang="en-US" sz="1600" dirty="0"/>
              <a:t>　基本的方向：</a:t>
            </a:r>
            <a:r>
              <a:rPr lang="ja-JP" altLang="en-US" sz="1600" dirty="0">
                <a:solidFill>
                  <a:schemeClr val="tx1"/>
                </a:solidFill>
              </a:rPr>
              <a:t>若者の活躍支援</a:t>
            </a:r>
            <a:endParaRPr lang="en-US" altLang="ja-JP" sz="1600" dirty="0"/>
          </a:p>
          <a:p>
            <a:pPr marL="908050" marR="0" lvl="0" indent="439738" defTabSz="914400" rtl="0" eaLnBrk="1" fontAlgn="auto" latinLnBrk="0" hangingPunct="1">
              <a:lnSpc>
                <a:spcPct val="100000"/>
              </a:lnSpc>
              <a:spcAft>
                <a:spcPts val="0"/>
              </a:spcAft>
              <a:buClrTx/>
              <a:buSzTx/>
              <a:buFontTx/>
              <a:buNone/>
              <a:tabLst/>
              <a:defRPr/>
            </a:pPr>
            <a:r>
              <a:rPr lang="ja-JP" altLang="en-US" sz="1600" dirty="0">
                <a:solidFill>
                  <a:prstClr val="black"/>
                </a:solidFill>
                <a:latin typeface="Meiryo UI"/>
                <a:ea typeface="Meiryo UI"/>
              </a:rPr>
              <a:t>子どもの育成環境の充実</a:t>
            </a:r>
            <a:endParaRPr lang="en-US" altLang="ja-JP" sz="1600" dirty="0">
              <a:solidFill>
                <a:prstClr val="black"/>
              </a:solidFill>
              <a:latin typeface="Meiryo UI"/>
              <a:ea typeface="Meiryo UI"/>
            </a:endParaRPr>
          </a:p>
        </p:txBody>
      </p:sp>
      <p:sp>
        <p:nvSpPr>
          <p:cNvPr id="18" name="テキスト ボックス 17">
            <a:extLst>
              <a:ext uri="{FF2B5EF4-FFF2-40B4-BE49-F238E27FC236}">
                <a16:creationId xmlns:a16="http://schemas.microsoft.com/office/drawing/2014/main" id="{82E9B25D-FCC6-4B50-BD5D-ED6D3B198B9D}"/>
              </a:ext>
            </a:extLst>
          </p:cNvPr>
          <p:cNvSpPr txBox="1"/>
          <p:nvPr/>
        </p:nvSpPr>
        <p:spPr>
          <a:xfrm>
            <a:off x="4636654" y="1753227"/>
            <a:ext cx="4251743" cy="1155600"/>
          </a:xfrm>
          <a:prstGeom prst="rect">
            <a:avLst/>
          </a:prstGeom>
          <a:solidFill>
            <a:schemeClr val="bg1"/>
          </a:solidFill>
          <a:ln w="28575">
            <a:solidFill>
              <a:schemeClr val="accent6"/>
            </a:solidFill>
          </a:ln>
        </p:spPr>
        <p:txBody>
          <a:bodyPr wrap="square">
            <a:spAutoFit/>
          </a:bodyPr>
          <a:lstStyle/>
          <a:p>
            <a:pPr marL="1533525" marR="0" lvl="0" indent="-1811338" algn="ctr" defTabSz="914400" rtl="0" eaLnBrk="1" fontAlgn="auto" latinLnBrk="0" hangingPunct="1">
              <a:lnSpc>
                <a:spcPct val="100000"/>
              </a:lnSpc>
              <a:spcBef>
                <a:spcPts val="600"/>
              </a:spcBef>
              <a:spcAft>
                <a:spcPts val="0"/>
              </a:spcAft>
              <a:buClrTx/>
              <a:buSzTx/>
              <a:buFontTx/>
              <a:buNone/>
              <a:tabLst/>
              <a:defRPr/>
            </a:pPr>
            <a:r>
              <a:rPr lang="ja-JP" altLang="en-US" sz="1600" b="1" dirty="0">
                <a:solidFill>
                  <a:schemeClr val="tx1"/>
                </a:solidFill>
              </a:rPr>
              <a:t>基本目標②　</a:t>
            </a:r>
            <a:endParaRPr lang="en-US" altLang="ja-JP" sz="1600" b="1" dirty="0">
              <a:solidFill>
                <a:schemeClr val="tx1"/>
              </a:solidFill>
            </a:endParaRPr>
          </a:p>
          <a:p>
            <a:pPr marL="1533525" marR="0" lvl="0" indent="-1811338" algn="ctr" defTabSz="914400" rtl="0" eaLnBrk="1" fontAlgn="auto" latinLnBrk="0" hangingPunct="1">
              <a:lnSpc>
                <a:spcPct val="100000"/>
              </a:lnSpc>
              <a:spcAft>
                <a:spcPts val="0"/>
              </a:spcAft>
              <a:buClrTx/>
              <a:buSzTx/>
              <a:buFontTx/>
              <a:buNone/>
              <a:tabLst/>
              <a:defRPr/>
            </a:pPr>
            <a:r>
              <a:rPr lang="ja-JP" altLang="en-US" sz="1600" b="1" dirty="0">
                <a:solidFill>
                  <a:schemeClr val="tx1"/>
                </a:solidFill>
              </a:rPr>
              <a:t>結婚・出産・子育ての希望をかなえる</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369888" indent="-647700">
              <a:spcBef>
                <a:spcPts val="600"/>
              </a:spcBef>
              <a:defRPr/>
            </a:pPr>
            <a:r>
              <a:rPr lang="ja-JP" altLang="en-US" sz="1600" dirty="0"/>
              <a:t>　基本的方向：</a:t>
            </a:r>
            <a:r>
              <a:rPr lang="ja-JP" altLang="en-US" sz="1600" dirty="0">
                <a:solidFill>
                  <a:prstClr val="black"/>
                </a:solidFill>
                <a:latin typeface="Meiryo UI"/>
                <a:ea typeface="Meiryo UI"/>
              </a:rPr>
              <a:t>仕事と子育ての両立</a:t>
            </a:r>
            <a:endParaRPr lang="en-US" altLang="ja-JP" sz="1600" dirty="0">
              <a:solidFill>
                <a:schemeClr val="tx1"/>
              </a:solidFill>
            </a:endParaRPr>
          </a:p>
        </p:txBody>
      </p:sp>
      <p:sp>
        <p:nvSpPr>
          <p:cNvPr id="19" name="正方形/長方形 18">
            <a:extLst>
              <a:ext uri="{FF2B5EF4-FFF2-40B4-BE49-F238E27FC236}">
                <a16:creationId xmlns:a16="http://schemas.microsoft.com/office/drawing/2014/main" id="{3FA4ED9F-DEE5-4809-A0E6-A9FF6B0C7982}"/>
              </a:ext>
            </a:extLst>
          </p:cNvPr>
          <p:cNvSpPr/>
          <p:nvPr/>
        </p:nvSpPr>
        <p:spPr>
          <a:xfrm>
            <a:off x="179513" y="1344735"/>
            <a:ext cx="8784975" cy="307776"/>
          </a:xfrm>
          <a:prstGeom prst="rect">
            <a:avLst/>
          </a:prstGeom>
        </p:spPr>
        <p:txBody>
          <a:bodyPr wrap="square" lIns="91440" tIns="45720" rIns="91440" bIns="45720" anchor="t">
            <a:spAutoFit/>
          </a:bodyPr>
          <a:lstStyle/>
          <a:p>
            <a:pPr marL="179705" indent="-457200" algn="just"/>
            <a:r>
              <a:rPr lang="en-US" altLang="ja-JP" sz="1600" b="1" dirty="0">
                <a:solidFill>
                  <a:schemeClr val="bg1"/>
                </a:solidFill>
              </a:rPr>
              <a:t>Ⅰ</a:t>
            </a:r>
            <a:r>
              <a:rPr lang="ja-JP" altLang="en-US" sz="1600" b="1" dirty="0">
                <a:solidFill>
                  <a:schemeClr val="bg1"/>
                </a:solidFill>
              </a:rPr>
              <a:t>　若者が活躍でき、子育て安心の都市「大阪」の実現</a:t>
            </a:r>
          </a:p>
        </p:txBody>
      </p:sp>
      <p:sp>
        <p:nvSpPr>
          <p:cNvPr id="5" name="テキスト ボックス 4">
            <a:extLst>
              <a:ext uri="{FF2B5EF4-FFF2-40B4-BE49-F238E27FC236}">
                <a16:creationId xmlns:a16="http://schemas.microsoft.com/office/drawing/2014/main" id="{F7D3996A-72C5-4674-8B10-EE9986528F28}"/>
              </a:ext>
            </a:extLst>
          </p:cNvPr>
          <p:cNvSpPr txBox="1"/>
          <p:nvPr/>
        </p:nvSpPr>
        <p:spPr>
          <a:xfrm>
            <a:off x="89756" y="620408"/>
            <a:ext cx="8964488" cy="646331"/>
          </a:xfrm>
          <a:prstGeom prst="rect">
            <a:avLst/>
          </a:prstGeom>
          <a:noFill/>
        </p:spPr>
        <p:txBody>
          <a:bodyPr wrap="square" rtlCol="0">
            <a:spAutoFit/>
          </a:bodyPr>
          <a:lstStyle/>
          <a:p>
            <a:r>
              <a:rPr lang="ja-JP" altLang="en-US" dirty="0"/>
              <a:t>第３期大阪府まち・ひと・しごと創生総合戦略では、３つの取組の方向性のもと、６つの基本目標に向け、基本的方向に沿って取組を推進していきます。</a:t>
            </a:r>
            <a:endParaRPr kumimoji="1" lang="ja-JP" altLang="en-US" dirty="0"/>
          </a:p>
        </p:txBody>
      </p:sp>
      <p:sp>
        <p:nvSpPr>
          <p:cNvPr id="23" name="正方形/長方形 22">
            <a:extLst>
              <a:ext uri="{FF2B5EF4-FFF2-40B4-BE49-F238E27FC236}">
                <a16:creationId xmlns:a16="http://schemas.microsoft.com/office/drawing/2014/main" id="{0438AA36-26E7-4F5A-B941-5DC913594B40}"/>
              </a:ext>
            </a:extLst>
          </p:cNvPr>
          <p:cNvSpPr/>
          <p:nvPr/>
        </p:nvSpPr>
        <p:spPr>
          <a:xfrm>
            <a:off x="179512" y="146838"/>
            <a:ext cx="8136904" cy="369332"/>
          </a:xfrm>
          <a:prstGeom prst="rect">
            <a:avLst/>
          </a:prstGeom>
        </p:spPr>
        <p:txBody>
          <a:bodyPr wrap="square" lIns="91440" tIns="45720" rIns="91440" bIns="45720" anchor="t">
            <a:spAutoFit/>
          </a:bodyPr>
          <a:lstStyle/>
          <a:p>
            <a:r>
              <a:rPr lang="ja-JP" altLang="en-US" dirty="0">
                <a:solidFill>
                  <a:prstClr val="black"/>
                </a:solidFill>
                <a:latin typeface="Meiryo UI"/>
                <a:ea typeface="Meiryo UI"/>
                <a:cs typeface="Meiryo UI" panose="020B0604030504040204" pitchFamily="50" charset="-128"/>
              </a:rPr>
              <a:t>１）</a:t>
            </a:r>
            <a:r>
              <a:rPr lang="ja-JP" altLang="en-US" sz="1800" dirty="0">
                <a:latin typeface="Meiryo UI"/>
                <a:ea typeface="Meiryo UI"/>
                <a:cs typeface="Meiryo UI" panose="020B0604030504040204" pitchFamily="50" charset="-128"/>
              </a:rPr>
              <a:t>総合戦略の方向性について</a:t>
            </a:r>
            <a:endParaRPr lang="ja-JP" altLang="en-US" sz="1800" dirty="0">
              <a:highlight>
                <a:srgbClr val="FFFF00"/>
              </a:highlight>
              <a:latin typeface="Meiryo UI"/>
              <a:ea typeface="Meiryo UI"/>
              <a:cs typeface="Meiryo UI" panose="020B0604030504040204" pitchFamily="50" charset="-128"/>
            </a:endParaRPr>
          </a:p>
        </p:txBody>
      </p:sp>
    </p:spTree>
    <p:extLst>
      <p:ext uri="{BB962C8B-B14F-4D97-AF65-F5344CB8AC3E}">
        <p14:creationId xmlns:p14="http://schemas.microsoft.com/office/powerpoint/2010/main" val="1904447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79513" y="592062"/>
            <a:ext cx="8784975" cy="5101397"/>
          </a:xfrm>
          <a:prstGeom prst="rect">
            <a:avLst/>
          </a:prstGeom>
        </p:spPr>
        <p:txBody>
          <a:bodyPr wrap="square" lIns="91440" tIns="45720" rIns="91440" bIns="45720" anchor="t">
            <a:spAutoFit/>
          </a:bodyPr>
          <a:lstStyle/>
          <a:p>
            <a:pPr marL="179705" indent="-457200" algn="just"/>
            <a:r>
              <a:rPr lang="en-US" altLang="ja-JP" sz="1600" b="1" dirty="0"/>
              <a:t>Ⅰ</a:t>
            </a:r>
            <a:r>
              <a:rPr lang="ja-JP" altLang="en-US" sz="1600" b="1" dirty="0"/>
              <a:t>　若者が活躍でき、子育て安心の都市「大阪」の実現</a:t>
            </a:r>
            <a:endParaRPr lang="en-US" altLang="ja-JP" sz="1600" b="1" dirty="0">
              <a:latin typeface="+mn-lt"/>
              <a:ea typeface="+mn-ea"/>
              <a:cs typeface="Meiryo UI" panose="020B0604030504040204" pitchFamily="50" charset="-128"/>
            </a:endParaRPr>
          </a:p>
          <a:p>
            <a:pPr marL="179388" indent="1588" algn="just">
              <a:spcBef>
                <a:spcPts val="600"/>
              </a:spcBef>
              <a:defRPr/>
            </a:pPr>
            <a:r>
              <a:rPr lang="ja-JP" altLang="en-US" sz="1600" b="1" dirty="0"/>
              <a:t>○第２期戦略</a:t>
            </a:r>
            <a:r>
              <a:rPr lang="ja-JP" altLang="en-US" sz="1600" b="1" dirty="0">
                <a:solidFill>
                  <a:schemeClr val="tx1"/>
                </a:solidFill>
              </a:rPr>
              <a:t>の経過</a:t>
            </a:r>
            <a:endParaRPr lang="en-US" altLang="ja-JP" sz="1600" dirty="0">
              <a:solidFill>
                <a:schemeClr val="tx1"/>
              </a:solidFill>
            </a:endParaRPr>
          </a:p>
          <a:p>
            <a:pPr marL="180975" indent="0" algn="just">
              <a:spcBef>
                <a:spcPts val="600"/>
              </a:spcBef>
            </a:pPr>
            <a:r>
              <a:rPr lang="ja-JP" altLang="en-US" sz="1600" dirty="0">
                <a:solidFill>
                  <a:schemeClr val="tx1"/>
                </a:solidFill>
              </a:rPr>
              <a:t>第２期戦略では、若者の就職や職場への定着支援などに取り組んできましたが、依然として若者の就業率は全国平均を下回っています。また、次代を担う子どもへの対策として、学力や体力の向上に向けた施策を講じてきましたが、学力・体力とも全国と比べると依然低い状況が続いています。</a:t>
            </a:r>
            <a:endParaRPr lang="en-US" altLang="ja-JP" sz="1600" dirty="0">
              <a:solidFill>
                <a:schemeClr val="tx1"/>
              </a:solidFill>
            </a:endParaRPr>
          </a:p>
          <a:p>
            <a:pPr marL="180975" algn="just">
              <a:spcBef>
                <a:spcPts val="300"/>
              </a:spcBef>
            </a:pPr>
            <a:r>
              <a:rPr lang="ja-JP" altLang="en-US" sz="1600" dirty="0"/>
              <a:t>また、</a:t>
            </a:r>
            <a:r>
              <a:rPr lang="ja-JP" altLang="en-US" sz="1600" dirty="0">
                <a:solidFill>
                  <a:schemeClr val="tx1"/>
                </a:solidFill>
              </a:rPr>
              <a:t>仕事と子育ての両立に向け、ワーク・ライフ・バランスの推進や女性の就業支援などの取組を進めてきましたが、依然として女性の就業率は全国平均を下回っています。</a:t>
            </a:r>
            <a:endParaRPr lang="en-US" altLang="ja-JP" sz="1600" dirty="0">
              <a:solidFill>
                <a:schemeClr val="tx1"/>
              </a:solidFill>
            </a:endParaRPr>
          </a:p>
          <a:p>
            <a:pPr marL="180975" indent="0" algn="just">
              <a:spcBef>
                <a:spcPts val="600"/>
              </a:spcBef>
            </a:pPr>
            <a:r>
              <a:rPr lang="ja-JP" altLang="en-US" sz="1600" b="1" dirty="0"/>
              <a:t>○人口動向からみる</a:t>
            </a:r>
            <a:r>
              <a:rPr lang="ja-JP" altLang="en-US" sz="1600" b="1" dirty="0">
                <a:solidFill>
                  <a:schemeClr val="tx1"/>
                </a:solidFill>
              </a:rPr>
              <a:t>大阪</a:t>
            </a:r>
            <a:endParaRPr lang="en-US" altLang="ja-JP" sz="1600" b="1" dirty="0">
              <a:solidFill>
                <a:schemeClr val="tx1"/>
              </a:solidFill>
            </a:endParaRPr>
          </a:p>
          <a:p>
            <a:pPr marL="180975" indent="0" algn="just">
              <a:spcBef>
                <a:spcPts val="600"/>
              </a:spcBef>
            </a:pPr>
            <a:r>
              <a:rPr lang="ja-JP" altLang="en-US" sz="1600" dirty="0">
                <a:solidFill>
                  <a:schemeClr val="tx1"/>
                </a:solidFill>
              </a:rPr>
              <a:t>全国的に人口減少・少子高齢化が進む中、大阪府</a:t>
            </a:r>
            <a:r>
              <a:rPr lang="ja-JP" altLang="en-US" sz="1600" dirty="0"/>
              <a:t>においても出生数・合計特殊出生率ともに減少し自然減の傾向が続いており、</a:t>
            </a:r>
            <a:r>
              <a:rPr lang="en-US" altLang="ja-JP" sz="1600" dirty="0">
                <a:solidFill>
                  <a:schemeClr val="tx1"/>
                </a:solidFill>
              </a:rPr>
              <a:t>2050</a:t>
            </a:r>
            <a:r>
              <a:rPr lang="ja-JP" altLang="en-US" sz="1600" dirty="0">
                <a:solidFill>
                  <a:schemeClr val="tx1"/>
                </a:solidFill>
              </a:rPr>
              <a:t>年には生産年齢人口が半数程度になる見込みです。</a:t>
            </a:r>
            <a:endParaRPr lang="en-US" altLang="ja-JP" sz="1600" dirty="0">
              <a:solidFill>
                <a:schemeClr val="tx1"/>
              </a:solidFill>
            </a:endParaRPr>
          </a:p>
          <a:p>
            <a:pPr marL="179388" marR="0" lvl="0" indent="1588" algn="just" defTabSz="914400" rtl="0" eaLnBrk="1" fontAlgn="auto" latinLnBrk="0" hangingPunct="1">
              <a:lnSpc>
                <a:spcPct val="100000"/>
              </a:lnSpc>
              <a:spcBef>
                <a:spcPts val="300"/>
              </a:spcBef>
              <a:spcAft>
                <a:spcPts val="0"/>
              </a:spcAft>
              <a:buClrTx/>
              <a:buSzTx/>
              <a:buFontTx/>
              <a:buNone/>
              <a:tabLst/>
              <a:defRPr/>
            </a:pPr>
            <a:r>
              <a:rPr lang="ja-JP" altLang="en-US" sz="1600" dirty="0">
                <a:solidFill>
                  <a:schemeClr val="tx1"/>
                </a:solidFill>
              </a:rPr>
              <a:t>結婚に関しては、国の調査において、「いずれ結婚するつもり」と考えている全国の未婚者（</a:t>
            </a:r>
            <a:r>
              <a:rPr lang="en-US" altLang="ja-JP" sz="1600" dirty="0">
                <a:solidFill>
                  <a:schemeClr val="tx1"/>
                </a:solidFill>
              </a:rPr>
              <a:t>18</a:t>
            </a:r>
            <a:r>
              <a:rPr lang="ja-JP" altLang="en-US" sz="1600" dirty="0"/>
              <a:t>～</a:t>
            </a:r>
            <a:r>
              <a:rPr lang="en-US" altLang="ja-JP" sz="1600" dirty="0">
                <a:solidFill>
                  <a:schemeClr val="tx1"/>
                </a:solidFill>
              </a:rPr>
              <a:t>34</a:t>
            </a:r>
            <a:r>
              <a:rPr lang="ja-JP" altLang="en-US" sz="1600" dirty="0">
                <a:solidFill>
                  <a:schemeClr val="tx1"/>
                </a:solidFill>
              </a:rPr>
              <a:t>歳）の割合が男性</a:t>
            </a:r>
            <a:r>
              <a:rPr lang="en-US" altLang="ja-JP" sz="1600" dirty="0">
                <a:solidFill>
                  <a:schemeClr val="tx1"/>
                </a:solidFill>
              </a:rPr>
              <a:t>81.4</a:t>
            </a:r>
            <a:r>
              <a:rPr lang="ja-JP" altLang="en-US" sz="1600" dirty="0">
                <a:solidFill>
                  <a:schemeClr val="tx1"/>
                </a:solidFill>
              </a:rPr>
              <a:t>％、女性</a:t>
            </a:r>
            <a:r>
              <a:rPr lang="en-US" altLang="ja-JP" sz="1600" dirty="0">
                <a:solidFill>
                  <a:schemeClr val="tx1"/>
                </a:solidFill>
              </a:rPr>
              <a:t>84.3%</a:t>
            </a:r>
            <a:r>
              <a:rPr lang="ja-JP" altLang="en-US" sz="1600" dirty="0">
                <a:solidFill>
                  <a:schemeClr val="tx1"/>
                </a:solidFill>
              </a:rPr>
              <a:t>を示す中、全国・大阪ともに婚姻率は減少傾向が続いています。</a:t>
            </a:r>
            <a:endParaRPr lang="en-US" altLang="ja-JP" sz="1600" dirty="0">
              <a:solidFill>
                <a:schemeClr val="tx1"/>
              </a:solidFill>
            </a:endParaRPr>
          </a:p>
          <a:p>
            <a:pPr marL="179388" marR="0" lvl="0" indent="1588" algn="just" defTabSz="914400" rtl="0" eaLnBrk="1" fontAlgn="auto" latinLnBrk="0" hangingPunct="1">
              <a:lnSpc>
                <a:spcPct val="100000"/>
              </a:lnSpc>
              <a:spcBef>
                <a:spcPts val="300"/>
              </a:spcBef>
              <a:spcAft>
                <a:spcPts val="0"/>
              </a:spcAft>
              <a:buClrTx/>
              <a:buSzTx/>
              <a:buFontTx/>
              <a:buNone/>
              <a:tabLst/>
              <a:defRPr/>
            </a:pPr>
            <a:r>
              <a:rPr lang="ja-JP" altLang="en-US" sz="1600" dirty="0">
                <a:solidFill>
                  <a:schemeClr val="tx1"/>
                </a:solidFill>
              </a:rPr>
              <a:t>出産・子育てに関しては、全国の未婚者の平均希望子ども数が男女ともに２人を下回っており、また、</a:t>
            </a:r>
            <a:r>
              <a:rPr lang="en-US" altLang="ja-JP" sz="1600" dirty="0">
                <a:solidFill>
                  <a:schemeClr val="tx1"/>
                </a:solidFill>
              </a:rPr>
              <a:t>67.8</a:t>
            </a:r>
            <a:r>
              <a:rPr lang="ja-JP" altLang="en-US" sz="1600" dirty="0">
                <a:solidFill>
                  <a:schemeClr val="tx1"/>
                </a:solidFill>
              </a:rPr>
              <a:t>％の子育て中の人が子育てへの悩みや不安を感じている状況です。</a:t>
            </a:r>
            <a:endParaRPr lang="en-US" altLang="ja-JP" sz="1600" dirty="0">
              <a:solidFill>
                <a:schemeClr val="tx1"/>
              </a:solidFill>
            </a:endParaRPr>
          </a:p>
          <a:p>
            <a:pPr marL="180975" algn="just">
              <a:spcBef>
                <a:spcPts val="600"/>
              </a:spcBef>
            </a:pPr>
            <a:r>
              <a:rPr lang="ja-JP" altLang="en-US" sz="1600" b="1" dirty="0"/>
              <a:t>○第３期戦略の基本目標</a:t>
            </a:r>
            <a:endParaRPr lang="en-US" altLang="ja-JP" sz="1600" dirty="0">
              <a:solidFill>
                <a:schemeClr val="tx1"/>
              </a:solidFill>
            </a:endParaRPr>
          </a:p>
          <a:p>
            <a:pPr marL="180975" indent="0" algn="just">
              <a:spcBef>
                <a:spcPts val="600"/>
              </a:spcBef>
            </a:pPr>
            <a:r>
              <a:rPr lang="ja-JP" altLang="en-US" sz="1600" dirty="0">
                <a:solidFill>
                  <a:schemeClr val="tx1"/>
                </a:solidFill>
              </a:rPr>
              <a:t>第</a:t>
            </a:r>
            <a:r>
              <a:rPr lang="ja-JP" altLang="en-US" sz="1600" dirty="0"/>
              <a:t>３</a:t>
            </a:r>
            <a:r>
              <a:rPr lang="ja-JP" altLang="en-US" sz="1600" dirty="0">
                <a:solidFill>
                  <a:schemeClr val="tx1"/>
                </a:solidFill>
              </a:rPr>
              <a:t>期戦略では、若者や子どもへの支援を加速させるなど「これからの大阪を担うひとをつくる」取組や、さらなる女性の活躍推進や子育て環境の充実をめざし、「結婚・出産・子育ての希望をかなえる」取組を進めます。</a:t>
            </a:r>
            <a:endParaRPr lang="en-US" altLang="ja-JP" sz="1600" dirty="0">
              <a:solidFill>
                <a:schemeClr val="tx1"/>
              </a:solidFill>
            </a:endParaRPr>
          </a:p>
        </p:txBody>
      </p:sp>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41</a:t>
            </a:fld>
            <a:endParaRPr lang="ja-JP" altLang="en-US">
              <a:solidFill>
                <a:prstClr val="black"/>
              </a:solidFill>
            </a:endParaRPr>
          </a:p>
        </p:txBody>
      </p:sp>
      <p:sp>
        <p:nvSpPr>
          <p:cNvPr id="6" name="正方形/長方形 5">
            <a:extLst>
              <a:ext uri="{FF2B5EF4-FFF2-40B4-BE49-F238E27FC236}">
                <a16:creationId xmlns:a16="http://schemas.microsoft.com/office/drawing/2014/main" id="{0B6904B2-CF75-453D-A44C-1DF85B16B257}"/>
              </a:ext>
            </a:extLst>
          </p:cNvPr>
          <p:cNvSpPr/>
          <p:nvPr/>
        </p:nvSpPr>
        <p:spPr>
          <a:xfrm>
            <a:off x="179512" y="146838"/>
            <a:ext cx="8136904" cy="369332"/>
          </a:xfrm>
          <a:prstGeom prst="rect">
            <a:avLst/>
          </a:prstGeom>
        </p:spPr>
        <p:txBody>
          <a:bodyPr wrap="square" lIns="91440" tIns="45720" rIns="91440" bIns="45720" anchor="t">
            <a:spAutoFit/>
          </a:bodyPr>
          <a:lstStyle/>
          <a:p>
            <a:r>
              <a:rPr lang="ja-JP" altLang="en-US" dirty="0">
                <a:solidFill>
                  <a:prstClr val="black"/>
                </a:solidFill>
                <a:latin typeface="Meiryo UI"/>
                <a:ea typeface="Meiryo UI"/>
                <a:cs typeface="Meiryo UI" panose="020B0604030504040204" pitchFamily="50" charset="-128"/>
              </a:rPr>
              <a:t>２）</a:t>
            </a:r>
            <a:r>
              <a:rPr lang="ja-JP" altLang="en-US" dirty="0">
                <a:latin typeface="Meiryo UI"/>
                <a:ea typeface="Meiryo UI"/>
                <a:cs typeface="Meiryo UI" panose="020B0604030504040204" pitchFamily="50" charset="-128"/>
              </a:rPr>
              <a:t>基本目標・基本的方向</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C26C61BD-43BB-4295-B62B-B31622F4E592}"/>
              </a:ext>
            </a:extLst>
          </p:cNvPr>
          <p:cNvSpPr txBox="1"/>
          <p:nvPr/>
        </p:nvSpPr>
        <p:spPr>
          <a:xfrm>
            <a:off x="1999696" y="6117740"/>
            <a:ext cx="5144609" cy="646331"/>
          </a:xfrm>
          <a:prstGeom prst="rect">
            <a:avLst/>
          </a:prstGeom>
          <a:noFill/>
          <a:ln w="28575">
            <a:solidFill>
              <a:schemeClr val="accent6"/>
            </a:solidFill>
          </a:ln>
        </p:spPr>
        <p:txBody>
          <a:bodyPr wrap="square">
            <a:spAutoFit/>
          </a:bodyPr>
          <a:lstStyle/>
          <a:p>
            <a:pPr marL="179705" marR="0" lvl="0" indent="-457200" algn="just" defTabSz="914400" rtl="0" eaLnBrk="1" fontAlgn="auto" latinLnBrk="0" hangingPunct="1">
              <a:lnSpc>
                <a:spcPct val="100000"/>
              </a:lnSpc>
              <a:spcBef>
                <a:spcPts val="600"/>
              </a:spcBef>
              <a:spcAft>
                <a:spcPts val="0"/>
              </a:spcAft>
              <a:buClrTx/>
              <a:buSzTx/>
              <a:buFontTx/>
              <a:buNone/>
              <a:tabLst/>
              <a:defRPr/>
            </a:pPr>
            <a:r>
              <a:rPr lang="ja-JP" altLang="en-US" sz="1800" dirty="0">
                <a:latin typeface="Meiryo UI"/>
                <a:ea typeface="Meiryo UI"/>
                <a:cs typeface="Meiryo UI" panose="020B0604030504040204" pitchFamily="50" charset="-128"/>
              </a:rPr>
              <a:t>　</a:t>
            </a:r>
            <a:r>
              <a:rPr lang="ja-JP" altLang="en-US" sz="1800" b="1" dirty="0">
                <a:solidFill>
                  <a:schemeClr val="tx1"/>
                </a:solidFill>
              </a:rPr>
              <a:t>基本目標①</a:t>
            </a:r>
            <a:r>
              <a:rPr lang="ja-JP" altLang="en-US" sz="1800" b="1" dirty="0"/>
              <a:t>　</a:t>
            </a:r>
            <a:r>
              <a:rPr lang="ja-JP" altLang="en-US" sz="1800" b="1" dirty="0">
                <a:solidFill>
                  <a:schemeClr val="tx1"/>
                </a:solidFill>
              </a:rPr>
              <a:t>これからの大阪を担うひとをつくる</a:t>
            </a:r>
            <a:endParaRPr lang="en-US" altLang="ja-JP" sz="1800" b="1" dirty="0">
              <a:solidFill>
                <a:schemeClr val="tx1"/>
              </a:solidFill>
            </a:endParaRPr>
          </a:p>
          <a:p>
            <a:pPr marL="179705" indent="-457200" algn="just">
              <a:defRPr/>
            </a:pPr>
            <a:r>
              <a:rPr lang="ja-JP" altLang="en-US" sz="1800" dirty="0">
                <a:latin typeface="Meiryo UI"/>
                <a:ea typeface="Meiryo UI"/>
                <a:cs typeface="Meiryo UI" panose="020B0604030504040204" pitchFamily="50" charset="-128"/>
              </a:rPr>
              <a:t>　</a:t>
            </a:r>
            <a:r>
              <a:rPr lang="ja-JP" altLang="en-US" sz="1800" b="1" dirty="0">
                <a:solidFill>
                  <a:schemeClr val="tx1"/>
                </a:solidFill>
              </a:rPr>
              <a:t>基本目標②　結婚・出産・子育ての希望をかなえる</a:t>
            </a:r>
            <a:endParaRPr lang="en-US" altLang="ja-JP" sz="1800" b="1" dirty="0">
              <a:solidFill>
                <a:schemeClr val="tx1"/>
              </a:solidFill>
            </a:endParaRPr>
          </a:p>
        </p:txBody>
      </p:sp>
      <p:sp>
        <p:nvSpPr>
          <p:cNvPr id="8" name="二等辺三角形 7">
            <a:extLst>
              <a:ext uri="{FF2B5EF4-FFF2-40B4-BE49-F238E27FC236}">
                <a16:creationId xmlns:a16="http://schemas.microsoft.com/office/drawing/2014/main" id="{2F383774-0DC5-4809-A863-66474712EB48}"/>
              </a:ext>
            </a:extLst>
          </p:cNvPr>
          <p:cNvSpPr/>
          <p:nvPr/>
        </p:nvSpPr>
        <p:spPr>
          <a:xfrm rot="10800000">
            <a:off x="3448976" y="5683856"/>
            <a:ext cx="2246050" cy="221942"/>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2741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a:extLst>
              <a:ext uri="{FF2B5EF4-FFF2-40B4-BE49-F238E27FC236}">
                <a16:creationId xmlns:a16="http://schemas.microsoft.com/office/drawing/2014/main" id="{FD5D8F16-A5D2-46A5-832D-3CDD4C73306C}"/>
              </a:ext>
            </a:extLst>
          </p:cNvPr>
          <p:cNvGraphicFramePr>
            <a:graphicFrameLocks noGrp="1"/>
          </p:cNvGraphicFramePr>
          <p:nvPr>
            <p:extLst>
              <p:ext uri="{D42A27DB-BD31-4B8C-83A1-F6EECF244321}">
                <p14:modId xmlns:p14="http://schemas.microsoft.com/office/powerpoint/2010/main" val="3445229953"/>
              </p:ext>
            </p:extLst>
          </p:nvPr>
        </p:nvGraphicFramePr>
        <p:xfrm>
          <a:off x="119398" y="2933404"/>
          <a:ext cx="8905205" cy="3519420"/>
        </p:xfrm>
        <a:graphic>
          <a:graphicData uri="http://schemas.openxmlformats.org/drawingml/2006/table">
            <a:tbl>
              <a:tblPr firstRow="1" bandRow="1">
                <a:tableStyleId>{93296810-A885-4BE3-A3E7-6D5BEEA58F35}</a:tableStyleId>
              </a:tblPr>
              <a:tblGrid>
                <a:gridCol w="5553068">
                  <a:extLst>
                    <a:ext uri="{9D8B030D-6E8A-4147-A177-3AD203B41FA5}">
                      <a16:colId xmlns:a16="http://schemas.microsoft.com/office/drawing/2014/main" val="1433173782"/>
                    </a:ext>
                  </a:extLst>
                </a:gridCol>
                <a:gridCol w="3352137">
                  <a:extLst>
                    <a:ext uri="{9D8B030D-6E8A-4147-A177-3AD203B41FA5}">
                      <a16:colId xmlns:a16="http://schemas.microsoft.com/office/drawing/2014/main" val="304697467"/>
                    </a:ext>
                  </a:extLst>
                </a:gridCol>
              </a:tblGrid>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Meiryo UI" panose="020B0604030504040204" pitchFamily="50" charset="-128"/>
                          <a:ea typeface="Meiryo UI" panose="020B0604030504040204" pitchFamily="50" charset="-128"/>
                        </a:rPr>
                        <a:t>現状値（</a:t>
                      </a:r>
                      <a:r>
                        <a:rPr kumimoji="1" lang="en-US" altLang="ja-JP" sz="1100" b="1" dirty="0">
                          <a:solidFill>
                            <a:schemeClr val="bg1"/>
                          </a:solidFill>
                          <a:latin typeface="Meiryo UI" panose="020B0604030504040204" pitchFamily="50" charset="-128"/>
                          <a:ea typeface="Meiryo UI" panose="020B0604030504040204" pitchFamily="50" charset="-128"/>
                        </a:rPr>
                        <a:t>2024</a:t>
                      </a:r>
                      <a:r>
                        <a:rPr kumimoji="1" lang="ja-JP" altLang="en-US" sz="1100" b="1" dirty="0">
                          <a:solidFill>
                            <a:schemeClr val="bg1"/>
                          </a:solidFill>
                          <a:latin typeface="Meiryo UI" panose="020B0604030504040204" pitchFamily="50" charset="-128"/>
                          <a:ea typeface="Meiryo UI" panose="020B0604030504040204" pitchFamily="50" charset="-128"/>
                        </a:rPr>
                        <a:t>年３月末時点）</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774114639"/>
                  </a:ext>
                </a:extLst>
              </a:tr>
              <a:tr h="540000">
                <a:tc>
                  <a:txBody>
                    <a:bodyPr/>
                    <a:lstStyle/>
                    <a:p>
                      <a:r>
                        <a:rPr kumimoji="1" lang="ja-JP" altLang="en-US" sz="1200" b="1" dirty="0"/>
                        <a:t>○就業率（</a:t>
                      </a:r>
                      <a:r>
                        <a:rPr kumimoji="1" lang="en-US" altLang="ja-JP" sz="1200" b="1" dirty="0"/>
                        <a:t>15</a:t>
                      </a:r>
                      <a:r>
                        <a:rPr kumimoji="1" lang="ja-JP" altLang="en-US" sz="1200" b="1" dirty="0"/>
                        <a:t>～</a:t>
                      </a:r>
                      <a:r>
                        <a:rPr kumimoji="1" lang="en-US" altLang="ja-JP" sz="1200" b="1" dirty="0"/>
                        <a:t>34</a:t>
                      </a:r>
                      <a:r>
                        <a:rPr kumimoji="1" lang="ja-JP" altLang="en-US" sz="1200" b="1" dirty="0"/>
                        <a:t>才）：全国平均を上回る</a:t>
                      </a:r>
                      <a:endParaRPr kumimoji="1" lang="ja-JP" altLang="en-US" sz="12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t>【2022</a:t>
                      </a:r>
                      <a:r>
                        <a:rPr kumimoji="1" lang="zh-CN" altLang="en-US" sz="1050" dirty="0"/>
                        <a:t>年</a:t>
                      </a:r>
                      <a:r>
                        <a:rPr kumimoji="1" lang="en-US" altLang="zh-CN" sz="1050" dirty="0"/>
                        <a:t>】</a:t>
                      </a:r>
                    </a:p>
                    <a:p>
                      <a:pPr algn="ctr"/>
                      <a:r>
                        <a:rPr kumimoji="1" lang="en-US" altLang="zh-CN" sz="1050" dirty="0"/>
                        <a:t>68.35%</a:t>
                      </a:r>
                    </a:p>
                    <a:p>
                      <a:pPr algn="ctr"/>
                      <a:r>
                        <a:rPr kumimoji="1" lang="ja-JP" altLang="en-US" sz="1050" dirty="0"/>
                        <a:t>（全国平均：</a:t>
                      </a:r>
                      <a:r>
                        <a:rPr kumimoji="1" lang="en-US" altLang="ja-JP" sz="1050" dirty="0"/>
                        <a:t>70.11</a:t>
                      </a:r>
                      <a:r>
                        <a:rPr kumimoji="1" lang="ja-JP" altLang="en-US" sz="1050" dirty="0"/>
                        <a:t>％</a:t>
                      </a:r>
                      <a:r>
                        <a:rPr kumimoji="1" lang="zh-CN" altLang="en-US" sz="1050" dirty="0"/>
                        <a:t>）</a:t>
                      </a:r>
                      <a:endParaRPr kumimoji="1" lang="ja-JP" altLang="en-US" sz="1050"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562195330"/>
                  </a:ext>
                </a:extLst>
              </a:tr>
              <a:tr h="540000">
                <a:tc>
                  <a:txBody>
                    <a:bodyPr/>
                    <a:lstStyle/>
                    <a:p>
                      <a:r>
                        <a:rPr kumimoji="1" lang="ja-JP" altLang="en-US" sz="1200" b="1" dirty="0"/>
                        <a:t>○</a:t>
                      </a:r>
                      <a:r>
                        <a:rPr lang="ja-JP" altLang="en-US" sz="1200" b="1" dirty="0">
                          <a:solidFill>
                            <a:schemeClr val="tx1"/>
                          </a:solidFill>
                        </a:rPr>
                        <a:t>就職を希望していた者の就職率（府立高校・</a:t>
                      </a:r>
                      <a:r>
                        <a:rPr lang="zh-CN" altLang="en-US" sz="1200" b="1" dirty="0">
                          <a:solidFill>
                            <a:schemeClr val="tx1"/>
                          </a:solidFill>
                        </a:rPr>
                        <a:t>支援学校高等部</a:t>
                      </a:r>
                      <a:r>
                        <a:rPr lang="ja-JP" altLang="en-US" sz="1200" b="1" dirty="0">
                          <a:solidFill>
                            <a:schemeClr val="tx1"/>
                          </a:solidFill>
                        </a:rPr>
                        <a:t>の卒業者）</a:t>
                      </a:r>
                      <a:endParaRPr lang="en-US" altLang="ja-JP" sz="1200" b="1" dirty="0">
                        <a:solidFill>
                          <a:schemeClr val="tx1"/>
                        </a:solidFill>
                      </a:endParaRPr>
                    </a:p>
                    <a:p>
                      <a:r>
                        <a:rPr lang="ja-JP" altLang="en-US" sz="1200" b="1" dirty="0">
                          <a:solidFill>
                            <a:schemeClr val="tx1"/>
                          </a:solidFill>
                        </a:rPr>
                        <a:t>　：</a:t>
                      </a:r>
                      <a:r>
                        <a:rPr lang="en-US" altLang="ja-JP" sz="1200" b="1" dirty="0">
                          <a:solidFill>
                            <a:schemeClr val="tx1"/>
                          </a:solidFill>
                        </a:rPr>
                        <a:t>100</a:t>
                      </a:r>
                      <a:r>
                        <a:rPr lang="ja-JP" altLang="en-US" sz="1200" b="1" dirty="0">
                          <a:solidFill>
                            <a:schemeClr val="tx1"/>
                          </a:solidFill>
                        </a:rPr>
                        <a:t>％をめざす　</a:t>
                      </a:r>
                      <a:endParaRPr kumimoji="1" lang="ja-JP" altLang="en-US" sz="12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t>【2022</a:t>
                      </a:r>
                      <a:r>
                        <a:rPr kumimoji="1" lang="zh-CN" altLang="en-US" sz="1050" dirty="0"/>
                        <a:t>年度</a:t>
                      </a:r>
                      <a:r>
                        <a:rPr kumimoji="1" lang="en-US" altLang="zh-CN" sz="1050" dirty="0"/>
                        <a:t>】</a:t>
                      </a:r>
                    </a:p>
                    <a:p>
                      <a:pPr algn="ctr"/>
                      <a:r>
                        <a:rPr kumimoji="1" lang="ja-JP" altLang="en-US" sz="1050" dirty="0"/>
                        <a:t>府立高校：</a:t>
                      </a:r>
                      <a:r>
                        <a:rPr kumimoji="1" lang="en-US" altLang="zh-CN" sz="1050" dirty="0"/>
                        <a:t>95.6</a:t>
                      </a:r>
                      <a:r>
                        <a:rPr kumimoji="1" lang="zh-CN" altLang="en-US" sz="1050" dirty="0"/>
                        <a:t>％</a:t>
                      </a:r>
                      <a:r>
                        <a:rPr kumimoji="1" lang="ja-JP" altLang="en-US" sz="1050" b="0" u="none" strike="noStrike" kern="1200" cap="none" spc="0" normalizeH="0" baseline="0" noProof="0" dirty="0">
                          <a:ln>
                            <a:noFill/>
                          </a:ln>
                          <a:solidFill>
                            <a:prstClr val="black"/>
                          </a:solidFill>
                          <a:effectLst/>
                          <a:uLnTx/>
                          <a:uFillTx/>
                        </a:rPr>
                        <a:t>（対全国差：▲</a:t>
                      </a:r>
                      <a:r>
                        <a:rPr kumimoji="1" lang="en-US" altLang="ja-JP" sz="1050" b="0" u="none" strike="noStrike" kern="1200" cap="none" spc="0" normalizeH="0" baseline="0" noProof="0" dirty="0">
                          <a:ln>
                            <a:noFill/>
                          </a:ln>
                          <a:solidFill>
                            <a:prstClr val="black"/>
                          </a:solidFill>
                          <a:effectLst/>
                          <a:uLnTx/>
                          <a:uFillTx/>
                        </a:rPr>
                        <a:t>2.4</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u="none" strike="noStrike" kern="1200" cap="none" spc="0" normalizeH="0" baseline="0" noProof="0" dirty="0">
                        <a:ln>
                          <a:noFill/>
                        </a:ln>
                        <a:solidFill>
                          <a:prstClr val="black"/>
                        </a:solidFill>
                        <a:effectLst/>
                        <a:uLnTx/>
                        <a:uFillTx/>
                      </a:endParaRPr>
                    </a:p>
                    <a:p>
                      <a:pPr algn="ctr"/>
                      <a:r>
                        <a:rPr kumimoji="1" lang="ja-JP" altLang="en-US" sz="1050" dirty="0"/>
                        <a:t>支援学校高等部：</a:t>
                      </a:r>
                      <a:r>
                        <a:rPr kumimoji="1" lang="en-US" altLang="ja-JP" sz="1050" dirty="0"/>
                        <a:t>96.1</a:t>
                      </a:r>
                      <a:r>
                        <a:rPr kumimoji="1" lang="ja-JP" altLang="en-US" sz="1050" dirty="0"/>
                        <a:t>％（全国データなし）</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933252577"/>
                  </a:ext>
                </a:extLst>
              </a:tr>
              <a:tr h="540000">
                <a:tc>
                  <a:txBody>
                    <a:bodyPr/>
                    <a:lstStyle/>
                    <a:p>
                      <a:pPr marL="174625" indent="-174625"/>
                      <a:r>
                        <a:rPr kumimoji="1" lang="ja-JP" altLang="en-US" sz="1200" b="1" dirty="0"/>
                        <a:t>○「全国学力・学習状況調査」の平均正答率</a:t>
                      </a:r>
                      <a:endParaRPr kumimoji="1" lang="en-US" altLang="ja-JP" sz="1200" b="1" dirty="0"/>
                    </a:p>
                    <a:p>
                      <a:pPr marL="174625" indent="-174625"/>
                      <a:r>
                        <a:rPr kumimoji="1" lang="ja-JP" altLang="en-US" sz="1200" b="1" dirty="0"/>
                        <a:t>　：全国水準の達成・維持をめざす</a:t>
                      </a:r>
                      <a:endParaRPr kumimoji="1" lang="ja-JP" altLang="en-US" sz="12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lnSpc>
                          <a:spcPct val="100000"/>
                        </a:lnSpc>
                      </a:pPr>
                      <a:r>
                        <a:rPr kumimoji="1" lang="en-US" altLang="ja-JP" sz="1050" dirty="0"/>
                        <a:t>【2023</a:t>
                      </a:r>
                      <a:r>
                        <a:rPr kumimoji="1" lang="ja-JP" altLang="en-US" sz="1050" dirty="0"/>
                        <a:t>年度</a:t>
                      </a:r>
                      <a:r>
                        <a:rPr kumimoji="1" lang="en-US" altLang="ja-JP" sz="1050" dirty="0"/>
                        <a:t>】</a:t>
                      </a:r>
                    </a:p>
                    <a:p>
                      <a:pPr algn="ctr">
                        <a:lnSpc>
                          <a:spcPct val="100000"/>
                        </a:lnSpc>
                      </a:pPr>
                      <a:r>
                        <a:rPr kumimoji="1" lang="ja-JP" altLang="en-US" sz="1050" dirty="0"/>
                        <a:t>小学校：</a:t>
                      </a:r>
                      <a:r>
                        <a:rPr kumimoji="1" lang="en-US" altLang="ja-JP" sz="1050" dirty="0"/>
                        <a:t>64.1 </a:t>
                      </a:r>
                      <a:r>
                        <a:rPr kumimoji="1" lang="ja-JP" altLang="en-US" sz="1050" dirty="0"/>
                        <a:t>　　中学校：</a:t>
                      </a:r>
                      <a:r>
                        <a:rPr kumimoji="1" lang="en-US" altLang="ja-JP" sz="1050" dirty="0"/>
                        <a:t>59.0</a:t>
                      </a:r>
                    </a:p>
                    <a:p>
                      <a:pPr algn="ctr">
                        <a:lnSpc>
                          <a:spcPct val="100000"/>
                        </a:lnSpc>
                      </a:pPr>
                      <a:r>
                        <a:rPr kumimoji="1" lang="ja-JP" altLang="en-US" sz="1050" dirty="0"/>
                        <a:t>（対全国差：▲</a:t>
                      </a:r>
                      <a:r>
                        <a:rPr kumimoji="1" lang="en-US" altLang="ja-JP" sz="1050" dirty="0"/>
                        <a:t>0.8</a:t>
                      </a:r>
                      <a:r>
                        <a:rPr kumimoji="1" lang="ja-JP" altLang="en-US" sz="1050" dirty="0"/>
                        <a:t>）（対全国差：▲</a:t>
                      </a:r>
                      <a:r>
                        <a:rPr kumimoji="1" lang="en-US" altLang="ja-JP" sz="1050" dirty="0"/>
                        <a:t>1.4</a:t>
                      </a:r>
                      <a:r>
                        <a:rPr kumimoji="1" lang="ja-JP" altLang="en-US" sz="1050" dirty="0"/>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579658442"/>
                  </a:ext>
                </a:extLst>
              </a:tr>
              <a:tr h="540000">
                <a:tc>
                  <a:txBody>
                    <a:bodyPr/>
                    <a:lstStyle/>
                    <a:p>
                      <a:pPr marL="108000" indent="-174625"/>
                      <a:r>
                        <a:rPr kumimoji="1" lang="ja-JP" altLang="en-US" sz="1200" b="1" dirty="0"/>
                        <a:t>○「全国体力・運動能力、運動習慣等調査」の評価で下位段階（</a:t>
                      </a:r>
                      <a:r>
                        <a:rPr kumimoji="1" lang="en-US" altLang="ja-JP" sz="1200" b="1" dirty="0"/>
                        <a:t>D/E</a:t>
                      </a:r>
                      <a:r>
                        <a:rPr kumimoji="1" lang="ja-JP" altLang="en-US" sz="1200" b="1" dirty="0"/>
                        <a:t>）の子どもたちの割合（小学校５年生）：全国の値以下の達成・維持をめざす</a:t>
                      </a:r>
                      <a:endParaRPr kumimoji="1" lang="en-US" altLang="ja-JP" sz="1200" b="1" dirty="0"/>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050" dirty="0">
                          <a:solidFill>
                            <a:schemeClr val="tx1"/>
                          </a:solidFill>
                        </a:rPr>
                        <a:t>【</a:t>
                      </a:r>
                      <a:r>
                        <a:rPr kumimoji="1" lang="en-US" altLang="zh-CN" sz="1050" strike="noStrike" dirty="0">
                          <a:solidFill>
                            <a:schemeClr val="tx1"/>
                          </a:solidFill>
                        </a:rPr>
                        <a:t>202</a:t>
                      </a:r>
                      <a:r>
                        <a:rPr kumimoji="1" lang="en-US" altLang="ja-JP" sz="1050" strike="noStrike" dirty="0">
                          <a:solidFill>
                            <a:schemeClr val="tx1"/>
                          </a:solidFill>
                        </a:rPr>
                        <a:t>3</a:t>
                      </a:r>
                      <a:r>
                        <a:rPr kumimoji="1" lang="zh-CN" altLang="en-US" sz="1050" strike="noStrike" dirty="0">
                          <a:solidFill>
                            <a:schemeClr val="tx1"/>
                          </a:solidFill>
                        </a:rPr>
                        <a:t>年度</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050" dirty="0">
                          <a:solidFill>
                            <a:schemeClr val="tx1"/>
                          </a:solidFill>
                        </a:rPr>
                        <a:t>男子</a:t>
                      </a:r>
                      <a:r>
                        <a:rPr kumimoji="1" lang="ja-JP" altLang="en-US" sz="1050" dirty="0">
                          <a:solidFill>
                            <a:schemeClr val="tx1"/>
                          </a:solidFill>
                        </a:rPr>
                        <a:t>：</a:t>
                      </a:r>
                      <a:r>
                        <a:rPr kumimoji="1" lang="en-US" altLang="ja-JP" sz="1050" strike="noStrike" dirty="0">
                          <a:solidFill>
                            <a:schemeClr val="tx1"/>
                          </a:solidFill>
                        </a:rPr>
                        <a:t>40.3</a:t>
                      </a:r>
                      <a:r>
                        <a:rPr kumimoji="1" lang="en-US" altLang="zh-CN" sz="1050" dirty="0">
                          <a:solidFill>
                            <a:schemeClr val="tx1"/>
                          </a:solidFill>
                        </a:rPr>
                        <a:t>%</a:t>
                      </a:r>
                      <a:r>
                        <a:rPr kumimoji="1" lang="ja-JP" altLang="en-US" sz="1050" dirty="0">
                          <a:solidFill>
                            <a:schemeClr val="tx1"/>
                          </a:solidFill>
                        </a:rPr>
                        <a:t>　　</a:t>
                      </a:r>
                      <a:r>
                        <a:rPr kumimoji="1" lang="zh-CN" altLang="en-US" sz="1050" dirty="0">
                          <a:solidFill>
                            <a:schemeClr val="tx1"/>
                          </a:solidFill>
                        </a:rPr>
                        <a:t>女子</a:t>
                      </a:r>
                      <a:r>
                        <a:rPr kumimoji="1" lang="ja-JP" altLang="en-US" sz="1050" dirty="0">
                          <a:solidFill>
                            <a:schemeClr val="tx1"/>
                          </a:solidFill>
                        </a:rPr>
                        <a:t>：</a:t>
                      </a:r>
                      <a:r>
                        <a:rPr kumimoji="1" lang="en-US" altLang="ja-JP" sz="1050" strike="noStrike" dirty="0">
                          <a:solidFill>
                            <a:schemeClr val="tx1"/>
                          </a:solidFill>
                        </a:rPr>
                        <a:t>35.5</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050" dirty="0">
                          <a:solidFill>
                            <a:schemeClr val="tx1"/>
                          </a:solidFill>
                        </a:rPr>
                        <a:t>（</a:t>
                      </a:r>
                      <a:r>
                        <a:rPr kumimoji="1" lang="ja-JP" altLang="en-US" sz="1050" dirty="0">
                          <a:solidFill>
                            <a:schemeClr val="tx1"/>
                          </a:solidFill>
                        </a:rPr>
                        <a:t>対</a:t>
                      </a:r>
                      <a:r>
                        <a:rPr kumimoji="1" lang="zh-CN" altLang="en-US" sz="1050" dirty="0">
                          <a:solidFill>
                            <a:schemeClr val="tx1"/>
                          </a:solidFill>
                        </a:rPr>
                        <a:t>全国</a:t>
                      </a:r>
                      <a:r>
                        <a:rPr kumimoji="1" lang="ja-JP" altLang="en-US" sz="1050" dirty="0">
                          <a:solidFill>
                            <a:schemeClr val="tx1"/>
                          </a:solidFill>
                        </a:rPr>
                        <a:t>差：</a:t>
                      </a:r>
                      <a:r>
                        <a:rPr kumimoji="1" lang="en-US" altLang="ja-JP" sz="1050" dirty="0">
                          <a:solidFill>
                            <a:schemeClr val="tx1"/>
                          </a:solidFill>
                        </a:rPr>
                        <a:t>+4</a:t>
                      </a:r>
                      <a:r>
                        <a:rPr kumimoji="1" lang="en-US" altLang="zh-CN" sz="1050" dirty="0">
                          <a:solidFill>
                            <a:schemeClr val="tx1"/>
                          </a:solidFill>
                        </a:rPr>
                        <a:t>.5</a:t>
                      </a:r>
                      <a:r>
                        <a:rPr kumimoji="1" lang="zh-CN" altLang="en-US" sz="1050" dirty="0">
                          <a:solidFill>
                            <a:schemeClr val="tx1"/>
                          </a:solidFill>
                        </a:rPr>
                        <a:t>）（</a:t>
                      </a:r>
                      <a:r>
                        <a:rPr kumimoji="1" lang="ja-JP" altLang="en-US" sz="1050" dirty="0">
                          <a:solidFill>
                            <a:schemeClr val="tx1"/>
                          </a:solidFill>
                        </a:rPr>
                        <a:t>対全国差：</a:t>
                      </a:r>
                      <a:r>
                        <a:rPr kumimoji="1" lang="en-US" altLang="ja-JP" sz="1050" dirty="0">
                          <a:solidFill>
                            <a:schemeClr val="tx1"/>
                          </a:solidFill>
                        </a:rPr>
                        <a:t>+</a:t>
                      </a:r>
                      <a:r>
                        <a:rPr kumimoji="1" lang="en-US" altLang="ja-JP" sz="1050" strike="noStrike" dirty="0">
                          <a:solidFill>
                            <a:schemeClr val="tx1"/>
                          </a:solidFill>
                        </a:rPr>
                        <a:t>6.2</a:t>
                      </a:r>
                      <a:r>
                        <a:rPr kumimoji="1" lang="zh-CN" altLang="en-US" sz="1050" dirty="0"/>
                        <a:t>）</a:t>
                      </a:r>
                      <a:endParaRPr kumimoji="1" lang="ja-JP" altLang="en-US" sz="1050"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450852936"/>
                  </a:ext>
                </a:extLst>
              </a:tr>
              <a:tr h="540000">
                <a:tc>
                  <a:txBody>
                    <a:bodyPr/>
                    <a:lstStyle/>
                    <a:p>
                      <a:r>
                        <a:rPr kumimoji="1" lang="ja-JP" altLang="en-US" sz="1200" b="1" u="sng" dirty="0"/>
                        <a:t>○英語力を有する生徒の割合：</a:t>
                      </a:r>
                      <a:r>
                        <a:rPr kumimoji="1" lang="en-US" altLang="ja-JP" sz="1200" b="1" u="sng" dirty="0"/>
                        <a:t>56</a:t>
                      </a:r>
                      <a:r>
                        <a:rPr kumimoji="1" lang="ja-JP" altLang="en-US" sz="1200" b="1" u="sng" dirty="0"/>
                        <a:t>％（</a:t>
                      </a:r>
                      <a:r>
                        <a:rPr kumimoji="1" lang="en-US" altLang="ja-JP" sz="1200" b="1" u="sng" dirty="0"/>
                        <a:t>2025</a:t>
                      </a:r>
                      <a:r>
                        <a:rPr kumimoji="1" lang="ja-JP" altLang="en-US" sz="1200" b="1" u="sng" dirty="0"/>
                        <a:t>年度）</a:t>
                      </a:r>
                      <a:r>
                        <a:rPr kumimoji="1" lang="en-US" altLang="ja-JP" sz="900" b="1" u="sng" dirty="0"/>
                        <a:t>【</a:t>
                      </a:r>
                      <a:r>
                        <a:rPr kumimoji="1" lang="ja-JP" altLang="en-US" sz="900" b="1" u="sng" dirty="0"/>
                        <a:t>目標は毎年度更新</a:t>
                      </a:r>
                      <a:r>
                        <a:rPr kumimoji="1" lang="en-US" altLang="ja-JP" sz="900" b="1" u="sng"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none" dirty="0">
                          <a:solidFill>
                            <a:schemeClr val="tx1"/>
                          </a:solidFill>
                        </a:rPr>
                        <a:t>　　</a:t>
                      </a:r>
                      <a:r>
                        <a:rPr lang="ja-JP" altLang="en-US" sz="900" u="sng" dirty="0">
                          <a:solidFill>
                            <a:schemeClr val="tx1"/>
                          </a:solidFill>
                        </a:rPr>
                        <a:t>（中３：</a:t>
                      </a:r>
                      <a:r>
                        <a:rPr lang="en-US" altLang="ja-JP" sz="900" u="sng" dirty="0">
                          <a:solidFill>
                            <a:schemeClr val="tx1"/>
                          </a:solidFill>
                        </a:rPr>
                        <a:t>CEFR</a:t>
                      </a:r>
                      <a:r>
                        <a:rPr lang="en-US" altLang="ja-JP" sz="900" u="sng" baseline="30000" dirty="0">
                          <a:solidFill>
                            <a:schemeClr val="tx1"/>
                          </a:solidFill>
                        </a:rPr>
                        <a:t>※</a:t>
                      </a:r>
                      <a:r>
                        <a:rPr lang="en-US" altLang="ja-JP" sz="900" u="sng" dirty="0">
                          <a:solidFill>
                            <a:schemeClr val="tx1"/>
                          </a:solidFill>
                        </a:rPr>
                        <a:t> A1</a:t>
                      </a:r>
                      <a:r>
                        <a:rPr lang="ja-JP" altLang="en-US" sz="900" u="sng" dirty="0">
                          <a:solidFill>
                            <a:schemeClr val="tx1"/>
                          </a:solidFill>
                        </a:rPr>
                        <a:t>レベル（英検３級相当）以上、高３：</a:t>
                      </a:r>
                      <a:r>
                        <a:rPr lang="en-US" altLang="ja-JP" sz="900" u="sng" dirty="0">
                          <a:solidFill>
                            <a:schemeClr val="tx1"/>
                          </a:solidFill>
                        </a:rPr>
                        <a:t>CEFR A2</a:t>
                      </a:r>
                      <a:r>
                        <a:rPr lang="ja-JP" altLang="en-US" sz="900" u="sng" dirty="0">
                          <a:solidFill>
                            <a:schemeClr val="tx1"/>
                          </a:solidFill>
                        </a:rPr>
                        <a:t>レベル（英検準２級相当）以上）</a:t>
                      </a:r>
                      <a:endParaRPr lang="en-US" altLang="ja-JP" sz="900" u="sng" dirty="0">
                        <a:solidFill>
                          <a:schemeClr val="tx1"/>
                        </a:solidFill>
                        <a:latin typeface="+mn-lt"/>
                        <a:ea typeface="+mn-ea"/>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ja-JP" sz="1050" dirty="0"/>
                        <a:t>【2021</a:t>
                      </a:r>
                      <a:r>
                        <a:rPr kumimoji="1" lang="ja-JP" altLang="en-US" sz="1050" dirty="0"/>
                        <a:t>年度</a:t>
                      </a:r>
                      <a:r>
                        <a:rPr kumimoji="1" lang="en-US" altLang="ja-JP" sz="1050" dirty="0"/>
                        <a:t>】</a:t>
                      </a:r>
                    </a:p>
                    <a:p>
                      <a:pPr algn="ctr">
                        <a:lnSpc>
                          <a:spcPct val="100000"/>
                        </a:lnSpc>
                      </a:pPr>
                      <a:r>
                        <a:rPr kumimoji="1" lang="ja-JP" altLang="en-US" sz="1050" dirty="0"/>
                        <a:t>中学校３年生：</a:t>
                      </a:r>
                      <a:r>
                        <a:rPr kumimoji="1" lang="en-US" altLang="ja-JP" sz="1050" dirty="0"/>
                        <a:t>47.4</a:t>
                      </a:r>
                      <a:r>
                        <a:rPr kumimoji="1" lang="ja-JP" altLang="en-US" sz="1050" dirty="0"/>
                        <a:t>％　　高校３年生：</a:t>
                      </a:r>
                      <a:r>
                        <a:rPr kumimoji="1" lang="en-US" altLang="ja-JP" sz="1050" dirty="0"/>
                        <a:t>51.0</a:t>
                      </a:r>
                      <a:r>
                        <a:rPr kumimoji="1" lang="ja-JP" altLang="en-US" sz="1050" dirty="0"/>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7078714"/>
                  </a:ext>
                </a:extLst>
              </a:tr>
              <a:tr h="540000">
                <a:tc>
                  <a:txBody>
                    <a:bodyPr/>
                    <a:lstStyle/>
                    <a:p>
                      <a:pPr algn="l" defTabSz="914400" rtl="0" eaLnBrk="1" latinLnBrk="0" hangingPunct="1"/>
                      <a:r>
                        <a:rPr kumimoji="1" lang="ja-JP" altLang="en-US" sz="1200" b="1" u="sng" kern="1200" dirty="0">
                          <a:solidFill>
                            <a:schemeClr val="dk1"/>
                          </a:solidFill>
                        </a:rPr>
                        <a:t>○いじめ解消率（政令市除く）：</a:t>
                      </a:r>
                      <a:r>
                        <a:rPr kumimoji="1" lang="en-US" altLang="ja-JP" sz="1200" b="1" u="sng" kern="1200" dirty="0">
                          <a:solidFill>
                            <a:schemeClr val="dk1"/>
                          </a:solidFill>
                        </a:rPr>
                        <a:t>100</a:t>
                      </a:r>
                      <a:r>
                        <a:rPr kumimoji="1" lang="ja-JP" altLang="en-US" sz="1200" b="1" u="sng" kern="1200" dirty="0">
                          <a:solidFill>
                            <a:schemeClr val="dk1"/>
                          </a:solidFill>
                        </a:rPr>
                        <a:t>％をめざす</a:t>
                      </a:r>
                      <a:endParaRPr kumimoji="1" lang="ja-JP" altLang="en-US" sz="900" b="1" u="sng" kern="1200" dirty="0">
                        <a:solidFill>
                          <a:schemeClr val="dk1"/>
                        </a:solidFill>
                        <a:latin typeface="Meiryo UI" panose="020B0604030504040204" pitchFamily="50" charset="-128"/>
                        <a:ea typeface="Meiryo UI" panose="020B0604030504040204" pitchFamily="50"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pPr algn="ctr">
                        <a:lnSpc>
                          <a:spcPct val="100000"/>
                        </a:lnSpc>
                      </a:pPr>
                      <a:r>
                        <a:rPr kumimoji="1" lang="en-US" altLang="ja-JP" sz="1050" b="0" u="none" strike="noStrike" kern="1200" cap="none" spc="0" normalizeH="0" baseline="0" noProof="0" dirty="0">
                          <a:ln>
                            <a:noFill/>
                          </a:ln>
                          <a:solidFill>
                            <a:schemeClr val="tx1"/>
                          </a:solidFill>
                          <a:effectLst/>
                          <a:uLnTx/>
                          <a:uFillTx/>
                        </a:rPr>
                        <a:t>【2022</a:t>
                      </a:r>
                      <a:r>
                        <a:rPr kumimoji="1" lang="ja-JP" altLang="en-US" sz="1050" b="0" u="none" strike="noStrike" kern="1200" cap="none" spc="0" normalizeH="0" baseline="0" noProof="0" dirty="0">
                          <a:ln>
                            <a:noFill/>
                          </a:ln>
                          <a:solidFill>
                            <a:schemeClr val="tx1"/>
                          </a:solidFill>
                          <a:effectLst/>
                          <a:uLnTx/>
                          <a:uFillTx/>
                        </a:rPr>
                        <a:t>年度</a:t>
                      </a:r>
                      <a:r>
                        <a:rPr kumimoji="1" lang="en-US" altLang="ja-JP" sz="1050" b="0" u="none" strike="noStrike" kern="1200" cap="none" spc="0" normalizeH="0" baseline="0" noProof="0" dirty="0">
                          <a:ln>
                            <a:noFill/>
                          </a:ln>
                          <a:solidFill>
                            <a:schemeClr val="tx1"/>
                          </a:solidFill>
                          <a:effectLst/>
                          <a:uLnTx/>
                          <a:uFillTx/>
                        </a:rPr>
                        <a:t>】</a:t>
                      </a:r>
                    </a:p>
                    <a:p>
                      <a:pPr algn="ctr">
                        <a:lnSpc>
                          <a:spcPct val="100000"/>
                        </a:lnSpc>
                      </a:pPr>
                      <a:r>
                        <a:rPr kumimoji="1" lang="zh-CN" altLang="en-US" sz="1050" b="0" u="none" strike="noStrike" kern="1200" cap="none" spc="0" normalizeH="0" baseline="0" noProof="0" dirty="0">
                          <a:ln>
                            <a:noFill/>
                          </a:ln>
                          <a:solidFill>
                            <a:schemeClr val="tx1"/>
                          </a:solidFill>
                          <a:effectLst/>
                          <a:uLnTx/>
                          <a:uFillTx/>
                        </a:rPr>
                        <a:t>小学校：</a:t>
                      </a:r>
                      <a:r>
                        <a:rPr kumimoji="1" lang="en-US" altLang="zh-CN" sz="1050" b="0" u="none" strike="noStrike" kern="1200" cap="none" spc="0" normalizeH="0" baseline="0" noProof="0" dirty="0">
                          <a:ln>
                            <a:noFill/>
                          </a:ln>
                          <a:solidFill>
                            <a:schemeClr val="tx1"/>
                          </a:solidFill>
                          <a:effectLst/>
                          <a:uLnTx/>
                          <a:uFillTx/>
                        </a:rPr>
                        <a:t>78.9%</a:t>
                      </a:r>
                      <a:r>
                        <a:rPr kumimoji="1" lang="zh-CN" altLang="en-US" sz="1050" b="0" u="none" strike="noStrike" kern="1200" cap="none" spc="0" normalizeH="0" baseline="0" noProof="0" dirty="0">
                          <a:ln>
                            <a:noFill/>
                          </a:ln>
                          <a:solidFill>
                            <a:schemeClr val="tx1"/>
                          </a:solidFill>
                          <a:effectLst/>
                          <a:uLnTx/>
                          <a:uFillTx/>
                        </a:rPr>
                        <a:t>　中学校：</a:t>
                      </a:r>
                      <a:r>
                        <a:rPr kumimoji="1" lang="en-US" altLang="zh-CN" sz="1050" b="0" u="none" strike="noStrike" kern="1200" cap="none" spc="0" normalizeH="0" baseline="0" noProof="0" dirty="0">
                          <a:ln>
                            <a:noFill/>
                          </a:ln>
                          <a:solidFill>
                            <a:schemeClr val="tx1"/>
                          </a:solidFill>
                          <a:effectLst/>
                          <a:uLnTx/>
                          <a:uFillTx/>
                        </a:rPr>
                        <a:t>77.7%</a:t>
                      </a:r>
                      <a:r>
                        <a:rPr kumimoji="1" lang="zh-CN" altLang="en-US" sz="1050" b="0" u="none" strike="noStrike" kern="1200" cap="none" spc="0" normalizeH="0" baseline="0" noProof="0" dirty="0">
                          <a:ln>
                            <a:noFill/>
                          </a:ln>
                          <a:solidFill>
                            <a:schemeClr val="tx1"/>
                          </a:solidFill>
                          <a:effectLst/>
                          <a:uLnTx/>
                          <a:uFillTx/>
                        </a:rPr>
                        <a:t>　　</a:t>
                      </a:r>
                    </a:p>
                    <a:p>
                      <a:pPr algn="ctr">
                        <a:lnSpc>
                          <a:spcPct val="100000"/>
                        </a:lnSpc>
                      </a:pPr>
                      <a:r>
                        <a:rPr kumimoji="1" lang="zh-CN" altLang="en-US" sz="1050" b="0" u="none" strike="noStrike" kern="1200" cap="none" spc="0" normalizeH="0" baseline="0" noProof="0" dirty="0">
                          <a:ln>
                            <a:noFill/>
                          </a:ln>
                          <a:solidFill>
                            <a:schemeClr val="tx1"/>
                          </a:solidFill>
                          <a:effectLst/>
                          <a:uLnTx/>
                          <a:uFillTx/>
                        </a:rPr>
                        <a:t>　高校：</a:t>
                      </a:r>
                      <a:r>
                        <a:rPr kumimoji="1" lang="en-US" altLang="zh-CN" sz="1050" b="0" u="none" strike="noStrike" kern="1200" cap="none" spc="0" normalizeH="0" baseline="0" noProof="0" dirty="0">
                          <a:ln>
                            <a:noFill/>
                          </a:ln>
                          <a:solidFill>
                            <a:schemeClr val="tx1"/>
                          </a:solidFill>
                          <a:effectLst/>
                          <a:uLnTx/>
                          <a:uFillTx/>
                        </a:rPr>
                        <a:t>84.5</a:t>
                      </a:r>
                      <a:r>
                        <a:rPr kumimoji="1" lang="zh-CN" altLang="en-US" sz="1050" b="0" u="none" strike="noStrike" kern="1200" cap="none" spc="0" normalizeH="0" baseline="0" noProof="0" dirty="0">
                          <a:ln>
                            <a:noFill/>
                          </a:ln>
                          <a:solidFill>
                            <a:schemeClr val="tx1"/>
                          </a:solidFill>
                          <a:effectLst/>
                          <a:uLnTx/>
                          <a:uFillTx/>
                        </a:rPr>
                        <a:t>％　支援学校：</a:t>
                      </a:r>
                      <a:r>
                        <a:rPr kumimoji="1" lang="en-US" altLang="zh-CN" sz="1050" b="0" u="none" strike="noStrike" kern="1200" cap="none" spc="0" normalizeH="0" baseline="0" noProof="0" dirty="0">
                          <a:ln>
                            <a:noFill/>
                          </a:ln>
                          <a:solidFill>
                            <a:schemeClr val="tx1"/>
                          </a:solidFill>
                          <a:effectLst/>
                          <a:uLnTx/>
                          <a:uFillTx/>
                        </a:rPr>
                        <a:t>69.0%</a:t>
                      </a:r>
                      <a:r>
                        <a:rPr kumimoji="1" lang="zh-CN" altLang="en-US" sz="1050" b="0" u="none" strike="noStrike" kern="1200" cap="none" spc="0" normalizeH="0" baseline="0" noProof="0" dirty="0">
                          <a:ln>
                            <a:noFill/>
                          </a:ln>
                          <a:solidFill>
                            <a:schemeClr val="tx1"/>
                          </a:solidFill>
                          <a:effectLst/>
                          <a:uLnTx/>
                          <a:uFillTx/>
                        </a:rPr>
                        <a:t>　</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764887621"/>
                  </a:ext>
                </a:extLst>
              </a:tr>
            </a:tbl>
          </a:graphicData>
        </a:graphic>
      </p:graphicFrame>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507812"/>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42</a:t>
            </a:fld>
            <a:endParaRPr lang="ja-JP" altLang="en-US" dirty="0">
              <a:solidFill>
                <a:prstClr val="black"/>
              </a:solidFill>
            </a:endParaRPr>
          </a:p>
        </p:txBody>
      </p:sp>
      <p:grpSp>
        <p:nvGrpSpPr>
          <p:cNvPr id="18" name="グループ化 17">
            <a:extLst>
              <a:ext uri="{FF2B5EF4-FFF2-40B4-BE49-F238E27FC236}">
                <a16:creationId xmlns:a16="http://schemas.microsoft.com/office/drawing/2014/main" id="{CDF873AA-4535-4E38-81AC-CD7D8395BF57}"/>
              </a:ext>
            </a:extLst>
          </p:cNvPr>
          <p:cNvGrpSpPr/>
          <p:nvPr/>
        </p:nvGrpSpPr>
        <p:grpSpPr>
          <a:xfrm>
            <a:off x="5234475" y="38576"/>
            <a:ext cx="3730011" cy="458182"/>
            <a:chOff x="5156378" y="1300641"/>
            <a:chExt cx="3082654" cy="344239"/>
          </a:xfrm>
        </p:grpSpPr>
        <p:pic>
          <p:nvPicPr>
            <p:cNvPr id="19" name="Picture 2">
              <a:extLst>
                <a:ext uri="{FF2B5EF4-FFF2-40B4-BE49-F238E27FC236}">
                  <a16:creationId xmlns:a16="http://schemas.microsoft.com/office/drawing/2014/main" id="{0603B6EA-7785-4E6D-992A-5F0B9AF8D787}"/>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6378" y="1300641"/>
              <a:ext cx="344239" cy="3442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a:extLst>
                <a:ext uri="{FF2B5EF4-FFF2-40B4-BE49-F238E27FC236}">
                  <a16:creationId xmlns:a16="http://schemas.microsoft.com/office/drawing/2014/main" id="{584B2B3E-4F7F-400D-8AA4-5BB00110F2C3}"/>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3536" y="1300641"/>
              <a:ext cx="344239" cy="344239"/>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8AC78A0B-E61A-48C9-802D-29D3A807ADC2}"/>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6334903" y="1300641"/>
              <a:ext cx="344239" cy="344239"/>
            </a:xfrm>
            <a:prstGeom prst="rect">
              <a:avLst/>
            </a:prstGeom>
          </p:spPr>
        </p:pic>
        <p:pic>
          <p:nvPicPr>
            <p:cNvPr id="22" name="Picture 9">
              <a:extLst>
                <a:ext uri="{FF2B5EF4-FFF2-40B4-BE49-F238E27FC236}">
                  <a16:creationId xmlns:a16="http://schemas.microsoft.com/office/drawing/2014/main" id="{B7983BB4-82B6-4D09-A1E2-0A0944DE8EB9}"/>
                </a:ext>
              </a:extLst>
            </p:cNvPr>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6270" y="1300641"/>
              <a:ext cx="344239" cy="344239"/>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a:extLst>
                <a:ext uri="{FF2B5EF4-FFF2-40B4-BE49-F238E27FC236}">
                  <a16:creationId xmlns:a16="http://schemas.microsoft.com/office/drawing/2014/main" id="{4B7D4FD2-CF32-440E-A67C-8DB7692C56D6}"/>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097637" y="1300641"/>
              <a:ext cx="344239" cy="344239"/>
            </a:xfrm>
            <a:prstGeom prst="rect">
              <a:avLst/>
            </a:prstGeom>
          </p:spPr>
        </p:pic>
        <p:pic>
          <p:nvPicPr>
            <p:cNvPr id="24" name="図 23">
              <a:extLst>
                <a:ext uri="{FF2B5EF4-FFF2-40B4-BE49-F238E27FC236}">
                  <a16:creationId xmlns:a16="http://schemas.microsoft.com/office/drawing/2014/main" id="{856478D0-17B0-448C-B464-76D7AE328FFF}"/>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894793" y="1300641"/>
              <a:ext cx="344239" cy="344239"/>
            </a:xfrm>
            <a:prstGeom prst="rect">
              <a:avLst/>
            </a:prstGeom>
          </p:spPr>
        </p:pic>
        <p:pic>
          <p:nvPicPr>
            <p:cNvPr id="25" name="図 24">
              <a:extLst>
                <a:ext uri="{FF2B5EF4-FFF2-40B4-BE49-F238E27FC236}">
                  <a16:creationId xmlns:a16="http://schemas.microsoft.com/office/drawing/2014/main" id="{431AAADE-C4BE-4ADD-97EB-0F835F5974F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537745" y="1300641"/>
              <a:ext cx="378663" cy="344239"/>
            </a:xfrm>
            <a:prstGeom prst="rect">
              <a:avLst/>
            </a:prstGeom>
          </p:spPr>
        </p:pic>
        <p:pic>
          <p:nvPicPr>
            <p:cNvPr id="26" name="Picture 12">
              <a:extLst>
                <a:ext uri="{FF2B5EF4-FFF2-40B4-BE49-F238E27FC236}">
                  <a16:creationId xmlns:a16="http://schemas.microsoft.com/office/drawing/2014/main" id="{780A3347-307D-47DD-8B51-23FD98C2D914}"/>
                </a:ext>
              </a:extLst>
            </p:cNvPr>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9004" y="1300641"/>
              <a:ext cx="378663" cy="344239"/>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正方形/長方形 27">
            <a:extLst>
              <a:ext uri="{FF2B5EF4-FFF2-40B4-BE49-F238E27FC236}">
                <a16:creationId xmlns:a16="http://schemas.microsoft.com/office/drawing/2014/main" id="{D6D958E3-6E03-4221-8FB1-70F3BF620231}"/>
              </a:ext>
            </a:extLst>
          </p:cNvPr>
          <p:cNvSpPr/>
          <p:nvPr/>
        </p:nvSpPr>
        <p:spPr>
          <a:xfrm>
            <a:off x="179512" y="585329"/>
            <a:ext cx="8784975" cy="2169825"/>
          </a:xfrm>
          <a:prstGeom prst="rect">
            <a:avLst/>
          </a:prstGeom>
        </p:spPr>
        <p:txBody>
          <a:bodyPr wrap="square" lIns="91440" tIns="45720" rIns="91440" bIns="45720" anchor="t">
            <a:spAutoFit/>
          </a:bodyPr>
          <a:lstStyle/>
          <a:p>
            <a:pPr marL="180975" indent="-180975" algn="just"/>
            <a:r>
              <a:rPr lang="en-US" altLang="ja-JP" sz="1600" b="1" dirty="0">
                <a:latin typeface="Meiryo UI"/>
                <a:ea typeface="Meiryo UI"/>
                <a:cs typeface="Meiryo UI" panose="020B0604030504040204" pitchFamily="50" charset="-128"/>
              </a:rPr>
              <a:t>Ⅰ</a:t>
            </a:r>
            <a:r>
              <a:rPr lang="ja-JP" altLang="en-US" sz="1600" b="1" dirty="0">
                <a:latin typeface="Meiryo UI"/>
                <a:ea typeface="Meiryo UI"/>
                <a:cs typeface="Meiryo UI" panose="020B0604030504040204" pitchFamily="50" charset="-128"/>
              </a:rPr>
              <a:t>　若者が活躍でき、子育て安心の都市「大阪」の実現</a:t>
            </a:r>
            <a:endParaRPr lang="en-US" altLang="ja-JP" sz="1600" b="1" dirty="0">
              <a:latin typeface="Meiryo UI"/>
              <a:ea typeface="Meiryo UI"/>
              <a:cs typeface="Meiryo UI" panose="020B0604030504040204" pitchFamily="50" charset="-128"/>
            </a:endParaRPr>
          </a:p>
          <a:p>
            <a:pPr marL="179705" marR="0" lvl="0" indent="-457200" algn="just" defTabSz="914400" rtl="0" eaLnBrk="1" fontAlgn="auto" latinLnBrk="0" hangingPunct="1">
              <a:lnSpc>
                <a:spcPct val="100000"/>
              </a:lnSpc>
              <a:spcBef>
                <a:spcPts val="600"/>
              </a:spcBef>
              <a:spcAft>
                <a:spcPts val="0"/>
              </a:spcAft>
              <a:buClrTx/>
              <a:buSzTx/>
              <a:buFontTx/>
              <a:buNone/>
              <a:tabLst/>
              <a:defRPr/>
            </a:pPr>
            <a:r>
              <a:rPr lang="ja-JP" altLang="en-US" sz="1600" b="1" dirty="0">
                <a:solidFill>
                  <a:schemeClr val="tx1"/>
                </a:solidFill>
              </a:rPr>
              <a:t>　</a:t>
            </a:r>
            <a:r>
              <a:rPr lang="ja-JP" altLang="en-US" sz="1600" dirty="0"/>
              <a:t>　</a:t>
            </a:r>
            <a:endParaRPr lang="en-US" altLang="ja-JP" sz="1600" dirty="0"/>
          </a:p>
          <a:p>
            <a:pPr marL="179705" marR="0" lvl="0" indent="-457200" algn="ctr" defTabSz="914400" rtl="0" eaLnBrk="1" fontAlgn="auto" latinLnBrk="0" hangingPunct="1">
              <a:lnSpc>
                <a:spcPct val="100000"/>
              </a:lnSpc>
              <a:spcBef>
                <a:spcPts val="300"/>
              </a:spcBef>
              <a:spcAft>
                <a:spcPts val="0"/>
              </a:spcAft>
              <a:buClrTx/>
              <a:buSzTx/>
              <a:buFontTx/>
              <a:buNone/>
              <a:tabLst/>
              <a:defRPr/>
            </a:pPr>
            <a:r>
              <a:rPr lang="ja-JP" altLang="en-US" sz="1600" dirty="0"/>
              <a:t>人口減少・少子化が進む中、これからの大阪を担う若者や子どもたちへの支援に取り組みます。</a:t>
            </a:r>
            <a:endParaRPr lang="en-US" altLang="ja-JP" sz="1600" dirty="0"/>
          </a:p>
          <a:p>
            <a:pPr marL="1978025" marR="0" lvl="0" indent="-2255838" algn="just" defTabSz="914400" rtl="0" eaLnBrk="1" fontAlgn="auto" latinLnBrk="0" hangingPunct="1">
              <a:lnSpc>
                <a:spcPct val="100000"/>
              </a:lnSpc>
              <a:spcBef>
                <a:spcPts val="300"/>
              </a:spcBef>
              <a:spcAft>
                <a:spcPts val="0"/>
              </a:spcAft>
              <a:buClrTx/>
              <a:buSzTx/>
              <a:buFontTx/>
              <a:buNone/>
              <a:tabLst/>
              <a:defRPr/>
            </a:pPr>
            <a:r>
              <a:rPr lang="ja-JP" altLang="en-US" sz="1600" dirty="0"/>
              <a:t>　○</a:t>
            </a:r>
            <a:r>
              <a:rPr lang="ja-JP" altLang="en-US" sz="1600" b="1" dirty="0"/>
              <a:t>若者の活躍支援</a:t>
            </a:r>
            <a:r>
              <a:rPr lang="ja-JP" altLang="en-US" sz="1600" dirty="0"/>
              <a:t>：</a:t>
            </a:r>
            <a:r>
              <a:rPr lang="ja-JP" altLang="en-US" sz="1500" dirty="0"/>
              <a:t>学生等への就業支援、若者への職場定着支援、大阪公立大学の整備、大阪公立大学等授業料等無償化　等</a:t>
            </a:r>
            <a:endParaRPr lang="en-US" altLang="ja-JP" sz="1500" dirty="0"/>
          </a:p>
          <a:p>
            <a:pPr marL="2605088" marR="0" lvl="0" indent="-2882900" algn="just" defTabSz="914400" rtl="0" eaLnBrk="1" fontAlgn="auto" latinLnBrk="0" hangingPunct="1">
              <a:lnSpc>
                <a:spcPct val="100000"/>
              </a:lnSpc>
              <a:spcAft>
                <a:spcPts val="0"/>
              </a:spcAft>
              <a:buClrTx/>
              <a:buSzTx/>
              <a:buFontTx/>
              <a:buNone/>
              <a:tabLst/>
              <a:defRPr/>
            </a:pPr>
            <a:r>
              <a:rPr lang="ja-JP" altLang="en-US" sz="1600" dirty="0"/>
              <a:t>　</a:t>
            </a:r>
            <a:r>
              <a:rPr lang="ja-JP" altLang="en-US" sz="1600" b="1" dirty="0"/>
              <a:t>○子どもの育成環境の充実</a:t>
            </a:r>
            <a:r>
              <a:rPr lang="ja-JP" altLang="en-US" sz="1600" dirty="0"/>
              <a:t>：</a:t>
            </a:r>
            <a:r>
              <a:rPr lang="ja-JP" altLang="en-US" sz="1500" dirty="0"/>
              <a:t>学力・体力の向上に向けた取組、グローバル人材の育成、高等学校等授業料無償化、</a:t>
            </a:r>
            <a:r>
              <a:rPr lang="en-US" altLang="ja-JP" sz="1500" dirty="0"/>
              <a:t>ICT</a:t>
            </a:r>
            <a:r>
              <a:rPr lang="ja-JP" altLang="en-US" sz="1500" dirty="0"/>
              <a:t>等を活用した教育環境の充実、不登校児童・生徒への包括的支援、ヤングケアラーへの支援体制強化、児童虐待等への対策　等</a:t>
            </a:r>
          </a:p>
        </p:txBody>
      </p:sp>
      <p:sp>
        <p:nvSpPr>
          <p:cNvPr id="31" name="正方形/長方形 30">
            <a:extLst>
              <a:ext uri="{FF2B5EF4-FFF2-40B4-BE49-F238E27FC236}">
                <a16:creationId xmlns:a16="http://schemas.microsoft.com/office/drawing/2014/main" id="{AA86875B-09D6-4BC4-9D31-16BD20535C73}"/>
              </a:ext>
            </a:extLst>
          </p:cNvPr>
          <p:cNvSpPr/>
          <p:nvPr/>
        </p:nvSpPr>
        <p:spPr>
          <a:xfrm>
            <a:off x="19701" y="6438689"/>
            <a:ext cx="8123332" cy="477054"/>
          </a:xfrm>
          <a:prstGeom prst="rect">
            <a:avLst/>
          </a:prstGeom>
        </p:spPr>
        <p:txBody>
          <a:bodyPr wrap="square" lIns="91440" tIns="45720" rIns="91440" bIns="45720" anchor="t">
            <a:spAutoFit/>
          </a:bodyPr>
          <a:lstStyle/>
          <a:p>
            <a:pPr marL="180975" indent="-180975" algn="just">
              <a:lnSpc>
                <a:spcPts val="1000"/>
              </a:lnSpc>
            </a:pPr>
            <a:r>
              <a:rPr lang="en-US" altLang="ja-JP" sz="1050" dirty="0">
                <a:latin typeface="Meiryo UI"/>
                <a:ea typeface="Meiryo UI"/>
                <a:cs typeface="Meiryo UI" panose="020B0604030504040204" pitchFamily="50" charset="-128"/>
              </a:rPr>
              <a:t>※</a:t>
            </a:r>
            <a:r>
              <a:rPr lang="en-US" altLang="ja-JP" sz="1050" dirty="0"/>
              <a:t>CEFR</a:t>
            </a:r>
            <a:r>
              <a:rPr lang="ja-JP" altLang="en-US" sz="1050" dirty="0"/>
              <a:t>（</a:t>
            </a:r>
            <a:r>
              <a:rPr lang="en-US" altLang="ja-JP" sz="1050" dirty="0"/>
              <a:t>Common European Framework of Reference for Languages: Learning, teaching, assessment</a:t>
            </a:r>
            <a:r>
              <a:rPr lang="ja-JP" altLang="en-US" sz="1050" dirty="0"/>
              <a:t>）</a:t>
            </a:r>
            <a:endParaRPr lang="en-US" altLang="ja-JP" sz="1050" dirty="0"/>
          </a:p>
          <a:p>
            <a:pPr marL="93663" indent="-93663" algn="just">
              <a:lnSpc>
                <a:spcPts val="1000"/>
              </a:lnSpc>
            </a:pPr>
            <a:r>
              <a:rPr lang="ja-JP" altLang="en-US" sz="1050" dirty="0"/>
              <a:t>：外国語の学習、教授、評価のためのヨーロッパ共通参照枠のこと。語学シラバスやカリキュラムの手引きの作成、学習指導教材の編集、外国語運用能力の評価のために、透明性が高く、分かりやすい、包括的な基盤を提供するものとして、平成 </a:t>
            </a:r>
            <a:r>
              <a:rPr lang="en-US" altLang="ja-JP" sz="1050" dirty="0"/>
              <a:t>13</a:t>
            </a:r>
            <a:r>
              <a:rPr lang="ja-JP" altLang="en-US" sz="1050" dirty="0"/>
              <a:t>（</a:t>
            </a:r>
            <a:r>
              <a:rPr lang="en-US" altLang="ja-JP" sz="1050" dirty="0"/>
              <a:t>2001</a:t>
            </a:r>
            <a:r>
              <a:rPr lang="ja-JP" altLang="en-US" sz="1050" dirty="0"/>
              <a:t>）年に欧州評議会が発表。 </a:t>
            </a:r>
            <a:endParaRPr lang="en-US" altLang="ja-JP" sz="1050" dirty="0">
              <a:latin typeface="Meiryo UI"/>
              <a:ea typeface="Meiryo UI"/>
              <a:cs typeface="Meiryo UI" panose="020B0604030504040204" pitchFamily="50" charset="-128"/>
            </a:endParaRPr>
          </a:p>
        </p:txBody>
      </p:sp>
      <p:sp>
        <p:nvSpPr>
          <p:cNvPr id="32" name="正方形/長方形 31">
            <a:extLst>
              <a:ext uri="{FF2B5EF4-FFF2-40B4-BE49-F238E27FC236}">
                <a16:creationId xmlns:a16="http://schemas.microsoft.com/office/drawing/2014/main" id="{AB5D35FA-54FE-4886-8350-33489828442A}"/>
              </a:ext>
            </a:extLst>
          </p:cNvPr>
          <p:cNvSpPr/>
          <p:nvPr/>
        </p:nvSpPr>
        <p:spPr>
          <a:xfrm>
            <a:off x="119398" y="2643095"/>
            <a:ext cx="8905204" cy="338554"/>
          </a:xfrm>
          <a:prstGeom prst="rect">
            <a:avLst/>
          </a:prstGeom>
        </p:spPr>
        <p:txBody>
          <a:bodyPr wrap="square" lIns="91440" tIns="45720" rIns="91440" bIns="45720" anchor="t">
            <a:spAutoFit/>
          </a:bodyPr>
          <a:lstStyle/>
          <a:p>
            <a:pPr marL="180975" indent="-180975" algn="just"/>
            <a:r>
              <a:rPr lang="en-US" altLang="ja-JP" sz="1600" b="1" dirty="0">
                <a:latin typeface="Meiryo UI"/>
                <a:ea typeface="Meiryo UI"/>
                <a:cs typeface="Meiryo UI" panose="020B0604030504040204" pitchFamily="50" charset="-128"/>
              </a:rPr>
              <a:t>【</a:t>
            </a:r>
            <a:r>
              <a:rPr lang="ja-JP" altLang="en-US" sz="1600" b="1" dirty="0">
                <a:latin typeface="Meiryo UI"/>
                <a:ea typeface="Meiryo UI"/>
                <a:cs typeface="Meiryo UI" panose="020B0604030504040204" pitchFamily="50" charset="-128"/>
              </a:rPr>
              <a:t>具体的目標（</a:t>
            </a:r>
            <a:r>
              <a:rPr lang="en-US" altLang="ja-JP" sz="1600" b="1" dirty="0">
                <a:latin typeface="Meiryo UI"/>
                <a:ea typeface="Meiryo UI"/>
                <a:cs typeface="Meiryo UI" panose="020B0604030504040204" pitchFamily="50" charset="-128"/>
              </a:rPr>
              <a:t>KPI</a:t>
            </a:r>
            <a:r>
              <a:rPr lang="ja-JP" altLang="en-US" sz="1600" b="1" dirty="0">
                <a:latin typeface="Meiryo UI"/>
                <a:ea typeface="Meiryo UI"/>
                <a:cs typeface="Meiryo UI" panose="020B0604030504040204" pitchFamily="50" charset="-128"/>
              </a:rPr>
              <a:t>）</a:t>
            </a:r>
            <a:r>
              <a:rPr lang="en-US" altLang="ja-JP" sz="1600" b="1" dirty="0">
                <a:latin typeface="Meiryo UI"/>
                <a:ea typeface="Meiryo UI"/>
                <a:cs typeface="Meiryo UI" panose="020B0604030504040204" pitchFamily="50" charset="-128"/>
              </a:rPr>
              <a:t>】</a:t>
            </a:r>
            <a:endParaRPr lang="en-US" altLang="ja-JP" sz="1200" b="1" dirty="0">
              <a:latin typeface="Meiryo UI"/>
              <a:ea typeface="Meiryo UI"/>
              <a:cs typeface="Meiryo UI" panose="020B0604030504040204" pitchFamily="50" charset="-128"/>
            </a:endParaRPr>
          </a:p>
        </p:txBody>
      </p:sp>
      <p:sp>
        <p:nvSpPr>
          <p:cNvPr id="7" name="四角形: 角を丸くする 6">
            <a:extLst>
              <a:ext uri="{FF2B5EF4-FFF2-40B4-BE49-F238E27FC236}">
                <a16:creationId xmlns:a16="http://schemas.microsoft.com/office/drawing/2014/main" id="{43FFE107-5AF3-42A0-8476-B77F21757541}"/>
              </a:ext>
            </a:extLst>
          </p:cNvPr>
          <p:cNvSpPr/>
          <p:nvPr/>
        </p:nvSpPr>
        <p:spPr>
          <a:xfrm>
            <a:off x="179513" y="1071418"/>
            <a:ext cx="8784974" cy="161348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B21262E0-27B8-4967-B438-37AF48F9B268}"/>
              </a:ext>
            </a:extLst>
          </p:cNvPr>
          <p:cNvSpPr txBox="1"/>
          <p:nvPr/>
        </p:nvSpPr>
        <p:spPr>
          <a:xfrm>
            <a:off x="2332461" y="889070"/>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lang="ja-JP" altLang="en-US" sz="1600" b="1" dirty="0">
                <a:solidFill>
                  <a:schemeClr val="bg1"/>
                </a:solidFill>
              </a:rPr>
              <a:t>基本目標①　これからの大阪を担うひとをつくる</a:t>
            </a:r>
            <a:endParaRPr lang="en-US" altLang="ja-JP" sz="1600" b="1" dirty="0">
              <a:solidFill>
                <a:schemeClr val="bg1"/>
              </a:solidFill>
            </a:endParaRPr>
          </a:p>
        </p:txBody>
      </p:sp>
      <p:sp>
        <p:nvSpPr>
          <p:cNvPr id="34" name="正方形/長方形 33">
            <a:extLst>
              <a:ext uri="{FF2B5EF4-FFF2-40B4-BE49-F238E27FC236}">
                <a16:creationId xmlns:a16="http://schemas.microsoft.com/office/drawing/2014/main" id="{B71BC72D-7E6A-473A-A8ED-104178A80957}"/>
              </a:ext>
            </a:extLst>
          </p:cNvPr>
          <p:cNvSpPr/>
          <p:nvPr/>
        </p:nvSpPr>
        <p:spPr>
          <a:xfrm>
            <a:off x="4937214" y="2727261"/>
            <a:ext cx="4084364" cy="253916"/>
          </a:xfrm>
          <a:prstGeom prst="rect">
            <a:avLst/>
          </a:prstGeom>
        </p:spPr>
        <p:txBody>
          <a:bodyPr wrap="square" lIns="91440" tIns="45720" rIns="91440" bIns="45720" anchor="t">
            <a:spAutoFit/>
          </a:bodyPr>
          <a:lstStyle/>
          <a:p>
            <a:pPr marL="180975" indent="-180975" algn="r"/>
            <a:r>
              <a:rPr lang="ja-JP" altLang="en-US" sz="1050" dirty="0">
                <a:latin typeface="Meiryo UI"/>
                <a:ea typeface="Meiryo UI"/>
                <a:cs typeface="Meiryo UI" panose="020B0604030504040204" pitchFamily="50" charset="-128"/>
              </a:rPr>
              <a:t>（注）下線部が、第３期戦略にて追記した部分</a:t>
            </a:r>
            <a:endParaRPr lang="en-US" altLang="ja-JP" sz="1050" dirty="0">
              <a:latin typeface="Meiryo UI"/>
              <a:ea typeface="Meiryo UI"/>
              <a:cs typeface="Meiryo UI" panose="020B0604030504040204" pitchFamily="50" charset="-128"/>
            </a:endParaRPr>
          </a:p>
        </p:txBody>
      </p:sp>
      <p:sp>
        <p:nvSpPr>
          <p:cNvPr id="27" name="正方形/長方形 26">
            <a:extLst>
              <a:ext uri="{FF2B5EF4-FFF2-40B4-BE49-F238E27FC236}">
                <a16:creationId xmlns:a16="http://schemas.microsoft.com/office/drawing/2014/main" id="{585A6903-6428-49C8-BE76-BE022C76D7E2}"/>
              </a:ext>
            </a:extLst>
          </p:cNvPr>
          <p:cNvSpPr/>
          <p:nvPr/>
        </p:nvSpPr>
        <p:spPr>
          <a:xfrm>
            <a:off x="179512" y="156463"/>
            <a:ext cx="8136904" cy="369332"/>
          </a:xfrm>
          <a:prstGeom prst="rect">
            <a:avLst/>
          </a:prstGeom>
        </p:spPr>
        <p:txBody>
          <a:bodyPr wrap="square" lIns="91440" tIns="45720" rIns="91440" bIns="45720" anchor="t">
            <a:spAutoFit/>
          </a:bodyPr>
          <a:lstStyle/>
          <a:p>
            <a:r>
              <a:rPr lang="ja-JP" altLang="en-US" dirty="0">
                <a:solidFill>
                  <a:prstClr val="black"/>
                </a:solidFill>
                <a:latin typeface="Meiryo UI"/>
                <a:ea typeface="Meiryo UI"/>
                <a:cs typeface="Meiryo UI" panose="020B0604030504040204" pitchFamily="50" charset="-128"/>
              </a:rPr>
              <a:t>２）</a:t>
            </a:r>
            <a:r>
              <a:rPr lang="ja-JP" altLang="en-US" dirty="0">
                <a:latin typeface="Meiryo UI"/>
                <a:ea typeface="Meiryo UI"/>
                <a:cs typeface="Meiryo UI" panose="020B0604030504040204" pitchFamily="50" charset="-128"/>
              </a:rPr>
              <a:t>基本目標・基本的方向</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98758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79513" y="589896"/>
            <a:ext cx="8784974" cy="1877437"/>
          </a:xfrm>
          <a:prstGeom prst="rect">
            <a:avLst/>
          </a:prstGeom>
        </p:spPr>
        <p:txBody>
          <a:bodyPr wrap="square" lIns="91440" tIns="45720" rIns="91440" bIns="45720" anchor="t">
            <a:spAutoFit/>
          </a:bodyPr>
          <a:lstStyle/>
          <a:p>
            <a:pPr marL="179705" indent="-457200" algn="just"/>
            <a:r>
              <a:rPr lang="en-US" altLang="ja-JP" sz="1600" b="1" dirty="0"/>
              <a:t>Ⅰ</a:t>
            </a:r>
            <a:r>
              <a:rPr lang="ja-JP" altLang="en-US" sz="1600" b="1" dirty="0"/>
              <a:t>　若者が活躍でき、子育て安心の都市「大阪」の実現</a:t>
            </a:r>
            <a:endParaRPr lang="en-US" altLang="ja-JP" sz="1600" b="1" dirty="0"/>
          </a:p>
          <a:p>
            <a:pPr marL="179705" marR="0" lvl="0" indent="-457200" algn="ctr" defTabSz="914400" rtl="0" eaLnBrk="1" fontAlgn="auto" latinLnBrk="0" hangingPunct="1">
              <a:lnSpc>
                <a:spcPct val="100000"/>
              </a:lnSpc>
              <a:spcBef>
                <a:spcPts val="900"/>
              </a:spcBef>
              <a:spcAft>
                <a:spcPts val="0"/>
              </a:spcAft>
              <a:buClrTx/>
              <a:buSzTx/>
              <a:buFontTx/>
              <a:buNone/>
              <a:tabLst/>
              <a:defRPr/>
            </a:pPr>
            <a:endParaRPr lang="en-US" altLang="ja-JP" sz="1600" dirty="0">
              <a:solidFill>
                <a:prstClr val="black"/>
              </a:solidFill>
              <a:latin typeface="Meiryo UI"/>
              <a:ea typeface="Meiryo UI"/>
            </a:endParaRPr>
          </a:p>
          <a:p>
            <a:pPr marL="179705" marR="0" lvl="0" indent="-457200" algn="ctr" defTabSz="914400" rtl="0" eaLnBrk="1" fontAlgn="auto" latinLnBrk="0" hangingPunct="1">
              <a:lnSpc>
                <a:spcPct val="100000"/>
              </a:lnSpc>
              <a:spcBef>
                <a:spcPts val="1200"/>
              </a:spcBef>
              <a:spcAft>
                <a:spcPts val="0"/>
              </a:spcAft>
              <a:buClrTx/>
              <a:buSzTx/>
              <a:buFontTx/>
              <a:buNone/>
              <a:tabLst/>
              <a:defRPr/>
            </a:pPr>
            <a:r>
              <a:rPr lang="ja-JP" altLang="en-US" sz="1600" dirty="0">
                <a:solidFill>
                  <a:prstClr val="black"/>
                </a:solidFill>
                <a:latin typeface="Meiryo UI"/>
                <a:ea typeface="Meiryo UI"/>
              </a:rPr>
              <a:t>出生数・合計特殊出生率が低下している</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中、仕事と子育ての両立に向けた取組を進めていきます。</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n-cs"/>
            </a:endParaRPr>
          </a:p>
          <a:p>
            <a:pPr marL="2249488" indent="-2527300" algn="just">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600" b="1" dirty="0"/>
              <a:t>仕事と子育ての両立</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dirty="0"/>
              <a:t>ワーク・ライフ・バランスの推進、就労支援など女性の活躍支援、子育て環境の充実、待機児童対策　等</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a:p>
            <a:pPr marL="179705" indent="-457200" algn="just"/>
            <a:endParaRPr lang="en-US" altLang="ja-JP" sz="1600" b="1" dirty="0">
              <a:latin typeface="+mn-lt"/>
              <a:ea typeface="+mn-ea"/>
              <a:cs typeface="Meiryo UI" panose="020B0604030504040204" pitchFamily="50" charset="-128"/>
            </a:endParaRPr>
          </a:p>
        </p:txBody>
      </p:sp>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43</a:t>
            </a:fld>
            <a:endParaRPr lang="ja-JP" altLang="en-US">
              <a:solidFill>
                <a:prstClr val="black"/>
              </a:solidFill>
            </a:endParaRPr>
          </a:p>
        </p:txBody>
      </p:sp>
      <p:grpSp>
        <p:nvGrpSpPr>
          <p:cNvPr id="18" name="グループ化 17">
            <a:extLst>
              <a:ext uri="{FF2B5EF4-FFF2-40B4-BE49-F238E27FC236}">
                <a16:creationId xmlns:a16="http://schemas.microsoft.com/office/drawing/2014/main" id="{CDF873AA-4535-4E38-81AC-CD7D8395BF57}"/>
              </a:ext>
            </a:extLst>
          </p:cNvPr>
          <p:cNvGrpSpPr/>
          <p:nvPr/>
        </p:nvGrpSpPr>
        <p:grpSpPr>
          <a:xfrm>
            <a:off x="5234475" y="38576"/>
            <a:ext cx="3730011" cy="458182"/>
            <a:chOff x="5156378" y="1300641"/>
            <a:chExt cx="3082654" cy="344239"/>
          </a:xfrm>
        </p:grpSpPr>
        <p:pic>
          <p:nvPicPr>
            <p:cNvPr id="19" name="Picture 2">
              <a:extLst>
                <a:ext uri="{FF2B5EF4-FFF2-40B4-BE49-F238E27FC236}">
                  <a16:creationId xmlns:a16="http://schemas.microsoft.com/office/drawing/2014/main" id="{0603B6EA-7785-4E6D-992A-5F0B9AF8D787}"/>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6378" y="1300641"/>
              <a:ext cx="344239" cy="3442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a:extLst>
                <a:ext uri="{FF2B5EF4-FFF2-40B4-BE49-F238E27FC236}">
                  <a16:creationId xmlns:a16="http://schemas.microsoft.com/office/drawing/2014/main" id="{584B2B3E-4F7F-400D-8AA4-5BB00110F2C3}"/>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3536" y="1300641"/>
              <a:ext cx="344239" cy="344239"/>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8AC78A0B-E61A-48C9-802D-29D3A807ADC2}"/>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6334903" y="1300641"/>
              <a:ext cx="344239" cy="344239"/>
            </a:xfrm>
            <a:prstGeom prst="rect">
              <a:avLst/>
            </a:prstGeom>
          </p:spPr>
        </p:pic>
        <p:pic>
          <p:nvPicPr>
            <p:cNvPr id="22" name="Picture 9">
              <a:extLst>
                <a:ext uri="{FF2B5EF4-FFF2-40B4-BE49-F238E27FC236}">
                  <a16:creationId xmlns:a16="http://schemas.microsoft.com/office/drawing/2014/main" id="{B7983BB4-82B6-4D09-A1E2-0A0944DE8EB9}"/>
                </a:ext>
              </a:extLst>
            </p:cNvPr>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6270" y="1300641"/>
              <a:ext cx="344239" cy="344239"/>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a:extLst>
                <a:ext uri="{FF2B5EF4-FFF2-40B4-BE49-F238E27FC236}">
                  <a16:creationId xmlns:a16="http://schemas.microsoft.com/office/drawing/2014/main" id="{4B7D4FD2-CF32-440E-A67C-8DB7692C56D6}"/>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097637" y="1300641"/>
              <a:ext cx="344239" cy="344239"/>
            </a:xfrm>
            <a:prstGeom prst="rect">
              <a:avLst/>
            </a:prstGeom>
          </p:spPr>
        </p:pic>
        <p:pic>
          <p:nvPicPr>
            <p:cNvPr id="24" name="図 23">
              <a:extLst>
                <a:ext uri="{FF2B5EF4-FFF2-40B4-BE49-F238E27FC236}">
                  <a16:creationId xmlns:a16="http://schemas.microsoft.com/office/drawing/2014/main" id="{856478D0-17B0-448C-B464-76D7AE328FFF}"/>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894793" y="1300641"/>
              <a:ext cx="344239" cy="344239"/>
            </a:xfrm>
            <a:prstGeom prst="rect">
              <a:avLst/>
            </a:prstGeom>
          </p:spPr>
        </p:pic>
        <p:pic>
          <p:nvPicPr>
            <p:cNvPr id="25" name="図 24">
              <a:extLst>
                <a:ext uri="{FF2B5EF4-FFF2-40B4-BE49-F238E27FC236}">
                  <a16:creationId xmlns:a16="http://schemas.microsoft.com/office/drawing/2014/main" id="{431AAADE-C4BE-4ADD-97EB-0F835F5974F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537745" y="1300641"/>
              <a:ext cx="378663" cy="344239"/>
            </a:xfrm>
            <a:prstGeom prst="rect">
              <a:avLst/>
            </a:prstGeom>
          </p:spPr>
        </p:pic>
        <p:pic>
          <p:nvPicPr>
            <p:cNvPr id="26" name="Picture 12">
              <a:extLst>
                <a:ext uri="{FF2B5EF4-FFF2-40B4-BE49-F238E27FC236}">
                  <a16:creationId xmlns:a16="http://schemas.microsoft.com/office/drawing/2014/main" id="{780A3347-307D-47DD-8B51-23FD98C2D914}"/>
                </a:ext>
              </a:extLst>
            </p:cNvPr>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9004" y="1300641"/>
              <a:ext cx="378663" cy="344239"/>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正方形/長方形 27">
            <a:extLst>
              <a:ext uri="{FF2B5EF4-FFF2-40B4-BE49-F238E27FC236}">
                <a16:creationId xmlns:a16="http://schemas.microsoft.com/office/drawing/2014/main" id="{CB40C528-F223-4CBE-AEB0-250B0DF8397D}"/>
              </a:ext>
            </a:extLst>
          </p:cNvPr>
          <p:cNvSpPr/>
          <p:nvPr/>
        </p:nvSpPr>
        <p:spPr>
          <a:xfrm>
            <a:off x="273424" y="2692485"/>
            <a:ext cx="8095640" cy="338554"/>
          </a:xfrm>
          <a:prstGeom prst="rect">
            <a:avLst/>
          </a:prstGeom>
        </p:spPr>
        <p:txBody>
          <a:bodyPr wrap="square" lIns="91440" tIns="45720" rIns="91440" bIns="45720" anchor="t">
            <a:spAutoFit/>
          </a:bodyPr>
          <a:lstStyle/>
          <a:p>
            <a:pPr marL="180975" indent="-180975" algn="just"/>
            <a:r>
              <a:rPr lang="en-US" altLang="ja-JP" sz="1600" b="1" dirty="0">
                <a:latin typeface="Meiryo UI"/>
                <a:ea typeface="Meiryo UI"/>
                <a:cs typeface="Meiryo UI" panose="020B0604030504040204" pitchFamily="50" charset="-128"/>
              </a:rPr>
              <a:t>【</a:t>
            </a:r>
            <a:r>
              <a:rPr lang="ja-JP" altLang="en-US" sz="1600" b="1" dirty="0">
                <a:latin typeface="Meiryo UI"/>
                <a:ea typeface="Meiryo UI"/>
                <a:cs typeface="Meiryo UI" panose="020B0604030504040204" pitchFamily="50" charset="-128"/>
              </a:rPr>
              <a:t>具体的目標（</a:t>
            </a:r>
            <a:r>
              <a:rPr lang="en-US" altLang="ja-JP" sz="1600" b="1" dirty="0">
                <a:latin typeface="Meiryo UI"/>
                <a:ea typeface="Meiryo UI"/>
                <a:cs typeface="Meiryo UI" panose="020B0604030504040204" pitchFamily="50" charset="-128"/>
              </a:rPr>
              <a:t>KPI</a:t>
            </a:r>
            <a:r>
              <a:rPr lang="ja-JP" altLang="en-US" sz="1600" b="1" dirty="0">
                <a:latin typeface="Meiryo UI"/>
                <a:ea typeface="Meiryo UI"/>
                <a:cs typeface="Meiryo UI" panose="020B0604030504040204" pitchFamily="50" charset="-128"/>
              </a:rPr>
              <a:t>）</a:t>
            </a:r>
            <a:r>
              <a:rPr lang="en-US" altLang="ja-JP" sz="1600" b="1" dirty="0">
                <a:latin typeface="Meiryo UI"/>
                <a:ea typeface="Meiryo UI"/>
                <a:cs typeface="Meiryo UI" panose="020B0604030504040204" pitchFamily="50" charset="-128"/>
              </a:rPr>
              <a:t>】</a:t>
            </a:r>
            <a:endParaRPr lang="en-US" altLang="ja-JP" sz="1200" b="1" dirty="0">
              <a:latin typeface="Meiryo UI"/>
              <a:ea typeface="Meiryo UI"/>
              <a:cs typeface="Meiryo UI" panose="020B0604030504040204" pitchFamily="50" charset="-128"/>
            </a:endParaRPr>
          </a:p>
        </p:txBody>
      </p:sp>
      <p:sp>
        <p:nvSpPr>
          <p:cNvPr id="29" name="四角形: 角を丸くする 28">
            <a:extLst>
              <a:ext uri="{FF2B5EF4-FFF2-40B4-BE49-F238E27FC236}">
                <a16:creationId xmlns:a16="http://schemas.microsoft.com/office/drawing/2014/main" id="{BF7EB101-5233-428A-BB0C-87CDFD9DBBCB}"/>
              </a:ext>
            </a:extLst>
          </p:cNvPr>
          <p:cNvSpPr/>
          <p:nvPr/>
        </p:nvSpPr>
        <p:spPr>
          <a:xfrm>
            <a:off x="226469" y="1222420"/>
            <a:ext cx="8691063" cy="1017441"/>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F30F37CC-E4FD-4EC2-882A-056D71891741}"/>
              </a:ext>
            </a:extLst>
          </p:cNvPr>
          <p:cNvSpPr txBox="1"/>
          <p:nvPr/>
        </p:nvSpPr>
        <p:spPr>
          <a:xfrm>
            <a:off x="2332461" y="1040072"/>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lang="ja-JP" altLang="en-US" sz="1600" b="1" dirty="0">
                <a:solidFill>
                  <a:schemeClr val="bg1"/>
                </a:solidFill>
              </a:rPr>
              <a:t>基本目標②　結婚・出産・子育ての希望をかなえる</a:t>
            </a:r>
            <a:endParaRPr lang="en-US" altLang="ja-JP" sz="1600" b="1" dirty="0">
              <a:solidFill>
                <a:schemeClr val="bg1"/>
              </a:solidFill>
            </a:endParaRPr>
          </a:p>
        </p:txBody>
      </p:sp>
      <p:graphicFrame>
        <p:nvGraphicFramePr>
          <p:cNvPr id="31" name="表 30">
            <a:extLst>
              <a:ext uri="{FF2B5EF4-FFF2-40B4-BE49-F238E27FC236}">
                <a16:creationId xmlns:a16="http://schemas.microsoft.com/office/drawing/2014/main" id="{5FE0F43B-FC22-4EFC-868F-8BB810BD3379}"/>
              </a:ext>
            </a:extLst>
          </p:cNvPr>
          <p:cNvGraphicFramePr>
            <a:graphicFrameLocks noGrp="1"/>
          </p:cNvGraphicFramePr>
          <p:nvPr>
            <p:extLst>
              <p:ext uri="{D42A27DB-BD31-4B8C-83A1-F6EECF244321}">
                <p14:modId xmlns:p14="http://schemas.microsoft.com/office/powerpoint/2010/main" val="2705962550"/>
              </p:ext>
            </p:extLst>
          </p:nvPr>
        </p:nvGraphicFramePr>
        <p:xfrm>
          <a:off x="273425" y="3031039"/>
          <a:ext cx="8597151" cy="2828880"/>
        </p:xfrm>
        <a:graphic>
          <a:graphicData uri="http://schemas.openxmlformats.org/drawingml/2006/table">
            <a:tbl>
              <a:tblPr firstRow="1" bandRow="1">
                <a:tableStyleId>{93296810-A885-4BE3-A3E7-6D5BEEA58F35}</a:tableStyleId>
              </a:tblPr>
              <a:tblGrid>
                <a:gridCol w="5687108">
                  <a:extLst>
                    <a:ext uri="{9D8B030D-6E8A-4147-A177-3AD203B41FA5}">
                      <a16:colId xmlns:a16="http://schemas.microsoft.com/office/drawing/2014/main" val="1433173782"/>
                    </a:ext>
                  </a:extLst>
                </a:gridCol>
                <a:gridCol w="2910043">
                  <a:extLst>
                    <a:ext uri="{9D8B030D-6E8A-4147-A177-3AD203B41FA5}">
                      <a16:colId xmlns:a16="http://schemas.microsoft.com/office/drawing/2014/main" val="304697467"/>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Meiryo UI" panose="020B0604030504040204" pitchFamily="50" charset="-128"/>
                          <a:ea typeface="Meiryo UI" panose="020B0604030504040204" pitchFamily="50" charset="-128"/>
                        </a:rPr>
                        <a:t>現状値（</a:t>
                      </a:r>
                      <a:r>
                        <a:rPr kumimoji="1" lang="en-US" altLang="ja-JP" sz="1100" b="1" dirty="0">
                          <a:solidFill>
                            <a:schemeClr val="bg1"/>
                          </a:solidFill>
                          <a:latin typeface="Meiryo UI" panose="020B0604030504040204" pitchFamily="50" charset="-128"/>
                          <a:ea typeface="Meiryo UI" panose="020B0604030504040204" pitchFamily="50" charset="-128"/>
                        </a:rPr>
                        <a:t>2024</a:t>
                      </a:r>
                      <a:r>
                        <a:rPr kumimoji="1" lang="ja-JP" altLang="en-US" sz="1100" b="1" dirty="0">
                          <a:solidFill>
                            <a:schemeClr val="bg1"/>
                          </a:solidFill>
                          <a:latin typeface="Meiryo UI" panose="020B0604030504040204" pitchFamily="50" charset="-128"/>
                          <a:ea typeface="Meiryo UI" panose="020B0604030504040204" pitchFamily="50" charset="-128"/>
                        </a:rPr>
                        <a:t>年３月末時点）</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774114639"/>
                  </a:ext>
                </a:extLst>
              </a:tr>
              <a:tr h="617220">
                <a:tc>
                  <a:txBody>
                    <a:bodyPr/>
                    <a:lstStyle/>
                    <a:p>
                      <a:r>
                        <a:rPr kumimoji="1" lang="ja-JP" altLang="en-US" sz="1200" b="1" dirty="0"/>
                        <a:t>○</a:t>
                      </a:r>
                      <a:r>
                        <a:rPr lang="ja-JP" altLang="en-US" sz="1200" b="1" dirty="0">
                          <a:solidFill>
                            <a:schemeClr val="tx1"/>
                          </a:solidFill>
                        </a:rPr>
                        <a:t>就業率（女性）：全国平均を上回る　</a:t>
                      </a:r>
                      <a:endParaRPr kumimoji="1" lang="ja-JP" altLang="en-US" sz="12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t>【2022</a:t>
                      </a:r>
                      <a:r>
                        <a:rPr kumimoji="1" lang="zh-CN" altLang="en-US" sz="1050" dirty="0"/>
                        <a:t>年度</a:t>
                      </a:r>
                      <a:r>
                        <a:rPr kumimoji="1" lang="en-US" altLang="zh-CN" sz="1050" dirty="0"/>
                        <a:t>】</a:t>
                      </a:r>
                    </a:p>
                    <a:p>
                      <a:pPr algn="ctr"/>
                      <a:r>
                        <a:rPr kumimoji="1" lang="en-US" altLang="zh-CN" sz="1050" dirty="0"/>
                        <a:t>52.27</a:t>
                      </a:r>
                      <a:r>
                        <a:rPr kumimoji="1" lang="zh-CN" altLang="en-US" sz="105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strike="noStrike" kern="1200" cap="none" spc="0" normalizeH="0" baseline="0" noProof="0" dirty="0">
                          <a:ln>
                            <a:noFill/>
                          </a:ln>
                          <a:solidFill>
                            <a:prstClr val="black"/>
                          </a:solidFill>
                          <a:effectLst/>
                          <a:uLnTx/>
                          <a:uFillTx/>
                        </a:rPr>
                        <a:t>（全国平均：</a:t>
                      </a:r>
                      <a:r>
                        <a:rPr kumimoji="1" lang="en-US" altLang="ja-JP" sz="1050" b="0" u="none" strike="noStrike" kern="1200" cap="none" spc="0" normalizeH="0" baseline="0" noProof="0" dirty="0">
                          <a:ln>
                            <a:noFill/>
                          </a:ln>
                          <a:solidFill>
                            <a:prstClr val="black"/>
                          </a:solidFill>
                          <a:effectLst/>
                          <a:uLnTx/>
                          <a:uFillTx/>
                        </a:rPr>
                        <a:t>54.20</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87705748"/>
                  </a:ext>
                </a:extLst>
              </a:tr>
              <a:tr h="617220">
                <a:tc>
                  <a:txBody>
                    <a:bodyPr/>
                    <a:lstStyle/>
                    <a:p>
                      <a:r>
                        <a:rPr kumimoji="1" lang="ja-JP" altLang="en-US" sz="1200" b="1" u="sng" dirty="0"/>
                        <a:t>○合計特殊出生率：全国水準の達成・維持をめざす</a:t>
                      </a:r>
                      <a:endParaRPr kumimoji="1" lang="ja-JP" altLang="en-US" sz="1200" b="1" u="sng"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t>【2022</a:t>
                      </a:r>
                      <a:r>
                        <a:rPr kumimoji="1" lang="zh-CN" altLang="en-US" sz="1050" dirty="0"/>
                        <a:t>年</a:t>
                      </a:r>
                      <a:r>
                        <a:rPr kumimoji="1" lang="en-US" altLang="zh-CN" sz="1050" dirty="0"/>
                        <a:t>】</a:t>
                      </a:r>
                    </a:p>
                    <a:p>
                      <a:pPr algn="ctr"/>
                      <a:r>
                        <a:rPr kumimoji="1" lang="en-US" altLang="zh-CN" sz="1050" dirty="0"/>
                        <a:t>1.22</a:t>
                      </a:r>
                    </a:p>
                    <a:p>
                      <a:pPr algn="ctr"/>
                      <a:r>
                        <a:rPr kumimoji="1" lang="ja-JP" altLang="en-US" sz="1050" dirty="0"/>
                        <a:t>（対全国差：▲</a:t>
                      </a:r>
                      <a:r>
                        <a:rPr kumimoji="1" lang="en-US" altLang="ja-JP" sz="1050" dirty="0"/>
                        <a:t>0.04</a:t>
                      </a:r>
                      <a:r>
                        <a:rPr kumimoji="1" lang="zh-CN" altLang="en-US" sz="1050" dirty="0"/>
                        <a:t>）</a:t>
                      </a:r>
                      <a:endParaRPr kumimoji="1" lang="ja-JP" altLang="en-US" sz="1050"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562195330"/>
                  </a:ext>
                </a:extLst>
              </a:tr>
              <a:tr h="617220">
                <a:tc>
                  <a:txBody>
                    <a:bodyPr/>
                    <a:lstStyle/>
                    <a:p>
                      <a:r>
                        <a:rPr kumimoji="1" lang="ja-JP" altLang="en-US" sz="1200" b="1" u="sng" dirty="0"/>
                        <a:t>○女性活躍推進法に基づく推進計画</a:t>
                      </a:r>
                      <a:r>
                        <a:rPr kumimoji="1" lang="en-US" altLang="ja-JP" sz="1200" b="1" u="sng" baseline="30000" dirty="0"/>
                        <a:t>※</a:t>
                      </a:r>
                      <a:r>
                        <a:rPr kumimoji="1" lang="ja-JP" altLang="en-US" sz="1200" b="1" u="sng" dirty="0"/>
                        <a:t>の策定市町村数：</a:t>
                      </a:r>
                      <a:r>
                        <a:rPr kumimoji="1" lang="en-US" altLang="ja-JP" sz="1200" b="1" u="sng" dirty="0"/>
                        <a:t>2025</a:t>
                      </a:r>
                      <a:r>
                        <a:rPr kumimoji="1" lang="ja-JP" altLang="en-US" sz="1200" b="1" u="sng" dirty="0"/>
                        <a:t>年度までに全市町村</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ja-JP" sz="1050" dirty="0"/>
                        <a:t>【2021</a:t>
                      </a:r>
                      <a:r>
                        <a:rPr kumimoji="1" lang="ja-JP" altLang="en-US" sz="1050" dirty="0"/>
                        <a:t>年度</a:t>
                      </a:r>
                      <a:r>
                        <a:rPr kumimoji="1" lang="en-US" altLang="ja-JP" sz="1050" dirty="0"/>
                        <a:t>】</a:t>
                      </a:r>
                    </a:p>
                    <a:p>
                      <a:pPr algn="ctr"/>
                      <a:r>
                        <a:rPr kumimoji="1" lang="en-US" altLang="ja-JP" sz="1050" dirty="0"/>
                        <a:t>36</a:t>
                      </a:r>
                      <a:r>
                        <a:rPr kumimoji="1" lang="ja-JP" altLang="en-US" sz="1050" dirty="0"/>
                        <a:t>市町村</a:t>
                      </a:r>
                      <a:endParaRPr kumimoji="1" lang="en-US" altLang="ja-JP" sz="1050" dirty="0"/>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7078714"/>
                  </a:ext>
                </a:extLst>
              </a:tr>
              <a:tr h="617220">
                <a:tc>
                  <a:txBody>
                    <a:bodyPr/>
                    <a:lstStyle/>
                    <a:p>
                      <a:pPr marL="108000" indent="-174625"/>
                      <a:r>
                        <a:rPr kumimoji="1" lang="ja-JP" altLang="en-US" sz="1200" b="1" u="sng" dirty="0"/>
                        <a:t>○</a:t>
                      </a:r>
                      <a:r>
                        <a:rPr kumimoji="1" lang="en-US" altLang="ja-JP" sz="1200" b="1" u="sng" dirty="0"/>
                        <a:t>6</a:t>
                      </a:r>
                      <a:r>
                        <a:rPr kumimoji="1" lang="ja-JP" altLang="en-US" sz="1200" b="1" u="sng" dirty="0"/>
                        <a:t>歳未満の子どもを持つ夫の育児・家事関連時間：</a:t>
                      </a:r>
                      <a:r>
                        <a:rPr kumimoji="1" lang="en-US" altLang="ja-JP" sz="1200" b="1" u="sng" dirty="0"/>
                        <a:t>2025</a:t>
                      </a:r>
                      <a:r>
                        <a:rPr kumimoji="1" lang="ja-JP" altLang="en-US" sz="1200" b="1" u="sng" dirty="0"/>
                        <a:t>年度までに</a:t>
                      </a:r>
                      <a:r>
                        <a:rPr kumimoji="1" lang="en-US" altLang="ja-JP" sz="1200" b="1" u="sng" dirty="0"/>
                        <a:t>120</a:t>
                      </a:r>
                      <a:r>
                        <a:rPr kumimoji="1" lang="ja-JP" altLang="en-US" sz="1200" b="1" u="sng" dirty="0"/>
                        <a:t>分</a:t>
                      </a:r>
                      <a:r>
                        <a:rPr kumimoji="1" lang="en-US" altLang="ja-JP" sz="1200" b="1" u="sng" dirty="0"/>
                        <a:t>/</a:t>
                      </a:r>
                      <a:r>
                        <a:rPr kumimoji="1" lang="ja-JP" altLang="en-US" sz="1200" b="1" u="sng" dirty="0"/>
                        <a:t>日以上</a:t>
                      </a:r>
                      <a:endParaRPr kumimoji="1" lang="en-US" altLang="ja-JP" sz="1200" b="1" u="sng" dirty="0"/>
                    </a:p>
                    <a:p>
                      <a:pPr marL="108000" indent="-174625" algn="r"/>
                      <a:r>
                        <a:rPr kumimoji="1" lang="ja-JP" altLang="en-US" sz="900" u="sng" kern="1200" dirty="0">
                          <a:solidFill>
                            <a:schemeClr val="tx1"/>
                          </a:solidFill>
                          <a:latin typeface="+mn-lt"/>
                          <a:ea typeface="+mn-ea"/>
                          <a:cs typeface="+mn-cs"/>
                        </a:rPr>
                        <a:t>（土日を含む週全体の平均）</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050" dirty="0"/>
                        <a:t>【2021</a:t>
                      </a:r>
                      <a:r>
                        <a:rPr kumimoji="1" lang="zh-CN" altLang="en-US" sz="1050" dirty="0"/>
                        <a:t>年</a:t>
                      </a:r>
                      <a:r>
                        <a:rPr kumimoji="1" lang="en-US" altLang="zh-CN" sz="105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102</a:t>
                      </a:r>
                      <a:r>
                        <a:rPr kumimoji="1" lang="ja-JP" altLang="en-US" sz="1050" dirty="0"/>
                        <a:t>分</a:t>
                      </a:r>
                      <a:r>
                        <a:rPr kumimoji="1" lang="en-US" altLang="ja-JP" sz="1050" dirty="0"/>
                        <a:t>/</a:t>
                      </a:r>
                      <a:r>
                        <a:rPr kumimoji="1" lang="ja-JP" altLang="en-US" sz="1050" dirty="0"/>
                        <a:t>日</a:t>
                      </a:r>
                      <a:endParaRPr kumimoji="1" lang="en-US" altLang="zh-CN" sz="1050" dirty="0"/>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188717175"/>
                  </a:ext>
                </a:extLst>
              </a:tr>
            </a:tbl>
          </a:graphicData>
        </a:graphic>
      </p:graphicFrame>
      <p:sp>
        <p:nvSpPr>
          <p:cNvPr id="32" name="正方形/長方形 31">
            <a:extLst>
              <a:ext uri="{FF2B5EF4-FFF2-40B4-BE49-F238E27FC236}">
                <a16:creationId xmlns:a16="http://schemas.microsoft.com/office/drawing/2014/main" id="{AF450A1F-FD68-43F8-B8C0-D8E6A133A6AD}"/>
              </a:ext>
            </a:extLst>
          </p:cNvPr>
          <p:cNvSpPr/>
          <p:nvPr/>
        </p:nvSpPr>
        <p:spPr>
          <a:xfrm>
            <a:off x="226469" y="5870314"/>
            <a:ext cx="8691062" cy="577081"/>
          </a:xfrm>
          <a:prstGeom prst="rect">
            <a:avLst/>
          </a:prstGeom>
        </p:spPr>
        <p:txBody>
          <a:bodyPr wrap="square" lIns="91440" tIns="45720" rIns="91440" bIns="45720" anchor="t">
            <a:spAutoFit/>
          </a:bodyPr>
          <a:lstStyle/>
          <a:p>
            <a:pPr marL="180975" indent="-180975" algn="just"/>
            <a:r>
              <a:rPr lang="en-US" altLang="ja-JP" sz="1050" dirty="0">
                <a:latin typeface="Meiryo UI"/>
                <a:ea typeface="Meiryo UI"/>
                <a:cs typeface="Meiryo UI" panose="020B0604030504040204" pitchFamily="50" charset="-128"/>
              </a:rPr>
              <a:t>※</a:t>
            </a:r>
            <a:r>
              <a:rPr lang="ja-JP" altLang="en-US" sz="1050" dirty="0">
                <a:latin typeface="Meiryo UI"/>
                <a:ea typeface="Meiryo UI"/>
                <a:cs typeface="Meiryo UI" panose="020B0604030504040204" pitchFamily="50" charset="-128"/>
              </a:rPr>
              <a:t>女性活躍推進法に基づく推進計画</a:t>
            </a:r>
            <a:endParaRPr lang="en-US" altLang="ja-JP" sz="1050" dirty="0"/>
          </a:p>
          <a:p>
            <a:pPr marL="93663" indent="-93663" algn="just"/>
            <a:r>
              <a:rPr lang="ja-JP" altLang="en-US" sz="1050" dirty="0"/>
              <a:t>：女性の職業生活における活躍の推進に関する法律（女性活躍推進法）に基づき、働く場⾯において⼥性活躍を推進するために、地域の特性を踏まえた施策をまとめたもの。</a:t>
            </a:r>
            <a:endParaRPr lang="en-US" altLang="ja-JP" sz="1050" dirty="0">
              <a:latin typeface="Meiryo UI"/>
              <a:ea typeface="Meiryo UI"/>
              <a:cs typeface="Meiryo UI" panose="020B0604030504040204" pitchFamily="50" charset="-128"/>
            </a:endParaRPr>
          </a:p>
        </p:txBody>
      </p:sp>
      <p:sp>
        <p:nvSpPr>
          <p:cNvPr id="33" name="正方形/長方形 32">
            <a:extLst>
              <a:ext uri="{FF2B5EF4-FFF2-40B4-BE49-F238E27FC236}">
                <a16:creationId xmlns:a16="http://schemas.microsoft.com/office/drawing/2014/main" id="{A08AEFB5-8ABE-4218-A961-AC7A8A2B3DE7}"/>
              </a:ext>
            </a:extLst>
          </p:cNvPr>
          <p:cNvSpPr/>
          <p:nvPr/>
        </p:nvSpPr>
        <p:spPr>
          <a:xfrm>
            <a:off x="4786212" y="2752428"/>
            <a:ext cx="4084364" cy="253916"/>
          </a:xfrm>
          <a:prstGeom prst="rect">
            <a:avLst/>
          </a:prstGeom>
        </p:spPr>
        <p:txBody>
          <a:bodyPr wrap="square" lIns="91440" tIns="45720" rIns="91440" bIns="45720" anchor="t">
            <a:spAutoFit/>
          </a:bodyPr>
          <a:lstStyle/>
          <a:p>
            <a:pPr marL="180975" indent="-180975" algn="r"/>
            <a:r>
              <a:rPr lang="ja-JP" altLang="en-US" sz="1050" dirty="0">
                <a:latin typeface="Meiryo UI"/>
                <a:ea typeface="Meiryo UI"/>
                <a:cs typeface="Meiryo UI" panose="020B0604030504040204" pitchFamily="50" charset="-128"/>
              </a:rPr>
              <a:t>（注）下線部が、第３期戦略にて追記した部分</a:t>
            </a:r>
            <a:endParaRPr lang="en-US" altLang="ja-JP" sz="1050" dirty="0">
              <a:latin typeface="Meiryo UI"/>
              <a:ea typeface="Meiryo UI"/>
              <a:cs typeface="Meiryo UI" panose="020B0604030504040204" pitchFamily="50" charset="-128"/>
            </a:endParaRPr>
          </a:p>
        </p:txBody>
      </p:sp>
      <p:sp>
        <p:nvSpPr>
          <p:cNvPr id="35" name="正方形/長方形 34">
            <a:extLst>
              <a:ext uri="{FF2B5EF4-FFF2-40B4-BE49-F238E27FC236}">
                <a16:creationId xmlns:a16="http://schemas.microsoft.com/office/drawing/2014/main" id="{8E30877D-98AE-4453-9A5D-C0192743907F}"/>
              </a:ext>
            </a:extLst>
          </p:cNvPr>
          <p:cNvSpPr/>
          <p:nvPr/>
        </p:nvSpPr>
        <p:spPr>
          <a:xfrm>
            <a:off x="179512" y="146838"/>
            <a:ext cx="8136904" cy="369332"/>
          </a:xfrm>
          <a:prstGeom prst="rect">
            <a:avLst/>
          </a:prstGeom>
        </p:spPr>
        <p:txBody>
          <a:bodyPr wrap="square" lIns="91440" tIns="45720" rIns="91440" bIns="45720" anchor="t">
            <a:spAutoFit/>
          </a:bodyPr>
          <a:lstStyle/>
          <a:p>
            <a:r>
              <a:rPr lang="ja-JP" altLang="en-US" dirty="0">
                <a:solidFill>
                  <a:prstClr val="black"/>
                </a:solidFill>
                <a:latin typeface="Meiryo UI"/>
                <a:ea typeface="Meiryo UI"/>
                <a:cs typeface="Meiryo UI" panose="020B0604030504040204" pitchFamily="50" charset="-128"/>
              </a:rPr>
              <a:t>２）</a:t>
            </a:r>
            <a:r>
              <a:rPr lang="ja-JP" altLang="en-US" dirty="0">
                <a:latin typeface="Meiryo UI"/>
                <a:ea typeface="Meiryo UI"/>
                <a:cs typeface="Meiryo UI" panose="020B0604030504040204" pitchFamily="50" charset="-128"/>
              </a:rPr>
              <a:t>基本目標・基本的方向</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3042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22" name="正方形/長方形 21">
            <a:extLst>
              <a:ext uri="{FF2B5EF4-FFF2-40B4-BE49-F238E27FC236}">
                <a16:creationId xmlns:a16="http://schemas.microsoft.com/office/drawing/2014/main" id="{D08E5E64-6E6F-4989-9506-FE8786051741}"/>
              </a:ext>
            </a:extLst>
          </p:cNvPr>
          <p:cNvSpPr/>
          <p:nvPr/>
        </p:nvSpPr>
        <p:spPr>
          <a:xfrm>
            <a:off x="188139" y="592062"/>
            <a:ext cx="8784975" cy="5232202"/>
          </a:xfrm>
          <a:prstGeom prst="rect">
            <a:avLst/>
          </a:prstGeom>
        </p:spPr>
        <p:txBody>
          <a:bodyPr wrap="square" lIns="91440" tIns="45720" rIns="91440" bIns="45720" anchor="t">
            <a:spAutoFit/>
          </a:bodyPr>
          <a:lstStyle/>
          <a:p>
            <a:pPr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Ⅱ</a:t>
            </a:r>
            <a:r>
              <a:rPr lang="ja-JP" altLang="en-US" sz="1600" b="1" dirty="0">
                <a:solidFill>
                  <a:prstClr val="black"/>
                </a:solidFill>
                <a:latin typeface="Meiryo UI"/>
                <a:ea typeface="Meiryo UI"/>
                <a:cs typeface="Meiryo UI" panose="020B0604030504040204" pitchFamily="50" charset="-128"/>
              </a:rPr>
              <a:t>　</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人口減少・超高齢社会でも持続可能な地域づくり</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9388" indent="1588" algn="just">
              <a:spcBef>
                <a:spcPts val="600"/>
              </a:spcBef>
              <a:defRPr/>
            </a:pPr>
            <a:r>
              <a:rPr lang="ja-JP" altLang="en-US" sz="1600" b="1" dirty="0"/>
              <a:t>○第２期戦略</a:t>
            </a:r>
            <a:r>
              <a:rPr lang="ja-JP" altLang="en-US" sz="1600" b="1" dirty="0">
                <a:solidFill>
                  <a:schemeClr val="tx1"/>
                </a:solidFill>
              </a:rPr>
              <a:t>の経過</a:t>
            </a:r>
            <a:endParaRPr lang="en-US" altLang="ja-JP" sz="1600" dirty="0">
              <a:solidFill>
                <a:schemeClr val="tx1"/>
              </a:solidFill>
            </a:endParaRPr>
          </a:p>
          <a:p>
            <a:pPr marL="180000" algn="just">
              <a:spcBef>
                <a:spcPts val="600"/>
              </a:spcBef>
            </a:pPr>
            <a:r>
              <a:rPr lang="ja-JP" altLang="en-US" sz="1600" dirty="0"/>
              <a:t>第２期戦略では、人口減少社会においても安全・安心で快適な都市基盤整備の最適化を実現するため、防災・治安対策の推進や環境対策に取り組み、地震による被害予測や温室効果ガス排出量の</a:t>
            </a:r>
            <a:r>
              <a:rPr lang="en-US" altLang="ja-JP" sz="1600" dirty="0"/>
              <a:t>KPI</a:t>
            </a:r>
            <a:r>
              <a:rPr lang="ja-JP" altLang="en-US" sz="1600" dirty="0"/>
              <a:t>は戦略策定時より改善傾向にはあるものの、目標には達していない状況です。</a:t>
            </a:r>
            <a:endParaRPr lang="en-US" altLang="ja-JP" sz="1600" dirty="0"/>
          </a:p>
          <a:p>
            <a:pPr marL="180975" algn="just">
              <a:spcBef>
                <a:spcPts val="300"/>
              </a:spcBef>
            </a:pPr>
            <a:r>
              <a:rPr lang="ja-JP" altLang="en-US" sz="1600" dirty="0"/>
              <a:t>また、あらゆる人が活躍できる「全員参画社会」の実現に向けて取り組むことで、府内民間企業の障がい者実雇用率は目標としていた</a:t>
            </a:r>
            <a:r>
              <a:rPr lang="en-US" altLang="ja-JP" sz="1600" dirty="0"/>
              <a:t>2.3</a:t>
            </a:r>
            <a:r>
              <a:rPr lang="ja-JP" altLang="en-US" sz="1600" dirty="0"/>
              <a:t>％を上回る（</a:t>
            </a:r>
            <a:r>
              <a:rPr lang="en-US" altLang="ja-JP" sz="1600" dirty="0"/>
              <a:t>2023</a:t>
            </a:r>
            <a:r>
              <a:rPr lang="ja-JP" altLang="en-US" sz="1600" dirty="0"/>
              <a:t>年：</a:t>
            </a:r>
            <a:r>
              <a:rPr lang="en-US" altLang="ja-JP" sz="1600" dirty="0"/>
              <a:t>2.35</a:t>
            </a:r>
            <a:r>
              <a:rPr lang="ja-JP" altLang="en-US" sz="1600" dirty="0"/>
              <a:t>％）など一定の成果が得られました。一方で、健康でいきいきと暮らせる社会の実現に向け、健康寿命の延伸等にも取り組んできましたが、目標には達していない状況です。</a:t>
            </a:r>
            <a:endParaRPr lang="en-US" altLang="ja-JP" sz="1600" dirty="0">
              <a:solidFill>
                <a:schemeClr val="tx1"/>
              </a:solidFill>
            </a:endParaRPr>
          </a:p>
          <a:p>
            <a:pPr marL="180975" algn="just">
              <a:spcBef>
                <a:spcPts val="600"/>
              </a:spcBef>
            </a:pPr>
            <a:r>
              <a:rPr lang="ja-JP" altLang="en-US" sz="1600" b="1" dirty="0"/>
              <a:t>○人口動向からみる</a:t>
            </a:r>
            <a:r>
              <a:rPr lang="ja-JP" altLang="en-US" sz="1600" b="1" dirty="0">
                <a:solidFill>
                  <a:schemeClr val="tx1"/>
                </a:solidFill>
              </a:rPr>
              <a:t>大阪</a:t>
            </a:r>
            <a:endParaRPr lang="en-US" altLang="ja-JP" sz="1600" b="1" dirty="0">
              <a:solidFill>
                <a:schemeClr val="tx1"/>
              </a:solidFill>
            </a:endParaRPr>
          </a:p>
          <a:p>
            <a:pPr marL="180000" algn="just">
              <a:spcBef>
                <a:spcPts val="300"/>
              </a:spcBef>
            </a:pPr>
            <a:r>
              <a:rPr lang="ja-JP" altLang="en-US" sz="1600" dirty="0"/>
              <a:t>全国的に人口減少・少子高齢化が進む中、大阪では</a:t>
            </a:r>
            <a:r>
              <a:rPr lang="en-US" altLang="ja-JP" sz="1600" dirty="0"/>
              <a:t>2050</a:t>
            </a:r>
            <a:r>
              <a:rPr lang="ja-JP" altLang="en-US" sz="1600" dirty="0"/>
              <a:t>年に生産年齢人口が半数程度になり、高齢者人口は全体の３分の１を超える見込みです。また、転出入状況については、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関西圏をはじめ幅広い地域から人口が転入する一方、</a:t>
            </a:r>
            <a:r>
              <a:rPr lang="ja-JP" altLang="en-US" sz="1600" dirty="0"/>
              <a:t>対東京圏では一貫して転出超過の傾向が続いています。地域別でみると、すべての地域で人口が減少する見込みですが、人口減少の割合には地域差が生じています。</a:t>
            </a:r>
            <a:endParaRPr lang="en-US" altLang="ja-JP" sz="1600" dirty="0"/>
          </a:p>
          <a:p>
            <a:pPr marL="180975" algn="just">
              <a:spcBef>
                <a:spcPts val="600"/>
              </a:spcBef>
            </a:pPr>
            <a:r>
              <a:rPr lang="ja-JP" altLang="en-US" sz="1600" b="1" dirty="0"/>
              <a:t>○第３期戦略の基本目標</a:t>
            </a:r>
            <a:endParaRPr lang="en-US" altLang="ja-JP" sz="1600" dirty="0">
              <a:solidFill>
                <a:schemeClr val="tx1"/>
              </a:solidFill>
            </a:endParaRPr>
          </a:p>
          <a:p>
            <a:pPr marL="180000" algn="just">
              <a:spcBef>
                <a:spcPts val="600"/>
              </a:spcBef>
            </a:pPr>
            <a:r>
              <a:rPr lang="ja-JP" altLang="en-US" sz="1600" dirty="0"/>
              <a:t>第３期戦略では、持続可能な地域づくりを推進するため、地域の実情に沿った市町村へのサポート等に取り組むとともに、さらなる安全・安心の確保や環境にやさしい都市の実現をめざし、「住み続けたいまちをつくる」取組を推進します。また、高齢者、障がい者、外国人を含め、あらゆる人が健康に活躍できる社会の実現をめざし、「誰もが健康で活躍できるまちをつくる」取組を推進します。　</a:t>
            </a:r>
            <a:endParaRPr lang="en-US" altLang="ja-JP" sz="1600" dirty="0"/>
          </a:p>
        </p:txBody>
      </p:sp>
      <p:sp>
        <p:nvSpPr>
          <p:cNvPr id="23" name="テキスト ボックス 22">
            <a:extLst>
              <a:ext uri="{FF2B5EF4-FFF2-40B4-BE49-F238E27FC236}">
                <a16:creationId xmlns:a16="http://schemas.microsoft.com/office/drawing/2014/main" id="{3C64A949-D053-4B4D-9DF7-EF802F56D039}"/>
              </a:ext>
            </a:extLst>
          </p:cNvPr>
          <p:cNvSpPr txBox="1"/>
          <p:nvPr/>
        </p:nvSpPr>
        <p:spPr>
          <a:xfrm>
            <a:off x="1999696" y="6117740"/>
            <a:ext cx="5144609" cy="646331"/>
          </a:xfrm>
          <a:prstGeom prst="rect">
            <a:avLst/>
          </a:prstGeom>
          <a:noFill/>
          <a:ln w="28575">
            <a:solidFill>
              <a:schemeClr val="accent3"/>
            </a:solidFill>
          </a:ln>
        </p:spPr>
        <p:txBody>
          <a:bodyPr wrap="square">
            <a:spAutoFit/>
          </a:bodyPr>
          <a:lstStyle/>
          <a:p>
            <a:pPr marL="179705" marR="0" lvl="0" indent="-457200" algn="just" defTabSz="914400" rtl="0" eaLnBrk="1" fontAlgn="auto" latinLnBrk="0" hangingPunct="1">
              <a:lnSpc>
                <a:spcPct val="100000"/>
              </a:lnSpc>
              <a:spcBef>
                <a:spcPts val="600"/>
              </a:spcBef>
              <a:spcAft>
                <a:spcPts val="0"/>
              </a:spcAft>
              <a:buClrTx/>
              <a:buSzTx/>
              <a:buFontTx/>
              <a:buNone/>
              <a:tabLst/>
              <a:defRPr/>
            </a:pPr>
            <a:r>
              <a:rPr lang="ja-JP" altLang="en-US" sz="1800" dirty="0">
                <a:latin typeface="Meiryo UI"/>
                <a:ea typeface="Meiryo UI"/>
                <a:cs typeface="Meiryo UI" panose="020B0604030504040204" pitchFamily="50" charset="-128"/>
              </a:rPr>
              <a:t>　</a:t>
            </a:r>
            <a:r>
              <a:rPr lang="ja-JP" altLang="en-US" sz="1800" b="1" dirty="0">
                <a:solidFill>
                  <a:schemeClr val="tx1"/>
                </a:solidFill>
              </a:rPr>
              <a:t>基本目標</a:t>
            </a:r>
            <a:r>
              <a:rPr kumimoji="1" lang="ja-JP" altLang="en-US" sz="1800" b="1" i="0" u="none" strike="noStrike" kern="1200" cap="none" spc="0" normalizeH="0" baseline="0" noProof="0" dirty="0">
                <a:ln>
                  <a:noFill/>
                </a:ln>
                <a:solidFill>
                  <a:prstClr val="black"/>
                </a:solidFill>
                <a:effectLst/>
                <a:uLnTx/>
                <a:uFillTx/>
                <a:latin typeface="Meiryo UI"/>
                <a:ea typeface="Meiryo UI"/>
                <a:cs typeface="+mn-cs"/>
              </a:rPr>
              <a:t>③　住み続けたいまちをつくる</a:t>
            </a:r>
            <a:endParaRPr lang="en-US" altLang="ja-JP" sz="1800" b="1" dirty="0">
              <a:solidFill>
                <a:schemeClr val="tx1"/>
              </a:solidFill>
            </a:endParaRPr>
          </a:p>
          <a:p>
            <a:pPr marL="179705" indent="-457200" algn="just">
              <a:defRPr/>
            </a:pPr>
            <a:r>
              <a:rPr lang="ja-JP" altLang="en-US" sz="1800" dirty="0">
                <a:latin typeface="Meiryo UI"/>
                <a:ea typeface="Meiryo UI"/>
                <a:cs typeface="Meiryo UI" panose="020B0604030504040204" pitchFamily="50" charset="-128"/>
              </a:rPr>
              <a:t>　</a:t>
            </a:r>
            <a:r>
              <a:rPr lang="ja-JP" altLang="en-US" sz="1800" b="1" dirty="0">
                <a:solidFill>
                  <a:schemeClr val="tx1"/>
                </a:solidFill>
              </a:rPr>
              <a:t>基本目標</a:t>
            </a:r>
            <a:r>
              <a:rPr lang="ja-JP" altLang="en-US" sz="1800" b="1" dirty="0"/>
              <a:t>④　誰もが健康で活躍できるまちをつくる</a:t>
            </a:r>
            <a:endParaRPr lang="en-US" altLang="ja-JP" sz="1800" b="1" dirty="0">
              <a:solidFill>
                <a:schemeClr val="tx1"/>
              </a:solidFill>
            </a:endParaRPr>
          </a:p>
        </p:txBody>
      </p:sp>
      <p:sp>
        <p:nvSpPr>
          <p:cNvPr id="24" name="二等辺三角形 23">
            <a:extLst>
              <a:ext uri="{FF2B5EF4-FFF2-40B4-BE49-F238E27FC236}">
                <a16:creationId xmlns:a16="http://schemas.microsoft.com/office/drawing/2014/main" id="{8EA99EE4-F03B-43DA-9C3D-94DCC5070297}"/>
              </a:ext>
            </a:extLst>
          </p:cNvPr>
          <p:cNvSpPr/>
          <p:nvPr/>
        </p:nvSpPr>
        <p:spPr>
          <a:xfrm rot="10800000">
            <a:off x="3448976" y="5778745"/>
            <a:ext cx="2246050" cy="221942"/>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F26B83F-F626-4FD1-8261-C85B324E8225}"/>
              </a:ext>
            </a:extLst>
          </p:cNvPr>
          <p:cNvSpPr/>
          <p:nvPr/>
        </p:nvSpPr>
        <p:spPr>
          <a:xfrm>
            <a:off x="179512" y="146838"/>
            <a:ext cx="8136904" cy="369332"/>
          </a:xfrm>
          <a:prstGeom prst="rect">
            <a:avLst/>
          </a:prstGeom>
        </p:spPr>
        <p:txBody>
          <a:bodyPr wrap="square" lIns="91440" tIns="45720" rIns="91440" bIns="45720" anchor="t">
            <a:spAutoFit/>
          </a:bodyPr>
          <a:lstStyle/>
          <a:p>
            <a:r>
              <a:rPr lang="ja-JP" altLang="en-US" dirty="0">
                <a:solidFill>
                  <a:prstClr val="black"/>
                </a:solidFill>
                <a:latin typeface="Meiryo UI"/>
                <a:ea typeface="Meiryo UI"/>
                <a:cs typeface="Meiryo UI" panose="020B0604030504040204" pitchFamily="50" charset="-128"/>
              </a:rPr>
              <a:t>２）</a:t>
            </a:r>
            <a:r>
              <a:rPr lang="ja-JP" altLang="en-US" dirty="0">
                <a:latin typeface="Meiryo UI"/>
                <a:ea typeface="Meiryo UI"/>
                <a:cs typeface="Meiryo UI" panose="020B0604030504040204" pitchFamily="50" charset="-128"/>
              </a:rPr>
              <a:t>基本目標・基本的方向</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96722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grpSp>
        <p:nvGrpSpPr>
          <p:cNvPr id="2" name="グループ化 1">
            <a:extLst>
              <a:ext uri="{FF2B5EF4-FFF2-40B4-BE49-F238E27FC236}">
                <a16:creationId xmlns:a16="http://schemas.microsoft.com/office/drawing/2014/main" id="{4006C5C6-F717-466A-81A5-16BAB0A5C29B}"/>
              </a:ext>
            </a:extLst>
          </p:cNvPr>
          <p:cNvGrpSpPr/>
          <p:nvPr/>
        </p:nvGrpSpPr>
        <p:grpSpPr>
          <a:xfrm>
            <a:off x="3759423" y="50800"/>
            <a:ext cx="5205064" cy="458182"/>
            <a:chOff x="4358728" y="1145537"/>
            <a:chExt cx="4301706" cy="344239"/>
          </a:xfrm>
        </p:grpSpPr>
        <p:pic>
          <p:nvPicPr>
            <p:cNvPr id="36" name="Picture 4">
              <a:extLst>
                <a:ext uri="{FF2B5EF4-FFF2-40B4-BE49-F238E27FC236}">
                  <a16:creationId xmlns:a16="http://schemas.microsoft.com/office/drawing/2014/main" id="{3BB12605-EB67-44FE-8010-CBDB99DAC490}"/>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8728" y="1145537"/>
              <a:ext cx="378663" cy="34423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a:extLst>
                <a:ext uri="{FF2B5EF4-FFF2-40B4-BE49-F238E27FC236}">
                  <a16:creationId xmlns:a16="http://schemas.microsoft.com/office/drawing/2014/main" id="{FD3DB98F-1523-453E-9D70-F6AB199AF2C3}"/>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032" y="1145537"/>
              <a:ext cx="378663" cy="344239"/>
            </a:xfrm>
            <a:prstGeom prst="rect">
              <a:avLst/>
            </a:prstGeom>
            <a:noFill/>
            <a:extLst>
              <a:ext uri="{909E8E84-426E-40DD-AFC4-6F175D3DCCD1}">
                <a14:hiddenFill xmlns:a14="http://schemas.microsoft.com/office/drawing/2010/main">
                  <a:solidFill>
                    <a:srgbClr val="FFFFFF"/>
                  </a:solidFill>
                </a14:hiddenFill>
              </a:ext>
            </a:extLst>
          </p:spPr>
        </p:pic>
        <p:pic>
          <p:nvPicPr>
            <p:cNvPr id="38" name="図 37">
              <a:extLst>
                <a:ext uri="{FF2B5EF4-FFF2-40B4-BE49-F238E27FC236}">
                  <a16:creationId xmlns:a16="http://schemas.microsoft.com/office/drawing/2014/main" id="{1C68C3FE-EE51-4834-A2C1-E0B221F8C277}"/>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5927944" y="1145537"/>
              <a:ext cx="378663" cy="344239"/>
            </a:xfrm>
            <a:prstGeom prst="rect">
              <a:avLst/>
            </a:prstGeom>
          </p:spPr>
        </p:pic>
        <p:pic>
          <p:nvPicPr>
            <p:cNvPr id="39" name="Picture 12">
              <a:extLst>
                <a:ext uri="{FF2B5EF4-FFF2-40B4-BE49-F238E27FC236}">
                  <a16:creationId xmlns:a16="http://schemas.microsoft.com/office/drawing/2014/main" id="{AA03A19A-C42A-4C1B-B08A-8037AC12D304}"/>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0248" y="1145537"/>
              <a:ext cx="378663" cy="344239"/>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40">
              <a:extLst>
                <a:ext uri="{FF2B5EF4-FFF2-40B4-BE49-F238E27FC236}">
                  <a16:creationId xmlns:a16="http://schemas.microsoft.com/office/drawing/2014/main" id="{9C4BE45A-8855-4BE6-AED0-B9BEDAF5AB29}"/>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143336" y="1145537"/>
              <a:ext cx="378663" cy="344239"/>
            </a:xfrm>
            <a:prstGeom prst="rect">
              <a:avLst/>
            </a:prstGeom>
          </p:spPr>
        </p:pic>
        <p:pic>
          <p:nvPicPr>
            <p:cNvPr id="51" name="図 50">
              <a:extLst>
                <a:ext uri="{FF2B5EF4-FFF2-40B4-BE49-F238E27FC236}">
                  <a16:creationId xmlns:a16="http://schemas.microsoft.com/office/drawing/2014/main" id="{C259F74E-1016-484D-998A-3A29D7606BC2}"/>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535640" y="1145537"/>
              <a:ext cx="378663" cy="344239"/>
            </a:xfrm>
            <a:prstGeom prst="rect">
              <a:avLst/>
            </a:prstGeom>
          </p:spPr>
        </p:pic>
        <p:pic>
          <p:nvPicPr>
            <p:cNvPr id="53" name="図 52">
              <a:extLst>
                <a:ext uri="{FF2B5EF4-FFF2-40B4-BE49-F238E27FC236}">
                  <a16:creationId xmlns:a16="http://schemas.microsoft.com/office/drawing/2014/main" id="{4015DA9E-1710-4D0A-B290-13995BE284DF}"/>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104856" y="1145537"/>
              <a:ext cx="378663" cy="344239"/>
            </a:xfrm>
            <a:prstGeom prst="rect">
              <a:avLst/>
            </a:prstGeom>
          </p:spPr>
        </p:pic>
        <p:pic>
          <p:nvPicPr>
            <p:cNvPr id="54" name="図 53">
              <a:extLst>
                <a:ext uri="{FF2B5EF4-FFF2-40B4-BE49-F238E27FC236}">
                  <a16:creationId xmlns:a16="http://schemas.microsoft.com/office/drawing/2014/main" id="{02D1099C-E516-4E5C-B046-706DCECFB55A}"/>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281771" y="1145537"/>
              <a:ext cx="378663" cy="344239"/>
            </a:xfrm>
            <a:prstGeom prst="rect">
              <a:avLst/>
            </a:prstGeom>
          </p:spPr>
        </p:pic>
        <p:pic>
          <p:nvPicPr>
            <p:cNvPr id="55" name="Picture 17">
              <a:extLst>
                <a:ext uri="{FF2B5EF4-FFF2-40B4-BE49-F238E27FC236}">
                  <a16:creationId xmlns:a16="http://schemas.microsoft.com/office/drawing/2014/main" id="{5C2D1882-AC7E-4D70-8312-DDE42AF58A22}"/>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89464" y="1145537"/>
              <a:ext cx="378663" cy="344239"/>
            </a:xfrm>
            <a:prstGeom prst="rect">
              <a:avLst/>
            </a:prstGeom>
            <a:noFill/>
            <a:extLst>
              <a:ext uri="{909E8E84-426E-40DD-AFC4-6F175D3DCCD1}">
                <a14:hiddenFill xmlns:a14="http://schemas.microsoft.com/office/drawing/2010/main">
                  <a:solidFill>
                    <a:srgbClr val="FFFFFF"/>
                  </a:solidFill>
                </a14:hiddenFill>
              </a:ext>
            </a:extLst>
          </p:spPr>
        </p:pic>
        <p:pic>
          <p:nvPicPr>
            <p:cNvPr id="56" name="図 55">
              <a:extLst>
                <a:ext uri="{FF2B5EF4-FFF2-40B4-BE49-F238E27FC236}">
                  <a16:creationId xmlns:a16="http://schemas.microsoft.com/office/drawing/2014/main" id="{607EB36D-DE5C-4EF0-B624-136C79B6B27B}"/>
                </a:ext>
              </a:extLst>
            </p:cNvPr>
            <p:cNvPicPr preferRelativeResize="0">
              <a:picLocks/>
            </p:cNvPicPr>
            <p:nvPr/>
          </p:nvPicPr>
          <p:blipFill>
            <a:blip r:embed="rId11" cstate="print">
              <a:extLst>
                <a:ext uri="{28A0092B-C50C-407E-A947-70E740481C1C}">
                  <a14:useLocalDpi xmlns:a14="http://schemas.microsoft.com/office/drawing/2010/main" val="0"/>
                </a:ext>
              </a:extLst>
            </a:blip>
            <a:stretch>
              <a:fillRect/>
            </a:stretch>
          </p:blipFill>
          <p:spPr>
            <a:xfrm>
              <a:off x="7497160" y="1145537"/>
              <a:ext cx="378663" cy="344239"/>
            </a:xfrm>
            <a:prstGeom prst="rect">
              <a:avLst/>
            </a:prstGeom>
          </p:spPr>
        </p:pic>
        <p:pic>
          <p:nvPicPr>
            <p:cNvPr id="26" name="Picture 14">
              <a:extLst>
                <a:ext uri="{FF2B5EF4-FFF2-40B4-BE49-F238E27FC236}">
                  <a16:creationId xmlns:a16="http://schemas.microsoft.com/office/drawing/2014/main" id="{83723BE5-B410-48E3-834B-9D6F9776487B}"/>
                </a:ext>
              </a:extLst>
            </p:cNvPr>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12552" y="1145537"/>
              <a:ext cx="378663" cy="344239"/>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正方形/長方形 29">
            <a:extLst>
              <a:ext uri="{FF2B5EF4-FFF2-40B4-BE49-F238E27FC236}">
                <a16:creationId xmlns:a16="http://schemas.microsoft.com/office/drawing/2014/main" id="{300BCE06-5ECC-4008-B0C9-6B382A7E7EC2}"/>
              </a:ext>
            </a:extLst>
          </p:cNvPr>
          <p:cNvSpPr/>
          <p:nvPr/>
        </p:nvSpPr>
        <p:spPr>
          <a:xfrm>
            <a:off x="179512" y="581562"/>
            <a:ext cx="8784976" cy="2654573"/>
          </a:xfrm>
          <a:prstGeom prst="rect">
            <a:avLst/>
          </a:prstGeom>
        </p:spPr>
        <p:txBody>
          <a:bodyPr wrap="square" lIns="91440" tIns="45720" rIns="91440" bIns="45720" anchor="t">
            <a:spAutoFit/>
          </a:bodyPr>
          <a:lstStyle/>
          <a:p>
            <a:pPr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Ⅱ</a:t>
            </a:r>
            <a:r>
              <a:rPr lang="ja-JP" altLang="en-US" sz="1600" b="1" dirty="0">
                <a:solidFill>
                  <a:prstClr val="black"/>
                </a:solidFill>
                <a:latin typeface="Meiryo UI"/>
                <a:ea typeface="Meiryo UI"/>
                <a:cs typeface="Meiryo UI" panose="020B0604030504040204" pitchFamily="50" charset="-128"/>
              </a:rPr>
              <a:t>　</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人口減少・超高齢社会でも持続可能な地域づくり</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80975" algn="ctr">
              <a:spcBef>
                <a:spcPts val="1200"/>
              </a:spcBef>
            </a:pPr>
            <a:endParaRPr kumimoji="1" lang="en-US" altLang="ja-JP" sz="1600" i="0" u="none" strike="noStrike" kern="1200" cap="none" spc="0" normalizeH="0" baseline="0" noProof="0" dirty="0">
              <a:ln>
                <a:noFill/>
              </a:ln>
              <a:solidFill>
                <a:prstClr val="black"/>
              </a:solidFill>
              <a:effectLst/>
              <a:uLnTx/>
              <a:uFillTx/>
              <a:latin typeface="Meiryo UI"/>
              <a:ea typeface="Meiryo UI"/>
              <a:cs typeface="+mn-cs"/>
            </a:endParaRPr>
          </a:p>
          <a:p>
            <a:pPr marL="180975" algn="ctr">
              <a:spcBef>
                <a:spcPts val="1200"/>
              </a:spcBef>
            </a:pPr>
            <a:r>
              <a:rPr kumimoji="1" lang="ja-JP" altLang="en-US" sz="1600" i="0" u="none" strike="noStrike" kern="1200" cap="none" spc="0" normalizeH="0" baseline="0" noProof="0" dirty="0">
                <a:ln>
                  <a:noFill/>
                </a:ln>
                <a:solidFill>
                  <a:prstClr val="black"/>
                </a:solidFill>
                <a:effectLst/>
                <a:uLnTx/>
                <a:uFillTx/>
                <a:latin typeface="Meiryo UI"/>
                <a:ea typeface="Meiryo UI"/>
                <a:cs typeface="+mn-cs"/>
              </a:rPr>
              <a:t>人口減少社会においても持続可能な地域づくりを進めるとともに、</a:t>
            </a:r>
            <a:endParaRPr kumimoji="1" lang="en-US" altLang="ja-JP" sz="1600" i="0" u="none" strike="noStrike" kern="1200" cap="none" spc="0" normalizeH="0" baseline="0" noProof="0" dirty="0">
              <a:ln>
                <a:noFill/>
              </a:ln>
              <a:solidFill>
                <a:prstClr val="black"/>
              </a:solidFill>
              <a:effectLst/>
              <a:uLnTx/>
              <a:uFillTx/>
              <a:latin typeface="Meiryo UI"/>
              <a:ea typeface="Meiryo UI"/>
              <a:cs typeface="+mn-cs"/>
            </a:endParaRPr>
          </a:p>
          <a:p>
            <a:pPr marL="180975" algn="ctr"/>
            <a:r>
              <a:rPr kumimoji="1" lang="ja-JP" altLang="en-US" sz="1600" i="0" u="none" strike="noStrike" kern="1200" cap="none" spc="0" normalizeH="0" baseline="0" noProof="0" dirty="0">
                <a:ln>
                  <a:noFill/>
                </a:ln>
                <a:solidFill>
                  <a:prstClr val="black"/>
                </a:solidFill>
                <a:effectLst/>
                <a:uLnTx/>
                <a:uFillTx/>
                <a:latin typeface="Meiryo UI"/>
                <a:ea typeface="Meiryo UI"/>
                <a:cs typeface="+mn-cs"/>
              </a:rPr>
              <a:t>防災・治安対策や環境にやさしい都市づくりに向けた取組を進めていきます。</a:t>
            </a:r>
            <a:endParaRPr kumimoji="1" lang="en-US" altLang="ja-JP" sz="1600" i="0" u="none" strike="noStrike" kern="1200" cap="none" spc="0" normalizeH="0" baseline="0" noProof="0" dirty="0">
              <a:ln>
                <a:noFill/>
              </a:ln>
              <a:solidFill>
                <a:prstClr val="black"/>
              </a:solidFill>
              <a:effectLst/>
              <a:uLnTx/>
              <a:uFillTx/>
              <a:latin typeface="Meiryo UI"/>
              <a:ea typeface="Meiryo UI"/>
              <a:cs typeface="+mn-cs"/>
            </a:endParaRPr>
          </a:p>
          <a:p>
            <a:pPr marL="2328863" indent="-2147888">
              <a:spcBef>
                <a:spcPts val="300"/>
              </a:spcBef>
            </a:pPr>
            <a:r>
              <a:rPr lang="ja-JP" altLang="en-US" sz="1600" dirty="0">
                <a:solidFill>
                  <a:prstClr val="black"/>
                </a:solidFill>
                <a:latin typeface="Meiryo UI"/>
                <a:ea typeface="Meiryo UI"/>
              </a:rPr>
              <a:t>○</a:t>
            </a:r>
            <a:r>
              <a:rPr lang="ja-JP" altLang="en-US" sz="1600" b="1" dirty="0">
                <a:solidFill>
                  <a:prstClr val="black"/>
                </a:solidFill>
                <a:latin typeface="Meiryo UI"/>
                <a:ea typeface="Meiryo UI"/>
              </a:rPr>
              <a:t>持続可能な地域づくり</a:t>
            </a:r>
            <a:r>
              <a:rPr lang="ja-JP" altLang="en-US" sz="1600" dirty="0">
                <a:solidFill>
                  <a:prstClr val="black"/>
                </a:solidFill>
                <a:latin typeface="Meiryo UI"/>
                <a:ea typeface="Meiryo UI"/>
              </a:rPr>
              <a:t>：市町村の行政改革や広域連携等に向けた支援　等</a:t>
            </a:r>
            <a:endParaRPr lang="en-US" altLang="ja-JP" sz="1600" dirty="0">
              <a:solidFill>
                <a:prstClr val="black"/>
              </a:solidFill>
              <a:latin typeface="Meiryo UI"/>
              <a:ea typeface="Meiryo UI"/>
            </a:endParaRPr>
          </a:p>
          <a:p>
            <a:pPr marL="2062163" indent="-1881188"/>
            <a:r>
              <a:rPr lang="ja-JP" altLang="en-US" sz="1600" dirty="0">
                <a:solidFill>
                  <a:prstClr val="black"/>
                </a:solidFill>
                <a:latin typeface="Meiryo UI"/>
                <a:ea typeface="Meiryo UI"/>
              </a:rPr>
              <a:t>○</a:t>
            </a:r>
            <a:r>
              <a:rPr lang="ja-JP" altLang="en-US" sz="1600" b="1" dirty="0">
                <a:solidFill>
                  <a:prstClr val="black"/>
                </a:solidFill>
                <a:latin typeface="Meiryo UI"/>
                <a:ea typeface="Meiryo UI"/>
              </a:rPr>
              <a:t>安全・安心の確保</a:t>
            </a:r>
            <a:r>
              <a:rPr lang="ja-JP" altLang="en-US" sz="1600" dirty="0">
                <a:solidFill>
                  <a:prstClr val="black"/>
                </a:solidFill>
                <a:latin typeface="Meiryo UI"/>
                <a:ea typeface="Meiryo UI"/>
              </a:rPr>
              <a:t>：地震・津波の被害想定の見直し、国土強靭化計画に基づく災害対策強化、治安・防犯の推進、大阪防災アプリの活用、ファシリティマネジメント推進　等</a:t>
            </a:r>
            <a:endParaRPr lang="en-US" altLang="ja-JP" sz="1600" dirty="0">
              <a:solidFill>
                <a:prstClr val="black"/>
              </a:solidFill>
              <a:latin typeface="Meiryo UI"/>
              <a:ea typeface="Meiryo UI"/>
            </a:endParaRPr>
          </a:p>
          <a:p>
            <a:pPr marL="2690813" indent="-2509838"/>
            <a:r>
              <a:rPr lang="ja-JP" altLang="en-US" sz="1600" dirty="0">
                <a:solidFill>
                  <a:prstClr val="black"/>
                </a:solidFill>
                <a:latin typeface="Meiryo UI"/>
                <a:ea typeface="Meiryo UI"/>
              </a:rPr>
              <a:t>○</a:t>
            </a:r>
            <a:r>
              <a:rPr lang="ja-JP" altLang="en-US" sz="1600" b="1" dirty="0">
                <a:solidFill>
                  <a:prstClr val="black"/>
                </a:solidFill>
                <a:latin typeface="Meiryo UI"/>
                <a:ea typeface="Meiryo UI"/>
              </a:rPr>
              <a:t>環境にやさしい都市の実現</a:t>
            </a:r>
            <a:r>
              <a:rPr lang="ja-JP" altLang="en-US" sz="1600" dirty="0">
                <a:solidFill>
                  <a:prstClr val="black"/>
                </a:solidFill>
                <a:latin typeface="Meiryo UI"/>
                <a:ea typeface="Meiryo UI"/>
              </a:rPr>
              <a:t>：</a:t>
            </a:r>
            <a:r>
              <a:rPr lang="en-US" altLang="ja-JP" sz="1600" dirty="0">
                <a:solidFill>
                  <a:prstClr val="black"/>
                </a:solidFill>
                <a:latin typeface="Meiryo UI"/>
                <a:ea typeface="Meiryo UI"/>
              </a:rPr>
              <a:t>SDGs</a:t>
            </a:r>
            <a:r>
              <a:rPr lang="ja-JP" altLang="en-US" sz="1600" dirty="0">
                <a:solidFill>
                  <a:prstClr val="black"/>
                </a:solidFill>
                <a:latin typeface="Meiryo UI"/>
                <a:ea typeface="Meiryo UI"/>
              </a:rPr>
              <a:t>の推進、都市緑化の取組、大阪ブルー・オーシャン・ビジョンの実現、カーボンニュートラルの実現　等</a:t>
            </a:r>
          </a:p>
        </p:txBody>
      </p:sp>
      <p:sp>
        <p:nvSpPr>
          <p:cNvPr id="24" name="四角形: 角を丸くする 23">
            <a:extLst>
              <a:ext uri="{FF2B5EF4-FFF2-40B4-BE49-F238E27FC236}">
                <a16:creationId xmlns:a16="http://schemas.microsoft.com/office/drawing/2014/main" id="{E3B4A4C4-0187-4A16-A8A3-DB5333BD35AF}"/>
              </a:ext>
            </a:extLst>
          </p:cNvPr>
          <p:cNvSpPr/>
          <p:nvPr/>
        </p:nvSpPr>
        <p:spPr>
          <a:xfrm>
            <a:off x="179512" y="1205165"/>
            <a:ext cx="8784976" cy="2012813"/>
          </a:xfrm>
          <a:prstGeom prst="roundRect">
            <a:avLst>
              <a:gd name="adj" fmla="val 1363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316CCFD7-DA42-4FCC-A37C-9DF62DF9558B}"/>
              </a:ext>
            </a:extLst>
          </p:cNvPr>
          <p:cNvSpPr txBox="1"/>
          <p:nvPr/>
        </p:nvSpPr>
        <p:spPr>
          <a:xfrm>
            <a:off x="2721142" y="1048698"/>
            <a:ext cx="3701717" cy="338554"/>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lang="ja-JP" altLang="en-US" sz="1600" b="1" dirty="0">
                <a:solidFill>
                  <a:schemeClr val="bg1"/>
                </a:solidFill>
              </a:rPr>
              <a:t>　基本目標③　住み続けたいまちをつくる</a:t>
            </a:r>
          </a:p>
        </p:txBody>
      </p:sp>
      <p:sp>
        <p:nvSpPr>
          <p:cNvPr id="27" name="正方形/長方形 26">
            <a:extLst>
              <a:ext uri="{FF2B5EF4-FFF2-40B4-BE49-F238E27FC236}">
                <a16:creationId xmlns:a16="http://schemas.microsoft.com/office/drawing/2014/main" id="{39B5165F-CC56-45B7-AFB8-E3E4E651CE55}"/>
              </a:ext>
            </a:extLst>
          </p:cNvPr>
          <p:cNvSpPr/>
          <p:nvPr/>
        </p:nvSpPr>
        <p:spPr>
          <a:xfrm>
            <a:off x="179512" y="3282490"/>
            <a:ext cx="8905204" cy="338554"/>
          </a:xfrm>
          <a:prstGeom prst="rect">
            <a:avLst/>
          </a:prstGeom>
        </p:spPr>
        <p:txBody>
          <a:bodyPr wrap="square" lIns="91440" tIns="45720" rIns="91440" bIns="45720" anchor="t">
            <a:spAutoFit/>
          </a:bodyPr>
          <a:lstStyle/>
          <a:p>
            <a:pPr marL="180975" indent="-180975" algn="just"/>
            <a:r>
              <a:rPr lang="en-US" altLang="ja-JP" sz="1600" b="1" dirty="0">
                <a:latin typeface="Meiryo UI"/>
                <a:ea typeface="Meiryo UI"/>
                <a:cs typeface="Meiryo UI" panose="020B0604030504040204" pitchFamily="50" charset="-128"/>
              </a:rPr>
              <a:t>【</a:t>
            </a:r>
            <a:r>
              <a:rPr lang="ja-JP" altLang="en-US" sz="1600" b="1" dirty="0">
                <a:latin typeface="Meiryo UI"/>
                <a:ea typeface="Meiryo UI"/>
                <a:cs typeface="Meiryo UI" panose="020B0604030504040204" pitchFamily="50" charset="-128"/>
              </a:rPr>
              <a:t>具体的目標（</a:t>
            </a:r>
            <a:r>
              <a:rPr lang="en-US" altLang="ja-JP" sz="1600" b="1" dirty="0">
                <a:latin typeface="Meiryo UI"/>
                <a:ea typeface="Meiryo UI"/>
                <a:cs typeface="Meiryo UI" panose="020B0604030504040204" pitchFamily="50" charset="-128"/>
              </a:rPr>
              <a:t>KPI</a:t>
            </a:r>
            <a:r>
              <a:rPr lang="ja-JP" altLang="en-US" sz="1600" b="1" dirty="0">
                <a:latin typeface="Meiryo UI"/>
                <a:ea typeface="Meiryo UI"/>
                <a:cs typeface="Meiryo UI" panose="020B0604030504040204" pitchFamily="50" charset="-128"/>
              </a:rPr>
              <a:t>）</a:t>
            </a:r>
            <a:r>
              <a:rPr lang="en-US" altLang="ja-JP" sz="1600" b="1" dirty="0">
                <a:latin typeface="Meiryo UI"/>
                <a:ea typeface="Meiryo UI"/>
                <a:cs typeface="Meiryo UI" panose="020B0604030504040204" pitchFamily="50" charset="-128"/>
              </a:rPr>
              <a:t>】</a:t>
            </a:r>
            <a:endParaRPr lang="en-US" altLang="ja-JP" sz="1200" b="1" dirty="0">
              <a:latin typeface="Meiryo UI"/>
              <a:ea typeface="Meiryo UI"/>
              <a:cs typeface="Meiryo UI" panose="020B0604030504040204" pitchFamily="50" charset="-128"/>
            </a:endParaRPr>
          </a:p>
        </p:txBody>
      </p:sp>
      <p:graphicFrame>
        <p:nvGraphicFramePr>
          <p:cNvPr id="29" name="表 28">
            <a:extLst>
              <a:ext uri="{FF2B5EF4-FFF2-40B4-BE49-F238E27FC236}">
                <a16:creationId xmlns:a16="http://schemas.microsoft.com/office/drawing/2014/main" id="{30FBD751-BD96-4F1B-A1FD-1CE9F689A807}"/>
              </a:ext>
            </a:extLst>
          </p:cNvPr>
          <p:cNvGraphicFramePr>
            <a:graphicFrameLocks noGrp="1"/>
          </p:cNvGraphicFramePr>
          <p:nvPr>
            <p:extLst>
              <p:ext uri="{D42A27DB-BD31-4B8C-83A1-F6EECF244321}">
                <p14:modId xmlns:p14="http://schemas.microsoft.com/office/powerpoint/2010/main" val="481522086"/>
              </p:ext>
            </p:extLst>
          </p:nvPr>
        </p:nvGraphicFramePr>
        <p:xfrm>
          <a:off x="262683" y="3616302"/>
          <a:ext cx="8618635" cy="2853437"/>
        </p:xfrm>
        <a:graphic>
          <a:graphicData uri="http://schemas.openxmlformats.org/drawingml/2006/table">
            <a:tbl>
              <a:tblPr firstRow="1" bandRow="1">
                <a:tableStyleId>{F5AB1C69-6EDB-4FF4-983F-18BD219EF322}</a:tableStyleId>
              </a:tblPr>
              <a:tblGrid>
                <a:gridCol w="5374370">
                  <a:extLst>
                    <a:ext uri="{9D8B030D-6E8A-4147-A177-3AD203B41FA5}">
                      <a16:colId xmlns:a16="http://schemas.microsoft.com/office/drawing/2014/main" val="1433173782"/>
                    </a:ext>
                  </a:extLst>
                </a:gridCol>
                <a:gridCol w="3244265">
                  <a:extLst>
                    <a:ext uri="{9D8B030D-6E8A-4147-A177-3AD203B41FA5}">
                      <a16:colId xmlns:a16="http://schemas.microsoft.com/office/drawing/2014/main" val="304697467"/>
                    </a:ext>
                  </a:extLst>
                </a:gridCol>
              </a:tblGrid>
              <a:tr h="3845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現状値（</a:t>
                      </a:r>
                      <a:r>
                        <a:rPr kumimoji="1" lang="en-US" altLang="ja-JP" sz="1100" b="1" dirty="0">
                          <a:solidFill>
                            <a:schemeClr val="bg1"/>
                          </a:solidFill>
                        </a:rPr>
                        <a:t>2024</a:t>
                      </a:r>
                      <a:r>
                        <a:rPr kumimoji="1" lang="ja-JP" altLang="en-US" sz="1100" b="1" dirty="0">
                          <a:solidFill>
                            <a:schemeClr val="bg1"/>
                          </a:solidFill>
                        </a:rPr>
                        <a:t>年３月末時点）</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774114639"/>
                  </a:ext>
                </a:extLst>
              </a:tr>
              <a:tr h="617220">
                <a:tc>
                  <a:txBody>
                    <a:bodyPr/>
                    <a:lstStyle/>
                    <a:p>
                      <a:r>
                        <a:rPr kumimoji="1" lang="ja-JP" altLang="en-US" sz="1200" b="1" dirty="0"/>
                        <a:t>○転入超過率（対全国）：前年を上回る</a:t>
                      </a: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ja-JP" altLang="en-US" sz="1050" dirty="0"/>
                        <a:t>％</a:t>
                      </a:r>
                      <a:endParaRPr kumimoji="1" lang="en-US" altLang="zh-CN" sz="1050" dirty="0"/>
                    </a:p>
                    <a:p>
                      <a:pPr algn="ctr"/>
                      <a:r>
                        <a:rPr kumimoji="1" lang="en-US" altLang="zh-CN" sz="1050" dirty="0"/>
                        <a:t>(</a:t>
                      </a:r>
                      <a:r>
                        <a:rPr kumimoji="1" lang="en-US" altLang="ja-JP" sz="1050" dirty="0"/>
                        <a:t>2022</a:t>
                      </a:r>
                      <a:r>
                        <a:rPr kumimoji="1" lang="ja-JP" altLang="en-US" sz="1050" dirty="0"/>
                        <a:t>年：</a:t>
                      </a:r>
                      <a:r>
                        <a:rPr kumimoji="1" lang="en-US" altLang="ja-JP" sz="1050" dirty="0"/>
                        <a:t>0.07</a:t>
                      </a:r>
                      <a:r>
                        <a:rPr kumimoji="1" lang="ja-JP" altLang="en-US" sz="1050" dirty="0"/>
                        <a:t>％</a:t>
                      </a:r>
                      <a:r>
                        <a:rPr kumimoji="1" lang="zh-CN" altLang="en-US" sz="1050" dirty="0"/>
                        <a:t>）</a:t>
                      </a:r>
                      <a:endParaRPr kumimoji="1" lang="ja-JP" altLang="en-US" sz="1050"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562195330"/>
                  </a:ext>
                </a:extLst>
              </a:tr>
              <a:tr h="617220">
                <a:tc>
                  <a:txBody>
                    <a:bodyPr/>
                    <a:lstStyle/>
                    <a:p>
                      <a:r>
                        <a:rPr kumimoji="1" lang="ja-JP" altLang="en-US" sz="1200" b="1" dirty="0"/>
                        <a:t>○転出超過率（対東京圏）：前年を下回る</a:t>
                      </a: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zh-CN" altLang="en-US" sz="105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2022</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0.12</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933252577"/>
                  </a:ext>
                </a:extLst>
              </a:tr>
              <a:tr h="617220">
                <a:tc>
                  <a:txBody>
                    <a:bodyPr/>
                    <a:lstStyle/>
                    <a:p>
                      <a:r>
                        <a:rPr kumimoji="1" lang="ja-JP" altLang="en-US" sz="1200" b="1" u="none" dirty="0"/>
                        <a:t>○南海トラフ巨大地震による人的被害：限りなくゼロに　</a:t>
                      </a:r>
                      <a:endParaRPr kumimoji="1" lang="en-US" altLang="ja-JP" sz="1200" b="1" u="none" dirty="0"/>
                    </a:p>
                    <a:p>
                      <a:r>
                        <a:rPr kumimoji="1" lang="ja-JP" altLang="en-US" sz="1200" b="1" u="none" dirty="0"/>
                        <a:t>　</a:t>
                      </a:r>
                      <a:r>
                        <a:rPr kumimoji="1" lang="en-US" altLang="ja-JP" sz="1050" b="0" u="none" dirty="0"/>
                        <a:t>※2024</a:t>
                      </a:r>
                      <a:r>
                        <a:rPr kumimoji="1" lang="ja-JP" altLang="en-US" sz="1050" b="0" u="none" dirty="0"/>
                        <a:t>年末に被害想定公表予定</a:t>
                      </a:r>
                      <a:endParaRPr kumimoji="1" lang="ja-JP" altLang="en-US" sz="1200" b="0" u="none"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kumimoji="1" lang="en-US" altLang="ja-JP" sz="1050" dirty="0"/>
                        <a:t>【2018</a:t>
                      </a:r>
                      <a:r>
                        <a:rPr kumimoji="1" lang="ja-JP" altLang="en-US" sz="1050" dirty="0"/>
                        <a:t>年度</a:t>
                      </a:r>
                      <a:r>
                        <a:rPr kumimoji="1" lang="en-US" altLang="ja-JP" sz="1050" dirty="0"/>
                        <a:t>】</a:t>
                      </a:r>
                    </a:p>
                    <a:p>
                      <a:pPr algn="ctr">
                        <a:lnSpc>
                          <a:spcPct val="100000"/>
                        </a:lnSpc>
                      </a:pPr>
                      <a:r>
                        <a:rPr kumimoji="1" lang="en-US" altLang="ja-JP" sz="1050" dirty="0"/>
                        <a:t>24,000</a:t>
                      </a:r>
                      <a:r>
                        <a:rPr kumimoji="1" lang="ja-JP" altLang="en-US" sz="1050" dirty="0"/>
                        <a:t>人</a:t>
                      </a:r>
                      <a:endParaRPr kumimoji="1" lang="en-US" altLang="ja-JP" sz="1050" dirty="0"/>
                    </a:p>
                    <a:p>
                      <a:pPr algn="ctr">
                        <a:lnSpc>
                          <a:spcPct val="100000"/>
                        </a:lnSpc>
                      </a:pPr>
                      <a:r>
                        <a:rPr kumimoji="1" lang="ja-JP" altLang="en-US" sz="1050" dirty="0"/>
                        <a:t>（推定値）</a:t>
                      </a:r>
                      <a:endParaRPr kumimoji="1" lang="en-US" altLang="ja-JP" sz="1050"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7078714"/>
                  </a:ext>
                </a:extLst>
              </a:tr>
              <a:tr h="617220">
                <a:tc>
                  <a:txBody>
                    <a:bodyPr/>
                    <a:lstStyle/>
                    <a:p>
                      <a:pPr marL="174625" indent="-174625"/>
                      <a:r>
                        <a:rPr kumimoji="1" lang="ja-JP" altLang="en-US" sz="1200" b="1" u="none" dirty="0"/>
                        <a:t>○温室効果ガス排出量：</a:t>
                      </a:r>
                      <a:r>
                        <a:rPr kumimoji="1" lang="en-US" altLang="ja-JP" sz="1200" b="1" u="none" dirty="0"/>
                        <a:t>2013</a:t>
                      </a:r>
                      <a:r>
                        <a:rPr kumimoji="1" lang="ja-JP" altLang="en-US" sz="1200" b="1" u="none" dirty="0"/>
                        <a:t>年度比</a:t>
                      </a:r>
                      <a:r>
                        <a:rPr kumimoji="1" lang="en-US" altLang="ja-JP" sz="1200" b="1" u="none" dirty="0"/>
                        <a:t>40</a:t>
                      </a:r>
                      <a:r>
                        <a:rPr kumimoji="1" lang="ja-JP" altLang="en-US" sz="1200" b="1" u="none" dirty="0"/>
                        <a:t>％削減</a:t>
                      </a:r>
                      <a:r>
                        <a:rPr kumimoji="1" lang="en-US" altLang="ja-JP" sz="1200" b="1" u="none" dirty="0"/>
                        <a:t>【2030</a:t>
                      </a:r>
                      <a:r>
                        <a:rPr kumimoji="1" lang="ja-JP" altLang="en-US" sz="1200" b="1" u="none" dirty="0"/>
                        <a:t>年度まで</a:t>
                      </a:r>
                      <a:r>
                        <a:rPr kumimoji="1" lang="en-US" altLang="ja-JP" sz="1200" b="1" u="none" dirty="0"/>
                        <a:t>】</a:t>
                      </a:r>
                      <a:endParaRPr kumimoji="1" lang="ja-JP" altLang="en-US" sz="1200" b="1" u="none"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a:lnSpc>
                          <a:spcPct val="100000"/>
                        </a:lnSpc>
                      </a:pPr>
                      <a:r>
                        <a:rPr kumimoji="1" lang="en-US" altLang="ja-JP" sz="1050" dirty="0"/>
                        <a:t>【2021</a:t>
                      </a:r>
                      <a:r>
                        <a:rPr kumimoji="1" lang="ja-JP" altLang="en-US" sz="1050" dirty="0"/>
                        <a:t>年度</a:t>
                      </a:r>
                      <a:r>
                        <a:rPr kumimoji="1" lang="en-US" altLang="ja-JP" sz="1050" dirty="0"/>
                        <a:t>】</a:t>
                      </a:r>
                    </a:p>
                    <a:p>
                      <a:pPr algn="ctr">
                        <a:lnSpc>
                          <a:spcPct val="100000"/>
                        </a:lnSpc>
                      </a:pPr>
                      <a:r>
                        <a:rPr kumimoji="1" lang="en-US" altLang="ja-JP" sz="1050" dirty="0"/>
                        <a:t>2013</a:t>
                      </a:r>
                      <a:r>
                        <a:rPr kumimoji="1" lang="ja-JP" altLang="en-US" sz="1050" dirty="0"/>
                        <a:t>年度比</a:t>
                      </a:r>
                      <a:r>
                        <a:rPr kumimoji="1" lang="en-US" altLang="ja-JP" sz="1050" dirty="0">
                          <a:solidFill>
                            <a:schemeClr val="tx1"/>
                          </a:solidFill>
                        </a:rPr>
                        <a:t>24.3</a:t>
                      </a:r>
                      <a:r>
                        <a:rPr kumimoji="1" lang="ja-JP" altLang="en-US" sz="1050" dirty="0"/>
                        <a:t>％削減</a:t>
                      </a:r>
                      <a:endParaRPr kumimoji="1" lang="en-US" altLang="ja-JP" sz="1050"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323432770"/>
                  </a:ext>
                </a:extLst>
              </a:tr>
            </a:tbl>
          </a:graphicData>
        </a:graphic>
      </p:graphicFrame>
      <p:sp>
        <p:nvSpPr>
          <p:cNvPr id="31" name="正方形/長方形 30">
            <a:extLst>
              <a:ext uri="{FF2B5EF4-FFF2-40B4-BE49-F238E27FC236}">
                <a16:creationId xmlns:a16="http://schemas.microsoft.com/office/drawing/2014/main" id="{55964AEE-0BCD-4BC2-937D-54275C410E6B}"/>
              </a:ext>
            </a:extLst>
          </p:cNvPr>
          <p:cNvSpPr/>
          <p:nvPr/>
        </p:nvSpPr>
        <p:spPr>
          <a:xfrm>
            <a:off x="4802217" y="3362386"/>
            <a:ext cx="4084364" cy="253916"/>
          </a:xfrm>
          <a:prstGeom prst="rect">
            <a:avLst/>
          </a:prstGeom>
        </p:spPr>
        <p:txBody>
          <a:bodyPr wrap="square" lIns="91440" tIns="45720" rIns="91440" bIns="45720" anchor="t">
            <a:spAutoFit/>
          </a:bodyPr>
          <a:lstStyle/>
          <a:p>
            <a:pPr marL="180975" indent="-180975" algn="r"/>
            <a:r>
              <a:rPr lang="ja-JP" altLang="en-US" sz="1050" dirty="0">
                <a:latin typeface="Meiryo UI"/>
                <a:ea typeface="Meiryo UI"/>
                <a:cs typeface="Meiryo UI" panose="020B0604030504040204" pitchFamily="50" charset="-128"/>
              </a:rPr>
              <a:t>（注）下線部が、第３期戦略にて追記した部分</a:t>
            </a:r>
            <a:endParaRPr lang="en-US" altLang="ja-JP" sz="1050" dirty="0">
              <a:latin typeface="Meiryo UI"/>
              <a:ea typeface="Meiryo UI"/>
              <a:cs typeface="Meiryo UI" panose="020B0604030504040204" pitchFamily="50" charset="-128"/>
            </a:endParaRPr>
          </a:p>
        </p:txBody>
      </p:sp>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34" name="正方形/長方形 33">
            <a:extLst>
              <a:ext uri="{FF2B5EF4-FFF2-40B4-BE49-F238E27FC236}">
                <a16:creationId xmlns:a16="http://schemas.microsoft.com/office/drawing/2014/main" id="{DCADBEA2-327F-410B-913D-1AC5AF1DA562}"/>
              </a:ext>
            </a:extLst>
          </p:cNvPr>
          <p:cNvSpPr/>
          <p:nvPr/>
        </p:nvSpPr>
        <p:spPr>
          <a:xfrm>
            <a:off x="179512" y="146838"/>
            <a:ext cx="8136904" cy="369332"/>
          </a:xfrm>
          <a:prstGeom prst="rect">
            <a:avLst/>
          </a:prstGeom>
        </p:spPr>
        <p:txBody>
          <a:bodyPr wrap="square" lIns="91440" tIns="45720" rIns="91440" bIns="45720" anchor="t">
            <a:spAutoFit/>
          </a:bodyPr>
          <a:lstStyle/>
          <a:p>
            <a:r>
              <a:rPr lang="ja-JP" altLang="en-US" dirty="0">
                <a:solidFill>
                  <a:prstClr val="black"/>
                </a:solidFill>
                <a:latin typeface="Meiryo UI"/>
                <a:ea typeface="Meiryo UI"/>
                <a:cs typeface="Meiryo UI" panose="020B0604030504040204" pitchFamily="50" charset="-128"/>
              </a:rPr>
              <a:t>２）</a:t>
            </a:r>
            <a:r>
              <a:rPr lang="ja-JP" altLang="en-US" dirty="0">
                <a:latin typeface="Meiryo UI"/>
                <a:ea typeface="Meiryo UI"/>
                <a:cs typeface="Meiryo UI" panose="020B0604030504040204" pitchFamily="50" charset="-128"/>
              </a:rPr>
              <a:t>基本目標・基本的方向</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28169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grpSp>
        <p:nvGrpSpPr>
          <p:cNvPr id="2" name="グループ化 1">
            <a:extLst>
              <a:ext uri="{FF2B5EF4-FFF2-40B4-BE49-F238E27FC236}">
                <a16:creationId xmlns:a16="http://schemas.microsoft.com/office/drawing/2014/main" id="{E17EC017-9F5A-4DFC-BC32-E1DEDCD1B224}"/>
              </a:ext>
            </a:extLst>
          </p:cNvPr>
          <p:cNvGrpSpPr/>
          <p:nvPr/>
        </p:nvGrpSpPr>
        <p:grpSpPr>
          <a:xfrm>
            <a:off x="5615429" y="37249"/>
            <a:ext cx="3349057" cy="458182"/>
            <a:chOff x="5615429" y="37249"/>
            <a:chExt cx="3349057" cy="458182"/>
          </a:xfrm>
        </p:grpSpPr>
        <p:pic>
          <p:nvPicPr>
            <p:cNvPr id="32" name="Picture 4">
              <a:extLst>
                <a:ext uri="{FF2B5EF4-FFF2-40B4-BE49-F238E27FC236}">
                  <a16:creationId xmlns:a16="http://schemas.microsoft.com/office/drawing/2014/main" id="{52B2D307-4989-42CA-A411-60C56C32E21F}"/>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429" y="37249"/>
              <a:ext cx="458182" cy="45818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a:extLst>
                <a:ext uri="{FF2B5EF4-FFF2-40B4-BE49-F238E27FC236}">
                  <a16:creationId xmlns:a16="http://schemas.microsoft.com/office/drawing/2014/main" id="{C1FB228C-B871-4013-A9A5-8DFDA6C41728}"/>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7241" y="37249"/>
              <a:ext cx="458182" cy="4581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a:extLst>
                <a:ext uri="{FF2B5EF4-FFF2-40B4-BE49-F238E27FC236}">
                  <a16:creationId xmlns:a16="http://schemas.microsoft.com/office/drawing/2014/main" id="{83FCB331-5F35-4376-BDB8-E33F70AC2C01}"/>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7060865" y="37249"/>
              <a:ext cx="458182" cy="458182"/>
            </a:xfrm>
            <a:prstGeom prst="rect">
              <a:avLst/>
            </a:prstGeom>
          </p:spPr>
        </p:pic>
        <p:pic>
          <p:nvPicPr>
            <p:cNvPr id="35" name="Picture 12">
              <a:extLst>
                <a:ext uri="{FF2B5EF4-FFF2-40B4-BE49-F238E27FC236}">
                  <a16:creationId xmlns:a16="http://schemas.microsoft.com/office/drawing/2014/main" id="{D10DA00E-2E6C-4F2D-AA2A-FA363B8BB822}"/>
                </a:ext>
              </a:extLst>
            </p:cNvPr>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2677" y="37249"/>
              <a:ext cx="458182" cy="458182"/>
            </a:xfrm>
            <a:prstGeom prst="rect">
              <a:avLst/>
            </a:prstGeom>
            <a:noFill/>
            <a:extLst>
              <a:ext uri="{909E8E84-426E-40DD-AFC4-6F175D3DCCD1}">
                <a14:hiddenFill xmlns:a14="http://schemas.microsoft.com/office/drawing/2010/main">
                  <a:solidFill>
                    <a:srgbClr val="FFFFFF"/>
                  </a:solidFill>
                </a14:hiddenFill>
              </a:ext>
            </a:extLst>
          </p:spPr>
        </p:pic>
        <p:pic>
          <p:nvPicPr>
            <p:cNvPr id="47" name="図 46">
              <a:extLst>
                <a:ext uri="{FF2B5EF4-FFF2-40B4-BE49-F238E27FC236}">
                  <a16:creationId xmlns:a16="http://schemas.microsoft.com/office/drawing/2014/main" id="{D849FC57-8D45-43A0-8D35-FFECEBF8BEF9}"/>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579053" y="37249"/>
              <a:ext cx="458182" cy="458182"/>
            </a:xfrm>
            <a:prstGeom prst="rect">
              <a:avLst/>
            </a:prstGeom>
          </p:spPr>
        </p:pic>
        <p:pic>
          <p:nvPicPr>
            <p:cNvPr id="50" name="図 49">
              <a:extLst>
                <a:ext uri="{FF2B5EF4-FFF2-40B4-BE49-F238E27FC236}">
                  <a16:creationId xmlns:a16="http://schemas.microsoft.com/office/drawing/2014/main" id="{D890C808-3920-45E8-8882-CCDE3A6785D7}"/>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8506304" y="37249"/>
              <a:ext cx="458182" cy="458182"/>
            </a:xfrm>
            <a:prstGeom prst="rect">
              <a:avLst/>
            </a:prstGeom>
          </p:spPr>
        </p:pic>
        <p:pic>
          <p:nvPicPr>
            <p:cNvPr id="52" name="Picture 17">
              <a:extLst>
                <a:ext uri="{FF2B5EF4-FFF2-40B4-BE49-F238E27FC236}">
                  <a16:creationId xmlns:a16="http://schemas.microsoft.com/office/drawing/2014/main" id="{AA017A95-37B4-4436-8E83-F1C0CF688057}"/>
                </a:ext>
              </a:extLst>
            </p:cNvPr>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24489" y="37249"/>
              <a:ext cx="458182" cy="45818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8" name="直線コネクタ 17">
            <a:extLst>
              <a:ext uri="{FF2B5EF4-FFF2-40B4-BE49-F238E27FC236}">
                <a16:creationId xmlns:a16="http://schemas.microsoft.com/office/drawing/2014/main" id="{61079F56-804F-482A-9460-DB04FEFC2046}"/>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0" name="四角形: 角を丸くする 19">
            <a:extLst>
              <a:ext uri="{FF2B5EF4-FFF2-40B4-BE49-F238E27FC236}">
                <a16:creationId xmlns:a16="http://schemas.microsoft.com/office/drawing/2014/main" id="{9D7B3EEA-35B9-4BB9-B523-AFA0B0A529AD}"/>
              </a:ext>
            </a:extLst>
          </p:cNvPr>
          <p:cNvSpPr/>
          <p:nvPr/>
        </p:nvSpPr>
        <p:spPr>
          <a:xfrm>
            <a:off x="179512" y="1205166"/>
            <a:ext cx="8784976" cy="1808338"/>
          </a:xfrm>
          <a:prstGeom prst="roundRect">
            <a:avLst>
              <a:gd name="adj" fmla="val 1363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796D033F-CB92-448E-9D80-87CF7A4B6506}"/>
              </a:ext>
            </a:extLst>
          </p:cNvPr>
          <p:cNvSpPr txBox="1"/>
          <p:nvPr/>
        </p:nvSpPr>
        <p:spPr>
          <a:xfrm>
            <a:off x="2332461" y="1048698"/>
            <a:ext cx="4479078" cy="338554"/>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lang="ja-JP" altLang="en-US" sz="1600" b="1" dirty="0">
                <a:solidFill>
                  <a:schemeClr val="bg1"/>
                </a:solidFill>
              </a:rPr>
              <a:t>　基本目標④　誰もが健康で活躍できるまちをつくる</a:t>
            </a:r>
          </a:p>
        </p:txBody>
      </p:sp>
      <p:sp>
        <p:nvSpPr>
          <p:cNvPr id="23" name="正方形/長方形 22">
            <a:extLst>
              <a:ext uri="{FF2B5EF4-FFF2-40B4-BE49-F238E27FC236}">
                <a16:creationId xmlns:a16="http://schemas.microsoft.com/office/drawing/2014/main" id="{F971F17B-C1D8-485D-98FD-BC7908E7C5C1}"/>
              </a:ext>
            </a:extLst>
          </p:cNvPr>
          <p:cNvSpPr/>
          <p:nvPr/>
        </p:nvSpPr>
        <p:spPr>
          <a:xfrm>
            <a:off x="179512" y="581562"/>
            <a:ext cx="8784976" cy="2408352"/>
          </a:xfrm>
          <a:prstGeom prst="rect">
            <a:avLst/>
          </a:prstGeom>
        </p:spPr>
        <p:txBody>
          <a:bodyPr wrap="square" lIns="91440" tIns="45720" rIns="91440" bIns="45720" anchor="t">
            <a:spAutoFit/>
          </a:bodyPr>
          <a:lstStyle/>
          <a:p>
            <a:pPr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Ⅱ</a:t>
            </a:r>
            <a:r>
              <a:rPr lang="ja-JP" altLang="en-US" sz="1600" b="1" dirty="0">
                <a:solidFill>
                  <a:prstClr val="black"/>
                </a:solidFill>
                <a:latin typeface="Meiryo UI"/>
                <a:ea typeface="Meiryo UI"/>
                <a:cs typeface="Meiryo UI" panose="020B0604030504040204" pitchFamily="50" charset="-128"/>
              </a:rPr>
              <a:t>　</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人口減少・超高齢社会でも持続可能な地域づくり</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80975" algn="ctr">
              <a:spcBef>
                <a:spcPts val="1200"/>
              </a:spcBef>
            </a:pPr>
            <a:endParaRPr kumimoji="1" lang="en-US" altLang="ja-JP" sz="1600" i="0" u="none" strike="noStrike" kern="1200" cap="none" spc="0" normalizeH="0" baseline="0" noProof="0" dirty="0">
              <a:ln>
                <a:noFill/>
              </a:ln>
              <a:solidFill>
                <a:prstClr val="black"/>
              </a:solidFill>
              <a:effectLst/>
              <a:uLnTx/>
              <a:uFillTx/>
              <a:latin typeface="Meiryo UI"/>
              <a:ea typeface="Meiryo UI"/>
              <a:cs typeface="+mn-cs"/>
            </a:endParaRPr>
          </a:p>
          <a:p>
            <a:pPr marL="180975" algn="ctr">
              <a:spcBef>
                <a:spcPts val="1200"/>
              </a:spcBef>
            </a:pPr>
            <a:r>
              <a:rPr kumimoji="1" lang="ja-JP" altLang="en-US" sz="1600" i="0" u="none" strike="noStrike" kern="1200" cap="none" spc="0" normalizeH="0" baseline="0" noProof="0" dirty="0">
                <a:ln>
                  <a:noFill/>
                </a:ln>
                <a:solidFill>
                  <a:prstClr val="black"/>
                </a:solidFill>
                <a:effectLst/>
                <a:uLnTx/>
                <a:uFillTx/>
                <a:latin typeface="Meiryo UI"/>
                <a:ea typeface="Meiryo UI"/>
                <a:cs typeface="+mn-cs"/>
              </a:rPr>
              <a:t>人口減少</a:t>
            </a:r>
            <a:r>
              <a:rPr lang="ja-JP" altLang="en-US" sz="1600" dirty="0">
                <a:solidFill>
                  <a:prstClr val="black"/>
                </a:solidFill>
                <a:latin typeface="Meiryo UI"/>
                <a:ea typeface="Meiryo UI"/>
              </a:rPr>
              <a:t>・超高齢</a:t>
            </a:r>
            <a:r>
              <a:rPr kumimoji="1" lang="ja-JP" altLang="en-US" sz="1600" i="0" u="none" strike="noStrike" kern="1200" cap="none" spc="0" normalizeH="0" baseline="0" noProof="0" dirty="0">
                <a:ln>
                  <a:noFill/>
                </a:ln>
                <a:solidFill>
                  <a:prstClr val="black"/>
                </a:solidFill>
                <a:effectLst/>
                <a:uLnTx/>
                <a:uFillTx/>
                <a:latin typeface="Meiryo UI"/>
                <a:ea typeface="Meiryo UI"/>
                <a:cs typeface="+mn-cs"/>
              </a:rPr>
              <a:t>社会においても、あらゆる人が健康でいきいきと活躍できる社会を実現をめざします。</a:t>
            </a:r>
            <a:endParaRPr kumimoji="1" lang="en-US" altLang="ja-JP" sz="1600" i="0" u="none" strike="noStrike" kern="1200" cap="none" spc="0" normalizeH="0" baseline="0" noProof="0" dirty="0">
              <a:ln>
                <a:noFill/>
              </a:ln>
              <a:solidFill>
                <a:prstClr val="black"/>
              </a:solidFill>
              <a:effectLst/>
              <a:uLnTx/>
              <a:uFillTx/>
              <a:latin typeface="Meiryo UI"/>
              <a:ea typeface="Meiryo UI"/>
              <a:cs typeface="+mn-cs"/>
            </a:endParaRPr>
          </a:p>
          <a:p>
            <a:pPr marL="2328863" indent="-2147888">
              <a:spcBef>
                <a:spcPts val="300"/>
              </a:spcBef>
            </a:pPr>
            <a:r>
              <a:rPr lang="ja-JP" altLang="en-US" sz="1600" dirty="0">
                <a:solidFill>
                  <a:prstClr val="black"/>
                </a:solidFill>
                <a:latin typeface="Meiryo UI"/>
                <a:ea typeface="Meiryo UI"/>
              </a:rPr>
              <a:t>○</a:t>
            </a:r>
            <a:r>
              <a:rPr lang="ja-JP" altLang="en-US" sz="1600" b="1" dirty="0">
                <a:solidFill>
                  <a:prstClr val="black"/>
                </a:solidFill>
                <a:latin typeface="Meiryo UI"/>
                <a:ea typeface="Meiryo UI"/>
              </a:rPr>
              <a:t>あらゆる人が活躍できる「全員参画社会」の実現</a:t>
            </a:r>
            <a:endParaRPr lang="en-US" altLang="ja-JP" sz="1600" b="1" dirty="0">
              <a:solidFill>
                <a:prstClr val="black"/>
              </a:solidFill>
              <a:latin typeface="Meiryo UI"/>
              <a:ea typeface="Meiryo UI"/>
            </a:endParaRPr>
          </a:p>
          <a:p>
            <a:pPr marL="1974850" indent="-180975"/>
            <a:r>
              <a:rPr lang="ja-JP" altLang="en-US" sz="1600" dirty="0">
                <a:solidFill>
                  <a:prstClr val="black"/>
                </a:solidFill>
                <a:latin typeface="Meiryo UI"/>
                <a:ea typeface="Meiryo UI"/>
              </a:rPr>
              <a:t>：スマートヘルスシティの推進、高齢者・障がい者等の多様な人材が活躍できる環境整備、</a:t>
            </a:r>
            <a:r>
              <a:rPr lang="en-US" altLang="ja-JP" sz="1600" dirty="0">
                <a:solidFill>
                  <a:prstClr val="black"/>
                </a:solidFill>
                <a:latin typeface="Meiryo UI"/>
                <a:ea typeface="Meiryo UI"/>
              </a:rPr>
              <a:t> </a:t>
            </a:r>
            <a:r>
              <a:rPr lang="ja-JP" altLang="en-US" sz="1600" dirty="0">
                <a:solidFill>
                  <a:prstClr val="black"/>
                </a:solidFill>
                <a:latin typeface="Meiryo UI"/>
                <a:ea typeface="Meiryo UI"/>
              </a:rPr>
              <a:t>外国人材の受入促進・共生推進　等</a:t>
            </a:r>
          </a:p>
          <a:p>
            <a:pPr marL="2062163" indent="-1881188"/>
            <a:r>
              <a:rPr lang="ja-JP" altLang="en-US" sz="1600" dirty="0">
                <a:solidFill>
                  <a:prstClr val="black"/>
                </a:solidFill>
                <a:latin typeface="Meiryo UI"/>
                <a:ea typeface="Meiryo UI"/>
              </a:rPr>
              <a:t>○</a:t>
            </a:r>
            <a:r>
              <a:rPr lang="ja-JP" altLang="en-US" sz="1600" b="1" dirty="0">
                <a:solidFill>
                  <a:prstClr val="black"/>
                </a:solidFill>
                <a:latin typeface="Meiryo UI"/>
                <a:ea typeface="Meiryo UI"/>
              </a:rPr>
              <a:t>健康寿命の延伸</a:t>
            </a:r>
            <a:r>
              <a:rPr lang="ja-JP" altLang="en-US" sz="1600" dirty="0">
                <a:solidFill>
                  <a:prstClr val="black"/>
                </a:solidFill>
                <a:latin typeface="Meiryo UI"/>
                <a:ea typeface="Meiryo UI"/>
              </a:rPr>
              <a:t>：健康づくり支援プラットフォーム（健康アプリ「アスマイル」）の整備、健活</a:t>
            </a:r>
            <a:r>
              <a:rPr lang="en-US" altLang="ja-JP" sz="1600" dirty="0">
                <a:solidFill>
                  <a:prstClr val="black"/>
                </a:solidFill>
                <a:latin typeface="Meiryo UI"/>
                <a:ea typeface="Meiryo UI"/>
              </a:rPr>
              <a:t>10〈</a:t>
            </a:r>
            <a:r>
              <a:rPr lang="ja-JP" altLang="en-US" sz="1600" dirty="0">
                <a:solidFill>
                  <a:prstClr val="black"/>
                </a:solidFill>
                <a:latin typeface="Meiryo UI"/>
                <a:ea typeface="Meiryo UI"/>
              </a:rPr>
              <a:t>ケンカツテン</a:t>
            </a:r>
            <a:r>
              <a:rPr lang="en-US" altLang="ja-JP" sz="1600" dirty="0">
                <a:solidFill>
                  <a:prstClr val="black"/>
                </a:solidFill>
                <a:latin typeface="Meiryo UI"/>
                <a:ea typeface="Meiryo UI"/>
              </a:rPr>
              <a:t>〉</a:t>
            </a:r>
            <a:r>
              <a:rPr lang="ja-JP" altLang="en-US" sz="1600" dirty="0">
                <a:solidFill>
                  <a:prstClr val="black"/>
                </a:solidFill>
                <a:latin typeface="Meiryo UI"/>
                <a:ea typeface="Meiryo UI"/>
              </a:rPr>
              <a:t>の展開等の健康づくりの推進、依存症対策の強化　　等</a:t>
            </a:r>
          </a:p>
        </p:txBody>
      </p:sp>
      <p:sp>
        <p:nvSpPr>
          <p:cNvPr id="24" name="正方形/長方形 23">
            <a:extLst>
              <a:ext uri="{FF2B5EF4-FFF2-40B4-BE49-F238E27FC236}">
                <a16:creationId xmlns:a16="http://schemas.microsoft.com/office/drawing/2014/main" id="{1D518602-1D56-4FD2-B7DE-B07F4CFCEFFE}"/>
              </a:ext>
            </a:extLst>
          </p:cNvPr>
          <p:cNvSpPr/>
          <p:nvPr/>
        </p:nvSpPr>
        <p:spPr>
          <a:xfrm>
            <a:off x="279832" y="3334815"/>
            <a:ext cx="8744770" cy="338554"/>
          </a:xfrm>
          <a:prstGeom prst="rect">
            <a:avLst/>
          </a:prstGeom>
        </p:spPr>
        <p:txBody>
          <a:bodyPr wrap="square" lIns="91440" tIns="45720" rIns="91440" bIns="45720" anchor="t">
            <a:spAutoFit/>
          </a:bodyPr>
          <a:lstStyle/>
          <a:p>
            <a:pPr marL="180975" indent="-180975" algn="just"/>
            <a:r>
              <a:rPr lang="en-US" altLang="ja-JP" sz="1600" b="1" dirty="0">
                <a:latin typeface="Meiryo UI"/>
                <a:ea typeface="Meiryo UI"/>
                <a:cs typeface="Meiryo UI" panose="020B0604030504040204" pitchFamily="50" charset="-128"/>
              </a:rPr>
              <a:t>【</a:t>
            </a:r>
            <a:r>
              <a:rPr lang="ja-JP" altLang="en-US" sz="1600" b="1" dirty="0">
                <a:latin typeface="Meiryo UI"/>
                <a:ea typeface="Meiryo UI"/>
                <a:cs typeface="Meiryo UI" panose="020B0604030504040204" pitchFamily="50" charset="-128"/>
              </a:rPr>
              <a:t>具体的目標（</a:t>
            </a:r>
            <a:r>
              <a:rPr lang="en-US" altLang="ja-JP" sz="1600" b="1" dirty="0">
                <a:latin typeface="Meiryo UI"/>
                <a:ea typeface="Meiryo UI"/>
                <a:cs typeface="Meiryo UI" panose="020B0604030504040204" pitchFamily="50" charset="-128"/>
              </a:rPr>
              <a:t>KPI</a:t>
            </a:r>
            <a:r>
              <a:rPr lang="ja-JP" altLang="en-US" sz="1600" b="1" dirty="0">
                <a:latin typeface="Meiryo UI"/>
                <a:ea typeface="Meiryo UI"/>
                <a:cs typeface="Meiryo UI" panose="020B0604030504040204" pitchFamily="50" charset="-128"/>
              </a:rPr>
              <a:t>）</a:t>
            </a:r>
            <a:r>
              <a:rPr lang="en-US" altLang="ja-JP" sz="1600" b="1" dirty="0">
                <a:latin typeface="Meiryo UI"/>
                <a:ea typeface="Meiryo UI"/>
                <a:cs typeface="Meiryo UI" panose="020B0604030504040204" pitchFamily="50" charset="-128"/>
              </a:rPr>
              <a:t>】</a:t>
            </a:r>
            <a:endParaRPr lang="en-US" altLang="ja-JP" sz="1200" b="1" dirty="0">
              <a:latin typeface="Meiryo UI"/>
              <a:ea typeface="Meiryo UI"/>
              <a:cs typeface="Meiryo UI" panose="020B0604030504040204" pitchFamily="50" charset="-128"/>
            </a:endParaRPr>
          </a:p>
        </p:txBody>
      </p:sp>
      <p:graphicFrame>
        <p:nvGraphicFramePr>
          <p:cNvPr id="25" name="表 24">
            <a:extLst>
              <a:ext uri="{FF2B5EF4-FFF2-40B4-BE49-F238E27FC236}">
                <a16:creationId xmlns:a16="http://schemas.microsoft.com/office/drawing/2014/main" id="{0D113CCD-C4FD-4920-939F-FC810480F227}"/>
              </a:ext>
            </a:extLst>
          </p:cNvPr>
          <p:cNvGraphicFramePr>
            <a:graphicFrameLocks noGrp="1"/>
          </p:cNvGraphicFramePr>
          <p:nvPr>
            <p:extLst>
              <p:ext uri="{D42A27DB-BD31-4B8C-83A1-F6EECF244321}">
                <p14:modId xmlns:p14="http://schemas.microsoft.com/office/powerpoint/2010/main" val="1320561061"/>
              </p:ext>
            </p:extLst>
          </p:nvPr>
        </p:nvGraphicFramePr>
        <p:xfrm>
          <a:off x="279832" y="3679298"/>
          <a:ext cx="8584336" cy="2612220"/>
        </p:xfrm>
        <a:graphic>
          <a:graphicData uri="http://schemas.openxmlformats.org/drawingml/2006/table">
            <a:tbl>
              <a:tblPr firstRow="1" bandRow="1">
                <a:tableStyleId>{F5AB1C69-6EDB-4FF4-983F-18BD219EF322}</a:tableStyleId>
              </a:tblPr>
              <a:tblGrid>
                <a:gridCol w="5352982">
                  <a:extLst>
                    <a:ext uri="{9D8B030D-6E8A-4147-A177-3AD203B41FA5}">
                      <a16:colId xmlns:a16="http://schemas.microsoft.com/office/drawing/2014/main" val="1433173782"/>
                    </a:ext>
                  </a:extLst>
                </a:gridCol>
                <a:gridCol w="3231354">
                  <a:extLst>
                    <a:ext uri="{9D8B030D-6E8A-4147-A177-3AD203B41FA5}">
                      <a16:colId xmlns:a16="http://schemas.microsoft.com/office/drawing/2014/main" val="304697467"/>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現状値（</a:t>
                      </a:r>
                      <a:r>
                        <a:rPr kumimoji="1" lang="en-US" altLang="ja-JP" sz="1100" b="1" dirty="0">
                          <a:solidFill>
                            <a:schemeClr val="bg1"/>
                          </a:solidFill>
                        </a:rPr>
                        <a:t>2024</a:t>
                      </a:r>
                      <a:r>
                        <a:rPr kumimoji="1" lang="ja-JP" altLang="en-US" sz="1100" b="1" dirty="0">
                          <a:solidFill>
                            <a:schemeClr val="bg1"/>
                          </a:solidFill>
                        </a:rPr>
                        <a:t>年３月末時点）</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774114639"/>
                  </a:ext>
                </a:extLst>
              </a:tr>
              <a:tr h="1188000">
                <a:tc>
                  <a:txBody>
                    <a:bodyPr/>
                    <a:lstStyle/>
                    <a:p>
                      <a:r>
                        <a:rPr kumimoji="1" lang="ja-JP" altLang="en-US" sz="1200" b="1" dirty="0"/>
                        <a:t>○府内民間企業の障がい者実雇用率</a:t>
                      </a:r>
                      <a:endParaRPr kumimoji="1" lang="en-US" altLang="ja-JP" sz="1200" b="1" dirty="0"/>
                    </a:p>
                    <a:p>
                      <a:r>
                        <a:rPr kumimoji="1" lang="en-US" altLang="ja-JP" sz="1200" b="1" dirty="0"/>
                        <a:t> </a:t>
                      </a:r>
                      <a:r>
                        <a:rPr kumimoji="1" lang="ja-JP" altLang="en-US" sz="1200" b="1" dirty="0"/>
                        <a:t>：</a:t>
                      </a:r>
                      <a:r>
                        <a:rPr kumimoji="1" lang="en-US" altLang="ja-JP" sz="1200" b="1" dirty="0"/>
                        <a:t>2025.4</a:t>
                      </a:r>
                      <a:r>
                        <a:rPr kumimoji="1" lang="ja-JP" altLang="en-US" sz="1200" b="1" dirty="0"/>
                        <a:t>～</a:t>
                      </a:r>
                      <a:r>
                        <a:rPr kumimoji="1" lang="en-US" altLang="ja-JP" sz="1200" b="1" dirty="0"/>
                        <a:t>2026.6</a:t>
                      </a:r>
                      <a:r>
                        <a:rPr kumimoji="1" lang="ja-JP" altLang="en-US" sz="1200" b="1" dirty="0"/>
                        <a:t>まで</a:t>
                      </a:r>
                      <a:r>
                        <a:rPr kumimoji="1" lang="en-US" altLang="ja-JP" sz="1200" b="1" dirty="0"/>
                        <a:t>2.5</a:t>
                      </a:r>
                      <a:r>
                        <a:rPr kumimoji="1" lang="ja-JP" altLang="en-US" sz="1200" b="1" dirty="0"/>
                        <a:t>％以上</a:t>
                      </a:r>
                      <a:endParaRPr kumimoji="1" lang="en-US" altLang="ja-JP" sz="1200" b="1" dirty="0"/>
                    </a:p>
                    <a:p>
                      <a:r>
                        <a:rPr kumimoji="1" lang="ja-JP" altLang="en-US" sz="1200" b="1" dirty="0"/>
                        <a:t>　　</a:t>
                      </a:r>
                      <a:r>
                        <a:rPr kumimoji="1" lang="en-US" altLang="ja-JP" sz="1200" b="1" dirty="0"/>
                        <a:t>2026.7</a:t>
                      </a:r>
                      <a:r>
                        <a:rPr kumimoji="1" lang="ja-JP" altLang="en-US" sz="1200" b="1" dirty="0"/>
                        <a:t>から</a:t>
                      </a:r>
                      <a:r>
                        <a:rPr kumimoji="1" lang="en-US" altLang="ja-JP" sz="1200" b="1" dirty="0"/>
                        <a:t>2.7</a:t>
                      </a:r>
                      <a:r>
                        <a:rPr kumimoji="1" lang="ja-JP" altLang="en-US" sz="1200" b="1" dirty="0"/>
                        <a:t>％以上</a:t>
                      </a: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0000"/>
                        </a:lnSpc>
                      </a:pPr>
                      <a:r>
                        <a:rPr kumimoji="1" lang="en-US" altLang="zh-CN" sz="1050" dirty="0">
                          <a:latin typeface="+mn-lt"/>
                        </a:rPr>
                        <a:t>【2023</a:t>
                      </a:r>
                      <a:r>
                        <a:rPr kumimoji="1" lang="zh-CN" altLang="en-US" sz="1050" dirty="0">
                          <a:latin typeface="+mn-lt"/>
                        </a:rPr>
                        <a:t>年</a:t>
                      </a:r>
                      <a:r>
                        <a:rPr kumimoji="1" lang="en-US" altLang="zh-CN" sz="1050" dirty="0">
                          <a:latin typeface="+mn-lt"/>
                        </a:rPr>
                        <a:t>】</a:t>
                      </a:r>
                    </a:p>
                    <a:p>
                      <a:pPr algn="ctr">
                        <a:lnSpc>
                          <a:spcPct val="100000"/>
                        </a:lnSpc>
                      </a:pPr>
                      <a:r>
                        <a:rPr kumimoji="1" lang="en-US" altLang="zh-CN" sz="1050" dirty="0">
                          <a:latin typeface="+mn-lt"/>
                        </a:rPr>
                        <a:t>2.35</a:t>
                      </a:r>
                      <a:r>
                        <a:rPr kumimoji="1" lang="ja-JP" altLang="en-US" sz="1050" dirty="0">
                          <a:latin typeface="+mn-lt"/>
                        </a:rPr>
                        <a:t>％</a:t>
                      </a:r>
                      <a:endParaRPr kumimoji="1" lang="en-US" altLang="zh-CN" sz="1050" dirty="0">
                        <a:latin typeface="+mn-lt"/>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562195330"/>
                  </a:ext>
                </a:extLst>
              </a:tr>
              <a:tr h="1188000">
                <a:tc>
                  <a:txBody>
                    <a:bodyPr/>
                    <a:lstStyle/>
                    <a:p>
                      <a:r>
                        <a:rPr kumimoji="1" lang="ja-JP" altLang="en-US" sz="1200" b="1" dirty="0"/>
                        <a:t>○健康寿命：</a:t>
                      </a:r>
                      <a:r>
                        <a:rPr kumimoji="1" lang="en-US" altLang="ja-JP" sz="1200" b="1" dirty="0"/>
                        <a:t>2019</a:t>
                      </a:r>
                      <a:r>
                        <a:rPr kumimoji="1" lang="ja-JP" altLang="en-US" sz="1200" b="1" dirty="0"/>
                        <a:t>年から３歳以上延伸</a:t>
                      </a:r>
                      <a:r>
                        <a:rPr kumimoji="1" lang="en-US" altLang="ja-JP" sz="1200" b="1" dirty="0"/>
                        <a:t>【2035</a:t>
                      </a:r>
                      <a:r>
                        <a:rPr kumimoji="1" lang="ja-JP" altLang="en-US" sz="1200" b="1" dirty="0"/>
                        <a:t>年度まで</a:t>
                      </a:r>
                      <a:r>
                        <a:rPr kumimoji="1" lang="en-US" altLang="ja-JP" sz="1200" b="1" dirty="0"/>
                        <a:t>】</a:t>
                      </a:r>
                      <a:endParaRPr kumimoji="1" lang="ja-JP" altLang="en-US" sz="1200" b="1"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a:lnSpc>
                          <a:spcPct val="100000"/>
                        </a:lnSpc>
                      </a:pPr>
                      <a:r>
                        <a:rPr kumimoji="1" lang="en-US" altLang="zh-CN" sz="1050" dirty="0">
                          <a:latin typeface="+mn-lt"/>
                        </a:rPr>
                        <a:t>【2019</a:t>
                      </a:r>
                      <a:r>
                        <a:rPr kumimoji="1" lang="zh-CN" altLang="en-US" sz="1050" dirty="0">
                          <a:latin typeface="+mn-lt"/>
                        </a:rPr>
                        <a:t>年</a:t>
                      </a:r>
                      <a:r>
                        <a:rPr kumimoji="1" lang="en-US" altLang="zh-CN" sz="1050" dirty="0">
                          <a:latin typeface="+mn-lt"/>
                        </a:rPr>
                        <a:t>】</a:t>
                      </a:r>
                    </a:p>
                    <a:p>
                      <a:pPr algn="ctr">
                        <a:lnSpc>
                          <a:spcPct val="100000"/>
                        </a:lnSpc>
                      </a:pPr>
                      <a:r>
                        <a:rPr kumimoji="1" lang="ja-JP" altLang="en-US" sz="1050" dirty="0">
                          <a:latin typeface="+mn-lt"/>
                        </a:rPr>
                        <a:t>男性：</a:t>
                      </a:r>
                      <a:r>
                        <a:rPr kumimoji="1" lang="en-US" altLang="ja-JP" sz="1050" dirty="0">
                          <a:latin typeface="+mn-lt"/>
                        </a:rPr>
                        <a:t>71.88</a:t>
                      </a:r>
                      <a:r>
                        <a:rPr kumimoji="1" lang="ja-JP" altLang="en-US" sz="1050" dirty="0">
                          <a:latin typeface="+mn-lt"/>
                        </a:rPr>
                        <a:t>歳　　女性：</a:t>
                      </a:r>
                      <a:r>
                        <a:rPr kumimoji="1" lang="en-US" altLang="ja-JP" sz="1050" dirty="0">
                          <a:latin typeface="+mn-lt"/>
                        </a:rPr>
                        <a:t>74.78</a:t>
                      </a:r>
                      <a:r>
                        <a:rPr kumimoji="1" lang="ja-JP" altLang="en-US" sz="1050" dirty="0">
                          <a:latin typeface="+mn-lt"/>
                        </a:rPr>
                        <a:t>歳</a:t>
                      </a:r>
                      <a:endParaRPr kumimoji="1" lang="zh-CN" altLang="en-US" sz="1050" dirty="0">
                        <a:latin typeface="+mn-lt"/>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933252577"/>
                  </a:ext>
                </a:extLst>
              </a:tr>
            </a:tbl>
          </a:graphicData>
        </a:graphic>
      </p:graphicFrame>
      <p:sp>
        <p:nvSpPr>
          <p:cNvPr id="27" name="正方形/長方形 26">
            <a:extLst>
              <a:ext uri="{FF2B5EF4-FFF2-40B4-BE49-F238E27FC236}">
                <a16:creationId xmlns:a16="http://schemas.microsoft.com/office/drawing/2014/main" id="{B9C8102B-CF25-43F9-8378-E4FAAEC2EDFB}"/>
              </a:ext>
            </a:extLst>
          </p:cNvPr>
          <p:cNvSpPr/>
          <p:nvPr/>
        </p:nvSpPr>
        <p:spPr>
          <a:xfrm>
            <a:off x="4779804" y="3419453"/>
            <a:ext cx="4084364" cy="253916"/>
          </a:xfrm>
          <a:prstGeom prst="rect">
            <a:avLst/>
          </a:prstGeom>
        </p:spPr>
        <p:txBody>
          <a:bodyPr wrap="square" lIns="91440" tIns="45720" rIns="91440" bIns="45720" anchor="t">
            <a:spAutoFit/>
          </a:bodyPr>
          <a:lstStyle/>
          <a:p>
            <a:pPr marL="180975" indent="-180975" algn="r"/>
            <a:r>
              <a:rPr lang="ja-JP" altLang="en-US" sz="1050" dirty="0">
                <a:latin typeface="Meiryo UI"/>
                <a:ea typeface="Meiryo UI"/>
                <a:cs typeface="Meiryo UI" panose="020B0604030504040204" pitchFamily="50" charset="-128"/>
              </a:rPr>
              <a:t>（注）下線部が、第３期戦略にて追記した部分</a:t>
            </a:r>
            <a:endParaRPr lang="en-US" altLang="ja-JP" sz="1050" dirty="0">
              <a:latin typeface="Meiryo UI"/>
              <a:ea typeface="Meiryo UI"/>
              <a:cs typeface="Meiryo UI" panose="020B0604030504040204" pitchFamily="50" charset="-128"/>
            </a:endParaRPr>
          </a:p>
        </p:txBody>
      </p:sp>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30" name="正方形/長方形 29">
            <a:extLst>
              <a:ext uri="{FF2B5EF4-FFF2-40B4-BE49-F238E27FC236}">
                <a16:creationId xmlns:a16="http://schemas.microsoft.com/office/drawing/2014/main" id="{B1925AD1-957E-4F05-8E22-5C5F80B185B8}"/>
              </a:ext>
            </a:extLst>
          </p:cNvPr>
          <p:cNvSpPr/>
          <p:nvPr/>
        </p:nvSpPr>
        <p:spPr>
          <a:xfrm>
            <a:off x="179512" y="146838"/>
            <a:ext cx="8136904" cy="369332"/>
          </a:xfrm>
          <a:prstGeom prst="rect">
            <a:avLst/>
          </a:prstGeom>
        </p:spPr>
        <p:txBody>
          <a:bodyPr wrap="square" lIns="91440" tIns="45720" rIns="91440" bIns="45720" anchor="t">
            <a:spAutoFit/>
          </a:bodyPr>
          <a:lstStyle/>
          <a:p>
            <a:r>
              <a:rPr lang="ja-JP" altLang="en-US" dirty="0">
                <a:solidFill>
                  <a:prstClr val="black"/>
                </a:solidFill>
                <a:latin typeface="Meiryo UI"/>
                <a:ea typeface="Meiryo UI"/>
                <a:cs typeface="Meiryo UI" panose="020B0604030504040204" pitchFamily="50" charset="-128"/>
              </a:rPr>
              <a:t>２）</a:t>
            </a:r>
            <a:r>
              <a:rPr lang="ja-JP" altLang="en-US" dirty="0">
                <a:latin typeface="Meiryo UI"/>
                <a:ea typeface="Meiryo UI"/>
                <a:cs typeface="Meiryo UI" panose="020B0604030504040204" pitchFamily="50" charset="-128"/>
              </a:rPr>
              <a:t>基本目標・基本的方向</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3833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82223"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47</a:t>
            </a:fld>
            <a:endParaRPr lang="ja-JP" altLang="en-US">
              <a:solidFill>
                <a:prstClr val="black"/>
              </a:solidFill>
            </a:endParaRPr>
          </a:p>
        </p:txBody>
      </p:sp>
      <p:sp>
        <p:nvSpPr>
          <p:cNvPr id="20" name="正方形/長方形 19">
            <a:extLst>
              <a:ext uri="{FF2B5EF4-FFF2-40B4-BE49-F238E27FC236}">
                <a16:creationId xmlns:a16="http://schemas.microsoft.com/office/drawing/2014/main" id="{D87A6211-A91F-4095-886B-4B46686EF5A8}"/>
              </a:ext>
            </a:extLst>
          </p:cNvPr>
          <p:cNvSpPr/>
          <p:nvPr/>
        </p:nvSpPr>
        <p:spPr>
          <a:xfrm>
            <a:off x="188139" y="592062"/>
            <a:ext cx="8784975" cy="4816703"/>
          </a:xfrm>
          <a:prstGeom prst="rect">
            <a:avLst/>
          </a:prstGeom>
        </p:spPr>
        <p:txBody>
          <a:bodyPr wrap="square" lIns="91440" tIns="45720" rIns="91440" bIns="45720" anchor="t">
            <a:spAutoFit/>
          </a:bodyPr>
          <a:lstStyle/>
          <a:p>
            <a:pPr marL="179705" indent="-457200" algn="just"/>
            <a:r>
              <a:rPr lang="en-US" altLang="ja-JP" sz="1600" b="1" dirty="0"/>
              <a:t>Ⅲ</a:t>
            </a:r>
            <a:r>
              <a:rPr lang="ja-JP" altLang="en-US" sz="1600" b="1" dirty="0"/>
              <a:t>　</a:t>
            </a:r>
            <a:r>
              <a:rPr lang="ja-JP" altLang="en-US" sz="1600" b="1" dirty="0">
                <a:latin typeface="Meiryo UI"/>
                <a:ea typeface="Meiryo UI"/>
                <a:cs typeface="Meiryo UI" panose="020B0604030504040204" pitchFamily="50" charset="-128"/>
              </a:rPr>
              <a:t>東西二極の一極としての社会経済構造の構築</a:t>
            </a:r>
            <a:endParaRPr lang="en-US" altLang="ja-JP" sz="1600" b="1" dirty="0">
              <a:latin typeface="+mn-lt"/>
              <a:ea typeface="+mn-ea"/>
              <a:cs typeface="Meiryo UI" panose="020B0604030504040204" pitchFamily="50" charset="-128"/>
            </a:endParaRPr>
          </a:p>
          <a:p>
            <a:pPr marL="179388" indent="1588" algn="just">
              <a:spcBef>
                <a:spcPts val="600"/>
              </a:spcBef>
              <a:defRPr/>
            </a:pPr>
            <a:r>
              <a:rPr lang="ja-JP" altLang="en-US" sz="1600" b="1" dirty="0"/>
              <a:t>○第２期戦略</a:t>
            </a:r>
            <a:r>
              <a:rPr lang="ja-JP" altLang="en-US" sz="1600" b="1" dirty="0">
                <a:solidFill>
                  <a:schemeClr val="tx1"/>
                </a:solidFill>
              </a:rPr>
              <a:t>の経過</a:t>
            </a:r>
            <a:endParaRPr lang="en-US" altLang="ja-JP" sz="1600" dirty="0">
              <a:solidFill>
                <a:schemeClr val="tx1"/>
              </a:solidFill>
            </a:endParaRPr>
          </a:p>
          <a:p>
            <a:pPr marL="180975" indent="0" algn="just">
              <a:spcBef>
                <a:spcPts val="600"/>
              </a:spcBef>
            </a:pPr>
            <a:r>
              <a:rPr lang="ja-JP" altLang="en-US" sz="1600" dirty="0">
                <a:solidFill>
                  <a:schemeClr val="tx1"/>
                </a:solidFill>
              </a:rPr>
              <a:t>第２期戦略では、コロナ禍で大阪の経済が多大なダメージを受ける中、産業の創出・振興や企業立地の促進などに取り組んできており、コロナ禍から回復しつつあるものの、実質経済成長率は策定当初の目標には届いていない状況</a:t>
            </a:r>
            <a:r>
              <a:rPr lang="ja-JP" altLang="en-US" sz="1600" dirty="0"/>
              <a:t>です</a:t>
            </a:r>
            <a:r>
              <a:rPr lang="ja-JP" altLang="en-US" sz="1600" dirty="0">
                <a:solidFill>
                  <a:schemeClr val="tx1"/>
                </a:solidFill>
              </a:rPr>
              <a:t>。</a:t>
            </a:r>
            <a:endParaRPr lang="en-US" altLang="ja-JP" sz="1600" dirty="0">
              <a:solidFill>
                <a:schemeClr val="tx1"/>
              </a:solidFill>
            </a:endParaRPr>
          </a:p>
          <a:p>
            <a:pPr marL="180975" algn="just">
              <a:spcBef>
                <a:spcPts val="600"/>
              </a:spcBef>
            </a:pPr>
            <a:r>
              <a:rPr lang="ja-JP" altLang="en-US" sz="1600" dirty="0">
                <a:solidFill>
                  <a:schemeClr val="tx1"/>
                </a:solidFill>
              </a:rPr>
              <a:t>一方</a:t>
            </a:r>
            <a:r>
              <a:rPr lang="ja-JP" altLang="en-US" sz="1600" dirty="0"/>
              <a:t>、都市魅力の向上に向け、外国人観光客の受入環境の整備や、世界に通用する都市魅力の創造、コロナ禍における国内旅行の促進等に取り組んできた結果、</a:t>
            </a:r>
            <a:r>
              <a:rPr lang="en-US" altLang="ja-JP" sz="1600" dirty="0"/>
              <a:t>2023</a:t>
            </a:r>
            <a:r>
              <a:rPr lang="ja-JP" altLang="en-US" sz="1600" dirty="0"/>
              <a:t>年の外国人延べ宿泊者数及び日本人延べ宿泊者数はともにコロナ前より増加し、一定の成果が得られました。</a:t>
            </a:r>
            <a:endParaRPr lang="en-US" altLang="ja-JP" sz="1600" dirty="0">
              <a:solidFill>
                <a:schemeClr val="tx1"/>
              </a:solidFill>
            </a:endParaRPr>
          </a:p>
          <a:p>
            <a:pPr marL="180975" algn="just">
              <a:spcBef>
                <a:spcPts val="600"/>
              </a:spcBef>
            </a:pPr>
            <a:r>
              <a:rPr lang="ja-JP" altLang="en-US" sz="1600" b="1" dirty="0"/>
              <a:t>○人口動向からみる</a:t>
            </a:r>
            <a:r>
              <a:rPr lang="ja-JP" altLang="en-US" sz="1600" b="1" dirty="0">
                <a:solidFill>
                  <a:schemeClr val="tx1"/>
                </a:solidFill>
              </a:rPr>
              <a:t>大阪</a:t>
            </a:r>
            <a:endParaRPr lang="en-US" altLang="ja-JP" sz="1600" b="1" dirty="0">
              <a:solidFill>
                <a:schemeClr val="tx1"/>
              </a:solidFill>
            </a:endParaRPr>
          </a:p>
          <a:p>
            <a:pPr marL="180975" indent="0" algn="just">
              <a:spcBef>
                <a:spcPts val="600"/>
              </a:spcBef>
            </a:pPr>
            <a:r>
              <a:rPr lang="ja-JP" altLang="en-US" sz="1600" dirty="0">
                <a:solidFill>
                  <a:schemeClr val="tx1"/>
                </a:solidFill>
              </a:rPr>
              <a:t>大阪では、</a:t>
            </a:r>
            <a:r>
              <a:rPr lang="en-US" altLang="ja-JP" sz="1600" dirty="0">
                <a:solidFill>
                  <a:schemeClr val="tx1"/>
                </a:solidFill>
              </a:rPr>
              <a:t>2050</a:t>
            </a:r>
            <a:r>
              <a:rPr lang="ja-JP" altLang="en-US" sz="1600" dirty="0">
                <a:solidFill>
                  <a:schemeClr val="tx1"/>
                </a:solidFill>
              </a:rPr>
              <a:t>年に生産年齢人口が半数程度になる見込みなど労働力が減少傾向にあり、転出入状況で見ても、対全国的には転入超過ですが、対東京圏には一貫して転出超過が続いている状況です。　</a:t>
            </a:r>
            <a:endParaRPr lang="en-US" altLang="ja-JP" sz="1600" dirty="0">
              <a:solidFill>
                <a:schemeClr val="tx1"/>
              </a:solidFill>
            </a:endParaRPr>
          </a:p>
          <a:p>
            <a:pPr marL="180975" algn="just"/>
            <a:r>
              <a:rPr lang="ja-JP" altLang="en-US" sz="1600" dirty="0">
                <a:solidFill>
                  <a:schemeClr val="tx1"/>
                </a:solidFill>
              </a:rPr>
              <a:t>一方、交流人口については、延べ宿泊者数は</a:t>
            </a:r>
            <a:r>
              <a:rPr lang="en-US" altLang="ja-JP" sz="1600" dirty="0">
                <a:solidFill>
                  <a:schemeClr val="tx1"/>
                </a:solidFill>
              </a:rPr>
              <a:t>2023</a:t>
            </a:r>
            <a:r>
              <a:rPr lang="ja-JP" altLang="en-US" sz="1600" dirty="0">
                <a:solidFill>
                  <a:schemeClr val="tx1"/>
                </a:solidFill>
              </a:rPr>
              <a:t>年に過去最高を記録するなど、増加傾向にあります。</a:t>
            </a:r>
            <a:endParaRPr lang="en-US" altLang="ja-JP" sz="1600" dirty="0">
              <a:solidFill>
                <a:schemeClr val="tx1"/>
              </a:solidFill>
            </a:endParaRPr>
          </a:p>
          <a:p>
            <a:pPr marL="180975" algn="just">
              <a:spcBef>
                <a:spcPts val="600"/>
              </a:spcBef>
            </a:pPr>
            <a:r>
              <a:rPr lang="ja-JP" altLang="en-US" sz="1600" b="1" dirty="0"/>
              <a:t>○第３期戦略の基本目標</a:t>
            </a:r>
            <a:endParaRPr lang="en-US" altLang="ja-JP" sz="1600" dirty="0">
              <a:solidFill>
                <a:schemeClr val="tx1"/>
              </a:solidFill>
            </a:endParaRPr>
          </a:p>
          <a:p>
            <a:pPr marL="180975" algn="just">
              <a:spcBef>
                <a:spcPts val="600"/>
              </a:spcBef>
            </a:pPr>
            <a:r>
              <a:rPr lang="ja-JP" altLang="en-US" sz="1600" dirty="0">
                <a:solidFill>
                  <a:schemeClr val="tx1"/>
                </a:solidFill>
              </a:rPr>
              <a:t>第</a:t>
            </a:r>
            <a:r>
              <a:rPr lang="ja-JP" altLang="en-US" sz="1600" dirty="0"/>
              <a:t>３</a:t>
            </a:r>
            <a:r>
              <a:rPr lang="ja-JP" altLang="en-US" sz="1600" dirty="0">
                <a:solidFill>
                  <a:schemeClr val="tx1"/>
                </a:solidFill>
              </a:rPr>
              <a:t>期戦略では、万博のインパクトを活かし、東京圏への企業・人材流出の是正及び大阪のさらなる成長を図るため、「大阪</a:t>
            </a:r>
            <a:r>
              <a:rPr lang="ja-JP" altLang="en-US" sz="1600" dirty="0"/>
              <a:t>の経済を強くする</a:t>
            </a:r>
            <a:r>
              <a:rPr lang="ja-JP" altLang="en-US" sz="1600" dirty="0">
                <a:solidFill>
                  <a:schemeClr val="tx1"/>
                </a:solidFill>
              </a:rPr>
              <a:t>」取組や</a:t>
            </a:r>
            <a:r>
              <a:rPr lang="ja-JP" altLang="en-US" sz="1600" dirty="0"/>
              <a:t>、文化芸術等多岐にわたる大阪の魅力の国内外への発信、地域が有する資源を活かした魅力の創造、インバウンド等の受入環境整備など「ひとが集まる大阪をつくる」取組を進めます。</a:t>
            </a:r>
            <a:endParaRPr lang="en-US" altLang="ja-JP" sz="1600" dirty="0">
              <a:latin typeface="Meiryo UI"/>
              <a:ea typeface="Meiryo UI"/>
              <a:cs typeface="Meiryo UI" panose="020B0604030504040204" pitchFamily="50" charset="-128"/>
            </a:endParaRPr>
          </a:p>
        </p:txBody>
      </p:sp>
      <p:sp>
        <p:nvSpPr>
          <p:cNvPr id="21" name="テキスト ボックス 20">
            <a:extLst>
              <a:ext uri="{FF2B5EF4-FFF2-40B4-BE49-F238E27FC236}">
                <a16:creationId xmlns:a16="http://schemas.microsoft.com/office/drawing/2014/main" id="{1C4F93F7-3918-4A13-9B44-1E7A8C1F1DA8}"/>
              </a:ext>
            </a:extLst>
          </p:cNvPr>
          <p:cNvSpPr txBox="1"/>
          <p:nvPr/>
        </p:nvSpPr>
        <p:spPr>
          <a:xfrm>
            <a:off x="2446129" y="5539770"/>
            <a:ext cx="4251743" cy="646331"/>
          </a:xfrm>
          <a:prstGeom prst="rect">
            <a:avLst/>
          </a:prstGeom>
          <a:noFill/>
          <a:ln w="28575">
            <a:solidFill>
              <a:schemeClr val="accent5"/>
            </a:solidFill>
          </a:ln>
        </p:spPr>
        <p:txBody>
          <a:bodyPr wrap="square">
            <a:spAutoFit/>
          </a:bodyPr>
          <a:lstStyle/>
          <a:p>
            <a:pPr marL="179705" marR="0" lvl="0" indent="-457200" algn="just" defTabSz="914400" rtl="0" eaLnBrk="1" fontAlgn="auto" latinLnBrk="0" hangingPunct="1">
              <a:lnSpc>
                <a:spcPct val="100000"/>
              </a:lnSpc>
              <a:spcBef>
                <a:spcPts val="600"/>
              </a:spcBef>
              <a:spcAft>
                <a:spcPts val="0"/>
              </a:spcAft>
              <a:buClrTx/>
              <a:buSzTx/>
              <a:buFontTx/>
              <a:buNone/>
              <a:tabLst/>
              <a:defRPr/>
            </a:pPr>
            <a:r>
              <a:rPr lang="ja-JP" altLang="en-US" sz="1800" dirty="0">
                <a:latin typeface="Meiryo UI"/>
                <a:ea typeface="Meiryo UI"/>
                <a:cs typeface="Meiryo UI" panose="020B0604030504040204" pitchFamily="50" charset="-128"/>
              </a:rPr>
              <a:t>　</a:t>
            </a:r>
            <a:r>
              <a:rPr lang="ja-JP" altLang="en-US" sz="1800" b="1" dirty="0">
                <a:solidFill>
                  <a:schemeClr val="tx1"/>
                </a:solidFill>
              </a:rPr>
              <a:t>基本目標⑤　大阪の経済を強くする</a:t>
            </a:r>
            <a:endParaRPr lang="en-US" altLang="ja-JP" sz="1800" b="1" dirty="0">
              <a:solidFill>
                <a:schemeClr val="tx1"/>
              </a:solidFill>
            </a:endParaRPr>
          </a:p>
          <a:p>
            <a:pPr marL="179705" indent="-457200" algn="just">
              <a:defRPr/>
            </a:pPr>
            <a:r>
              <a:rPr lang="ja-JP" altLang="en-US" sz="1800" dirty="0">
                <a:latin typeface="Meiryo UI"/>
                <a:ea typeface="Meiryo UI"/>
                <a:cs typeface="Meiryo UI" panose="020B0604030504040204" pitchFamily="50" charset="-128"/>
              </a:rPr>
              <a:t>　</a:t>
            </a:r>
            <a:r>
              <a:rPr lang="ja-JP" altLang="en-US" sz="1800" b="1" dirty="0">
                <a:solidFill>
                  <a:schemeClr val="tx1"/>
                </a:solidFill>
              </a:rPr>
              <a:t>基本目標⑥　</a:t>
            </a:r>
            <a:r>
              <a:rPr kumimoji="1" lang="ja-JP" altLang="en-US" sz="1800"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ひとが集まる大阪をつくる</a:t>
            </a:r>
            <a:endParaRPr lang="en-US" altLang="ja-JP" sz="1800" b="1" dirty="0">
              <a:solidFill>
                <a:schemeClr val="tx1"/>
              </a:solidFill>
            </a:endParaRPr>
          </a:p>
        </p:txBody>
      </p:sp>
      <p:sp>
        <p:nvSpPr>
          <p:cNvPr id="22" name="二等辺三角形 21">
            <a:extLst>
              <a:ext uri="{FF2B5EF4-FFF2-40B4-BE49-F238E27FC236}">
                <a16:creationId xmlns:a16="http://schemas.microsoft.com/office/drawing/2014/main" id="{CF4DAB95-C81A-448C-AA11-EE93E84C8281}"/>
              </a:ext>
            </a:extLst>
          </p:cNvPr>
          <p:cNvSpPr/>
          <p:nvPr/>
        </p:nvSpPr>
        <p:spPr>
          <a:xfrm rot="10800000">
            <a:off x="3448976" y="5174897"/>
            <a:ext cx="2246050" cy="221942"/>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47267B5-D0FC-44D9-90A8-558E6CE4EE83}"/>
              </a:ext>
            </a:extLst>
          </p:cNvPr>
          <p:cNvSpPr/>
          <p:nvPr/>
        </p:nvSpPr>
        <p:spPr>
          <a:xfrm>
            <a:off x="179512" y="146838"/>
            <a:ext cx="8136904" cy="369332"/>
          </a:xfrm>
          <a:prstGeom prst="rect">
            <a:avLst/>
          </a:prstGeom>
        </p:spPr>
        <p:txBody>
          <a:bodyPr wrap="square" lIns="91440" tIns="45720" rIns="91440" bIns="45720" anchor="t">
            <a:spAutoFit/>
          </a:bodyPr>
          <a:lstStyle/>
          <a:p>
            <a:r>
              <a:rPr lang="ja-JP" altLang="en-US" dirty="0">
                <a:solidFill>
                  <a:prstClr val="black"/>
                </a:solidFill>
                <a:latin typeface="Meiryo UI"/>
                <a:ea typeface="Meiryo UI"/>
                <a:cs typeface="Meiryo UI" panose="020B0604030504040204" pitchFamily="50" charset="-128"/>
              </a:rPr>
              <a:t>２）</a:t>
            </a:r>
            <a:r>
              <a:rPr lang="ja-JP" altLang="en-US" dirty="0">
                <a:latin typeface="Meiryo UI"/>
                <a:ea typeface="Meiryo UI"/>
                <a:cs typeface="Meiryo UI" panose="020B0604030504040204" pitchFamily="50" charset="-128"/>
              </a:rPr>
              <a:t>基本目標・基本的方向</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48235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grpSp>
        <p:nvGrpSpPr>
          <p:cNvPr id="2" name="グループ化 1">
            <a:extLst>
              <a:ext uri="{FF2B5EF4-FFF2-40B4-BE49-F238E27FC236}">
                <a16:creationId xmlns:a16="http://schemas.microsoft.com/office/drawing/2014/main" id="{B5DF6931-222E-4141-AD52-1024F39BA42C}"/>
              </a:ext>
            </a:extLst>
          </p:cNvPr>
          <p:cNvGrpSpPr/>
          <p:nvPr/>
        </p:nvGrpSpPr>
        <p:grpSpPr>
          <a:xfrm>
            <a:off x="4134791" y="42603"/>
            <a:ext cx="4829697" cy="458182"/>
            <a:chOff x="4833314" y="1266617"/>
            <a:chExt cx="3991485" cy="344239"/>
          </a:xfrm>
        </p:grpSpPr>
        <p:pic>
          <p:nvPicPr>
            <p:cNvPr id="33" name="Picture 5">
              <a:extLst>
                <a:ext uri="{FF2B5EF4-FFF2-40B4-BE49-F238E27FC236}">
                  <a16:creationId xmlns:a16="http://schemas.microsoft.com/office/drawing/2014/main" id="{5ED95D62-AD30-4110-98D1-B96C6387687D}"/>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3314" y="1266617"/>
              <a:ext cx="378663" cy="344239"/>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a:extLst>
                <a:ext uri="{FF2B5EF4-FFF2-40B4-BE49-F238E27FC236}">
                  <a16:creationId xmlns:a16="http://schemas.microsoft.com/office/drawing/2014/main" id="{B5E02060-14BD-4312-AA63-2916D6F23B95}"/>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6034517" y="1266617"/>
              <a:ext cx="378663" cy="344239"/>
            </a:xfrm>
            <a:prstGeom prst="rect">
              <a:avLst/>
            </a:prstGeom>
          </p:spPr>
        </p:pic>
        <p:pic>
          <p:nvPicPr>
            <p:cNvPr id="35" name="Picture 9">
              <a:extLst>
                <a:ext uri="{FF2B5EF4-FFF2-40B4-BE49-F238E27FC236}">
                  <a16:creationId xmlns:a16="http://schemas.microsoft.com/office/drawing/2014/main" id="{20D1EB38-5348-43C7-9948-B7B4D46967EF}"/>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2580" y="1266617"/>
              <a:ext cx="378663" cy="34423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a:extLst>
                <a:ext uri="{FF2B5EF4-FFF2-40B4-BE49-F238E27FC236}">
                  <a16:creationId xmlns:a16="http://schemas.microsoft.com/office/drawing/2014/main" id="{83219EF6-C44C-487A-8733-975B57E367ED}"/>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6454" y="1266617"/>
              <a:ext cx="378663" cy="344239"/>
            </a:xfrm>
            <a:prstGeom prst="rect">
              <a:avLst/>
            </a:prstGeom>
            <a:noFill/>
            <a:extLst>
              <a:ext uri="{909E8E84-426E-40DD-AFC4-6F175D3DCCD1}">
                <a14:hiddenFill xmlns:a14="http://schemas.microsoft.com/office/drawing/2010/main">
                  <a:solidFill>
                    <a:srgbClr val="FFFFFF"/>
                  </a:solidFill>
                </a14:hiddenFill>
              </a:ext>
            </a:extLst>
          </p:spPr>
        </p:pic>
        <p:pic>
          <p:nvPicPr>
            <p:cNvPr id="37" name="図 36">
              <a:extLst>
                <a:ext uri="{FF2B5EF4-FFF2-40B4-BE49-F238E27FC236}">
                  <a16:creationId xmlns:a16="http://schemas.microsoft.com/office/drawing/2014/main" id="{E64A2460-B856-4876-A04B-1FAF587A32D0}"/>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230643" y="1266617"/>
              <a:ext cx="378663" cy="344239"/>
            </a:xfrm>
            <a:prstGeom prst="rect">
              <a:avLst/>
            </a:prstGeom>
          </p:spPr>
        </p:pic>
        <p:pic>
          <p:nvPicPr>
            <p:cNvPr id="38" name="Picture 14">
              <a:extLst>
                <a:ext uri="{FF2B5EF4-FFF2-40B4-BE49-F238E27FC236}">
                  <a16:creationId xmlns:a16="http://schemas.microsoft.com/office/drawing/2014/main" id="{2602CE5B-1C6C-49AF-AE7D-9DEB48A524FF}"/>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0328" y="1266617"/>
              <a:ext cx="378663" cy="344239"/>
            </a:xfrm>
            <a:prstGeom prst="rect">
              <a:avLst/>
            </a:prstGeom>
            <a:noFill/>
            <a:extLst>
              <a:ext uri="{909E8E84-426E-40DD-AFC4-6F175D3DCCD1}">
                <a14:hiddenFill xmlns:a14="http://schemas.microsoft.com/office/drawing/2010/main">
                  <a:solidFill>
                    <a:srgbClr val="FFFFFF"/>
                  </a:solidFill>
                </a14:hiddenFill>
              </a:ext>
            </a:extLst>
          </p:spPr>
        </p:pic>
        <p:pic>
          <p:nvPicPr>
            <p:cNvPr id="39" name="図 38">
              <a:extLst>
                <a:ext uri="{FF2B5EF4-FFF2-40B4-BE49-F238E27FC236}">
                  <a16:creationId xmlns:a16="http://schemas.microsoft.com/office/drawing/2014/main" id="{07FF99AC-5A48-4CF0-BEE1-6E69C0605766}"/>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642265" y="1266617"/>
              <a:ext cx="378663" cy="344239"/>
            </a:xfrm>
            <a:prstGeom prst="rect">
              <a:avLst/>
            </a:prstGeom>
          </p:spPr>
        </p:pic>
        <p:pic>
          <p:nvPicPr>
            <p:cNvPr id="40" name="図 39">
              <a:extLst>
                <a:ext uri="{FF2B5EF4-FFF2-40B4-BE49-F238E27FC236}">
                  <a16:creationId xmlns:a16="http://schemas.microsoft.com/office/drawing/2014/main" id="{F777E59C-DB29-4A21-AE7B-5F4486A887F3}"/>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446136" y="1266617"/>
              <a:ext cx="378663" cy="344239"/>
            </a:xfrm>
            <a:prstGeom prst="rect">
              <a:avLst/>
            </a:prstGeom>
          </p:spPr>
        </p:pic>
        <p:pic>
          <p:nvPicPr>
            <p:cNvPr id="41" name="図 40">
              <a:extLst>
                <a:ext uri="{FF2B5EF4-FFF2-40B4-BE49-F238E27FC236}">
                  <a16:creationId xmlns:a16="http://schemas.microsoft.com/office/drawing/2014/main" id="{D85D2C84-64CA-4DAF-B5A1-F9DF80652F9B}"/>
                </a:ext>
              </a:extLst>
            </p:cNvPr>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8044202" y="1266617"/>
              <a:ext cx="378663" cy="344239"/>
            </a:xfrm>
            <a:prstGeom prst="rect">
              <a:avLst/>
            </a:prstGeom>
          </p:spPr>
        </p:pic>
        <p:pic>
          <p:nvPicPr>
            <p:cNvPr id="23" name="図 22">
              <a:extLst>
                <a:ext uri="{FF2B5EF4-FFF2-40B4-BE49-F238E27FC236}">
                  <a16:creationId xmlns:a16="http://schemas.microsoft.com/office/drawing/2014/main" id="{65EC34B9-F03E-40E1-9080-A2CA2FCA82C8}"/>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838391" y="1266617"/>
              <a:ext cx="378663" cy="344239"/>
            </a:xfrm>
            <a:prstGeom prst="rect">
              <a:avLst/>
            </a:prstGeom>
          </p:spPr>
        </p:pic>
      </p:grpSp>
      <p:sp>
        <p:nvSpPr>
          <p:cNvPr id="24" name="四角形: 角を丸くする 23">
            <a:extLst>
              <a:ext uri="{FF2B5EF4-FFF2-40B4-BE49-F238E27FC236}">
                <a16:creationId xmlns:a16="http://schemas.microsoft.com/office/drawing/2014/main" id="{610C3B69-BD1B-4A56-8DFF-86905DAF288A}"/>
              </a:ext>
            </a:extLst>
          </p:cNvPr>
          <p:cNvSpPr/>
          <p:nvPr/>
        </p:nvSpPr>
        <p:spPr>
          <a:xfrm>
            <a:off x="179512" y="1205166"/>
            <a:ext cx="8784976" cy="2223834"/>
          </a:xfrm>
          <a:prstGeom prst="roundRect">
            <a:avLst>
              <a:gd name="adj" fmla="val 1363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5A38D745-1557-4860-94D9-46B97BBF509A}"/>
              </a:ext>
            </a:extLst>
          </p:cNvPr>
          <p:cNvSpPr txBox="1"/>
          <p:nvPr/>
        </p:nvSpPr>
        <p:spPr>
          <a:xfrm>
            <a:off x="2889402" y="1048698"/>
            <a:ext cx="3365197" cy="338554"/>
          </a:xfrm>
          <a:prstGeom prst="rect">
            <a:avLst/>
          </a:prstGeom>
          <a:solidFill>
            <a:schemeClr val="accent5"/>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lang="ja-JP" altLang="en-US" sz="1600" b="1" dirty="0">
                <a:solidFill>
                  <a:schemeClr val="bg1"/>
                </a:solidFill>
              </a:rPr>
              <a:t>　基本目標⑤　大阪の経済を強くする</a:t>
            </a:r>
          </a:p>
        </p:txBody>
      </p:sp>
      <p:sp>
        <p:nvSpPr>
          <p:cNvPr id="28" name="正方形/長方形 27">
            <a:extLst>
              <a:ext uri="{FF2B5EF4-FFF2-40B4-BE49-F238E27FC236}">
                <a16:creationId xmlns:a16="http://schemas.microsoft.com/office/drawing/2014/main" id="{DD086846-66D3-45CE-A5DB-85F143109DA8}"/>
              </a:ext>
            </a:extLst>
          </p:cNvPr>
          <p:cNvSpPr/>
          <p:nvPr/>
        </p:nvSpPr>
        <p:spPr>
          <a:xfrm>
            <a:off x="179512" y="581562"/>
            <a:ext cx="8784976" cy="2900794"/>
          </a:xfrm>
          <a:prstGeom prst="rect">
            <a:avLst/>
          </a:prstGeom>
        </p:spPr>
        <p:txBody>
          <a:bodyPr wrap="square" lIns="91440" tIns="45720" rIns="91440" bIns="45720" anchor="t">
            <a:spAutoFit/>
          </a:bodyPr>
          <a:lstStyle/>
          <a:p>
            <a:pPr marR="0" lvl="0" indent="0" algn="just" defTabSz="914400" rtl="0" eaLnBrk="1" fontAlgn="auto" latinLnBrk="0" hangingPunct="1">
              <a:lnSpc>
                <a:spcPct val="100000"/>
              </a:lnSpc>
              <a:spcBef>
                <a:spcPts val="0"/>
              </a:spcBef>
              <a:spcAft>
                <a:spcPts val="0"/>
              </a:spcAft>
              <a:buClrTx/>
              <a:buSzTx/>
              <a:buFontTx/>
              <a:buNone/>
              <a:tabLst/>
              <a:defRPr/>
            </a:pPr>
            <a:r>
              <a:rPr lang="en-US" altLang="ja-JP" sz="1600" b="1" dirty="0"/>
              <a:t>Ⅲ</a:t>
            </a:r>
            <a:r>
              <a:rPr lang="ja-JP" altLang="en-US" sz="1600" b="1" dirty="0"/>
              <a:t>　</a:t>
            </a:r>
            <a:r>
              <a:rPr lang="ja-JP" altLang="en-US" sz="1600" b="1" dirty="0">
                <a:latin typeface="Meiryo UI"/>
                <a:ea typeface="Meiryo UI"/>
                <a:cs typeface="Meiryo UI" panose="020B0604030504040204" pitchFamily="50" charset="-128"/>
              </a:rPr>
              <a:t>東西二極の一極としての社会経済構造の構築</a:t>
            </a:r>
            <a:endParaRPr kumimoji="1" lang="en-US" altLang="ja-JP" sz="1600" i="0" u="none" strike="noStrike" kern="1200" cap="none" spc="0" normalizeH="0" baseline="0" noProof="0" dirty="0">
              <a:ln>
                <a:noFill/>
              </a:ln>
              <a:solidFill>
                <a:prstClr val="black"/>
              </a:solidFill>
              <a:effectLst/>
              <a:uLnTx/>
              <a:uFillTx/>
              <a:latin typeface="Meiryo UI"/>
              <a:ea typeface="Meiryo UI"/>
              <a:cs typeface="+mn-cs"/>
            </a:endParaRPr>
          </a:p>
          <a:p>
            <a:pPr marL="180975" algn="ctr">
              <a:spcBef>
                <a:spcPts val="1200"/>
              </a:spcBef>
            </a:pPr>
            <a:endParaRPr kumimoji="1" lang="en-US" altLang="ja-JP" sz="1600" i="0" u="none" strike="noStrike" kern="1200" cap="none" spc="0" normalizeH="0" baseline="0" noProof="0" dirty="0">
              <a:ln>
                <a:noFill/>
              </a:ln>
              <a:solidFill>
                <a:prstClr val="black"/>
              </a:solidFill>
              <a:effectLst/>
              <a:uLnTx/>
              <a:uFillTx/>
              <a:latin typeface="Meiryo UI"/>
              <a:ea typeface="Meiryo UI"/>
              <a:cs typeface="+mn-cs"/>
            </a:endParaRPr>
          </a:p>
          <a:p>
            <a:pPr marL="180975" algn="ctr">
              <a:spcBef>
                <a:spcPts val="1200"/>
              </a:spcBef>
            </a:pPr>
            <a:r>
              <a:rPr kumimoji="1" lang="ja-JP" altLang="en-US" sz="1600" i="0" u="none" strike="noStrike" kern="1200" cap="none" spc="0" normalizeH="0" baseline="0" noProof="0" dirty="0">
                <a:ln>
                  <a:noFill/>
                </a:ln>
                <a:solidFill>
                  <a:prstClr val="black"/>
                </a:solidFill>
                <a:effectLst/>
                <a:uLnTx/>
                <a:uFillTx/>
                <a:latin typeface="Meiryo UI"/>
                <a:ea typeface="Meiryo UI"/>
                <a:cs typeface="+mn-cs"/>
              </a:rPr>
              <a:t>東京圏への企業・人材の流出に歯止めをかけるとともに、</a:t>
            </a:r>
            <a:endParaRPr kumimoji="1" lang="en-US" altLang="ja-JP" sz="1600" i="0" u="none" strike="noStrike" kern="1200" cap="none" spc="0" normalizeH="0" baseline="0" noProof="0" dirty="0">
              <a:ln>
                <a:noFill/>
              </a:ln>
              <a:solidFill>
                <a:prstClr val="black"/>
              </a:solidFill>
              <a:effectLst/>
              <a:uLnTx/>
              <a:uFillTx/>
              <a:latin typeface="Meiryo UI"/>
              <a:ea typeface="Meiryo UI"/>
              <a:cs typeface="+mn-cs"/>
            </a:endParaRPr>
          </a:p>
          <a:p>
            <a:pPr marL="180975" algn="ctr"/>
            <a:r>
              <a:rPr kumimoji="1" lang="ja-JP" altLang="en-US" sz="1600" i="0" u="none" strike="noStrike" kern="1200" cap="none" spc="0" normalizeH="0" baseline="0" noProof="0" dirty="0">
                <a:ln>
                  <a:noFill/>
                </a:ln>
                <a:solidFill>
                  <a:prstClr val="black"/>
                </a:solidFill>
                <a:effectLst/>
                <a:uLnTx/>
                <a:uFillTx/>
                <a:latin typeface="Meiryo UI"/>
                <a:ea typeface="Meiryo UI"/>
                <a:cs typeface="+mn-cs"/>
              </a:rPr>
              <a:t>東西二極の一極を担う副首都・大阪としての都市機能を強化します。</a:t>
            </a:r>
            <a:endParaRPr kumimoji="1" lang="en-US" altLang="ja-JP" sz="1600" i="0" u="none" strike="noStrike" kern="1200" cap="none" spc="0" normalizeH="0" baseline="0" noProof="0" dirty="0">
              <a:ln>
                <a:noFill/>
              </a:ln>
              <a:solidFill>
                <a:prstClr val="black"/>
              </a:solidFill>
              <a:effectLst/>
              <a:uLnTx/>
              <a:uFillTx/>
              <a:latin typeface="Meiryo UI"/>
              <a:ea typeface="Meiryo UI"/>
              <a:cs typeface="+mn-cs"/>
            </a:endParaRPr>
          </a:p>
          <a:p>
            <a:pPr marL="2062163" indent="-1881188" algn="just">
              <a:spcBef>
                <a:spcPts val="300"/>
              </a:spcBef>
            </a:pPr>
            <a:r>
              <a:rPr lang="ja-JP" altLang="en-US" sz="1600" dirty="0">
                <a:solidFill>
                  <a:prstClr val="black"/>
                </a:solidFill>
                <a:latin typeface="Meiryo UI"/>
                <a:ea typeface="Meiryo UI"/>
              </a:rPr>
              <a:t>○</a:t>
            </a:r>
            <a:r>
              <a:rPr lang="ja-JP" altLang="en-US" sz="1600" b="1" dirty="0">
                <a:solidFill>
                  <a:prstClr val="black"/>
                </a:solidFill>
                <a:latin typeface="Meiryo UI"/>
                <a:ea typeface="Meiryo UI"/>
              </a:rPr>
              <a:t>産業の創出・振興</a:t>
            </a:r>
            <a:r>
              <a:rPr lang="ja-JP" altLang="en-US" sz="1600" dirty="0">
                <a:solidFill>
                  <a:prstClr val="black"/>
                </a:solidFill>
                <a:latin typeface="Meiryo UI"/>
                <a:ea typeface="Meiryo UI"/>
              </a:rPr>
              <a:t>：スタートアップ・エコシステムの推進、健康・医療関連産業の支援、カーボンニュートラルの実現、海外企業等とのビジネス交流機会の創出、国際金融都市の推進、中小企業等の生産性向上や賃上げ環境の整備、大阪公立大学における産学官共創によるイノベーションの創出　等</a:t>
            </a:r>
          </a:p>
          <a:p>
            <a:pPr marL="2328863" indent="-2147888" algn="just"/>
            <a:r>
              <a:rPr lang="ja-JP" altLang="en-US" sz="1600" dirty="0">
                <a:solidFill>
                  <a:prstClr val="black"/>
                </a:solidFill>
                <a:latin typeface="Meiryo UI"/>
                <a:ea typeface="Meiryo UI"/>
              </a:rPr>
              <a:t>○</a:t>
            </a:r>
            <a:r>
              <a:rPr lang="ja-JP" altLang="en-US" sz="1600" b="1" dirty="0">
                <a:solidFill>
                  <a:prstClr val="black"/>
                </a:solidFill>
                <a:latin typeface="Meiryo UI"/>
                <a:ea typeface="Meiryo UI"/>
              </a:rPr>
              <a:t>企業の人材確保支援</a:t>
            </a:r>
            <a:r>
              <a:rPr lang="ja-JP" altLang="en-US" sz="1600" dirty="0">
                <a:solidFill>
                  <a:prstClr val="black"/>
                </a:solidFill>
                <a:latin typeface="Meiryo UI"/>
                <a:ea typeface="Meiryo UI"/>
              </a:rPr>
              <a:t>：企業の人材確保支援、リスキリング等による能力向上支援、</a:t>
            </a:r>
            <a:endParaRPr lang="en-US" altLang="ja-JP" sz="1600" dirty="0">
              <a:solidFill>
                <a:prstClr val="black"/>
              </a:solidFill>
              <a:latin typeface="Meiryo UI"/>
              <a:ea typeface="Meiryo UI"/>
            </a:endParaRPr>
          </a:p>
          <a:p>
            <a:pPr marL="2328863" indent="1588" algn="just"/>
            <a:r>
              <a:rPr lang="ja-JP" altLang="en-US" sz="1600" dirty="0">
                <a:solidFill>
                  <a:prstClr val="black"/>
                </a:solidFill>
                <a:latin typeface="Meiryo UI"/>
                <a:ea typeface="Meiryo UI"/>
              </a:rPr>
              <a:t>多様な人材が活躍できる環境整備、外国人材の受入促進・共生推進　等</a:t>
            </a:r>
          </a:p>
        </p:txBody>
      </p:sp>
      <p:sp>
        <p:nvSpPr>
          <p:cNvPr id="29" name="正方形/長方形 28">
            <a:extLst>
              <a:ext uri="{FF2B5EF4-FFF2-40B4-BE49-F238E27FC236}">
                <a16:creationId xmlns:a16="http://schemas.microsoft.com/office/drawing/2014/main" id="{B61214CB-9573-4D22-95B8-C053FCDE322A}"/>
              </a:ext>
            </a:extLst>
          </p:cNvPr>
          <p:cNvSpPr/>
          <p:nvPr/>
        </p:nvSpPr>
        <p:spPr>
          <a:xfrm>
            <a:off x="161509" y="3604762"/>
            <a:ext cx="8905204" cy="338554"/>
          </a:xfrm>
          <a:prstGeom prst="rect">
            <a:avLst/>
          </a:prstGeom>
        </p:spPr>
        <p:txBody>
          <a:bodyPr wrap="square" lIns="91440" tIns="45720" rIns="91440" bIns="45720" anchor="t">
            <a:spAutoFit/>
          </a:bodyPr>
          <a:lstStyle/>
          <a:p>
            <a:pPr marL="180975" indent="-180975" algn="just"/>
            <a:r>
              <a:rPr lang="en-US" altLang="ja-JP" sz="1600" b="1" dirty="0">
                <a:latin typeface="Meiryo UI"/>
                <a:ea typeface="Meiryo UI"/>
                <a:cs typeface="Meiryo UI" panose="020B0604030504040204" pitchFamily="50" charset="-128"/>
              </a:rPr>
              <a:t>【</a:t>
            </a:r>
            <a:r>
              <a:rPr lang="ja-JP" altLang="en-US" sz="1600" b="1" dirty="0">
                <a:latin typeface="Meiryo UI"/>
                <a:ea typeface="Meiryo UI"/>
                <a:cs typeface="Meiryo UI" panose="020B0604030504040204" pitchFamily="50" charset="-128"/>
              </a:rPr>
              <a:t>具体的目標（</a:t>
            </a:r>
            <a:r>
              <a:rPr lang="en-US" altLang="ja-JP" sz="1600" b="1" dirty="0">
                <a:latin typeface="Meiryo UI"/>
                <a:ea typeface="Meiryo UI"/>
                <a:cs typeface="Meiryo UI" panose="020B0604030504040204" pitchFamily="50" charset="-128"/>
              </a:rPr>
              <a:t>KPI</a:t>
            </a:r>
            <a:r>
              <a:rPr lang="ja-JP" altLang="en-US" sz="1600" b="1" dirty="0">
                <a:latin typeface="Meiryo UI"/>
                <a:ea typeface="Meiryo UI"/>
                <a:cs typeface="Meiryo UI" panose="020B0604030504040204" pitchFamily="50" charset="-128"/>
              </a:rPr>
              <a:t>）</a:t>
            </a:r>
            <a:r>
              <a:rPr lang="en-US" altLang="ja-JP" sz="1600" b="1" dirty="0">
                <a:latin typeface="Meiryo UI"/>
                <a:ea typeface="Meiryo UI"/>
                <a:cs typeface="Meiryo UI" panose="020B0604030504040204" pitchFamily="50" charset="-128"/>
              </a:rPr>
              <a:t>】</a:t>
            </a:r>
            <a:endParaRPr lang="en-US" altLang="ja-JP" sz="1200" b="1" dirty="0">
              <a:latin typeface="Meiryo UI"/>
              <a:ea typeface="Meiryo UI"/>
              <a:cs typeface="Meiryo UI" panose="020B0604030504040204" pitchFamily="50" charset="-128"/>
            </a:endParaRPr>
          </a:p>
        </p:txBody>
      </p:sp>
      <p:graphicFrame>
        <p:nvGraphicFramePr>
          <p:cNvPr id="30" name="表 29">
            <a:extLst>
              <a:ext uri="{FF2B5EF4-FFF2-40B4-BE49-F238E27FC236}">
                <a16:creationId xmlns:a16="http://schemas.microsoft.com/office/drawing/2014/main" id="{E0BF9125-A945-4A59-A7EB-7229C9196F2E}"/>
              </a:ext>
            </a:extLst>
          </p:cNvPr>
          <p:cNvGraphicFramePr>
            <a:graphicFrameLocks noGrp="1"/>
          </p:cNvGraphicFramePr>
          <p:nvPr>
            <p:extLst>
              <p:ext uri="{D42A27DB-BD31-4B8C-83A1-F6EECF244321}">
                <p14:modId xmlns:p14="http://schemas.microsoft.com/office/powerpoint/2010/main" val="2451388349"/>
              </p:ext>
            </p:extLst>
          </p:nvPr>
        </p:nvGraphicFramePr>
        <p:xfrm>
          <a:off x="243199" y="4003687"/>
          <a:ext cx="8657602" cy="2485653"/>
        </p:xfrm>
        <a:graphic>
          <a:graphicData uri="http://schemas.openxmlformats.org/drawingml/2006/table">
            <a:tbl>
              <a:tblPr firstRow="1" bandRow="1">
                <a:tableStyleId>{7DF18680-E054-41AD-8BC1-D1AEF772440D}</a:tableStyleId>
              </a:tblPr>
              <a:tblGrid>
                <a:gridCol w="5223323">
                  <a:extLst>
                    <a:ext uri="{9D8B030D-6E8A-4147-A177-3AD203B41FA5}">
                      <a16:colId xmlns:a16="http://schemas.microsoft.com/office/drawing/2014/main" val="1433173782"/>
                    </a:ext>
                  </a:extLst>
                </a:gridCol>
                <a:gridCol w="3434279">
                  <a:extLst>
                    <a:ext uri="{9D8B030D-6E8A-4147-A177-3AD203B41FA5}">
                      <a16:colId xmlns:a16="http://schemas.microsoft.com/office/drawing/2014/main" val="304697467"/>
                    </a:ext>
                  </a:extLst>
                </a:gridCol>
              </a:tblGrid>
              <a:tr h="248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現状値（</a:t>
                      </a:r>
                      <a:r>
                        <a:rPr kumimoji="1" lang="en-US" altLang="ja-JP" sz="1100" b="1" dirty="0">
                          <a:solidFill>
                            <a:schemeClr val="bg1"/>
                          </a:solidFill>
                        </a:rPr>
                        <a:t>2024</a:t>
                      </a:r>
                      <a:r>
                        <a:rPr kumimoji="1" lang="ja-JP" altLang="en-US" sz="1100" b="1" dirty="0">
                          <a:solidFill>
                            <a:schemeClr val="bg1"/>
                          </a:solidFill>
                        </a:rPr>
                        <a:t>年３月末時点）</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774114639"/>
                  </a:ext>
                </a:extLst>
              </a:tr>
              <a:tr h="559272">
                <a:tc>
                  <a:txBody>
                    <a:bodyPr/>
                    <a:lstStyle/>
                    <a:p>
                      <a:r>
                        <a:rPr kumimoji="1" lang="zh-TW" altLang="en-US" sz="1200" b="1" dirty="0"/>
                        <a:t>○実質経済成長率：年平均２％以上</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lnSpc>
                          <a:spcPct val="100000"/>
                        </a:lnSpc>
                      </a:pPr>
                      <a:r>
                        <a:rPr kumimoji="1" lang="en-US" altLang="zh-CN" sz="1050" dirty="0"/>
                        <a:t>【2022</a:t>
                      </a:r>
                      <a:r>
                        <a:rPr kumimoji="1" lang="zh-CN" altLang="en-US" sz="1050" dirty="0"/>
                        <a:t>年</a:t>
                      </a:r>
                      <a:r>
                        <a:rPr kumimoji="1" lang="ja-JP" altLang="en-US" sz="1050" dirty="0"/>
                        <a:t>度</a:t>
                      </a:r>
                      <a:r>
                        <a:rPr kumimoji="1" lang="en-US" altLang="zh-CN" sz="1050" dirty="0"/>
                        <a:t>】</a:t>
                      </a:r>
                    </a:p>
                    <a:p>
                      <a:pPr algn="ctr">
                        <a:lnSpc>
                          <a:spcPct val="100000"/>
                        </a:lnSpc>
                      </a:pPr>
                      <a:r>
                        <a:rPr kumimoji="1" lang="en-US" altLang="ja-JP" sz="1050" dirty="0"/>
                        <a:t>1.3</a:t>
                      </a:r>
                      <a:r>
                        <a:rPr kumimoji="1" lang="ja-JP" altLang="en-US" sz="1050" dirty="0"/>
                        <a:t>％</a:t>
                      </a:r>
                      <a:endParaRPr kumimoji="1" lang="en-US" altLang="ja-JP" sz="1050" dirty="0"/>
                    </a:p>
                    <a:p>
                      <a:pPr algn="ctr">
                        <a:lnSpc>
                          <a:spcPct val="100000"/>
                        </a:lnSpc>
                      </a:pPr>
                      <a:r>
                        <a:rPr kumimoji="1" lang="ja-JP" altLang="en-US" sz="1050" dirty="0"/>
                        <a:t>（</a:t>
                      </a:r>
                      <a:r>
                        <a:rPr kumimoji="1" lang="en-US" altLang="ja-JP" sz="1050" dirty="0"/>
                        <a:t>APIR</a:t>
                      </a:r>
                      <a:r>
                        <a:rPr kumimoji="1" lang="ja-JP" altLang="en-US" sz="1050" dirty="0"/>
                        <a:t>推計）</a:t>
                      </a:r>
                      <a:endParaRPr kumimoji="1" lang="en-US" altLang="zh-CN" sz="1050" dirty="0"/>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562195330"/>
                  </a:ext>
                </a:extLst>
              </a:tr>
              <a:tr h="559272">
                <a:tc>
                  <a:txBody>
                    <a:bodyPr/>
                    <a:lstStyle/>
                    <a:p>
                      <a:r>
                        <a:rPr kumimoji="1" lang="ja-JP" altLang="en-US" sz="1200" b="1" u="sng" dirty="0"/>
                        <a:t>○転出超過率（対東京圏）：前年を下回る　</a:t>
                      </a:r>
                      <a:r>
                        <a:rPr kumimoji="1" lang="en-US" altLang="ja-JP" sz="1200" b="1" u="sng" dirty="0"/>
                        <a:t>【</a:t>
                      </a:r>
                      <a:r>
                        <a:rPr kumimoji="1" lang="ja-JP" altLang="en-US" sz="1200" b="1" u="sng" dirty="0"/>
                        <a:t>再掲</a:t>
                      </a:r>
                      <a:r>
                        <a:rPr kumimoji="1" lang="en-US" altLang="ja-JP" sz="1200" b="1" u="sng" dirty="0"/>
                        <a:t>】</a:t>
                      </a:r>
                      <a:endParaRPr kumimoji="1" lang="ja-JP" altLang="en-US" sz="1200" b="1" u="sng" dirty="0"/>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zh-CN" altLang="en-US" sz="105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2022</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0.12</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2106204518"/>
                  </a:ext>
                </a:extLst>
              </a:tr>
              <a:tr h="559272">
                <a:tc>
                  <a:txBody>
                    <a:bodyPr/>
                    <a:lstStyle/>
                    <a:p>
                      <a:r>
                        <a:rPr kumimoji="1" lang="ja-JP" altLang="en-US" sz="1200" b="1" u="sng" dirty="0"/>
                        <a:t>○充足率：前年を上回る</a:t>
                      </a:r>
                      <a:endParaRPr kumimoji="1" lang="en-US" altLang="ja-JP" sz="1200" b="1" u="sng" dirty="0"/>
                    </a:p>
                    <a:p>
                      <a:r>
                        <a:rPr kumimoji="1" lang="ja-JP" altLang="en-US" sz="1050" b="0" u="none" dirty="0"/>
                        <a:t>　</a:t>
                      </a:r>
                      <a:r>
                        <a:rPr kumimoji="1" lang="ja-JP" altLang="en-US" sz="900" b="0" u="sng" dirty="0"/>
                        <a:t>（充足率：求人数に対する充足された求人の割合）</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r>
                        <a:rPr kumimoji="1" lang="en-US" altLang="zh-CN" sz="1050" dirty="0"/>
                        <a:t>【202</a:t>
                      </a:r>
                      <a:r>
                        <a:rPr kumimoji="1" lang="en-US" altLang="ja-JP" sz="1050" dirty="0"/>
                        <a:t>2</a:t>
                      </a:r>
                      <a:r>
                        <a:rPr kumimoji="1" lang="zh-CN" altLang="en-US" sz="1050" dirty="0"/>
                        <a:t>年</a:t>
                      </a:r>
                      <a:r>
                        <a:rPr kumimoji="1" lang="en-US" altLang="zh-CN" sz="1050" dirty="0"/>
                        <a:t>】</a:t>
                      </a:r>
                    </a:p>
                    <a:p>
                      <a:pPr algn="ctr"/>
                      <a:r>
                        <a:rPr kumimoji="1" lang="en-US" altLang="zh-CN" sz="1050" dirty="0"/>
                        <a:t>9.4%</a:t>
                      </a:r>
                      <a:r>
                        <a:rPr kumimoji="1" lang="ja-JP" altLang="en-US" sz="1050" dirty="0"/>
                        <a:t>（全国</a:t>
                      </a:r>
                      <a:r>
                        <a:rPr kumimoji="1" lang="en-US" altLang="ja-JP" sz="1050" dirty="0"/>
                        <a:t>11.</a:t>
                      </a:r>
                      <a:r>
                        <a:rPr kumimoji="1" lang="ja-JP" altLang="en-US" sz="1050" dirty="0"/>
                        <a:t>７</a:t>
                      </a:r>
                      <a:r>
                        <a:rPr kumimoji="1" lang="en-US" altLang="ja-JP" sz="1050" dirty="0"/>
                        <a:t>%</a:t>
                      </a:r>
                      <a:r>
                        <a:rPr kumimoji="1" lang="ja-JP" altLang="en-US" sz="1050" dirty="0"/>
                        <a:t>）</a:t>
                      </a:r>
                      <a:endParaRPr kumimoji="1" lang="zh-CN" altLang="en-US" sz="105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2021</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10.2</a:t>
                      </a:r>
                      <a:r>
                        <a:rPr kumimoji="1" lang="ja-JP" altLang="en-US" sz="1050" b="0" u="none" strike="noStrike" kern="1200" cap="none" spc="0" normalizeH="0" baseline="0" noProof="0" dirty="0">
                          <a:ln>
                            <a:noFill/>
                          </a:ln>
                          <a:solidFill>
                            <a:prstClr val="black"/>
                          </a:solidFill>
                          <a:effectLst/>
                          <a:uLnTx/>
                          <a:uFillTx/>
                        </a:rPr>
                        <a:t>％　全国</a:t>
                      </a:r>
                      <a:r>
                        <a:rPr kumimoji="1" lang="en-US" altLang="ja-JP" sz="1050" b="0" u="none" strike="noStrike" kern="1200" cap="none" spc="0" normalizeH="0" baseline="0" noProof="0" dirty="0">
                          <a:ln>
                            <a:noFill/>
                          </a:ln>
                          <a:solidFill>
                            <a:prstClr val="black"/>
                          </a:solidFill>
                          <a:effectLst/>
                          <a:uLnTx/>
                          <a:uFillTx/>
                        </a:rPr>
                        <a:t>12.9%</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3075303381"/>
                  </a:ext>
                </a:extLst>
              </a:tr>
              <a:tr h="559272">
                <a:tc>
                  <a:txBody>
                    <a:bodyPr/>
                    <a:lstStyle/>
                    <a:p>
                      <a:r>
                        <a:rPr kumimoji="1" lang="zh-TW" altLang="en-US" sz="1200" b="1" u="sng" dirty="0"/>
                        <a:t>○</a:t>
                      </a:r>
                      <a:r>
                        <a:rPr kumimoji="1" lang="ja-JP" altLang="en-US" sz="1200" b="1" u="sng" dirty="0"/>
                        <a:t>外国人労働者数</a:t>
                      </a:r>
                      <a:r>
                        <a:rPr kumimoji="1" lang="zh-TW" altLang="en-US" sz="1200" b="1" u="sng" dirty="0"/>
                        <a:t>：</a:t>
                      </a:r>
                      <a:r>
                        <a:rPr kumimoji="1" lang="ja-JP" altLang="en-US" sz="1200" b="1" u="sng" dirty="0"/>
                        <a:t>毎年、</a:t>
                      </a:r>
                      <a:r>
                        <a:rPr kumimoji="1" lang="en-US" altLang="ja-JP" sz="1200" b="1" u="sng" dirty="0"/>
                        <a:t>2018</a:t>
                      </a:r>
                      <a:r>
                        <a:rPr kumimoji="1" lang="ja-JP" altLang="en-US" sz="1200" b="1" u="sng" dirty="0"/>
                        <a:t>年から</a:t>
                      </a:r>
                      <a:r>
                        <a:rPr kumimoji="1" lang="en-US" altLang="ja-JP" sz="1200" b="1" u="sng" dirty="0"/>
                        <a:t>2023</a:t>
                      </a:r>
                      <a:r>
                        <a:rPr kumimoji="1" lang="ja-JP" altLang="en-US" sz="1200" b="1" u="sng" dirty="0"/>
                        <a:t>年までの年平均増加割合以上の</a:t>
                      </a:r>
                      <a:endParaRPr kumimoji="1" lang="en-US" altLang="ja-JP" sz="1200" b="1" u="sng" dirty="0"/>
                    </a:p>
                    <a:p>
                      <a:r>
                        <a:rPr kumimoji="1" lang="ja-JP" altLang="en-US" sz="1200" b="1" u="none" dirty="0"/>
                        <a:t>　　　　　　　　　　　　　</a:t>
                      </a:r>
                      <a:r>
                        <a:rPr kumimoji="1" lang="ja-JP" altLang="en-US" sz="1200" b="1" u="sng" dirty="0"/>
                        <a:t>増加をめざす</a:t>
                      </a:r>
                      <a:endParaRPr kumimoji="1" lang="zh-TW" altLang="en-US" sz="1200" b="1" u="sng" dirty="0"/>
                    </a:p>
                  </a:txBody>
                  <a:tcPr marL="68580" marR="68580" marT="34290" marB="34290"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tcPr>
                </a:tc>
                <a:tc>
                  <a:txBody>
                    <a:bodyPr/>
                    <a:lstStyle/>
                    <a:p>
                      <a:pPr algn="ctr">
                        <a:lnSpc>
                          <a:spcPct val="100000"/>
                        </a:lnSpc>
                      </a:pPr>
                      <a:r>
                        <a:rPr kumimoji="1" lang="en-US" altLang="zh-CN" sz="1050" dirty="0"/>
                        <a:t>【202</a:t>
                      </a:r>
                      <a:r>
                        <a:rPr kumimoji="1" lang="en-US" altLang="ja-JP" sz="1050" dirty="0"/>
                        <a:t>3</a:t>
                      </a:r>
                      <a:r>
                        <a:rPr kumimoji="1" lang="zh-CN" altLang="en-US" sz="1050" dirty="0"/>
                        <a:t>年</a:t>
                      </a:r>
                      <a:r>
                        <a:rPr kumimoji="1" lang="en-US" altLang="zh-CN" sz="1050" dirty="0"/>
                        <a:t>】</a:t>
                      </a:r>
                      <a:r>
                        <a:rPr lang="en-US" altLang="ja-JP" sz="1050" dirty="0"/>
                        <a:t>146,384</a:t>
                      </a:r>
                      <a:r>
                        <a:rPr lang="ja-JP" altLang="en-US" sz="1050" dirty="0"/>
                        <a:t>人（</a:t>
                      </a:r>
                      <a:r>
                        <a:rPr lang="en-US" altLang="ja-JP" sz="1050" dirty="0"/>
                        <a:t>2018</a:t>
                      </a:r>
                      <a:r>
                        <a:rPr lang="ja-JP" altLang="en-US" sz="1050" dirty="0"/>
                        <a:t>年：</a:t>
                      </a:r>
                      <a:r>
                        <a:rPr lang="en-US" altLang="ja-JP" sz="1050" dirty="0"/>
                        <a:t>90,072</a:t>
                      </a:r>
                      <a:r>
                        <a:rPr lang="ja-JP" altLang="en-US" sz="1050" dirty="0"/>
                        <a:t>人）</a:t>
                      </a:r>
                      <a:endParaRPr lang="en-US" altLang="ja-JP" sz="105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a:t>
                      </a:r>
                      <a:r>
                        <a:rPr kumimoji="1" lang="en-US" altLang="ja-JP" sz="1050" dirty="0"/>
                        <a:t>2018</a:t>
                      </a:r>
                      <a:r>
                        <a:rPr kumimoji="1" lang="ja-JP" altLang="en-US" sz="1050" dirty="0"/>
                        <a:t>年から</a:t>
                      </a:r>
                      <a:r>
                        <a:rPr kumimoji="1" lang="en-US" altLang="ja-JP" sz="1050" dirty="0"/>
                        <a:t>2023</a:t>
                      </a:r>
                      <a:r>
                        <a:rPr kumimoji="1" lang="ja-JP" altLang="en-US" sz="1050" dirty="0"/>
                        <a:t>年までの年平均増加割合：</a:t>
                      </a:r>
                      <a:endParaRPr kumimoji="1" lang="en-US" altLang="ja-JP" sz="105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　</a:t>
                      </a:r>
                      <a:r>
                        <a:rPr kumimoji="1" lang="en-US" altLang="ja-JP" sz="1050" dirty="0"/>
                        <a:t>11,262</a:t>
                      </a:r>
                      <a:r>
                        <a:rPr kumimoji="1" lang="ja-JP" altLang="en-US" sz="1050" dirty="0"/>
                        <a:t>人（</a:t>
                      </a:r>
                      <a:r>
                        <a:rPr kumimoji="1" lang="en-US" altLang="ja-JP" sz="1050" dirty="0"/>
                        <a:t>2018</a:t>
                      </a:r>
                      <a:r>
                        <a:rPr kumimoji="1" lang="ja-JP" altLang="en-US" sz="1050" dirty="0"/>
                        <a:t>年の約</a:t>
                      </a:r>
                      <a:r>
                        <a:rPr kumimoji="1" lang="en-US" altLang="ja-JP" sz="1050" dirty="0"/>
                        <a:t>12.5%</a:t>
                      </a:r>
                      <a:r>
                        <a:rPr kumimoji="1" lang="ja-JP" altLang="en-US" sz="1050" dirty="0"/>
                        <a:t>））</a:t>
                      </a:r>
                    </a:p>
                  </a:txBody>
                  <a:tcPr marL="68580" marR="68580" marT="34290" marB="34290"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327797621"/>
                  </a:ext>
                </a:extLst>
              </a:tr>
            </a:tbl>
          </a:graphicData>
        </a:graphic>
      </p:graphicFrame>
      <p:sp>
        <p:nvSpPr>
          <p:cNvPr id="31" name="正方形/長方形 30">
            <a:extLst>
              <a:ext uri="{FF2B5EF4-FFF2-40B4-BE49-F238E27FC236}">
                <a16:creationId xmlns:a16="http://schemas.microsoft.com/office/drawing/2014/main" id="{967EB057-BAD8-4518-B6BF-5E711F79787D}"/>
              </a:ext>
            </a:extLst>
          </p:cNvPr>
          <p:cNvSpPr/>
          <p:nvPr/>
        </p:nvSpPr>
        <p:spPr>
          <a:xfrm>
            <a:off x="4816437" y="3751885"/>
            <a:ext cx="4084364" cy="253916"/>
          </a:xfrm>
          <a:prstGeom prst="rect">
            <a:avLst/>
          </a:prstGeom>
        </p:spPr>
        <p:txBody>
          <a:bodyPr wrap="square" lIns="91440" tIns="45720" rIns="91440" bIns="45720" anchor="t">
            <a:spAutoFit/>
          </a:bodyPr>
          <a:lstStyle/>
          <a:p>
            <a:pPr marL="180975" indent="-180975" algn="r"/>
            <a:r>
              <a:rPr lang="ja-JP" altLang="en-US" sz="1050" dirty="0">
                <a:latin typeface="Meiryo UI"/>
                <a:ea typeface="Meiryo UI"/>
                <a:cs typeface="Meiryo UI" panose="020B0604030504040204" pitchFamily="50" charset="-128"/>
              </a:rPr>
              <a:t>（注）下線部が、第３期戦略にて追記した部分</a:t>
            </a:r>
            <a:endParaRPr lang="en-US" altLang="ja-JP" sz="1050" dirty="0">
              <a:latin typeface="Meiryo UI"/>
              <a:ea typeface="Meiryo UI"/>
              <a:cs typeface="Meiryo UI" panose="020B0604030504040204" pitchFamily="50" charset="-128"/>
            </a:endParaRPr>
          </a:p>
        </p:txBody>
      </p:sp>
      <p:sp>
        <p:nvSpPr>
          <p:cNvPr id="4" name="正方形/長方形 3"/>
          <p:cNvSpPr/>
          <p:nvPr/>
        </p:nvSpPr>
        <p:spPr>
          <a:xfrm>
            <a:off x="8439093"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48</a:t>
            </a:fld>
            <a:endParaRPr lang="ja-JP" altLang="en-US">
              <a:solidFill>
                <a:prstClr val="black"/>
              </a:solidFill>
            </a:endParaRPr>
          </a:p>
        </p:txBody>
      </p:sp>
      <p:sp>
        <p:nvSpPr>
          <p:cNvPr id="26" name="正方形/長方形 25">
            <a:extLst>
              <a:ext uri="{FF2B5EF4-FFF2-40B4-BE49-F238E27FC236}">
                <a16:creationId xmlns:a16="http://schemas.microsoft.com/office/drawing/2014/main" id="{8BFEB886-EB85-4A06-AABE-BA6FEE39DA90}"/>
              </a:ext>
            </a:extLst>
          </p:cNvPr>
          <p:cNvSpPr/>
          <p:nvPr/>
        </p:nvSpPr>
        <p:spPr>
          <a:xfrm>
            <a:off x="179512" y="146838"/>
            <a:ext cx="8136904" cy="369332"/>
          </a:xfrm>
          <a:prstGeom prst="rect">
            <a:avLst/>
          </a:prstGeom>
        </p:spPr>
        <p:txBody>
          <a:bodyPr wrap="square" lIns="91440" tIns="45720" rIns="91440" bIns="45720" anchor="t">
            <a:spAutoFit/>
          </a:bodyPr>
          <a:lstStyle/>
          <a:p>
            <a:r>
              <a:rPr lang="ja-JP" altLang="en-US" dirty="0">
                <a:solidFill>
                  <a:prstClr val="black"/>
                </a:solidFill>
                <a:latin typeface="Meiryo UI"/>
                <a:ea typeface="Meiryo UI"/>
                <a:cs typeface="Meiryo UI" panose="020B0604030504040204" pitchFamily="50" charset="-128"/>
              </a:rPr>
              <a:t>２）</a:t>
            </a:r>
            <a:r>
              <a:rPr lang="ja-JP" altLang="en-US" dirty="0">
                <a:latin typeface="Meiryo UI"/>
                <a:ea typeface="Meiryo UI"/>
                <a:cs typeface="Meiryo UI" panose="020B0604030504040204" pitchFamily="50" charset="-128"/>
              </a:rPr>
              <a:t>基本目標・基本的方向</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8098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6" name="正方形/長方形 15">
            <a:extLst>
              <a:ext uri="{FF2B5EF4-FFF2-40B4-BE49-F238E27FC236}">
                <a16:creationId xmlns:a16="http://schemas.microsoft.com/office/drawing/2014/main" id="{04BDE3FC-224B-444E-BB25-24F75BB41452}"/>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a:ea typeface="Meiryo UI"/>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）総合戦略に係る国の動き</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タイトル 1">
            <a:extLst>
              <a:ext uri="{FF2B5EF4-FFF2-40B4-BE49-F238E27FC236}">
                <a16:creationId xmlns:a16="http://schemas.microsoft.com/office/drawing/2014/main" id="{35DE7AFD-0062-4A49-AC78-3E44D9C01437}"/>
              </a:ext>
            </a:extLst>
          </p:cNvPr>
          <p:cNvSpPr txBox="1">
            <a:spLocks/>
          </p:cNvSpPr>
          <p:nvPr/>
        </p:nvSpPr>
        <p:spPr>
          <a:xfrm>
            <a:off x="1479742" y="4180905"/>
            <a:ext cx="6184516" cy="2768917"/>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2014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11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月　まち・ひと・しごと創生法　公布・施行</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15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2014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月　第１期「まち・ひと・しごと創生総合戦略」策定</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（計画期間：</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2015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2019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年度）</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15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2019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月  第２期「まち・ひと・しごと創生総合戦略」策定</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（計画期間：</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年度）</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15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　➤ </a:t>
            </a:r>
            <a:r>
              <a:rPr kumimoji="1" lang="en-US" altLang="ja-JP"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2022</a:t>
            </a:r>
            <a:r>
              <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年</a:t>
            </a:r>
            <a:r>
              <a:rPr kumimoji="1" lang="en-US" altLang="ja-JP"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12</a:t>
            </a:r>
            <a:r>
              <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月　「デジタル田園都市国家構想総合戦略」策定</a:t>
            </a:r>
            <a:endParaRPr kumimoji="1" lang="en-US" altLang="ja-JP"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　　　　　　　　　　　　 （計画期間：</a:t>
            </a:r>
            <a:r>
              <a:rPr kumimoji="1" lang="en-US" altLang="ja-JP"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2023</a:t>
            </a:r>
            <a:r>
              <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a:t>
            </a:r>
            <a:r>
              <a:rPr kumimoji="1" lang="en-US" altLang="ja-JP"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2027</a:t>
            </a:r>
            <a:r>
              <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年度）</a:t>
            </a:r>
            <a:endParaRPr kumimoji="1" lang="en-US" altLang="ja-JP"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endParaRPr>
          </a:p>
        </p:txBody>
      </p:sp>
      <p:sp>
        <p:nvSpPr>
          <p:cNvPr id="6" name="正方形/長方形 5">
            <a:extLst>
              <a:ext uri="{FF2B5EF4-FFF2-40B4-BE49-F238E27FC236}">
                <a16:creationId xmlns:a16="http://schemas.microsoft.com/office/drawing/2014/main" id="{0834F7F6-4294-4776-AB99-42B1A93DA7AA}"/>
              </a:ext>
            </a:extLst>
          </p:cNvPr>
          <p:cNvSpPr/>
          <p:nvPr/>
        </p:nvSpPr>
        <p:spPr>
          <a:xfrm>
            <a:off x="179516" y="704988"/>
            <a:ext cx="8784976" cy="3524042"/>
          </a:xfrm>
          <a:prstGeom prst="rect">
            <a:avLst/>
          </a:prstGeom>
          <a:solidFill>
            <a:schemeClr val="accent5">
              <a:lumMod val="20000"/>
              <a:lumOff val="80000"/>
            </a:schemeClr>
          </a:solidFill>
        </p:spPr>
        <p:txBody>
          <a:bodyPr wrap="square" lIns="91440" tIns="45720" rIns="91440" bIns="45720" anchor="t">
            <a:spAutoFit/>
          </a:bodyPr>
          <a:lstStyle/>
          <a:p>
            <a:pPr marL="176213" marR="0" lvl="0" indent="-176213"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人口減少や少子高齢化、東京一極集中といった問題に対応するため、</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2014</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11</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月にまち・ひと・しごと創生法が公布・施行され、国における目標や施策の方向を示した第１期「まち・ひと・しごと創生総合戦略」が策定され、</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2019</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年には、さらなる取組強化のため、第２期「まち・ひと・しごと創生総合戦略」が策定</a:t>
            </a:r>
            <a:r>
              <a:rPr lang="ja-JP" altLang="en-US" sz="1600" dirty="0">
                <a:solidFill>
                  <a:prstClr val="black"/>
                </a:solidFill>
                <a:latin typeface="Meiryo UI"/>
                <a:ea typeface="Meiryo UI"/>
                <a:cs typeface="Meiryo UI" panose="020B0604030504040204" pitchFamily="50" charset="-128"/>
              </a:rPr>
              <a:t>され</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ました。</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82563" marR="0" lvl="0" indent="-182563" algn="just" defTabSz="914400" rtl="0" eaLnBrk="1" fontAlgn="auto" latinLnBrk="0" hangingPunct="1">
              <a:lnSpc>
                <a:spcPts val="18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2022</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12</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月、これまでの「まち・ひと・しごと創生総合戦略」を抜本的に改訂し、「デジタル田園都市国家構想総合戦略」（</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2027</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年度）が策定されました。</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82563" marR="0" lvl="0" indent="179388" algn="just" defTabSz="914400" rtl="0" eaLnBrk="1" fontAlgn="auto" latinLnBrk="0" hangingPunct="1">
              <a:lnSpc>
                <a:spcPts val="1800"/>
              </a:lnSpc>
              <a:spcAft>
                <a:spcPts val="0"/>
              </a:spcAft>
              <a:buClrTx/>
              <a:buSzTx/>
              <a:buFontTx/>
              <a:buNone/>
              <a:tabLst/>
              <a:defRPr/>
            </a:pPr>
            <a:r>
              <a:rPr lang="en-US" altLang="ja-JP" sz="1600" dirty="0">
                <a:solidFill>
                  <a:prstClr val="black"/>
                </a:solidFill>
                <a:latin typeface="Meiryo UI"/>
                <a:ea typeface="Meiryo UI"/>
                <a:cs typeface="Meiryo UI" panose="020B0604030504040204" pitchFamily="50" charset="-128"/>
              </a:rPr>
              <a:t>【</a:t>
            </a:r>
            <a:r>
              <a:rPr lang="ja-JP" altLang="en-US" sz="1600" dirty="0">
                <a:solidFill>
                  <a:prstClr val="black"/>
                </a:solidFill>
                <a:latin typeface="Meiryo UI"/>
                <a:ea typeface="Meiryo UI"/>
                <a:cs typeface="Meiryo UI" panose="020B0604030504040204" pitchFamily="50" charset="-128"/>
              </a:rPr>
              <a:t>基本的考え方</a:t>
            </a:r>
            <a:r>
              <a:rPr lang="en-US" altLang="ja-JP" sz="1600" dirty="0">
                <a:solidFill>
                  <a:prstClr val="black"/>
                </a:solidFill>
                <a:latin typeface="Meiryo UI"/>
                <a:ea typeface="Meiryo UI"/>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731838" marR="0" lvl="0" indent="-285750" algn="just" defTabSz="914400" rtl="0" eaLnBrk="1" fontAlgn="auto" latinLnBrk="0" hangingPunct="1">
              <a:lnSpc>
                <a:spcPts val="1800"/>
              </a:lnSpc>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デジタルの力を活用して地方創生を加速化・深化し、「全国どこでも誰もが便利で快適に暮らせる社会」をめざす。</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731838" marR="0" lvl="0" indent="-285750" algn="just" defTabSz="914400" rtl="0" eaLnBrk="1" fontAlgn="auto" latinLnBrk="0" hangingPunct="1">
              <a:lnSpc>
                <a:spcPts val="1800"/>
              </a:lnSpc>
              <a:spcAft>
                <a:spcPts val="0"/>
              </a:spcAft>
              <a:buClrTx/>
              <a:buSzTx/>
              <a:buFont typeface="Wingdings" panose="05000000000000000000" pitchFamily="2" charset="2"/>
              <a:buChar char="ü"/>
              <a:tabLst/>
              <a:defRPr/>
            </a:pP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東京圏への過度な一極集中の是正や多極化を図り、地方の社会課題を成長の原動力とし、地方から全国へとボトムアップの成長につなげる。</a:t>
            </a:r>
            <a:endPar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endParaRPr>
          </a:p>
          <a:p>
            <a:pPr marL="731838" marR="0" lvl="0" indent="-285750" algn="l" defTabSz="914400" rtl="0" eaLnBrk="1" fontAlgn="auto" latinLnBrk="0" hangingPunct="1">
              <a:lnSpc>
                <a:spcPct val="100000"/>
              </a:lnSpc>
              <a:spcAft>
                <a:spcPts val="0"/>
              </a:spcAft>
              <a:buClrTx/>
              <a:buSzTx/>
              <a:buFont typeface="Wingdings" panose="05000000000000000000" pitchFamily="2" charset="2"/>
              <a:buChar char="ü"/>
              <a:tabLst/>
              <a:defRPr/>
            </a:pPr>
            <a:r>
              <a:rPr lang="ja-JP" altLang="en-US" sz="1600" dirty="0">
                <a:latin typeface="Meiryo UI" panose="020B0604030504040204" pitchFamily="50" charset="-128"/>
                <a:ea typeface="Meiryo UI" panose="020B0604030504040204" pitchFamily="50" charset="-128"/>
              </a:rPr>
              <a:t>デジタル実装に向けて、デジタル田園都市国家構想交付金の活用等により、各地域の優良事例の横展開を加速化させる。</a:t>
            </a:r>
            <a:endParaRPr lang="en-US" altLang="ja-JP" sz="1600" dirty="0">
              <a:latin typeface="Meiryo UI" panose="020B0604030504040204" pitchFamily="50" charset="-128"/>
              <a:ea typeface="Meiryo UI" panose="020B0604030504040204" pitchFamily="50" charset="-128"/>
            </a:endParaRPr>
          </a:p>
          <a:p>
            <a:pPr marL="731838"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ja-JP" altLang="en-US" sz="1600" dirty="0">
                <a:latin typeface="Meiryo UI" panose="020B0604030504040204" pitchFamily="50" charset="-128"/>
                <a:ea typeface="Meiryo UI" panose="020B0604030504040204" pitchFamily="50" charset="-128"/>
              </a:rPr>
              <a:t>これまでの取組についても、蓄積された成果や知見に基づき、改善を加えながら推進する。</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571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49</a:t>
            </a:fld>
            <a:endParaRPr lang="ja-JP" altLang="en-US">
              <a:solidFill>
                <a:prstClr val="black"/>
              </a:solidFill>
            </a:endParaRPr>
          </a:p>
        </p:txBody>
      </p:sp>
      <p:grpSp>
        <p:nvGrpSpPr>
          <p:cNvPr id="13" name="グループ化 12">
            <a:extLst>
              <a:ext uri="{FF2B5EF4-FFF2-40B4-BE49-F238E27FC236}">
                <a16:creationId xmlns:a16="http://schemas.microsoft.com/office/drawing/2014/main" id="{E39D8570-D770-472A-A492-E9BFD8A14040}"/>
              </a:ext>
            </a:extLst>
          </p:cNvPr>
          <p:cNvGrpSpPr/>
          <p:nvPr/>
        </p:nvGrpSpPr>
        <p:grpSpPr>
          <a:xfrm>
            <a:off x="5526044" y="49513"/>
            <a:ext cx="3438444" cy="458182"/>
            <a:chOff x="4986350" y="1066910"/>
            <a:chExt cx="2841689" cy="344239"/>
          </a:xfrm>
        </p:grpSpPr>
        <p:pic>
          <p:nvPicPr>
            <p:cNvPr id="14" name="Picture 4">
              <a:extLst>
                <a:ext uri="{FF2B5EF4-FFF2-40B4-BE49-F238E27FC236}">
                  <a16:creationId xmlns:a16="http://schemas.microsoft.com/office/drawing/2014/main" id="{5604A3B3-1914-4D6F-A1C2-1704E60BCF2C}"/>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6350" y="1066910"/>
              <a:ext cx="378663" cy="3442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a:extLst>
                <a:ext uri="{FF2B5EF4-FFF2-40B4-BE49-F238E27FC236}">
                  <a16:creationId xmlns:a16="http://schemas.microsoft.com/office/drawing/2014/main" id="{645261D5-6346-49FD-AAE9-18852A4D8254}"/>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2592" y="1066910"/>
              <a:ext cx="378663" cy="344239"/>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F1759CB7-3D61-4833-B5A2-948D127C6AF7}"/>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5818834" y="1066910"/>
              <a:ext cx="378663" cy="344239"/>
            </a:xfrm>
            <a:prstGeom prst="rect">
              <a:avLst/>
            </a:prstGeom>
          </p:spPr>
        </p:pic>
        <p:pic>
          <p:nvPicPr>
            <p:cNvPr id="18" name="Picture 12">
              <a:extLst>
                <a:ext uri="{FF2B5EF4-FFF2-40B4-BE49-F238E27FC236}">
                  <a16:creationId xmlns:a16="http://schemas.microsoft.com/office/drawing/2014/main" id="{A6A0CCC9-4C4F-4DBB-B814-FCFDA76806EF}"/>
                </a:ext>
              </a:extLst>
            </p:cNvPr>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16894" y="1066910"/>
              <a:ext cx="378663" cy="344239"/>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14152CF3-22C3-4380-B52D-22BAA2FA9D5C}"/>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449376" y="1066910"/>
              <a:ext cx="378663" cy="344239"/>
            </a:xfrm>
            <a:prstGeom prst="rect">
              <a:avLst/>
            </a:prstGeom>
          </p:spPr>
        </p:pic>
        <p:pic>
          <p:nvPicPr>
            <p:cNvPr id="20" name="図 19">
              <a:extLst>
                <a:ext uri="{FF2B5EF4-FFF2-40B4-BE49-F238E27FC236}">
                  <a16:creationId xmlns:a16="http://schemas.microsoft.com/office/drawing/2014/main" id="{72753FB1-3258-4A0D-B1AD-F66753904233}"/>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235076" y="1066910"/>
              <a:ext cx="344239" cy="344239"/>
            </a:xfrm>
            <a:prstGeom prst="rect">
              <a:avLst/>
            </a:prstGeom>
          </p:spPr>
        </p:pic>
        <p:pic>
          <p:nvPicPr>
            <p:cNvPr id="21" name="Picture 17">
              <a:extLst>
                <a:ext uri="{FF2B5EF4-FFF2-40B4-BE49-F238E27FC236}">
                  <a16:creationId xmlns:a16="http://schemas.microsoft.com/office/drawing/2014/main" id="{9C8DFC75-760A-46E6-801A-FC358513CFCB}"/>
                </a:ext>
              </a:extLst>
            </p:cNvPr>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3136" y="1066910"/>
              <a:ext cx="378663" cy="344239"/>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四角形: 角を丸くする 21">
            <a:extLst>
              <a:ext uri="{FF2B5EF4-FFF2-40B4-BE49-F238E27FC236}">
                <a16:creationId xmlns:a16="http://schemas.microsoft.com/office/drawing/2014/main" id="{89C696FA-1B2F-4FAD-9017-83EDA26EE55A}"/>
              </a:ext>
            </a:extLst>
          </p:cNvPr>
          <p:cNvSpPr/>
          <p:nvPr/>
        </p:nvSpPr>
        <p:spPr>
          <a:xfrm>
            <a:off x="179512" y="1205166"/>
            <a:ext cx="8784976" cy="2055937"/>
          </a:xfrm>
          <a:prstGeom prst="roundRect">
            <a:avLst>
              <a:gd name="adj" fmla="val 1363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DF654F1-43BD-4F0C-9413-9D55DE05DF1A}"/>
              </a:ext>
            </a:extLst>
          </p:cNvPr>
          <p:cNvSpPr txBox="1"/>
          <p:nvPr/>
        </p:nvSpPr>
        <p:spPr>
          <a:xfrm>
            <a:off x="2721142" y="1030141"/>
            <a:ext cx="3701717" cy="338400"/>
          </a:xfrm>
          <a:prstGeom prst="rect">
            <a:avLst/>
          </a:prstGeom>
          <a:solidFill>
            <a:schemeClr val="accent5"/>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lang="ja-JP" altLang="en-US" sz="1600" b="1" dirty="0">
                <a:solidFill>
                  <a:schemeClr val="bg1"/>
                </a:solidFill>
              </a:rPr>
              <a:t>　基本目標⑥　ひとが集まる大阪をつくる</a:t>
            </a:r>
          </a:p>
        </p:txBody>
      </p:sp>
      <p:sp>
        <p:nvSpPr>
          <p:cNvPr id="24" name="正方形/長方形 23">
            <a:extLst>
              <a:ext uri="{FF2B5EF4-FFF2-40B4-BE49-F238E27FC236}">
                <a16:creationId xmlns:a16="http://schemas.microsoft.com/office/drawing/2014/main" id="{8D6549B1-C608-4D7A-9FA4-54C65544A4A4}"/>
              </a:ext>
            </a:extLst>
          </p:cNvPr>
          <p:cNvSpPr/>
          <p:nvPr/>
        </p:nvSpPr>
        <p:spPr>
          <a:xfrm>
            <a:off x="179512" y="581562"/>
            <a:ext cx="8784976" cy="2654573"/>
          </a:xfrm>
          <a:prstGeom prst="rect">
            <a:avLst/>
          </a:prstGeom>
        </p:spPr>
        <p:txBody>
          <a:bodyPr wrap="square" lIns="91440" tIns="45720" rIns="91440" bIns="45720" anchor="t">
            <a:spAutoFit/>
          </a:bodyPr>
          <a:lstStyle/>
          <a:p>
            <a:pPr marR="0" lvl="0" indent="0" algn="just" defTabSz="914400" rtl="0" eaLnBrk="1" fontAlgn="auto" latinLnBrk="0" hangingPunct="1">
              <a:lnSpc>
                <a:spcPct val="100000"/>
              </a:lnSpc>
              <a:spcBef>
                <a:spcPts val="0"/>
              </a:spcBef>
              <a:spcAft>
                <a:spcPts val="0"/>
              </a:spcAft>
              <a:buClrTx/>
              <a:buSzTx/>
              <a:buFontTx/>
              <a:buNone/>
              <a:tabLst/>
              <a:defRPr/>
            </a:pPr>
            <a:r>
              <a:rPr lang="en-US" altLang="ja-JP" sz="1600" b="1" dirty="0"/>
              <a:t>Ⅲ</a:t>
            </a:r>
            <a:r>
              <a:rPr lang="ja-JP" altLang="en-US" sz="1600" b="1" dirty="0"/>
              <a:t>　</a:t>
            </a:r>
            <a:r>
              <a:rPr lang="ja-JP" altLang="en-US" sz="1600" b="1" dirty="0">
                <a:latin typeface="Meiryo UI"/>
                <a:ea typeface="Meiryo UI"/>
                <a:cs typeface="Meiryo UI" panose="020B0604030504040204" pitchFamily="50" charset="-128"/>
              </a:rPr>
              <a:t>東西二極の一極としての社会経済構造の構築</a:t>
            </a:r>
            <a:endParaRPr kumimoji="1" lang="en-US" altLang="ja-JP" sz="1600" i="0" u="none" strike="noStrike" kern="1200" cap="none" spc="0" normalizeH="0" baseline="0" noProof="0" dirty="0">
              <a:ln>
                <a:noFill/>
              </a:ln>
              <a:solidFill>
                <a:prstClr val="black"/>
              </a:solidFill>
              <a:effectLst/>
              <a:uLnTx/>
              <a:uFillTx/>
              <a:latin typeface="Meiryo UI"/>
              <a:ea typeface="Meiryo UI"/>
              <a:cs typeface="+mn-cs"/>
            </a:endParaRPr>
          </a:p>
          <a:p>
            <a:pPr marL="180975" algn="ctr">
              <a:spcBef>
                <a:spcPts val="1200"/>
              </a:spcBef>
            </a:pPr>
            <a:endParaRPr kumimoji="1" lang="en-US" altLang="ja-JP" sz="1600" i="0" u="none" strike="noStrike" kern="1200" cap="none" spc="0" normalizeH="0" baseline="0" noProof="0" dirty="0">
              <a:ln>
                <a:noFill/>
              </a:ln>
              <a:solidFill>
                <a:prstClr val="black"/>
              </a:solidFill>
              <a:effectLst/>
              <a:uLnTx/>
              <a:uFillTx/>
              <a:latin typeface="Meiryo UI"/>
              <a:ea typeface="Meiryo UI"/>
              <a:cs typeface="+mn-cs"/>
            </a:endParaRPr>
          </a:p>
          <a:p>
            <a:pPr marL="180975" algn="ctr">
              <a:spcBef>
                <a:spcPts val="1200"/>
              </a:spcBef>
            </a:pPr>
            <a:r>
              <a:rPr kumimoji="1" lang="ja-JP" altLang="en-US" sz="1600" i="0" u="none" strike="noStrike" kern="1200" cap="none" spc="0" normalizeH="0" baseline="0" noProof="0" dirty="0">
                <a:ln>
                  <a:noFill/>
                </a:ln>
                <a:solidFill>
                  <a:prstClr val="black"/>
                </a:solidFill>
                <a:effectLst/>
                <a:uLnTx/>
                <a:uFillTx/>
                <a:latin typeface="Meiryo UI"/>
                <a:ea typeface="Meiryo UI"/>
                <a:cs typeface="+mn-cs"/>
              </a:rPr>
              <a:t>万博のインパクトを活かし、大阪の都市魅力を創出・発信することにより、</a:t>
            </a:r>
            <a:endParaRPr kumimoji="1" lang="en-US" altLang="ja-JP" sz="1600" i="0" u="none" strike="noStrike" kern="1200" cap="none" spc="0" normalizeH="0" baseline="0" noProof="0" dirty="0">
              <a:ln>
                <a:noFill/>
              </a:ln>
              <a:solidFill>
                <a:prstClr val="black"/>
              </a:solidFill>
              <a:effectLst/>
              <a:uLnTx/>
              <a:uFillTx/>
              <a:latin typeface="Meiryo UI"/>
              <a:ea typeface="Meiryo UI"/>
              <a:cs typeface="+mn-cs"/>
            </a:endParaRPr>
          </a:p>
          <a:p>
            <a:pPr marL="180975" algn="ctr"/>
            <a:r>
              <a:rPr kumimoji="1" lang="ja-JP" altLang="en-US" sz="1600" i="0" u="none" strike="noStrike" kern="1200" cap="none" spc="0" normalizeH="0" baseline="0" noProof="0" dirty="0">
                <a:ln>
                  <a:noFill/>
                </a:ln>
                <a:solidFill>
                  <a:prstClr val="black"/>
                </a:solidFill>
                <a:effectLst/>
                <a:uLnTx/>
                <a:uFillTx/>
                <a:latin typeface="Meiryo UI"/>
                <a:ea typeface="Meiryo UI"/>
                <a:cs typeface="+mn-cs"/>
              </a:rPr>
              <a:t>内外からの集客を促進し、にぎわいと交流人口の拡大を図ります。</a:t>
            </a:r>
            <a:endParaRPr kumimoji="1" lang="en-US" altLang="ja-JP" sz="1600" i="0" u="none" strike="noStrike" kern="1200" cap="none" spc="0" normalizeH="0" baseline="0" noProof="0" dirty="0">
              <a:ln>
                <a:noFill/>
              </a:ln>
              <a:solidFill>
                <a:prstClr val="black"/>
              </a:solidFill>
              <a:effectLst/>
              <a:uLnTx/>
              <a:uFillTx/>
              <a:latin typeface="Meiryo UI"/>
              <a:ea typeface="Meiryo UI"/>
              <a:cs typeface="+mn-cs"/>
            </a:endParaRPr>
          </a:p>
          <a:p>
            <a:pPr marL="2509838" indent="-2328863">
              <a:spcBef>
                <a:spcPts val="300"/>
              </a:spcBef>
            </a:pPr>
            <a:r>
              <a:rPr lang="ja-JP" altLang="en-US" sz="1600" dirty="0">
                <a:solidFill>
                  <a:prstClr val="black"/>
                </a:solidFill>
                <a:latin typeface="Meiryo UI"/>
                <a:ea typeface="Meiryo UI"/>
              </a:rPr>
              <a:t>○</a:t>
            </a:r>
            <a:r>
              <a:rPr lang="ja-JP" altLang="en-US" sz="1600" b="1" dirty="0">
                <a:solidFill>
                  <a:prstClr val="black"/>
                </a:solidFill>
                <a:latin typeface="Meiryo UI"/>
                <a:ea typeface="Meiryo UI"/>
              </a:rPr>
              <a:t>都市魅力の創出・発信</a:t>
            </a:r>
            <a:r>
              <a:rPr lang="ja-JP" altLang="en-US" sz="1600" dirty="0">
                <a:solidFill>
                  <a:prstClr val="black"/>
                </a:solidFill>
                <a:latin typeface="Meiryo UI"/>
                <a:ea typeface="Meiryo UI"/>
              </a:rPr>
              <a:t>：万博をインパクトとした国内外への魅力発信・誘客促進、水都大阪の魅力創出、大阪産</a:t>
            </a:r>
            <a:r>
              <a:rPr lang="en-US" altLang="ja-JP" sz="1600" dirty="0">
                <a:solidFill>
                  <a:prstClr val="black"/>
                </a:solidFill>
                <a:latin typeface="Meiryo UI"/>
                <a:ea typeface="Meiryo UI"/>
              </a:rPr>
              <a:t>(</a:t>
            </a:r>
            <a:r>
              <a:rPr lang="ja-JP" altLang="en-US" sz="1600" dirty="0">
                <a:solidFill>
                  <a:prstClr val="black"/>
                </a:solidFill>
                <a:latin typeface="Meiryo UI"/>
                <a:ea typeface="Meiryo UI"/>
              </a:rPr>
              <a:t>もん</a:t>
            </a:r>
            <a:r>
              <a:rPr lang="en-US" altLang="ja-JP" sz="1600" dirty="0">
                <a:solidFill>
                  <a:prstClr val="black"/>
                </a:solidFill>
                <a:latin typeface="Meiryo UI"/>
                <a:ea typeface="Meiryo UI"/>
              </a:rPr>
              <a:t>)</a:t>
            </a:r>
            <a:r>
              <a:rPr lang="ja-JP" altLang="en-US" sz="1600" dirty="0">
                <a:solidFill>
                  <a:prstClr val="black"/>
                </a:solidFill>
                <a:latin typeface="Meiryo UI"/>
                <a:ea typeface="Meiryo UI"/>
              </a:rPr>
              <a:t>グローバルブランド化促進、スポーツツーリズムの推進、商店街店舗魅力向上　等</a:t>
            </a:r>
          </a:p>
          <a:p>
            <a:pPr marL="2778125" indent="-2597150"/>
            <a:r>
              <a:rPr lang="ja-JP" altLang="en-US" sz="1600" dirty="0">
                <a:solidFill>
                  <a:prstClr val="black"/>
                </a:solidFill>
                <a:latin typeface="Meiryo UI"/>
                <a:ea typeface="Meiryo UI"/>
              </a:rPr>
              <a:t>○</a:t>
            </a:r>
            <a:r>
              <a:rPr lang="ja-JP" altLang="en-US" sz="1600" b="1" dirty="0">
                <a:solidFill>
                  <a:prstClr val="black"/>
                </a:solidFill>
                <a:latin typeface="Meiryo UI"/>
                <a:ea typeface="Meiryo UI"/>
              </a:rPr>
              <a:t>観光客の受入環境の充実</a:t>
            </a:r>
            <a:r>
              <a:rPr lang="ja-JP" altLang="en-US" sz="1600" dirty="0">
                <a:solidFill>
                  <a:prstClr val="black"/>
                </a:solidFill>
                <a:latin typeface="Meiryo UI"/>
                <a:ea typeface="Meiryo UI"/>
              </a:rPr>
              <a:t>：ライドシェア推進、公共交通機関等における案内の多言語化、</a:t>
            </a:r>
            <a:endParaRPr lang="en-US" altLang="ja-JP" sz="1600" dirty="0">
              <a:solidFill>
                <a:prstClr val="black"/>
              </a:solidFill>
              <a:latin typeface="Meiryo UI"/>
              <a:ea typeface="Meiryo UI"/>
            </a:endParaRPr>
          </a:p>
          <a:p>
            <a:pPr marL="2778125" indent="-87313"/>
            <a:r>
              <a:rPr lang="en-US" altLang="ja-JP" sz="1600" dirty="0">
                <a:solidFill>
                  <a:prstClr val="black"/>
                </a:solidFill>
                <a:latin typeface="Meiryo UI"/>
                <a:ea typeface="Meiryo UI"/>
              </a:rPr>
              <a:t>Osaka Free Wi-Fi</a:t>
            </a:r>
            <a:r>
              <a:rPr lang="ja-JP" altLang="en-US" sz="1600" dirty="0">
                <a:solidFill>
                  <a:prstClr val="black"/>
                </a:solidFill>
                <a:latin typeface="Meiryo UI"/>
                <a:ea typeface="Meiryo UI"/>
              </a:rPr>
              <a:t>設置促進　等</a:t>
            </a:r>
          </a:p>
        </p:txBody>
      </p:sp>
      <p:graphicFrame>
        <p:nvGraphicFramePr>
          <p:cNvPr id="26" name="表 25">
            <a:extLst>
              <a:ext uri="{FF2B5EF4-FFF2-40B4-BE49-F238E27FC236}">
                <a16:creationId xmlns:a16="http://schemas.microsoft.com/office/drawing/2014/main" id="{89164394-0847-4D24-8885-0314425B32B0}"/>
              </a:ext>
            </a:extLst>
          </p:cNvPr>
          <p:cNvGraphicFramePr>
            <a:graphicFrameLocks noGrp="1"/>
          </p:cNvGraphicFramePr>
          <p:nvPr>
            <p:extLst>
              <p:ext uri="{D42A27DB-BD31-4B8C-83A1-F6EECF244321}">
                <p14:modId xmlns:p14="http://schemas.microsoft.com/office/powerpoint/2010/main" val="2085299756"/>
              </p:ext>
            </p:extLst>
          </p:nvPr>
        </p:nvGraphicFramePr>
        <p:xfrm>
          <a:off x="243199" y="3822535"/>
          <a:ext cx="8657602" cy="2088000"/>
        </p:xfrm>
        <a:graphic>
          <a:graphicData uri="http://schemas.openxmlformats.org/drawingml/2006/table">
            <a:tbl>
              <a:tblPr firstRow="1" bandRow="1">
                <a:tableStyleId>{7DF18680-E054-41AD-8BC1-D1AEF772440D}</a:tableStyleId>
              </a:tblPr>
              <a:tblGrid>
                <a:gridCol w="5398669">
                  <a:extLst>
                    <a:ext uri="{9D8B030D-6E8A-4147-A177-3AD203B41FA5}">
                      <a16:colId xmlns:a16="http://schemas.microsoft.com/office/drawing/2014/main" val="1433173782"/>
                    </a:ext>
                  </a:extLst>
                </a:gridCol>
                <a:gridCol w="3258933">
                  <a:extLst>
                    <a:ext uri="{9D8B030D-6E8A-4147-A177-3AD203B41FA5}">
                      <a16:colId xmlns:a16="http://schemas.microsoft.com/office/drawing/2014/main" val="304697467"/>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現状値（</a:t>
                      </a:r>
                      <a:r>
                        <a:rPr kumimoji="1" lang="en-US" altLang="ja-JP" sz="1100" b="1" dirty="0">
                          <a:solidFill>
                            <a:schemeClr val="bg1"/>
                          </a:solidFill>
                        </a:rPr>
                        <a:t>2024</a:t>
                      </a:r>
                      <a:r>
                        <a:rPr kumimoji="1" lang="ja-JP" altLang="en-US" sz="1100" b="1" dirty="0">
                          <a:solidFill>
                            <a:schemeClr val="bg1"/>
                          </a:solidFill>
                        </a:rPr>
                        <a:t>年３月末時点）</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774114639"/>
                  </a:ext>
                </a:extLst>
              </a:tr>
              <a:tr h="900000">
                <a:tc>
                  <a:txBody>
                    <a:bodyPr/>
                    <a:lstStyle/>
                    <a:p>
                      <a:r>
                        <a:rPr kumimoji="1" lang="ja-JP" altLang="en-US" sz="1200" b="1" dirty="0"/>
                        <a:t>○日本人延べ宿泊者数（大阪）：</a:t>
                      </a:r>
                      <a:r>
                        <a:rPr kumimoji="1" lang="en-US" altLang="ja-JP" sz="1200" b="1" dirty="0"/>
                        <a:t>3,400</a:t>
                      </a:r>
                      <a:r>
                        <a:rPr kumimoji="1" lang="ja-JP" altLang="en-US" sz="1200" b="1" dirty="0"/>
                        <a:t>万人泊（</a:t>
                      </a:r>
                      <a:r>
                        <a:rPr kumimoji="1" lang="en-US" altLang="ja-JP" sz="1200" b="1" dirty="0"/>
                        <a:t>2025</a:t>
                      </a:r>
                      <a:r>
                        <a:rPr kumimoji="1" lang="ja-JP" altLang="en-US" sz="1200" b="1" dirty="0"/>
                        <a:t>年まで）</a:t>
                      </a:r>
                      <a:r>
                        <a:rPr kumimoji="1" lang="ja-JP" altLang="en-US" sz="1000" b="0" dirty="0"/>
                        <a:t>（</a:t>
                      </a:r>
                      <a:r>
                        <a:rPr kumimoji="1" lang="en-US" altLang="ja-JP" sz="1000" b="0" dirty="0"/>
                        <a:t>※</a:t>
                      </a:r>
                      <a:r>
                        <a:rPr kumimoji="1" lang="ja-JP" altLang="en-US" sz="1000" b="0" dirty="0"/>
                        <a:t>）</a:t>
                      </a:r>
                      <a:endParaRPr kumimoji="1" lang="en-US" altLang="ja-JP" sz="1000" b="0" dirty="0"/>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lnSpc>
                          <a:spcPct val="100000"/>
                        </a:lnSpc>
                      </a:pPr>
                      <a:r>
                        <a:rPr kumimoji="1" lang="en-US" altLang="zh-CN" sz="1050" dirty="0"/>
                        <a:t>【2023</a:t>
                      </a:r>
                      <a:r>
                        <a:rPr kumimoji="1" lang="zh-CN" altLang="en-US" sz="1050" dirty="0"/>
                        <a:t>年</a:t>
                      </a:r>
                      <a:r>
                        <a:rPr kumimoji="1" lang="en-US" altLang="zh-CN" sz="1050" dirty="0"/>
                        <a:t>】</a:t>
                      </a:r>
                    </a:p>
                    <a:p>
                      <a:pPr algn="ctr">
                        <a:lnSpc>
                          <a:spcPct val="100000"/>
                        </a:lnSpc>
                      </a:pPr>
                      <a:r>
                        <a:rPr kumimoji="1" lang="en-US" altLang="zh-CN" sz="1050" dirty="0"/>
                        <a:t>3,087</a:t>
                      </a:r>
                      <a:r>
                        <a:rPr kumimoji="1" lang="ja-JP" altLang="en-US" sz="1050" dirty="0"/>
                        <a:t>万人泊</a:t>
                      </a:r>
                      <a:endParaRPr kumimoji="1" lang="en-US" altLang="zh-CN" sz="1050" dirty="0"/>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562195330"/>
                  </a:ext>
                </a:extLst>
              </a:tr>
              <a:tr h="900000">
                <a:tc>
                  <a:txBody>
                    <a:bodyPr/>
                    <a:lstStyle/>
                    <a:p>
                      <a:r>
                        <a:rPr kumimoji="1" lang="zh-CN" altLang="en-US" sz="1200" b="1" dirty="0"/>
                        <a:t>○来阪外国人旅行者数：</a:t>
                      </a:r>
                      <a:r>
                        <a:rPr kumimoji="1" lang="en-US" altLang="ja-JP" sz="1200" b="1" dirty="0"/>
                        <a:t>1,500</a:t>
                      </a:r>
                      <a:r>
                        <a:rPr kumimoji="1" lang="ja-JP" altLang="en-US" sz="1200" b="1" dirty="0"/>
                        <a:t>万人（</a:t>
                      </a:r>
                      <a:r>
                        <a:rPr kumimoji="1" lang="en-US" altLang="ja-JP" sz="1200" b="1" dirty="0"/>
                        <a:t>2025</a:t>
                      </a:r>
                      <a:r>
                        <a:rPr kumimoji="1" lang="ja-JP" altLang="en-US" sz="1200" b="1" dirty="0"/>
                        <a:t>年まで）</a:t>
                      </a:r>
                      <a:r>
                        <a:rPr kumimoji="1" lang="ja-JP" altLang="en-US" sz="1000" b="0" dirty="0"/>
                        <a:t>（</a:t>
                      </a:r>
                      <a:r>
                        <a:rPr kumimoji="1" lang="en-US" altLang="ja-JP" sz="1000" b="0" dirty="0"/>
                        <a:t>※</a:t>
                      </a:r>
                      <a:r>
                        <a:rPr kumimoji="1" lang="ja-JP" altLang="en-US" sz="1000" b="0" dirty="0"/>
                        <a:t>）</a:t>
                      </a:r>
                      <a:endParaRPr kumimoji="1" lang="en-US" altLang="zh-CN" sz="1000" b="1" dirty="0"/>
                    </a:p>
                  </a:txBody>
                  <a:tcPr marL="68580" marR="68580" marT="34290" marB="34290"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tcPr>
                </a:tc>
                <a:tc>
                  <a:txBody>
                    <a:bodyPr/>
                    <a:lstStyle/>
                    <a:p>
                      <a:pPr algn="ctr">
                        <a:spcBef>
                          <a:spcPts val="300"/>
                        </a:spcBef>
                      </a:pPr>
                      <a:r>
                        <a:rPr kumimoji="1" lang="en-US" altLang="ja-JP" sz="1050" dirty="0">
                          <a:latin typeface="Meiryo UI" panose="020B0604030504040204" pitchFamily="50" charset="-128"/>
                          <a:ea typeface="Meiryo UI" panose="020B0604030504040204" pitchFamily="50" charset="-128"/>
                        </a:rPr>
                        <a:t>【2023</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4</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9</a:t>
                      </a:r>
                      <a:r>
                        <a:rPr kumimoji="1" lang="ja-JP" altLang="en-US" sz="1050" dirty="0">
                          <a:latin typeface="Meiryo UI" panose="020B0604030504040204" pitchFamily="50" charset="-128"/>
                          <a:ea typeface="Meiryo UI" panose="020B0604030504040204" pitchFamily="50" charset="-128"/>
                        </a:rPr>
                        <a:t>月</a:t>
                      </a:r>
                      <a:r>
                        <a:rPr kumimoji="1" lang="en-US" altLang="ja-JP" sz="1050" dirty="0">
                          <a:latin typeface="Meiryo UI" panose="020B0604030504040204" pitchFamily="50" charset="-128"/>
                          <a:ea typeface="Meiryo UI" panose="020B0604030504040204" pitchFamily="50" charset="-128"/>
                        </a:rPr>
                        <a:t>】</a:t>
                      </a:r>
                    </a:p>
                    <a:p>
                      <a:pPr algn="ctr">
                        <a:spcBef>
                          <a:spcPts val="0"/>
                        </a:spcBef>
                      </a:pPr>
                      <a:r>
                        <a:rPr kumimoji="1" lang="en-US" altLang="ja-JP" sz="1050" dirty="0">
                          <a:latin typeface="Meiryo UI" panose="020B0604030504040204" pitchFamily="50" charset="-128"/>
                          <a:ea typeface="Meiryo UI" panose="020B0604030504040204" pitchFamily="50" charset="-128"/>
                        </a:rPr>
                        <a:t>495.9</a:t>
                      </a:r>
                      <a:r>
                        <a:rPr kumimoji="1" lang="ja-JP" altLang="en-US" sz="1050" dirty="0">
                          <a:latin typeface="Meiryo UI" panose="020B0604030504040204" pitchFamily="50" charset="-128"/>
                          <a:ea typeface="Meiryo UI" panose="020B0604030504040204" pitchFamily="50" charset="-128"/>
                        </a:rPr>
                        <a:t>万人</a:t>
                      </a:r>
                      <a:endParaRPr kumimoji="1" lang="en-US" altLang="ja-JP" sz="1050"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933252577"/>
                  </a:ext>
                </a:extLst>
              </a:tr>
            </a:tbl>
          </a:graphicData>
        </a:graphic>
      </p:graphicFrame>
      <p:sp>
        <p:nvSpPr>
          <p:cNvPr id="27" name="正方形/長方形 26">
            <a:extLst>
              <a:ext uri="{FF2B5EF4-FFF2-40B4-BE49-F238E27FC236}">
                <a16:creationId xmlns:a16="http://schemas.microsoft.com/office/drawing/2014/main" id="{037414BE-391D-416E-A19E-543658192999}"/>
              </a:ext>
            </a:extLst>
          </p:cNvPr>
          <p:cNvSpPr/>
          <p:nvPr/>
        </p:nvSpPr>
        <p:spPr>
          <a:xfrm>
            <a:off x="154899" y="3483981"/>
            <a:ext cx="8905204" cy="338554"/>
          </a:xfrm>
          <a:prstGeom prst="rect">
            <a:avLst/>
          </a:prstGeom>
        </p:spPr>
        <p:txBody>
          <a:bodyPr wrap="square" lIns="91440" tIns="45720" rIns="91440" bIns="45720" anchor="t">
            <a:spAutoFit/>
          </a:bodyPr>
          <a:lstStyle/>
          <a:p>
            <a:pPr marL="180975" indent="-180975" algn="just"/>
            <a:r>
              <a:rPr lang="en-US" altLang="ja-JP" sz="1600" b="1" dirty="0">
                <a:latin typeface="Meiryo UI"/>
                <a:ea typeface="Meiryo UI"/>
                <a:cs typeface="Meiryo UI" panose="020B0604030504040204" pitchFamily="50" charset="-128"/>
              </a:rPr>
              <a:t>【</a:t>
            </a:r>
            <a:r>
              <a:rPr lang="ja-JP" altLang="en-US" sz="1600" b="1" dirty="0">
                <a:latin typeface="Meiryo UI"/>
                <a:ea typeface="Meiryo UI"/>
                <a:cs typeface="Meiryo UI" panose="020B0604030504040204" pitchFamily="50" charset="-128"/>
              </a:rPr>
              <a:t>具体的目標（</a:t>
            </a:r>
            <a:r>
              <a:rPr lang="en-US" altLang="ja-JP" sz="1600" b="1" dirty="0">
                <a:latin typeface="Meiryo UI"/>
                <a:ea typeface="Meiryo UI"/>
                <a:cs typeface="Meiryo UI" panose="020B0604030504040204" pitchFamily="50" charset="-128"/>
              </a:rPr>
              <a:t>KPI</a:t>
            </a:r>
            <a:r>
              <a:rPr lang="ja-JP" altLang="en-US" sz="1600" b="1" dirty="0">
                <a:latin typeface="Meiryo UI"/>
                <a:ea typeface="Meiryo UI"/>
                <a:cs typeface="Meiryo UI" panose="020B0604030504040204" pitchFamily="50" charset="-128"/>
              </a:rPr>
              <a:t>）</a:t>
            </a:r>
            <a:r>
              <a:rPr lang="en-US" altLang="ja-JP" sz="1600" b="1" dirty="0">
                <a:latin typeface="Meiryo UI"/>
                <a:ea typeface="Meiryo UI"/>
                <a:cs typeface="Meiryo UI" panose="020B0604030504040204" pitchFamily="50" charset="-128"/>
              </a:rPr>
              <a:t>】</a:t>
            </a:r>
            <a:endParaRPr lang="en-US" altLang="ja-JP" sz="1200" b="1" dirty="0">
              <a:latin typeface="Meiryo UI"/>
              <a:ea typeface="Meiryo UI"/>
              <a:cs typeface="Meiryo UI" panose="020B0604030504040204" pitchFamily="50" charset="-128"/>
            </a:endParaRPr>
          </a:p>
        </p:txBody>
      </p:sp>
      <p:sp>
        <p:nvSpPr>
          <p:cNvPr id="28" name="正方形/長方形 27">
            <a:extLst>
              <a:ext uri="{FF2B5EF4-FFF2-40B4-BE49-F238E27FC236}">
                <a16:creationId xmlns:a16="http://schemas.microsoft.com/office/drawing/2014/main" id="{A3C6F739-8D44-4AD3-A3A5-5275D825C8E6}"/>
              </a:ext>
            </a:extLst>
          </p:cNvPr>
          <p:cNvSpPr/>
          <p:nvPr/>
        </p:nvSpPr>
        <p:spPr>
          <a:xfrm>
            <a:off x="4816437" y="3560152"/>
            <a:ext cx="4084364" cy="253916"/>
          </a:xfrm>
          <a:prstGeom prst="rect">
            <a:avLst/>
          </a:prstGeom>
        </p:spPr>
        <p:txBody>
          <a:bodyPr wrap="square" lIns="91440" tIns="45720" rIns="91440" bIns="45720" anchor="t">
            <a:spAutoFit/>
          </a:bodyPr>
          <a:lstStyle/>
          <a:p>
            <a:pPr marL="180975" indent="-180975" algn="r"/>
            <a:r>
              <a:rPr lang="ja-JP" altLang="en-US" sz="1050" dirty="0">
                <a:latin typeface="Meiryo UI"/>
                <a:ea typeface="Meiryo UI"/>
                <a:cs typeface="Meiryo UI" panose="020B0604030504040204" pitchFamily="50" charset="-128"/>
              </a:rPr>
              <a:t>（注）下線部が、第３期戦略にて追記した部分</a:t>
            </a:r>
            <a:endParaRPr lang="en-US" altLang="ja-JP" sz="1050" dirty="0">
              <a:latin typeface="Meiryo UI"/>
              <a:ea typeface="Meiryo UI"/>
              <a:cs typeface="Meiryo UI" panose="020B0604030504040204" pitchFamily="50" charset="-128"/>
            </a:endParaRPr>
          </a:p>
        </p:txBody>
      </p:sp>
      <p:sp>
        <p:nvSpPr>
          <p:cNvPr id="30" name="正方形/長方形 29">
            <a:extLst>
              <a:ext uri="{FF2B5EF4-FFF2-40B4-BE49-F238E27FC236}">
                <a16:creationId xmlns:a16="http://schemas.microsoft.com/office/drawing/2014/main" id="{FC3F4CBA-D11A-406F-B4F3-C6B8B4EEE84F}"/>
              </a:ext>
            </a:extLst>
          </p:cNvPr>
          <p:cNvSpPr/>
          <p:nvPr/>
        </p:nvSpPr>
        <p:spPr>
          <a:xfrm>
            <a:off x="179512" y="146838"/>
            <a:ext cx="8136904" cy="369332"/>
          </a:xfrm>
          <a:prstGeom prst="rect">
            <a:avLst/>
          </a:prstGeom>
        </p:spPr>
        <p:txBody>
          <a:bodyPr wrap="square" lIns="91440" tIns="45720" rIns="91440" bIns="45720" anchor="t">
            <a:spAutoFit/>
          </a:bodyPr>
          <a:lstStyle/>
          <a:p>
            <a:r>
              <a:rPr lang="ja-JP" altLang="en-US" dirty="0">
                <a:solidFill>
                  <a:prstClr val="black"/>
                </a:solidFill>
                <a:latin typeface="Meiryo UI"/>
                <a:ea typeface="Meiryo UI"/>
                <a:cs typeface="Meiryo UI" panose="020B0604030504040204" pitchFamily="50" charset="-128"/>
              </a:rPr>
              <a:t>２）</a:t>
            </a:r>
            <a:r>
              <a:rPr lang="ja-JP" altLang="en-US" dirty="0">
                <a:latin typeface="Meiryo UI"/>
                <a:ea typeface="Meiryo UI"/>
                <a:cs typeface="Meiryo UI" panose="020B0604030504040204" pitchFamily="50" charset="-128"/>
              </a:rPr>
              <a:t>基本目標・基本的方向</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DA64CA9B-ABEE-4991-92C1-CFD6BFCBD4A3}"/>
              </a:ext>
            </a:extLst>
          </p:cNvPr>
          <p:cNvSpPr txBox="1"/>
          <p:nvPr/>
        </p:nvSpPr>
        <p:spPr>
          <a:xfrm>
            <a:off x="243199" y="5919002"/>
            <a:ext cx="5282845" cy="246221"/>
          </a:xfrm>
          <a:prstGeom prst="rect">
            <a:avLst/>
          </a:prstGeom>
          <a:noFill/>
          <a:ln>
            <a:noFill/>
            <a:prstDash val="sysDash"/>
          </a:ln>
        </p:spPr>
        <p:txBody>
          <a:bodyPr wrap="square" rtlCol="0">
            <a:spAutoFit/>
          </a:bodyPr>
          <a:lstStyle/>
          <a:p>
            <a:r>
              <a:rPr kumimoji="1" lang="ja-JP" altLang="en-US" sz="1000" dirty="0"/>
              <a:t>（</a:t>
            </a:r>
            <a:r>
              <a:rPr kumimoji="1" lang="en-US" altLang="ja-JP" sz="1000" dirty="0"/>
              <a:t>※</a:t>
            </a:r>
            <a:r>
              <a:rPr kumimoji="1" lang="ja-JP" altLang="en-US" sz="1000" dirty="0"/>
              <a:t>）現在、改訂作業中の大阪府都市魅力創造戦略</a:t>
            </a:r>
            <a:r>
              <a:rPr kumimoji="1" lang="en-US" altLang="ja-JP" sz="1000" dirty="0"/>
              <a:t>2025</a:t>
            </a:r>
            <a:r>
              <a:rPr kumimoji="1" lang="ja-JP" altLang="en-US" sz="1000" dirty="0"/>
              <a:t>において目標とする予定数値</a:t>
            </a:r>
          </a:p>
        </p:txBody>
      </p:sp>
    </p:spTree>
    <p:extLst>
      <p:ext uri="{BB962C8B-B14F-4D97-AF65-F5344CB8AC3E}">
        <p14:creationId xmlns:p14="http://schemas.microsoft.com/office/powerpoint/2010/main" val="394132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a:t>
            </a:fld>
            <a:endParaRPr lang="ja-JP" altLang="en-US">
              <a:solidFill>
                <a:prstClr val="black"/>
              </a:solidFill>
            </a:endParaRPr>
          </a:p>
        </p:txBody>
      </p:sp>
      <p:sp>
        <p:nvSpPr>
          <p:cNvPr id="6" name="正方形/長方形 5">
            <a:extLst>
              <a:ext uri="{FF2B5EF4-FFF2-40B4-BE49-F238E27FC236}">
                <a16:creationId xmlns:a16="http://schemas.microsoft.com/office/drawing/2014/main" id="{0B6904B2-CF75-453D-A44C-1DF85B16B257}"/>
              </a:ext>
            </a:extLst>
          </p:cNvPr>
          <p:cNvSpPr/>
          <p:nvPr/>
        </p:nvSpPr>
        <p:spPr>
          <a:xfrm>
            <a:off x="179512" y="146838"/>
            <a:ext cx="8136904" cy="369332"/>
          </a:xfrm>
          <a:prstGeom prst="rect">
            <a:avLst/>
          </a:prstGeom>
        </p:spPr>
        <p:txBody>
          <a:bodyPr wrap="square" lIns="91440" tIns="45720" rIns="91440" bIns="45720" anchor="t">
            <a:spAutoFit/>
          </a:bodyPr>
          <a:lstStyle/>
          <a:p>
            <a:r>
              <a:rPr lang="ja-JP" altLang="en-US" dirty="0">
                <a:solidFill>
                  <a:prstClr val="black"/>
                </a:solidFill>
                <a:latin typeface="Meiryo UI"/>
                <a:ea typeface="Meiryo UI"/>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総合戦略に係る</a:t>
            </a:r>
            <a:r>
              <a:rPr lang="ja-JP" altLang="en-US" dirty="0">
                <a:solidFill>
                  <a:prstClr val="black"/>
                </a:solidFill>
                <a:latin typeface="Meiryo UI"/>
                <a:ea typeface="Meiryo UI"/>
                <a:cs typeface="Meiryo UI" panose="020B0604030504040204" pitchFamily="50" charset="-128"/>
              </a:rPr>
              <a:t>府の動き</a:t>
            </a:r>
            <a:endParaRPr lang="ja-JP" altLang="en-US" sz="1800" dirty="0">
              <a:highlight>
                <a:srgbClr val="FFFF00"/>
              </a:highlight>
              <a:latin typeface="Meiryo UI"/>
              <a:ea typeface="Meiryo UI"/>
              <a:cs typeface="Meiryo UI" panose="020B0604030504040204" pitchFamily="50" charset="-128"/>
            </a:endParaRPr>
          </a:p>
        </p:txBody>
      </p:sp>
      <p:sp>
        <p:nvSpPr>
          <p:cNvPr id="7" name="正方形/長方形 6">
            <a:extLst>
              <a:ext uri="{FF2B5EF4-FFF2-40B4-BE49-F238E27FC236}">
                <a16:creationId xmlns:a16="http://schemas.microsoft.com/office/drawing/2014/main" id="{F4B31A97-8B9D-4878-A220-BCF21AF337B1}"/>
              </a:ext>
            </a:extLst>
          </p:cNvPr>
          <p:cNvSpPr/>
          <p:nvPr/>
        </p:nvSpPr>
        <p:spPr>
          <a:xfrm>
            <a:off x="179516" y="696487"/>
            <a:ext cx="8784976" cy="4093428"/>
          </a:xfrm>
          <a:prstGeom prst="rect">
            <a:avLst/>
          </a:prstGeom>
          <a:solidFill>
            <a:schemeClr val="accent5">
              <a:lumMod val="20000"/>
              <a:lumOff val="80000"/>
            </a:schemeClr>
          </a:solidFill>
        </p:spPr>
        <p:txBody>
          <a:bodyPr wrap="square" lIns="91440" tIns="45720" rIns="91440" bIns="45720" anchor="t">
            <a:spAutoFit/>
          </a:bodyPr>
          <a:lstStyle/>
          <a:p>
            <a:pPr marL="179705" indent="-457200" algn="just">
              <a:spcBef>
                <a:spcPts val="300"/>
              </a:spcBef>
            </a:pPr>
            <a:r>
              <a:rPr lang="ja-JP" altLang="en-US" sz="1600" dirty="0">
                <a:latin typeface="Meiryo UI"/>
                <a:ea typeface="Meiryo UI"/>
                <a:cs typeface="Meiryo UI" panose="020B0604030504040204" pitchFamily="50" charset="-128"/>
              </a:rPr>
              <a:t>○　大阪府では、大阪府人口ビジョンや第１期及び第２期大阪府まち・ひと・しごと創生総合戦略のもと、「人口減少・超高齢社会」においても、持続的発展を実現するため、３つの方向性を踏まえ、取組を進めてきましたが、</a:t>
            </a:r>
            <a:r>
              <a:rPr lang="ja-JP" altLang="en-US" sz="1600" dirty="0">
                <a:solidFill>
                  <a:schemeClr val="tx1"/>
                </a:solidFill>
              </a:rPr>
              <a:t>全国的に人口減少・少子高齢化が進む中、大阪府</a:t>
            </a:r>
            <a:r>
              <a:rPr lang="ja-JP" altLang="en-US" sz="1600" dirty="0"/>
              <a:t>においても人口の自然減や労働力人口の減少、東京圏への転出超過に歯止めがかからない状況が続いています。</a:t>
            </a:r>
            <a:endParaRPr lang="en-US" altLang="ja-JP" sz="1600" dirty="0"/>
          </a:p>
          <a:p>
            <a:pPr marL="179705" indent="-457200" algn="just">
              <a:spcBef>
                <a:spcPts val="300"/>
              </a:spcBef>
            </a:pPr>
            <a:endParaRPr lang="en-US" altLang="ja-JP" sz="1600" dirty="0">
              <a:latin typeface="Meiryo UI"/>
              <a:ea typeface="Meiryo UI"/>
              <a:cs typeface="Meiryo UI" panose="020B0604030504040204" pitchFamily="50" charset="-128"/>
            </a:endParaRPr>
          </a:p>
          <a:p>
            <a:pPr marL="179705" indent="-457200" algn="just"/>
            <a:r>
              <a:rPr lang="ja-JP" altLang="en-US" sz="1600" dirty="0">
                <a:latin typeface="Meiryo UI"/>
                <a:ea typeface="Meiryo UI"/>
                <a:cs typeface="Meiryo UI" panose="020B0604030504040204" pitchFamily="50" charset="-128"/>
              </a:rPr>
              <a:t>○　一方、全国からの転入者や外国人労働者は着実に増加するとともに、</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延べ宿泊者数が</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年に過去最高を記録するなど交流人口については増加傾向にあります。</a:t>
            </a:r>
            <a:endParaRPr lang="en-US" altLang="ja-JP" sz="1600" dirty="0"/>
          </a:p>
          <a:p>
            <a:pPr marL="179705" indent="-457200" algn="just">
              <a:spcBef>
                <a:spcPts val="300"/>
              </a:spcBef>
            </a:pPr>
            <a:endParaRPr lang="en-US" altLang="ja-JP" sz="1600" dirty="0"/>
          </a:p>
          <a:p>
            <a:pPr marL="179705" indent="-457200" algn="just"/>
            <a:r>
              <a:rPr lang="ja-JP" altLang="en-US" sz="1600" dirty="0">
                <a:latin typeface="Meiryo UI"/>
                <a:ea typeface="Meiryo UI"/>
                <a:cs typeface="Meiryo UI" panose="020B0604030504040204" pitchFamily="50" charset="-128"/>
              </a:rPr>
              <a:t>○　</a:t>
            </a:r>
            <a:r>
              <a:rPr lang="ja-JP" altLang="en-US" sz="1600" dirty="0">
                <a:latin typeface="Meiryo UI"/>
                <a:ea typeface="Meiryo UI"/>
              </a:rPr>
              <a:t>また、第２期戦略の終期を迎えるに当たって、</a:t>
            </a:r>
            <a:r>
              <a:rPr lang="en-US" altLang="ja-JP" sz="1600" dirty="0">
                <a:latin typeface="Meiryo UI"/>
                <a:ea typeface="Meiryo UI"/>
              </a:rPr>
              <a:t>2025</a:t>
            </a:r>
            <a:r>
              <a:rPr lang="ja-JP" altLang="en-US" sz="1600" dirty="0">
                <a:latin typeface="Meiryo UI"/>
                <a:ea typeface="Meiryo UI"/>
              </a:rPr>
              <a:t>年大阪・関西万博の開催や</a:t>
            </a:r>
            <a:r>
              <a:rPr lang="en-US" altLang="ja-JP" sz="1600" dirty="0">
                <a:latin typeface="Meiryo UI"/>
                <a:ea typeface="Meiryo UI"/>
              </a:rPr>
              <a:t>DX</a:t>
            </a:r>
            <a:r>
              <a:rPr lang="ja-JP" altLang="en-US" sz="1600" dirty="0">
                <a:latin typeface="Meiryo UI"/>
                <a:ea typeface="Meiryo UI"/>
              </a:rPr>
              <a:t>の推進など、本府を取り巻く環境には大きな変化が生じているとともに、</a:t>
            </a:r>
            <a:r>
              <a:rPr lang="en-US" altLang="ja-JP" sz="1600" dirty="0">
                <a:latin typeface="Meiryo UI"/>
                <a:ea typeface="Meiryo UI"/>
              </a:rPr>
              <a:t> </a:t>
            </a:r>
            <a:r>
              <a:rPr lang="ja-JP" altLang="en-US" sz="1600" dirty="0">
                <a:latin typeface="Meiryo UI"/>
                <a:ea typeface="Meiryo UI"/>
              </a:rPr>
              <a:t>若者・女性の活躍促進やカーボンニュートラル（脱炭素）など、</a:t>
            </a:r>
            <a:r>
              <a:rPr lang="en-US" altLang="ja-JP" sz="1600" dirty="0">
                <a:latin typeface="Meiryo UI"/>
                <a:ea typeface="Meiryo UI"/>
              </a:rPr>
              <a:t>SDGs</a:t>
            </a:r>
            <a:r>
              <a:rPr lang="ja-JP" altLang="en-US" sz="1600" dirty="0">
                <a:latin typeface="Meiryo UI"/>
                <a:ea typeface="Meiryo UI"/>
              </a:rPr>
              <a:t>の目標達成に向けさらなる取組が必要となっています。</a:t>
            </a:r>
            <a:endParaRPr lang="en-US" altLang="ja-JP" sz="1600" dirty="0">
              <a:latin typeface="Meiryo UI"/>
              <a:ea typeface="Meiryo UI"/>
            </a:endParaRPr>
          </a:p>
          <a:p>
            <a:pPr marL="179705" indent="-457200" algn="just">
              <a:spcBef>
                <a:spcPts val="300"/>
              </a:spcBef>
            </a:pPr>
            <a:endParaRPr lang="en-US" altLang="ja-JP" sz="1600" dirty="0">
              <a:latin typeface="Meiryo UI"/>
              <a:ea typeface="Meiryo UI"/>
              <a:cs typeface="Meiryo UI" panose="020B0604030504040204" pitchFamily="50" charset="-128"/>
            </a:endParaRPr>
          </a:p>
          <a:p>
            <a:pPr marL="179705" indent="-457200" algn="just"/>
            <a:r>
              <a:rPr lang="ja-JP" altLang="en-US" sz="1600" dirty="0">
                <a:latin typeface="Meiryo UI"/>
                <a:ea typeface="Meiryo UI"/>
                <a:cs typeface="Meiryo UI" panose="020B0604030504040204" pitchFamily="50" charset="-128"/>
              </a:rPr>
              <a:t>○　このため、第３期大阪府まち・ひと・しごと創生総合戦略では、</a:t>
            </a:r>
            <a:endParaRPr lang="en-US" altLang="ja-JP" sz="1600" dirty="0">
              <a:latin typeface="Meiryo UI"/>
              <a:ea typeface="Meiryo UI"/>
              <a:cs typeface="Meiryo UI" panose="020B0604030504040204" pitchFamily="50" charset="-128"/>
            </a:endParaRPr>
          </a:p>
          <a:p>
            <a:pPr marL="179705" indent="-457200" algn="just">
              <a:spcBef>
                <a:spcPts val="300"/>
              </a:spcBef>
            </a:pPr>
            <a:r>
              <a:rPr lang="ja-JP" altLang="en-US" sz="1600" dirty="0">
                <a:latin typeface="Meiryo UI"/>
                <a:ea typeface="Meiryo UI"/>
                <a:cs typeface="Meiryo UI" panose="020B0604030504040204" pitchFamily="50" charset="-128"/>
              </a:rPr>
              <a:t>　　　✔ 万博のインパクトや</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デジタルの力を積極的に活用する</a:t>
            </a:r>
            <a:r>
              <a:rPr lang="ja-JP" altLang="en-US" sz="1600" dirty="0">
                <a:solidFill>
                  <a:prstClr val="black"/>
                </a:solidFill>
                <a:latin typeface="Meiryo UI"/>
                <a:ea typeface="Meiryo UI"/>
                <a:cs typeface="Meiryo UI" panose="020B0604030504040204" pitchFamily="50" charset="-128"/>
              </a:rPr>
              <a:t>　　</a:t>
            </a:r>
            <a:endParaRPr lang="en-US" altLang="ja-JP" sz="1600" dirty="0">
              <a:latin typeface="Meiryo UI"/>
              <a:ea typeface="Meiryo UI"/>
              <a:cs typeface="Meiryo UI" panose="020B0604030504040204" pitchFamily="50" charset="-128"/>
            </a:endParaRPr>
          </a:p>
          <a:p>
            <a:pPr marL="179705" indent="-457200" algn="just">
              <a:spcBef>
                <a:spcPts val="300"/>
              </a:spcBef>
            </a:pPr>
            <a:r>
              <a:rPr lang="ja-JP" altLang="en-US" sz="1600" dirty="0">
                <a:latin typeface="Meiryo UI"/>
                <a:ea typeface="Meiryo UI"/>
                <a:cs typeface="Meiryo UI" panose="020B0604030504040204" pitchFamily="50" charset="-128"/>
              </a:rPr>
              <a:t>　　　✔</a:t>
            </a:r>
            <a:r>
              <a:rPr lang="en-US" altLang="ja-JP" sz="1600" dirty="0">
                <a:latin typeface="Meiryo UI"/>
                <a:ea typeface="Meiryo UI"/>
                <a:cs typeface="Meiryo UI" panose="020B0604030504040204" pitchFamily="50" charset="-128"/>
              </a:rPr>
              <a:t> SDGs</a:t>
            </a:r>
            <a:r>
              <a:rPr lang="ja-JP" altLang="en-US" sz="1600" dirty="0">
                <a:latin typeface="Meiryo UI"/>
                <a:ea typeface="Meiryo UI"/>
                <a:cs typeface="Meiryo UI" panose="020B0604030504040204" pitchFamily="50" charset="-128"/>
              </a:rPr>
              <a:t>の理念を踏まえながら、大阪の強みをさらに伸ばしていく　　　　　　　　取組を推進します。</a:t>
            </a:r>
            <a:endParaRPr lang="en-US" altLang="ja-JP" sz="1600" dirty="0">
              <a:latin typeface="Meiryo UI"/>
              <a:ea typeface="Meiryo UI"/>
              <a:cs typeface="Meiryo UI" panose="020B0604030504040204" pitchFamily="50" charset="-128"/>
            </a:endParaRPr>
          </a:p>
        </p:txBody>
      </p:sp>
      <p:sp>
        <p:nvSpPr>
          <p:cNvPr id="17" name="タイトル 1">
            <a:extLst>
              <a:ext uri="{FF2B5EF4-FFF2-40B4-BE49-F238E27FC236}">
                <a16:creationId xmlns:a16="http://schemas.microsoft.com/office/drawing/2014/main" id="{91A4AA12-4EBF-4925-881B-54F1AAC4764F}"/>
              </a:ext>
            </a:extLst>
          </p:cNvPr>
          <p:cNvSpPr txBox="1">
            <a:spLocks/>
          </p:cNvSpPr>
          <p:nvPr/>
        </p:nvSpPr>
        <p:spPr>
          <a:xfrm>
            <a:off x="1583459" y="4713001"/>
            <a:ext cx="5977082" cy="1190334"/>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en-US" altLang="ja-JP" sz="1600" dirty="0"/>
              <a:t>2016</a:t>
            </a:r>
            <a:r>
              <a:rPr kumimoji="1" lang="ja-JP" altLang="en-US" sz="1600" dirty="0"/>
              <a:t>年</a:t>
            </a:r>
            <a:r>
              <a:rPr kumimoji="1" lang="en-US" altLang="ja-JP" sz="1600" dirty="0"/>
              <a:t>3</a:t>
            </a:r>
            <a:r>
              <a:rPr kumimoji="1" lang="ja-JP" altLang="en-US" sz="1600" dirty="0"/>
              <a:t>月　大阪府まち・ひと・しごと創生総合戦略　策定</a:t>
            </a:r>
            <a:endParaRPr kumimoji="1" lang="en-US" altLang="ja-JP" sz="1600" dirty="0"/>
          </a:p>
          <a:p>
            <a:pPr algn="l"/>
            <a:endParaRPr lang="en-US" altLang="ja-JP" sz="1600" dirty="0">
              <a:solidFill>
                <a:prstClr val="black"/>
              </a:solidFill>
              <a:latin typeface="Meiryo UI" panose="020B0604030504040204" pitchFamily="50" charset="-128"/>
              <a:ea typeface="Meiryo UI" panose="020B0604030504040204" pitchFamily="50" charset="-128"/>
            </a:endParaRPr>
          </a:p>
          <a:p>
            <a:pPr algn="l"/>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月　</a:t>
            </a:r>
            <a:r>
              <a:rPr kumimoji="1" lang="ja-JP" altLang="en-US" sz="1600" dirty="0"/>
              <a:t>第２期大阪府まち・ひと・しごと創生総合戦略　策定</a:t>
            </a:r>
          </a:p>
        </p:txBody>
      </p:sp>
      <p:sp>
        <p:nvSpPr>
          <p:cNvPr id="19" name="タイトル 1">
            <a:extLst>
              <a:ext uri="{FF2B5EF4-FFF2-40B4-BE49-F238E27FC236}">
                <a16:creationId xmlns:a16="http://schemas.microsoft.com/office/drawing/2014/main" id="{50AFF886-15A6-4E7C-B7CD-50AAF11933C2}"/>
              </a:ext>
            </a:extLst>
          </p:cNvPr>
          <p:cNvSpPr txBox="1">
            <a:spLocks/>
          </p:cNvSpPr>
          <p:nvPr/>
        </p:nvSpPr>
        <p:spPr>
          <a:xfrm>
            <a:off x="1785702" y="6267969"/>
            <a:ext cx="5572596" cy="317860"/>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179705" indent="-457200"/>
            <a:endParaRPr lang="en-US" altLang="ja-JP" sz="1600" b="1" dirty="0">
              <a:solidFill>
                <a:srgbClr val="FF0000"/>
              </a:solidFill>
              <a:latin typeface="Meiryo UI" panose="020B0604030504040204" pitchFamily="50" charset="-128"/>
              <a:ea typeface="Meiryo UI" panose="020B0604030504040204" pitchFamily="50" charset="-128"/>
            </a:endParaRPr>
          </a:p>
          <a:p>
            <a:pPr marL="179705" indent="-457200">
              <a:lnSpc>
                <a:spcPts val="2000"/>
              </a:lnSpc>
            </a:pPr>
            <a:r>
              <a:rPr lang="ja-JP" altLang="en-US" sz="1600" b="1" dirty="0">
                <a:solidFill>
                  <a:srgbClr val="FF0000"/>
                </a:solidFill>
                <a:latin typeface="Meiryo UI"/>
                <a:ea typeface="Meiryo UI"/>
                <a:cs typeface="Meiryo UI" panose="020B0604030504040204" pitchFamily="50" charset="-128"/>
              </a:rPr>
              <a:t>第３期大阪府まち・ひと・しごと創生総合戦略　</a:t>
            </a:r>
            <a:endParaRPr lang="en-US" altLang="ja-JP" sz="1600" b="1" dirty="0">
              <a:solidFill>
                <a:srgbClr val="FF0000"/>
              </a:solidFill>
              <a:latin typeface="Meiryo UI"/>
              <a:ea typeface="Meiryo UI"/>
              <a:cs typeface="Meiryo UI" panose="020B0604030504040204" pitchFamily="50" charset="-128"/>
            </a:endParaRPr>
          </a:p>
          <a:p>
            <a:pPr marL="179705" indent="-457200"/>
            <a:r>
              <a:rPr lang="ja-JP" altLang="en-US" sz="1600" b="1" dirty="0">
                <a:solidFill>
                  <a:srgbClr val="FF0000"/>
                </a:solidFill>
                <a:latin typeface="Meiryo UI"/>
                <a:ea typeface="Meiryo UI"/>
                <a:cs typeface="Meiryo UI" panose="020B0604030504040204" pitchFamily="50" charset="-128"/>
              </a:rPr>
              <a:t>（計画期間：</a:t>
            </a:r>
            <a:r>
              <a:rPr lang="en-US" altLang="ja-JP" sz="1600" b="1" dirty="0">
                <a:solidFill>
                  <a:srgbClr val="FF0000"/>
                </a:solidFill>
                <a:latin typeface="Meiryo UI"/>
                <a:ea typeface="Meiryo UI"/>
                <a:cs typeface="Meiryo UI" panose="020B0604030504040204" pitchFamily="50" charset="-128"/>
              </a:rPr>
              <a:t>2025</a:t>
            </a:r>
            <a:r>
              <a:rPr lang="ja-JP" altLang="en-US" sz="1600" b="1" dirty="0">
                <a:solidFill>
                  <a:srgbClr val="FF0000"/>
                </a:solidFill>
                <a:latin typeface="Meiryo UI"/>
                <a:ea typeface="Meiryo UI"/>
                <a:cs typeface="Meiryo UI" panose="020B0604030504040204" pitchFamily="50" charset="-128"/>
              </a:rPr>
              <a:t>（</a:t>
            </a:r>
            <a:r>
              <a:rPr lang="en-US" altLang="ja-JP" sz="1600" b="1" dirty="0">
                <a:solidFill>
                  <a:srgbClr val="FF0000"/>
                </a:solidFill>
                <a:latin typeface="Meiryo UI"/>
                <a:ea typeface="Meiryo UI"/>
                <a:cs typeface="Meiryo UI" panose="020B0604030504040204" pitchFamily="50" charset="-128"/>
              </a:rPr>
              <a:t>R7</a:t>
            </a:r>
            <a:r>
              <a:rPr lang="ja-JP" altLang="en-US" sz="1600" b="1" dirty="0">
                <a:solidFill>
                  <a:srgbClr val="FF0000"/>
                </a:solidFill>
                <a:latin typeface="Meiryo UI"/>
                <a:ea typeface="Meiryo UI"/>
                <a:cs typeface="Meiryo UI" panose="020B0604030504040204" pitchFamily="50" charset="-128"/>
              </a:rPr>
              <a:t>）年度から</a:t>
            </a:r>
            <a:r>
              <a:rPr lang="en-US" altLang="ja-JP" sz="1600" b="1" dirty="0">
                <a:solidFill>
                  <a:srgbClr val="FF0000"/>
                </a:solidFill>
                <a:latin typeface="Meiryo UI"/>
                <a:ea typeface="Meiryo UI"/>
                <a:cs typeface="Meiryo UI" panose="020B0604030504040204" pitchFamily="50" charset="-128"/>
              </a:rPr>
              <a:t>2029</a:t>
            </a:r>
            <a:r>
              <a:rPr lang="ja-JP" altLang="en-US" sz="1600" b="1" dirty="0">
                <a:solidFill>
                  <a:srgbClr val="FF0000"/>
                </a:solidFill>
                <a:latin typeface="Meiryo UI"/>
                <a:ea typeface="Meiryo UI"/>
                <a:cs typeface="Meiryo UI" panose="020B0604030504040204" pitchFamily="50" charset="-128"/>
              </a:rPr>
              <a:t>（</a:t>
            </a:r>
            <a:r>
              <a:rPr lang="en-US" altLang="ja-JP" sz="1600" b="1" dirty="0">
                <a:solidFill>
                  <a:srgbClr val="FF0000"/>
                </a:solidFill>
                <a:latin typeface="Meiryo UI"/>
                <a:ea typeface="Meiryo UI"/>
                <a:cs typeface="Meiryo UI" panose="020B0604030504040204" pitchFamily="50" charset="-128"/>
              </a:rPr>
              <a:t>R11</a:t>
            </a:r>
            <a:r>
              <a:rPr lang="ja-JP" altLang="en-US" sz="1600" b="1" dirty="0">
                <a:solidFill>
                  <a:srgbClr val="FF0000"/>
                </a:solidFill>
                <a:latin typeface="Meiryo UI"/>
                <a:ea typeface="Meiryo UI"/>
                <a:cs typeface="Meiryo UI" panose="020B0604030504040204" pitchFamily="50" charset="-128"/>
              </a:rPr>
              <a:t>）年度）</a:t>
            </a:r>
            <a:endParaRPr lang="en-US" altLang="ja-JP" sz="1600" b="1" dirty="0">
              <a:solidFill>
                <a:srgbClr val="FF0000"/>
              </a:solidFill>
              <a:latin typeface="Meiryo UI"/>
              <a:ea typeface="Meiryo UI"/>
              <a:cs typeface="Meiryo UI" panose="020B0604030504040204" pitchFamily="50" charset="-128"/>
            </a:endParaRPr>
          </a:p>
        </p:txBody>
      </p:sp>
      <p:sp>
        <p:nvSpPr>
          <p:cNvPr id="20" name="矢印: 下 19">
            <a:extLst>
              <a:ext uri="{FF2B5EF4-FFF2-40B4-BE49-F238E27FC236}">
                <a16:creationId xmlns:a16="http://schemas.microsoft.com/office/drawing/2014/main" id="{2B22EA43-5E25-4110-B47F-94DDCC0998C5}"/>
              </a:ext>
            </a:extLst>
          </p:cNvPr>
          <p:cNvSpPr/>
          <p:nvPr/>
        </p:nvSpPr>
        <p:spPr>
          <a:xfrm>
            <a:off x="4267337" y="5726253"/>
            <a:ext cx="609326" cy="42371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70778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611564" y="3429000"/>
            <a:ext cx="792088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solidFill>
                  <a:prstClr val="black"/>
                </a:solidFill>
              </a:rPr>
              <a:t>６</a:t>
            </a:r>
          </a:p>
        </p:txBody>
      </p:sp>
      <p:sp>
        <p:nvSpPr>
          <p:cNvPr id="4" name="テキスト ボックス 3"/>
          <p:cNvSpPr txBox="1"/>
          <p:nvPr/>
        </p:nvSpPr>
        <p:spPr>
          <a:xfrm>
            <a:off x="608713" y="2420888"/>
            <a:ext cx="7920880" cy="954107"/>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　</a:t>
            </a: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の振り返り</a:t>
            </a:r>
          </a:p>
        </p:txBody>
      </p:sp>
      <p:sp>
        <p:nvSpPr>
          <p:cNvPr id="5" name="テキスト ボックス 4">
            <a:extLst>
              <a:ext uri="{FF2B5EF4-FFF2-40B4-BE49-F238E27FC236}">
                <a16:creationId xmlns:a16="http://schemas.microsoft.com/office/drawing/2014/main" id="{19A8DEA1-0A4D-401C-B8F0-EA4122C5B979}"/>
              </a:ext>
            </a:extLst>
          </p:cNvPr>
          <p:cNvSpPr txBox="1"/>
          <p:nvPr/>
        </p:nvSpPr>
        <p:spPr>
          <a:xfrm>
            <a:off x="3764216" y="5857262"/>
            <a:ext cx="4765378" cy="461665"/>
          </a:xfrm>
          <a:prstGeom prst="rect">
            <a:avLst/>
          </a:prstGeom>
          <a:noFill/>
          <a:ln>
            <a:solidFill>
              <a:schemeClr val="tx1"/>
            </a:solidFill>
            <a:prstDash val="sysDot"/>
          </a:ln>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第２期総合戦略の振り返りは、令和６年３月時点の評価を掲載しています。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最終評価は計画期間終了時（令和６年度末）に実施します。</a:t>
            </a:r>
          </a:p>
        </p:txBody>
      </p:sp>
    </p:spTree>
    <p:extLst>
      <p:ext uri="{BB962C8B-B14F-4D97-AF65-F5344CB8AC3E}">
        <p14:creationId xmlns:p14="http://schemas.microsoft.com/office/powerpoint/2010/main" val="9655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a:solidFill>
                <a:prstClr val="black"/>
              </a:solidFill>
            </a:endParaRPr>
          </a:p>
        </p:txBody>
      </p:sp>
      <p:sp>
        <p:nvSpPr>
          <p:cNvPr id="5" name="正方形/長方形 4"/>
          <p:cNvSpPr/>
          <p:nvPr/>
        </p:nvSpPr>
        <p:spPr>
          <a:xfrm>
            <a:off x="143508" y="764704"/>
            <a:ext cx="8856984" cy="1938992"/>
          </a:xfrm>
          <a:prstGeom prst="rect">
            <a:avLst/>
          </a:prstGeom>
        </p:spPr>
        <p:txBody>
          <a:bodyPr wrap="square" lIns="91440" tIns="45720" rIns="91440" bIns="45720" anchor="t">
            <a:spAutoFit/>
          </a:bodyPr>
          <a:lstStyle/>
          <a:p>
            <a:pPr marL="179070" indent="-179070" algn="just">
              <a:lnSpc>
                <a:spcPts val="1800"/>
              </a:lnSpc>
              <a:spcBef>
                <a:spcPts val="600"/>
              </a:spcBef>
            </a:pPr>
            <a:r>
              <a:rPr lang="ja-JP" altLang="en-US" sz="1600" dirty="0">
                <a:latin typeface="Meiryo UI"/>
                <a:ea typeface="Meiryo UI"/>
                <a:cs typeface="Meiryo UI" panose="020B0604030504040204" pitchFamily="50" charset="-128"/>
              </a:rPr>
              <a:t>○ </a:t>
            </a:r>
            <a:r>
              <a:rPr lang="en-US" altLang="ja-JP" sz="1600" dirty="0">
                <a:latin typeface="Meiryo UI"/>
                <a:ea typeface="Meiryo UI"/>
                <a:cs typeface="Meiryo UI" panose="020B0604030504040204" pitchFamily="50" charset="-128"/>
              </a:rPr>
              <a:t> 『</a:t>
            </a:r>
            <a:r>
              <a:rPr lang="ja-JP" altLang="en-US" sz="1600" dirty="0">
                <a:latin typeface="Meiryo UI"/>
                <a:ea typeface="Meiryo UI"/>
                <a:cs typeface="Meiryo UI" panose="020B0604030504040204" pitchFamily="50" charset="-128"/>
              </a:rPr>
              <a:t>大阪府人口ビジョン</a:t>
            </a:r>
            <a:r>
              <a:rPr lang="en-US" altLang="ja-JP" sz="1600" dirty="0">
                <a:latin typeface="Meiryo UI"/>
                <a:ea typeface="Meiryo UI"/>
                <a:cs typeface="Meiryo UI" panose="020B0604030504040204" pitchFamily="50" charset="-128"/>
              </a:rPr>
              <a:t>』</a:t>
            </a:r>
            <a:r>
              <a:rPr lang="ja-JP" altLang="en-US" sz="1600" dirty="0">
                <a:latin typeface="Meiryo UI"/>
                <a:ea typeface="Meiryo UI"/>
                <a:cs typeface="Meiryo UI" panose="020B0604030504040204" pitchFamily="50" charset="-128"/>
              </a:rPr>
              <a:t>で示された「人口減少・超高齢社会」においても持続的発展を実現するため「第１期大阪府まち・ひと・しごと創生総合戦略」（</a:t>
            </a:r>
            <a:r>
              <a:rPr lang="en-US" altLang="ja-JP" sz="1600" dirty="0">
                <a:latin typeface="Meiryo UI"/>
                <a:ea typeface="Meiryo UI"/>
                <a:cs typeface="Meiryo UI" panose="020B0604030504040204" pitchFamily="50" charset="-128"/>
              </a:rPr>
              <a:t>※</a:t>
            </a:r>
            <a:r>
              <a:rPr lang="ja-JP" altLang="en-US" sz="1600" dirty="0">
                <a:latin typeface="Meiryo UI"/>
                <a:ea typeface="Meiryo UI"/>
                <a:cs typeface="Meiryo UI" panose="020B0604030504040204" pitchFamily="50" charset="-128"/>
              </a:rPr>
              <a:t>）に掲げた３つの方向性と、６つの基本目標を継承し、</a:t>
            </a:r>
            <a:r>
              <a:rPr lang="en-US" altLang="ja-JP" sz="1600" dirty="0">
                <a:latin typeface="Meiryo UI"/>
                <a:ea typeface="Meiryo UI"/>
                <a:cs typeface="Meiryo UI" panose="020B0604030504040204" pitchFamily="50" charset="-128"/>
              </a:rPr>
              <a:t>2020</a:t>
            </a:r>
            <a:r>
              <a:rPr lang="ja-JP" altLang="en-US" sz="1600" dirty="0">
                <a:latin typeface="Meiryo UI"/>
                <a:ea typeface="Meiryo UI"/>
                <a:cs typeface="Meiryo UI" panose="020B0604030504040204" pitchFamily="50" charset="-128"/>
              </a:rPr>
              <a:t>年度から</a:t>
            </a:r>
            <a:r>
              <a:rPr lang="en-US" altLang="ja-JP" sz="1600" dirty="0">
                <a:latin typeface="Meiryo UI"/>
                <a:ea typeface="Meiryo UI"/>
                <a:cs typeface="Meiryo UI" panose="020B0604030504040204" pitchFamily="50" charset="-128"/>
              </a:rPr>
              <a:t>2024</a:t>
            </a:r>
            <a:r>
              <a:rPr lang="ja-JP" altLang="en-US" sz="1600" dirty="0">
                <a:latin typeface="Meiryo UI"/>
                <a:ea typeface="Meiryo UI"/>
                <a:cs typeface="Meiryo UI" panose="020B0604030504040204" pitchFamily="50" charset="-128"/>
              </a:rPr>
              <a:t>年度までの５年間を計画期間とする</a:t>
            </a:r>
            <a:r>
              <a:rPr lang="en-US" altLang="ja-JP" sz="1600" dirty="0">
                <a:latin typeface="Meiryo UI"/>
                <a:ea typeface="Meiryo UI"/>
                <a:cs typeface="Meiryo UI" panose="020B0604030504040204" pitchFamily="50" charset="-128"/>
              </a:rPr>
              <a:t>『</a:t>
            </a:r>
            <a:r>
              <a:rPr lang="ja-JP" altLang="en-US" sz="1600" dirty="0">
                <a:latin typeface="Meiryo UI"/>
                <a:ea typeface="Meiryo UI"/>
                <a:cs typeface="Meiryo UI" panose="020B0604030504040204" pitchFamily="50" charset="-128"/>
              </a:rPr>
              <a:t>第２期大阪府まち・ひと・しごと創生総合戦略</a:t>
            </a:r>
            <a:r>
              <a:rPr lang="en-US" altLang="ja-JP" sz="1600" dirty="0">
                <a:latin typeface="Meiryo UI"/>
                <a:ea typeface="Meiryo UI"/>
                <a:cs typeface="Meiryo UI" panose="020B0604030504040204" pitchFamily="50" charset="-128"/>
              </a:rPr>
              <a:t>』</a:t>
            </a:r>
            <a:r>
              <a:rPr lang="ja-JP" altLang="en-US" sz="1600" dirty="0">
                <a:latin typeface="Meiryo UI"/>
                <a:ea typeface="Meiryo UI"/>
                <a:cs typeface="Meiryo UI" panose="020B0604030504040204" pitchFamily="50" charset="-128"/>
              </a:rPr>
              <a:t>を</a:t>
            </a:r>
            <a:r>
              <a:rPr lang="en-US" altLang="ja-JP" sz="1600" dirty="0">
                <a:latin typeface="Meiryo UI"/>
                <a:ea typeface="Meiryo UI"/>
                <a:cs typeface="Meiryo UI" panose="020B0604030504040204" pitchFamily="50" charset="-128"/>
              </a:rPr>
              <a:t>2020</a:t>
            </a:r>
            <a:r>
              <a:rPr lang="ja-JP" altLang="en-US" sz="1600" dirty="0">
                <a:latin typeface="Meiryo UI"/>
                <a:ea typeface="Meiryo UI"/>
                <a:cs typeface="Meiryo UI" panose="020B0604030504040204" pitchFamily="50" charset="-128"/>
              </a:rPr>
              <a:t>年３月に取りまとめました</a:t>
            </a:r>
            <a:r>
              <a:rPr lang="ja-JP" altLang="en-US" sz="1000" dirty="0">
                <a:latin typeface="Meiryo UI"/>
                <a:ea typeface="Meiryo UI"/>
                <a:cs typeface="Meiryo UI" panose="020B0604030504040204" pitchFamily="50" charset="-128"/>
              </a:rPr>
              <a:t>。</a:t>
            </a:r>
            <a:r>
              <a:rPr lang="en-US" altLang="ja-JP" sz="1000" dirty="0">
                <a:latin typeface="Meiryo UI"/>
                <a:ea typeface="Meiryo UI"/>
                <a:cs typeface="Meiryo UI" panose="020B0604030504040204" pitchFamily="50" charset="-128"/>
              </a:rPr>
              <a:t>※</a:t>
            </a:r>
            <a:r>
              <a:rPr lang="ja-JP" altLang="en-US" sz="1000" dirty="0">
                <a:latin typeface="Meiryo UI"/>
                <a:ea typeface="Meiryo UI"/>
                <a:cs typeface="Meiryo UI" panose="020B0604030504040204" pitchFamily="50" charset="-128"/>
              </a:rPr>
              <a:t>第１期大阪府まち・ひと・しごと創生総合戦略（計画期間：</a:t>
            </a:r>
            <a:r>
              <a:rPr lang="en-US" altLang="ja-JP" sz="1000" dirty="0">
                <a:latin typeface="Meiryo UI"/>
                <a:ea typeface="Meiryo UI"/>
                <a:cs typeface="Meiryo UI" panose="020B0604030504040204" pitchFamily="50" charset="-128"/>
              </a:rPr>
              <a:t>2015</a:t>
            </a:r>
            <a:r>
              <a:rPr lang="ja-JP" altLang="en-US" sz="1000" dirty="0">
                <a:latin typeface="Meiryo UI"/>
                <a:ea typeface="Meiryo UI"/>
                <a:cs typeface="Meiryo UI" panose="020B0604030504040204" pitchFamily="50" charset="-128"/>
              </a:rPr>
              <a:t>年度から</a:t>
            </a:r>
            <a:r>
              <a:rPr lang="en-US" altLang="ja-JP" sz="1000" dirty="0">
                <a:latin typeface="Meiryo UI"/>
                <a:ea typeface="Meiryo UI"/>
                <a:cs typeface="Meiryo UI" panose="020B0604030504040204" pitchFamily="50" charset="-128"/>
              </a:rPr>
              <a:t>2019</a:t>
            </a:r>
            <a:r>
              <a:rPr lang="ja-JP" altLang="en-US" sz="1000" dirty="0">
                <a:latin typeface="Meiryo UI"/>
                <a:ea typeface="Meiryo UI"/>
                <a:cs typeface="Meiryo UI" panose="020B0604030504040204" pitchFamily="50" charset="-128"/>
              </a:rPr>
              <a:t>年度）</a:t>
            </a:r>
            <a:endParaRPr lang="en-US" altLang="ja-JP" sz="1600" dirty="0">
              <a:latin typeface="Meiryo UI"/>
              <a:ea typeface="Meiryo UI"/>
              <a:cs typeface="Meiryo UI" panose="020B0604030504040204" pitchFamily="50" charset="-128"/>
            </a:endParaRPr>
          </a:p>
          <a:p>
            <a:pPr marL="179070" indent="-179070" algn="just">
              <a:lnSpc>
                <a:spcPts val="1800"/>
              </a:lnSpc>
            </a:pPr>
            <a:endParaRPr lang="en-US" altLang="ja-JP" sz="1600" dirty="0">
              <a:latin typeface="Meiryo UI"/>
              <a:ea typeface="Meiryo UI"/>
              <a:cs typeface="Meiryo UI" panose="020B0604030504040204" pitchFamily="50" charset="-128"/>
            </a:endParaRPr>
          </a:p>
          <a:p>
            <a:pPr marL="179070" indent="-179070" algn="just">
              <a:lnSpc>
                <a:spcPts val="1800"/>
              </a:lnSpc>
            </a:pPr>
            <a:r>
              <a:rPr lang="ja-JP" altLang="en-US" sz="1600" dirty="0">
                <a:latin typeface="Meiryo UI"/>
                <a:ea typeface="Meiryo UI"/>
                <a:cs typeface="Meiryo UI" panose="020B0604030504040204" pitchFamily="50" charset="-128"/>
              </a:rPr>
              <a:t>○　また、第２期総合戦略では、</a:t>
            </a:r>
            <a:r>
              <a:rPr lang="en-US" altLang="ja-JP" sz="1600" dirty="0">
                <a:latin typeface="Meiryo UI"/>
                <a:ea typeface="Meiryo UI"/>
                <a:cs typeface="Meiryo UI" panose="020B0604030504040204" pitchFamily="50" charset="-128"/>
              </a:rPr>
              <a:t>2025</a:t>
            </a:r>
            <a:r>
              <a:rPr lang="ja-JP" altLang="en-US" sz="1600" dirty="0">
                <a:latin typeface="Meiryo UI"/>
                <a:ea typeface="Meiryo UI"/>
                <a:cs typeface="Meiryo UI" panose="020B0604030504040204" pitchFamily="50" charset="-128"/>
              </a:rPr>
              <a:t>年大阪・関西万博を契機として、さらなる成長や世界の課題解決につながる取組を推進するため、「万博のインパクトを活かした取組」、「</a:t>
            </a:r>
            <a:r>
              <a:rPr lang="en-US" altLang="ja-JP" sz="1600" dirty="0">
                <a:latin typeface="Meiryo UI"/>
                <a:ea typeface="Meiryo UI"/>
                <a:cs typeface="Meiryo UI" panose="020B0604030504040204" pitchFamily="50" charset="-128"/>
              </a:rPr>
              <a:t>SDGs</a:t>
            </a:r>
            <a:r>
              <a:rPr lang="ja-JP" altLang="en-US" sz="1600" dirty="0">
                <a:latin typeface="Meiryo UI"/>
                <a:ea typeface="Meiryo UI"/>
                <a:cs typeface="Meiryo UI" panose="020B0604030504040204" pitchFamily="50" charset="-128"/>
              </a:rPr>
              <a:t>の推進」、「スマートシティ実現に向けた取組」を３つの重点取組方向として取組を推進しました。</a:t>
            </a:r>
            <a:endParaRPr lang="en-US" altLang="ja-JP" sz="1600" dirty="0">
              <a:latin typeface="Meiryo UI"/>
              <a:ea typeface="Meiryo UI"/>
              <a:cs typeface="Meiryo UI" panose="020B0604030504040204" pitchFamily="50" charset="-128"/>
            </a:endParaRPr>
          </a:p>
        </p:txBody>
      </p:sp>
      <p:sp>
        <p:nvSpPr>
          <p:cNvPr id="13" name="Rectangle 2"/>
          <p:cNvSpPr>
            <a:spLocks noChangeArrowheads="1"/>
          </p:cNvSpPr>
          <p:nvPr/>
        </p:nvSpPr>
        <p:spPr bwMode="auto">
          <a:xfrm>
            <a:off x="203274" y="2993374"/>
            <a:ext cx="6770808" cy="40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400" dirty="0">
                <a:solidFill>
                  <a:srgbClr val="000000"/>
                </a:solidFill>
                <a:latin typeface="Meiryo UI"/>
                <a:ea typeface="Meiryo UI"/>
                <a:cs typeface="Meiryo UI" panose="020B0604030504040204" pitchFamily="50" charset="-128"/>
              </a:rPr>
              <a:t>■</a:t>
            </a:r>
            <a:r>
              <a:rPr lang="ja-JP" altLang="en-US" sz="1400" u="sng" dirty="0">
                <a:solidFill>
                  <a:srgbClr val="000000"/>
                </a:solidFill>
                <a:latin typeface="Meiryo UI"/>
                <a:ea typeface="Meiryo UI"/>
                <a:cs typeface="Meiryo UI" panose="020B0604030504040204" pitchFamily="50" charset="-128"/>
              </a:rPr>
              <a:t>第２期総合戦略における</a:t>
            </a:r>
            <a:r>
              <a:rPr lang="en-US" altLang="ja-JP" sz="1400" u="sng" dirty="0">
                <a:solidFill>
                  <a:srgbClr val="000000"/>
                </a:solidFill>
                <a:latin typeface="Meiryo UI"/>
                <a:ea typeface="Meiryo UI"/>
                <a:cs typeface="Meiryo UI" panose="020B0604030504040204" pitchFamily="50" charset="-128"/>
              </a:rPr>
              <a:t>3</a:t>
            </a:r>
            <a:r>
              <a:rPr lang="ja-JP" altLang="en-US" sz="1400" u="sng" dirty="0">
                <a:solidFill>
                  <a:srgbClr val="000000"/>
                </a:solidFill>
                <a:latin typeface="Meiryo UI"/>
                <a:ea typeface="Meiryo UI"/>
                <a:cs typeface="Meiryo UI" panose="020B0604030504040204" pitchFamily="50" charset="-128"/>
              </a:rPr>
              <a:t>つの方向性、</a:t>
            </a:r>
            <a:r>
              <a:rPr lang="en-US" altLang="ja-JP" sz="1400" u="sng" dirty="0">
                <a:solidFill>
                  <a:srgbClr val="000000"/>
                </a:solidFill>
                <a:latin typeface="Meiryo UI"/>
                <a:ea typeface="Meiryo UI"/>
                <a:cs typeface="Meiryo UI" panose="020B0604030504040204" pitchFamily="50" charset="-128"/>
              </a:rPr>
              <a:t>6</a:t>
            </a:r>
            <a:r>
              <a:rPr lang="ja-JP" altLang="en-US" sz="1400" u="sng" dirty="0">
                <a:solidFill>
                  <a:srgbClr val="000000"/>
                </a:solidFill>
                <a:latin typeface="Meiryo UI"/>
                <a:ea typeface="Meiryo UI"/>
                <a:cs typeface="Meiryo UI" panose="020B0604030504040204" pitchFamily="50" charset="-128"/>
              </a:rPr>
              <a:t>つの基本目標及び３つの重点取組方向</a:t>
            </a:r>
          </a:p>
        </p:txBody>
      </p:sp>
      <p:graphicFrame>
        <p:nvGraphicFramePr>
          <p:cNvPr id="2" name="表 7">
            <a:extLst>
              <a:ext uri="{FF2B5EF4-FFF2-40B4-BE49-F238E27FC236}">
                <a16:creationId xmlns:a16="http://schemas.microsoft.com/office/drawing/2014/main" id="{3AC0FCC0-6EC2-48BC-8C4D-FE60BF78BC4D}"/>
              </a:ext>
            </a:extLst>
          </p:cNvPr>
          <p:cNvGraphicFramePr>
            <a:graphicFrameLocks noGrp="1"/>
          </p:cNvGraphicFramePr>
          <p:nvPr>
            <p:extLst>
              <p:ext uri="{D42A27DB-BD31-4B8C-83A1-F6EECF244321}">
                <p14:modId xmlns:p14="http://schemas.microsoft.com/office/powerpoint/2010/main" val="2306038934"/>
              </p:ext>
            </p:extLst>
          </p:nvPr>
        </p:nvGraphicFramePr>
        <p:xfrm>
          <a:off x="203274" y="3428999"/>
          <a:ext cx="5904000" cy="2771998"/>
        </p:xfrm>
        <a:graphic>
          <a:graphicData uri="http://schemas.openxmlformats.org/drawingml/2006/table">
            <a:tbl>
              <a:tblPr firstRow="1" bandRow="1">
                <a:tableStyleId>{5C22544A-7EE6-4342-B048-85BDC9FD1C3A}</a:tableStyleId>
              </a:tblPr>
              <a:tblGrid>
                <a:gridCol w="2124000">
                  <a:extLst>
                    <a:ext uri="{9D8B030D-6E8A-4147-A177-3AD203B41FA5}">
                      <a16:colId xmlns:a16="http://schemas.microsoft.com/office/drawing/2014/main" val="3001040833"/>
                    </a:ext>
                  </a:extLst>
                </a:gridCol>
                <a:gridCol w="3780000">
                  <a:extLst>
                    <a:ext uri="{9D8B030D-6E8A-4147-A177-3AD203B41FA5}">
                      <a16:colId xmlns:a16="http://schemas.microsoft.com/office/drawing/2014/main" val="1171472011"/>
                    </a:ext>
                  </a:extLst>
                </a:gridCol>
              </a:tblGrid>
              <a:tr h="528478">
                <a:tc>
                  <a:txBody>
                    <a:bodyPr/>
                    <a:lstStyle/>
                    <a:p>
                      <a:pPr algn="ctr"/>
                      <a:r>
                        <a:rPr kumimoji="1" lang="ja-JP" altLang="en-US" sz="1400"/>
                        <a:t>３つの方向性</a:t>
                      </a:r>
                    </a:p>
                  </a:txBody>
                  <a:tcPr anchor="ctr"/>
                </a:tc>
                <a:tc>
                  <a:txBody>
                    <a:bodyPr/>
                    <a:lstStyle/>
                    <a:p>
                      <a:pPr algn="ctr"/>
                      <a:r>
                        <a:rPr kumimoji="1" lang="en-US" altLang="ja-JP" sz="1400" dirty="0"/>
                        <a:t>6</a:t>
                      </a:r>
                      <a:r>
                        <a:rPr kumimoji="1" lang="ja-JP" altLang="en-US" sz="1400" dirty="0"/>
                        <a:t>つの基本目標</a:t>
                      </a:r>
                    </a:p>
                  </a:txBody>
                  <a:tcPr anchor="ctr"/>
                </a:tc>
                <a:extLst>
                  <a:ext uri="{0D108BD9-81ED-4DB2-BD59-A6C34878D82A}">
                    <a16:rowId xmlns:a16="http://schemas.microsoft.com/office/drawing/2014/main" val="3565699505"/>
                  </a:ext>
                </a:extLst>
              </a:tr>
              <a:tr h="406798">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2000"/>
                        </a:lnSpc>
                      </a:pPr>
                      <a:r>
                        <a:rPr lang="ja-JP" altLang="en-US" sz="1200" b="0"/>
                        <a:t>① 若い世代の就職・結婚・出産・子育ての希望を実現する</a:t>
                      </a:r>
                      <a:endParaRPr lang="en-US" altLang="ja-JP" sz="1200" b="0"/>
                    </a:p>
                  </a:txBody>
                  <a:tcPr anchor="ctr"/>
                </a:tc>
                <a:extLst>
                  <a:ext uri="{0D108BD9-81ED-4DB2-BD59-A6C34878D82A}">
                    <a16:rowId xmlns:a16="http://schemas.microsoft.com/office/drawing/2014/main" val="23756521"/>
                  </a:ext>
                </a:extLst>
              </a:tr>
              <a:tr h="357481">
                <a:tc vMerge="1">
                  <a:txBody>
                    <a:bodyPr/>
                    <a:lstStyle/>
                    <a:p>
                      <a:endParaRPr kumimoji="1" lang="ja-JP" altLang="en-US"/>
                    </a:p>
                  </a:txBody>
                  <a:tcPr/>
                </a:tc>
                <a:tc>
                  <a:txBody>
                    <a:bodyPr/>
                    <a:lstStyle/>
                    <a:p>
                      <a:r>
                        <a:rPr lang="ja-JP" altLang="en-US" sz="1200" b="0" dirty="0"/>
                        <a:t>② 次代の「大阪」を担う人をつくる</a:t>
                      </a:r>
                      <a:endParaRPr kumimoji="1" lang="ja-JP" altLang="en-US" sz="1200" b="0" dirty="0"/>
                    </a:p>
                  </a:txBody>
                  <a:tcPr anchor="ctr"/>
                </a:tc>
                <a:extLst>
                  <a:ext uri="{0D108BD9-81ED-4DB2-BD59-A6C34878D82A}">
                    <a16:rowId xmlns:a16="http://schemas.microsoft.com/office/drawing/2014/main" val="3341649692"/>
                  </a:ext>
                </a:extLst>
              </a:tr>
              <a:tr h="406798">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人口減少・超高齢社会でも持続可能な地域づくり</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2000"/>
                        </a:lnSpc>
                      </a:pPr>
                      <a:r>
                        <a:rPr lang="ja-JP" altLang="en-US" sz="1200" b="0" dirty="0"/>
                        <a:t>③ 誰もが健康でいきいきと活躍できる</a:t>
                      </a:r>
                      <a:r>
                        <a:rPr lang="en-US" altLang="ja-JP" sz="1200" b="0" dirty="0"/>
                        <a:t> </a:t>
                      </a:r>
                      <a:r>
                        <a:rPr lang="ja-JP" altLang="en-US" sz="1200" b="0" dirty="0"/>
                        <a:t>「まち」をつくる</a:t>
                      </a:r>
                      <a:endParaRPr lang="en-US" altLang="ja-JP" sz="1200" b="0" dirty="0"/>
                    </a:p>
                  </a:txBody>
                  <a:tcPr anchor="ctr"/>
                </a:tc>
                <a:extLst>
                  <a:ext uri="{0D108BD9-81ED-4DB2-BD59-A6C34878D82A}">
                    <a16:rowId xmlns:a16="http://schemas.microsoft.com/office/drawing/2014/main" val="912330670"/>
                  </a:ext>
                </a:extLst>
              </a:tr>
              <a:tr h="357481">
                <a:tc vMerge="1">
                  <a:txBody>
                    <a:bodyPr/>
                    <a:lstStyle/>
                    <a:p>
                      <a:endParaRPr kumimoji="1" lang="ja-JP" altLang="en-US"/>
                    </a:p>
                  </a:txBody>
                  <a:tcPr/>
                </a:tc>
                <a:tc>
                  <a:txBody>
                    <a:bodyPr/>
                    <a:lstStyle/>
                    <a:p>
                      <a:r>
                        <a:rPr lang="ja-JP" altLang="en-US" sz="1200" b="0" dirty="0"/>
                        <a:t>④ 安全・安心な地域をつくる</a:t>
                      </a:r>
                      <a:endParaRPr kumimoji="1" lang="ja-JP" altLang="en-US" sz="1200" b="0" dirty="0"/>
                    </a:p>
                  </a:txBody>
                  <a:tcPr anchor="ctr"/>
                </a:tc>
                <a:extLst>
                  <a:ext uri="{0D108BD9-81ED-4DB2-BD59-A6C34878D82A}">
                    <a16:rowId xmlns:a16="http://schemas.microsoft.com/office/drawing/2014/main" val="3809962728"/>
                  </a:ext>
                </a:extLst>
              </a:tr>
              <a:tr h="357481">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Ⅲ</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ja-JP" altLang="en-US" sz="1200" b="0" dirty="0"/>
                        <a:t>⑤ 都市としての経済機能を強化する</a:t>
                      </a:r>
                      <a:endParaRPr kumimoji="1" lang="ja-JP" altLang="en-US" sz="1200" b="0" dirty="0"/>
                    </a:p>
                  </a:txBody>
                  <a:tcPr anchor="ctr"/>
                </a:tc>
                <a:extLst>
                  <a:ext uri="{0D108BD9-81ED-4DB2-BD59-A6C34878D82A}">
                    <a16:rowId xmlns:a16="http://schemas.microsoft.com/office/drawing/2014/main" val="2743974814"/>
                  </a:ext>
                </a:extLst>
              </a:tr>
              <a:tr h="357481">
                <a:tc vMerge="1">
                  <a:txBody>
                    <a:bodyPr/>
                    <a:lstStyle/>
                    <a:p>
                      <a:endParaRPr kumimoji="1" lang="ja-JP" altLang="en-US"/>
                    </a:p>
                  </a:txBody>
                  <a:tcPr/>
                </a:tc>
                <a:tc>
                  <a:txBody>
                    <a:bodyPr/>
                    <a:lstStyle/>
                    <a:p>
                      <a:r>
                        <a:rPr lang="ja-JP" altLang="en-US" sz="1200" b="0" dirty="0"/>
                        <a:t>⑥ 定住魅力・都市魅力を強化する</a:t>
                      </a:r>
                      <a:endParaRPr kumimoji="1" lang="ja-JP" altLang="en-US" sz="1200" b="0" dirty="0"/>
                    </a:p>
                  </a:txBody>
                  <a:tcPr anchor="ctr"/>
                </a:tc>
                <a:extLst>
                  <a:ext uri="{0D108BD9-81ED-4DB2-BD59-A6C34878D82A}">
                    <a16:rowId xmlns:a16="http://schemas.microsoft.com/office/drawing/2014/main" val="454287231"/>
                  </a:ext>
                </a:extLst>
              </a:tr>
            </a:tbl>
          </a:graphicData>
        </a:graphic>
      </p:graphicFrame>
      <p:cxnSp>
        <p:nvCxnSpPr>
          <p:cNvPr id="8" name="直線コネクタ 7">
            <a:extLst>
              <a:ext uri="{FF2B5EF4-FFF2-40B4-BE49-F238E27FC236}">
                <a16:creationId xmlns:a16="http://schemas.microsoft.com/office/drawing/2014/main" id="{7A9B4D91-F9BC-4F7B-8902-2B5F1D0A0C51}"/>
              </a:ext>
            </a:extLst>
          </p:cNvPr>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9" name="正方形/長方形 8">
            <a:extLst>
              <a:ext uri="{FF2B5EF4-FFF2-40B4-BE49-F238E27FC236}">
                <a16:creationId xmlns:a16="http://schemas.microsoft.com/office/drawing/2014/main" id="{5C7A4A02-5FD0-44E4-8E9E-79F09DFB07B6}"/>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graphicFrame>
        <p:nvGraphicFramePr>
          <p:cNvPr id="3" name="表 2">
            <a:extLst>
              <a:ext uri="{FF2B5EF4-FFF2-40B4-BE49-F238E27FC236}">
                <a16:creationId xmlns:a16="http://schemas.microsoft.com/office/drawing/2014/main" id="{DC7EBD5C-469A-4067-94DC-3B004532AB2B}"/>
              </a:ext>
            </a:extLst>
          </p:cNvPr>
          <p:cNvGraphicFramePr>
            <a:graphicFrameLocks noGrp="1"/>
          </p:cNvGraphicFramePr>
          <p:nvPr>
            <p:extLst>
              <p:ext uri="{D42A27DB-BD31-4B8C-83A1-F6EECF244321}">
                <p14:modId xmlns:p14="http://schemas.microsoft.com/office/powerpoint/2010/main" val="704818449"/>
              </p:ext>
            </p:extLst>
          </p:nvPr>
        </p:nvGraphicFramePr>
        <p:xfrm>
          <a:off x="6632600" y="3429000"/>
          <a:ext cx="2448000" cy="2771998"/>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612677124"/>
                    </a:ext>
                  </a:extLst>
                </a:gridCol>
              </a:tblGrid>
              <a:tr h="528478">
                <a:tc>
                  <a:txBody>
                    <a:bodyPr/>
                    <a:lstStyle/>
                    <a:p>
                      <a:pPr algn="ctr"/>
                      <a:r>
                        <a:rPr kumimoji="1" lang="ja-JP" altLang="en-US" sz="1400" dirty="0"/>
                        <a:t>３つの重点取組方向</a:t>
                      </a:r>
                    </a:p>
                  </a:txBody>
                  <a:tcPr anchor="ctr"/>
                </a:tc>
                <a:extLst>
                  <a:ext uri="{0D108BD9-81ED-4DB2-BD59-A6C34878D82A}">
                    <a16:rowId xmlns:a16="http://schemas.microsoft.com/office/drawing/2014/main" val="3683776818"/>
                  </a:ext>
                </a:extLst>
              </a:tr>
              <a:tr h="2243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lang="ja-JP" altLang="en-US" sz="1200" b="0" dirty="0">
                          <a:solidFill>
                            <a:schemeClr val="tx1"/>
                          </a:solidFill>
                          <a:latin typeface="Meiryo UI"/>
                          <a:ea typeface="Meiryo UI"/>
                          <a:cs typeface="Meiryo UI" panose="020B0604030504040204" pitchFamily="50" charset="-128"/>
                        </a:rPr>
                        <a:t>万博のインパクトを活かした取組</a:t>
                      </a:r>
                      <a:endParaRPr kumimoji="1" lang="ja-JP" altLang="en-US" sz="1200" b="0" dirty="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kumimoji="1" lang="en-US" altLang="ja-JP" sz="1200" b="0" dirty="0">
                          <a:solidFill>
                            <a:schemeClr val="tx1"/>
                          </a:solidFill>
                        </a:rPr>
                        <a:t>SDGs</a:t>
                      </a:r>
                      <a:r>
                        <a:rPr kumimoji="1" lang="ja-JP" altLang="en-US" sz="1200" b="0" dirty="0">
                          <a:solidFill>
                            <a:schemeClr val="tx1"/>
                          </a:solidFill>
                        </a:rPr>
                        <a:t>の推進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kumimoji="1" lang="ja-JP" altLang="en-US" sz="1200" b="0" dirty="0">
                          <a:solidFill>
                            <a:schemeClr val="tx1"/>
                          </a:solidFill>
                          <a:latin typeface="Meiryo UI"/>
                          <a:ea typeface="Meiryo UI"/>
                        </a:rPr>
                        <a:t>スマート</a:t>
                      </a:r>
                      <a:r>
                        <a:rPr lang="ja-JP" altLang="en-US" sz="1200" b="0" dirty="0">
                          <a:solidFill>
                            <a:schemeClr val="tx1"/>
                          </a:solidFill>
                          <a:latin typeface="Meiryo UI"/>
                          <a:ea typeface="Meiryo UI"/>
                          <a:cs typeface="Meiryo UI" panose="020B0604030504040204" pitchFamily="50" charset="-128"/>
                        </a:rPr>
                        <a:t>シティ実現に向けた取組</a:t>
                      </a:r>
                      <a:endParaRPr kumimoji="1" lang="ja-JP" altLang="en-US" sz="1200" b="0" dirty="0">
                        <a:solidFill>
                          <a:schemeClr val="tx1"/>
                        </a:solidFill>
                        <a:latin typeface="Meiryo UI"/>
                        <a:ea typeface="Meiryo UI"/>
                      </a:endParaRPr>
                    </a:p>
                  </a:txBody>
                  <a:tcPr anchor="ctr"/>
                </a:tc>
                <a:extLst>
                  <a:ext uri="{0D108BD9-81ED-4DB2-BD59-A6C34878D82A}">
                    <a16:rowId xmlns:a16="http://schemas.microsoft.com/office/drawing/2014/main" val="4211218538"/>
                  </a:ext>
                </a:extLst>
              </a:tr>
            </a:tbl>
          </a:graphicData>
        </a:graphic>
      </p:graphicFrame>
      <p:sp>
        <p:nvSpPr>
          <p:cNvPr id="7" name="十字形 6">
            <a:extLst>
              <a:ext uri="{FF2B5EF4-FFF2-40B4-BE49-F238E27FC236}">
                <a16:creationId xmlns:a16="http://schemas.microsoft.com/office/drawing/2014/main" id="{5707AB85-8681-4B8B-BBB1-CB1349D407CF}"/>
              </a:ext>
            </a:extLst>
          </p:cNvPr>
          <p:cNvSpPr/>
          <p:nvPr/>
        </p:nvSpPr>
        <p:spPr>
          <a:xfrm>
            <a:off x="6169159" y="4614213"/>
            <a:ext cx="401555" cy="401569"/>
          </a:xfrm>
          <a:prstGeom prst="plus">
            <a:avLst>
              <a:gd name="adj" fmla="val 34103"/>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674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43508"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　若い世代の就職・結婚・出産・子育ての希望を実現する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若い世代の経済的安定や結婚・出産・子育て希望が実現できる環境の整備に向け、「若者の安定した雇用支援」や「女性の活躍支援」等に取り組みました。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446088"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合計特殊出生率は戦略策定時より実績値が低下していますが、若者や女性の就業率に関する指標については、</a:t>
            </a:r>
            <a:r>
              <a:rPr lang="en-US" altLang="ja-JP" sz="1600" dirty="0"/>
              <a:t>KPI</a:t>
            </a:r>
            <a:r>
              <a:rPr lang="ja-JP" altLang="en-US" sz="1600" dirty="0"/>
              <a:t>を達成していないものの、一定の改善傾向は見られます。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a:solidFill>
                <a:prstClr val="black"/>
              </a:solidFill>
            </a:endParaRPr>
          </a:p>
        </p:txBody>
      </p:sp>
      <p:graphicFrame>
        <p:nvGraphicFramePr>
          <p:cNvPr id="8" name="表 7">
            <a:extLst>
              <a:ext uri="{FF2B5EF4-FFF2-40B4-BE49-F238E27FC236}">
                <a16:creationId xmlns:a16="http://schemas.microsoft.com/office/drawing/2014/main" id="{9A38BB22-EA61-443C-909D-3F4A4D5B8775}"/>
              </a:ext>
            </a:extLst>
          </p:cNvPr>
          <p:cNvGraphicFramePr>
            <a:graphicFrameLocks noGrp="1"/>
          </p:cNvGraphicFramePr>
          <p:nvPr>
            <p:extLst>
              <p:ext uri="{D42A27DB-BD31-4B8C-83A1-F6EECF244321}">
                <p14:modId xmlns:p14="http://schemas.microsoft.com/office/powerpoint/2010/main" val="2348376325"/>
              </p:ext>
            </p:extLst>
          </p:nvPr>
        </p:nvGraphicFramePr>
        <p:xfrm>
          <a:off x="382698" y="2924944"/>
          <a:ext cx="8378605" cy="3456742"/>
        </p:xfrm>
        <a:graphic>
          <a:graphicData uri="http://schemas.openxmlformats.org/drawingml/2006/table">
            <a:tbl>
              <a:tblPr firstRow="1" bandRow="1">
                <a:tableStyleId>{93296810-A885-4BE3-A3E7-6D5BEEA58F35}</a:tableStyleId>
              </a:tblPr>
              <a:tblGrid>
                <a:gridCol w="1569437">
                  <a:extLst>
                    <a:ext uri="{9D8B030D-6E8A-4147-A177-3AD203B41FA5}">
                      <a16:colId xmlns:a16="http://schemas.microsoft.com/office/drawing/2014/main" val="1433173782"/>
                    </a:ext>
                  </a:extLst>
                </a:gridCol>
                <a:gridCol w="1195446">
                  <a:extLst>
                    <a:ext uri="{9D8B030D-6E8A-4147-A177-3AD203B41FA5}">
                      <a16:colId xmlns:a16="http://schemas.microsoft.com/office/drawing/2014/main" val="1700687111"/>
                    </a:ext>
                  </a:extLst>
                </a:gridCol>
                <a:gridCol w="741822">
                  <a:extLst>
                    <a:ext uri="{9D8B030D-6E8A-4147-A177-3AD203B41FA5}">
                      <a16:colId xmlns:a16="http://schemas.microsoft.com/office/drawing/2014/main" val="3552610994"/>
                    </a:ext>
                  </a:extLst>
                </a:gridCol>
                <a:gridCol w="1215942">
                  <a:extLst>
                    <a:ext uri="{9D8B030D-6E8A-4147-A177-3AD203B41FA5}">
                      <a16:colId xmlns:a16="http://schemas.microsoft.com/office/drawing/2014/main" val="304697467"/>
                    </a:ext>
                  </a:extLst>
                </a:gridCol>
                <a:gridCol w="460782">
                  <a:extLst>
                    <a:ext uri="{9D8B030D-6E8A-4147-A177-3AD203B41FA5}">
                      <a16:colId xmlns:a16="http://schemas.microsoft.com/office/drawing/2014/main" val="55972659"/>
                    </a:ext>
                  </a:extLst>
                </a:gridCol>
                <a:gridCol w="1052975">
                  <a:extLst>
                    <a:ext uri="{9D8B030D-6E8A-4147-A177-3AD203B41FA5}">
                      <a16:colId xmlns:a16="http://schemas.microsoft.com/office/drawing/2014/main" val="1469281846"/>
                    </a:ext>
                  </a:extLst>
                </a:gridCol>
                <a:gridCol w="2142201">
                  <a:extLst>
                    <a:ext uri="{9D8B030D-6E8A-4147-A177-3AD203B41FA5}">
                      <a16:colId xmlns:a16="http://schemas.microsoft.com/office/drawing/2014/main" val="2979112779"/>
                    </a:ext>
                  </a:extLst>
                </a:gridCol>
              </a:tblGrid>
              <a:tr h="444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具体的目標</a:t>
                      </a:r>
                      <a:endParaRPr kumimoji="1" lang="en-US" altLang="ja-JP" sz="110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a:t>
                      </a:r>
                      <a:r>
                        <a:rPr kumimoji="1" lang="en-US" altLang="ja-JP" sz="1100"/>
                        <a:t>KPI</a:t>
                      </a:r>
                      <a:r>
                        <a:rPr kumimoji="1" lang="ja-JP" altLang="en-US" sz="1100"/>
                        <a:t>）</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algn="ctr"/>
                      <a:r>
                        <a:rPr kumimoji="1" lang="ja-JP" altLang="en-US" sz="1100" b="1"/>
                        <a:t>参考値</a:t>
                      </a:r>
                      <a:endParaRPr kumimoji="1" lang="en-US" altLang="ja-JP"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参考指標</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912642">
                <a:tc>
                  <a:txBody>
                    <a:bodyPr/>
                    <a:lstStyle/>
                    <a:p>
                      <a:r>
                        <a:rPr kumimoji="1" lang="ja-JP" altLang="en-US" sz="1000" b="1" dirty="0"/>
                        <a:t>○就業率（</a:t>
                      </a:r>
                      <a:r>
                        <a:rPr kumimoji="1" lang="en-US" altLang="ja-JP" sz="1000" b="1" dirty="0"/>
                        <a:t>15</a:t>
                      </a:r>
                      <a:r>
                        <a:rPr kumimoji="1" lang="ja-JP" altLang="en-US" sz="1000" b="1" dirty="0"/>
                        <a:t>～</a:t>
                      </a:r>
                      <a:r>
                        <a:rPr kumimoji="1" lang="en-US" altLang="ja-JP" sz="1000" b="1" dirty="0"/>
                        <a:t>34</a:t>
                      </a:r>
                      <a:r>
                        <a:rPr kumimoji="1" lang="ja-JP" altLang="en-US" sz="1000" b="1" dirty="0"/>
                        <a:t>才）</a:t>
                      </a:r>
                    </a:p>
                    <a:p>
                      <a:r>
                        <a:rPr kumimoji="1" lang="ja-JP" altLang="en-US" sz="1000" b="1" dirty="0"/>
                        <a:t>　：全国平均を上回る</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100" dirty="0"/>
                        <a:t>【2018</a:t>
                      </a:r>
                      <a:r>
                        <a:rPr kumimoji="1" lang="zh-CN" altLang="en-US" sz="1100" dirty="0"/>
                        <a:t>年</a:t>
                      </a:r>
                      <a:r>
                        <a:rPr kumimoji="1" lang="en-US" altLang="zh-CN" sz="1100" dirty="0"/>
                        <a:t>】</a:t>
                      </a:r>
                    </a:p>
                    <a:p>
                      <a:pPr algn="ctr"/>
                      <a:r>
                        <a:rPr kumimoji="1" lang="en-US" altLang="zh-CN" sz="1100" dirty="0"/>
                        <a:t>64.96%</a:t>
                      </a:r>
                    </a:p>
                    <a:p>
                      <a:pPr algn="ctr"/>
                      <a:r>
                        <a:rPr kumimoji="1" lang="en-US" altLang="zh-CN" sz="1100" dirty="0"/>
                        <a:t>(</a:t>
                      </a:r>
                      <a:r>
                        <a:rPr kumimoji="1" lang="zh-CN" altLang="en-US" sz="1100" dirty="0"/>
                        <a:t>全国</a:t>
                      </a:r>
                      <a:r>
                        <a:rPr kumimoji="1" lang="en-US" altLang="zh-CN" sz="1100" dirty="0"/>
                        <a:t>66.09%)</a:t>
                      </a:r>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1000"/>
                        <a:t>【2021</a:t>
                      </a:r>
                      <a:r>
                        <a:rPr kumimoji="1" lang="zh-CN" altLang="en-US" sz="1000"/>
                        <a:t>年</a:t>
                      </a:r>
                      <a:r>
                        <a:rPr kumimoji="1" lang="en-US" altLang="zh-CN" sz="1000"/>
                        <a:t>】</a:t>
                      </a:r>
                    </a:p>
                    <a:p>
                      <a:pPr algn="ctr"/>
                      <a:r>
                        <a:rPr kumimoji="1" lang="en-US" altLang="zh-CN" sz="1000"/>
                        <a:t>66.47%</a:t>
                      </a:r>
                    </a:p>
                    <a:p>
                      <a:pPr algn="ctr"/>
                      <a:r>
                        <a:rPr kumimoji="1" lang="en-US" altLang="zh-CN" sz="1000"/>
                        <a:t>(</a:t>
                      </a:r>
                      <a:r>
                        <a:rPr kumimoji="1" lang="zh-CN" altLang="en-US" sz="1000"/>
                        <a:t>全国</a:t>
                      </a:r>
                      <a:r>
                        <a:rPr kumimoji="1" lang="en-US" altLang="zh-CN" sz="1000"/>
                        <a:t>66.88%</a:t>
                      </a:r>
                      <a:r>
                        <a:rPr kumimoji="1" lang="zh-CN" altLang="en-US" sz="1000"/>
                        <a:t>）</a:t>
                      </a:r>
                      <a:endParaRPr kumimoji="1" lang="ja-JP" altLang="en-US" sz="100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1100"/>
                        <a:t>【2022</a:t>
                      </a:r>
                      <a:r>
                        <a:rPr kumimoji="1" lang="zh-CN" altLang="en-US" sz="1100"/>
                        <a:t>年</a:t>
                      </a:r>
                      <a:r>
                        <a:rPr kumimoji="1" lang="en-US" altLang="zh-CN" sz="1100"/>
                        <a:t>】</a:t>
                      </a:r>
                    </a:p>
                    <a:p>
                      <a:pPr algn="ctr"/>
                      <a:r>
                        <a:rPr kumimoji="1" lang="en-US" altLang="zh-CN" sz="1100"/>
                        <a:t>68.35%</a:t>
                      </a:r>
                    </a:p>
                    <a:p>
                      <a:pPr algn="ctr"/>
                      <a:r>
                        <a:rPr kumimoji="1" lang="en-US" altLang="zh-CN" sz="1100"/>
                        <a:t>(</a:t>
                      </a:r>
                      <a:r>
                        <a:rPr kumimoji="1" lang="zh-CN" altLang="en-US" sz="1100"/>
                        <a:t>全国</a:t>
                      </a:r>
                      <a:r>
                        <a:rPr kumimoji="1" lang="en-US" altLang="zh-CN" sz="1100"/>
                        <a:t>70.11%</a:t>
                      </a:r>
                      <a:r>
                        <a:rPr kumimoji="1" lang="zh-CN" altLang="en-US" sz="1100"/>
                        <a:t>）</a:t>
                      </a:r>
                      <a:endParaRPr kumimoji="1" lang="ja-JP" altLang="en-US" sz="110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700"/>
                        <a:t>B</a:t>
                      </a:r>
                      <a:endParaRPr kumimoji="1" lang="ja-JP" altLang="en-US" sz="80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zh-TW" altLang="en-US" sz="900"/>
                        <a:t>年齢別就業率</a:t>
                      </a:r>
                    </a:p>
                    <a:p>
                      <a:pPr algn="ctr"/>
                      <a:r>
                        <a:rPr kumimoji="1" lang="en-US" altLang="zh-TW" sz="900"/>
                        <a:t>【2022</a:t>
                      </a:r>
                      <a:r>
                        <a:rPr kumimoji="1" lang="zh-TW" altLang="en-US" sz="900"/>
                        <a:t>年</a:t>
                      </a:r>
                      <a:r>
                        <a:rPr kumimoji="1" lang="en-US" altLang="zh-TW" sz="900"/>
                        <a:t>】</a:t>
                      </a:r>
                      <a:endParaRPr kumimoji="1" lang="ja-JP" altLang="en-US" sz="900">
                        <a:latin typeface="Meiryo UI" panose="020B0604030504040204" pitchFamily="50" charset="-128"/>
                        <a:ea typeface="Meiryo UI" panose="020B0604030504040204" pitchFamily="50" charset="-128"/>
                      </a:endParaRPr>
                    </a:p>
                  </a:txBody>
                  <a:tcPr marL="68580" marR="68580" marT="34290" marB="34290" anchor="ctr"/>
                </a:tc>
                <a:tc>
                  <a:txBody>
                    <a:bodyPr/>
                    <a:lstStyle/>
                    <a:p>
                      <a:r>
                        <a:rPr kumimoji="1" lang="ja-JP" altLang="en-US" sz="900" dirty="0"/>
                        <a:t>　　　　　　　　　　男性　　      女性 </a:t>
                      </a:r>
                    </a:p>
                    <a:p>
                      <a:r>
                        <a:rPr kumimoji="1" lang="en-US" altLang="ja-JP" sz="900" dirty="0"/>
                        <a:t>15~24</a:t>
                      </a:r>
                      <a:r>
                        <a:rPr kumimoji="1" lang="ja-JP" altLang="en-US" sz="900" dirty="0"/>
                        <a:t>歳　　　</a:t>
                      </a:r>
                      <a:r>
                        <a:rPr kumimoji="1" lang="en-US" altLang="ja-JP" sz="900" dirty="0"/>
                        <a:t>46.47%    53.79%</a:t>
                      </a:r>
                    </a:p>
                    <a:p>
                      <a:r>
                        <a:rPr kumimoji="1" lang="ja-JP" altLang="en-US" sz="900" dirty="0"/>
                        <a:t>　　　　　　　   （▲</a:t>
                      </a:r>
                      <a:r>
                        <a:rPr kumimoji="1" lang="en-US" altLang="ja-JP" sz="900" dirty="0"/>
                        <a:t>1.04</a:t>
                      </a:r>
                      <a:r>
                        <a:rPr kumimoji="1" lang="ja-JP" altLang="en-US" sz="900" dirty="0"/>
                        <a:t>％　</a:t>
                      </a:r>
                      <a:r>
                        <a:rPr kumimoji="1" lang="en-US" altLang="ja-JP" sz="900" dirty="0"/>
                        <a:t>+5.51%</a:t>
                      </a:r>
                      <a:r>
                        <a:rPr kumimoji="1" lang="ja-JP" altLang="en-US" sz="900" dirty="0"/>
                        <a:t>）</a:t>
                      </a:r>
                    </a:p>
                    <a:p>
                      <a:r>
                        <a:rPr kumimoji="1" lang="en-US" altLang="ja-JP" sz="900" dirty="0"/>
                        <a:t>25</a:t>
                      </a:r>
                      <a:r>
                        <a:rPr kumimoji="1" lang="ja-JP" altLang="en-US" sz="900" dirty="0"/>
                        <a:t>～</a:t>
                      </a:r>
                      <a:r>
                        <a:rPr kumimoji="1" lang="en-US" altLang="ja-JP" sz="900" dirty="0"/>
                        <a:t>34</a:t>
                      </a:r>
                      <a:r>
                        <a:rPr kumimoji="1" lang="ja-JP" altLang="en-US" sz="900" dirty="0"/>
                        <a:t>歳　　　</a:t>
                      </a:r>
                      <a:r>
                        <a:rPr kumimoji="1" lang="en-US" altLang="ja-JP" sz="900" dirty="0"/>
                        <a:t>89.77%</a:t>
                      </a:r>
                      <a:r>
                        <a:rPr kumimoji="1" lang="ja-JP" altLang="en-US" sz="900" dirty="0"/>
                        <a:t>　 </a:t>
                      </a:r>
                      <a:r>
                        <a:rPr kumimoji="1" lang="en-US" altLang="ja-JP" sz="900" dirty="0"/>
                        <a:t>79.96%</a:t>
                      </a:r>
                    </a:p>
                    <a:p>
                      <a:r>
                        <a:rPr kumimoji="1" lang="ja-JP" altLang="en-US" sz="900" dirty="0"/>
                        <a:t>　　　　　　　   （</a:t>
                      </a:r>
                      <a:r>
                        <a:rPr kumimoji="1" lang="en-US" altLang="ja-JP" sz="900" dirty="0"/>
                        <a:t>+0.19% </a:t>
                      </a:r>
                      <a:r>
                        <a:rPr kumimoji="1" lang="ja-JP" altLang="en-US" sz="900" dirty="0"/>
                        <a:t> </a:t>
                      </a:r>
                      <a:r>
                        <a:rPr kumimoji="1" lang="en-US" altLang="ja-JP" sz="900" dirty="0"/>
                        <a:t>+10.14%</a:t>
                      </a:r>
                      <a:r>
                        <a:rPr kumimoji="1" lang="ja-JP" altLang="en-US" sz="900" dirty="0"/>
                        <a:t>）</a:t>
                      </a:r>
                    </a:p>
                    <a:p>
                      <a:r>
                        <a:rPr kumimoji="1" lang="ja-JP" altLang="en-US" sz="900" dirty="0"/>
                        <a:t>　</a:t>
                      </a:r>
                      <a:r>
                        <a:rPr kumimoji="1" lang="en-US" altLang="ja-JP" sz="900" dirty="0"/>
                        <a:t>※</a:t>
                      </a:r>
                      <a:r>
                        <a:rPr kumimoji="1" lang="ja-JP" altLang="en-US" sz="900" dirty="0"/>
                        <a:t>（  ）は前年との差</a:t>
                      </a:r>
                      <a:endParaRPr kumimoji="1" lang="ja-JP" altLang="en-US" sz="900"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696977389"/>
                  </a:ext>
                </a:extLst>
              </a:tr>
              <a:tr h="690871">
                <a:tc>
                  <a:txBody>
                    <a:bodyPr/>
                    <a:lstStyle/>
                    <a:p>
                      <a:r>
                        <a:rPr kumimoji="1" lang="ja-JP" altLang="en-US" sz="1000" b="1" dirty="0"/>
                        <a:t>○女性の就業率</a:t>
                      </a:r>
                    </a:p>
                    <a:p>
                      <a:r>
                        <a:rPr kumimoji="1" lang="ja-JP" altLang="en-US" sz="1000" b="1" dirty="0"/>
                        <a:t>　：全国平均を上回る</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100" dirty="0"/>
                        <a:t>【2018</a:t>
                      </a:r>
                      <a:r>
                        <a:rPr kumimoji="1" lang="zh-CN" altLang="en-US" sz="1100" dirty="0"/>
                        <a:t>年</a:t>
                      </a:r>
                      <a:r>
                        <a:rPr kumimoji="1" lang="en-US" altLang="zh-CN" sz="1100" dirty="0"/>
                        <a:t>】</a:t>
                      </a:r>
                    </a:p>
                    <a:p>
                      <a:pPr algn="ctr"/>
                      <a:r>
                        <a:rPr kumimoji="1" lang="en-US" altLang="zh-CN" sz="1100" dirty="0"/>
                        <a:t>48.65%</a:t>
                      </a:r>
                    </a:p>
                    <a:p>
                      <a:pPr algn="ctr"/>
                      <a:r>
                        <a:rPr kumimoji="1" lang="en-US" altLang="zh-CN" sz="1100" dirty="0"/>
                        <a:t>(</a:t>
                      </a:r>
                      <a:r>
                        <a:rPr kumimoji="1" lang="zh-CN" altLang="en-US" sz="1100" dirty="0"/>
                        <a:t>全国</a:t>
                      </a:r>
                      <a:r>
                        <a:rPr kumimoji="1" lang="en-US" altLang="zh-CN" sz="1100" dirty="0"/>
                        <a:t>51.33%)</a:t>
                      </a:r>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1000"/>
                        <a:t>【2021</a:t>
                      </a:r>
                      <a:r>
                        <a:rPr kumimoji="1" lang="zh-CN" altLang="en-US" sz="1000"/>
                        <a:t>年</a:t>
                      </a:r>
                      <a:r>
                        <a:rPr kumimoji="1" lang="en-US" altLang="zh-CN" sz="1000"/>
                        <a:t>】</a:t>
                      </a:r>
                    </a:p>
                    <a:p>
                      <a:pPr algn="ctr"/>
                      <a:r>
                        <a:rPr kumimoji="1" lang="en-US" altLang="zh-CN" sz="1000"/>
                        <a:t>51.10%</a:t>
                      </a:r>
                    </a:p>
                    <a:p>
                      <a:pPr algn="ctr"/>
                      <a:r>
                        <a:rPr kumimoji="1" lang="en-US" altLang="zh-CN" sz="1000"/>
                        <a:t>(</a:t>
                      </a:r>
                      <a:r>
                        <a:rPr kumimoji="1" lang="zh-CN" altLang="en-US" sz="1000"/>
                        <a:t>全国</a:t>
                      </a:r>
                      <a:r>
                        <a:rPr kumimoji="1" lang="en-US" altLang="zh-CN" sz="1000"/>
                        <a:t>52.18%)</a:t>
                      </a:r>
                      <a:endParaRPr kumimoji="1" lang="ja-JP" altLang="en-US" sz="100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1100"/>
                        <a:t>【2022</a:t>
                      </a:r>
                      <a:r>
                        <a:rPr kumimoji="1" lang="zh-CN" altLang="en-US" sz="1100"/>
                        <a:t>年</a:t>
                      </a:r>
                      <a:r>
                        <a:rPr kumimoji="1" lang="en-US" altLang="zh-CN" sz="1100"/>
                        <a:t>】</a:t>
                      </a:r>
                    </a:p>
                    <a:p>
                      <a:pPr algn="ctr"/>
                      <a:r>
                        <a:rPr kumimoji="1" lang="en-US" altLang="zh-CN" sz="1100"/>
                        <a:t>52.27%</a:t>
                      </a:r>
                    </a:p>
                    <a:p>
                      <a:pPr algn="ctr"/>
                      <a:r>
                        <a:rPr kumimoji="1" lang="en-US" altLang="zh-CN" sz="1100"/>
                        <a:t>(</a:t>
                      </a:r>
                      <a:r>
                        <a:rPr kumimoji="1" lang="zh-CN" altLang="en-US" sz="1100"/>
                        <a:t>全国</a:t>
                      </a:r>
                      <a:r>
                        <a:rPr kumimoji="1" lang="en-US" altLang="zh-CN" sz="1100"/>
                        <a:t>54.20%)</a:t>
                      </a:r>
                      <a:endParaRPr kumimoji="1" lang="ja-JP" altLang="en-US" sz="110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700" b="0" u="none" strike="noStrike" kern="1200" cap="none" spc="0" normalizeH="0" baseline="0" noProof="0">
                          <a:ln>
                            <a:noFill/>
                          </a:ln>
                          <a:solidFill>
                            <a:prstClr val="black"/>
                          </a:solidFill>
                          <a:effectLst/>
                          <a:uLnTx/>
                          <a:uFillTx/>
                        </a:rPr>
                        <a:t>B</a:t>
                      </a:r>
                      <a:endParaRPr kumimoji="1" lang="ja-JP" altLang="en-US" sz="800" b="1">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ja-JP" altLang="en-US" sz="900"/>
                        <a:t>年齢階層別女性の有業率</a:t>
                      </a:r>
                      <a:endParaRPr kumimoji="1" lang="en-US" altLang="ja-JP" sz="900"/>
                    </a:p>
                    <a:p>
                      <a:pPr algn="ctr"/>
                      <a:r>
                        <a:rPr kumimoji="1" lang="en-US" altLang="ja-JP" sz="900"/>
                        <a:t>【2017</a:t>
                      </a:r>
                      <a:r>
                        <a:rPr kumimoji="1" lang="ja-JP" altLang="en-US" sz="900"/>
                        <a:t>年</a:t>
                      </a:r>
                      <a:r>
                        <a:rPr kumimoji="1" lang="en-US" altLang="ja-JP" sz="900"/>
                        <a:t>】</a:t>
                      </a:r>
                      <a:endParaRPr kumimoji="1" lang="ja-JP" altLang="en-US" sz="900">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t>25</a:t>
                      </a:r>
                      <a:r>
                        <a:rPr kumimoji="1" lang="ja-JP" altLang="en-US" sz="900" dirty="0"/>
                        <a:t>～</a:t>
                      </a:r>
                      <a:r>
                        <a:rPr kumimoji="1" lang="en-US" altLang="ja-JP" sz="900" dirty="0"/>
                        <a:t>29</a:t>
                      </a:r>
                      <a:r>
                        <a:rPr kumimoji="1" lang="ja-JP" altLang="en-US" sz="900" dirty="0"/>
                        <a:t>歳で</a:t>
                      </a:r>
                      <a:r>
                        <a:rPr kumimoji="1" lang="en-US" altLang="ja-JP" sz="900" dirty="0"/>
                        <a:t>79.1</a:t>
                      </a:r>
                      <a:r>
                        <a:rPr kumimoji="1" lang="ja-JP" altLang="en-US" sz="900" dirty="0"/>
                        <a:t>％と最も高く、</a:t>
                      </a:r>
                      <a:r>
                        <a:rPr kumimoji="1" lang="en-US" altLang="ja-JP" sz="900" dirty="0"/>
                        <a:t>30</a:t>
                      </a:r>
                      <a:r>
                        <a:rPr kumimoji="1" lang="ja-JP" altLang="en-US" sz="900" dirty="0"/>
                        <a:t>～</a:t>
                      </a:r>
                      <a:r>
                        <a:rPr kumimoji="1" lang="en-US" altLang="ja-JP" sz="900" dirty="0"/>
                        <a:t>54</a:t>
                      </a:r>
                      <a:r>
                        <a:rPr kumimoji="1" lang="ja-JP" altLang="en-US" sz="900" dirty="0"/>
                        <a:t>歳まで</a:t>
                      </a:r>
                      <a:r>
                        <a:rPr kumimoji="1" lang="en-US" altLang="ja-JP" sz="900" dirty="0"/>
                        <a:t>70</a:t>
                      </a:r>
                      <a:r>
                        <a:rPr kumimoji="1" lang="ja-JP" altLang="en-US" sz="900" dirty="0"/>
                        <a:t>％前半で推移、</a:t>
                      </a:r>
                      <a:r>
                        <a:rPr kumimoji="1" lang="en-US" altLang="ja-JP" sz="900" dirty="0"/>
                        <a:t>55</a:t>
                      </a:r>
                      <a:r>
                        <a:rPr kumimoji="1" lang="ja-JP" altLang="en-US" sz="900" dirty="0"/>
                        <a:t>歳から徐々に減少し、</a:t>
                      </a:r>
                      <a:r>
                        <a:rPr kumimoji="1" lang="en-US" altLang="ja-JP" sz="900" dirty="0"/>
                        <a:t>65</a:t>
                      </a:r>
                      <a:r>
                        <a:rPr kumimoji="1" lang="ja-JP" altLang="en-US" sz="900" dirty="0"/>
                        <a:t>歳以上は</a:t>
                      </a:r>
                      <a:r>
                        <a:rPr kumimoji="1" lang="en-US" altLang="ja-JP" sz="900" dirty="0"/>
                        <a:t>15.4</a:t>
                      </a:r>
                      <a:r>
                        <a:rPr kumimoji="1" lang="ja-JP" altLang="en-US" sz="900" dirty="0"/>
                        <a:t>％</a:t>
                      </a:r>
                      <a:endParaRPr kumimoji="1" lang="ja-JP" altLang="en-US" sz="900"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188717175"/>
                  </a:ext>
                </a:extLst>
              </a:tr>
              <a:tr h="352171">
                <a:tc rowSpan="4">
                  <a:txBody>
                    <a:bodyPr/>
                    <a:lstStyle/>
                    <a:p>
                      <a:r>
                        <a:rPr kumimoji="1" lang="ja-JP" altLang="en-US" sz="1000" b="1"/>
                        <a:t>○合計特殊出生率</a:t>
                      </a:r>
                    </a:p>
                    <a:p>
                      <a:r>
                        <a:rPr kumimoji="1" lang="ja-JP" altLang="en-US" sz="1000" b="1"/>
                        <a:t>　：前年を上回る</a:t>
                      </a:r>
                      <a:endParaRPr kumimoji="1" lang="ja-JP" altLang="en-US" sz="1000" b="1">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tcPr>
                </a:tc>
                <a:tc rowSpan="4">
                  <a:txBody>
                    <a:bodyPr/>
                    <a:lstStyle/>
                    <a:p>
                      <a:pPr algn="ctr"/>
                      <a:r>
                        <a:rPr kumimoji="1" lang="en-US" altLang="ja-JP" sz="1100"/>
                        <a:t>【2018</a:t>
                      </a:r>
                      <a:r>
                        <a:rPr kumimoji="1" lang="ja-JP" altLang="en-US" sz="1100"/>
                        <a:t>年</a:t>
                      </a:r>
                      <a:r>
                        <a:rPr kumimoji="1" lang="en-US" altLang="ja-JP" sz="1100"/>
                        <a:t>】</a:t>
                      </a:r>
                    </a:p>
                    <a:p>
                      <a:pPr algn="ctr"/>
                      <a:r>
                        <a:rPr kumimoji="1" lang="en-US" altLang="ja-JP" sz="1100"/>
                        <a:t>1.35</a:t>
                      </a:r>
                      <a:endParaRPr kumimoji="1" lang="ja-JP" altLang="en-US" sz="1100">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4">
                  <a:txBody>
                    <a:bodyPr/>
                    <a:lstStyle/>
                    <a:p>
                      <a:pPr algn="ctr"/>
                      <a:r>
                        <a:rPr kumimoji="1" lang="en-US" altLang="ja-JP" sz="1000" dirty="0"/>
                        <a:t>【2021</a:t>
                      </a:r>
                      <a:r>
                        <a:rPr kumimoji="1" lang="ja-JP" altLang="en-US" sz="1000" dirty="0"/>
                        <a:t>年</a:t>
                      </a:r>
                      <a:r>
                        <a:rPr kumimoji="1" lang="en-US" altLang="ja-JP" sz="1000" dirty="0"/>
                        <a:t>】</a:t>
                      </a:r>
                    </a:p>
                    <a:p>
                      <a:pPr algn="ctr"/>
                      <a:r>
                        <a:rPr kumimoji="1" lang="en-US" altLang="ja-JP" sz="1000" dirty="0"/>
                        <a:t>1.27</a:t>
                      </a:r>
                      <a:endParaRPr kumimoji="1" lang="ja-JP" altLang="en-US" sz="1000" dirty="0">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4">
                  <a:txBody>
                    <a:bodyPr/>
                    <a:lstStyle/>
                    <a:p>
                      <a:pPr algn="ctr"/>
                      <a:r>
                        <a:rPr kumimoji="1" lang="en-US" altLang="ja-JP" sz="1100"/>
                        <a:t>【2022</a:t>
                      </a:r>
                      <a:r>
                        <a:rPr kumimoji="1" lang="ja-JP" altLang="en-US" sz="1100"/>
                        <a:t>年</a:t>
                      </a:r>
                      <a:r>
                        <a:rPr kumimoji="1" lang="en-US" altLang="ja-JP" sz="1100"/>
                        <a:t>】</a:t>
                      </a:r>
                    </a:p>
                    <a:p>
                      <a:pPr algn="ctr"/>
                      <a:r>
                        <a:rPr kumimoji="1" lang="en-US" altLang="ja-JP" sz="1100"/>
                        <a:t>1.22</a:t>
                      </a:r>
                      <a:endParaRPr kumimoji="1" lang="en-US" altLang="ja-JP" sz="1100">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4">
                  <a:txBody>
                    <a:bodyPr/>
                    <a:lstStyle/>
                    <a:p>
                      <a:pPr algn="ctr"/>
                      <a:r>
                        <a:rPr kumimoji="1" lang="en-US" altLang="ja-JP" sz="1700" b="1" u="none" strike="noStrike" kern="1200" cap="none" spc="0" normalizeH="0" baseline="0" noProof="0">
                          <a:ln>
                            <a:noFill/>
                          </a:ln>
                          <a:solidFill>
                            <a:srgbClr val="FF0000"/>
                          </a:solidFill>
                          <a:effectLst/>
                          <a:uLnTx/>
                          <a:uFillTx/>
                        </a:rPr>
                        <a:t>D</a:t>
                      </a:r>
                      <a:endParaRPr kumimoji="1" lang="ja-JP" altLang="en-US" sz="800" b="1">
                        <a:solidFill>
                          <a:srgbClr val="FF0000"/>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a:txBody>
                    <a:bodyPr/>
                    <a:lstStyle/>
                    <a:p>
                      <a:pPr algn="ctr"/>
                      <a:r>
                        <a:rPr kumimoji="1" lang="ja-JP" altLang="en-US" sz="900"/>
                        <a:t>出生数</a:t>
                      </a:r>
                    </a:p>
                    <a:p>
                      <a:pPr algn="ctr"/>
                      <a:r>
                        <a:rPr kumimoji="1" lang="en-US" altLang="ja-JP" sz="900"/>
                        <a:t>【2022</a:t>
                      </a:r>
                      <a:r>
                        <a:rPr kumimoji="1" lang="ja-JP" altLang="en-US" sz="900"/>
                        <a:t>年</a:t>
                      </a:r>
                      <a:r>
                        <a:rPr kumimoji="1" lang="en-US" altLang="ja-JP" sz="900"/>
                        <a:t>】</a:t>
                      </a:r>
                      <a:endParaRPr kumimoji="1" lang="ja-JP" altLang="en-US" sz="900">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t>57,315</a:t>
                      </a:r>
                      <a:r>
                        <a:rPr kumimoji="1" lang="ja-JP" altLang="en-US" sz="900" dirty="0"/>
                        <a:t>人（前年比▲</a:t>
                      </a:r>
                      <a:r>
                        <a:rPr kumimoji="1" lang="en-US" altLang="ja-JP" sz="900" dirty="0"/>
                        <a:t>2,465</a:t>
                      </a:r>
                      <a:r>
                        <a:rPr kumimoji="1" lang="ja-JP" altLang="en-US" sz="900" dirty="0"/>
                        <a:t>人）</a:t>
                      </a:r>
                      <a:endParaRPr kumimoji="1" lang="ja-JP" altLang="en-US" sz="900"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764887621"/>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20000"/>
                        <a:lumOff val="80000"/>
                      </a:schemeClr>
                    </a:solidFill>
                  </a:tcPr>
                </a:tc>
                <a:tc>
                  <a:txBody>
                    <a:bodyPr/>
                    <a:lstStyle/>
                    <a:p>
                      <a:pPr algn="ctr"/>
                      <a:r>
                        <a:rPr kumimoji="1" lang="ja-JP" altLang="en-US" sz="900"/>
                        <a:t>初婚年齢</a:t>
                      </a:r>
                    </a:p>
                    <a:p>
                      <a:pPr algn="ctr"/>
                      <a:r>
                        <a:rPr kumimoji="1" lang="en-US" altLang="ja-JP" sz="900"/>
                        <a:t>【2021</a:t>
                      </a:r>
                      <a:r>
                        <a:rPr kumimoji="1" lang="ja-JP" altLang="en-US" sz="900"/>
                        <a:t>年</a:t>
                      </a:r>
                      <a:r>
                        <a:rPr kumimoji="1" lang="en-US" altLang="ja-JP" sz="900"/>
                        <a:t>】</a:t>
                      </a:r>
                      <a:endParaRPr kumimoji="1" lang="ja-JP" altLang="en-US" sz="900">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ja-JP" altLang="en-US" sz="900" dirty="0"/>
                        <a:t>概数で女性</a:t>
                      </a:r>
                      <a:r>
                        <a:rPr kumimoji="1" lang="en-US" altLang="ja-JP" sz="900" dirty="0"/>
                        <a:t>29.5</a:t>
                      </a:r>
                      <a:r>
                        <a:rPr kumimoji="1" lang="ja-JP" altLang="en-US" sz="900" dirty="0"/>
                        <a:t>歳、男性</a:t>
                      </a:r>
                      <a:r>
                        <a:rPr kumimoji="1" lang="en-US" altLang="ja-JP" sz="900" dirty="0"/>
                        <a:t>30.8</a:t>
                      </a:r>
                      <a:r>
                        <a:rPr kumimoji="1" lang="ja-JP" altLang="en-US" sz="900" dirty="0"/>
                        <a:t>歳</a:t>
                      </a:r>
                      <a:endParaRPr kumimoji="1" lang="ja-JP" altLang="en-US" sz="900"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195444105"/>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40000"/>
                        <a:lumOff val="60000"/>
                      </a:schemeClr>
                    </a:solidFill>
                  </a:tcPr>
                </a:tc>
                <a:tc>
                  <a:txBody>
                    <a:bodyPr/>
                    <a:lstStyle/>
                    <a:p>
                      <a:pPr algn="ctr"/>
                      <a:r>
                        <a:rPr kumimoji="1" lang="ja-JP" altLang="en-US" sz="900"/>
                        <a:t>保育所数</a:t>
                      </a:r>
                    </a:p>
                    <a:p>
                      <a:pPr algn="ctr"/>
                      <a:r>
                        <a:rPr kumimoji="1" lang="en-US" altLang="ja-JP" sz="900"/>
                        <a:t>【2022</a:t>
                      </a:r>
                      <a:r>
                        <a:rPr kumimoji="1" lang="ja-JP" altLang="en-US" sz="900"/>
                        <a:t>年</a:t>
                      </a:r>
                      <a:r>
                        <a:rPr kumimoji="1" lang="en-US" altLang="ja-JP" sz="900"/>
                        <a:t>】</a:t>
                      </a:r>
                      <a:endParaRPr kumimoji="1" lang="ja-JP" altLang="en-US" sz="900">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a:t>2,812</a:t>
                      </a:r>
                      <a:r>
                        <a:rPr kumimoji="1" lang="ja-JP" altLang="en-US" sz="900"/>
                        <a:t>か所（前年比</a:t>
                      </a:r>
                      <a:r>
                        <a:rPr kumimoji="1" lang="en-US" altLang="ja-JP" sz="900"/>
                        <a:t>+72</a:t>
                      </a:r>
                      <a:r>
                        <a:rPr kumimoji="1" lang="ja-JP" altLang="en-US" sz="900"/>
                        <a:t>か所）</a:t>
                      </a:r>
                      <a:endParaRPr kumimoji="1" lang="ja-JP" altLang="en-US" sz="90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901648412"/>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20000"/>
                        <a:lumOff val="80000"/>
                      </a:schemeClr>
                    </a:solidFill>
                  </a:tcPr>
                </a:tc>
                <a:tc>
                  <a:txBody>
                    <a:bodyPr/>
                    <a:lstStyle/>
                    <a:p>
                      <a:pPr algn="ctr"/>
                      <a:r>
                        <a:rPr kumimoji="1" lang="ja-JP" altLang="en-US" sz="900"/>
                        <a:t>待機児童数</a:t>
                      </a:r>
                    </a:p>
                    <a:p>
                      <a:pPr algn="ctr"/>
                      <a:r>
                        <a:rPr kumimoji="1" lang="en-US" altLang="ja-JP" sz="900"/>
                        <a:t>【2022</a:t>
                      </a:r>
                      <a:r>
                        <a:rPr kumimoji="1" lang="ja-JP" altLang="en-US" sz="900"/>
                        <a:t>年</a:t>
                      </a:r>
                      <a:r>
                        <a:rPr kumimoji="1" lang="en-US" altLang="ja-JP" sz="900"/>
                        <a:t>】</a:t>
                      </a:r>
                      <a:endParaRPr kumimoji="1" lang="ja-JP" altLang="en-US" sz="900">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a:txBody>
                    <a:bodyPr/>
                    <a:lstStyle/>
                    <a:p>
                      <a:pPr algn="l"/>
                      <a:r>
                        <a:rPr kumimoji="1" lang="en-US" altLang="ja-JP" sz="900" dirty="0"/>
                        <a:t>134 </a:t>
                      </a:r>
                      <a:r>
                        <a:rPr kumimoji="1" lang="ja-JP" altLang="en-US" sz="900" dirty="0"/>
                        <a:t>人（前年比▲</a:t>
                      </a:r>
                      <a:r>
                        <a:rPr kumimoji="1" lang="en-US" altLang="ja-JP" sz="900" dirty="0"/>
                        <a:t>24</a:t>
                      </a:r>
                      <a:r>
                        <a:rPr kumimoji="1" lang="ja-JP" altLang="en-US" sz="900" dirty="0"/>
                        <a:t>人）</a:t>
                      </a:r>
                      <a:endParaRPr kumimoji="1" lang="ja-JP" altLang="en-US" sz="900" dirty="0">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117737144"/>
                  </a:ext>
                </a:extLst>
              </a:tr>
            </a:tbl>
          </a:graphicData>
        </a:graphic>
      </p:graphicFrame>
      <p:sp>
        <p:nvSpPr>
          <p:cNvPr id="9" name="テキスト ボックス 8">
            <a:extLst>
              <a:ext uri="{FF2B5EF4-FFF2-40B4-BE49-F238E27FC236}">
                <a16:creationId xmlns:a16="http://schemas.microsoft.com/office/drawing/2014/main" id="{CE550A70-26C2-4F2A-BC52-077E90CBEF43}"/>
              </a:ext>
            </a:extLst>
          </p:cNvPr>
          <p:cNvSpPr txBox="1"/>
          <p:nvPr/>
        </p:nvSpPr>
        <p:spPr>
          <a:xfrm>
            <a:off x="474590" y="6432826"/>
            <a:ext cx="7841826" cy="246221"/>
          </a:xfrm>
          <a:prstGeom prst="rect">
            <a:avLst/>
          </a:prstGeom>
          <a:noFill/>
        </p:spPr>
        <p:txBody>
          <a:bodyPr wrap="square">
            <a:spAutoFit/>
          </a:bodyPr>
          <a:lstStyle/>
          <a:p>
            <a:r>
              <a:rPr lang="en-US" altLang="ja-JP" sz="1000" b="1">
                <a:latin typeface="Meiryo UI" panose="020B0604030504040204" pitchFamily="50" charset="-128"/>
                <a:ea typeface="Meiryo UI" panose="020B0604030504040204" pitchFamily="50" charset="-128"/>
              </a:rPr>
              <a:t>A</a:t>
            </a:r>
            <a:r>
              <a:rPr lang="ja-JP" altLang="en-US" sz="1000" b="1">
                <a:latin typeface="Meiryo UI" panose="020B0604030504040204" pitchFamily="50" charset="-128"/>
                <a:ea typeface="Meiryo UI" panose="020B0604030504040204" pitchFamily="50" charset="-128"/>
              </a:rPr>
              <a:t>：</a:t>
            </a:r>
            <a:r>
              <a:rPr lang="en-US" altLang="ja-JP" sz="1000" b="1">
                <a:latin typeface="Meiryo UI" panose="020B0604030504040204" pitchFamily="50" charset="-128"/>
                <a:ea typeface="Meiryo UI" panose="020B0604030504040204" pitchFamily="50" charset="-128"/>
              </a:rPr>
              <a:t>KPI</a:t>
            </a:r>
            <a:r>
              <a:rPr lang="ja-JP" altLang="en-US" sz="1000" b="1">
                <a:latin typeface="Meiryo UI" panose="020B0604030504040204" pitchFamily="50" charset="-128"/>
                <a:ea typeface="Meiryo UI" panose="020B0604030504040204" pitchFamily="50" charset="-128"/>
              </a:rPr>
              <a:t>目標値を達成</a:t>
            </a:r>
            <a:r>
              <a:rPr lang="ja-JP" altLang="en-US" sz="1000">
                <a:latin typeface="Meiryo UI" panose="020B0604030504040204" pitchFamily="50" charset="-128"/>
                <a:ea typeface="Meiryo UI" panose="020B0604030504040204" pitchFamily="50" charset="-128"/>
              </a:rPr>
              <a:t>。</a:t>
            </a:r>
            <a:r>
              <a:rPr lang="ja-JP" altLang="en-US" sz="1000" b="1">
                <a:latin typeface="Meiryo UI" panose="020B0604030504040204" pitchFamily="50" charset="-128"/>
                <a:ea typeface="Meiryo UI" panose="020B0604030504040204" pitchFamily="50" charset="-128"/>
              </a:rPr>
              <a:t>　</a:t>
            </a:r>
            <a:r>
              <a:rPr lang="en-US" altLang="ja-JP" sz="1000" b="1">
                <a:latin typeface="Meiryo UI" panose="020B0604030504040204" pitchFamily="50" charset="-128"/>
                <a:ea typeface="Meiryo UI" panose="020B0604030504040204" pitchFamily="50" charset="-128"/>
              </a:rPr>
              <a:t>B</a:t>
            </a:r>
            <a:r>
              <a:rPr lang="ja-JP" altLang="en-US" sz="1000" b="1">
                <a:latin typeface="Meiryo UI" panose="020B0604030504040204" pitchFamily="50" charset="-128"/>
                <a:ea typeface="Meiryo UI" panose="020B0604030504040204" pitchFamily="50" charset="-128"/>
              </a:rPr>
              <a:t>：</a:t>
            </a:r>
            <a:r>
              <a:rPr lang="en-US" altLang="ja-JP" sz="1000" b="1">
                <a:latin typeface="Meiryo UI" panose="020B0604030504040204" pitchFamily="50" charset="-128"/>
                <a:ea typeface="Meiryo UI" panose="020B0604030504040204" pitchFamily="50" charset="-128"/>
              </a:rPr>
              <a:t>KPI</a:t>
            </a:r>
            <a:r>
              <a:rPr lang="ja-JP" altLang="en-US" sz="1000" b="1">
                <a:latin typeface="Meiryo UI" panose="020B0604030504040204" pitchFamily="50" charset="-128"/>
                <a:ea typeface="Meiryo UI" panose="020B0604030504040204" pitchFamily="50" charset="-128"/>
              </a:rPr>
              <a:t>目標値は達成していないが、改善・増加した。　</a:t>
            </a:r>
            <a:r>
              <a:rPr lang="en-US" altLang="ja-JP" sz="1000" b="1">
                <a:latin typeface="Meiryo UI" panose="020B0604030504040204" pitchFamily="50" charset="-128"/>
                <a:ea typeface="Meiryo UI" panose="020B0604030504040204" pitchFamily="50" charset="-128"/>
              </a:rPr>
              <a:t>C</a:t>
            </a:r>
            <a:r>
              <a:rPr lang="ja-JP" altLang="en-US" sz="1000" b="1">
                <a:latin typeface="Meiryo UI" panose="020B0604030504040204" pitchFamily="50" charset="-128"/>
                <a:ea typeface="Meiryo UI" panose="020B0604030504040204" pitchFamily="50" charset="-128"/>
              </a:rPr>
              <a:t>：改善・増加していない。　</a:t>
            </a:r>
            <a:r>
              <a:rPr lang="en-US" altLang="ja-JP" sz="1000" b="1">
                <a:latin typeface="Meiryo UI" panose="020B0604030504040204" pitchFamily="50" charset="-128"/>
                <a:ea typeface="Meiryo UI" panose="020B0604030504040204" pitchFamily="50" charset="-128"/>
              </a:rPr>
              <a:t>D</a:t>
            </a:r>
            <a:r>
              <a:rPr lang="ja-JP" altLang="en-US" sz="1000" b="1">
                <a:latin typeface="Meiryo UI" panose="020B0604030504040204" pitchFamily="50" charset="-128"/>
                <a:ea typeface="Meiryo UI" panose="020B0604030504040204" pitchFamily="50" charset="-128"/>
              </a:rPr>
              <a:t>：計画当初より低下している。</a:t>
            </a:r>
            <a:r>
              <a:rPr lang="ja-JP" altLang="en-US" sz="1000">
                <a:latin typeface="Meiryo UI" panose="020B0604030504040204" pitchFamily="50" charset="-128"/>
                <a:ea typeface="Meiryo UI" panose="020B0604030504040204" pitchFamily="50" charset="-128"/>
              </a:rPr>
              <a:t>　</a:t>
            </a:r>
            <a:endParaRPr lang="ja-JP" altLang="en-US" sz="1000"/>
          </a:p>
        </p:txBody>
      </p:sp>
      <p:pic>
        <p:nvPicPr>
          <p:cNvPr id="10" name="Picture 4">
            <a:extLst>
              <a:ext uri="{FF2B5EF4-FFF2-40B4-BE49-F238E27FC236}">
                <a16:creationId xmlns:a16="http://schemas.microsoft.com/office/drawing/2014/main" id="{F5837FA8-C7C9-423B-AB60-1ABC41F6AD81}"/>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7248"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a:extLst>
              <a:ext uri="{FF2B5EF4-FFF2-40B4-BE49-F238E27FC236}">
                <a16:creationId xmlns:a16="http://schemas.microsoft.com/office/drawing/2014/main" id="{702FBD1D-DA8C-41CE-83E7-2053E7DBC314}"/>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1436"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E0262216-9854-4547-B755-5D9E3A602D01}"/>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8484228" y="695353"/>
            <a:ext cx="465231" cy="465231"/>
          </a:xfrm>
          <a:prstGeom prst="rect">
            <a:avLst/>
          </a:prstGeom>
        </p:spPr>
      </p:pic>
      <p:pic>
        <p:nvPicPr>
          <p:cNvPr id="13" name="図 12">
            <a:extLst>
              <a:ext uri="{FF2B5EF4-FFF2-40B4-BE49-F238E27FC236}">
                <a16:creationId xmlns:a16="http://schemas.microsoft.com/office/drawing/2014/main" id="{B131E938-6321-487D-9693-5C71C8986D35}"/>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6238644" y="695353"/>
            <a:ext cx="465231" cy="465231"/>
          </a:xfrm>
          <a:prstGeom prst="rect">
            <a:avLst/>
          </a:prstGeom>
        </p:spPr>
      </p:pic>
      <p:pic>
        <p:nvPicPr>
          <p:cNvPr id="14" name="Picture 6">
            <a:extLst>
              <a:ext uri="{FF2B5EF4-FFF2-40B4-BE49-F238E27FC236}">
                <a16:creationId xmlns:a16="http://schemas.microsoft.com/office/drawing/2014/main" id="{32DA06B8-2272-4876-B95A-A67B740C2824}"/>
              </a:ext>
            </a:extLst>
          </p:cNvPr>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0040"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A1FE94AC-3543-48DF-B96D-A993036F2A01}"/>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7922832" y="695353"/>
            <a:ext cx="465231" cy="465231"/>
          </a:xfrm>
          <a:prstGeom prst="rect">
            <a:avLst/>
          </a:prstGeom>
        </p:spPr>
      </p:pic>
      <p:cxnSp>
        <p:nvCxnSpPr>
          <p:cNvPr id="19" name="直線コネクタ 18">
            <a:extLst>
              <a:ext uri="{FF2B5EF4-FFF2-40B4-BE49-F238E27FC236}">
                <a16:creationId xmlns:a16="http://schemas.microsoft.com/office/drawing/2014/main" id="{9DC42A31-17D0-47CB-8A56-7ED5F2FC584B}"/>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8" name="正方形/長方形 17">
            <a:extLst>
              <a:ext uri="{FF2B5EF4-FFF2-40B4-BE49-F238E27FC236}">
                <a16:creationId xmlns:a16="http://schemas.microsoft.com/office/drawing/2014/main" id="{01AD7A7C-7967-45DF-9A57-5BF469E06BDB}"/>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Tree>
    <p:extLst>
      <p:ext uri="{BB962C8B-B14F-4D97-AF65-F5344CB8AC3E}">
        <p14:creationId xmlns:p14="http://schemas.microsoft.com/office/powerpoint/2010/main" val="2148868941"/>
      </p:ext>
    </p:extLst>
  </p:cSld>
  <p:clrMapOvr>
    <a:masterClrMapping/>
  </p:clrMapOvr>
</p:sld>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14CE0-E79F-41A1-9C6C-E9A308A10B83}">
  <ds:schemaRefs>
    <ds:schemaRef ds:uri="http://schemas.microsoft.com/sharepoint/v3/contenttype/forms"/>
  </ds:schemaRefs>
</ds:datastoreItem>
</file>

<file path=customXml/itemProps2.xml><?xml version="1.0" encoding="utf-8"?>
<ds:datastoreItem xmlns:ds="http://schemas.openxmlformats.org/officeDocument/2006/customXml" ds:itemID="{C35F22FB-3A27-4818-AD92-547F743F218E}">
  <ds:schemaRefs>
    <ds:schemaRef ds:uri="http://schemas.microsoft.com/office/infopath/2007/PartnerControls"/>
    <ds:schemaRef ds:uri="http://purl.org/dc/dcmitype/"/>
    <ds:schemaRef ds:uri="http://purl.org/dc/terms/"/>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41A9400A-39C4-4031-A8E8-5504FE594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4505</TotalTime>
  <Words>11700</Words>
  <Application>Microsoft Office PowerPoint</Application>
  <PresentationFormat>画面に合わせる (4:3)</PresentationFormat>
  <Paragraphs>1053</Paragraphs>
  <Slides>50</Slides>
  <Notes>22</Notes>
  <HiddenSlides>0</HiddenSlides>
  <MMClips>0</MMClips>
  <ScaleCrop>false</ScaleCrop>
  <HeadingPairs>
    <vt:vector size="8" baseType="variant">
      <vt:variant>
        <vt:lpstr>使用されているフォント</vt:lpstr>
      </vt:variant>
      <vt:variant>
        <vt:i4>6</vt:i4>
      </vt:variant>
      <vt:variant>
        <vt:lpstr>テーマ</vt:lpstr>
      </vt:variant>
      <vt:variant>
        <vt:i4>2</vt:i4>
      </vt:variant>
      <vt:variant>
        <vt:lpstr>スライド タイトル</vt:lpstr>
      </vt:variant>
      <vt:variant>
        <vt:i4>50</vt:i4>
      </vt:variant>
      <vt:variant>
        <vt:lpstr>目的別スライド ショー</vt:lpstr>
      </vt:variant>
      <vt:variant>
        <vt:i4>1</vt:i4>
      </vt:variant>
    </vt:vector>
  </HeadingPairs>
  <TitlesOfParts>
    <vt:vector size="59" baseType="lpstr">
      <vt:lpstr>Meiryo UI</vt:lpstr>
      <vt:lpstr>游ゴシック</vt:lpstr>
      <vt:lpstr>游ゴシック Light</vt:lpstr>
      <vt:lpstr>Arial</vt:lpstr>
      <vt:lpstr>Calibri</vt:lpstr>
      <vt:lpstr>Wingdings</vt:lpstr>
      <vt:lpstr>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印刷用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梅野　琉依</dc:creator>
  <cp:lastModifiedBy>木村　光宏</cp:lastModifiedBy>
  <cp:revision>460</cp:revision>
  <cp:lastPrinted>2024-03-25T07:18:17Z</cp:lastPrinted>
  <dcterms:created xsi:type="dcterms:W3CDTF">2015-04-22T03:25:50Z</dcterms:created>
  <dcterms:modified xsi:type="dcterms:W3CDTF">2024-11-22T08:42:36Z</dcterms:modified>
</cp:coreProperties>
</file>