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3"/>
  </p:notesMasterIdLst>
  <p:sldIdLst>
    <p:sldId id="257" r:id="rId2"/>
  </p:sldIdLst>
  <p:sldSz cx="12801600" cy="98282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2" d="100"/>
          <a:sy n="52" d="100"/>
        </p:scale>
        <p:origin x="136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6" cy="498693"/>
          </a:xfrm>
          <a:prstGeom prst="rect">
            <a:avLst/>
          </a:prstGeom>
        </p:spPr>
        <p:txBody>
          <a:bodyPr vert="horz" lIns="95680" tIns="47840" rIns="95680" bIns="4784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6" cy="498693"/>
          </a:xfrm>
          <a:prstGeom prst="rect">
            <a:avLst/>
          </a:prstGeom>
        </p:spPr>
        <p:txBody>
          <a:bodyPr vert="horz" lIns="95680" tIns="47840" rIns="95680" bIns="47840" rtlCol="0"/>
          <a:lstStyle>
            <a:lvl1pPr algn="r">
              <a:defRPr sz="1200"/>
            </a:lvl1pPr>
          </a:lstStyle>
          <a:p>
            <a:fld id="{9DDCC0DC-5019-4E36-97D6-A23654B66845}" type="datetimeFigureOut">
              <a:rPr kumimoji="1" lang="ja-JP" altLang="en-US" smtClean="0"/>
              <a:t>2022/3/18</a:t>
            </a:fld>
            <a:endParaRPr kumimoji="1" lang="ja-JP" altLang="en-US"/>
          </a:p>
        </p:txBody>
      </p:sp>
      <p:sp>
        <p:nvSpPr>
          <p:cNvPr id="4" name="スライド イメージ プレースホルダー 3"/>
          <p:cNvSpPr>
            <a:spLocks noGrp="1" noRot="1" noChangeAspect="1"/>
          </p:cNvSpPr>
          <p:nvPr>
            <p:ph type="sldImg" idx="2"/>
          </p:nvPr>
        </p:nvSpPr>
        <p:spPr>
          <a:xfrm>
            <a:off x="1219200" y="1241425"/>
            <a:ext cx="4368800" cy="3355975"/>
          </a:xfrm>
          <a:prstGeom prst="rect">
            <a:avLst/>
          </a:prstGeom>
          <a:noFill/>
          <a:ln w="12700">
            <a:solidFill>
              <a:prstClr val="black"/>
            </a:solidFill>
          </a:ln>
        </p:spPr>
        <p:txBody>
          <a:bodyPr vert="horz" lIns="95680" tIns="47840" rIns="95680" bIns="4784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5680" tIns="47840" rIns="95680" bIns="4784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6" cy="498692"/>
          </a:xfrm>
          <a:prstGeom prst="rect">
            <a:avLst/>
          </a:prstGeom>
        </p:spPr>
        <p:txBody>
          <a:bodyPr vert="horz" lIns="95680" tIns="47840" rIns="95680" bIns="4784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5680" tIns="47840" rIns="95680" bIns="47840" rtlCol="0" anchor="b"/>
          <a:lstStyle>
            <a:lvl1pPr algn="r">
              <a:defRPr sz="1200"/>
            </a:lvl1pPr>
          </a:lstStyle>
          <a:p>
            <a:fld id="{88BE7427-7BDB-4500-A7D4-C4CF4CBC2D4C}" type="slidenum">
              <a:rPr kumimoji="1" lang="ja-JP" altLang="en-US" smtClean="0"/>
              <a:t>‹#›</a:t>
            </a:fld>
            <a:endParaRPr kumimoji="1" lang="ja-JP" altLang="en-US"/>
          </a:p>
        </p:txBody>
      </p:sp>
    </p:spTree>
    <p:extLst>
      <p:ext uri="{BB962C8B-B14F-4D97-AF65-F5344CB8AC3E}">
        <p14:creationId xmlns:p14="http://schemas.microsoft.com/office/powerpoint/2010/main" val="1689358656"/>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19200" y="1241425"/>
            <a:ext cx="4368800" cy="33559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9F0A57-07DF-49BF-A3F4-CC761F38C84B}" type="slidenum">
              <a:rPr kumimoji="1" lang="ja-JP" altLang="en-US" smtClean="0"/>
              <a:t>1</a:t>
            </a:fld>
            <a:endParaRPr kumimoji="1" lang="ja-JP" altLang="en-US"/>
          </a:p>
        </p:txBody>
      </p:sp>
    </p:spTree>
    <p:extLst>
      <p:ext uri="{BB962C8B-B14F-4D97-AF65-F5344CB8AC3E}">
        <p14:creationId xmlns:p14="http://schemas.microsoft.com/office/powerpoint/2010/main" val="450957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608461"/>
            <a:ext cx="10881360" cy="3421674"/>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162087"/>
            <a:ext cx="9601200" cy="2372876"/>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2022/3/18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1778101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2022/3/18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271632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23261"/>
            <a:ext cx="2760345" cy="8328956"/>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23261"/>
            <a:ext cx="8121015" cy="832895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2022/3/18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907188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2022/3/18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571180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450231"/>
            <a:ext cx="11041380" cy="4088263"/>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577170"/>
            <a:ext cx="11041380" cy="2149921"/>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2022/3/18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65712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616307"/>
            <a:ext cx="5440680" cy="623591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616307"/>
            <a:ext cx="5440680" cy="623591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3BB275-A910-405A-BE11-FC117931B4EA}" type="datetimeFigureOut">
              <a:rPr kumimoji="1" lang="ja-JP" altLang="en-US" smtClean="0"/>
              <a:t>2022/3/18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093404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23263"/>
            <a:ext cx="11041380" cy="189966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409278"/>
            <a:ext cx="5415676" cy="1180750"/>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90028"/>
            <a:ext cx="5415676" cy="528039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409278"/>
            <a:ext cx="5442347" cy="1180750"/>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90028"/>
            <a:ext cx="5442347" cy="528039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3BB275-A910-405A-BE11-FC117931B4EA}" type="datetimeFigureOut">
              <a:rPr kumimoji="1" lang="ja-JP" altLang="en-US" smtClean="0"/>
              <a:t>2022/3/18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467683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3BB275-A910-405A-BE11-FC117931B4EA}" type="datetimeFigureOut">
              <a:rPr kumimoji="1" lang="ja-JP" altLang="en-US" smtClean="0"/>
              <a:t>2022/3/18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1088931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3BB275-A910-405A-BE11-FC117931B4EA}" type="datetimeFigureOut">
              <a:rPr kumimoji="1" lang="ja-JP" altLang="en-US" smtClean="0"/>
              <a:t>2022/3/18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385906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55214"/>
            <a:ext cx="4128849" cy="229325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415083"/>
            <a:ext cx="6480810" cy="6984401"/>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948464"/>
            <a:ext cx="4128849" cy="5462394"/>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3BB275-A910-405A-BE11-FC117931B4EA}" type="datetimeFigureOut">
              <a:rPr kumimoji="1" lang="ja-JP" altLang="en-US" smtClean="0"/>
              <a:t>2022/3/18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992307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55214"/>
            <a:ext cx="4128849" cy="229325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415083"/>
            <a:ext cx="6480810" cy="6984401"/>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948464"/>
            <a:ext cx="4128849" cy="5462394"/>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3BB275-A910-405A-BE11-FC117931B4EA}" type="datetimeFigureOut">
              <a:rPr kumimoji="1" lang="ja-JP" altLang="en-US" smtClean="0"/>
              <a:t>2022/3/18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556598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23263"/>
            <a:ext cx="11041380" cy="189966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616307"/>
            <a:ext cx="11041380" cy="623591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9109300"/>
            <a:ext cx="2880360" cy="523261"/>
          </a:xfrm>
          <a:prstGeom prst="rect">
            <a:avLst/>
          </a:prstGeom>
        </p:spPr>
        <p:txBody>
          <a:bodyPr vert="horz" lIns="91440" tIns="45720" rIns="91440" bIns="45720" rtlCol="0" anchor="ctr"/>
          <a:lstStyle>
            <a:lvl1pPr algn="l">
              <a:defRPr sz="1680">
                <a:solidFill>
                  <a:schemeClr val="tx1">
                    <a:tint val="75000"/>
                  </a:schemeClr>
                </a:solidFill>
              </a:defRPr>
            </a:lvl1pPr>
          </a:lstStyle>
          <a:p>
            <a:fld id="{4C3BB275-A910-405A-BE11-FC117931B4EA}" type="datetimeFigureOut">
              <a:rPr kumimoji="1" lang="ja-JP" altLang="en-US" smtClean="0"/>
              <a:t>2022/3/18</a:t>
            </a:fld>
            <a:endParaRPr kumimoji="1" lang="ja-JP" altLang="en-US"/>
          </a:p>
        </p:txBody>
      </p:sp>
      <p:sp>
        <p:nvSpPr>
          <p:cNvPr id="5" name="Footer Placeholder 4"/>
          <p:cNvSpPr>
            <a:spLocks noGrp="1"/>
          </p:cNvSpPr>
          <p:nvPr>
            <p:ph type="ftr" sz="quarter" idx="3"/>
          </p:nvPr>
        </p:nvSpPr>
        <p:spPr>
          <a:xfrm>
            <a:off x="4240530" y="9109300"/>
            <a:ext cx="4320540" cy="523261"/>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9109300"/>
            <a:ext cx="2880360" cy="523261"/>
          </a:xfrm>
          <a:prstGeom prst="rect">
            <a:avLst/>
          </a:prstGeom>
        </p:spPr>
        <p:txBody>
          <a:bodyPr vert="horz" lIns="91440" tIns="45720" rIns="91440" bIns="45720" rtlCol="0" anchor="ctr"/>
          <a:lstStyle>
            <a:lvl1pPr algn="r">
              <a:defRPr sz="1680">
                <a:solidFill>
                  <a:schemeClr val="tx1">
                    <a:tint val="75000"/>
                  </a:schemeClr>
                </a:solidFill>
              </a:defRPr>
            </a:lvl1p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24672135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71735" y="8424167"/>
            <a:ext cx="12567807" cy="1187999"/>
          </a:xfrm>
          <a:prstGeom prst="rect">
            <a:avLst/>
          </a:prstGeom>
          <a:solidFill>
            <a:srgbClr val="FF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99874" y="223997"/>
            <a:ext cx="12636000" cy="568805"/>
          </a:xfrm>
          <a:prstGeom prst="rect">
            <a:avLst/>
          </a:prstGeom>
          <a:solidFill>
            <a:srgbClr val="5FA326"/>
          </a:solidFill>
          <a:ln>
            <a:noFill/>
          </a:ln>
        </p:spPr>
        <p:txBody>
          <a:bodyPr wrap="square" rtlCol="0" anchor="ctr" anchorCtr="0">
            <a:noAutofit/>
          </a:bodyPr>
          <a:lstStyle/>
          <a:p>
            <a:pPr algn="ctr"/>
            <a:r>
              <a:rPr lang="ja-JP" altLang="en-US" sz="3200" b="1" dirty="0">
                <a:solidFill>
                  <a:schemeClr val="bg1"/>
                </a:solidFill>
                <a:latin typeface="Meiryo UI" panose="020B0604030504040204" pitchFamily="50" charset="-128"/>
                <a:ea typeface="Meiryo UI" panose="020B0604030504040204" pitchFamily="50" charset="-128"/>
              </a:rPr>
              <a:t>「第２期大阪府まち・ひと・しごと創生総合戦略」概要</a:t>
            </a:r>
            <a:endParaRPr kumimoji="1" lang="ja-JP" altLang="en-US" sz="3200" b="1" dirty="0">
              <a:solidFill>
                <a:schemeClr val="bg1"/>
              </a:solidFill>
              <a:latin typeface="+mj-ea"/>
              <a:ea typeface="+mj-ea"/>
            </a:endParaRPr>
          </a:p>
        </p:txBody>
      </p:sp>
      <p:sp>
        <p:nvSpPr>
          <p:cNvPr id="14" name="正方形/長方形 13"/>
          <p:cNvSpPr/>
          <p:nvPr/>
        </p:nvSpPr>
        <p:spPr>
          <a:xfrm>
            <a:off x="512436" y="1053175"/>
            <a:ext cx="5511421" cy="288147"/>
          </a:xfrm>
          <a:prstGeom prst="rect">
            <a:avLst/>
          </a:prstGeom>
          <a:solidFill>
            <a:srgbClr val="7FD13B">
              <a:alpha val="50000"/>
            </a:srgbClr>
          </a:solidFill>
          <a:ln>
            <a:solidFill>
              <a:srgbClr val="7FD13B"/>
            </a:solidFill>
          </a:ln>
        </p:spPr>
        <p:style>
          <a:lnRef idx="1">
            <a:schemeClr val="accent1"/>
          </a:lnRef>
          <a:fillRef idx="2">
            <a:schemeClr val="accent1"/>
          </a:fillRef>
          <a:effectRef idx="1">
            <a:schemeClr val="accent1"/>
          </a:effectRef>
          <a:fontRef idx="minor">
            <a:schemeClr val="dk1"/>
          </a:fontRef>
        </p:style>
        <p:txBody>
          <a:bodyPr wrap="square" lIns="36000" tIns="36000" rIns="36000" bIns="36000" anchor="ctr">
            <a:spAutoFit/>
          </a:bodyPr>
          <a:lstStyle/>
          <a:p>
            <a:pPr marL="108002"/>
            <a:r>
              <a:rPr lang="ja-JP" altLang="en-US" sz="1400" b="1" dirty="0">
                <a:latin typeface="Meiryo UI" panose="020B0604030504040204" pitchFamily="50" charset="-128"/>
                <a:ea typeface="Meiryo UI" panose="020B0604030504040204" pitchFamily="50" charset="-128"/>
              </a:rPr>
              <a:t>第２期大阪府まち・ひと・しごと創生総合戦略</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2020</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2024</a:t>
            </a:r>
            <a:r>
              <a:rPr lang="ja-JP" altLang="en-US" sz="1100" dirty="0">
                <a:latin typeface="Meiryo UI" panose="020B0604030504040204" pitchFamily="50" charset="-128"/>
                <a:ea typeface="Meiryo UI" panose="020B0604030504040204" pitchFamily="50" charset="-128"/>
              </a:rPr>
              <a:t>年度）</a:t>
            </a:r>
          </a:p>
        </p:txBody>
      </p:sp>
      <p:sp>
        <p:nvSpPr>
          <p:cNvPr id="67" name="角丸四角形 66"/>
          <p:cNvSpPr/>
          <p:nvPr/>
        </p:nvSpPr>
        <p:spPr>
          <a:xfrm>
            <a:off x="8544086" y="2092885"/>
            <a:ext cx="4104001" cy="6262466"/>
          </a:xfrm>
          <a:prstGeom prst="roundRect">
            <a:avLst>
              <a:gd name="adj" fmla="val 268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80185">
              <a:defRPr/>
            </a:pPr>
            <a:r>
              <a:rPr kumimoji="1" lang="en-US" altLang="ja-JP" sz="1200" b="1" dirty="0">
                <a:solidFill>
                  <a:schemeClr val="tx1"/>
                </a:solidFill>
                <a:latin typeface="Meiryo UI" panose="020B0604030504040204" pitchFamily="50" charset="-128"/>
                <a:ea typeface="Meiryo UI" panose="020B0604030504040204" pitchFamily="50" charset="-128"/>
              </a:rPr>
              <a:t>Ⅲ</a:t>
            </a:r>
            <a:r>
              <a:rPr kumimoji="1" lang="ja-JP" altLang="en-US" sz="1200" b="1" dirty="0">
                <a:solidFill>
                  <a:schemeClr val="tx1"/>
                </a:solidFill>
                <a:latin typeface="Meiryo UI" panose="020B0604030504040204" pitchFamily="50" charset="-128"/>
                <a:ea typeface="Meiryo UI" panose="020B0604030504040204" pitchFamily="50" charset="-128"/>
              </a:rPr>
              <a:t>）東西二極の一極としての社会経済構造の構築</a:t>
            </a:r>
          </a:p>
        </p:txBody>
      </p:sp>
      <p:sp>
        <p:nvSpPr>
          <p:cNvPr id="69" name="角丸四角形 68"/>
          <p:cNvSpPr/>
          <p:nvPr/>
        </p:nvSpPr>
        <p:spPr>
          <a:xfrm>
            <a:off x="4352295" y="2080340"/>
            <a:ext cx="4104001" cy="6263734"/>
          </a:xfrm>
          <a:prstGeom prst="roundRect">
            <a:avLst>
              <a:gd name="adj" fmla="val 2727"/>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80185">
              <a:defRPr/>
            </a:pPr>
            <a:r>
              <a:rPr kumimoji="1" lang="en-US" altLang="ja-JP" sz="1200" b="1" dirty="0">
                <a:solidFill>
                  <a:prstClr val="black"/>
                </a:solidFill>
                <a:latin typeface="Meiryo UI" panose="020B0604030504040204" pitchFamily="50" charset="-128"/>
                <a:ea typeface="Meiryo UI" panose="020B0604030504040204" pitchFamily="50" charset="-128"/>
              </a:rPr>
              <a:t>Ⅱ</a:t>
            </a:r>
            <a:r>
              <a:rPr kumimoji="1" lang="ja-JP" altLang="en-US" sz="1200" b="1" dirty="0">
                <a:solidFill>
                  <a:prstClr val="black"/>
                </a:solidFill>
                <a:latin typeface="Meiryo UI" panose="020B0604030504040204" pitchFamily="50" charset="-128"/>
                <a:ea typeface="Meiryo UI" panose="020B0604030504040204" pitchFamily="50" charset="-128"/>
              </a:rPr>
              <a:t>）人口減少・超高齢社会でも持続可能な地域づくり</a:t>
            </a:r>
          </a:p>
        </p:txBody>
      </p:sp>
      <p:sp>
        <p:nvSpPr>
          <p:cNvPr id="71" name="角丸四角形 70"/>
          <p:cNvSpPr/>
          <p:nvPr/>
        </p:nvSpPr>
        <p:spPr>
          <a:xfrm>
            <a:off x="141019" y="2064246"/>
            <a:ext cx="4104001" cy="6241281"/>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80185">
              <a:defRPr/>
            </a:pPr>
            <a:r>
              <a:rPr kumimoji="1" lang="en-US" altLang="ja-JP" sz="1200" b="1" dirty="0">
                <a:solidFill>
                  <a:prstClr val="black"/>
                </a:solidFill>
                <a:latin typeface="Meiryo UI" panose="020B0604030504040204" pitchFamily="50" charset="-128"/>
                <a:ea typeface="Meiryo UI" panose="020B0604030504040204" pitchFamily="50" charset="-128"/>
              </a:rPr>
              <a:t>Ⅰ</a:t>
            </a:r>
            <a:r>
              <a:rPr kumimoji="1" lang="ja-JP" altLang="en-US" sz="1200" b="1" dirty="0">
                <a:solidFill>
                  <a:prstClr val="black"/>
                </a:solidFill>
                <a:latin typeface="Meiryo UI" panose="020B0604030504040204" pitchFamily="50" charset="-128"/>
                <a:ea typeface="Meiryo UI" panose="020B0604030504040204" pitchFamily="50" charset="-128"/>
              </a:rPr>
              <a:t>）若者が活躍でき、子育て安心の都市「大阪」の実現</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defRPr/>
            </a:pPr>
            <a:endParaRPr kumimoji="1" lang="en-US" altLang="ja-JP" sz="1400" b="1" u="sng" dirty="0">
              <a:solidFill>
                <a:prstClr val="black"/>
              </a:solidFill>
              <a:latin typeface="Meiryo UI" panose="020B0604030504040204" pitchFamily="50" charset="-128"/>
              <a:ea typeface="Meiryo UI" panose="020B0604030504040204" pitchFamily="50" charset="-128"/>
            </a:endParaRPr>
          </a:p>
        </p:txBody>
      </p:sp>
      <p:sp>
        <p:nvSpPr>
          <p:cNvPr id="72" name="テキスト ボックス 71"/>
          <p:cNvSpPr txBox="1"/>
          <p:nvPr/>
        </p:nvSpPr>
        <p:spPr>
          <a:xfrm>
            <a:off x="213022" y="1719786"/>
            <a:ext cx="12456000" cy="288000"/>
          </a:xfrm>
          <a:prstGeom prst="rect">
            <a:avLst/>
          </a:prstGeom>
          <a:solidFill>
            <a:schemeClr val="accent2">
              <a:lumMod val="40000"/>
              <a:lumOff val="6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tIns="0" bIns="0" rtlCol="0" anchor="ctr" anchorCtr="0">
            <a:spAutoFit/>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基本目標・基本的方向</a:t>
            </a:r>
          </a:p>
        </p:txBody>
      </p:sp>
      <p:sp>
        <p:nvSpPr>
          <p:cNvPr id="73" name="正方形/長方形 72"/>
          <p:cNvSpPr/>
          <p:nvPr/>
        </p:nvSpPr>
        <p:spPr>
          <a:xfrm>
            <a:off x="185390" y="2447462"/>
            <a:ext cx="4040327" cy="2932604"/>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①若い世代の就職・結婚・出産・子育ての希望を実現する</a:t>
            </a:r>
            <a:endParaRPr kumimoji="1" lang="en-US" altLang="ja-JP" sz="1200"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200" b="1" u="dbl"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200" b="1" u="dbl"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prstClr val="black"/>
                </a:solidFill>
                <a:latin typeface="Meiryo UI" panose="020B0604030504040204" pitchFamily="50" charset="-128"/>
                <a:ea typeface="Meiryo UI" panose="020B0604030504040204" pitchFamily="50" charset="-128"/>
              </a:rPr>
              <a:t>（１）若者の安定就職支援、職場</a:t>
            </a:r>
            <a:r>
              <a:rPr kumimoji="1" lang="ja-JP" altLang="en-US" sz="1200" dirty="0">
                <a:solidFill>
                  <a:schemeClr val="tx1"/>
                </a:solidFill>
                <a:latin typeface="Meiryo UI" panose="020B0604030504040204" pitchFamily="50" charset="-128"/>
                <a:ea typeface="Meiryo UI" panose="020B0604030504040204" pitchFamily="50" charset="-128"/>
              </a:rPr>
              <a:t>定着支援</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（若者の就職、職場定着支援　高校生に対する府内中小</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企業の魅力発信　等）</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endParaRPr kumimoji="1" lang="ja-JP" altLang="en-US"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（２）女性の活躍推進</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（ワーク・ライフ・バランスの推進、女性の職域拡大　等）</a:t>
            </a: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（３）結婚・妊娠・出産・子育て環境の充実</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（子ども・子育て支援新制度、放課後児童クラブ等の</a:t>
            </a:r>
            <a:r>
              <a:rPr kumimoji="1" lang="ja-JP" altLang="en-US" sz="1100" dirty="0">
                <a:solidFill>
                  <a:prstClr val="black"/>
                </a:solidFill>
                <a:latin typeface="Meiryo UI" panose="020B0604030504040204" pitchFamily="50" charset="-128"/>
                <a:ea typeface="Meiryo UI" panose="020B0604030504040204" pitchFamily="50" charset="-128"/>
              </a:rPr>
              <a:t>拡充、</a:t>
            </a:r>
            <a:endParaRPr kumimoji="1" lang="en-US" altLang="ja-JP" sz="1100"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r>
              <a:rPr kumimoji="1" lang="en-US" altLang="ja-JP" sz="1100" dirty="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事業所内保育施設の開設支援　等）</a:t>
            </a:r>
          </a:p>
          <a:p>
            <a:pPr defTabSz="1280185">
              <a:lnSpc>
                <a:spcPts val="1499"/>
              </a:lnSpc>
              <a:defRPr/>
            </a:pPr>
            <a:endParaRPr kumimoji="1" lang="en-US" altLang="ja-JP" sz="1100" dirty="0">
              <a:solidFill>
                <a:prstClr val="black"/>
              </a:solidFill>
              <a:latin typeface="Meiryo UI" panose="020B0604030504040204" pitchFamily="50" charset="-128"/>
              <a:ea typeface="Meiryo UI" panose="020B0604030504040204" pitchFamily="50" charset="-128"/>
            </a:endParaRPr>
          </a:p>
        </p:txBody>
      </p:sp>
      <p:sp>
        <p:nvSpPr>
          <p:cNvPr id="74" name="正方形/長方形 73"/>
          <p:cNvSpPr/>
          <p:nvPr/>
        </p:nvSpPr>
        <p:spPr>
          <a:xfrm>
            <a:off x="213022" y="5416729"/>
            <a:ext cx="3959999" cy="2840686"/>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prstClr val="black"/>
                </a:solidFill>
                <a:latin typeface="Meiryo UI" panose="020B0604030504040204" pitchFamily="50" charset="-128"/>
                <a:ea typeface="Meiryo UI" panose="020B0604030504040204" pitchFamily="50" charset="-128"/>
              </a:rPr>
              <a:t>②次代の「大阪」を担う人をつくる</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prstClr val="black"/>
                </a:solidFill>
                <a:latin typeface="Meiryo UI" panose="020B0604030504040204" pitchFamily="50" charset="-128"/>
                <a:ea typeface="Meiryo UI" panose="020B0604030504040204" pitchFamily="50" charset="-128"/>
              </a:rPr>
              <a:t>（１）次代を担う人づくり</a:t>
            </a: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（学力・体力の向上、生きる力をはぐくむ</a:t>
            </a:r>
            <a:r>
              <a:rPr kumimoji="1" lang="ja-JP" altLang="en-US" sz="1100" dirty="0">
                <a:solidFill>
                  <a:schemeClr val="tx1"/>
                </a:solidFill>
                <a:latin typeface="Meiryo UI" panose="020B0604030504040204" pitchFamily="50" charset="-128"/>
                <a:ea typeface="Meiryo UI" panose="020B0604030504040204" pitchFamily="50" charset="-128"/>
              </a:rPr>
              <a:t>教育、英語教育の</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充実などグローバル人材の育成　等）</a:t>
            </a: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（２）子どもをめぐる課題への対応</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prstClr val="black"/>
                </a:solidFill>
                <a:latin typeface="Meiryo UI" panose="020B0604030504040204" pitchFamily="50" charset="-128"/>
                <a:ea typeface="Meiryo UI" panose="020B0604030504040204" pitchFamily="50" charset="-128"/>
              </a:rPr>
              <a:t>     （少年非行等への対応、児童虐待への対応、地域の特色を</a:t>
            </a:r>
            <a:endParaRPr kumimoji="1" lang="en-US" altLang="ja-JP" sz="1100"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prstClr val="black"/>
                </a:solidFill>
                <a:latin typeface="Meiryo UI" panose="020B0604030504040204" pitchFamily="50" charset="-128"/>
                <a:ea typeface="Meiryo UI" panose="020B0604030504040204" pitchFamily="50" charset="-128"/>
              </a:rPr>
              <a:t>　　　　活かした教育の実施　等）</a:t>
            </a:r>
          </a:p>
          <a:p>
            <a:pPr defTabSz="1280185">
              <a:lnSpc>
                <a:spcPts val="1301"/>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p:txBody>
      </p:sp>
      <p:sp>
        <p:nvSpPr>
          <p:cNvPr id="75" name="正方形/長方形 74"/>
          <p:cNvSpPr/>
          <p:nvPr/>
        </p:nvSpPr>
        <p:spPr>
          <a:xfrm>
            <a:off x="4421143" y="2466765"/>
            <a:ext cx="3999563" cy="2913301"/>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③誰もが健康でいきいきと暮らせるまちづくり</a:t>
            </a:r>
            <a:endParaRPr kumimoji="1" lang="en-US" altLang="ja-JP" sz="1200"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prstClr val="black"/>
                </a:solidFill>
                <a:latin typeface="Meiryo UI" panose="020B0604030504040204" pitchFamily="50" charset="-128"/>
                <a:ea typeface="Meiryo UI" panose="020B0604030504040204" pitchFamily="50" charset="-128"/>
              </a:rPr>
              <a:t>（１）健康寿命の延伸</a:t>
            </a: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prstClr val="black"/>
                </a:solidFill>
                <a:latin typeface="Meiryo UI" panose="020B0604030504040204" pitchFamily="50" charset="-128"/>
                <a:ea typeface="Meiryo UI" panose="020B0604030504040204" pitchFamily="50" charset="-128"/>
              </a:rPr>
              <a:t>  （健</a:t>
            </a:r>
            <a:r>
              <a:rPr kumimoji="1" lang="en-US" altLang="ja-JP" sz="1100" dirty="0">
                <a:solidFill>
                  <a:prstClr val="black"/>
                </a:solidFill>
                <a:latin typeface="Meiryo UI" panose="020B0604030504040204" pitchFamily="50" charset="-128"/>
                <a:ea typeface="Meiryo UI" panose="020B0604030504040204" pitchFamily="50" charset="-128"/>
              </a:rPr>
              <a:t>(</a:t>
            </a:r>
            <a:r>
              <a:rPr kumimoji="1" lang="ja-JP" altLang="en-US" sz="1100" dirty="0">
                <a:solidFill>
                  <a:prstClr val="black"/>
                </a:solidFill>
                <a:latin typeface="Meiryo UI" panose="020B0604030504040204" pitchFamily="50" charset="-128"/>
                <a:ea typeface="Meiryo UI" panose="020B0604030504040204" pitchFamily="50" charset="-128"/>
              </a:rPr>
              <a:t>検</a:t>
            </a:r>
            <a:r>
              <a:rPr kumimoji="1" lang="en-US" altLang="ja-JP" sz="1100" dirty="0">
                <a:solidFill>
                  <a:prstClr val="black"/>
                </a:solidFill>
                <a:latin typeface="Meiryo UI" panose="020B0604030504040204" pitchFamily="50" charset="-128"/>
                <a:ea typeface="Meiryo UI" panose="020B0604030504040204" pitchFamily="50" charset="-128"/>
              </a:rPr>
              <a:t>)</a:t>
            </a:r>
            <a:r>
              <a:rPr kumimoji="1" lang="ja-JP" altLang="en-US" sz="1100" dirty="0">
                <a:solidFill>
                  <a:prstClr val="black"/>
                </a:solidFill>
                <a:latin typeface="Meiryo UI" panose="020B0604030504040204" pitchFamily="50" charset="-128"/>
                <a:ea typeface="Meiryo UI" panose="020B0604030504040204" pitchFamily="50" charset="-128"/>
              </a:rPr>
              <a:t>診の促進、生活習慣の改善</a:t>
            </a:r>
            <a:r>
              <a:rPr kumimoji="1" lang="ja-JP" altLang="en-US" sz="1100" dirty="0">
                <a:solidFill>
                  <a:schemeClr val="tx1"/>
                </a:solidFill>
                <a:latin typeface="Meiryo UI" panose="020B0604030504040204" pitchFamily="50" charset="-128"/>
                <a:ea typeface="Meiryo UI" panose="020B0604030504040204" pitchFamily="50" charset="-128"/>
              </a:rPr>
              <a:t>、健康アプリ「アスマイル等）</a:t>
            </a: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 </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（２）高齢者等がいきいきと暮らせるまちづくり</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（地域包括ケアシステムの構築、地域医療構想の実現、先端  </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技術の活用による住民生活の向上　等）</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（３）あらゆる人が活躍できる「全員参画社会」の実現</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（あらゆる人が活躍できる環境づくり、全ての人の人権が尊重さ</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err="1">
                <a:solidFill>
                  <a:schemeClr val="tx1"/>
                </a:solidFill>
                <a:latin typeface="Meiryo UI" panose="020B0604030504040204" pitchFamily="50" charset="-128"/>
                <a:ea typeface="Meiryo UI" panose="020B0604030504040204" pitchFamily="50" charset="-128"/>
              </a:rPr>
              <a:t>れる</a:t>
            </a:r>
            <a:r>
              <a:rPr kumimoji="1" lang="ja-JP" altLang="en-US" sz="1100" dirty="0">
                <a:solidFill>
                  <a:schemeClr val="tx1"/>
                </a:solidFill>
                <a:latin typeface="Meiryo UI" panose="020B0604030504040204" pitchFamily="50" charset="-128"/>
                <a:ea typeface="Meiryo UI" panose="020B0604030504040204" pitchFamily="50" charset="-128"/>
              </a:rPr>
              <a:t>社会の実現、外国人材の円滑な受入れ促進　等）</a:t>
            </a: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p:txBody>
      </p:sp>
      <p:sp>
        <p:nvSpPr>
          <p:cNvPr id="76" name="正方形/長方形 75"/>
          <p:cNvSpPr/>
          <p:nvPr/>
        </p:nvSpPr>
        <p:spPr>
          <a:xfrm>
            <a:off x="4437874" y="5432823"/>
            <a:ext cx="3959999" cy="2833269"/>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schemeClr val="tx1"/>
                </a:solidFill>
                <a:latin typeface="Meiryo UI" panose="020B0604030504040204" pitchFamily="50" charset="-128"/>
                <a:ea typeface="Meiryo UI" panose="020B0604030504040204" pitchFamily="50" charset="-128"/>
              </a:rPr>
              <a:t>④安全・安心な地域をつくる</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prstClr val="black"/>
                </a:solidFill>
                <a:latin typeface="Meiryo UI" panose="020B0604030504040204" pitchFamily="50" charset="-128"/>
                <a:ea typeface="Meiryo UI" panose="020B0604030504040204" pitchFamily="50" charset="-128"/>
              </a:rPr>
              <a:t>（１）</a:t>
            </a:r>
            <a:r>
              <a:rPr kumimoji="1" lang="ja-JP" altLang="en-US" sz="1200" dirty="0">
                <a:solidFill>
                  <a:schemeClr val="tx1"/>
                </a:solidFill>
                <a:latin typeface="Meiryo UI" panose="020B0604030504040204" pitchFamily="50" charset="-128"/>
                <a:ea typeface="Meiryo UI" panose="020B0604030504040204" pitchFamily="50" charset="-128"/>
              </a:rPr>
              <a:t>安全・安心の確保</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（国土強靭化計画に基づく災害対策強化、南海トラフ巨大地</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震対策、治安・防犯の推進　等）</a:t>
            </a: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（２）都市基盤の再構築</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（ファシリティマネジメント推進　等）</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（３）環境にやさしい都市の実現</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（脱炭素社会の実現、プラスチックごみ対策、食品ロス対策等）</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endParaRPr kumimoji="1" lang="ja-JP" altLang="en-US" sz="11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p:txBody>
      </p:sp>
      <p:sp>
        <p:nvSpPr>
          <p:cNvPr id="80" name="正方形/長方形 79"/>
          <p:cNvSpPr/>
          <p:nvPr/>
        </p:nvSpPr>
        <p:spPr>
          <a:xfrm>
            <a:off x="8591751" y="2466766"/>
            <a:ext cx="4025482" cy="2913300"/>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prstClr val="black"/>
                </a:solidFill>
                <a:latin typeface="Meiryo UI" panose="020B0604030504040204" pitchFamily="50" charset="-128"/>
                <a:ea typeface="Meiryo UI" panose="020B0604030504040204" pitchFamily="50" charset="-128"/>
              </a:rPr>
              <a:t>⑤都市としての経済機能を強化する</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200" dirty="0">
                <a:solidFill>
                  <a:schemeClr val="tx1"/>
                </a:solidFill>
                <a:latin typeface="Meiryo UI" panose="020B0604030504040204" pitchFamily="50" charset="-128"/>
                <a:ea typeface="Meiryo UI" panose="020B0604030504040204" pitchFamily="50" charset="-128"/>
              </a:rPr>
              <a:t>（１）産業の創出・振興（</a:t>
            </a:r>
            <a:r>
              <a:rPr kumimoji="1" lang="ja-JP" altLang="en-US" sz="1100" dirty="0">
                <a:solidFill>
                  <a:schemeClr val="tx1"/>
                </a:solidFill>
                <a:latin typeface="Meiryo UI" panose="020B0604030504040204" pitchFamily="50" charset="-128"/>
                <a:ea typeface="Meiryo UI" panose="020B0604030504040204" pitchFamily="50" charset="-128"/>
              </a:rPr>
              <a:t>イノベーションの創出、グローバル拠点　</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都市、起業・第二創業、先端技術を活用した生産性の向上、</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国際金融都市の実現等）</a:t>
            </a: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（２）企業立地の促進</a:t>
            </a:r>
            <a:r>
              <a:rPr kumimoji="1" lang="ja-JP" altLang="en-US" sz="1100" dirty="0">
                <a:solidFill>
                  <a:schemeClr val="tx1"/>
                </a:solidFill>
                <a:latin typeface="Meiryo UI" panose="020B0604030504040204" pitchFamily="50" charset="-128"/>
                <a:ea typeface="Meiryo UI" panose="020B0604030504040204" pitchFamily="50" charset="-128"/>
              </a:rPr>
              <a:t>（東京圏等への経済機能の流出抑制）</a:t>
            </a: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（３）活力ある農林水産業の実現</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（都市型農業振興、農水産物、特産品海外展開　等）</a:t>
            </a: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（４）多様な担い手との協働</a:t>
            </a:r>
            <a:r>
              <a:rPr kumimoji="1" lang="ja-JP" altLang="en-US" sz="1100" dirty="0">
                <a:solidFill>
                  <a:schemeClr val="tx1"/>
                </a:solidFill>
                <a:latin typeface="Meiryo UI" panose="020B0604030504040204" pitchFamily="50" charset="-128"/>
                <a:ea typeface="Meiryo UI" panose="020B0604030504040204" pitchFamily="50" charset="-128"/>
              </a:rPr>
              <a:t>（民間など担い手と</a:t>
            </a:r>
            <a:r>
              <a:rPr kumimoji="1" lang="ja-JP" altLang="en-US" sz="1100" dirty="0">
                <a:solidFill>
                  <a:prstClr val="black"/>
                </a:solidFill>
                <a:latin typeface="Meiryo UI" panose="020B0604030504040204" pitchFamily="50" charset="-128"/>
                <a:ea typeface="Meiryo UI" panose="020B0604030504040204" pitchFamily="50" charset="-128"/>
              </a:rPr>
              <a:t>の幅広い連携</a:t>
            </a:r>
            <a:r>
              <a:rPr kumimoji="1" lang="en-US" altLang="ja-JP" sz="1100" dirty="0">
                <a:solidFill>
                  <a:prstClr val="black"/>
                </a:solidFill>
                <a:latin typeface="Meiryo UI" panose="020B0604030504040204" pitchFamily="50" charset="-128"/>
                <a:ea typeface="Meiryo UI" panose="020B0604030504040204" pitchFamily="50" charset="-128"/>
              </a:rPr>
              <a:t>)</a:t>
            </a: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prstClr val="black"/>
                </a:solidFill>
                <a:latin typeface="Meiryo UI" panose="020B0604030504040204" pitchFamily="50" charset="-128"/>
                <a:ea typeface="Meiryo UI" panose="020B0604030504040204" pitchFamily="50" charset="-128"/>
              </a:rPr>
              <a:t>（５）インフラの充実・強化</a:t>
            </a:r>
            <a:r>
              <a:rPr kumimoji="1" lang="ja-JP" altLang="en-US" sz="1100" dirty="0">
                <a:solidFill>
                  <a:prstClr val="black"/>
                </a:solidFill>
                <a:latin typeface="Meiryo UI" panose="020B0604030504040204" pitchFamily="50" charset="-128"/>
                <a:ea typeface="Meiryo UI" panose="020B0604030504040204" pitchFamily="50" charset="-128"/>
              </a:rPr>
              <a:t>（広域交通インフラ整備　等）</a:t>
            </a:r>
            <a:endParaRPr kumimoji="1" lang="ja-JP" altLang="en-US" sz="1200" dirty="0">
              <a:solidFill>
                <a:prstClr val="black"/>
              </a:solidFill>
              <a:latin typeface="Meiryo UI" panose="020B0604030504040204" pitchFamily="50" charset="-128"/>
              <a:ea typeface="Meiryo UI" panose="020B0604030504040204" pitchFamily="50" charset="-128"/>
            </a:endParaRPr>
          </a:p>
        </p:txBody>
      </p:sp>
      <p:sp>
        <p:nvSpPr>
          <p:cNvPr id="91" name="正方形/長方形 90"/>
          <p:cNvSpPr/>
          <p:nvPr/>
        </p:nvSpPr>
        <p:spPr>
          <a:xfrm>
            <a:off x="8591751" y="5460158"/>
            <a:ext cx="4025482" cy="2832819"/>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prstClr val="black"/>
                </a:solidFill>
                <a:latin typeface="Meiryo UI" panose="020B0604030504040204" pitchFamily="50" charset="-128"/>
                <a:ea typeface="Meiryo UI" panose="020B0604030504040204" pitchFamily="50" charset="-128"/>
              </a:rPr>
              <a:t>⑥定住魅力・都市魅力を強化する</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endParaRPr kumimoji="1" lang="en-US" altLang="ja-JP" sz="8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050" dirty="0">
                <a:solidFill>
                  <a:schemeClr val="tx1"/>
                </a:solidFill>
                <a:latin typeface="Meiryo UI" panose="020B0604030504040204" pitchFamily="50" charset="-128"/>
                <a:ea typeface="Meiryo UI" panose="020B0604030504040204" pitchFamily="50" charset="-128"/>
              </a:rPr>
              <a:t>（１）定住魅力の強化</a:t>
            </a:r>
            <a:endParaRPr kumimoji="1" lang="en-US" altLang="ja-JP" sz="105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000" dirty="0">
                <a:solidFill>
                  <a:schemeClr val="tx1"/>
                </a:solidFill>
                <a:latin typeface="Meiryo UI" panose="020B0604030504040204" pitchFamily="50" charset="-128"/>
                <a:ea typeface="Meiryo UI" panose="020B0604030504040204" pitchFamily="50" charset="-128"/>
              </a:rPr>
              <a:t>　　 （居住魅力の発信、スマートシティ推進による住民の</a:t>
            </a:r>
            <a:r>
              <a:rPr kumimoji="1" lang="en-US" altLang="ja-JP" sz="1000" dirty="0" err="1">
                <a:solidFill>
                  <a:schemeClr val="tx1"/>
                </a:solidFill>
                <a:latin typeface="Meiryo UI" panose="020B0604030504040204" pitchFamily="50" charset="-128"/>
                <a:ea typeface="Meiryo UI" panose="020B0604030504040204" pitchFamily="50" charset="-128"/>
              </a:rPr>
              <a:t>QoL</a:t>
            </a:r>
            <a:r>
              <a:rPr kumimoji="1" lang="ja-JP" altLang="en-US" sz="1000" dirty="0">
                <a:solidFill>
                  <a:schemeClr val="tx1"/>
                </a:solidFill>
                <a:latin typeface="Meiryo UI" panose="020B0604030504040204" pitchFamily="50" charset="-128"/>
                <a:ea typeface="Meiryo UI" panose="020B0604030504040204" pitchFamily="50" charset="-128"/>
              </a:rPr>
              <a:t>の向上、</a:t>
            </a:r>
            <a:endParaRPr kumimoji="1" lang="en-US" altLang="ja-JP" sz="10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000" dirty="0">
                <a:solidFill>
                  <a:schemeClr val="tx1"/>
                </a:solidFill>
                <a:latin typeface="Meiryo UI" panose="020B0604030504040204" pitchFamily="50" charset="-128"/>
                <a:ea typeface="Meiryo UI" panose="020B0604030504040204" pitchFamily="50" charset="-128"/>
              </a:rPr>
              <a:t>　　　　　テレワーク・リモートワークの推進、空家の多様な活用　等）</a:t>
            </a:r>
          </a:p>
          <a:p>
            <a:pPr defTabSz="1280185">
              <a:lnSpc>
                <a:spcPts val="1499"/>
              </a:lnSpc>
              <a:defRPr/>
            </a:pPr>
            <a:r>
              <a:rPr kumimoji="1" lang="ja-JP" altLang="en-US" sz="1050" dirty="0">
                <a:solidFill>
                  <a:schemeClr val="tx1"/>
                </a:solidFill>
                <a:latin typeface="Meiryo UI" panose="020B0604030504040204" pitchFamily="50" charset="-128"/>
                <a:ea typeface="Meiryo UI" panose="020B0604030504040204" pitchFamily="50" charset="-128"/>
              </a:rPr>
              <a:t>（２）都市魅力の創出・発信　</a:t>
            </a:r>
          </a:p>
          <a:p>
            <a:pPr defTabSz="1280185">
              <a:lnSpc>
                <a:spcPts val="1301"/>
              </a:lnSpc>
              <a:defRPr/>
            </a:pPr>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（外国人観光客の受入環境整備、世界遺産を活かした観光提案、</a:t>
            </a:r>
            <a:endParaRPr kumimoji="1" lang="en-US" altLang="ja-JP" sz="10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000" dirty="0">
                <a:solidFill>
                  <a:schemeClr val="tx1"/>
                </a:solidFill>
                <a:latin typeface="Meiryo UI" panose="020B0604030504040204" pitchFamily="50" charset="-128"/>
                <a:ea typeface="Meiryo UI" panose="020B0604030504040204" pitchFamily="50" charset="-128"/>
              </a:rPr>
              <a:t>　　　　公共施設を活用した観光提案、スーパーシティの推進、大阪特産</a:t>
            </a:r>
            <a:endParaRPr kumimoji="1" lang="en-US" altLang="ja-JP" sz="10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000" dirty="0">
                <a:solidFill>
                  <a:schemeClr val="tx1"/>
                </a:solidFill>
                <a:latin typeface="Meiryo UI" panose="020B0604030504040204" pitchFamily="50" charset="-128"/>
                <a:ea typeface="Meiryo UI" panose="020B0604030504040204" pitchFamily="50" charset="-128"/>
              </a:rPr>
              <a:t>　　　　品の商品力向上　等）</a:t>
            </a:r>
          </a:p>
        </p:txBody>
      </p:sp>
      <p:sp>
        <p:nvSpPr>
          <p:cNvPr id="57" name="正方形/長方形 56"/>
          <p:cNvSpPr/>
          <p:nvPr/>
        </p:nvSpPr>
        <p:spPr>
          <a:xfrm>
            <a:off x="169693" y="1038944"/>
            <a:ext cx="399220" cy="276999"/>
          </a:xfrm>
          <a:prstGeom prst="rect">
            <a:avLst/>
          </a:prstGeom>
          <a:solidFill>
            <a:srgbClr val="7FD13B"/>
          </a:solidFill>
          <a:ln>
            <a:solidFill>
              <a:srgbClr val="7FD13B"/>
            </a:solidFill>
          </a:ln>
        </p:spPr>
        <p:style>
          <a:lnRef idx="1">
            <a:schemeClr val="accent1"/>
          </a:lnRef>
          <a:fillRef idx="2">
            <a:schemeClr val="accent1"/>
          </a:fillRef>
          <a:effectRef idx="1">
            <a:schemeClr val="accent1"/>
          </a:effectRef>
          <a:fontRef idx="minor">
            <a:schemeClr val="dk1"/>
          </a:fontRef>
        </p:style>
        <p:txBody>
          <a:bodyPr wrap="square" anchor="ctr">
            <a:spAutoFit/>
          </a:bodyPr>
          <a:lstStyle/>
          <a:p>
            <a:pPr algn="ctr"/>
            <a:r>
              <a:rPr lang="ja-JP" altLang="en-US" sz="1200" b="1" dirty="0">
                <a:solidFill>
                  <a:schemeClr val="bg1"/>
                </a:solidFill>
                <a:latin typeface="Meiryo UI" panose="020B0604030504040204" pitchFamily="50" charset="-128"/>
                <a:ea typeface="Meiryo UI" panose="020B0604030504040204" pitchFamily="50" charset="-128"/>
              </a:rPr>
              <a:t>府</a:t>
            </a:r>
          </a:p>
        </p:txBody>
      </p:sp>
      <p:sp>
        <p:nvSpPr>
          <p:cNvPr id="21" name="テキスト ボックス 20"/>
          <p:cNvSpPr txBox="1"/>
          <p:nvPr/>
        </p:nvSpPr>
        <p:spPr>
          <a:xfrm>
            <a:off x="166966" y="8424167"/>
            <a:ext cx="369332" cy="1187999"/>
          </a:xfrm>
          <a:prstGeom prst="rect">
            <a:avLst/>
          </a:prstGeom>
          <a:noFill/>
          <a:ln w="25400" cmpd="dbl">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vert="eaVert" wrap="square" rtlCol="0" anchor="ctr">
            <a:spAutoFit/>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重点取組方向</a:t>
            </a:r>
          </a:p>
        </p:txBody>
      </p:sp>
      <p:sp>
        <p:nvSpPr>
          <p:cNvPr id="23" name="テキスト ボックス 22"/>
          <p:cNvSpPr txBox="1"/>
          <p:nvPr/>
        </p:nvSpPr>
        <p:spPr>
          <a:xfrm>
            <a:off x="262683" y="2806663"/>
            <a:ext cx="3860670" cy="461665"/>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spAutoFit/>
          </a:bodyPr>
          <a:lstStyle/>
          <a:p>
            <a:r>
              <a:rPr kumimoji="1" lang="en-US" altLang="ja-JP" sz="1200" b="1" dirty="0">
                <a:latin typeface="Meiryo UI" panose="020B0604030504040204" pitchFamily="50" charset="-128"/>
                <a:ea typeface="Meiryo UI" panose="020B0604030504040204" pitchFamily="50" charset="-128"/>
              </a:rPr>
              <a:t>KPI</a:t>
            </a:r>
            <a:r>
              <a:rPr kumimoji="1" lang="ja-JP" altLang="en-US" sz="1200" b="1" dirty="0">
                <a:latin typeface="Meiryo UI" panose="020B0604030504040204" pitchFamily="50" charset="-128"/>
                <a:ea typeface="Meiryo UI" panose="020B0604030504040204" pitchFamily="50" charset="-128"/>
              </a:rPr>
              <a:t>：就業率（若者、女性）</a:t>
            </a:r>
            <a:r>
              <a:rPr kumimoji="1" lang="en-US" altLang="ja-JP" sz="1200" b="1" dirty="0">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全国平均を上回る</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　　　　合計特殊出生率：前年を上回る</a:t>
            </a:r>
          </a:p>
        </p:txBody>
      </p:sp>
      <p:sp>
        <p:nvSpPr>
          <p:cNvPr id="60" name="テキスト ボックス 59"/>
          <p:cNvSpPr txBox="1"/>
          <p:nvPr/>
        </p:nvSpPr>
        <p:spPr>
          <a:xfrm>
            <a:off x="306147" y="5642311"/>
            <a:ext cx="3773741" cy="1036893"/>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none" rtlCol="0" anchor="ctr">
            <a:noAutofit/>
          </a:bodyPr>
          <a:lstStyle/>
          <a:p>
            <a:r>
              <a:rPr kumimoji="1" lang="en-US" altLang="ja-JP" sz="1200" b="1" dirty="0">
                <a:latin typeface="Meiryo UI" panose="020B0604030504040204" pitchFamily="50" charset="-128"/>
                <a:ea typeface="Meiryo UI" panose="020B0604030504040204" pitchFamily="50" charset="-128"/>
              </a:rPr>
              <a:t>KPI</a:t>
            </a:r>
            <a:r>
              <a:rPr kumimoji="1" lang="ja-JP" altLang="en-US" sz="1200" b="1" dirty="0">
                <a:latin typeface="Meiryo UI" panose="020B0604030504040204" pitchFamily="50" charset="-128"/>
                <a:ea typeface="Meiryo UI" panose="020B0604030504040204" pitchFamily="50" charset="-128"/>
              </a:rPr>
              <a:t>：全国学習調査正答率：全国水準の達成・維持を</a:t>
            </a:r>
            <a:endParaRPr kumimoji="1" lang="en-US" altLang="ja-JP" sz="1200" b="1" dirty="0">
              <a:latin typeface="Meiryo UI" panose="020B0604030504040204" pitchFamily="50" charset="-128"/>
              <a:ea typeface="Meiryo UI" panose="020B0604030504040204" pitchFamily="50" charset="-128"/>
            </a:endParaRPr>
          </a:p>
          <a:p>
            <a:r>
              <a:rPr kumimoji="1" lang="en-US" altLang="ja-JP" sz="1200" b="1" dirty="0">
                <a:latin typeface="Meiryo UI" panose="020B0604030504040204" pitchFamily="50" charset="-128"/>
                <a:ea typeface="Meiryo UI" panose="020B0604030504040204" pitchFamily="50" charset="-128"/>
              </a:rPr>
              <a:t>        </a:t>
            </a:r>
            <a:r>
              <a:rPr kumimoji="1" lang="ja-JP" altLang="en-US" sz="1200" b="1" dirty="0">
                <a:latin typeface="Meiryo UI" panose="020B0604030504040204" pitchFamily="50" charset="-128"/>
                <a:ea typeface="Meiryo UI" panose="020B0604030504040204" pitchFamily="50" charset="-128"/>
              </a:rPr>
              <a:t>めざす（小６・中３）</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　　　　全国体力等調査評価：全国水準をめざす</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　　　　高校生就業率：全国水準をめざす</a:t>
            </a:r>
          </a:p>
        </p:txBody>
      </p:sp>
      <p:sp>
        <p:nvSpPr>
          <p:cNvPr id="61" name="テキスト ボックス 60"/>
          <p:cNvSpPr txBox="1"/>
          <p:nvPr/>
        </p:nvSpPr>
        <p:spPr>
          <a:xfrm>
            <a:off x="4567972" y="2760292"/>
            <a:ext cx="3748591" cy="538814"/>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none" rtlCol="0" anchor="ctr">
            <a:noAutofit/>
          </a:bodyPr>
          <a:lstStyle/>
          <a:p>
            <a:pPr>
              <a:lnSpc>
                <a:spcPts val="1000"/>
              </a:lnSpc>
            </a:pPr>
            <a:r>
              <a:rPr kumimoji="1" lang="en-US" altLang="ja-JP" sz="1200" b="1" dirty="0">
                <a:latin typeface="Meiryo UI" panose="020B0604030504040204" pitchFamily="50" charset="-128"/>
                <a:ea typeface="Meiryo UI" panose="020B0604030504040204" pitchFamily="50" charset="-128"/>
              </a:rPr>
              <a:t>KPI</a:t>
            </a:r>
            <a:r>
              <a:rPr kumimoji="1" lang="ja-JP" altLang="en-US" sz="1200" b="1" dirty="0">
                <a:latin typeface="Meiryo UI" panose="020B0604030504040204" pitchFamily="50" charset="-128"/>
                <a:ea typeface="Meiryo UI" panose="020B0604030504040204" pitchFamily="50" charset="-128"/>
              </a:rPr>
              <a:t>：健康寿命：</a:t>
            </a:r>
            <a:r>
              <a:rPr kumimoji="1" lang="en-US" altLang="ja-JP" sz="1200" b="1" dirty="0">
                <a:latin typeface="Meiryo UI" panose="020B0604030504040204" pitchFamily="50" charset="-128"/>
                <a:ea typeface="Meiryo UI" panose="020B0604030504040204" pitchFamily="50" charset="-128"/>
              </a:rPr>
              <a:t>2</a:t>
            </a:r>
            <a:r>
              <a:rPr kumimoji="1" lang="ja-JP" altLang="en-US" sz="1200" b="1" dirty="0">
                <a:latin typeface="Meiryo UI" panose="020B0604030504040204" pitchFamily="50" charset="-128"/>
                <a:ea typeface="Meiryo UI" panose="020B0604030504040204" pitchFamily="50" charset="-128"/>
              </a:rPr>
              <a:t>歳以上延伸</a:t>
            </a:r>
            <a:endParaRPr kumimoji="1" lang="en-US" altLang="ja-JP" sz="1200" b="1" dirty="0">
              <a:latin typeface="Meiryo UI" panose="020B0604030504040204" pitchFamily="50" charset="-128"/>
              <a:ea typeface="Meiryo UI" panose="020B0604030504040204" pitchFamily="50" charset="-128"/>
            </a:endParaRPr>
          </a:p>
          <a:p>
            <a:pPr>
              <a:lnSpc>
                <a:spcPts val="1000"/>
              </a:lnSpc>
            </a:pPr>
            <a:endParaRPr kumimoji="1" lang="en-US" altLang="ja-JP" sz="1200" b="1" dirty="0">
              <a:latin typeface="Meiryo UI" panose="020B0604030504040204" pitchFamily="50" charset="-128"/>
              <a:ea typeface="Meiryo UI" panose="020B0604030504040204" pitchFamily="50" charset="-128"/>
            </a:endParaRPr>
          </a:p>
          <a:p>
            <a:pPr>
              <a:lnSpc>
                <a:spcPts val="1000"/>
              </a:lnSpc>
            </a:pPr>
            <a:r>
              <a:rPr kumimoji="1" lang="ja-JP" altLang="en-US" sz="1200" b="1" dirty="0">
                <a:solidFill>
                  <a:srgbClr val="FF0000"/>
                </a:solidFill>
                <a:latin typeface="Meiryo UI" panose="020B0604030504040204" pitchFamily="50" charset="-128"/>
                <a:ea typeface="Meiryo UI" panose="020B0604030504040204" pitchFamily="50" charset="-128"/>
              </a:rPr>
              <a:t>　　　　</a:t>
            </a:r>
            <a:r>
              <a:rPr kumimoji="1" lang="ja-JP" altLang="en-US" sz="1200" b="1" dirty="0" err="1">
                <a:solidFill>
                  <a:schemeClr val="tx1"/>
                </a:solidFill>
                <a:latin typeface="Meiryo UI" panose="020B0604030504040204" pitchFamily="50" charset="-128"/>
                <a:ea typeface="Meiryo UI" panose="020B0604030504040204" pitchFamily="50" charset="-128"/>
              </a:rPr>
              <a:t>障がい</a:t>
            </a:r>
            <a:r>
              <a:rPr kumimoji="1" lang="ja-JP" altLang="en-US" sz="1200" b="1" dirty="0">
                <a:solidFill>
                  <a:schemeClr val="tx1"/>
                </a:solidFill>
                <a:latin typeface="Meiryo UI" panose="020B0604030504040204" pitchFamily="50" charset="-128"/>
                <a:ea typeface="Meiryo UI" panose="020B0604030504040204" pitchFamily="50" charset="-128"/>
              </a:rPr>
              <a:t>者実雇用率：</a:t>
            </a:r>
            <a:r>
              <a:rPr kumimoji="1" lang="en-US" altLang="ja-JP" sz="1200" b="1" dirty="0">
                <a:solidFill>
                  <a:schemeClr val="tx1"/>
                </a:solidFill>
                <a:latin typeface="Meiryo UI" panose="020B0604030504040204" pitchFamily="50" charset="-128"/>
                <a:ea typeface="Meiryo UI" panose="020B0604030504040204" pitchFamily="50" charset="-128"/>
              </a:rPr>
              <a:t>2.3</a:t>
            </a:r>
            <a:r>
              <a:rPr kumimoji="1" lang="ja-JP" altLang="en-US" sz="1200" b="1" dirty="0">
                <a:solidFill>
                  <a:schemeClr val="tx1"/>
                </a:solidFill>
                <a:latin typeface="Meiryo UI" panose="020B0604030504040204" pitchFamily="50" charset="-128"/>
                <a:ea typeface="Meiryo UI" panose="020B0604030504040204" pitchFamily="50" charset="-128"/>
              </a:rPr>
              <a:t>％以上</a:t>
            </a:r>
          </a:p>
        </p:txBody>
      </p:sp>
      <p:sp>
        <p:nvSpPr>
          <p:cNvPr id="62" name="テキスト ボックス 61"/>
          <p:cNvSpPr txBox="1"/>
          <p:nvPr/>
        </p:nvSpPr>
        <p:spPr>
          <a:xfrm>
            <a:off x="4542332" y="5673593"/>
            <a:ext cx="3751082" cy="887422"/>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spAutoFit/>
          </a:bodyPr>
          <a:lstStyle/>
          <a:p>
            <a:pPr>
              <a:lnSpc>
                <a:spcPts val="1000"/>
              </a:lnSpc>
            </a:pPr>
            <a:r>
              <a:rPr kumimoji="1" lang="en-US" altLang="ja-JP" sz="1200" b="1" dirty="0">
                <a:solidFill>
                  <a:schemeClr val="tx1"/>
                </a:solidFill>
                <a:latin typeface="Meiryo UI" panose="020B0604030504040204" pitchFamily="50" charset="-128"/>
                <a:ea typeface="Meiryo UI" panose="020B0604030504040204" pitchFamily="50" charset="-128"/>
              </a:rPr>
              <a:t>KPI</a:t>
            </a:r>
            <a:r>
              <a:rPr kumimoji="1" lang="ja-JP" altLang="en-US" sz="1200" b="1" dirty="0">
                <a:solidFill>
                  <a:schemeClr val="tx1"/>
                </a:solidFill>
                <a:latin typeface="Meiryo UI" panose="020B0604030504040204" pitchFamily="50" charset="-128"/>
                <a:ea typeface="Meiryo UI" panose="020B0604030504040204" pitchFamily="50" charset="-128"/>
              </a:rPr>
              <a:t>：地震による被害予測：限りなくゼロに</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en-US" altLang="ja-JP" sz="1200" b="1" dirty="0">
                <a:solidFill>
                  <a:schemeClr val="tx1"/>
                </a:solidFill>
                <a:latin typeface="Meiryo UI" panose="020B0604030504040204" pitchFamily="50" charset="-128"/>
                <a:ea typeface="Meiryo UI" panose="020B0604030504040204" pitchFamily="50" charset="-128"/>
              </a:rPr>
              <a:t>【2024</a:t>
            </a:r>
            <a:r>
              <a:rPr kumimoji="1" lang="ja-JP" altLang="en-US" sz="1200" b="1" dirty="0">
                <a:solidFill>
                  <a:schemeClr val="tx1"/>
                </a:solidFill>
                <a:latin typeface="Meiryo UI" panose="020B0604030504040204" pitchFamily="50" charset="-128"/>
                <a:ea typeface="Meiryo UI" panose="020B0604030504040204" pitchFamily="50" charset="-128"/>
              </a:rPr>
              <a:t>年まで</a:t>
            </a:r>
            <a:r>
              <a:rPr kumimoji="1" lang="en-US" altLang="ja-JP" sz="1200" b="1" dirty="0">
                <a:solidFill>
                  <a:schemeClr val="tx1"/>
                </a:solidFill>
                <a:latin typeface="Meiryo UI" panose="020B0604030504040204" pitchFamily="50" charset="-128"/>
                <a:ea typeface="Meiryo UI" panose="020B0604030504040204" pitchFamily="50" charset="-128"/>
              </a:rPr>
              <a:t>】</a:t>
            </a:r>
          </a:p>
          <a:p>
            <a:pPr>
              <a:lnSpc>
                <a:spcPts val="1400"/>
              </a:lnSpc>
            </a:pPr>
            <a:r>
              <a:rPr kumimoji="1" lang="ja-JP" altLang="en-US" sz="1200" b="1" dirty="0">
                <a:solidFill>
                  <a:schemeClr val="tx1"/>
                </a:solidFill>
                <a:latin typeface="Meiryo UI" panose="020B0604030504040204" pitchFamily="50" charset="-128"/>
                <a:ea typeface="Meiryo UI" panose="020B0604030504040204" pitchFamily="50" charset="-128"/>
              </a:rPr>
              <a:t>　　　　温室効果ガス排出量：</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en-US" altLang="ja-JP" sz="1200" b="1" dirty="0">
                <a:solidFill>
                  <a:schemeClr val="tx1"/>
                </a:solidFill>
                <a:latin typeface="Meiryo UI" panose="020B0604030504040204" pitchFamily="50" charset="-128"/>
                <a:ea typeface="Meiryo UI" panose="020B0604030504040204" pitchFamily="50" charset="-128"/>
              </a:rPr>
              <a:t>2030</a:t>
            </a:r>
            <a:r>
              <a:rPr kumimoji="1" lang="ja-JP" altLang="en-US" sz="1200" b="1" dirty="0">
                <a:solidFill>
                  <a:schemeClr val="tx1"/>
                </a:solidFill>
                <a:latin typeface="Meiryo UI" panose="020B0604030504040204" pitchFamily="50" charset="-128"/>
                <a:ea typeface="Meiryo UI" panose="020B0604030504040204" pitchFamily="50" charset="-128"/>
              </a:rPr>
              <a:t>年度の府域の温室効果ガス排出量</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ja-JP" altLang="en-US" sz="1200" b="1" dirty="0" err="1">
                <a:solidFill>
                  <a:schemeClr val="tx1"/>
                </a:solidFill>
                <a:latin typeface="Meiryo UI" panose="020B0604030504040204" pitchFamily="50" charset="-128"/>
                <a:ea typeface="Meiryo UI" panose="020B0604030504040204" pitchFamily="50" charset="-128"/>
              </a:rPr>
              <a:t>を</a:t>
            </a:r>
            <a:r>
              <a:rPr kumimoji="1" lang="en-US" altLang="ja-JP" sz="1200" b="1" dirty="0">
                <a:solidFill>
                  <a:schemeClr val="tx1"/>
                </a:solidFill>
                <a:latin typeface="Meiryo UI" panose="020B0604030504040204" pitchFamily="50" charset="-128"/>
                <a:ea typeface="Meiryo UI" panose="020B0604030504040204" pitchFamily="50" charset="-128"/>
              </a:rPr>
              <a:t>2013</a:t>
            </a:r>
            <a:r>
              <a:rPr kumimoji="1" lang="ja-JP" altLang="en-US" sz="1200" b="1" dirty="0">
                <a:solidFill>
                  <a:schemeClr val="tx1"/>
                </a:solidFill>
                <a:latin typeface="Meiryo UI" panose="020B0604030504040204" pitchFamily="50" charset="-128"/>
                <a:ea typeface="Meiryo UI" panose="020B0604030504040204" pitchFamily="50" charset="-128"/>
              </a:rPr>
              <a:t>年度比で</a:t>
            </a:r>
            <a:r>
              <a:rPr kumimoji="1" lang="en-US" altLang="ja-JP" sz="1200" b="1" dirty="0">
                <a:solidFill>
                  <a:schemeClr val="tx1"/>
                </a:solidFill>
                <a:latin typeface="Meiryo UI" panose="020B0604030504040204" pitchFamily="50" charset="-128"/>
                <a:ea typeface="Meiryo UI" panose="020B0604030504040204" pitchFamily="50" charset="-128"/>
              </a:rPr>
              <a:t>40</a:t>
            </a:r>
            <a:r>
              <a:rPr kumimoji="1" lang="ja-JP" altLang="en-US" sz="1200" b="1" dirty="0">
                <a:solidFill>
                  <a:schemeClr val="tx1"/>
                </a:solidFill>
                <a:latin typeface="Meiryo UI" panose="020B0604030504040204" pitchFamily="50" charset="-128"/>
                <a:ea typeface="Meiryo UI" panose="020B0604030504040204" pitchFamily="50" charset="-128"/>
              </a:rPr>
              <a:t>％削減</a:t>
            </a:r>
          </a:p>
        </p:txBody>
      </p:sp>
      <p:sp>
        <p:nvSpPr>
          <p:cNvPr id="63" name="テキスト ボックス 62"/>
          <p:cNvSpPr txBox="1"/>
          <p:nvPr/>
        </p:nvSpPr>
        <p:spPr>
          <a:xfrm>
            <a:off x="8676865" y="2718094"/>
            <a:ext cx="3863146" cy="830997"/>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spAutoFit/>
          </a:bodyPr>
          <a:lstStyle/>
          <a:p>
            <a:r>
              <a:rPr kumimoji="1" lang="en-US" altLang="ja-JP" sz="1200" b="1" dirty="0">
                <a:solidFill>
                  <a:schemeClr val="tx1"/>
                </a:solidFill>
                <a:latin typeface="Meiryo UI" panose="020B0604030504040204" pitchFamily="50" charset="-128"/>
                <a:ea typeface="Meiryo UI" panose="020B0604030504040204" pitchFamily="50" charset="-128"/>
              </a:rPr>
              <a:t>KPI</a:t>
            </a:r>
            <a:r>
              <a:rPr kumimoji="1" lang="ja-JP" altLang="en-US" sz="1200" b="1" dirty="0">
                <a:solidFill>
                  <a:schemeClr val="tx1"/>
                </a:solidFill>
                <a:latin typeface="Meiryo UI" panose="020B0604030504040204" pitchFamily="50" charset="-128"/>
                <a:ea typeface="Meiryo UI" panose="020B0604030504040204" pitchFamily="50" charset="-128"/>
              </a:rPr>
              <a:t>：実質経済成長率：</a:t>
            </a:r>
            <a:r>
              <a:rPr kumimoji="1" lang="en-US" altLang="ja-JP" sz="1200" b="1" dirty="0">
                <a:solidFill>
                  <a:schemeClr val="tx1"/>
                </a:solidFill>
                <a:latin typeface="Meiryo UI" panose="020B0604030504040204" pitchFamily="50" charset="-128"/>
                <a:ea typeface="Meiryo UI" panose="020B0604030504040204" pitchFamily="50" charset="-128"/>
              </a:rPr>
              <a:t>2022</a:t>
            </a:r>
            <a:r>
              <a:rPr kumimoji="1" lang="ja-JP" altLang="en-US" sz="1200" b="1" dirty="0">
                <a:solidFill>
                  <a:schemeClr val="tx1"/>
                </a:solidFill>
                <a:latin typeface="Meiryo UI" panose="020B0604030504040204" pitchFamily="50" charset="-128"/>
                <a:ea typeface="Meiryo UI" panose="020B0604030504040204" pitchFamily="50" charset="-128"/>
              </a:rPr>
              <a:t>年度に府内総生産</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　　　（実質）をコロナ前の水準に戻す。それを踏まえ、</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　　　　年平均２</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以上</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　　　　開業事業所数：</a:t>
            </a:r>
            <a:r>
              <a:rPr kumimoji="1" lang="en-US" altLang="ja-JP" sz="1200" b="1" dirty="0">
                <a:solidFill>
                  <a:schemeClr val="tx1"/>
                </a:solidFill>
                <a:latin typeface="Meiryo UI" panose="020B0604030504040204" pitchFamily="50" charset="-128"/>
                <a:ea typeface="Meiryo UI" panose="020B0604030504040204" pitchFamily="50" charset="-128"/>
              </a:rPr>
              <a:t>10,000</a:t>
            </a:r>
            <a:r>
              <a:rPr kumimoji="1" lang="ja-JP" altLang="en-US" sz="1200" b="1" dirty="0">
                <a:solidFill>
                  <a:schemeClr val="tx1"/>
                </a:solidFill>
                <a:latin typeface="Meiryo UI" panose="020B0604030504040204" pitchFamily="50" charset="-128"/>
                <a:ea typeface="Meiryo UI" panose="020B0604030504040204" pitchFamily="50" charset="-128"/>
              </a:rPr>
              <a:t>か所</a:t>
            </a:r>
          </a:p>
        </p:txBody>
      </p:sp>
      <p:sp>
        <p:nvSpPr>
          <p:cNvPr id="64" name="テキスト ボックス 63"/>
          <p:cNvSpPr txBox="1"/>
          <p:nvPr/>
        </p:nvSpPr>
        <p:spPr>
          <a:xfrm>
            <a:off x="8633798" y="5673593"/>
            <a:ext cx="3849113" cy="1384995"/>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spAutoFit/>
          </a:bodyPr>
          <a:lstStyle/>
          <a:p>
            <a:r>
              <a:rPr kumimoji="1" lang="en-US" altLang="ja-JP" sz="1200" b="1" dirty="0">
                <a:latin typeface="Meiryo UI" panose="020B0604030504040204" pitchFamily="50" charset="-128"/>
                <a:ea typeface="Meiryo UI" panose="020B0604030504040204" pitchFamily="50" charset="-128"/>
              </a:rPr>
              <a:t>KPI</a:t>
            </a:r>
            <a:r>
              <a:rPr kumimoji="1" lang="ja-JP" altLang="en-US" sz="1200" b="1" dirty="0">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日本人延べ宿泊者数</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大阪</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a:t>
            </a:r>
            <a:r>
              <a:rPr kumimoji="1" lang="en-US" altLang="ja-JP" sz="1200" b="1" dirty="0">
                <a:solidFill>
                  <a:schemeClr val="tx1"/>
                </a:solidFill>
                <a:latin typeface="Meiryo UI" panose="020B0604030504040204" pitchFamily="50" charset="-128"/>
                <a:ea typeface="Meiryo UI" panose="020B0604030504040204" pitchFamily="50" charset="-128"/>
              </a:rPr>
              <a:t>2,950</a:t>
            </a:r>
            <a:r>
              <a:rPr kumimoji="1" lang="ja-JP" altLang="en-US" sz="1200" b="1" dirty="0">
                <a:solidFill>
                  <a:schemeClr val="tx1"/>
                </a:solidFill>
                <a:latin typeface="Meiryo UI" panose="020B0604030504040204" pitchFamily="50" charset="-128"/>
                <a:ea typeface="Meiryo UI" panose="020B0604030504040204" pitchFamily="50" charset="-128"/>
              </a:rPr>
              <a:t>万人泊</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　　　</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en-US" altLang="ja-JP" sz="1050" b="1" dirty="0">
                <a:solidFill>
                  <a:schemeClr val="tx1"/>
                </a:solidFill>
                <a:latin typeface="Meiryo UI" panose="020B0604030504040204" pitchFamily="50" charset="-128"/>
                <a:ea typeface="Meiryo UI" panose="020B0604030504040204" pitchFamily="50" charset="-128"/>
              </a:rPr>
              <a:t>【2022</a:t>
            </a:r>
            <a:r>
              <a:rPr kumimoji="1" lang="ja-JP" altLang="en-US" sz="1050" b="1" dirty="0">
                <a:solidFill>
                  <a:schemeClr val="tx1"/>
                </a:solidFill>
                <a:latin typeface="Meiryo UI" panose="020B0604030504040204" pitchFamily="50" charset="-128"/>
                <a:ea typeface="Meiryo UI" panose="020B0604030504040204" pitchFamily="50" charset="-128"/>
              </a:rPr>
              <a:t>年達成目標</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　</a:t>
            </a:r>
            <a:r>
              <a:rPr kumimoji="1" lang="en-US" altLang="ja-JP" sz="1050" b="1" dirty="0">
                <a:solidFill>
                  <a:schemeClr val="tx1"/>
                </a:solidFill>
                <a:latin typeface="Meiryo UI" panose="020B0604030504040204" pitchFamily="50" charset="-128"/>
                <a:ea typeface="Meiryo UI" panose="020B0604030504040204" pitchFamily="50" charset="-128"/>
              </a:rPr>
              <a:t> </a:t>
            </a:r>
          </a:p>
          <a:p>
            <a:r>
              <a:rPr kumimoji="1" lang="ja-JP" altLang="en-US" sz="1200" b="1" dirty="0">
                <a:solidFill>
                  <a:schemeClr val="tx1"/>
                </a:solidFill>
                <a:latin typeface="Meiryo UI" panose="020B0604030504040204" pitchFamily="50" charset="-128"/>
                <a:ea typeface="Meiryo UI" panose="020B0604030504040204" pitchFamily="50" charset="-128"/>
              </a:rPr>
              <a:t>　　　　来阪外国人旅行者数：</a:t>
            </a:r>
            <a:r>
              <a:rPr kumimoji="1" lang="en-US" altLang="ja-JP" sz="1200" b="1" dirty="0">
                <a:solidFill>
                  <a:schemeClr val="tx1"/>
                </a:solidFill>
                <a:latin typeface="Meiryo UI" panose="020B0604030504040204" pitchFamily="50" charset="-128"/>
                <a:ea typeface="Meiryo UI" panose="020B0604030504040204" pitchFamily="50" charset="-128"/>
              </a:rPr>
              <a:t>1152.5</a:t>
            </a:r>
            <a:r>
              <a:rPr kumimoji="1" lang="ja-JP" altLang="en-US" sz="1200" b="1" dirty="0">
                <a:solidFill>
                  <a:schemeClr val="tx1"/>
                </a:solidFill>
                <a:latin typeface="Meiryo UI" panose="020B0604030504040204" pitchFamily="50" charset="-128"/>
                <a:ea typeface="Meiryo UI" panose="020B0604030504040204" pitchFamily="50" charset="-128"/>
              </a:rPr>
              <a:t>万人</a:t>
            </a:r>
            <a:r>
              <a:rPr kumimoji="1" lang="en-US" altLang="ja-JP" sz="1200" b="1" dirty="0">
                <a:solidFill>
                  <a:schemeClr val="tx1"/>
                </a:solidFill>
                <a:latin typeface="Meiryo UI" panose="020B0604030504040204" pitchFamily="50" charset="-128"/>
                <a:ea typeface="Meiryo UI" panose="020B0604030504040204" pitchFamily="50" charset="-128"/>
              </a:rPr>
              <a:t>※</a:t>
            </a:r>
          </a:p>
          <a:p>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入国制限解除から</a:t>
            </a:r>
            <a:r>
              <a:rPr kumimoji="1" lang="en-US" altLang="ja-JP" sz="1050" b="1" dirty="0">
                <a:solidFill>
                  <a:schemeClr val="tx1"/>
                </a:solidFill>
                <a:latin typeface="Meiryo UI" panose="020B0604030504040204" pitchFamily="50" charset="-128"/>
                <a:ea typeface="Meiryo UI" panose="020B0604030504040204" pitchFamily="50" charset="-128"/>
              </a:rPr>
              <a:t>2</a:t>
            </a:r>
            <a:r>
              <a:rPr kumimoji="1" lang="ja-JP" altLang="en-US" sz="1050" b="1" dirty="0">
                <a:solidFill>
                  <a:schemeClr val="tx1"/>
                </a:solidFill>
                <a:latin typeface="Meiryo UI" panose="020B0604030504040204" pitchFamily="50" charset="-128"/>
                <a:ea typeface="Meiryo UI" panose="020B0604030504040204" pitchFamily="50" charset="-128"/>
              </a:rPr>
              <a:t>年後達成目標</a:t>
            </a:r>
            <a:r>
              <a:rPr kumimoji="1" lang="en-US" altLang="ja-JP" sz="1050" b="1" dirty="0">
                <a:solidFill>
                  <a:schemeClr val="tx1"/>
                </a:solidFill>
                <a:latin typeface="Meiryo UI" panose="020B0604030504040204" pitchFamily="50" charset="-128"/>
                <a:ea typeface="Meiryo UI" panose="020B0604030504040204" pitchFamily="50" charset="-128"/>
              </a:rPr>
              <a:t>】</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新型コロナウイルス感染症発生前の水準</a:t>
            </a:r>
            <a:r>
              <a:rPr kumimoji="1" lang="en-US" altLang="ja-JP" sz="600" dirty="0">
                <a:solidFill>
                  <a:schemeClr val="tx1"/>
                </a:solidFill>
                <a:latin typeface="Meiryo UI" panose="020B0604030504040204" pitchFamily="50" charset="-128"/>
                <a:ea typeface="Meiryo UI" panose="020B0604030504040204" pitchFamily="50" charset="-128"/>
              </a:rPr>
              <a:t>〈2019</a:t>
            </a:r>
            <a:r>
              <a:rPr kumimoji="1" lang="ja-JP" altLang="en-US" sz="600" dirty="0">
                <a:solidFill>
                  <a:schemeClr val="tx1"/>
                </a:solidFill>
                <a:latin typeface="Meiryo UI" panose="020B0604030504040204" pitchFamily="50" charset="-128"/>
                <a:ea typeface="Meiryo UI" panose="020B0604030504040204" pitchFamily="50" charset="-128"/>
              </a:rPr>
              <a:t>年実績</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を上回ることを当面の目標とする。先行きの見通しづらい状況を踏まえ社会経済情勢等の変化に応じて、目標値、達成をめざす時期等について、必要に応じて柔軟に見直しを行っていく</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　　　　転入超過率（対全国）：前年を上回る</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b="1" dirty="0">
                <a:solidFill>
                  <a:schemeClr val="tx1"/>
                </a:solidFill>
                <a:latin typeface="Meiryo UI" panose="020B0604030504040204" pitchFamily="50" charset="-128"/>
                <a:ea typeface="Meiryo UI" panose="020B0604030504040204" pitchFamily="50" charset="-128"/>
              </a:rPr>
              <a:t>　転出超過率（対東京圏）：前年を下回る</a:t>
            </a:r>
          </a:p>
        </p:txBody>
      </p:sp>
      <p:sp>
        <p:nvSpPr>
          <p:cNvPr id="54" name="正方形/長方形 53"/>
          <p:cNvSpPr/>
          <p:nvPr/>
        </p:nvSpPr>
        <p:spPr>
          <a:xfrm>
            <a:off x="166966" y="1445808"/>
            <a:ext cx="12692288" cy="253350"/>
          </a:xfrm>
          <a:prstGeom prst="rect">
            <a:avLst/>
          </a:prstGeom>
          <a:noFill/>
          <a:ln w="9525">
            <a:noFill/>
          </a:ln>
        </p:spPr>
        <p:style>
          <a:lnRef idx="2">
            <a:schemeClr val="accent1"/>
          </a:lnRef>
          <a:fillRef idx="1">
            <a:schemeClr val="lt1"/>
          </a:fillRef>
          <a:effectRef idx="0">
            <a:schemeClr val="accent1"/>
          </a:effectRef>
          <a:fontRef idx="minor">
            <a:schemeClr val="dk1"/>
          </a:fontRef>
        </p:style>
        <p:txBody>
          <a:bodyPr tIns="72001" rtlCol="0" anchor="ctr"/>
          <a:lstStyle/>
          <a:p>
            <a:pPr>
              <a:lnSpc>
                <a:spcPts val="1499"/>
              </a:lnSpc>
            </a:pPr>
            <a:r>
              <a:rPr lang="ja-JP" altLang="en-US" sz="1200" dirty="0">
                <a:solidFill>
                  <a:schemeClr val="tx1"/>
                </a:solidFill>
                <a:latin typeface="Meiryo UI" panose="020B0604030504040204" pitchFamily="50" charset="-128"/>
                <a:ea typeface="Meiryo UI" panose="020B0604030504040204" pitchFamily="50" charset="-128"/>
              </a:rPr>
              <a:t>新型コロナ感染拡大による大阪経済や府民生活への影響、意識・行動変容を踏まえた上でウィズコロナ、ポストコロナを踏まえたまち・ひと・しごとの創生を推進していく。</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33" name="正方形/長方形 32"/>
          <p:cNvSpPr/>
          <p:nvPr/>
        </p:nvSpPr>
        <p:spPr>
          <a:xfrm>
            <a:off x="99874" y="923991"/>
            <a:ext cx="12636000" cy="879072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角丸四角形 64"/>
          <p:cNvSpPr/>
          <p:nvPr/>
        </p:nvSpPr>
        <p:spPr>
          <a:xfrm>
            <a:off x="579231" y="8489271"/>
            <a:ext cx="3959999" cy="1080199"/>
          </a:xfrm>
          <a:prstGeom prst="roundRect">
            <a:avLst/>
          </a:prstGeom>
        </p:spPr>
        <p:style>
          <a:lnRef idx="2">
            <a:schemeClr val="dk1"/>
          </a:lnRef>
          <a:fillRef idx="1">
            <a:schemeClr val="lt1"/>
          </a:fillRef>
          <a:effectRef idx="0">
            <a:schemeClr val="dk1"/>
          </a:effectRef>
          <a:fontRef idx="minor">
            <a:schemeClr val="dk1"/>
          </a:fontRef>
        </p:style>
        <p:txBody>
          <a:bodyPr vert="horz" lIns="72001" tIns="36000" rIns="72001" bIns="36000" rtlCol="0" anchor="ctr"/>
          <a:lstStyle/>
          <a:p>
            <a:r>
              <a:rPr kumimoji="1" lang="ja-JP" altLang="en-US" sz="1200" b="1" u="sng" dirty="0">
                <a:solidFill>
                  <a:schemeClr val="tx1"/>
                </a:solidFill>
                <a:latin typeface="Meiryo UI" panose="020B0604030504040204" pitchFamily="50" charset="-128"/>
                <a:ea typeface="Meiryo UI" panose="020B0604030504040204" pitchFamily="50" charset="-128"/>
              </a:rPr>
              <a:t>◎万博のインパクトを活かした取組み</a:t>
            </a:r>
          </a:p>
          <a:p>
            <a:r>
              <a:rPr kumimoji="1" lang="ja-JP" altLang="en-US" sz="1050" dirty="0">
                <a:solidFill>
                  <a:schemeClr val="tx1"/>
                </a:solidFill>
                <a:latin typeface="Meiryo UI" panose="020B0604030504040204" pitchFamily="50" charset="-128"/>
                <a:ea typeface="Meiryo UI" panose="020B0604030504040204" pitchFamily="50" charset="-128"/>
              </a:rPr>
              <a:t>　万博開催を一過性のものとせず、そのインパクトを最大限に活かし、「大阪の持続的な成長」と「府民の豊かな暮らし」を確たるものとするとともに、</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達成に向けた未来をつくるため、</a:t>
            </a: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err="1">
                <a:solidFill>
                  <a:schemeClr val="tx1"/>
                </a:solidFill>
                <a:latin typeface="Meiryo UI" panose="020B0604030504040204" pitchFamily="50" charset="-128"/>
                <a:ea typeface="Meiryo UI" panose="020B0604030504040204" pitchFamily="50" charset="-128"/>
              </a:rPr>
              <a:t>つの</a:t>
            </a:r>
            <a:r>
              <a:rPr kumimoji="1" lang="ja-JP" altLang="en-US" sz="1050" dirty="0">
                <a:solidFill>
                  <a:schemeClr val="tx1"/>
                </a:solidFill>
                <a:latin typeface="Meiryo UI" panose="020B0604030504040204" pitchFamily="50" charset="-128"/>
                <a:ea typeface="Meiryo UI" panose="020B0604030504040204" pitchFamily="50" charset="-128"/>
              </a:rPr>
              <a:t>方向性（①多様なチャレンジによる成長、②いのち輝く幸せな暮らし、③世界の未来をともにつくる）で取組みを推進します。</a:t>
            </a:r>
          </a:p>
        </p:txBody>
      </p:sp>
      <p:sp>
        <p:nvSpPr>
          <p:cNvPr id="70" name="角丸四角形 69"/>
          <p:cNvSpPr/>
          <p:nvPr/>
        </p:nvSpPr>
        <p:spPr>
          <a:xfrm>
            <a:off x="4567773" y="8478164"/>
            <a:ext cx="3959999" cy="1080001"/>
          </a:xfrm>
          <a:prstGeom prst="roundRect">
            <a:avLst/>
          </a:prstGeom>
        </p:spPr>
        <p:style>
          <a:lnRef idx="2">
            <a:schemeClr val="dk1"/>
          </a:lnRef>
          <a:fillRef idx="1">
            <a:schemeClr val="lt1"/>
          </a:fillRef>
          <a:effectRef idx="0">
            <a:schemeClr val="dk1"/>
          </a:effectRef>
          <a:fontRef idx="minor">
            <a:schemeClr val="dk1"/>
          </a:fontRef>
        </p:style>
        <p:txBody>
          <a:bodyPr vert="horz" lIns="72001" tIns="36000" rIns="72001" bIns="36000" rtlCol="0" anchor="ctr"/>
          <a:lstStyle/>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SDGs</a:t>
            </a:r>
            <a:r>
              <a:rPr kumimoji="1" lang="ja-JP" altLang="en-US" sz="1200" b="1" u="sng" dirty="0">
                <a:solidFill>
                  <a:schemeClr val="tx1"/>
                </a:solidFill>
                <a:latin typeface="Meiryo UI" panose="020B0604030504040204" pitchFamily="50" charset="-128"/>
                <a:ea typeface="Meiryo UI" panose="020B0604030504040204" pitchFamily="50" charset="-128"/>
              </a:rPr>
              <a:t>の推進</a:t>
            </a:r>
          </a:p>
          <a:p>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の取組みは、大阪が未来に向かって持続的に成長し、府民一人ひとりが「豊かさ」や「安全・安心」を実感できる社会へと発展する基盤づくりにつながるものです。大阪府では、「</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先進都市」をめざすこととしており、</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の理念を踏まえ、「人口減少・超高齢社会」においても持続可能な発展を実現できるよう取組みを推進します。</a:t>
            </a:r>
          </a:p>
        </p:txBody>
      </p:sp>
      <p:sp>
        <p:nvSpPr>
          <p:cNvPr id="77" name="角丸四角形 76"/>
          <p:cNvSpPr/>
          <p:nvPr/>
        </p:nvSpPr>
        <p:spPr>
          <a:xfrm>
            <a:off x="8578356" y="8489469"/>
            <a:ext cx="3959999" cy="1080001"/>
          </a:xfrm>
          <a:prstGeom prst="roundRect">
            <a:avLst/>
          </a:prstGeom>
        </p:spPr>
        <p:style>
          <a:lnRef idx="2">
            <a:schemeClr val="dk1"/>
          </a:lnRef>
          <a:fillRef idx="1">
            <a:schemeClr val="lt1"/>
          </a:fillRef>
          <a:effectRef idx="0">
            <a:schemeClr val="dk1"/>
          </a:effectRef>
          <a:fontRef idx="minor">
            <a:schemeClr val="dk1"/>
          </a:fontRef>
        </p:style>
        <p:txBody>
          <a:bodyPr vert="horz" lIns="72001" tIns="36000" rIns="72001" bIns="36000" rtlCol="0" anchor="ctr"/>
          <a:lstStyle/>
          <a:p>
            <a:r>
              <a:rPr kumimoji="1" lang="ja-JP" altLang="en-US" sz="1200" b="1" u="sng" dirty="0">
                <a:solidFill>
                  <a:schemeClr val="tx1"/>
                </a:solidFill>
                <a:latin typeface="Meiryo UI" panose="020B0604030504040204" pitchFamily="50" charset="-128"/>
                <a:ea typeface="Meiryo UI" panose="020B0604030504040204" pitchFamily="50" charset="-128"/>
              </a:rPr>
              <a:t>◎スマートシティ実現に向けた取組み</a:t>
            </a:r>
          </a:p>
          <a:p>
            <a:r>
              <a:rPr kumimoji="1" lang="ja-JP" altLang="en-US" sz="1050" dirty="0">
                <a:solidFill>
                  <a:schemeClr val="tx1"/>
                </a:solidFill>
                <a:latin typeface="Meiryo UI" panose="020B0604030504040204" pitchFamily="50" charset="-128"/>
                <a:ea typeface="Meiryo UI" panose="020B0604030504040204" pitchFamily="50" charset="-128"/>
              </a:rPr>
              <a:t>　国がめざす</a:t>
            </a:r>
            <a:r>
              <a:rPr kumimoji="1" lang="en-US" altLang="ja-JP" sz="1050" dirty="0">
                <a:solidFill>
                  <a:schemeClr val="tx1"/>
                </a:solidFill>
                <a:latin typeface="Meiryo UI" panose="020B0604030504040204" pitchFamily="50" charset="-128"/>
                <a:ea typeface="Meiryo UI" panose="020B0604030504040204" pitchFamily="50" charset="-128"/>
              </a:rPr>
              <a:t>Society5.0</a:t>
            </a:r>
            <a:r>
              <a:rPr kumimoji="1" lang="ja-JP" altLang="en-US" sz="1050" dirty="0">
                <a:solidFill>
                  <a:schemeClr val="tx1"/>
                </a:solidFill>
                <a:latin typeface="Meiryo UI" panose="020B0604030504040204" pitchFamily="50" charset="-128"/>
                <a:ea typeface="Meiryo UI" panose="020B0604030504040204" pitchFamily="50" charset="-128"/>
              </a:rPr>
              <a:t>の実現や、人口減少・超高齢社会の到来を見据え、住民の生活の質（</a:t>
            </a:r>
            <a:r>
              <a:rPr kumimoji="1" lang="en-US" altLang="ja-JP" sz="1050" dirty="0" err="1">
                <a:solidFill>
                  <a:schemeClr val="tx1"/>
                </a:solidFill>
                <a:latin typeface="Meiryo UI" panose="020B0604030504040204" pitchFamily="50" charset="-128"/>
                <a:ea typeface="Meiryo UI" panose="020B0604030504040204" pitchFamily="50" charset="-128"/>
              </a:rPr>
              <a:t>QoL</a:t>
            </a:r>
            <a:r>
              <a:rPr kumimoji="1" lang="ja-JP" altLang="en-US" sz="1050" dirty="0">
                <a:solidFill>
                  <a:schemeClr val="tx1"/>
                </a:solidFill>
                <a:latin typeface="Meiryo UI" panose="020B0604030504040204" pitchFamily="50" charset="-128"/>
                <a:ea typeface="Meiryo UI" panose="020B0604030504040204" pitchFamily="50" charset="-128"/>
              </a:rPr>
              <a:t>）の向上や都市機能の強化を図るため、万博開催を大きなインパクトとしながら、府域全体で先端技術の利便性を住民に実感してもらえるよう、「大阪モデル」のスマートシティ実現に向けた取組みを進めます。</a:t>
            </a:r>
          </a:p>
        </p:txBody>
      </p:sp>
      <p:sp>
        <p:nvSpPr>
          <p:cNvPr id="5" name="正方形/長方形 4"/>
          <p:cNvSpPr/>
          <p:nvPr/>
        </p:nvSpPr>
        <p:spPr>
          <a:xfrm>
            <a:off x="9183756" y="1035296"/>
            <a:ext cx="4596478" cy="298343"/>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rgbClr val="FF0000"/>
                </a:solidFill>
                <a:latin typeface="Meiryo UI" panose="020B0604030504040204" pitchFamily="50" charset="-128"/>
                <a:ea typeface="Meiryo UI" panose="020B0604030504040204" pitchFamily="50" charset="-128"/>
              </a:rPr>
              <a:t>※R2.3.31</a:t>
            </a:r>
            <a:r>
              <a:rPr kumimoji="1" lang="ja-JP" altLang="en-US" sz="1200" dirty="0">
                <a:solidFill>
                  <a:srgbClr val="FF0000"/>
                </a:solidFill>
                <a:latin typeface="Meiryo UI" panose="020B0604030504040204" pitchFamily="50" charset="-128"/>
                <a:ea typeface="Meiryo UI" panose="020B0604030504040204" pitchFamily="50" charset="-128"/>
              </a:rPr>
              <a:t>策定　</a:t>
            </a:r>
            <a:r>
              <a:rPr kumimoji="1" lang="en-US" altLang="ja-JP" sz="1200" dirty="0">
                <a:solidFill>
                  <a:srgbClr val="FF0000"/>
                </a:solidFill>
                <a:latin typeface="Meiryo UI" panose="020B0604030504040204" pitchFamily="50" charset="-128"/>
                <a:ea typeface="Meiryo UI" panose="020B0604030504040204" pitchFamily="50" charset="-128"/>
              </a:rPr>
              <a:t>R3.3.31</a:t>
            </a:r>
            <a:r>
              <a:rPr kumimoji="1" lang="ja-JP" altLang="en-US" sz="1200" dirty="0">
                <a:solidFill>
                  <a:srgbClr val="FF0000"/>
                </a:solidFill>
                <a:latin typeface="Meiryo UI" panose="020B0604030504040204" pitchFamily="50" charset="-128"/>
                <a:ea typeface="Meiryo UI" panose="020B0604030504040204" pitchFamily="50" charset="-128"/>
              </a:rPr>
              <a:t>改訂</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1380787" y="92809"/>
            <a:ext cx="1258755" cy="39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資料３</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652812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1431</Words>
  <Application>Microsoft Office PowerPoint</Application>
  <PresentationFormat>ユーザー設定</PresentationFormat>
  <Paragraphs>139</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2022-03-18T03:12:08Z</dcterms:created>
  <dcterms:modified xsi:type="dcterms:W3CDTF">2022-03-18T03:12:11Z</dcterms:modified>
</cp:coreProperties>
</file>