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notesSlides/notesSlide9.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notesSlides/notesSlide10.xml" ContentType="application/vnd.openxmlformats-officedocument.presentationml.notesSlide+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theme/themeOverride11.xml" ContentType="application/vnd.openxmlformats-officedocument.themeOverride+xml"/>
  <Override PartName="/ppt/charts/chart19.xml" ContentType="application/vnd.openxmlformats-officedocument.drawingml.chart+xml"/>
  <Override PartName="/ppt/theme/themeOverride12.xml" ContentType="application/vnd.openxmlformats-officedocument.themeOverride+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notesSlides/notesSlide12.xml" ContentType="application/vnd.openxmlformats-officedocument.presentationml.notesSlide+xml"/>
  <Override PartName="/ppt/charts/chart22.xml" ContentType="application/vnd.openxmlformats-officedocument.drawingml.chart+xml"/>
  <Override PartName="/ppt/charts/style1.xml" ContentType="application/vnd.ms-office.chartstyle+xml"/>
  <Override PartName="/ppt/charts/colors1.xml" ContentType="application/vnd.ms-office.chartcolorstyle+xml"/>
  <Override PartName="/ppt/charts/chart2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4.xml" ContentType="application/vnd.openxmlformats-officedocument.themeOverride+xml"/>
  <Override PartName="/ppt/charts/chart24.xml" ContentType="application/vnd.openxmlformats-officedocument.drawingml.chart+xml"/>
  <Override PartName="/ppt/charts/style3.xml" ContentType="application/vnd.ms-office.chartstyle+xml"/>
  <Override PartName="/ppt/charts/colors3.xml" ContentType="application/vnd.ms-office.chartcolorstyle+xml"/>
  <Override PartName="/ppt/charts/chart2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6.xml" ContentType="application/vnd.openxmlformats-officedocument.drawingml.chart+xml"/>
  <Override PartName="/ppt/theme/themeOverride15.xml" ContentType="application/vnd.openxmlformats-officedocument.themeOverride+xml"/>
  <Override PartName="/ppt/charts/chart27.xml" ContentType="application/vnd.openxmlformats-officedocument.drawingml.chart+xml"/>
  <Override PartName="/ppt/theme/themeOverride1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7.xml" ContentType="application/vnd.openxmlformats-officedocument.themeOverride+xml"/>
  <Override PartName="/ppt/notesSlides/notesSlide17.xml" ContentType="application/vnd.openxmlformats-officedocument.presentationml.notesSlide+xml"/>
  <Override PartName="/ppt/charts/chart29.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8.xml" ContentType="application/vnd.openxmlformats-officedocument.themeOverride+xml"/>
  <Override PartName="/ppt/notesSlides/notesSlide18.xml" ContentType="application/vnd.openxmlformats-officedocument.presentationml.notesSlide+xml"/>
  <Override PartName="/ppt/charts/chart30.xml" ContentType="application/vnd.openxmlformats-officedocument.drawingml.chart+xml"/>
  <Override PartName="/ppt/theme/themeOverride19.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1.xml" ContentType="application/vnd.openxmlformats-officedocument.drawingml.chart+xml"/>
  <Override PartName="/ppt/theme/themeOverride20.xml" ContentType="application/vnd.openxmlformats-officedocument.themeOverride+xml"/>
  <Override PartName="/ppt/charts/chart32.xml" ContentType="application/vnd.openxmlformats-officedocument.drawingml.chart+xml"/>
  <Override PartName="/ppt/theme/themeOverride21.xml" ContentType="application/vnd.openxmlformats-officedocument.themeOverride+xml"/>
  <Override PartName="/ppt/charts/chart33.xml" ContentType="application/vnd.openxmlformats-officedocument.drawingml.chart+xml"/>
  <Override PartName="/ppt/theme/themeOverride22.xml" ContentType="application/vnd.openxmlformats-officedocument.themeOverride+xml"/>
  <Override PartName="/ppt/charts/chart34.xml" ContentType="application/vnd.openxmlformats-officedocument.drawingml.chart+xml"/>
  <Override PartName="/ppt/theme/themeOverride23.xml" ContentType="application/vnd.openxmlformats-officedocument.themeOverride+xml"/>
  <Override PartName="/ppt/charts/chart35.xml" ContentType="application/vnd.openxmlformats-officedocument.drawingml.chart+xml"/>
  <Override PartName="/ppt/notesSlides/notesSlide23.xml" ContentType="application/vnd.openxmlformats-officedocument.presentationml.notesSlide+xml"/>
  <Override PartName="/ppt/charts/chart36.xml" ContentType="application/vnd.openxmlformats-officedocument.drawingml.chart+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7.xml" ContentType="application/vnd.openxmlformats-officedocument.drawingml.chart+xml"/>
  <Override PartName="/ppt/theme/themeOverride24.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89" r:id="rId2"/>
    <p:sldMasterId id="2147483701" r:id="rId3"/>
  </p:sldMasterIdLst>
  <p:notesMasterIdLst>
    <p:notesMasterId r:id="rId48"/>
  </p:notesMasterIdLst>
  <p:sldIdLst>
    <p:sldId id="296" r:id="rId4"/>
    <p:sldId id="299" r:id="rId5"/>
    <p:sldId id="280" r:id="rId6"/>
    <p:sldId id="300" r:id="rId7"/>
    <p:sldId id="301" r:id="rId8"/>
    <p:sldId id="268" r:id="rId9"/>
    <p:sldId id="281" r:id="rId10"/>
    <p:sldId id="283" r:id="rId11"/>
    <p:sldId id="282" r:id="rId12"/>
    <p:sldId id="304" r:id="rId13"/>
    <p:sldId id="324" r:id="rId14"/>
    <p:sldId id="326" r:id="rId15"/>
    <p:sldId id="325" r:id="rId16"/>
    <p:sldId id="307" r:id="rId17"/>
    <p:sldId id="321" r:id="rId18"/>
    <p:sldId id="308" r:id="rId19"/>
    <p:sldId id="279" r:id="rId20"/>
    <p:sldId id="285" r:id="rId21"/>
    <p:sldId id="289" r:id="rId22"/>
    <p:sldId id="286" r:id="rId23"/>
    <p:sldId id="302" r:id="rId24"/>
    <p:sldId id="327" r:id="rId25"/>
    <p:sldId id="295" r:id="rId26"/>
    <p:sldId id="309" r:id="rId27"/>
    <p:sldId id="322" r:id="rId28"/>
    <p:sldId id="297" r:id="rId29"/>
    <p:sldId id="311" r:id="rId30"/>
    <p:sldId id="313" r:id="rId31"/>
    <p:sldId id="312" r:id="rId32"/>
    <p:sldId id="262" r:id="rId33"/>
    <p:sldId id="303" r:id="rId34"/>
    <p:sldId id="314" r:id="rId35"/>
    <p:sldId id="316" r:id="rId36"/>
    <p:sldId id="317" r:id="rId37"/>
    <p:sldId id="318" r:id="rId38"/>
    <p:sldId id="323" r:id="rId39"/>
    <p:sldId id="320" r:id="rId40"/>
    <p:sldId id="270" r:id="rId41"/>
    <p:sldId id="272" r:id="rId42"/>
    <p:sldId id="273" r:id="rId43"/>
    <p:sldId id="275" r:id="rId44"/>
    <p:sldId id="267" r:id="rId45"/>
    <p:sldId id="263" r:id="rId46"/>
    <p:sldId id="315" r:id="rId47"/>
  </p:sldIdLst>
  <p:sldSz cx="9144000" cy="6858000" type="screen4x3"/>
  <p:notesSz cx="6807200" cy="9939338"/>
  <p:defaultText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FF"/>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1329" autoAdjust="0"/>
  </p:normalViewPr>
  <p:slideViewPr>
    <p:cSldViewPr>
      <p:cViewPr varScale="1">
        <p:scale>
          <a:sx n="53" d="100"/>
          <a:sy n="53" d="100"/>
        </p:scale>
        <p:origin x="78" y="4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amabeY\AppData\Local\Microsoft\Windows\INetCache\Content.Outlook\GNO3X0I6\&#9675;&#23601;&#26989;&#29575;%20&#20840;&#22269;&#12487;&#12540;&#12479;&#12364;&#24180;&#27425;&#12496;&#12540;&#12472;&#12519;&#12531;&#65288;&#20840;&#24180;&#40802;&#12467;&#12531;&#12503;&#12522;&#12540;&#12488;&#29256;&#65289;.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______3.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______5.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______6.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______7.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4&#38913;&#65289;%20&#21512;&#35336;&#29305;&#27530;&#20986;&#29983;&#29575;&#12539;&#20986;&#29983;&#25968;.xlsx"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______8.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1"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31532;2&#26399;&#25126;&#30053;&#36861;&#21152;&#25351;&#27161;&#12501;&#12457;&#12523;&#12480;\01&#36861;&#21152;&#25351;&#27161;&#12487;&#12540;&#12479;\&#12295;05&#20445;&#32946;&#25152;&#25968;\&#22823;&#38442;&#24220;&#32113;&#35336;&#24180;&#37969;n2019-19-17.xls"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YamabeY\AppData\Local\Microsoft\Windows\INetCache\Content.Outlook\GNO3X0I6\&#9675;&#23601;&#26989;&#29575;%20&#20840;&#22269;&#12487;&#12540;&#12479;&#12364;&#24180;&#27425;&#12496;&#12540;&#12472;&#12519;&#12531;&#65288;&#20840;&#24180;&#40802;&#12467;&#12531;&#12503;&#12522;&#12540;&#12488;&#29256;&#65289;.xlsx"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1"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21442;&#32771;&#36039;&#26009;&#65297;&#21508;&#31278;&#34920;&#20803;&#12487;&#12540;&#12479;\&#28168;&#12415;&#12288;&#36039;&#26009;1-2&#65288;06&#38913;&#65289;&#23398;&#21147;&#12486;&#12473;&#12488;.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31532;2&#26399;&#25126;&#30053;&#36861;&#21152;&#25351;&#27161;&#12501;&#12457;&#12523;&#12480;\02&#36861;&#21152;&#25351;&#27161;&#12464;&#12521;&#12501;\01&#20840;&#22269;&#20307;&#21147;&#12539;&#36939;&#21205;&#33021;&#21147;&#12539;&#36939;&#21205;&#32722;&#24931;&#31561;&#35519;&#26619;&#12395;&#12362;&#12369;&#12427;&#35413;&#20385;.xlsx" TargetMode="External"/><Relationship Id="rId2" Type="http://schemas.microsoft.com/office/2011/relationships/chartColorStyle" Target="colors1.xml"/><Relationship Id="rId1" Type="http://schemas.microsoft.com/office/2011/relationships/chartStyle" Target="style1.xm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___9.xlsx"/></Relationships>
</file>

<file path=ppt/charts/_rels/chart24.xml.rels><?xml version="1.0" encoding="UTF-8" standalone="yes"?>
<Relationships xmlns="http://schemas.openxmlformats.org/package/2006/relationships"><Relationship Id="rId3"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31532;2&#26399;&#25126;&#30053;&#36861;&#21152;&#25351;&#27161;&#12501;&#12457;&#12523;&#12480;\02&#36861;&#21152;&#25351;&#27161;&#12464;&#12521;&#12501;\02&#39640;&#26657;&#21330;&#26989;&#32773;&#23601;&#32887;&#29575;.xlsx" TargetMode="External"/><Relationship Id="rId2" Type="http://schemas.microsoft.com/office/2011/relationships/chartColorStyle" Target="colors3.xml"/><Relationship Id="rId1" Type="http://schemas.microsoft.com/office/2011/relationships/chartStyle" Target="style3.xml"/></Relationships>
</file>

<file path=ppt/charts/_rels/chart25.xml.rels><?xml version="1.0" encoding="UTF-8" standalone="yes"?>
<Relationships xmlns="http://schemas.openxmlformats.org/package/2006/relationships"><Relationship Id="rId1"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31532;2&#26399;&#25126;&#30053;&#36861;&#21152;&#25351;&#27161;&#12501;&#12457;&#12523;&#12480;\02&#36861;&#21152;&#25351;&#27161;&#12464;&#12521;&#12501;\09&#24220;&#20869;&#20816;&#31461;&#30456;&#35527;&#25152;&#34384;&#24453;&#30456;&#35527;&#23550;&#24540;&#20214;&#25968;.xls" TargetMode="Externa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______10.xlsx"/><Relationship Id="rId1" Type="http://schemas.openxmlformats.org/officeDocument/2006/relationships/themeOverride" Target="../theme/themeOverride1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______11.xlsx"/><Relationship Id="rId1" Type="http://schemas.openxmlformats.org/officeDocument/2006/relationships/themeOverride" Target="../theme/themeOverride16.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___12.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______13.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YamabeY\AppData\Local\Microsoft\Windows\INetCache\Content.Outlook\GNO3X0I6\&#9675;&#23601;&#26989;&#29575;%20&#20840;&#22269;&#12487;&#12540;&#12479;&#12364;&#24180;&#27425;&#12496;&#12540;&#12472;&#12519;&#12531;&#65288;&#20840;&#24180;&#40802;&#12467;&#12531;&#12503;&#12522;&#12540;&#12488;&#29256;&#65289;.xlsx" TargetMode="Externa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______14.xlsx"/><Relationship Id="rId1" Type="http://schemas.openxmlformats.org/officeDocument/2006/relationships/themeOverride" Target="../theme/themeOverride1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______15.xlsx"/><Relationship Id="rId1" Type="http://schemas.openxmlformats.org/officeDocument/2006/relationships/themeOverride" Target="../theme/themeOverride2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______16.xlsx"/><Relationship Id="rId1" Type="http://schemas.openxmlformats.org/officeDocument/2006/relationships/themeOverride" Target="../theme/themeOverride2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______17.xlsx"/><Relationship Id="rId1" Type="http://schemas.openxmlformats.org/officeDocument/2006/relationships/themeOverride" Target="../theme/themeOverride2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______18.xlsx"/><Relationship Id="rId1" Type="http://schemas.openxmlformats.org/officeDocument/2006/relationships/themeOverride" Target="../theme/themeOverride23.xml"/></Relationships>
</file>

<file path=ppt/charts/_rels/chart35.xml.rels><?xml version="1.0" encoding="UTF-8" standalone="yes"?>
<Relationships xmlns="http://schemas.openxmlformats.org/package/2006/relationships"><Relationship Id="rId1"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31532;2&#26399;&#25126;&#30053;&#36861;&#21152;&#25351;&#27161;&#12501;&#12457;&#12523;&#12480;\02&#36861;&#21152;&#25351;&#27161;&#12464;&#12521;&#12501;\16&#22833;&#26989;&#29575;.xls"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45.21\share\01_&#20107;&#26989;&#25512;&#36914;&#12464;&#12523;&#12540;&#12503;\51._&#22320;&#26041;&#21109;&#29983;\R2&#12304;&#22320;&#26041;&#21109;&#29983;&#12305;&#38306;&#20418;\04&#12414;&#12385;&#12539;&#12402;&#12392;&#12539;&#12375;&#12372;&#12392;&#21109;&#29983;&#25512;&#36914;&#23529;&#35696;&#20250;\03&#31532;1&#22238;&#23529;&#35696;&#20250;\99%20&#20316;&#26989;&#29992;\&#25351;&#27161;&#12496;&#12483;&#12463;&#12487;&#12540;&#12479;&#38598;\&#31532;2&#26399;&#25126;&#30053;&#36861;&#21152;&#25351;&#27161;&#12501;&#12457;&#12523;&#12480;\02&#36861;&#21152;&#25351;&#27161;&#12464;&#12521;&#12501;\19&#36786;&#26989;&#29987;&#20986;&#38989;%20.xls" TargetMode="Externa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19.xlsx"/><Relationship Id="rId1" Type="http://schemas.openxmlformats.org/officeDocument/2006/relationships/themeOverride" Target="../theme/themeOverride24.xml"/></Relationships>
</file>

<file path=ppt/charts/_rels/chart4.xml.rels><?xml version="1.0" encoding="UTF-8" standalone="yes"?>
<Relationships xmlns="http://schemas.openxmlformats.org/package/2006/relationships"><Relationship Id="rId1" Type="http://schemas.openxmlformats.org/officeDocument/2006/relationships/oleObject" Target="file:///C:\Users\YamabeY\AppData\Local\Microsoft\Windows\INetCache\Content.Outlook\GNO3X0I6\&#9675;&#23601;&#26989;&#29575;%20&#20840;&#22269;&#12487;&#12540;&#12479;&#12364;&#24180;&#27425;&#12496;&#12540;&#12472;&#12519;&#12531;&#65288;&#20840;&#24180;&#40802;&#12467;&#12531;&#12503;&#12522;&#12540;&#12488;&#29256;&#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YamabeY\AppData\Local\Microsoft\Windows\INetCache\Content.Outlook\GNO3X0I6\&#9675;&#23601;&#26989;&#29575;%20&#20840;&#22269;&#12487;&#12540;&#12479;&#12364;&#24180;&#27425;&#12496;&#12540;&#12472;&#12519;&#12531;&#65288;&#20840;&#24180;&#40802;&#12467;&#12531;&#12503;&#12522;&#12540;&#12488;&#29256;&#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YamabeY\AppData\Local\Microsoft\Windows\INetCache\Content.Outlook\GNO3X0I6\&#9675;&#23601;&#26989;&#29575;%20&#20840;&#22269;&#12487;&#12540;&#12479;&#12364;&#24180;&#27425;&#12496;&#12540;&#12472;&#12519;&#12531;&#65288;&#20840;&#24180;&#40802;&#12467;&#12531;&#12503;&#12522;&#12540;&#12488;&#29256;&#65289;.xlsx"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______.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'１５～２４，２５～３４'!$B$24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'１５～２４，２５～３４'!$C$23:$G$23</c:f>
              <c:strCache>
                <c:ptCount val="5"/>
                <c:pt idx="0">
                  <c:v>2015年</c:v>
                </c:pt>
                <c:pt idx="1">
                  <c:v>2016年</c:v>
                </c:pt>
                <c:pt idx="2">
                  <c:v>2017年</c:v>
                </c:pt>
                <c:pt idx="3">
                  <c:v>2018年</c:v>
                </c:pt>
                <c:pt idx="4">
                  <c:v>2019年</c:v>
                </c:pt>
              </c:strCache>
            </c:strRef>
          </c:cat>
          <c:val>
            <c:numRef>
              <c:f>'１５～２４，２５～３４'!$C$24:$G$24</c:f>
              <c:numCache>
                <c:formatCode>0.00%</c:formatCode>
                <c:ptCount val="5"/>
                <c:pt idx="0">
                  <c:v>0.3861607142857143</c:v>
                </c:pt>
                <c:pt idx="1">
                  <c:v>0.38392857142857145</c:v>
                </c:pt>
                <c:pt idx="2">
                  <c:v>0.40350877192982454</c:v>
                </c:pt>
                <c:pt idx="3">
                  <c:v>0.45733041575492339</c:v>
                </c:pt>
                <c:pt idx="4">
                  <c:v>0.46153846153846156</c:v>
                </c:pt>
              </c:numCache>
            </c:numRef>
          </c:val>
          <c:smooth val="0"/>
          <c:extLst>
            <c:ext xmlns:c16="http://schemas.microsoft.com/office/drawing/2014/chart" uri="{C3380CC4-5D6E-409C-BE32-E72D297353CC}">
              <c16:uniqueId val="{00000000-B9C6-4655-9F63-BA101295F255}"/>
            </c:ext>
          </c:extLst>
        </c:ser>
        <c:ser>
          <c:idx val="1"/>
          <c:order val="1"/>
          <c:tx>
            <c:strRef>
              <c:f>'１５～２４，２５～３４'!$B$25</c:f>
              <c:strCache>
                <c:ptCount val="1"/>
                <c:pt idx="0">
                  <c:v>全国（男性）</c:v>
                </c:pt>
              </c:strCache>
            </c:strRef>
          </c:tx>
          <c:spPr>
            <a:ln w="19050">
              <a:prstDash val="sysDash"/>
            </a:ln>
          </c:spPr>
          <c:marker>
            <c:symbol val="diamond"/>
            <c:size val="7"/>
          </c:marker>
          <c:cat>
            <c:strRef>
              <c:f>'１５～２４，２５～３４'!$C$23:$G$23</c:f>
              <c:strCache>
                <c:ptCount val="5"/>
                <c:pt idx="0">
                  <c:v>2015年</c:v>
                </c:pt>
                <c:pt idx="1">
                  <c:v>2016年</c:v>
                </c:pt>
                <c:pt idx="2">
                  <c:v>2017年</c:v>
                </c:pt>
                <c:pt idx="3">
                  <c:v>2018年</c:v>
                </c:pt>
                <c:pt idx="4">
                  <c:v>2019年</c:v>
                </c:pt>
              </c:strCache>
            </c:strRef>
          </c:cat>
          <c:val>
            <c:numRef>
              <c:f>'１５～２４，２５～３４'!$C$25:$G$25</c:f>
              <c:numCache>
                <c:formatCode>0.00%</c:formatCode>
                <c:ptCount val="5"/>
                <c:pt idx="0">
                  <c:v>0.40350877192982454</c:v>
                </c:pt>
                <c:pt idx="1">
                  <c:v>0.42197452229299365</c:v>
                </c:pt>
                <c:pt idx="2">
                  <c:v>0.42038216560509556</c:v>
                </c:pt>
                <c:pt idx="3">
                  <c:v>0.45151033386327505</c:v>
                </c:pt>
                <c:pt idx="4">
                  <c:v>0.46581875993640698</c:v>
                </c:pt>
              </c:numCache>
            </c:numRef>
          </c:val>
          <c:smooth val="0"/>
          <c:extLst>
            <c:ext xmlns:c16="http://schemas.microsoft.com/office/drawing/2014/chart" uri="{C3380CC4-5D6E-409C-BE32-E72D297353CC}">
              <c16:uniqueId val="{00000001-B9C6-4655-9F63-BA101295F255}"/>
            </c:ext>
          </c:extLst>
        </c:ser>
        <c:ser>
          <c:idx val="2"/>
          <c:order val="2"/>
          <c:tx>
            <c:strRef>
              <c:f>'１５～２４，２５～３４'!$B$26</c:f>
              <c:strCache>
                <c:ptCount val="1"/>
                <c:pt idx="0">
                  <c:v>大阪府（女性）</c:v>
                </c:pt>
              </c:strCache>
            </c:strRef>
          </c:tx>
          <c:spPr>
            <a:ln w="19050"/>
          </c:spPr>
          <c:marker>
            <c:symbol val="x"/>
            <c:size val="7"/>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9C6-4655-9F63-BA101295F25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'１５～２４，２５～３４'!$C$23:$G$23</c:f>
              <c:strCache>
                <c:ptCount val="5"/>
                <c:pt idx="0">
                  <c:v>2015年</c:v>
                </c:pt>
                <c:pt idx="1">
                  <c:v>2016年</c:v>
                </c:pt>
                <c:pt idx="2">
                  <c:v>2017年</c:v>
                </c:pt>
                <c:pt idx="3">
                  <c:v>2018年</c:v>
                </c:pt>
                <c:pt idx="4">
                  <c:v>2019年</c:v>
                </c:pt>
              </c:strCache>
            </c:strRef>
          </c:cat>
          <c:val>
            <c:numRef>
              <c:f>'１５～２４，２５～３４'!$C$26:$G$26</c:f>
              <c:numCache>
                <c:formatCode>0.00%</c:formatCode>
                <c:ptCount val="5"/>
                <c:pt idx="0">
                  <c:v>0.38990825688073394</c:v>
                </c:pt>
                <c:pt idx="1">
                  <c:v>0.43577981651376146</c:v>
                </c:pt>
                <c:pt idx="2">
                  <c:v>0.47640449438202248</c:v>
                </c:pt>
                <c:pt idx="3">
                  <c:v>0.5022321428571429</c:v>
                </c:pt>
                <c:pt idx="4">
                  <c:v>0.53691275167785235</c:v>
                </c:pt>
              </c:numCache>
            </c:numRef>
          </c:val>
          <c:smooth val="0"/>
          <c:extLst>
            <c:ext xmlns:c16="http://schemas.microsoft.com/office/drawing/2014/chart" uri="{C3380CC4-5D6E-409C-BE32-E72D297353CC}">
              <c16:uniqueId val="{00000003-B9C6-4655-9F63-BA101295F255}"/>
            </c:ext>
          </c:extLst>
        </c:ser>
        <c:ser>
          <c:idx val="3"/>
          <c:order val="3"/>
          <c:tx>
            <c:strRef>
              <c:f>'１５～２４，２５～３４'!$B$27</c:f>
              <c:strCache>
                <c:ptCount val="1"/>
                <c:pt idx="0">
                  <c:v>全国（女性）</c:v>
                </c:pt>
              </c:strCache>
            </c:strRef>
          </c:tx>
          <c:spPr>
            <a:ln w="19050">
              <a:prstDash val="sysDash"/>
            </a:ln>
          </c:spPr>
          <c:marker>
            <c:symbol val="x"/>
            <c:size val="7"/>
          </c:marker>
          <c:cat>
            <c:strRef>
              <c:f>'１５～２４，２５～３４'!$C$23:$G$23</c:f>
              <c:strCache>
                <c:ptCount val="5"/>
                <c:pt idx="0">
                  <c:v>2015年</c:v>
                </c:pt>
                <c:pt idx="1">
                  <c:v>2016年</c:v>
                </c:pt>
                <c:pt idx="2">
                  <c:v>2017年</c:v>
                </c:pt>
                <c:pt idx="3">
                  <c:v>2018年</c:v>
                </c:pt>
                <c:pt idx="4">
                  <c:v>2019年</c:v>
                </c:pt>
              </c:strCache>
            </c:strRef>
          </c:cat>
          <c:val>
            <c:numRef>
              <c:f>'１５～２４，２５～３４'!$C$27:$G$27</c:f>
              <c:numCache>
                <c:formatCode>0.00%</c:formatCode>
                <c:ptCount val="5"/>
                <c:pt idx="0">
                  <c:v>0.40909090909090912</c:v>
                </c:pt>
                <c:pt idx="1">
                  <c:v>0.42929292929292928</c:v>
                </c:pt>
                <c:pt idx="2">
                  <c:v>0.42929292929292928</c:v>
                </c:pt>
                <c:pt idx="3">
                  <c:v>0.46801346801346799</c:v>
                </c:pt>
                <c:pt idx="4">
                  <c:v>0.48397976391231029</c:v>
                </c:pt>
              </c:numCache>
            </c:numRef>
          </c:val>
          <c:smooth val="0"/>
          <c:extLst>
            <c:ext xmlns:c16="http://schemas.microsoft.com/office/drawing/2014/chart" uri="{C3380CC4-5D6E-409C-BE32-E72D297353CC}">
              <c16:uniqueId val="{00000004-B9C6-4655-9F63-BA101295F255}"/>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55000000000000004"/>
          <c:min val="0.35000000000000003"/>
        </c:scaling>
        <c:delete val="0"/>
        <c:axPos val="l"/>
        <c:majorGridlines/>
        <c:numFmt formatCode="0.0%" sourceLinked="0"/>
        <c:majorTickMark val="none"/>
        <c:minorTickMark val="none"/>
        <c:tickLblPos val="nextTo"/>
        <c:spPr>
          <a:ln w="9525">
            <a:noFill/>
          </a:ln>
        </c:spPr>
        <c:crossAx val="96237056"/>
        <c:crosses val="autoZero"/>
        <c:crossBetween val="between"/>
        <c:majorUnit val="2.5000000000000005E-2"/>
      </c:valAx>
    </c:plotArea>
    <c:legend>
      <c:legendPos val="b"/>
      <c:overlay val="0"/>
    </c:legend>
    <c:plotVisOnly val="1"/>
    <c:dispBlanksAs val="zero"/>
    <c:showDLblsOverMax val="0"/>
  </c:chart>
  <c:txPr>
    <a:bodyPr/>
    <a:lstStyle/>
    <a:p>
      <a:pPr>
        <a:defRPr sz="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東京都</a:t>
            </a:r>
          </a:p>
        </c:rich>
      </c:tx>
      <c:overlay val="0"/>
    </c:title>
    <c:autoTitleDeleted val="0"/>
    <c:plotArea>
      <c:layout/>
      <c:barChart>
        <c:barDir val="col"/>
        <c:grouping val="clustered"/>
        <c:varyColors val="0"/>
        <c:ser>
          <c:idx val="0"/>
          <c:order val="0"/>
          <c:tx>
            <c:strRef>
              <c:f>'初婚・第一子 (2)'!$B$8</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(2)'!$C$7:$E$7</c:f>
              <c:strCache>
                <c:ptCount val="3"/>
                <c:pt idx="0">
                  <c:v>2008年</c:v>
                </c:pt>
                <c:pt idx="1">
                  <c:v>2013年</c:v>
                </c:pt>
                <c:pt idx="2">
                  <c:v>2018年</c:v>
                </c:pt>
              </c:strCache>
            </c:strRef>
          </c:cat>
          <c:val>
            <c:numRef>
              <c:f>'初婚・第一子 (2)'!$C$8:$E$8</c:f>
              <c:numCache>
                <c:formatCode>0.0_ </c:formatCode>
                <c:ptCount val="3"/>
                <c:pt idx="0">
                  <c:v>29.6</c:v>
                </c:pt>
                <c:pt idx="1">
                  <c:v>30.4</c:v>
                </c:pt>
                <c:pt idx="2">
                  <c:v>30.4</c:v>
                </c:pt>
              </c:numCache>
            </c:numRef>
          </c:val>
          <c:extLst>
            <c:ext xmlns:c16="http://schemas.microsoft.com/office/drawing/2014/chart" uri="{C3380CC4-5D6E-409C-BE32-E72D297353CC}">
              <c16:uniqueId val="{00000000-4A1D-4E31-9595-F035EC675287}"/>
            </c:ext>
          </c:extLst>
        </c:ser>
        <c:dLbls>
          <c:showLegendKey val="0"/>
          <c:showVal val="0"/>
          <c:showCatName val="0"/>
          <c:showSerName val="0"/>
          <c:showPercent val="0"/>
          <c:showBubbleSize val="0"/>
        </c:dLbls>
        <c:gapWidth val="75"/>
        <c:overlap val="-25"/>
        <c:axId val="77995392"/>
        <c:axId val="78052736"/>
      </c:barChart>
      <c:lineChart>
        <c:grouping val="standard"/>
        <c:varyColors val="0"/>
        <c:ser>
          <c:idx val="1"/>
          <c:order val="1"/>
          <c:tx>
            <c:strRef>
              <c:f>'初婚・第一子 (2)'!$B$9</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(2)'!$C$7:$E$7</c:f>
              <c:strCache>
                <c:ptCount val="3"/>
                <c:pt idx="0">
                  <c:v>2008年</c:v>
                </c:pt>
                <c:pt idx="1">
                  <c:v>2013年</c:v>
                </c:pt>
                <c:pt idx="2">
                  <c:v>2018年</c:v>
                </c:pt>
              </c:strCache>
            </c:strRef>
          </c:cat>
          <c:val>
            <c:numRef>
              <c:f>'初婚・第一子 (2)'!$C$9:$E$9</c:f>
              <c:numCache>
                <c:formatCode>0.0_ </c:formatCode>
                <c:ptCount val="3"/>
                <c:pt idx="0">
                  <c:v>31</c:v>
                </c:pt>
                <c:pt idx="1">
                  <c:v>32</c:v>
                </c:pt>
                <c:pt idx="2">
                  <c:v>32.200000000000003</c:v>
                </c:pt>
              </c:numCache>
            </c:numRef>
          </c:val>
          <c:smooth val="0"/>
          <c:extLst>
            <c:ext xmlns:c16="http://schemas.microsoft.com/office/drawing/2014/chart" uri="{C3380CC4-5D6E-409C-BE32-E72D297353CC}">
              <c16:uniqueId val="{00000001-4A1D-4E31-9595-F035EC675287}"/>
            </c:ext>
          </c:extLst>
        </c:ser>
        <c:dLbls>
          <c:showLegendKey val="0"/>
          <c:showVal val="0"/>
          <c:showCatName val="0"/>
          <c:showSerName val="0"/>
          <c:showPercent val="0"/>
          <c:showBubbleSize val="0"/>
        </c:dLbls>
        <c:marker val="1"/>
        <c:smooth val="0"/>
        <c:axId val="77995392"/>
        <c:axId val="78052736"/>
      </c:lineChart>
      <c:catAx>
        <c:axId val="77995392"/>
        <c:scaling>
          <c:orientation val="minMax"/>
        </c:scaling>
        <c:delete val="0"/>
        <c:axPos val="b"/>
        <c:numFmt formatCode="General" sourceLinked="0"/>
        <c:majorTickMark val="none"/>
        <c:minorTickMark val="none"/>
        <c:tickLblPos val="nextTo"/>
        <c:crossAx val="78052736"/>
        <c:crosses val="autoZero"/>
        <c:auto val="1"/>
        <c:lblAlgn val="ctr"/>
        <c:lblOffset val="100"/>
        <c:noMultiLvlLbl val="0"/>
      </c:catAx>
      <c:valAx>
        <c:axId val="78052736"/>
        <c:scaling>
          <c:orientation val="minMax"/>
          <c:max val="33"/>
          <c:min val="27"/>
        </c:scaling>
        <c:delete val="0"/>
        <c:axPos val="l"/>
        <c:majorGridlines/>
        <c:numFmt formatCode="0.0_ " sourceLinked="1"/>
        <c:majorTickMark val="none"/>
        <c:minorTickMark val="none"/>
        <c:tickLblPos val="nextTo"/>
        <c:spPr>
          <a:ln w="9525">
            <a:noFill/>
          </a:ln>
        </c:spPr>
        <c:crossAx val="77995392"/>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神奈川県</a:t>
            </a:r>
          </a:p>
        </c:rich>
      </c:tx>
      <c:overlay val="0"/>
    </c:title>
    <c:autoTitleDeleted val="0"/>
    <c:plotArea>
      <c:layout/>
      <c:barChart>
        <c:barDir val="col"/>
        <c:grouping val="clustered"/>
        <c:varyColors val="0"/>
        <c:ser>
          <c:idx val="0"/>
          <c:order val="0"/>
          <c:tx>
            <c:strRef>
              <c:f>'初婚・第一子 (2)'!$B$12</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(2)'!$C$11:$E$11</c:f>
              <c:strCache>
                <c:ptCount val="3"/>
                <c:pt idx="0">
                  <c:v>2008年</c:v>
                </c:pt>
                <c:pt idx="1">
                  <c:v>2013年</c:v>
                </c:pt>
                <c:pt idx="2">
                  <c:v>2018年</c:v>
                </c:pt>
              </c:strCache>
            </c:strRef>
          </c:cat>
          <c:val>
            <c:numRef>
              <c:f>'初婚・第一子 (2)'!$C$12:$E$12</c:f>
              <c:numCache>
                <c:formatCode>0.0_ </c:formatCode>
                <c:ptCount val="3"/>
                <c:pt idx="0">
                  <c:v>29.1</c:v>
                </c:pt>
                <c:pt idx="1">
                  <c:v>29.9</c:v>
                </c:pt>
                <c:pt idx="2">
                  <c:v>29.9</c:v>
                </c:pt>
              </c:numCache>
            </c:numRef>
          </c:val>
          <c:extLst>
            <c:ext xmlns:c16="http://schemas.microsoft.com/office/drawing/2014/chart" uri="{C3380CC4-5D6E-409C-BE32-E72D297353CC}">
              <c16:uniqueId val="{00000000-BB25-49A7-B765-D519A997424F}"/>
            </c:ext>
          </c:extLst>
        </c:ser>
        <c:dLbls>
          <c:showLegendKey val="0"/>
          <c:showVal val="0"/>
          <c:showCatName val="0"/>
          <c:showSerName val="0"/>
          <c:showPercent val="0"/>
          <c:showBubbleSize val="0"/>
        </c:dLbls>
        <c:gapWidth val="75"/>
        <c:overlap val="-25"/>
        <c:axId val="89941120"/>
        <c:axId val="89942656"/>
      </c:barChart>
      <c:lineChart>
        <c:grouping val="standard"/>
        <c:varyColors val="0"/>
        <c:ser>
          <c:idx val="1"/>
          <c:order val="1"/>
          <c:tx>
            <c:strRef>
              <c:f>'初婚・第一子 (2)'!$B$13</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(2)'!$C$11:$E$11</c:f>
              <c:strCache>
                <c:ptCount val="3"/>
                <c:pt idx="0">
                  <c:v>2008年</c:v>
                </c:pt>
                <c:pt idx="1">
                  <c:v>2013年</c:v>
                </c:pt>
                <c:pt idx="2">
                  <c:v>2018年</c:v>
                </c:pt>
              </c:strCache>
            </c:strRef>
          </c:cat>
          <c:val>
            <c:numRef>
              <c:f>'初婚・第一子 (2)'!$C$13:$E$13</c:f>
              <c:numCache>
                <c:formatCode>0.0_ </c:formatCode>
                <c:ptCount val="3"/>
                <c:pt idx="0">
                  <c:v>30.5</c:v>
                </c:pt>
                <c:pt idx="1">
                  <c:v>31.3</c:v>
                </c:pt>
                <c:pt idx="2">
                  <c:v>31.4</c:v>
                </c:pt>
              </c:numCache>
            </c:numRef>
          </c:val>
          <c:smooth val="0"/>
          <c:extLst>
            <c:ext xmlns:c16="http://schemas.microsoft.com/office/drawing/2014/chart" uri="{C3380CC4-5D6E-409C-BE32-E72D297353CC}">
              <c16:uniqueId val="{00000001-BB25-49A7-B765-D519A997424F}"/>
            </c:ext>
          </c:extLst>
        </c:ser>
        <c:dLbls>
          <c:showLegendKey val="0"/>
          <c:showVal val="0"/>
          <c:showCatName val="0"/>
          <c:showSerName val="0"/>
          <c:showPercent val="0"/>
          <c:showBubbleSize val="0"/>
        </c:dLbls>
        <c:marker val="1"/>
        <c:smooth val="0"/>
        <c:axId val="89941120"/>
        <c:axId val="89942656"/>
      </c:lineChart>
      <c:catAx>
        <c:axId val="89941120"/>
        <c:scaling>
          <c:orientation val="minMax"/>
        </c:scaling>
        <c:delete val="0"/>
        <c:axPos val="b"/>
        <c:numFmt formatCode="General" sourceLinked="0"/>
        <c:majorTickMark val="none"/>
        <c:minorTickMark val="none"/>
        <c:tickLblPos val="nextTo"/>
        <c:crossAx val="89942656"/>
        <c:crosses val="autoZero"/>
        <c:auto val="1"/>
        <c:lblAlgn val="ctr"/>
        <c:lblOffset val="100"/>
        <c:noMultiLvlLbl val="0"/>
      </c:catAx>
      <c:valAx>
        <c:axId val="89942656"/>
        <c:scaling>
          <c:orientation val="minMax"/>
          <c:max val="33"/>
          <c:min val="27"/>
        </c:scaling>
        <c:delete val="0"/>
        <c:axPos val="l"/>
        <c:majorGridlines/>
        <c:numFmt formatCode="0.0_ " sourceLinked="1"/>
        <c:majorTickMark val="none"/>
        <c:minorTickMark val="none"/>
        <c:tickLblPos val="nextTo"/>
        <c:spPr>
          <a:ln w="9525">
            <a:noFill/>
          </a:ln>
        </c:spPr>
        <c:crossAx val="89941120"/>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愛知県</a:t>
            </a:r>
          </a:p>
        </c:rich>
      </c:tx>
      <c:overlay val="0"/>
    </c:title>
    <c:autoTitleDeleted val="0"/>
    <c:plotArea>
      <c:layout/>
      <c:barChart>
        <c:barDir val="col"/>
        <c:grouping val="clustered"/>
        <c:varyColors val="0"/>
        <c:ser>
          <c:idx val="0"/>
          <c:order val="0"/>
          <c:tx>
            <c:strRef>
              <c:f>'初婚・第一子 (2)'!$B$16</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(2)'!$C$15:$E$15</c:f>
              <c:strCache>
                <c:ptCount val="3"/>
                <c:pt idx="0">
                  <c:v>2008年</c:v>
                </c:pt>
                <c:pt idx="1">
                  <c:v>2013年</c:v>
                </c:pt>
                <c:pt idx="2">
                  <c:v>2018年</c:v>
                </c:pt>
              </c:strCache>
            </c:strRef>
          </c:cat>
          <c:val>
            <c:numRef>
              <c:f>'初婚・第一子 (2)'!$C$16:$E$16</c:f>
              <c:numCache>
                <c:formatCode>0.0_ </c:formatCode>
                <c:ptCount val="3"/>
                <c:pt idx="0">
                  <c:v>28.2</c:v>
                </c:pt>
                <c:pt idx="1">
                  <c:v>28.8</c:v>
                </c:pt>
                <c:pt idx="2">
                  <c:v>28.9</c:v>
                </c:pt>
              </c:numCache>
            </c:numRef>
          </c:val>
          <c:extLst>
            <c:ext xmlns:c16="http://schemas.microsoft.com/office/drawing/2014/chart" uri="{C3380CC4-5D6E-409C-BE32-E72D297353CC}">
              <c16:uniqueId val="{00000000-3947-48B2-8CC1-8E84A65A73F4}"/>
            </c:ext>
          </c:extLst>
        </c:ser>
        <c:dLbls>
          <c:showLegendKey val="0"/>
          <c:showVal val="0"/>
          <c:showCatName val="0"/>
          <c:showSerName val="0"/>
          <c:showPercent val="0"/>
          <c:showBubbleSize val="0"/>
        </c:dLbls>
        <c:gapWidth val="75"/>
        <c:overlap val="-25"/>
        <c:axId val="114320896"/>
        <c:axId val="114322432"/>
      </c:barChart>
      <c:lineChart>
        <c:grouping val="standard"/>
        <c:varyColors val="0"/>
        <c:ser>
          <c:idx val="1"/>
          <c:order val="1"/>
          <c:tx>
            <c:strRef>
              <c:f>'初婚・第一子 (2)'!$B$17</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(2)'!$C$15:$E$15</c:f>
              <c:strCache>
                <c:ptCount val="3"/>
                <c:pt idx="0">
                  <c:v>2008年</c:v>
                </c:pt>
                <c:pt idx="1">
                  <c:v>2013年</c:v>
                </c:pt>
                <c:pt idx="2">
                  <c:v>2018年</c:v>
                </c:pt>
              </c:strCache>
            </c:strRef>
          </c:cat>
          <c:val>
            <c:numRef>
              <c:f>'初婚・第一子 (2)'!$C$17:$E$17</c:f>
              <c:numCache>
                <c:formatCode>0.0_ </c:formatCode>
                <c:ptCount val="3"/>
                <c:pt idx="0">
                  <c:v>29.5</c:v>
                </c:pt>
                <c:pt idx="1">
                  <c:v>30.3</c:v>
                </c:pt>
                <c:pt idx="2">
                  <c:v>30.5</c:v>
                </c:pt>
              </c:numCache>
            </c:numRef>
          </c:val>
          <c:smooth val="0"/>
          <c:extLst>
            <c:ext xmlns:c16="http://schemas.microsoft.com/office/drawing/2014/chart" uri="{C3380CC4-5D6E-409C-BE32-E72D297353CC}">
              <c16:uniqueId val="{00000001-3947-48B2-8CC1-8E84A65A73F4}"/>
            </c:ext>
          </c:extLst>
        </c:ser>
        <c:dLbls>
          <c:showLegendKey val="0"/>
          <c:showVal val="0"/>
          <c:showCatName val="0"/>
          <c:showSerName val="0"/>
          <c:showPercent val="0"/>
          <c:showBubbleSize val="0"/>
        </c:dLbls>
        <c:marker val="1"/>
        <c:smooth val="0"/>
        <c:axId val="114320896"/>
        <c:axId val="114322432"/>
      </c:lineChart>
      <c:catAx>
        <c:axId val="114320896"/>
        <c:scaling>
          <c:orientation val="minMax"/>
        </c:scaling>
        <c:delete val="0"/>
        <c:axPos val="b"/>
        <c:numFmt formatCode="General" sourceLinked="0"/>
        <c:majorTickMark val="none"/>
        <c:minorTickMark val="none"/>
        <c:tickLblPos val="nextTo"/>
        <c:crossAx val="114322432"/>
        <c:crosses val="autoZero"/>
        <c:auto val="1"/>
        <c:lblAlgn val="ctr"/>
        <c:lblOffset val="100"/>
        <c:noMultiLvlLbl val="0"/>
      </c:catAx>
      <c:valAx>
        <c:axId val="114322432"/>
        <c:scaling>
          <c:orientation val="minMax"/>
          <c:max val="33"/>
          <c:min val="27"/>
        </c:scaling>
        <c:delete val="0"/>
        <c:axPos val="l"/>
        <c:majorGridlines/>
        <c:numFmt formatCode="0.0_ " sourceLinked="1"/>
        <c:majorTickMark val="none"/>
        <c:minorTickMark val="none"/>
        <c:tickLblPos val="nextTo"/>
        <c:spPr>
          <a:ln w="9525">
            <a:noFill/>
          </a:ln>
        </c:spPr>
        <c:crossAx val="114320896"/>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'初婚・第一子 (2)'!$J$3</c:f>
              <c:strCache>
                <c:ptCount val="1"/>
                <c:pt idx="0">
                  <c:v>2008年</c:v>
                </c:pt>
              </c:strCache>
            </c:strRef>
          </c:tx>
          <c:spPr>
            <a:pattFill prst="pct6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(2)'!$I$4:$I$8</c:f>
              <c:strCache>
                <c:ptCount val="5"/>
                <c:pt idx="0">
                  <c:v>大阪府</c:v>
                </c:pt>
                <c:pt idx="1">
                  <c:v>東京都</c:v>
                </c:pt>
                <c:pt idx="2">
                  <c:v>神奈川県</c:v>
                </c:pt>
                <c:pt idx="3">
                  <c:v>愛知県</c:v>
                </c:pt>
                <c:pt idx="4">
                  <c:v>全国</c:v>
                </c:pt>
              </c:strCache>
            </c:strRef>
          </c:cat>
          <c:val>
            <c:numRef>
              <c:f>'初婚・第一子 (2)'!$J$4:$J$8</c:f>
              <c:numCache>
                <c:formatCode>0.0_ </c:formatCode>
                <c:ptCount val="5"/>
                <c:pt idx="0">
                  <c:v>30.2</c:v>
                </c:pt>
                <c:pt idx="1">
                  <c:v>31.5</c:v>
                </c:pt>
                <c:pt idx="2">
                  <c:v>31</c:v>
                </c:pt>
                <c:pt idx="3">
                  <c:v>30.1</c:v>
                </c:pt>
                <c:pt idx="4">
                  <c:v>30.2</c:v>
                </c:pt>
              </c:numCache>
            </c:numRef>
          </c:val>
          <c:extLst>
            <c:ext xmlns:c16="http://schemas.microsoft.com/office/drawing/2014/chart" uri="{C3380CC4-5D6E-409C-BE32-E72D297353CC}">
              <c16:uniqueId val="{00000000-66BE-473F-A63F-EB13944FB605}"/>
            </c:ext>
          </c:extLst>
        </c:ser>
        <c:ser>
          <c:idx val="1"/>
          <c:order val="1"/>
          <c:tx>
            <c:strRef>
              <c:f>'初婚・第一子 (2)'!$K$3</c:f>
              <c:strCache>
                <c:ptCount val="1"/>
                <c:pt idx="0">
                  <c:v>2013年</c:v>
                </c:pt>
              </c:strCache>
            </c:strRef>
          </c:tx>
          <c:spPr>
            <a:pattFill prst="pct5">
              <a:fgClr>
                <a:schemeClr val="accent1"/>
              </a:fgClr>
              <a:bgClr>
                <a:schemeClr val="bg1"/>
              </a:bgClr>
            </a:pattFill>
            <a:ln>
              <a:solidFill>
                <a:srgbClr val="0070C0"/>
              </a:solidFill>
            </a:ln>
          </c:spPr>
          <c:invertIfNegative val="0"/>
          <c:dLbls>
            <c:dLbl>
              <c:idx val="1"/>
              <c:layout>
                <c:manualLayout>
                  <c:x val="-5.3574966584221538E-17"/>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BE-473F-A63F-EB13944FB605}"/>
                </c:ext>
              </c:extLst>
            </c:dLbl>
            <c:dLbl>
              <c:idx val="2"/>
              <c:layout>
                <c:manualLayout>
                  <c:x val="0"/>
                  <c:y val="2.1337788618793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BE-473F-A63F-EB13944FB605}"/>
                </c:ext>
              </c:extLst>
            </c:dLbl>
            <c:dLbl>
              <c:idx val="3"/>
              <c:layout>
                <c:manualLayout>
                  <c:x val="0"/>
                  <c:y val="1.28026731712759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BE-473F-A63F-EB13944FB605}"/>
                </c:ext>
              </c:extLst>
            </c:dLbl>
            <c:dLbl>
              <c:idx val="4"/>
              <c:layout>
                <c:manualLayout>
                  <c:x val="0"/>
                  <c:y val="2.13377886187931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BE-473F-A63F-EB13944FB60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(2)'!$I$4:$I$8</c:f>
              <c:strCache>
                <c:ptCount val="5"/>
                <c:pt idx="0">
                  <c:v>大阪府</c:v>
                </c:pt>
                <c:pt idx="1">
                  <c:v>東京都</c:v>
                </c:pt>
                <c:pt idx="2">
                  <c:v>神奈川県</c:v>
                </c:pt>
                <c:pt idx="3">
                  <c:v>愛知県</c:v>
                </c:pt>
                <c:pt idx="4">
                  <c:v>全国</c:v>
                </c:pt>
              </c:strCache>
            </c:strRef>
          </c:cat>
          <c:val>
            <c:numRef>
              <c:f>'初婚・第一子 (2)'!$K$4:$K$8</c:f>
              <c:numCache>
                <c:formatCode>0.0_ </c:formatCode>
                <c:ptCount val="5"/>
                <c:pt idx="0">
                  <c:v>30.8</c:v>
                </c:pt>
                <c:pt idx="1">
                  <c:v>32.200000000000003</c:v>
                </c:pt>
                <c:pt idx="2">
                  <c:v>31.7</c:v>
                </c:pt>
                <c:pt idx="3">
                  <c:v>30.7</c:v>
                </c:pt>
                <c:pt idx="4">
                  <c:v>30.9</c:v>
                </c:pt>
              </c:numCache>
            </c:numRef>
          </c:val>
          <c:extLst>
            <c:ext xmlns:c16="http://schemas.microsoft.com/office/drawing/2014/chart" uri="{C3380CC4-5D6E-409C-BE32-E72D297353CC}">
              <c16:uniqueId val="{00000005-66BE-473F-A63F-EB13944FB605}"/>
            </c:ext>
          </c:extLst>
        </c:ser>
        <c:ser>
          <c:idx val="2"/>
          <c:order val="2"/>
          <c:tx>
            <c:strRef>
              <c:f>'初婚・第一子 (2)'!$L$3</c:f>
              <c:strCache>
                <c:ptCount val="1"/>
                <c:pt idx="0">
                  <c:v>2018年</c:v>
                </c:pt>
              </c:strCache>
            </c:strRef>
          </c:tx>
          <c:spPr>
            <a:pattFill prst="wdDnDiag">
              <a:fgClr>
                <a:schemeClr val="accent1"/>
              </a:fgClr>
              <a:bgClr>
                <a:schemeClr val="bg1"/>
              </a:bgClr>
            </a:pattFill>
            <a:ln>
              <a:solidFill>
                <a:srgbClr val="0070C0"/>
              </a:solidFill>
            </a:ln>
          </c:spPr>
          <c:invertIfNegative val="0"/>
          <c:dLbls>
            <c:dLbl>
              <c:idx val="0"/>
              <c:layout>
                <c:manualLayout>
                  <c:x val="2.9223046629167325E-3"/>
                  <c:y val="-2.9872904066310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6BE-473F-A63F-EB13944FB605}"/>
                </c:ext>
              </c:extLst>
            </c:dLbl>
            <c:dLbl>
              <c:idx val="1"/>
              <c:layout>
                <c:manualLayout>
                  <c:x val="1.4611523314583796E-2"/>
                  <c:y val="-9.779706807605965E-1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BE-473F-A63F-EB13944FB605}"/>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(2)'!$I$4:$I$8</c:f>
              <c:strCache>
                <c:ptCount val="5"/>
                <c:pt idx="0">
                  <c:v>大阪府</c:v>
                </c:pt>
                <c:pt idx="1">
                  <c:v>東京都</c:v>
                </c:pt>
                <c:pt idx="2">
                  <c:v>神奈川県</c:v>
                </c:pt>
                <c:pt idx="3">
                  <c:v>愛知県</c:v>
                </c:pt>
                <c:pt idx="4">
                  <c:v>全国</c:v>
                </c:pt>
              </c:strCache>
            </c:strRef>
          </c:cat>
          <c:val>
            <c:numRef>
              <c:f>'初婚・第一子 (2)'!$L$4:$L$8</c:f>
              <c:numCache>
                <c:formatCode>0.0_ </c:formatCode>
                <c:ptCount val="5"/>
                <c:pt idx="0">
                  <c:v>31</c:v>
                </c:pt>
                <c:pt idx="1">
                  <c:v>32.299999999999997</c:v>
                </c:pt>
                <c:pt idx="2">
                  <c:v>31.8</c:v>
                </c:pt>
                <c:pt idx="3">
                  <c:v>30.9</c:v>
                </c:pt>
                <c:pt idx="4">
                  <c:v>31.1</c:v>
                </c:pt>
              </c:numCache>
            </c:numRef>
          </c:val>
          <c:extLst>
            <c:ext xmlns:c16="http://schemas.microsoft.com/office/drawing/2014/chart" uri="{C3380CC4-5D6E-409C-BE32-E72D297353CC}">
              <c16:uniqueId val="{00000008-66BE-473F-A63F-EB13944FB605}"/>
            </c:ext>
          </c:extLst>
        </c:ser>
        <c:ser>
          <c:idx val="3"/>
          <c:order val="3"/>
          <c:tx>
            <c:strRef>
              <c:f>'初婚・第一子 (2)'!$M$3</c:f>
              <c:strCache>
                <c:ptCount val="1"/>
              </c:strCache>
            </c:strRef>
          </c:tx>
          <c:invertIfNegative val="0"/>
          <c:cat>
            <c:strRef>
              <c:f>'初婚・第一子 (2)'!$I$4:$I$8</c:f>
              <c:strCache>
                <c:ptCount val="5"/>
                <c:pt idx="0">
                  <c:v>大阪府</c:v>
                </c:pt>
                <c:pt idx="1">
                  <c:v>東京都</c:v>
                </c:pt>
                <c:pt idx="2">
                  <c:v>神奈川県</c:v>
                </c:pt>
                <c:pt idx="3">
                  <c:v>愛知県</c:v>
                </c:pt>
                <c:pt idx="4">
                  <c:v>全国</c:v>
                </c:pt>
              </c:strCache>
            </c:strRef>
          </c:cat>
          <c:val>
            <c:numRef>
              <c:f>'初婚・第一子 (2)'!$M$4:$M$8</c:f>
              <c:numCache>
                <c:formatCode>General</c:formatCode>
                <c:ptCount val="5"/>
              </c:numCache>
            </c:numRef>
          </c:val>
          <c:extLst>
            <c:ext xmlns:c16="http://schemas.microsoft.com/office/drawing/2014/chart" uri="{C3380CC4-5D6E-409C-BE32-E72D297353CC}">
              <c16:uniqueId val="{00000009-66BE-473F-A63F-EB13944FB605}"/>
            </c:ext>
          </c:extLst>
        </c:ser>
        <c:dLbls>
          <c:showLegendKey val="0"/>
          <c:showVal val="0"/>
          <c:showCatName val="0"/>
          <c:showSerName val="0"/>
          <c:showPercent val="0"/>
          <c:showBubbleSize val="0"/>
        </c:dLbls>
        <c:gapWidth val="150"/>
        <c:overlap val="-25"/>
        <c:axId val="127877120"/>
        <c:axId val="127879424"/>
      </c:barChart>
      <c:catAx>
        <c:axId val="127877120"/>
        <c:scaling>
          <c:orientation val="minMax"/>
        </c:scaling>
        <c:delete val="0"/>
        <c:axPos val="b"/>
        <c:numFmt formatCode="General" sourceLinked="0"/>
        <c:majorTickMark val="none"/>
        <c:minorTickMark val="none"/>
        <c:tickLblPos val="nextTo"/>
        <c:crossAx val="127879424"/>
        <c:crosses val="autoZero"/>
        <c:auto val="1"/>
        <c:lblAlgn val="ctr"/>
        <c:lblOffset val="100"/>
        <c:noMultiLvlLbl val="0"/>
      </c:catAx>
      <c:valAx>
        <c:axId val="127879424"/>
        <c:scaling>
          <c:orientation val="minMax"/>
          <c:max val="33"/>
          <c:min val="27"/>
        </c:scaling>
        <c:delete val="0"/>
        <c:axPos val="l"/>
        <c:majorGridlines/>
        <c:numFmt formatCode="0.0_ " sourceLinked="1"/>
        <c:majorTickMark val="none"/>
        <c:minorTickMark val="none"/>
        <c:tickLblPos val="nextTo"/>
        <c:spPr>
          <a:ln w="9525">
            <a:noFill/>
          </a:ln>
        </c:spPr>
        <c:crossAx val="127877120"/>
        <c:crosses val="autoZero"/>
        <c:crossBetween val="between"/>
        <c:majorUnit val="1"/>
      </c:valAx>
    </c:plotArea>
    <c:legend>
      <c:legendPos val="b"/>
      <c:legendEntry>
        <c:idx val="3"/>
        <c:delete val="1"/>
      </c:legendEntry>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全国</a:t>
            </a:r>
          </a:p>
        </c:rich>
      </c:tx>
      <c:overlay val="0"/>
    </c:title>
    <c:autoTitleDeleted val="0"/>
    <c:plotArea>
      <c:layout/>
      <c:barChart>
        <c:barDir val="col"/>
        <c:grouping val="clustered"/>
        <c:varyColors val="0"/>
        <c:ser>
          <c:idx val="0"/>
          <c:order val="0"/>
          <c:tx>
            <c:strRef>
              <c:f>'初婚・第一子 (2)'!$B$20</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(2)'!$C$19:$E$19</c:f>
              <c:strCache>
                <c:ptCount val="3"/>
                <c:pt idx="0">
                  <c:v>2008年</c:v>
                </c:pt>
                <c:pt idx="1">
                  <c:v>2013年</c:v>
                </c:pt>
                <c:pt idx="2">
                  <c:v>2018年</c:v>
                </c:pt>
              </c:strCache>
            </c:strRef>
          </c:cat>
          <c:val>
            <c:numRef>
              <c:f>'初婚・第一子 (2)'!$C$20:$E$20</c:f>
              <c:numCache>
                <c:formatCode>0.0_ </c:formatCode>
                <c:ptCount val="3"/>
                <c:pt idx="0">
                  <c:v>28.5</c:v>
                </c:pt>
                <c:pt idx="1">
                  <c:v>29.3</c:v>
                </c:pt>
                <c:pt idx="2">
                  <c:v>29.4</c:v>
                </c:pt>
              </c:numCache>
            </c:numRef>
          </c:val>
          <c:extLst>
            <c:ext xmlns:c16="http://schemas.microsoft.com/office/drawing/2014/chart" uri="{C3380CC4-5D6E-409C-BE32-E72D297353CC}">
              <c16:uniqueId val="{00000000-4D9F-4F42-871B-72BA6A9D4218}"/>
            </c:ext>
          </c:extLst>
        </c:ser>
        <c:dLbls>
          <c:showLegendKey val="0"/>
          <c:showVal val="0"/>
          <c:showCatName val="0"/>
          <c:showSerName val="0"/>
          <c:showPercent val="0"/>
          <c:showBubbleSize val="0"/>
        </c:dLbls>
        <c:gapWidth val="75"/>
        <c:axId val="117696384"/>
        <c:axId val="117697920"/>
      </c:barChart>
      <c:lineChart>
        <c:grouping val="standard"/>
        <c:varyColors val="0"/>
        <c:ser>
          <c:idx val="1"/>
          <c:order val="1"/>
          <c:tx>
            <c:strRef>
              <c:f>'初婚・第一子 (2)'!$B$21</c:f>
              <c:strCache>
                <c:ptCount val="1"/>
                <c:pt idx="0">
                  <c:v>第一子</c:v>
                </c:pt>
              </c:strCache>
            </c:strRef>
          </c:tx>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(2)'!$C$19:$E$19</c:f>
              <c:strCache>
                <c:ptCount val="3"/>
                <c:pt idx="0">
                  <c:v>2008年</c:v>
                </c:pt>
                <c:pt idx="1">
                  <c:v>2013年</c:v>
                </c:pt>
                <c:pt idx="2">
                  <c:v>2018年</c:v>
                </c:pt>
              </c:strCache>
            </c:strRef>
          </c:cat>
          <c:val>
            <c:numRef>
              <c:f>'初婚・第一子 (2)'!$C$21:$E$21</c:f>
              <c:numCache>
                <c:formatCode>0.0_ </c:formatCode>
                <c:ptCount val="3"/>
                <c:pt idx="0">
                  <c:v>29.5</c:v>
                </c:pt>
                <c:pt idx="1">
                  <c:v>30.4</c:v>
                </c:pt>
                <c:pt idx="2">
                  <c:v>30.7</c:v>
                </c:pt>
              </c:numCache>
            </c:numRef>
          </c:val>
          <c:smooth val="0"/>
          <c:extLst>
            <c:ext xmlns:c16="http://schemas.microsoft.com/office/drawing/2014/chart" uri="{C3380CC4-5D6E-409C-BE32-E72D297353CC}">
              <c16:uniqueId val="{00000001-4D9F-4F42-871B-72BA6A9D4218}"/>
            </c:ext>
          </c:extLst>
        </c:ser>
        <c:dLbls>
          <c:showLegendKey val="0"/>
          <c:showVal val="0"/>
          <c:showCatName val="0"/>
          <c:showSerName val="0"/>
          <c:showPercent val="0"/>
          <c:showBubbleSize val="0"/>
        </c:dLbls>
        <c:marker val="1"/>
        <c:smooth val="0"/>
        <c:axId val="117696384"/>
        <c:axId val="117697920"/>
      </c:lineChart>
      <c:catAx>
        <c:axId val="117696384"/>
        <c:scaling>
          <c:orientation val="minMax"/>
        </c:scaling>
        <c:delete val="0"/>
        <c:axPos val="b"/>
        <c:numFmt formatCode="General" sourceLinked="0"/>
        <c:majorTickMark val="none"/>
        <c:minorTickMark val="none"/>
        <c:tickLblPos val="nextTo"/>
        <c:crossAx val="117697920"/>
        <c:crosses val="autoZero"/>
        <c:auto val="1"/>
        <c:lblAlgn val="ctr"/>
        <c:lblOffset val="100"/>
        <c:noMultiLvlLbl val="0"/>
      </c:catAx>
      <c:valAx>
        <c:axId val="117697920"/>
        <c:scaling>
          <c:orientation val="minMax"/>
          <c:max val="33"/>
          <c:min val="27"/>
        </c:scaling>
        <c:delete val="0"/>
        <c:axPos val="l"/>
        <c:majorGridlines/>
        <c:numFmt formatCode="0.0_ " sourceLinked="1"/>
        <c:majorTickMark val="none"/>
        <c:minorTickMark val="none"/>
        <c:tickLblPos val="nextTo"/>
        <c:spPr>
          <a:ln w="9525">
            <a:noFill/>
          </a:ln>
        </c:spPr>
        <c:crossAx val="117696384"/>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出生数!$E$3</c:f>
              <c:strCache>
                <c:ptCount val="1"/>
                <c:pt idx="0">
                  <c:v>2015年</c:v>
                </c:pt>
              </c:strCache>
            </c:strRef>
          </c:tx>
          <c:spPr>
            <a:pattFill prst="wdDnDiag">
              <a:fgClr>
                <a:schemeClr val="accent1"/>
              </a:fgClr>
              <a:bgClr>
                <a:schemeClr val="bg1"/>
              </a:bgClr>
            </a:pattFill>
            <a:ln>
              <a:solidFill>
                <a:schemeClr val="accent1"/>
              </a:solidFill>
            </a:ln>
          </c:spPr>
          <c:invertIfNegative val="0"/>
          <c:dLbls>
            <c:dLbl>
              <c:idx val="2"/>
              <c:layout>
                <c:manualLayout>
                  <c:x val="1.092896174863388E-2"/>
                  <c:y val="-2.58064516129032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3E4-43CD-AAAD-25CF1D685CB0}"/>
                </c:ext>
              </c:extLst>
            </c:dLbl>
            <c:dLbl>
              <c:idx val="4"/>
              <c:layout/>
              <c:tx>
                <c:rich>
                  <a:bodyPr/>
                  <a:lstStyle/>
                  <a:p>
                    <a:r>
                      <a:rPr lang="en-US" altLang="en-US"/>
                      <a:t>1,005,677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3E4-43CD-AAAD-25CF1D685CB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出生数!$B$4:$B$8</c:f>
              <c:strCache>
                <c:ptCount val="5"/>
                <c:pt idx="0">
                  <c:v>大阪府</c:v>
                </c:pt>
                <c:pt idx="1">
                  <c:v>東京都</c:v>
                </c:pt>
                <c:pt idx="2">
                  <c:v>神奈川県</c:v>
                </c:pt>
                <c:pt idx="3">
                  <c:v>愛知県</c:v>
                </c:pt>
                <c:pt idx="4">
                  <c:v>全国</c:v>
                </c:pt>
              </c:strCache>
            </c:strRef>
          </c:cat>
          <c:val>
            <c:numRef>
              <c:f>出生数!$E$4:$E$8</c:f>
              <c:numCache>
                <c:formatCode>#,##0_);[Red]\(#,##0\)</c:formatCode>
                <c:ptCount val="5"/>
                <c:pt idx="0">
                  <c:v>70596</c:v>
                </c:pt>
                <c:pt idx="1">
                  <c:v>113194</c:v>
                </c:pt>
                <c:pt idx="2">
                  <c:v>73475</c:v>
                </c:pt>
                <c:pt idx="3">
                  <c:v>65615</c:v>
                </c:pt>
                <c:pt idx="4">
                  <c:v>255677</c:v>
                </c:pt>
              </c:numCache>
            </c:numRef>
          </c:val>
          <c:extLst>
            <c:ext xmlns:c16="http://schemas.microsoft.com/office/drawing/2014/chart" uri="{C3380CC4-5D6E-409C-BE32-E72D297353CC}">
              <c16:uniqueId val="{00000002-A3E4-43CD-AAAD-25CF1D685CB0}"/>
            </c:ext>
          </c:extLst>
        </c:ser>
        <c:ser>
          <c:idx val="1"/>
          <c:order val="1"/>
          <c:tx>
            <c:strRef>
              <c:f>出生数!$F$3</c:f>
              <c:strCache>
                <c:ptCount val="1"/>
                <c:pt idx="0">
                  <c:v>2016年</c:v>
                </c:pt>
              </c:strCache>
            </c:strRef>
          </c:tx>
          <c:spPr>
            <a:pattFill prst="dashHorz">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出生数!$F$4:$F$8</c:f>
              <c:numCache>
                <c:formatCode>#,##0_);[Red]\(#,##0\)</c:formatCode>
                <c:ptCount val="5"/>
                <c:pt idx="0">
                  <c:v>68816</c:v>
                </c:pt>
                <c:pt idx="1">
                  <c:v>111962</c:v>
                </c:pt>
                <c:pt idx="2">
                  <c:v>70648</c:v>
                </c:pt>
                <c:pt idx="3">
                  <c:v>64226</c:v>
                </c:pt>
                <c:pt idx="4">
                  <c:v>226978</c:v>
                </c:pt>
              </c:numCache>
            </c:numRef>
          </c:val>
          <c:extLst>
            <c:ext xmlns:c16="http://schemas.microsoft.com/office/drawing/2014/chart" uri="{C3380CC4-5D6E-409C-BE32-E72D297353CC}">
              <c16:uniqueId val="{00000003-A3E4-43CD-AAAD-25CF1D685CB0}"/>
            </c:ext>
          </c:extLst>
        </c:ser>
        <c:ser>
          <c:idx val="2"/>
          <c:order val="2"/>
          <c:tx>
            <c:strRef>
              <c:f>出生数!$G$3</c:f>
              <c:strCache>
                <c:ptCount val="1"/>
                <c:pt idx="0">
                  <c:v>2017年</c:v>
                </c:pt>
              </c:strCache>
            </c:strRef>
          </c:tx>
          <c:spPr>
            <a:pattFill prst="narHorz">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出生数!$G$4:$G$8</c:f>
              <c:numCache>
                <c:formatCode>#,##0_);[Red]\(#,##0\)</c:formatCode>
                <c:ptCount val="5"/>
                <c:pt idx="0">
                  <c:v>66602</c:v>
                </c:pt>
                <c:pt idx="1">
                  <c:v>108989</c:v>
                </c:pt>
                <c:pt idx="2">
                  <c:v>68130</c:v>
                </c:pt>
                <c:pt idx="3">
                  <c:v>62435</c:v>
                </c:pt>
                <c:pt idx="4">
                  <c:v>196060</c:v>
                </c:pt>
              </c:numCache>
            </c:numRef>
          </c:val>
          <c:extLst>
            <c:ext xmlns:c16="http://schemas.microsoft.com/office/drawing/2014/chart" uri="{C3380CC4-5D6E-409C-BE32-E72D297353CC}">
              <c16:uniqueId val="{00000004-A3E4-43CD-AAAD-25CF1D685CB0}"/>
            </c:ext>
          </c:extLst>
        </c:ser>
        <c:ser>
          <c:idx val="3"/>
          <c:order val="3"/>
          <c:tx>
            <c:strRef>
              <c:f>出生数!$H$3</c:f>
              <c:strCache>
                <c:ptCount val="1"/>
                <c:pt idx="0">
                  <c:v>2018年</c:v>
                </c:pt>
              </c:strCache>
            </c:strRef>
          </c:tx>
          <c:spPr>
            <a:pattFill prst="pct10">
              <a:fgClr>
                <a:schemeClr val="accent1"/>
              </a:fgClr>
              <a:bgClr>
                <a:schemeClr val="bg1"/>
              </a:bgClr>
            </a:pattFill>
            <a:ln>
              <a:solidFill>
                <a:schemeClr val="accent1"/>
              </a:solidFill>
            </a:ln>
          </c:spPr>
          <c:invertIfNegative val="0"/>
          <c:cat>
            <c:strRef>
              <c:f>出生数!$B$4:$B$8</c:f>
              <c:strCache>
                <c:ptCount val="5"/>
                <c:pt idx="0">
                  <c:v>大阪府</c:v>
                </c:pt>
                <c:pt idx="1">
                  <c:v>東京都</c:v>
                </c:pt>
                <c:pt idx="2">
                  <c:v>神奈川県</c:v>
                </c:pt>
                <c:pt idx="3">
                  <c:v>愛知県</c:v>
                </c:pt>
                <c:pt idx="4">
                  <c:v>全国</c:v>
                </c:pt>
              </c:strCache>
            </c:strRef>
          </c:cat>
          <c:val>
            <c:numRef>
              <c:f>出生数!$H$4:$H$8</c:f>
              <c:numCache>
                <c:formatCode>#,##0_);[Red]\(#,##0\)</c:formatCode>
                <c:ptCount val="5"/>
                <c:pt idx="0">
                  <c:v>65446</c:v>
                </c:pt>
                <c:pt idx="1">
                  <c:v>107150</c:v>
                </c:pt>
                <c:pt idx="2">
                  <c:v>66564</c:v>
                </c:pt>
                <c:pt idx="3">
                  <c:v>61230</c:v>
                </c:pt>
                <c:pt idx="4">
                  <c:v>190327.78470710103</c:v>
                </c:pt>
              </c:numCache>
            </c:numRef>
          </c:val>
          <c:extLst>
            <c:ext xmlns:c16="http://schemas.microsoft.com/office/drawing/2014/chart" uri="{C3380CC4-5D6E-409C-BE32-E72D297353CC}">
              <c16:uniqueId val="{00000005-A3E4-43CD-AAAD-25CF1D685CB0}"/>
            </c:ext>
          </c:extLst>
        </c:ser>
        <c:ser>
          <c:idx val="4"/>
          <c:order val="4"/>
          <c:tx>
            <c:strRef>
              <c:f>出生数!$I$3</c:f>
              <c:strCache>
                <c:ptCount val="1"/>
                <c:pt idx="0">
                  <c:v>2019年
（概数）</c:v>
                </c:pt>
              </c:strCache>
            </c:strRef>
          </c:tx>
          <c:spPr>
            <a:pattFill prst="pct80">
              <a:fgClr>
                <a:schemeClr val="accent1"/>
              </a:fgClr>
              <a:bgClr>
                <a:schemeClr val="bg1"/>
              </a:bgClr>
            </a:pattFill>
            <a:ln>
              <a:solidFill>
                <a:schemeClr val="accent1"/>
              </a:solidFill>
            </a:ln>
          </c:spPr>
          <c:invertIfNegative val="0"/>
          <c:dLbls>
            <c:dLbl>
              <c:idx val="0"/>
              <c:layout>
                <c:manualLayout>
                  <c:x val="-1.09289617486338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3E4-43CD-AAAD-25CF1D685CB0}"/>
                </c:ext>
              </c:extLst>
            </c:dLbl>
            <c:dLbl>
              <c:idx val="2"/>
              <c:layout>
                <c:manualLayout>
                  <c:x val="-5.4644808743169399E-3"/>
                  <c:y val="-3.87096774193548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3E4-43CD-AAAD-25CF1D685CB0}"/>
                </c:ext>
              </c:extLst>
            </c:dLbl>
            <c:dLbl>
              <c:idx val="3"/>
              <c:layout>
                <c:manualLayout>
                  <c:x val="-1.366120218579234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3E4-43CD-AAAD-25CF1D685CB0}"/>
                </c:ext>
              </c:extLst>
            </c:dLbl>
            <c:dLbl>
              <c:idx val="4"/>
              <c:layout>
                <c:manualLayout>
                  <c:x val="2.2433934711950633E-2"/>
                  <c:y val="-6.0215053763440864E-2"/>
                </c:manualLayout>
              </c:layout>
              <c:tx>
                <c:rich>
                  <a:bodyPr/>
                  <a:lstStyle/>
                  <a:p>
                    <a:r>
                      <a:rPr lang="en-US" altLang="en-US"/>
                      <a:t>865,234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3E4-43CD-AAAD-25CF1D685CB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出生数!$B$4:$B$8</c:f>
              <c:strCache>
                <c:ptCount val="5"/>
                <c:pt idx="0">
                  <c:v>大阪府</c:v>
                </c:pt>
                <c:pt idx="1">
                  <c:v>東京都</c:v>
                </c:pt>
                <c:pt idx="2">
                  <c:v>神奈川県</c:v>
                </c:pt>
                <c:pt idx="3">
                  <c:v>愛知県</c:v>
                </c:pt>
                <c:pt idx="4">
                  <c:v>全国</c:v>
                </c:pt>
              </c:strCache>
            </c:strRef>
          </c:cat>
          <c:val>
            <c:numRef>
              <c:f>出生数!$I$4:$I$8</c:f>
              <c:numCache>
                <c:formatCode>#,##0_);[Red]\(#,##0\)</c:formatCode>
                <c:ptCount val="5"/>
                <c:pt idx="0">
                  <c:v>62557</c:v>
                </c:pt>
                <c:pt idx="1">
                  <c:v>101817</c:v>
                </c:pt>
                <c:pt idx="2">
                  <c:v>63035</c:v>
                </c:pt>
                <c:pt idx="3">
                  <c:v>57145</c:v>
                </c:pt>
                <c:pt idx="4">
                  <c:v>179309.74572437265</c:v>
                </c:pt>
              </c:numCache>
            </c:numRef>
          </c:val>
          <c:extLst>
            <c:ext xmlns:c16="http://schemas.microsoft.com/office/drawing/2014/chart" uri="{C3380CC4-5D6E-409C-BE32-E72D297353CC}">
              <c16:uniqueId val="{0000000A-A3E4-43CD-AAAD-25CF1D685CB0}"/>
            </c:ext>
          </c:extLst>
        </c:ser>
        <c:dLbls>
          <c:showLegendKey val="0"/>
          <c:showVal val="0"/>
          <c:showCatName val="0"/>
          <c:showSerName val="0"/>
          <c:showPercent val="0"/>
          <c:showBubbleSize val="0"/>
        </c:dLbls>
        <c:gapWidth val="75"/>
        <c:overlap val="-25"/>
        <c:axId val="77991936"/>
        <c:axId val="77993856"/>
      </c:barChart>
      <c:catAx>
        <c:axId val="77991936"/>
        <c:scaling>
          <c:orientation val="minMax"/>
        </c:scaling>
        <c:delete val="0"/>
        <c:axPos val="b"/>
        <c:numFmt formatCode="General" sourceLinked="0"/>
        <c:majorTickMark val="none"/>
        <c:minorTickMark val="none"/>
        <c:tickLblPos val="nextTo"/>
        <c:crossAx val="77993856"/>
        <c:crosses val="autoZero"/>
        <c:auto val="1"/>
        <c:lblAlgn val="ctr"/>
        <c:lblOffset val="100"/>
        <c:noMultiLvlLbl val="0"/>
      </c:catAx>
      <c:valAx>
        <c:axId val="77993856"/>
        <c:scaling>
          <c:orientation val="minMax"/>
          <c:max val="300000"/>
        </c:scaling>
        <c:delete val="0"/>
        <c:axPos val="l"/>
        <c:majorGridlines/>
        <c:numFmt formatCode="[=250000]&quot;1,000,000&quot;;[&lt;150000]#,##0;&quot;&quot;" sourceLinked="0"/>
        <c:majorTickMark val="none"/>
        <c:minorTickMark val="none"/>
        <c:tickLblPos val="nextTo"/>
        <c:spPr>
          <a:ln w="9525">
            <a:noFill/>
          </a:ln>
        </c:spPr>
        <c:crossAx val="77991936"/>
        <c:crosses val="autoZero"/>
        <c:crossBetween val="between"/>
        <c:majorUnit val="50000"/>
        <c:minorUnit val="10000"/>
      </c:valAx>
    </c:plotArea>
    <c:legend>
      <c:legendPos val="b"/>
      <c:layout>
        <c:manualLayout>
          <c:xMode val="edge"/>
          <c:yMode val="edge"/>
          <c:x val="0.19142505534881529"/>
          <c:y val="0.8444480568961138"/>
          <c:w val="0.61714988930236936"/>
          <c:h val="0.12974549149098299"/>
        </c:manualLayout>
      </c:layout>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合計特殊出生率!$B$3</c:f>
              <c:strCache>
                <c:ptCount val="1"/>
                <c:pt idx="0">
                  <c:v>大阪府</c:v>
                </c:pt>
              </c:strCache>
            </c:strRef>
          </c:tx>
          <c:spPr>
            <a:ln w="19050"/>
          </c:spPr>
          <c:dLbls>
            <c:dLbl>
              <c:idx val="4"/>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872-4E4A-859D-42071F833162}"/>
                </c:ext>
              </c:extLst>
            </c:dLbl>
            <c:spPr>
              <a:noFill/>
              <a:ln>
                <a:noFill/>
              </a:ln>
              <a:effectLst/>
            </c:spPr>
            <c:txPr>
              <a:bodyPr/>
              <a:lstStyle/>
              <a:p>
                <a:pPr>
                  <a:defRPr sz="1100" u="sng"/>
                </a:pPr>
                <a:endParaRPr lang="ja-JP"/>
              </a:p>
            </c:txPr>
            <c:dLblPos val="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合計特殊出生率!$E$2:$I$2</c:f>
              <c:strCache>
                <c:ptCount val="5"/>
                <c:pt idx="0">
                  <c:v>2015年</c:v>
                </c:pt>
                <c:pt idx="1">
                  <c:v>2016年</c:v>
                </c:pt>
                <c:pt idx="2">
                  <c:v>2017年</c:v>
                </c:pt>
                <c:pt idx="3">
                  <c:v>2018年</c:v>
                </c:pt>
                <c:pt idx="4">
                  <c:v>2019年
（概数）</c:v>
                </c:pt>
              </c:strCache>
            </c:strRef>
          </c:cat>
          <c:val>
            <c:numRef>
              <c:f>合計特殊出生率!$E$3:$I$3</c:f>
              <c:numCache>
                <c:formatCode>0.00_);[Red]\(0.00\)</c:formatCode>
                <c:ptCount val="5"/>
                <c:pt idx="0">
                  <c:v>1.39</c:v>
                </c:pt>
                <c:pt idx="1">
                  <c:v>1.37</c:v>
                </c:pt>
                <c:pt idx="2">
                  <c:v>1.35</c:v>
                </c:pt>
                <c:pt idx="3">
                  <c:v>1.35</c:v>
                </c:pt>
                <c:pt idx="4">
                  <c:v>1.31</c:v>
                </c:pt>
              </c:numCache>
            </c:numRef>
          </c:val>
          <c:smooth val="0"/>
          <c:extLst>
            <c:ext xmlns:c16="http://schemas.microsoft.com/office/drawing/2014/chart" uri="{C3380CC4-5D6E-409C-BE32-E72D297353CC}">
              <c16:uniqueId val="{00000001-7872-4E4A-859D-42071F833162}"/>
            </c:ext>
          </c:extLst>
        </c:ser>
        <c:ser>
          <c:idx val="1"/>
          <c:order val="1"/>
          <c:tx>
            <c:strRef>
              <c:f>合計特殊出生率!$B$4</c:f>
              <c:strCache>
                <c:ptCount val="1"/>
                <c:pt idx="0">
                  <c:v>東京都</c:v>
                </c:pt>
              </c:strCache>
            </c:strRef>
          </c:tx>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合計特殊出生率!$E$2:$I$2</c:f>
              <c:strCache>
                <c:ptCount val="5"/>
                <c:pt idx="0">
                  <c:v>2015年</c:v>
                </c:pt>
                <c:pt idx="1">
                  <c:v>2016年</c:v>
                </c:pt>
                <c:pt idx="2">
                  <c:v>2017年</c:v>
                </c:pt>
                <c:pt idx="3">
                  <c:v>2018年</c:v>
                </c:pt>
                <c:pt idx="4">
                  <c:v>2019年
（概数）</c:v>
                </c:pt>
              </c:strCache>
            </c:strRef>
          </c:cat>
          <c:val>
            <c:numRef>
              <c:f>合計特殊出生率!$E$4:$I$4</c:f>
              <c:numCache>
                <c:formatCode>0.00_);[Red]\(0.00\)</c:formatCode>
                <c:ptCount val="5"/>
                <c:pt idx="0">
                  <c:v>1.24</c:v>
                </c:pt>
                <c:pt idx="1">
                  <c:v>1.24</c:v>
                </c:pt>
                <c:pt idx="2">
                  <c:v>1.21</c:v>
                </c:pt>
                <c:pt idx="3">
                  <c:v>1.2</c:v>
                </c:pt>
                <c:pt idx="4">
                  <c:v>1.1499999999999999</c:v>
                </c:pt>
              </c:numCache>
            </c:numRef>
          </c:val>
          <c:smooth val="0"/>
          <c:extLst>
            <c:ext xmlns:c16="http://schemas.microsoft.com/office/drawing/2014/chart" uri="{C3380CC4-5D6E-409C-BE32-E72D297353CC}">
              <c16:uniqueId val="{00000002-7872-4E4A-859D-42071F833162}"/>
            </c:ext>
          </c:extLst>
        </c:ser>
        <c:ser>
          <c:idx val="2"/>
          <c:order val="2"/>
          <c:tx>
            <c:strRef>
              <c:f>合計特殊出生率!$B$5</c:f>
              <c:strCache>
                <c:ptCount val="1"/>
                <c:pt idx="0">
                  <c:v>神奈川県</c:v>
                </c:pt>
              </c:strCache>
            </c:strRef>
          </c:tx>
          <c:spPr>
            <a:ln w="19050"/>
          </c:spPr>
          <c:dLbls>
            <c:dLbl>
              <c:idx val="0"/>
              <c:layout>
                <c:manualLayout>
                  <c:x val="-2.8798775153105863E-2"/>
                  <c:y val="4.214129483814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872-4E4A-859D-42071F833162}"/>
                </c:ext>
              </c:extLst>
            </c:dLbl>
            <c:dLbl>
              <c:idx val="1"/>
              <c:layout>
                <c:manualLayout>
                  <c:x val="-3.1576552930883642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872-4E4A-859D-42071F833162}"/>
                </c:ext>
              </c:extLst>
            </c:dLbl>
            <c:dLbl>
              <c:idx val="2"/>
              <c:layout>
                <c:manualLayout>
                  <c:x val="-2.3243219597550307E-2"/>
                  <c:y val="3.7511665208515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872-4E4A-859D-42071F833162}"/>
                </c:ext>
              </c:extLst>
            </c:dLbl>
            <c:dLbl>
              <c:idx val="3"/>
              <c:layout>
                <c:manualLayout>
                  <c:x val="-3.4354330708661417E-2"/>
                  <c:y val="4.6770924467774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872-4E4A-859D-42071F833162}"/>
                </c:ext>
              </c:extLst>
            </c:dLbl>
            <c:dLbl>
              <c:idx val="4"/>
              <c:layout>
                <c:manualLayout>
                  <c:x val="-3.1576552930883538E-2"/>
                  <c:y val="4.2141294838145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872-4E4A-859D-42071F833162}"/>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合計特殊出生率!$E$2:$I$2</c:f>
              <c:strCache>
                <c:ptCount val="5"/>
                <c:pt idx="0">
                  <c:v>2015年</c:v>
                </c:pt>
                <c:pt idx="1">
                  <c:v>2016年</c:v>
                </c:pt>
                <c:pt idx="2">
                  <c:v>2017年</c:v>
                </c:pt>
                <c:pt idx="3">
                  <c:v>2018年</c:v>
                </c:pt>
                <c:pt idx="4">
                  <c:v>2019年
（概数）</c:v>
                </c:pt>
              </c:strCache>
            </c:strRef>
          </c:cat>
          <c:val>
            <c:numRef>
              <c:f>合計特殊出生率!$E$5:$I$5</c:f>
              <c:numCache>
                <c:formatCode>0.00_);[Red]\(0.00\)</c:formatCode>
                <c:ptCount val="5"/>
                <c:pt idx="0">
                  <c:v>1.39</c:v>
                </c:pt>
                <c:pt idx="1">
                  <c:v>1.36</c:v>
                </c:pt>
                <c:pt idx="2">
                  <c:v>1.34</c:v>
                </c:pt>
                <c:pt idx="3">
                  <c:v>1.33</c:v>
                </c:pt>
                <c:pt idx="4">
                  <c:v>1.28</c:v>
                </c:pt>
              </c:numCache>
            </c:numRef>
          </c:val>
          <c:smooth val="0"/>
          <c:extLst>
            <c:ext xmlns:c16="http://schemas.microsoft.com/office/drawing/2014/chart" uri="{C3380CC4-5D6E-409C-BE32-E72D297353CC}">
              <c16:uniqueId val="{00000008-7872-4E4A-859D-42071F833162}"/>
            </c:ext>
          </c:extLst>
        </c:ser>
        <c:ser>
          <c:idx val="3"/>
          <c:order val="3"/>
          <c:tx>
            <c:strRef>
              <c:f>合計特殊出生率!$B$6</c:f>
              <c:strCache>
                <c:ptCount val="1"/>
                <c:pt idx="0">
                  <c:v>愛知県</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合計特殊出生率!$E$2:$I$2</c:f>
              <c:strCache>
                <c:ptCount val="5"/>
                <c:pt idx="0">
                  <c:v>2015年</c:v>
                </c:pt>
                <c:pt idx="1">
                  <c:v>2016年</c:v>
                </c:pt>
                <c:pt idx="2">
                  <c:v>2017年</c:v>
                </c:pt>
                <c:pt idx="3">
                  <c:v>2018年</c:v>
                </c:pt>
                <c:pt idx="4">
                  <c:v>2019年
（概数）</c:v>
                </c:pt>
              </c:strCache>
            </c:strRef>
          </c:cat>
          <c:val>
            <c:numRef>
              <c:f>合計特殊出生率!$E$6:$I$6</c:f>
              <c:numCache>
                <c:formatCode>0.00_);[Red]\(0.00\)</c:formatCode>
                <c:ptCount val="5"/>
                <c:pt idx="0">
                  <c:v>1.57</c:v>
                </c:pt>
                <c:pt idx="1">
                  <c:v>1.56</c:v>
                </c:pt>
                <c:pt idx="2">
                  <c:v>1.54</c:v>
                </c:pt>
                <c:pt idx="3">
                  <c:v>1.54</c:v>
                </c:pt>
                <c:pt idx="4">
                  <c:v>1.45</c:v>
                </c:pt>
              </c:numCache>
            </c:numRef>
          </c:val>
          <c:smooth val="0"/>
          <c:extLst>
            <c:ext xmlns:c16="http://schemas.microsoft.com/office/drawing/2014/chart" uri="{C3380CC4-5D6E-409C-BE32-E72D297353CC}">
              <c16:uniqueId val="{00000009-7872-4E4A-859D-42071F833162}"/>
            </c:ext>
          </c:extLst>
        </c:ser>
        <c:ser>
          <c:idx val="4"/>
          <c:order val="4"/>
          <c:tx>
            <c:strRef>
              <c:f>合計特殊出生率!$B$7</c:f>
              <c:strCache>
                <c:ptCount val="1"/>
                <c:pt idx="0">
                  <c:v>全国</c:v>
                </c:pt>
              </c:strCache>
            </c:strRef>
          </c:tx>
          <c:spPr>
            <a:ln w="19050">
              <a:prstDash val="sysDash"/>
            </a:ln>
          </c:spPr>
          <c:dLbls>
            <c:dLbl>
              <c:idx val="0"/>
              <c:layout>
                <c:manualLayout>
                  <c:x val="-1.3888888888888914E-2"/>
                  <c:y val="2.7777777777777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872-4E4A-859D-42071F833162}"/>
                </c:ext>
              </c:extLst>
            </c:dLbl>
            <c:dLbl>
              <c:idx val="1"/>
              <c:layout>
                <c:manualLayout>
                  <c:x val="-8.3333333333333332E-3"/>
                  <c:y val="2.3148148148148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872-4E4A-859D-42071F833162}"/>
                </c:ext>
              </c:extLst>
            </c:dLbl>
            <c:dLbl>
              <c:idx val="2"/>
              <c:layout>
                <c:manualLayout>
                  <c:x val="-1.1111111111111112E-2"/>
                  <c:y val="1.388888888888888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872-4E4A-859D-42071F833162}"/>
                </c:ext>
              </c:extLst>
            </c:dLbl>
            <c:dLbl>
              <c:idx val="3"/>
              <c:layout>
                <c:manualLayout>
                  <c:x val="-1.0185067526415994E-16"/>
                  <c:y val="-2.77777777777777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872-4E4A-859D-42071F833162}"/>
                </c:ext>
              </c:extLst>
            </c:dLbl>
            <c:dLbl>
              <c:idx val="4"/>
              <c:layout>
                <c:manualLayout>
                  <c:x val="-8.3333333333333332E-3"/>
                  <c:y val="-9.2592592592592587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7872-4E4A-859D-42071F833162}"/>
                </c:ext>
              </c:extLst>
            </c:dLbl>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合計特殊出生率!$E$2:$I$2</c:f>
              <c:strCache>
                <c:ptCount val="5"/>
                <c:pt idx="0">
                  <c:v>2015年</c:v>
                </c:pt>
                <c:pt idx="1">
                  <c:v>2016年</c:v>
                </c:pt>
                <c:pt idx="2">
                  <c:v>2017年</c:v>
                </c:pt>
                <c:pt idx="3">
                  <c:v>2018年</c:v>
                </c:pt>
                <c:pt idx="4">
                  <c:v>2019年
（概数）</c:v>
                </c:pt>
              </c:strCache>
            </c:strRef>
          </c:cat>
          <c:val>
            <c:numRef>
              <c:f>合計特殊出生率!$E$7:$I$7</c:f>
              <c:numCache>
                <c:formatCode>0.00_);[Red]\(0.00\)</c:formatCode>
                <c:ptCount val="5"/>
                <c:pt idx="0">
                  <c:v>1.45</c:v>
                </c:pt>
                <c:pt idx="1">
                  <c:v>1.44</c:v>
                </c:pt>
                <c:pt idx="2">
                  <c:v>1.43</c:v>
                </c:pt>
                <c:pt idx="3">
                  <c:v>1.42</c:v>
                </c:pt>
                <c:pt idx="4">
                  <c:v>1.36</c:v>
                </c:pt>
              </c:numCache>
            </c:numRef>
          </c:val>
          <c:smooth val="0"/>
          <c:extLst>
            <c:ext xmlns:c16="http://schemas.microsoft.com/office/drawing/2014/chart" uri="{C3380CC4-5D6E-409C-BE32-E72D297353CC}">
              <c16:uniqueId val="{0000000F-7872-4E4A-859D-42071F833162}"/>
            </c:ext>
          </c:extLst>
        </c:ser>
        <c:dLbls>
          <c:showLegendKey val="0"/>
          <c:showVal val="0"/>
          <c:showCatName val="0"/>
          <c:showSerName val="0"/>
          <c:showPercent val="0"/>
          <c:showBubbleSize val="0"/>
        </c:dLbls>
        <c:marker val="1"/>
        <c:smooth val="0"/>
        <c:axId val="89943040"/>
        <c:axId val="95000448"/>
      </c:lineChart>
      <c:catAx>
        <c:axId val="89943040"/>
        <c:scaling>
          <c:orientation val="minMax"/>
        </c:scaling>
        <c:delete val="0"/>
        <c:axPos val="b"/>
        <c:numFmt formatCode="General" sourceLinked="0"/>
        <c:majorTickMark val="none"/>
        <c:minorTickMark val="none"/>
        <c:tickLblPos val="nextTo"/>
        <c:crossAx val="95000448"/>
        <c:crosses val="autoZero"/>
        <c:auto val="1"/>
        <c:lblAlgn val="ctr"/>
        <c:lblOffset val="100"/>
        <c:noMultiLvlLbl val="0"/>
      </c:catAx>
      <c:valAx>
        <c:axId val="95000448"/>
        <c:scaling>
          <c:orientation val="minMax"/>
          <c:max val="1.8"/>
          <c:min val="1"/>
        </c:scaling>
        <c:delete val="0"/>
        <c:axPos val="l"/>
        <c:majorGridlines/>
        <c:numFmt formatCode="0.00_);[Red]\(0.00\)" sourceLinked="1"/>
        <c:majorTickMark val="none"/>
        <c:minorTickMark val="none"/>
        <c:tickLblPos val="nextTo"/>
        <c:spPr>
          <a:ln w="9525">
            <a:noFill/>
          </a:ln>
        </c:spPr>
        <c:crossAx val="89943040"/>
        <c:crosses val="autoZero"/>
        <c:crossBetween val="between"/>
        <c:majorUnit val="0.1"/>
      </c:valAx>
    </c:plotArea>
    <c:legend>
      <c:legendPos val="b"/>
      <c:layout/>
      <c:overlay val="0"/>
      <c:txPr>
        <a:bodyPr/>
        <a:lstStyle/>
        <a:p>
          <a:pPr>
            <a:defRPr sz="800"/>
          </a:pPr>
          <a:endParaRPr lang="ja-JP"/>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保育所数</c:v>
          </c:tx>
          <c:spPr>
            <a:ln w="28575" cap="rnd">
              <a:solidFill>
                <a:schemeClr val="accent1"/>
              </a:solidFill>
              <a:prstDash val="dash"/>
              <a:round/>
            </a:ln>
            <a:effectLst/>
          </c:spPr>
          <c:marker>
            <c:symbol val="star"/>
            <c:size val="5"/>
            <c:spPr>
              <a:solidFill>
                <a:schemeClr val="accent1"/>
              </a:solidFill>
              <a:ln w="9525">
                <a:solidFill>
                  <a:schemeClr val="accent1"/>
                </a:solidFill>
              </a:ln>
              <a:effectLst/>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作成表!$B$4:$B$8</c:f>
              <c:strCache>
                <c:ptCount val="5"/>
                <c:pt idx="0">
                  <c:v>2015年</c:v>
                </c:pt>
                <c:pt idx="1">
                  <c:v>2016年</c:v>
                </c:pt>
                <c:pt idx="2">
                  <c:v>2017年</c:v>
                </c:pt>
                <c:pt idx="3">
                  <c:v>2018年</c:v>
                </c:pt>
                <c:pt idx="4">
                  <c:v>2019年</c:v>
                </c:pt>
              </c:strCache>
            </c:strRef>
          </c:cat>
          <c:val>
            <c:numRef>
              <c:f>作成表!$C$4:$C$8</c:f>
              <c:numCache>
                <c:formatCode>###,##0;;"-"</c:formatCode>
                <c:ptCount val="5"/>
                <c:pt idx="0">
                  <c:v>1575</c:v>
                </c:pt>
                <c:pt idx="1">
                  <c:v>1691</c:v>
                </c:pt>
                <c:pt idx="2">
                  <c:v>1837</c:v>
                </c:pt>
                <c:pt idx="3">
                  <c:v>1990</c:v>
                </c:pt>
                <c:pt idx="4">
                  <c:v>2110</c:v>
                </c:pt>
              </c:numCache>
            </c:numRef>
          </c:val>
          <c:smooth val="0"/>
          <c:extLst>
            <c:ext xmlns:c16="http://schemas.microsoft.com/office/drawing/2014/chart" uri="{C3380CC4-5D6E-409C-BE32-E72D297353CC}">
              <c16:uniqueId val="{00000000-7CA4-4535-8754-356FA4FB1F3C}"/>
            </c:ext>
          </c:extLst>
        </c:ser>
        <c:ser>
          <c:idx val="1"/>
          <c:order val="1"/>
          <c:tx>
            <c:v>待機児童数</c:v>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作成表!$B$4:$B$8</c:f>
              <c:strCache>
                <c:ptCount val="5"/>
                <c:pt idx="0">
                  <c:v>2015年</c:v>
                </c:pt>
                <c:pt idx="1">
                  <c:v>2016年</c:v>
                </c:pt>
                <c:pt idx="2">
                  <c:v>2017年</c:v>
                </c:pt>
                <c:pt idx="3">
                  <c:v>2018年</c:v>
                </c:pt>
                <c:pt idx="4">
                  <c:v>2019年</c:v>
                </c:pt>
              </c:strCache>
            </c:strRef>
          </c:cat>
          <c:val>
            <c:numRef>
              <c:f>作成表!$D$4:$D$8</c:f>
              <c:numCache>
                <c:formatCode>###,##0;;"-"</c:formatCode>
                <c:ptCount val="5"/>
                <c:pt idx="0">
                  <c:v>1365</c:v>
                </c:pt>
                <c:pt idx="1">
                  <c:v>1434</c:v>
                </c:pt>
                <c:pt idx="2">
                  <c:v>1190</c:v>
                </c:pt>
                <c:pt idx="3">
                  <c:v>677</c:v>
                </c:pt>
                <c:pt idx="4">
                  <c:v>589</c:v>
                </c:pt>
              </c:numCache>
            </c:numRef>
          </c:val>
          <c:smooth val="0"/>
          <c:extLst>
            <c:ext xmlns:c16="http://schemas.microsoft.com/office/drawing/2014/chart" uri="{C3380CC4-5D6E-409C-BE32-E72D297353CC}">
              <c16:uniqueId val="{00000001-7CA4-4535-8754-356FA4FB1F3C}"/>
            </c:ext>
          </c:extLst>
        </c:ser>
        <c:dLbls>
          <c:showLegendKey val="0"/>
          <c:showVal val="0"/>
          <c:showCatName val="0"/>
          <c:showSerName val="0"/>
          <c:showPercent val="0"/>
          <c:showBubbleSize val="0"/>
        </c:dLbls>
        <c:marker val="1"/>
        <c:smooth val="0"/>
        <c:axId val="355492560"/>
        <c:axId val="1"/>
      </c:lineChart>
      <c:catAx>
        <c:axId val="35549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55492560"/>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'学力調査（全国比）'!$B$11</c:f>
              <c:strCache>
                <c:ptCount val="1"/>
                <c:pt idx="0">
                  <c:v>算数Ａ</c:v>
                </c:pt>
              </c:strCache>
            </c:strRef>
          </c:tx>
          <c:spPr>
            <a:ln w="19050"/>
          </c:spPr>
          <c:marker>
            <c:symbol val="diamond"/>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'学力調査（全国比）'!$F$10:$N$10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'学力調査（全国比）'!$F$11:$N$11</c:f>
              <c:numCache>
                <c:formatCode>0.000_ </c:formatCode>
                <c:ptCount val="9"/>
                <c:pt idx="0">
                  <c:v>1.0069999999999999</c:v>
                </c:pt>
                <c:pt idx="1">
                  <c:v>1.012</c:v>
                </c:pt>
                <c:pt idx="2">
                  <c:v>0.999</c:v>
                </c:pt>
                <c:pt idx="3">
                  <c:v>0.99</c:v>
                </c:pt>
                <c:pt idx="4">
                  <c:v>0.995</c:v>
                </c:pt>
                <c:pt idx="5">
                  <c:v>0.99099999999999999</c:v>
                </c:pt>
                <c:pt idx="6">
                  <c:v>0.99</c:v>
                </c:pt>
                <c:pt idx="7">
                  <c:v>0.998</c:v>
                </c:pt>
              </c:numCache>
            </c:numRef>
          </c:val>
          <c:smooth val="0"/>
          <c:extLst>
            <c:ext xmlns:c16="http://schemas.microsoft.com/office/drawing/2014/chart" uri="{C3380CC4-5D6E-409C-BE32-E72D297353CC}">
              <c16:uniqueId val="{00000000-E1EB-46D3-B05E-7157C57A85DC}"/>
            </c:ext>
          </c:extLst>
        </c:ser>
        <c:ser>
          <c:idx val="1"/>
          <c:order val="1"/>
          <c:tx>
            <c:strRef>
              <c:f>'学力調査（全国比）'!$B$12</c:f>
              <c:strCache>
                <c:ptCount val="1"/>
                <c:pt idx="0">
                  <c:v>算数Ｂ</c:v>
                </c:pt>
              </c:strCache>
            </c:strRef>
          </c:tx>
          <c:spPr>
            <a:ln w="19050"/>
          </c:spPr>
          <c:marker>
            <c:symbol val="square"/>
            <c:size val="5"/>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'学力調査（全国比）'!$F$10:$N$10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'学力調査（全国比）'!$F$12:$N$12</c:f>
              <c:numCache>
                <c:formatCode>0.000_ </c:formatCode>
                <c:ptCount val="9"/>
                <c:pt idx="0">
                  <c:v>0.97599999999999998</c:v>
                </c:pt>
                <c:pt idx="1">
                  <c:v>0.99199999999999999</c:v>
                </c:pt>
                <c:pt idx="2">
                  <c:v>0.98099999999999998</c:v>
                </c:pt>
                <c:pt idx="3">
                  <c:v>0.96699999999999997</c:v>
                </c:pt>
                <c:pt idx="4">
                  <c:v>0.98</c:v>
                </c:pt>
                <c:pt idx="5">
                  <c:v>0.97</c:v>
                </c:pt>
                <c:pt idx="6">
                  <c:v>0.97199999999999998</c:v>
                </c:pt>
                <c:pt idx="7">
                  <c:v>0.98299999999999998</c:v>
                </c:pt>
              </c:numCache>
            </c:numRef>
          </c:val>
          <c:smooth val="0"/>
          <c:extLst>
            <c:ext xmlns:c16="http://schemas.microsoft.com/office/drawing/2014/chart" uri="{C3380CC4-5D6E-409C-BE32-E72D297353CC}">
              <c16:uniqueId val="{00000001-E1EB-46D3-B05E-7157C57A85DC}"/>
            </c:ext>
          </c:extLst>
        </c:ser>
        <c:dLbls>
          <c:showLegendKey val="0"/>
          <c:showVal val="0"/>
          <c:showCatName val="0"/>
          <c:showSerName val="0"/>
          <c:showPercent val="0"/>
          <c:showBubbleSize val="0"/>
        </c:dLbls>
        <c:marker val="1"/>
        <c:smooth val="0"/>
        <c:axId val="86733568"/>
        <c:axId val="86735104"/>
      </c:lineChart>
      <c:catAx>
        <c:axId val="86733568"/>
        <c:scaling>
          <c:orientation val="minMax"/>
        </c:scaling>
        <c:delete val="0"/>
        <c:axPos val="b"/>
        <c:numFmt formatCode="General" sourceLinked="0"/>
        <c:majorTickMark val="none"/>
        <c:minorTickMark val="none"/>
        <c:tickLblPos val="nextTo"/>
        <c:txPr>
          <a:bodyPr/>
          <a:lstStyle/>
          <a:p>
            <a:pPr>
              <a:defRPr sz="900"/>
            </a:pPr>
            <a:endParaRPr lang="ja-JP"/>
          </a:p>
        </c:txPr>
        <c:crossAx val="86735104"/>
        <c:crosses val="autoZero"/>
        <c:auto val="1"/>
        <c:lblAlgn val="ctr"/>
        <c:lblOffset val="100"/>
        <c:noMultiLvlLbl val="0"/>
      </c:catAx>
      <c:valAx>
        <c:axId val="86735104"/>
        <c:scaling>
          <c:orientation val="minMax"/>
          <c:max val="1.02"/>
          <c:min val="0.9"/>
        </c:scaling>
        <c:delete val="0"/>
        <c:axPos val="l"/>
        <c:majorGridlines/>
        <c:numFmt formatCode="0.000_ " sourceLinked="1"/>
        <c:majorTickMark val="none"/>
        <c:minorTickMark val="none"/>
        <c:tickLblPos val="nextTo"/>
        <c:spPr>
          <a:ln w="9525">
            <a:noFill/>
          </a:ln>
        </c:spPr>
        <c:crossAx val="86733568"/>
        <c:crosses val="autoZero"/>
        <c:crossBetween val="between"/>
        <c:majorUnit val="2.0000000000000004E-2"/>
      </c:valAx>
    </c:plotArea>
    <c:legend>
      <c:legendPos val="b"/>
      <c:layout>
        <c:manualLayout>
          <c:xMode val="edge"/>
          <c:yMode val="edge"/>
          <c:x val="0.26179923587322379"/>
          <c:y val="0.89197861837457404"/>
          <c:w val="0.32588505791526129"/>
          <c:h val="7.968805077094919E-2"/>
        </c:manualLayout>
      </c:layout>
      <c:overlay val="0"/>
      <c:txPr>
        <a:bodyPr/>
        <a:lstStyle/>
        <a:p>
          <a:pPr>
            <a:defRPr sz="900"/>
          </a:pPr>
          <a:endParaRPr lang="ja-JP"/>
        </a:p>
      </c:txPr>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'学力調査（全国比）'!$B$5</c:f>
              <c:strCache>
                <c:ptCount val="1"/>
                <c:pt idx="0">
                  <c:v>国語Ａ</c:v>
                </c:pt>
              </c:strCache>
            </c:strRef>
          </c:tx>
          <c:spPr>
            <a:ln w="19050"/>
          </c:spPr>
          <c:marker>
            <c:symbol val="diamond"/>
            <c:size val="5"/>
          </c:marker>
          <c:dLbls>
            <c:dLbl>
              <c:idx val="1"/>
              <c:layout>
                <c:manualLayout>
                  <c:x val="-9.1395888013998255E-2"/>
                  <c:y val="3.1932779235928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78-4A9C-B8D6-0FCC7B14106A}"/>
                </c:ext>
              </c:extLst>
            </c:dLbl>
            <c:dLbl>
              <c:idx val="2"/>
              <c:layout>
                <c:manualLayout>
                  <c:x val="-0.1108403324584427"/>
                  <c:y val="2.2673519976669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78-4A9C-B8D6-0FCC7B14106A}"/>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'学力調査（全国比）'!$F$4:$N$4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'学力調査（全国比）'!$F$5:$N$5</c:f>
              <c:numCache>
                <c:formatCode>0.000_ </c:formatCode>
                <c:ptCount val="9"/>
                <c:pt idx="0">
                  <c:v>0.98299999999999998</c:v>
                </c:pt>
                <c:pt idx="1">
                  <c:v>0.98699999999999999</c:v>
                </c:pt>
                <c:pt idx="2">
                  <c:v>0.97599999999999998</c:v>
                </c:pt>
                <c:pt idx="3">
                  <c:v>0.97</c:v>
                </c:pt>
                <c:pt idx="4">
                  <c:v>0.96599999999999997</c:v>
                </c:pt>
                <c:pt idx="5">
                  <c:v>0.97799999999999998</c:v>
                </c:pt>
                <c:pt idx="6">
                  <c:v>0.96399999999999997</c:v>
                </c:pt>
                <c:pt idx="7">
                  <c:v>0.96299999999999997</c:v>
                </c:pt>
              </c:numCache>
            </c:numRef>
          </c:val>
          <c:smooth val="0"/>
          <c:extLst>
            <c:ext xmlns:c16="http://schemas.microsoft.com/office/drawing/2014/chart" uri="{C3380CC4-5D6E-409C-BE32-E72D297353CC}">
              <c16:uniqueId val="{00000002-2978-4A9C-B8D6-0FCC7B14106A}"/>
            </c:ext>
          </c:extLst>
        </c:ser>
        <c:ser>
          <c:idx val="1"/>
          <c:order val="1"/>
          <c:tx>
            <c:strRef>
              <c:f>'学力調査（全国比）'!$B$6</c:f>
              <c:strCache>
                <c:ptCount val="1"/>
                <c:pt idx="0">
                  <c:v>国語Ｂ</c:v>
                </c:pt>
              </c:strCache>
            </c:strRef>
          </c:tx>
          <c:spPr>
            <a:ln w="19050"/>
          </c:spPr>
          <c:marker>
            <c:symbol val="square"/>
            <c:size val="5"/>
          </c:marker>
          <c:dLbls>
            <c:dLbl>
              <c:idx val="2"/>
              <c:layout>
                <c:manualLayout>
                  <c:x val="-2.1951443569553804E-2"/>
                  <c:y val="4.2141294838145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978-4A9C-B8D6-0FCC7B14106A}"/>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'学力調査（全国比）'!$F$4:$N$4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'学力調査（全国比）'!$F$6:$N$6</c:f>
              <c:numCache>
                <c:formatCode>0.000_ </c:formatCode>
                <c:ptCount val="9"/>
                <c:pt idx="0">
                  <c:v>0.97399999999999998</c:v>
                </c:pt>
                <c:pt idx="1">
                  <c:v>0.96199999999999997</c:v>
                </c:pt>
                <c:pt idx="2">
                  <c:v>0.97</c:v>
                </c:pt>
                <c:pt idx="3">
                  <c:v>0.94799999999999995</c:v>
                </c:pt>
                <c:pt idx="4">
                  <c:v>0.95899999999999996</c:v>
                </c:pt>
                <c:pt idx="5">
                  <c:v>0.95799999999999996</c:v>
                </c:pt>
                <c:pt idx="6">
                  <c:v>0.94799999999999995</c:v>
                </c:pt>
                <c:pt idx="7">
                  <c:v>0.95399999999999996</c:v>
                </c:pt>
              </c:numCache>
            </c:numRef>
          </c:val>
          <c:smooth val="0"/>
          <c:extLst>
            <c:ext xmlns:c16="http://schemas.microsoft.com/office/drawing/2014/chart" uri="{C3380CC4-5D6E-409C-BE32-E72D297353CC}">
              <c16:uniqueId val="{00000004-2978-4A9C-B8D6-0FCC7B14106A}"/>
            </c:ext>
          </c:extLst>
        </c:ser>
        <c:dLbls>
          <c:showLegendKey val="0"/>
          <c:showVal val="0"/>
          <c:showCatName val="0"/>
          <c:showSerName val="0"/>
          <c:showPercent val="0"/>
          <c:showBubbleSize val="0"/>
        </c:dLbls>
        <c:marker val="1"/>
        <c:smooth val="0"/>
        <c:axId val="103968768"/>
        <c:axId val="103970304"/>
      </c:lineChart>
      <c:catAx>
        <c:axId val="103968768"/>
        <c:scaling>
          <c:orientation val="minMax"/>
        </c:scaling>
        <c:delete val="0"/>
        <c:axPos val="b"/>
        <c:numFmt formatCode="General" sourceLinked="0"/>
        <c:majorTickMark val="none"/>
        <c:minorTickMark val="none"/>
        <c:tickLblPos val="nextTo"/>
        <c:txPr>
          <a:bodyPr/>
          <a:lstStyle/>
          <a:p>
            <a:pPr>
              <a:defRPr sz="900"/>
            </a:pPr>
            <a:endParaRPr lang="ja-JP"/>
          </a:p>
        </c:txPr>
        <c:crossAx val="103970304"/>
        <c:crosses val="autoZero"/>
        <c:auto val="1"/>
        <c:lblAlgn val="ctr"/>
        <c:lblOffset val="100"/>
        <c:noMultiLvlLbl val="0"/>
      </c:catAx>
      <c:valAx>
        <c:axId val="103970304"/>
        <c:scaling>
          <c:orientation val="minMax"/>
          <c:max val="1.02"/>
          <c:min val="0.9"/>
        </c:scaling>
        <c:delete val="0"/>
        <c:axPos val="l"/>
        <c:majorGridlines/>
        <c:numFmt formatCode="0.000_ " sourceLinked="1"/>
        <c:majorTickMark val="none"/>
        <c:minorTickMark val="none"/>
        <c:tickLblPos val="nextTo"/>
        <c:spPr>
          <a:ln w="9525">
            <a:noFill/>
          </a:ln>
        </c:spPr>
        <c:crossAx val="103968768"/>
        <c:crosses val="autoZero"/>
        <c:crossBetween val="between"/>
        <c:majorUnit val="2.0000000000000004E-2"/>
      </c:valAx>
    </c:plotArea>
    <c:legend>
      <c:legendPos val="b"/>
      <c:layout>
        <c:manualLayout>
          <c:xMode val="edge"/>
          <c:yMode val="edge"/>
          <c:x val="0.23922795531192675"/>
          <c:y val="0.89197861837457404"/>
          <c:w val="0.32622601091935716"/>
          <c:h val="7.968805077094919E-2"/>
        </c:manualLayout>
      </c:layout>
      <c:overlay val="0"/>
      <c:txPr>
        <a:bodyPr/>
        <a:lstStyle/>
        <a:p>
          <a:pPr>
            <a:defRPr sz="900"/>
          </a:pPr>
          <a:endParaRPr lang="ja-JP"/>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'１５～２４，２５～３４'!$I$24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'１５～２４，２５～３４'!$J$23:$N$23</c:f>
              <c:strCache>
                <c:ptCount val="5"/>
                <c:pt idx="0">
                  <c:v>2015年</c:v>
                </c:pt>
                <c:pt idx="1">
                  <c:v>2016年</c:v>
                </c:pt>
                <c:pt idx="2">
                  <c:v>2017年</c:v>
                </c:pt>
                <c:pt idx="3">
                  <c:v>2018年</c:v>
                </c:pt>
                <c:pt idx="4">
                  <c:v>2019年</c:v>
                </c:pt>
              </c:strCache>
            </c:strRef>
          </c:cat>
          <c:val>
            <c:numRef>
              <c:f>'１５～２４，２５～３４'!$J$24:$N$24</c:f>
              <c:numCache>
                <c:formatCode>0.00%</c:formatCode>
                <c:ptCount val="5"/>
                <c:pt idx="0">
                  <c:v>0.87323943661971826</c:v>
                </c:pt>
                <c:pt idx="1">
                  <c:v>0.87272727272727268</c:v>
                </c:pt>
                <c:pt idx="2">
                  <c:v>0.89915966386554624</c:v>
                </c:pt>
                <c:pt idx="3">
                  <c:v>0.88959660297239918</c:v>
                </c:pt>
                <c:pt idx="4">
                  <c:v>0.89787234042553188</c:v>
                </c:pt>
              </c:numCache>
            </c:numRef>
          </c:val>
          <c:smooth val="0"/>
          <c:extLst>
            <c:ext xmlns:c16="http://schemas.microsoft.com/office/drawing/2014/chart" uri="{C3380CC4-5D6E-409C-BE32-E72D297353CC}">
              <c16:uniqueId val="{00000000-6CE9-4751-9254-F8A1D0E9BD91}"/>
            </c:ext>
          </c:extLst>
        </c:ser>
        <c:ser>
          <c:idx val="1"/>
          <c:order val="1"/>
          <c:tx>
            <c:strRef>
              <c:f>'１５～２４，２５～３４'!$I$25</c:f>
              <c:strCache>
                <c:ptCount val="1"/>
                <c:pt idx="0">
                  <c:v>全国（男性）</c:v>
                </c:pt>
              </c:strCache>
            </c:strRef>
          </c:tx>
          <c:spPr>
            <a:ln w="19050">
              <a:prstDash val="sysDash"/>
            </a:ln>
          </c:spPr>
          <c:marker>
            <c:symbol val="diamond"/>
            <c:size val="7"/>
          </c:marker>
          <c:cat>
            <c:strRef>
              <c:f>'１５～２４，２５～３４'!$J$23:$N$23</c:f>
              <c:strCache>
                <c:ptCount val="5"/>
                <c:pt idx="0">
                  <c:v>2015年</c:v>
                </c:pt>
                <c:pt idx="1">
                  <c:v>2016年</c:v>
                </c:pt>
                <c:pt idx="2">
                  <c:v>2017年</c:v>
                </c:pt>
                <c:pt idx="3">
                  <c:v>2018年</c:v>
                </c:pt>
                <c:pt idx="4">
                  <c:v>2019年</c:v>
                </c:pt>
              </c:strCache>
            </c:strRef>
          </c:cat>
          <c:val>
            <c:numRef>
              <c:f>'１５～２４，２５～３４'!$J$25:$N$25</c:f>
              <c:numCache>
                <c:formatCode>0.00%</c:formatCode>
                <c:ptCount val="5"/>
                <c:pt idx="0">
                  <c:v>0.89971751412429379</c:v>
                </c:pt>
                <c:pt idx="1">
                  <c:v>0.90674318507890961</c:v>
                </c:pt>
                <c:pt idx="2">
                  <c:v>0.91107871720116618</c:v>
                </c:pt>
                <c:pt idx="3">
                  <c:v>0.91703703703703698</c:v>
                </c:pt>
                <c:pt idx="4">
                  <c:v>0.91741741741741745</c:v>
                </c:pt>
              </c:numCache>
            </c:numRef>
          </c:val>
          <c:smooth val="0"/>
          <c:extLst>
            <c:ext xmlns:c16="http://schemas.microsoft.com/office/drawing/2014/chart" uri="{C3380CC4-5D6E-409C-BE32-E72D297353CC}">
              <c16:uniqueId val="{00000001-6CE9-4751-9254-F8A1D0E9BD91}"/>
            </c:ext>
          </c:extLst>
        </c:ser>
        <c:ser>
          <c:idx val="2"/>
          <c:order val="2"/>
          <c:tx>
            <c:strRef>
              <c:f>'１５～２４，２５～３４'!$I$26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E9-4751-9254-F8A1D0E9BD91}"/>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E9-4751-9254-F8A1D0E9BD91}"/>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E9-4751-9254-F8A1D0E9BD9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'１５～２４，２５～３４'!$J$23:$N$23</c:f>
              <c:strCache>
                <c:ptCount val="5"/>
                <c:pt idx="0">
                  <c:v>2015年</c:v>
                </c:pt>
                <c:pt idx="1">
                  <c:v>2016年</c:v>
                </c:pt>
                <c:pt idx="2">
                  <c:v>2017年</c:v>
                </c:pt>
                <c:pt idx="3">
                  <c:v>2018年</c:v>
                </c:pt>
                <c:pt idx="4">
                  <c:v>2019年</c:v>
                </c:pt>
              </c:strCache>
            </c:strRef>
          </c:cat>
          <c:val>
            <c:numRef>
              <c:f>'１５～２４，２５～３４'!$J$26:$N$26</c:f>
              <c:numCache>
                <c:formatCode>0.00%</c:formatCode>
                <c:ptCount val="5"/>
                <c:pt idx="0">
                  <c:v>0.69367588932806323</c:v>
                </c:pt>
                <c:pt idx="1">
                  <c:v>0.72654690618762474</c:v>
                </c:pt>
                <c:pt idx="2">
                  <c:v>0.72950819672131151</c:v>
                </c:pt>
                <c:pt idx="3">
                  <c:v>0.73443983402489632</c:v>
                </c:pt>
                <c:pt idx="4">
                  <c:v>0.76041666666666663</c:v>
                </c:pt>
              </c:numCache>
            </c:numRef>
          </c:val>
          <c:smooth val="0"/>
          <c:extLst>
            <c:ext xmlns:c16="http://schemas.microsoft.com/office/drawing/2014/chart" uri="{C3380CC4-5D6E-409C-BE32-E72D297353CC}">
              <c16:uniqueId val="{00000005-6CE9-4751-9254-F8A1D0E9BD91}"/>
            </c:ext>
          </c:extLst>
        </c:ser>
        <c:ser>
          <c:idx val="3"/>
          <c:order val="3"/>
          <c:tx>
            <c:strRef>
              <c:f>'１５～２４，２５～３４'!$I$27</c:f>
              <c:strCache>
                <c:ptCount val="1"/>
                <c:pt idx="0">
                  <c:v>全国（女性）</c:v>
                </c:pt>
              </c:strCache>
            </c:strRef>
          </c:tx>
          <c:spPr>
            <a:ln w="19050">
              <a:prstDash val="sysDash"/>
            </a:ln>
          </c:spPr>
          <c:marker>
            <c:symbol val="x"/>
            <c:size val="7"/>
          </c:marker>
          <c:cat>
            <c:strRef>
              <c:f>'１５～２４，２５～３４'!$J$23:$N$23</c:f>
              <c:strCache>
                <c:ptCount val="5"/>
                <c:pt idx="0">
                  <c:v>2015年</c:v>
                </c:pt>
                <c:pt idx="1">
                  <c:v>2016年</c:v>
                </c:pt>
                <c:pt idx="2">
                  <c:v>2017年</c:v>
                </c:pt>
                <c:pt idx="3">
                  <c:v>2018年</c:v>
                </c:pt>
                <c:pt idx="4">
                  <c:v>2019年</c:v>
                </c:pt>
              </c:strCache>
            </c:strRef>
          </c:cat>
          <c:val>
            <c:numRef>
              <c:f>'１５～２４，２５～３４'!$J$27:$N$27</c:f>
              <c:numCache>
                <c:formatCode>0.00%</c:formatCode>
                <c:ptCount val="5"/>
                <c:pt idx="0">
                  <c:v>0.72099853157121885</c:v>
                </c:pt>
                <c:pt idx="1">
                  <c:v>0.73913043478260865</c:v>
                </c:pt>
                <c:pt idx="2">
                  <c:v>0.75720789074355088</c:v>
                </c:pt>
                <c:pt idx="3">
                  <c:v>0.77554179566563464</c:v>
                </c:pt>
                <c:pt idx="4">
                  <c:v>0.78582677165354331</c:v>
                </c:pt>
              </c:numCache>
            </c:numRef>
          </c:val>
          <c:smooth val="0"/>
          <c:extLst>
            <c:ext xmlns:c16="http://schemas.microsoft.com/office/drawing/2014/chart" uri="{C3380CC4-5D6E-409C-BE32-E72D297353CC}">
              <c16:uniqueId val="{00000006-6CE9-4751-9254-F8A1D0E9BD91}"/>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'学力調査（全国比）'!$P$11</c:f>
              <c:strCache>
                <c:ptCount val="1"/>
                <c:pt idx="0">
                  <c:v>数学Ａ</c:v>
                </c:pt>
              </c:strCache>
            </c:strRef>
          </c:tx>
          <c:spPr>
            <a:ln w="19050"/>
          </c:spPr>
          <c:marker>
            <c:symbol val="diamond"/>
            <c:size val="5"/>
          </c:marker>
          <c:dLbls>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81-4EA7-8A5A-D6172D8186C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'学力調査（全国比）'!$T$10:$AB$10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'学力調査（全国比）'!$T$11:$AB$11</c:f>
              <c:numCache>
                <c:formatCode>0.000_ </c:formatCode>
                <c:ptCount val="9"/>
                <c:pt idx="0">
                  <c:v>0.96699999999999997</c:v>
                </c:pt>
                <c:pt idx="1">
                  <c:v>0.96899999999999997</c:v>
                </c:pt>
                <c:pt idx="2">
                  <c:v>0.96899999999999997</c:v>
                </c:pt>
                <c:pt idx="3">
                  <c:v>0.96399999999999997</c:v>
                </c:pt>
                <c:pt idx="4">
                  <c:v>0.998</c:v>
                </c:pt>
                <c:pt idx="5">
                  <c:v>0.99199999999999999</c:v>
                </c:pt>
                <c:pt idx="6">
                  <c:v>0.98599999999999999</c:v>
                </c:pt>
                <c:pt idx="7" formatCode="General">
                  <c:v>0.98599999999999999</c:v>
                </c:pt>
              </c:numCache>
            </c:numRef>
          </c:val>
          <c:smooth val="0"/>
          <c:extLst>
            <c:ext xmlns:c16="http://schemas.microsoft.com/office/drawing/2014/chart" uri="{C3380CC4-5D6E-409C-BE32-E72D297353CC}">
              <c16:uniqueId val="{00000001-5481-4EA7-8A5A-D6172D8186CE}"/>
            </c:ext>
          </c:extLst>
        </c:ser>
        <c:ser>
          <c:idx val="1"/>
          <c:order val="1"/>
          <c:tx>
            <c:strRef>
              <c:f>'学力調査（全国比）'!$P$12</c:f>
              <c:strCache>
                <c:ptCount val="1"/>
                <c:pt idx="0">
                  <c:v>数学Ｂ</c:v>
                </c:pt>
              </c:strCache>
            </c:strRef>
          </c:tx>
          <c:spPr>
            <a:ln w="19050"/>
          </c:spPr>
          <c:marker>
            <c:symbol val="square"/>
            <c:size val="5"/>
          </c:marker>
          <c:dLbls>
            <c:dLbl>
              <c:idx val="7"/>
              <c:layout>
                <c:manualLayout>
                  <c:x val="-3.8618110236220471E-2"/>
                  <c:y val="7.4548702245552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81-4EA7-8A5A-D6172D8186CE}"/>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'学力調査（全国比）'!$T$10:$AB$10</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'学力調査（全国比）'!$T$12:$AB$12</c:f>
              <c:numCache>
                <c:formatCode>0.000_ </c:formatCode>
                <c:ptCount val="9"/>
                <c:pt idx="0">
                  <c:v>0.91200000000000003</c:v>
                </c:pt>
                <c:pt idx="1">
                  <c:v>0.93100000000000005</c:v>
                </c:pt>
                <c:pt idx="2">
                  <c:v>0.93500000000000005</c:v>
                </c:pt>
                <c:pt idx="3">
                  <c:v>0.95199999999999996</c:v>
                </c:pt>
                <c:pt idx="4">
                  <c:v>0.995</c:v>
                </c:pt>
                <c:pt idx="5">
                  <c:v>0.97699999999999998</c:v>
                </c:pt>
                <c:pt idx="6">
                  <c:v>0.96299999999999997</c:v>
                </c:pt>
                <c:pt idx="7" formatCode="General">
                  <c:v>0.97399999999999998</c:v>
                </c:pt>
              </c:numCache>
            </c:numRef>
          </c:val>
          <c:smooth val="0"/>
          <c:extLst>
            <c:ext xmlns:c16="http://schemas.microsoft.com/office/drawing/2014/chart" uri="{C3380CC4-5D6E-409C-BE32-E72D297353CC}">
              <c16:uniqueId val="{00000003-5481-4EA7-8A5A-D6172D8186CE}"/>
            </c:ext>
          </c:extLst>
        </c:ser>
        <c:dLbls>
          <c:showLegendKey val="0"/>
          <c:showVal val="0"/>
          <c:showCatName val="0"/>
          <c:showSerName val="0"/>
          <c:showPercent val="0"/>
          <c:showBubbleSize val="0"/>
        </c:dLbls>
        <c:marker val="1"/>
        <c:smooth val="0"/>
        <c:axId val="88934656"/>
        <c:axId val="88940544"/>
      </c:lineChart>
      <c:catAx>
        <c:axId val="88934656"/>
        <c:scaling>
          <c:orientation val="minMax"/>
        </c:scaling>
        <c:delete val="0"/>
        <c:axPos val="b"/>
        <c:numFmt formatCode="General" sourceLinked="0"/>
        <c:majorTickMark val="none"/>
        <c:minorTickMark val="none"/>
        <c:tickLblPos val="nextTo"/>
        <c:txPr>
          <a:bodyPr/>
          <a:lstStyle/>
          <a:p>
            <a:pPr>
              <a:defRPr sz="900"/>
            </a:pPr>
            <a:endParaRPr lang="ja-JP"/>
          </a:p>
        </c:txPr>
        <c:crossAx val="88940544"/>
        <c:crosses val="autoZero"/>
        <c:auto val="1"/>
        <c:lblAlgn val="ctr"/>
        <c:lblOffset val="100"/>
        <c:noMultiLvlLbl val="0"/>
      </c:catAx>
      <c:valAx>
        <c:axId val="88940544"/>
        <c:scaling>
          <c:orientation val="minMax"/>
          <c:max val="1.02"/>
          <c:min val="0.9"/>
        </c:scaling>
        <c:delete val="0"/>
        <c:axPos val="l"/>
        <c:majorGridlines/>
        <c:numFmt formatCode="0.000_ " sourceLinked="1"/>
        <c:majorTickMark val="none"/>
        <c:minorTickMark val="none"/>
        <c:tickLblPos val="nextTo"/>
        <c:spPr>
          <a:ln w="9525">
            <a:noFill/>
          </a:ln>
        </c:spPr>
        <c:crossAx val="88934656"/>
        <c:crosses val="autoZero"/>
        <c:crossBetween val="between"/>
        <c:majorUnit val="2.0000000000000004E-2"/>
      </c:valAx>
    </c:plotArea>
    <c:legend>
      <c:legendPos val="b"/>
      <c:layout>
        <c:manualLayout>
          <c:xMode val="edge"/>
          <c:yMode val="edge"/>
          <c:x val="0.29803459378312713"/>
          <c:y val="0.89197861837457404"/>
          <c:w val="0.32588520096306001"/>
          <c:h val="7.968805077094919E-2"/>
        </c:manualLayout>
      </c:layout>
      <c:overlay val="0"/>
      <c:txPr>
        <a:bodyPr/>
        <a:lstStyle/>
        <a:p>
          <a:pPr>
            <a:defRPr sz="900"/>
          </a:pPr>
          <a:endParaRPr lang="ja-JP"/>
        </a:p>
      </c:txPr>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0531687241351"/>
          <c:y val="8.5484113255983069E-2"/>
          <c:w val="0.85535053129177152"/>
          <c:h val="0.72662648935901231"/>
        </c:manualLayout>
      </c:layout>
      <c:lineChart>
        <c:grouping val="standard"/>
        <c:varyColors val="0"/>
        <c:ser>
          <c:idx val="0"/>
          <c:order val="0"/>
          <c:tx>
            <c:strRef>
              <c:f>'学力調査（全国比）'!$P$5</c:f>
              <c:strCache>
                <c:ptCount val="1"/>
                <c:pt idx="0">
                  <c:v>国語Ａ</c:v>
                </c:pt>
              </c:strCache>
            </c:strRef>
          </c:tx>
          <c:spPr>
            <a:ln w="19050"/>
          </c:spPr>
          <c:marker>
            <c:symbol val="diamond"/>
            <c:size val="5"/>
          </c:marker>
          <c:dLbls>
            <c:dLbl>
              <c:idx val="4"/>
              <c:layout>
                <c:manualLayout>
                  <c:x val="-4.7162415951671824E-2"/>
                  <c:y val="9.3960315489036217E-2"/>
                </c:manualLayout>
              </c:layout>
              <c:tx>
                <c:rich>
                  <a:bodyPr/>
                  <a:lstStyle/>
                  <a:p>
                    <a:fld id="{E3C98C3E-70D7-4873-A6DE-5F9BC9FA2278}" type="VALUE">
                      <a:rPr lang="en-US" altLang="ja-JP">
                        <a:solidFill>
                          <a:schemeClr val="tx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842-4127-96B7-3BF53E9C4639}"/>
                </c:ext>
              </c:extLst>
            </c:dLbl>
            <c:dLbl>
              <c:idx val="6"/>
              <c:layout>
                <c:manualLayout>
                  <c:x val="-8.0284776902887142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2-4127-96B7-3BF53E9C4639}"/>
                </c:ext>
              </c:extLst>
            </c:dLbl>
            <c:dLbl>
              <c:idx val="7"/>
              <c:layout>
                <c:manualLayout>
                  <c:x val="-0.10250699912510935"/>
                  <c:y val="-2.8252405949256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2-4127-96B7-3BF53E9C4639}"/>
                </c:ext>
              </c:extLst>
            </c:dLbl>
            <c:spPr>
              <a:noFill/>
              <a:ln>
                <a:noFill/>
              </a:ln>
              <a:effectLst/>
            </c:spPr>
            <c:txPr>
              <a:bodyPr wrap="square" lIns="38100" tIns="19050" rIns="38100" bIns="19050" anchor="ctr">
                <a:spAutoFit/>
              </a:bodyPr>
              <a:lstStyle/>
              <a:p>
                <a:pPr>
                  <a:defRPr>
                    <a:solidFill>
                      <a:schemeClr val="tx1"/>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'学力調査（全国比）'!$T$4:$AB$4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'学力調査（全国比）'!$T$5:$AB$5</c:f>
              <c:numCache>
                <c:formatCode>0.000_ </c:formatCode>
                <c:ptCount val="9"/>
                <c:pt idx="0">
                  <c:v>0.95499999999999996</c:v>
                </c:pt>
                <c:pt idx="1">
                  <c:v>0.97299999999999998</c:v>
                </c:pt>
                <c:pt idx="2">
                  <c:v>0.95899999999999996</c:v>
                </c:pt>
                <c:pt idx="3">
                  <c:v>0.97</c:v>
                </c:pt>
                <c:pt idx="4">
                  <c:v>0.98199999999999998</c:v>
                </c:pt>
                <c:pt idx="5">
                  <c:v>0.97199999999999998</c:v>
                </c:pt>
                <c:pt idx="6">
                  <c:v>0.97299999999999998</c:v>
                </c:pt>
                <c:pt idx="7" formatCode="General">
                  <c:v>0.98199999999999998</c:v>
                </c:pt>
              </c:numCache>
            </c:numRef>
          </c:val>
          <c:smooth val="0"/>
          <c:extLst>
            <c:ext xmlns:c16="http://schemas.microsoft.com/office/drawing/2014/chart" uri="{C3380CC4-5D6E-409C-BE32-E72D297353CC}">
              <c16:uniqueId val="{00000003-D842-4127-96B7-3BF53E9C4639}"/>
            </c:ext>
          </c:extLst>
        </c:ser>
        <c:ser>
          <c:idx val="1"/>
          <c:order val="1"/>
          <c:tx>
            <c:strRef>
              <c:f>'学力調査（全国比）'!$P$6</c:f>
              <c:strCache>
                <c:ptCount val="1"/>
                <c:pt idx="0">
                  <c:v>国語Ｂ</c:v>
                </c:pt>
              </c:strCache>
            </c:strRef>
          </c:tx>
          <c:spPr>
            <a:ln w="19050"/>
          </c:spPr>
          <c:marker>
            <c:symbol val="square"/>
            <c:size val="5"/>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2-4127-96B7-3BF53E9C4639}"/>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42-4127-96B7-3BF53E9C4639}"/>
                </c:ext>
              </c:extLst>
            </c:dLbl>
            <c:dLbl>
              <c:idx val="4"/>
              <c:layout>
                <c:manualLayout>
                  <c:x val="-4.7162415951671824E-2"/>
                  <c:y val="-5.1460319207321158E-2"/>
                </c:manualLayout>
              </c:layout>
              <c:tx>
                <c:rich>
                  <a:bodyPr/>
                  <a:lstStyle/>
                  <a:p>
                    <a:fld id="{EEAC3625-1391-4CCC-BA45-B5C06A7389F6}" type="VALUE">
                      <a:rPr lang="en-US" altLang="ja-JP">
                        <a:solidFill>
                          <a:schemeClr val="tx1"/>
                        </a:solidFill>
                      </a:rPr>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842-4127-96B7-3BF53E9C4639}"/>
                </c:ext>
              </c:extLst>
            </c:dLbl>
            <c:dLbl>
              <c:idx val="7"/>
              <c:layout>
                <c:manualLayout>
                  <c:x val="-4.7162415951671928E-2"/>
                  <c:y val="6.09047628254800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42-4127-96B7-3BF53E9C4639}"/>
                </c:ext>
              </c:extLst>
            </c:dLbl>
            <c:spPr>
              <a:noFill/>
              <a:ln>
                <a:noFill/>
              </a:ln>
              <a:effectLst/>
            </c:spPr>
            <c:txPr>
              <a:bodyPr wrap="square" lIns="38100" tIns="19050" rIns="38100" bIns="19050" anchor="ctr">
                <a:spAutoFit/>
              </a:bodyPr>
              <a:lstStyle/>
              <a:p>
                <a:pPr>
                  <a:defRPr>
                    <a:solidFill>
                      <a:schemeClr val="tx1"/>
                    </a:solidFill>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'学力調査（全国比）'!$T$4:$AB$4</c:f>
              <c:strCache>
                <c:ptCount val="9"/>
                <c:pt idx="0">
                  <c:v>2010年</c:v>
                </c:pt>
                <c:pt idx="1">
                  <c:v>2012年</c:v>
                </c:pt>
                <c:pt idx="2">
                  <c:v>2013年</c:v>
                </c:pt>
                <c:pt idx="3">
                  <c:v>2014年</c:v>
                </c:pt>
                <c:pt idx="4">
                  <c:v>2015年</c:v>
                </c:pt>
                <c:pt idx="5">
                  <c:v>2016年</c:v>
                </c:pt>
                <c:pt idx="6">
                  <c:v>2017年</c:v>
                </c:pt>
                <c:pt idx="7">
                  <c:v>2018年</c:v>
                </c:pt>
                <c:pt idx="8">
                  <c:v>2019年</c:v>
                </c:pt>
              </c:strCache>
            </c:strRef>
          </c:cat>
          <c:val>
            <c:numRef>
              <c:f>'学力調査（全国比）'!$T$6:$AB$6</c:f>
              <c:numCache>
                <c:formatCode>0.000_ </c:formatCode>
                <c:ptCount val="9"/>
                <c:pt idx="0">
                  <c:v>0.92200000000000004</c:v>
                </c:pt>
                <c:pt idx="1">
                  <c:v>0.93400000000000005</c:v>
                </c:pt>
                <c:pt idx="2">
                  <c:v>0.93500000000000005</c:v>
                </c:pt>
                <c:pt idx="3">
                  <c:v>0.92500000000000004</c:v>
                </c:pt>
                <c:pt idx="4">
                  <c:v>0.98499999999999999</c:v>
                </c:pt>
                <c:pt idx="5">
                  <c:v>0.95199999999999996</c:v>
                </c:pt>
                <c:pt idx="6">
                  <c:v>0.95699999999999996</c:v>
                </c:pt>
                <c:pt idx="7" formatCode="General">
                  <c:v>0.97099999999999997</c:v>
                </c:pt>
              </c:numCache>
            </c:numRef>
          </c:val>
          <c:smooth val="0"/>
          <c:extLst>
            <c:ext xmlns:c16="http://schemas.microsoft.com/office/drawing/2014/chart" uri="{C3380CC4-5D6E-409C-BE32-E72D297353CC}">
              <c16:uniqueId val="{00000008-D842-4127-96B7-3BF53E9C4639}"/>
            </c:ext>
          </c:extLst>
        </c:ser>
        <c:dLbls>
          <c:showLegendKey val="0"/>
          <c:showVal val="0"/>
          <c:showCatName val="0"/>
          <c:showSerName val="0"/>
          <c:showPercent val="0"/>
          <c:showBubbleSize val="0"/>
        </c:dLbls>
        <c:marker val="1"/>
        <c:smooth val="0"/>
        <c:axId val="86752640"/>
        <c:axId val="86758528"/>
      </c:lineChart>
      <c:catAx>
        <c:axId val="86752640"/>
        <c:scaling>
          <c:orientation val="minMax"/>
        </c:scaling>
        <c:delete val="0"/>
        <c:axPos val="b"/>
        <c:numFmt formatCode="General" sourceLinked="0"/>
        <c:majorTickMark val="none"/>
        <c:minorTickMark val="none"/>
        <c:tickLblPos val="nextTo"/>
        <c:txPr>
          <a:bodyPr/>
          <a:lstStyle/>
          <a:p>
            <a:pPr>
              <a:defRPr sz="900"/>
            </a:pPr>
            <a:endParaRPr lang="ja-JP"/>
          </a:p>
        </c:txPr>
        <c:crossAx val="86758528"/>
        <c:crosses val="autoZero"/>
        <c:auto val="1"/>
        <c:lblAlgn val="ctr"/>
        <c:lblOffset val="100"/>
        <c:noMultiLvlLbl val="0"/>
      </c:catAx>
      <c:valAx>
        <c:axId val="86758528"/>
        <c:scaling>
          <c:orientation val="minMax"/>
          <c:max val="1.02"/>
          <c:min val="0.9"/>
        </c:scaling>
        <c:delete val="0"/>
        <c:axPos val="l"/>
        <c:majorGridlines/>
        <c:numFmt formatCode="0.000_ " sourceLinked="1"/>
        <c:majorTickMark val="none"/>
        <c:minorTickMark val="none"/>
        <c:tickLblPos val="nextTo"/>
        <c:spPr>
          <a:ln w="9525">
            <a:noFill/>
          </a:ln>
        </c:spPr>
        <c:crossAx val="86752640"/>
        <c:crosses val="autoZero"/>
        <c:crossBetween val="between"/>
        <c:majorUnit val="2.0000000000000004E-2"/>
      </c:valAx>
    </c:plotArea>
    <c:legend>
      <c:legendPos val="b"/>
      <c:layout>
        <c:manualLayout>
          <c:xMode val="edge"/>
          <c:yMode val="edge"/>
          <c:x val="0.29503303052060531"/>
          <c:y val="0.89197861837457404"/>
          <c:w val="0.32622615426663631"/>
          <c:h val="7.968805077094919E-2"/>
        </c:manualLayout>
      </c:layout>
      <c:overlay val="0"/>
      <c:txPr>
        <a:bodyPr/>
        <a:lstStyle/>
        <a:p>
          <a:pPr>
            <a:defRPr sz="900"/>
          </a:pPr>
          <a:endParaRPr lang="ja-JP"/>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Sheet1!$J$2:$J$3</c:f>
              <c:strCache>
                <c:ptCount val="2"/>
                <c:pt idx="0">
                  <c:v>D・Eの児童の割合</c:v>
                </c:pt>
                <c:pt idx="1">
                  <c:v>全国</c:v>
                </c:pt>
              </c:strCache>
            </c:strRef>
          </c:tx>
          <c:spPr>
            <a:ln w="28575" cap="rnd">
              <a:solidFill>
                <a:schemeClr val="accent1"/>
              </a:solidFill>
              <a:prstDash val="sysDash"/>
              <a:round/>
            </a:ln>
            <a:effectLst/>
          </c:spPr>
          <c:marker>
            <c:symbol val="x"/>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Sheet1!$I$4:$I$8</c:f>
              <c:numCache>
                <c:formatCode>General</c:formatCode>
                <c:ptCount val="5"/>
                <c:pt idx="0">
                  <c:v>2015</c:v>
                </c:pt>
                <c:pt idx="1">
                  <c:v>2016</c:v>
                </c:pt>
                <c:pt idx="2">
                  <c:v>2017</c:v>
                </c:pt>
                <c:pt idx="3">
                  <c:v>2018</c:v>
                </c:pt>
                <c:pt idx="4">
                  <c:v>2019</c:v>
                </c:pt>
              </c:numCache>
            </c:numRef>
          </c:cat>
          <c:val>
            <c:numRef>
              <c:f>Sheet1!$J$4:$J$8</c:f>
              <c:numCache>
                <c:formatCode>0%</c:formatCode>
                <c:ptCount val="5"/>
                <c:pt idx="0">
                  <c:v>0.29899999999999999</c:v>
                </c:pt>
                <c:pt idx="1">
                  <c:v>0.29699999999999999</c:v>
                </c:pt>
                <c:pt idx="2">
                  <c:v>0.28900000000000003</c:v>
                </c:pt>
                <c:pt idx="3">
                  <c:v>0.28800000000000003</c:v>
                </c:pt>
                <c:pt idx="4">
                  <c:v>0.312</c:v>
                </c:pt>
              </c:numCache>
            </c:numRef>
          </c:val>
          <c:smooth val="0"/>
          <c:extLst>
            <c:ext xmlns:c16="http://schemas.microsoft.com/office/drawing/2014/chart" uri="{C3380CC4-5D6E-409C-BE32-E72D297353CC}">
              <c16:uniqueId val="{00000000-D08A-47CF-8C32-447FFACE3E49}"/>
            </c:ext>
          </c:extLst>
        </c:ser>
        <c:ser>
          <c:idx val="1"/>
          <c:order val="1"/>
          <c:tx>
            <c:strRef>
              <c:f>Sheet1!$K$2:$K$3</c:f>
              <c:strCache>
                <c:ptCount val="2"/>
                <c:pt idx="0">
                  <c:v>D・Eの児童の割合</c:v>
                </c:pt>
                <c:pt idx="1">
                  <c:v>大阪府</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Sheet1!$I$4:$I$8</c:f>
              <c:numCache>
                <c:formatCode>General</c:formatCode>
                <c:ptCount val="5"/>
                <c:pt idx="0">
                  <c:v>2015</c:v>
                </c:pt>
                <c:pt idx="1">
                  <c:v>2016</c:v>
                </c:pt>
                <c:pt idx="2">
                  <c:v>2017</c:v>
                </c:pt>
                <c:pt idx="3">
                  <c:v>2018</c:v>
                </c:pt>
                <c:pt idx="4">
                  <c:v>2019</c:v>
                </c:pt>
              </c:numCache>
            </c:numRef>
          </c:cat>
          <c:val>
            <c:numRef>
              <c:f>Sheet1!$K$4:$K$8</c:f>
              <c:numCache>
                <c:formatCode>0%</c:formatCode>
                <c:ptCount val="5"/>
                <c:pt idx="0">
                  <c:v>0.35</c:v>
                </c:pt>
                <c:pt idx="1">
                  <c:v>0.35099999999999998</c:v>
                </c:pt>
                <c:pt idx="2">
                  <c:v>0.33400000000000002</c:v>
                </c:pt>
                <c:pt idx="3">
                  <c:v>0.33700000000000002</c:v>
                </c:pt>
                <c:pt idx="4">
                  <c:v>0.35899999999999999</c:v>
                </c:pt>
              </c:numCache>
            </c:numRef>
          </c:val>
          <c:smooth val="0"/>
          <c:extLst>
            <c:ext xmlns:c16="http://schemas.microsoft.com/office/drawing/2014/chart" uri="{C3380CC4-5D6E-409C-BE32-E72D297353CC}">
              <c16:uniqueId val="{00000001-D08A-47CF-8C32-447FFACE3E49}"/>
            </c:ext>
          </c:extLst>
        </c:ser>
        <c:dLbls>
          <c:showLegendKey val="0"/>
          <c:showVal val="0"/>
          <c:showCatName val="0"/>
          <c:showSerName val="0"/>
          <c:showPercent val="0"/>
          <c:showBubbleSize val="0"/>
        </c:dLbls>
        <c:marker val="1"/>
        <c:smooth val="0"/>
        <c:axId val="922855231"/>
        <c:axId val="922853151"/>
      </c:lineChart>
      <c:catAx>
        <c:axId val="9228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3151"/>
        <c:crosses val="autoZero"/>
        <c:auto val="1"/>
        <c:lblAlgn val="ctr"/>
        <c:lblOffset val="100"/>
        <c:noMultiLvlLbl val="0"/>
      </c:catAx>
      <c:valAx>
        <c:axId val="922853151"/>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 (2)'!$J$2:$J$3</c:f>
              <c:strCache>
                <c:ptCount val="2"/>
                <c:pt idx="0">
                  <c:v>D・Eの児童の割合</c:v>
                </c:pt>
                <c:pt idx="1">
                  <c:v>全国</c:v>
                </c:pt>
              </c:strCache>
            </c:strRef>
          </c:tx>
          <c:spPr>
            <a:ln w="28575" cap="rnd">
              <a:solidFill>
                <a:schemeClr val="accent1"/>
              </a:solidFill>
              <a:prstDash val="sysDash"/>
              <a:round/>
            </a:ln>
            <a:effectLst/>
          </c:spPr>
          <c:marker>
            <c:symbol val="x"/>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(2)'!$I$4:$I$8</c:f>
              <c:numCache>
                <c:formatCode>General</c:formatCode>
                <c:ptCount val="5"/>
                <c:pt idx="0">
                  <c:v>2015</c:v>
                </c:pt>
                <c:pt idx="1">
                  <c:v>2016</c:v>
                </c:pt>
                <c:pt idx="2">
                  <c:v>2017</c:v>
                </c:pt>
                <c:pt idx="3">
                  <c:v>2018</c:v>
                </c:pt>
                <c:pt idx="4">
                  <c:v>2019</c:v>
                </c:pt>
              </c:numCache>
            </c:numRef>
          </c:cat>
          <c:val>
            <c:numRef>
              <c:f>'Sheet1 (2)'!$J$4:$J$8</c:f>
              <c:numCache>
                <c:formatCode>0%</c:formatCode>
                <c:ptCount val="5"/>
                <c:pt idx="0">
                  <c:v>0.248</c:v>
                </c:pt>
                <c:pt idx="1">
                  <c:v>0.23699999999999999</c:v>
                </c:pt>
                <c:pt idx="2">
                  <c:v>0.23099999999999998</c:v>
                </c:pt>
                <c:pt idx="3">
                  <c:v>0.22500000000000001</c:v>
                </c:pt>
                <c:pt idx="4">
                  <c:v>0.23699999999999999</c:v>
                </c:pt>
              </c:numCache>
            </c:numRef>
          </c:val>
          <c:smooth val="0"/>
          <c:extLst>
            <c:ext xmlns:c16="http://schemas.microsoft.com/office/drawing/2014/chart" uri="{C3380CC4-5D6E-409C-BE32-E72D297353CC}">
              <c16:uniqueId val="{00000000-9BF6-494C-9A52-C59D6BE23177}"/>
            </c:ext>
          </c:extLst>
        </c:ser>
        <c:ser>
          <c:idx val="1"/>
          <c:order val="1"/>
          <c:tx>
            <c:strRef>
              <c:f>'Sheet1 (2)'!$K$2:$K$3</c:f>
              <c:strCache>
                <c:ptCount val="2"/>
                <c:pt idx="0">
                  <c:v>D・Eの児童の割合</c:v>
                </c:pt>
                <c:pt idx="1">
                  <c:v>大阪府</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(2)'!$I$4:$I$8</c:f>
              <c:numCache>
                <c:formatCode>General</c:formatCode>
                <c:ptCount val="5"/>
                <c:pt idx="0">
                  <c:v>2015</c:v>
                </c:pt>
                <c:pt idx="1">
                  <c:v>2016</c:v>
                </c:pt>
                <c:pt idx="2">
                  <c:v>2017</c:v>
                </c:pt>
                <c:pt idx="3">
                  <c:v>2018</c:v>
                </c:pt>
                <c:pt idx="4">
                  <c:v>2019</c:v>
                </c:pt>
              </c:numCache>
            </c:numRef>
          </c:cat>
          <c:val>
            <c:numRef>
              <c:f>'Sheet1 (2)'!$K$4:$K$8</c:f>
              <c:numCache>
                <c:formatCode>0%</c:formatCode>
                <c:ptCount val="5"/>
                <c:pt idx="0">
                  <c:v>0.32</c:v>
                </c:pt>
                <c:pt idx="1">
                  <c:v>0.30599999999999999</c:v>
                </c:pt>
                <c:pt idx="2">
                  <c:v>0.28899999999999998</c:v>
                </c:pt>
                <c:pt idx="3">
                  <c:v>0.28299999999999997</c:v>
                </c:pt>
                <c:pt idx="4">
                  <c:v>0.28399999999999997</c:v>
                </c:pt>
              </c:numCache>
            </c:numRef>
          </c:val>
          <c:smooth val="0"/>
          <c:extLst>
            <c:ext xmlns:c16="http://schemas.microsoft.com/office/drawing/2014/chart" uri="{C3380CC4-5D6E-409C-BE32-E72D297353CC}">
              <c16:uniqueId val="{00000001-9BF6-494C-9A52-C59D6BE23177}"/>
            </c:ext>
          </c:extLst>
        </c:ser>
        <c:dLbls>
          <c:showLegendKey val="0"/>
          <c:showVal val="0"/>
          <c:showCatName val="0"/>
          <c:showSerName val="0"/>
          <c:showPercent val="0"/>
          <c:showBubbleSize val="0"/>
        </c:dLbls>
        <c:marker val="1"/>
        <c:smooth val="0"/>
        <c:axId val="922855231"/>
        <c:axId val="922853151"/>
      </c:lineChart>
      <c:catAx>
        <c:axId val="92285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3151"/>
        <c:crosses val="autoZero"/>
        <c:auto val="1"/>
        <c:lblAlgn val="ctr"/>
        <c:lblOffset val="100"/>
        <c:noMultiLvlLbl val="0"/>
      </c:catAx>
      <c:valAx>
        <c:axId val="922853151"/>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2855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zero"/>
    <c:showDLblsOverMax val="0"/>
  </c:chart>
  <c:spPr>
    <a:noFill/>
    <a:ln>
      <a:noFill/>
    </a:ln>
    <a:effectLst/>
  </c:spPr>
  <c:txPr>
    <a:bodyPr/>
    <a:lstStyle/>
    <a:p>
      <a:pPr>
        <a:defRPr/>
      </a:pPr>
      <a:endParaRPr lang="ja-JP"/>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Sheet1!$B$6</c:f>
              <c:strCache>
                <c:ptCount val="1"/>
                <c:pt idx="0">
                  <c:v>大阪府（合計）</c:v>
                </c:pt>
              </c:strCache>
            </c:strRef>
          </c:tx>
          <c:spPr>
            <a:ln w="28575" cap="sq">
              <a:solidFill>
                <a:schemeClr val="accent1"/>
              </a:solidFill>
              <a:round/>
            </a:ln>
            <a:effectLst/>
          </c:spPr>
          <c:marker>
            <c:symbol val="star"/>
            <c:size val="7"/>
            <c:spPr>
              <a:no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Sheet1!$C$5:$G$5</c:f>
              <c:strCache>
                <c:ptCount val="5"/>
                <c:pt idx="0">
                  <c:v>2015年度</c:v>
                </c:pt>
                <c:pt idx="1">
                  <c:v>2016年度</c:v>
                </c:pt>
                <c:pt idx="2">
                  <c:v>2017年度</c:v>
                </c:pt>
                <c:pt idx="3">
                  <c:v>2018年度</c:v>
                </c:pt>
                <c:pt idx="4">
                  <c:v>2019年度</c:v>
                </c:pt>
              </c:strCache>
            </c:strRef>
          </c:cat>
          <c:val>
            <c:numRef>
              <c:f>Sheet1!$C$6:$G$6</c:f>
              <c:numCache>
                <c:formatCode>0.0%</c:formatCode>
                <c:ptCount val="5"/>
                <c:pt idx="0">
                  <c:v>0.94499999999999995</c:v>
                </c:pt>
                <c:pt idx="1">
                  <c:v>0.95099999999999996</c:v>
                </c:pt>
                <c:pt idx="2">
                  <c:v>0.94899999999999995</c:v>
                </c:pt>
                <c:pt idx="3">
                  <c:v>0.95199999999999996</c:v>
                </c:pt>
                <c:pt idx="4">
                  <c:v>0.94299999999999995</c:v>
                </c:pt>
              </c:numCache>
            </c:numRef>
          </c:val>
          <c:smooth val="0"/>
          <c:extLst>
            <c:ext xmlns:c16="http://schemas.microsoft.com/office/drawing/2014/chart" uri="{C3380CC4-5D6E-409C-BE32-E72D297353CC}">
              <c16:uniqueId val="{00000000-10B5-4E94-8A1D-4956D9D3C349}"/>
            </c:ext>
          </c:extLst>
        </c:ser>
        <c:ser>
          <c:idx val="1"/>
          <c:order val="1"/>
          <c:tx>
            <c:strRef>
              <c:f>Sheet1!$B$7</c:f>
              <c:strCache>
                <c:ptCount val="1"/>
                <c:pt idx="0">
                  <c:v>全国（合計）</c:v>
                </c:pt>
              </c:strCache>
            </c:strRef>
          </c:tx>
          <c:spPr>
            <a:ln w="28575" cap="rnd">
              <a:solidFill>
                <a:schemeClr val="accent2"/>
              </a:solidFill>
              <a:prstDash val="sysDash"/>
              <a:round/>
            </a:ln>
            <a:effectLst/>
          </c:spPr>
          <c:marker>
            <c:symbol val="diamond"/>
            <c:size val="7"/>
            <c:spPr>
              <a:solidFill>
                <a:schemeClr val="accent2"/>
              </a:solidFill>
              <a:ln w="9525">
                <a:solidFill>
                  <a:schemeClr val="accent2"/>
                </a:solidFill>
                <a:prstDash val="sysDot"/>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Sheet1!$C$5:$G$5</c:f>
              <c:strCache>
                <c:ptCount val="5"/>
                <c:pt idx="0">
                  <c:v>2015年度</c:v>
                </c:pt>
                <c:pt idx="1">
                  <c:v>2016年度</c:v>
                </c:pt>
                <c:pt idx="2">
                  <c:v>2017年度</c:v>
                </c:pt>
                <c:pt idx="3">
                  <c:v>2018年度</c:v>
                </c:pt>
                <c:pt idx="4">
                  <c:v>2019年度</c:v>
                </c:pt>
              </c:strCache>
            </c:strRef>
          </c:cat>
          <c:val>
            <c:numRef>
              <c:f>Sheet1!$C$7:$G$7</c:f>
              <c:numCache>
                <c:formatCode>0.0%</c:formatCode>
                <c:ptCount val="5"/>
                <c:pt idx="0">
                  <c:v>0.97699999999999998</c:v>
                </c:pt>
                <c:pt idx="1">
                  <c:v>0.98</c:v>
                </c:pt>
                <c:pt idx="2">
                  <c:v>0.98099999999999998</c:v>
                </c:pt>
                <c:pt idx="3">
                  <c:v>0.98199999999999998</c:v>
                </c:pt>
                <c:pt idx="4">
                  <c:v>0.98099999999999998</c:v>
                </c:pt>
              </c:numCache>
            </c:numRef>
          </c:val>
          <c:smooth val="0"/>
          <c:extLst>
            <c:ext xmlns:c16="http://schemas.microsoft.com/office/drawing/2014/chart" uri="{C3380CC4-5D6E-409C-BE32-E72D297353CC}">
              <c16:uniqueId val="{00000001-10B5-4E94-8A1D-4956D9D3C349}"/>
            </c:ext>
          </c:extLst>
        </c:ser>
        <c:ser>
          <c:idx val="2"/>
          <c:order val="2"/>
          <c:tx>
            <c:strRef>
              <c:f>Sheet1!$B$8</c:f>
              <c:strCache>
                <c:ptCount val="1"/>
                <c:pt idx="0">
                  <c:v>大阪府（男性）</c:v>
                </c:pt>
              </c:strCache>
            </c:strRef>
          </c:tx>
          <c:spPr>
            <a:ln w="28575" cap="rnd">
              <a:solidFill>
                <a:schemeClr val="accent3"/>
              </a:solidFill>
              <a:prstDash val="dash"/>
              <a:round/>
            </a:ln>
            <a:effectLst/>
          </c:spPr>
          <c:marker>
            <c:symbol val="x"/>
            <c:size val="5"/>
            <c:spPr>
              <a:noFill/>
              <a:ln w="9525">
                <a:solidFill>
                  <a:schemeClr val="accent3"/>
                </a:solidFill>
                <a:prstDash val="soli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Sheet1!$C$5:$G$5</c:f>
              <c:strCache>
                <c:ptCount val="5"/>
                <c:pt idx="0">
                  <c:v>2015年度</c:v>
                </c:pt>
                <c:pt idx="1">
                  <c:v>2016年度</c:v>
                </c:pt>
                <c:pt idx="2">
                  <c:v>2017年度</c:v>
                </c:pt>
                <c:pt idx="3">
                  <c:v>2018年度</c:v>
                </c:pt>
                <c:pt idx="4">
                  <c:v>2019年度</c:v>
                </c:pt>
              </c:strCache>
            </c:strRef>
          </c:cat>
          <c:val>
            <c:numRef>
              <c:f>Sheet1!$C$8:$G$8</c:f>
              <c:numCache>
                <c:formatCode>0.0%</c:formatCode>
                <c:ptCount val="5"/>
                <c:pt idx="0">
                  <c:v>0.96299999999999997</c:v>
                </c:pt>
                <c:pt idx="1">
                  <c:v>0.96699999999999997</c:v>
                </c:pt>
                <c:pt idx="2">
                  <c:v>0.96399999999999997</c:v>
                </c:pt>
                <c:pt idx="3">
                  <c:v>0.96199999999999997</c:v>
                </c:pt>
                <c:pt idx="4">
                  <c:v>0.96199999999999997</c:v>
                </c:pt>
              </c:numCache>
            </c:numRef>
          </c:val>
          <c:smooth val="0"/>
          <c:extLst>
            <c:ext xmlns:c16="http://schemas.microsoft.com/office/drawing/2014/chart" uri="{C3380CC4-5D6E-409C-BE32-E72D297353CC}">
              <c16:uniqueId val="{00000002-10B5-4E94-8A1D-4956D9D3C349}"/>
            </c:ext>
          </c:extLst>
        </c:ser>
        <c:ser>
          <c:idx val="3"/>
          <c:order val="3"/>
          <c:tx>
            <c:strRef>
              <c:f>Sheet1!$B$9</c:f>
              <c:strCache>
                <c:ptCount val="1"/>
                <c:pt idx="0">
                  <c:v>全国（男性）</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Sheet1!$C$5:$G$5</c:f>
              <c:strCache>
                <c:ptCount val="5"/>
                <c:pt idx="0">
                  <c:v>2015年度</c:v>
                </c:pt>
                <c:pt idx="1">
                  <c:v>2016年度</c:v>
                </c:pt>
                <c:pt idx="2">
                  <c:v>2017年度</c:v>
                </c:pt>
                <c:pt idx="3">
                  <c:v>2018年度</c:v>
                </c:pt>
                <c:pt idx="4">
                  <c:v>2019年度</c:v>
                </c:pt>
              </c:strCache>
            </c:strRef>
          </c:cat>
          <c:val>
            <c:numRef>
              <c:f>Sheet1!$C$9:$G$9</c:f>
              <c:numCache>
                <c:formatCode>0.0%</c:formatCode>
                <c:ptCount val="5"/>
                <c:pt idx="0">
                  <c:v>0.98299999999999998</c:v>
                </c:pt>
                <c:pt idx="1">
                  <c:v>0.98499999999999999</c:v>
                </c:pt>
                <c:pt idx="2">
                  <c:v>0.98499999999999999</c:v>
                </c:pt>
                <c:pt idx="3">
                  <c:v>0.98499999999999999</c:v>
                </c:pt>
                <c:pt idx="4">
                  <c:v>0.98499999999999999</c:v>
                </c:pt>
              </c:numCache>
            </c:numRef>
          </c:val>
          <c:smooth val="0"/>
          <c:extLst>
            <c:ext xmlns:c16="http://schemas.microsoft.com/office/drawing/2014/chart" uri="{C3380CC4-5D6E-409C-BE32-E72D297353CC}">
              <c16:uniqueId val="{00000003-10B5-4E94-8A1D-4956D9D3C349}"/>
            </c:ext>
          </c:extLst>
        </c:ser>
        <c:ser>
          <c:idx val="4"/>
          <c:order val="4"/>
          <c:tx>
            <c:strRef>
              <c:f>Sheet1!$B$10</c:f>
              <c:strCache>
                <c:ptCount val="1"/>
                <c:pt idx="0">
                  <c:v>大阪府（女性）</c:v>
                </c:pt>
              </c:strCache>
            </c:strRef>
          </c:tx>
          <c:spPr>
            <a:ln w="28575" cap="sq">
              <a:solidFill>
                <a:schemeClr val="accent5">
                  <a:alpha val="96000"/>
                </a:schemeClr>
              </a:solidFill>
              <a:prstDash val="lgDash"/>
              <a:miter lim="800000"/>
            </a:ln>
            <a:effectLst/>
          </c:spPr>
          <c:marker>
            <c:symbol val="circle"/>
            <c:size val="7"/>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Sheet1!$C$5:$G$5</c:f>
              <c:strCache>
                <c:ptCount val="5"/>
                <c:pt idx="0">
                  <c:v>2015年度</c:v>
                </c:pt>
                <c:pt idx="1">
                  <c:v>2016年度</c:v>
                </c:pt>
                <c:pt idx="2">
                  <c:v>2017年度</c:v>
                </c:pt>
                <c:pt idx="3">
                  <c:v>2018年度</c:v>
                </c:pt>
                <c:pt idx="4">
                  <c:v>2019年度</c:v>
                </c:pt>
              </c:strCache>
            </c:strRef>
          </c:cat>
          <c:val>
            <c:numRef>
              <c:f>Sheet1!$C$10:$G$10</c:f>
              <c:numCache>
                <c:formatCode>0.0%</c:formatCode>
                <c:ptCount val="5"/>
                <c:pt idx="0">
                  <c:v>0.91800000000000004</c:v>
                </c:pt>
                <c:pt idx="1">
                  <c:v>0.92700000000000005</c:v>
                </c:pt>
                <c:pt idx="2">
                  <c:v>0.92600000000000005</c:v>
                </c:pt>
                <c:pt idx="3">
                  <c:v>0.93600000000000005</c:v>
                </c:pt>
                <c:pt idx="4">
                  <c:v>0.91200000000000003</c:v>
                </c:pt>
              </c:numCache>
            </c:numRef>
          </c:val>
          <c:smooth val="0"/>
          <c:extLst>
            <c:ext xmlns:c16="http://schemas.microsoft.com/office/drawing/2014/chart" uri="{C3380CC4-5D6E-409C-BE32-E72D297353CC}">
              <c16:uniqueId val="{00000004-10B5-4E94-8A1D-4956D9D3C349}"/>
            </c:ext>
          </c:extLst>
        </c:ser>
        <c:ser>
          <c:idx val="5"/>
          <c:order val="5"/>
          <c:tx>
            <c:strRef>
              <c:f>Sheet1!$B$11</c:f>
              <c:strCache>
                <c:ptCount val="1"/>
                <c:pt idx="0">
                  <c:v>全国（女性）</c:v>
                </c:pt>
              </c:strCache>
            </c:strRef>
          </c:tx>
          <c:spPr>
            <a:ln w="28575" cap="rnd">
              <a:solidFill>
                <a:schemeClr val="accent6"/>
              </a:solidFill>
              <a:round/>
            </a:ln>
            <a:effectLst/>
          </c:spPr>
          <c:marker>
            <c:symbol val="triangle"/>
            <c:size val="7"/>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Sheet1!$C$5:$G$5</c:f>
              <c:strCache>
                <c:ptCount val="5"/>
                <c:pt idx="0">
                  <c:v>2015年度</c:v>
                </c:pt>
                <c:pt idx="1">
                  <c:v>2016年度</c:v>
                </c:pt>
                <c:pt idx="2">
                  <c:v>2017年度</c:v>
                </c:pt>
                <c:pt idx="3">
                  <c:v>2018年度</c:v>
                </c:pt>
                <c:pt idx="4">
                  <c:v>2019年度</c:v>
                </c:pt>
              </c:strCache>
            </c:strRef>
          </c:cat>
          <c:val>
            <c:numRef>
              <c:f>Sheet1!$C$11:$G$11</c:f>
              <c:numCache>
                <c:formatCode>0.0%</c:formatCode>
                <c:ptCount val="5"/>
                <c:pt idx="0">
                  <c:v>0.96799999999999997</c:v>
                </c:pt>
                <c:pt idx="1">
                  <c:v>0.97399999999999998</c:v>
                </c:pt>
                <c:pt idx="2">
                  <c:v>0.97399999999999998</c:v>
                </c:pt>
                <c:pt idx="3">
                  <c:v>0.97599999999999998</c:v>
                </c:pt>
                <c:pt idx="4">
                  <c:v>0.97499999999999998</c:v>
                </c:pt>
              </c:numCache>
            </c:numRef>
          </c:val>
          <c:smooth val="0"/>
          <c:extLst>
            <c:ext xmlns:c16="http://schemas.microsoft.com/office/drawing/2014/chart" uri="{C3380CC4-5D6E-409C-BE32-E72D297353CC}">
              <c16:uniqueId val="{00000005-10B5-4E94-8A1D-4956D9D3C349}"/>
            </c:ext>
          </c:extLst>
        </c:ser>
        <c:dLbls>
          <c:showLegendKey val="0"/>
          <c:showVal val="0"/>
          <c:showCatName val="0"/>
          <c:showSerName val="0"/>
          <c:showPercent val="0"/>
          <c:showBubbleSize val="0"/>
        </c:dLbls>
        <c:marker val="1"/>
        <c:smooth val="0"/>
        <c:axId val="437048911"/>
        <c:axId val="437051407"/>
      </c:lineChart>
      <c:catAx>
        <c:axId val="43704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051407"/>
        <c:crosses val="autoZero"/>
        <c:auto val="1"/>
        <c:lblAlgn val="ctr"/>
        <c:lblOffset val="100"/>
        <c:noMultiLvlLbl val="0"/>
      </c:catAx>
      <c:valAx>
        <c:axId val="437051407"/>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37048911"/>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表!$B$4</c:f>
              <c:strCache>
                <c:ptCount val="1"/>
                <c:pt idx="0">
                  <c:v>総数</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dLbls>
            <c:spPr>
              <a:noFill/>
              <a:ln>
                <a:noFill/>
              </a:ln>
              <a:effectLst/>
            </c:spPr>
            <c:txPr>
              <a:bodyPr wrap="square" lIns="38100" tIns="19050" rIns="38100" bIns="19050" anchor="ctr">
                <a:spAutoFit/>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表!$A$8:$A$12</c:f>
              <c:strCache>
                <c:ptCount val="5"/>
                <c:pt idx="0">
                  <c:v>2014年度</c:v>
                </c:pt>
                <c:pt idx="1">
                  <c:v>2015年度</c:v>
                </c:pt>
                <c:pt idx="2">
                  <c:v>2016年度</c:v>
                </c:pt>
                <c:pt idx="3">
                  <c:v>2017年度</c:v>
                </c:pt>
                <c:pt idx="4">
                  <c:v>2018年度</c:v>
                </c:pt>
              </c:strCache>
            </c:strRef>
          </c:cat>
          <c:val>
            <c:numRef>
              <c:f>表!$B$8:$B$12</c:f>
              <c:numCache>
                <c:formatCode>#,##0_);[Red]\(#,##0\)</c:formatCode>
                <c:ptCount val="5"/>
                <c:pt idx="0">
                  <c:v>13738</c:v>
                </c:pt>
                <c:pt idx="1">
                  <c:v>16581</c:v>
                </c:pt>
                <c:pt idx="2">
                  <c:v>17743</c:v>
                </c:pt>
                <c:pt idx="3">
                  <c:v>18412</c:v>
                </c:pt>
                <c:pt idx="4" formatCode="###,##0">
                  <c:v>20694</c:v>
                </c:pt>
              </c:numCache>
            </c:numRef>
          </c:val>
          <c:smooth val="0"/>
          <c:extLst>
            <c:ext xmlns:c16="http://schemas.microsoft.com/office/drawing/2014/chart" uri="{C3380CC4-5D6E-409C-BE32-E72D297353CC}">
              <c16:uniqueId val="{00000000-464F-49F1-B617-4954B49B352E}"/>
            </c:ext>
          </c:extLst>
        </c:ser>
        <c:dLbls>
          <c:showLegendKey val="0"/>
          <c:showVal val="0"/>
          <c:showCatName val="0"/>
          <c:showSerName val="0"/>
          <c:showPercent val="0"/>
          <c:showBubbleSize val="0"/>
        </c:dLbls>
        <c:marker val="1"/>
        <c:smooth val="0"/>
        <c:axId val="285000160"/>
        <c:axId val="1"/>
      </c:lineChart>
      <c:catAx>
        <c:axId val="28500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500016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'健診受診率 (2)'!$B$5</c:f>
              <c:strCache>
                <c:ptCount val="1"/>
                <c:pt idx="0">
                  <c:v>大阪府</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'健診受診率 (2)'!$C$4:$G$4</c:f>
              <c:strCache>
                <c:ptCount val="5"/>
                <c:pt idx="0">
                  <c:v>2013年</c:v>
                </c:pt>
                <c:pt idx="1">
                  <c:v>2014年</c:v>
                </c:pt>
                <c:pt idx="2">
                  <c:v>2015年</c:v>
                </c:pt>
                <c:pt idx="3">
                  <c:v>2016年</c:v>
                </c:pt>
                <c:pt idx="4">
                  <c:v>2017年</c:v>
                </c:pt>
              </c:strCache>
            </c:strRef>
          </c:cat>
          <c:val>
            <c:numRef>
              <c:f>'健診受診率 (2)'!$C$5:$G$5</c:f>
              <c:numCache>
                <c:formatCode>0.0_ </c:formatCode>
                <c:ptCount val="5"/>
                <c:pt idx="0">
                  <c:v>41</c:v>
                </c:pt>
                <c:pt idx="1">
                  <c:v>41.5</c:v>
                </c:pt>
                <c:pt idx="2">
                  <c:v>45.6</c:v>
                </c:pt>
                <c:pt idx="3">
                  <c:v>47</c:v>
                </c:pt>
                <c:pt idx="4">
                  <c:v>48.4</c:v>
                </c:pt>
              </c:numCache>
            </c:numRef>
          </c:val>
          <c:extLst>
            <c:ext xmlns:c16="http://schemas.microsoft.com/office/drawing/2014/chart" uri="{C3380CC4-5D6E-409C-BE32-E72D297353CC}">
              <c16:uniqueId val="{00000000-2D91-4BCE-A5E9-FE2C05B8DC5C}"/>
            </c:ext>
          </c:extLst>
        </c:ser>
        <c:ser>
          <c:idx val="1"/>
          <c:order val="1"/>
          <c:tx>
            <c:strRef>
              <c:f>'健診受診率 (2)'!$B$6</c:f>
              <c:strCache>
                <c:ptCount val="1"/>
                <c:pt idx="0">
                  <c:v>全国</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'健診受診率 (2)'!$C$4:$G$4</c:f>
              <c:strCache>
                <c:ptCount val="5"/>
                <c:pt idx="0">
                  <c:v>2013年</c:v>
                </c:pt>
                <c:pt idx="1">
                  <c:v>2014年</c:v>
                </c:pt>
                <c:pt idx="2">
                  <c:v>2015年</c:v>
                </c:pt>
                <c:pt idx="3">
                  <c:v>2016年</c:v>
                </c:pt>
                <c:pt idx="4">
                  <c:v>2017年</c:v>
                </c:pt>
              </c:strCache>
            </c:strRef>
          </c:cat>
          <c:val>
            <c:numRef>
              <c:f>'健診受診率 (2)'!$C$6:$G$6</c:f>
              <c:numCache>
                <c:formatCode>0.0_ </c:formatCode>
                <c:ptCount val="5"/>
                <c:pt idx="0">
                  <c:v>47.1</c:v>
                </c:pt>
                <c:pt idx="1">
                  <c:v>48.6</c:v>
                </c:pt>
                <c:pt idx="2">
                  <c:v>50.1</c:v>
                </c:pt>
                <c:pt idx="3">
                  <c:v>51.4</c:v>
                </c:pt>
                <c:pt idx="4">
                  <c:v>52.9</c:v>
                </c:pt>
              </c:numCache>
            </c:numRef>
          </c:val>
          <c:extLst>
            <c:ext xmlns:c16="http://schemas.microsoft.com/office/drawing/2014/chart" uri="{C3380CC4-5D6E-409C-BE32-E72D297353CC}">
              <c16:uniqueId val="{00000001-2D91-4BCE-A5E9-FE2C05B8DC5C}"/>
            </c:ext>
          </c:extLst>
        </c:ser>
        <c:dLbls>
          <c:showLegendKey val="0"/>
          <c:showVal val="0"/>
          <c:showCatName val="0"/>
          <c:showSerName val="0"/>
          <c:showPercent val="0"/>
          <c:showBubbleSize val="0"/>
        </c:dLbls>
        <c:gapWidth val="150"/>
        <c:overlap val="-25"/>
        <c:axId val="49450368"/>
        <c:axId val="49460352"/>
      </c:barChart>
      <c:lineChart>
        <c:grouping val="standard"/>
        <c:varyColors val="0"/>
        <c:ser>
          <c:idx val="2"/>
          <c:order val="2"/>
          <c:tx>
            <c:strRef>
              <c:f>'健診受診率 (2)'!$B$7</c:f>
              <c:strCache>
                <c:ptCount val="1"/>
                <c:pt idx="0">
                  <c:v>差</c:v>
                </c:pt>
              </c:strCache>
            </c:strRef>
          </c:tx>
          <c:dLbls>
            <c:dLbl>
              <c:idx val="2"/>
              <c:layout>
                <c:manualLayout>
                  <c:x val="-4.7597331583552054E-2"/>
                  <c:y val="7.2569626713327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91-4BCE-A5E9-FE2C05B8DC5C}"/>
                </c:ext>
              </c:extLst>
            </c:dLbl>
            <c:dLbl>
              <c:idx val="3"/>
              <c:layout>
                <c:manualLayout>
                  <c:x val="-5.0375109361329835E-2"/>
                  <c:y val="7.2569626713327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91-4BCE-A5E9-FE2C05B8DC5C}"/>
                </c:ext>
              </c:extLst>
            </c:dLbl>
            <c:dLbl>
              <c:idx val="4"/>
              <c:layout>
                <c:manualLayout>
                  <c:x val="-5.5930664916885489E-2"/>
                  <c:y val="7.25696267133275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91-4BCE-A5E9-FE2C05B8DC5C}"/>
                </c:ext>
              </c:extLst>
            </c:dLbl>
            <c:numFmt formatCode="#,##0.00_);[Red]\(#,##0.00\)" sourceLinked="0"/>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'健診受診率 (2)'!$C$4:$G$4</c:f>
              <c:strCache>
                <c:ptCount val="5"/>
                <c:pt idx="0">
                  <c:v>2013年</c:v>
                </c:pt>
                <c:pt idx="1">
                  <c:v>2014年</c:v>
                </c:pt>
                <c:pt idx="2">
                  <c:v>2015年</c:v>
                </c:pt>
                <c:pt idx="3">
                  <c:v>2016年</c:v>
                </c:pt>
                <c:pt idx="4">
                  <c:v>2017年</c:v>
                </c:pt>
              </c:strCache>
            </c:strRef>
          </c:cat>
          <c:val>
            <c:numRef>
              <c:f>'健診受診率 (2)'!$C$7:$G$7</c:f>
              <c:numCache>
                <c:formatCode>0.00</c:formatCode>
                <c:ptCount val="5"/>
                <c:pt idx="0">
                  <c:v>6.1000000000000014</c:v>
                </c:pt>
                <c:pt idx="1">
                  <c:v>7.1000000000000014</c:v>
                </c:pt>
                <c:pt idx="2">
                  <c:v>4.5</c:v>
                </c:pt>
                <c:pt idx="3">
                  <c:v>4.3999999999999986</c:v>
                </c:pt>
                <c:pt idx="4">
                  <c:v>4.5</c:v>
                </c:pt>
              </c:numCache>
            </c:numRef>
          </c:val>
          <c:smooth val="0"/>
          <c:extLst>
            <c:ext xmlns:c16="http://schemas.microsoft.com/office/drawing/2014/chart" uri="{C3380CC4-5D6E-409C-BE32-E72D297353CC}">
              <c16:uniqueId val="{00000005-2D91-4BCE-A5E9-FE2C05B8DC5C}"/>
            </c:ext>
          </c:extLst>
        </c:ser>
        <c:dLbls>
          <c:showLegendKey val="0"/>
          <c:showVal val="0"/>
          <c:showCatName val="0"/>
          <c:showSerName val="0"/>
          <c:showPercent val="0"/>
          <c:showBubbleSize val="0"/>
        </c:dLbls>
        <c:marker val="1"/>
        <c:smooth val="0"/>
        <c:axId val="49471872"/>
        <c:axId val="49461888"/>
      </c:lineChart>
      <c:catAx>
        <c:axId val="49450368"/>
        <c:scaling>
          <c:orientation val="minMax"/>
        </c:scaling>
        <c:delete val="0"/>
        <c:axPos val="b"/>
        <c:numFmt formatCode="General" sourceLinked="0"/>
        <c:majorTickMark val="none"/>
        <c:minorTickMark val="none"/>
        <c:tickLblPos val="nextTo"/>
        <c:crossAx val="49460352"/>
        <c:crosses val="autoZero"/>
        <c:auto val="1"/>
        <c:lblAlgn val="ctr"/>
        <c:lblOffset val="100"/>
        <c:noMultiLvlLbl val="0"/>
      </c:catAx>
      <c:valAx>
        <c:axId val="49460352"/>
        <c:scaling>
          <c:orientation val="minMax"/>
          <c:max val="60"/>
          <c:min val="20"/>
        </c:scaling>
        <c:delete val="0"/>
        <c:axPos val="l"/>
        <c:majorGridlines/>
        <c:numFmt formatCode="0.0_ " sourceLinked="1"/>
        <c:majorTickMark val="none"/>
        <c:minorTickMark val="none"/>
        <c:tickLblPos val="nextTo"/>
        <c:spPr>
          <a:ln w="9525">
            <a:noFill/>
          </a:ln>
        </c:spPr>
        <c:crossAx val="49450368"/>
        <c:crosses val="autoZero"/>
        <c:crossBetween val="between"/>
        <c:majorUnit val="10"/>
      </c:valAx>
      <c:valAx>
        <c:axId val="49461888"/>
        <c:scaling>
          <c:orientation val="minMax"/>
        </c:scaling>
        <c:delete val="0"/>
        <c:axPos val="r"/>
        <c:numFmt formatCode="0.00" sourceLinked="1"/>
        <c:majorTickMark val="out"/>
        <c:minorTickMark val="none"/>
        <c:tickLblPos val="nextTo"/>
        <c:crossAx val="49471872"/>
        <c:crosses val="max"/>
        <c:crossBetween val="between"/>
      </c:valAx>
      <c:catAx>
        <c:axId val="49471872"/>
        <c:scaling>
          <c:orientation val="minMax"/>
        </c:scaling>
        <c:delete val="1"/>
        <c:axPos val="b"/>
        <c:numFmt formatCode="General" sourceLinked="1"/>
        <c:majorTickMark val="out"/>
        <c:minorTickMark val="none"/>
        <c:tickLblPos val="nextTo"/>
        <c:crossAx val="49461888"/>
        <c:crosses val="autoZero"/>
        <c:auto val="1"/>
        <c:lblAlgn val="ctr"/>
        <c:lblOffset val="100"/>
        <c:noMultiLvlLbl val="0"/>
      </c:catAx>
    </c:plotArea>
    <c:legend>
      <c:legendPos val="b"/>
      <c:layout>
        <c:manualLayout>
          <c:xMode val="edge"/>
          <c:yMode val="edge"/>
          <c:x val="0.28277777777777774"/>
          <c:y val="0.85146799358413527"/>
          <c:w val="0.44"/>
          <c:h val="8.3717191601049873E-2"/>
        </c:manualLayout>
      </c:layout>
      <c:overlay val="0"/>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'健診受診率 (2)'!$B$13</c:f>
              <c:strCache>
                <c:ptCount val="1"/>
                <c:pt idx="0">
                  <c:v>大阪府</c:v>
                </c:pt>
              </c:strCache>
            </c:strRef>
          </c:tx>
          <c:spPr>
            <a:pattFill prst="wdDnDiag">
              <a:fgClr>
                <a:schemeClr val="accent1">
                  <a:lumMod val="40000"/>
                  <a:lumOff val="60000"/>
                </a:schemeClr>
              </a:fgClr>
              <a:bgClr>
                <a:schemeClr val="bg1"/>
              </a:bgClr>
            </a:pattFill>
            <a:ln>
              <a:solidFill>
                <a:schemeClr val="accent1"/>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'健診受診率 (2)'!$C$12:$G$12</c:f>
              <c:strCache>
                <c:ptCount val="5"/>
                <c:pt idx="0">
                  <c:v>2013年</c:v>
                </c:pt>
                <c:pt idx="1">
                  <c:v>2014年</c:v>
                </c:pt>
                <c:pt idx="2">
                  <c:v>2015年</c:v>
                </c:pt>
                <c:pt idx="3">
                  <c:v>2016年</c:v>
                </c:pt>
                <c:pt idx="4">
                  <c:v>2017年</c:v>
                </c:pt>
              </c:strCache>
            </c:strRef>
          </c:cat>
          <c:val>
            <c:numRef>
              <c:f>'健診受診率 (2)'!$C$13:$G$13</c:f>
              <c:numCache>
                <c:formatCode>0.0_ </c:formatCode>
                <c:ptCount val="5"/>
                <c:pt idx="0">
                  <c:v>11.8</c:v>
                </c:pt>
                <c:pt idx="1">
                  <c:v>11.1</c:v>
                </c:pt>
                <c:pt idx="2">
                  <c:v>13.1</c:v>
                </c:pt>
                <c:pt idx="3">
                  <c:v>15.4</c:v>
                </c:pt>
                <c:pt idx="4">
                  <c:v>16.7</c:v>
                </c:pt>
              </c:numCache>
            </c:numRef>
          </c:val>
          <c:extLst>
            <c:ext xmlns:c16="http://schemas.microsoft.com/office/drawing/2014/chart" uri="{C3380CC4-5D6E-409C-BE32-E72D297353CC}">
              <c16:uniqueId val="{00000000-30A8-40A3-9686-F71CB6BE2FA9}"/>
            </c:ext>
          </c:extLst>
        </c:ser>
        <c:ser>
          <c:idx val="1"/>
          <c:order val="1"/>
          <c:tx>
            <c:strRef>
              <c:f>'健診受診率 (2)'!$B$14</c:f>
              <c:strCache>
                <c:ptCount val="1"/>
                <c:pt idx="0">
                  <c:v>全国</c:v>
                </c:pt>
              </c:strCache>
            </c:strRef>
          </c:tx>
          <c:spPr>
            <a:pattFill prst="pct40">
              <a:fgClr>
                <a:schemeClr val="accent6">
                  <a:lumMod val="75000"/>
                </a:schemeClr>
              </a:fgClr>
              <a:bgClr>
                <a:schemeClr val="bg1"/>
              </a:bgClr>
            </a:pattFill>
            <a:ln>
              <a:solidFill>
                <a:schemeClr val="accent2">
                  <a:lumMod val="75000"/>
                </a:schemeClr>
              </a:solid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'健診受診率 (2)'!$C$12:$G$12</c:f>
              <c:strCache>
                <c:ptCount val="5"/>
                <c:pt idx="0">
                  <c:v>2013年</c:v>
                </c:pt>
                <c:pt idx="1">
                  <c:v>2014年</c:v>
                </c:pt>
                <c:pt idx="2">
                  <c:v>2015年</c:v>
                </c:pt>
                <c:pt idx="3">
                  <c:v>2016年</c:v>
                </c:pt>
                <c:pt idx="4">
                  <c:v>2017年</c:v>
                </c:pt>
              </c:strCache>
            </c:strRef>
          </c:cat>
          <c:val>
            <c:numRef>
              <c:f>'健診受診率 (2)'!$C$14:$G$14</c:f>
              <c:numCache>
                <c:formatCode>0.0_ </c:formatCode>
                <c:ptCount val="5"/>
                <c:pt idx="0">
                  <c:v>18</c:v>
                </c:pt>
                <c:pt idx="1">
                  <c:v>17.8</c:v>
                </c:pt>
                <c:pt idx="2">
                  <c:v>17.5</c:v>
                </c:pt>
                <c:pt idx="3">
                  <c:v>18.8</c:v>
                </c:pt>
                <c:pt idx="4">
                  <c:v>19.5</c:v>
                </c:pt>
              </c:numCache>
            </c:numRef>
          </c:val>
          <c:extLst>
            <c:ext xmlns:c16="http://schemas.microsoft.com/office/drawing/2014/chart" uri="{C3380CC4-5D6E-409C-BE32-E72D297353CC}">
              <c16:uniqueId val="{00000001-30A8-40A3-9686-F71CB6BE2FA9}"/>
            </c:ext>
          </c:extLst>
        </c:ser>
        <c:dLbls>
          <c:showLegendKey val="0"/>
          <c:showVal val="0"/>
          <c:showCatName val="0"/>
          <c:showSerName val="0"/>
          <c:showPercent val="0"/>
          <c:showBubbleSize val="0"/>
        </c:dLbls>
        <c:gapWidth val="150"/>
        <c:overlap val="-25"/>
        <c:axId val="88784896"/>
        <c:axId val="88786432"/>
      </c:barChart>
      <c:lineChart>
        <c:grouping val="standard"/>
        <c:varyColors val="0"/>
        <c:ser>
          <c:idx val="2"/>
          <c:order val="2"/>
          <c:tx>
            <c:strRef>
              <c:f>'健診受診率 (2)'!$B$15</c:f>
              <c:strCache>
                <c:ptCount val="1"/>
                <c:pt idx="0">
                  <c:v>差</c:v>
                </c:pt>
              </c:strCache>
            </c:strRef>
          </c:tx>
          <c:dLbls>
            <c:dLbl>
              <c:idx val="0"/>
              <c:layout>
                <c:manualLayout>
                  <c:x val="-8.3597331583552079E-2"/>
                  <c:y val="6.793999708369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A8-40A3-9686-F71CB6BE2FA9}"/>
                </c:ext>
              </c:extLst>
            </c:dLbl>
            <c:dLbl>
              <c:idx val="1"/>
              <c:layout>
                <c:manualLayout>
                  <c:x val="-6.6930664916885388E-2"/>
                  <c:y val="-5.7060002916302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0A8-40A3-9686-F71CB6BE2FA9}"/>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'健診受診率 (2)'!$C$12:$G$12</c:f>
              <c:strCache>
                <c:ptCount val="5"/>
                <c:pt idx="0">
                  <c:v>2013年</c:v>
                </c:pt>
                <c:pt idx="1">
                  <c:v>2014年</c:v>
                </c:pt>
                <c:pt idx="2">
                  <c:v>2015年</c:v>
                </c:pt>
                <c:pt idx="3">
                  <c:v>2016年</c:v>
                </c:pt>
                <c:pt idx="4">
                  <c:v>2017年</c:v>
                </c:pt>
              </c:strCache>
            </c:strRef>
          </c:cat>
          <c:val>
            <c:numRef>
              <c:f>'健診受診率 (2)'!$C$15:$G$15</c:f>
              <c:numCache>
                <c:formatCode>General</c:formatCode>
                <c:ptCount val="5"/>
                <c:pt idx="0">
                  <c:v>6.1999999999999993</c:v>
                </c:pt>
                <c:pt idx="1">
                  <c:v>6.7000000000000011</c:v>
                </c:pt>
                <c:pt idx="2">
                  <c:v>4.4000000000000004</c:v>
                </c:pt>
                <c:pt idx="3">
                  <c:v>3.4000000000000004</c:v>
                </c:pt>
                <c:pt idx="4">
                  <c:v>2.8000000000000007</c:v>
                </c:pt>
              </c:numCache>
            </c:numRef>
          </c:val>
          <c:smooth val="0"/>
          <c:extLst>
            <c:ext xmlns:c16="http://schemas.microsoft.com/office/drawing/2014/chart" uri="{C3380CC4-5D6E-409C-BE32-E72D297353CC}">
              <c16:uniqueId val="{00000004-30A8-40A3-9686-F71CB6BE2FA9}"/>
            </c:ext>
          </c:extLst>
        </c:ser>
        <c:dLbls>
          <c:showLegendKey val="0"/>
          <c:showVal val="0"/>
          <c:showCatName val="0"/>
          <c:showSerName val="0"/>
          <c:showPercent val="0"/>
          <c:showBubbleSize val="0"/>
        </c:dLbls>
        <c:marker val="1"/>
        <c:smooth val="0"/>
        <c:axId val="90440448"/>
        <c:axId val="88787968"/>
      </c:lineChart>
      <c:catAx>
        <c:axId val="88784896"/>
        <c:scaling>
          <c:orientation val="minMax"/>
        </c:scaling>
        <c:delete val="0"/>
        <c:axPos val="b"/>
        <c:numFmt formatCode="General" sourceLinked="0"/>
        <c:majorTickMark val="none"/>
        <c:minorTickMark val="none"/>
        <c:tickLblPos val="nextTo"/>
        <c:crossAx val="88786432"/>
        <c:crosses val="autoZero"/>
        <c:auto val="1"/>
        <c:lblAlgn val="ctr"/>
        <c:lblOffset val="100"/>
        <c:noMultiLvlLbl val="0"/>
      </c:catAx>
      <c:valAx>
        <c:axId val="88786432"/>
        <c:scaling>
          <c:orientation val="minMax"/>
          <c:max val="20"/>
          <c:min val="4"/>
        </c:scaling>
        <c:delete val="0"/>
        <c:axPos val="l"/>
        <c:majorGridlines/>
        <c:numFmt formatCode="0.0_ " sourceLinked="1"/>
        <c:majorTickMark val="none"/>
        <c:minorTickMark val="none"/>
        <c:tickLblPos val="nextTo"/>
        <c:spPr>
          <a:ln w="9525">
            <a:noFill/>
          </a:ln>
        </c:spPr>
        <c:crossAx val="88784896"/>
        <c:crosses val="autoZero"/>
        <c:crossBetween val="between"/>
        <c:majorUnit val="2"/>
      </c:valAx>
      <c:valAx>
        <c:axId val="88787968"/>
        <c:scaling>
          <c:orientation val="minMax"/>
        </c:scaling>
        <c:delete val="0"/>
        <c:axPos val="r"/>
        <c:numFmt formatCode="General" sourceLinked="1"/>
        <c:majorTickMark val="out"/>
        <c:minorTickMark val="none"/>
        <c:tickLblPos val="nextTo"/>
        <c:crossAx val="90440448"/>
        <c:crosses val="max"/>
        <c:crossBetween val="between"/>
      </c:valAx>
      <c:catAx>
        <c:axId val="90440448"/>
        <c:scaling>
          <c:orientation val="minMax"/>
        </c:scaling>
        <c:delete val="1"/>
        <c:axPos val="b"/>
        <c:numFmt formatCode="General" sourceLinked="1"/>
        <c:majorTickMark val="out"/>
        <c:minorTickMark val="none"/>
        <c:tickLblPos val="nextTo"/>
        <c:crossAx val="88787968"/>
        <c:crosses val="autoZero"/>
        <c:auto val="1"/>
        <c:lblAlgn val="ctr"/>
        <c:lblOffset val="100"/>
        <c:noMultiLvlLbl val="0"/>
      </c:catAx>
    </c:plotArea>
    <c:legend>
      <c:legendPos val="b"/>
      <c:layout>
        <c:manualLayout>
          <c:xMode val="edge"/>
          <c:yMode val="edge"/>
          <c:x val="0.28736693411858749"/>
          <c:y val="0.85670128613383445"/>
          <c:w val="0.44200866448424964"/>
          <c:h val="8.6137210113535354E-2"/>
        </c:manualLayout>
      </c:layout>
      <c:overlay val="0"/>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78890523105376"/>
          <c:y val="9.6089406610782094E-2"/>
          <c:w val="0.84027654313620093"/>
          <c:h val="0.82648768036862685"/>
        </c:manualLayout>
      </c:layout>
      <c:barChart>
        <c:barDir val="bar"/>
        <c:grouping val="stacked"/>
        <c:varyColors val="0"/>
        <c:ser>
          <c:idx val="0"/>
          <c:order val="0"/>
          <c:tx>
            <c:v>要介護２以下</c:v>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表加工版!$T$6:$T$18</c:f>
              <c:strCache>
                <c:ptCount val="13"/>
                <c:pt idx="0">
                  <c:v>全国計</c:v>
                </c:pt>
                <c:pt idx="1">
                  <c:v>１埼玉県</c:v>
                </c:pt>
                <c:pt idx="2">
                  <c:v>２茨城県</c:v>
                </c:pt>
                <c:pt idx="3">
                  <c:v>３栃木県</c:v>
                </c:pt>
                <c:pt idx="4">
                  <c:v>４山梨県</c:v>
                </c:pt>
                <c:pt idx="5">
                  <c:v>５千葉県</c:v>
                </c:pt>
                <c:pt idx="8">
                  <c:v>４３岡山県</c:v>
                </c:pt>
                <c:pt idx="9">
                  <c:v>４４愛媛県</c:v>
                </c:pt>
                <c:pt idx="10">
                  <c:v>４５島根県</c:v>
                </c:pt>
                <c:pt idx="11">
                  <c:v>４６大阪府</c:v>
                </c:pt>
                <c:pt idx="12">
                  <c:v>４７和歌山県</c:v>
                </c:pt>
              </c:strCache>
            </c:strRef>
          </c:cat>
          <c:val>
            <c:numRef>
              <c:f>表加工版!$U$6:$U$18</c:f>
              <c:numCache>
                <c:formatCode>0.0%</c:formatCode>
                <c:ptCount val="13"/>
                <c:pt idx="0">
                  <c:v>0.1200558771768727</c:v>
                </c:pt>
                <c:pt idx="1">
                  <c:v>9.7710480259351973E-2</c:v>
                </c:pt>
                <c:pt idx="2">
                  <c:v>9.5069582504970176E-2</c:v>
                </c:pt>
                <c:pt idx="3">
                  <c:v>9.9153089002182879E-2</c:v>
                </c:pt>
                <c:pt idx="4">
                  <c:v>8.5338256071444477E-2</c:v>
                </c:pt>
                <c:pt idx="5">
                  <c:v>0.10408287340334353</c:v>
                </c:pt>
                <c:pt idx="8">
                  <c:v>0.13705526170251989</c:v>
                </c:pt>
                <c:pt idx="9">
                  <c:v>0.13724367364746945</c:v>
                </c:pt>
                <c:pt idx="10">
                  <c:v>0.1361400292455095</c:v>
                </c:pt>
                <c:pt idx="11">
                  <c:v>0.14580127971204582</c:v>
                </c:pt>
                <c:pt idx="12">
                  <c:v>0.14648260113657005</c:v>
                </c:pt>
              </c:numCache>
            </c:numRef>
          </c:val>
          <c:extLst>
            <c:ext xmlns:c16="http://schemas.microsoft.com/office/drawing/2014/chart" uri="{C3380CC4-5D6E-409C-BE32-E72D297353CC}">
              <c16:uniqueId val="{00000000-B547-45E0-8F24-BA2728104694}"/>
            </c:ext>
          </c:extLst>
        </c:ser>
        <c:ser>
          <c:idx val="1"/>
          <c:order val="1"/>
          <c:tx>
            <c:v>要介護３以上</c:v>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表加工版!$T$6:$T$18</c:f>
              <c:strCache>
                <c:ptCount val="13"/>
                <c:pt idx="0">
                  <c:v>全国計</c:v>
                </c:pt>
                <c:pt idx="1">
                  <c:v>１埼玉県</c:v>
                </c:pt>
                <c:pt idx="2">
                  <c:v>２茨城県</c:v>
                </c:pt>
                <c:pt idx="3">
                  <c:v>３栃木県</c:v>
                </c:pt>
                <c:pt idx="4">
                  <c:v>４山梨県</c:v>
                </c:pt>
                <c:pt idx="5">
                  <c:v>５千葉県</c:v>
                </c:pt>
                <c:pt idx="8">
                  <c:v>４３岡山県</c:v>
                </c:pt>
                <c:pt idx="9">
                  <c:v>４４愛媛県</c:v>
                </c:pt>
                <c:pt idx="10">
                  <c:v>４５島根県</c:v>
                </c:pt>
                <c:pt idx="11">
                  <c:v>４６大阪府</c:v>
                </c:pt>
                <c:pt idx="12">
                  <c:v>４７和歌山県</c:v>
                </c:pt>
              </c:strCache>
            </c:strRef>
          </c:cat>
          <c:val>
            <c:numRef>
              <c:f>表加工版!$V$6:$V$18</c:f>
              <c:numCache>
                <c:formatCode>0.0%</c:formatCode>
                <c:ptCount val="13"/>
                <c:pt idx="0">
                  <c:v>6.2987860807006732E-2</c:v>
                </c:pt>
                <c:pt idx="1">
                  <c:v>5.2729252731135733E-2</c:v>
                </c:pt>
                <c:pt idx="2">
                  <c:v>5.7475751551298269E-2</c:v>
                </c:pt>
                <c:pt idx="3">
                  <c:v>5.7725876337875216E-2</c:v>
                </c:pt>
                <c:pt idx="4">
                  <c:v>7.1590214438682354E-2</c:v>
                </c:pt>
                <c:pt idx="5">
                  <c:v>5.5386148421211839E-2</c:v>
                </c:pt>
                <c:pt idx="8">
                  <c:v>6.8880372665522771E-2</c:v>
                </c:pt>
                <c:pt idx="9">
                  <c:v>6.9639870564281559E-2</c:v>
                </c:pt>
                <c:pt idx="10">
                  <c:v>7.1446343220061548E-2</c:v>
                </c:pt>
                <c:pt idx="11">
                  <c:v>6.869751098664896E-2</c:v>
                </c:pt>
                <c:pt idx="12">
                  <c:v>7.2868282429872588E-2</c:v>
                </c:pt>
              </c:numCache>
            </c:numRef>
          </c:val>
          <c:extLst>
            <c:ext xmlns:c16="http://schemas.microsoft.com/office/drawing/2014/chart" uri="{C3380CC4-5D6E-409C-BE32-E72D297353CC}">
              <c16:uniqueId val="{00000001-B547-45E0-8F24-BA2728104694}"/>
            </c:ext>
          </c:extLst>
        </c:ser>
        <c:dLbls>
          <c:showLegendKey val="0"/>
          <c:showVal val="0"/>
          <c:showCatName val="0"/>
          <c:showSerName val="0"/>
          <c:showPercent val="0"/>
          <c:showBubbleSize val="0"/>
        </c:dLbls>
        <c:gapWidth val="150"/>
        <c:overlap val="100"/>
        <c:axId val="518630896"/>
        <c:axId val="518624240"/>
      </c:barChart>
      <c:catAx>
        <c:axId val="518630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18624240"/>
        <c:crosses val="autoZero"/>
        <c:auto val="1"/>
        <c:lblAlgn val="ctr"/>
        <c:lblOffset val="100"/>
        <c:noMultiLvlLbl val="0"/>
      </c:catAx>
      <c:valAx>
        <c:axId val="518624240"/>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86308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35322021460867975"/>
          <c:y val="0.92595957968508347"/>
          <c:w val="0.35671796282965623"/>
          <c:h val="7.40404203149165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表加工!$A$23</c:f>
              <c:strCache>
                <c:ptCount val="1"/>
                <c:pt idx="0">
                  <c:v>　脳血管疾患（脳卒中）</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表加工!$B$23:$H$23</c:f>
              <c:numCache>
                <c:formatCode>0.0%</c:formatCode>
                <c:ptCount val="7"/>
                <c:pt idx="0">
                  <c:v>8.7394000759397544E-2</c:v>
                </c:pt>
                <c:pt idx="1">
                  <c:v>0.12244776119402985</c:v>
                </c:pt>
                <c:pt idx="2">
                  <c:v>0.14504200835136086</c:v>
                </c:pt>
                <c:pt idx="3">
                  <c:v>0.17831193391062009</c:v>
                </c:pt>
                <c:pt idx="4">
                  <c:v>0.24140878782697897</c:v>
                </c:pt>
                <c:pt idx="5">
                  <c:v>0.23550063193371717</c:v>
                </c:pt>
                <c:pt idx="6">
                  <c:v>0.24687065368567454</c:v>
                </c:pt>
              </c:numCache>
            </c:numRef>
          </c:val>
          <c:extLst>
            <c:ext xmlns:c16="http://schemas.microsoft.com/office/drawing/2014/chart" uri="{C3380CC4-5D6E-409C-BE32-E72D297353CC}">
              <c16:uniqueId val="{00000000-9EDC-4B16-977D-42C3B746CA59}"/>
            </c:ext>
          </c:extLst>
        </c:ser>
        <c:ser>
          <c:idx val="1"/>
          <c:order val="1"/>
          <c:tx>
            <c:strRef>
              <c:f>表加工!$A$24</c:f>
              <c:strCache>
                <c:ptCount val="1"/>
                <c:pt idx="0">
                  <c:v>　心疾患（心臓病）</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表加工!$B$24:$H$24</c:f>
              <c:numCache>
                <c:formatCode>0.0%</c:formatCode>
                <c:ptCount val="7"/>
                <c:pt idx="0">
                  <c:v>7.5370206302999621E-2</c:v>
                </c:pt>
                <c:pt idx="1">
                  <c:v>6.6328358208955218E-2</c:v>
                </c:pt>
                <c:pt idx="2">
                  <c:v>3.3405443477385922E-2</c:v>
                </c:pt>
                <c:pt idx="3">
                  <c:v>3.7075744003185029E-2</c:v>
                </c:pt>
                <c:pt idx="4">
                  <c:v>2.2226021542143957E-2</c:v>
                </c:pt>
                <c:pt idx="5">
                  <c:v>3.4686139587136636E-2</c:v>
                </c:pt>
                <c:pt idx="6">
                  <c:v>3.2684283727399163E-2</c:v>
                </c:pt>
              </c:numCache>
            </c:numRef>
          </c:val>
          <c:extLst>
            <c:ext xmlns:c16="http://schemas.microsoft.com/office/drawing/2014/chart" uri="{C3380CC4-5D6E-409C-BE32-E72D297353CC}">
              <c16:uniqueId val="{00000001-9EDC-4B16-977D-42C3B746CA59}"/>
            </c:ext>
          </c:extLst>
        </c:ser>
        <c:ser>
          <c:idx val="2"/>
          <c:order val="2"/>
          <c:tx>
            <c:strRef>
              <c:f>表加工!$A$25</c:f>
              <c:strCache>
                <c:ptCount val="1"/>
                <c:pt idx="0">
                  <c:v>　悪性新生物（がん）</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表加工!$B$25:$H$25</c:f>
              <c:numCache>
                <c:formatCode>0.0%</c:formatCode>
                <c:ptCount val="7"/>
                <c:pt idx="0">
                  <c:v>1.9934185546133402E-2</c:v>
                </c:pt>
                <c:pt idx="1">
                  <c:v>3.2298507462686567E-2</c:v>
                </c:pt>
                <c:pt idx="2">
                  <c:v>3.2298636615183375E-2</c:v>
                </c:pt>
                <c:pt idx="3">
                  <c:v>3.0954513785209515E-2</c:v>
                </c:pt>
                <c:pt idx="4">
                  <c:v>2.1371174559753806E-2</c:v>
                </c:pt>
                <c:pt idx="5">
                  <c:v>1.628984693161073E-2</c:v>
                </c:pt>
                <c:pt idx="6">
                  <c:v>2.0514603616133519E-2</c:v>
                </c:pt>
              </c:numCache>
            </c:numRef>
          </c:val>
          <c:extLst>
            <c:ext xmlns:c16="http://schemas.microsoft.com/office/drawing/2014/chart" uri="{C3380CC4-5D6E-409C-BE32-E72D297353CC}">
              <c16:uniqueId val="{00000002-9EDC-4B16-977D-42C3B746CA59}"/>
            </c:ext>
          </c:extLst>
        </c:ser>
        <c:ser>
          <c:idx val="3"/>
          <c:order val="3"/>
          <c:tx>
            <c:strRef>
              <c:f>表加工!$A$26</c:f>
              <c:strCache>
                <c:ptCount val="1"/>
                <c:pt idx="0">
                  <c:v>　呼吸器疾患</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表加工!$B$26:$H$26</c:f>
              <c:numCache>
                <c:formatCode>0.0%</c:formatCode>
                <c:ptCount val="7"/>
                <c:pt idx="0">
                  <c:v>2.822427540817618E-2</c:v>
                </c:pt>
                <c:pt idx="1">
                  <c:v>2.2985074626865672E-2</c:v>
                </c:pt>
                <c:pt idx="2">
                  <c:v>3.0487498113397394E-2</c:v>
                </c:pt>
                <c:pt idx="3">
                  <c:v>2.1498954911914003E-2</c:v>
                </c:pt>
                <c:pt idx="4">
                  <c:v>1.6498546760129938E-2</c:v>
                </c:pt>
                <c:pt idx="5">
                  <c:v>4.0724617329026824E-2</c:v>
                </c:pt>
                <c:pt idx="6">
                  <c:v>4.3463143254520165E-2</c:v>
                </c:pt>
              </c:numCache>
            </c:numRef>
          </c:val>
          <c:extLst>
            <c:ext xmlns:c16="http://schemas.microsoft.com/office/drawing/2014/chart" uri="{C3380CC4-5D6E-409C-BE32-E72D297353CC}">
              <c16:uniqueId val="{00000003-9EDC-4B16-977D-42C3B746CA59}"/>
            </c:ext>
          </c:extLst>
        </c:ser>
        <c:ser>
          <c:idx val="4"/>
          <c:order val="4"/>
          <c:tx>
            <c:strRef>
              <c:f>表加工!$A$27</c:f>
              <c:strCache>
                <c:ptCount val="1"/>
                <c:pt idx="0">
                  <c:v>　認知症・パーキンソン病</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表加工!$B$27:$H$27</c:f>
              <c:numCache>
                <c:formatCode>0.0%</c:formatCode>
                <c:ptCount val="7"/>
                <c:pt idx="0">
                  <c:v>7.3281863055309454E-2</c:v>
                </c:pt>
                <c:pt idx="1">
                  <c:v>6.8597014925373137E-2</c:v>
                </c:pt>
                <c:pt idx="2">
                  <c:v>0.32057151481611912</c:v>
                </c:pt>
                <c:pt idx="3">
                  <c:v>0.21498954911914003</c:v>
                </c:pt>
                <c:pt idx="4">
                  <c:v>0.29868353564711919</c:v>
                </c:pt>
                <c:pt idx="5">
                  <c:v>0.23606235079342788</c:v>
                </c:pt>
                <c:pt idx="6">
                  <c:v>0.25938803894297635</c:v>
                </c:pt>
              </c:numCache>
            </c:numRef>
          </c:val>
          <c:extLst>
            <c:ext xmlns:c16="http://schemas.microsoft.com/office/drawing/2014/chart" uri="{C3380CC4-5D6E-409C-BE32-E72D297353CC}">
              <c16:uniqueId val="{00000004-9EDC-4B16-977D-42C3B746CA59}"/>
            </c:ext>
          </c:extLst>
        </c:ser>
        <c:ser>
          <c:idx val="5"/>
          <c:order val="5"/>
          <c:tx>
            <c:strRef>
              <c:f>表加工!$A$28</c:f>
              <c:strCache>
                <c:ptCount val="1"/>
                <c:pt idx="0">
                  <c:v>　糖尿病</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表加工!$B$28:$H$28</c:f>
              <c:numCache>
                <c:formatCode>0.0%</c:formatCode>
                <c:ptCount val="7"/>
                <c:pt idx="0">
                  <c:v>2.4870269586128337E-2</c:v>
                </c:pt>
                <c:pt idx="1">
                  <c:v>3.4328358208955224E-2</c:v>
                </c:pt>
                <c:pt idx="2">
                  <c:v>1.8815716657443277E-2</c:v>
                </c:pt>
                <c:pt idx="3">
                  <c:v>2.9262466407882951E-2</c:v>
                </c:pt>
                <c:pt idx="4">
                  <c:v>2.1627628654470848E-2</c:v>
                </c:pt>
                <c:pt idx="5">
                  <c:v>1.51664092121893E-2</c:v>
                </c:pt>
                <c:pt idx="6">
                  <c:v>2.9554937413073714E-2</c:v>
                </c:pt>
              </c:numCache>
            </c:numRef>
          </c:val>
          <c:extLst>
            <c:ext xmlns:c16="http://schemas.microsoft.com/office/drawing/2014/chart" uri="{C3380CC4-5D6E-409C-BE32-E72D297353CC}">
              <c16:uniqueId val="{00000005-9EDC-4B16-977D-42C3B746CA59}"/>
            </c:ext>
          </c:extLst>
        </c:ser>
        <c:ser>
          <c:idx val="6"/>
          <c:order val="6"/>
          <c:tx>
            <c:strRef>
              <c:f>表加工!$A$29</c:f>
              <c:strCache>
                <c:ptCount val="1"/>
                <c:pt idx="0">
                  <c:v>　視覚・聴覚障害</c:v>
                </c:pt>
              </c:strCache>
            </c:strRef>
          </c:tx>
          <c:spPr>
            <a:solidFill>
              <a:schemeClr val="accent1">
                <a:lumMod val="60000"/>
              </a:schemeClr>
            </a:solidFill>
            <a:ln>
              <a:noFill/>
            </a:ln>
            <a:effectLst/>
          </c:spPr>
          <c:invertIfNegative val="0"/>
          <c:dLbls>
            <c:dLbl>
              <c:idx val="2"/>
              <c:layout>
                <c:manualLayout>
                  <c:x val="2.9271862422245542E-3"/>
                  <c:y val="-2.92237414903111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EDC-4B16-977D-42C3B746CA59}"/>
                </c:ext>
              </c:extLst>
            </c:dLbl>
            <c:dLbl>
              <c:idx val="3"/>
              <c:layout>
                <c:manualLayout>
                  <c:x val="0"/>
                  <c:y val="-3.165905328117040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EDC-4B16-977D-42C3B746CA59}"/>
                </c:ext>
              </c:extLst>
            </c:dLbl>
            <c:dLbl>
              <c:idx val="4"/>
              <c:layout>
                <c:manualLayout>
                  <c:x val="-1.0732892234203463E-16"/>
                  <c:y val="-2.67884296994518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9EDC-4B16-977D-42C3B746CA59}"/>
                </c:ext>
              </c:extLst>
            </c:dLbl>
            <c:dLbl>
              <c:idx val="5"/>
              <c:layout>
                <c:manualLayout>
                  <c:x val="5.8543724844493227E-3"/>
                  <c:y val="-3.65296768628888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EDC-4B16-977D-42C3B746CA59}"/>
                </c:ext>
              </c:extLst>
            </c:dLbl>
            <c:dLbl>
              <c:idx val="6"/>
              <c:layout>
                <c:manualLayout>
                  <c:x val="8.7815587266739849E-3"/>
                  <c:y val="-3.896498865374814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9EDC-4B16-977D-42C3B746CA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表加工!$B$29:$H$29</c:f>
              <c:numCache>
                <c:formatCode>0.0%</c:formatCode>
                <c:ptCount val="7"/>
                <c:pt idx="0">
                  <c:v>1.2530059486140995E-2</c:v>
                </c:pt>
                <c:pt idx="1">
                  <c:v>2.0477611940298509E-2</c:v>
                </c:pt>
                <c:pt idx="2">
                  <c:v>6.1880565477687782E-3</c:v>
                </c:pt>
                <c:pt idx="3">
                  <c:v>1.9956205832586841E-2</c:v>
                </c:pt>
                <c:pt idx="4">
                  <c:v>1.2566250641135236E-2</c:v>
                </c:pt>
                <c:pt idx="5">
                  <c:v>0</c:v>
                </c:pt>
                <c:pt idx="6">
                  <c:v>4.5201668984700977E-3</c:v>
                </c:pt>
              </c:numCache>
            </c:numRef>
          </c:val>
          <c:extLst>
            <c:ext xmlns:c16="http://schemas.microsoft.com/office/drawing/2014/chart" uri="{C3380CC4-5D6E-409C-BE32-E72D297353CC}">
              <c16:uniqueId val="{0000000B-9EDC-4B16-977D-42C3B746CA59}"/>
            </c:ext>
          </c:extLst>
        </c:ser>
        <c:ser>
          <c:idx val="7"/>
          <c:order val="7"/>
          <c:tx>
            <c:strRef>
              <c:f>表加工!$A$30</c:f>
              <c:strCache>
                <c:ptCount val="1"/>
                <c:pt idx="0">
                  <c:v>　関節疾患</c:v>
                </c:pt>
              </c:strCache>
            </c:strRef>
          </c:tx>
          <c:spPr>
            <a:solidFill>
              <a:schemeClr val="accent2">
                <a:lumMod val="60000"/>
              </a:schemeClr>
            </a:solidFill>
            <a:ln>
              <a:noFill/>
            </a:ln>
            <a:effectLst/>
          </c:spPr>
          <c:invertIfNegative val="0"/>
          <c:dLbls>
            <c:dLbl>
              <c:idx val="5"/>
              <c:layout>
                <c:manualLayout>
                  <c:x val="1.1708744968898645E-2"/>
                  <c:y val="-2.2323433534000753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37A-4EF2-A75A-1A35D56EEC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表加工!$B$30:$H$30</c:f>
              <c:numCache>
                <c:formatCode>0.0%</c:formatCode>
                <c:ptCount val="7"/>
                <c:pt idx="0">
                  <c:v>0.20313884318440703</c:v>
                </c:pt>
                <c:pt idx="1">
                  <c:v>0.17540298507462687</c:v>
                </c:pt>
                <c:pt idx="2">
                  <c:v>7.1992755445992859E-2</c:v>
                </c:pt>
                <c:pt idx="3">
                  <c:v>9.7292724196277491E-2</c:v>
                </c:pt>
                <c:pt idx="4">
                  <c:v>5.3171482304667464E-2</c:v>
                </c:pt>
                <c:pt idx="5">
                  <c:v>3.7916023030473249E-2</c:v>
                </c:pt>
                <c:pt idx="6">
                  <c:v>2.9381084840055634E-2</c:v>
                </c:pt>
              </c:numCache>
            </c:numRef>
          </c:val>
          <c:extLst>
            <c:ext xmlns:c16="http://schemas.microsoft.com/office/drawing/2014/chart" uri="{C3380CC4-5D6E-409C-BE32-E72D297353CC}">
              <c16:uniqueId val="{0000000C-9EDC-4B16-977D-42C3B746CA59}"/>
            </c:ext>
          </c:extLst>
        </c:ser>
        <c:ser>
          <c:idx val="8"/>
          <c:order val="8"/>
          <c:tx>
            <c:strRef>
              <c:f>表加工!$A$31</c:f>
              <c:strCache>
                <c:ptCount val="1"/>
                <c:pt idx="0">
                  <c:v>　骨折・転倒</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表加工!$B$31:$H$31</c:f>
              <c:numCache>
                <c:formatCode>0.0%</c:formatCode>
                <c:ptCount val="7"/>
                <c:pt idx="0">
                  <c:v>0.13479306416909251</c:v>
                </c:pt>
                <c:pt idx="1">
                  <c:v>0.14883582089552239</c:v>
                </c:pt>
                <c:pt idx="2">
                  <c:v>0.10635407757709917</c:v>
                </c:pt>
                <c:pt idx="3">
                  <c:v>0.13546332238479147</c:v>
                </c:pt>
                <c:pt idx="4">
                  <c:v>0.12087536330996751</c:v>
                </c:pt>
                <c:pt idx="5">
                  <c:v>0.15124280297710996</c:v>
                </c:pt>
                <c:pt idx="6">
                  <c:v>7.527816411682893E-2</c:v>
                </c:pt>
              </c:numCache>
            </c:numRef>
          </c:val>
          <c:extLst>
            <c:ext xmlns:c16="http://schemas.microsoft.com/office/drawing/2014/chart" uri="{C3380CC4-5D6E-409C-BE32-E72D297353CC}">
              <c16:uniqueId val="{0000000D-9EDC-4B16-977D-42C3B746CA59}"/>
            </c:ext>
          </c:extLst>
        </c:ser>
        <c:ser>
          <c:idx val="9"/>
          <c:order val="9"/>
          <c:tx>
            <c:strRef>
              <c:f>表加工!$A$32</c:f>
              <c:strCache>
                <c:ptCount val="1"/>
                <c:pt idx="0">
                  <c:v>　脊髄損傷</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表加工!$B$32:$H$32</c:f>
              <c:numCache>
                <c:formatCode>0.0%</c:formatCode>
                <c:ptCount val="7"/>
                <c:pt idx="0">
                  <c:v>4.9360840399949374E-3</c:v>
                </c:pt>
                <c:pt idx="1">
                  <c:v>2.4417910447761194E-2</c:v>
                </c:pt>
                <c:pt idx="2">
                  <c:v>1.3231372943603159E-2</c:v>
                </c:pt>
                <c:pt idx="3">
                  <c:v>1.94585448392555E-2</c:v>
                </c:pt>
                <c:pt idx="4">
                  <c:v>1.4788852795349633E-2</c:v>
                </c:pt>
                <c:pt idx="5">
                  <c:v>4.35332116275804E-3</c:v>
                </c:pt>
                <c:pt idx="6">
                  <c:v>2.7990264255910988E-2</c:v>
                </c:pt>
              </c:numCache>
            </c:numRef>
          </c:val>
          <c:extLst>
            <c:ext xmlns:c16="http://schemas.microsoft.com/office/drawing/2014/chart" uri="{C3380CC4-5D6E-409C-BE32-E72D297353CC}">
              <c16:uniqueId val="{0000000E-9EDC-4B16-977D-42C3B746CA59}"/>
            </c:ext>
          </c:extLst>
        </c:ser>
        <c:ser>
          <c:idx val="10"/>
          <c:order val="10"/>
          <c:tx>
            <c:strRef>
              <c:f>表加工!$A$33</c:f>
              <c:strCache>
                <c:ptCount val="1"/>
                <c:pt idx="0">
                  <c:v>　高齢による衰弱</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表加工!$B$33:$H$33</c:f>
              <c:numCache>
                <c:formatCode>0.0%</c:formatCode>
                <c:ptCount val="7"/>
                <c:pt idx="0">
                  <c:v>0.17934438678648273</c:v>
                </c:pt>
                <c:pt idx="1">
                  <c:v>0.14399999999999999</c:v>
                </c:pt>
                <c:pt idx="2">
                  <c:v>0.13719374151028826</c:v>
                </c:pt>
                <c:pt idx="3">
                  <c:v>0.11645267243953419</c:v>
                </c:pt>
                <c:pt idx="4">
                  <c:v>9.3520259873482642E-2</c:v>
                </c:pt>
                <c:pt idx="5">
                  <c:v>9.6475214155315264E-2</c:v>
                </c:pt>
                <c:pt idx="6">
                  <c:v>8.9186369958275377E-2</c:v>
                </c:pt>
              </c:numCache>
            </c:numRef>
          </c:val>
          <c:extLst>
            <c:ext xmlns:c16="http://schemas.microsoft.com/office/drawing/2014/chart" uri="{C3380CC4-5D6E-409C-BE32-E72D297353CC}">
              <c16:uniqueId val="{0000000F-9EDC-4B16-977D-42C3B746CA59}"/>
            </c:ext>
          </c:extLst>
        </c:ser>
        <c:ser>
          <c:idx val="11"/>
          <c:order val="11"/>
          <c:tx>
            <c:strRef>
              <c:f>表加工!$A$34</c:f>
              <c:strCache>
                <c:ptCount val="1"/>
                <c:pt idx="0">
                  <c:v>その他・わからない、不詳</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表加工!$B$22:$H$22</c:f>
              <c:strCache>
                <c:ptCount val="7"/>
                <c:pt idx="0">
                  <c:v>要支援１</c:v>
                </c:pt>
                <c:pt idx="1">
                  <c:v>要支援２</c:v>
                </c:pt>
                <c:pt idx="2">
                  <c:v>要介護１</c:v>
                </c:pt>
                <c:pt idx="3">
                  <c:v>要介護２</c:v>
                </c:pt>
                <c:pt idx="4">
                  <c:v>要介護３</c:v>
                </c:pt>
                <c:pt idx="5">
                  <c:v>要介護４</c:v>
                </c:pt>
                <c:pt idx="6">
                  <c:v>要介護５</c:v>
                </c:pt>
              </c:strCache>
            </c:strRef>
          </c:cat>
          <c:val>
            <c:numRef>
              <c:f>表加工!$B$34:$H$34</c:f>
              <c:numCache>
                <c:formatCode>0.0%</c:formatCode>
                <c:ptCount val="7"/>
                <c:pt idx="0">
                  <c:v>0.15618276167573725</c:v>
                </c:pt>
                <c:pt idx="1">
                  <c:v>0.13994029850746267</c:v>
                </c:pt>
                <c:pt idx="2">
                  <c:v>8.4519796750012574E-2</c:v>
                </c:pt>
                <c:pt idx="3">
                  <c:v>9.9333134268936002E-2</c:v>
                </c:pt>
                <c:pt idx="4">
                  <c:v>8.351855017951787E-2</c:v>
                </c:pt>
                <c:pt idx="5">
                  <c:v>0.13172307260216262</c:v>
                </c:pt>
                <c:pt idx="6">
                  <c:v>0.14116828929068151</c:v>
                </c:pt>
              </c:numCache>
            </c:numRef>
          </c:val>
          <c:extLst>
            <c:ext xmlns:c16="http://schemas.microsoft.com/office/drawing/2014/chart" uri="{C3380CC4-5D6E-409C-BE32-E72D297353CC}">
              <c16:uniqueId val="{00000010-9EDC-4B16-977D-42C3B746CA59}"/>
            </c:ext>
          </c:extLst>
        </c:ser>
        <c:dLbls>
          <c:showLegendKey val="0"/>
          <c:showVal val="0"/>
          <c:showCatName val="0"/>
          <c:showSerName val="0"/>
          <c:showPercent val="0"/>
          <c:showBubbleSize val="0"/>
        </c:dLbls>
        <c:gapWidth val="150"/>
        <c:overlap val="100"/>
        <c:axId val="515196160"/>
        <c:axId val="515180352"/>
      </c:barChart>
      <c:catAx>
        <c:axId val="5151961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180352"/>
        <c:crosses val="autoZero"/>
        <c:auto val="1"/>
        <c:lblAlgn val="ctr"/>
        <c:lblOffset val="100"/>
        <c:noMultiLvlLbl val="0"/>
      </c:catAx>
      <c:valAx>
        <c:axId val="5151803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196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'３５～４４，４５～５４'!$B$24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'３５～４４，４５～５４'!$C$23:$G$23</c:f>
              <c:strCache>
                <c:ptCount val="5"/>
                <c:pt idx="0">
                  <c:v>2015年</c:v>
                </c:pt>
                <c:pt idx="1">
                  <c:v>2016年</c:v>
                </c:pt>
                <c:pt idx="2">
                  <c:v>2017年</c:v>
                </c:pt>
                <c:pt idx="3">
                  <c:v>2018年</c:v>
                </c:pt>
                <c:pt idx="4">
                  <c:v>2019年</c:v>
                </c:pt>
              </c:strCache>
            </c:strRef>
          </c:cat>
          <c:val>
            <c:numRef>
              <c:f>'３５～４４，４５～５４'!$C$24:$G$24</c:f>
              <c:numCache>
                <c:formatCode>0.00%</c:formatCode>
                <c:ptCount val="5"/>
                <c:pt idx="0">
                  <c:v>0.91007751937984493</c:v>
                </c:pt>
                <c:pt idx="1">
                  <c:v>0.9101123595505618</c:v>
                </c:pt>
                <c:pt idx="2">
                  <c:v>0.92092257001647448</c:v>
                </c:pt>
                <c:pt idx="3">
                  <c:v>0.90924657534246578</c:v>
                </c:pt>
                <c:pt idx="4">
                  <c:v>0.928698752228164</c:v>
                </c:pt>
              </c:numCache>
            </c:numRef>
          </c:val>
          <c:smooth val="0"/>
          <c:extLst>
            <c:ext xmlns:c16="http://schemas.microsoft.com/office/drawing/2014/chart" uri="{C3380CC4-5D6E-409C-BE32-E72D297353CC}">
              <c16:uniqueId val="{00000000-CAE9-4594-BC61-D3CD1426C501}"/>
            </c:ext>
          </c:extLst>
        </c:ser>
        <c:ser>
          <c:idx val="1"/>
          <c:order val="1"/>
          <c:tx>
            <c:strRef>
              <c:f>'３５～４４，４５～５４'!$B$25</c:f>
              <c:strCache>
                <c:ptCount val="1"/>
                <c:pt idx="0">
                  <c:v>全国（男性）</c:v>
                </c:pt>
              </c:strCache>
            </c:strRef>
          </c:tx>
          <c:spPr>
            <a:ln w="19050">
              <a:prstDash val="sysDash"/>
            </a:ln>
          </c:spPr>
          <c:marker>
            <c:symbol val="diamond"/>
            <c:size val="7"/>
          </c:marker>
          <c:cat>
            <c:strRef>
              <c:f>'３５～４４，４５～５４'!$C$23:$G$23</c:f>
              <c:strCache>
                <c:ptCount val="5"/>
                <c:pt idx="0">
                  <c:v>2015年</c:v>
                </c:pt>
                <c:pt idx="1">
                  <c:v>2016年</c:v>
                </c:pt>
                <c:pt idx="2">
                  <c:v>2017年</c:v>
                </c:pt>
                <c:pt idx="3">
                  <c:v>2018年</c:v>
                </c:pt>
                <c:pt idx="4">
                  <c:v>2019年</c:v>
                </c:pt>
              </c:strCache>
            </c:strRef>
          </c:cat>
          <c:val>
            <c:numRef>
              <c:f>'３５～４４，４５～５４'!$C$25:$G$25</c:f>
              <c:numCache>
                <c:formatCode>0.00%</c:formatCode>
                <c:ptCount val="5"/>
                <c:pt idx="0">
                  <c:v>0.9316702819956616</c:v>
                </c:pt>
                <c:pt idx="1">
                  <c:v>0.93340732519422864</c:v>
                </c:pt>
                <c:pt idx="2">
                  <c:v>0.9365798414496036</c:v>
                </c:pt>
                <c:pt idx="3">
                  <c:v>0.94042056074766356</c:v>
                </c:pt>
                <c:pt idx="4">
                  <c:v>0.9420989143546441</c:v>
                </c:pt>
              </c:numCache>
            </c:numRef>
          </c:val>
          <c:smooth val="0"/>
          <c:extLst>
            <c:ext xmlns:c16="http://schemas.microsoft.com/office/drawing/2014/chart" uri="{C3380CC4-5D6E-409C-BE32-E72D297353CC}">
              <c16:uniqueId val="{00000001-CAE9-4594-BC61-D3CD1426C501}"/>
            </c:ext>
          </c:extLst>
        </c:ser>
        <c:ser>
          <c:idx val="2"/>
          <c:order val="2"/>
          <c:tx>
            <c:strRef>
              <c:f>'３５～４４，４５～５４'!$B$26</c:f>
              <c:strCache>
                <c:ptCount val="1"/>
                <c:pt idx="0">
                  <c:v>大阪府（女性）</c:v>
                </c:pt>
              </c:strCache>
            </c:strRef>
          </c:tx>
          <c:spPr>
            <a:ln w="19050"/>
          </c:spPr>
          <c:marker>
            <c:symbol val="x"/>
            <c:size val="7"/>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AE9-4594-BC61-D3CD1426C50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'３５～４４，４５～５４'!$C$23:$G$23</c:f>
              <c:strCache>
                <c:ptCount val="5"/>
                <c:pt idx="0">
                  <c:v>2015年</c:v>
                </c:pt>
                <c:pt idx="1">
                  <c:v>2016年</c:v>
                </c:pt>
                <c:pt idx="2">
                  <c:v>2017年</c:v>
                </c:pt>
                <c:pt idx="3">
                  <c:v>2018年</c:v>
                </c:pt>
                <c:pt idx="4">
                  <c:v>2019年</c:v>
                </c:pt>
              </c:strCache>
            </c:strRef>
          </c:cat>
          <c:val>
            <c:numRef>
              <c:f>'３５～４４，４５～５４'!$C$26:$G$26</c:f>
              <c:numCache>
                <c:formatCode>0.00%</c:formatCode>
                <c:ptCount val="5"/>
                <c:pt idx="0">
                  <c:v>0.66114457831325302</c:v>
                </c:pt>
                <c:pt idx="1">
                  <c:v>0.66874027993779162</c:v>
                </c:pt>
                <c:pt idx="2">
                  <c:v>0.69391025641025639</c:v>
                </c:pt>
                <c:pt idx="3">
                  <c:v>0.69833333333333336</c:v>
                </c:pt>
                <c:pt idx="4">
                  <c:v>0.71923743500866555</c:v>
                </c:pt>
              </c:numCache>
            </c:numRef>
          </c:val>
          <c:smooth val="0"/>
          <c:extLst>
            <c:ext xmlns:c16="http://schemas.microsoft.com/office/drawing/2014/chart" uri="{C3380CC4-5D6E-409C-BE32-E72D297353CC}">
              <c16:uniqueId val="{00000003-CAE9-4594-BC61-D3CD1426C501}"/>
            </c:ext>
          </c:extLst>
        </c:ser>
        <c:ser>
          <c:idx val="3"/>
          <c:order val="3"/>
          <c:tx>
            <c:strRef>
              <c:f>'３５～４４，４５～５４'!$B$27</c:f>
              <c:strCache>
                <c:ptCount val="1"/>
                <c:pt idx="0">
                  <c:v>全国（女性）</c:v>
                </c:pt>
              </c:strCache>
            </c:strRef>
          </c:tx>
          <c:spPr>
            <a:ln w="19050">
              <a:prstDash val="sysDash"/>
            </a:ln>
          </c:spPr>
          <c:marker>
            <c:symbol val="x"/>
            <c:size val="7"/>
          </c:marker>
          <c:cat>
            <c:strRef>
              <c:f>'３５～４４，４５～５４'!$C$23:$G$23</c:f>
              <c:strCache>
                <c:ptCount val="5"/>
                <c:pt idx="0">
                  <c:v>2015年</c:v>
                </c:pt>
                <c:pt idx="1">
                  <c:v>2016年</c:v>
                </c:pt>
                <c:pt idx="2">
                  <c:v>2017年</c:v>
                </c:pt>
                <c:pt idx="3">
                  <c:v>2018年</c:v>
                </c:pt>
                <c:pt idx="4">
                  <c:v>2019年</c:v>
                </c:pt>
              </c:strCache>
            </c:strRef>
          </c:cat>
          <c:val>
            <c:numRef>
              <c:f>'３５～４４，４５～５４'!$C$27:$G$27</c:f>
              <c:numCache>
                <c:formatCode>0.00%</c:formatCode>
                <c:ptCount val="5"/>
                <c:pt idx="0">
                  <c:v>0.71190211345939935</c:v>
                </c:pt>
                <c:pt idx="1">
                  <c:v>0.71753986332574027</c:v>
                </c:pt>
                <c:pt idx="2">
                  <c:v>0.73255813953488369</c:v>
                </c:pt>
                <c:pt idx="3">
                  <c:v>0.7575030012004802</c:v>
                </c:pt>
                <c:pt idx="4">
                  <c:v>0.76951672862453535</c:v>
                </c:pt>
              </c:numCache>
            </c:numRef>
          </c:val>
          <c:smooth val="0"/>
          <c:extLst>
            <c:ext xmlns:c16="http://schemas.microsoft.com/office/drawing/2014/chart" uri="{C3380CC4-5D6E-409C-BE32-E72D297353CC}">
              <c16:uniqueId val="{00000004-CAE9-4594-BC61-D3CD1426C501}"/>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37056"/>
        <c:crosses val="autoZero"/>
        <c:crossBetween val="between"/>
        <c:majorUnit val="5.000000000000001E-2"/>
        <c:minorUnit val="1.0000000000000002E-2"/>
      </c:valAx>
    </c:plotArea>
    <c:legend>
      <c:legendPos val="b"/>
      <c:overlay val="0"/>
    </c:legend>
    <c:plotVisOnly val="1"/>
    <c:dispBlanksAs val="zero"/>
    <c:showDLblsOverMax val="0"/>
  </c:chart>
  <c:txPr>
    <a:bodyPr/>
    <a:lstStyle/>
    <a:p>
      <a:pPr>
        <a:defRPr sz="800"/>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Sheet1!$B$8</c:f>
              <c:strCache>
                <c:ptCount val="1"/>
                <c:pt idx="0">
                  <c:v>法定雇用率達成企業割合（大阪）</c:v>
                </c:pt>
              </c:strCache>
            </c:strRef>
          </c:tx>
          <c:spPr>
            <a:pattFill prst="wdDnDiag">
              <a:fgClr>
                <a:schemeClr val="tx2">
                  <a:lumMod val="60000"/>
                  <a:lumOff val="40000"/>
                </a:schemeClr>
              </a:fgClr>
              <a:bgClr>
                <a:schemeClr val="bg1"/>
              </a:bgClr>
            </a:pattFill>
            <a:ln>
              <a:solidFill>
                <a:schemeClr val="accent1"/>
              </a:solidFill>
            </a:ln>
          </c:spPr>
          <c:invertIfNegative val="0"/>
          <c:dLbls>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Sheet1!$C$5:$G$5</c:f>
              <c:strCache>
                <c:ptCount val="5"/>
                <c:pt idx="0">
                  <c:v>平成27年</c:v>
                </c:pt>
                <c:pt idx="1">
                  <c:v>平成28年</c:v>
                </c:pt>
                <c:pt idx="2">
                  <c:v>平成29年</c:v>
                </c:pt>
                <c:pt idx="3">
                  <c:v>平成30年</c:v>
                </c:pt>
                <c:pt idx="4">
                  <c:v>令和元年</c:v>
                </c:pt>
              </c:strCache>
            </c:strRef>
          </c:cat>
          <c:val>
            <c:numRef>
              <c:f>Sheet1!$C$8:$G$8</c:f>
              <c:numCache>
                <c:formatCode>0.0_ </c:formatCode>
                <c:ptCount val="5"/>
                <c:pt idx="0">
                  <c:v>44</c:v>
                </c:pt>
                <c:pt idx="1">
                  <c:v>45.3</c:v>
                </c:pt>
                <c:pt idx="2">
                  <c:v>45.5</c:v>
                </c:pt>
                <c:pt idx="3" formatCode="0.0">
                  <c:v>41</c:v>
                </c:pt>
                <c:pt idx="4" formatCode="0.0">
                  <c:v>43.1</c:v>
                </c:pt>
              </c:numCache>
            </c:numRef>
          </c:val>
          <c:extLst>
            <c:ext xmlns:c16="http://schemas.microsoft.com/office/drawing/2014/chart" uri="{C3380CC4-5D6E-409C-BE32-E72D297353CC}">
              <c16:uniqueId val="{00000000-FE27-4D69-9CBF-1F0296A8F077}"/>
            </c:ext>
          </c:extLst>
        </c:ser>
        <c:ser>
          <c:idx val="3"/>
          <c:order val="3"/>
          <c:tx>
            <c:strRef>
              <c:f>Sheet1!$B$9</c:f>
              <c:strCache>
                <c:ptCount val="1"/>
                <c:pt idx="0">
                  <c:v>法定雇用率達成企業割合（全国）</c:v>
                </c:pt>
              </c:strCache>
            </c:strRef>
          </c:tx>
          <c:spPr>
            <a:pattFill prst="pct40">
              <a:fgClr>
                <a:schemeClr val="accent2">
                  <a:lumMod val="75000"/>
                </a:schemeClr>
              </a:fgClr>
              <a:bgClr>
                <a:schemeClr val="bg1"/>
              </a:bgClr>
            </a:pattFill>
          </c:spPr>
          <c:invertIfNegative val="0"/>
          <c:dLbls>
            <c:dLbl>
              <c:idx val="0"/>
              <c:layout>
                <c:manualLayout>
                  <c:x val="-1.76364805652225E-17"/>
                  <c:y val="9.41176470588235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27-4D69-9CBF-1F0296A8F077}"/>
                </c:ext>
              </c:extLst>
            </c:dLbl>
            <c:spPr>
              <a:noFill/>
              <a:ln>
                <a:noFill/>
              </a:ln>
              <a:effectLst/>
            </c:spPr>
            <c:txPr>
              <a:bodyPr/>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Sheet1!$C$5:$G$5</c:f>
              <c:strCache>
                <c:ptCount val="5"/>
                <c:pt idx="0">
                  <c:v>平成27年</c:v>
                </c:pt>
                <c:pt idx="1">
                  <c:v>平成28年</c:v>
                </c:pt>
                <c:pt idx="2">
                  <c:v>平成29年</c:v>
                </c:pt>
                <c:pt idx="3">
                  <c:v>平成30年</c:v>
                </c:pt>
                <c:pt idx="4">
                  <c:v>令和元年</c:v>
                </c:pt>
              </c:strCache>
            </c:strRef>
          </c:cat>
          <c:val>
            <c:numRef>
              <c:f>Sheet1!$C$9:$G$9</c:f>
              <c:numCache>
                <c:formatCode>0.0_ </c:formatCode>
                <c:ptCount val="5"/>
                <c:pt idx="0">
                  <c:v>47.2</c:v>
                </c:pt>
                <c:pt idx="1">
                  <c:v>48.8</c:v>
                </c:pt>
                <c:pt idx="2">
                  <c:v>50</c:v>
                </c:pt>
                <c:pt idx="3" formatCode="General">
                  <c:v>45.9</c:v>
                </c:pt>
                <c:pt idx="4" formatCode="0.0">
                  <c:v>48</c:v>
                </c:pt>
              </c:numCache>
            </c:numRef>
          </c:val>
          <c:extLst>
            <c:ext xmlns:c16="http://schemas.microsoft.com/office/drawing/2014/chart" uri="{C3380CC4-5D6E-409C-BE32-E72D297353CC}">
              <c16:uniqueId val="{00000002-FE27-4D69-9CBF-1F0296A8F077}"/>
            </c:ext>
          </c:extLst>
        </c:ser>
        <c:dLbls>
          <c:showLegendKey val="0"/>
          <c:showVal val="0"/>
          <c:showCatName val="0"/>
          <c:showSerName val="0"/>
          <c:showPercent val="0"/>
          <c:showBubbleSize val="0"/>
        </c:dLbls>
        <c:gapWidth val="151"/>
        <c:overlap val="-20"/>
        <c:axId val="116837376"/>
        <c:axId val="116834304"/>
      </c:barChart>
      <c:lineChart>
        <c:grouping val="standard"/>
        <c:varyColors val="0"/>
        <c:ser>
          <c:idx val="0"/>
          <c:order val="0"/>
          <c:tx>
            <c:strRef>
              <c:f>Sheet1!$B$6</c:f>
              <c:strCache>
                <c:ptCount val="1"/>
                <c:pt idx="0">
                  <c:v>実雇用率（大阪）</c:v>
                </c:pt>
              </c:strCache>
            </c:strRef>
          </c:tx>
          <c:dLbls>
            <c:dLbl>
              <c:idx val="0"/>
              <c:layout>
                <c:manualLayout>
                  <c:x val="-3.618093192896344E-2"/>
                  <c:y val="3.57960784313725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E27-4D69-9CBF-1F0296A8F077}"/>
                </c:ext>
              </c:extLst>
            </c:dLbl>
            <c:dLbl>
              <c:idx val="1"/>
              <c:layout>
                <c:manualLayout>
                  <c:x val="-3.6180931928963427E-2"/>
                  <c:y val="2.952156862745098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E27-4D69-9CBF-1F0296A8F077}"/>
                </c:ext>
              </c:extLst>
            </c:dLbl>
            <c:dLbl>
              <c:idx val="2"/>
              <c:layout>
                <c:manualLayout>
                  <c:x val="-3.6180931928963496E-2"/>
                  <c:y val="2.9521568627450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E27-4D69-9CBF-1F0296A8F077}"/>
                </c:ext>
              </c:extLst>
            </c:dLbl>
            <c:dLbl>
              <c:idx val="3"/>
              <c:layout>
                <c:manualLayout>
                  <c:x val="-3.6180931928963496E-2"/>
                  <c:y val="3.265882352941170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E27-4D69-9CBF-1F0296A8F077}"/>
                </c:ext>
              </c:extLst>
            </c:dLbl>
            <c:dLbl>
              <c:idx val="4"/>
              <c:layout>
                <c:manualLayout>
                  <c:x val="-3.6180931928963496E-2"/>
                  <c:y val="3.57960784313725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E27-4D69-9CBF-1F0296A8F077}"/>
                </c:ext>
              </c:extLst>
            </c:dLbl>
            <c:spPr>
              <a:noFill/>
              <a:ln>
                <a:noFill/>
              </a:ln>
              <a:effectLst/>
            </c:spPr>
            <c:txPr>
              <a:bodyPr/>
              <a:lstStyle/>
              <a:p>
                <a:pPr>
                  <a:defRPr sz="105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Sheet1!$C$5:$G$5</c:f>
              <c:strCache>
                <c:ptCount val="5"/>
                <c:pt idx="0">
                  <c:v>平成27年</c:v>
                </c:pt>
                <c:pt idx="1">
                  <c:v>平成28年</c:v>
                </c:pt>
                <c:pt idx="2">
                  <c:v>平成29年</c:v>
                </c:pt>
                <c:pt idx="3">
                  <c:v>平成30年</c:v>
                </c:pt>
                <c:pt idx="4">
                  <c:v>令和元年</c:v>
                </c:pt>
              </c:strCache>
            </c:strRef>
          </c:cat>
          <c:val>
            <c:numRef>
              <c:f>Sheet1!$C$6:$G$6</c:f>
              <c:numCache>
                <c:formatCode>General</c:formatCode>
                <c:ptCount val="5"/>
                <c:pt idx="0">
                  <c:v>1.84</c:v>
                </c:pt>
                <c:pt idx="1">
                  <c:v>1.88</c:v>
                </c:pt>
                <c:pt idx="2">
                  <c:v>1.92</c:v>
                </c:pt>
                <c:pt idx="3">
                  <c:v>2.0099999999999998</c:v>
                </c:pt>
                <c:pt idx="4">
                  <c:v>2.08</c:v>
                </c:pt>
              </c:numCache>
            </c:numRef>
          </c:val>
          <c:smooth val="0"/>
          <c:extLst>
            <c:ext xmlns:c16="http://schemas.microsoft.com/office/drawing/2014/chart" uri="{C3380CC4-5D6E-409C-BE32-E72D297353CC}">
              <c16:uniqueId val="{00000008-FE27-4D69-9CBF-1F0296A8F077}"/>
            </c:ext>
          </c:extLst>
        </c:ser>
        <c:ser>
          <c:idx val="1"/>
          <c:order val="1"/>
          <c:tx>
            <c:strRef>
              <c:f>Sheet1!$B$7</c:f>
              <c:strCache>
                <c:ptCount val="1"/>
                <c:pt idx="0">
                  <c:v>実雇用率（全国）</c:v>
                </c:pt>
              </c:strCache>
            </c:strRef>
          </c:tx>
          <c:dLbls>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Sheet1!$C$5:$G$5</c:f>
              <c:strCache>
                <c:ptCount val="5"/>
                <c:pt idx="0">
                  <c:v>平成27年</c:v>
                </c:pt>
                <c:pt idx="1">
                  <c:v>平成28年</c:v>
                </c:pt>
                <c:pt idx="2">
                  <c:v>平成29年</c:v>
                </c:pt>
                <c:pt idx="3">
                  <c:v>平成30年</c:v>
                </c:pt>
                <c:pt idx="4">
                  <c:v>令和元年</c:v>
                </c:pt>
              </c:strCache>
            </c:strRef>
          </c:cat>
          <c:val>
            <c:numRef>
              <c:f>Sheet1!$C$7:$G$7</c:f>
              <c:numCache>
                <c:formatCode>General</c:formatCode>
                <c:ptCount val="5"/>
                <c:pt idx="0">
                  <c:v>1.88</c:v>
                </c:pt>
                <c:pt idx="1">
                  <c:v>1.92</c:v>
                </c:pt>
                <c:pt idx="2">
                  <c:v>1.97</c:v>
                </c:pt>
                <c:pt idx="3">
                  <c:v>2.0499999999999998</c:v>
                </c:pt>
                <c:pt idx="4">
                  <c:v>2.11</c:v>
                </c:pt>
              </c:numCache>
            </c:numRef>
          </c:val>
          <c:smooth val="0"/>
          <c:extLst>
            <c:ext xmlns:c16="http://schemas.microsoft.com/office/drawing/2014/chart" uri="{C3380CC4-5D6E-409C-BE32-E72D297353CC}">
              <c16:uniqueId val="{00000009-FE27-4D69-9CBF-1F0296A8F077}"/>
            </c:ext>
          </c:extLst>
        </c:ser>
        <c:dLbls>
          <c:showLegendKey val="0"/>
          <c:showVal val="0"/>
          <c:showCatName val="0"/>
          <c:showSerName val="0"/>
          <c:showPercent val="0"/>
          <c:showBubbleSize val="0"/>
        </c:dLbls>
        <c:marker val="1"/>
        <c:smooth val="0"/>
        <c:axId val="106182528"/>
        <c:axId val="110163072"/>
      </c:lineChart>
      <c:catAx>
        <c:axId val="106182528"/>
        <c:scaling>
          <c:orientation val="minMax"/>
        </c:scaling>
        <c:delete val="0"/>
        <c:axPos val="b"/>
        <c:numFmt formatCode="General" sourceLinked="0"/>
        <c:majorTickMark val="none"/>
        <c:minorTickMark val="none"/>
        <c:tickLblPos val="nextTo"/>
        <c:crossAx val="110163072"/>
        <c:crosses val="autoZero"/>
        <c:auto val="1"/>
        <c:lblAlgn val="ctr"/>
        <c:lblOffset val="100"/>
        <c:noMultiLvlLbl val="0"/>
      </c:catAx>
      <c:valAx>
        <c:axId val="110163072"/>
        <c:scaling>
          <c:orientation val="minMax"/>
          <c:max val="2.2000000000000002"/>
          <c:min val="1.1000000000000001"/>
        </c:scaling>
        <c:delete val="0"/>
        <c:axPos val="l"/>
        <c:minorGridlines/>
        <c:numFmt formatCode="#,##0.00_);[Red]\(#,##0.00\)" sourceLinked="0"/>
        <c:majorTickMark val="none"/>
        <c:minorTickMark val="none"/>
        <c:tickLblPos val="nextTo"/>
        <c:crossAx val="106182528"/>
        <c:crosses val="autoZero"/>
        <c:crossBetween val="between"/>
        <c:minorUnit val="0.1"/>
      </c:valAx>
      <c:valAx>
        <c:axId val="116834304"/>
        <c:scaling>
          <c:orientation val="minMax"/>
          <c:max val="90"/>
        </c:scaling>
        <c:delete val="0"/>
        <c:axPos val="r"/>
        <c:numFmt formatCode="0.0_ " sourceLinked="1"/>
        <c:majorTickMark val="out"/>
        <c:minorTickMark val="none"/>
        <c:tickLblPos val="nextTo"/>
        <c:crossAx val="116837376"/>
        <c:crosses val="max"/>
        <c:crossBetween val="between"/>
      </c:valAx>
      <c:catAx>
        <c:axId val="116837376"/>
        <c:scaling>
          <c:orientation val="minMax"/>
        </c:scaling>
        <c:delete val="1"/>
        <c:axPos val="b"/>
        <c:numFmt formatCode="General" sourceLinked="1"/>
        <c:majorTickMark val="out"/>
        <c:minorTickMark val="none"/>
        <c:tickLblPos val="nextTo"/>
        <c:crossAx val="116834304"/>
        <c:crosses val="autoZero"/>
        <c:auto val="1"/>
        <c:lblAlgn val="ctr"/>
        <c:lblOffset val="100"/>
        <c:noMultiLvlLbl val="0"/>
      </c:catAx>
    </c:plotArea>
    <c:legend>
      <c:legendPos val="b"/>
      <c:layout>
        <c:manualLayout>
          <c:xMode val="edge"/>
          <c:yMode val="edge"/>
          <c:x val="7.6719500971469484E-2"/>
          <c:y val="0.87242093561834178"/>
          <c:w val="0.89249646824449969"/>
          <c:h val="0.10875553496989347"/>
        </c:manualLayout>
      </c:layout>
      <c:overlay val="0"/>
    </c:legend>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Sheet1!$B$4</c:f>
              <c:strCache>
                <c:ptCount val="1"/>
                <c:pt idx="0">
                  <c:v>実質成長率（大阪府）</c:v>
                </c:pt>
              </c:strCache>
            </c:strRef>
          </c:tx>
          <c:spPr>
            <a:ln w="19050"/>
          </c:spPr>
          <c:marker>
            <c:symbol val="square"/>
            <c:size val="6"/>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AB-460C-961B-EA85ACFB7BEF}"/>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AB-460C-961B-EA85ACFB7BEF}"/>
                </c:ext>
              </c:extLst>
            </c:dLbl>
            <c:dLbl>
              <c:idx val="7"/>
              <c:layout>
                <c:manualLayout>
                  <c:x val="-3.4415784233867319E-2"/>
                  <c:y val="-5.82829612051918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AB-460C-961B-EA85ACFB7BEF}"/>
                </c:ext>
              </c:extLst>
            </c:dLbl>
            <c:spPr>
              <a:noFill/>
              <a:ln>
                <a:noFill/>
              </a:ln>
              <a:effectLst/>
            </c:spPr>
            <c:txPr>
              <a:bodyPr/>
              <a:lstStyle/>
              <a:p>
                <a:pPr>
                  <a:defRPr sz="1400" b="1" u="sng"/>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Sheet1!$C$3:$J$3</c:f>
              <c:strCache>
                <c:ptCount val="8"/>
                <c:pt idx="0">
                  <c:v>2010年</c:v>
                </c:pt>
                <c:pt idx="1">
                  <c:v>2011年</c:v>
                </c:pt>
                <c:pt idx="2">
                  <c:v>2012年</c:v>
                </c:pt>
                <c:pt idx="3">
                  <c:v>2013年</c:v>
                </c:pt>
                <c:pt idx="4">
                  <c:v>2014年</c:v>
                </c:pt>
                <c:pt idx="5">
                  <c:v>2015年</c:v>
                </c:pt>
                <c:pt idx="6">
                  <c:v>2016年</c:v>
                </c:pt>
                <c:pt idx="7">
                  <c:v>2017年</c:v>
                </c:pt>
              </c:strCache>
            </c:strRef>
          </c:cat>
          <c:val>
            <c:numRef>
              <c:f>Sheet1!$C$4:$J$4</c:f>
              <c:numCache>
                <c:formatCode>0.0_ </c:formatCode>
                <c:ptCount val="8"/>
                <c:pt idx="0">
                  <c:v>2</c:v>
                </c:pt>
                <c:pt idx="1">
                  <c:v>2.4</c:v>
                </c:pt>
                <c:pt idx="2">
                  <c:v>-0.7</c:v>
                </c:pt>
                <c:pt idx="3">
                  <c:v>0.6</c:v>
                </c:pt>
                <c:pt idx="4">
                  <c:v>-0.5</c:v>
                </c:pt>
                <c:pt idx="5">
                  <c:v>1.4</c:v>
                </c:pt>
                <c:pt idx="6" formatCode="0.0">
                  <c:v>0</c:v>
                </c:pt>
                <c:pt idx="7" formatCode="General">
                  <c:v>2.9</c:v>
                </c:pt>
              </c:numCache>
            </c:numRef>
          </c:val>
          <c:smooth val="0"/>
          <c:extLst>
            <c:ext xmlns:c16="http://schemas.microsoft.com/office/drawing/2014/chart" uri="{C3380CC4-5D6E-409C-BE32-E72D297353CC}">
              <c16:uniqueId val="{00000003-F5AB-460C-961B-EA85ACFB7BEF}"/>
            </c:ext>
          </c:extLst>
        </c:ser>
        <c:ser>
          <c:idx val="1"/>
          <c:order val="1"/>
          <c:tx>
            <c:strRef>
              <c:f>Sheet1!$B$5</c:f>
              <c:strCache>
                <c:ptCount val="1"/>
                <c:pt idx="0">
                  <c:v>実質成長率（全国）</c:v>
                </c:pt>
              </c:strCache>
            </c:strRef>
          </c:tx>
          <c:spPr>
            <a:ln w="19050">
              <a:prstDash val="sysDash"/>
            </a:ln>
          </c:spPr>
          <c:marker>
            <c:symbol val="diamond"/>
            <c:size val="6"/>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AB-460C-961B-EA85ACFB7BEF}"/>
                </c:ext>
              </c:extLst>
            </c:dLbl>
            <c:dLbl>
              <c:idx val="7"/>
              <c:layout>
                <c:manualLayout>
                  <c:x val="-2.22127190997677E-2"/>
                  <c:y val="5.1780965735447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5AB-460C-961B-EA85ACFB7BEF}"/>
                </c:ext>
              </c:extLst>
            </c:dLbl>
            <c:spPr>
              <a:noFill/>
              <a:ln>
                <a:noFill/>
              </a:ln>
              <a:effectLst/>
            </c:spPr>
            <c:txPr>
              <a:bodyPr/>
              <a:lstStyle/>
              <a:p>
                <a:pPr>
                  <a:defRPr sz="120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Sheet1!$C$3:$J$3</c:f>
              <c:strCache>
                <c:ptCount val="8"/>
                <c:pt idx="0">
                  <c:v>2010年</c:v>
                </c:pt>
                <c:pt idx="1">
                  <c:v>2011年</c:v>
                </c:pt>
                <c:pt idx="2">
                  <c:v>2012年</c:v>
                </c:pt>
                <c:pt idx="3">
                  <c:v>2013年</c:v>
                </c:pt>
                <c:pt idx="4">
                  <c:v>2014年</c:v>
                </c:pt>
                <c:pt idx="5">
                  <c:v>2015年</c:v>
                </c:pt>
                <c:pt idx="6">
                  <c:v>2016年</c:v>
                </c:pt>
                <c:pt idx="7">
                  <c:v>2017年</c:v>
                </c:pt>
              </c:strCache>
            </c:strRef>
          </c:cat>
          <c:val>
            <c:numRef>
              <c:f>Sheet1!$C$5:$J$5</c:f>
              <c:numCache>
                <c:formatCode>0.0_ </c:formatCode>
                <c:ptCount val="8"/>
                <c:pt idx="0">
                  <c:v>3.3</c:v>
                </c:pt>
                <c:pt idx="1">
                  <c:v>0.5</c:v>
                </c:pt>
                <c:pt idx="2">
                  <c:v>0.8</c:v>
                </c:pt>
                <c:pt idx="3">
                  <c:v>2.6</c:v>
                </c:pt>
                <c:pt idx="4">
                  <c:v>-0.4</c:v>
                </c:pt>
                <c:pt idx="5">
                  <c:v>1.3</c:v>
                </c:pt>
                <c:pt idx="6" formatCode="General">
                  <c:v>0.9</c:v>
                </c:pt>
                <c:pt idx="7" formatCode="General">
                  <c:v>1.9</c:v>
                </c:pt>
              </c:numCache>
            </c:numRef>
          </c:val>
          <c:smooth val="0"/>
          <c:extLst>
            <c:ext xmlns:c16="http://schemas.microsoft.com/office/drawing/2014/chart" uri="{C3380CC4-5D6E-409C-BE32-E72D297353CC}">
              <c16:uniqueId val="{00000006-F5AB-460C-961B-EA85ACFB7BEF}"/>
            </c:ext>
          </c:extLst>
        </c:ser>
        <c:dLbls>
          <c:showLegendKey val="0"/>
          <c:showVal val="0"/>
          <c:showCatName val="0"/>
          <c:showSerName val="0"/>
          <c:showPercent val="0"/>
          <c:showBubbleSize val="0"/>
        </c:dLbls>
        <c:marker val="1"/>
        <c:smooth val="0"/>
        <c:axId val="122318208"/>
        <c:axId val="97833728"/>
      </c:lineChart>
      <c:catAx>
        <c:axId val="122318208"/>
        <c:scaling>
          <c:orientation val="minMax"/>
        </c:scaling>
        <c:delete val="0"/>
        <c:axPos val="b"/>
        <c:numFmt formatCode="General" sourceLinked="0"/>
        <c:majorTickMark val="none"/>
        <c:minorTickMark val="none"/>
        <c:tickLblPos val="low"/>
        <c:crossAx val="97833728"/>
        <c:crosses val="autoZero"/>
        <c:auto val="1"/>
        <c:lblAlgn val="ctr"/>
        <c:lblOffset val="100"/>
        <c:noMultiLvlLbl val="0"/>
      </c:catAx>
      <c:valAx>
        <c:axId val="97833728"/>
        <c:scaling>
          <c:orientation val="minMax"/>
          <c:max val="4"/>
          <c:min val="-2"/>
        </c:scaling>
        <c:delete val="0"/>
        <c:axPos val="l"/>
        <c:majorGridlines/>
        <c:numFmt formatCode="#,##0.0_ " sourceLinked="0"/>
        <c:majorTickMark val="none"/>
        <c:minorTickMark val="none"/>
        <c:tickLblPos val="nextTo"/>
        <c:spPr>
          <a:ln w="9525">
            <a:noFill/>
          </a:ln>
        </c:spPr>
        <c:crossAx val="122318208"/>
        <c:crosses val="autoZero"/>
        <c:crossBetween val="between"/>
      </c:valAx>
    </c:plotArea>
    <c:legend>
      <c:legendPos val="b"/>
      <c:layout>
        <c:manualLayout>
          <c:xMode val="edge"/>
          <c:yMode val="edge"/>
          <c:x val="0.27379424712238903"/>
          <c:y val="0.94053444481549453"/>
          <c:w val="0.45241150575522188"/>
          <c:h val="5.6349387648542429E-2"/>
        </c:manualLayout>
      </c:layout>
      <c:overlay val="0"/>
    </c:legend>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23840769903762"/>
          <c:y val="5.1400554097404488E-2"/>
          <c:w val="0.78689807524059496"/>
          <c:h val="0.70393919510061242"/>
        </c:manualLayout>
      </c:layout>
      <c:barChart>
        <c:barDir val="col"/>
        <c:grouping val="clustered"/>
        <c:varyColors val="0"/>
        <c:ser>
          <c:idx val="0"/>
          <c:order val="0"/>
          <c:tx>
            <c:strRef>
              <c:f>開業数・廃業数の推移!$B$6</c:f>
              <c:strCache>
                <c:ptCount val="1"/>
                <c:pt idx="0">
                  <c:v>開業数</c:v>
                </c:pt>
              </c:strCache>
            </c:strRef>
          </c:tx>
          <c:spPr>
            <a:solidFill>
              <a:schemeClr val="accent1">
                <a:lumMod val="40000"/>
                <a:lumOff val="60000"/>
              </a:schemeClr>
            </a:solidFill>
          </c:spPr>
          <c:invertIfNegative val="0"/>
          <c:dLbls>
            <c:dLbl>
              <c:idx val="0"/>
              <c:layout>
                <c:manualLayout>
                  <c:x val="0"/>
                  <c:y val="-7.01754385964912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36-4895-94D9-97C56D50F076}"/>
                </c:ext>
              </c:extLst>
            </c:dLbl>
            <c:dLbl>
              <c:idx val="1"/>
              <c:layout>
                <c:manualLayout>
                  <c:x val="0"/>
                  <c:y val="-4.67836257309941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36-4895-94D9-97C56D50F076}"/>
                </c:ext>
              </c:extLst>
            </c:dLbl>
            <c:dLbl>
              <c:idx val="2"/>
              <c:layout>
                <c:manualLayout>
                  <c:x val="0"/>
                  <c:y val="-5.26315789473684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36-4895-94D9-97C56D50F076}"/>
                </c:ext>
              </c:extLst>
            </c:dLbl>
            <c:dLbl>
              <c:idx val="3"/>
              <c:layout>
                <c:manualLayout>
                  <c:x val="0"/>
                  <c:y val="-6.43274853801169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36-4895-94D9-97C56D50F076}"/>
                </c:ext>
              </c:extLst>
            </c:dLbl>
            <c:spPr>
              <a:noFill/>
              <a:ln>
                <a:noFill/>
              </a:ln>
              <a:effectLst/>
            </c:spPr>
            <c:txPr>
              <a:bodyPr/>
              <a:lstStyle/>
              <a:p>
                <a:pPr>
                  <a:defRPr sz="1050" b="1"/>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開業数・廃業数の推移!$C$5:$J$5</c:f>
              <c:strCache>
                <c:ptCount val="8"/>
                <c:pt idx="0">
                  <c:v>2012年</c:v>
                </c:pt>
                <c:pt idx="1">
                  <c:v>2013年</c:v>
                </c:pt>
                <c:pt idx="2">
                  <c:v>2014年</c:v>
                </c:pt>
                <c:pt idx="3">
                  <c:v>2015年</c:v>
                </c:pt>
                <c:pt idx="4">
                  <c:v>2016年</c:v>
                </c:pt>
                <c:pt idx="5">
                  <c:v>2017年</c:v>
                </c:pt>
                <c:pt idx="6">
                  <c:v>2018年</c:v>
                </c:pt>
                <c:pt idx="7">
                  <c:v>2019年</c:v>
                </c:pt>
              </c:strCache>
            </c:strRef>
          </c:cat>
          <c:val>
            <c:numRef>
              <c:f>開業数・廃業数の推移!$C$6:$J$6</c:f>
              <c:numCache>
                <c:formatCode>#,##0_);[Red]\(#,##0\)</c:formatCode>
                <c:ptCount val="8"/>
                <c:pt idx="0">
                  <c:v>7854</c:v>
                </c:pt>
                <c:pt idx="1">
                  <c:v>8276</c:v>
                </c:pt>
                <c:pt idx="2">
                  <c:v>8383</c:v>
                </c:pt>
                <c:pt idx="3">
                  <c:v>10119</c:v>
                </c:pt>
                <c:pt idx="4">
                  <c:v>11700</c:v>
                </c:pt>
                <c:pt idx="5">
                  <c:v>11629</c:v>
                </c:pt>
                <c:pt idx="6">
                  <c:v>8463</c:v>
                </c:pt>
                <c:pt idx="7">
                  <c:v>8460</c:v>
                </c:pt>
              </c:numCache>
            </c:numRef>
          </c:val>
          <c:extLst>
            <c:ext xmlns:c16="http://schemas.microsoft.com/office/drawing/2014/chart" uri="{C3380CC4-5D6E-409C-BE32-E72D297353CC}">
              <c16:uniqueId val="{00000004-D736-4895-94D9-97C56D50F076}"/>
            </c:ext>
          </c:extLst>
        </c:ser>
        <c:dLbls>
          <c:showLegendKey val="0"/>
          <c:showVal val="0"/>
          <c:showCatName val="0"/>
          <c:showSerName val="0"/>
          <c:showPercent val="0"/>
          <c:showBubbleSize val="0"/>
        </c:dLbls>
        <c:gapWidth val="150"/>
        <c:axId val="81621376"/>
        <c:axId val="81622912"/>
      </c:barChart>
      <c:lineChart>
        <c:grouping val="standard"/>
        <c:varyColors val="0"/>
        <c:ser>
          <c:idx val="1"/>
          <c:order val="1"/>
          <c:tx>
            <c:strRef>
              <c:f>開業数・廃業数の推移!$B$7</c:f>
              <c:strCache>
                <c:ptCount val="1"/>
                <c:pt idx="0">
                  <c:v>開業率</c:v>
                </c:pt>
              </c:strCache>
            </c:strRef>
          </c:tx>
          <c:dLbls>
            <c:spPr>
              <a:noFill/>
              <a:ln>
                <a:noFill/>
              </a:ln>
              <a:effectLst/>
            </c:spPr>
            <c:txPr>
              <a:bodyPr/>
              <a:lstStyle/>
              <a:p>
                <a:pPr>
                  <a:defRPr u="sng"/>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開業数・廃業数の推移!$C$5:$J$5</c:f>
              <c:strCache>
                <c:ptCount val="8"/>
                <c:pt idx="0">
                  <c:v>2012年</c:v>
                </c:pt>
                <c:pt idx="1">
                  <c:v>2013年</c:v>
                </c:pt>
                <c:pt idx="2">
                  <c:v>2014年</c:v>
                </c:pt>
                <c:pt idx="3">
                  <c:v>2015年</c:v>
                </c:pt>
                <c:pt idx="4">
                  <c:v>2016年</c:v>
                </c:pt>
                <c:pt idx="5">
                  <c:v>2017年</c:v>
                </c:pt>
                <c:pt idx="6">
                  <c:v>2018年</c:v>
                </c:pt>
                <c:pt idx="7">
                  <c:v>2019年</c:v>
                </c:pt>
              </c:strCache>
            </c:strRef>
          </c:cat>
          <c:val>
            <c:numRef>
              <c:f>開業数・廃業数の推移!$C$7:$J$7</c:f>
              <c:numCache>
                <c:formatCode>0.0%</c:formatCode>
                <c:ptCount val="8"/>
                <c:pt idx="0">
                  <c:v>4.7634354473832644E-2</c:v>
                </c:pt>
                <c:pt idx="1">
                  <c:v>4.9906831736306674E-2</c:v>
                </c:pt>
                <c:pt idx="2">
                  <c:v>4.9920203896908197E-2</c:v>
                </c:pt>
                <c:pt idx="3">
                  <c:v>5.9457776106423485E-2</c:v>
                </c:pt>
                <c:pt idx="4">
                  <c:v>6.7524672476481792E-2</c:v>
                </c:pt>
                <c:pt idx="5">
                  <c:v>6.5349817364428214E-2</c:v>
                </c:pt>
                <c:pt idx="6">
                  <c:v>4.5991815706669707E-2</c:v>
                </c:pt>
                <c:pt idx="7">
                  <c:v>4.54926760018068E-2</c:v>
                </c:pt>
              </c:numCache>
            </c:numRef>
          </c:val>
          <c:smooth val="0"/>
          <c:extLst>
            <c:ext xmlns:c16="http://schemas.microsoft.com/office/drawing/2014/chart" uri="{C3380CC4-5D6E-409C-BE32-E72D297353CC}">
              <c16:uniqueId val="{00000005-D736-4895-94D9-97C56D50F076}"/>
            </c:ext>
          </c:extLst>
        </c:ser>
        <c:ser>
          <c:idx val="2"/>
          <c:order val="2"/>
          <c:tx>
            <c:strRef>
              <c:f>開業数・廃業数の推移!$B$9</c:f>
              <c:strCache>
                <c:ptCount val="1"/>
                <c:pt idx="0">
                  <c:v>廃業率</c:v>
                </c:pt>
              </c:strCache>
            </c:strRef>
          </c:tx>
          <c:cat>
            <c:strRef>
              <c:f>開業数・廃業数の推移!$C$5:$J$5</c:f>
              <c:strCache>
                <c:ptCount val="8"/>
                <c:pt idx="0">
                  <c:v>2012年</c:v>
                </c:pt>
                <c:pt idx="1">
                  <c:v>2013年</c:v>
                </c:pt>
                <c:pt idx="2">
                  <c:v>2014年</c:v>
                </c:pt>
                <c:pt idx="3">
                  <c:v>2015年</c:v>
                </c:pt>
                <c:pt idx="4">
                  <c:v>2016年</c:v>
                </c:pt>
                <c:pt idx="5">
                  <c:v>2017年</c:v>
                </c:pt>
                <c:pt idx="6">
                  <c:v>2018年</c:v>
                </c:pt>
                <c:pt idx="7">
                  <c:v>2019年</c:v>
                </c:pt>
              </c:strCache>
            </c:strRef>
          </c:cat>
          <c:val>
            <c:numRef>
              <c:f>開業数・廃業数の推移!$C$9:$J$9</c:f>
              <c:numCache>
                <c:formatCode>0.0%</c:formatCode>
                <c:ptCount val="8"/>
                <c:pt idx="0">
                  <c:v>4.1078110879967975E-2</c:v>
                </c:pt>
                <c:pt idx="1">
                  <c:v>3.5669273769967862E-2</c:v>
                </c:pt>
                <c:pt idx="2">
                  <c:v>3.7921013767805246E-2</c:v>
                </c:pt>
                <c:pt idx="3">
                  <c:v>3.6700589935835665E-2</c:v>
                </c:pt>
                <c:pt idx="4">
                  <c:v>3.7034685750562707E-2</c:v>
                </c:pt>
                <c:pt idx="5">
                  <c:v>4.2669289126159034E-2</c:v>
                </c:pt>
                <c:pt idx="6">
                  <c:v>3.8041204058453029E-2</c:v>
                </c:pt>
                <c:pt idx="7">
                  <c:v>3.6291970488911834E-2</c:v>
                </c:pt>
              </c:numCache>
            </c:numRef>
          </c:val>
          <c:smooth val="0"/>
          <c:extLst>
            <c:ext xmlns:c16="http://schemas.microsoft.com/office/drawing/2014/chart" uri="{C3380CC4-5D6E-409C-BE32-E72D297353CC}">
              <c16:uniqueId val="{00000006-D736-4895-94D9-97C56D50F076}"/>
            </c:ext>
          </c:extLst>
        </c:ser>
        <c:dLbls>
          <c:showLegendKey val="0"/>
          <c:showVal val="0"/>
          <c:showCatName val="0"/>
          <c:showSerName val="0"/>
          <c:showPercent val="0"/>
          <c:showBubbleSize val="0"/>
        </c:dLbls>
        <c:marker val="1"/>
        <c:smooth val="0"/>
        <c:axId val="118196096"/>
        <c:axId val="109120896"/>
      </c:lineChart>
      <c:catAx>
        <c:axId val="81621376"/>
        <c:scaling>
          <c:orientation val="minMax"/>
        </c:scaling>
        <c:delete val="0"/>
        <c:axPos val="b"/>
        <c:numFmt formatCode="General" sourceLinked="0"/>
        <c:majorTickMark val="out"/>
        <c:minorTickMark val="none"/>
        <c:tickLblPos val="nextTo"/>
        <c:crossAx val="81622912"/>
        <c:crosses val="autoZero"/>
        <c:auto val="1"/>
        <c:lblAlgn val="ctr"/>
        <c:lblOffset val="100"/>
        <c:noMultiLvlLbl val="0"/>
      </c:catAx>
      <c:valAx>
        <c:axId val="81622912"/>
        <c:scaling>
          <c:orientation val="minMax"/>
          <c:max val="14000"/>
        </c:scaling>
        <c:delete val="0"/>
        <c:axPos val="l"/>
        <c:majorGridlines/>
        <c:numFmt formatCode="#,##0_);[Red]\(#,##0\)" sourceLinked="1"/>
        <c:majorTickMark val="out"/>
        <c:minorTickMark val="none"/>
        <c:tickLblPos val="nextTo"/>
        <c:crossAx val="81621376"/>
        <c:crosses val="autoZero"/>
        <c:crossBetween val="between"/>
      </c:valAx>
      <c:valAx>
        <c:axId val="109120896"/>
        <c:scaling>
          <c:orientation val="minMax"/>
          <c:max val="0.1"/>
        </c:scaling>
        <c:delete val="0"/>
        <c:axPos val="r"/>
        <c:numFmt formatCode="0.0%" sourceLinked="1"/>
        <c:majorTickMark val="out"/>
        <c:minorTickMark val="none"/>
        <c:tickLblPos val="nextTo"/>
        <c:crossAx val="118196096"/>
        <c:crosses val="max"/>
        <c:crossBetween val="between"/>
        <c:majorUnit val="2.0000000000000004E-2"/>
      </c:valAx>
      <c:catAx>
        <c:axId val="118196096"/>
        <c:scaling>
          <c:orientation val="minMax"/>
        </c:scaling>
        <c:delete val="1"/>
        <c:axPos val="b"/>
        <c:numFmt formatCode="General" sourceLinked="1"/>
        <c:majorTickMark val="out"/>
        <c:minorTickMark val="none"/>
        <c:tickLblPos val="nextTo"/>
        <c:crossAx val="109120896"/>
        <c:crosses val="autoZero"/>
        <c:auto val="1"/>
        <c:lblAlgn val="ctr"/>
        <c:lblOffset val="100"/>
        <c:noMultiLvlLbl val="0"/>
      </c:catAx>
    </c:plotArea>
    <c:legend>
      <c:legendPos val="r"/>
      <c:layout>
        <c:manualLayout>
          <c:xMode val="edge"/>
          <c:yMode val="edge"/>
          <c:x val="0.14166666666666666"/>
          <c:y val="0.88368328958880138"/>
          <c:w val="0.77635630989164328"/>
          <c:h val="0.11631671041119861"/>
        </c:manualLayout>
      </c:layout>
      <c:overlay val="0"/>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20679704711864"/>
          <c:y val="7.1566729110505989E-2"/>
          <c:w val="0.78513261368141607"/>
          <c:h val="0.58133627949736499"/>
        </c:manualLayout>
      </c:layout>
      <c:barChart>
        <c:barDir val="col"/>
        <c:grouping val="clustered"/>
        <c:varyColors val="0"/>
        <c:ser>
          <c:idx val="0"/>
          <c:order val="0"/>
          <c:tx>
            <c:strRef>
              <c:f>'計算表（開・廃業事業所数比較） (2)'!$B$3</c:f>
              <c:strCache>
                <c:ptCount val="1"/>
                <c:pt idx="0">
                  <c:v>2014年 保険関係新規成立事業所数</c:v>
                </c:pt>
              </c:strCache>
            </c:strRef>
          </c:tx>
          <c:spPr>
            <a:pattFill prst="ltUpDiag">
              <a:fgClr>
                <a:schemeClr val="accent1"/>
              </a:fgClr>
              <a:bgClr>
                <a:schemeClr val="bg1"/>
              </a:bgClr>
            </a:pattFill>
            <a:ln>
              <a:solidFill>
                <a:schemeClr val="tx1"/>
              </a:solidFill>
            </a:ln>
          </c:spPr>
          <c:invertIfNegative val="0"/>
          <c:cat>
            <c:strRef>
              <c:f>'計算表（開・廃業事業所数比較） (2)'!$A$4:$A$8</c:f>
              <c:strCache>
                <c:ptCount val="5"/>
                <c:pt idx="0">
                  <c:v>東京都</c:v>
                </c:pt>
                <c:pt idx="1">
                  <c:v>愛知県</c:v>
                </c:pt>
                <c:pt idx="2">
                  <c:v>京都府</c:v>
                </c:pt>
                <c:pt idx="3">
                  <c:v>大阪府</c:v>
                </c:pt>
                <c:pt idx="4">
                  <c:v>兵庫県</c:v>
                </c:pt>
              </c:strCache>
            </c:strRef>
          </c:cat>
          <c:val>
            <c:numRef>
              <c:f>'計算表（開・廃業事業所数比較） (2)'!$B$4:$B$8</c:f>
              <c:numCache>
                <c:formatCode>#,##0_);[Red]\(#,##0\)</c:formatCode>
                <c:ptCount val="5"/>
                <c:pt idx="0">
                  <c:v>16995</c:v>
                </c:pt>
                <c:pt idx="1">
                  <c:v>6196</c:v>
                </c:pt>
                <c:pt idx="2">
                  <c:v>1995</c:v>
                </c:pt>
                <c:pt idx="3">
                  <c:v>8383</c:v>
                </c:pt>
                <c:pt idx="4">
                  <c:v>3622</c:v>
                </c:pt>
              </c:numCache>
            </c:numRef>
          </c:val>
          <c:extLst>
            <c:ext xmlns:c16="http://schemas.microsoft.com/office/drawing/2014/chart" uri="{C3380CC4-5D6E-409C-BE32-E72D297353CC}">
              <c16:uniqueId val="{00000000-5995-4079-BA88-E992280DE703}"/>
            </c:ext>
          </c:extLst>
        </c:ser>
        <c:ser>
          <c:idx val="1"/>
          <c:order val="1"/>
          <c:tx>
            <c:strRef>
              <c:f>'計算表（開・廃業事業所数比較） (2)'!$C$3</c:f>
              <c:strCache>
                <c:ptCount val="1"/>
                <c:pt idx="0">
                  <c:v>2018年 保険関係新規成立事業所数</c:v>
                </c:pt>
              </c:strCache>
            </c:strRef>
          </c:tx>
          <c:spPr>
            <a:ln>
              <a:solidFill>
                <a:schemeClr val="tx1"/>
              </a:solidFill>
            </a:ln>
          </c:spPr>
          <c:invertIfNegative val="0"/>
          <c:cat>
            <c:strRef>
              <c:f>'計算表（開・廃業事業所数比較） (2)'!$A$4:$A$8</c:f>
              <c:strCache>
                <c:ptCount val="5"/>
                <c:pt idx="0">
                  <c:v>東京都</c:v>
                </c:pt>
                <c:pt idx="1">
                  <c:v>愛知県</c:v>
                </c:pt>
                <c:pt idx="2">
                  <c:v>京都府</c:v>
                </c:pt>
                <c:pt idx="3">
                  <c:v>大阪府</c:v>
                </c:pt>
                <c:pt idx="4">
                  <c:v>兵庫県</c:v>
                </c:pt>
              </c:strCache>
            </c:strRef>
          </c:cat>
          <c:val>
            <c:numRef>
              <c:f>'計算表（開・廃業事業所数比較） (2)'!$C$4:$C$8</c:f>
              <c:numCache>
                <c:formatCode>#,##0_);[Red]\(#,##0\)</c:formatCode>
                <c:ptCount val="5"/>
                <c:pt idx="0">
                  <c:v>18179</c:v>
                </c:pt>
                <c:pt idx="1">
                  <c:v>5987</c:v>
                </c:pt>
                <c:pt idx="2">
                  <c:v>1908</c:v>
                </c:pt>
                <c:pt idx="3">
                  <c:v>8463</c:v>
                </c:pt>
                <c:pt idx="4">
                  <c:v>3625</c:v>
                </c:pt>
              </c:numCache>
            </c:numRef>
          </c:val>
          <c:extLst>
            <c:ext xmlns:c16="http://schemas.microsoft.com/office/drawing/2014/chart" uri="{C3380CC4-5D6E-409C-BE32-E72D297353CC}">
              <c16:uniqueId val="{00000001-5995-4079-BA88-E992280DE703}"/>
            </c:ext>
          </c:extLst>
        </c:ser>
        <c:dLbls>
          <c:showLegendKey val="0"/>
          <c:showVal val="0"/>
          <c:showCatName val="0"/>
          <c:showSerName val="0"/>
          <c:showPercent val="0"/>
          <c:showBubbleSize val="0"/>
        </c:dLbls>
        <c:gapWidth val="130"/>
        <c:overlap val="-30"/>
        <c:axId val="96227712"/>
        <c:axId val="96229248"/>
      </c:barChart>
      <c:lineChart>
        <c:grouping val="standard"/>
        <c:varyColors val="0"/>
        <c:ser>
          <c:idx val="2"/>
          <c:order val="2"/>
          <c:tx>
            <c:strRef>
              <c:f>'計算表（開・廃業事業所数比較） (2)'!$D$3</c:f>
              <c:strCache>
                <c:ptCount val="1"/>
                <c:pt idx="0">
                  <c:v>2014年から2018年までの伸び率</c:v>
                </c:pt>
              </c:strCache>
            </c:strRef>
          </c:tx>
          <c:marker>
            <c:spPr>
              <a:ln>
                <a:solidFill>
                  <a:schemeClr val="tx1"/>
                </a:solidFill>
              </a:ln>
            </c:spPr>
          </c:marker>
          <c:dLbls>
            <c:dLbl>
              <c:idx val="0"/>
              <c:layout>
                <c:manualLayout>
                  <c:x val="-7.6481835564053538E-2"/>
                  <c:y val="-5.7777757558090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95-4079-BA88-E992280DE703}"/>
                </c:ext>
              </c:extLst>
            </c:dLbl>
            <c:dLbl>
              <c:idx val="1"/>
              <c:layout>
                <c:manualLayout>
                  <c:x val="-3.0592734225621462E-2"/>
                  <c:y val="-0.124444400894347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95-4079-BA88-E992280DE703}"/>
                </c:ext>
              </c:extLst>
            </c:dLbl>
            <c:dLbl>
              <c:idx val="2"/>
              <c:layout>
                <c:manualLayout>
                  <c:x val="-5.6086679413639262E-2"/>
                  <c:y val="-7.55555291144256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95-4079-BA88-E992280DE703}"/>
                </c:ext>
              </c:extLst>
            </c:dLbl>
            <c:dLbl>
              <c:idx val="3"/>
              <c:layout>
                <c:manualLayout>
                  <c:x val="-4.5889101338432124E-2"/>
                  <c:y val="-6.22222004471739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95-4079-BA88-E992280DE703}"/>
                </c:ext>
              </c:extLst>
            </c:dLbl>
            <c:dLbl>
              <c:idx val="4"/>
              <c:layout>
                <c:manualLayout>
                  <c:x val="-4.0790312300828552E-2"/>
                  <c:y val="6.66666433362577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95-4079-BA88-E992280DE70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'計算表（開・廃業事業所数比較） (2)'!$A$4:$A$8</c:f>
              <c:strCache>
                <c:ptCount val="5"/>
                <c:pt idx="0">
                  <c:v>東京都</c:v>
                </c:pt>
                <c:pt idx="1">
                  <c:v>愛知県</c:v>
                </c:pt>
                <c:pt idx="2">
                  <c:v>京都府</c:v>
                </c:pt>
                <c:pt idx="3">
                  <c:v>大阪府</c:v>
                </c:pt>
                <c:pt idx="4">
                  <c:v>兵庫県</c:v>
                </c:pt>
              </c:strCache>
            </c:strRef>
          </c:cat>
          <c:val>
            <c:numRef>
              <c:f>'計算表（開・廃業事業所数比較） (2)'!$D$4:$D$8</c:f>
              <c:numCache>
                <c:formatCode>0.0%</c:formatCode>
                <c:ptCount val="5"/>
                <c:pt idx="0">
                  <c:v>6.9667549279199825E-2</c:v>
                </c:pt>
                <c:pt idx="1">
                  <c:v>-3.3731439638476468E-2</c:v>
                </c:pt>
                <c:pt idx="2">
                  <c:v>-4.3609022556390986E-2</c:v>
                </c:pt>
                <c:pt idx="3">
                  <c:v>9.5431229869975542E-3</c:v>
                </c:pt>
                <c:pt idx="4">
                  <c:v>8.2827167310872696E-4</c:v>
                </c:pt>
              </c:numCache>
            </c:numRef>
          </c:val>
          <c:smooth val="0"/>
          <c:extLst>
            <c:ext xmlns:c16="http://schemas.microsoft.com/office/drawing/2014/chart" uri="{C3380CC4-5D6E-409C-BE32-E72D297353CC}">
              <c16:uniqueId val="{00000007-5995-4079-BA88-E992280DE703}"/>
            </c:ext>
          </c:extLst>
        </c:ser>
        <c:dLbls>
          <c:showLegendKey val="0"/>
          <c:showVal val="0"/>
          <c:showCatName val="0"/>
          <c:showSerName val="0"/>
          <c:showPercent val="0"/>
          <c:showBubbleSize val="0"/>
        </c:dLbls>
        <c:marker val="1"/>
        <c:smooth val="0"/>
        <c:axId val="96232576"/>
        <c:axId val="96230784"/>
      </c:lineChart>
      <c:catAx>
        <c:axId val="96227712"/>
        <c:scaling>
          <c:orientation val="minMax"/>
        </c:scaling>
        <c:delete val="0"/>
        <c:axPos val="b"/>
        <c:numFmt formatCode="General" sourceLinked="0"/>
        <c:majorTickMark val="out"/>
        <c:minorTickMark val="none"/>
        <c:tickLblPos val="nextTo"/>
        <c:crossAx val="96229248"/>
        <c:crosses val="autoZero"/>
        <c:auto val="1"/>
        <c:lblAlgn val="ctr"/>
        <c:lblOffset val="100"/>
        <c:noMultiLvlLbl val="0"/>
      </c:catAx>
      <c:valAx>
        <c:axId val="96229248"/>
        <c:scaling>
          <c:orientation val="minMax"/>
        </c:scaling>
        <c:delete val="0"/>
        <c:axPos val="l"/>
        <c:majorGridlines/>
        <c:numFmt formatCode="#,##0_);[Red]\(#,##0\)" sourceLinked="1"/>
        <c:majorTickMark val="out"/>
        <c:minorTickMark val="none"/>
        <c:tickLblPos val="nextTo"/>
        <c:crossAx val="96227712"/>
        <c:crosses val="autoZero"/>
        <c:crossBetween val="between"/>
      </c:valAx>
      <c:valAx>
        <c:axId val="96230784"/>
        <c:scaling>
          <c:orientation val="minMax"/>
        </c:scaling>
        <c:delete val="0"/>
        <c:axPos val="r"/>
        <c:numFmt formatCode="0.0%" sourceLinked="1"/>
        <c:majorTickMark val="out"/>
        <c:minorTickMark val="none"/>
        <c:tickLblPos val="nextTo"/>
        <c:crossAx val="96232576"/>
        <c:crosses val="max"/>
        <c:crossBetween val="between"/>
      </c:valAx>
      <c:catAx>
        <c:axId val="96232576"/>
        <c:scaling>
          <c:orientation val="minMax"/>
        </c:scaling>
        <c:delete val="1"/>
        <c:axPos val="b"/>
        <c:numFmt formatCode="General" sourceLinked="1"/>
        <c:majorTickMark val="out"/>
        <c:minorTickMark val="none"/>
        <c:tickLblPos val="nextTo"/>
        <c:crossAx val="96230784"/>
        <c:crosses val="autoZero"/>
        <c:auto val="1"/>
        <c:lblAlgn val="ctr"/>
        <c:lblOffset val="100"/>
        <c:noMultiLvlLbl val="0"/>
      </c:catAx>
    </c:plotArea>
    <c:legend>
      <c:legendPos val="b"/>
      <c:layout>
        <c:manualLayout>
          <c:xMode val="edge"/>
          <c:yMode val="edge"/>
          <c:x val="0.23223699332038561"/>
          <c:y val="0.76962387764693696"/>
          <c:w val="0.52022944550669215"/>
          <c:h val="0.20370946501855991"/>
        </c:manualLayout>
      </c:layout>
      <c:overlay val="0"/>
      <c:txPr>
        <a:bodyPr/>
        <a:lstStyle/>
        <a:p>
          <a:pPr>
            <a:defRPr sz="800"/>
          </a:pPr>
          <a:endParaRPr lang="ja-JP"/>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90566763570138"/>
          <c:y val="6.7122309711286091E-2"/>
          <c:w val="0.78394129305265414"/>
          <c:h val="0.5794890638670166"/>
        </c:manualLayout>
      </c:layout>
      <c:barChart>
        <c:barDir val="col"/>
        <c:grouping val="clustered"/>
        <c:varyColors val="0"/>
        <c:ser>
          <c:idx val="0"/>
          <c:order val="0"/>
          <c:tx>
            <c:strRef>
              <c:f>'計算表（開・廃業事業所数比較） (2)'!$B$11</c:f>
              <c:strCache>
                <c:ptCount val="1"/>
                <c:pt idx="0">
                  <c:v>2014年 保険関係消滅事業所数</c:v>
                </c:pt>
              </c:strCache>
            </c:strRef>
          </c:tx>
          <c:spPr>
            <a:pattFill prst="ltUpDiag">
              <a:fgClr>
                <a:schemeClr val="accent1"/>
              </a:fgClr>
              <a:bgClr>
                <a:schemeClr val="bg1"/>
              </a:bgClr>
            </a:pattFill>
            <a:ln>
              <a:solidFill>
                <a:schemeClr val="tx1"/>
              </a:solidFill>
            </a:ln>
          </c:spPr>
          <c:invertIfNegative val="0"/>
          <c:cat>
            <c:strRef>
              <c:f>'計算表（開・廃業事業所数比較） (2)'!$A$12:$A$16</c:f>
              <c:strCache>
                <c:ptCount val="5"/>
                <c:pt idx="0">
                  <c:v>東京都</c:v>
                </c:pt>
                <c:pt idx="1">
                  <c:v>愛知県</c:v>
                </c:pt>
                <c:pt idx="2">
                  <c:v>京都府</c:v>
                </c:pt>
                <c:pt idx="3">
                  <c:v>大阪府</c:v>
                </c:pt>
                <c:pt idx="4">
                  <c:v>兵庫県</c:v>
                </c:pt>
              </c:strCache>
            </c:strRef>
          </c:cat>
          <c:val>
            <c:numRef>
              <c:f>'計算表（開・廃業事業所数比較） (2)'!$B$12:$B$16</c:f>
              <c:numCache>
                <c:formatCode>#,##0_);[Red]\(#,##0\)</c:formatCode>
                <c:ptCount val="5"/>
                <c:pt idx="0">
                  <c:v>12953</c:v>
                </c:pt>
                <c:pt idx="1">
                  <c:v>5075</c:v>
                </c:pt>
                <c:pt idx="2">
                  <c:v>1640</c:v>
                </c:pt>
                <c:pt idx="3">
                  <c:v>6368</c:v>
                </c:pt>
                <c:pt idx="4">
                  <c:v>2712</c:v>
                </c:pt>
              </c:numCache>
            </c:numRef>
          </c:val>
          <c:extLst>
            <c:ext xmlns:c16="http://schemas.microsoft.com/office/drawing/2014/chart" uri="{C3380CC4-5D6E-409C-BE32-E72D297353CC}">
              <c16:uniqueId val="{00000000-D436-4740-8785-5F1BE1EEC97D}"/>
            </c:ext>
          </c:extLst>
        </c:ser>
        <c:ser>
          <c:idx val="1"/>
          <c:order val="1"/>
          <c:tx>
            <c:strRef>
              <c:f>'計算表（開・廃業事業所数比較） (2)'!$C$11</c:f>
              <c:strCache>
                <c:ptCount val="1"/>
                <c:pt idx="0">
                  <c:v>2018年 保険関係消滅事業所数</c:v>
                </c:pt>
              </c:strCache>
            </c:strRef>
          </c:tx>
          <c:spPr>
            <a:ln>
              <a:solidFill>
                <a:schemeClr val="tx1"/>
              </a:solidFill>
            </a:ln>
          </c:spPr>
          <c:invertIfNegative val="0"/>
          <c:cat>
            <c:strRef>
              <c:f>'計算表（開・廃業事業所数比較） (2)'!$A$12:$A$16</c:f>
              <c:strCache>
                <c:ptCount val="5"/>
                <c:pt idx="0">
                  <c:v>東京都</c:v>
                </c:pt>
                <c:pt idx="1">
                  <c:v>愛知県</c:v>
                </c:pt>
                <c:pt idx="2">
                  <c:v>京都府</c:v>
                </c:pt>
                <c:pt idx="3">
                  <c:v>大阪府</c:v>
                </c:pt>
                <c:pt idx="4">
                  <c:v>兵庫県</c:v>
                </c:pt>
              </c:strCache>
            </c:strRef>
          </c:cat>
          <c:val>
            <c:numRef>
              <c:f>'計算表（開・廃業事業所数比較） (2)'!$C$12:$C$16</c:f>
              <c:numCache>
                <c:formatCode>#,##0_);[Red]\(#,##0\)</c:formatCode>
                <c:ptCount val="5"/>
                <c:pt idx="0">
                  <c:v>12159</c:v>
                </c:pt>
                <c:pt idx="1">
                  <c:v>4459</c:v>
                </c:pt>
                <c:pt idx="2">
                  <c:v>1568</c:v>
                </c:pt>
                <c:pt idx="3">
                  <c:v>7000</c:v>
                </c:pt>
                <c:pt idx="4">
                  <c:v>2544</c:v>
                </c:pt>
              </c:numCache>
            </c:numRef>
          </c:val>
          <c:extLst>
            <c:ext xmlns:c16="http://schemas.microsoft.com/office/drawing/2014/chart" uri="{C3380CC4-5D6E-409C-BE32-E72D297353CC}">
              <c16:uniqueId val="{00000001-D436-4740-8785-5F1BE1EEC97D}"/>
            </c:ext>
          </c:extLst>
        </c:ser>
        <c:dLbls>
          <c:showLegendKey val="0"/>
          <c:showVal val="0"/>
          <c:showCatName val="0"/>
          <c:showSerName val="0"/>
          <c:showPercent val="0"/>
          <c:showBubbleSize val="0"/>
        </c:dLbls>
        <c:gapWidth val="130"/>
        <c:overlap val="-30"/>
        <c:axId val="96260096"/>
        <c:axId val="96261632"/>
      </c:barChart>
      <c:lineChart>
        <c:grouping val="standard"/>
        <c:varyColors val="0"/>
        <c:ser>
          <c:idx val="2"/>
          <c:order val="2"/>
          <c:tx>
            <c:strRef>
              <c:f>'計算表（開・廃業事業所数比較） (2)'!$D$11</c:f>
              <c:strCache>
                <c:ptCount val="1"/>
                <c:pt idx="0">
                  <c:v>2014年から2018年までの伸び率</c:v>
                </c:pt>
              </c:strCache>
            </c:strRef>
          </c:tx>
          <c:marker>
            <c:spPr>
              <a:ln>
                <a:solidFill>
                  <a:schemeClr val="tx1"/>
                </a:solidFill>
              </a:ln>
            </c:spPr>
          </c:marker>
          <c:dLbls>
            <c:dLbl>
              <c:idx val="0"/>
              <c:layout>
                <c:manualLayout>
                  <c:x val="-7.124681933842239E-2"/>
                  <c:y val="5.7777777777777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36-4740-8785-5F1BE1EEC97D}"/>
                </c:ext>
              </c:extLst>
            </c:dLbl>
            <c:dLbl>
              <c:idx val="1"/>
              <c:layout>
                <c:manualLayout>
                  <c:x val="-4.8346055979643768E-2"/>
                  <c:y val="-6.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36-4740-8785-5F1BE1EEC97D}"/>
                </c:ext>
              </c:extLst>
            </c:dLbl>
            <c:dLbl>
              <c:idx val="2"/>
              <c:layout>
                <c:manualLayout>
                  <c:x val="-5.0890585241730277E-2"/>
                  <c:y val="-6.222222222222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36-4740-8785-5F1BE1EEC97D}"/>
                </c:ext>
              </c:extLst>
            </c:dLbl>
            <c:dLbl>
              <c:idx val="3"/>
              <c:layout>
                <c:manualLayout>
                  <c:x val="-4.5801526717557252E-2"/>
                  <c:y val="-8.4444444444444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36-4740-8785-5F1BE1EEC97D}"/>
                </c:ext>
              </c:extLst>
            </c:dLbl>
            <c:dLbl>
              <c:idx val="4"/>
              <c:layout>
                <c:manualLayout>
                  <c:x val="-4.8346055979643768E-2"/>
                  <c:y val="-5.7777777777777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36-4740-8785-5F1BE1EEC97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'計算表（開・廃業事業所数比較） (2)'!$A$12:$A$16</c:f>
              <c:strCache>
                <c:ptCount val="5"/>
                <c:pt idx="0">
                  <c:v>東京都</c:v>
                </c:pt>
                <c:pt idx="1">
                  <c:v>愛知県</c:v>
                </c:pt>
                <c:pt idx="2">
                  <c:v>京都府</c:v>
                </c:pt>
                <c:pt idx="3">
                  <c:v>大阪府</c:v>
                </c:pt>
                <c:pt idx="4">
                  <c:v>兵庫県</c:v>
                </c:pt>
              </c:strCache>
            </c:strRef>
          </c:cat>
          <c:val>
            <c:numRef>
              <c:f>'計算表（開・廃業事業所数比較） (2)'!$D$12:$D$16</c:f>
              <c:numCache>
                <c:formatCode>0.0%</c:formatCode>
                <c:ptCount val="5"/>
                <c:pt idx="0">
                  <c:v>-6.1298540878560903E-2</c:v>
                </c:pt>
                <c:pt idx="1">
                  <c:v>-0.12137931034482763</c:v>
                </c:pt>
                <c:pt idx="2">
                  <c:v>-4.3902439024390283E-2</c:v>
                </c:pt>
                <c:pt idx="3">
                  <c:v>9.9246231155778908E-2</c:v>
                </c:pt>
                <c:pt idx="4">
                  <c:v>-6.1946902654867242E-2</c:v>
                </c:pt>
              </c:numCache>
            </c:numRef>
          </c:val>
          <c:smooth val="0"/>
          <c:extLst>
            <c:ext xmlns:c16="http://schemas.microsoft.com/office/drawing/2014/chart" uri="{C3380CC4-5D6E-409C-BE32-E72D297353CC}">
              <c16:uniqueId val="{00000007-D436-4740-8785-5F1BE1EEC97D}"/>
            </c:ext>
          </c:extLst>
        </c:ser>
        <c:dLbls>
          <c:showLegendKey val="0"/>
          <c:showVal val="0"/>
          <c:showCatName val="0"/>
          <c:showSerName val="0"/>
          <c:showPercent val="0"/>
          <c:showBubbleSize val="0"/>
        </c:dLbls>
        <c:marker val="1"/>
        <c:smooth val="0"/>
        <c:axId val="97321728"/>
        <c:axId val="96263168"/>
      </c:lineChart>
      <c:catAx>
        <c:axId val="96260096"/>
        <c:scaling>
          <c:orientation val="minMax"/>
        </c:scaling>
        <c:delete val="0"/>
        <c:axPos val="b"/>
        <c:numFmt formatCode="General" sourceLinked="0"/>
        <c:majorTickMark val="out"/>
        <c:minorTickMark val="none"/>
        <c:tickLblPos val="nextTo"/>
        <c:crossAx val="96261632"/>
        <c:crosses val="autoZero"/>
        <c:auto val="1"/>
        <c:lblAlgn val="ctr"/>
        <c:lblOffset val="100"/>
        <c:noMultiLvlLbl val="0"/>
      </c:catAx>
      <c:valAx>
        <c:axId val="96261632"/>
        <c:scaling>
          <c:orientation val="minMax"/>
          <c:max val="25000"/>
        </c:scaling>
        <c:delete val="0"/>
        <c:axPos val="l"/>
        <c:majorGridlines/>
        <c:numFmt formatCode="#,##0_);[Red]\(#,##0\)" sourceLinked="1"/>
        <c:majorTickMark val="out"/>
        <c:minorTickMark val="none"/>
        <c:tickLblPos val="nextTo"/>
        <c:crossAx val="96260096"/>
        <c:crosses val="autoZero"/>
        <c:crossBetween val="between"/>
        <c:majorUnit val="5000"/>
      </c:valAx>
      <c:valAx>
        <c:axId val="96263168"/>
        <c:scaling>
          <c:orientation val="minMax"/>
          <c:max val="0.4"/>
          <c:min val="-0.2"/>
        </c:scaling>
        <c:delete val="0"/>
        <c:axPos val="r"/>
        <c:numFmt formatCode="0.0%" sourceLinked="1"/>
        <c:majorTickMark val="out"/>
        <c:minorTickMark val="none"/>
        <c:tickLblPos val="nextTo"/>
        <c:crossAx val="97321728"/>
        <c:crosses val="max"/>
        <c:crossBetween val="between"/>
      </c:valAx>
      <c:catAx>
        <c:axId val="97321728"/>
        <c:scaling>
          <c:orientation val="minMax"/>
        </c:scaling>
        <c:delete val="1"/>
        <c:axPos val="b"/>
        <c:numFmt formatCode="General" sourceLinked="1"/>
        <c:majorTickMark val="out"/>
        <c:minorTickMark val="none"/>
        <c:tickLblPos val="nextTo"/>
        <c:crossAx val="96263168"/>
        <c:crosses val="autoZero"/>
        <c:auto val="1"/>
        <c:lblAlgn val="ctr"/>
        <c:lblOffset val="100"/>
        <c:noMultiLvlLbl val="0"/>
      </c:catAx>
    </c:plotArea>
    <c:legend>
      <c:legendPos val="b"/>
      <c:layout>
        <c:manualLayout>
          <c:xMode val="edge"/>
          <c:yMode val="edge"/>
          <c:x val="0.23662839854941797"/>
          <c:y val="0.75888783902012247"/>
          <c:w val="0.49111979323195287"/>
          <c:h val="0.21444549431321086"/>
        </c:manualLayout>
      </c:layout>
      <c:overlay val="0"/>
      <c:txPr>
        <a:bodyPr/>
        <a:lstStyle/>
        <a:p>
          <a:pPr>
            <a:defRPr sz="800"/>
          </a:pPr>
          <a:endParaRPr lang="ja-JP"/>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表!$C$4:$C$8</c:f>
              <c:strCache>
                <c:ptCount val="5"/>
                <c:pt idx="0">
                  <c:v>完全失業率</c:v>
                </c:pt>
                <c:pt idx="3">
                  <c:v>大阪府</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表!$B$9:$B$31</c:f>
              <c:strCache>
                <c:ptCount val="23"/>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strCache>
            </c:strRef>
          </c:cat>
          <c:val>
            <c:numRef>
              <c:f>表!$C$9:$C$31</c:f>
              <c:numCache>
                <c:formatCode>0.0_ </c:formatCode>
                <c:ptCount val="23"/>
                <c:pt idx="0">
                  <c:v>4.7</c:v>
                </c:pt>
                <c:pt idx="1">
                  <c:v>5.5</c:v>
                </c:pt>
                <c:pt idx="2">
                  <c:v>6.2</c:v>
                </c:pt>
                <c:pt idx="3">
                  <c:v>6.7</c:v>
                </c:pt>
                <c:pt idx="4">
                  <c:v>7.2</c:v>
                </c:pt>
                <c:pt idx="5">
                  <c:v>7.7</c:v>
                </c:pt>
                <c:pt idx="6">
                  <c:v>7.6</c:v>
                </c:pt>
                <c:pt idx="7">
                  <c:v>6.4</c:v>
                </c:pt>
                <c:pt idx="8">
                  <c:v>6</c:v>
                </c:pt>
                <c:pt idx="9">
                  <c:v>5.7</c:v>
                </c:pt>
                <c:pt idx="10">
                  <c:v>5.3</c:v>
                </c:pt>
                <c:pt idx="11">
                  <c:v>5.3</c:v>
                </c:pt>
                <c:pt idx="12">
                  <c:v>6.6</c:v>
                </c:pt>
                <c:pt idx="13">
                  <c:v>6.9</c:v>
                </c:pt>
                <c:pt idx="14">
                  <c:v>5.0999999999999996</c:v>
                </c:pt>
                <c:pt idx="15">
                  <c:v>5.4</c:v>
                </c:pt>
                <c:pt idx="16">
                  <c:v>4.8</c:v>
                </c:pt>
                <c:pt idx="17">
                  <c:v>4.5999999999999996</c:v>
                </c:pt>
                <c:pt idx="18">
                  <c:v>4.2</c:v>
                </c:pt>
                <c:pt idx="19">
                  <c:v>4</c:v>
                </c:pt>
                <c:pt idx="20">
                  <c:v>3.4</c:v>
                </c:pt>
                <c:pt idx="21">
                  <c:v>3.2</c:v>
                </c:pt>
                <c:pt idx="22">
                  <c:v>2.9</c:v>
                </c:pt>
              </c:numCache>
            </c:numRef>
          </c:val>
          <c:smooth val="0"/>
          <c:extLst>
            <c:ext xmlns:c16="http://schemas.microsoft.com/office/drawing/2014/chart" uri="{C3380CC4-5D6E-409C-BE32-E72D297353CC}">
              <c16:uniqueId val="{00000000-4E63-41BF-9036-D4F2D4B81B2C}"/>
            </c:ext>
          </c:extLst>
        </c:ser>
        <c:ser>
          <c:idx val="1"/>
          <c:order val="1"/>
          <c:tx>
            <c:strRef>
              <c:f>表!$D$4:$D$8</c:f>
              <c:strCache>
                <c:ptCount val="5"/>
                <c:pt idx="0">
                  <c:v>完全失業率</c:v>
                </c:pt>
                <c:pt idx="3">
                  <c:v>近畿</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表!$B$9:$B$31</c:f>
              <c:strCache>
                <c:ptCount val="23"/>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strCache>
            </c:strRef>
          </c:cat>
          <c:val>
            <c:numRef>
              <c:f>表!$D$9:$D$31</c:f>
              <c:numCache>
                <c:formatCode>0.0_ </c:formatCode>
                <c:ptCount val="23"/>
                <c:pt idx="0">
                  <c:v>4</c:v>
                </c:pt>
                <c:pt idx="1">
                  <c:v>4.9000000000000004</c:v>
                </c:pt>
                <c:pt idx="2">
                  <c:v>5.6</c:v>
                </c:pt>
                <c:pt idx="3">
                  <c:v>5.9</c:v>
                </c:pt>
                <c:pt idx="4">
                  <c:v>6.3</c:v>
                </c:pt>
                <c:pt idx="5">
                  <c:v>6.7</c:v>
                </c:pt>
                <c:pt idx="6">
                  <c:v>6.6</c:v>
                </c:pt>
                <c:pt idx="7">
                  <c:v>5.6</c:v>
                </c:pt>
                <c:pt idx="8">
                  <c:v>5.2</c:v>
                </c:pt>
                <c:pt idx="9">
                  <c:v>5</c:v>
                </c:pt>
                <c:pt idx="10">
                  <c:v>4.4000000000000004</c:v>
                </c:pt>
                <c:pt idx="11">
                  <c:v>4.5</c:v>
                </c:pt>
                <c:pt idx="12">
                  <c:v>5.7</c:v>
                </c:pt>
                <c:pt idx="13">
                  <c:v>5.9</c:v>
                </c:pt>
                <c:pt idx="14">
                  <c:v>5</c:v>
                </c:pt>
                <c:pt idx="15">
                  <c:v>5.0999999999999996</c:v>
                </c:pt>
                <c:pt idx="16">
                  <c:v>4.4000000000000004</c:v>
                </c:pt>
                <c:pt idx="17">
                  <c:v>4.0999999999999996</c:v>
                </c:pt>
                <c:pt idx="18">
                  <c:v>3.8</c:v>
                </c:pt>
                <c:pt idx="19">
                  <c:v>3.5</c:v>
                </c:pt>
                <c:pt idx="20">
                  <c:v>3</c:v>
                </c:pt>
                <c:pt idx="21">
                  <c:v>2.8</c:v>
                </c:pt>
                <c:pt idx="22">
                  <c:v>2.6</c:v>
                </c:pt>
              </c:numCache>
            </c:numRef>
          </c:val>
          <c:smooth val="0"/>
          <c:extLst>
            <c:ext xmlns:c16="http://schemas.microsoft.com/office/drawing/2014/chart" uri="{C3380CC4-5D6E-409C-BE32-E72D297353CC}">
              <c16:uniqueId val="{00000001-4E63-41BF-9036-D4F2D4B81B2C}"/>
            </c:ext>
          </c:extLst>
        </c:ser>
        <c:ser>
          <c:idx val="2"/>
          <c:order val="2"/>
          <c:tx>
            <c:strRef>
              <c:f>表!$E$4:$E$8</c:f>
              <c:strCache>
                <c:ptCount val="5"/>
                <c:pt idx="0">
                  <c:v>完全失業率</c:v>
                </c:pt>
                <c:pt idx="3">
                  <c:v>全国</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表!$B$9:$B$31</c:f>
              <c:strCache>
                <c:ptCount val="23"/>
                <c:pt idx="0">
                  <c:v>1997年</c:v>
                </c:pt>
                <c:pt idx="1">
                  <c:v>1998年</c:v>
                </c:pt>
                <c:pt idx="2">
                  <c:v>1999年</c:v>
                </c:pt>
                <c:pt idx="3">
                  <c:v>2000年</c:v>
                </c:pt>
                <c:pt idx="4">
                  <c:v>2001年</c:v>
                </c:pt>
                <c:pt idx="5">
                  <c:v>2002年</c:v>
                </c:pt>
                <c:pt idx="6">
                  <c:v>2003年</c:v>
                </c:pt>
                <c:pt idx="7">
                  <c:v>2004年</c:v>
                </c:pt>
                <c:pt idx="8">
                  <c:v>2005年</c:v>
                </c:pt>
                <c:pt idx="9">
                  <c:v>2006年</c:v>
                </c:pt>
                <c:pt idx="10">
                  <c:v>2007年</c:v>
                </c:pt>
                <c:pt idx="11">
                  <c:v>2008年</c:v>
                </c:pt>
                <c:pt idx="12">
                  <c:v>2009年</c:v>
                </c:pt>
                <c:pt idx="13">
                  <c:v>2010年</c:v>
                </c:pt>
                <c:pt idx="14">
                  <c:v>2011年</c:v>
                </c:pt>
                <c:pt idx="15">
                  <c:v>2012年</c:v>
                </c:pt>
                <c:pt idx="16">
                  <c:v>2013年</c:v>
                </c:pt>
                <c:pt idx="17">
                  <c:v>2014年</c:v>
                </c:pt>
                <c:pt idx="18">
                  <c:v>2015年</c:v>
                </c:pt>
                <c:pt idx="19">
                  <c:v>2016年</c:v>
                </c:pt>
                <c:pt idx="20">
                  <c:v>2017年</c:v>
                </c:pt>
                <c:pt idx="21">
                  <c:v>2018年</c:v>
                </c:pt>
                <c:pt idx="22">
                  <c:v>2019年</c:v>
                </c:pt>
              </c:strCache>
            </c:strRef>
          </c:cat>
          <c:val>
            <c:numRef>
              <c:f>表!$E$9:$E$31</c:f>
              <c:numCache>
                <c:formatCode>0.0_ </c:formatCode>
                <c:ptCount val="23"/>
                <c:pt idx="0">
                  <c:v>3.4</c:v>
                </c:pt>
                <c:pt idx="1">
                  <c:v>4.0999999999999996</c:v>
                </c:pt>
                <c:pt idx="2">
                  <c:v>4.7</c:v>
                </c:pt>
                <c:pt idx="3">
                  <c:v>4.7</c:v>
                </c:pt>
                <c:pt idx="4">
                  <c:v>5</c:v>
                </c:pt>
                <c:pt idx="5">
                  <c:v>5.4</c:v>
                </c:pt>
                <c:pt idx="6">
                  <c:v>5.3</c:v>
                </c:pt>
                <c:pt idx="7">
                  <c:v>4.7</c:v>
                </c:pt>
                <c:pt idx="8">
                  <c:v>4.4000000000000004</c:v>
                </c:pt>
                <c:pt idx="9">
                  <c:v>4.0999999999999996</c:v>
                </c:pt>
                <c:pt idx="10">
                  <c:v>3.9</c:v>
                </c:pt>
                <c:pt idx="11">
                  <c:v>4</c:v>
                </c:pt>
                <c:pt idx="12">
                  <c:v>5.0999999999999996</c:v>
                </c:pt>
                <c:pt idx="13">
                  <c:v>5.0999999999999996</c:v>
                </c:pt>
                <c:pt idx="14">
                  <c:v>4.5</c:v>
                </c:pt>
                <c:pt idx="15">
                  <c:v>4.3</c:v>
                </c:pt>
                <c:pt idx="16">
                  <c:v>4</c:v>
                </c:pt>
                <c:pt idx="17">
                  <c:v>3.6</c:v>
                </c:pt>
                <c:pt idx="18">
                  <c:v>3.4</c:v>
                </c:pt>
                <c:pt idx="19">
                  <c:v>3.1</c:v>
                </c:pt>
                <c:pt idx="20">
                  <c:v>2.8</c:v>
                </c:pt>
                <c:pt idx="21">
                  <c:v>2.4</c:v>
                </c:pt>
                <c:pt idx="22">
                  <c:v>2.4</c:v>
                </c:pt>
              </c:numCache>
            </c:numRef>
          </c:val>
          <c:smooth val="0"/>
          <c:extLst>
            <c:ext xmlns:c16="http://schemas.microsoft.com/office/drawing/2014/chart" uri="{C3380CC4-5D6E-409C-BE32-E72D297353CC}">
              <c16:uniqueId val="{00000002-4E63-41BF-9036-D4F2D4B81B2C}"/>
            </c:ext>
          </c:extLst>
        </c:ser>
        <c:dLbls>
          <c:showLegendKey val="0"/>
          <c:showVal val="0"/>
          <c:showCatName val="0"/>
          <c:showSerName val="0"/>
          <c:showPercent val="0"/>
          <c:showBubbleSize val="0"/>
        </c:dLbls>
        <c:marker val="1"/>
        <c:smooth val="0"/>
        <c:axId val="511166144"/>
        <c:axId val="1"/>
      </c:lineChart>
      <c:catAx>
        <c:axId val="51116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max val="8"/>
          <c:min val="1"/>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1166144"/>
        <c:crosses val="autoZero"/>
        <c:crossBetween val="between"/>
      </c:valAx>
      <c:spPr>
        <a:noFill/>
        <a:ln w="25400">
          <a:noFill/>
        </a:ln>
      </c:spPr>
    </c:plotArea>
    <c:legend>
      <c:legendPos val="b"/>
      <c:layout>
        <c:manualLayout>
          <c:xMode val="edge"/>
          <c:yMode val="edge"/>
          <c:x val="0.21905885991300111"/>
          <c:y val="0.90470276607512967"/>
          <c:w val="0.56188228017399777"/>
          <c:h val="8.111352190783212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表!$C$4</c:f>
              <c:strCache>
                <c:ptCount val="1"/>
                <c:pt idx="0">
                  <c:v>米</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表!$A$5:$A$9</c:f>
              <c:strCache>
                <c:ptCount val="5"/>
                <c:pt idx="0">
                  <c:v>2014年</c:v>
                </c:pt>
                <c:pt idx="1">
                  <c:v>2015年</c:v>
                </c:pt>
                <c:pt idx="2">
                  <c:v>2016年</c:v>
                </c:pt>
                <c:pt idx="3">
                  <c:v>2017年</c:v>
                </c:pt>
                <c:pt idx="4">
                  <c:v>2018年</c:v>
                </c:pt>
              </c:strCache>
            </c:strRef>
          </c:cat>
          <c:val>
            <c:numRef>
              <c:f>表!$C$5:$C$9</c:f>
              <c:numCache>
                <c:formatCode>#,##0;"△ "#,##0;\-</c:formatCode>
                <c:ptCount val="5"/>
                <c:pt idx="0">
                  <c:v>77</c:v>
                </c:pt>
                <c:pt idx="1">
                  <c:v>75</c:v>
                </c:pt>
                <c:pt idx="2">
                  <c:v>76</c:v>
                </c:pt>
                <c:pt idx="3">
                  <c:v>77</c:v>
                </c:pt>
                <c:pt idx="4">
                  <c:v>73</c:v>
                </c:pt>
              </c:numCache>
            </c:numRef>
          </c:val>
          <c:extLst>
            <c:ext xmlns:c16="http://schemas.microsoft.com/office/drawing/2014/chart" uri="{C3380CC4-5D6E-409C-BE32-E72D297353CC}">
              <c16:uniqueId val="{00000000-D7AA-489B-B06A-A46615DF07CA}"/>
            </c:ext>
          </c:extLst>
        </c:ser>
        <c:ser>
          <c:idx val="1"/>
          <c:order val="1"/>
          <c:tx>
            <c:strRef>
              <c:f>表!$D$4</c:f>
              <c:strCache>
                <c:ptCount val="1"/>
                <c:pt idx="0">
                  <c:v>野菜</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表!$A$5:$A$9</c:f>
              <c:strCache>
                <c:ptCount val="5"/>
                <c:pt idx="0">
                  <c:v>2014年</c:v>
                </c:pt>
                <c:pt idx="1">
                  <c:v>2015年</c:v>
                </c:pt>
                <c:pt idx="2">
                  <c:v>2016年</c:v>
                </c:pt>
                <c:pt idx="3">
                  <c:v>2017年</c:v>
                </c:pt>
                <c:pt idx="4">
                  <c:v>2018年</c:v>
                </c:pt>
              </c:strCache>
            </c:strRef>
          </c:cat>
          <c:val>
            <c:numRef>
              <c:f>表!$D$5:$D$9</c:f>
              <c:numCache>
                <c:formatCode>#,##0;"△ "#,##0;\-</c:formatCode>
                <c:ptCount val="5"/>
                <c:pt idx="0">
                  <c:v>141</c:v>
                </c:pt>
                <c:pt idx="1">
                  <c:v>153</c:v>
                </c:pt>
                <c:pt idx="2">
                  <c:v>160</c:v>
                </c:pt>
                <c:pt idx="3">
                  <c:v>159</c:v>
                </c:pt>
                <c:pt idx="4">
                  <c:v>150</c:v>
                </c:pt>
              </c:numCache>
            </c:numRef>
          </c:val>
          <c:extLst>
            <c:ext xmlns:c16="http://schemas.microsoft.com/office/drawing/2014/chart" uri="{C3380CC4-5D6E-409C-BE32-E72D297353CC}">
              <c16:uniqueId val="{00000001-D7AA-489B-B06A-A46615DF07CA}"/>
            </c:ext>
          </c:extLst>
        </c:ser>
        <c:ser>
          <c:idx val="2"/>
          <c:order val="2"/>
          <c:tx>
            <c:strRef>
              <c:f>表!$E$4</c:f>
              <c:strCache>
                <c:ptCount val="1"/>
                <c:pt idx="0">
                  <c:v>果実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表!$A$5:$A$9</c:f>
              <c:strCache>
                <c:ptCount val="5"/>
                <c:pt idx="0">
                  <c:v>2014年</c:v>
                </c:pt>
                <c:pt idx="1">
                  <c:v>2015年</c:v>
                </c:pt>
                <c:pt idx="2">
                  <c:v>2016年</c:v>
                </c:pt>
                <c:pt idx="3">
                  <c:v>2017年</c:v>
                </c:pt>
                <c:pt idx="4">
                  <c:v>2018年</c:v>
                </c:pt>
              </c:strCache>
            </c:strRef>
          </c:cat>
          <c:val>
            <c:numRef>
              <c:f>表!$E$5:$E$9</c:f>
              <c:numCache>
                <c:formatCode>#,##0;"△ "#,##0;\-</c:formatCode>
                <c:ptCount val="5"/>
                <c:pt idx="0">
                  <c:v>52</c:v>
                </c:pt>
                <c:pt idx="1">
                  <c:v>61</c:v>
                </c:pt>
                <c:pt idx="2">
                  <c:v>65</c:v>
                </c:pt>
                <c:pt idx="3">
                  <c:v>71</c:v>
                </c:pt>
                <c:pt idx="4">
                  <c:v>67</c:v>
                </c:pt>
              </c:numCache>
            </c:numRef>
          </c:val>
          <c:extLst>
            <c:ext xmlns:c16="http://schemas.microsoft.com/office/drawing/2014/chart" uri="{C3380CC4-5D6E-409C-BE32-E72D297353CC}">
              <c16:uniqueId val="{00000002-D7AA-489B-B06A-A46615DF07CA}"/>
            </c:ext>
          </c:extLst>
        </c:ser>
        <c:ser>
          <c:idx val="3"/>
          <c:order val="3"/>
          <c:tx>
            <c:strRef>
              <c:f>表!$F$4</c:f>
              <c:strCache>
                <c:ptCount val="1"/>
                <c:pt idx="0">
                  <c:v>花き</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表!$A$5:$A$9</c:f>
              <c:strCache>
                <c:ptCount val="5"/>
                <c:pt idx="0">
                  <c:v>2014年</c:v>
                </c:pt>
                <c:pt idx="1">
                  <c:v>2015年</c:v>
                </c:pt>
                <c:pt idx="2">
                  <c:v>2016年</c:v>
                </c:pt>
                <c:pt idx="3">
                  <c:v>2017年</c:v>
                </c:pt>
                <c:pt idx="4">
                  <c:v>2018年</c:v>
                </c:pt>
              </c:strCache>
            </c:strRef>
          </c:cat>
          <c:val>
            <c:numRef>
              <c:f>表!$F$5:$F$9</c:f>
              <c:numCache>
                <c:formatCode>#,##0;"△ "#,##0;\-</c:formatCode>
                <c:ptCount val="5"/>
                <c:pt idx="0">
                  <c:v>19</c:v>
                </c:pt>
                <c:pt idx="1">
                  <c:v>19</c:v>
                </c:pt>
                <c:pt idx="2">
                  <c:v>20</c:v>
                </c:pt>
                <c:pt idx="3">
                  <c:v>19</c:v>
                </c:pt>
                <c:pt idx="4">
                  <c:v>17</c:v>
                </c:pt>
              </c:numCache>
            </c:numRef>
          </c:val>
          <c:extLst>
            <c:ext xmlns:c16="http://schemas.microsoft.com/office/drawing/2014/chart" uri="{C3380CC4-5D6E-409C-BE32-E72D297353CC}">
              <c16:uniqueId val="{00000003-D7AA-489B-B06A-A46615DF07CA}"/>
            </c:ext>
          </c:extLst>
        </c:ser>
        <c:ser>
          <c:idx val="4"/>
          <c:order val="4"/>
          <c:tx>
            <c:strRef>
              <c:f>表!$G$4</c:f>
              <c:strCache>
                <c:ptCount val="1"/>
                <c:pt idx="0">
                  <c:v>その他</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表!$A$5:$A$9</c:f>
              <c:strCache>
                <c:ptCount val="5"/>
                <c:pt idx="0">
                  <c:v>2014年</c:v>
                </c:pt>
                <c:pt idx="1">
                  <c:v>2015年</c:v>
                </c:pt>
                <c:pt idx="2">
                  <c:v>2016年</c:v>
                </c:pt>
                <c:pt idx="3">
                  <c:v>2017年</c:v>
                </c:pt>
                <c:pt idx="4">
                  <c:v>2018年</c:v>
                </c:pt>
              </c:strCache>
            </c:strRef>
          </c:cat>
          <c:val>
            <c:numRef>
              <c:f>表!$G$5:$G$9</c:f>
              <c:numCache>
                <c:formatCode>#,##0;"△ "#,##0;\-</c:formatCode>
                <c:ptCount val="5"/>
                <c:pt idx="0">
                  <c:v>8</c:v>
                </c:pt>
                <c:pt idx="1">
                  <c:v>8</c:v>
                </c:pt>
                <c:pt idx="2">
                  <c:v>9</c:v>
                </c:pt>
                <c:pt idx="3">
                  <c:v>8</c:v>
                </c:pt>
                <c:pt idx="4">
                  <c:v>5</c:v>
                </c:pt>
              </c:numCache>
            </c:numRef>
          </c:val>
          <c:extLst>
            <c:ext xmlns:c16="http://schemas.microsoft.com/office/drawing/2014/chart" uri="{C3380CC4-5D6E-409C-BE32-E72D297353CC}">
              <c16:uniqueId val="{00000004-D7AA-489B-B06A-A46615DF07CA}"/>
            </c:ext>
          </c:extLst>
        </c:ser>
        <c:ser>
          <c:idx val="5"/>
          <c:order val="5"/>
          <c:tx>
            <c:strRef>
              <c:f>表!$H$4</c:f>
              <c:strCache>
                <c:ptCount val="1"/>
                <c:pt idx="0">
                  <c:v>畜産</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表!$A$5:$A$9</c:f>
              <c:strCache>
                <c:ptCount val="5"/>
                <c:pt idx="0">
                  <c:v>2014年</c:v>
                </c:pt>
                <c:pt idx="1">
                  <c:v>2015年</c:v>
                </c:pt>
                <c:pt idx="2">
                  <c:v>2016年</c:v>
                </c:pt>
                <c:pt idx="3">
                  <c:v>2017年</c:v>
                </c:pt>
                <c:pt idx="4">
                  <c:v>2018年</c:v>
                </c:pt>
              </c:strCache>
            </c:strRef>
          </c:cat>
          <c:val>
            <c:numRef>
              <c:f>表!$H$5:$H$9</c:f>
              <c:numCache>
                <c:formatCode>#,##0;"△ "#,##0;\-</c:formatCode>
                <c:ptCount val="5"/>
                <c:pt idx="0">
                  <c:v>23</c:v>
                </c:pt>
                <c:pt idx="1">
                  <c:v>24</c:v>
                </c:pt>
                <c:pt idx="2">
                  <c:v>23</c:v>
                </c:pt>
                <c:pt idx="3">
                  <c:v>23</c:v>
                </c:pt>
                <c:pt idx="4">
                  <c:v>20</c:v>
                </c:pt>
              </c:numCache>
            </c:numRef>
          </c:val>
          <c:extLst>
            <c:ext xmlns:c16="http://schemas.microsoft.com/office/drawing/2014/chart" uri="{C3380CC4-5D6E-409C-BE32-E72D297353CC}">
              <c16:uniqueId val="{00000005-D7AA-489B-B06A-A46615DF07CA}"/>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515200736"/>
        <c:axId val="1"/>
      </c:barChart>
      <c:catAx>
        <c:axId val="51520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200736"/>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764152910885149E-2"/>
          <c:y val="2.074607380646902E-2"/>
          <c:w val="0.86606495477110734"/>
          <c:h val="0.80483427259316287"/>
        </c:manualLayout>
      </c:layout>
      <c:barChart>
        <c:barDir val="col"/>
        <c:grouping val="clustered"/>
        <c:varyColors val="0"/>
        <c:ser>
          <c:idx val="0"/>
          <c:order val="0"/>
          <c:tx>
            <c:strRef>
              <c:f>Sheet2!$B$12</c:f>
              <c:strCache>
                <c:ptCount val="1"/>
                <c:pt idx="0">
                  <c:v>来阪外国人数</c:v>
                </c:pt>
              </c:strCache>
            </c:strRef>
          </c:tx>
          <c:spPr>
            <a:solidFill>
              <a:schemeClr val="accent5">
                <a:lumMod val="40000"/>
                <a:lumOff val="60000"/>
              </a:schemeClr>
            </a:solidFill>
            <a:ln>
              <a:solidFill>
                <a:schemeClr val="tx2"/>
              </a:solidFill>
            </a:ln>
          </c:spPr>
          <c:invertIfNegative val="0"/>
          <c:dLbls>
            <c:dLbl>
              <c:idx val="0"/>
              <c:layout>
                <c:manualLayout>
                  <c:x val="0"/>
                  <c:y val="7.36808563739179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26-460E-B6FB-778279E8D129}"/>
                </c:ext>
              </c:extLst>
            </c:dLbl>
            <c:dLbl>
              <c:idx val="1"/>
              <c:layout>
                <c:manualLayout>
                  <c:x val="0"/>
                  <c:y val="-1.1527377521613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26-460E-B6FB-778279E8D129}"/>
                </c:ext>
              </c:extLst>
            </c:dLbl>
            <c:dLbl>
              <c:idx val="2"/>
              <c:layout>
                <c:manualLayout>
                  <c:x val="4.3728375784254716E-17"/>
                  <c:y val="1.536983669548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26-460E-B6FB-778279E8D129}"/>
                </c:ext>
              </c:extLst>
            </c:dLbl>
            <c:dLbl>
              <c:idx val="3"/>
              <c:layout>
                <c:manualLayout>
                  <c:x val="0"/>
                  <c:y val="1.15273775216138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26-460E-B6FB-778279E8D129}"/>
                </c:ext>
              </c:extLst>
            </c:dLbl>
            <c:dLbl>
              <c:idx val="4"/>
              <c:layout>
                <c:manualLayout>
                  <c:x val="0"/>
                  <c:y val="8.0691642651296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26-460E-B6FB-778279E8D129}"/>
                </c:ext>
              </c:extLst>
            </c:dLbl>
            <c:dLbl>
              <c:idx val="5"/>
              <c:layout>
                <c:manualLayout>
                  <c:x val="0"/>
                  <c:y val="7.68491834774255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26-460E-B6FB-778279E8D129}"/>
                </c:ext>
              </c:extLst>
            </c:dLbl>
            <c:dLbl>
              <c:idx val="6"/>
              <c:layout>
                <c:manualLayout>
                  <c:x val="0"/>
                  <c:y val="1.9212295869356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26-460E-B6FB-778279E8D129}"/>
                </c:ext>
              </c:extLst>
            </c:dLbl>
            <c:dLbl>
              <c:idx val="8"/>
              <c:layout>
                <c:manualLayout>
                  <c:x val="0"/>
                  <c:y val="-2.33918200462986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26-460E-B6FB-778279E8D129}"/>
                </c:ext>
              </c:extLst>
            </c:dLbl>
            <c:spPr>
              <a:noFill/>
              <a:ln>
                <a:noFill/>
              </a:ln>
              <a:effectLst/>
            </c:spPr>
            <c:txPr>
              <a:bodyPr/>
              <a:lstStyle/>
              <a:p>
                <a:pPr>
                  <a:defRPr sz="12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Sheet2!$C$11:$K$11</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Sheet2!$C$12:$K$12</c:f>
              <c:numCache>
                <c:formatCode>0.0_);[Red]\(0.0\)</c:formatCode>
                <c:ptCount val="9"/>
                <c:pt idx="0">
                  <c:v>158.30000000000001</c:v>
                </c:pt>
                <c:pt idx="1">
                  <c:v>202.8</c:v>
                </c:pt>
                <c:pt idx="2">
                  <c:v>262.5</c:v>
                </c:pt>
                <c:pt idx="3">
                  <c:v>375.8</c:v>
                </c:pt>
                <c:pt idx="4">
                  <c:v>716.4</c:v>
                </c:pt>
                <c:pt idx="5">
                  <c:v>940</c:v>
                </c:pt>
                <c:pt idx="6">
                  <c:v>1110.3</c:v>
                </c:pt>
                <c:pt idx="7">
                  <c:v>1141.5999999999999</c:v>
                </c:pt>
                <c:pt idx="8">
                  <c:v>1230.5999999999999</c:v>
                </c:pt>
              </c:numCache>
            </c:numRef>
          </c:val>
          <c:extLst>
            <c:ext xmlns:c16="http://schemas.microsoft.com/office/drawing/2014/chart" uri="{C3380CC4-5D6E-409C-BE32-E72D297353CC}">
              <c16:uniqueId val="{00000008-EF26-460E-B6FB-778279E8D129}"/>
            </c:ext>
          </c:extLst>
        </c:ser>
        <c:dLbls>
          <c:showLegendKey val="0"/>
          <c:showVal val="0"/>
          <c:showCatName val="0"/>
          <c:showSerName val="0"/>
          <c:showPercent val="0"/>
          <c:showBubbleSize val="0"/>
        </c:dLbls>
        <c:gapWidth val="75"/>
        <c:overlap val="-25"/>
        <c:axId val="63767296"/>
        <c:axId val="63768832"/>
      </c:barChart>
      <c:lineChart>
        <c:grouping val="standard"/>
        <c:varyColors val="0"/>
        <c:ser>
          <c:idx val="1"/>
          <c:order val="1"/>
          <c:tx>
            <c:strRef>
              <c:f>Sheet2!$B$13</c:f>
              <c:strCache>
                <c:ptCount val="1"/>
                <c:pt idx="0">
                  <c:v>中国の割合</c:v>
                </c:pt>
              </c:strCache>
            </c:strRef>
          </c:tx>
          <c:spPr>
            <a:ln w="19050"/>
          </c:spPr>
          <c:marker>
            <c:symbol val="square"/>
            <c:size val="6"/>
          </c:marker>
          <c:dLbls>
            <c:dLbl>
              <c:idx val="8"/>
              <c:layout>
                <c:manualLayout>
                  <c:x val="-4.5319022063208286E-2"/>
                  <c:y val="4.6783640092597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26-460E-B6FB-778279E8D129}"/>
                </c:ext>
              </c:extLst>
            </c:dLbl>
            <c:spPr>
              <a:noFill/>
              <a:ln>
                <a:noFill/>
              </a:ln>
              <a:effectLst/>
            </c:spPr>
            <c:txPr>
              <a:bodyPr wrap="square" lIns="38100" tIns="19050" rIns="38100" bIns="19050" anchor="ctr">
                <a:spAutoFit/>
              </a:bodyPr>
              <a:lstStyle/>
              <a:p>
                <a:pPr>
                  <a:defRPr sz="105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Sheet2!$C$11:$K$11</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Sheet2!$C$13:$K$13</c:f>
              <c:numCache>
                <c:formatCode>0.0%</c:formatCode>
                <c:ptCount val="9"/>
                <c:pt idx="0">
                  <c:v>0.31711939355653823</c:v>
                </c:pt>
                <c:pt idx="1">
                  <c:v>0.30325443786982248</c:v>
                </c:pt>
                <c:pt idx="2">
                  <c:v>0.20152380952380952</c:v>
                </c:pt>
                <c:pt idx="3">
                  <c:v>0.26849387972325706</c:v>
                </c:pt>
                <c:pt idx="4">
                  <c:v>0.37911781127861532</c:v>
                </c:pt>
                <c:pt idx="5">
                  <c:v>0.39670212765957447</c:v>
                </c:pt>
                <c:pt idx="6">
                  <c:v>0.36199999999999999</c:v>
                </c:pt>
                <c:pt idx="7">
                  <c:v>0.39900000000000002</c:v>
                </c:pt>
                <c:pt idx="8">
                  <c:v>0.45800000000000002</c:v>
                </c:pt>
              </c:numCache>
            </c:numRef>
          </c:val>
          <c:smooth val="0"/>
          <c:extLst>
            <c:ext xmlns:c16="http://schemas.microsoft.com/office/drawing/2014/chart" uri="{C3380CC4-5D6E-409C-BE32-E72D297353CC}">
              <c16:uniqueId val="{0000000A-EF26-460E-B6FB-778279E8D129}"/>
            </c:ext>
          </c:extLst>
        </c:ser>
        <c:ser>
          <c:idx val="2"/>
          <c:order val="2"/>
          <c:tx>
            <c:strRef>
              <c:f>Sheet2!$B$14</c:f>
              <c:strCache>
                <c:ptCount val="1"/>
                <c:pt idx="0">
                  <c:v>韓国の割合</c:v>
                </c:pt>
              </c:strCache>
            </c:strRef>
          </c:tx>
          <c:spPr>
            <a:ln w="19050"/>
          </c:spPr>
          <c:marker>
            <c:symbol val="triangle"/>
            <c:size val="6"/>
          </c:marker>
          <c:dLbls>
            <c:dLbl>
              <c:idx val="8"/>
              <c:layout>
                <c:manualLayout>
                  <c:x val="-4.770420630117523E-2"/>
                  <c:y val="-6.6398973896077504E-2"/>
                </c:manualLayout>
              </c:layout>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26-460E-B6FB-778279E8D129}"/>
                </c:ext>
              </c:extLst>
            </c:dLbl>
            <c:spPr>
              <a:noFill/>
              <a:ln>
                <a:noFill/>
              </a:ln>
              <a:effectLst/>
            </c:spPr>
            <c:txPr>
              <a:bodyPr wrap="square" lIns="38100" tIns="19050" rIns="38100" bIns="19050" anchor="ctr">
                <a:spAutoFit/>
              </a:bodyPr>
              <a:lstStyle/>
              <a:p>
                <a:pPr>
                  <a:defRPr sz="1050"/>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Sheet2!$C$11:$K$11</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Sheet2!$C$14:$K$14</c:f>
              <c:numCache>
                <c:formatCode>0.0%</c:formatCode>
                <c:ptCount val="9"/>
                <c:pt idx="0">
                  <c:v>0.23373341756159191</c:v>
                </c:pt>
                <c:pt idx="1">
                  <c:v>0.22090729783037472</c:v>
                </c:pt>
                <c:pt idx="2">
                  <c:v>0.22019047619047619</c:v>
                </c:pt>
                <c:pt idx="3">
                  <c:v>0.1918573709419904</c:v>
                </c:pt>
                <c:pt idx="4">
                  <c:v>0.15075376884422112</c:v>
                </c:pt>
                <c:pt idx="5">
                  <c:v>0.16787234042553192</c:v>
                </c:pt>
                <c:pt idx="6">
                  <c:v>0.217</c:v>
                </c:pt>
                <c:pt idx="7">
                  <c:v>0.20899999999999999</c:v>
                </c:pt>
                <c:pt idx="8">
                  <c:v>0.13100000000000001</c:v>
                </c:pt>
              </c:numCache>
            </c:numRef>
          </c:val>
          <c:smooth val="0"/>
          <c:extLst>
            <c:ext xmlns:c16="http://schemas.microsoft.com/office/drawing/2014/chart" uri="{C3380CC4-5D6E-409C-BE32-E72D297353CC}">
              <c16:uniqueId val="{0000000C-EF26-460E-B6FB-778279E8D129}"/>
            </c:ext>
          </c:extLst>
        </c:ser>
        <c:ser>
          <c:idx val="3"/>
          <c:order val="3"/>
          <c:tx>
            <c:strRef>
              <c:f>Sheet2!$B$15</c:f>
              <c:strCache>
                <c:ptCount val="1"/>
                <c:pt idx="0">
                  <c:v>台湾の割合</c:v>
                </c:pt>
              </c:strCache>
            </c:strRef>
          </c:tx>
          <c:spPr>
            <a:ln w="19050"/>
          </c:spPr>
          <c:marker>
            <c:symbol val="x"/>
            <c:size val="6"/>
          </c:marker>
          <c:dLbls>
            <c:dLbl>
              <c:idx val="8"/>
              <c:layout>
                <c:manualLayout>
                  <c:x val="-5.2446101963181106E-2"/>
                  <c:y val="2.3057650177319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26-460E-B6FB-778279E8D129}"/>
                </c:ext>
              </c:extLst>
            </c:dLbl>
            <c:spPr>
              <a:noFill/>
              <a:ln>
                <a:noFill/>
              </a:ln>
              <a:effectLst/>
            </c:spPr>
            <c:txPr>
              <a:bodyPr wrap="square" lIns="38100" tIns="19050" rIns="38100" bIns="19050" anchor="ctr">
                <a:spAutoFit/>
              </a:bodyPr>
              <a:lstStyle/>
              <a:p>
                <a:pPr>
                  <a:defRPr sz="10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Sheet2!$C$11:$K$11</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Sheet2!$C$15:$K$15</c:f>
              <c:numCache>
                <c:formatCode>0.0%</c:formatCode>
                <c:ptCount val="9"/>
                <c:pt idx="0">
                  <c:v>0.15224257738471256</c:v>
                </c:pt>
                <c:pt idx="1">
                  <c:v>0.15039447731755423</c:v>
                </c:pt>
                <c:pt idx="2">
                  <c:v>0.20228571428571429</c:v>
                </c:pt>
                <c:pt idx="3">
                  <c:v>0.18068121341138904</c:v>
                </c:pt>
                <c:pt idx="4">
                  <c:v>0.14712451144611949</c:v>
                </c:pt>
                <c:pt idx="5">
                  <c:v>0.13340425531914893</c:v>
                </c:pt>
                <c:pt idx="6">
                  <c:v>0.126</c:v>
                </c:pt>
                <c:pt idx="7">
                  <c:v>0.107</c:v>
                </c:pt>
                <c:pt idx="8">
                  <c:v>0.104</c:v>
                </c:pt>
              </c:numCache>
            </c:numRef>
          </c:val>
          <c:smooth val="0"/>
          <c:extLst>
            <c:ext xmlns:c16="http://schemas.microsoft.com/office/drawing/2014/chart" uri="{C3380CC4-5D6E-409C-BE32-E72D297353CC}">
              <c16:uniqueId val="{0000000E-EF26-460E-B6FB-778279E8D129}"/>
            </c:ext>
          </c:extLst>
        </c:ser>
        <c:ser>
          <c:idx val="4"/>
          <c:order val="4"/>
          <c:tx>
            <c:strRef>
              <c:f>Sheet2!$B$16</c:f>
              <c:strCache>
                <c:ptCount val="1"/>
                <c:pt idx="0">
                  <c:v>香港の割合</c:v>
                </c:pt>
              </c:strCache>
            </c:strRef>
          </c:tx>
          <c:spPr>
            <a:ln w="19050"/>
          </c:spPr>
          <c:marker>
            <c:symbol val="star"/>
            <c:size val="6"/>
          </c:marker>
          <c:dLbls>
            <c:dLbl>
              <c:idx val="8"/>
              <c:layout>
                <c:manualLayout>
                  <c:x val="-1.4317180409813319E-2"/>
                  <c:y val="-3.9393953493421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F26-460E-B6FB-778279E8D129}"/>
                </c:ext>
              </c:extLst>
            </c:dLbl>
            <c:spPr>
              <a:noFill/>
              <a:ln>
                <a:noFill/>
              </a:ln>
              <a:effectLst/>
            </c:spPr>
            <c:txPr>
              <a:bodyPr wrap="square" lIns="38100" tIns="19050" rIns="38100" bIns="19050" anchor="ctr">
                <a:spAutoFit/>
              </a:bodyPr>
              <a:lstStyle/>
              <a:p>
                <a:pPr>
                  <a:defRPr sz="10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Sheet2!$C$11:$K$11</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Sheet2!$C$16:$K$16</c:f>
              <c:numCache>
                <c:formatCode>0.0%</c:formatCode>
                <c:ptCount val="9"/>
                <c:pt idx="0">
                  <c:v>6.1276058117498415E-2</c:v>
                </c:pt>
                <c:pt idx="1">
                  <c:v>4.6351084812623275E-2</c:v>
                </c:pt>
                <c:pt idx="2">
                  <c:v>6.6666666666666666E-2</c:v>
                </c:pt>
                <c:pt idx="3">
                  <c:v>7.0782331027142098E-2</c:v>
                </c:pt>
                <c:pt idx="4">
                  <c:v>7.5097710776102736E-2</c:v>
                </c:pt>
                <c:pt idx="5">
                  <c:v>6.6702127659574464E-2</c:v>
                </c:pt>
                <c:pt idx="6">
                  <c:v>6.7000000000000004E-2</c:v>
                </c:pt>
                <c:pt idx="7">
                  <c:v>6.3E-2</c:v>
                </c:pt>
                <c:pt idx="8">
                  <c:v>5.8000000000000003E-2</c:v>
                </c:pt>
              </c:numCache>
            </c:numRef>
          </c:val>
          <c:smooth val="0"/>
          <c:extLst>
            <c:ext xmlns:c16="http://schemas.microsoft.com/office/drawing/2014/chart" uri="{C3380CC4-5D6E-409C-BE32-E72D297353CC}">
              <c16:uniqueId val="{00000010-EF26-460E-B6FB-778279E8D129}"/>
            </c:ext>
          </c:extLst>
        </c:ser>
        <c:ser>
          <c:idx val="5"/>
          <c:order val="5"/>
          <c:tx>
            <c:strRef>
              <c:f>Sheet2!$B$17</c:f>
              <c:strCache>
                <c:ptCount val="1"/>
                <c:pt idx="0">
                  <c:v>アメリカの割合</c:v>
                </c:pt>
              </c:strCache>
            </c:strRef>
          </c:tx>
          <c:spPr>
            <a:ln w="19050"/>
          </c:spPr>
          <c:marker>
            <c:symbol val="circle"/>
            <c:size val="6"/>
          </c:marker>
          <c:dLbls>
            <c:dLbl>
              <c:idx val="8"/>
              <c:layout>
                <c:manualLayout>
                  <c:x val="-4.0565344494471071E-2"/>
                  <c:y val="2.3636372096053005E-2"/>
                </c:manualLayout>
              </c:layout>
              <c:spPr>
                <a:noFill/>
                <a:ln>
                  <a:noFill/>
                </a:ln>
                <a:effectLst/>
              </c:spPr>
              <c:txPr>
                <a:bodyPr wrap="square" lIns="38100" tIns="19050" rIns="38100" bIns="19050" anchor="ctr">
                  <a:spAutoFit/>
                </a:bodyPr>
                <a:lstStyle/>
                <a:p>
                  <a:pPr>
                    <a:defRPr sz="1000"/>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26-460E-B6FB-778279E8D12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Sheet2!$C$11:$K$11</c:f>
              <c:strCache>
                <c:ptCount val="9"/>
                <c:pt idx="0">
                  <c:v>2011年</c:v>
                </c:pt>
                <c:pt idx="1">
                  <c:v>2012年</c:v>
                </c:pt>
                <c:pt idx="2">
                  <c:v>2013年</c:v>
                </c:pt>
                <c:pt idx="3">
                  <c:v>2014年</c:v>
                </c:pt>
                <c:pt idx="4">
                  <c:v>2015年</c:v>
                </c:pt>
                <c:pt idx="5">
                  <c:v>2016年</c:v>
                </c:pt>
                <c:pt idx="6">
                  <c:v>2017年</c:v>
                </c:pt>
                <c:pt idx="7">
                  <c:v>2018年</c:v>
                </c:pt>
                <c:pt idx="8">
                  <c:v>2019年</c:v>
                </c:pt>
              </c:strCache>
            </c:strRef>
          </c:cat>
          <c:val>
            <c:numRef>
              <c:f>Sheet2!$C$17:$K$17</c:f>
              <c:numCache>
                <c:formatCode>0.0%</c:formatCode>
                <c:ptCount val="9"/>
                <c:pt idx="0">
                  <c:v>5.6222362602653189E-2</c:v>
                </c:pt>
                <c:pt idx="1">
                  <c:v>4.6351084812623275E-2</c:v>
                </c:pt>
                <c:pt idx="2">
                  <c:v>4.5714285714285714E-2</c:v>
                </c:pt>
                <c:pt idx="3">
                  <c:v>4.1511442256519426E-2</c:v>
                </c:pt>
                <c:pt idx="4">
                  <c:v>3.322166387493021E-2</c:v>
                </c:pt>
                <c:pt idx="5">
                  <c:v>3.3936170212765959E-2</c:v>
                </c:pt>
                <c:pt idx="6">
                  <c:v>3.2000000000000001E-2</c:v>
                </c:pt>
                <c:pt idx="7">
                  <c:v>3.5999999999999997E-2</c:v>
                </c:pt>
                <c:pt idx="8">
                  <c:v>0.04</c:v>
                </c:pt>
              </c:numCache>
            </c:numRef>
          </c:val>
          <c:smooth val="0"/>
          <c:extLst>
            <c:ext xmlns:c16="http://schemas.microsoft.com/office/drawing/2014/chart" uri="{C3380CC4-5D6E-409C-BE32-E72D297353CC}">
              <c16:uniqueId val="{00000012-EF26-460E-B6FB-778279E8D129}"/>
            </c:ext>
          </c:extLst>
        </c:ser>
        <c:dLbls>
          <c:showLegendKey val="0"/>
          <c:showVal val="0"/>
          <c:showCatName val="0"/>
          <c:showSerName val="0"/>
          <c:showPercent val="0"/>
          <c:showBubbleSize val="0"/>
        </c:dLbls>
        <c:marker val="1"/>
        <c:smooth val="0"/>
        <c:axId val="63792640"/>
        <c:axId val="63791104"/>
      </c:lineChart>
      <c:catAx>
        <c:axId val="63767296"/>
        <c:scaling>
          <c:orientation val="minMax"/>
        </c:scaling>
        <c:delete val="0"/>
        <c:axPos val="b"/>
        <c:numFmt formatCode="General" sourceLinked="0"/>
        <c:majorTickMark val="none"/>
        <c:minorTickMark val="none"/>
        <c:tickLblPos val="nextTo"/>
        <c:crossAx val="63768832"/>
        <c:crosses val="autoZero"/>
        <c:auto val="1"/>
        <c:lblAlgn val="ctr"/>
        <c:lblOffset val="100"/>
        <c:noMultiLvlLbl val="0"/>
      </c:catAx>
      <c:valAx>
        <c:axId val="63768832"/>
        <c:scaling>
          <c:orientation val="minMax"/>
        </c:scaling>
        <c:delete val="0"/>
        <c:axPos val="l"/>
        <c:majorGridlines/>
        <c:numFmt formatCode="0.0_);[Red]\(0.0\)" sourceLinked="1"/>
        <c:majorTickMark val="none"/>
        <c:minorTickMark val="none"/>
        <c:tickLblPos val="nextTo"/>
        <c:spPr>
          <a:ln w="9525">
            <a:noFill/>
          </a:ln>
        </c:spPr>
        <c:crossAx val="63767296"/>
        <c:crosses val="autoZero"/>
        <c:crossBetween val="between"/>
      </c:valAx>
      <c:valAx>
        <c:axId val="63791104"/>
        <c:scaling>
          <c:orientation val="minMax"/>
        </c:scaling>
        <c:delete val="0"/>
        <c:axPos val="r"/>
        <c:numFmt formatCode="0.0%" sourceLinked="1"/>
        <c:majorTickMark val="out"/>
        <c:minorTickMark val="none"/>
        <c:tickLblPos val="nextTo"/>
        <c:crossAx val="63792640"/>
        <c:crosses val="max"/>
        <c:crossBetween val="between"/>
      </c:valAx>
      <c:catAx>
        <c:axId val="63792640"/>
        <c:scaling>
          <c:orientation val="minMax"/>
        </c:scaling>
        <c:delete val="1"/>
        <c:axPos val="b"/>
        <c:numFmt formatCode="General" sourceLinked="1"/>
        <c:majorTickMark val="out"/>
        <c:minorTickMark val="none"/>
        <c:tickLblPos val="nextTo"/>
        <c:crossAx val="63791104"/>
        <c:crosses val="autoZero"/>
        <c:auto val="1"/>
        <c:lblAlgn val="ctr"/>
        <c:lblOffset val="100"/>
        <c:noMultiLvlLbl val="0"/>
      </c:catAx>
    </c:plotArea>
    <c:legend>
      <c:legendPos val="b"/>
      <c:layout>
        <c:manualLayout>
          <c:xMode val="edge"/>
          <c:yMode val="edge"/>
          <c:x val="5.0000046952985974E-2"/>
          <c:y val="0.93193195252013095"/>
          <c:w val="0.89999990609402802"/>
          <c:h val="5.6372137456719762E-2"/>
        </c:manualLayout>
      </c:layout>
      <c:overlay val="0"/>
      <c:txPr>
        <a:bodyPr/>
        <a:lstStyle/>
        <a:p>
          <a:pPr>
            <a:defRPr sz="700" b="1"/>
          </a:pPr>
          <a:endParaRPr lang="ja-JP"/>
        </a:p>
      </c:txPr>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'３５～４４，４５～５４'!$I$24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'３５～４４，４５～５４'!$J$23:$N$23</c:f>
              <c:strCache>
                <c:ptCount val="5"/>
                <c:pt idx="0">
                  <c:v>2015年</c:v>
                </c:pt>
                <c:pt idx="1">
                  <c:v>2016年</c:v>
                </c:pt>
                <c:pt idx="2">
                  <c:v>2017年</c:v>
                </c:pt>
                <c:pt idx="3">
                  <c:v>2018年</c:v>
                </c:pt>
                <c:pt idx="4">
                  <c:v>2019年</c:v>
                </c:pt>
              </c:strCache>
            </c:strRef>
          </c:cat>
          <c:val>
            <c:numRef>
              <c:f>'３５～４４，４５～５４'!$J$24:$N$24</c:f>
              <c:numCache>
                <c:formatCode>0.00%</c:formatCode>
                <c:ptCount val="5"/>
                <c:pt idx="0">
                  <c:v>0.9101694915254237</c:v>
                </c:pt>
                <c:pt idx="1">
                  <c:v>0.91816693944353522</c:v>
                </c:pt>
                <c:pt idx="2">
                  <c:v>0.90909090909090906</c:v>
                </c:pt>
                <c:pt idx="3">
                  <c:v>0.91463414634146345</c:v>
                </c:pt>
                <c:pt idx="4">
                  <c:v>0.91803278688524592</c:v>
                </c:pt>
              </c:numCache>
            </c:numRef>
          </c:val>
          <c:smooth val="0"/>
          <c:extLst>
            <c:ext xmlns:c16="http://schemas.microsoft.com/office/drawing/2014/chart" uri="{C3380CC4-5D6E-409C-BE32-E72D297353CC}">
              <c16:uniqueId val="{00000000-B75E-4EE6-A47C-1EB1D378FA1B}"/>
            </c:ext>
          </c:extLst>
        </c:ser>
        <c:ser>
          <c:idx val="1"/>
          <c:order val="1"/>
          <c:tx>
            <c:strRef>
              <c:f>'３５～４４，４５～５４'!$I$25</c:f>
              <c:strCache>
                <c:ptCount val="1"/>
                <c:pt idx="0">
                  <c:v>全国（男性）</c:v>
                </c:pt>
              </c:strCache>
            </c:strRef>
          </c:tx>
          <c:spPr>
            <a:ln w="19050">
              <a:prstDash val="sysDash"/>
            </a:ln>
          </c:spPr>
          <c:marker>
            <c:symbol val="diamond"/>
            <c:size val="7"/>
          </c:marker>
          <c:cat>
            <c:strRef>
              <c:f>'３５～４４，４５～５４'!$J$23:$N$23</c:f>
              <c:strCache>
                <c:ptCount val="5"/>
                <c:pt idx="0">
                  <c:v>2015年</c:v>
                </c:pt>
                <c:pt idx="1">
                  <c:v>2016年</c:v>
                </c:pt>
                <c:pt idx="2">
                  <c:v>2017年</c:v>
                </c:pt>
                <c:pt idx="3">
                  <c:v>2018年</c:v>
                </c:pt>
                <c:pt idx="4">
                  <c:v>2019年</c:v>
                </c:pt>
              </c:strCache>
            </c:strRef>
          </c:cat>
          <c:val>
            <c:numRef>
              <c:f>'３５～４４，４５～５４'!$J$25:$N$25</c:f>
              <c:numCache>
                <c:formatCode>0.00%</c:formatCode>
                <c:ptCount val="5"/>
                <c:pt idx="0">
                  <c:v>0.92814371257485029</c:v>
                </c:pt>
                <c:pt idx="1">
                  <c:v>0.9309941520467836</c:v>
                </c:pt>
                <c:pt idx="2">
                  <c:v>0.93083900226757366</c:v>
                </c:pt>
                <c:pt idx="3">
                  <c:v>0.93466223698781836</c:v>
                </c:pt>
                <c:pt idx="4">
                  <c:v>0.93492407809110634</c:v>
                </c:pt>
              </c:numCache>
            </c:numRef>
          </c:val>
          <c:smooth val="0"/>
          <c:extLst>
            <c:ext xmlns:c16="http://schemas.microsoft.com/office/drawing/2014/chart" uri="{C3380CC4-5D6E-409C-BE32-E72D297353CC}">
              <c16:uniqueId val="{00000001-B75E-4EE6-A47C-1EB1D378FA1B}"/>
            </c:ext>
          </c:extLst>
        </c:ser>
        <c:ser>
          <c:idx val="2"/>
          <c:order val="2"/>
          <c:tx>
            <c:strRef>
              <c:f>'３５～４４，４５～５４'!$I$26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5E-4EE6-A47C-1EB1D378FA1B}"/>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75E-4EE6-A47C-1EB1D378FA1B}"/>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5E-4EE6-A47C-1EB1D378FA1B}"/>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'３５～４４，４５～５４'!$J$23:$N$23</c:f>
              <c:strCache>
                <c:ptCount val="5"/>
                <c:pt idx="0">
                  <c:v>2015年</c:v>
                </c:pt>
                <c:pt idx="1">
                  <c:v>2016年</c:v>
                </c:pt>
                <c:pt idx="2">
                  <c:v>2017年</c:v>
                </c:pt>
                <c:pt idx="3">
                  <c:v>2018年</c:v>
                </c:pt>
                <c:pt idx="4">
                  <c:v>2019年</c:v>
                </c:pt>
              </c:strCache>
            </c:strRef>
          </c:cat>
          <c:val>
            <c:numRef>
              <c:f>'３５～４４，４５～５４'!$J$26:$N$26</c:f>
              <c:numCache>
                <c:formatCode>0.00%</c:formatCode>
                <c:ptCount val="5"/>
                <c:pt idx="0">
                  <c:v>0.71026490066225167</c:v>
                </c:pt>
                <c:pt idx="1">
                  <c:v>0.72843450479233229</c:v>
                </c:pt>
                <c:pt idx="2">
                  <c:v>0.74</c:v>
                </c:pt>
                <c:pt idx="3">
                  <c:v>0.72089552238805965</c:v>
                </c:pt>
                <c:pt idx="4">
                  <c:v>0.75218658892128276</c:v>
                </c:pt>
              </c:numCache>
            </c:numRef>
          </c:val>
          <c:smooth val="0"/>
          <c:extLst>
            <c:ext xmlns:c16="http://schemas.microsoft.com/office/drawing/2014/chart" uri="{C3380CC4-5D6E-409C-BE32-E72D297353CC}">
              <c16:uniqueId val="{00000005-B75E-4EE6-A47C-1EB1D378FA1B}"/>
            </c:ext>
          </c:extLst>
        </c:ser>
        <c:ser>
          <c:idx val="3"/>
          <c:order val="3"/>
          <c:tx>
            <c:strRef>
              <c:f>'３５～４４，４５～５４'!$I$27</c:f>
              <c:strCache>
                <c:ptCount val="1"/>
                <c:pt idx="0">
                  <c:v>全国（女性）</c:v>
                </c:pt>
              </c:strCache>
            </c:strRef>
          </c:tx>
          <c:spPr>
            <a:ln w="19050">
              <a:prstDash val="sysDash"/>
            </a:ln>
          </c:spPr>
          <c:marker>
            <c:symbol val="x"/>
            <c:size val="7"/>
          </c:marker>
          <c:cat>
            <c:strRef>
              <c:f>'３５～４４，４５～５４'!$J$23:$N$23</c:f>
              <c:strCache>
                <c:ptCount val="5"/>
                <c:pt idx="0">
                  <c:v>2015年</c:v>
                </c:pt>
                <c:pt idx="1">
                  <c:v>2016年</c:v>
                </c:pt>
                <c:pt idx="2">
                  <c:v>2017年</c:v>
                </c:pt>
                <c:pt idx="3">
                  <c:v>2018年</c:v>
                </c:pt>
                <c:pt idx="4">
                  <c:v>2019年</c:v>
                </c:pt>
              </c:strCache>
            </c:strRef>
          </c:cat>
          <c:val>
            <c:numRef>
              <c:f>'３５～４４，４５～５４'!$J$27:$N$27</c:f>
              <c:numCache>
                <c:formatCode>0.00%</c:formatCode>
                <c:ptCount val="5"/>
                <c:pt idx="0">
                  <c:v>0.74758454106280192</c:v>
                </c:pt>
                <c:pt idx="1">
                  <c:v>0.76004728132387711</c:v>
                </c:pt>
                <c:pt idx="2">
                  <c:v>0.76985040276179517</c:v>
                </c:pt>
                <c:pt idx="3">
                  <c:v>0.77727784026996627</c:v>
                </c:pt>
                <c:pt idx="4">
                  <c:v>0.79162072767364944</c:v>
                </c:pt>
              </c:numCache>
            </c:numRef>
          </c:val>
          <c:smooth val="0"/>
          <c:extLst>
            <c:ext xmlns:c16="http://schemas.microsoft.com/office/drawing/2014/chart" uri="{C3380CC4-5D6E-409C-BE32-E72D297353CC}">
              <c16:uniqueId val="{00000006-B75E-4EE6-A47C-1EB1D378FA1B}"/>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95000000000000007"/>
          <c:min val="0.65000000000000013"/>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'55～64.65以上'!$B$24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'55～64.65以上'!$C$23:$G$23</c:f>
              <c:strCache>
                <c:ptCount val="5"/>
                <c:pt idx="0">
                  <c:v>2015年</c:v>
                </c:pt>
                <c:pt idx="1">
                  <c:v>2016年</c:v>
                </c:pt>
                <c:pt idx="2">
                  <c:v>2017年</c:v>
                </c:pt>
                <c:pt idx="3">
                  <c:v>2018年</c:v>
                </c:pt>
                <c:pt idx="4">
                  <c:v>2019年</c:v>
                </c:pt>
              </c:strCache>
            </c:strRef>
          </c:cat>
          <c:val>
            <c:numRef>
              <c:f>'55～64.65以上'!$C$24:$G$24</c:f>
              <c:numCache>
                <c:formatCode>0.00%</c:formatCode>
                <c:ptCount val="5"/>
                <c:pt idx="0">
                  <c:v>0.79268292682926833</c:v>
                </c:pt>
                <c:pt idx="1">
                  <c:v>0.81302521008403361</c:v>
                </c:pt>
                <c:pt idx="2">
                  <c:v>0.81341719077568131</c:v>
                </c:pt>
                <c:pt idx="3">
                  <c:v>0.82809224318658281</c:v>
                </c:pt>
                <c:pt idx="4">
                  <c:v>0.86307053941908718</c:v>
                </c:pt>
              </c:numCache>
            </c:numRef>
          </c:val>
          <c:smooth val="0"/>
          <c:extLst>
            <c:ext xmlns:c16="http://schemas.microsoft.com/office/drawing/2014/chart" uri="{C3380CC4-5D6E-409C-BE32-E72D297353CC}">
              <c16:uniqueId val="{00000000-882A-4700-B42E-2FAC0E9264E0}"/>
            </c:ext>
          </c:extLst>
        </c:ser>
        <c:ser>
          <c:idx val="1"/>
          <c:order val="1"/>
          <c:tx>
            <c:strRef>
              <c:f>'55～64.65以上'!$B$25</c:f>
              <c:strCache>
                <c:ptCount val="1"/>
                <c:pt idx="0">
                  <c:v>全国（男性）</c:v>
                </c:pt>
              </c:strCache>
            </c:strRef>
          </c:tx>
          <c:spPr>
            <a:ln w="19050">
              <a:prstDash val="sysDash"/>
            </a:ln>
          </c:spPr>
          <c:marker>
            <c:symbol val="diamond"/>
            <c:size val="7"/>
          </c:marker>
          <c:cat>
            <c:strRef>
              <c:f>'55～64.65以上'!$C$23:$G$23</c:f>
              <c:strCache>
                <c:ptCount val="5"/>
                <c:pt idx="0">
                  <c:v>2015年</c:v>
                </c:pt>
                <c:pt idx="1">
                  <c:v>2016年</c:v>
                </c:pt>
                <c:pt idx="2">
                  <c:v>2017年</c:v>
                </c:pt>
                <c:pt idx="3">
                  <c:v>2018年</c:v>
                </c:pt>
                <c:pt idx="4">
                  <c:v>2019年</c:v>
                </c:pt>
              </c:strCache>
            </c:strRef>
          </c:cat>
          <c:val>
            <c:numRef>
              <c:f>'55～64.65以上'!$C$25:$G$25</c:f>
              <c:numCache>
                <c:formatCode>0.00%</c:formatCode>
                <c:ptCount val="5"/>
                <c:pt idx="0">
                  <c:v>0.82434127979924721</c:v>
                </c:pt>
                <c:pt idx="1">
                  <c:v>0.83462532299741599</c:v>
                </c:pt>
                <c:pt idx="2">
                  <c:v>0.85098039215686272</c:v>
                </c:pt>
                <c:pt idx="3">
                  <c:v>0.86261558784676351</c:v>
                </c:pt>
                <c:pt idx="4">
                  <c:v>0.8688741721854305</c:v>
                </c:pt>
              </c:numCache>
            </c:numRef>
          </c:val>
          <c:smooth val="0"/>
          <c:extLst>
            <c:ext xmlns:c16="http://schemas.microsoft.com/office/drawing/2014/chart" uri="{C3380CC4-5D6E-409C-BE32-E72D297353CC}">
              <c16:uniqueId val="{00000001-882A-4700-B42E-2FAC0E9264E0}"/>
            </c:ext>
          </c:extLst>
        </c:ser>
        <c:ser>
          <c:idx val="2"/>
          <c:order val="2"/>
          <c:tx>
            <c:strRef>
              <c:f>'55～64.65以上'!$B$26</c:f>
              <c:strCache>
                <c:ptCount val="1"/>
                <c:pt idx="0">
                  <c:v>大阪府（女性）</c:v>
                </c:pt>
              </c:strCache>
            </c:strRef>
          </c:tx>
          <c:spPr>
            <a:ln w="19050"/>
          </c:spPr>
          <c:marker>
            <c:symbol val="x"/>
            <c:size val="7"/>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2A-4700-B42E-2FAC0E9264E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'55～64.65以上'!$C$23:$G$23</c:f>
              <c:strCache>
                <c:ptCount val="5"/>
                <c:pt idx="0">
                  <c:v>2015年</c:v>
                </c:pt>
                <c:pt idx="1">
                  <c:v>2016年</c:v>
                </c:pt>
                <c:pt idx="2">
                  <c:v>2017年</c:v>
                </c:pt>
                <c:pt idx="3">
                  <c:v>2018年</c:v>
                </c:pt>
                <c:pt idx="4">
                  <c:v>2019年</c:v>
                </c:pt>
              </c:strCache>
            </c:strRef>
          </c:cat>
          <c:val>
            <c:numRef>
              <c:f>'55～64.65以上'!$C$26:$G$26</c:f>
              <c:numCache>
                <c:formatCode>0.00%</c:formatCode>
                <c:ptCount val="5"/>
                <c:pt idx="0">
                  <c:v>0.52692307692307694</c:v>
                </c:pt>
                <c:pt idx="1">
                  <c:v>0.54581673306772904</c:v>
                </c:pt>
                <c:pt idx="2">
                  <c:v>0.56451612903225812</c:v>
                </c:pt>
                <c:pt idx="3">
                  <c:v>0.59514170040485825</c:v>
                </c:pt>
                <c:pt idx="4">
                  <c:v>0.6412825651302605</c:v>
                </c:pt>
              </c:numCache>
            </c:numRef>
          </c:val>
          <c:smooth val="0"/>
          <c:extLst>
            <c:ext xmlns:c16="http://schemas.microsoft.com/office/drawing/2014/chart" uri="{C3380CC4-5D6E-409C-BE32-E72D297353CC}">
              <c16:uniqueId val="{00000003-882A-4700-B42E-2FAC0E9264E0}"/>
            </c:ext>
          </c:extLst>
        </c:ser>
        <c:ser>
          <c:idx val="3"/>
          <c:order val="3"/>
          <c:tx>
            <c:strRef>
              <c:f>'55～64.65以上'!$B$27</c:f>
              <c:strCache>
                <c:ptCount val="1"/>
                <c:pt idx="0">
                  <c:v>全国（女性）</c:v>
                </c:pt>
              </c:strCache>
            </c:strRef>
          </c:tx>
          <c:spPr>
            <a:ln w="19050">
              <a:prstDash val="sysDash"/>
            </a:ln>
          </c:spPr>
          <c:marker>
            <c:symbol val="x"/>
            <c:size val="7"/>
          </c:marker>
          <c:cat>
            <c:strRef>
              <c:f>'55～64.65以上'!$C$23:$G$23</c:f>
              <c:strCache>
                <c:ptCount val="5"/>
                <c:pt idx="0">
                  <c:v>2015年</c:v>
                </c:pt>
                <c:pt idx="1">
                  <c:v>2016年</c:v>
                </c:pt>
                <c:pt idx="2">
                  <c:v>2017年</c:v>
                </c:pt>
                <c:pt idx="3">
                  <c:v>2018年</c:v>
                </c:pt>
                <c:pt idx="4">
                  <c:v>2019年</c:v>
                </c:pt>
              </c:strCache>
            </c:strRef>
          </c:cat>
          <c:val>
            <c:numRef>
              <c:f>'55～64.65以上'!$C$27:$G$27</c:f>
              <c:numCache>
                <c:formatCode>0.00%</c:formatCode>
                <c:ptCount val="5"/>
                <c:pt idx="0">
                  <c:v>0.57894736842105265</c:v>
                </c:pt>
                <c:pt idx="1">
                  <c:v>0.59646910466582592</c:v>
                </c:pt>
                <c:pt idx="2">
                  <c:v>0.62002567394094998</c:v>
                </c:pt>
                <c:pt idx="3">
                  <c:v>0.64239271781534457</c:v>
                </c:pt>
                <c:pt idx="4">
                  <c:v>0.66057441253263705</c:v>
                </c:pt>
              </c:numCache>
            </c:numRef>
          </c:val>
          <c:smooth val="0"/>
          <c:extLst>
            <c:ext xmlns:c16="http://schemas.microsoft.com/office/drawing/2014/chart" uri="{C3380CC4-5D6E-409C-BE32-E72D297353CC}">
              <c16:uniqueId val="{00000004-882A-4700-B42E-2FAC0E9264E0}"/>
            </c:ext>
          </c:extLst>
        </c:ser>
        <c:dLbls>
          <c:showLegendKey val="0"/>
          <c:showVal val="0"/>
          <c:showCatName val="0"/>
          <c:showSerName val="0"/>
          <c:showPercent val="0"/>
          <c:showBubbleSize val="0"/>
        </c:dLbls>
        <c:marker val="1"/>
        <c:smooth val="0"/>
        <c:axId val="96237056"/>
        <c:axId val="96238592"/>
      </c:lineChart>
      <c:catAx>
        <c:axId val="96237056"/>
        <c:scaling>
          <c:orientation val="minMax"/>
        </c:scaling>
        <c:delete val="0"/>
        <c:axPos val="b"/>
        <c:numFmt formatCode="General" sourceLinked="0"/>
        <c:majorTickMark val="none"/>
        <c:minorTickMark val="none"/>
        <c:tickLblPos val="nextTo"/>
        <c:crossAx val="96238592"/>
        <c:crosses val="autoZero"/>
        <c:auto val="1"/>
        <c:lblAlgn val="ctr"/>
        <c:lblOffset val="100"/>
        <c:noMultiLvlLbl val="0"/>
      </c:catAx>
      <c:valAx>
        <c:axId val="96238592"/>
        <c:scaling>
          <c:orientation val="minMax"/>
          <c:max val="0.9"/>
          <c:min val="0.5"/>
        </c:scaling>
        <c:delete val="0"/>
        <c:axPos val="l"/>
        <c:majorGridlines/>
        <c:numFmt formatCode="0.0%" sourceLinked="0"/>
        <c:majorTickMark val="none"/>
        <c:minorTickMark val="none"/>
        <c:tickLblPos val="nextTo"/>
        <c:spPr>
          <a:ln w="9525">
            <a:noFill/>
          </a:ln>
        </c:spPr>
        <c:crossAx val="96237056"/>
        <c:crosses val="autoZero"/>
        <c:crossBetween val="between"/>
        <c:majorUnit val="5.000000000000001E-2"/>
      </c:valAx>
    </c:plotArea>
    <c:legend>
      <c:legendPos val="b"/>
      <c:overlay val="0"/>
    </c:legend>
    <c:plotVisOnly val="1"/>
    <c:dispBlanksAs val="zero"/>
    <c:showDLblsOverMax val="0"/>
  </c:chart>
  <c:txPr>
    <a:bodyPr/>
    <a:lstStyle/>
    <a:p>
      <a:pPr>
        <a:defRPr sz="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'55～64.65以上'!$I$24</c:f>
              <c:strCache>
                <c:ptCount val="1"/>
                <c:pt idx="0">
                  <c:v>大阪府（男性）</c:v>
                </c:pt>
              </c:strCache>
            </c:strRef>
          </c:tx>
          <c:spPr>
            <a:ln w="19050"/>
          </c:spP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'55～64.65以上'!$J$23:$N$23</c:f>
              <c:strCache>
                <c:ptCount val="5"/>
                <c:pt idx="0">
                  <c:v>2015年</c:v>
                </c:pt>
                <c:pt idx="1">
                  <c:v>2016年</c:v>
                </c:pt>
                <c:pt idx="2">
                  <c:v>2017年</c:v>
                </c:pt>
                <c:pt idx="3">
                  <c:v>2018年</c:v>
                </c:pt>
                <c:pt idx="4">
                  <c:v>2019年</c:v>
                </c:pt>
              </c:strCache>
            </c:strRef>
          </c:cat>
          <c:val>
            <c:numRef>
              <c:f>'55～64.65以上'!$J$24:$N$24</c:f>
              <c:numCache>
                <c:formatCode>0.00%</c:formatCode>
                <c:ptCount val="5"/>
                <c:pt idx="0">
                  <c:v>0.27056491575817643</c:v>
                </c:pt>
                <c:pt idx="1">
                  <c:v>0.26019417475728157</c:v>
                </c:pt>
                <c:pt idx="2">
                  <c:v>0.2550529355149182</c:v>
                </c:pt>
                <c:pt idx="3">
                  <c:v>0.27793696275071633</c:v>
                </c:pt>
                <c:pt idx="4">
                  <c:v>0.30228136882129275</c:v>
                </c:pt>
              </c:numCache>
            </c:numRef>
          </c:val>
          <c:smooth val="0"/>
          <c:extLst>
            <c:ext xmlns:c16="http://schemas.microsoft.com/office/drawing/2014/chart" uri="{C3380CC4-5D6E-409C-BE32-E72D297353CC}">
              <c16:uniqueId val="{00000000-C95A-42F7-B8B5-471386201FDC}"/>
            </c:ext>
          </c:extLst>
        </c:ser>
        <c:ser>
          <c:idx val="1"/>
          <c:order val="1"/>
          <c:tx>
            <c:strRef>
              <c:f>'55～64.65以上'!$I$25</c:f>
              <c:strCache>
                <c:ptCount val="1"/>
                <c:pt idx="0">
                  <c:v>全国（男性）</c:v>
                </c:pt>
              </c:strCache>
            </c:strRef>
          </c:tx>
          <c:spPr>
            <a:ln w="19050">
              <a:prstDash val="sysDash"/>
            </a:ln>
          </c:spPr>
          <c:marker>
            <c:symbol val="diamond"/>
            <c:size val="7"/>
          </c:marker>
          <c:cat>
            <c:strRef>
              <c:f>'55～64.65以上'!$J$23:$N$23</c:f>
              <c:strCache>
                <c:ptCount val="5"/>
                <c:pt idx="0">
                  <c:v>2015年</c:v>
                </c:pt>
                <c:pt idx="1">
                  <c:v>2016年</c:v>
                </c:pt>
                <c:pt idx="2">
                  <c:v>2017年</c:v>
                </c:pt>
                <c:pt idx="3">
                  <c:v>2018年</c:v>
                </c:pt>
                <c:pt idx="4">
                  <c:v>2019年</c:v>
                </c:pt>
              </c:strCache>
            </c:strRef>
          </c:cat>
          <c:val>
            <c:numRef>
              <c:f>'55～64.65以上'!$J$25:$N$25</c:f>
              <c:numCache>
                <c:formatCode>0.00%</c:formatCode>
                <c:ptCount val="5"/>
                <c:pt idx="0">
                  <c:v>0.30288461538461536</c:v>
                </c:pt>
                <c:pt idx="1">
                  <c:v>0.3085177733065057</c:v>
                </c:pt>
                <c:pt idx="2">
                  <c:v>0.31755424063116372</c:v>
                </c:pt>
                <c:pt idx="3">
                  <c:v>0.33203631647211412</c:v>
                </c:pt>
                <c:pt idx="4">
                  <c:v>0.34104046242774566</c:v>
                </c:pt>
              </c:numCache>
            </c:numRef>
          </c:val>
          <c:smooth val="0"/>
          <c:extLst>
            <c:ext xmlns:c16="http://schemas.microsoft.com/office/drawing/2014/chart" uri="{C3380CC4-5D6E-409C-BE32-E72D297353CC}">
              <c16:uniqueId val="{00000001-C95A-42F7-B8B5-471386201FDC}"/>
            </c:ext>
          </c:extLst>
        </c:ser>
        <c:ser>
          <c:idx val="2"/>
          <c:order val="2"/>
          <c:tx>
            <c:strRef>
              <c:f>'55～64.65以上'!$I$26</c:f>
              <c:strCache>
                <c:ptCount val="1"/>
                <c:pt idx="0">
                  <c:v>大阪府（女性）</c:v>
                </c:pt>
              </c:strCache>
            </c:strRef>
          </c:tx>
          <c:spPr>
            <a:ln w="19050"/>
          </c:spPr>
          <c:marker>
            <c:symbol val="x"/>
            <c:size val="7"/>
          </c:marker>
          <c:dLbls>
            <c:dLbl>
              <c:idx val="0"/>
              <c:layout>
                <c:manualLayout>
                  <c:x val="-6.7993219597550308E-2"/>
                  <c:y val="4.67709244677748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5A-42F7-B8B5-471386201FDC}"/>
                </c:ext>
              </c:extLst>
            </c:dLbl>
            <c:dLbl>
              <c:idx val="2"/>
              <c:layout>
                <c:manualLayout>
                  <c:x val="-6.7993219597550308E-2"/>
                  <c:y val="4.6770924467774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5A-42F7-B8B5-471386201FDC}"/>
                </c:ext>
              </c:extLst>
            </c:dLbl>
            <c:dLbl>
              <c:idx val="3"/>
              <c:layout>
                <c:manualLayout>
                  <c:x val="-6.7993219597550308E-2"/>
                  <c:y val="5.1400554097404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5A-42F7-B8B5-471386201FD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'55～64.65以上'!$J$23:$N$23</c:f>
              <c:strCache>
                <c:ptCount val="5"/>
                <c:pt idx="0">
                  <c:v>2015年</c:v>
                </c:pt>
                <c:pt idx="1">
                  <c:v>2016年</c:v>
                </c:pt>
                <c:pt idx="2">
                  <c:v>2017年</c:v>
                </c:pt>
                <c:pt idx="3">
                  <c:v>2018年</c:v>
                </c:pt>
                <c:pt idx="4">
                  <c:v>2019年</c:v>
                </c:pt>
              </c:strCache>
            </c:strRef>
          </c:cat>
          <c:val>
            <c:numRef>
              <c:f>'55～64.65以上'!$J$26:$N$26</c:f>
              <c:numCache>
                <c:formatCode>0.00%</c:formatCode>
                <c:ptCount val="5"/>
                <c:pt idx="0">
                  <c:v>0.12633996937212863</c:v>
                </c:pt>
                <c:pt idx="1">
                  <c:v>0.13408239700374533</c:v>
                </c:pt>
                <c:pt idx="2">
                  <c:v>0.12776957163958641</c:v>
                </c:pt>
                <c:pt idx="3">
                  <c:v>0.14682249817384951</c:v>
                </c:pt>
                <c:pt idx="4">
                  <c:v>0.16086956521739129</c:v>
                </c:pt>
              </c:numCache>
            </c:numRef>
          </c:val>
          <c:smooth val="0"/>
          <c:extLst>
            <c:ext xmlns:c16="http://schemas.microsoft.com/office/drawing/2014/chart" uri="{C3380CC4-5D6E-409C-BE32-E72D297353CC}">
              <c16:uniqueId val="{00000005-C95A-42F7-B8B5-471386201FDC}"/>
            </c:ext>
          </c:extLst>
        </c:ser>
        <c:ser>
          <c:idx val="3"/>
          <c:order val="3"/>
          <c:tx>
            <c:strRef>
              <c:f>'55～64.65以上'!$I$27</c:f>
              <c:strCache>
                <c:ptCount val="1"/>
                <c:pt idx="0">
                  <c:v>全国（女性）</c:v>
                </c:pt>
              </c:strCache>
            </c:strRef>
          </c:tx>
          <c:spPr>
            <a:ln w="19050">
              <a:prstDash val="sysDash"/>
            </a:ln>
          </c:spPr>
          <c:marker>
            <c:symbol val="x"/>
            <c:size val="7"/>
          </c:marker>
          <c:cat>
            <c:strRef>
              <c:f>'55～64.65以上'!$J$23:$N$23</c:f>
              <c:strCache>
                <c:ptCount val="5"/>
                <c:pt idx="0">
                  <c:v>2015年</c:v>
                </c:pt>
                <c:pt idx="1">
                  <c:v>2016年</c:v>
                </c:pt>
                <c:pt idx="2">
                  <c:v>2017年</c:v>
                </c:pt>
                <c:pt idx="3">
                  <c:v>2018年</c:v>
                </c:pt>
                <c:pt idx="4">
                  <c:v>2019年</c:v>
                </c:pt>
              </c:strCache>
            </c:strRef>
          </c:cat>
          <c:val>
            <c:numRef>
              <c:f>'55～64.65以上'!$J$27:$N$27</c:f>
              <c:numCache>
                <c:formatCode>0.00%</c:formatCode>
                <c:ptCount val="5"/>
                <c:pt idx="0">
                  <c:v>0.15047021943573669</c:v>
                </c:pt>
                <c:pt idx="1">
                  <c:v>0.15762538382804503</c:v>
                </c:pt>
                <c:pt idx="2">
                  <c:v>0.16338880484114976</c:v>
                </c:pt>
                <c:pt idx="3">
                  <c:v>0.17438963627304435</c:v>
                </c:pt>
                <c:pt idx="4">
                  <c:v>0.1782716049382716</c:v>
                </c:pt>
              </c:numCache>
            </c:numRef>
          </c:val>
          <c:smooth val="0"/>
          <c:extLst>
            <c:ext xmlns:c16="http://schemas.microsoft.com/office/drawing/2014/chart" uri="{C3380CC4-5D6E-409C-BE32-E72D297353CC}">
              <c16:uniqueId val="{00000006-C95A-42F7-B8B5-471386201FDC}"/>
            </c:ext>
          </c:extLst>
        </c:ser>
        <c:dLbls>
          <c:showLegendKey val="0"/>
          <c:showVal val="0"/>
          <c:showCatName val="0"/>
          <c:showSerName val="0"/>
          <c:showPercent val="0"/>
          <c:showBubbleSize val="0"/>
        </c:dLbls>
        <c:marker val="1"/>
        <c:smooth val="0"/>
        <c:axId val="96266112"/>
        <c:axId val="96267648"/>
      </c:lineChart>
      <c:catAx>
        <c:axId val="96266112"/>
        <c:scaling>
          <c:orientation val="minMax"/>
        </c:scaling>
        <c:delete val="0"/>
        <c:axPos val="b"/>
        <c:numFmt formatCode="General" sourceLinked="0"/>
        <c:majorTickMark val="none"/>
        <c:minorTickMark val="none"/>
        <c:tickLblPos val="nextTo"/>
        <c:crossAx val="96267648"/>
        <c:crosses val="autoZero"/>
        <c:auto val="1"/>
        <c:lblAlgn val="ctr"/>
        <c:lblOffset val="100"/>
        <c:noMultiLvlLbl val="0"/>
      </c:catAx>
      <c:valAx>
        <c:axId val="96267648"/>
        <c:scaling>
          <c:orientation val="minMax"/>
          <c:max val="0.35000000000000003"/>
          <c:min val="0.1"/>
        </c:scaling>
        <c:delete val="0"/>
        <c:axPos val="l"/>
        <c:majorGridlines/>
        <c:numFmt formatCode="0.0%" sourceLinked="0"/>
        <c:majorTickMark val="none"/>
        <c:minorTickMark val="none"/>
        <c:tickLblPos val="nextTo"/>
        <c:spPr>
          <a:ln w="9525">
            <a:noFill/>
          </a:ln>
        </c:spPr>
        <c:crossAx val="96266112"/>
        <c:crosses val="autoZero"/>
        <c:crossBetween val="between"/>
        <c:majorUnit val="5.000000000000001E-2"/>
      </c:valAx>
    </c:plotArea>
    <c:legend>
      <c:legendPos val="b"/>
      <c:overlay val="0"/>
      <c:txPr>
        <a:bodyPr/>
        <a:lstStyle/>
        <a:p>
          <a:pPr>
            <a:defRPr sz="800"/>
          </a:pPr>
          <a:endParaRPr lang="ja-JP"/>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46945814897016"/>
          <c:y val="4.5973166397678553E-2"/>
          <c:w val="0.86419900384983295"/>
          <c:h val="0.70759231183058635"/>
        </c:manualLayout>
      </c:layout>
      <c:barChart>
        <c:barDir val="col"/>
        <c:grouping val="clustered"/>
        <c:varyColors val="0"/>
        <c:ser>
          <c:idx val="0"/>
          <c:order val="0"/>
          <c:tx>
            <c:strRef>
              <c:f>女性!$B$30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女性!$C$29:$I$29</c:f>
              <c:strCache>
                <c:ptCount val="7"/>
                <c:pt idx="0">
                  <c:v>2013年</c:v>
                </c:pt>
                <c:pt idx="1">
                  <c:v>2014年</c:v>
                </c:pt>
                <c:pt idx="2">
                  <c:v>2015年</c:v>
                </c:pt>
                <c:pt idx="3">
                  <c:v>2016年</c:v>
                </c:pt>
                <c:pt idx="4">
                  <c:v>2017年</c:v>
                </c:pt>
                <c:pt idx="5">
                  <c:v>2018年</c:v>
                </c:pt>
                <c:pt idx="6">
                  <c:v>2019年</c:v>
                </c:pt>
              </c:strCache>
            </c:strRef>
          </c:cat>
          <c:val>
            <c:numRef>
              <c:f>女性!$C$30:$I$30</c:f>
              <c:numCache>
                <c:formatCode>0.00%</c:formatCode>
                <c:ptCount val="7"/>
                <c:pt idx="0">
                  <c:v>0.40366972477064222</c:v>
                </c:pt>
                <c:pt idx="1">
                  <c:v>0.42889908256880732</c:v>
                </c:pt>
                <c:pt idx="2">
                  <c:v>0.38990825688073394</c:v>
                </c:pt>
                <c:pt idx="3">
                  <c:v>0.43577981651376146</c:v>
                </c:pt>
                <c:pt idx="4">
                  <c:v>0.47640449438202248</c:v>
                </c:pt>
                <c:pt idx="5">
                  <c:v>0.5022321428571429</c:v>
                </c:pt>
                <c:pt idx="6">
                  <c:v>0.53691275167785235</c:v>
                </c:pt>
              </c:numCache>
            </c:numRef>
          </c:val>
          <c:extLst>
            <c:ext xmlns:c16="http://schemas.microsoft.com/office/drawing/2014/chart" uri="{C3380CC4-5D6E-409C-BE32-E72D297353CC}">
              <c16:uniqueId val="{00000000-C7B3-404B-947B-F028C0F9611F}"/>
            </c:ext>
          </c:extLst>
        </c:ser>
        <c:ser>
          <c:idx val="1"/>
          <c:order val="1"/>
          <c:tx>
            <c:strRef>
              <c:f>女性!$B$31</c:f>
              <c:strCache>
                <c:ptCount val="1"/>
                <c:pt idx="0">
                  <c:v>25～34歳</c:v>
                </c:pt>
              </c:strCache>
            </c:strRef>
          </c:tx>
          <c:spPr>
            <a:pattFill prst="pct20">
              <a:fgClr>
                <a:srgbClr val="FF0000"/>
              </a:fgClr>
              <a:bgClr>
                <a:schemeClr val="bg1"/>
              </a:bgClr>
            </a:pattFill>
            <a:ln>
              <a:solidFill>
                <a:srgbClr val="FF0000"/>
              </a:solidFill>
            </a:ln>
          </c:spPr>
          <c:invertIfNegative val="0"/>
          <c:cat>
            <c:strRef>
              <c:f>女性!$C$29:$I$29</c:f>
              <c:strCache>
                <c:ptCount val="7"/>
                <c:pt idx="0">
                  <c:v>2013年</c:v>
                </c:pt>
                <c:pt idx="1">
                  <c:v>2014年</c:v>
                </c:pt>
                <c:pt idx="2">
                  <c:v>2015年</c:v>
                </c:pt>
                <c:pt idx="3">
                  <c:v>2016年</c:v>
                </c:pt>
                <c:pt idx="4">
                  <c:v>2017年</c:v>
                </c:pt>
                <c:pt idx="5">
                  <c:v>2018年</c:v>
                </c:pt>
                <c:pt idx="6">
                  <c:v>2019年</c:v>
                </c:pt>
              </c:strCache>
            </c:strRef>
          </c:cat>
          <c:val>
            <c:numRef>
              <c:f>女性!$C$31:$I$31</c:f>
              <c:numCache>
                <c:formatCode>0.00%</c:formatCode>
                <c:ptCount val="7"/>
                <c:pt idx="0">
                  <c:v>0.69847328244274809</c:v>
                </c:pt>
                <c:pt idx="1">
                  <c:v>0.68482490272373542</c:v>
                </c:pt>
                <c:pt idx="2">
                  <c:v>0.69367588932806323</c:v>
                </c:pt>
                <c:pt idx="3">
                  <c:v>0.72654690618762474</c:v>
                </c:pt>
                <c:pt idx="4">
                  <c:v>0.72950819672131151</c:v>
                </c:pt>
                <c:pt idx="5">
                  <c:v>0.73443983402489632</c:v>
                </c:pt>
                <c:pt idx="6">
                  <c:v>0.76041666666666663</c:v>
                </c:pt>
              </c:numCache>
            </c:numRef>
          </c:val>
          <c:extLst>
            <c:ext xmlns:c16="http://schemas.microsoft.com/office/drawing/2014/chart" uri="{C3380CC4-5D6E-409C-BE32-E72D297353CC}">
              <c16:uniqueId val="{00000001-C7B3-404B-947B-F028C0F9611F}"/>
            </c:ext>
          </c:extLst>
        </c:ser>
        <c:ser>
          <c:idx val="2"/>
          <c:order val="2"/>
          <c:tx>
            <c:strRef>
              <c:f>女性!$B$32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女性!$C$29:$I$29</c:f>
              <c:strCache>
                <c:ptCount val="7"/>
                <c:pt idx="0">
                  <c:v>2013年</c:v>
                </c:pt>
                <c:pt idx="1">
                  <c:v>2014年</c:v>
                </c:pt>
                <c:pt idx="2">
                  <c:v>2015年</c:v>
                </c:pt>
                <c:pt idx="3">
                  <c:v>2016年</c:v>
                </c:pt>
                <c:pt idx="4">
                  <c:v>2017年</c:v>
                </c:pt>
                <c:pt idx="5">
                  <c:v>2018年</c:v>
                </c:pt>
                <c:pt idx="6">
                  <c:v>2019年</c:v>
                </c:pt>
              </c:strCache>
            </c:strRef>
          </c:cat>
          <c:val>
            <c:numRef>
              <c:f>女性!$C$32:$I$32</c:f>
              <c:numCache>
                <c:formatCode>0.00%</c:formatCode>
                <c:ptCount val="7"/>
                <c:pt idx="0">
                  <c:v>0.62931034482758619</c:v>
                </c:pt>
                <c:pt idx="1">
                  <c:v>0.64662756598240467</c:v>
                </c:pt>
                <c:pt idx="2">
                  <c:v>0.66114457831325302</c:v>
                </c:pt>
                <c:pt idx="3">
                  <c:v>0.66874027993779162</c:v>
                </c:pt>
                <c:pt idx="4">
                  <c:v>0.69391025641025639</c:v>
                </c:pt>
                <c:pt idx="5">
                  <c:v>0.69833333333333336</c:v>
                </c:pt>
                <c:pt idx="6">
                  <c:v>0.71923743500866555</c:v>
                </c:pt>
              </c:numCache>
            </c:numRef>
          </c:val>
          <c:extLst>
            <c:ext xmlns:c16="http://schemas.microsoft.com/office/drawing/2014/chart" uri="{C3380CC4-5D6E-409C-BE32-E72D297353CC}">
              <c16:uniqueId val="{00000002-C7B3-404B-947B-F028C0F9611F}"/>
            </c:ext>
          </c:extLst>
        </c:ser>
        <c:ser>
          <c:idx val="3"/>
          <c:order val="3"/>
          <c:tx>
            <c:strRef>
              <c:f>女性!$B$33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女性!$C$29:$I$29</c:f>
              <c:strCache>
                <c:ptCount val="7"/>
                <c:pt idx="0">
                  <c:v>2013年</c:v>
                </c:pt>
                <c:pt idx="1">
                  <c:v>2014年</c:v>
                </c:pt>
                <c:pt idx="2">
                  <c:v>2015年</c:v>
                </c:pt>
                <c:pt idx="3">
                  <c:v>2016年</c:v>
                </c:pt>
                <c:pt idx="4">
                  <c:v>2017年</c:v>
                </c:pt>
                <c:pt idx="5">
                  <c:v>2018年</c:v>
                </c:pt>
                <c:pt idx="6">
                  <c:v>2019年</c:v>
                </c:pt>
              </c:strCache>
            </c:strRef>
          </c:cat>
          <c:val>
            <c:numRef>
              <c:f>女性!$C$33:$I$33</c:f>
              <c:numCache>
                <c:formatCode>0.00%</c:formatCode>
                <c:ptCount val="7"/>
                <c:pt idx="0">
                  <c:v>0.68916518650088809</c:v>
                </c:pt>
                <c:pt idx="1">
                  <c:v>0.68782161234991424</c:v>
                </c:pt>
                <c:pt idx="2">
                  <c:v>0.71026490066225167</c:v>
                </c:pt>
                <c:pt idx="3">
                  <c:v>0.72843450479233229</c:v>
                </c:pt>
                <c:pt idx="4">
                  <c:v>0.74</c:v>
                </c:pt>
                <c:pt idx="5">
                  <c:v>0.72089552238805965</c:v>
                </c:pt>
                <c:pt idx="6">
                  <c:v>0.75218658892128276</c:v>
                </c:pt>
              </c:numCache>
            </c:numRef>
          </c:val>
          <c:extLst>
            <c:ext xmlns:c16="http://schemas.microsoft.com/office/drawing/2014/chart" uri="{C3380CC4-5D6E-409C-BE32-E72D297353CC}">
              <c16:uniqueId val="{00000003-C7B3-404B-947B-F028C0F9611F}"/>
            </c:ext>
          </c:extLst>
        </c:ser>
        <c:ser>
          <c:idx val="4"/>
          <c:order val="4"/>
          <c:tx>
            <c:strRef>
              <c:f>女性!$B$34</c:f>
              <c:strCache>
                <c:ptCount val="1"/>
                <c:pt idx="0">
                  <c:v>55～64歳</c:v>
                </c:pt>
              </c:strCache>
            </c:strRef>
          </c:tx>
          <c:spPr>
            <a:pattFill prst="pct40">
              <a:fgClr>
                <a:srgbClr val="00B0F0"/>
              </a:fgClr>
              <a:bgClr>
                <a:schemeClr val="bg1"/>
              </a:bgClr>
            </a:pattFill>
            <a:ln>
              <a:solidFill>
                <a:srgbClr val="00B0F0"/>
              </a:solidFill>
            </a:ln>
          </c:spPr>
          <c:invertIfNegative val="0"/>
          <c:cat>
            <c:strRef>
              <c:f>女性!$C$29:$I$29</c:f>
              <c:strCache>
                <c:ptCount val="7"/>
                <c:pt idx="0">
                  <c:v>2013年</c:v>
                </c:pt>
                <c:pt idx="1">
                  <c:v>2014年</c:v>
                </c:pt>
                <c:pt idx="2">
                  <c:v>2015年</c:v>
                </c:pt>
                <c:pt idx="3">
                  <c:v>2016年</c:v>
                </c:pt>
                <c:pt idx="4">
                  <c:v>2017年</c:v>
                </c:pt>
                <c:pt idx="5">
                  <c:v>2018年</c:v>
                </c:pt>
                <c:pt idx="6">
                  <c:v>2019年</c:v>
                </c:pt>
              </c:strCache>
            </c:strRef>
          </c:cat>
          <c:val>
            <c:numRef>
              <c:f>女性!$C$34:$I$34</c:f>
              <c:numCache>
                <c:formatCode>0.00%</c:formatCode>
                <c:ptCount val="7"/>
                <c:pt idx="0">
                  <c:v>0.48275862068965519</c:v>
                </c:pt>
                <c:pt idx="1">
                  <c:v>0.50366300366300365</c:v>
                </c:pt>
                <c:pt idx="2">
                  <c:v>0.52692307692307694</c:v>
                </c:pt>
                <c:pt idx="3">
                  <c:v>0.54581673306772904</c:v>
                </c:pt>
                <c:pt idx="4">
                  <c:v>0.56451612903225812</c:v>
                </c:pt>
                <c:pt idx="5">
                  <c:v>0.59514170040485825</c:v>
                </c:pt>
                <c:pt idx="6">
                  <c:v>0.6412825651302605</c:v>
                </c:pt>
              </c:numCache>
            </c:numRef>
          </c:val>
          <c:extLst>
            <c:ext xmlns:c16="http://schemas.microsoft.com/office/drawing/2014/chart" uri="{C3380CC4-5D6E-409C-BE32-E72D297353CC}">
              <c16:uniqueId val="{00000004-C7B3-404B-947B-F028C0F9611F}"/>
            </c:ext>
          </c:extLst>
        </c:ser>
        <c:ser>
          <c:idx val="5"/>
          <c:order val="5"/>
          <c:tx>
            <c:strRef>
              <c:f>女性!$B$35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女性!$C$29:$I$29</c:f>
              <c:strCache>
                <c:ptCount val="7"/>
                <c:pt idx="0">
                  <c:v>2013年</c:v>
                </c:pt>
                <c:pt idx="1">
                  <c:v>2014年</c:v>
                </c:pt>
                <c:pt idx="2">
                  <c:v>2015年</c:v>
                </c:pt>
                <c:pt idx="3">
                  <c:v>2016年</c:v>
                </c:pt>
                <c:pt idx="4">
                  <c:v>2017年</c:v>
                </c:pt>
                <c:pt idx="5">
                  <c:v>2018年</c:v>
                </c:pt>
                <c:pt idx="6">
                  <c:v>2019年</c:v>
                </c:pt>
              </c:strCache>
            </c:strRef>
          </c:cat>
          <c:val>
            <c:numRef>
              <c:f>女性!$C$35:$I$35</c:f>
              <c:numCache>
                <c:formatCode>0.00%</c:formatCode>
                <c:ptCount val="7"/>
                <c:pt idx="0">
                  <c:v>0.12</c:v>
                </c:pt>
                <c:pt idx="1">
                  <c:v>0.11801730920535011</c:v>
                </c:pt>
                <c:pt idx="2">
                  <c:v>0.12633996937212863</c:v>
                </c:pt>
                <c:pt idx="3">
                  <c:v>0.13408239700374533</c:v>
                </c:pt>
                <c:pt idx="4">
                  <c:v>0.12776957163958641</c:v>
                </c:pt>
                <c:pt idx="5">
                  <c:v>0.14682249817384951</c:v>
                </c:pt>
                <c:pt idx="6">
                  <c:v>0.16086956521739129</c:v>
                </c:pt>
              </c:numCache>
            </c:numRef>
          </c:val>
          <c:extLst>
            <c:ext xmlns:c16="http://schemas.microsoft.com/office/drawing/2014/chart" uri="{C3380CC4-5D6E-409C-BE32-E72D297353CC}">
              <c16:uniqueId val="{00000005-C7B3-404B-947B-F028C0F9611F}"/>
            </c:ext>
          </c:extLst>
        </c:ser>
        <c:dLbls>
          <c:showLegendKey val="0"/>
          <c:showVal val="0"/>
          <c:showCatName val="0"/>
          <c:showSerName val="0"/>
          <c:showPercent val="0"/>
          <c:showBubbleSize val="0"/>
        </c:dLbls>
        <c:gapWidth val="75"/>
        <c:axId val="99660160"/>
        <c:axId val="99661696"/>
      </c:barChart>
      <c:lineChart>
        <c:grouping val="standard"/>
        <c:varyColors val="0"/>
        <c:ser>
          <c:idx val="6"/>
          <c:order val="6"/>
          <c:tx>
            <c:strRef>
              <c:f>女性!$B$36</c:f>
              <c:strCache>
                <c:ptCount val="1"/>
                <c:pt idx="0">
                  <c:v>総数</c:v>
                </c:pt>
              </c:strCache>
            </c:strRef>
          </c:tx>
          <c:spPr>
            <a:ln w="19050">
              <a:solidFill>
                <a:schemeClr val="tx1"/>
              </a:solidFill>
            </a:ln>
          </c:spPr>
          <c:marker>
            <c:symbol val="diamond"/>
            <c:size val="7"/>
            <c:spPr>
              <a:solidFill>
                <a:schemeClr val="tx1"/>
              </a:solidFill>
            </c:spPr>
          </c:marker>
          <c:dLbls>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女性!$C$29:$I$29</c:f>
              <c:strCache>
                <c:ptCount val="7"/>
                <c:pt idx="0">
                  <c:v>2013年</c:v>
                </c:pt>
                <c:pt idx="1">
                  <c:v>2014年</c:v>
                </c:pt>
                <c:pt idx="2">
                  <c:v>2015年</c:v>
                </c:pt>
                <c:pt idx="3">
                  <c:v>2016年</c:v>
                </c:pt>
                <c:pt idx="4">
                  <c:v>2017年</c:v>
                </c:pt>
                <c:pt idx="5">
                  <c:v>2018年</c:v>
                </c:pt>
                <c:pt idx="6">
                  <c:v>2019年</c:v>
                </c:pt>
              </c:strCache>
            </c:strRef>
          </c:cat>
          <c:val>
            <c:numRef>
              <c:f>女性!$C$36:$I$36</c:f>
              <c:numCache>
                <c:formatCode>0.00%</c:formatCode>
                <c:ptCount val="7"/>
                <c:pt idx="0">
                  <c:v>0.44607355864811132</c:v>
                </c:pt>
                <c:pt idx="1">
                  <c:v>0.44802778466881665</c:v>
                </c:pt>
                <c:pt idx="2">
                  <c:v>0.45292368681863232</c:v>
                </c:pt>
                <c:pt idx="3">
                  <c:v>0.46796932970566413</c:v>
                </c:pt>
                <c:pt idx="4">
                  <c:v>0.47658945293247906</c:v>
                </c:pt>
                <c:pt idx="5">
                  <c:v>0.48646653543307089</c:v>
                </c:pt>
                <c:pt idx="6">
                  <c:v>0.5103194103194103</c:v>
                </c:pt>
              </c:numCache>
            </c:numRef>
          </c:val>
          <c:smooth val="0"/>
          <c:extLst>
            <c:ext xmlns:c16="http://schemas.microsoft.com/office/drawing/2014/chart" uri="{C3380CC4-5D6E-409C-BE32-E72D297353CC}">
              <c16:uniqueId val="{00000006-C7B3-404B-947B-F028C0F9611F}"/>
            </c:ext>
          </c:extLst>
        </c:ser>
        <c:dLbls>
          <c:showLegendKey val="0"/>
          <c:showVal val="0"/>
          <c:showCatName val="0"/>
          <c:showSerName val="0"/>
          <c:showPercent val="0"/>
          <c:showBubbleSize val="0"/>
        </c:dLbls>
        <c:marker val="1"/>
        <c:smooth val="0"/>
        <c:axId val="99660160"/>
        <c:axId val="99661696"/>
      </c:lineChart>
      <c:catAx>
        <c:axId val="99660160"/>
        <c:scaling>
          <c:orientation val="minMax"/>
        </c:scaling>
        <c:delete val="0"/>
        <c:axPos val="b"/>
        <c:numFmt formatCode="General" sourceLinked="0"/>
        <c:majorTickMark val="none"/>
        <c:minorTickMark val="none"/>
        <c:tickLblPos val="nextTo"/>
        <c:crossAx val="99661696"/>
        <c:crosses val="autoZero"/>
        <c:auto val="1"/>
        <c:lblAlgn val="ctr"/>
        <c:lblOffset val="100"/>
        <c:noMultiLvlLbl val="0"/>
      </c:catAx>
      <c:valAx>
        <c:axId val="99661696"/>
        <c:scaling>
          <c:orientation val="minMax"/>
          <c:max val="0.8"/>
          <c:min val="0.1"/>
        </c:scaling>
        <c:delete val="0"/>
        <c:axPos val="l"/>
        <c:majorGridlines/>
        <c:numFmt formatCode="0.0%" sourceLinked="0"/>
        <c:majorTickMark val="none"/>
        <c:minorTickMark val="none"/>
        <c:tickLblPos val="nextTo"/>
        <c:spPr>
          <a:ln w="9525">
            <a:noFill/>
          </a:ln>
        </c:spPr>
        <c:crossAx val="99660160"/>
        <c:crosses val="autoZero"/>
        <c:crossBetween val="between"/>
        <c:majorUnit val="0.1"/>
      </c:valAx>
    </c:plotArea>
    <c:legend>
      <c:legendPos val="b"/>
      <c:layout>
        <c:manualLayout>
          <c:xMode val="edge"/>
          <c:yMode val="edge"/>
          <c:x val="0.18883897143018702"/>
          <c:y val="0.866562005836227"/>
          <c:w val="0.64625963047258228"/>
          <c:h val="0.10031167979002625"/>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女性!$K$30</c:f>
              <c:strCache>
                <c:ptCount val="1"/>
                <c:pt idx="0">
                  <c:v>15～24歳</c:v>
                </c:pt>
              </c:strCache>
            </c:strRef>
          </c:tx>
          <c:spPr>
            <a:pattFill prst="wdDnDiag">
              <a:fgClr>
                <a:schemeClr val="accent1"/>
              </a:fgClr>
              <a:bgClr>
                <a:schemeClr val="bg1"/>
              </a:bgClr>
            </a:pattFill>
            <a:ln>
              <a:solidFill>
                <a:schemeClr val="accent1">
                  <a:shade val="95000"/>
                  <a:satMod val="105000"/>
                </a:schemeClr>
              </a:solidFill>
            </a:ln>
          </c:spPr>
          <c:invertIfNegative val="0"/>
          <c:cat>
            <c:strRef>
              <c:f>女性!$L$29:$R$29</c:f>
              <c:strCache>
                <c:ptCount val="7"/>
                <c:pt idx="0">
                  <c:v>2013年</c:v>
                </c:pt>
                <c:pt idx="1">
                  <c:v>2014年</c:v>
                </c:pt>
                <c:pt idx="2">
                  <c:v>2015年</c:v>
                </c:pt>
                <c:pt idx="3">
                  <c:v>2016年</c:v>
                </c:pt>
                <c:pt idx="4">
                  <c:v>2017年</c:v>
                </c:pt>
                <c:pt idx="5">
                  <c:v>2018年</c:v>
                </c:pt>
                <c:pt idx="6">
                  <c:v>2019年</c:v>
                </c:pt>
              </c:strCache>
            </c:strRef>
          </c:cat>
          <c:val>
            <c:numRef>
              <c:f>女性!$L$30:$R$30</c:f>
              <c:numCache>
                <c:formatCode>0.00%</c:formatCode>
                <c:ptCount val="7"/>
                <c:pt idx="0">
                  <c:v>0.40871021775544386</c:v>
                </c:pt>
                <c:pt idx="1">
                  <c:v>0.40740740740740738</c:v>
                </c:pt>
                <c:pt idx="2">
                  <c:v>0.40909090909090912</c:v>
                </c:pt>
                <c:pt idx="3">
                  <c:v>0.42929292929292928</c:v>
                </c:pt>
                <c:pt idx="4">
                  <c:v>0.42929292929292928</c:v>
                </c:pt>
                <c:pt idx="5">
                  <c:v>0.46801346801346799</c:v>
                </c:pt>
                <c:pt idx="6">
                  <c:v>0.48397976391231029</c:v>
                </c:pt>
              </c:numCache>
            </c:numRef>
          </c:val>
          <c:extLst>
            <c:ext xmlns:c16="http://schemas.microsoft.com/office/drawing/2014/chart" uri="{C3380CC4-5D6E-409C-BE32-E72D297353CC}">
              <c16:uniqueId val="{00000000-A1A9-4F67-A379-2EC766C8092C}"/>
            </c:ext>
          </c:extLst>
        </c:ser>
        <c:ser>
          <c:idx val="1"/>
          <c:order val="1"/>
          <c:tx>
            <c:strRef>
              <c:f>女性!$K$31</c:f>
              <c:strCache>
                <c:ptCount val="1"/>
                <c:pt idx="0">
                  <c:v>25～34歳</c:v>
                </c:pt>
              </c:strCache>
            </c:strRef>
          </c:tx>
          <c:spPr>
            <a:pattFill prst="pct20">
              <a:fgClr>
                <a:srgbClr val="FF0000"/>
              </a:fgClr>
              <a:bgClr>
                <a:schemeClr val="bg1"/>
              </a:bgClr>
            </a:pattFill>
            <a:ln>
              <a:solidFill>
                <a:srgbClr val="FF0000"/>
              </a:solidFill>
            </a:ln>
          </c:spPr>
          <c:invertIfNegative val="0"/>
          <c:cat>
            <c:strRef>
              <c:f>女性!$L$29:$R$29</c:f>
              <c:strCache>
                <c:ptCount val="7"/>
                <c:pt idx="0">
                  <c:v>2013年</c:v>
                </c:pt>
                <c:pt idx="1">
                  <c:v>2014年</c:v>
                </c:pt>
                <c:pt idx="2">
                  <c:v>2015年</c:v>
                </c:pt>
                <c:pt idx="3">
                  <c:v>2016年</c:v>
                </c:pt>
                <c:pt idx="4">
                  <c:v>2017年</c:v>
                </c:pt>
                <c:pt idx="5">
                  <c:v>2018年</c:v>
                </c:pt>
                <c:pt idx="6">
                  <c:v>2019年</c:v>
                </c:pt>
              </c:strCache>
            </c:strRef>
          </c:cat>
          <c:val>
            <c:numRef>
              <c:f>女性!$L$31:$R$31</c:f>
              <c:numCache>
                <c:formatCode>0.00%</c:formatCode>
                <c:ptCount val="7"/>
                <c:pt idx="0">
                  <c:v>0.70886075949367089</c:v>
                </c:pt>
                <c:pt idx="1">
                  <c:v>0.7186147186147186</c:v>
                </c:pt>
                <c:pt idx="2">
                  <c:v>0.72099853157121885</c:v>
                </c:pt>
                <c:pt idx="3">
                  <c:v>0.73913043478260865</c:v>
                </c:pt>
                <c:pt idx="4">
                  <c:v>0.75720789074355088</c:v>
                </c:pt>
                <c:pt idx="5">
                  <c:v>0.77554179566563464</c:v>
                </c:pt>
                <c:pt idx="6">
                  <c:v>0.78582677165354331</c:v>
                </c:pt>
              </c:numCache>
            </c:numRef>
          </c:val>
          <c:extLst>
            <c:ext xmlns:c16="http://schemas.microsoft.com/office/drawing/2014/chart" uri="{C3380CC4-5D6E-409C-BE32-E72D297353CC}">
              <c16:uniqueId val="{00000001-A1A9-4F67-A379-2EC766C8092C}"/>
            </c:ext>
          </c:extLst>
        </c:ser>
        <c:ser>
          <c:idx val="2"/>
          <c:order val="2"/>
          <c:tx>
            <c:strRef>
              <c:f>女性!$K$32</c:f>
              <c:strCache>
                <c:ptCount val="1"/>
                <c:pt idx="0">
                  <c:v>35～44歳</c:v>
                </c:pt>
              </c:strCache>
            </c:strRef>
          </c:tx>
          <c:spPr>
            <a:pattFill prst="openDmnd">
              <a:fgClr>
                <a:schemeClr val="accent3">
                  <a:lumMod val="75000"/>
                </a:schemeClr>
              </a:fgClr>
              <a:bgClr>
                <a:schemeClr val="bg1"/>
              </a:bgClr>
            </a:pattFill>
            <a:ln>
              <a:solidFill>
                <a:schemeClr val="accent3">
                  <a:lumMod val="75000"/>
                </a:schemeClr>
              </a:solidFill>
            </a:ln>
          </c:spPr>
          <c:invertIfNegative val="0"/>
          <c:cat>
            <c:strRef>
              <c:f>女性!$L$29:$R$29</c:f>
              <c:strCache>
                <c:ptCount val="7"/>
                <c:pt idx="0">
                  <c:v>2013年</c:v>
                </c:pt>
                <c:pt idx="1">
                  <c:v>2014年</c:v>
                </c:pt>
                <c:pt idx="2">
                  <c:v>2015年</c:v>
                </c:pt>
                <c:pt idx="3">
                  <c:v>2016年</c:v>
                </c:pt>
                <c:pt idx="4">
                  <c:v>2017年</c:v>
                </c:pt>
                <c:pt idx="5">
                  <c:v>2018年</c:v>
                </c:pt>
                <c:pt idx="6">
                  <c:v>2019年</c:v>
                </c:pt>
              </c:strCache>
            </c:strRef>
          </c:cat>
          <c:val>
            <c:numRef>
              <c:f>女性!$L$32:$R$32</c:f>
              <c:numCache>
                <c:formatCode>0.00%</c:formatCode>
                <c:ptCount val="7"/>
                <c:pt idx="0">
                  <c:v>0.6901408450704225</c:v>
                </c:pt>
                <c:pt idx="1">
                  <c:v>0.70659340659340664</c:v>
                </c:pt>
                <c:pt idx="2">
                  <c:v>0.71190211345939935</c:v>
                </c:pt>
                <c:pt idx="3">
                  <c:v>0.71753986332574027</c:v>
                </c:pt>
                <c:pt idx="4">
                  <c:v>0.73255813953488369</c:v>
                </c:pt>
                <c:pt idx="5">
                  <c:v>0.7575030012004802</c:v>
                </c:pt>
                <c:pt idx="6">
                  <c:v>0.76951672862453535</c:v>
                </c:pt>
              </c:numCache>
            </c:numRef>
          </c:val>
          <c:extLst>
            <c:ext xmlns:c16="http://schemas.microsoft.com/office/drawing/2014/chart" uri="{C3380CC4-5D6E-409C-BE32-E72D297353CC}">
              <c16:uniqueId val="{00000002-A1A9-4F67-A379-2EC766C8092C}"/>
            </c:ext>
          </c:extLst>
        </c:ser>
        <c:ser>
          <c:idx val="3"/>
          <c:order val="3"/>
          <c:tx>
            <c:strRef>
              <c:f>女性!$K$33</c:f>
              <c:strCache>
                <c:ptCount val="1"/>
                <c:pt idx="0">
                  <c:v>45～54歳</c:v>
                </c:pt>
              </c:strCache>
            </c:strRef>
          </c:tx>
          <c:spPr>
            <a:pattFill prst="wdUpDiag">
              <a:fgClr>
                <a:schemeClr val="accent2">
                  <a:lumMod val="75000"/>
                </a:schemeClr>
              </a:fgClr>
              <a:bgClr>
                <a:schemeClr val="bg1"/>
              </a:bgClr>
            </a:pattFill>
            <a:ln>
              <a:solidFill>
                <a:schemeClr val="accent2">
                  <a:lumMod val="75000"/>
                </a:schemeClr>
              </a:solidFill>
            </a:ln>
          </c:spPr>
          <c:invertIfNegative val="0"/>
          <c:cat>
            <c:strRef>
              <c:f>女性!$L$29:$R$29</c:f>
              <c:strCache>
                <c:ptCount val="7"/>
                <c:pt idx="0">
                  <c:v>2013年</c:v>
                </c:pt>
                <c:pt idx="1">
                  <c:v>2014年</c:v>
                </c:pt>
                <c:pt idx="2">
                  <c:v>2015年</c:v>
                </c:pt>
                <c:pt idx="3">
                  <c:v>2016年</c:v>
                </c:pt>
                <c:pt idx="4">
                  <c:v>2017年</c:v>
                </c:pt>
                <c:pt idx="5">
                  <c:v>2018年</c:v>
                </c:pt>
                <c:pt idx="6">
                  <c:v>2019年</c:v>
                </c:pt>
              </c:strCache>
            </c:strRef>
          </c:cat>
          <c:val>
            <c:numRef>
              <c:f>女性!$L$33:$R$33</c:f>
              <c:numCache>
                <c:formatCode>0.00%</c:formatCode>
                <c:ptCount val="7"/>
                <c:pt idx="0">
                  <c:v>0.7350746268656716</c:v>
                </c:pt>
                <c:pt idx="1">
                  <c:v>0.74051407588739293</c:v>
                </c:pt>
                <c:pt idx="2">
                  <c:v>0.74758454106280192</c:v>
                </c:pt>
                <c:pt idx="3">
                  <c:v>0.76004728132387711</c:v>
                </c:pt>
                <c:pt idx="4">
                  <c:v>0.76985040276179517</c:v>
                </c:pt>
                <c:pt idx="5">
                  <c:v>0.77727784026996627</c:v>
                </c:pt>
                <c:pt idx="6">
                  <c:v>0.79162072767364944</c:v>
                </c:pt>
              </c:numCache>
            </c:numRef>
          </c:val>
          <c:extLst>
            <c:ext xmlns:c16="http://schemas.microsoft.com/office/drawing/2014/chart" uri="{C3380CC4-5D6E-409C-BE32-E72D297353CC}">
              <c16:uniqueId val="{00000003-A1A9-4F67-A379-2EC766C8092C}"/>
            </c:ext>
          </c:extLst>
        </c:ser>
        <c:ser>
          <c:idx val="4"/>
          <c:order val="4"/>
          <c:tx>
            <c:strRef>
              <c:f>女性!$K$34</c:f>
              <c:strCache>
                <c:ptCount val="1"/>
                <c:pt idx="0">
                  <c:v>55～64歳</c:v>
                </c:pt>
              </c:strCache>
            </c:strRef>
          </c:tx>
          <c:spPr>
            <a:pattFill prst="pct40">
              <a:fgClr>
                <a:srgbClr val="00B0F0"/>
              </a:fgClr>
              <a:bgClr>
                <a:schemeClr val="bg1"/>
              </a:bgClr>
            </a:pattFill>
            <a:ln>
              <a:solidFill>
                <a:srgbClr val="00B0F0"/>
              </a:solidFill>
            </a:ln>
          </c:spPr>
          <c:invertIfNegative val="0"/>
          <c:cat>
            <c:strRef>
              <c:f>女性!$L$29:$R$29</c:f>
              <c:strCache>
                <c:ptCount val="7"/>
                <c:pt idx="0">
                  <c:v>2013年</c:v>
                </c:pt>
                <c:pt idx="1">
                  <c:v>2014年</c:v>
                </c:pt>
                <c:pt idx="2">
                  <c:v>2015年</c:v>
                </c:pt>
                <c:pt idx="3">
                  <c:v>2016年</c:v>
                </c:pt>
                <c:pt idx="4">
                  <c:v>2017年</c:v>
                </c:pt>
                <c:pt idx="5">
                  <c:v>2018年</c:v>
                </c:pt>
                <c:pt idx="6">
                  <c:v>2019年</c:v>
                </c:pt>
              </c:strCache>
            </c:strRef>
          </c:cat>
          <c:val>
            <c:numRef>
              <c:f>女性!$L$34:$R$34</c:f>
              <c:numCache>
                <c:formatCode>0.00%</c:formatCode>
                <c:ptCount val="7"/>
                <c:pt idx="0">
                  <c:v>0.54431818181818181</c:v>
                </c:pt>
                <c:pt idx="1">
                  <c:v>0.56480380499405469</c:v>
                </c:pt>
                <c:pt idx="2">
                  <c:v>0.57894736842105265</c:v>
                </c:pt>
                <c:pt idx="3">
                  <c:v>0.59646910466582592</c:v>
                </c:pt>
                <c:pt idx="4">
                  <c:v>0.62002567394094998</c:v>
                </c:pt>
                <c:pt idx="5">
                  <c:v>0.64239271781534457</c:v>
                </c:pt>
                <c:pt idx="6">
                  <c:v>0.66057441253263705</c:v>
                </c:pt>
              </c:numCache>
            </c:numRef>
          </c:val>
          <c:extLst>
            <c:ext xmlns:c16="http://schemas.microsoft.com/office/drawing/2014/chart" uri="{C3380CC4-5D6E-409C-BE32-E72D297353CC}">
              <c16:uniqueId val="{00000004-A1A9-4F67-A379-2EC766C8092C}"/>
            </c:ext>
          </c:extLst>
        </c:ser>
        <c:ser>
          <c:idx val="5"/>
          <c:order val="5"/>
          <c:tx>
            <c:strRef>
              <c:f>女性!$K$35</c:f>
              <c:strCache>
                <c:ptCount val="1"/>
                <c:pt idx="0">
                  <c:v>65歳～</c:v>
                </c:pt>
              </c:strCache>
            </c:strRef>
          </c:tx>
          <c:spPr>
            <a:pattFill prst="dkVert">
              <a:fgClr>
                <a:schemeClr val="accent6">
                  <a:lumMod val="75000"/>
                </a:schemeClr>
              </a:fgClr>
              <a:bgClr>
                <a:schemeClr val="bg1"/>
              </a:bgClr>
            </a:pattFill>
            <a:ln>
              <a:solidFill>
                <a:schemeClr val="accent6">
                  <a:lumMod val="75000"/>
                </a:schemeClr>
              </a:solidFill>
            </a:ln>
          </c:spPr>
          <c:invertIfNegative val="0"/>
          <c:cat>
            <c:strRef>
              <c:f>女性!$L$29:$R$29</c:f>
              <c:strCache>
                <c:ptCount val="7"/>
                <c:pt idx="0">
                  <c:v>2013年</c:v>
                </c:pt>
                <c:pt idx="1">
                  <c:v>2014年</c:v>
                </c:pt>
                <c:pt idx="2">
                  <c:v>2015年</c:v>
                </c:pt>
                <c:pt idx="3">
                  <c:v>2016年</c:v>
                </c:pt>
                <c:pt idx="4">
                  <c:v>2017年</c:v>
                </c:pt>
                <c:pt idx="5">
                  <c:v>2018年</c:v>
                </c:pt>
                <c:pt idx="6">
                  <c:v>2019年</c:v>
                </c:pt>
              </c:strCache>
            </c:strRef>
          </c:cat>
          <c:val>
            <c:numRef>
              <c:f>女性!$L$35:$R$35</c:f>
              <c:numCache>
                <c:formatCode>0.00%</c:formatCode>
                <c:ptCount val="7"/>
                <c:pt idx="0">
                  <c:v>0.13823368074602305</c:v>
                </c:pt>
                <c:pt idx="1">
                  <c:v>0.14582224587546566</c:v>
                </c:pt>
                <c:pt idx="2">
                  <c:v>0.15047021943573669</c:v>
                </c:pt>
                <c:pt idx="3">
                  <c:v>0.15762538382804503</c:v>
                </c:pt>
                <c:pt idx="4">
                  <c:v>0.16338880484114976</c:v>
                </c:pt>
                <c:pt idx="5">
                  <c:v>0.17438963627304435</c:v>
                </c:pt>
                <c:pt idx="6">
                  <c:v>0.1782716049382716</c:v>
                </c:pt>
              </c:numCache>
            </c:numRef>
          </c:val>
          <c:extLst>
            <c:ext xmlns:c16="http://schemas.microsoft.com/office/drawing/2014/chart" uri="{C3380CC4-5D6E-409C-BE32-E72D297353CC}">
              <c16:uniqueId val="{00000005-A1A9-4F67-A379-2EC766C8092C}"/>
            </c:ext>
          </c:extLst>
        </c:ser>
        <c:dLbls>
          <c:showLegendKey val="0"/>
          <c:showVal val="0"/>
          <c:showCatName val="0"/>
          <c:showSerName val="0"/>
          <c:showPercent val="0"/>
          <c:showBubbleSize val="0"/>
        </c:dLbls>
        <c:gapWidth val="75"/>
        <c:axId val="43734528"/>
        <c:axId val="43736064"/>
      </c:barChart>
      <c:lineChart>
        <c:grouping val="standard"/>
        <c:varyColors val="0"/>
        <c:ser>
          <c:idx val="6"/>
          <c:order val="6"/>
          <c:tx>
            <c:strRef>
              <c:f>女性!$K$36</c:f>
              <c:strCache>
                <c:ptCount val="1"/>
                <c:pt idx="0">
                  <c:v>総数</c:v>
                </c:pt>
              </c:strCache>
            </c:strRef>
          </c:tx>
          <c:spPr>
            <a:ln w="19050">
              <a:solidFill>
                <a:schemeClr val="tx1"/>
              </a:solidFill>
            </a:ln>
          </c:spPr>
          <c:marker>
            <c:symbol val="diamond"/>
            <c:size val="7"/>
            <c:spPr>
              <a:solidFill>
                <a:schemeClr val="tx1"/>
              </a:solidFill>
            </c:spPr>
          </c:marker>
          <c:dLbls>
            <c:spPr>
              <a:noFill/>
              <a:ln>
                <a:noFill/>
              </a:ln>
              <a:effectLst/>
            </c:spPr>
            <c:txPr>
              <a:bodyPr/>
              <a:lstStyle/>
              <a:p>
                <a:pPr>
                  <a:defRPr sz="1200"/>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女性!$L$29:$R$29</c:f>
              <c:strCache>
                <c:ptCount val="7"/>
                <c:pt idx="0">
                  <c:v>2013年</c:v>
                </c:pt>
                <c:pt idx="1">
                  <c:v>2014年</c:v>
                </c:pt>
                <c:pt idx="2">
                  <c:v>2015年</c:v>
                </c:pt>
                <c:pt idx="3">
                  <c:v>2016年</c:v>
                </c:pt>
                <c:pt idx="4">
                  <c:v>2017年</c:v>
                </c:pt>
                <c:pt idx="5">
                  <c:v>2018年</c:v>
                </c:pt>
                <c:pt idx="6">
                  <c:v>2019年</c:v>
                </c:pt>
              </c:strCache>
            </c:strRef>
          </c:cat>
          <c:val>
            <c:numRef>
              <c:f>女性!$L$36:$R$36</c:f>
              <c:numCache>
                <c:formatCode>0.00%</c:formatCode>
                <c:ptCount val="7"/>
                <c:pt idx="0">
                  <c:v>0.47194144301150226</c:v>
                </c:pt>
                <c:pt idx="1">
                  <c:v>0.4772449869224063</c:v>
                </c:pt>
                <c:pt idx="2">
                  <c:v>0.48037676609105179</c:v>
                </c:pt>
                <c:pt idx="3">
                  <c:v>0.48866015352407538</c:v>
                </c:pt>
                <c:pt idx="4">
                  <c:v>0.49782343722792965</c:v>
                </c:pt>
                <c:pt idx="5">
                  <c:v>0.51332984840564555</c:v>
                </c:pt>
                <c:pt idx="6">
                  <c:v>0.52189080760509332</c:v>
                </c:pt>
              </c:numCache>
            </c:numRef>
          </c:val>
          <c:smooth val="0"/>
          <c:extLst>
            <c:ext xmlns:c16="http://schemas.microsoft.com/office/drawing/2014/chart" uri="{C3380CC4-5D6E-409C-BE32-E72D297353CC}">
              <c16:uniqueId val="{00000006-A1A9-4F67-A379-2EC766C8092C}"/>
            </c:ext>
          </c:extLst>
        </c:ser>
        <c:dLbls>
          <c:showLegendKey val="0"/>
          <c:showVal val="0"/>
          <c:showCatName val="0"/>
          <c:showSerName val="0"/>
          <c:showPercent val="0"/>
          <c:showBubbleSize val="0"/>
        </c:dLbls>
        <c:marker val="1"/>
        <c:smooth val="0"/>
        <c:axId val="43734528"/>
        <c:axId val="43736064"/>
      </c:lineChart>
      <c:catAx>
        <c:axId val="43734528"/>
        <c:scaling>
          <c:orientation val="minMax"/>
        </c:scaling>
        <c:delete val="0"/>
        <c:axPos val="b"/>
        <c:numFmt formatCode="General" sourceLinked="0"/>
        <c:majorTickMark val="none"/>
        <c:minorTickMark val="none"/>
        <c:tickLblPos val="nextTo"/>
        <c:crossAx val="43736064"/>
        <c:crosses val="autoZero"/>
        <c:auto val="1"/>
        <c:lblAlgn val="ctr"/>
        <c:lblOffset val="100"/>
        <c:noMultiLvlLbl val="0"/>
      </c:catAx>
      <c:valAx>
        <c:axId val="43736064"/>
        <c:scaling>
          <c:orientation val="minMax"/>
          <c:max val="0.8"/>
          <c:min val="0.1"/>
        </c:scaling>
        <c:delete val="0"/>
        <c:axPos val="l"/>
        <c:majorGridlines/>
        <c:numFmt formatCode="0.0%" sourceLinked="0"/>
        <c:majorTickMark val="none"/>
        <c:minorTickMark val="none"/>
        <c:tickLblPos val="nextTo"/>
        <c:spPr>
          <a:ln w="9525">
            <a:noFill/>
          </a:ln>
        </c:spPr>
        <c:crossAx val="43734528"/>
        <c:crosses val="autoZero"/>
        <c:crossBetween val="between"/>
        <c:majorUnit val="0.1"/>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50"/>
            </a:pPr>
            <a:r>
              <a:rPr lang="ja-JP" altLang="en-US" sz="1050"/>
              <a:t>大阪府</a:t>
            </a:r>
          </a:p>
        </c:rich>
      </c:tx>
      <c:overlay val="0"/>
    </c:title>
    <c:autoTitleDeleted val="0"/>
    <c:plotArea>
      <c:layout/>
      <c:barChart>
        <c:barDir val="col"/>
        <c:grouping val="clustered"/>
        <c:varyColors val="0"/>
        <c:ser>
          <c:idx val="0"/>
          <c:order val="0"/>
          <c:tx>
            <c:strRef>
              <c:f>'初婚・第一子 (2)'!$B$4</c:f>
              <c:strCache>
                <c:ptCount val="1"/>
                <c:pt idx="0">
                  <c:v>初婚</c:v>
                </c:pt>
              </c:strCache>
            </c:strRef>
          </c:tx>
          <c:spPr>
            <a:pattFill prst="pct70">
              <a:fgClr>
                <a:schemeClr val="accent1"/>
              </a:fgClr>
              <a:bgClr>
                <a:schemeClr val="bg1"/>
              </a:bgClr>
            </a:pattFill>
            <a:ln>
              <a:solidFill>
                <a:srgbClr val="0070C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(2)'!$C$3:$E$3</c:f>
              <c:strCache>
                <c:ptCount val="3"/>
                <c:pt idx="0">
                  <c:v>2008年</c:v>
                </c:pt>
                <c:pt idx="1">
                  <c:v>2013年</c:v>
                </c:pt>
                <c:pt idx="2">
                  <c:v>2018年</c:v>
                </c:pt>
              </c:strCache>
            </c:strRef>
          </c:cat>
          <c:val>
            <c:numRef>
              <c:f>'初婚・第一子 (2)'!$C$4:$E$4</c:f>
              <c:numCache>
                <c:formatCode>0.0_ </c:formatCode>
                <c:ptCount val="3"/>
                <c:pt idx="0">
                  <c:v>28.6</c:v>
                </c:pt>
                <c:pt idx="1">
                  <c:v>29.4</c:v>
                </c:pt>
                <c:pt idx="2">
                  <c:v>29.5</c:v>
                </c:pt>
              </c:numCache>
            </c:numRef>
          </c:val>
          <c:extLst>
            <c:ext xmlns:c16="http://schemas.microsoft.com/office/drawing/2014/chart" uri="{C3380CC4-5D6E-409C-BE32-E72D297353CC}">
              <c16:uniqueId val="{00000000-EB17-4ABC-9870-6C5375D08FDB}"/>
            </c:ext>
          </c:extLst>
        </c:ser>
        <c:dLbls>
          <c:showLegendKey val="0"/>
          <c:showVal val="0"/>
          <c:showCatName val="0"/>
          <c:showSerName val="0"/>
          <c:showPercent val="0"/>
          <c:showBubbleSize val="0"/>
        </c:dLbls>
        <c:gapWidth val="75"/>
        <c:overlap val="-25"/>
        <c:axId val="75939840"/>
        <c:axId val="75941760"/>
      </c:barChart>
      <c:lineChart>
        <c:grouping val="standard"/>
        <c:varyColors val="0"/>
        <c:ser>
          <c:idx val="1"/>
          <c:order val="1"/>
          <c:tx>
            <c:strRef>
              <c:f>'初婚・第一子 (2)'!$B$5</c:f>
              <c:strCache>
                <c:ptCount val="1"/>
                <c:pt idx="0">
                  <c:v>第一子</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'初婚・第一子 (2)'!$C$3:$E$3</c:f>
              <c:strCache>
                <c:ptCount val="3"/>
                <c:pt idx="0">
                  <c:v>2008年</c:v>
                </c:pt>
                <c:pt idx="1">
                  <c:v>2013年</c:v>
                </c:pt>
                <c:pt idx="2">
                  <c:v>2018年</c:v>
                </c:pt>
              </c:strCache>
            </c:strRef>
          </c:cat>
          <c:val>
            <c:numRef>
              <c:f>'初婚・第一子 (2)'!$C$5:$E$5</c:f>
              <c:numCache>
                <c:formatCode>0.0_ </c:formatCode>
                <c:ptCount val="3"/>
                <c:pt idx="0">
                  <c:v>29.6</c:v>
                </c:pt>
                <c:pt idx="1">
                  <c:v>30.5</c:v>
                </c:pt>
                <c:pt idx="2">
                  <c:v>30.6</c:v>
                </c:pt>
              </c:numCache>
            </c:numRef>
          </c:val>
          <c:smooth val="0"/>
          <c:extLst>
            <c:ext xmlns:c16="http://schemas.microsoft.com/office/drawing/2014/chart" uri="{C3380CC4-5D6E-409C-BE32-E72D297353CC}">
              <c16:uniqueId val="{00000001-EB17-4ABC-9870-6C5375D08FDB}"/>
            </c:ext>
          </c:extLst>
        </c:ser>
        <c:dLbls>
          <c:showLegendKey val="0"/>
          <c:showVal val="0"/>
          <c:showCatName val="0"/>
          <c:showSerName val="0"/>
          <c:showPercent val="0"/>
          <c:showBubbleSize val="0"/>
        </c:dLbls>
        <c:marker val="1"/>
        <c:smooth val="0"/>
        <c:axId val="75939840"/>
        <c:axId val="75941760"/>
      </c:lineChart>
      <c:catAx>
        <c:axId val="75939840"/>
        <c:scaling>
          <c:orientation val="minMax"/>
        </c:scaling>
        <c:delete val="0"/>
        <c:axPos val="b"/>
        <c:numFmt formatCode="General" sourceLinked="0"/>
        <c:majorTickMark val="none"/>
        <c:minorTickMark val="none"/>
        <c:tickLblPos val="nextTo"/>
        <c:crossAx val="75941760"/>
        <c:crosses val="autoZero"/>
        <c:auto val="1"/>
        <c:lblAlgn val="ctr"/>
        <c:lblOffset val="100"/>
        <c:noMultiLvlLbl val="0"/>
      </c:catAx>
      <c:valAx>
        <c:axId val="75941760"/>
        <c:scaling>
          <c:orientation val="minMax"/>
          <c:max val="33"/>
          <c:min val="27"/>
        </c:scaling>
        <c:delete val="0"/>
        <c:axPos val="l"/>
        <c:majorGridlines/>
        <c:numFmt formatCode="0.0_ " sourceLinked="1"/>
        <c:majorTickMark val="none"/>
        <c:minorTickMark val="none"/>
        <c:tickLblPos val="nextTo"/>
        <c:spPr>
          <a:ln w="9525">
            <a:noFill/>
          </a:ln>
        </c:spPr>
        <c:crossAx val="75939840"/>
        <c:crosses val="autoZero"/>
        <c:crossBetween val="between"/>
        <c:majorUnit val="1"/>
      </c:valAx>
    </c:plotArea>
    <c:legend>
      <c:legendPos val="b"/>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0.11966</cdr:x>
      <cdr:y>0.12141</cdr:y>
    </cdr:from>
    <cdr:to>
      <cdr:x>0.20472</cdr:x>
      <cdr:y>0.23013</cdr:y>
    </cdr:to>
    <cdr:sp macro="" textlink="">
      <cdr:nvSpPr>
        <cdr:cNvPr id="2" name="正方形/長方形 1"/>
        <cdr:cNvSpPr/>
      </cdr:nvSpPr>
      <cdr:spPr>
        <a:xfrm xmlns:a="http://schemas.openxmlformats.org/drawingml/2006/main">
          <a:off x="706563" y="438201"/>
          <a:ext cx="502250" cy="392408"/>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altLang="ja-JP" b="1" dirty="0"/>
            <a:t>320</a:t>
          </a:r>
          <a:endParaRPr lang="ja-JP"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0.13493</cdr:x>
      <cdr:y>0.92761</cdr:y>
    </cdr:from>
    <cdr:to>
      <cdr:x>0.22265</cdr:x>
      <cdr:y>0.98544</cdr:y>
    </cdr:to>
    <cdr:sp macro="" textlink="">
      <cdr:nvSpPr>
        <cdr:cNvPr id="2" name="テキスト ボックス 1"/>
        <cdr:cNvSpPr txBox="1"/>
      </cdr:nvSpPr>
      <cdr:spPr>
        <a:xfrm xmlns:a="http://schemas.openxmlformats.org/drawingml/2006/main">
          <a:off x="1107653" y="3465316"/>
          <a:ext cx="720080" cy="21602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ja-JP" altLang="en-US" sz="700" b="1" dirty="0">
              <a:latin typeface="+mj-ea"/>
              <a:ea typeface="+mj-ea"/>
            </a:rPr>
            <a:t>来</a:t>
          </a:r>
          <a:r>
            <a:rPr lang="ja-JP" altLang="en-US" sz="700" b="1" dirty="0" smtClean="0">
              <a:latin typeface="+mj-ea"/>
              <a:ea typeface="+mj-ea"/>
            </a:rPr>
            <a:t>阪外国人数</a:t>
          </a:r>
          <a:endParaRPr lang="ja-JP" altLang="en-US" sz="700" b="1" dirty="0">
            <a:latin typeface="+mj-ea"/>
            <a:ea typeface="+mj-e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4" tIns="45717" rIns="91434" bIns="45717" rtlCol="0"/>
          <a:lstStyle>
            <a:lvl1pPr algn="r">
              <a:defRPr sz="1200"/>
            </a:lvl1pPr>
          </a:lstStyle>
          <a:p>
            <a:fld id="{635A9212-E3C4-47E2-AB76-9957C017F5F7}" type="datetimeFigureOut">
              <a:rPr kumimoji="1" lang="ja-JP" altLang="en-US" smtClean="0"/>
              <a:t>2021/7/27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4" tIns="45717" rIns="91434" bIns="45717" rtlCol="0" anchor="b"/>
          <a:lstStyle>
            <a:lvl1pPr algn="r">
              <a:defRPr sz="1200"/>
            </a:lvl1pPr>
          </a:lstStyle>
          <a:p>
            <a:fld id="{8F76EF5F-7DBF-4A40-9C45-EC83E7153B76}" type="slidenum">
              <a:rPr kumimoji="1" lang="ja-JP" altLang="en-US" smtClean="0"/>
              <a:t>‹#›</a:t>
            </a:fld>
            <a:endParaRPr kumimoji="1" lang="ja-JP" altLang="en-US"/>
          </a:p>
        </p:txBody>
      </p:sp>
    </p:spTree>
    <p:extLst>
      <p:ext uri="{BB962C8B-B14F-4D97-AF65-F5344CB8AC3E}">
        <p14:creationId xmlns:p14="http://schemas.microsoft.com/office/powerpoint/2010/main" val="2403781353"/>
      </p:ext>
    </p:extLst>
  </p:cSld>
  <p:clrMap bg1="lt1" tx1="dk1" bg2="lt2" tx2="dk2" accent1="accent1" accent2="accent2" accent3="accent3" accent4="accent4" accent5="accent5" accent6="accent6" hlink="hlink" folHlink="folHlink"/>
  <p:notesStyle>
    <a:lvl1pPr marL="0" algn="l" defTabSz="914239" rtl="0" eaLnBrk="1" latinLnBrk="0" hangingPunct="1">
      <a:defRPr kumimoji="1" sz="1200" kern="1200">
        <a:solidFill>
          <a:schemeClr val="tx1"/>
        </a:solidFill>
        <a:latin typeface="+mn-lt"/>
        <a:ea typeface="+mn-ea"/>
        <a:cs typeface="+mn-cs"/>
      </a:defRPr>
    </a:lvl1pPr>
    <a:lvl2pPr marL="457119" algn="l" defTabSz="914239" rtl="0" eaLnBrk="1" latinLnBrk="0" hangingPunct="1">
      <a:defRPr kumimoji="1" sz="1200" kern="1200">
        <a:solidFill>
          <a:schemeClr val="tx1"/>
        </a:solidFill>
        <a:latin typeface="+mn-lt"/>
        <a:ea typeface="+mn-ea"/>
        <a:cs typeface="+mn-cs"/>
      </a:defRPr>
    </a:lvl2pPr>
    <a:lvl3pPr marL="914239" algn="l" defTabSz="914239" rtl="0" eaLnBrk="1" latinLnBrk="0" hangingPunct="1">
      <a:defRPr kumimoji="1" sz="1200" kern="1200">
        <a:solidFill>
          <a:schemeClr val="tx1"/>
        </a:solidFill>
        <a:latin typeface="+mn-lt"/>
        <a:ea typeface="+mn-ea"/>
        <a:cs typeface="+mn-cs"/>
      </a:defRPr>
    </a:lvl3pPr>
    <a:lvl4pPr marL="1371358" algn="l" defTabSz="914239" rtl="0" eaLnBrk="1" latinLnBrk="0" hangingPunct="1">
      <a:defRPr kumimoji="1" sz="1200" kern="1200">
        <a:solidFill>
          <a:schemeClr val="tx1"/>
        </a:solidFill>
        <a:latin typeface="+mn-lt"/>
        <a:ea typeface="+mn-ea"/>
        <a:cs typeface="+mn-cs"/>
      </a:defRPr>
    </a:lvl4pPr>
    <a:lvl5pPr marL="1828477" algn="l" defTabSz="914239" rtl="0" eaLnBrk="1" latinLnBrk="0" hangingPunct="1">
      <a:defRPr kumimoji="1" sz="1200" kern="1200">
        <a:solidFill>
          <a:schemeClr val="tx1"/>
        </a:solidFill>
        <a:latin typeface="+mn-lt"/>
        <a:ea typeface="+mn-ea"/>
        <a:cs typeface="+mn-cs"/>
      </a:defRPr>
    </a:lvl5pPr>
    <a:lvl6pPr marL="2285596" algn="l" defTabSz="914239" rtl="0" eaLnBrk="1" latinLnBrk="0" hangingPunct="1">
      <a:defRPr kumimoji="1" sz="1200" kern="1200">
        <a:solidFill>
          <a:schemeClr val="tx1"/>
        </a:solidFill>
        <a:latin typeface="+mn-lt"/>
        <a:ea typeface="+mn-ea"/>
        <a:cs typeface="+mn-cs"/>
      </a:defRPr>
    </a:lvl6pPr>
    <a:lvl7pPr marL="2742716" algn="l" defTabSz="914239" rtl="0" eaLnBrk="1" latinLnBrk="0" hangingPunct="1">
      <a:defRPr kumimoji="1" sz="1200" kern="1200">
        <a:solidFill>
          <a:schemeClr val="tx1"/>
        </a:solidFill>
        <a:latin typeface="+mn-lt"/>
        <a:ea typeface="+mn-ea"/>
        <a:cs typeface="+mn-cs"/>
      </a:defRPr>
    </a:lvl7pPr>
    <a:lvl8pPr marL="3199835" algn="l" defTabSz="914239" rtl="0" eaLnBrk="1" latinLnBrk="0" hangingPunct="1">
      <a:defRPr kumimoji="1" sz="1200" kern="1200">
        <a:solidFill>
          <a:schemeClr val="tx1"/>
        </a:solidFill>
        <a:latin typeface="+mn-lt"/>
        <a:ea typeface="+mn-ea"/>
        <a:cs typeface="+mn-cs"/>
      </a:defRPr>
    </a:lvl8pPr>
    <a:lvl9pPr marL="3656954" algn="l" defTabSz="914239"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0</a:t>
            </a:fld>
            <a:endParaRPr kumimoji="1" lang="ja-JP" altLang="en-US"/>
          </a:p>
        </p:txBody>
      </p:sp>
    </p:spTree>
    <p:extLst>
      <p:ext uri="{BB962C8B-B14F-4D97-AF65-F5344CB8AC3E}">
        <p14:creationId xmlns:p14="http://schemas.microsoft.com/office/powerpoint/2010/main" val="111018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9</a:t>
            </a:fld>
            <a:endParaRPr kumimoji="1" lang="ja-JP" altLang="en-US"/>
          </a:p>
        </p:txBody>
      </p:sp>
    </p:spTree>
    <p:extLst>
      <p:ext uri="{BB962C8B-B14F-4D97-AF65-F5344CB8AC3E}">
        <p14:creationId xmlns:p14="http://schemas.microsoft.com/office/powerpoint/2010/main" val="2287048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10</a:t>
            </a:fld>
            <a:endParaRPr kumimoji="1" lang="ja-JP" altLang="en-US"/>
          </a:p>
        </p:txBody>
      </p:sp>
    </p:spTree>
    <p:extLst>
      <p:ext uri="{BB962C8B-B14F-4D97-AF65-F5344CB8AC3E}">
        <p14:creationId xmlns:p14="http://schemas.microsoft.com/office/powerpoint/2010/main" val="142927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12</a:t>
            </a:fld>
            <a:endParaRPr kumimoji="1" lang="ja-JP" altLang="en-US"/>
          </a:p>
        </p:txBody>
      </p:sp>
    </p:spTree>
    <p:extLst>
      <p:ext uri="{BB962C8B-B14F-4D97-AF65-F5344CB8AC3E}">
        <p14:creationId xmlns:p14="http://schemas.microsoft.com/office/powerpoint/2010/main" val="2825690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20</a:t>
            </a:fld>
            <a:endParaRPr kumimoji="1" lang="ja-JP" altLang="en-US"/>
          </a:p>
        </p:txBody>
      </p:sp>
    </p:spTree>
    <p:extLst>
      <p:ext uri="{BB962C8B-B14F-4D97-AF65-F5344CB8AC3E}">
        <p14:creationId xmlns:p14="http://schemas.microsoft.com/office/powerpoint/2010/main" val="217256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a:t>資料これ</a:t>
            </a:r>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21</a:t>
            </a:fld>
            <a:endParaRPr kumimoji="1" lang="ja-JP" altLang="en-US"/>
          </a:p>
        </p:txBody>
      </p:sp>
    </p:spTree>
    <p:extLst>
      <p:ext uri="{BB962C8B-B14F-4D97-AF65-F5344CB8AC3E}">
        <p14:creationId xmlns:p14="http://schemas.microsoft.com/office/powerpoint/2010/main" val="120655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22</a:t>
            </a:fld>
            <a:endParaRPr lang="ja-JP" altLang="en-US">
              <a:solidFill>
                <a:prstClr val="black"/>
              </a:solidFill>
            </a:endParaRPr>
          </a:p>
        </p:txBody>
      </p:sp>
    </p:spTree>
    <p:extLst>
      <p:ext uri="{BB962C8B-B14F-4D97-AF65-F5344CB8AC3E}">
        <p14:creationId xmlns:p14="http://schemas.microsoft.com/office/powerpoint/2010/main" val="348128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1</a:t>
            </a:fld>
            <a:endParaRPr kumimoji="1" lang="ja-JP" altLang="en-US"/>
          </a:p>
        </p:txBody>
      </p:sp>
    </p:spTree>
    <p:extLst>
      <p:ext uri="{BB962C8B-B14F-4D97-AF65-F5344CB8AC3E}">
        <p14:creationId xmlns:p14="http://schemas.microsoft.com/office/powerpoint/2010/main" val="1361126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06119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765E1B9-6B19-4421-B58D-CCD74901D3BE}" type="slidenum">
              <a:rPr kumimoji="1" lang="ja-JP" altLang="en-US" smtClean="0"/>
              <a:t>26</a:t>
            </a:fld>
            <a:endParaRPr kumimoji="1" lang="ja-JP" altLang="en-US"/>
          </a:p>
        </p:txBody>
      </p:sp>
    </p:spTree>
    <p:extLst>
      <p:ext uri="{BB962C8B-B14F-4D97-AF65-F5344CB8AC3E}">
        <p14:creationId xmlns:p14="http://schemas.microsoft.com/office/powerpoint/2010/main" val="273870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29</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33</a:t>
            </a:fld>
            <a:endParaRPr kumimoji="1" lang="ja-JP" altLang="en-US"/>
          </a:p>
        </p:txBody>
      </p:sp>
    </p:spTree>
    <p:extLst>
      <p:ext uri="{BB962C8B-B14F-4D97-AF65-F5344CB8AC3E}">
        <p14:creationId xmlns:p14="http://schemas.microsoft.com/office/powerpoint/2010/main" val="1648745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35</a:t>
            </a:fld>
            <a:endParaRPr kumimoji="1" lang="ja-JP" altLang="en-US" dirty="0"/>
          </a:p>
        </p:txBody>
      </p:sp>
    </p:spTree>
    <p:extLst>
      <p:ext uri="{BB962C8B-B14F-4D97-AF65-F5344CB8AC3E}">
        <p14:creationId xmlns:p14="http://schemas.microsoft.com/office/powerpoint/2010/main" val="691029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41</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2</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3</a:t>
            </a:fld>
            <a:endParaRPr kumimoji="1" lang="ja-JP" altLang="en-US"/>
          </a:p>
        </p:txBody>
      </p:sp>
    </p:spTree>
    <p:extLst>
      <p:ext uri="{BB962C8B-B14F-4D97-AF65-F5344CB8AC3E}">
        <p14:creationId xmlns:p14="http://schemas.microsoft.com/office/powerpoint/2010/main" val="314504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4</a:t>
            </a:fld>
            <a:endParaRPr kumimoji="1" lang="ja-JP" altLang="en-US"/>
          </a:p>
        </p:txBody>
      </p:sp>
    </p:spTree>
    <p:extLst>
      <p:ext uri="{BB962C8B-B14F-4D97-AF65-F5344CB8AC3E}">
        <p14:creationId xmlns:p14="http://schemas.microsoft.com/office/powerpoint/2010/main" val="420284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5</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6</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7</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kumimoji="1" lang="ja-JP" altLang="en-US" dirty="0" smtClean="0"/>
              <a:t>資料これ</a:t>
            </a:r>
            <a:endParaRPr kumimoji="1" lang="ja-JP" altLang="en-US" dirty="0"/>
          </a:p>
        </p:txBody>
      </p:sp>
      <p:sp>
        <p:nvSpPr>
          <p:cNvPr id="4" name="スライド番号プレースホルダー 3"/>
          <p:cNvSpPr>
            <a:spLocks noGrp="1"/>
          </p:cNvSpPr>
          <p:nvPr>
            <p:ph type="sldNum" sz="quarter" idx="10"/>
          </p:nvPr>
        </p:nvSpPr>
        <p:spPr/>
        <p:txBody>
          <a:bodyPr/>
          <a:lstStyle/>
          <a:p>
            <a:fld id="{8F76EF5F-7DBF-4A40-9C45-EC83E7153B76}" type="slidenum">
              <a:rPr kumimoji="1" lang="ja-JP" altLang="en-US" smtClean="0"/>
              <a:t>8</a:t>
            </a:fld>
            <a:endParaRPr kumimoji="1" lang="ja-JP" altLang="en-US"/>
          </a:p>
        </p:txBody>
      </p:sp>
    </p:spTree>
    <p:extLst>
      <p:ext uri="{BB962C8B-B14F-4D97-AF65-F5344CB8AC3E}">
        <p14:creationId xmlns:p14="http://schemas.microsoft.com/office/powerpoint/2010/main" val="348128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1816AA-CD9E-4C06-BD13-64FA81AC9168}"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7147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997129-C704-43E6-8782-6327877298DE}"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121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207BEE3-DD63-4BE4-B13E-8703BFC49A41}"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5179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33EB0D8-D97F-4663-B75F-E95C10AC0666}"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6013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20F8740-F774-4600-8984-7C4A59A11069}"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72433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0082410-D3B2-4D43-A020-402D6233F8A4}"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7723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3472870-6720-4A9A-87A1-73BF8847BA17}" type="datetime1">
              <a:rPr kumimoji="1" lang="ja-JP" altLang="en-US" smtClean="0"/>
              <a:t>2021/7/27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7222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F15D43A3-DBB0-4102-9462-CD0F445D9AC7}" type="datetime1">
              <a:rPr kumimoji="1" lang="ja-JP" altLang="en-US" smtClean="0"/>
              <a:t>2021/7/27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24866648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B965A7-3C71-458C-AFAA-67FAED9456A3}" type="datetime1">
              <a:rPr kumimoji="1" lang="ja-JP" altLang="en-US" smtClean="0"/>
              <a:t>2021/7/27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454677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F2150-FEEB-41E8-890A-BAC21BAB28CC}" type="datetime1">
              <a:rPr kumimoji="1" lang="ja-JP" altLang="en-US" smtClean="0"/>
              <a:t>2021/7/27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1890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71AB4A-0964-4769-B85F-83004DDF0F4A}" type="datetime1">
              <a:rPr kumimoji="1" lang="ja-JP" altLang="en-US" smtClean="0"/>
              <a:t>2021/7/27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286286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EE77E20-EC65-4045-8FD2-5C766C305364}"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7267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F073221-D147-4D36-B352-659F1E9B245B}" type="datetime1">
              <a:rPr kumimoji="1" lang="ja-JP" altLang="en-US" smtClean="0"/>
              <a:t>2021/7/27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36186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3E7AB59-E78D-4E4A-8C6E-8A6A64C65C72}"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759800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30ED077-8D09-4D51-ADA2-777D00FB5542}"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83759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E357E51-AA88-440A-BB72-0FABD1026E61}"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784571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45E8946-9819-49A7-BC50-EEB901AE9775}"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142788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24CCAE3-E18D-49A7-878C-A5E54DCBB40A}"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952911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6BD5D20-0067-4398-A79F-28D70A4254B5}" type="datetime1">
              <a:rPr kumimoji="1" lang="ja-JP" altLang="en-US" smtClean="0"/>
              <a:t>2021/7/27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8116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5B5AAD2-6868-4173-9162-859F8D603128}" type="datetime1">
              <a:rPr kumimoji="1" lang="ja-JP" altLang="en-US" smtClean="0"/>
              <a:t>2021/7/27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471525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68ACDE-EFEB-405F-8B55-570C5E65FCA0}" type="datetime1">
              <a:rPr kumimoji="1" lang="ja-JP" altLang="en-US" smtClean="0"/>
              <a:t>2021/7/27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165931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7D82F-2291-4844-993E-3BCA09CA4443}" type="datetime1">
              <a:rPr kumimoji="1" lang="ja-JP" altLang="en-US" smtClean="0"/>
              <a:t>2021/7/27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82761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48E232C-A85E-4E02-B84A-6A9067DE90D7}"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833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7937C93-AEB2-4049-8F76-FD04CBFFD01A}" type="datetime1">
              <a:rPr kumimoji="1" lang="ja-JP" altLang="en-US" smtClean="0"/>
              <a:t>2021/7/27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4238840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D005EFD-E712-4E39-8565-E2CF53FD3908}" type="datetime1">
              <a:rPr kumimoji="1" lang="ja-JP" altLang="en-US" smtClean="0"/>
              <a:t>2021/7/27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730442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defTabSz="914400"/>
            <a:fld id="{571709DD-4425-41CC-998E-E4298FB75303}"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5739622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defTabSz="914400"/>
            <a:fld id="{E8F02D36-FBCE-4502-9433-2C32EE6F3922}"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34658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defTabSz="914400"/>
            <a:fld id="{542793C9-AC5F-4A1E-888E-1E3EA44C766F}"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79874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defTabSz="914400"/>
            <a:fld id="{34FE868B-C37C-40F1-B5B5-401A04D5F823}"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554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pPr defTabSz="914400"/>
            <a:fld id="{7DB5558E-6BF4-40AE-AD44-FBD9FF6B6D04}"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98819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0F8A979-93C9-4DEF-83CA-AB9246D344D5}"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151777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D7F43E3-F179-4C65-A1E7-63E43AEDFD43}" type="datetime1">
              <a:rPr kumimoji="1" lang="ja-JP" altLang="en-US" smtClean="0"/>
              <a:t>2021/7/27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188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D663522-CF9B-48E5-A64C-128792640A8B}"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89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DFBB69A-6328-4D6A-B885-8B1B58534B77}"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98571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DB217AC-EA51-4781-8D99-EAC178BC8DEA}"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325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344220-EB5C-4FD4-B78F-4AA0E433E946}"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88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1E8844-E727-49EA-92FF-9255AB581B69}"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001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F2BE050-21DC-4816-8961-80602A2B5B3A}"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19324D-2D7E-47B5-9A7C-4FDBADA9BA5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1683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5748517-8C31-4A19-95B0-AEC48DF1CADD}"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378382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defTabSz="914400"/>
            <a:fld id="{4D3E061B-8AE6-4141-878D-259254A59421}"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2096848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C6E4B1B4-16E1-47BF-9362-58482B4A48B5}" type="datetime1">
              <a:rPr lang="ja-JP" altLang="en-US" smtClean="0">
                <a:solidFill>
                  <a:prstClr val="black">
                    <a:tint val="75000"/>
                  </a:prstClr>
                </a:solidFill>
              </a:rPr>
              <a:t>2021/7/27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4400"/>
            <a:fld id="{B919324D-2D7E-47B5-9A7C-4FDBADA9BA59}"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106484289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chart" Target="../charts/char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3.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image" Target="../media/image39.emf"/></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12.xml"/><Relationship Id="rId4" Type="http://schemas.openxmlformats.org/officeDocument/2006/relationships/image" Target="../media/image43.emf"/></Relationships>
</file>

<file path=ppt/slides/_rels/slide4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0.emf"/></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5.emf"/><Relationship Id="rId7"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 Id="rId9" Type="http://schemas.openxmlformats.org/officeDocument/2006/relationships/chart" Target="../charts/char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50" y="2996952"/>
            <a:ext cx="8064896" cy="1320800"/>
          </a:xfrm>
        </p:spPr>
        <p:txBody>
          <a:bodyPr>
            <a:normAutofit/>
          </a:bodyPr>
          <a:lstStyle/>
          <a:p>
            <a:r>
              <a:rPr kumimoji="1" lang="ja-JP" altLang="en-US" dirty="0" smtClean="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具体的目標の進捗管理に係る参考指標</a:t>
            </a:r>
            <a:endParaRPr kumimoji="1" lang="ja-JP" altLang="en-US"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0</a:t>
            </a:fld>
            <a:endParaRPr kumimoji="1" lang="ja-JP" altLang="en-US"/>
          </a:p>
        </p:txBody>
      </p:sp>
      <p:sp>
        <p:nvSpPr>
          <p:cNvPr id="5" name="タイトル 1"/>
          <p:cNvSpPr txBox="1">
            <a:spLocks/>
          </p:cNvSpPr>
          <p:nvPr/>
        </p:nvSpPr>
        <p:spPr>
          <a:xfrm>
            <a:off x="971600" y="5571460"/>
            <a:ext cx="7272808" cy="1320800"/>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令和</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２</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年</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８</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月</a:t>
            </a:r>
            <a:r>
              <a:rPr lang="en-US" altLang="zh-CN"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１</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日</a:t>
            </a:r>
          </a:p>
          <a:p>
            <a:pPr algn="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第</a:t>
            </a:r>
            <a:r>
              <a:rPr lang="en-US" altLang="zh-CN" dirty="0">
                <a:solidFill>
                  <a:schemeClr val="tx1"/>
                </a:solidFill>
                <a:latin typeface="UD デジタル 教科書体 NK-R" panose="02020400000000000000" pitchFamily="18" charset="-128"/>
                <a:ea typeface="UD デジタル 教科書体 NK-R" panose="02020400000000000000" pitchFamily="18" charset="-128"/>
              </a:rPr>
              <a:t>1</a:t>
            </a:r>
            <a:r>
              <a:rPr lang="zh-CN" altLang="en-US" dirty="0">
                <a:solidFill>
                  <a:schemeClr val="tx1"/>
                </a:solidFill>
                <a:latin typeface="UD デジタル 教科書体 NK-R" panose="02020400000000000000" pitchFamily="18" charset="-128"/>
                <a:ea typeface="UD デジタル 教科書体 NK-R" panose="02020400000000000000" pitchFamily="18" charset="-128"/>
              </a:rPr>
              <a:t>回</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a:t>
            </a:r>
            <a:r>
              <a:rPr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創生推進審</a:t>
            </a:r>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議会</a:t>
            </a:r>
            <a:endParaRPr lang="zh-CN" altLang="en-US"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大阪府まち・ひと・しごと創生推進審議会事務局</a:t>
            </a:r>
            <a:endParaRPr lang="en-US" altLang="ja-JP" sz="2400" dirty="0">
              <a:solidFill>
                <a:schemeClr val="tx1"/>
              </a:solidFill>
              <a:latin typeface="UD デジタル 教科書体 NK-R" panose="02020400000000000000" pitchFamily="18" charset="-128"/>
              <a:ea typeface="UD デジタル 教科書体 NK-R" panose="02020400000000000000" pitchFamily="18" charset="-128"/>
            </a:endParaRPr>
          </a:p>
          <a:p>
            <a:pPr algn="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大阪府</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政策企画</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部</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広域調整</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室</a:t>
            </a:r>
            <a:r>
              <a:rPr lang="ja-JP" altLang="en-US" sz="2400" dirty="0">
                <a:solidFill>
                  <a:schemeClr val="tx1"/>
                </a:solidFill>
                <a:latin typeface="UD デジタル 教科書体 NK-R" panose="02020400000000000000" pitchFamily="18" charset="-128"/>
                <a:ea typeface="UD デジタル 教科書体 NK-R" panose="02020400000000000000" pitchFamily="18" charset="-128"/>
              </a:rPr>
              <a:t>事業推進</a:t>
            </a:r>
            <a:r>
              <a:rPr lang="zh-CN" altLang="en-US" sz="2400" dirty="0">
                <a:solidFill>
                  <a:schemeClr val="tx1"/>
                </a:solidFill>
                <a:latin typeface="UD デジタル 教科書体 NK-R" panose="02020400000000000000" pitchFamily="18" charset="-128"/>
                <a:ea typeface="UD デジタル 教科書体 NK-R" panose="02020400000000000000" pitchFamily="18" charset="-128"/>
              </a:rPr>
              <a:t>課</a:t>
            </a:r>
          </a:p>
        </p:txBody>
      </p:sp>
      <p:sp>
        <p:nvSpPr>
          <p:cNvPr id="6" name="タイトル 1"/>
          <p:cNvSpPr txBox="1">
            <a:spLocks/>
          </p:cNvSpPr>
          <p:nvPr/>
        </p:nvSpPr>
        <p:spPr>
          <a:xfrm>
            <a:off x="7092280" y="116632"/>
            <a:ext cx="1868809" cy="576064"/>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b="1" dirty="0" smtClean="0">
                <a:latin typeface="+mj-ea"/>
                <a:cs typeface="Meiryo UI" panose="020B0604030504040204" pitchFamily="50" charset="-128"/>
              </a:rPr>
              <a:t>参考資料</a:t>
            </a:r>
            <a:r>
              <a:rPr lang="ja-JP" altLang="en-US" sz="2000" b="1" dirty="0">
                <a:latin typeface="+mj-ea"/>
                <a:cs typeface="Meiryo UI" panose="020B0604030504040204" pitchFamily="50" charset="-128"/>
              </a:rPr>
              <a:t>１</a:t>
            </a:r>
            <a:endParaRPr lang="ja-JP" altLang="en-US" sz="3200" b="1" dirty="0">
              <a:latin typeface="+mj-ea"/>
              <a:cs typeface="Meiryo UI" panose="020B0604030504040204" pitchFamily="50" charset="-128"/>
            </a:endParaRPr>
          </a:p>
        </p:txBody>
      </p:sp>
      <p:cxnSp>
        <p:nvCxnSpPr>
          <p:cNvPr id="7" name="直線コネクタ 6"/>
          <p:cNvCxnSpPr/>
          <p:nvPr/>
        </p:nvCxnSpPr>
        <p:spPr>
          <a:xfrm>
            <a:off x="107504" y="3645024"/>
            <a:ext cx="756084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7000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保育所数・待機児童数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01366088"/>
              </p:ext>
            </p:extLst>
          </p:nvPr>
        </p:nvGraphicFramePr>
        <p:xfrm>
          <a:off x="107505" y="4149080"/>
          <a:ext cx="5112567" cy="2556079"/>
        </p:xfrm>
        <a:graphic>
          <a:graphicData uri="http://schemas.openxmlformats.org/drawingml/2006/table">
            <a:tbl>
              <a:tblPr/>
              <a:tblGrid>
                <a:gridCol w="800969">
                  <a:extLst>
                    <a:ext uri="{9D8B030D-6E8A-4147-A177-3AD203B41FA5}">
                      <a16:colId xmlns:a16="http://schemas.microsoft.com/office/drawing/2014/main" val="3929231637"/>
                    </a:ext>
                  </a:extLst>
                </a:gridCol>
                <a:gridCol w="630550">
                  <a:extLst>
                    <a:ext uri="{9D8B030D-6E8A-4147-A177-3AD203B41FA5}">
                      <a16:colId xmlns:a16="http://schemas.microsoft.com/office/drawing/2014/main" val="3490172110"/>
                    </a:ext>
                  </a:extLst>
                </a:gridCol>
                <a:gridCol w="613508">
                  <a:extLst>
                    <a:ext uri="{9D8B030D-6E8A-4147-A177-3AD203B41FA5}">
                      <a16:colId xmlns:a16="http://schemas.microsoft.com/office/drawing/2014/main" val="1191583534"/>
                    </a:ext>
                  </a:extLst>
                </a:gridCol>
                <a:gridCol w="613508">
                  <a:extLst>
                    <a:ext uri="{9D8B030D-6E8A-4147-A177-3AD203B41FA5}">
                      <a16:colId xmlns:a16="http://schemas.microsoft.com/office/drawing/2014/main" val="4202367765"/>
                    </a:ext>
                  </a:extLst>
                </a:gridCol>
                <a:gridCol w="613508">
                  <a:extLst>
                    <a:ext uri="{9D8B030D-6E8A-4147-A177-3AD203B41FA5}">
                      <a16:colId xmlns:a16="http://schemas.microsoft.com/office/drawing/2014/main" val="1588063542"/>
                    </a:ext>
                  </a:extLst>
                </a:gridCol>
                <a:gridCol w="613508">
                  <a:extLst>
                    <a:ext uri="{9D8B030D-6E8A-4147-A177-3AD203B41FA5}">
                      <a16:colId xmlns:a16="http://schemas.microsoft.com/office/drawing/2014/main" val="681897073"/>
                    </a:ext>
                  </a:extLst>
                </a:gridCol>
                <a:gridCol w="613508">
                  <a:extLst>
                    <a:ext uri="{9D8B030D-6E8A-4147-A177-3AD203B41FA5}">
                      <a16:colId xmlns:a16="http://schemas.microsoft.com/office/drawing/2014/main" val="2293122407"/>
                    </a:ext>
                  </a:extLst>
                </a:gridCol>
                <a:gridCol w="613508">
                  <a:extLst>
                    <a:ext uri="{9D8B030D-6E8A-4147-A177-3AD203B41FA5}">
                      <a16:colId xmlns:a16="http://schemas.microsoft.com/office/drawing/2014/main" val="4209270680"/>
                    </a:ext>
                  </a:extLst>
                </a:gridCol>
              </a:tblGrid>
              <a:tr h="262868">
                <a:tc gridSpan="4">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■大阪府内保育所等数及び入所待機児童数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74668"/>
                  </a:ext>
                </a:extLst>
              </a:tr>
              <a:tr h="453135">
                <a:tc gridSpan="2">
                  <a:txBody>
                    <a:bodyPr/>
                    <a:lstStyle/>
                    <a:p>
                      <a:pPr algn="l" fontAlgn="b"/>
                      <a:r>
                        <a:rPr lang="zh-CN" altLang="en-US" sz="1100" b="0" i="0" u="none" strike="noStrike" dirty="0" smtClean="0">
                          <a:effectLst/>
                          <a:latin typeface="Meiryo UI" panose="020B0604030504040204" pitchFamily="50" charset="-128"/>
                          <a:ea typeface="Meiryo UI" panose="020B0604030504040204" pitchFamily="50" charset="-128"/>
                        </a:rPr>
                        <a:t>大阪</a:t>
                      </a:r>
                      <a:r>
                        <a:rPr lang="zh-CN" altLang="en-US" sz="1100" b="0" i="0" u="none" strike="noStrike" dirty="0">
                          <a:effectLst/>
                          <a:latin typeface="Meiryo UI" panose="020B0604030504040204" pitchFamily="50" charset="-128"/>
                          <a:ea typeface="Meiryo UI" panose="020B0604030504040204" pitchFamily="50" charset="-128"/>
                        </a:rPr>
                        <a:t>府内保育所</a:t>
                      </a:r>
                      <a:r>
                        <a:rPr lang="zh-CN" altLang="en-US" sz="1100" b="0" i="0" u="none" strike="noStrike" dirty="0" smtClean="0">
                          <a:effectLst/>
                          <a:latin typeface="Meiryo UI" panose="020B0604030504040204" pitchFamily="50" charset="-128"/>
                          <a:ea typeface="Meiryo UI" panose="020B0604030504040204" pitchFamily="50" charset="-128"/>
                        </a:rPr>
                        <a:t>等数</a:t>
                      </a:r>
                      <a:endParaRPr lang="en-US" altLang="zh-CN" sz="1100" b="0" i="0" u="none" strike="noStrike" dirty="0" smtClean="0">
                        <a:effectLst/>
                        <a:latin typeface="Meiryo UI" panose="020B0604030504040204" pitchFamily="50" charset="-128"/>
                        <a:ea typeface="Meiryo UI" panose="020B0604030504040204" pitchFamily="50" charset="-128"/>
                      </a:endParaRPr>
                    </a:p>
                    <a:p>
                      <a:pPr algn="l" fontAlgn="b"/>
                      <a:endParaRPr lang="zh-CN"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pPr algn="l" fontAlgn="b"/>
                      <a:endParaRPr lang="ja-JP"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6">
                  <a:txBody>
                    <a:bodyPr/>
                    <a:lstStyle/>
                    <a:p>
                      <a:pPr algn="l" fontAlgn="ctr"/>
                      <a:r>
                        <a:rPr lang="ja-JP" altLang="en-US" sz="1100" b="0" i="0" u="none" strike="noStrike" dirty="0" smtClean="0">
                          <a:effectLst/>
                          <a:latin typeface="Meiryo UI" panose="020B0604030504040204" pitchFamily="50" charset="-128"/>
                          <a:ea typeface="Meiryo UI" panose="020B0604030504040204" pitchFamily="50" charset="-128"/>
                        </a:rPr>
                        <a:t>待機児童数　　　　　　　　　　　　　　　　　　　　　　　　（人）</a:t>
                      </a:r>
                      <a:endParaRPr lang="en-US" altLang="ja-JP" sz="1100" b="0" i="0" u="none" strike="noStrike" dirty="0" smtClean="0">
                        <a:effectLst/>
                        <a:latin typeface="Meiryo UI" panose="020B0604030504040204" pitchFamily="50" charset="-128"/>
                        <a:ea typeface="Meiryo UI" panose="020B0604030504040204" pitchFamily="50" charset="-128"/>
                      </a:endParaRPr>
                    </a:p>
                  </a:txBody>
                  <a:tcPr marL="2286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77905144"/>
                  </a:ext>
                </a:extLst>
              </a:tr>
              <a:tr h="262868">
                <a:tc>
                  <a:txBody>
                    <a:bodyPr/>
                    <a:lstStyle/>
                    <a:p>
                      <a:pPr algn="l" fontAlgn="b"/>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ja-JP" altLang="en-US" sz="1100" b="0" i="0" u="none" strike="noStrike" dirty="0">
                          <a:effectLst/>
                          <a:latin typeface="Meiryo UI" panose="020B0604030504040204" pitchFamily="50" charset="-128"/>
                          <a:ea typeface="Meiryo UI" panose="020B0604030504040204" pitchFamily="50" charset="-128"/>
                        </a:rPr>
                        <a:t>　</a:t>
                      </a:r>
                      <a:r>
                        <a:rPr lang="ja-JP" altLang="en-US" sz="1100" b="0" i="0" u="none" strike="noStrike" dirty="0" smtClean="0">
                          <a:effectLst/>
                          <a:latin typeface="Meiryo UI" panose="020B0604030504040204" pitchFamily="50" charset="-128"/>
                          <a:ea typeface="Meiryo UI" panose="020B0604030504040204" pitchFamily="50" charset="-128"/>
                        </a:rPr>
                        <a:t>　（所）</a:t>
                      </a:r>
                      <a:endParaRPr lang="ja-JP"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0</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3</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4</a:t>
                      </a:r>
                      <a:r>
                        <a:rPr lang="ja-JP" altLang="en-US" sz="1100" b="0" i="0" u="none" strike="noStrike">
                          <a:effectLst/>
                          <a:latin typeface="Meiryo UI" panose="020B0604030504040204" pitchFamily="50" charset="-128"/>
                          <a:ea typeface="Meiryo UI" panose="020B0604030504040204" pitchFamily="50" charset="-128"/>
                        </a:rPr>
                        <a:t>歳以上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523923979"/>
                  </a:ext>
                </a:extLst>
              </a:tr>
              <a:tr h="262868">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2015</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07078"/>
                  </a:ext>
                </a:extLst>
              </a:tr>
              <a:tr h="262868">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1,434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6249216"/>
                  </a:ext>
                </a:extLst>
              </a:tr>
              <a:tr h="262868">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201290"/>
                  </a:ext>
                </a:extLst>
              </a:tr>
              <a:tr h="262868">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840767"/>
                  </a:ext>
                </a:extLst>
              </a:tr>
              <a:tr h="262868">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2019</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2,110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433439"/>
                  </a:ext>
                </a:extLst>
              </a:tr>
              <a:tr h="262868">
                <a:tc gridSpan="6">
                  <a:txBody>
                    <a:bodyPr/>
                    <a:lstStyle/>
                    <a:p>
                      <a:pPr algn="l" fontAlgn="b"/>
                      <a:r>
                        <a:rPr lang="en-US" altLang="ja-JP" sz="1100" b="0" i="0" u="none" strike="noStrike">
                          <a:effectLst/>
                          <a:latin typeface="Meiryo UI" panose="020B0604030504040204" pitchFamily="50" charset="-128"/>
                          <a:ea typeface="Meiryo UI" panose="020B0604030504040204" pitchFamily="50" charset="-128"/>
                        </a:rPr>
                        <a:t>※</a:t>
                      </a:r>
                      <a:r>
                        <a:rPr lang="ja-JP" altLang="en-US" sz="1100" b="0" i="0" u="none" strike="noStrike">
                          <a:effectLst/>
                          <a:latin typeface="Meiryo UI" panose="020B0604030504040204" pitchFamily="50" charset="-128"/>
                          <a:ea typeface="Meiryo UI" panose="020B0604030504040204" pitchFamily="50" charset="-128"/>
                        </a:rPr>
                        <a:t>「保育所等」：特定教育・保育施設及び特定地域型保育事業</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1100" b="0" i="0" u="none" strike="noStrike" dirty="0">
                        <a:effectLst/>
                        <a:latin typeface="Meiryo UI" panose="020B0604030504040204" pitchFamily="50" charset="-128"/>
                        <a:ea typeface="Meiryo UI" panose="020B0604030504040204" pitchFamily="50"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21791582"/>
                  </a:ext>
                </a:extLst>
              </a:tr>
            </a:tbl>
          </a:graphicData>
        </a:graphic>
      </p:graphicFrame>
      <p:graphicFrame>
        <p:nvGraphicFramePr>
          <p:cNvPr id="9" name="グラフ 8"/>
          <p:cNvGraphicFramePr>
            <a:graphicFrameLocks/>
          </p:cNvGraphicFramePr>
          <p:nvPr>
            <p:extLst>
              <p:ext uri="{D42A27DB-BD31-4B8C-83A1-F6EECF244321}">
                <p14:modId xmlns:p14="http://schemas.microsoft.com/office/powerpoint/2010/main" val="3507439969"/>
              </p:ext>
            </p:extLst>
          </p:nvPr>
        </p:nvGraphicFramePr>
        <p:xfrm>
          <a:off x="12506" y="1044117"/>
          <a:ext cx="5207566" cy="3105169"/>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12506" y="736357"/>
            <a:ext cx="6336704" cy="307760"/>
          </a:xfrm>
          <a:prstGeom prst="rect">
            <a:avLst/>
          </a:prstGeom>
          <a:noFill/>
        </p:spPr>
        <p:txBody>
          <a:bodyPr wrap="square" lIns="91424" tIns="45712" rIns="91424" bIns="45712" rtlCol="0">
            <a:spAutoFit/>
          </a:bodyPr>
          <a:lstStyle/>
          <a:p>
            <a:r>
              <a:rPr lang="ja-JP" altLang="en-US" sz="1400" b="1" u="sng" dirty="0" smtClean="0">
                <a:latin typeface="Meiryo UI" panose="020B0604030504040204" pitchFamily="50" charset="-128"/>
                <a:ea typeface="Meiryo UI" panose="020B0604030504040204" pitchFamily="50" charset="-128"/>
              </a:rPr>
              <a:t>■大阪府内保育所数及び入所待機児童数</a:t>
            </a:r>
            <a:endParaRPr lang="en-US" altLang="ja-JP" sz="1400" b="1" u="sng"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4"/>
          <a:stretch>
            <a:fillRect/>
          </a:stretch>
        </p:blipFill>
        <p:spPr>
          <a:xfrm>
            <a:off x="5315071" y="635889"/>
            <a:ext cx="3767407" cy="5968802"/>
          </a:xfrm>
          <a:prstGeom prst="rect">
            <a:avLst/>
          </a:prstGeom>
        </p:spPr>
      </p:pic>
      <p:sp>
        <p:nvSpPr>
          <p:cNvPr id="17" name="正方形/長方形 4"/>
          <p:cNvSpPr>
            <a:spLocks noChangeArrowheads="1"/>
          </p:cNvSpPr>
          <p:nvPr/>
        </p:nvSpPr>
        <p:spPr bwMode="auto">
          <a:xfrm>
            <a:off x="5940152" y="660469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資料：大阪府統計年鑑</a:t>
            </a:r>
            <a:r>
              <a:rPr lang="en-US" altLang="ja-JP" sz="1000" dirty="0" smtClean="0">
                <a:latin typeface="+mj-ea"/>
                <a:ea typeface="+mj-ea"/>
              </a:rPr>
              <a:t>2019</a:t>
            </a:r>
            <a:endParaRPr lang="ja-JP" altLang="en-US" sz="800" dirty="0">
              <a:latin typeface="+mj-ea"/>
              <a:ea typeface="+mj-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11"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9</a:t>
            </a:fld>
            <a:endParaRPr lang="ja-JP" altLang="en-US" sz="1800" dirty="0">
              <a:solidFill>
                <a:schemeClr val="tx1"/>
              </a:solidFill>
            </a:endParaRPr>
          </a:p>
        </p:txBody>
      </p:sp>
    </p:spTree>
    <p:extLst>
      <p:ext uri="{BB962C8B-B14F-4D97-AF65-F5344CB8AC3E}">
        <p14:creationId xmlns:p14="http://schemas.microsoft.com/office/powerpoint/2010/main" val="638323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p:cNvGrpSpPr/>
          <p:nvPr/>
        </p:nvGrpSpPr>
        <p:grpSpPr>
          <a:xfrm>
            <a:off x="4603098" y="1120526"/>
            <a:ext cx="4556312" cy="2689412"/>
            <a:chOff x="0" y="0"/>
            <a:chExt cx="4556312" cy="2689412"/>
          </a:xfrm>
        </p:grpSpPr>
        <p:graphicFrame>
          <p:nvGraphicFramePr>
            <p:cNvPr id="18" name="グラフ 17"/>
            <p:cNvGraphicFramePr>
              <a:graphicFrameLocks/>
            </p:cNvGraphicFramePr>
            <p:nvPr>
              <p:extLst/>
            </p:nvPr>
          </p:nvGraphicFramePr>
          <p:xfrm>
            <a:off x="0" y="0"/>
            <a:ext cx="4556312" cy="2689412"/>
          </p:xfrm>
          <a:graphic>
            <a:graphicData uri="http://schemas.openxmlformats.org/drawingml/2006/chart">
              <c:chart xmlns:c="http://schemas.openxmlformats.org/drawingml/2006/chart" xmlns:r="http://schemas.openxmlformats.org/officeDocument/2006/relationships" r:id="rId3"/>
            </a:graphicData>
          </a:graphic>
        </p:graphicFrame>
        <p:sp>
          <p:nvSpPr>
            <p:cNvPr id="19" name="楕円 18"/>
            <p:cNvSpPr/>
            <p:nvPr/>
          </p:nvSpPr>
          <p:spPr>
            <a:xfrm>
              <a:off x="4103033" y="502865"/>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3890122" y="267542"/>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0.997</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25" name="楕円 24"/>
            <p:cNvSpPr/>
            <p:nvPr/>
          </p:nvSpPr>
          <p:spPr>
            <a:xfrm>
              <a:off x="2791946" y="2463895"/>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2847975" y="2374248"/>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算数</a:t>
              </a:r>
            </a:p>
          </p:txBody>
        </p:sp>
      </p:gr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10</a:t>
            </a:fld>
            <a:endParaRPr lang="ja-JP" altLang="en-US" sz="1800" dirty="0">
              <a:solidFill>
                <a:schemeClr val="tx1"/>
              </a:solidFill>
            </a:endParaRPr>
          </a:p>
        </p:txBody>
      </p:sp>
      <p:sp>
        <p:nvSpPr>
          <p:cNvPr id="10" name="テキスト ボックス 9"/>
          <p:cNvSpPr txBox="1"/>
          <p:nvPr/>
        </p:nvSpPr>
        <p:spPr>
          <a:xfrm>
            <a:off x="179511" y="775738"/>
            <a:ext cx="3585063"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a:t>
            </a:r>
            <a:r>
              <a:rPr lang="ja-JP" altLang="en-US" sz="1400" b="1" u="sng" dirty="0" smtClean="0">
                <a:latin typeface="Meiryo UI" panose="020B0604030504040204" pitchFamily="50" charset="-128"/>
                <a:ea typeface="Meiryo UI" panose="020B0604030504040204" pitchFamily="50" charset="-128"/>
              </a:rPr>
              <a:t>調査　対全国比（小学校・国語）</a:t>
            </a:r>
            <a:endParaRPr lang="en-US" altLang="ja-JP" sz="1400" b="1" u="sng"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702076" y="775738"/>
            <a:ext cx="35423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a:t>
            </a:r>
            <a:r>
              <a:rPr lang="ja-JP" altLang="en-US" sz="1400" b="1" u="sng" dirty="0" smtClean="0">
                <a:latin typeface="Meiryo UI" panose="020B0604030504040204" pitchFamily="50" charset="-128"/>
                <a:ea typeface="Meiryo UI" panose="020B0604030504040204" pitchFamily="50" charset="-128"/>
              </a:rPr>
              <a:t>調査　対全国比（</a:t>
            </a:r>
            <a:r>
              <a:rPr lang="ja-JP" altLang="en-US" sz="1400" b="1" u="sng" dirty="0">
                <a:latin typeface="Meiryo UI" panose="020B0604030504040204" pitchFamily="50" charset="-128"/>
                <a:ea typeface="Meiryo UI" panose="020B0604030504040204" pitchFamily="50" charset="-128"/>
              </a:rPr>
              <a:t>小学校・</a:t>
            </a:r>
            <a:r>
              <a:rPr lang="ja-JP" altLang="en-US" sz="1400" b="1" u="sng" dirty="0" smtClean="0">
                <a:latin typeface="Meiryo UI" panose="020B0604030504040204" pitchFamily="50" charset="-128"/>
                <a:ea typeface="Meiryo UI" panose="020B0604030504040204" pitchFamily="50" charset="-128"/>
              </a:rPr>
              <a:t>算数）</a:t>
            </a:r>
            <a:endParaRPr lang="en-US" altLang="ja-JP" sz="1400" b="1" u="sng"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9512" y="3645024"/>
            <a:ext cx="395485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a:t>
            </a:r>
            <a:r>
              <a:rPr lang="ja-JP" altLang="en-US" sz="1400" b="1" u="sng" dirty="0" smtClean="0">
                <a:latin typeface="Meiryo UI" panose="020B0604030504040204" pitchFamily="50" charset="-128"/>
                <a:ea typeface="Meiryo UI" panose="020B0604030504040204" pitchFamily="50" charset="-128"/>
              </a:rPr>
              <a:t>調査　対全国比（中学校・国語）</a:t>
            </a:r>
            <a:endParaRPr lang="en-US" altLang="ja-JP" sz="1400" b="1" u="sng"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702075" y="3645024"/>
            <a:ext cx="4058055"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学力</a:t>
            </a:r>
            <a:r>
              <a:rPr lang="ja-JP" altLang="en-US" sz="1400" b="1" u="sng" dirty="0" smtClean="0">
                <a:latin typeface="Meiryo UI" panose="020B0604030504040204" pitchFamily="50" charset="-128"/>
                <a:ea typeface="Meiryo UI" panose="020B0604030504040204" pitchFamily="50" charset="-128"/>
              </a:rPr>
              <a:t>調査　対全国比（中学校・数学）</a:t>
            </a:r>
            <a:endParaRPr lang="en-US" altLang="ja-JP" sz="1400" b="1" u="sng" dirty="0" smtClean="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5777476" y="6628496"/>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eiryo UI" panose="020B0604030504040204" pitchFamily="50" charset="-128"/>
                <a:ea typeface="Meiryo UI" panose="020B0604030504040204" pitchFamily="50" charset="-128"/>
              </a:rPr>
              <a:t>資料：文部科学省「全国学力・学習状況調査」より作成</a:t>
            </a:r>
            <a:endParaRPr lang="ja-JP" altLang="en-US" sz="800"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243022" y="6461951"/>
            <a:ext cx="5040560" cy="40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eiryo UI" panose="020B0604030504040204" pitchFamily="50" charset="-128"/>
                <a:ea typeface="Meiryo UI" panose="020B0604030504040204" pitchFamily="50" charset="-128"/>
              </a:rPr>
              <a:t>区分Ａ：主として「知識」に関する調査　　　　　　区分Ｂ：主として「活用」に関する調査</a:t>
            </a:r>
            <a:endParaRPr lang="en-US" altLang="ja-JP" sz="1000" dirty="0" smtClean="0">
              <a:latin typeface="Meiryo UI" panose="020B0604030504040204" pitchFamily="50" charset="-128"/>
              <a:ea typeface="Meiryo UI" panose="020B0604030504040204" pitchFamily="50" charset="-128"/>
            </a:endParaRPr>
          </a:p>
          <a:p>
            <a:pPr marL="177768" indent="-177768"/>
            <a:r>
              <a:rPr lang="en-US" altLang="ja-JP" sz="1000" dirty="0" smtClean="0">
                <a:latin typeface="Meiryo UI" panose="020B0604030504040204" pitchFamily="50" charset="-128"/>
                <a:ea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rPr>
              <a:t>年度より区分</a:t>
            </a:r>
            <a:r>
              <a:rPr lang="en-US" altLang="ja-JP" sz="1000" dirty="0" smtClean="0">
                <a:latin typeface="Meiryo UI" panose="020B0604030504040204" pitchFamily="50" charset="-128"/>
                <a:ea typeface="Meiryo UI" panose="020B0604030504040204" pitchFamily="50" charset="-128"/>
              </a:rPr>
              <a:t>A,B</a:t>
            </a:r>
            <a:r>
              <a:rPr lang="ja-JP" altLang="en-US" sz="1000" dirty="0" smtClean="0">
                <a:latin typeface="Meiryo UI" panose="020B0604030504040204" pitchFamily="50" charset="-128"/>
                <a:ea typeface="Meiryo UI" panose="020B0604030504040204" pitchFamily="50" charset="-128"/>
              </a:rPr>
              <a:t>が廃止</a:t>
            </a:r>
            <a:endParaRPr lang="ja-JP" altLang="en-US" sz="1000" dirty="0">
              <a:latin typeface="Meiryo UI" panose="020B0604030504040204" pitchFamily="50" charset="-128"/>
              <a:ea typeface="Meiryo UI" panose="020B0604030504040204" pitchFamily="50" charset="-128"/>
            </a:endParaRPr>
          </a:p>
        </p:txBody>
      </p:sp>
      <p:sp>
        <p:nvSpPr>
          <p:cNvPr id="20" name="タイトル 1"/>
          <p:cNvSpPr txBox="1">
            <a:spLocks/>
          </p:cNvSpPr>
          <p:nvPr/>
        </p:nvSpPr>
        <p:spPr>
          <a:xfrm>
            <a:off x="8244409" y="692696"/>
            <a:ext cx="648071" cy="288032"/>
          </a:xfrm>
          <a:prstGeom prst="rect">
            <a:avLst/>
          </a:prstGeom>
          <a:solidFill>
            <a:schemeClr val="bg1"/>
          </a:solidFill>
          <a:ln>
            <a:solidFill>
              <a:schemeClr val="tx1"/>
            </a:solid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mj-ea"/>
                <a:cs typeface="Meiryo UI" panose="020B0604030504040204" pitchFamily="50" charset="-128"/>
              </a:rPr>
              <a:t>更新</a:t>
            </a:r>
            <a:endParaRPr lang="ja-JP" altLang="en-US" sz="2000" b="1" dirty="0">
              <a:latin typeface="+mj-ea"/>
              <a:cs typeface="Meiryo UI" panose="020B0604030504040204" pitchFamily="50" charset="-128"/>
            </a:endParaRPr>
          </a:p>
        </p:txBody>
      </p:sp>
      <p:grpSp>
        <p:nvGrpSpPr>
          <p:cNvPr id="27" name="グループ化 26"/>
          <p:cNvGrpSpPr/>
          <p:nvPr/>
        </p:nvGrpSpPr>
        <p:grpSpPr>
          <a:xfrm>
            <a:off x="20450" y="1014038"/>
            <a:ext cx="4551550" cy="2689412"/>
            <a:chOff x="0" y="0"/>
            <a:chExt cx="4551550" cy="2689412"/>
          </a:xfrm>
        </p:grpSpPr>
        <p:graphicFrame>
          <p:nvGraphicFramePr>
            <p:cNvPr id="28" name="グラフ 27"/>
            <p:cNvGraphicFramePr/>
            <p:nvPr>
              <p:extLst/>
            </p:nvPr>
          </p:nvGraphicFramePr>
          <p:xfrm>
            <a:off x="0" y="0"/>
            <a:ext cx="4551550" cy="2689412"/>
          </p:xfrm>
          <a:graphic>
            <a:graphicData uri="http://schemas.openxmlformats.org/drawingml/2006/chart">
              <c:chart xmlns:c="http://schemas.openxmlformats.org/drawingml/2006/chart" xmlns:r="http://schemas.openxmlformats.org/officeDocument/2006/relationships" r:id="rId4"/>
            </a:graphicData>
          </a:graphic>
        </p:graphicFrame>
        <p:sp>
          <p:nvSpPr>
            <p:cNvPr id="29" name="楕円 28"/>
            <p:cNvSpPr/>
            <p:nvPr/>
          </p:nvSpPr>
          <p:spPr>
            <a:xfrm>
              <a:off x="4156821" y="1340224"/>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30" name="正方形/長方形 29"/>
            <p:cNvSpPr/>
            <p:nvPr/>
          </p:nvSpPr>
          <p:spPr>
            <a:xfrm>
              <a:off x="3943910" y="1104901"/>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0.945</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31" name="楕円 30"/>
            <p:cNvSpPr/>
            <p:nvPr/>
          </p:nvSpPr>
          <p:spPr>
            <a:xfrm>
              <a:off x="2688852" y="2460813"/>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32" name="正方形/長方形 31"/>
            <p:cNvSpPr/>
            <p:nvPr/>
          </p:nvSpPr>
          <p:spPr>
            <a:xfrm>
              <a:off x="2744881" y="2371166"/>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国語</a:t>
              </a:r>
            </a:p>
          </p:txBody>
        </p:sp>
      </p:grpSp>
      <p:grpSp>
        <p:nvGrpSpPr>
          <p:cNvPr id="45" name="グループ化 44"/>
          <p:cNvGrpSpPr/>
          <p:nvPr/>
        </p:nvGrpSpPr>
        <p:grpSpPr>
          <a:xfrm>
            <a:off x="4586000" y="3978208"/>
            <a:ext cx="4556310" cy="2689412"/>
            <a:chOff x="0" y="0"/>
            <a:chExt cx="4556310" cy="2689412"/>
          </a:xfrm>
        </p:grpSpPr>
        <p:graphicFrame>
          <p:nvGraphicFramePr>
            <p:cNvPr id="46" name="グラフ 45"/>
            <p:cNvGraphicFramePr>
              <a:graphicFrameLocks/>
            </p:cNvGraphicFramePr>
            <p:nvPr>
              <p:extLst/>
            </p:nvPr>
          </p:nvGraphicFramePr>
          <p:xfrm>
            <a:off x="0" y="0"/>
            <a:ext cx="4556310" cy="2689412"/>
          </p:xfrm>
          <a:graphic>
            <a:graphicData uri="http://schemas.openxmlformats.org/drawingml/2006/chart">
              <c:chart xmlns:c="http://schemas.openxmlformats.org/drawingml/2006/chart" xmlns:r="http://schemas.openxmlformats.org/officeDocument/2006/relationships" r:id="rId5"/>
            </a:graphicData>
          </a:graphic>
        </p:graphicFrame>
        <p:sp>
          <p:nvSpPr>
            <p:cNvPr id="47" name="楕円 46"/>
            <p:cNvSpPr/>
            <p:nvPr/>
          </p:nvSpPr>
          <p:spPr>
            <a:xfrm>
              <a:off x="4133289" y="853608"/>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a:off x="3920378" y="618285"/>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0.975</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49" name="楕円 48"/>
            <p:cNvSpPr/>
            <p:nvPr/>
          </p:nvSpPr>
          <p:spPr>
            <a:xfrm>
              <a:off x="2923055" y="2467254"/>
              <a:ext cx="54000" cy="54000"/>
            </a:xfrm>
            <a:prstGeom prst="ellipse">
              <a:avLst/>
            </a:prstGeom>
            <a:solidFill>
              <a:srgbClr val="92D050"/>
            </a:solidFill>
            <a:ln w="25400" cap="flat" cmpd="sng" algn="ctr">
              <a:solidFill>
                <a:srgbClr val="92D05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sp>
          <p:nvSpPr>
            <p:cNvPr id="50" name="正方形/長方形 49"/>
            <p:cNvSpPr/>
            <p:nvPr/>
          </p:nvSpPr>
          <p:spPr>
            <a:xfrm>
              <a:off x="2979084" y="2377607"/>
              <a:ext cx="560294" cy="268941"/>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数学</a:t>
              </a:r>
            </a:p>
          </p:txBody>
        </p:sp>
      </p:grpSp>
      <p:sp>
        <p:nvSpPr>
          <p:cNvPr id="51"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学力・学習状況調査</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の詳細結果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99705" y="3885450"/>
            <a:ext cx="4551548" cy="2689412"/>
            <a:chOff x="0" y="0"/>
            <a:chExt cx="4551548" cy="2689412"/>
          </a:xfrm>
        </p:grpSpPr>
        <p:graphicFrame>
          <p:nvGraphicFramePr>
            <p:cNvPr id="36" name="グラフ 35"/>
            <p:cNvGraphicFramePr>
              <a:graphicFrameLocks/>
            </p:cNvGraphicFramePr>
            <p:nvPr>
              <p:extLst>
                <p:ext uri="{D42A27DB-BD31-4B8C-83A1-F6EECF244321}">
                  <p14:modId xmlns:p14="http://schemas.microsoft.com/office/powerpoint/2010/main" val="2989410"/>
                </p:ext>
              </p:extLst>
            </p:nvPr>
          </p:nvGraphicFramePr>
          <p:xfrm>
            <a:off x="0" y="0"/>
            <a:ext cx="4551548" cy="2689412"/>
          </p:xfrm>
          <a:graphic>
            <a:graphicData uri="http://schemas.openxmlformats.org/drawingml/2006/chart">
              <c:chart xmlns:c="http://schemas.openxmlformats.org/drawingml/2006/chart" xmlns:r="http://schemas.openxmlformats.org/officeDocument/2006/relationships" r:id="rId6"/>
            </a:graphicData>
          </a:graphic>
        </p:graphicFrame>
        <p:sp>
          <p:nvSpPr>
            <p:cNvPr id="37" name="楕円 36"/>
            <p:cNvSpPr/>
            <p:nvPr/>
          </p:nvSpPr>
          <p:spPr>
            <a:xfrm>
              <a:off x="4147576" y="1033742"/>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38" name="正方形/長方形 37"/>
            <p:cNvSpPr/>
            <p:nvPr/>
          </p:nvSpPr>
          <p:spPr>
            <a:xfrm>
              <a:off x="3934665" y="798419"/>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1000">
                  <a:solidFill>
                    <a:schemeClr val="tx1"/>
                  </a:solidFill>
                </a:rPr>
                <a:t>0.962</a:t>
              </a:r>
              <a:endParaRPr kumimoji="1" lang="ja-JP" altLang="en-US" sz="1000">
                <a:solidFill>
                  <a:schemeClr val="tx1"/>
                </a:solidFill>
              </a:endParaRPr>
            </a:p>
          </p:txBody>
        </p:sp>
        <p:sp>
          <p:nvSpPr>
            <p:cNvPr id="52" name="楕円 51"/>
            <p:cNvSpPr/>
            <p:nvPr/>
          </p:nvSpPr>
          <p:spPr>
            <a:xfrm>
              <a:off x="2948547" y="2468096"/>
              <a:ext cx="54000" cy="5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53" name="正方形/長方形 52"/>
            <p:cNvSpPr/>
            <p:nvPr/>
          </p:nvSpPr>
          <p:spPr>
            <a:xfrm>
              <a:off x="3004576" y="2378449"/>
              <a:ext cx="560294" cy="268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a:solidFill>
                    <a:schemeClr val="tx1"/>
                  </a:solidFill>
                </a:rPr>
                <a:t>国語</a:t>
              </a:r>
            </a:p>
          </p:txBody>
        </p:sp>
      </p:grpSp>
    </p:spTree>
    <p:extLst>
      <p:ext uri="{BB962C8B-B14F-4D97-AF65-F5344CB8AC3E}">
        <p14:creationId xmlns:p14="http://schemas.microsoft.com/office/powerpoint/2010/main" val="133446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-2:CEFR A2</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割合　　　　　　　　　　　　　　（参考指標）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88024" y="5836576"/>
            <a:ext cx="48245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smtClean="0">
                <a:solidFill>
                  <a:schemeClr val="tx1"/>
                </a:solidFill>
                <a:latin typeface="Meiryo UI" panose="020B0604030504040204" pitchFamily="50" charset="-128"/>
                <a:ea typeface="Meiryo UI" panose="020B0604030504040204" pitchFamily="50" charset="-128"/>
              </a:rPr>
              <a:t>：</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zh-TW"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より作成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34817" y="3717032"/>
            <a:ext cx="8874365" cy="2422694"/>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lang="ja-JP" altLang="en-US" sz="1400" dirty="0" smtClean="0">
                <a:latin typeface="Meiryo UI" panose="020B0604030504040204" pitchFamily="50" charset="-128"/>
                <a:ea typeface="Meiryo UI" panose="020B0604030504040204" pitchFamily="50" charset="-128"/>
              </a:rPr>
              <a:t>参考：</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CEFR </a:t>
            </a:r>
            <a:r>
              <a:rPr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Common European Framework of Reference for Languages: Learning, teaching, </a:t>
            </a:r>
            <a:r>
              <a:rPr lang="en-US" altLang="ja-JP" sz="1400" dirty="0" smtClean="0">
                <a:latin typeface="Meiryo UI" panose="020B0604030504040204" pitchFamily="50" charset="-128"/>
                <a:ea typeface="Meiryo UI" panose="020B0604030504040204" pitchFamily="50" charset="-128"/>
              </a:rPr>
              <a:t>assessment</a:t>
            </a:r>
            <a:r>
              <a:rPr lang="ja-JP" altLang="en-US" sz="1400" dirty="0" smtClean="0">
                <a:latin typeface="Meiryo UI" panose="020B0604030504040204" pitchFamily="50" charset="-128"/>
                <a:ea typeface="Meiryo UI" panose="020B0604030504040204" pitchFamily="50" charset="-128"/>
              </a:rPr>
              <a:t>：　外国語</a:t>
            </a:r>
            <a:r>
              <a:rPr lang="ja-JP" altLang="en-US" sz="1400" dirty="0">
                <a:latin typeface="Meiryo UI" panose="020B0604030504040204" pitchFamily="50" charset="-128"/>
                <a:ea typeface="Meiryo UI" panose="020B0604030504040204" pitchFamily="50" charset="-128"/>
              </a:rPr>
              <a:t>の学習、教授、</a:t>
            </a:r>
            <a:r>
              <a:rPr lang="ja-JP" altLang="en-US" sz="1400" dirty="0" smtClean="0">
                <a:latin typeface="Meiryo UI" panose="020B0604030504040204" pitchFamily="50" charset="-128"/>
                <a:ea typeface="Meiryo UI" panose="020B0604030504040204" pitchFamily="50" charset="-128"/>
              </a:rPr>
              <a:t>評価の</a:t>
            </a:r>
            <a:r>
              <a:rPr lang="ja-JP" altLang="en-US" sz="1400" dirty="0">
                <a:latin typeface="Meiryo UI" panose="020B0604030504040204" pitchFamily="50" charset="-128"/>
                <a:ea typeface="Meiryo UI" panose="020B0604030504040204" pitchFamily="50" charset="-128"/>
              </a:rPr>
              <a:t>ためのヨーロッパ共通参照枠</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CEFR</a:t>
            </a:r>
            <a:r>
              <a:rPr lang="ja-JP" altLang="en-US" sz="1400" dirty="0">
                <a:latin typeface="Meiryo UI" panose="020B0604030504040204" pitchFamily="50" charset="-128"/>
                <a:ea typeface="Meiryo UI" panose="020B0604030504040204" pitchFamily="50" charset="-128"/>
              </a:rPr>
              <a:t>は， 語学シラバスやカリキュラムの手引きの作成、学習指導教材の編集、外国語運用能力の評価のために、透明性が高く</a:t>
            </a:r>
            <a:r>
              <a:rPr lang="ja-JP" altLang="en-US" sz="1400" dirty="0" smtClean="0">
                <a:latin typeface="Meiryo UI" panose="020B0604030504040204" pitchFamily="50" charset="-128"/>
                <a:ea typeface="Meiryo UI" panose="020B0604030504040204" pitchFamily="50" charset="-128"/>
              </a:rPr>
              <a:t>、分かりやすい</a:t>
            </a:r>
            <a:r>
              <a:rPr lang="ja-JP" altLang="en-US" sz="1400" dirty="0">
                <a:latin typeface="Meiryo UI" panose="020B0604030504040204" pitchFamily="50" charset="-128"/>
                <a:ea typeface="Meiryo UI" panose="020B0604030504040204" pitchFamily="50" charset="-128"/>
              </a:rPr>
              <a:t>、包括的な基盤を提供するものとして、２０年以上にわたる研究を経て、２００１年に欧州評議会が発表</a:t>
            </a:r>
            <a:r>
              <a:rPr lang="ja-JP" altLang="en-US" sz="1400" dirty="0" smtClean="0">
                <a:latin typeface="Meiryo UI" panose="020B0604030504040204" pitchFamily="50" charset="-128"/>
                <a:ea typeface="Meiryo UI" panose="020B0604030504040204" pitchFamily="50" charset="-128"/>
              </a:rPr>
              <a:t>したもの。共通参照レベルは能力が高いものから順に（</a:t>
            </a:r>
            <a:r>
              <a:rPr lang="en-US" altLang="ja-JP" sz="1400" dirty="0" smtClean="0">
                <a:latin typeface="Meiryo UI" panose="020B0604030504040204" pitchFamily="50" charset="-128"/>
                <a:ea typeface="Meiryo UI" panose="020B0604030504040204" pitchFamily="50" charset="-128"/>
              </a:rPr>
              <a:t>C2,C1,B2,B1,A2,A1</a:t>
            </a:r>
            <a:r>
              <a:rPr lang="ja-JP" altLang="en-US" sz="1400" dirty="0" smtClean="0">
                <a:latin typeface="Meiryo UI" panose="020B0604030504040204" pitchFamily="50" charset="-128"/>
                <a:ea typeface="Meiryo UI" panose="020B0604030504040204" pitchFamily="50" charset="-128"/>
              </a:rPr>
              <a:t>）の</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段階に分かれている。</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CEFR </a:t>
            </a:r>
            <a:r>
              <a:rPr lang="en-US" altLang="ja-JP" sz="1400" dirty="0">
                <a:latin typeface="Meiryo UI" panose="020B0604030504040204" pitchFamily="50" charset="-128"/>
                <a:ea typeface="Meiryo UI" panose="020B0604030504040204" pitchFamily="50" charset="-128"/>
              </a:rPr>
              <a:t>A2</a:t>
            </a:r>
            <a:r>
              <a:rPr lang="ja-JP" altLang="en-US" sz="1400" dirty="0">
                <a:latin typeface="Meiryo UI" panose="020B0604030504040204" pitchFamily="50" charset="-128"/>
                <a:ea typeface="Meiryo UI" panose="020B0604030504040204" pitchFamily="50" charset="-128"/>
              </a:rPr>
              <a:t>レベル：基礎段階</a:t>
            </a:r>
            <a:r>
              <a:rPr lang="ja-JP" altLang="en-US" sz="1400" dirty="0" smtClean="0">
                <a:latin typeface="Meiryo UI" panose="020B0604030504040204" pitchFamily="50" charset="-128"/>
                <a:ea typeface="Meiryo UI" panose="020B0604030504040204" pitchFamily="50" charset="-128"/>
              </a:rPr>
              <a:t>の言語</a:t>
            </a:r>
            <a:r>
              <a:rPr lang="ja-JP" altLang="en-US" sz="1400" dirty="0">
                <a:latin typeface="Meiryo UI" panose="020B0604030504040204" pitchFamily="50" charset="-128"/>
                <a:ea typeface="Meiryo UI" panose="020B0604030504040204" pitchFamily="50" charset="-128"/>
              </a:rPr>
              <a:t>使用者</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ごく</a:t>
            </a:r>
            <a:r>
              <a:rPr lang="ja-JP" altLang="en-US" sz="1400" dirty="0">
                <a:latin typeface="Meiryo UI" panose="020B0604030504040204" pitchFamily="50" charset="-128"/>
                <a:ea typeface="Meiryo UI" panose="020B0604030504040204" pitchFamily="50" charset="-128"/>
              </a:rPr>
              <a:t>基本的な個人情報や家族情報、買い物、地元の地理、仕事など、直接的関係がある領域に関しては、文や</a:t>
            </a:r>
            <a:r>
              <a:rPr lang="ja-JP" altLang="en-US" sz="1400" dirty="0" smtClean="0">
                <a:latin typeface="Meiryo UI" panose="020B0604030504040204" pitchFamily="50" charset="-128"/>
                <a:ea typeface="Meiryo UI" panose="020B0604030504040204" pitchFamily="50" charset="-128"/>
              </a:rPr>
              <a:t>よく使われる</a:t>
            </a:r>
            <a:r>
              <a:rPr lang="ja-JP" altLang="en-US" sz="1400" dirty="0">
                <a:latin typeface="Meiryo UI" panose="020B0604030504040204" pitchFamily="50" charset="-128"/>
                <a:ea typeface="Meiryo UI" panose="020B0604030504040204" pitchFamily="50" charset="-128"/>
              </a:rPr>
              <a:t>表現が理解できる。簡単で日常的な範囲なら、身近で日常の事柄について、単純で直接的な情報交換</a:t>
            </a:r>
            <a:r>
              <a:rPr lang="ja-JP" altLang="en-US" sz="1400" dirty="0" smtClean="0">
                <a:latin typeface="Meiryo UI" panose="020B0604030504040204" pitchFamily="50" charset="-128"/>
                <a:ea typeface="Meiryo UI" panose="020B0604030504040204" pitchFamily="50" charset="-128"/>
              </a:rPr>
              <a:t>に応じる</a:t>
            </a:r>
            <a:r>
              <a:rPr lang="ja-JP" altLang="en-US" sz="1400" dirty="0">
                <a:latin typeface="Meiryo UI" panose="020B0604030504040204" pitchFamily="50" charset="-128"/>
                <a:ea typeface="Meiryo UI" panose="020B0604030504040204" pitchFamily="50" charset="-128"/>
              </a:rPr>
              <a:t>ことができる。</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8391" y="958901"/>
            <a:ext cx="3585063" cy="307760"/>
          </a:xfrm>
          <a:prstGeom prst="rect">
            <a:avLst/>
          </a:prstGeom>
          <a:solidFill>
            <a:schemeClr val="bg1"/>
          </a:solid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en-US" altLang="ja-JP" sz="1400"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CEFR </a:t>
            </a:r>
            <a:r>
              <a:rPr lang="en-US" altLang="ja-JP"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A2</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レベル以上の高校３年生の割合</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11</a:t>
            </a:fld>
            <a:endParaRPr lang="ja-JP" altLang="en-US" sz="1800" dirty="0">
              <a:solidFill>
                <a:schemeClr val="tx1"/>
              </a:solidFill>
            </a:endParaRPr>
          </a:p>
        </p:txBody>
      </p:sp>
      <p:pic>
        <p:nvPicPr>
          <p:cNvPr id="2" name="図 1"/>
          <p:cNvPicPr>
            <a:picLocks noChangeAspect="1"/>
          </p:cNvPicPr>
          <p:nvPr/>
        </p:nvPicPr>
        <p:blipFill>
          <a:blip r:embed="rId2"/>
          <a:stretch>
            <a:fillRect/>
          </a:stretch>
        </p:blipFill>
        <p:spPr>
          <a:xfrm>
            <a:off x="134818" y="1384640"/>
            <a:ext cx="8874364" cy="1509643"/>
          </a:xfrm>
          <a:prstGeom prst="rect">
            <a:avLst/>
          </a:prstGeom>
        </p:spPr>
      </p:pic>
      <p:sp>
        <p:nvSpPr>
          <p:cNvPr id="13" name="正方形/長方形 12"/>
          <p:cNvSpPr/>
          <p:nvPr/>
        </p:nvSpPr>
        <p:spPr>
          <a:xfrm>
            <a:off x="4319464" y="2648582"/>
            <a:ext cx="48245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資料</a:t>
            </a:r>
            <a:r>
              <a:rPr lang="zh-TW" altLang="en-US" sz="1200" dirty="0" smtClean="0">
                <a:solidFill>
                  <a:schemeClr val="tx1"/>
                </a:solidFill>
                <a:latin typeface="Meiryo UI" panose="020B0604030504040204" pitchFamily="50" charset="-128"/>
                <a:ea typeface="Meiryo UI" panose="020B0604030504040204" pitchFamily="50" charset="-128"/>
              </a:rPr>
              <a:t>：</a:t>
            </a:r>
            <a:r>
              <a:rPr lang="zh-TW" altLang="en-US" sz="1200" dirty="0">
                <a:solidFill>
                  <a:schemeClr val="tx1"/>
                </a:solidFill>
                <a:latin typeface="Meiryo UI" panose="020B0604030504040204" pitchFamily="50" charset="-128"/>
                <a:ea typeface="Meiryo UI" panose="020B0604030504040204" pitchFamily="50" charset="-128"/>
              </a:rPr>
              <a:t>文部科学省「英語教育実施状況調査</a:t>
            </a:r>
            <a:r>
              <a:rPr lang="zh-TW"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より教育庁作成</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814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全国体力・運動能力、運動習慣等調査に</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おける評価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a:graphicFrameLocks/>
          </p:cNvGraphicFramePr>
          <p:nvPr>
            <p:extLst/>
          </p:nvPr>
        </p:nvGraphicFramePr>
        <p:xfrm>
          <a:off x="-35494" y="1054022"/>
          <a:ext cx="4680520" cy="2432247"/>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 y="620689"/>
            <a:ext cx="9108504" cy="523204"/>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a:t>
            </a:r>
            <a:r>
              <a:rPr lang="ja-JP" altLang="en-US" sz="1400" b="1" u="sng" dirty="0" smtClean="0">
                <a:latin typeface="Meiryo UI" panose="020B0604030504040204" pitchFamily="50" charset="-128"/>
                <a:ea typeface="Meiryo UI" panose="020B0604030504040204" pitchFamily="50" charset="-128"/>
              </a:rPr>
              <a:t>評価体力</a:t>
            </a:r>
            <a:r>
              <a:rPr lang="ja-JP" altLang="en-US" sz="1400" b="1" u="sng" dirty="0">
                <a:latin typeface="Meiryo UI" panose="020B0604030504040204" pitchFamily="50" charset="-128"/>
                <a:ea typeface="Meiryo UI" panose="020B0604030504040204" pitchFamily="50" charset="-128"/>
              </a:rPr>
              <a:t>テストの</a:t>
            </a:r>
            <a:r>
              <a:rPr lang="en-US" altLang="ja-JP" sz="1400" b="1" u="sng" dirty="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段階評価で下位段階（</a:t>
            </a:r>
            <a:r>
              <a:rPr lang="en-US" altLang="ja-JP" sz="1400" b="1" u="sng" dirty="0">
                <a:latin typeface="Meiryo UI" panose="020B0604030504040204" pitchFamily="50" charset="-128"/>
                <a:ea typeface="Meiryo UI" panose="020B0604030504040204" pitchFamily="50" charset="-128"/>
              </a:rPr>
              <a:t>D</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E</a:t>
            </a:r>
            <a:r>
              <a:rPr lang="ja-JP" altLang="en-US" sz="1400" b="1" u="sng" dirty="0">
                <a:latin typeface="Meiryo UI" panose="020B0604030504040204" pitchFamily="50" charset="-128"/>
                <a:ea typeface="Meiryo UI" panose="020B0604030504040204" pitchFamily="50" charset="-128"/>
              </a:rPr>
              <a:t>）の</a:t>
            </a:r>
            <a:r>
              <a:rPr lang="ja-JP" altLang="en-US" sz="1400" b="1" u="sng" dirty="0" smtClean="0">
                <a:latin typeface="Meiryo UI" panose="020B0604030504040204" pitchFamily="50" charset="-128"/>
                <a:ea typeface="Meiryo UI" panose="020B0604030504040204" pitchFamily="50" charset="-128"/>
              </a:rPr>
              <a:t>割合</a:t>
            </a:r>
            <a:endParaRPr lang="ja-JP" altLang="en-US" sz="1400" b="1" u="sng" dirty="0" smtClean="0">
              <a:solidFill>
                <a:srgbClr val="FF0000"/>
              </a:solidFill>
              <a:latin typeface="Meiryo UI" panose="020B0604030504040204" pitchFamily="50" charset="-128"/>
              <a:ea typeface="Meiryo UI" panose="020B0604030504040204" pitchFamily="50" charset="-128"/>
            </a:endParaRPr>
          </a:p>
          <a:p>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男子</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女子</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92337" y="3372514"/>
            <a:ext cx="8460620" cy="307760"/>
          </a:xfrm>
          <a:prstGeom prst="rect">
            <a:avLst/>
          </a:prstGeom>
          <a:noFill/>
        </p:spPr>
        <p:txBody>
          <a:bodyPr wrap="square" lIns="91424" tIns="45712" rIns="91424" bIns="45712" rtlCol="0">
            <a:spAutoFit/>
          </a:bodyPr>
          <a:lstStyle/>
          <a:p>
            <a:r>
              <a:rPr lang="ja-JP" altLang="en-US" sz="1400" b="1" u="sng" dirty="0">
                <a:latin typeface="Meiryo UI" panose="020B0604030504040204" pitchFamily="50" charset="-128"/>
                <a:ea typeface="Meiryo UI" panose="020B0604030504040204" pitchFamily="50" charset="-128"/>
              </a:rPr>
              <a:t>■全国体力・運動能力・運動習慣等調査における</a:t>
            </a:r>
            <a:r>
              <a:rPr lang="ja-JP" altLang="en-US" sz="1400" b="1" u="sng" dirty="0" smtClean="0">
                <a:latin typeface="Meiryo UI" panose="020B0604030504040204" pitchFamily="50" charset="-128"/>
                <a:ea typeface="Meiryo UI" panose="020B0604030504040204" pitchFamily="50" charset="-128"/>
              </a:rPr>
              <a:t>評価体力</a:t>
            </a:r>
            <a:r>
              <a:rPr lang="ja-JP" altLang="en-US" sz="1400" b="1" u="sng" dirty="0">
                <a:latin typeface="Meiryo UI" panose="020B0604030504040204" pitchFamily="50" charset="-128"/>
                <a:ea typeface="Meiryo UI" panose="020B0604030504040204" pitchFamily="50" charset="-128"/>
              </a:rPr>
              <a:t>テスト</a:t>
            </a:r>
            <a:r>
              <a:rPr lang="ja-JP" altLang="en-US" sz="1400" b="1" u="sng" dirty="0" smtClean="0">
                <a:latin typeface="Meiryo UI" panose="020B0604030504040204" pitchFamily="50" charset="-128"/>
                <a:ea typeface="Meiryo UI" panose="020B0604030504040204" pitchFamily="50" charset="-128"/>
              </a:rPr>
              <a:t>の各</a:t>
            </a:r>
            <a:r>
              <a:rPr lang="en-US" altLang="ja-JP" sz="1400" b="1" u="sng" dirty="0" smtClean="0">
                <a:latin typeface="Meiryo UI" panose="020B0604030504040204" pitchFamily="50" charset="-128"/>
                <a:ea typeface="Meiryo UI" panose="020B0604030504040204" pitchFamily="50" charset="-128"/>
              </a:rPr>
              <a:t>5</a:t>
            </a:r>
            <a:r>
              <a:rPr lang="ja-JP" altLang="en-US" sz="1400" b="1" u="sng" dirty="0">
                <a:latin typeface="Meiryo UI" panose="020B0604030504040204" pitchFamily="50" charset="-128"/>
                <a:ea typeface="Meiryo UI" panose="020B0604030504040204" pitchFamily="50" charset="-128"/>
              </a:rPr>
              <a:t>段階</a:t>
            </a:r>
            <a:r>
              <a:rPr lang="ja-JP" altLang="en-US" sz="1400" b="1" u="sng" dirty="0" smtClean="0">
                <a:latin typeface="Meiryo UI" panose="020B0604030504040204" pitchFamily="50" charset="-128"/>
                <a:ea typeface="Meiryo UI" panose="020B0604030504040204" pitchFamily="50" charset="-128"/>
              </a:rPr>
              <a:t>評価割合の推移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3613213" y="6334405"/>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資料：スポーツ省「令和元</a:t>
            </a:r>
            <a:r>
              <a:rPr lang="ja-JP" altLang="en-US" sz="1000" dirty="0">
                <a:solidFill>
                  <a:schemeClr val="tx1"/>
                </a:solidFill>
                <a:latin typeface="Meiryo UI" panose="020B0604030504040204" pitchFamily="50" charset="-128"/>
                <a:ea typeface="Meiryo UI" panose="020B0604030504040204" pitchFamily="50" charset="-128"/>
              </a:rPr>
              <a:t>年度全国体力・運動能力、運動習慣等調査</a:t>
            </a:r>
            <a:r>
              <a:rPr lang="ja-JP" altLang="en-US" sz="1000" dirty="0" smtClean="0">
                <a:solidFill>
                  <a:schemeClr val="tx1"/>
                </a:solidFill>
                <a:latin typeface="Meiryo UI" panose="020B0604030504040204" pitchFamily="50" charset="-128"/>
                <a:ea typeface="Meiryo UI" panose="020B0604030504040204" pitchFamily="50" charset="-128"/>
              </a:rPr>
              <a:t>結果」より作成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12</a:t>
            </a:fld>
            <a:endParaRPr lang="ja-JP" altLang="en-US" sz="1800" dirty="0">
              <a:solidFill>
                <a:schemeClr val="tx1"/>
              </a:solidFill>
            </a:endParaRPr>
          </a:p>
        </p:txBody>
      </p:sp>
      <p:graphicFrame>
        <p:nvGraphicFramePr>
          <p:cNvPr id="12" name="表 11"/>
          <p:cNvGraphicFramePr>
            <a:graphicFrameLocks noGrp="1"/>
          </p:cNvGraphicFramePr>
          <p:nvPr>
            <p:extLst/>
          </p:nvPr>
        </p:nvGraphicFramePr>
        <p:xfrm>
          <a:off x="4572000" y="3486269"/>
          <a:ext cx="4457700" cy="3121896"/>
        </p:xfrm>
        <a:graphic>
          <a:graphicData uri="http://schemas.openxmlformats.org/drawingml/2006/table">
            <a:tbl>
              <a:tblPr/>
              <a:tblGrid>
                <a:gridCol w="533400">
                  <a:extLst>
                    <a:ext uri="{9D8B030D-6E8A-4147-A177-3AD203B41FA5}">
                      <a16:colId xmlns:a16="http://schemas.microsoft.com/office/drawing/2014/main" val="634019975"/>
                    </a:ext>
                  </a:extLst>
                </a:gridCol>
                <a:gridCol w="685800">
                  <a:extLst>
                    <a:ext uri="{9D8B030D-6E8A-4147-A177-3AD203B41FA5}">
                      <a16:colId xmlns:a16="http://schemas.microsoft.com/office/drawing/2014/main" val="211600991"/>
                    </a:ext>
                  </a:extLst>
                </a:gridCol>
                <a:gridCol w="520700">
                  <a:extLst>
                    <a:ext uri="{9D8B030D-6E8A-4147-A177-3AD203B41FA5}">
                      <a16:colId xmlns:a16="http://schemas.microsoft.com/office/drawing/2014/main" val="980485692"/>
                    </a:ext>
                  </a:extLst>
                </a:gridCol>
                <a:gridCol w="520700">
                  <a:extLst>
                    <a:ext uri="{9D8B030D-6E8A-4147-A177-3AD203B41FA5}">
                      <a16:colId xmlns:a16="http://schemas.microsoft.com/office/drawing/2014/main" val="3948246574"/>
                    </a:ext>
                  </a:extLst>
                </a:gridCol>
                <a:gridCol w="520700">
                  <a:extLst>
                    <a:ext uri="{9D8B030D-6E8A-4147-A177-3AD203B41FA5}">
                      <a16:colId xmlns:a16="http://schemas.microsoft.com/office/drawing/2014/main" val="1745339698"/>
                    </a:ext>
                  </a:extLst>
                </a:gridCol>
                <a:gridCol w="520700">
                  <a:extLst>
                    <a:ext uri="{9D8B030D-6E8A-4147-A177-3AD203B41FA5}">
                      <a16:colId xmlns:a16="http://schemas.microsoft.com/office/drawing/2014/main" val="294557915"/>
                    </a:ext>
                  </a:extLst>
                </a:gridCol>
                <a:gridCol w="520700">
                  <a:extLst>
                    <a:ext uri="{9D8B030D-6E8A-4147-A177-3AD203B41FA5}">
                      <a16:colId xmlns:a16="http://schemas.microsoft.com/office/drawing/2014/main" val="2205194040"/>
                    </a:ext>
                  </a:extLst>
                </a:gridCol>
                <a:gridCol w="635000">
                  <a:extLst>
                    <a:ext uri="{9D8B030D-6E8A-4147-A177-3AD203B41FA5}">
                      <a16:colId xmlns:a16="http://schemas.microsoft.com/office/drawing/2014/main" val="2453803264"/>
                    </a:ext>
                  </a:extLst>
                </a:gridCol>
              </a:tblGrid>
              <a:tr h="321546">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女子</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473513"/>
                  </a:ext>
                </a:extLst>
              </a:tr>
              <a:tr h="40957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D・E</a:t>
                      </a:r>
                      <a:r>
                        <a:rPr lang="ja-JP" altLang="en-US" sz="1000" b="0" i="0" u="none" strike="noStrike" dirty="0" smtClean="0">
                          <a:solidFill>
                            <a:srgbClr val="000000"/>
                          </a:solidFill>
                          <a:effectLst/>
                          <a:latin typeface="游ゴシック" panose="020B0400000000000000" pitchFamily="50" charset="-128"/>
                          <a:ea typeface="游ゴシック" panose="020B0400000000000000" pitchFamily="50" charset="-128"/>
                        </a:rPr>
                        <a:t>の</a:t>
                      </a:r>
                      <a:endParaRPr lang="en-US" altLang="ja-JP" sz="1000" b="0" i="0" u="none" strike="noStrike" dirty="0" smtClean="0">
                        <a:solidFill>
                          <a:srgbClr val="000000"/>
                        </a:solidFill>
                        <a:effectLst/>
                        <a:latin typeface="游ゴシック" panose="020B0400000000000000" pitchFamily="50" charset="-128"/>
                        <a:ea typeface="游ゴシック" panose="020B0400000000000000" pitchFamily="50" charset="-128"/>
                      </a:endParaRPr>
                    </a:p>
                    <a:p>
                      <a:pPr algn="ctr" fontAlgn="ctr"/>
                      <a:r>
                        <a:rPr lang="ja-JP" altLang="en-US" sz="1000" b="0" i="0" u="none" strike="noStrike" dirty="0" smtClean="0">
                          <a:solidFill>
                            <a:srgbClr val="000000"/>
                          </a:solidFill>
                          <a:effectLst/>
                          <a:latin typeface="游ゴシック" panose="020B0400000000000000" pitchFamily="50" charset="-128"/>
                          <a:ea typeface="游ゴシック" panose="020B0400000000000000" pitchFamily="50" charset="-128"/>
                        </a:rPr>
                        <a:t>児童</a:t>
                      </a:r>
                      <a:endPar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0685809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838940"/>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7886506"/>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792772"/>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0601087"/>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206997"/>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665679"/>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26235"/>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021468"/>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001634"/>
                  </a:ext>
                </a:extLst>
              </a:tr>
              <a:tr h="2476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453491"/>
                  </a:ext>
                </a:extLst>
              </a:tr>
            </a:tbl>
          </a:graphicData>
        </a:graphic>
      </p:graphicFrame>
      <p:graphicFrame>
        <p:nvGraphicFramePr>
          <p:cNvPr id="13" name="表 12"/>
          <p:cNvGraphicFramePr>
            <a:graphicFrameLocks noGrp="1"/>
          </p:cNvGraphicFramePr>
          <p:nvPr>
            <p:extLst/>
          </p:nvPr>
        </p:nvGraphicFramePr>
        <p:xfrm>
          <a:off x="75916" y="3587530"/>
          <a:ext cx="4457700" cy="3000375"/>
        </p:xfrm>
        <a:graphic>
          <a:graphicData uri="http://schemas.openxmlformats.org/drawingml/2006/table">
            <a:tbl>
              <a:tblPr/>
              <a:tblGrid>
                <a:gridCol w="520700">
                  <a:extLst>
                    <a:ext uri="{9D8B030D-6E8A-4147-A177-3AD203B41FA5}">
                      <a16:colId xmlns:a16="http://schemas.microsoft.com/office/drawing/2014/main" val="3987279175"/>
                    </a:ext>
                  </a:extLst>
                </a:gridCol>
                <a:gridCol w="762000">
                  <a:extLst>
                    <a:ext uri="{9D8B030D-6E8A-4147-A177-3AD203B41FA5}">
                      <a16:colId xmlns:a16="http://schemas.microsoft.com/office/drawing/2014/main" val="1669820932"/>
                    </a:ext>
                  </a:extLst>
                </a:gridCol>
                <a:gridCol w="520700">
                  <a:extLst>
                    <a:ext uri="{9D8B030D-6E8A-4147-A177-3AD203B41FA5}">
                      <a16:colId xmlns:a16="http://schemas.microsoft.com/office/drawing/2014/main" val="3583347051"/>
                    </a:ext>
                  </a:extLst>
                </a:gridCol>
                <a:gridCol w="520700">
                  <a:extLst>
                    <a:ext uri="{9D8B030D-6E8A-4147-A177-3AD203B41FA5}">
                      <a16:colId xmlns:a16="http://schemas.microsoft.com/office/drawing/2014/main" val="3897271427"/>
                    </a:ext>
                  </a:extLst>
                </a:gridCol>
                <a:gridCol w="520700">
                  <a:extLst>
                    <a:ext uri="{9D8B030D-6E8A-4147-A177-3AD203B41FA5}">
                      <a16:colId xmlns:a16="http://schemas.microsoft.com/office/drawing/2014/main" val="851082559"/>
                    </a:ext>
                  </a:extLst>
                </a:gridCol>
                <a:gridCol w="520700">
                  <a:extLst>
                    <a:ext uri="{9D8B030D-6E8A-4147-A177-3AD203B41FA5}">
                      <a16:colId xmlns:a16="http://schemas.microsoft.com/office/drawing/2014/main" val="3032716049"/>
                    </a:ext>
                  </a:extLst>
                </a:gridCol>
                <a:gridCol w="520700">
                  <a:extLst>
                    <a:ext uri="{9D8B030D-6E8A-4147-A177-3AD203B41FA5}">
                      <a16:colId xmlns:a16="http://schemas.microsoft.com/office/drawing/2014/main" val="3368033135"/>
                    </a:ext>
                  </a:extLst>
                </a:gridCol>
                <a:gridCol w="571500">
                  <a:extLst>
                    <a:ext uri="{9D8B030D-6E8A-4147-A177-3AD203B41FA5}">
                      <a16:colId xmlns:a16="http://schemas.microsoft.com/office/drawing/2014/main" val="2947734252"/>
                    </a:ext>
                  </a:extLst>
                </a:gridCol>
              </a:tblGrid>
              <a:tr h="2476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男子</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944547"/>
                  </a:ext>
                </a:extLst>
              </a:tr>
              <a:tr h="3619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100" b="0" i="0" u="none" strike="noStrike">
                          <a:solidFill>
                            <a:srgbClr val="000000"/>
                          </a:solidFill>
                          <a:effectLst/>
                          <a:latin typeface="游ゴシック" panose="020B0400000000000000" pitchFamily="50" charset="-128"/>
                          <a:ea typeface="游ゴシック" panose="020B0400000000000000" pitchFamily="50" charset="-128"/>
                        </a:rPr>
                        <a: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游ゴシック" panose="020B0400000000000000" pitchFamily="50" charset="-128"/>
                          <a:ea typeface="游ゴシック" panose="020B0400000000000000" pitchFamily="50" charset="-128"/>
                        </a:rPr>
                        <a:t>D・E</a:t>
                      </a: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の児童</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9578604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64575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7385584"/>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154676"/>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376211"/>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050853"/>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210110"/>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507196"/>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002558"/>
                  </a:ext>
                </a:extLst>
              </a:tr>
              <a:tr h="238125">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544987"/>
                  </a:ext>
                </a:extLst>
              </a:tr>
              <a:tr h="247650">
                <a:tc>
                  <a:txBody>
                    <a:bodyPr/>
                    <a:lstStyle/>
                    <a:p>
                      <a:pPr algn="l" fontAlgn="b"/>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153840"/>
                  </a:ext>
                </a:extLst>
              </a:tr>
            </a:tbl>
          </a:graphicData>
        </a:graphic>
      </p:graphicFrame>
      <p:graphicFrame>
        <p:nvGraphicFramePr>
          <p:cNvPr id="16" name="グラフ 15"/>
          <p:cNvGraphicFramePr>
            <a:graphicFrameLocks/>
          </p:cNvGraphicFramePr>
          <p:nvPr>
            <p:extLst>
              <p:ext uri="{D42A27DB-BD31-4B8C-83A1-F6EECF244321}">
                <p14:modId xmlns:p14="http://schemas.microsoft.com/office/powerpoint/2010/main" val="1745977334"/>
              </p:ext>
            </p:extLst>
          </p:nvPr>
        </p:nvGraphicFramePr>
        <p:xfrm>
          <a:off x="4772857" y="1054022"/>
          <a:ext cx="4317634" cy="24395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2103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高校卒業者就職率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76479466"/>
              </p:ext>
            </p:extLst>
          </p:nvPr>
        </p:nvGraphicFramePr>
        <p:xfrm>
          <a:off x="1403645" y="4859471"/>
          <a:ext cx="6192691" cy="1666875"/>
        </p:xfrm>
        <a:graphic>
          <a:graphicData uri="http://schemas.openxmlformats.org/drawingml/2006/table">
            <a:tbl>
              <a:tblPr/>
              <a:tblGrid>
                <a:gridCol w="1482756">
                  <a:extLst>
                    <a:ext uri="{9D8B030D-6E8A-4147-A177-3AD203B41FA5}">
                      <a16:colId xmlns:a16="http://schemas.microsoft.com/office/drawing/2014/main" val="2958169539"/>
                    </a:ext>
                  </a:extLst>
                </a:gridCol>
                <a:gridCol w="941987">
                  <a:extLst>
                    <a:ext uri="{9D8B030D-6E8A-4147-A177-3AD203B41FA5}">
                      <a16:colId xmlns:a16="http://schemas.microsoft.com/office/drawing/2014/main" val="3324412071"/>
                    </a:ext>
                  </a:extLst>
                </a:gridCol>
                <a:gridCol w="941987">
                  <a:extLst>
                    <a:ext uri="{9D8B030D-6E8A-4147-A177-3AD203B41FA5}">
                      <a16:colId xmlns:a16="http://schemas.microsoft.com/office/drawing/2014/main" val="865796495"/>
                    </a:ext>
                  </a:extLst>
                </a:gridCol>
                <a:gridCol w="941987">
                  <a:extLst>
                    <a:ext uri="{9D8B030D-6E8A-4147-A177-3AD203B41FA5}">
                      <a16:colId xmlns:a16="http://schemas.microsoft.com/office/drawing/2014/main" val="2785809283"/>
                    </a:ext>
                  </a:extLst>
                </a:gridCol>
                <a:gridCol w="941987">
                  <a:extLst>
                    <a:ext uri="{9D8B030D-6E8A-4147-A177-3AD203B41FA5}">
                      <a16:colId xmlns:a16="http://schemas.microsoft.com/office/drawing/2014/main" val="866514007"/>
                    </a:ext>
                  </a:extLst>
                </a:gridCol>
                <a:gridCol w="941987">
                  <a:extLst>
                    <a:ext uri="{9D8B030D-6E8A-4147-A177-3AD203B41FA5}">
                      <a16:colId xmlns:a16="http://schemas.microsoft.com/office/drawing/2014/main" val="3465070721"/>
                    </a:ext>
                  </a:extLst>
                </a:gridCol>
              </a:tblGrid>
              <a:tr h="238125">
                <a:tc>
                  <a:txBody>
                    <a:bodyPr/>
                    <a:lstStyle/>
                    <a:p>
                      <a:pPr algn="ctr"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2015</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2016</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2017</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2018</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2019</a:t>
                      </a: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336441724"/>
                  </a:ext>
                </a:extLst>
              </a:tr>
              <a:tr h="238125">
                <a:tc>
                  <a:txBody>
                    <a:bodyPr/>
                    <a:lstStyle/>
                    <a:p>
                      <a:pPr algn="l" fontAlgn="ctr"/>
                      <a:r>
                        <a:rPr lang="zh-TW" altLang="en-US" sz="900" b="0" i="0" u="none" strike="noStrike">
                          <a:solidFill>
                            <a:srgbClr val="000000"/>
                          </a:solidFill>
                          <a:effectLst/>
                          <a:latin typeface="游ゴシック" panose="020B0400000000000000" pitchFamily="50" charset="-128"/>
                          <a:ea typeface="游ゴシック" panose="020B0400000000000000" pitchFamily="50" charset="-128"/>
                        </a:rPr>
                        <a:t>大阪府（合計）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37051"/>
                  </a:ext>
                </a:extLst>
              </a:tr>
              <a:tr h="238125">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全国（合計）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3151328"/>
                  </a:ext>
                </a:extLst>
              </a:tr>
              <a:tr h="238125">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085211"/>
                  </a:ext>
                </a:extLst>
              </a:tr>
              <a:tr h="238125">
                <a:tc>
                  <a:txBody>
                    <a:bodyPr/>
                    <a:lstStyle/>
                    <a:p>
                      <a:pPr algn="l" fontAlgn="ctr"/>
                      <a:r>
                        <a:rPr lang="zh-CN" altLang="en-US" sz="900" b="0" i="0" u="none" strike="noStrike" dirty="0">
                          <a:solidFill>
                            <a:srgbClr val="000000"/>
                          </a:solidFill>
                          <a:effectLst/>
                          <a:latin typeface="游ゴシック" panose="020B0400000000000000" pitchFamily="50" charset="-128"/>
                          <a:ea typeface="游ゴシック" panose="020B0400000000000000"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18863206"/>
                  </a:ext>
                </a:extLst>
              </a:tr>
              <a:tr h="238125">
                <a:tc>
                  <a:txBody>
                    <a:bodyPr/>
                    <a:lstStyle/>
                    <a:p>
                      <a:pPr algn="l" fontAlgn="ctr"/>
                      <a:r>
                        <a:rPr lang="ja-JP" altLang="en-US" sz="900" b="0" i="0" u="none" strike="noStrike">
                          <a:solidFill>
                            <a:srgbClr val="000000"/>
                          </a:solidFill>
                          <a:effectLst/>
                          <a:latin typeface="游ゴシック" panose="020B0400000000000000" pitchFamily="50" charset="-128"/>
                          <a:ea typeface="游ゴシック" panose="020B0400000000000000"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1299176"/>
                  </a:ext>
                </a:extLst>
              </a:tr>
              <a:tr h="238125">
                <a:tc>
                  <a:txBody>
                    <a:bodyPr/>
                    <a:lstStyle/>
                    <a:p>
                      <a:pPr algn="l" fontAlgn="ctr"/>
                      <a:r>
                        <a:rPr lang="zh-CN" altLang="en-US" sz="900" b="0" i="0" u="none" strike="noStrike">
                          <a:solidFill>
                            <a:srgbClr val="000000"/>
                          </a:solidFill>
                          <a:effectLst/>
                          <a:latin typeface="游ゴシック" panose="020B0400000000000000" pitchFamily="50" charset="-128"/>
                          <a:ea typeface="游ゴシック" panose="020B0400000000000000"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游ゴシック" panose="020B0400000000000000" pitchFamily="50" charset="-128"/>
                          <a:ea typeface="游ゴシック" panose="020B0400000000000000" pitchFamily="50" charset="-128"/>
                        </a:rPr>
                        <a:t>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rPr>
                        <a:t>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80393832"/>
                  </a:ext>
                </a:extLst>
              </a:tr>
            </a:tbl>
          </a:graphicData>
        </a:graphic>
      </p:graphicFrame>
      <p:graphicFrame>
        <p:nvGraphicFramePr>
          <p:cNvPr id="6" name="グラフ 5"/>
          <p:cNvGraphicFramePr>
            <a:graphicFrameLocks/>
          </p:cNvGraphicFramePr>
          <p:nvPr>
            <p:extLst>
              <p:ext uri="{D42A27DB-BD31-4B8C-83A1-F6EECF244321}">
                <p14:modId xmlns:p14="http://schemas.microsoft.com/office/powerpoint/2010/main" val="2347459718"/>
              </p:ext>
            </p:extLst>
          </p:nvPr>
        </p:nvGraphicFramePr>
        <p:xfrm>
          <a:off x="1187624" y="992321"/>
          <a:ext cx="6408712" cy="3867150"/>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32829" y="644889"/>
            <a:ext cx="8460620" cy="307760"/>
          </a:xfrm>
          <a:prstGeom prst="rect">
            <a:avLst/>
          </a:prstGeom>
          <a:noFill/>
        </p:spPr>
        <p:txBody>
          <a:bodyPr wrap="square" lIns="91424" tIns="45712" rIns="91424" bIns="45712" rtlCol="0">
            <a:spAutoFit/>
          </a:bodyPr>
          <a:lstStyle/>
          <a:p>
            <a:r>
              <a:rPr lang="ja-JP" altLang="en-US" sz="1400" b="1" u="sng" dirty="0" smtClean="0">
                <a:latin typeface="Meiryo UI" panose="020B0604030504040204" pitchFamily="50" charset="-128"/>
                <a:ea typeface="Meiryo UI" panose="020B0604030504040204" pitchFamily="50" charset="-128"/>
              </a:rPr>
              <a:t>■高校卒業者就職率（全国・大阪府　（男女別・合計））推移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3740921" y="6220089"/>
            <a:ext cx="475252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rPr>
              <a:t>資料：文部</a:t>
            </a:r>
            <a:r>
              <a:rPr lang="ja-JP" altLang="en-US" sz="1000" dirty="0">
                <a:solidFill>
                  <a:schemeClr val="tx1"/>
                </a:solidFill>
                <a:latin typeface="Meiryo UI" panose="020B0604030504040204" pitchFamily="50" charset="-128"/>
                <a:ea typeface="Meiryo UI" panose="020B0604030504040204" pitchFamily="50" charset="-128"/>
              </a:rPr>
              <a:t>科学省「高等学校</a:t>
            </a:r>
            <a:r>
              <a:rPr lang="ja-JP" altLang="en-US" sz="1000" dirty="0" smtClean="0">
                <a:solidFill>
                  <a:schemeClr val="tx1"/>
                </a:solidFill>
                <a:latin typeface="Meiryo UI" panose="020B0604030504040204" pitchFamily="50" charset="-128"/>
                <a:ea typeface="Meiryo UI" panose="020B0604030504040204" pitchFamily="50" charset="-128"/>
              </a:rPr>
              <a:t>卒業（予定）者</a:t>
            </a:r>
            <a:r>
              <a:rPr lang="ja-JP" altLang="en-US" sz="1000" dirty="0">
                <a:solidFill>
                  <a:schemeClr val="tx1"/>
                </a:solidFill>
                <a:latin typeface="Meiryo UI" panose="020B0604030504040204" pitchFamily="50" charset="-128"/>
                <a:ea typeface="Meiryo UI" panose="020B0604030504040204" pitchFamily="50" charset="-128"/>
              </a:rPr>
              <a:t>の就職（内定）状況調査」</a:t>
            </a:r>
            <a:r>
              <a:rPr lang="ja-JP" altLang="en-US" sz="1000" dirty="0" smtClean="0">
                <a:solidFill>
                  <a:schemeClr val="tx1"/>
                </a:solidFill>
                <a:latin typeface="Meiryo UI" panose="020B0604030504040204" pitchFamily="50" charset="-128"/>
                <a:ea typeface="Meiryo UI" panose="020B0604030504040204" pitchFamily="50" charset="-128"/>
              </a:rPr>
              <a:t>より作成</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13</a:t>
            </a:fld>
            <a:endParaRPr lang="ja-JP" altLang="en-US" sz="1800" dirty="0">
              <a:solidFill>
                <a:schemeClr val="tx1"/>
              </a:solidFill>
            </a:endParaRPr>
          </a:p>
        </p:txBody>
      </p:sp>
    </p:spTree>
    <p:extLst>
      <p:ext uri="{BB962C8B-B14F-4D97-AF65-F5344CB8AC3E}">
        <p14:creationId xmlns:p14="http://schemas.microsoft.com/office/powerpoint/2010/main" val="189709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いじめ解消率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58019117"/>
              </p:ext>
            </p:extLst>
          </p:nvPr>
        </p:nvGraphicFramePr>
        <p:xfrm>
          <a:off x="611560" y="825256"/>
          <a:ext cx="6912769" cy="2454734"/>
        </p:xfrm>
        <a:graphic>
          <a:graphicData uri="http://schemas.openxmlformats.org/drawingml/2006/table">
            <a:tbl>
              <a:tblPr/>
              <a:tblGrid>
                <a:gridCol w="1262671">
                  <a:extLst>
                    <a:ext uri="{9D8B030D-6E8A-4147-A177-3AD203B41FA5}">
                      <a16:colId xmlns:a16="http://schemas.microsoft.com/office/drawing/2014/main" val="2173596736"/>
                    </a:ext>
                  </a:extLst>
                </a:gridCol>
                <a:gridCol w="1053408">
                  <a:extLst>
                    <a:ext uri="{9D8B030D-6E8A-4147-A177-3AD203B41FA5}">
                      <a16:colId xmlns:a16="http://schemas.microsoft.com/office/drawing/2014/main" val="374350791"/>
                    </a:ext>
                  </a:extLst>
                </a:gridCol>
                <a:gridCol w="766115">
                  <a:extLst>
                    <a:ext uri="{9D8B030D-6E8A-4147-A177-3AD203B41FA5}">
                      <a16:colId xmlns:a16="http://schemas.microsoft.com/office/drawing/2014/main" val="1541932338"/>
                    </a:ext>
                  </a:extLst>
                </a:gridCol>
                <a:gridCol w="766115">
                  <a:extLst>
                    <a:ext uri="{9D8B030D-6E8A-4147-A177-3AD203B41FA5}">
                      <a16:colId xmlns:a16="http://schemas.microsoft.com/office/drawing/2014/main" val="1295603310"/>
                    </a:ext>
                  </a:extLst>
                </a:gridCol>
                <a:gridCol w="766115">
                  <a:extLst>
                    <a:ext uri="{9D8B030D-6E8A-4147-A177-3AD203B41FA5}">
                      <a16:colId xmlns:a16="http://schemas.microsoft.com/office/drawing/2014/main" val="2145641961"/>
                    </a:ext>
                  </a:extLst>
                </a:gridCol>
                <a:gridCol w="766115">
                  <a:extLst>
                    <a:ext uri="{9D8B030D-6E8A-4147-A177-3AD203B41FA5}">
                      <a16:colId xmlns:a16="http://schemas.microsoft.com/office/drawing/2014/main" val="2757838956"/>
                    </a:ext>
                  </a:extLst>
                </a:gridCol>
                <a:gridCol w="766115">
                  <a:extLst>
                    <a:ext uri="{9D8B030D-6E8A-4147-A177-3AD203B41FA5}">
                      <a16:colId xmlns:a16="http://schemas.microsoft.com/office/drawing/2014/main" val="2693513280"/>
                    </a:ext>
                  </a:extLst>
                </a:gridCol>
                <a:gridCol w="766115">
                  <a:extLst>
                    <a:ext uri="{9D8B030D-6E8A-4147-A177-3AD203B41FA5}">
                      <a16:colId xmlns:a16="http://schemas.microsoft.com/office/drawing/2014/main" val="4227442425"/>
                    </a:ext>
                  </a:extLst>
                </a:gridCol>
              </a:tblGrid>
              <a:tr h="435942">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（単位：</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581201"/>
                  </a:ext>
                </a:extLst>
              </a:tr>
              <a:tr h="555900">
                <a:tc gridSpan="3">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H26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H27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H28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H29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400" b="0" i="0" u="none" strike="noStrike" dirty="0">
                          <a:solidFill>
                            <a:srgbClr val="000000"/>
                          </a:solidFill>
                          <a:effectLst/>
                          <a:latin typeface="Meiryo UI" panose="020B0604030504040204" pitchFamily="50" charset="-128"/>
                          <a:ea typeface="Meiryo UI" panose="020B0604030504040204" pitchFamily="50" charset="-128"/>
                        </a:rPr>
                        <a:t>H30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626351260"/>
                  </a:ext>
                </a:extLst>
              </a:tr>
              <a:tr h="365723">
                <a:tc rowSpan="4">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いじめの解消率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小学校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386421"/>
                  </a:ext>
                </a:extLst>
              </a:tr>
              <a:tr h="3657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84.7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306871"/>
                  </a:ext>
                </a:extLst>
              </a:tr>
              <a:tr h="365723">
                <a:tc vMerge="1">
                  <a:txBody>
                    <a:bodyPr/>
                    <a:lstStyle/>
                    <a:p>
                      <a:endParaRPr kumimoji="1" lang="ja-JP" altLang="en-US"/>
                    </a:p>
                  </a:txBody>
                  <a:tcPr/>
                </a:tc>
                <a:tc rowSpan="2">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中学校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92.1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746107"/>
                  </a:ext>
                </a:extLst>
              </a:tr>
              <a:tr h="365723">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82.8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448711"/>
                  </a:ext>
                </a:extLst>
              </a:tr>
            </a:tbl>
          </a:graphicData>
        </a:graphic>
      </p:graphicFrame>
      <p:sp>
        <p:nvSpPr>
          <p:cNvPr id="6" name="テキスト ボックス 5"/>
          <p:cNvSpPr txBox="1"/>
          <p:nvPr/>
        </p:nvSpPr>
        <p:spPr>
          <a:xfrm>
            <a:off x="107504" y="721122"/>
            <a:ext cx="8460620" cy="307760"/>
          </a:xfrm>
          <a:prstGeom prst="rect">
            <a:avLst/>
          </a:prstGeom>
          <a:noFill/>
        </p:spPr>
        <p:txBody>
          <a:bodyPr wrap="square" lIns="91424" tIns="45712" rIns="91424" bIns="45712" rtlCol="0">
            <a:spAutoFit/>
          </a:bodyPr>
          <a:lstStyle/>
          <a:p>
            <a:r>
              <a:rPr lang="ja-JP" altLang="en-US" sz="1400" b="1" u="sng" dirty="0" smtClean="0">
                <a:latin typeface="Meiryo UI" panose="020B0604030504040204" pitchFamily="50" charset="-128"/>
                <a:ea typeface="Meiryo UI" panose="020B0604030504040204" pitchFamily="50" charset="-128"/>
              </a:rPr>
              <a:t>■大阪府・全国のいじめ解消率推移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endParaRPr>
          </a:p>
        </p:txBody>
      </p:sp>
      <p:sp>
        <p:nvSpPr>
          <p:cNvPr id="7" name="正方形/長方形 6"/>
          <p:cNvSpPr/>
          <p:nvPr/>
        </p:nvSpPr>
        <p:spPr>
          <a:xfrm>
            <a:off x="2555776" y="6217155"/>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Meiryo UI" panose="020B0604030504040204" pitchFamily="50" charset="-128"/>
                <a:ea typeface="Meiryo UI" panose="020B0604030504040204" pitchFamily="50" charset="-128"/>
              </a:rPr>
              <a:t>出典：</a:t>
            </a:r>
          </a:p>
          <a:p>
            <a:r>
              <a:rPr lang="ja-JP" altLang="en-US" sz="1000" dirty="0">
                <a:solidFill>
                  <a:schemeClr val="tx1"/>
                </a:solidFill>
                <a:latin typeface="Meiryo UI" panose="020B0604030504040204" pitchFamily="50" charset="-128"/>
                <a:ea typeface="Meiryo UI" panose="020B0604030504040204" pitchFamily="50" charset="-128"/>
              </a:rPr>
              <a:t>文部科学省「児童生徒の問題行動・不登校等生徒指導上の諸課題に関する調査」より大阪府教育庁作成</a:t>
            </a:r>
          </a:p>
        </p:txBody>
      </p:sp>
      <p:sp>
        <p:nvSpPr>
          <p:cNvPr id="8" name="正方形/長方形 7"/>
          <p:cNvSpPr/>
          <p:nvPr/>
        </p:nvSpPr>
        <p:spPr>
          <a:xfrm>
            <a:off x="611560" y="3645025"/>
            <a:ext cx="7956564" cy="2664295"/>
          </a:xfrm>
          <a:prstGeom prst="rect">
            <a:avLst/>
          </a:prstGeom>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400" dirty="0" smtClean="0">
                <a:latin typeface="Meiryo UI" panose="020B0604030504040204" pitchFamily="50" charset="-128"/>
                <a:ea typeface="Meiryo UI" panose="020B0604030504040204" pitchFamily="50" charset="-128"/>
              </a:rPr>
              <a:t>参考：当該表におけるいじめ解消率の算出方法</a:t>
            </a:r>
            <a:endParaRPr kumimoji="1"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下記のア</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イ</a:t>
            </a:r>
            <a:r>
              <a:rPr lang="en-US" altLang="ja-JP" sz="1400" dirty="0">
                <a:latin typeface="Meiryo UI" panose="020B0604030504040204" pitchFamily="50" charset="-128"/>
                <a:ea typeface="Meiryo UI" panose="020B0604030504040204" pitchFamily="50" charset="-128"/>
              </a:rPr>
              <a:t>×100</a:t>
            </a:r>
            <a:r>
              <a:rPr lang="ja-JP" altLang="en-US" sz="1400" dirty="0" err="1">
                <a:latin typeface="Meiryo UI" panose="020B0604030504040204" pitchFamily="50" charset="-128"/>
                <a:ea typeface="Meiryo UI" panose="020B0604030504040204" pitchFamily="50" charset="-128"/>
              </a:rPr>
              <a:t>で算</a:t>
            </a:r>
            <a:r>
              <a:rPr lang="ja-JP" altLang="en-US" sz="1400" dirty="0">
                <a:latin typeface="Meiryo UI" panose="020B0604030504040204" pitchFamily="50" charset="-128"/>
                <a:ea typeface="Meiryo UI" panose="020B0604030504040204" pitchFamily="50" charset="-128"/>
              </a:rPr>
              <a:t>出</a:t>
            </a:r>
          </a:p>
          <a:p>
            <a:r>
              <a:rPr lang="ja-JP" altLang="en-US" sz="1400" dirty="0">
                <a:latin typeface="Meiryo UI" panose="020B0604030504040204" pitchFamily="50" charset="-128"/>
                <a:ea typeface="Meiryo UI" panose="020B0604030504040204" pitchFamily="50" charset="-128"/>
              </a:rPr>
              <a:t>アいじめが解消しているもの</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日常的に観察継続中</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イ当該年度中のいじめの</a:t>
            </a:r>
            <a:r>
              <a:rPr lang="ja-JP" altLang="en-US" sz="1400" dirty="0" smtClean="0">
                <a:latin typeface="Meiryo UI" panose="020B0604030504040204" pitchFamily="50" charset="-128"/>
                <a:ea typeface="Meiryo UI" panose="020B0604030504040204" pitchFamily="50" charset="-128"/>
              </a:rPr>
              <a:t>認知件数</a:t>
            </a:r>
            <a:endParaRPr lang="en-US" altLang="ja-JP" sz="1400" dirty="0" smtClean="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アの「解消している」状態とは、少なくとも次の</a:t>
            </a:r>
            <a:r>
              <a:rPr lang="en-US" altLang="ja-JP" sz="1400" dirty="0">
                <a:latin typeface="Meiryo UI" panose="020B0604030504040204" pitchFamily="50" charset="-128"/>
                <a:ea typeface="Meiryo UI" panose="020B0604030504040204" pitchFamily="50" charset="-128"/>
              </a:rPr>
              <a:t>2</a:t>
            </a:r>
            <a:r>
              <a:rPr lang="ja-JP" altLang="en-US" sz="1400" dirty="0" err="1">
                <a:latin typeface="Meiryo UI" panose="020B0604030504040204" pitchFamily="50" charset="-128"/>
                <a:ea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rPr>
              <a:t>要件が満たされている必要がある。ただし、これらの要件</a:t>
            </a:r>
            <a:r>
              <a:rPr lang="ja-JP" altLang="en-US" sz="1400" dirty="0" smtClean="0">
                <a:latin typeface="Meiryo UI" panose="020B0604030504040204" pitchFamily="50" charset="-128"/>
                <a:ea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満たされる</a:t>
            </a:r>
            <a:r>
              <a:rPr lang="ja-JP" altLang="en-US" sz="1400" dirty="0">
                <a:latin typeface="Meiryo UI" panose="020B0604030504040204" pitchFamily="50" charset="-128"/>
                <a:ea typeface="Meiryo UI" panose="020B0604030504040204" pitchFamily="50" charset="-128"/>
              </a:rPr>
              <a:t>場合であっても、必要に応じ、他の事情も勘案して判断するものとする。</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①</a:t>
            </a:r>
            <a:r>
              <a:rPr lang="ja-JP" altLang="en-US" sz="1400" dirty="0">
                <a:latin typeface="Meiryo UI" panose="020B0604030504040204" pitchFamily="50" charset="-128"/>
                <a:ea typeface="Meiryo UI" panose="020B0604030504040204" pitchFamily="50" charset="-128"/>
              </a:rPr>
              <a:t>いじめにかかわる行為の解消：被害者に対する心理的または物理的な影響を与える行為（</a:t>
            </a:r>
            <a:r>
              <a:rPr lang="ja-JP" altLang="en-US" sz="1400" dirty="0" smtClean="0">
                <a:latin typeface="Meiryo UI" panose="020B0604030504040204" pitchFamily="50" charset="-128"/>
                <a:ea typeface="Meiryo UI" panose="020B0604030504040204" pitchFamily="50" charset="-128"/>
              </a:rPr>
              <a:t>インターネット</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を</a:t>
            </a:r>
            <a:r>
              <a:rPr lang="ja-JP" altLang="en-US" sz="1400" dirty="0">
                <a:latin typeface="Meiryo UI" panose="020B0604030504040204" pitchFamily="50" charset="-128"/>
                <a:ea typeface="Meiryo UI" panose="020B0604030504040204" pitchFamily="50" charset="-128"/>
              </a:rPr>
              <a:t>通じて行われるものを含む。）が止んでいる状態が相当の期間継続していること。</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②</a:t>
            </a:r>
            <a:r>
              <a:rPr lang="ja-JP" altLang="en-US" sz="1400" dirty="0">
                <a:latin typeface="Meiryo UI" panose="020B0604030504040204" pitchFamily="50" charset="-128"/>
                <a:ea typeface="Meiryo UI" panose="020B0604030504040204" pitchFamily="50" charset="-128"/>
              </a:rPr>
              <a:t>被害児童生徒が、心身の苦痛を感じていないこと：いじめに係る行為が止んでいるかどうかを判断</a:t>
            </a:r>
            <a:r>
              <a:rPr lang="ja-JP" altLang="en-US" sz="1400" dirty="0" smtClean="0">
                <a:latin typeface="Meiryo UI" panose="020B0604030504040204" pitchFamily="50" charset="-128"/>
                <a:ea typeface="Meiryo UI" panose="020B0604030504040204" pitchFamily="50" charset="-128"/>
              </a:rPr>
              <a:t>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時点</a:t>
            </a:r>
            <a:r>
              <a:rPr lang="ja-JP" altLang="en-US" sz="1400" dirty="0">
                <a:latin typeface="Meiryo UI" panose="020B0604030504040204" pitchFamily="50" charset="-128"/>
                <a:ea typeface="Meiryo UI" panose="020B0604030504040204" pitchFamily="50" charset="-128"/>
              </a:rPr>
              <a:t>において、被害児童生徒がいじめの行為により心身の苦痛を感じていないと認められること。被害</a:t>
            </a:r>
            <a:r>
              <a:rPr lang="ja-JP" altLang="en-US" sz="1400" dirty="0" smtClean="0">
                <a:latin typeface="Meiryo UI" panose="020B0604030504040204" pitchFamily="50" charset="-128"/>
                <a:ea typeface="Meiryo UI" panose="020B0604030504040204" pitchFamily="50" charset="-128"/>
              </a:rPr>
              <a:t>児童</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生徒</a:t>
            </a:r>
            <a:r>
              <a:rPr lang="ja-JP" altLang="en-US" sz="1400" dirty="0">
                <a:latin typeface="Meiryo UI" panose="020B0604030504040204" pitchFamily="50" charset="-128"/>
                <a:ea typeface="Meiryo UI" panose="020B0604030504040204" pitchFamily="50" charset="-128"/>
              </a:rPr>
              <a:t>本人及びその保護者に対し、心身の苦痛を感じていないかどうかを面談等により確認する。</a:t>
            </a:r>
          </a:p>
          <a:p>
            <a:endParaRPr kumimoji="1" lang="ja-JP" altLang="en-US" sz="1400" dirty="0">
              <a:latin typeface="Meiryo UI" panose="020B0604030504040204" pitchFamily="50" charset="-128"/>
              <a:ea typeface="Meiryo UI" panose="020B0604030504040204" pitchFamily="50" charset="-128"/>
            </a:endParaRPr>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14</a:t>
            </a:fld>
            <a:endParaRPr lang="ja-JP" altLang="en-US" sz="1800" dirty="0">
              <a:solidFill>
                <a:schemeClr val="tx1"/>
              </a:solidFill>
            </a:endParaRPr>
          </a:p>
        </p:txBody>
      </p:sp>
    </p:spTree>
    <p:extLst>
      <p:ext uri="{BB962C8B-B14F-4D97-AF65-F5344CB8AC3E}">
        <p14:creationId xmlns:p14="http://schemas.microsoft.com/office/powerpoint/2010/main" val="122560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②</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児童虐待相談対応</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件数</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40118560"/>
              </p:ext>
            </p:extLst>
          </p:nvPr>
        </p:nvGraphicFramePr>
        <p:xfrm>
          <a:off x="539552" y="3651920"/>
          <a:ext cx="7364485" cy="2789441"/>
        </p:xfrm>
        <a:graphic>
          <a:graphicData uri="http://schemas.openxmlformats.org/drawingml/2006/table">
            <a:tbl>
              <a:tblPr/>
              <a:tblGrid>
                <a:gridCol w="1177394">
                  <a:extLst>
                    <a:ext uri="{9D8B030D-6E8A-4147-A177-3AD203B41FA5}">
                      <a16:colId xmlns:a16="http://schemas.microsoft.com/office/drawing/2014/main" val="2812841365"/>
                    </a:ext>
                  </a:extLst>
                </a:gridCol>
                <a:gridCol w="1174096">
                  <a:extLst>
                    <a:ext uri="{9D8B030D-6E8A-4147-A177-3AD203B41FA5}">
                      <a16:colId xmlns:a16="http://schemas.microsoft.com/office/drawing/2014/main" val="207938973"/>
                    </a:ext>
                  </a:extLst>
                </a:gridCol>
                <a:gridCol w="1002599">
                  <a:extLst>
                    <a:ext uri="{9D8B030D-6E8A-4147-A177-3AD203B41FA5}">
                      <a16:colId xmlns:a16="http://schemas.microsoft.com/office/drawing/2014/main" val="81161064"/>
                    </a:ext>
                  </a:extLst>
                </a:gridCol>
                <a:gridCol w="1002599">
                  <a:extLst>
                    <a:ext uri="{9D8B030D-6E8A-4147-A177-3AD203B41FA5}">
                      <a16:colId xmlns:a16="http://schemas.microsoft.com/office/drawing/2014/main" val="3364914808"/>
                    </a:ext>
                  </a:extLst>
                </a:gridCol>
                <a:gridCol w="1002599">
                  <a:extLst>
                    <a:ext uri="{9D8B030D-6E8A-4147-A177-3AD203B41FA5}">
                      <a16:colId xmlns:a16="http://schemas.microsoft.com/office/drawing/2014/main" val="133773621"/>
                    </a:ext>
                  </a:extLst>
                </a:gridCol>
                <a:gridCol w="1002599">
                  <a:extLst>
                    <a:ext uri="{9D8B030D-6E8A-4147-A177-3AD203B41FA5}">
                      <a16:colId xmlns:a16="http://schemas.microsoft.com/office/drawing/2014/main" val="436160543"/>
                    </a:ext>
                  </a:extLst>
                </a:gridCol>
                <a:gridCol w="1002599">
                  <a:extLst>
                    <a:ext uri="{9D8B030D-6E8A-4147-A177-3AD203B41FA5}">
                      <a16:colId xmlns:a16="http://schemas.microsoft.com/office/drawing/2014/main" val="3701859920"/>
                    </a:ext>
                  </a:extLst>
                </a:gridCol>
              </a:tblGrid>
              <a:tr h="502602">
                <a:tc>
                  <a:txBody>
                    <a:bodyPr/>
                    <a:lstStyle/>
                    <a:p>
                      <a:pPr algn="l" fontAlgn="b"/>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effectLst/>
                        <a:latin typeface="Meiryo UI" panose="020B0604030504040204" pitchFamily="50" charset="-128"/>
                        <a:ea typeface="Meiryo UI" panose="020B060403050404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（件）</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257827"/>
                  </a:ext>
                </a:extLst>
              </a:tr>
              <a:tr h="502602">
                <a:tc rowSpan="2">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rowSpan="2">
                  <a:txBody>
                    <a:bodyPr/>
                    <a:lstStyle/>
                    <a:p>
                      <a:pPr algn="ctr" fontAlgn="ctr"/>
                      <a:r>
                        <a:rPr lang="ja-JP" altLang="en-US" sz="1100" b="0" i="0" u="none" strike="noStrike">
                          <a:effectLst/>
                          <a:latin typeface="Meiryo UI" panose="020B0604030504040204" pitchFamily="50" charset="-128"/>
                          <a:ea typeface="Meiryo UI" panose="020B060403050404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3">
                  <a:txBody>
                    <a:bodyPr/>
                    <a:lstStyle/>
                    <a:p>
                      <a:pPr algn="l" fontAlgn="ctr"/>
                      <a:r>
                        <a:rPr lang="ja-JP" altLang="en-US" sz="1000" b="0" i="0" u="none" strike="noStrike">
                          <a:effectLst/>
                          <a:latin typeface="Meiryo UI" panose="020B0604030504040204" pitchFamily="50" charset="-128"/>
                          <a:ea typeface="Meiryo UI" panose="020B0604030504040204" pitchFamily="50" charset="-128"/>
                        </a:rPr>
                        <a:t>年齢内訳（</a:t>
                      </a:r>
                      <a:r>
                        <a:rPr lang="en-US" altLang="ja-JP" sz="1000" b="0" i="0" u="none" strike="noStrike">
                          <a:effectLst/>
                          <a:latin typeface="Meiryo UI" panose="020B0604030504040204" pitchFamily="50" charset="-128"/>
                          <a:ea typeface="Meiryo UI" panose="020B0604030504040204" pitchFamily="50" charset="-128"/>
                        </a:rPr>
                        <a:t>※</a:t>
                      </a:r>
                      <a:r>
                        <a:rPr lang="ja-JP" altLang="en-US" sz="1000" b="0" i="0" u="none" strike="noStrike">
                          <a:effectLst/>
                          <a:latin typeface="Meiryo UI" panose="020B0604030504040204" pitchFamily="50" charset="-128"/>
                          <a:ea typeface="Meiryo UI" panose="020B0604030504040204" pitchFamily="50" charset="-128"/>
                        </a:rPr>
                        <a:t>年齢は被虐待者の年齢。）</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t"/>
                      <a:r>
                        <a:rPr lang="ja-JP" altLang="en-US" sz="1000" b="0" i="0" u="none" strike="noStrike">
                          <a:effectLst/>
                          <a:latin typeface="Meiryo UI" panose="020B0604030504040204" pitchFamily="50" charset="-128"/>
                          <a:ea typeface="Meiryo UI" panose="020B0604030504040204" pitchFamily="50" charset="-128"/>
                        </a:rPr>
                        <a:t>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t"/>
                      <a:r>
                        <a:rPr lang="ja-JP" altLang="en-US" sz="1000" b="0" i="0" u="none" strike="noStrike">
                          <a:effectLst/>
                          <a:latin typeface="Meiryo UI" panose="020B0604030504040204" pitchFamily="50" charset="-128"/>
                          <a:ea typeface="Meiryo UI" panose="020B0604030504040204" pitchFamily="50" charset="-128"/>
                        </a:rPr>
                        <a:t>　</a:t>
                      </a:r>
                    </a:p>
                  </a:txBody>
                  <a:tcPr marL="9525" marR="9525" marT="9525"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353784535"/>
                  </a:ext>
                </a:extLst>
              </a:tr>
              <a:tr h="292137">
                <a:tc vMerge="1">
                  <a:txBody>
                    <a:bodyPr/>
                    <a:lstStyle/>
                    <a:p>
                      <a:endParaRPr kumimoji="1" lang="ja-JP" altLang="en-US"/>
                    </a:p>
                  </a:txBody>
                  <a:tcPr/>
                </a:tc>
                <a:tc vMerge="1">
                  <a:txBody>
                    <a:bodyPr/>
                    <a:lstStyle/>
                    <a:p>
                      <a:endParaRPr kumimoji="1" lang="ja-JP" altLang="en-US"/>
                    </a:p>
                  </a:txBody>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０～２歳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３～６歳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ja-JP" altLang="en-US" sz="1100" b="0" i="0" u="none" strike="noStrike">
                          <a:effectLst/>
                          <a:latin typeface="Meiryo UI" panose="020B0604030504040204" pitchFamily="50" charset="-128"/>
                          <a:ea typeface="Meiryo UI" panose="020B0604030504040204" pitchFamily="50" charset="-128"/>
                        </a:rPr>
                        <a:t>７～</a:t>
                      </a:r>
                      <a:r>
                        <a:rPr lang="en-US" altLang="ja-JP" sz="1100" b="0" i="0" u="none" strike="noStrike">
                          <a:effectLst/>
                          <a:latin typeface="Meiryo UI" panose="020B0604030504040204" pitchFamily="50" charset="-128"/>
                          <a:ea typeface="Meiryo UI" panose="020B0604030504040204" pitchFamily="50" charset="-128"/>
                        </a:rPr>
                        <a:t>12</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13</a:t>
                      </a: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15</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dist" fontAlgn="ctr"/>
                      <a:r>
                        <a:rPr lang="en-US" altLang="ja-JP" sz="1100" b="0" i="0" u="none" strike="noStrike">
                          <a:effectLst/>
                          <a:latin typeface="Meiryo UI" panose="020B0604030504040204" pitchFamily="50" charset="-128"/>
                          <a:ea typeface="Meiryo UI" panose="020B0604030504040204" pitchFamily="50" charset="-128"/>
                        </a:rPr>
                        <a:t>16</a:t>
                      </a:r>
                      <a:r>
                        <a:rPr lang="ja-JP" altLang="en-US" sz="1100" b="0" i="0" u="none" strike="noStrike">
                          <a:effectLst/>
                          <a:latin typeface="Meiryo UI" panose="020B0604030504040204" pitchFamily="50" charset="-128"/>
                          <a:ea typeface="Meiryo UI" panose="020B0604030504040204" pitchFamily="50" charset="-128"/>
                        </a:rPr>
                        <a:t>～</a:t>
                      </a:r>
                      <a:r>
                        <a:rPr lang="en-US" altLang="ja-JP" sz="1100" b="0" i="0" u="none" strike="noStrike">
                          <a:effectLst/>
                          <a:latin typeface="Meiryo UI" panose="020B0604030504040204" pitchFamily="50" charset="-128"/>
                          <a:ea typeface="Meiryo UI" panose="020B0604030504040204" pitchFamily="50" charset="-128"/>
                        </a:rPr>
                        <a:t>18</a:t>
                      </a:r>
                      <a:r>
                        <a:rPr lang="ja-JP" altLang="en-US" sz="1100" b="0" i="0" u="none" strike="noStrike">
                          <a:effectLst/>
                          <a:latin typeface="Meiryo UI" panose="020B0604030504040204" pitchFamily="50" charset="-128"/>
                          <a:ea typeface="Meiryo UI" panose="020B060403050404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027194546"/>
                  </a:ext>
                </a:extLst>
              </a:tr>
              <a:tr h="298420">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2014</a:t>
                      </a:r>
                      <a:r>
                        <a:rPr lang="ja-JP" altLang="en-US" sz="1100" b="0" i="0" u="none" strike="noStrike" dirty="0">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13,738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3,285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2014401"/>
                  </a:ext>
                </a:extLst>
              </a:tr>
              <a:tr h="298420">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2015</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5,728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565116"/>
                  </a:ext>
                </a:extLst>
              </a:tr>
              <a:tr h="298420">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17,743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3,258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6,099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2,690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201932"/>
                  </a:ext>
                </a:extLst>
              </a:tr>
              <a:tr h="298420">
                <a:tc>
                  <a:txBody>
                    <a:bodyPr/>
                    <a:lstStyle/>
                    <a:p>
                      <a:pPr algn="l"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18,412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2,761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417458"/>
                  </a:ext>
                </a:extLst>
              </a:tr>
              <a:tr h="298420">
                <a:tc>
                  <a:txBody>
                    <a:bodyPr/>
                    <a:lstStyle/>
                    <a:p>
                      <a:pPr algn="l" fontAlgn="ctr"/>
                      <a:r>
                        <a:rPr lang="en-US" altLang="ja-JP" sz="1100" b="0" i="0" u="none" strike="noStrike" dirty="0">
                          <a:effectLst/>
                          <a:latin typeface="Meiryo UI" panose="020B0604030504040204" pitchFamily="50" charset="-128"/>
                          <a:ea typeface="Meiryo UI" panose="020B0604030504040204" pitchFamily="50" charset="-128"/>
                        </a:rPr>
                        <a:t>2018</a:t>
                      </a:r>
                      <a:r>
                        <a:rPr lang="ja-JP" altLang="en-US" sz="1100" b="0" i="0" u="none" strike="noStrike" dirty="0">
                          <a:effectLst/>
                          <a:latin typeface="Meiryo UI" panose="020B0604030504040204" pitchFamily="50" charset="-128"/>
                          <a:ea typeface="Meiryo UI" panose="020B0604030504040204" pitchFamily="50" charset="-128"/>
                        </a:rPr>
                        <a:t>年度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20,694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3,938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5,036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7,075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effectLst/>
                          <a:latin typeface="Meiryo UI" panose="020B0604030504040204" pitchFamily="50" charset="-128"/>
                          <a:ea typeface="Meiryo UI" panose="020B0604030504040204" pitchFamily="50" charset="-128"/>
                        </a:rPr>
                        <a:t>1,604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102561"/>
                  </a:ext>
                </a:extLst>
              </a:tr>
            </a:tbl>
          </a:graphicData>
        </a:graphic>
      </p:graphicFrame>
      <p:graphicFrame>
        <p:nvGraphicFramePr>
          <p:cNvPr id="6" name="グラフ 5"/>
          <p:cNvGraphicFramePr>
            <a:graphicFrameLocks/>
          </p:cNvGraphicFramePr>
          <p:nvPr>
            <p:extLst>
              <p:ext uri="{D42A27DB-BD31-4B8C-83A1-F6EECF244321}">
                <p14:modId xmlns:p14="http://schemas.microsoft.com/office/powerpoint/2010/main" val="2201785301"/>
              </p:ext>
            </p:extLst>
          </p:nvPr>
        </p:nvGraphicFramePr>
        <p:xfrm>
          <a:off x="1547664" y="908720"/>
          <a:ext cx="576064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197674" y="3786071"/>
            <a:ext cx="8460620" cy="307760"/>
          </a:xfrm>
          <a:prstGeom prst="rect">
            <a:avLst/>
          </a:prstGeom>
          <a:noFill/>
        </p:spPr>
        <p:txBody>
          <a:bodyPr wrap="square" lIns="91424" tIns="45712" rIns="91424" bIns="45712" rtlCol="0">
            <a:spAutoFit/>
          </a:bodyPr>
          <a:lstStyle/>
          <a:p>
            <a:r>
              <a:rPr lang="ja-JP" altLang="en-US" sz="1400" b="1" u="sng" dirty="0" smtClean="0">
                <a:latin typeface="Meiryo UI" panose="020B0604030504040204" pitchFamily="50" charset="-128"/>
                <a:ea typeface="Meiryo UI" panose="020B0604030504040204" pitchFamily="50" charset="-128"/>
              </a:rPr>
              <a:t>■大阪</a:t>
            </a:r>
            <a:r>
              <a:rPr lang="ja-JP" altLang="en-US" sz="1400" b="1" u="sng" dirty="0">
                <a:latin typeface="Meiryo UI" panose="020B0604030504040204" pitchFamily="50" charset="-128"/>
                <a:ea typeface="Meiryo UI" panose="020B0604030504040204" pitchFamily="50" charset="-128"/>
              </a:rPr>
              <a:t>府内の児童相談所における児童虐待相談の年齢別対応件数</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73761" y="666415"/>
            <a:ext cx="8460620" cy="307760"/>
          </a:xfrm>
          <a:prstGeom prst="rect">
            <a:avLst/>
          </a:prstGeom>
          <a:noFill/>
        </p:spPr>
        <p:txBody>
          <a:bodyPr wrap="square" lIns="91424" tIns="45712" rIns="91424" bIns="45712" rtlCol="0">
            <a:spAutoFit/>
          </a:bodyPr>
          <a:lstStyle/>
          <a:p>
            <a:r>
              <a:rPr lang="ja-JP" altLang="en-US" sz="1400" b="1" u="sng" dirty="0" smtClean="0">
                <a:latin typeface="Meiryo UI" panose="020B0604030504040204" pitchFamily="50" charset="-128"/>
                <a:ea typeface="Meiryo UI" panose="020B0604030504040204" pitchFamily="50" charset="-128"/>
              </a:rPr>
              <a:t>■大阪</a:t>
            </a:r>
            <a:r>
              <a:rPr lang="ja-JP" altLang="en-US" sz="1400" b="1" u="sng" dirty="0">
                <a:latin typeface="Meiryo UI" panose="020B0604030504040204" pitchFamily="50" charset="-128"/>
                <a:ea typeface="Meiryo UI" panose="020B0604030504040204" pitchFamily="50" charset="-128"/>
              </a:rPr>
              <a:t>府内の児童相談所における児童虐待</a:t>
            </a:r>
            <a:r>
              <a:rPr lang="ja-JP" altLang="en-US" sz="1400" b="1" u="sng" dirty="0" smtClean="0">
                <a:latin typeface="Meiryo UI" panose="020B0604030504040204" pitchFamily="50" charset="-128"/>
                <a:ea typeface="Meiryo UI" panose="020B0604030504040204" pitchFamily="50" charset="-128"/>
              </a:rPr>
              <a:t>相談対応件数</a:t>
            </a:r>
            <a:r>
              <a:rPr lang="ja-JP" altLang="en-US" sz="1400" b="1" u="sng" dirty="0">
                <a:latin typeface="Meiryo UI" panose="020B0604030504040204" pitchFamily="50" charset="-128"/>
                <a:ea typeface="Meiryo UI" panose="020B0604030504040204" pitchFamily="50" charset="-128"/>
              </a:rPr>
              <a:t>推移</a:t>
            </a:r>
            <a:r>
              <a:rPr lang="ja-JP" altLang="en-US" sz="1400"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u="sng" dirty="0" smtClean="0">
              <a:latin typeface="Meiryo UI" panose="020B0604030504040204" pitchFamily="50" charset="-128"/>
              <a:ea typeface="Meiryo UI" panose="020B0604030504040204" pitchFamily="50" charset="-128"/>
            </a:endParaRPr>
          </a:p>
        </p:txBody>
      </p:sp>
      <p:sp>
        <p:nvSpPr>
          <p:cNvPr id="9" name="正方形/長方形 8"/>
          <p:cNvSpPr/>
          <p:nvPr/>
        </p:nvSpPr>
        <p:spPr>
          <a:xfrm>
            <a:off x="6804248" y="620689"/>
            <a:ext cx="642321" cy="411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rPr>
              <a:t>（件）</a:t>
            </a:r>
            <a:endParaRPr lang="ja-JP" altLang="en-US" sz="1000"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15</a:t>
            </a:fld>
            <a:endParaRPr lang="ja-JP" altLang="en-US" sz="1800" dirty="0">
              <a:solidFill>
                <a:schemeClr val="tx1"/>
              </a:solidFill>
            </a:endParaRPr>
          </a:p>
        </p:txBody>
      </p:sp>
      <p:sp>
        <p:nvSpPr>
          <p:cNvPr id="11" name="正方形/長方形 10"/>
          <p:cNvSpPr/>
          <p:nvPr/>
        </p:nvSpPr>
        <p:spPr>
          <a:xfrm>
            <a:off x="4427984" y="6243526"/>
            <a:ext cx="619268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Meiryo UI" panose="020B0604030504040204" pitchFamily="50" charset="-128"/>
                <a:ea typeface="Meiryo UI" panose="020B0604030504040204" pitchFamily="50" charset="-128"/>
              </a:rPr>
              <a:t>資料：厚生労働省「福祉行政報告例」、大阪府統計年鑑</a:t>
            </a:r>
            <a:r>
              <a:rPr lang="en-US" altLang="ja-JP" sz="1000" dirty="0" smtClean="0">
                <a:solidFill>
                  <a:schemeClr val="tx1"/>
                </a:solidFill>
                <a:latin typeface="Meiryo UI" panose="020B0604030504040204" pitchFamily="50" charset="-128"/>
                <a:ea typeface="Meiryo UI" panose="020B0604030504040204" pitchFamily="50" charset="-128"/>
              </a:rPr>
              <a:t>2019</a:t>
            </a:r>
            <a:r>
              <a:rPr lang="ja-JP" altLang="en-US" sz="1000" dirty="0" smtClean="0">
                <a:solidFill>
                  <a:schemeClr val="tx1"/>
                </a:solidFill>
                <a:latin typeface="Meiryo UI" panose="020B0604030504040204" pitchFamily="50" charset="-128"/>
                <a:ea typeface="Meiryo UI" panose="020B0604030504040204" pitchFamily="50" charset="-128"/>
              </a:rPr>
              <a:t>より作成</a:t>
            </a:r>
            <a:endParaRPr lang="ja-JP" altLang="en-US"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8778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1520"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572000" y="775738"/>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健康寿命の推移（男性）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51520" y="3789041"/>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平均寿命の推移（女性）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572000" y="3789040"/>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健康寿命の推移（女性）</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12"/>
          <p:cNvSpPr>
            <a:spLocks noChangeArrowheads="1"/>
          </p:cNvSpPr>
          <p:nvPr/>
        </p:nvSpPr>
        <p:spPr bwMode="auto">
          <a:xfrm>
            <a:off x="4901768" y="6593215"/>
            <a:ext cx="4242232"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資料：厚生労働省「健康日本</a:t>
            </a:r>
            <a:r>
              <a:rPr lang="en-US" altLang="ja-JP" sz="1000" dirty="0">
                <a:latin typeface="+mj-ea"/>
                <a:ea typeface="+mj-ea"/>
              </a:rPr>
              <a:t>21</a:t>
            </a:r>
            <a:r>
              <a:rPr lang="ja-JP" altLang="en-US" sz="1000" dirty="0">
                <a:latin typeface="+mj-ea"/>
                <a:ea typeface="+mj-ea"/>
              </a:rPr>
              <a:t>（第二次）の推進に関する研究」より作成</a:t>
            </a:r>
            <a:endParaRPr lang="ja-JP" altLang="en-US" sz="800" dirty="0">
              <a:latin typeface="+mj-ea"/>
              <a:ea typeface="+mj-ea"/>
            </a:endParaRPr>
          </a:p>
        </p:txBody>
      </p:sp>
      <p:sp>
        <p:nvSpPr>
          <p:cNvPr id="2" name="正方形/長方形 1"/>
          <p:cNvSpPr/>
          <p:nvPr/>
        </p:nvSpPr>
        <p:spPr>
          <a:xfrm>
            <a:off x="3779912"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5" name="正方形/長方形 14"/>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6" name="正方形/長方形 15"/>
          <p:cNvSpPr/>
          <p:nvPr/>
        </p:nvSpPr>
        <p:spPr>
          <a:xfrm>
            <a:off x="8130141" y="3819527"/>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7" name="正方形/長方形 16"/>
          <p:cNvSpPr/>
          <p:nvPr/>
        </p:nvSpPr>
        <p:spPr>
          <a:xfrm>
            <a:off x="7524328" y="81969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r>
              <a:rPr lang="ja-JP" altLang="en-US" sz="800" dirty="0" smtClean="0">
                <a:solidFill>
                  <a:schemeClr val="tx1"/>
                </a:solidFill>
              </a:rPr>
              <a:t>：歳）</a:t>
            </a:r>
            <a:endParaRPr kumimoji="1" lang="ja-JP" altLang="en-US"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16</a:t>
            </a:fld>
            <a:endParaRPr lang="ja-JP" altLang="en-US" sz="1800" dirty="0">
              <a:solidFill>
                <a:schemeClr val="tx1"/>
              </a:solidFill>
            </a:endParaRPr>
          </a:p>
        </p:txBody>
      </p:sp>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8" y="1056804"/>
            <a:ext cx="4206212"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8" y="4066039"/>
            <a:ext cx="4206211"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1" y="1056804"/>
            <a:ext cx="4211959" cy="251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041" y="4066040"/>
            <a:ext cx="4211959" cy="25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平均寿命・</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健康寿命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8708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3240360"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2015</a:t>
            </a:r>
            <a:r>
              <a:rPr lang="ja-JP" altLang="en-US" sz="1400" b="1" u="sng" dirty="0" smtClean="0">
                <a:latin typeface="Meiryo UI" panose="020B0604030504040204" pitchFamily="50" charset="-128"/>
                <a:ea typeface="Meiryo UI" panose="020B0604030504040204" pitchFamily="50" charset="-128"/>
              </a:rPr>
              <a:t>年　男性</a:t>
            </a:r>
            <a:r>
              <a:rPr lang="ja-JP" altLang="en-US" sz="1400" b="1" u="sng" dirty="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79512"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特定健康診査の受診率</a:t>
            </a:r>
          </a:p>
        </p:txBody>
      </p:sp>
      <p:sp>
        <p:nvSpPr>
          <p:cNvPr id="6" name="テキスト ボックス 5"/>
          <p:cNvSpPr txBox="1"/>
          <p:nvPr/>
        </p:nvSpPr>
        <p:spPr>
          <a:xfrm>
            <a:off x="4583214" y="3789041"/>
            <a:ext cx="280831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特定保健指導の実施率</a:t>
            </a:r>
          </a:p>
        </p:txBody>
      </p:sp>
      <p:sp>
        <p:nvSpPr>
          <p:cNvPr id="9" name="正方形/長方形 8"/>
          <p:cNvSpPr/>
          <p:nvPr/>
        </p:nvSpPr>
        <p:spPr>
          <a:xfrm>
            <a:off x="3779912"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1" name="正方形/長方形 10"/>
          <p:cNvSpPr/>
          <p:nvPr/>
        </p:nvSpPr>
        <p:spPr>
          <a:xfrm>
            <a:off x="8135888" y="3819526"/>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2" name="正方形/長方形 11"/>
          <p:cNvSpPr>
            <a:spLocks noChangeArrowheads="1"/>
          </p:cNvSpPr>
          <p:nvPr/>
        </p:nvSpPr>
        <p:spPr bwMode="auto">
          <a:xfrm>
            <a:off x="6730680" y="3300188"/>
            <a:ext cx="2334528"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資料：厚生労働省「生命表」より作成</a:t>
            </a:r>
            <a:endParaRPr lang="ja-JP" altLang="en-US" sz="800" dirty="0">
              <a:latin typeface="+mj-ea"/>
              <a:ea typeface="+mj-ea"/>
            </a:endParaRPr>
          </a:p>
        </p:txBody>
      </p:sp>
      <p:sp>
        <p:nvSpPr>
          <p:cNvPr id="13" name="テキスト ボックス 12"/>
          <p:cNvSpPr txBox="1"/>
          <p:nvPr/>
        </p:nvSpPr>
        <p:spPr>
          <a:xfrm>
            <a:off x="165696" y="1970901"/>
            <a:ext cx="3614216"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死因別死亡確率</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2015</a:t>
            </a:r>
            <a:r>
              <a:rPr lang="ja-JP" altLang="en-US" sz="1400" b="1" u="sng" dirty="0" smtClean="0">
                <a:latin typeface="Meiryo UI" panose="020B0604030504040204" pitchFamily="50" charset="-128"/>
                <a:ea typeface="Meiryo UI" panose="020B0604030504040204" pitchFamily="50" charset="-128"/>
              </a:rPr>
              <a:t>年　女性</a:t>
            </a:r>
            <a:r>
              <a:rPr lang="ja-JP" altLang="en-US" sz="1400" b="1" u="sng" dirty="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14"/>
          <p:cNvSpPr/>
          <p:nvPr/>
        </p:nvSpPr>
        <p:spPr>
          <a:xfrm>
            <a:off x="8273120" y="806224"/>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6" name="正方形/長方形 15"/>
          <p:cNvSpPr/>
          <p:nvPr/>
        </p:nvSpPr>
        <p:spPr>
          <a:xfrm>
            <a:off x="8273120" y="2001388"/>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a:solidFill>
                  <a:schemeClr val="tx1"/>
                </a:solidFill>
              </a:rPr>
              <a:t>（単位：％）</a:t>
            </a:r>
            <a:endParaRPr kumimoji="1" lang="ja-JP" altLang="en-US" dirty="0">
              <a:solidFill>
                <a:schemeClr val="tx1"/>
              </a:solidFill>
            </a:endParaRPr>
          </a:p>
        </p:txBody>
      </p:sp>
      <p:sp>
        <p:nvSpPr>
          <p:cNvPr id="17" name="正方形/長方形 16"/>
          <p:cNvSpPr/>
          <p:nvPr/>
        </p:nvSpPr>
        <p:spPr>
          <a:xfrm>
            <a:off x="179512" y="2996952"/>
            <a:ext cx="8309124" cy="42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r>
              <a:rPr lang="en-US" altLang="ja-JP" sz="900" dirty="0">
                <a:solidFill>
                  <a:schemeClr val="tx1"/>
                </a:solidFill>
              </a:rPr>
              <a:t>※ </a:t>
            </a:r>
            <a:r>
              <a:rPr lang="ja-JP" altLang="en-US" sz="900" dirty="0">
                <a:solidFill>
                  <a:schemeClr val="tx1"/>
                </a:solidFill>
              </a:rPr>
              <a:t>死因別死亡確率とは、生命表の上で、ある年齢の者が将来どの死因で死亡するかを計算し、確率の形で表したものであり、実際の死亡割合とは異なる。</a:t>
            </a:r>
            <a:endParaRPr lang="en-US" altLang="ja-JP" sz="900" dirty="0">
              <a:solidFill>
                <a:schemeClr val="tx1"/>
              </a:solidFill>
            </a:endParaRPr>
          </a:p>
          <a:p>
            <a:r>
              <a:rPr lang="en-US" altLang="ja-JP" sz="900" dirty="0">
                <a:solidFill>
                  <a:schemeClr val="tx1"/>
                </a:solidFill>
              </a:rPr>
              <a:t>※ </a:t>
            </a:r>
            <a:r>
              <a:rPr lang="ja-JP" altLang="en-US" sz="900" dirty="0">
                <a:solidFill>
                  <a:schemeClr val="tx1"/>
                </a:solidFill>
              </a:rPr>
              <a:t>表中の死因別死亡確率は、０歳における数値である。</a:t>
            </a:r>
            <a:endParaRPr lang="ja-JP" altLang="en-US" sz="2000" dirty="0">
              <a:solidFill>
                <a:schemeClr val="tx1"/>
              </a:solidFill>
            </a:endParaRPr>
          </a:p>
        </p:txBody>
      </p:sp>
      <p:sp>
        <p:nvSpPr>
          <p:cNvPr id="1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17</a:t>
            </a:fld>
            <a:endParaRPr lang="ja-JP" altLang="en-US" sz="1800" dirty="0">
              <a:solidFill>
                <a:schemeClr val="tx1"/>
              </a:solidFill>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83498"/>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96" y="2278661"/>
            <a:ext cx="89249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a:spLocks noChangeArrowheads="1"/>
          </p:cNvSpPr>
          <p:nvPr/>
        </p:nvSpPr>
        <p:spPr bwMode="auto">
          <a:xfrm>
            <a:off x="4583214" y="6567155"/>
            <a:ext cx="4267531"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資料：厚生労働省「特定健康診査・特定保健指導に関するデータ」より作成</a:t>
            </a:r>
            <a:endParaRPr lang="ja-JP" altLang="en-US" sz="800" dirty="0">
              <a:latin typeface="+mj-ea"/>
              <a:ea typeface="+mj-ea"/>
            </a:endParaRPr>
          </a:p>
        </p:txBody>
      </p:sp>
      <p:graphicFrame>
        <p:nvGraphicFramePr>
          <p:cNvPr id="21" name="グラフ 20"/>
          <p:cNvGraphicFramePr>
            <a:graphicFrameLocks/>
          </p:cNvGraphicFramePr>
          <p:nvPr>
            <p:extLst>
              <p:ext uri="{D42A27DB-BD31-4B8C-83A1-F6EECF244321}">
                <p14:modId xmlns:p14="http://schemas.microsoft.com/office/powerpoint/2010/main" val="2148995830"/>
              </p:ext>
            </p:extLst>
          </p:nvPr>
        </p:nvGraphicFramePr>
        <p:xfrm>
          <a:off x="56158" y="4117151"/>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ext uri="{D42A27DB-BD31-4B8C-83A1-F6EECF244321}">
                <p14:modId xmlns:p14="http://schemas.microsoft.com/office/powerpoint/2010/main" val="750990962"/>
              </p:ext>
            </p:extLst>
          </p:nvPr>
        </p:nvGraphicFramePr>
        <p:xfrm>
          <a:off x="4572000" y="4147230"/>
          <a:ext cx="4551223" cy="2666130"/>
        </p:xfrm>
        <a:graphic>
          <a:graphicData uri="http://schemas.openxmlformats.org/drawingml/2006/chart">
            <c:chart xmlns:c="http://schemas.openxmlformats.org/drawingml/2006/chart" xmlns:r="http://schemas.openxmlformats.org/officeDocument/2006/relationships" r:id="rId6"/>
          </a:graphicData>
        </a:graphic>
      </p:graphicFrame>
      <p:sp>
        <p:nvSpPr>
          <p:cNvPr id="25"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死因別死亡率、特定健診受診率</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94359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295232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がん検診受診率（男性）</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4572000" y="6495147"/>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資料：国立がん研究センターがん情報サービス「がん登録・統計」より作成</a:t>
            </a:r>
            <a:endParaRPr lang="ja-JP" altLang="en-US" sz="800" dirty="0">
              <a:latin typeface="+mj-ea"/>
              <a:ea typeface="+mj-ea"/>
            </a:endParaRPr>
          </a:p>
        </p:txBody>
      </p:sp>
      <p:sp>
        <p:nvSpPr>
          <p:cNvPr id="9" name="テキスト ボックス 8"/>
          <p:cNvSpPr txBox="1"/>
          <p:nvPr/>
        </p:nvSpPr>
        <p:spPr>
          <a:xfrm>
            <a:off x="4381178" y="789637"/>
            <a:ext cx="316835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がん検診受診率（女性）</a:t>
            </a:r>
            <a:endParaRPr lang="en-US" altLang="ja-JP" sz="1400" b="1" u="sng" dirty="0">
              <a:latin typeface="Meiryo UI" panose="020B0604030504040204" pitchFamily="50" charset="-128"/>
              <a:ea typeface="Meiryo UI" panose="020B0604030504040204" pitchFamily="50" charset="-128"/>
            </a:endParaRPr>
          </a:p>
        </p:txBody>
      </p:sp>
      <p:sp>
        <p:nvSpPr>
          <p:cNvPr id="16" name="正方形/長方形 15"/>
          <p:cNvSpPr>
            <a:spLocks noChangeArrowheads="1"/>
          </p:cNvSpPr>
          <p:nvPr/>
        </p:nvSpPr>
        <p:spPr bwMode="auto">
          <a:xfrm>
            <a:off x="179512" y="4437111"/>
            <a:ext cx="41296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en-US" altLang="ja-JP" sz="1000" dirty="0">
                <a:latin typeface="+mj-ea"/>
                <a:ea typeface="+mj-ea"/>
              </a:rPr>
              <a:t>※ </a:t>
            </a:r>
            <a:r>
              <a:rPr lang="ja-JP" altLang="en-US" sz="1000" dirty="0">
                <a:latin typeface="+mj-ea"/>
                <a:ea typeface="+mj-ea"/>
              </a:rPr>
              <a:t>年次は調査実施年を表記</a:t>
            </a:r>
            <a:endParaRPr lang="en-US" altLang="ja-JP" sz="1000" dirty="0">
              <a:latin typeface="+mj-ea"/>
              <a:ea typeface="+mj-ea"/>
            </a:endParaRPr>
          </a:p>
          <a:p>
            <a:pPr marL="177768" indent="-177768"/>
            <a:r>
              <a:rPr lang="en-US" altLang="ja-JP" sz="1000" dirty="0">
                <a:latin typeface="+mj-ea"/>
                <a:ea typeface="+mj-ea"/>
              </a:rPr>
              <a:t>※ </a:t>
            </a:r>
            <a:r>
              <a:rPr lang="ja-JP" altLang="en-US" sz="1000" dirty="0">
                <a:latin typeface="+mj-ea"/>
                <a:ea typeface="+mj-ea"/>
              </a:rPr>
              <a:t>受診率は、調査実施年の過去１年間の</a:t>
            </a:r>
            <a:r>
              <a:rPr lang="en-US" altLang="ja-JP" sz="1000" dirty="0">
                <a:latin typeface="+mj-ea"/>
                <a:ea typeface="+mj-ea"/>
              </a:rPr>
              <a:t>40</a:t>
            </a:r>
            <a:r>
              <a:rPr lang="ja-JP" altLang="en-US" sz="1000" dirty="0">
                <a:latin typeface="+mj-ea"/>
                <a:ea typeface="+mj-ea"/>
              </a:rPr>
              <a:t>歳以上の方の検診受診率</a:t>
            </a:r>
          </a:p>
        </p:txBody>
      </p:sp>
      <p:sp>
        <p:nvSpPr>
          <p:cNvPr id="17"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18</a:t>
            </a:fld>
            <a:endParaRPr lang="ja-JP" altLang="en-US" sz="1800" dirty="0">
              <a:solidFill>
                <a:schemeClr val="tx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1"/>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27687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356991"/>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19675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436" y="2276870"/>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496" y="3356990"/>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496" y="443711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7436" y="5517232"/>
            <a:ext cx="40576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タイトル 1"/>
          <p:cNvSpPr txBox="1">
            <a:spLocks/>
          </p:cNvSpPr>
          <p:nvPr/>
        </p:nvSpPr>
        <p:spPr>
          <a:xfrm>
            <a:off x="0" y="-4750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がん検診受診率</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192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0"/>
            <a:ext cx="9144000" cy="355831"/>
          </a:xfrm>
          <a:solidFill>
            <a:schemeClr val="accent6"/>
          </a:solidFill>
          <a:ln>
            <a:noFill/>
          </a:ln>
        </p:spPr>
        <p:txBody>
          <a:bodyPr>
            <a:noAutofit/>
          </a:bodyPr>
          <a:lstStyle/>
          <a:p>
            <a:pPr algn="l"/>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目次</a:t>
            </a:r>
            <a:r>
              <a:rPr lang="ja-JP" altLang="en-US" sz="20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solidFill>
                  <a:schemeClr val="bg1"/>
                </a:solidFill>
                <a:latin typeface="+mj-ea"/>
                <a:cs typeface="Meiryo UI" panose="020B0604030504040204" pitchFamily="50" charset="-128"/>
              </a:rPr>
              <a:t>　　　　　　　　　　　　　　　　　　　　　　　　　</a:t>
            </a:r>
            <a:r>
              <a:rPr lang="en-US" altLang="ja-JP" sz="1600" b="1" dirty="0" smtClean="0">
                <a:solidFill>
                  <a:schemeClr val="bg1"/>
                </a:solidFill>
                <a:latin typeface="+mj-ea"/>
                <a:cs typeface="Meiryo UI" panose="020B0604030504040204" pitchFamily="50" charset="-128"/>
              </a:rPr>
              <a:t>※</a:t>
            </a:r>
            <a:r>
              <a:rPr lang="ja-JP" altLang="en-US" sz="1600" b="1" dirty="0" smtClean="0">
                <a:solidFill>
                  <a:schemeClr val="bg1"/>
                </a:solidFill>
                <a:latin typeface="+mj-ea"/>
                <a:cs typeface="Meiryo UI" panose="020B0604030504040204" pitchFamily="50" charset="-128"/>
              </a:rPr>
              <a:t>太字は戦略本体の</a:t>
            </a:r>
            <a:r>
              <a:rPr lang="en-US" altLang="ja-JP" sz="1600" b="1" dirty="0" smtClean="0">
                <a:solidFill>
                  <a:schemeClr val="bg1"/>
                </a:solidFill>
                <a:latin typeface="+mj-ea"/>
                <a:cs typeface="Meiryo UI" panose="020B0604030504040204" pitchFamily="50" charset="-128"/>
              </a:rPr>
              <a:t>KPI</a:t>
            </a:r>
            <a:r>
              <a:rPr lang="ja-JP" altLang="en-US" sz="1600" b="1" dirty="0" smtClean="0">
                <a:solidFill>
                  <a:schemeClr val="bg1"/>
                </a:solidFill>
                <a:latin typeface="+mj-ea"/>
                <a:cs typeface="Meiryo UI" panose="020B0604030504040204" pitchFamily="50" charset="-128"/>
              </a:rPr>
              <a:t>指標</a:t>
            </a:r>
            <a:endParaRPr lang="ja-JP" altLang="en-US" sz="2400" b="1" dirty="0">
              <a:solidFill>
                <a:schemeClr val="bg1"/>
              </a:solidFill>
              <a:latin typeface="+mj-ea"/>
              <a:cs typeface="Meiryo UI" panose="020B0604030504040204" pitchFamily="50" charset="-128"/>
            </a:endParaRPr>
          </a:p>
        </p:txBody>
      </p:sp>
      <p:sp>
        <p:nvSpPr>
          <p:cNvPr id="38" name="テキスト ボックス 37"/>
          <p:cNvSpPr txBox="1"/>
          <p:nvPr/>
        </p:nvSpPr>
        <p:spPr>
          <a:xfrm>
            <a:off x="54628" y="445054"/>
            <a:ext cx="5813516" cy="33853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Ⅰ</a:t>
            </a:r>
            <a:r>
              <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）若者が活躍でき、子育て安心の都市「大阪」の実現</a:t>
            </a:r>
          </a:p>
        </p:txBody>
      </p:sp>
      <p:sp>
        <p:nvSpPr>
          <p:cNvPr id="39" name="テキスト ボックス 38"/>
          <p:cNvSpPr txBox="1"/>
          <p:nvPr/>
        </p:nvSpPr>
        <p:spPr>
          <a:xfrm>
            <a:off x="116216" y="998592"/>
            <a:ext cx="4101757" cy="1384978"/>
          </a:xfrm>
          <a:prstGeom prst="rect">
            <a:avLst/>
          </a:prstGeom>
          <a:noFill/>
          <a:ln>
            <a:noFill/>
          </a:ln>
        </p:spPr>
        <p:txBody>
          <a:bodyPr wrap="square" lIns="91424" tIns="45712" rIns="91424" bIns="45712" rtlCol="0">
            <a:spAutoFit/>
          </a:bodyPr>
          <a:lstStyle/>
          <a:p>
            <a:r>
              <a:rPr lang="ja-JP" altLang="en-US" sz="1400" dirty="0" smtClean="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年齢別</a:t>
            </a:r>
            <a:r>
              <a:rPr lang="ja-JP" altLang="en-US" sz="1400" b="1" dirty="0" smtClean="0">
                <a:latin typeface="Meiryo UI" panose="020B0604030504040204" pitchFamily="50" charset="-128"/>
                <a:ea typeface="Meiryo UI" panose="020B0604030504040204" pitchFamily="50" charset="-128"/>
              </a:rPr>
              <a:t>就業率</a:t>
            </a:r>
            <a:r>
              <a:rPr lang="ja-JP" altLang="en-US" sz="1400" dirty="0" smtClean="0">
                <a:latin typeface="Meiryo UI" panose="020B0604030504040204" pitchFamily="50" charset="-128"/>
                <a:ea typeface="Meiryo UI" panose="020B0604030504040204" pitchFamily="50" charset="-128"/>
              </a:rPr>
              <a:t>（若者・高齢者含む）・・・・・</a:t>
            </a:r>
            <a:r>
              <a:rPr lang="en-US" altLang="ja-JP" sz="1400" dirty="0" smtClean="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頁</a:t>
            </a:r>
            <a:r>
              <a:rPr lang="ja-JP" altLang="en-US" sz="1400" dirty="0" smtClean="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-2</a:t>
            </a:r>
            <a:r>
              <a:rPr lang="en-US" altLang="ja-JP" sz="1400"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女性の就業率・・・・・・・・・・・・・・・・・・・・・・ </a:t>
            </a:r>
            <a:r>
              <a:rPr lang="en-US" altLang="ja-JP" sz="1400" dirty="0" smtClean="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女性の年齢階層別有業率・潜在有業率・・ </a:t>
            </a:r>
            <a:r>
              <a:rPr lang="en-US" altLang="ja-JP" sz="1400" dirty="0" smtClean="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初婚年齢 ・・・・・・・・・・・・・・・・・・・・・・・・・・ </a:t>
            </a:r>
            <a:r>
              <a:rPr lang="en-US" altLang="ja-JP" sz="1400" dirty="0" smtClean="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頁</a:t>
            </a:r>
            <a:endParaRPr lang="ja-JP" altLang="en-US" sz="1400" dirty="0" smtClean="0">
              <a:latin typeface="Meiryo UI" panose="020B0604030504040204" pitchFamily="50" charset="-128"/>
              <a:ea typeface="Meiryo UI" panose="020B0604030504040204" pitchFamily="50" charset="-128"/>
            </a:endParaRPr>
          </a:p>
          <a:p>
            <a:pPr defTabSz="898525"/>
            <a:r>
              <a:rPr lang="ja-JP" altLang="en-US" sz="1400" dirty="0" smtClean="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出生数・</a:t>
            </a:r>
            <a:r>
              <a:rPr lang="ja-JP" altLang="en-US" sz="1400" b="1" dirty="0" smtClean="0">
                <a:latin typeface="Meiryo UI" panose="020B0604030504040204" pitchFamily="50" charset="-128"/>
                <a:ea typeface="Meiryo UI" panose="020B0604030504040204" pitchFamily="50" charset="-128"/>
              </a:rPr>
              <a:t>合計特殊出生率・・・・・・・・・・・・・  </a:t>
            </a:r>
            <a:r>
              <a:rPr lang="en-US" altLang="ja-JP" sz="1400" dirty="0" smtClean="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頁</a:t>
            </a:r>
            <a:endParaRPr lang="ja-JP" altLang="en-US"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①</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保育所数、待機児童数 ・・・・・・・・・・・・・・・ </a:t>
            </a:r>
            <a:r>
              <a:rPr lang="en-US" altLang="ja-JP" sz="1400" dirty="0" smtClean="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5663" y="795195"/>
            <a:ext cx="4597663" cy="276983"/>
          </a:xfrm>
          <a:prstGeom prst="rect">
            <a:avLst/>
          </a:prstGeom>
          <a:noFill/>
        </p:spPr>
        <p:txBody>
          <a:bodyPr wrap="square" lIns="91424" tIns="45712" rIns="91424" bIns="45712" rtlCol="0">
            <a:spAutoFit/>
          </a:bodyPr>
          <a:lstStyle/>
          <a:p>
            <a:r>
              <a:rPr lang="ja-JP" altLang="en-US" sz="1200" dirty="0" smtClean="0">
                <a:latin typeface="Meiryo UI" panose="020B0604030504040204" pitchFamily="50" charset="-128"/>
                <a:ea typeface="Meiryo UI" panose="020B0604030504040204" pitchFamily="50" charset="-128"/>
              </a:rPr>
              <a:t>〇基本目標①若い世代の就職・結婚・出産・子育ての希望を実現する</a:t>
            </a:r>
            <a:endParaRPr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394417" y="800860"/>
            <a:ext cx="6624736" cy="276983"/>
          </a:xfrm>
          <a:prstGeom prst="rect">
            <a:avLst/>
          </a:prstGeom>
          <a:noFill/>
        </p:spPr>
        <p:txBody>
          <a:bodyPr wrap="square" lIns="91424" tIns="45712" rIns="91424" bIns="45712" rtlCol="0">
            <a:spAutoFit/>
          </a:bodyPr>
          <a:lstStyle/>
          <a:p>
            <a:r>
              <a:rPr lang="ja-JP" altLang="en-US" sz="1200" dirty="0" smtClean="0">
                <a:latin typeface="Meiryo UI" panose="020B0604030504040204" pitchFamily="50" charset="-128"/>
                <a:ea typeface="Meiryo UI" panose="020B0604030504040204" pitchFamily="50" charset="-128"/>
              </a:rPr>
              <a:t>〇基本目標②時代の「大阪」を担うひとをつくる</a:t>
            </a:r>
            <a:endParaRPr lang="ja-JP" altLang="en-US" sz="12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4479845" y="1010857"/>
            <a:ext cx="8316416" cy="2092864"/>
          </a:xfrm>
          <a:prstGeom prst="rect">
            <a:avLst/>
          </a:prstGeom>
          <a:noFill/>
          <a:ln>
            <a:noFill/>
          </a:ln>
        </p:spPr>
        <p:txBody>
          <a:bodyPr wrap="square" lIns="91424" tIns="45712" rIns="91424" bIns="45712" rtlCol="0">
            <a:spAutoFit/>
          </a:bodyPr>
          <a:lstStyle/>
          <a:p>
            <a:r>
              <a:rPr lang="ja-JP" altLang="en-US" sz="1400" dirty="0" smtClean="0">
                <a:latin typeface="Meiryo UI" panose="020B0604030504040204" pitchFamily="50" charset="-128"/>
                <a:ea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rPr>
              <a:t>全国学力・学習状況調査</a:t>
            </a:r>
            <a:r>
              <a:rPr lang="ja-JP" altLang="en-US" sz="1400" dirty="0">
                <a:latin typeface="Meiryo UI" panose="020B0604030504040204" pitchFamily="50" charset="-128"/>
                <a:ea typeface="Meiryo UI" panose="020B0604030504040204" pitchFamily="50" charset="-128"/>
              </a:rPr>
              <a:t>の詳細</a:t>
            </a:r>
            <a:r>
              <a:rPr lang="ja-JP" altLang="en-US" sz="1400" dirty="0" smtClean="0">
                <a:latin typeface="Meiryo UI" panose="020B0604030504040204" pitchFamily="50" charset="-128"/>
                <a:ea typeface="Meiryo UI" panose="020B0604030504040204" pitchFamily="50" charset="-128"/>
              </a:rPr>
              <a:t>結果・・・・・・・</a:t>
            </a:r>
            <a:r>
              <a:rPr lang="en-US" altLang="ja-JP" sz="1400" dirty="0" smtClean="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頁</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rPr>
              <a:t>-2:CEFR </a:t>
            </a:r>
            <a:r>
              <a:rPr lang="en-US" altLang="ja-JP" sz="1400" dirty="0">
                <a:latin typeface="Meiryo UI" panose="020B0604030504040204" pitchFamily="50" charset="-128"/>
                <a:ea typeface="Meiryo UI" panose="020B0604030504040204" pitchFamily="50" charset="-128"/>
              </a:rPr>
              <a:t>A2</a:t>
            </a:r>
            <a:r>
              <a:rPr lang="ja-JP" altLang="en-US" sz="1400" dirty="0">
                <a:latin typeface="Meiryo UI" panose="020B0604030504040204" pitchFamily="50" charset="-128"/>
                <a:ea typeface="Meiryo UI" panose="020B0604030504040204" pitchFamily="50" charset="-128"/>
              </a:rPr>
              <a:t>レベル以上の高校３年生の</a:t>
            </a:r>
            <a:r>
              <a:rPr lang="ja-JP" altLang="en-US" sz="1400" dirty="0" smtClean="0">
                <a:latin typeface="Meiryo UI" panose="020B0604030504040204" pitchFamily="50" charset="-128"/>
                <a:ea typeface="Meiryo UI" panose="020B0604030504040204" pitchFamily="50" charset="-128"/>
              </a:rPr>
              <a:t>割合・・・ </a:t>
            </a:r>
            <a:r>
              <a:rPr lang="en-US" altLang="ja-JP" sz="1400" dirty="0" smtClean="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rPr>
              <a:t>全国</a:t>
            </a:r>
            <a:r>
              <a:rPr lang="ja-JP" altLang="en-US" sz="1400" b="1" dirty="0">
                <a:latin typeface="Meiryo UI" panose="020B0604030504040204" pitchFamily="50" charset="-128"/>
                <a:ea typeface="Meiryo UI" panose="020B0604030504040204" pitchFamily="50" charset="-128"/>
              </a:rPr>
              <a:t>体力・運動能力、運動習慣等</a:t>
            </a:r>
            <a:r>
              <a:rPr lang="ja-JP" altLang="en-US" sz="1400" b="1" dirty="0" smtClean="0">
                <a:latin typeface="Meiryo UI" panose="020B0604030504040204" pitchFamily="50" charset="-128"/>
                <a:ea typeface="Meiryo UI" panose="020B0604030504040204" pitchFamily="50" charset="-128"/>
              </a:rPr>
              <a:t>調査</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頁</a:t>
            </a:r>
            <a:endParaRPr lang="en-US" altLang="ja-JP" sz="1400" b="1"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rPr>
              <a:t>-4:</a:t>
            </a:r>
            <a:r>
              <a:rPr lang="ja-JP" altLang="en-US" sz="1400" b="1" dirty="0" smtClean="0">
                <a:latin typeface="Meiryo UI" panose="020B0604030504040204" pitchFamily="50" charset="-128"/>
                <a:ea typeface="Meiryo UI" panose="020B0604030504040204" pitchFamily="50" charset="-128"/>
              </a:rPr>
              <a:t>高校卒業者就職率</a:t>
            </a: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いじめ解消率　・・・・・・・・・・・・・・・・・・・・・・・・・・</a:t>
            </a:r>
            <a:r>
              <a:rPr lang="en-US" altLang="ja-JP" sz="1400" dirty="0" smtClean="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②</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児童虐待相談対応件数・・・・・・・・・・・・・・・・・・</a:t>
            </a:r>
            <a:r>
              <a:rPr lang="en-US" altLang="ja-JP" sz="1400" dirty="0" smtClean="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66581" y="2492540"/>
            <a:ext cx="5813516" cy="33853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Ⅱ</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）人口減少・超高齢化社会でも持続可能な地域づくり</a:t>
            </a:r>
            <a:endPar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66581" y="4483892"/>
            <a:ext cx="5813516" cy="33853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91424" tIns="45712" rIns="91424" bIns="45712" rtlCol="0">
            <a:spAutoFit/>
          </a:bodyPr>
          <a:lstStyle/>
          <a:p>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方向性</a:t>
            </a:r>
            <a:r>
              <a:rPr lang="en-US" altLang="ja-JP"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Ⅲ</a:t>
            </a:r>
            <a:r>
              <a:rPr lang="ja-JP" altLang="en-US" sz="16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）東西二極の一極としての社会経済構造の構築</a:t>
            </a:r>
            <a:endParaRPr lang="ja-JP" altLang="en-US" sz="16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2149" y="2895331"/>
            <a:ext cx="4215712" cy="276983"/>
          </a:xfrm>
          <a:prstGeom prst="rect">
            <a:avLst/>
          </a:prstGeom>
          <a:noFill/>
        </p:spPr>
        <p:txBody>
          <a:bodyPr wrap="square" lIns="91424" tIns="45712" rIns="91424" bIns="45712" rtlCol="0">
            <a:spAutoFit/>
          </a:bodyPr>
          <a:lstStyle/>
          <a:p>
            <a:r>
              <a:rPr lang="ja-JP" altLang="en-US" sz="1200" dirty="0" smtClean="0">
                <a:latin typeface="Meiryo UI" panose="020B0604030504040204" pitchFamily="50" charset="-128"/>
                <a:ea typeface="Meiryo UI" panose="020B0604030504040204" pitchFamily="50" charset="-128"/>
              </a:rPr>
              <a:t>〇基本目標③誰もが健康で生き生きと暮らせるまちづくり</a:t>
            </a:r>
            <a:endParaRPr lang="ja-JP" altLang="en-US" sz="12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397912" y="2811121"/>
            <a:ext cx="4085831" cy="276983"/>
          </a:xfrm>
          <a:prstGeom prst="rect">
            <a:avLst/>
          </a:prstGeom>
          <a:noFill/>
        </p:spPr>
        <p:txBody>
          <a:bodyPr wrap="square" lIns="91424" tIns="45712" rIns="91424" bIns="45712" rtlCol="0">
            <a:spAutoFit/>
          </a:bodyPr>
          <a:lstStyle/>
          <a:p>
            <a:r>
              <a:rPr lang="ja-JP" altLang="en-US" sz="1200" dirty="0" smtClean="0">
                <a:latin typeface="Meiryo UI" panose="020B0604030504040204" pitchFamily="50" charset="-128"/>
                <a:ea typeface="Meiryo UI" panose="020B0604030504040204" pitchFamily="50" charset="-128"/>
              </a:rPr>
              <a:t>〇基本目標④安全・安心な地域をつくる</a:t>
            </a:r>
            <a:endParaRPr lang="ja-JP" altLang="en-US" sz="1200" dirty="0">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116216" y="3090786"/>
            <a:ext cx="4241609" cy="1384978"/>
          </a:xfrm>
          <a:prstGeom prst="rect">
            <a:avLst/>
          </a:prstGeom>
          <a:noFill/>
          <a:ln>
            <a:noFill/>
          </a:ln>
        </p:spPr>
        <p:txBody>
          <a:bodyPr wrap="square" lIns="91424" tIns="45712" rIns="91424" bIns="45712" rtlCol="0">
            <a:spAutoFit/>
          </a:bodyPr>
          <a:lstStyle/>
          <a:p>
            <a:r>
              <a:rPr lang="ja-JP" altLang="en-US" sz="1400" dirty="0" smtClean="0">
                <a:latin typeface="Meiryo UI" panose="020B0604030504040204" pitchFamily="50" charset="-128"/>
                <a:ea typeface="Meiryo UI" panose="020B0604030504040204" pitchFamily="50" charset="-128"/>
              </a:rPr>
              <a:t>③</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平均寿命、</a:t>
            </a:r>
            <a:r>
              <a:rPr lang="ja-JP" altLang="en-US" sz="1400" b="1" dirty="0" smtClean="0">
                <a:latin typeface="Meiryo UI" panose="020B0604030504040204" pitchFamily="50" charset="-128"/>
                <a:ea typeface="Meiryo UI" panose="020B0604030504040204" pitchFamily="50" charset="-128"/>
              </a:rPr>
              <a:t>健康寿命</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16</a:t>
            </a:r>
            <a:r>
              <a:rPr lang="ja-JP" altLang="en-US" sz="1400" dirty="0">
                <a:latin typeface="Meiryo UI" panose="020B0604030504040204" pitchFamily="50" charset="-128"/>
                <a:ea typeface="Meiryo UI" panose="020B0604030504040204" pitchFamily="50" charset="-128"/>
              </a:rPr>
              <a:t>頁</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③</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死因別死亡率、</a:t>
            </a:r>
            <a:r>
              <a:rPr lang="ja-JP" altLang="en-US" sz="1400" dirty="0">
                <a:latin typeface="Meiryo UI" panose="020B0604030504040204" pitchFamily="50" charset="-128"/>
                <a:ea typeface="Meiryo UI" panose="020B0604030504040204" pitchFamily="50" charset="-128"/>
              </a:rPr>
              <a:t>特定健診</a:t>
            </a:r>
            <a:r>
              <a:rPr lang="ja-JP" altLang="en-US" sz="1400" dirty="0" smtClean="0">
                <a:latin typeface="Meiryo UI" panose="020B0604030504040204" pitchFamily="50" charset="-128"/>
                <a:ea typeface="Meiryo UI" panose="020B0604030504040204" pitchFamily="50" charset="-128"/>
              </a:rPr>
              <a:t>受診率・・・・・・ </a:t>
            </a:r>
            <a:r>
              <a:rPr lang="en-US" altLang="ja-JP" sz="1400" dirty="0" smtClean="0">
                <a:latin typeface="Meiryo UI" panose="020B0604030504040204" pitchFamily="50" charset="-128"/>
                <a:ea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smtClean="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がん検診</a:t>
            </a:r>
            <a:r>
              <a:rPr lang="ja-JP" altLang="en-US" sz="1400" dirty="0" smtClean="0">
                <a:latin typeface="Meiryo UI" panose="020B0604030504040204" pitchFamily="50" charset="-128"/>
                <a:ea typeface="Meiryo UI" panose="020B0604030504040204" pitchFamily="50" charset="-128"/>
              </a:rPr>
              <a:t>受診率・・・・・・・・・・・・・・・・・・・・ </a:t>
            </a:r>
            <a:r>
              <a:rPr lang="en-US" altLang="ja-JP" sz="1400" dirty="0" smtClean="0">
                <a:latin typeface="Meiryo UI" panose="020B0604030504040204" pitchFamily="50" charset="-128"/>
                <a:ea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③</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要介護認定率・・・・・・・・・・・・・・・・・・・・・</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19</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③</a:t>
            </a:r>
            <a:r>
              <a:rPr lang="en-US" altLang="ja-JP" sz="1400" dirty="0" smtClean="0">
                <a:latin typeface="Meiryo UI" panose="020B0604030504040204" pitchFamily="50" charset="-128"/>
                <a:ea typeface="Meiryo UI" panose="020B0604030504040204" pitchFamily="50" charset="-128"/>
              </a:rPr>
              <a:t>-5:</a:t>
            </a:r>
            <a:r>
              <a:rPr lang="ja-JP" altLang="en-US" sz="1400" b="1" dirty="0" err="1" smtClean="0">
                <a:latin typeface="Meiryo UI" panose="020B0604030504040204" pitchFamily="50" charset="-128"/>
                <a:ea typeface="Meiryo UI" panose="020B0604030504040204" pitchFamily="50" charset="-128"/>
              </a:rPr>
              <a:t>障がい</a:t>
            </a:r>
            <a:r>
              <a:rPr lang="ja-JP" altLang="en-US" sz="1400" b="1" dirty="0" smtClean="0">
                <a:latin typeface="Meiryo UI" panose="020B0604030504040204" pitchFamily="50" charset="-128"/>
                <a:ea typeface="Meiryo UI" panose="020B0604030504040204" pitchFamily="50" charset="-128"/>
              </a:rPr>
              <a:t>者雇用率</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21</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就業率（若者・高齢者・女性）は①</a:t>
            </a:r>
            <a:r>
              <a:rPr lang="en-US" altLang="ja-JP" sz="1400" dirty="0" smtClean="0">
                <a:latin typeface="Meiryo UI" panose="020B0604030504040204" pitchFamily="50" charset="-128"/>
                <a:ea typeface="Meiryo UI" panose="020B0604030504040204" pitchFamily="50" charset="-128"/>
              </a:rPr>
              <a:t>-1</a:t>
            </a:r>
            <a:r>
              <a:rPr lang="en-US" altLang="ja-JP"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参照</a:t>
            </a:r>
            <a:endParaRPr lang="en-US" altLang="ja-JP" sz="1400" dirty="0" smtClean="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4498910" y="3008049"/>
            <a:ext cx="5066457" cy="1384978"/>
          </a:xfrm>
          <a:prstGeom prst="rect">
            <a:avLst/>
          </a:prstGeom>
          <a:noFill/>
          <a:ln>
            <a:noFill/>
          </a:ln>
        </p:spPr>
        <p:txBody>
          <a:bodyPr wrap="square" lIns="91424" tIns="45712" rIns="91424" bIns="45712" rtlCol="0">
            <a:spAutoFit/>
          </a:bodyPr>
          <a:lstStyle/>
          <a:p>
            <a:r>
              <a:rPr lang="ja-JP" altLang="en-US" sz="1400" dirty="0" smtClean="0">
                <a:latin typeface="Meiryo UI" panose="020B0604030504040204" pitchFamily="50" charset="-128"/>
                <a:ea typeface="Meiryo UI" panose="020B0604030504040204" pitchFamily="50" charset="-128"/>
              </a:rPr>
              <a:t>④</a:t>
            </a:r>
            <a:r>
              <a:rPr lang="en-US" altLang="ja-JP" sz="1400" dirty="0" smtClean="0">
                <a:latin typeface="Meiryo UI" panose="020B0604030504040204" pitchFamily="50" charset="-128"/>
                <a:ea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rPr>
              <a:t>地震による被害予測</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rPr>
              <a:t>頁</a:t>
            </a:r>
            <a:endParaRPr lang="en-US" altLang="ja-JP" sz="1400" b="1"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④</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大阪府強靭化地域計画の進捗状況・・・・・・・・</a:t>
            </a:r>
            <a:r>
              <a:rPr lang="ja-JP" altLang="en-US" sz="1400" dirty="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密集市街地対策の状況・・・・・・・・・・・・・・・・・・・</a:t>
            </a:r>
            <a:r>
              <a:rPr lang="en-US" altLang="ja-JP" sz="1400" dirty="0" smtClean="0">
                <a:latin typeface="Meiryo UI" panose="020B0604030504040204" pitchFamily="50" charset="-128"/>
                <a:ea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長寿命化修繕</a:t>
            </a:r>
            <a:r>
              <a:rPr lang="ja-JP" altLang="en-US" sz="1400" dirty="0">
                <a:latin typeface="Meiryo UI" panose="020B0604030504040204" pitchFamily="50" charset="-128"/>
                <a:ea typeface="Meiryo UI" panose="020B0604030504040204" pitchFamily="50" charset="-128"/>
              </a:rPr>
              <a:t>計画</a:t>
            </a:r>
            <a:r>
              <a:rPr lang="ja-JP" altLang="en-US" sz="1400" dirty="0" smtClean="0">
                <a:latin typeface="Meiryo UI" panose="020B0604030504040204" pitchFamily="50" charset="-128"/>
                <a:ea typeface="Meiryo UI" panose="020B0604030504040204" pitchFamily="50" charset="-128"/>
              </a:rPr>
              <a:t>の策定状況・・・・・・・・・・・・・</a:t>
            </a:r>
            <a:r>
              <a:rPr lang="en-US" altLang="ja-JP" sz="1400" dirty="0" smtClean="0">
                <a:latin typeface="Meiryo UI" panose="020B0604030504040204" pitchFamily="50" charset="-128"/>
                <a:ea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大阪府循環型社会推進計画の策定状況・・・・・</a:t>
            </a:r>
            <a:r>
              <a:rPr lang="en-US" altLang="ja-JP" sz="1400" dirty="0" smtClean="0">
                <a:latin typeface="Meiryo UI" panose="020B0604030504040204" pitchFamily="50" charset="-128"/>
                <a:ea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rPr>
              <a:t>頁</a:t>
            </a:r>
            <a:endParaRPr lang="ja-JP" altLang="en-US"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④</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温室効果ガス排出量・・・・・・・・・・・・・・・・・・・・・ </a:t>
            </a:r>
            <a:r>
              <a:rPr lang="en-US" altLang="ja-JP" sz="1400" dirty="0" smtClean="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頁</a:t>
            </a:r>
            <a:endParaRPr lang="ja-JP" altLang="en-US" sz="1400" b="1" dirty="0" smtClean="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16216" y="5048683"/>
            <a:ext cx="4241609" cy="2031309"/>
          </a:xfrm>
          <a:prstGeom prst="rect">
            <a:avLst/>
          </a:prstGeom>
          <a:noFill/>
          <a:ln>
            <a:noFill/>
          </a:ln>
        </p:spPr>
        <p:txBody>
          <a:bodyPr wrap="square" lIns="91424" tIns="45712" rIns="91424" bIns="45712" rtlCol="0">
            <a:spAutoFit/>
          </a:bodyPr>
          <a:lstStyle/>
          <a:p>
            <a:r>
              <a:rPr lang="ja-JP" altLang="en-US" sz="1400" dirty="0" smtClean="0">
                <a:latin typeface="Meiryo UI" panose="020B0604030504040204" pitchFamily="50" charset="-128"/>
                <a:ea typeface="Meiryo UI" panose="020B0604030504040204" pitchFamily="50" charset="-128"/>
              </a:rPr>
              <a:t>⑤</a:t>
            </a:r>
            <a:r>
              <a:rPr lang="en-US" altLang="ja-JP" sz="1400" dirty="0" smtClean="0">
                <a:latin typeface="Meiryo UI" panose="020B0604030504040204" pitchFamily="50" charset="-128"/>
                <a:ea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rPr>
              <a:t>経済成長率（実質）</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smtClean="0">
                <a:latin typeface="Meiryo UI" panose="020B0604030504040204" pitchFamily="50" charset="-128"/>
                <a:ea typeface="Meiryo UI" panose="020B0604030504040204" pitchFamily="50" charset="-128"/>
              </a:rPr>
              <a:t>-2:</a:t>
            </a:r>
            <a:r>
              <a:rPr lang="ja-JP" altLang="en-US" sz="1400" b="1" dirty="0" smtClean="0">
                <a:latin typeface="Meiryo UI" panose="020B0604030504040204" pitchFamily="50" charset="-128"/>
                <a:ea typeface="Meiryo UI" panose="020B0604030504040204" pitchFamily="50" charset="-128"/>
              </a:rPr>
              <a:t>開業数</a:t>
            </a:r>
            <a:r>
              <a:rPr lang="ja-JP" altLang="en-US" sz="1400" dirty="0" smtClean="0">
                <a:latin typeface="Meiryo UI" panose="020B0604030504040204" pitchFamily="50" charset="-128"/>
                <a:ea typeface="Meiryo UI" panose="020B0604030504040204" pitchFamily="50" charset="-128"/>
              </a:rPr>
              <a:t>・廃業数・・・・・・・・・・・・・・・・・・・・・</a:t>
            </a:r>
            <a:r>
              <a:rPr lang="en-US" altLang="ja-JP" sz="1400" dirty="0" smtClean="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充足率・・・・・・・・・・・・・・・・・・・・・・・・・・・・</a:t>
            </a:r>
            <a:r>
              <a:rPr lang="en-US" altLang="ja-JP" sz="1400" dirty="0" smtClean="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失業率・有効求人倍率・・・・・・・・・・・・・・・</a:t>
            </a:r>
            <a:r>
              <a:rPr lang="en-US" altLang="ja-JP" sz="1400" dirty="0" smtClean="0">
                <a:latin typeface="Meiryo UI" panose="020B0604030504040204" pitchFamily="50" charset="-128"/>
                <a:ea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転入・転出企業数・・・・・・・・・・・・・・・・・・・</a:t>
            </a:r>
            <a:r>
              <a:rPr lang="en-US" altLang="ja-JP" sz="1400" dirty="0" smtClean="0">
                <a:latin typeface="Meiryo UI" panose="020B0604030504040204" pitchFamily="50" charset="-128"/>
                <a:ea typeface="Meiryo UI" panose="020B0604030504040204" pitchFamily="50" charset="-128"/>
              </a:rPr>
              <a:t>33</a:t>
            </a:r>
            <a:r>
              <a:rPr lang="ja-JP" altLang="en-US" sz="1400" dirty="0" smtClean="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農業産出額・・・・・・</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34</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企業と部局との連携した取り組み・・・・・・</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⑤</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都市魅力ランキング（交通アクセス部門</a:t>
            </a: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0" y="4836179"/>
            <a:ext cx="4085831" cy="276983"/>
          </a:xfrm>
          <a:prstGeom prst="rect">
            <a:avLst/>
          </a:prstGeom>
          <a:noFill/>
        </p:spPr>
        <p:txBody>
          <a:bodyPr wrap="square" lIns="91424" tIns="45712" rIns="91424" bIns="45712" rtlCol="0">
            <a:spAutoFit/>
          </a:bodyPr>
          <a:lstStyle/>
          <a:p>
            <a:r>
              <a:rPr lang="ja-JP" altLang="en-US" sz="1200" dirty="0" smtClean="0">
                <a:latin typeface="Meiryo UI" panose="020B0604030504040204" pitchFamily="50" charset="-128"/>
                <a:ea typeface="Meiryo UI" panose="020B0604030504040204" pitchFamily="50" charset="-128"/>
              </a:rPr>
              <a:t>〇基本目標⑤都市としての経済機能を強化する</a:t>
            </a:r>
            <a:endParaRPr lang="ja-JP" altLang="en-US" sz="12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4371884" y="4831969"/>
            <a:ext cx="4085831" cy="276983"/>
          </a:xfrm>
          <a:prstGeom prst="rect">
            <a:avLst/>
          </a:prstGeom>
          <a:noFill/>
        </p:spPr>
        <p:txBody>
          <a:bodyPr wrap="square" lIns="91424" tIns="45712" rIns="91424" bIns="45712" rtlCol="0">
            <a:spAutoFit/>
          </a:bodyPr>
          <a:lstStyle/>
          <a:p>
            <a:r>
              <a:rPr lang="ja-JP" altLang="en-US" sz="1200" dirty="0" smtClean="0">
                <a:latin typeface="Meiryo UI" panose="020B0604030504040204" pitchFamily="50" charset="-128"/>
                <a:ea typeface="Meiryo UI" panose="020B0604030504040204" pitchFamily="50" charset="-128"/>
              </a:rPr>
              <a:t>〇基本目標⑥定住魅力・都市魅力を強化する</a:t>
            </a:r>
            <a:endParaRPr lang="ja-JP" altLang="en-US" sz="1200" dirty="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540181" y="5048683"/>
            <a:ext cx="4603819" cy="1169535"/>
          </a:xfrm>
          <a:prstGeom prst="rect">
            <a:avLst/>
          </a:prstGeom>
          <a:noFill/>
          <a:ln>
            <a:noFill/>
          </a:ln>
        </p:spPr>
        <p:txBody>
          <a:bodyPr wrap="square" lIns="91424" tIns="45712" rIns="91424" bIns="45712" rtlCol="0">
            <a:spAutoFit/>
          </a:bodyPr>
          <a:lstStyle/>
          <a:p>
            <a:r>
              <a:rPr lang="ja-JP" altLang="en-US" sz="1400" dirty="0" smtClean="0">
                <a:latin typeface="Meiryo UI" panose="020B0604030504040204" pitchFamily="50" charset="-128"/>
                <a:ea typeface="Meiryo UI" panose="020B0604030504040204" pitchFamily="50" charset="-128"/>
              </a:rPr>
              <a:t>⑥</a:t>
            </a:r>
            <a:r>
              <a:rPr lang="en-US" altLang="ja-JP" sz="1400" dirty="0" smtClean="0">
                <a:latin typeface="Meiryo UI" panose="020B0604030504040204" pitchFamily="50" charset="-128"/>
                <a:ea typeface="Meiryo UI" panose="020B0604030504040204" pitchFamily="50" charset="-128"/>
              </a:rPr>
              <a:t>-1:</a:t>
            </a:r>
            <a:r>
              <a:rPr lang="ja-JP" altLang="en-US" sz="1400" b="1" dirty="0" smtClean="0">
                <a:latin typeface="Meiryo UI" panose="020B0604030504040204" pitchFamily="50" charset="-128"/>
                <a:ea typeface="Meiryo UI" panose="020B0604030504040204" pitchFamily="50" charset="-128"/>
              </a:rPr>
              <a:t>転出入状況</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37</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⑥</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大阪府から東京圏への転出理由・・・・・・・・・・・・</a:t>
            </a:r>
            <a:r>
              <a:rPr lang="en-US" altLang="ja-JP" sz="1400" dirty="0" smtClean="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⑥</a:t>
            </a:r>
            <a:r>
              <a:rPr lang="en-US" altLang="ja-JP" sz="1400" dirty="0" smtClean="0">
                <a:latin typeface="Meiryo UI" panose="020B0604030504040204" pitchFamily="50" charset="-128"/>
                <a:ea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rPr>
              <a:t>来阪外国人数</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頁</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⑥</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都市魅力ランキング</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文化・交流</a:t>
            </a:r>
            <a:r>
              <a:rPr lang="ja-JP" altLang="en-US" sz="1400" dirty="0" smtClean="0">
                <a:latin typeface="Meiryo UI" panose="020B0604030504040204" pitchFamily="50" charset="-128"/>
                <a:ea typeface="Meiryo UI" panose="020B0604030504040204" pitchFamily="50" charset="-128"/>
              </a:rPr>
              <a:t>部門</a:t>
            </a:r>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rPr>
              <a:t>頁</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825"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1</a:t>
            </a:fld>
            <a:endParaRPr lang="ja-JP" altLang="en-US" sz="1800" dirty="0">
              <a:solidFill>
                <a:schemeClr val="tx1"/>
              </a:solidFill>
            </a:endParaRPr>
          </a:p>
        </p:txBody>
      </p:sp>
    </p:spTree>
    <p:extLst>
      <p:ext uri="{BB962C8B-B14F-4D97-AF65-F5344CB8AC3E}">
        <p14:creationId xmlns:p14="http://schemas.microsoft.com/office/powerpoint/2010/main" val="2417932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4364" y="3076523"/>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要介護</a:t>
            </a:r>
            <a:r>
              <a:rPr lang="ja-JP" altLang="en-US" sz="1400" b="1" u="sng" dirty="0">
                <a:latin typeface="Meiryo UI" panose="020B0604030504040204" pitchFamily="50" charset="-128"/>
                <a:ea typeface="Meiryo UI" panose="020B0604030504040204" pitchFamily="50" charset="-128"/>
              </a:rPr>
              <a:t>認定率の全国比較（</a:t>
            </a:r>
            <a:r>
              <a:rPr lang="en-US" altLang="ja-JP" sz="1400" b="1" u="sng" dirty="0" smtClean="0">
                <a:latin typeface="Meiryo UI" panose="020B0604030504040204" pitchFamily="50" charset="-128"/>
                <a:ea typeface="Meiryo UI" panose="020B0604030504040204" pitchFamily="50" charset="-128"/>
              </a:rPr>
              <a:t>2018</a:t>
            </a:r>
            <a:r>
              <a:rPr lang="ja-JP" altLang="en-US" sz="1400" b="1" u="sng" dirty="0" smtClean="0">
                <a:latin typeface="Meiryo UI" panose="020B0604030504040204" pitchFamily="50" charset="-128"/>
                <a:ea typeface="Meiryo UI" panose="020B0604030504040204" pitchFamily="50" charset="-128"/>
              </a:rPr>
              <a:t>年）　</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5364088" y="6504124"/>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出典</a:t>
            </a:r>
            <a:r>
              <a:rPr lang="ja-JP" altLang="en-US" sz="1000" dirty="0" smtClean="0">
                <a:latin typeface="+mj-ea"/>
                <a:ea typeface="+mj-ea"/>
              </a:rPr>
              <a:t>等</a:t>
            </a:r>
            <a:r>
              <a:rPr lang="ja-JP" altLang="en-US" sz="1000" dirty="0">
                <a:latin typeface="+mj-ea"/>
                <a:ea typeface="+mj-ea"/>
              </a:rPr>
              <a:t>：</a:t>
            </a:r>
            <a:r>
              <a:rPr lang="ja-JP" altLang="en-US" sz="1000" dirty="0">
                <a:solidFill>
                  <a:srgbClr val="000000"/>
                </a:solidFill>
                <a:latin typeface="ＭＳ ゴシック" panose="020B0609070205080204" pitchFamily="49" charset="-128"/>
                <a:ea typeface="ＭＳ ゴシック" panose="020B0609070205080204" pitchFamily="49" charset="-128"/>
              </a:rPr>
              <a:t>厚生</a:t>
            </a:r>
            <a:r>
              <a:rPr lang="ja-JP" altLang="en-US" sz="1000" dirty="0" smtClean="0">
                <a:solidFill>
                  <a:srgbClr val="000000"/>
                </a:solidFill>
                <a:latin typeface="ＭＳ ゴシック" panose="020B0609070205080204" pitchFamily="49" charset="-128"/>
                <a:ea typeface="ＭＳ ゴシック" panose="020B0609070205080204" pitchFamily="49" charset="-128"/>
              </a:rPr>
              <a:t>労働省</a:t>
            </a:r>
            <a:r>
              <a:rPr lang="zh-TW" altLang="en-US" sz="1000" dirty="0">
                <a:solidFill>
                  <a:srgbClr val="000000"/>
                </a:solidFill>
                <a:latin typeface="ＭＳ ゴシック" panose="020B0609070205080204" pitchFamily="49" charset="-128"/>
                <a:ea typeface="ＭＳ ゴシック" panose="020B0609070205080204" pitchFamily="49" charset="-128"/>
              </a:rPr>
              <a:t>「介護保険事業状況報告</a:t>
            </a:r>
            <a:r>
              <a:rPr lang="zh-TW" altLang="en-US" sz="1000" dirty="0" smtClean="0">
                <a:solidFill>
                  <a:srgbClr val="000000"/>
                </a:solidFill>
                <a:latin typeface="ＭＳ ゴシック" panose="020B0609070205080204" pitchFamily="49" charset="-128"/>
                <a:ea typeface="ＭＳ ゴシック" panose="020B0609070205080204" pitchFamily="49" charset="-128"/>
              </a:rPr>
              <a:t>」</a:t>
            </a:r>
            <a:r>
              <a:rPr lang="ja-JP" altLang="en-US" sz="1000" dirty="0" smtClean="0">
                <a:solidFill>
                  <a:srgbClr val="000000"/>
                </a:solidFill>
                <a:latin typeface="ＭＳ ゴシック" panose="020B0609070205080204" pitchFamily="49" charset="-128"/>
                <a:ea typeface="ＭＳ ゴシック" panose="020B0609070205080204" pitchFamily="49" charset="-128"/>
              </a:rPr>
              <a:t>より作成</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19</a:t>
            </a:fld>
            <a:endParaRPr lang="ja-JP" altLang="en-US" sz="1800" dirty="0">
              <a:solidFill>
                <a:schemeClr val="tx1"/>
              </a:solidFill>
            </a:endParaRPr>
          </a:p>
        </p:txBody>
      </p:sp>
      <p:graphicFrame>
        <p:nvGraphicFramePr>
          <p:cNvPr id="22" name="グラフ 21"/>
          <p:cNvGraphicFramePr>
            <a:graphicFrameLocks/>
          </p:cNvGraphicFramePr>
          <p:nvPr>
            <p:extLst>
              <p:ext uri="{D42A27DB-BD31-4B8C-83A1-F6EECF244321}">
                <p14:modId xmlns:p14="http://schemas.microsoft.com/office/powerpoint/2010/main" val="2549941695"/>
              </p:ext>
            </p:extLst>
          </p:nvPr>
        </p:nvGraphicFramePr>
        <p:xfrm>
          <a:off x="564346" y="3523557"/>
          <a:ext cx="7452319" cy="3066082"/>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213376" y="72128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要介護認定率（</a:t>
            </a:r>
            <a:r>
              <a:rPr lang="en-US" altLang="ja-JP" sz="1400" b="1" u="sng" dirty="0" smtClean="0">
                <a:latin typeface="Meiryo UI" panose="020B0604030504040204" pitchFamily="50" charset="-128"/>
                <a:ea typeface="Meiryo UI" panose="020B0604030504040204" pitchFamily="50" charset="-128"/>
              </a:rPr>
              <a:t>2018</a:t>
            </a:r>
            <a:r>
              <a:rPr lang="ja-JP" altLang="en-US" sz="1400" b="1" u="sng" dirty="0" smtClean="0">
                <a:latin typeface="Meiryo UI" panose="020B0604030504040204" pitchFamily="50" charset="-128"/>
                <a:ea typeface="Meiryo UI" panose="020B0604030504040204" pitchFamily="50" charset="-128"/>
              </a:rPr>
              <a:t>年</a:t>
            </a:r>
            <a:r>
              <a:rPr lang="ja-JP" altLang="en-US" sz="1400" b="1" u="sng" dirty="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p:txBody>
      </p:sp>
      <p:sp>
        <p:nvSpPr>
          <p:cNvPr id="25" name="正方形/長方形 24"/>
          <p:cNvSpPr>
            <a:spLocks noChangeArrowheads="1"/>
          </p:cNvSpPr>
          <p:nvPr/>
        </p:nvSpPr>
        <p:spPr bwMode="auto">
          <a:xfrm>
            <a:off x="5499937" y="2919718"/>
            <a:ext cx="3585308"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出典</a:t>
            </a:r>
            <a:r>
              <a:rPr lang="ja-JP" altLang="en-US" sz="1000" dirty="0" smtClean="0">
                <a:latin typeface="+mj-ea"/>
                <a:ea typeface="+mj-ea"/>
              </a:rPr>
              <a:t>等</a:t>
            </a:r>
            <a:r>
              <a:rPr lang="ja-JP" altLang="en-US" sz="1000" dirty="0">
                <a:latin typeface="+mj-ea"/>
                <a:ea typeface="+mj-ea"/>
              </a:rPr>
              <a:t>：</a:t>
            </a:r>
            <a:r>
              <a:rPr lang="ja-JP" altLang="en-US" sz="1000" dirty="0">
                <a:solidFill>
                  <a:srgbClr val="000000"/>
                </a:solidFill>
                <a:latin typeface="ＭＳ ゴシック" panose="020B0609070205080204" pitchFamily="49" charset="-128"/>
                <a:ea typeface="ＭＳ ゴシック" panose="020B0609070205080204" pitchFamily="49" charset="-128"/>
              </a:rPr>
              <a:t>厚生</a:t>
            </a:r>
            <a:r>
              <a:rPr lang="ja-JP" altLang="en-US" sz="1000" dirty="0" smtClean="0">
                <a:solidFill>
                  <a:srgbClr val="000000"/>
                </a:solidFill>
                <a:latin typeface="ＭＳ ゴシック" panose="020B0609070205080204" pitchFamily="49" charset="-128"/>
                <a:ea typeface="ＭＳ ゴシック" panose="020B0609070205080204" pitchFamily="49" charset="-128"/>
              </a:rPr>
              <a:t>労働省</a:t>
            </a:r>
            <a:r>
              <a:rPr lang="zh-TW" altLang="en-US" sz="1000" dirty="0">
                <a:solidFill>
                  <a:srgbClr val="000000"/>
                </a:solidFill>
                <a:latin typeface="ＭＳ ゴシック" panose="020B0609070205080204" pitchFamily="49" charset="-128"/>
                <a:ea typeface="ＭＳ ゴシック" panose="020B0609070205080204" pitchFamily="49" charset="-128"/>
              </a:rPr>
              <a:t>「介護保険事業状況報告</a:t>
            </a:r>
            <a:r>
              <a:rPr lang="zh-TW" altLang="en-US" sz="1000" dirty="0" smtClean="0">
                <a:solidFill>
                  <a:srgbClr val="000000"/>
                </a:solidFill>
                <a:latin typeface="ＭＳ ゴシック" panose="020B0609070205080204" pitchFamily="49" charset="-128"/>
                <a:ea typeface="ＭＳ ゴシック" panose="020B0609070205080204" pitchFamily="49" charset="-128"/>
              </a:rPr>
              <a:t>」</a:t>
            </a:r>
            <a:r>
              <a:rPr lang="ja-JP" altLang="en-US" sz="1000" dirty="0" smtClean="0">
                <a:solidFill>
                  <a:srgbClr val="000000"/>
                </a:solidFill>
                <a:latin typeface="ＭＳ ゴシック" panose="020B0609070205080204" pitchFamily="49" charset="-128"/>
                <a:ea typeface="ＭＳ ゴシック" panose="020B0609070205080204" pitchFamily="49" charset="-128"/>
              </a:rPr>
              <a:t>より作成</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sp>
        <p:nvSpPr>
          <p:cNvPr id="26"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率</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318552931"/>
              </p:ext>
            </p:extLst>
          </p:nvPr>
        </p:nvGraphicFramePr>
        <p:xfrm>
          <a:off x="564345" y="1386677"/>
          <a:ext cx="7896083" cy="1314680"/>
        </p:xfrm>
        <a:graphic>
          <a:graphicData uri="http://schemas.openxmlformats.org/drawingml/2006/table">
            <a:tbl>
              <a:tblPr/>
              <a:tblGrid>
                <a:gridCol w="1078555">
                  <a:extLst>
                    <a:ext uri="{9D8B030D-6E8A-4147-A177-3AD203B41FA5}">
                      <a16:colId xmlns:a16="http://schemas.microsoft.com/office/drawing/2014/main" val="4139698509"/>
                    </a:ext>
                  </a:extLst>
                </a:gridCol>
                <a:gridCol w="852191">
                  <a:extLst>
                    <a:ext uri="{9D8B030D-6E8A-4147-A177-3AD203B41FA5}">
                      <a16:colId xmlns:a16="http://schemas.microsoft.com/office/drawing/2014/main" val="982868437"/>
                    </a:ext>
                  </a:extLst>
                </a:gridCol>
                <a:gridCol w="852191">
                  <a:extLst>
                    <a:ext uri="{9D8B030D-6E8A-4147-A177-3AD203B41FA5}">
                      <a16:colId xmlns:a16="http://schemas.microsoft.com/office/drawing/2014/main" val="678894771"/>
                    </a:ext>
                  </a:extLst>
                </a:gridCol>
                <a:gridCol w="852191">
                  <a:extLst>
                    <a:ext uri="{9D8B030D-6E8A-4147-A177-3AD203B41FA5}">
                      <a16:colId xmlns:a16="http://schemas.microsoft.com/office/drawing/2014/main" val="2246835503"/>
                    </a:ext>
                  </a:extLst>
                </a:gridCol>
                <a:gridCol w="852191">
                  <a:extLst>
                    <a:ext uri="{9D8B030D-6E8A-4147-A177-3AD203B41FA5}">
                      <a16:colId xmlns:a16="http://schemas.microsoft.com/office/drawing/2014/main" val="4074083555"/>
                    </a:ext>
                  </a:extLst>
                </a:gridCol>
                <a:gridCol w="852191">
                  <a:extLst>
                    <a:ext uri="{9D8B030D-6E8A-4147-A177-3AD203B41FA5}">
                      <a16:colId xmlns:a16="http://schemas.microsoft.com/office/drawing/2014/main" val="1914868306"/>
                    </a:ext>
                  </a:extLst>
                </a:gridCol>
                <a:gridCol w="852191">
                  <a:extLst>
                    <a:ext uri="{9D8B030D-6E8A-4147-A177-3AD203B41FA5}">
                      <a16:colId xmlns:a16="http://schemas.microsoft.com/office/drawing/2014/main" val="3611934498"/>
                    </a:ext>
                  </a:extLst>
                </a:gridCol>
                <a:gridCol w="852191">
                  <a:extLst>
                    <a:ext uri="{9D8B030D-6E8A-4147-A177-3AD203B41FA5}">
                      <a16:colId xmlns:a16="http://schemas.microsoft.com/office/drawing/2014/main" val="908605945"/>
                    </a:ext>
                  </a:extLst>
                </a:gridCol>
                <a:gridCol w="852191">
                  <a:extLst>
                    <a:ext uri="{9D8B030D-6E8A-4147-A177-3AD203B41FA5}">
                      <a16:colId xmlns:a16="http://schemas.microsoft.com/office/drawing/2014/main" val="2815455639"/>
                    </a:ext>
                  </a:extLst>
                </a:gridCol>
              </a:tblGrid>
              <a:tr h="328670">
                <a:tc>
                  <a:txBody>
                    <a:bodyPr/>
                    <a:lstStyle/>
                    <a:p>
                      <a:pPr algn="l"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rPr>
                        <a:t>要介護認定率</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要支援１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要支援２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要介護２</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要介護４</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要介護５</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合計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15856075"/>
                  </a:ext>
                </a:extLst>
              </a:tr>
              <a:tr h="328670">
                <a:tc>
                  <a:txBody>
                    <a:bodyPr/>
                    <a:lstStyle/>
                    <a:p>
                      <a:pPr algn="dist"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全国計</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152359"/>
                  </a:ext>
                </a:extLst>
              </a:tr>
              <a:tr h="328670">
                <a:tc>
                  <a:txBody>
                    <a:bodyPr/>
                    <a:lstStyle/>
                    <a:p>
                      <a:pPr algn="dist"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87055"/>
                  </a:ext>
                </a:extLst>
              </a:tr>
              <a:tr h="32867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全国平均との差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142018"/>
                  </a:ext>
                </a:extLst>
              </a:tr>
            </a:tbl>
          </a:graphicData>
        </a:graphic>
      </p:graphicFrame>
    </p:spTree>
    <p:extLst>
      <p:ext uri="{BB962C8B-B14F-4D97-AF65-F5344CB8AC3E}">
        <p14:creationId xmlns:p14="http://schemas.microsoft.com/office/powerpoint/2010/main" val="379435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5623917" y="6362510"/>
            <a:ext cx="3286720"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solidFill>
                  <a:srgbClr val="000000"/>
                </a:solidFill>
                <a:latin typeface="ＭＳ ゴシック" panose="020B0609070205080204" pitchFamily="49" charset="-128"/>
                <a:ea typeface="ＭＳ ゴシック" panose="020B0609070205080204" pitchFamily="49" charset="-128"/>
              </a:rPr>
              <a:t>出典：</a:t>
            </a:r>
            <a:r>
              <a:rPr lang="zh-TW" altLang="en-US" sz="1000" dirty="0">
                <a:solidFill>
                  <a:srgbClr val="000000"/>
                </a:solidFill>
                <a:latin typeface="ＭＳ ゴシック" panose="020B0609070205080204" pitchFamily="49" charset="-128"/>
                <a:ea typeface="ＭＳ ゴシック" panose="020B0609070205080204" pitchFamily="49" charset="-128"/>
              </a:rPr>
              <a:t>厚生労働省「平成</a:t>
            </a:r>
            <a:r>
              <a:rPr lang="en-US" altLang="zh-TW" sz="1000" dirty="0" smtClean="0">
                <a:solidFill>
                  <a:srgbClr val="000000"/>
                </a:solidFill>
                <a:latin typeface="ＭＳ ゴシック" panose="020B0609070205080204" pitchFamily="49" charset="-128"/>
                <a:ea typeface="ＭＳ ゴシック" panose="020B0609070205080204" pitchFamily="49" charset="-128"/>
              </a:rPr>
              <a:t>2</a:t>
            </a:r>
            <a:r>
              <a:rPr lang="en-US" altLang="ja-JP" sz="1000" dirty="0" smtClean="0">
                <a:solidFill>
                  <a:srgbClr val="000000"/>
                </a:solidFill>
                <a:latin typeface="ＭＳ ゴシック" panose="020B0609070205080204" pitchFamily="49" charset="-128"/>
                <a:ea typeface="ＭＳ ゴシック" panose="020B0609070205080204" pitchFamily="49" charset="-128"/>
              </a:rPr>
              <a:t>8</a:t>
            </a:r>
            <a:r>
              <a:rPr lang="zh-TW" altLang="en-US" sz="1000" dirty="0" smtClean="0">
                <a:solidFill>
                  <a:srgbClr val="000000"/>
                </a:solidFill>
                <a:latin typeface="ＭＳ ゴシック" panose="020B0609070205080204" pitchFamily="49" charset="-128"/>
                <a:ea typeface="ＭＳ ゴシック" panose="020B0609070205080204" pitchFamily="49" charset="-128"/>
              </a:rPr>
              <a:t>年</a:t>
            </a:r>
            <a:r>
              <a:rPr lang="zh-TW" altLang="en-US" sz="1000" dirty="0">
                <a:solidFill>
                  <a:srgbClr val="000000"/>
                </a:solidFill>
                <a:latin typeface="ＭＳ ゴシック" panose="020B0609070205080204" pitchFamily="49" charset="-128"/>
                <a:ea typeface="ＭＳ ゴシック" panose="020B0609070205080204" pitchFamily="49" charset="-128"/>
              </a:rPr>
              <a:t>　国民生活基礎調査」</a:t>
            </a:r>
            <a:endParaRPr lang="en-US" altLang="ja-JP" sz="1000" dirty="0">
              <a:solidFill>
                <a:srgbClr val="000000"/>
              </a:solidFill>
              <a:latin typeface="ＭＳ ゴシック" panose="020B0609070205080204" pitchFamily="49" charset="-128"/>
              <a:ea typeface="ＭＳ ゴシック" panose="020B0609070205080204" pitchFamily="49" charset="-128"/>
            </a:endParaRPr>
          </a:p>
        </p:txBody>
      </p:sp>
      <p:sp>
        <p:nvSpPr>
          <p:cNvPr id="11" name="テキスト ボックス 10"/>
          <p:cNvSpPr txBox="1"/>
          <p:nvPr/>
        </p:nvSpPr>
        <p:spPr>
          <a:xfrm>
            <a:off x="161435" y="712114"/>
            <a:ext cx="475474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要介護状態となる</a:t>
            </a:r>
            <a:r>
              <a:rPr lang="ja-JP" altLang="en-US" sz="1400" b="1" u="sng" dirty="0" smtClean="0">
                <a:latin typeface="Meiryo UI" panose="020B0604030504040204" pitchFamily="50" charset="-128"/>
                <a:ea typeface="Meiryo UI" panose="020B0604030504040204" pitchFamily="50" charset="-128"/>
              </a:rPr>
              <a:t>要因（全国）</a:t>
            </a:r>
            <a:endParaRPr lang="en-US" altLang="ja-JP" sz="1400" b="1" u="sng" dirty="0">
              <a:latin typeface="Meiryo UI" panose="020B0604030504040204" pitchFamily="50" charset="-128"/>
              <a:ea typeface="Meiryo UI" panose="020B0604030504040204" pitchFamily="50" charset="-128"/>
            </a:endParaRP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20</a:t>
            </a:fld>
            <a:endParaRPr lang="ja-JP" altLang="en-US" sz="1800" dirty="0">
              <a:solidFill>
                <a:schemeClr val="tx1"/>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2481344237"/>
              </p:ext>
            </p:extLst>
          </p:nvPr>
        </p:nvGraphicFramePr>
        <p:xfrm>
          <a:off x="233362" y="1077905"/>
          <a:ext cx="8677275" cy="5214938"/>
        </p:xfrm>
        <a:graphic>
          <a:graphicData uri="http://schemas.openxmlformats.org/drawingml/2006/chart">
            <c:chart xmlns:c="http://schemas.openxmlformats.org/drawingml/2006/chart" xmlns:r="http://schemas.openxmlformats.org/officeDocument/2006/relationships" r:id="rId3"/>
          </a:graphicData>
        </a:graphic>
      </p:graphicFrame>
      <p:sp>
        <p:nvSpPr>
          <p:cNvPr id="14"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要介護認定</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率</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4870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障がい者の雇用率・法定雇用率達成企業割合の推移</a:t>
            </a:r>
            <a:endParaRPr lang="en-US" altLang="ja-JP" sz="1400" b="1" u="sng" dirty="0">
              <a:latin typeface="Meiryo UI" panose="020B0604030504040204" pitchFamily="50" charset="-128"/>
              <a:ea typeface="Meiryo UI" panose="020B0604030504040204" pitchFamily="50" charset="-128"/>
            </a:endParaRPr>
          </a:p>
        </p:txBody>
      </p:sp>
      <p:sp>
        <p:nvSpPr>
          <p:cNvPr id="5" name="正方形/長方形 4"/>
          <p:cNvSpPr>
            <a:spLocks noChangeArrowheads="1"/>
          </p:cNvSpPr>
          <p:nvPr/>
        </p:nvSpPr>
        <p:spPr bwMode="auto">
          <a:xfrm>
            <a:off x="492076" y="6018103"/>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資料：厚生労働省「障害者雇用状況の集計結果」より作成</a:t>
            </a:r>
            <a:endParaRPr lang="ja-JP" altLang="en-US" sz="800" dirty="0">
              <a:latin typeface="+mj-ea"/>
              <a:ea typeface="+mj-ea"/>
            </a:endParaRPr>
          </a:p>
        </p:txBody>
      </p:sp>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21</a:t>
            </a:fld>
            <a:endParaRPr lang="ja-JP" altLang="en-US" sz="1800" dirty="0">
              <a:solidFill>
                <a:schemeClr val="tx1"/>
              </a:solidFill>
            </a:endParaRPr>
          </a:p>
        </p:txBody>
      </p:sp>
      <p:graphicFrame>
        <p:nvGraphicFramePr>
          <p:cNvPr id="11" name="グラフ 10"/>
          <p:cNvGraphicFramePr>
            <a:graphicFrameLocks/>
          </p:cNvGraphicFramePr>
          <p:nvPr>
            <p:extLst/>
          </p:nvPr>
        </p:nvGraphicFramePr>
        <p:xfrm>
          <a:off x="683568" y="1404937"/>
          <a:ext cx="7848871" cy="4755284"/>
        </p:xfrm>
        <a:graphic>
          <a:graphicData uri="http://schemas.openxmlformats.org/drawingml/2006/chart">
            <c:chart xmlns:c="http://schemas.openxmlformats.org/drawingml/2006/chart" xmlns:r="http://schemas.openxmlformats.org/officeDocument/2006/relationships" r:id="rId3"/>
          </a:graphicData>
        </a:graphic>
      </p:graphicFrame>
      <p:sp>
        <p:nvSpPr>
          <p:cNvPr id="12" name="タイトル 1"/>
          <p:cNvSpPr txBox="1">
            <a:spLocks/>
          </p:cNvSpPr>
          <p:nvPr/>
        </p:nvSpPr>
        <p:spPr>
          <a:xfrm>
            <a:off x="0" y="-60094"/>
            <a:ext cx="9144000" cy="620688"/>
          </a:xfrm>
          <a:prstGeom prst="rect">
            <a:avLst/>
          </a:prstGeom>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）人口減少・超高齢化社会でも持続可能な地域づくり</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③</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b="1"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者雇用率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053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07504" y="593485"/>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新・大阪府地震防災アクションプラン</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prstClr val="black"/>
                </a:solidFill>
              </a:rPr>
              <a:pPr>
                <a:defRPr/>
              </a:pPr>
              <a:t>22</a:t>
            </a:fld>
            <a:endParaRPr lang="ja-JP" altLang="en-US" sz="1800" dirty="0">
              <a:solidFill>
                <a:prstClr val="black"/>
              </a:solidFill>
            </a:endParaRPr>
          </a:p>
        </p:txBody>
      </p:sp>
      <p:sp>
        <p:nvSpPr>
          <p:cNvPr id="7" name="テキスト ボックス 6"/>
          <p:cNvSpPr txBox="1"/>
          <p:nvPr/>
        </p:nvSpPr>
        <p:spPr>
          <a:xfrm>
            <a:off x="107504" y="913425"/>
            <a:ext cx="8928992" cy="2308324"/>
          </a:xfrm>
          <a:prstGeom prst="rect">
            <a:avLst/>
          </a:prstGeom>
          <a:noFill/>
        </p:spPr>
        <p:txBody>
          <a:bodyPr wrap="square" rtlCol="0">
            <a:spAutoFit/>
          </a:bodyPr>
          <a:lstStyle/>
          <a:p>
            <a:pPr marL="171450" indent="-171450" defTabSz="914400">
              <a:buFont typeface="Meiryo UI" panose="020B0604030504040204" pitchFamily="50" charset="-128"/>
              <a:buChar char="○"/>
            </a:pP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までの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取組</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期間とし</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南海トラフ巨大地震をはじめとする地震災害から、「人命を守る」「被害を最小にする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」ことを最優先に取組を実施。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プラン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に位置付けている各アクションは、毎年度、進捗状況や目標達成度の評価を行い、その見直し・改善を通じて着実な推進に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つなげる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年間は、</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府民の</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安心</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安全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確保に全力を傾ける</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ja-JP" sz="1200" dirty="0">
                <a:latin typeface="Meiryo UI" panose="020B0604030504040204" pitchFamily="50" charset="-128"/>
                <a:ea typeface="Meiryo UI" panose="020B0604030504040204" pitchFamily="50" charset="-128"/>
                <a:cs typeface="Meiryo UI" panose="020B0604030504040204" pitchFamily="50" charset="-128"/>
              </a:rPr>
              <a:t>集中取組期間」</a:t>
            </a:r>
            <a:r>
              <a:rPr lang="ja-JP" altLang="ja-JP" sz="1200" dirty="0" smtClean="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設定し、取組みを推進。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アクションの進捗状況評価（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・計画以上に進んでいるアクション：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　・概ね計画どおり進んでいるアクション：</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98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　・計画どおり進んでいない：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年度には、大阪府北部地震や台風第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号などの災害を踏まえた取組みを反映。</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年間は短期目標を設定し取組みを推進。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の進捗状況評価（</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概ね計画どおり進んでいるアクション</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・計画どおり進んでいない：</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179142653"/>
              </p:ext>
            </p:extLst>
          </p:nvPr>
        </p:nvGraphicFramePr>
        <p:xfrm>
          <a:off x="422711" y="3390834"/>
          <a:ext cx="5373425" cy="3460046"/>
        </p:xfrm>
        <a:graphic>
          <a:graphicData uri="http://schemas.openxmlformats.org/drawingml/2006/table">
            <a:tbl>
              <a:tblPr firstRow="1" firstCol="1" bandRow="1">
                <a:tableStyleId>{5940675A-B579-460E-94D1-54222C63F5DA}</a:tableStyleId>
              </a:tblPr>
              <a:tblGrid>
                <a:gridCol w="1110333">
                  <a:extLst>
                    <a:ext uri="{9D8B030D-6E8A-4147-A177-3AD203B41FA5}">
                      <a16:colId xmlns:a16="http://schemas.microsoft.com/office/drawing/2014/main" val="20000"/>
                    </a:ext>
                  </a:extLst>
                </a:gridCol>
                <a:gridCol w="2131546">
                  <a:extLst>
                    <a:ext uri="{9D8B030D-6E8A-4147-A177-3AD203B41FA5}">
                      <a16:colId xmlns:a16="http://schemas.microsoft.com/office/drawing/2014/main" val="20001"/>
                    </a:ext>
                  </a:extLst>
                </a:gridCol>
                <a:gridCol w="2131546">
                  <a:extLst>
                    <a:ext uri="{9D8B030D-6E8A-4147-A177-3AD203B41FA5}">
                      <a16:colId xmlns:a16="http://schemas.microsoft.com/office/drawing/2014/main" val="20002"/>
                    </a:ext>
                  </a:extLst>
                </a:gridCol>
              </a:tblGrid>
              <a:tr h="391726">
                <a:tc>
                  <a:txBody>
                    <a:bodyPr/>
                    <a:lstStyle/>
                    <a:p>
                      <a:pPr algn="ctr">
                        <a:lnSpc>
                          <a:spcPts val="1200"/>
                        </a:lnSpc>
                        <a:spcAft>
                          <a:spcPts val="0"/>
                        </a:spcAft>
                        <a:tabLst>
                          <a:tab pos="1504950" algn="l"/>
                        </a:tabLst>
                      </a:pP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取組み結果の定量化が可能</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や市町村等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取組み結果の定量化が困難</a:t>
                      </a:r>
                      <a:endParaRPr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66248">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府自ら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取組むアクション</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定量的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指標による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管理</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・防潮堤の津波浸水対策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・水門の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耐震化</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0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取組</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・大阪</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880</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万人訓練の充実</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・津波防御施設の閉鎖</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体制</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の</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充実</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・災害医療体制の</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整備</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96860">
                <a:tc>
                  <a:txBody>
                    <a:bodyPr/>
                    <a:lstStyle/>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市町村や民間団体等</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の取組み</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を支援</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するアクション</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spc="-1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状況による評価</a:t>
                      </a:r>
                      <a:r>
                        <a:rPr lang="ja-JP" altLang="en-US"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spc="-1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注</a:t>
                      </a:r>
                      <a:r>
                        <a:rPr lang="en-US" altLang="ja-JP" sz="1000" kern="100" baseline="30000" dirty="0" smtClean="0">
                          <a:effectLst/>
                          <a:latin typeface="Meiryo UI" panose="020B0604030504040204" pitchFamily="50" charset="-128"/>
                          <a:ea typeface="Meiryo UI" panose="020B0604030504040204" pitchFamily="50" charset="-128"/>
                          <a:cs typeface="Meiryo UI" panose="020B0604030504040204" pitchFamily="50" charset="-128"/>
                        </a:rPr>
                        <a:t>)</a:t>
                      </a: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・民間建築物の耐震化</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・鉄道施設の防災</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管理化学物質</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の適正</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管理</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指導</a:t>
                      </a:r>
                      <a:r>
                        <a:rPr lang="ja-JP" altLang="en-US" sz="1000" kern="100" baseline="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200"/>
                        </a:lnSpc>
                        <a:spcAft>
                          <a:spcPts val="0"/>
                        </a:spcAft>
                      </a:pP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Ⅳ</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府</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の取組内容の達成</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状況に</a:t>
                      </a: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よる</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・地下空間対策の促進</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・帰宅困難者対策の確立</a:t>
                      </a:r>
                    </a:p>
                    <a:p>
                      <a:pPr algn="l">
                        <a:lnSpc>
                          <a:spcPts val="1200"/>
                        </a:lnSpc>
                        <a:spcAft>
                          <a:spcPts val="0"/>
                        </a:spcAft>
                      </a:pPr>
                      <a:r>
                        <a:rPr lang="ja-JP" sz="1000" kern="100" dirty="0">
                          <a:effectLst/>
                          <a:latin typeface="Meiryo UI" panose="020B0604030504040204" pitchFamily="50" charset="-128"/>
                          <a:ea typeface="Meiryo UI" panose="020B0604030504040204" pitchFamily="50" charset="-128"/>
                          <a:cs typeface="Meiryo UI" panose="020B0604030504040204" pitchFamily="50" charset="-128"/>
                        </a:rPr>
                        <a:t>　・災害廃棄物の適正</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処理</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195" marR="3619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5212">
                <a:tc gridSpan="3">
                  <a:txBody>
                    <a:bodyPr/>
                    <a:lstStyle/>
                    <a:p>
                      <a:pPr algn="r">
                        <a:lnSpc>
                          <a:spcPts val="1200"/>
                        </a:lnSpc>
                        <a:spcAft>
                          <a:spcPts val="0"/>
                        </a:spcAft>
                      </a:pP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a:lnSpc>
                          <a:spcPts val="500"/>
                        </a:lnSpc>
                        <a:spcAft>
                          <a:spcPts val="0"/>
                        </a:spcAft>
                      </a:pPr>
                      <a:endParaRPr lang="ja-JP" sz="1200" kern="100" dirty="0">
                        <a:effectLst/>
                        <a:latin typeface="Century"/>
                        <a:ea typeface="ＭＳ 明朝"/>
                        <a:cs typeface="Times New Roman"/>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テキスト ボックス 11"/>
          <p:cNvSpPr txBox="1"/>
          <p:nvPr/>
        </p:nvSpPr>
        <p:spPr>
          <a:xfrm>
            <a:off x="2728624" y="4869672"/>
            <a:ext cx="871568" cy="246221"/>
          </a:xfrm>
          <a:prstGeom prst="rect">
            <a:avLst/>
          </a:prstGeom>
          <a:noFill/>
          <a:ln>
            <a:solidFill>
              <a:schemeClr val="tx1"/>
            </a:solidFill>
          </a:ln>
        </p:spPr>
        <p:txBody>
          <a:bodyPr wrap="square" rtlCol="0" anchor="ctr">
            <a:spAutoFit/>
          </a:bodyPr>
          <a:lstStyle/>
          <a:p>
            <a:pPr algn="ctr" defTabSz="914400"/>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19</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879568" y="4873520"/>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43</a:t>
            </a:r>
            <a:r>
              <a:rPr lang="ja-JP" altLang="ja-JP" sz="10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728624" y="6271732"/>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a:latin typeface="Meiryo UI" panose="020B0604030504040204" pitchFamily="50" charset="-128"/>
                <a:ea typeface="Meiryo UI" panose="020B0604030504040204" pitchFamily="50" charset="-128"/>
                <a:cs typeface="Meiryo UI" panose="020B0604030504040204" pitchFamily="50" charset="-128"/>
              </a:rPr>
              <a:t>16</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879568" y="6271732"/>
            <a:ext cx="871568" cy="246221"/>
          </a:xfrm>
          <a:prstGeom prst="rect">
            <a:avLst/>
          </a:prstGeom>
          <a:noFill/>
          <a:ln>
            <a:solidFill>
              <a:schemeClr val="tx1"/>
            </a:solidFill>
          </a:ln>
        </p:spPr>
        <p:txBody>
          <a:bodyPr wrap="square" rtlCol="0" anchor="ctr">
            <a:spAutoFit/>
          </a:bodyPr>
          <a:lstStyle/>
          <a:p>
            <a:pPr algn="ctr" defTabSz="914400">
              <a:lnSpc>
                <a:spcPts val="1200"/>
              </a:lnSpc>
            </a:pPr>
            <a:r>
              <a:rPr lang="en-US"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ja-JP" sz="1000" b="1" kern="100" dirty="0" smtClean="0">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100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6084168" y="3705897"/>
            <a:ext cx="2736304" cy="2466493"/>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defTabSz="914400"/>
            <a:r>
              <a:rPr lang="ja-JP" altLang="en-US" sz="1050" u="sng" dirty="0" smtClean="0">
                <a:solidFill>
                  <a:schemeClr val="tx1"/>
                </a:solidFill>
              </a:rPr>
              <a:t>各アクションの主だった進捗</a:t>
            </a:r>
            <a:endParaRPr lang="en-US" altLang="ja-JP" sz="1050" u="sng" dirty="0">
              <a:solidFill>
                <a:schemeClr val="tx1"/>
              </a:solidFill>
            </a:endParaRPr>
          </a:p>
          <a:p>
            <a:pPr defTabSz="914400"/>
            <a:r>
              <a:rPr lang="ja-JP" altLang="en-US" sz="1050" dirty="0">
                <a:solidFill>
                  <a:schemeClr val="tx1"/>
                </a:solidFill>
              </a:rPr>
              <a:t>・</a:t>
            </a:r>
            <a:r>
              <a:rPr lang="ja-JP" altLang="en-US" sz="1050" dirty="0" smtClean="0">
                <a:solidFill>
                  <a:schemeClr val="tx1"/>
                </a:solidFill>
              </a:rPr>
              <a:t> 第一線防潮堤で「満潮時に地震直後から浸水が始まる危険性がある防潮堤（約</a:t>
            </a:r>
            <a:r>
              <a:rPr lang="en-US" altLang="ja-JP" sz="1050" dirty="0" smtClean="0">
                <a:solidFill>
                  <a:schemeClr val="tx1"/>
                </a:solidFill>
              </a:rPr>
              <a:t>8km</a:t>
            </a:r>
            <a:r>
              <a:rPr lang="ja-JP" altLang="en-US" sz="1050" dirty="0" smtClean="0">
                <a:solidFill>
                  <a:schemeClr val="tx1"/>
                </a:solidFill>
              </a:rPr>
              <a:t>）」「津波により浸水が始まる危険性のある水門外の防潮堤および水門内で満潮時に地震直後から浸水が始まる危険性のある防潮堤」の対策完了</a:t>
            </a:r>
            <a:endParaRPr lang="en-US" altLang="ja-JP" sz="1050" dirty="0" smtClean="0">
              <a:solidFill>
                <a:schemeClr val="tx1"/>
              </a:solidFill>
            </a:endParaRPr>
          </a:p>
          <a:p>
            <a:pPr defTabSz="914400"/>
            <a:r>
              <a:rPr lang="ja-JP" altLang="en-US" sz="1050" dirty="0" smtClean="0">
                <a:solidFill>
                  <a:schemeClr val="tx1"/>
                </a:solidFill>
              </a:rPr>
              <a:t>・ 延焼遮断空間の確保（寝屋川大東線、三国塚口線）</a:t>
            </a:r>
            <a:endParaRPr lang="en-US" altLang="ja-JP" sz="1050" dirty="0" smtClean="0">
              <a:solidFill>
                <a:schemeClr val="tx1"/>
              </a:solidFill>
            </a:endParaRPr>
          </a:p>
          <a:p>
            <a:pPr defTabSz="914400"/>
            <a:r>
              <a:rPr lang="ja-JP" altLang="en-US" sz="1050" dirty="0" smtClean="0">
                <a:solidFill>
                  <a:schemeClr val="tx1"/>
                </a:solidFill>
              </a:rPr>
              <a:t>・自主防災組織のリーダー育成研修を府内</a:t>
            </a:r>
            <a:r>
              <a:rPr lang="en-US" altLang="ja-JP" sz="1050" dirty="0" smtClean="0">
                <a:solidFill>
                  <a:schemeClr val="tx1"/>
                </a:solidFill>
              </a:rPr>
              <a:t>8</a:t>
            </a:r>
            <a:r>
              <a:rPr lang="ja-JP" altLang="en-US" sz="1050" dirty="0" smtClean="0">
                <a:solidFill>
                  <a:schemeClr val="tx1"/>
                </a:solidFill>
              </a:rPr>
              <a:t>カ所実施</a:t>
            </a:r>
            <a:endParaRPr lang="en-US" altLang="ja-JP" sz="1050" dirty="0" smtClean="0">
              <a:solidFill>
                <a:schemeClr val="tx1"/>
              </a:solidFill>
            </a:endParaRPr>
          </a:p>
          <a:p>
            <a:pPr defTabSz="914400"/>
            <a:r>
              <a:rPr lang="ja-JP" altLang="en-US" sz="1050" dirty="0" smtClean="0">
                <a:solidFill>
                  <a:schemeClr val="tx1"/>
                </a:solidFill>
              </a:rPr>
              <a:t>・広域緊急交通路の橋梁の耐震化（</a:t>
            </a:r>
            <a:r>
              <a:rPr lang="en-US" altLang="ja-JP" sz="1050" dirty="0" smtClean="0">
                <a:solidFill>
                  <a:schemeClr val="tx1"/>
                </a:solidFill>
              </a:rPr>
              <a:t>386</a:t>
            </a:r>
            <a:r>
              <a:rPr lang="ja-JP" altLang="en-US" sz="1050" dirty="0" smtClean="0">
                <a:solidFill>
                  <a:schemeClr val="tx1"/>
                </a:solidFill>
              </a:rPr>
              <a:t>橋完了）</a:t>
            </a:r>
            <a:endParaRPr lang="en-US" altLang="ja-JP" sz="1050" strike="sngStrike" dirty="0">
              <a:solidFill>
                <a:schemeClr val="tx1"/>
              </a:solidFill>
            </a:endParaRPr>
          </a:p>
        </p:txBody>
      </p:sp>
      <p:sp>
        <p:nvSpPr>
          <p:cNvPr id="16" name="テキスト ボックス 15"/>
          <p:cNvSpPr txBox="1"/>
          <p:nvPr/>
        </p:nvSpPr>
        <p:spPr>
          <a:xfrm>
            <a:off x="422711" y="6578997"/>
            <a:ext cx="5040560" cy="246221"/>
          </a:xfrm>
          <a:prstGeom prst="rect">
            <a:avLst/>
          </a:prstGeom>
          <a:noFill/>
          <a:ln>
            <a:noFill/>
          </a:ln>
        </p:spPr>
        <p:txBody>
          <a:bodyPr wrap="square" rtlCol="0" anchor="ctr">
            <a:spAutoFit/>
          </a:bodyPr>
          <a:lstStyle/>
          <a:p>
            <a:pPr algn="ctr" defTabSz="914400">
              <a:lnSpc>
                <a:spcPts val="1200"/>
              </a:lnSpc>
            </a:pP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a:t>
            </a:r>
            <a:r>
              <a:rPr lang="en-US" altLang="ja-JP"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：市町村や民間団体等の取組み結果が定量的に示せるものについては、参考数値とします。</a:t>
            </a:r>
          </a:p>
        </p:txBody>
      </p:sp>
      <p:sp>
        <p:nvSpPr>
          <p:cNvPr id="19"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地震</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による被害</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予測</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6273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9711" y="704773"/>
            <a:ext cx="6336704" cy="307760"/>
          </a:xfrm>
          <a:prstGeom prst="rect">
            <a:avLst/>
          </a:prstGeom>
          <a:noFill/>
        </p:spPr>
        <p:txBody>
          <a:bodyPr wrap="square" lIns="91424" tIns="45712" rIns="91424" bIns="45712" rtlCol="0">
            <a:spAutoFit/>
          </a:bodyPr>
          <a:lstStyle/>
          <a:p>
            <a:pPr defTabSz="914400"/>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大阪府強靭化地域計画</a:t>
            </a:r>
            <a:endParaRPr lang="en-US" altLang="ja-JP" sz="1400" b="1" u="sng" dirty="0">
              <a:solidFill>
                <a:srgbClr val="FF0000"/>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98369418"/>
              </p:ext>
            </p:extLst>
          </p:nvPr>
        </p:nvGraphicFramePr>
        <p:xfrm>
          <a:off x="251520" y="3216438"/>
          <a:ext cx="8280920" cy="1361801"/>
        </p:xfrm>
        <a:graphic>
          <a:graphicData uri="http://schemas.openxmlformats.org/drawingml/2006/table">
            <a:tbl>
              <a:tblPr firstRow="1" firstCol="1" bandRow="1">
                <a:tableStyleId>{5940675A-B579-460E-94D1-54222C63F5DA}</a:tableStyleId>
              </a:tblPr>
              <a:tblGrid>
                <a:gridCol w="7019789">
                  <a:extLst>
                    <a:ext uri="{9D8B030D-6E8A-4147-A177-3AD203B41FA5}">
                      <a16:colId xmlns:a16="http://schemas.microsoft.com/office/drawing/2014/main" val="20000"/>
                    </a:ext>
                  </a:extLst>
                </a:gridCol>
                <a:gridCol w="1261131">
                  <a:extLst>
                    <a:ext uri="{9D8B030D-6E8A-4147-A177-3AD203B41FA5}">
                      <a16:colId xmlns:a16="http://schemas.microsoft.com/office/drawing/2014/main" val="20001"/>
                    </a:ext>
                  </a:extLst>
                </a:gridCol>
              </a:tblGrid>
              <a:tr h="391876">
                <a:tc>
                  <a:txBody>
                    <a:bodyPr/>
                    <a:lstStyle/>
                    <a:p>
                      <a:pPr algn="ctr">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「起きてはならない最悪の事態」ごとの施策の進捗状況評価</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15159">
                <a:tc>
                  <a:txBody>
                    <a:bodyPr/>
                    <a:lstStyle/>
                    <a:p>
                      <a:pPr indent="0" algn="just">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計画の目標を達成した</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9607">
                <a:tc>
                  <a:txBody>
                    <a:bodyPr/>
                    <a:lstStyle/>
                    <a:p>
                      <a:pPr indent="0" algn="just">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（計画の目標達成には至っていないが）計画以上もしくは概ね計画どおり進んでいる</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４３</a:t>
                      </a:r>
                      <a:endPar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5159">
                <a:tc>
                  <a:txBody>
                    <a:bodyPr/>
                    <a:lstStyle/>
                    <a:p>
                      <a:pPr indent="0" algn="just">
                        <a:lnSpc>
                          <a:spcPct val="100000"/>
                        </a:lnSpc>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sz="14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計画どおり進んで</a:t>
                      </a:r>
                      <a:r>
                        <a:rPr 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いない</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０</a:t>
                      </a:r>
                      <a:endParaRPr lang="ja-JP" altLang="ja-JP" sz="14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137062" y="1052040"/>
            <a:ext cx="8839673"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indent="-171450" defTabSz="914400">
              <a:buFont typeface="Meiryo UI" panose="020B0604030504040204" pitchFamily="50" charset="-128"/>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「大阪府強靱化地域計画」は、府の強靱化の推進にあたり、中長期的な視野の下で施策の推進方針や方向性を明らかにするため</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までを見据えて策定したものです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本計画</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の「起きてはならない最悪の事態」ごとに、それを回避するための施策の進捗状況を集約し、概括的な評価を行うことにより進捗管理を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行っています。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なお、個別の施策については、基本的にはそれぞれ関連付けられる計画において、進捗管理、評価等（</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PDCA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）を行うこととしています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defTabSz="914400">
              <a:buFont typeface="Meiryo UI" panose="020B0604030504040204" pitchFamily="50" charset="-128"/>
              <a:buChar char="○"/>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の「起きてはならない最悪の事態」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ごとの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の進捗状況評価結果は、以下のとおりであり、府の強靱化に向けた施策は、概ね計画どおり進んでいます</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7452320" y="6664767"/>
            <a:ext cx="1080120" cy="246205"/>
          </a:xfrm>
          <a:prstGeom prst="rect">
            <a:avLst/>
          </a:prstGeom>
          <a:noFill/>
        </p:spPr>
        <p:txBody>
          <a:bodyPr wrap="square" lIns="91424" tIns="45712" rIns="91424" bIns="45712" rtlCol="0">
            <a:spAutoFit/>
          </a:bodyPr>
          <a:lstStyle/>
          <a:p>
            <a:pPr defTabSz="914400"/>
            <a:r>
              <a:rPr lang="ja-JP" altLang="en-US" sz="1000" dirty="0" smtClean="0">
                <a:latin typeface="+mn-ea"/>
              </a:rPr>
              <a:t>（次ページへ）</a:t>
            </a:r>
            <a:endParaRPr lang="en-US" altLang="ja-JP" sz="1000" u="sng" dirty="0">
              <a:solidFill>
                <a:srgbClr val="FF0000"/>
              </a:solidFill>
              <a:latin typeface="+mn-ea"/>
            </a:endParaRPr>
          </a:p>
        </p:txBody>
      </p:sp>
      <p:sp>
        <p:nvSpPr>
          <p:cNvPr id="9" name="テキスト ボックス 8"/>
          <p:cNvSpPr txBox="1"/>
          <p:nvPr/>
        </p:nvSpPr>
        <p:spPr>
          <a:xfrm>
            <a:off x="30674" y="2723689"/>
            <a:ext cx="2736304" cy="307760"/>
          </a:xfrm>
          <a:prstGeom prst="rect">
            <a:avLst/>
          </a:prstGeom>
          <a:noFill/>
        </p:spPr>
        <p:txBody>
          <a:bodyPr wrap="square" lIns="91424" tIns="45712" rIns="91424" bIns="45712" rtlCol="0">
            <a:spAutoFit/>
          </a:bodyPr>
          <a:lstStyle/>
          <a:p>
            <a:pPr defTabSz="914400"/>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計画の進捗状況の評価結果</a:t>
            </a:r>
            <a:endParaRPr lang="en-US" altLang="ja-JP" sz="1400" b="1" u="sng" dirty="0">
              <a:latin typeface="Meiryo UI" panose="020B0604030504040204" pitchFamily="50" charset="-128"/>
              <a:ea typeface="Meiryo UI" panose="020B0604030504040204" pitchFamily="50" charset="-128"/>
            </a:endParaRPr>
          </a:p>
        </p:txBody>
      </p:sp>
      <p:sp>
        <p:nvSpPr>
          <p:cNvPr id="15"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大阪府強靭化地域計画の進捗状況</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6974905" y="6520260"/>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23</a:t>
            </a:fld>
            <a:endParaRPr lang="ja-JP" altLang="en-US" sz="1800" dirty="0">
              <a:solidFill>
                <a:schemeClr val="tx1"/>
              </a:solidFill>
            </a:endParaRPr>
          </a:p>
        </p:txBody>
      </p:sp>
      <p:sp>
        <p:nvSpPr>
          <p:cNvPr id="22" name="テキスト ボックス 21"/>
          <p:cNvSpPr txBox="1"/>
          <p:nvPr/>
        </p:nvSpPr>
        <p:spPr>
          <a:xfrm>
            <a:off x="30674" y="4677081"/>
            <a:ext cx="8668639" cy="276983"/>
          </a:xfrm>
          <a:prstGeom prst="rect">
            <a:avLst/>
          </a:prstGeom>
          <a:noFill/>
        </p:spPr>
        <p:txBody>
          <a:bodyPr wrap="square" lIns="91424" tIns="45712" rIns="91424" bIns="45712" rtlCol="0">
            <a:spAutoFit/>
          </a:bodyPr>
          <a:lstStyle/>
          <a:p>
            <a:pPr defTabSz="9144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参考～「起きてはならない最悪の事態とそれらを回避するための具体的な取組と各取組の進捗状況評価」</a:t>
            </a:r>
            <a:endParaRPr lang="en-US" altLang="ja-JP" sz="1200" u="sng" dirty="0">
              <a:latin typeface="Meiryo UI" panose="020B0604030504040204" pitchFamily="50" charset="-128"/>
              <a:ea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700265659"/>
              </p:ext>
            </p:extLst>
          </p:nvPr>
        </p:nvGraphicFramePr>
        <p:xfrm>
          <a:off x="295742" y="5016678"/>
          <a:ext cx="8309027" cy="1558284"/>
        </p:xfrm>
        <a:graphic>
          <a:graphicData uri="http://schemas.openxmlformats.org/drawingml/2006/table">
            <a:tbl>
              <a:tblPr firstRow="1" firstCol="1" bandRow="1"/>
              <a:tblGrid>
                <a:gridCol w="243810">
                  <a:extLst>
                    <a:ext uri="{9D8B030D-6E8A-4147-A177-3AD203B41FA5}">
                      <a16:colId xmlns:a16="http://schemas.microsoft.com/office/drawing/2014/main" val="4169294568"/>
                    </a:ext>
                  </a:extLst>
                </a:gridCol>
                <a:gridCol w="73655">
                  <a:extLst>
                    <a:ext uri="{9D8B030D-6E8A-4147-A177-3AD203B41FA5}">
                      <a16:colId xmlns:a16="http://schemas.microsoft.com/office/drawing/2014/main" val="1221644283"/>
                    </a:ext>
                  </a:extLst>
                </a:gridCol>
                <a:gridCol w="73655">
                  <a:extLst>
                    <a:ext uri="{9D8B030D-6E8A-4147-A177-3AD203B41FA5}">
                      <a16:colId xmlns:a16="http://schemas.microsoft.com/office/drawing/2014/main" val="2314856462"/>
                    </a:ext>
                  </a:extLst>
                </a:gridCol>
                <a:gridCol w="4332430">
                  <a:extLst>
                    <a:ext uri="{9D8B030D-6E8A-4147-A177-3AD203B41FA5}">
                      <a16:colId xmlns:a16="http://schemas.microsoft.com/office/drawing/2014/main" val="1311819763"/>
                    </a:ext>
                  </a:extLst>
                </a:gridCol>
                <a:gridCol w="3434674">
                  <a:extLst>
                    <a:ext uri="{9D8B030D-6E8A-4147-A177-3AD203B41FA5}">
                      <a16:colId xmlns:a16="http://schemas.microsoft.com/office/drawing/2014/main" val="2000575295"/>
                    </a:ext>
                  </a:extLst>
                </a:gridCol>
                <a:gridCol w="150803">
                  <a:extLst>
                    <a:ext uri="{9D8B030D-6E8A-4147-A177-3AD203B41FA5}">
                      <a16:colId xmlns:a16="http://schemas.microsoft.com/office/drawing/2014/main" val="3764753586"/>
                    </a:ext>
                  </a:extLst>
                </a:gridCol>
              </a:tblGrid>
              <a:tr h="154512">
                <a:tc>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起きてはならない最悪の事態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必要な取組み（起きてはならない最悪の事態を回避するための課題）</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580917482"/>
                  </a:ext>
                </a:extLst>
              </a:tr>
              <a:tr h="233962">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1-1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都市部での建物・交通施設等の複合的・大規模倒壊や住宅密集地における火災による死傷者の発生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密集市街地対策、防火地域等の指定促進、消防用水の確保等</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439496"/>
                  </a:ext>
                </a:extLst>
              </a:tr>
              <a:tr h="233962">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1-2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不特定多数が集まる施設の倒壊・火災</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府有建築物、学校、病院・社会福祉施設の耐震化等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580884"/>
                  </a:ext>
                </a:extLst>
              </a:tr>
              <a:tr h="233962">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1-3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大規模津波等による多数の死者の発生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防潮堤の津波浸水対策、水門の耐震化、水門機能の高度化等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400375"/>
                  </a:ext>
                </a:extLst>
              </a:tr>
              <a:tr h="233962">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1-4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異常気象等による広域かつ長期的な市街地等の浸水</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長期湛水の早期解消、治水対策、施設の老朽化対策等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5363579"/>
                  </a:ext>
                </a:extLst>
              </a:tr>
              <a:tr h="233962">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1-5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風水害・土砂災害（深層崩壊）等による多数の死傷者の発生のみならず、後年度にわたり府域の脆弱性が高まる事態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治水対策、土砂災害対策等、山地災害対策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291588"/>
                  </a:ext>
                </a:extLst>
              </a:tr>
              <a:tr h="233962">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1-6</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情報伝達の不備等による避難行動の遅れ等で多数の死傷者の発生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津波防災情報システムの整備・運用、防災情報の収集・伝達等　</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a:lnSpc>
                          <a:spcPts val="1200"/>
                        </a:lnSpc>
                        <a:spcAft>
                          <a:spcPts val="0"/>
                        </a:spcAft>
                      </a:pPr>
                      <a:r>
                        <a:rPr lang="en-US" sz="700" kern="0" dirty="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8255" marR="4825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0525767"/>
                  </a:ext>
                </a:extLst>
              </a:tr>
            </a:tbl>
          </a:graphicData>
        </a:graphic>
      </p:graphicFrame>
      <p:cxnSp>
        <p:nvCxnSpPr>
          <p:cNvPr id="16" name="直線コネクタ 15"/>
          <p:cNvCxnSpPr/>
          <p:nvPr/>
        </p:nvCxnSpPr>
        <p:spPr>
          <a:xfrm>
            <a:off x="5004048" y="6574962"/>
            <a:ext cx="360072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147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1"/>
          <p:cNvSpPr txBox="1">
            <a:spLocks/>
          </p:cNvSpPr>
          <p:nvPr/>
        </p:nvSpPr>
        <p:spPr>
          <a:xfrm>
            <a:off x="6949512" y="6564402"/>
            <a:ext cx="2133600" cy="365125"/>
          </a:xfrm>
          <a:prstGeom prst="rect">
            <a:avLst/>
          </a:prstGeom>
        </p:spPr>
        <p:txBody>
          <a:bodyPr vert="horz" lIns="91440" tIns="45720" rIns="91440" bIns="45720" rtlCol="0" anchor="ctr"/>
          <a:lstStyle>
            <a:defPPr>
              <a:defRPr lang="ja-JP"/>
            </a:defPPr>
            <a:lvl1pPr marL="0" algn="r" defTabSz="914239" rtl="0" eaLnBrk="1" latinLnBrk="0" hangingPunct="1">
              <a:defRPr kumimoji="1" sz="1200" kern="1200">
                <a:solidFill>
                  <a:schemeClr val="tx1">
                    <a:tint val="75000"/>
                  </a:schemeClr>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a:lstStyle>
          <a:p>
            <a:pPr>
              <a:defRPr/>
            </a:pPr>
            <a:fld id="{C77793C5-38B7-48A6-8306-0FF47ECB2C84}" type="slidenum">
              <a:rPr lang="ja-JP" altLang="en-US" sz="1800" smtClean="0">
                <a:solidFill>
                  <a:schemeClr val="tx1"/>
                </a:solidFill>
              </a:rPr>
              <a:pPr>
                <a:defRPr/>
              </a:pPr>
              <a:t>24</a:t>
            </a:fld>
            <a:endParaRPr lang="ja-JP" altLang="en-US" sz="1800" dirty="0">
              <a:solidFill>
                <a:schemeClr val="tx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4266490973"/>
              </p:ext>
            </p:extLst>
          </p:nvPr>
        </p:nvGraphicFramePr>
        <p:xfrm>
          <a:off x="107503" y="116638"/>
          <a:ext cx="8748464" cy="6404620"/>
        </p:xfrm>
        <a:graphic>
          <a:graphicData uri="http://schemas.openxmlformats.org/drawingml/2006/table">
            <a:tbl>
              <a:tblPr firstRow="1" firstCol="1" bandRow="1"/>
              <a:tblGrid>
                <a:gridCol w="181079">
                  <a:extLst>
                    <a:ext uri="{9D8B030D-6E8A-4147-A177-3AD203B41FA5}">
                      <a16:colId xmlns:a16="http://schemas.microsoft.com/office/drawing/2014/main" val="1824361413"/>
                    </a:ext>
                  </a:extLst>
                </a:gridCol>
                <a:gridCol w="103172">
                  <a:extLst>
                    <a:ext uri="{9D8B030D-6E8A-4147-A177-3AD203B41FA5}">
                      <a16:colId xmlns:a16="http://schemas.microsoft.com/office/drawing/2014/main" val="2345062542"/>
                    </a:ext>
                  </a:extLst>
                </a:gridCol>
                <a:gridCol w="103172">
                  <a:extLst>
                    <a:ext uri="{9D8B030D-6E8A-4147-A177-3AD203B41FA5}">
                      <a16:colId xmlns:a16="http://schemas.microsoft.com/office/drawing/2014/main" val="623588437"/>
                    </a:ext>
                  </a:extLst>
                </a:gridCol>
                <a:gridCol w="4574897">
                  <a:extLst>
                    <a:ext uri="{9D8B030D-6E8A-4147-A177-3AD203B41FA5}">
                      <a16:colId xmlns:a16="http://schemas.microsoft.com/office/drawing/2014/main" val="4232629022"/>
                    </a:ext>
                  </a:extLst>
                </a:gridCol>
                <a:gridCol w="3626899">
                  <a:extLst>
                    <a:ext uri="{9D8B030D-6E8A-4147-A177-3AD203B41FA5}">
                      <a16:colId xmlns:a16="http://schemas.microsoft.com/office/drawing/2014/main" val="3878907793"/>
                    </a:ext>
                  </a:extLst>
                </a:gridCol>
                <a:gridCol w="159245">
                  <a:extLst>
                    <a:ext uri="{9D8B030D-6E8A-4147-A177-3AD203B41FA5}">
                      <a16:colId xmlns:a16="http://schemas.microsoft.com/office/drawing/2014/main" val="16277020"/>
                    </a:ext>
                  </a:extLst>
                </a:gridCol>
              </a:tblGrid>
              <a:tr h="164860">
                <a:tc>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tc>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起きてはならない最悪の事態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必要な取組み（起きてはならない最悪の事態を回避するための課題）</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kumimoji="1" lang="ja-JP" altLang="en-US"/>
                    </a:p>
                  </a:txBody>
                  <a:tcPr/>
                </a:tc>
                <a:extLst>
                  <a:ext uri="{0D108BD9-81ED-4DB2-BD59-A6C34878D82A}">
                    <a16:rowId xmlns:a16="http://schemas.microsoft.com/office/drawing/2014/main" val="3784479343"/>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被災地での食糧・飲料水等、生命に関わる物質供給の長期停止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医薬品、医療用資器材の供給、広域緊急交通路等の通行機能の確保等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061196"/>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多数かつ長期にわたる孤立集落等の同時発生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広域緊急交通路等の通行機能の確保、迅速な道路啓開、迅速な航路啓開等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26112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自衛隊、警察、消防、海保等の被災等による救助・救急活動等の絶対的不足</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水防団組織・消防団の活動強化、救急救命士の育成・能力向上等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26955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救助・救急、医療活動のためのエネルギー供給の長期途絶</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迅速な道路啓開、迅速な航路啓開、災害拠点病院の燃料等の確保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434700"/>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想定を超える大量かつ長期の帰宅困難者への水食料等の供給不足</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帰宅困難者対策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601742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2-6</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医療施設及び関係者の絶対的不足・被災、支援ルートの途絶による医療機能の麻痺</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病院・社会福祉施設の耐震化、医薬品、医療用資器材の供給等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68243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2-7</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被災地における疫病・感染症等の大規模発生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被災地域の食品衛生監視活動、被災地域の感染症予防等の防疫活動等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8752338"/>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3-1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矯正施設からの被収容者の逃亡、被災による現地の警察機能の大幅な低下による治安の悪化</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警察施設の耐震化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72234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3-2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信号機の全面停止等による重大交通事故の多発</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広域緊急交通路等の通行機能の確保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962868"/>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3-3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府庁機能の機能不全</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防災情報の収集・伝達、メディアとの連携強化、府庁</a:t>
                      </a:r>
                      <a:r>
                        <a:rPr lang="en-US"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BCP</a:t>
                      </a: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の改訂と運用等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731299"/>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3-4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行政機関（府庁除く）の職員・施設等の被災による機能の大幅な低下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特定大規模災害からの復旧事業に係る府の代行</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98125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4-1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電力供給停止等による情報通信の麻痺・長期停止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防災情報の収集・伝達、河川の防災テレメータの整備</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001816"/>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4-2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テレビ・ラジオ放送の中断等により災害情報が必要なものに伝達できない事態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メディアとの連携強化、災害時の府民への広報対策</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50431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サプライチェーンの寸断をはじめ、災害等のリスク事象による企業の生産力低下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中小企業の事業継続計画（</a:t>
                      </a:r>
                      <a:r>
                        <a:rPr lang="en-US"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BCP)</a:t>
                      </a: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及び事業継続マネジメント（</a:t>
                      </a:r>
                      <a:r>
                        <a:rPr lang="en-US"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BCM)</a:t>
                      </a: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3436764"/>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社会経済活動、サプライチェーンの維持に必要なエネルギー供給の停止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石油コンビナート防災対策、ライフラインの確保等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210056"/>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コンビナート・重要な産業施設の損壊、火災、爆発等</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石油コンビナート防災対策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383870"/>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海上輸送の機能の停止による海外貿易への甚大な影響</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迅速な航路啓開、広域緊急交通路等の通行機能の確保</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089121"/>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太平洋ベルト地帯の幹線が分断する等、基幹的陸上海上交通ネットワークの機能停止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広域幹線道路ネットワークの整備、広域的な高速鉄道ネットワークの実現等</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972569"/>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5-6</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金融サービス等の機能停止により商取引に甚大な影響が発生する事態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発災後の緊急時における財務処理体制の確保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176300"/>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5-7</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食料等の安定供給の停滞</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被災農地等の早期復旧支援、食料の安定供給</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368755"/>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6-1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電力供給ネットワーク（発変電所、送配電設備）や石油・ＬＰガスサプライチェーンの機能の停止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石油コンビナート防災対策、ライフラインの確保、迅速な航路啓開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416339"/>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6-2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上水道等の長期間にわたる供給停止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水道の早期復旧及び飲用水の確保、井戸水等による生活用水の確保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70928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6-3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汚水処理施設等の長期間にわたる機能停止</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下水道施設の耐震化等、し尿及び浄化槽汚泥の適正処理等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49570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6-4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地域交通ネットワークが分断する事態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広域緊急交通路等の通行機能の確保、鉄道施設の防災対策、迅速な道路啓開等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81793"/>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6-5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異常渇水等により用水の供給の途絶</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代替水源の確保</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14777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市街地での大規模火災の発生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密集市街地対策、後方支援活動拠点と広域避難場所等の確保・充実等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934420"/>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海上・臨海部の広域複合災害の発生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石油コンビナート防災対策、防潮堤の津波浸水対策、水門の耐震化等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504003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沿線・沿道の建物崩壊による直接的な被害及び交通麻痺</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広域緊急交通路等の通行機能の確保、迅速な道路啓開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371034"/>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ため池、ダム、防災施設、雨水幹線、排水ポンプ、天然ダム等の崩壊・機能不全による二次災害の発生</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ため池の防災・減災対策、施設の老朽化対策、下水道施設の耐震化等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56302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有害物質の大規模拡散・流出</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石油コンビナート防災対策、管理化学物質の適正管理、有害物質の拡散防止等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351522"/>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7-6</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農地・森林等の荒廃による被害の拡大</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山地災害対策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2712895"/>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7-7</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effectLst/>
                          <a:latin typeface="Century" panose="02040604050505020304" pitchFamily="18" charset="0"/>
                          <a:ea typeface="Meiryo UI" panose="020B0604030504040204" pitchFamily="50" charset="-128"/>
                          <a:cs typeface="Meiryo UI" panose="020B0604030504040204" pitchFamily="50" charset="-128"/>
                        </a:rPr>
                        <a:t>風評被害等による地域経済等への甚大な影響</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正しい情報発信</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64988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8-1</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大量に発生する災害廃棄物の処理の停滞により復旧・復興が大幅に遅れる事態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災害廃棄物の適正処理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5796357"/>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8-2</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道路啓開等の復旧・復興を担う人材等（専門家、コーディネーター、労働者、地域に精通した技術者等）の不足により復旧・復興が大幅に遅れる事態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府庁</a:t>
                      </a:r>
                      <a:r>
                        <a:rPr lang="en-US"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BCP</a:t>
                      </a: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の改定と運用、震災後の復興都市づくり等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2138250"/>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8-3</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地域コミュニティの崩壊、治安の悪化等により復旧・復興が大幅に遅れる事態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避難所の確保と運営体制の確立、発災時における地域の安全の確保等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133385"/>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8-4</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鉄道・道路・空港等の基幹インフラの損壊により復旧・復興が大幅に遅れる事態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迅速な道路啓開、迅速な航路啓開、地籍調査の推進等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444370"/>
                  </a:ext>
                </a:extLst>
              </a:tr>
              <a:tr h="164860">
                <a:tc gridSpan="2">
                  <a:txBody>
                    <a:bodyPr/>
                    <a:lstStyle/>
                    <a:p>
                      <a:pPr algn="ctr">
                        <a:lnSpc>
                          <a:spcPts val="1200"/>
                        </a:lnSpc>
                        <a:spcAft>
                          <a:spcPts val="0"/>
                        </a:spcAft>
                      </a:pPr>
                      <a:r>
                        <a:rPr lang="en-US" sz="700" kern="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8-5</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kumimoji="1" lang="ja-JP" altLang="en-US"/>
                    </a:p>
                  </a:txBody>
                  <a:tcPr/>
                </a:tc>
                <a:tc gridSpan="2">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広域地盤沈下等による広域・長期にわたる浸水被害の発生により復旧・復興が大幅に遅れる事態</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a:lnSpc>
                          <a:spcPts val="1200"/>
                        </a:lnSpc>
                        <a:spcAft>
                          <a:spcPts val="0"/>
                        </a:spcAft>
                      </a:pPr>
                      <a:r>
                        <a:rPr lang="ja-JP" sz="700" kern="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防潮堤の津波浸水対策、水門の耐震化、水防団組織の活動強化等　</a:t>
                      </a:r>
                      <a:endParaRPr lang="ja-JP" sz="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lang="en-US" sz="700" kern="0" dirty="0">
                          <a:solidFill>
                            <a:srgbClr val="000000"/>
                          </a:solidFill>
                          <a:effectLst/>
                          <a:latin typeface="Meiryo UI" panose="020B0604030504040204" pitchFamily="50" charset="-128"/>
                          <a:ea typeface="ＭＳ 明朝" panose="02020609040205080304" pitchFamily="17" charset="-128"/>
                          <a:cs typeface="Meiryo UI" panose="020B0604030504040204" pitchFamily="50" charset="-128"/>
                        </a:rPr>
                        <a:t> </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787" marR="247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267810"/>
                  </a:ext>
                </a:extLst>
              </a:tr>
            </a:tbl>
          </a:graphicData>
        </a:graphic>
      </p:graphicFrame>
      <p:sp>
        <p:nvSpPr>
          <p:cNvPr id="3" name="テキスト ボックス 14"/>
          <p:cNvSpPr txBox="1">
            <a:spLocks noChangeArrowheads="1"/>
          </p:cNvSpPr>
          <p:nvPr/>
        </p:nvSpPr>
        <p:spPr bwMode="auto">
          <a:xfrm>
            <a:off x="12452206" y="10050463"/>
            <a:ext cx="5074921" cy="32385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計</a:t>
            </a:r>
            <a:r>
              <a:rPr kumimoji="0" lang="en-US" altLang="ja-JP"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219</a:t>
            </a:r>
            <a:r>
              <a:rPr kumimoji="0" lang="ja-JP" altLang="en-US"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項目（個別施策数 </a:t>
            </a:r>
            <a:r>
              <a:rPr kumimoji="0" lang="en-US" altLang="ja-JP"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114</a:t>
            </a:r>
            <a:r>
              <a:rPr kumimoji="0" lang="ja-JP" altLang="en-US"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項目）</a:t>
            </a: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
        <p:nvSpPr>
          <p:cNvPr id="9" name="テキスト ボックス 9"/>
          <p:cNvSpPr txBox="1">
            <a:spLocks noChangeArrowheads="1"/>
          </p:cNvSpPr>
          <p:nvPr/>
        </p:nvSpPr>
        <p:spPr bwMode="auto">
          <a:xfrm>
            <a:off x="9559064" y="10069513"/>
            <a:ext cx="1944123" cy="323850"/>
          </a:xfrm>
          <a:prstGeom prst="rect">
            <a:avLst/>
          </a:prstGeom>
          <a:noFill/>
          <a:ln>
            <a:noFill/>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0" rIns="3600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計</a:t>
            </a:r>
            <a:r>
              <a:rPr kumimoji="0" lang="en-US" altLang="ja-JP"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43</a:t>
            </a:r>
            <a:r>
              <a:rPr kumimoji="0" lang="ja-JP" altLang="en-US" sz="1000" b="1" i="0" u="none" strike="noStrike" cap="none" normalizeH="0" baseline="0" smtClean="0">
                <a:ln>
                  <a:noFill/>
                </a:ln>
                <a:solidFill>
                  <a:schemeClr val="tx1"/>
                </a:solidFill>
                <a:effectLst/>
                <a:latin typeface="Century" panose="02040604050505020304" pitchFamily="18" charset="0"/>
                <a:ea typeface="ＭＳ 明朝" panose="02020609040205080304" pitchFamily="17" charset="-128"/>
                <a:cs typeface="Meiryo UI" panose="020B0604030504040204" pitchFamily="50" charset="-128"/>
              </a:rPr>
              <a:t>ケース</a:t>
            </a:r>
            <a:endParaRPr kumimoji="0" lang="ja-JP"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3"/>
          <p:cNvSpPr>
            <a:spLocks noChangeArrowheads="1"/>
          </p:cNvSpPr>
          <p:nvPr/>
        </p:nvSpPr>
        <p:spPr bwMode="auto">
          <a:xfrm>
            <a:off x="-1957164" y="892175"/>
            <a:ext cx="181788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6"/>
          <p:cNvSpPr>
            <a:spLocks noChangeArrowheads="1"/>
          </p:cNvSpPr>
          <p:nvPr/>
        </p:nvSpPr>
        <p:spPr bwMode="auto">
          <a:xfrm>
            <a:off x="-1957164" y="1349375"/>
            <a:ext cx="181788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599024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451950" y="2276063"/>
            <a:ext cx="6640551" cy="4397143"/>
          </a:xfrm>
          <a:prstGeom prst="roundRect">
            <a:avLst>
              <a:gd name="adj" fmla="val 216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7673" y="2943794"/>
            <a:ext cx="4578199" cy="3237347"/>
          </a:xfrm>
          <a:prstGeom prst="rect">
            <a:avLst/>
          </a:prstGeom>
        </p:spPr>
      </p:pic>
      <p:grpSp>
        <p:nvGrpSpPr>
          <p:cNvPr id="8" name="グループ化 7"/>
          <p:cNvGrpSpPr/>
          <p:nvPr/>
        </p:nvGrpSpPr>
        <p:grpSpPr>
          <a:xfrm>
            <a:off x="315918" y="4500532"/>
            <a:ext cx="1923157" cy="317901"/>
            <a:chOff x="424136" y="3884911"/>
            <a:chExt cx="2692420" cy="445061"/>
          </a:xfrm>
        </p:grpSpPr>
        <p:sp>
          <p:nvSpPr>
            <p:cNvPr id="59" name="円/楕円 58"/>
            <p:cNvSpPr/>
            <p:nvPr/>
          </p:nvSpPr>
          <p:spPr>
            <a:xfrm>
              <a:off x="2016548" y="3918926"/>
              <a:ext cx="1100008" cy="401051"/>
            </a:xfrm>
            <a:prstGeom prst="ellipse">
              <a:avLst/>
            </a:prstGeom>
            <a:gradFill>
              <a:gsLst>
                <a:gs pos="0">
                  <a:schemeClr val="accent1">
                    <a:lumMod val="60000"/>
                    <a:lumOff val="40000"/>
                  </a:schemeClr>
                </a:gs>
                <a:gs pos="50000">
                  <a:schemeClr val="accent5">
                    <a:lumMod val="20000"/>
                    <a:lumOff val="80000"/>
                  </a:scheme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5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円/楕円 59"/>
            <p:cNvSpPr/>
            <p:nvPr/>
          </p:nvSpPr>
          <p:spPr>
            <a:xfrm>
              <a:off x="424136" y="3918924"/>
              <a:ext cx="1100008" cy="401051"/>
            </a:xfrm>
            <a:prstGeom prst="ellipse">
              <a:avLst/>
            </a:prstGeom>
            <a:gradFill>
              <a:gsLst>
                <a:gs pos="0">
                  <a:schemeClr val="accent1">
                    <a:lumMod val="60000"/>
                    <a:lumOff val="40000"/>
                  </a:schemeClr>
                </a:gs>
                <a:gs pos="50000">
                  <a:schemeClr val="accent1">
                    <a:lumMod val="20000"/>
                    <a:lumOff val="80000"/>
                  </a:schemeClr>
                </a:gs>
                <a:gs pos="100000">
                  <a:schemeClr val="accent1">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5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下カーブ矢印 60"/>
            <p:cNvSpPr/>
            <p:nvPr/>
          </p:nvSpPr>
          <p:spPr>
            <a:xfrm>
              <a:off x="1566013" y="3884911"/>
              <a:ext cx="434214" cy="174240"/>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51">
                <a:solidFill>
                  <a:schemeClr val="tx1"/>
                </a:solidFill>
                <a:latin typeface="Meiryo UI" panose="020B0604030504040204" pitchFamily="50" charset="-128"/>
                <a:ea typeface="Meiryo UI" panose="020B0604030504040204" pitchFamily="50" charset="-128"/>
              </a:endParaRPr>
            </a:p>
          </p:txBody>
        </p:sp>
        <p:sp>
          <p:nvSpPr>
            <p:cNvPr id="62" name="下カーブ矢印 61"/>
            <p:cNvSpPr/>
            <p:nvPr/>
          </p:nvSpPr>
          <p:spPr>
            <a:xfrm rot="10800000">
              <a:off x="1544375" y="4158344"/>
              <a:ext cx="434214" cy="171628"/>
            </a:xfrm>
            <a:prstGeom prst="curved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651">
                <a:solidFill>
                  <a:schemeClr val="tx1"/>
                </a:solidFill>
                <a:latin typeface="Meiryo UI" panose="020B0604030504040204" pitchFamily="50" charset="-128"/>
                <a:ea typeface="Meiryo UI" panose="020B0604030504040204" pitchFamily="50" charset="-128"/>
              </a:endParaRPr>
            </a:p>
          </p:txBody>
        </p:sp>
        <p:sp>
          <p:nvSpPr>
            <p:cNvPr id="63" name="テキスト ボックス 62"/>
            <p:cNvSpPr txBox="1"/>
            <p:nvPr/>
          </p:nvSpPr>
          <p:spPr>
            <a:xfrm>
              <a:off x="1500796" y="4035330"/>
              <a:ext cx="535693" cy="146681"/>
            </a:xfrm>
            <a:prstGeom prst="rect">
              <a:avLst/>
            </a:prstGeom>
            <a:noFill/>
          </p:spPr>
          <p:txBody>
            <a:bodyPr wrap="square" lIns="0" tIns="0" rIns="0" bIns="0" rtlCol="0">
              <a:spAutoFit/>
            </a:bodyPr>
            <a:lstStyle/>
            <a:p>
              <a:pPr algn="ctr"/>
              <a:r>
                <a:rPr lang="ja-JP" altLang="en-US" sz="681" dirty="0">
                  <a:latin typeface="Meiryo UI" panose="020B0604030504040204" pitchFamily="50" charset="-128"/>
                  <a:ea typeface="Meiryo UI" panose="020B0604030504040204" pitchFamily="50" charset="-128"/>
                  <a:cs typeface="Meiryo UI" panose="020B0604030504040204" pitchFamily="50" charset="-128"/>
                </a:rPr>
                <a:t>好循環</a:t>
              </a:r>
            </a:p>
          </p:txBody>
        </p:sp>
        <p:sp>
          <p:nvSpPr>
            <p:cNvPr id="65" name="テキスト ボックス 64"/>
            <p:cNvSpPr txBox="1"/>
            <p:nvPr/>
          </p:nvSpPr>
          <p:spPr>
            <a:xfrm>
              <a:off x="531048" y="4027910"/>
              <a:ext cx="885188" cy="146681"/>
            </a:xfrm>
            <a:prstGeom prst="rect">
              <a:avLst/>
            </a:prstGeom>
            <a:noFill/>
          </p:spPr>
          <p:txBody>
            <a:bodyPr wrap="square" lIns="0" tIns="0" rIns="0" bIns="0" rtlCol="0">
              <a:spAutoFit/>
            </a:bodyPr>
            <a:lstStyle/>
            <a:p>
              <a:pPr algn="ctr"/>
              <a:r>
                <a:rPr lang="ja-JP" altLang="en-US" sz="681" dirty="0">
                  <a:latin typeface="Meiryo UI" panose="020B0604030504040204" pitchFamily="50" charset="-128"/>
                  <a:ea typeface="Meiryo UI" panose="020B0604030504040204" pitchFamily="50" charset="-128"/>
                  <a:cs typeface="Meiryo UI" panose="020B0604030504040204" pitchFamily="50" charset="-128"/>
                </a:rPr>
                <a:t>防災性の向上</a:t>
              </a:r>
            </a:p>
          </p:txBody>
        </p:sp>
        <p:sp>
          <p:nvSpPr>
            <p:cNvPr id="66" name="テキスト ボックス 65"/>
            <p:cNvSpPr txBox="1"/>
            <p:nvPr/>
          </p:nvSpPr>
          <p:spPr>
            <a:xfrm>
              <a:off x="2076028" y="4021415"/>
              <a:ext cx="981049" cy="146681"/>
            </a:xfrm>
            <a:prstGeom prst="rect">
              <a:avLst/>
            </a:prstGeom>
            <a:noFill/>
          </p:spPr>
          <p:txBody>
            <a:bodyPr wrap="square" lIns="0" tIns="0" rIns="0" bIns="0" rtlCol="0">
              <a:spAutoFit/>
            </a:bodyPr>
            <a:lstStyle/>
            <a:p>
              <a:pPr algn="ctr"/>
              <a:r>
                <a:rPr lang="ja-JP" altLang="en-US" sz="681" dirty="0">
                  <a:latin typeface="Meiryo UI" panose="020B0604030504040204" pitchFamily="50" charset="-128"/>
                  <a:ea typeface="Meiryo UI" panose="020B0604030504040204" pitchFamily="50" charset="-128"/>
                  <a:cs typeface="Meiryo UI" panose="020B0604030504040204" pitchFamily="50" charset="-128"/>
                </a:rPr>
                <a:t>地域の魅力向上</a:t>
              </a:r>
            </a:p>
          </p:txBody>
        </p:sp>
      </p:grpSp>
      <p:sp>
        <p:nvSpPr>
          <p:cNvPr id="71" name="円/楕円 70"/>
          <p:cNvSpPr/>
          <p:nvPr/>
        </p:nvSpPr>
        <p:spPr>
          <a:xfrm rot="20887380">
            <a:off x="4581042" y="3635084"/>
            <a:ext cx="1456046" cy="584821"/>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3261" tIns="31631" rIns="63261" bIns="31631" rtlCol="0" anchor="ctr"/>
          <a:lstStyle/>
          <a:p>
            <a:pPr algn="ctr"/>
            <a:endParaRPr lang="ja-JP" altLang="en-US" sz="1486">
              <a:latin typeface="Meiryo UI" panose="020B0604030504040204" pitchFamily="50" charset="-128"/>
              <a:ea typeface="Meiryo UI" panose="020B0604030504040204" pitchFamily="50" charset="-128"/>
            </a:endParaRPr>
          </a:p>
        </p:txBody>
      </p:sp>
      <p:sp>
        <p:nvSpPr>
          <p:cNvPr id="72" name="円/楕円 71"/>
          <p:cNvSpPr/>
          <p:nvPr/>
        </p:nvSpPr>
        <p:spPr>
          <a:xfrm>
            <a:off x="5159347" y="4328230"/>
            <a:ext cx="487451" cy="451789"/>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3261" tIns="31631" rIns="63261" bIns="31631" rtlCol="0" anchor="ctr"/>
          <a:lstStyle/>
          <a:p>
            <a:pPr algn="ctr"/>
            <a:endParaRPr lang="ja-JP" altLang="en-US" sz="1486">
              <a:latin typeface="Meiryo UI" panose="020B0604030504040204" pitchFamily="50" charset="-128"/>
              <a:ea typeface="Meiryo UI" panose="020B0604030504040204" pitchFamily="50" charset="-128"/>
            </a:endParaRPr>
          </a:p>
        </p:txBody>
      </p:sp>
      <p:cxnSp>
        <p:nvCxnSpPr>
          <p:cNvPr id="76" name="直線コネクタ 75"/>
          <p:cNvCxnSpPr>
            <a:stCxn id="72" idx="3"/>
            <a:endCxn id="95" idx="3"/>
          </p:cNvCxnSpPr>
          <p:nvPr/>
        </p:nvCxnSpPr>
        <p:spPr>
          <a:xfrm flipH="1">
            <a:off x="4580435" y="4713856"/>
            <a:ext cx="650298" cy="6007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endCxn id="95" idx="3"/>
          </p:cNvCxnSpPr>
          <p:nvPr/>
        </p:nvCxnSpPr>
        <p:spPr>
          <a:xfrm flipH="1">
            <a:off x="4580435" y="5064081"/>
            <a:ext cx="1282277" cy="250504"/>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3" name="円/楕円 82"/>
          <p:cNvSpPr/>
          <p:nvPr/>
        </p:nvSpPr>
        <p:spPr>
          <a:xfrm rot="3493422">
            <a:off x="5004415" y="3887247"/>
            <a:ext cx="2763362" cy="615207"/>
          </a:xfrm>
          <a:prstGeom prst="ellipse">
            <a:avLst/>
          </a:prstGeom>
          <a:no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3261" tIns="31631" rIns="63261" bIns="31631" rtlCol="0" anchor="ctr"/>
          <a:lstStyle/>
          <a:p>
            <a:pPr algn="ctr"/>
            <a:endParaRPr lang="ja-JP" altLang="en-US" sz="1486">
              <a:latin typeface="Meiryo UI" panose="020B0604030504040204" pitchFamily="50" charset="-128"/>
              <a:ea typeface="Meiryo UI" panose="020B0604030504040204" pitchFamily="50" charset="-128"/>
            </a:endParaRPr>
          </a:p>
        </p:txBody>
      </p:sp>
      <p:cxnSp>
        <p:nvCxnSpPr>
          <p:cNvPr id="85" name="直線コネクタ 84"/>
          <p:cNvCxnSpPr>
            <a:endCxn id="98" idx="1"/>
          </p:cNvCxnSpPr>
          <p:nvPr/>
        </p:nvCxnSpPr>
        <p:spPr>
          <a:xfrm flipV="1">
            <a:off x="6341528" y="3184359"/>
            <a:ext cx="620319" cy="3592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endCxn id="97" idx="3"/>
          </p:cNvCxnSpPr>
          <p:nvPr/>
        </p:nvCxnSpPr>
        <p:spPr>
          <a:xfrm flipH="1" flipV="1">
            <a:off x="4586364" y="3285211"/>
            <a:ext cx="466391" cy="3910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65"/>
          <p:cNvSpPr>
            <a:spLocks noChangeArrowheads="1"/>
          </p:cNvSpPr>
          <p:nvPr/>
        </p:nvSpPr>
        <p:spPr bwMode="auto">
          <a:xfrm>
            <a:off x="2552510" y="2375005"/>
            <a:ext cx="2289626" cy="14594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0" bIns="0" numCol="1" anchor="t" anchorCtr="0" compatLnSpc="1">
            <a:prstTxWarp prst="textNoShape">
              <a:avLst/>
            </a:prstTxWarp>
          </a:bodyPr>
          <a:lstStyle/>
          <a:p>
            <a:pPr defTabSz="632535" fontAlgn="base">
              <a:lnSpc>
                <a:spcPts val="1114"/>
              </a:lnSpc>
              <a:spcBef>
                <a:spcPct val="0"/>
              </a:spcBef>
              <a:spcAft>
                <a:spcPct val="0"/>
              </a:spcAft>
            </a:pPr>
            <a:r>
              <a:rPr lang="en-US" altLang="ja-JP" sz="114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Ｐゴシック" pitchFamily="50" charset="-128"/>
              </a:rPr>
              <a:t>R</a:t>
            </a:r>
            <a:r>
              <a:rPr lang="ja-JP" altLang="en-US" sz="114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Ｐゴシック" pitchFamily="50" charset="-128"/>
              </a:rPr>
              <a:t>２</a:t>
            </a:r>
            <a:r>
              <a:rPr lang="en-US" altLang="ja-JP" sz="114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Ｐゴシック" pitchFamily="50" charset="-128"/>
              </a:rPr>
              <a:t>(2020)</a:t>
            </a:r>
            <a:r>
              <a:rPr lang="ja-JP" altLang="en-US" sz="1143"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ＭＳ Ｐゴシック" pitchFamily="50" charset="-128"/>
              </a:rPr>
              <a:t>年度の主な取組み</a:t>
            </a:r>
            <a:endParaRPr lang="en-US" altLang="ja-JP" sz="714" dirty="0">
              <a:latin typeface="Meiryo UI" panose="020B0604030504040204" pitchFamily="50" charset="-128"/>
              <a:ea typeface="Meiryo UI" panose="020B0604030504040204" pitchFamily="50" charset="-128"/>
              <a:cs typeface="ＭＳ Ｐゴシック" pitchFamily="50" charset="-128"/>
            </a:endParaRPr>
          </a:p>
        </p:txBody>
      </p:sp>
      <p:sp>
        <p:nvSpPr>
          <p:cNvPr id="95" name="正方形/長方形 40"/>
          <p:cNvSpPr>
            <a:spLocks/>
          </p:cNvSpPr>
          <p:nvPr/>
        </p:nvSpPr>
        <p:spPr bwMode="auto">
          <a:xfrm>
            <a:off x="2497578" y="4177998"/>
            <a:ext cx="2082857" cy="2273173"/>
          </a:xfrm>
          <a:prstGeom prst="rect">
            <a:avLst/>
          </a:prstGeom>
          <a:ln w="12700">
            <a:solidFill>
              <a:schemeClr val="tx1"/>
            </a:solidFill>
          </a:ln>
          <a:extLst/>
        </p:spPr>
        <p:style>
          <a:lnRef idx="1">
            <a:schemeClr val="accent3"/>
          </a:lnRef>
          <a:fillRef idx="2">
            <a:schemeClr val="accent3"/>
          </a:fillRef>
          <a:effectRef idx="1">
            <a:schemeClr val="accent3"/>
          </a:effectRef>
          <a:fontRef idx="minor">
            <a:schemeClr val="dk1"/>
          </a:fontRef>
        </p:style>
        <p:txBody>
          <a:bodyPr vert="horz" wrap="square" lIns="49812" tIns="0" rIns="24906" bIns="49812" numCol="1" anchor="ctr" anchorCtr="0" compatLnSpc="1">
            <a:prstTxWarp prst="textNoShape">
              <a:avLst/>
            </a:prstTxWarp>
          </a:bodyPr>
          <a:lstStyle/>
          <a:p>
            <a:pPr defTabSz="632631" fontAlgn="base">
              <a:lnSpc>
                <a:spcPts val="1245"/>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40"/>
          <p:cNvSpPr>
            <a:spLocks/>
          </p:cNvSpPr>
          <p:nvPr/>
        </p:nvSpPr>
        <p:spPr bwMode="auto">
          <a:xfrm>
            <a:off x="6950942" y="3934575"/>
            <a:ext cx="2082857" cy="1722857"/>
          </a:xfrm>
          <a:prstGeom prst="rect">
            <a:avLst/>
          </a:prstGeom>
          <a:ln w="12700">
            <a:solidFill>
              <a:schemeClr val="tx1"/>
            </a:solidFill>
          </a:ln>
          <a:extLst/>
        </p:spPr>
        <p:style>
          <a:lnRef idx="1">
            <a:schemeClr val="accent3"/>
          </a:lnRef>
          <a:fillRef idx="2">
            <a:schemeClr val="accent3"/>
          </a:fillRef>
          <a:effectRef idx="1">
            <a:schemeClr val="accent3"/>
          </a:effectRef>
          <a:fontRef idx="minor">
            <a:schemeClr val="dk1"/>
          </a:fontRef>
        </p:style>
        <p:txBody>
          <a:bodyPr vert="horz" wrap="square" lIns="49812" tIns="0" rIns="0" bIns="49812" numCol="1" anchor="ctr" anchorCtr="0" compatLnSpc="1">
            <a:prstTxWarp prst="textNoShape">
              <a:avLst/>
            </a:prstTxWarp>
          </a:bodyPr>
          <a:lstStyle/>
          <a:p>
            <a:pPr defTabSz="632535" fontAlgn="base">
              <a:lnSpc>
                <a:spcPts val="1245"/>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a:p>
            <a:pPr defTabSz="632535" fontAlgn="base">
              <a:lnSpc>
                <a:spcPts val="1245"/>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a:p>
            <a:pPr defTabSz="632535" fontAlgn="base">
              <a:lnSpc>
                <a:spcPts val="1245"/>
              </a:lnSpc>
              <a:spcBef>
                <a:spcPct val="0"/>
              </a:spcBef>
              <a:spcAft>
                <a:spcPct val="0"/>
              </a:spcAft>
            </a:pPr>
            <a:r>
              <a:rPr lang="ja-JP" altLang="en-US" sz="744"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40"/>
          <p:cNvSpPr>
            <a:spLocks/>
          </p:cNvSpPr>
          <p:nvPr/>
        </p:nvSpPr>
        <p:spPr bwMode="auto">
          <a:xfrm>
            <a:off x="2503506" y="2590925"/>
            <a:ext cx="2082857" cy="1388571"/>
          </a:xfrm>
          <a:prstGeom prst="rect">
            <a:avLst/>
          </a:prstGeom>
          <a:ln w="12700">
            <a:solidFill>
              <a:schemeClr val="tx1"/>
            </a:solidFill>
          </a:ln>
          <a:extLst/>
        </p:spPr>
        <p:style>
          <a:lnRef idx="1">
            <a:schemeClr val="accent3"/>
          </a:lnRef>
          <a:fillRef idx="2">
            <a:schemeClr val="accent3"/>
          </a:fillRef>
          <a:effectRef idx="1">
            <a:schemeClr val="accent3"/>
          </a:effectRef>
          <a:fontRef idx="minor">
            <a:schemeClr val="dk1"/>
          </a:fontRef>
        </p:style>
        <p:txBody>
          <a:bodyPr vert="horz" wrap="square" lIns="49812" tIns="0" rIns="24906" bIns="49812" numCol="1" anchor="ctr" anchorCtr="0" compatLnSpc="1">
            <a:prstTxWarp prst="textNoShape">
              <a:avLst/>
            </a:prstTxWarp>
          </a:bodyPr>
          <a:lstStyle/>
          <a:p>
            <a:pPr algn="just" defTabSz="632535" fontAlgn="base">
              <a:lnSpc>
                <a:spcPts val="1245"/>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a:p>
            <a:pPr algn="just" defTabSz="632535" fontAlgn="base">
              <a:lnSpc>
                <a:spcPts val="1245"/>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40"/>
          <p:cNvSpPr>
            <a:spLocks/>
          </p:cNvSpPr>
          <p:nvPr/>
        </p:nvSpPr>
        <p:spPr bwMode="auto">
          <a:xfrm>
            <a:off x="6961847" y="2590925"/>
            <a:ext cx="2082857" cy="1186869"/>
          </a:xfrm>
          <a:prstGeom prst="rect">
            <a:avLst/>
          </a:prstGeom>
          <a:ln w="12700">
            <a:solidFill>
              <a:schemeClr val="tx1"/>
            </a:solidFill>
          </a:ln>
          <a:extLst/>
        </p:spPr>
        <p:style>
          <a:lnRef idx="1">
            <a:schemeClr val="accent3"/>
          </a:lnRef>
          <a:fillRef idx="2">
            <a:schemeClr val="accent3"/>
          </a:fillRef>
          <a:effectRef idx="1">
            <a:schemeClr val="accent3"/>
          </a:effectRef>
          <a:fontRef idx="minor">
            <a:schemeClr val="dk1"/>
          </a:fontRef>
        </p:style>
        <p:txBody>
          <a:bodyPr vert="horz" wrap="square" lIns="49812" tIns="0" rIns="24906" bIns="49812" numCol="1" anchor="ctr" anchorCtr="0" compatLnSpc="1">
            <a:prstTxWarp prst="textNoShape">
              <a:avLst/>
            </a:prstTxWarp>
          </a:bodyPr>
          <a:lstStyle/>
          <a:p>
            <a:pPr defTabSz="632631" fontAlgn="base">
              <a:lnSpc>
                <a:spcPts val="991"/>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a:p>
            <a:pPr defTabSz="632631" fontAlgn="base">
              <a:lnSpc>
                <a:spcPts val="991"/>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40"/>
          <p:cNvSpPr>
            <a:spLocks/>
          </p:cNvSpPr>
          <p:nvPr/>
        </p:nvSpPr>
        <p:spPr bwMode="auto">
          <a:xfrm>
            <a:off x="6950941" y="5784130"/>
            <a:ext cx="2082857" cy="746410"/>
          </a:xfrm>
          <a:prstGeom prst="roundRect">
            <a:avLst>
              <a:gd name="adj" fmla="val 12091"/>
            </a:avLst>
          </a:prstGeom>
          <a:ln w="9525">
            <a:solidFill>
              <a:schemeClr val="tx1"/>
            </a:solidFill>
            <a:prstDash val="dash"/>
          </a:ln>
          <a:extLst/>
        </p:spPr>
        <p:style>
          <a:lnRef idx="1">
            <a:schemeClr val="accent3"/>
          </a:lnRef>
          <a:fillRef idx="2">
            <a:schemeClr val="accent3"/>
          </a:fillRef>
          <a:effectRef idx="1">
            <a:schemeClr val="accent3"/>
          </a:effectRef>
          <a:fontRef idx="minor">
            <a:schemeClr val="dk1"/>
          </a:fontRef>
        </p:style>
        <p:txBody>
          <a:bodyPr vert="horz" wrap="square" lIns="49812" tIns="0" rIns="0" bIns="49812" numCol="1" anchor="ctr" anchorCtr="0" compatLnSpc="1">
            <a:prstTxWarp prst="textNoShape">
              <a:avLst/>
            </a:prstTxWarp>
          </a:bodyPr>
          <a:lstStyle/>
          <a:p>
            <a:pPr defTabSz="632535" fontAlgn="base">
              <a:lnSpc>
                <a:spcPts val="1245"/>
              </a:lnSpc>
              <a:spcBef>
                <a:spcPct val="0"/>
              </a:spcBef>
              <a:spcAft>
                <a:spcPct val="0"/>
              </a:spcAft>
            </a:pP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40"/>
          <p:cNvSpPr>
            <a:spLocks/>
          </p:cNvSpPr>
          <p:nvPr/>
        </p:nvSpPr>
        <p:spPr bwMode="auto">
          <a:xfrm>
            <a:off x="2542182" y="2807466"/>
            <a:ext cx="2069462" cy="222413"/>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安全・安心なまちの実現と合わせ、民間活力や地域資源を活かし魅力あるまちへ再生</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40"/>
          <p:cNvSpPr>
            <a:spLocks/>
          </p:cNvSpPr>
          <p:nvPr/>
        </p:nvSpPr>
        <p:spPr bwMode="auto">
          <a:xfrm>
            <a:off x="2503506" y="2580741"/>
            <a:ext cx="1556699" cy="210301"/>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lnSpc>
                <a:spcPts val="1799"/>
              </a:lnSpc>
              <a:spcBef>
                <a:spcPct val="0"/>
              </a:spcBef>
              <a:spcAft>
                <a:spcPct val="0"/>
              </a:spcAft>
            </a:pPr>
            <a:r>
              <a:rPr lang="ja-JP" altLang="en-US"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＜暮らしやすいまちづくり＞</a:t>
            </a:r>
            <a:endParaRPr lang="en-US" altLang="ja-JP" sz="714"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40"/>
          <p:cNvSpPr>
            <a:spLocks/>
          </p:cNvSpPr>
          <p:nvPr/>
        </p:nvSpPr>
        <p:spPr bwMode="auto">
          <a:xfrm>
            <a:off x="2526133" y="3086110"/>
            <a:ext cx="2031429" cy="308789"/>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◇まちの将来像を見据えた、</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　まちづくり構想を検討（２地区）</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40"/>
          <p:cNvSpPr>
            <a:spLocks/>
          </p:cNvSpPr>
          <p:nvPr/>
        </p:nvSpPr>
        <p:spPr bwMode="auto">
          <a:xfrm>
            <a:off x="2526133" y="3455124"/>
            <a:ext cx="2031429" cy="444207"/>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◇除却跡地等の緑化や農園の整備による、みどりを活かした魅力あるまちづくり（２地区）</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正方形/長方形 40"/>
          <p:cNvSpPr>
            <a:spLocks/>
          </p:cNvSpPr>
          <p:nvPr/>
        </p:nvSpPr>
        <p:spPr bwMode="auto">
          <a:xfrm>
            <a:off x="2518004" y="4458888"/>
            <a:ext cx="2052405" cy="27285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延焼の危険性が高い老朽建築物の除却や、避難等のための道路･公園を整備</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40"/>
          <p:cNvSpPr>
            <a:spLocks/>
          </p:cNvSpPr>
          <p:nvPr/>
        </p:nvSpPr>
        <p:spPr bwMode="auto">
          <a:xfrm>
            <a:off x="2490871" y="4192621"/>
            <a:ext cx="1064111" cy="19458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lnSpc>
                <a:spcPts val="1799"/>
              </a:lnSpc>
              <a:spcBef>
                <a:spcPct val="0"/>
              </a:spcBef>
              <a:spcAft>
                <a:spcPct val="0"/>
              </a:spcAft>
            </a:pPr>
            <a:r>
              <a:rPr lang="ja-JP" altLang="en-US"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＜まちの不燃化＞</a:t>
            </a:r>
            <a:endParaRPr lang="en-US" altLang="ja-JP"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正方形/長方形 40"/>
          <p:cNvSpPr>
            <a:spLocks/>
          </p:cNvSpPr>
          <p:nvPr/>
        </p:nvSpPr>
        <p:spPr bwMode="auto">
          <a:xfrm>
            <a:off x="2526133" y="5575331"/>
            <a:ext cx="2031429" cy="34929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◇地元市に技術者等を派遣し、事業執行体制を強化（６市）</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40"/>
          <p:cNvSpPr>
            <a:spLocks/>
          </p:cNvSpPr>
          <p:nvPr/>
        </p:nvSpPr>
        <p:spPr bwMode="auto">
          <a:xfrm>
            <a:off x="6980669" y="2606605"/>
            <a:ext cx="1388571" cy="225665"/>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lnSpc>
                <a:spcPts val="1799"/>
              </a:lnSpc>
              <a:spcBef>
                <a:spcPct val="0"/>
              </a:spcBef>
              <a:spcAft>
                <a:spcPct val="0"/>
              </a:spcAft>
            </a:pPr>
            <a:r>
              <a:rPr lang="ja-JP" altLang="en-US"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＜延焼遮断帯の整備＞</a:t>
            </a:r>
            <a:endParaRPr lang="en-US" altLang="ja-JP"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40"/>
          <p:cNvSpPr>
            <a:spLocks/>
          </p:cNvSpPr>
          <p:nvPr/>
        </p:nvSpPr>
        <p:spPr bwMode="auto">
          <a:xfrm>
            <a:off x="6970681" y="2848844"/>
            <a:ext cx="2108571" cy="265852"/>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　延焼遮断帯の核となる都市計画道路三国塚口線（</a:t>
            </a:r>
            <a:r>
              <a:rPr lang="en-US" altLang="ja-JP" sz="714"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着手</a:t>
            </a:r>
            <a:r>
              <a:rPr lang="en-US" altLang="ja-JP" sz="714" dirty="0">
                <a:latin typeface="Meiryo UI" panose="020B0604030504040204" pitchFamily="50" charset="-128"/>
                <a:ea typeface="Meiryo UI" panose="020B0604030504040204" pitchFamily="50" charset="-128"/>
                <a:cs typeface="Meiryo UI" panose="020B0604030504040204" pitchFamily="50" charset="-128"/>
              </a:rPr>
              <a:t>)</a:t>
            </a:r>
            <a:r>
              <a:rPr lang="ja-JP" altLang="en-US" sz="714"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寝屋川大東線</a:t>
            </a:r>
            <a:r>
              <a:rPr lang="en-US" altLang="ja-JP" sz="714"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着手</a:t>
            </a:r>
            <a:r>
              <a:rPr lang="en-US" altLang="ja-JP" sz="714" dirty="0">
                <a:latin typeface="Meiryo UI" panose="020B0604030504040204" pitchFamily="50" charset="-128"/>
                <a:ea typeface="Meiryo UI" panose="020B0604030504040204" pitchFamily="50" charset="-128"/>
                <a:cs typeface="Meiryo UI" panose="020B0604030504040204" pitchFamily="50" charset="-128"/>
              </a:rPr>
              <a:t>)</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を整備</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40"/>
          <p:cNvSpPr>
            <a:spLocks/>
          </p:cNvSpPr>
          <p:nvPr/>
        </p:nvSpPr>
        <p:spPr bwMode="auto">
          <a:xfrm>
            <a:off x="6969764" y="3955003"/>
            <a:ext cx="1388571" cy="23711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lnSpc>
                <a:spcPts val="1799"/>
              </a:lnSpc>
              <a:spcBef>
                <a:spcPct val="0"/>
              </a:spcBef>
              <a:spcAft>
                <a:spcPct val="0"/>
              </a:spcAft>
            </a:pPr>
            <a:r>
              <a:rPr lang="ja-JP" altLang="en-US"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＜地域防災力の向上＞</a:t>
            </a:r>
            <a:endParaRPr lang="en-US" altLang="ja-JP"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正方形/長方形 40"/>
          <p:cNvSpPr>
            <a:spLocks/>
          </p:cNvSpPr>
          <p:nvPr/>
        </p:nvSpPr>
        <p:spPr bwMode="auto">
          <a:xfrm>
            <a:off x="6970680" y="4226311"/>
            <a:ext cx="2088223" cy="21347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土木事務所や市等と連携した防災講座、ワークショップ等を実施</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40"/>
          <p:cNvSpPr>
            <a:spLocks/>
          </p:cNvSpPr>
          <p:nvPr/>
        </p:nvSpPr>
        <p:spPr bwMode="auto">
          <a:xfrm>
            <a:off x="6998918" y="4884295"/>
            <a:ext cx="2031429" cy="282857"/>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◇「建築防災啓発員制度」による効果的な防災啓発</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正方形/長方形 40"/>
          <p:cNvSpPr>
            <a:spLocks/>
          </p:cNvSpPr>
          <p:nvPr/>
        </p:nvSpPr>
        <p:spPr bwMode="auto">
          <a:xfrm>
            <a:off x="6987387" y="5818312"/>
            <a:ext cx="1729706" cy="19458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lnSpc>
                <a:spcPts val="1661"/>
              </a:lnSpc>
              <a:spcBef>
                <a:spcPct val="0"/>
              </a:spcBef>
              <a:spcAft>
                <a:spcPct val="0"/>
              </a:spcAft>
            </a:pPr>
            <a:r>
              <a:rPr lang="en-US" altLang="ja-JP"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密集事業の見える化</a:t>
            </a:r>
            <a:r>
              <a:rPr lang="en-US" altLang="ja-JP" sz="1000" b="1"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37" name="正方形/長方形 40"/>
          <p:cNvSpPr>
            <a:spLocks/>
          </p:cNvSpPr>
          <p:nvPr/>
        </p:nvSpPr>
        <p:spPr bwMode="auto">
          <a:xfrm>
            <a:off x="6970680" y="6066308"/>
            <a:ext cx="1954286" cy="22992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まちの「燃え広がりにくさ」等を色分けした「密集市街地まちの防災性マップ」の公表</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149036" y="2276063"/>
            <a:ext cx="2270154" cy="4397143"/>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6631" tIns="28316" rIns="56631" bIns="28316" rtlCol="0" anchor="ctr"/>
          <a:lstStyle/>
          <a:p>
            <a:pPr algn="ctr"/>
            <a:endParaRPr lang="ja-JP" altLang="en-US" sz="1553">
              <a:latin typeface="Meiryo UI" panose="020B0604030504040204" pitchFamily="50" charset="-128"/>
              <a:ea typeface="Meiryo UI" panose="020B0604030504040204" pitchFamily="50" charset="-128"/>
            </a:endParaRPr>
          </a:p>
        </p:txBody>
      </p:sp>
      <p:sp>
        <p:nvSpPr>
          <p:cNvPr id="125" name="正方形/長方形 40"/>
          <p:cNvSpPr>
            <a:spLocks/>
          </p:cNvSpPr>
          <p:nvPr/>
        </p:nvSpPr>
        <p:spPr bwMode="auto">
          <a:xfrm>
            <a:off x="163755" y="4135323"/>
            <a:ext cx="2156402" cy="394143"/>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lnSpc>
                <a:spcPts val="1522"/>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endParaRPr lang="en-US" altLang="ja-JP" sz="99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7144" hangingPunct="0">
              <a:lnSpc>
                <a:spcPts val="1239"/>
              </a:lnSpc>
            </a:pPr>
            <a:r>
              <a:rPr lang="ja-JP" altLang="en-US"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防災性と地域の魅力向上により、まちを活性化</a:t>
            </a:r>
            <a:endParaRPr lang="en-US" altLang="ja-JP"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40"/>
          <p:cNvSpPr>
            <a:spLocks/>
          </p:cNvSpPr>
          <p:nvPr/>
        </p:nvSpPr>
        <p:spPr bwMode="auto">
          <a:xfrm>
            <a:off x="163755" y="4837462"/>
            <a:ext cx="2103924" cy="79022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lnSpc>
                <a:spcPts val="1522"/>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取組みの柱</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a:p>
            <a:pPr marL="77144">
              <a:lnSpc>
                <a:spcPts val="1239"/>
              </a:lnSpc>
            </a:pPr>
            <a:r>
              <a:rPr lang="ja-JP" altLang="en-US"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「まちの不燃化」</a:t>
            </a:r>
            <a:endParaRPr lang="en-US" altLang="ja-JP"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7144">
              <a:lnSpc>
                <a:spcPts val="1239"/>
              </a:lnSpc>
            </a:pPr>
            <a:r>
              <a:rPr lang="ja-JP" altLang="en-US"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「延焼遮断帯の整備」　</a:t>
            </a:r>
            <a:endParaRPr lang="en-US" altLang="ja-JP"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7144">
              <a:lnSpc>
                <a:spcPts val="1239"/>
              </a:lnSpc>
            </a:pPr>
            <a:r>
              <a:rPr lang="ja-JP" altLang="en-US"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「地域防災力の向上」</a:t>
            </a:r>
            <a:endParaRPr lang="en-US" altLang="ja-JP"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7144">
              <a:lnSpc>
                <a:spcPts val="1239"/>
              </a:lnSpc>
            </a:pPr>
            <a:r>
              <a:rPr lang="ja-JP" altLang="en-US"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「暮らしやすいまちづくり」</a:t>
            </a:r>
            <a:endParaRPr lang="en-US" altLang="ja-JP" sz="78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5"/>
          <p:cNvSpPr>
            <a:spLocks noChangeArrowheads="1"/>
          </p:cNvSpPr>
          <p:nvPr/>
        </p:nvSpPr>
        <p:spPr bwMode="auto">
          <a:xfrm>
            <a:off x="269310" y="2990257"/>
            <a:ext cx="2078299" cy="31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566128" fontAlgn="base">
              <a:lnSpc>
                <a:spcPts val="1239"/>
              </a:lnSpc>
              <a:spcBef>
                <a:spcPct val="0"/>
              </a:spcBef>
              <a:spcAft>
                <a:spcPct val="0"/>
              </a:spcAft>
            </a:pPr>
            <a:r>
              <a:rPr lang="ja-JP" altLang="en-US"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「地震時等に著しく危険な密集市街地」を</a:t>
            </a:r>
            <a:endParaRPr lang="en-US" altLang="ja-JP"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566128" fontAlgn="base">
              <a:lnSpc>
                <a:spcPts val="1239"/>
              </a:lnSpc>
              <a:spcBef>
                <a:spcPct val="0"/>
              </a:spcBef>
              <a:spcAft>
                <a:spcPct val="0"/>
              </a:spcAft>
            </a:pPr>
            <a:r>
              <a:rPr lang="ja-JP" altLang="en-US"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R2(2020)</a:t>
            </a:r>
            <a:r>
              <a:rPr lang="ja-JP" altLang="en-US"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年度末までに解消</a:t>
            </a:r>
            <a:endParaRPr lang="en-US" altLang="ja-JP" sz="929"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p:cNvSpPr txBox="1"/>
          <p:nvPr/>
        </p:nvSpPr>
        <p:spPr>
          <a:xfrm>
            <a:off x="264484" y="3288733"/>
            <a:ext cx="2082857" cy="281672"/>
          </a:xfrm>
          <a:prstGeom prst="rect">
            <a:avLst/>
          </a:prstGeom>
          <a:noFill/>
        </p:spPr>
        <p:txBody>
          <a:bodyPr wrap="square" lIns="24902" tIns="44276" rIns="24902" bIns="44276" rtlCol="0">
            <a:noAutofit/>
          </a:bodyPr>
          <a:lstStyle/>
          <a:p>
            <a:pPr>
              <a:lnSpc>
                <a:spcPts val="1143"/>
              </a:lnSpc>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府内 </a:t>
            </a:r>
            <a:r>
              <a:rPr lang="en-US" altLang="ja-JP" sz="786" dirty="0">
                <a:latin typeface="Meiryo UI" panose="020B0604030504040204" pitchFamily="50" charset="-128"/>
                <a:ea typeface="Meiryo UI" panose="020B0604030504040204" pitchFamily="50" charset="-128"/>
                <a:cs typeface="Meiryo UI" panose="020B0604030504040204" pitchFamily="50" charset="-128"/>
              </a:rPr>
              <a:t>7</a:t>
            </a:r>
            <a:r>
              <a:rPr lang="ja-JP" altLang="en-US" sz="786" dirty="0">
                <a:latin typeface="Meiryo UI" panose="020B0604030504040204" pitchFamily="50" charset="-128"/>
                <a:ea typeface="Meiryo UI" panose="020B0604030504040204" pitchFamily="50" charset="-128"/>
                <a:cs typeface="Meiryo UI" panose="020B0604030504040204" pitchFamily="50" charset="-128"/>
              </a:rPr>
              <a:t>市</a:t>
            </a:r>
            <a:r>
              <a:rPr lang="en-US" altLang="ja-JP" sz="786" dirty="0">
                <a:latin typeface="Meiryo UI" panose="020B0604030504040204" pitchFamily="50" charset="-128"/>
                <a:ea typeface="Meiryo UI" panose="020B0604030504040204" pitchFamily="50" charset="-128"/>
                <a:cs typeface="Meiryo UI" panose="020B0604030504040204" pitchFamily="50" charset="-128"/>
              </a:rPr>
              <a:t>11</a:t>
            </a:r>
            <a:r>
              <a:rPr lang="ja-JP" altLang="en-US" sz="786" dirty="0">
                <a:latin typeface="Meiryo UI" panose="020B0604030504040204" pitchFamily="50" charset="-128"/>
                <a:ea typeface="Meiryo UI" panose="020B0604030504040204" pitchFamily="50" charset="-128"/>
                <a:cs typeface="Meiryo UI" panose="020B0604030504040204" pitchFamily="50" charset="-128"/>
              </a:rPr>
              <a:t>地区 </a:t>
            </a:r>
            <a:r>
              <a:rPr lang="en-US" altLang="ja-JP" sz="786" b="1" dirty="0">
                <a:latin typeface="Meiryo UI" panose="020B0604030504040204" pitchFamily="50" charset="-128"/>
                <a:ea typeface="Meiryo UI" panose="020B0604030504040204" pitchFamily="50" charset="-128"/>
                <a:cs typeface="Meiryo UI" panose="020B0604030504040204" pitchFamily="50" charset="-128"/>
              </a:rPr>
              <a:t>2,248ha</a:t>
            </a:r>
            <a:endParaRPr lang="en-US" altLang="ja-JP" sz="744"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643" dirty="0">
                <a:latin typeface="Meiryo UI" panose="020B0604030504040204" pitchFamily="50" charset="-128"/>
                <a:ea typeface="Meiryo UI" panose="020B0604030504040204" pitchFamily="50" charset="-128"/>
                <a:cs typeface="Meiryo UI" panose="020B0604030504040204" pitchFamily="50" charset="-128"/>
              </a:rPr>
              <a:t>大阪市 堺市 豊中市 守口市 門真市 寝屋川市 東大阪市</a:t>
            </a:r>
            <a:endParaRPr lang="en-US" altLang="ja-JP" sz="64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正方形/長方形 15"/>
          <p:cNvSpPr>
            <a:spLocks noChangeArrowheads="1"/>
          </p:cNvSpPr>
          <p:nvPr/>
        </p:nvSpPr>
        <p:spPr bwMode="auto">
          <a:xfrm>
            <a:off x="227867" y="2319494"/>
            <a:ext cx="2064460" cy="2571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ja-JP" altLang="en-US" sz="1143"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itchFamily="50" charset="-128"/>
              </a:rPr>
              <a:t>大阪府密集市街地整備方針</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40"/>
          <p:cNvSpPr>
            <a:spLocks/>
          </p:cNvSpPr>
          <p:nvPr/>
        </p:nvSpPr>
        <p:spPr bwMode="auto">
          <a:xfrm>
            <a:off x="163755" y="5669881"/>
            <a:ext cx="2288195" cy="105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5714" tIns="0" rIns="0" bIns="0" numCol="1" anchor="t" anchorCtr="0" compatLnSpc="1">
            <a:prstTxWarp prst="textNoShape">
              <a:avLst/>
            </a:prstTxWarp>
          </a:bodyPr>
          <a:lstStyle/>
          <a:p>
            <a:pPr defTabSz="566331" fontAlgn="base">
              <a:lnSpc>
                <a:spcPts val="1522"/>
              </a:lnSpc>
              <a:spcBef>
                <a:spcPct val="0"/>
              </a:spcBef>
              <a:spcAft>
                <a:spcPct val="0"/>
              </a:spcAft>
            </a:pPr>
            <a:r>
              <a:rPr lang="en-US" altLang="ja-JP" sz="1000" dirty="0">
                <a:latin typeface="Meiryo UI" panose="020B0604030504040204" pitchFamily="50" charset="-128"/>
                <a:ea typeface="Meiryo UI" panose="020B0604030504040204" pitchFamily="50" charset="-128"/>
                <a:cs typeface="Meiryo UI" pitchFamily="50" charset="-128"/>
              </a:rPr>
              <a:t>&lt;</a:t>
            </a:r>
            <a:r>
              <a:rPr lang="en-US" altLang="ja-JP" sz="1000" spc="-71" dirty="0">
                <a:latin typeface="Meiryo UI" panose="020B0604030504040204" pitchFamily="50" charset="-128"/>
                <a:ea typeface="Meiryo UI" panose="020B0604030504040204" pitchFamily="50" charset="-128"/>
                <a:cs typeface="Meiryo UI" pitchFamily="50" charset="-128"/>
              </a:rPr>
              <a:t>H30(2018)</a:t>
            </a:r>
            <a:r>
              <a:rPr lang="ja-JP" altLang="en-US" sz="1000" spc="-71" dirty="0">
                <a:latin typeface="Meiryo UI" panose="020B0604030504040204" pitchFamily="50" charset="-128"/>
                <a:ea typeface="Meiryo UI" panose="020B0604030504040204" pitchFamily="50" charset="-128"/>
                <a:cs typeface="Meiryo UI" pitchFamily="50" charset="-128"/>
              </a:rPr>
              <a:t>年度からの新たな推進方策</a:t>
            </a:r>
            <a:r>
              <a:rPr lang="en-US" altLang="ja-JP" sz="1000" spc="-71" dirty="0">
                <a:latin typeface="Meiryo UI" panose="020B0604030504040204" pitchFamily="50" charset="-128"/>
                <a:ea typeface="Meiryo UI" panose="020B0604030504040204" pitchFamily="50" charset="-128"/>
                <a:cs typeface="Meiryo UI" pitchFamily="50" charset="-128"/>
              </a:rPr>
              <a:t>&gt;</a:t>
            </a:r>
            <a:endParaRPr lang="ja-JP" altLang="ja-JP" sz="1000" dirty="0">
              <a:latin typeface="Meiryo UI" panose="020B0604030504040204" pitchFamily="50" charset="-128"/>
              <a:ea typeface="Meiryo UI" panose="020B0604030504040204" pitchFamily="50" charset="-128"/>
              <a:cs typeface="ＭＳ Ｐゴシック" pitchFamily="50" charset="-128"/>
            </a:endParaRPr>
          </a:p>
          <a:p>
            <a:pPr marL="77144" defTabSz="566417" fontAlgn="base">
              <a:lnSpc>
                <a:spcPts val="1239"/>
              </a:lnSpc>
              <a:spcBef>
                <a:spcPct val="0"/>
              </a:spcBef>
              <a:spcAft>
                <a:spcPct val="0"/>
              </a:spcAft>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・民間連携により事業推進力を強化</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pPr marL="77144" defTabSz="566417" fontAlgn="base">
              <a:lnSpc>
                <a:spcPts val="1239"/>
              </a:lnSpc>
              <a:spcBef>
                <a:spcPct val="0"/>
              </a:spcBef>
              <a:spcAft>
                <a:spcPct val="0"/>
              </a:spcAft>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・消防・大学等と連携し地域防災力を強化</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pPr marL="77144" defTabSz="566417" fontAlgn="base">
              <a:lnSpc>
                <a:spcPts val="1239"/>
              </a:lnSpc>
              <a:spcBef>
                <a:spcPct val="0"/>
              </a:spcBef>
              <a:spcAft>
                <a:spcPct val="0"/>
              </a:spcAft>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・民間の事業意欲を喚起しまちを動かす</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pPr marL="77144" defTabSz="566417" fontAlgn="base">
              <a:lnSpc>
                <a:spcPts val="1239"/>
              </a:lnSpc>
              <a:spcBef>
                <a:spcPct val="0"/>
              </a:spcBef>
              <a:spcAft>
                <a:spcPct val="0"/>
              </a:spcAft>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・みどりの力でまちを甦らせる</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a:p>
            <a:pPr marL="77144" defTabSz="566417" fontAlgn="base">
              <a:lnSpc>
                <a:spcPts val="1239"/>
              </a:lnSpc>
              <a:spcBef>
                <a:spcPct val="0"/>
              </a:spcBef>
              <a:spcAft>
                <a:spcPct val="0"/>
              </a:spcAft>
            </a:pPr>
            <a:r>
              <a:rPr lang="ja-JP" altLang="en-US" sz="786" dirty="0">
                <a:latin typeface="Meiryo UI" panose="020B0604030504040204" pitchFamily="50" charset="-128"/>
                <a:ea typeface="Meiryo UI" panose="020B0604030504040204" pitchFamily="50" charset="-128"/>
                <a:cs typeface="Meiryo UI" panose="020B0604030504040204" pitchFamily="50" charset="-128"/>
              </a:rPr>
              <a:t>・事業の進捗管理・協働化</a:t>
            </a:r>
            <a:endParaRPr lang="en-US" altLang="ja-JP" sz="78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40"/>
          <p:cNvSpPr>
            <a:spLocks/>
          </p:cNvSpPr>
          <p:nvPr/>
        </p:nvSpPr>
        <p:spPr bwMode="auto">
          <a:xfrm>
            <a:off x="163755" y="2817888"/>
            <a:ext cx="712874" cy="179237"/>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25714" tIns="0" rIns="0" bIns="0" numCol="1" anchor="t" anchorCtr="0" compatLnSpc="1">
            <a:prstTxWarp prst="textNoShape">
              <a:avLst/>
            </a:prstTxWarp>
          </a:bodyPr>
          <a:lstStyle/>
          <a:p>
            <a:pPr marL="108153" indent="-108153">
              <a:lnSpc>
                <a:spcPts val="1245"/>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&lt;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&gt;</a:t>
            </a:r>
          </a:p>
        </p:txBody>
      </p:sp>
      <p:sp>
        <p:nvSpPr>
          <p:cNvPr id="146" name="二等辺三角形 145"/>
          <p:cNvSpPr/>
          <p:nvPr/>
        </p:nvSpPr>
        <p:spPr>
          <a:xfrm rot="10800000">
            <a:off x="1090303" y="3651609"/>
            <a:ext cx="379086" cy="66898"/>
          </a:xfrm>
          <a:prstGeom prst="triangle">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53">
              <a:latin typeface="Meiryo UI" panose="020B0604030504040204" pitchFamily="50" charset="-128"/>
              <a:ea typeface="Meiryo UI" panose="020B0604030504040204" pitchFamily="50" charset="-128"/>
            </a:endParaRPr>
          </a:p>
        </p:txBody>
      </p:sp>
      <p:sp>
        <p:nvSpPr>
          <p:cNvPr id="67" name="正方形/長方形 40"/>
          <p:cNvSpPr>
            <a:spLocks/>
          </p:cNvSpPr>
          <p:nvPr/>
        </p:nvSpPr>
        <p:spPr bwMode="auto">
          <a:xfrm>
            <a:off x="6998919" y="4496133"/>
            <a:ext cx="2031429" cy="282857"/>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◇大学と連携し、</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A</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Ｒ等映像技術を用いた啓発による防災まちづくりを推進</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40"/>
          <p:cNvSpPr>
            <a:spLocks/>
          </p:cNvSpPr>
          <p:nvPr/>
        </p:nvSpPr>
        <p:spPr bwMode="auto">
          <a:xfrm>
            <a:off x="6998919" y="6337853"/>
            <a:ext cx="2031429" cy="16924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◇地区毎の改善状況を見える化　</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40"/>
          <p:cNvSpPr>
            <a:spLocks/>
          </p:cNvSpPr>
          <p:nvPr/>
        </p:nvSpPr>
        <p:spPr bwMode="auto">
          <a:xfrm>
            <a:off x="2581167" y="5242490"/>
            <a:ext cx="1956784" cy="32490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defTabSz="632631"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･老朽建築物等の除却を促進：約</a:t>
            </a:r>
            <a:r>
              <a:rPr lang="en-US" altLang="ja-JP" sz="714" dirty="0">
                <a:latin typeface="Meiryo UI" panose="020B0604030504040204" pitchFamily="50" charset="-128"/>
                <a:ea typeface="Meiryo UI" panose="020B0604030504040204" pitchFamily="50" charset="-128"/>
                <a:cs typeface="Meiryo UI" panose="020B0604030504040204" pitchFamily="50" charset="-128"/>
              </a:rPr>
              <a:t>1,750</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戸</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a:p>
            <a:pPr algn="just" defTabSz="632535" fontAlgn="base">
              <a:spcBef>
                <a:spcPts val="214"/>
              </a:spcBef>
              <a:spcAft>
                <a:spcPct val="0"/>
              </a:spcAft>
            </a:pPr>
            <a:r>
              <a:rPr lang="ja-JP" altLang="en-US" sz="714" dirty="0">
                <a:latin typeface="Meiryo UI" panose="020B0604030504040204" pitchFamily="50" charset="-128"/>
                <a:ea typeface="Meiryo UI" panose="020B0604030504040204" pitchFamily="50" charset="-128"/>
                <a:cs typeface="Meiryo UI" panose="020B0604030504040204" pitchFamily="50" charset="-128"/>
              </a:rPr>
              <a:t>･道路整備にかかる用地買収の推進：約</a:t>
            </a:r>
            <a:r>
              <a:rPr lang="en-US" altLang="ja-JP" sz="714" dirty="0">
                <a:latin typeface="Meiryo UI" panose="020B0604030504040204" pitchFamily="50" charset="-128"/>
                <a:ea typeface="Meiryo UI" panose="020B0604030504040204" pitchFamily="50" charset="-128"/>
                <a:cs typeface="Meiryo UI" panose="020B0604030504040204" pitchFamily="50" charset="-128"/>
              </a:rPr>
              <a:t>8,400</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40"/>
          <p:cNvSpPr>
            <a:spLocks/>
          </p:cNvSpPr>
          <p:nvPr/>
        </p:nvSpPr>
        <p:spPr bwMode="auto">
          <a:xfrm>
            <a:off x="7069808" y="3499499"/>
            <a:ext cx="2019446" cy="20571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44591" tIns="0" rIns="44591" bIns="44591" numCol="1" anchor="t" anchorCtr="0" compatLnSpc="1">
            <a:prstTxWarp prst="textNoShape">
              <a:avLst/>
            </a:prstTxWarp>
          </a:bodyPr>
          <a:lstStyle/>
          <a:p>
            <a:pPr algn="just" defTabSz="632535" fontAlgn="base">
              <a:spcBef>
                <a:spcPts val="214"/>
              </a:spcBef>
              <a:spcAft>
                <a:spcPct val="0"/>
              </a:spcAft>
            </a:pPr>
            <a:r>
              <a:rPr lang="ja-JP" altLang="en-US" sz="71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・道路整備にかかる</a:t>
            </a:r>
            <a:r>
              <a:rPr lang="ja-JP" altLang="en-US" sz="714" spc="-1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用地買収の推進　約</a:t>
            </a:r>
            <a:r>
              <a:rPr lang="en-US" altLang="ja-JP" sz="714" spc="-1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7,300</a:t>
            </a:r>
            <a:r>
              <a:rPr lang="ja-JP" altLang="en-US" sz="714" spc="-1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14"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74" name="正方形/長方形 40"/>
          <p:cNvSpPr>
            <a:spLocks/>
          </p:cNvSpPr>
          <p:nvPr/>
        </p:nvSpPr>
        <p:spPr bwMode="auto">
          <a:xfrm>
            <a:off x="2526133" y="5945972"/>
            <a:ext cx="2031429" cy="437143"/>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◇まちの安全性と魅力向上に向け、</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   空家･空地活用を推進</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７地区）</a:t>
            </a:r>
          </a:p>
        </p:txBody>
      </p:sp>
      <p:sp>
        <p:nvSpPr>
          <p:cNvPr id="75" name="正方形/長方形 40"/>
          <p:cNvSpPr>
            <a:spLocks/>
          </p:cNvSpPr>
          <p:nvPr/>
        </p:nvSpPr>
        <p:spPr bwMode="auto">
          <a:xfrm>
            <a:off x="6998919" y="5272455"/>
            <a:ext cx="2031429" cy="33428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◇都市整備推進センターの補助制度等を活用した感震ブレーカーの普及啓発</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40"/>
          <p:cNvSpPr>
            <a:spLocks/>
          </p:cNvSpPr>
          <p:nvPr/>
        </p:nvSpPr>
        <p:spPr bwMode="auto">
          <a:xfrm>
            <a:off x="6998919" y="3131022"/>
            <a:ext cx="2031429" cy="334286"/>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◇大幅な予算の拡充により着実に整備を推進 </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H27:0.9</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R</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:25.3</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億円                              </a:t>
            </a:r>
            <a:endParaRPr lang="ja-JP" altLang="en-US" sz="929" b="1" i="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正方形/長方形 40"/>
          <p:cNvSpPr>
            <a:spLocks/>
          </p:cNvSpPr>
          <p:nvPr/>
        </p:nvSpPr>
        <p:spPr bwMode="auto">
          <a:xfrm>
            <a:off x="2526133" y="4748486"/>
            <a:ext cx="2031429" cy="558434"/>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vert="horz" wrap="square" lIns="0" tIns="0" rIns="25714" bIns="0" numCol="1" anchor="t" anchorCtr="0" compatLnSpc="1">
            <a:prstTxWarp prst="textNoShape">
              <a:avLst/>
            </a:prstTxWarp>
          </a:bodyPr>
          <a:lstStyle/>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◇大幅な予算の拡充により地元市を</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　 強力に支援</a:t>
            </a:r>
            <a:endParaRPr lang="en-US" altLang="ja-JP" sz="929" b="1" dirty="0">
              <a:latin typeface="Meiryo UI" panose="020B0604030504040204" pitchFamily="50" charset="-128"/>
              <a:ea typeface="Meiryo UI" panose="020B0604030504040204" pitchFamily="50" charset="-128"/>
              <a:cs typeface="Meiryo UI" panose="020B0604030504040204" pitchFamily="50" charset="-128"/>
            </a:endParaRPr>
          </a:p>
          <a:p>
            <a:pPr marL="102859" indent="-102859" defTabSz="632631" fontAlgn="base">
              <a:lnSpc>
                <a:spcPts val="1286"/>
              </a:lnSpc>
              <a:spcAft>
                <a:spcPct val="0"/>
              </a:spcAft>
            </a:pPr>
            <a:r>
              <a:rPr lang="ja-JP" altLang="en-US" sz="929"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H26:2.5</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億円 ➡ </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R</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929" b="1" dirty="0">
                <a:latin typeface="Meiryo UI" panose="020B0604030504040204" pitchFamily="50" charset="-128"/>
                <a:ea typeface="Meiryo UI" panose="020B0604030504040204" pitchFamily="50" charset="-128"/>
                <a:cs typeface="Meiryo UI" panose="020B0604030504040204" pitchFamily="50" charset="-128"/>
              </a:rPr>
              <a:t>:18.8</a:t>
            </a:r>
            <a:r>
              <a:rPr lang="ja-JP" altLang="en-US" sz="929" b="1"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929" b="1" i="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0" name="直線コネクタ 79"/>
          <p:cNvCxnSpPr>
            <a:endCxn id="95" idx="3"/>
          </p:cNvCxnSpPr>
          <p:nvPr/>
        </p:nvCxnSpPr>
        <p:spPr>
          <a:xfrm flipH="1" flipV="1">
            <a:off x="4580435" y="5314585"/>
            <a:ext cx="2182909" cy="160266"/>
          </a:xfrm>
          <a:prstGeom prst="line">
            <a:avLst/>
          </a:prstGeom>
          <a:ln w="28575">
            <a:solidFill>
              <a:schemeClr val="tx1"/>
            </a:solidFill>
            <a:headEnd type="ova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242717" y="3751264"/>
            <a:ext cx="2074256" cy="333375"/>
            <a:chOff x="321655" y="2715165"/>
            <a:chExt cx="2903958" cy="466725"/>
          </a:xfrm>
        </p:grpSpPr>
        <p:sp>
          <p:nvSpPr>
            <p:cNvPr id="147" name="正方形/長方形 15"/>
            <p:cNvSpPr>
              <a:spLocks noChangeArrowheads="1"/>
            </p:cNvSpPr>
            <p:nvPr/>
          </p:nvSpPr>
          <p:spPr bwMode="auto">
            <a:xfrm>
              <a:off x="428552" y="2786527"/>
              <a:ext cx="1533770" cy="324000"/>
            </a:xfrm>
            <a:prstGeom prst="rect">
              <a:avLst/>
            </a:prstGeom>
            <a:noFill/>
            <a:ln w="6350" cmpd="sng">
              <a:no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defTabSz="566128" fontAlgn="base">
                <a:lnSpc>
                  <a:spcPts val="1239"/>
                </a:lnSpc>
                <a:spcBef>
                  <a:spcPct val="0"/>
                </a:spcBef>
                <a:spcAft>
                  <a:spcPct val="0"/>
                </a:spcAft>
              </a:pPr>
              <a:r>
                <a:rPr lang="en-US" altLang="ja-JP" sz="750" b="1" dirty="0">
                  <a:latin typeface="Meiryo UI" panose="020B0604030504040204" pitchFamily="50" charset="-128"/>
                  <a:ea typeface="Meiryo UI" panose="020B0604030504040204" pitchFamily="50" charset="-128"/>
                  <a:cs typeface="Meiryo UI" panose="020B0604030504040204" pitchFamily="50" charset="-128"/>
                </a:rPr>
                <a:t>1,815ha</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a:t>
              </a:r>
              <a:r>
                <a:rPr lang="en-US" altLang="ja-JP" sz="750" dirty="0">
                  <a:latin typeface="Meiryo UI" panose="020B0604030504040204" pitchFamily="50" charset="-128"/>
                  <a:ea typeface="Meiryo UI" panose="020B0604030504040204" pitchFamily="50" charset="-128"/>
                  <a:cs typeface="Meiryo UI" panose="020B0604030504040204" pitchFamily="50" charset="-128"/>
                </a:rPr>
                <a:t>433ha</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15"/>
            <p:cNvSpPr>
              <a:spLocks noChangeArrowheads="1"/>
            </p:cNvSpPr>
            <p:nvPr/>
          </p:nvSpPr>
          <p:spPr bwMode="auto">
            <a:xfrm>
              <a:off x="2040220" y="2813839"/>
              <a:ext cx="972000" cy="270237"/>
            </a:xfrm>
            <a:prstGeom prst="bracketPair">
              <a:avLst/>
            </a:prstGeom>
            <a:noFill/>
            <a:ln w="6350"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566128" fontAlgn="base">
                <a:lnSpc>
                  <a:spcPts val="929"/>
                </a:lnSpc>
                <a:spcBef>
                  <a:spcPct val="0"/>
                </a:spcBef>
                <a:spcAft>
                  <a:spcPct val="0"/>
                </a:spcAft>
              </a:pPr>
              <a:r>
                <a:rPr lang="en-US" altLang="ja-JP" sz="714" dirty="0">
                  <a:latin typeface="Meiryo UI" panose="020B0604030504040204" pitchFamily="50" charset="-128"/>
                  <a:ea typeface="Meiryo UI" panose="020B0604030504040204" pitchFamily="50" charset="-128"/>
                  <a:cs typeface="Meiryo UI" panose="020B0604030504040204" pitchFamily="50" charset="-128"/>
                </a:rPr>
                <a:t>R</a:t>
              </a:r>
              <a:r>
                <a:rPr lang="ja-JP" altLang="en-US" sz="714" dirty="0">
                  <a:latin typeface="Meiryo UI" panose="020B0604030504040204" pitchFamily="50" charset="-128"/>
                  <a:ea typeface="Meiryo UI" panose="020B0604030504040204" pitchFamily="50" charset="-128"/>
                  <a:cs typeface="Meiryo UI" panose="020B0604030504040204" pitchFamily="50" charset="-128"/>
                </a:rPr>
                <a:t>１年度末時点</a:t>
              </a:r>
              <a:endParaRPr lang="en-US" altLang="ja-JP" sz="714"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21655" y="2715165"/>
              <a:ext cx="2903958" cy="466725"/>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grpSp>
      <p:sp>
        <p:nvSpPr>
          <p:cNvPr id="78" name="正方形/長方形 15"/>
          <p:cNvSpPr>
            <a:spLocks noChangeArrowheads="1"/>
          </p:cNvSpPr>
          <p:nvPr/>
        </p:nvSpPr>
        <p:spPr bwMode="auto">
          <a:xfrm>
            <a:off x="1274465" y="2549787"/>
            <a:ext cx="1028571" cy="257143"/>
          </a:xfrm>
          <a:prstGeom prst="bracketPair">
            <a:avLst>
              <a:gd name="adj" fmla="val 10211"/>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566128" fontAlgn="base">
              <a:spcBef>
                <a:spcPct val="0"/>
              </a:spcBef>
              <a:spcAft>
                <a:spcPct val="0"/>
              </a:spcAft>
            </a:pPr>
            <a:r>
              <a:rPr lang="en-US" altLang="ja-JP" sz="750" dirty="0">
                <a:solidFill>
                  <a:srgbClr val="000000"/>
                </a:solidFill>
                <a:latin typeface="Meiryo UI" panose="020B0604030504040204" pitchFamily="50" charset="-128"/>
                <a:ea typeface="Meiryo UI" panose="020B0604030504040204" pitchFamily="50" charset="-128"/>
                <a:cs typeface="Meiryo UI" pitchFamily="50" charset="-128"/>
              </a:rPr>
              <a:t>H26(2014)</a:t>
            </a:r>
            <a:r>
              <a:rPr lang="ja-JP" altLang="en-US" sz="75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75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750" dirty="0">
                <a:solidFill>
                  <a:srgbClr val="000000"/>
                </a:solidFill>
                <a:latin typeface="Meiryo UI" panose="020B0604030504040204" pitchFamily="50" charset="-128"/>
                <a:ea typeface="Meiryo UI" panose="020B0604030504040204" pitchFamily="50" charset="-128"/>
                <a:cs typeface="Meiryo UI" pitchFamily="50" charset="-128"/>
              </a:rPr>
              <a:t>月策定</a:t>
            </a:r>
            <a:endParaRPr lang="en-US" altLang="ja-JP" sz="750" dirty="0">
              <a:solidFill>
                <a:srgbClr val="000000"/>
              </a:solidFill>
              <a:latin typeface="Meiryo UI" panose="020B0604030504040204" pitchFamily="50" charset="-128"/>
              <a:ea typeface="Meiryo UI" panose="020B0604030504040204" pitchFamily="50" charset="-128"/>
              <a:cs typeface="Meiryo UI" pitchFamily="50" charset="-128"/>
            </a:endParaRPr>
          </a:p>
          <a:p>
            <a:pPr algn="ctr" defTabSz="566128" fontAlgn="base">
              <a:spcBef>
                <a:spcPct val="0"/>
              </a:spcBef>
              <a:spcAft>
                <a:spcPct val="0"/>
              </a:spcAft>
            </a:pPr>
            <a:r>
              <a:rPr lang="en-US" altLang="ja-JP" sz="750" dirty="0">
                <a:solidFill>
                  <a:srgbClr val="000000"/>
                </a:solidFill>
                <a:latin typeface="Meiryo UI" panose="020B0604030504040204" pitchFamily="50" charset="-128"/>
                <a:ea typeface="Meiryo UI" panose="020B0604030504040204" pitchFamily="50" charset="-128"/>
                <a:cs typeface="Meiryo UI" pitchFamily="50" charset="-128"/>
              </a:rPr>
              <a:t>H30(2018)</a:t>
            </a:r>
            <a:r>
              <a:rPr lang="ja-JP" altLang="en-US" sz="750" dirty="0">
                <a:solidFill>
                  <a:srgbClr val="000000"/>
                </a:solidFill>
                <a:latin typeface="Meiryo UI" panose="020B0604030504040204" pitchFamily="50" charset="-128"/>
                <a:ea typeface="Meiryo UI" panose="020B0604030504040204" pitchFamily="50" charset="-128"/>
                <a:cs typeface="Meiryo UI" pitchFamily="50" charset="-128"/>
              </a:rPr>
              <a:t>年</a:t>
            </a:r>
            <a:r>
              <a:rPr lang="en-US" altLang="ja-JP" sz="750" dirty="0">
                <a:solidFill>
                  <a:srgbClr val="000000"/>
                </a:solidFill>
                <a:latin typeface="Meiryo UI" panose="020B0604030504040204" pitchFamily="50" charset="-128"/>
                <a:ea typeface="Meiryo UI" panose="020B0604030504040204" pitchFamily="50" charset="-128"/>
                <a:cs typeface="Meiryo UI" pitchFamily="50" charset="-128"/>
              </a:rPr>
              <a:t>3</a:t>
            </a:r>
            <a:r>
              <a:rPr lang="ja-JP" altLang="en-US" sz="750" dirty="0">
                <a:solidFill>
                  <a:srgbClr val="000000"/>
                </a:solidFill>
                <a:latin typeface="Meiryo UI" panose="020B0604030504040204" pitchFamily="50" charset="-128"/>
                <a:ea typeface="Meiryo UI" panose="020B0604030504040204" pitchFamily="50" charset="-128"/>
                <a:cs typeface="Meiryo UI" pitchFamily="50" charset="-128"/>
              </a:rPr>
              <a:t>月改定</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15"/>
          <p:cNvSpPr>
            <a:spLocks noChangeArrowheads="1"/>
          </p:cNvSpPr>
          <p:nvPr/>
        </p:nvSpPr>
        <p:spPr bwMode="auto">
          <a:xfrm>
            <a:off x="1528019" y="3306563"/>
            <a:ext cx="668571" cy="180000"/>
          </a:xfrm>
          <a:prstGeom prst="bracketPair">
            <a:avLst/>
          </a:prstGeom>
          <a:noFill/>
          <a:ln w="6350"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p>
            <a:pPr algn="ctr" defTabSz="566128" fontAlgn="base">
              <a:lnSpc>
                <a:spcPts val="643"/>
              </a:lnSpc>
              <a:spcBef>
                <a:spcPct val="0"/>
              </a:spcBef>
              <a:spcAft>
                <a:spcPct val="0"/>
              </a:spcAft>
            </a:pPr>
            <a:r>
              <a:rPr lang="en-US" altLang="ja-JP" sz="643" dirty="0">
                <a:latin typeface="Meiryo UI" panose="020B0604030504040204" pitchFamily="50" charset="-128"/>
                <a:ea typeface="Meiryo UI" panose="020B0604030504040204" pitchFamily="50" charset="-128"/>
                <a:cs typeface="Meiryo UI" panose="020B0604030504040204" pitchFamily="50" charset="-128"/>
              </a:rPr>
              <a:t>H24</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年度当初</a:t>
            </a:r>
            <a:endParaRPr lang="en-US" altLang="ja-JP" sz="643" dirty="0">
              <a:latin typeface="Meiryo UI" panose="020B0604030504040204" pitchFamily="50" charset="-128"/>
              <a:ea typeface="Meiryo UI" panose="020B0604030504040204" pitchFamily="50" charset="-128"/>
              <a:cs typeface="Meiryo UI" panose="020B0604030504040204" pitchFamily="50" charset="-128"/>
            </a:endParaRPr>
          </a:p>
          <a:p>
            <a:pPr algn="ctr" defTabSz="566128" fontAlgn="base">
              <a:lnSpc>
                <a:spcPts val="643"/>
              </a:lnSpc>
              <a:spcBef>
                <a:spcPct val="0"/>
              </a:spcBef>
              <a:spcAft>
                <a:spcPct val="0"/>
              </a:spcAft>
            </a:pPr>
            <a:r>
              <a:rPr lang="en-US" altLang="ja-JP" sz="643" dirty="0">
                <a:latin typeface="Meiryo UI" panose="020B0604030504040204" pitchFamily="50" charset="-128"/>
                <a:ea typeface="Meiryo UI" panose="020B0604030504040204" pitchFamily="50" charset="-128"/>
                <a:cs typeface="Meiryo UI" panose="020B0604030504040204" pitchFamily="50" charset="-128"/>
              </a:rPr>
              <a:t>H24.10</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国公表</a:t>
            </a:r>
            <a:endParaRPr lang="en-US" altLang="ja-JP" sz="64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315918" y="952245"/>
            <a:ext cx="8504554" cy="11452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lIns="107981" tIns="35993" rIns="107981" bIns="35993" anchor="t" anchorCtr="0">
            <a:spAutoFit/>
          </a:bodyPr>
          <a:lstStyle/>
          <a:p>
            <a:pPr marL="82536" indent="90472" defTabSz="793285">
              <a:lnSpc>
                <a:spcPct val="120000"/>
              </a:lnSpc>
              <a:spcBef>
                <a:spcPts val="300"/>
              </a:spcBef>
              <a:defRPr/>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本府内の「地震時等に著しく危険な密集市街地」では、これまでの取組みにより、安全性を示す評価指標は着実に改善しているものの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２年度末までの目標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達成は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極めて高いと認識しており、現在、地元市と連携し、これまでの取組みについて検証、分析を進めています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36" indent="90472" defTabSz="793285">
              <a:lnSpc>
                <a:spcPct val="120000"/>
              </a:lnSpc>
              <a:spcBef>
                <a:spcPts val="300"/>
              </a:spcBef>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は、新たな密集市街地整備</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方針を策定することにより新たな目標期限までに密集市街地の解消を目指します。</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179134" y="700822"/>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dirty="0" smtClean="0"/>
              <a:t>「</a:t>
            </a:r>
            <a:r>
              <a:rPr lang="ja-JP" altLang="en-US" sz="1400" b="1" u="sng" dirty="0" smtClean="0"/>
              <a:t>大阪府密集市街地整備方針」の取組み</a:t>
            </a:r>
            <a:endParaRPr lang="en-US" altLang="ja-JP" sz="1400" b="1" u="sng" dirty="0"/>
          </a:p>
        </p:txBody>
      </p:sp>
      <p:sp>
        <p:nvSpPr>
          <p:cNvPr id="68" name="タイトル 1"/>
          <p:cNvSpPr txBox="1">
            <a:spLocks/>
          </p:cNvSpPr>
          <p:nvPr/>
        </p:nvSpPr>
        <p:spPr>
          <a:xfrm>
            <a:off x="0" y="-60094"/>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密集市街地対策の状況</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25</a:t>
            </a:fld>
            <a:endParaRPr lang="ja-JP" altLang="en-US" sz="1800" dirty="0">
              <a:solidFill>
                <a:schemeClr val="tx1"/>
              </a:solidFill>
            </a:endParaRPr>
          </a:p>
        </p:txBody>
      </p:sp>
    </p:spTree>
    <p:extLst>
      <p:ext uri="{BB962C8B-B14F-4D97-AF65-F5344CB8AC3E}">
        <p14:creationId xmlns:p14="http://schemas.microsoft.com/office/powerpoint/2010/main" val="43922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40"/>
          <p:cNvSpPr txBox="1"/>
          <p:nvPr/>
        </p:nvSpPr>
        <p:spPr>
          <a:xfrm>
            <a:off x="302954" y="1120861"/>
            <a:ext cx="5773447" cy="246221"/>
          </a:xfrm>
          <a:prstGeom prst="rect">
            <a:avLst/>
          </a:prstGeom>
          <a:noFill/>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基本方針</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効率的・効果的な維持管理の推進</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857" b="1" dirty="0">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44" name="角丸四角形 143"/>
          <p:cNvSpPr/>
          <p:nvPr/>
        </p:nvSpPr>
        <p:spPr>
          <a:xfrm>
            <a:off x="4619974" y="2634648"/>
            <a:ext cx="4483703" cy="2080209"/>
          </a:xfrm>
          <a:prstGeom prst="roundRect">
            <a:avLst>
              <a:gd name="adj" fmla="val 168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en-US" altLang="ja-JP" sz="857"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b="1" kern="100" dirty="0">
                <a:solidFill>
                  <a:prstClr val="black"/>
                </a:solidFill>
                <a:latin typeface="Georgia"/>
                <a:ea typeface="Meiryo UI"/>
                <a:cs typeface="Times New Roman"/>
              </a:rPr>
              <a:t>地域が一体となった維持管理を実践する</a:t>
            </a:r>
            <a:endParaRPr lang="en-US" altLang="ja-JP" sz="857" b="1" kern="100" dirty="0">
              <a:solidFill>
                <a:prstClr val="black"/>
              </a:solidFill>
              <a:latin typeface="Georgia"/>
              <a:ea typeface="Meiryo UI"/>
              <a:cs typeface="Times New Roman"/>
            </a:endParaRPr>
          </a:p>
          <a:p>
            <a:pPr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○土木事務所毎に大学、管内市町村と連携し、維持管理におけるノウハウの共有や、人材育成、</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技術連携を図る地域維持管理連携プラットフォームを構築</a:t>
            </a:r>
            <a:endParaRPr lang="en-US" altLang="ja-JP" sz="750" b="1" kern="100" dirty="0">
              <a:solidFill>
                <a:prstClr val="black"/>
              </a:solidFill>
              <a:latin typeface="Georgia"/>
              <a:ea typeface="Meiryo UI"/>
              <a:cs typeface="Times New Roman"/>
            </a:endParaRPr>
          </a:p>
          <a:p>
            <a:pPr lvl="0" algn="just"/>
            <a:r>
              <a:rPr lang="ja-JP" altLang="en-US" sz="750"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endParaRPr lang="en-US" altLang="ja-JP" sz="857" b="1" i="1" kern="100" dirty="0">
              <a:solidFill>
                <a:prstClr val="black"/>
              </a:solidFill>
              <a:latin typeface="Georgia"/>
              <a:ea typeface="Meiryo UI"/>
              <a:cs typeface="Times New Roman"/>
            </a:endParaRPr>
          </a:p>
          <a:p>
            <a:pPr lvl="0" algn="just"/>
            <a:r>
              <a:rPr lang="ja-JP" altLang="en-US" sz="857" b="1" i="1" kern="100" dirty="0">
                <a:solidFill>
                  <a:prstClr val="black"/>
                </a:solidFill>
                <a:latin typeface="Georgia"/>
                <a:ea typeface="Meiryo UI"/>
                <a:cs typeface="Times New Roman"/>
              </a:rPr>
              <a:t>○</a:t>
            </a:r>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維持管理技術者育成の視点で、研修プログラムを分野、経験など技術レベルに応じて体系化し、</a:t>
            </a:r>
            <a:endParaRPr lang="en-US" altLang="ja-JP"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857" i="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フィールドワーク等により実践に即した形へ再構築</a:t>
            </a:r>
            <a:endParaRPr lang="en-US" altLang="ja-JP" sz="75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テキスト ボックス 2"/>
          <p:cNvSpPr txBox="1">
            <a:spLocks noChangeArrowheads="1"/>
          </p:cNvSpPr>
          <p:nvPr/>
        </p:nvSpPr>
        <p:spPr bwMode="auto">
          <a:xfrm>
            <a:off x="4723961" y="6224773"/>
            <a:ext cx="4308313" cy="542998"/>
          </a:xfrm>
          <a:prstGeom prst="rect">
            <a:avLst/>
          </a:prstGeom>
          <a:noFill/>
          <a:ln w="9525" cap="flat" cmpd="sng" algn="ctr">
            <a:solidFill>
              <a:schemeClr val="tx1"/>
            </a:solidFill>
            <a:prstDash val="dash"/>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H27.2.19</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3.20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「大阪府都市基盤施設長寿命化計画（案）」についてパブリックコメント  </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H27.3.31</a:t>
            </a:r>
            <a:r>
              <a:rPr lang="ja-JP" altLang="en-US" sz="857"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7" b="1" u="sng" kern="100" dirty="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857" u="sng" kern="100" dirty="0">
                <a:latin typeface="Meiryo UI" panose="020B0604030504040204" pitchFamily="50" charset="-128"/>
                <a:ea typeface="Meiryo UI" panose="020B0604030504040204" pitchFamily="50" charset="-128"/>
                <a:cs typeface="Meiryo UI" panose="020B0604030504040204" pitchFamily="50" charset="-128"/>
              </a:rPr>
              <a:t>」　策定　</a:t>
            </a:r>
            <a:endParaRPr lang="en-US" altLang="ja-JP" sz="857" u="sng"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857"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a:xfrm>
            <a:off x="4630889" y="4865220"/>
            <a:ext cx="4479760" cy="1943366"/>
          </a:xfrm>
          <a:prstGeom prst="roundRect">
            <a:avLst>
              <a:gd name="adj" fmla="val 1416"/>
            </a:avLst>
          </a:prstGeom>
          <a:no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ot="0" spcFirstLastPara="0" vert="horz" wrap="square" lIns="65314" tIns="32657" rIns="65314" bIns="32657" numCol="1" spcCol="0" rtlCol="0" fromWordArt="0" anchor="ctr" anchorCtr="0" forceAA="0" compatLnSpc="1">
            <a:prstTxWarp prst="textNoShape">
              <a:avLst/>
            </a:prstTxWarp>
            <a:noAutofit/>
          </a:bodyPr>
          <a:lstStyle/>
          <a:p>
            <a:pPr>
              <a:lnSpc>
                <a:spcPts val="1071"/>
              </a:lnSpc>
            </a:pPr>
            <a:endParaRPr lang="ja-JP" altLang="ja-JP" sz="1429" kern="100" dirty="0">
              <a:solidFill>
                <a:prstClr val="black"/>
              </a:solidFill>
              <a:ea typeface="HG明朝B"/>
              <a:cs typeface="Times New Roman"/>
            </a:endParaRPr>
          </a:p>
        </p:txBody>
      </p:sp>
      <p:sp>
        <p:nvSpPr>
          <p:cNvPr id="149" name="テキスト ボックス 2"/>
          <p:cNvSpPr txBox="1">
            <a:spLocks noChangeArrowheads="1"/>
          </p:cNvSpPr>
          <p:nvPr/>
        </p:nvSpPr>
        <p:spPr bwMode="auto">
          <a:xfrm>
            <a:off x="4738470" y="5046504"/>
            <a:ext cx="4308313" cy="851342"/>
          </a:xfrm>
          <a:prstGeom prst="rect">
            <a:avLst/>
          </a:prstGeom>
          <a:noFill/>
          <a:ln w="9525" cap="flat" cmpd="sng" algn="ctr">
            <a:solidFill>
              <a:schemeClr val="tx1"/>
            </a:solidFill>
            <a:prstDash val="solid"/>
            <a:headEnd/>
            <a:tailEnd/>
          </a:ln>
          <a:effectLst/>
        </p:spPr>
        <p:txBody>
          <a:bodyPr rot="0" vert="horz" wrap="square" lIns="65314" tIns="32657" rIns="65314" bIns="32657" anchor="t" anchorCtr="0">
            <a:noAutofit/>
          </a:bodyPr>
          <a:lstStyle/>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H25.12.4:</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大阪府都市基盤施設維持管理技術審議会へ諮問</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「都市基盤施設の効率的・効果的な維持管理・更新に関する長寿命化計画について」</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審議会２回、各部会</a:t>
            </a:r>
            <a:r>
              <a:rPr lang="en-US" altLang="ja-JP" sz="750" kern="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750" kern="100" dirty="0">
                <a:latin typeface="Meiryo UI" panose="020B0604030504040204" pitchFamily="50" charset="-128"/>
                <a:ea typeface="Meiryo UI" panose="020B0604030504040204" pitchFamily="50" charset="-128"/>
                <a:cs typeface="Meiryo UI" panose="020B0604030504040204" pitchFamily="50" charset="-128"/>
              </a:rPr>
              <a:t>回開催</a:t>
            </a:r>
            <a:endParaRPr lang="en-US" altLang="ja-JP" sz="750" kern="1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571"/>
              </a:lnSpc>
            </a:pP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857"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7" kern="100" dirty="0">
                <a:solidFill>
                  <a:prstClr val="black"/>
                </a:solidFill>
                <a:ea typeface="Meiryo UI"/>
                <a:cs typeface="Times New Roman"/>
              </a:rPr>
              <a:t>大阪府都市基盤施設維持管理技術審議会より「答申」</a:t>
            </a:r>
            <a:endParaRPr lang="en-US" altLang="ja-JP" sz="857" kern="100" dirty="0">
              <a:solidFill>
                <a:prstClr val="black"/>
              </a:solidFill>
              <a:ea typeface="Meiryo UI"/>
              <a:cs typeface="Times New Roman"/>
            </a:endParaRPr>
          </a:p>
        </p:txBody>
      </p:sp>
      <p:sp>
        <p:nvSpPr>
          <p:cNvPr id="150" name="角丸四角形 149"/>
          <p:cNvSpPr/>
          <p:nvPr/>
        </p:nvSpPr>
        <p:spPr>
          <a:xfrm>
            <a:off x="4615431" y="2527577"/>
            <a:ext cx="4483704"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持続可能な維持管理の仕組みの構築  </a:t>
            </a:r>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主な取組み）</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二等辺三角形 150"/>
          <p:cNvSpPr/>
          <p:nvPr/>
        </p:nvSpPr>
        <p:spPr>
          <a:xfrm rot="10800000">
            <a:off x="4907097" y="5982572"/>
            <a:ext cx="3942572" cy="1618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53" name="テキスト ボックス 52"/>
          <p:cNvSpPr txBox="1"/>
          <p:nvPr/>
        </p:nvSpPr>
        <p:spPr>
          <a:xfrm>
            <a:off x="4668343" y="4766292"/>
            <a:ext cx="719012" cy="224229"/>
          </a:xfrm>
          <a:prstGeom prst="rect">
            <a:avLst/>
          </a:prstGeom>
          <a:solidFill>
            <a:schemeClr val="bg1"/>
          </a:solidFill>
          <a:ln w="19050">
            <a:solidFill>
              <a:schemeClr val="tx1"/>
            </a:solidFill>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策定経緯</a:t>
            </a:r>
          </a:p>
        </p:txBody>
      </p:sp>
      <p:sp>
        <p:nvSpPr>
          <p:cNvPr id="55" name="テキスト ボックス 54"/>
          <p:cNvSpPr txBox="1"/>
          <p:nvPr/>
        </p:nvSpPr>
        <p:spPr>
          <a:xfrm>
            <a:off x="289005" y="662390"/>
            <a:ext cx="8991887" cy="641907"/>
          </a:xfrm>
          <a:prstGeom prst="rect">
            <a:avLst/>
          </a:prstGeom>
          <a:noFill/>
          <a:ln>
            <a:noFill/>
          </a:ln>
        </p:spPr>
        <p:txBody>
          <a:bodyPr wrap="square" rtlCol="0">
            <a:spAutoFit/>
          </a:bodyPr>
          <a:lstStyle/>
          <a:p>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目　的</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　○高度経済成長期に集中的に整備された都市基盤施設について、これまでの点検、補修などで蓄積されたデータを活用し、最新の専門的な知見に基づき、より一層、戦略的な</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維持管理を推進するため、「大阪府都市基盤施設長寿命化計画」を</a:t>
            </a:r>
            <a:r>
              <a:rPr lang="ja-JP" altLang="en-US" sz="857" dirty="0" smtClean="0">
                <a:latin typeface="Meiryo UI" panose="020B0604030504040204" pitchFamily="50" charset="-128"/>
                <a:ea typeface="Meiryo UI" panose="020B0604030504040204" pitchFamily="50" charset="-128"/>
                <a:cs typeface="Meiryo UI" panose="020B0604030504040204" pitchFamily="50" charset="-128"/>
              </a:rPr>
              <a:t>策定　○</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特に、施設毎に更新時期の見極めの考え方を明確化し、将来の更新時期を平準化</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○「効率的・効果的な維持管理の推進」や「持続可能な維持管理の仕組みの構築」に向け、今後</a:t>
            </a:r>
            <a:r>
              <a:rPr lang="en-US" altLang="ja-JP" sz="8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857" dirty="0">
                <a:latin typeface="Meiryo UI" panose="020B0604030504040204" pitchFamily="50" charset="-128"/>
                <a:ea typeface="Meiryo UI" panose="020B0604030504040204" pitchFamily="50" charset="-128"/>
                <a:cs typeface="Meiryo UI" panose="020B0604030504040204" pitchFamily="50" charset="-128"/>
              </a:rPr>
              <a:t>年を見通した「基本方針」と、分野・施設毎の対応方針を定めた「行動計画」で構成</a:t>
            </a:r>
          </a:p>
          <a:p>
            <a:endParaRPr lang="ja-JP" altLang="en-US" sz="8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45784" y="394377"/>
            <a:ext cx="9053351" cy="2108806"/>
          </a:xfrm>
          <a:prstGeom prst="roundRect">
            <a:avLst>
              <a:gd name="adj" fmla="val 277"/>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6"/>
          </a:p>
        </p:txBody>
      </p:sp>
      <p:sp>
        <p:nvSpPr>
          <p:cNvPr id="63" name="テキスト ボックス 62"/>
          <p:cNvSpPr txBox="1"/>
          <p:nvPr/>
        </p:nvSpPr>
        <p:spPr>
          <a:xfrm>
            <a:off x="3895899" y="1321853"/>
            <a:ext cx="2990644" cy="999120"/>
          </a:xfrm>
          <a:prstGeom prst="rect">
            <a:avLst/>
          </a:prstGeom>
          <a:noFill/>
          <a:ln>
            <a:solidFill>
              <a:schemeClr val="tx1"/>
            </a:solidFill>
            <a:prstDash val="dash"/>
          </a:ln>
        </p:spPr>
        <p:txBody>
          <a:bodyPr wrap="square" rtlCol="0">
            <a:spAutoFit/>
          </a:bodyPr>
          <a:lstStyle/>
          <a:p>
            <a:r>
              <a:rPr lang="ja-JP" altLang="en-US" sz="857" b="1" dirty="0">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１）人材の育成と確保、技術力向上と継承の仕組みを構築する</a:t>
            </a: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857"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　　　１</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・２</a:t>
            </a:r>
            <a:r>
              <a:rPr lang="en-US" altLang="ja-JP" sz="643" dirty="0">
                <a:latin typeface="Meiryo UI" panose="020B0604030504040204" pitchFamily="50" charset="-128"/>
                <a:ea typeface="Meiryo UI" panose="020B0604030504040204" pitchFamily="50" charset="-128"/>
                <a:cs typeface="Meiryo UI" panose="020B0604030504040204" pitchFamily="50" charset="-128"/>
              </a:rPr>
              <a:t>)</a:t>
            </a:r>
            <a:r>
              <a:rPr lang="ja-JP" altLang="en-US" sz="643" dirty="0">
                <a:latin typeface="Meiryo UI" panose="020B0604030504040204" pitchFamily="50" charset="-128"/>
                <a:ea typeface="Meiryo UI" panose="020B0604030504040204" pitchFamily="50" charset="-128"/>
                <a:cs typeface="Meiryo UI" panose="020B0604030504040204" pitchFamily="50" charset="-128"/>
              </a:rPr>
              <a:t>共通</a:t>
            </a:r>
          </a:p>
          <a:p>
            <a:r>
              <a:rPr lang="ja-JP" altLang="en-US" sz="857" dirty="0">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1280206" y="1320195"/>
            <a:ext cx="2571714" cy="1015599"/>
          </a:xfrm>
          <a:prstGeom prst="rect">
            <a:avLst/>
          </a:prstGeom>
          <a:noFill/>
          <a:ln>
            <a:solidFill>
              <a:schemeClr val="tx1"/>
            </a:solidFill>
            <a:prstDash val="dash"/>
          </a:ln>
        </p:spPr>
        <p:txBody>
          <a:bodyPr wrap="square" rtlCol="0">
            <a:spAutoFit/>
          </a:bodyPr>
          <a:lstStyle/>
          <a:p>
            <a:pPr lvl="0"/>
            <a:r>
              <a:rPr lang="ja-JP" altLang="en-US"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857"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更新時期をしっかり見極める</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a:t>
            </a:r>
            <a:r>
              <a:rPr lang="en-US" altLang="ja-JP" sz="57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フローを設定</a:t>
            </a:r>
          </a:p>
        </p:txBody>
      </p:sp>
      <p:sp>
        <p:nvSpPr>
          <p:cNvPr id="58" name="角丸四角形 57"/>
          <p:cNvSpPr/>
          <p:nvPr/>
        </p:nvSpPr>
        <p:spPr>
          <a:xfrm>
            <a:off x="289005" y="2793604"/>
            <a:ext cx="4273122" cy="639045"/>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193</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1,527km</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橋梁：</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2,209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　トンネル：</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トンネル</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○橋梁の近接目視点検は</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に加え、施設の状況に応じて中間点検の導入や直営点検を実施</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○目視できない部分に対して、非破壊検査などの新技術を定期的な点検に導入</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＊道路下の空洞に対して、走行型レーダー調査を実施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年で全路線</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＊トンネルの変位やコンクリートの剥離に対して、画像＋レーザー計測調査を実施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全トンネル</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9" name="角丸四角形 58"/>
          <p:cNvSpPr/>
          <p:nvPr/>
        </p:nvSpPr>
        <p:spPr>
          <a:xfrm>
            <a:off x="3462" y="2527577"/>
            <a:ext cx="4568537" cy="239181"/>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効率的・効果的な維持管理の推進　　（主な取組み）</a:t>
            </a:r>
            <a:r>
              <a:rPr lang="ja-JP" altLang="en-US" sz="571"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＊対策数量は現時点</a:t>
            </a:r>
            <a:endPar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角丸四角形 59"/>
          <p:cNvSpPr/>
          <p:nvPr/>
        </p:nvSpPr>
        <p:spPr>
          <a:xfrm>
            <a:off x="45783" y="2792579"/>
            <a:ext cx="224011" cy="640070"/>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a:t>
            </a:r>
          </a:p>
        </p:txBody>
      </p:sp>
      <p:sp>
        <p:nvSpPr>
          <p:cNvPr id="64" name="角丸四角形 63"/>
          <p:cNvSpPr/>
          <p:nvPr/>
        </p:nvSpPr>
        <p:spPr>
          <a:xfrm>
            <a:off x="292075" y="3531869"/>
            <a:ext cx="4270053" cy="418083"/>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　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777km</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○河川毎に、護岸構造や堤防形状、施設の点検結果、土砂堆積・洗掘状況等をまとめた河川カルテを策定し、各河川の特性を踏まえ、巡視・点検の重点化や計画的に修繕を行う予防保全の高度化を図る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（全河川）</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45784" y="3531869"/>
            <a:ext cx="225258" cy="418084"/>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川</a:t>
            </a:r>
          </a:p>
        </p:txBody>
      </p:sp>
      <p:sp>
        <p:nvSpPr>
          <p:cNvPr id="66" name="角丸四角形 65"/>
          <p:cNvSpPr/>
          <p:nvPr/>
        </p:nvSpPr>
        <p:spPr>
          <a:xfrm>
            <a:off x="294121" y="4046314"/>
            <a:ext cx="4268006" cy="424384"/>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　岸壁・物揚場等：</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施設（内</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鋼構造施設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　</a:t>
            </a:r>
            <a:endPar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○近接目視点検と併せて鋼構造</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施設については潜水士等による水中調査を実施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a:t>
            </a:r>
            <a:r>
              <a:rPr lang="ja-JP" altLang="en-US" sz="57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571"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○港湾鋼構造岸壁について、点検データの充実を図り、予防保全の高度化を図る</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643"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45783" y="4052513"/>
            <a:ext cx="231418" cy="418186"/>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港</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湾</a:t>
            </a:r>
          </a:p>
        </p:txBody>
      </p:sp>
      <p:sp>
        <p:nvSpPr>
          <p:cNvPr id="68" name="角丸四角形 67"/>
          <p:cNvSpPr/>
          <p:nvPr/>
        </p:nvSpPr>
        <p:spPr>
          <a:xfrm>
            <a:off x="280438" y="4580383"/>
            <a:ext cx="4281689" cy="53889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 </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985ha</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　 高中木</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千本</a:t>
            </a:r>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遊具は</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安全確保を最優先に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日常点検に</a:t>
            </a:r>
            <a:r>
              <a:rPr lang="ja-JP" altLang="en-US"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ja-JP" sz="7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不可視部の確認を含めた精密点検を</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実施すると共に、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点検データを蓄積・活用するなど、予防保全の充実を図る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714"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○街路樹は、樹木医などによる点検診断の導入</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39380" y="4573980"/>
            <a:ext cx="226429" cy="545299"/>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5652" y="5621361"/>
            <a:ext cx="4567779" cy="1099434"/>
          </a:xfrm>
          <a:prstGeom prst="roundRect">
            <a:avLst>
              <a:gd name="adj" fmla="val 2209"/>
            </a:avLst>
          </a:prstGeom>
          <a:noFill/>
          <a:ln>
            <a:no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全施設共通</a:t>
            </a:r>
            <a:r>
              <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〇各施設について、それぞれの更新判定フローに基づく点検を実施し、更新すべき施設の抽出を行うと共に、</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抽出した施設について、具体的な更新方法や時期を、今後順次、明らかにしていく</a:t>
            </a:r>
          </a:p>
          <a:p>
            <a:pPr lvl="0" algn="just"/>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河川・海岸・下水道機械設備共通</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○施設状況の把握が難しい、機械設備の維持管理手法を明確化</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＊排水ポンプエンジン内部の見えない部分に対し、分解整備点検の頻度を</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回から</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回に高める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＊洪水、高潮等</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「いつ、いかなる時に」でも確実に稼働しなければならない排水ポンプエンジンは原則</a:t>
            </a:r>
            <a:r>
              <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年経過時点　</a:t>
            </a:r>
            <a:endParaRPr lang="en-US" altLang="ja-JP"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r>
              <a:rPr lang="ja-JP" altLang="en-US" sz="75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で取替え </a:t>
            </a:r>
            <a:r>
              <a:rPr lang="ja-JP" altLang="en-US" sz="643"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643"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en-US" altLang="ja-JP" sz="75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just"/>
            <a:endParaRPr lang="ja-JP" altLang="en-US" sz="643"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45784" y="5177971"/>
            <a:ext cx="218750" cy="462703"/>
          </a:xfrm>
          <a:prstGeom prst="roundRect">
            <a:avLst>
              <a:gd name="adj" fmla="val 2209"/>
            </a:avLst>
          </a:prstGeom>
          <a:ln/>
          <a:effectLst/>
        </p:spPr>
        <p:style>
          <a:lnRef idx="0">
            <a:schemeClr val="dk1"/>
          </a:lnRef>
          <a:fillRef idx="3">
            <a:schemeClr val="dk1"/>
          </a:fillRef>
          <a:effectRef idx="3">
            <a:schemeClr val="dk1"/>
          </a:effectRef>
          <a:fontRef idx="minor">
            <a:schemeClr val="lt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下</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a:t>
            </a:r>
            <a:endParaRPr lang="en-US" altLang="ja-JP"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lvl="0" algn="ctr"/>
            <a:r>
              <a:rPr lang="ja-JP" altLang="en-US" sz="857"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道</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895" y="3247097"/>
            <a:ext cx="3984774" cy="1066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角丸四角形 49"/>
          <p:cNvSpPr/>
          <p:nvPr/>
        </p:nvSpPr>
        <p:spPr>
          <a:xfrm>
            <a:off x="8182" y="2527577"/>
            <a:ext cx="4563174" cy="4289602"/>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lvl="0" algn="just"/>
            <a:endParaRPr lang="ja-JP" altLang="en-US" sz="643"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83604" y="5171568"/>
            <a:ext cx="4278524" cy="469106"/>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rot="0" spcFirstLastPara="0" vert="horz" wrap="square" lIns="65314" tIns="32657" rIns="65314" bIns="32657" numCol="1" spcCol="0" rtlCol="0" fromWordArt="0" anchor="t" anchorCtr="0" forceAA="0" compatLnSpc="1">
            <a:prstTxWarp prst="textNoShape">
              <a:avLst/>
            </a:prstTxWarp>
            <a:noAutofit/>
          </a:bodyPr>
          <a:lstStyle/>
          <a:p>
            <a:pPr algn="just"/>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処理場　管渠総延長</a:t>
            </a:r>
            <a:r>
              <a:rPr lang="en-US" altLang="ja-JP" sz="750" b="1" u="sng"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558km</a:t>
            </a: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○本計画で定めた水処理施設の維持管理指針に基づき、水処理施設等土木構造物の予防保全対策について、より一層の充実強化を図る</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7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1228771" y="2305327"/>
            <a:ext cx="5349166" cy="224229"/>
          </a:xfrm>
          <a:prstGeom prst="rect">
            <a:avLst/>
          </a:prstGeom>
          <a:noFill/>
          <a:ln>
            <a:noFill/>
            <a:prstDash val="dash"/>
          </a:ln>
        </p:spPr>
        <p:txBody>
          <a:bodyPr wrap="square" rtlCol="0">
            <a:spAutoFit/>
          </a:bodyPr>
          <a:lstStyle/>
          <a:p>
            <a:pPr lvl="0"/>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○行動計画は、道路、河川、港湾・海岸、公園、下水道の各編で構成し、</a:t>
            </a:r>
            <a:r>
              <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a:t>
            </a:r>
            <a:r>
              <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PDCA</a:t>
            </a:r>
            <a:r>
              <a:rPr lang="ja-JP" altLang="en-US"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サイクルにより改善・充実</a:t>
            </a:r>
            <a:endParaRPr lang="en-US" altLang="ja-JP" sz="85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6937977" y="1321853"/>
            <a:ext cx="2057371" cy="1015663"/>
          </a:xfrm>
          <a:prstGeom prst="rect">
            <a:avLst/>
          </a:prstGeom>
          <a:noFill/>
          <a:ln>
            <a:solidFill>
              <a:schemeClr val="tx1"/>
            </a:solidFill>
            <a:prstDash val="sysDash"/>
          </a:ln>
        </p:spPr>
        <p:txBody>
          <a:bodyPr wrap="square" rtlCol="0">
            <a:spAutoFit/>
          </a:bodyPr>
          <a:lstStyle/>
          <a:p>
            <a:r>
              <a:rPr lang="en-US" altLang="ja-JP" sz="75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750" u="sng" dirty="0">
                <a:latin typeface="Meiryo UI" panose="020B0604030504040204" pitchFamily="50" charset="-128"/>
                <a:ea typeface="Meiryo UI" panose="020B0604030504040204" pitchFamily="50" charset="-128"/>
                <a:cs typeface="Meiryo UI" panose="020B0604030504040204" pitchFamily="50" charset="-128"/>
              </a:rPr>
              <a:t>更新判定とは</a:t>
            </a:r>
            <a:endParaRPr lang="en-US" altLang="ja-JP" sz="75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●それぞれの施設の現状を分析</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（施設の機能や損傷度等）</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●補修と更新のコスト比較</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●更新する場合の代替性確保など社会的影響</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⇒これらを総合的に評価したうえで、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ライフサイクルコストの最小化の観点で</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750" dirty="0">
                <a:latin typeface="Meiryo UI" panose="020B0604030504040204" pitchFamily="50" charset="-128"/>
                <a:ea typeface="Meiryo UI" panose="020B0604030504040204" pitchFamily="50" charset="-128"/>
                <a:cs typeface="Meiryo UI" panose="020B0604030504040204" pitchFamily="50" charset="-128"/>
              </a:rPr>
              <a:t>　　 更新すべき施設を抽出するもの</a:t>
            </a:r>
            <a:endParaRPr lang="en-US" altLang="ja-JP" sz="7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タイトル 1"/>
          <p:cNvSpPr txBox="1">
            <a:spLocks/>
          </p:cNvSpPr>
          <p:nvPr/>
        </p:nvSpPr>
        <p:spPr>
          <a:xfrm>
            <a:off x="3462" y="14856"/>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17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7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長寿命化修繕</a:t>
            </a:r>
            <a:r>
              <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a:t>
            </a:r>
            <a:r>
              <a:rPr lang="ja-JP" altLang="en-US" sz="17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の策定状況（</a:t>
            </a:r>
            <a:r>
              <a:rPr lang="zh-TW"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大阪府都市基盤施設長寿命化</a:t>
            </a:r>
            <a:r>
              <a:rPr lang="zh-TW" altLang="en-US" sz="17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a:t>
            </a:r>
            <a:r>
              <a:rPr lang="ja-JP" altLang="en-US" sz="17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概要）　（参考指標）</a:t>
            </a:r>
            <a:endParaRPr lang="ja-JP" altLang="en-US" sz="17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26</a:t>
            </a:fld>
            <a:endParaRPr lang="ja-JP" altLang="en-US" sz="1800" dirty="0">
              <a:solidFill>
                <a:schemeClr val="tx1"/>
              </a:solidFill>
            </a:endParaRPr>
          </a:p>
        </p:txBody>
      </p:sp>
    </p:spTree>
    <p:extLst>
      <p:ext uri="{BB962C8B-B14F-4D97-AF65-F5344CB8AC3E}">
        <p14:creationId xmlns:p14="http://schemas.microsoft.com/office/powerpoint/2010/main" val="352583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角丸四角形 232"/>
          <p:cNvSpPr/>
          <p:nvPr/>
        </p:nvSpPr>
        <p:spPr>
          <a:xfrm>
            <a:off x="4207899" y="764829"/>
            <a:ext cx="4884267" cy="1464949"/>
          </a:xfrm>
          <a:prstGeom prst="roundRect">
            <a:avLst>
              <a:gd name="adj" fmla="val 12050"/>
            </a:avLst>
          </a:prstGeom>
          <a:noFill/>
          <a:ln w="9525"/>
        </p:spPr>
        <p:style>
          <a:lnRef idx="2">
            <a:schemeClr val="accent6"/>
          </a:lnRef>
          <a:fillRef idx="1">
            <a:schemeClr val="lt1"/>
          </a:fillRef>
          <a:effectRef idx="0">
            <a:schemeClr val="accent6"/>
          </a:effectRef>
          <a:fontRef idx="minor">
            <a:schemeClr val="dk1"/>
          </a:fontRef>
        </p:style>
        <p:txBody>
          <a:bodyPr lIns="89195" tIns="44598" rIns="89195" bIns="44598" rtlCol="0" anchor="t" anchorCtr="0"/>
          <a:lstStyle/>
          <a:p>
            <a:endParaRPr lang="en-US" altLang="ja-JP" sz="968" dirty="0"/>
          </a:p>
        </p:txBody>
      </p:sp>
      <p:sp>
        <p:nvSpPr>
          <p:cNvPr id="232" name="角丸四角形 231"/>
          <p:cNvSpPr/>
          <p:nvPr/>
        </p:nvSpPr>
        <p:spPr>
          <a:xfrm>
            <a:off x="35497" y="770805"/>
            <a:ext cx="3987871" cy="1458973"/>
          </a:xfrm>
          <a:prstGeom prst="roundRect">
            <a:avLst>
              <a:gd name="adj" fmla="val 8929"/>
            </a:avLst>
          </a:prstGeom>
          <a:noFill/>
          <a:ln w="12700"/>
        </p:spPr>
        <p:style>
          <a:lnRef idx="2">
            <a:schemeClr val="accent6"/>
          </a:lnRef>
          <a:fillRef idx="1">
            <a:schemeClr val="lt1"/>
          </a:fillRef>
          <a:effectRef idx="0">
            <a:schemeClr val="accent6"/>
          </a:effectRef>
          <a:fontRef idx="minor">
            <a:schemeClr val="dk1"/>
          </a:fontRef>
        </p:style>
        <p:txBody>
          <a:bodyPr lIns="89195" tIns="44598" rIns="89195" bIns="44598" rtlCol="0" anchor="t" anchorCtr="0"/>
          <a:lstStyle/>
          <a:p>
            <a:endParaRPr lang="en-US" altLang="ja-JP" sz="968" dirty="0"/>
          </a:p>
        </p:txBody>
      </p:sp>
      <p:sp>
        <p:nvSpPr>
          <p:cNvPr id="17" name="角丸四角形 16"/>
          <p:cNvSpPr/>
          <p:nvPr/>
        </p:nvSpPr>
        <p:spPr>
          <a:xfrm>
            <a:off x="35497" y="2398758"/>
            <a:ext cx="9056669" cy="4195167"/>
          </a:xfrm>
          <a:prstGeom prst="roundRect">
            <a:avLst>
              <a:gd name="adj" fmla="val 5519"/>
            </a:avLst>
          </a:prstGeom>
          <a:noFill/>
          <a:ln w="9525"/>
        </p:spPr>
        <p:style>
          <a:lnRef idx="2">
            <a:schemeClr val="accent6"/>
          </a:lnRef>
          <a:fillRef idx="1">
            <a:schemeClr val="lt1"/>
          </a:fillRef>
          <a:effectRef idx="0">
            <a:schemeClr val="accent6"/>
          </a:effectRef>
          <a:fontRef idx="minor">
            <a:schemeClr val="dk1"/>
          </a:fontRef>
        </p:style>
        <p:txBody>
          <a:bodyPr lIns="89195" tIns="44598" rIns="89195" bIns="44598" rtlCol="0" anchor="t" anchorCtr="0"/>
          <a:lstStyle/>
          <a:p>
            <a:endParaRPr lang="en-US" altLang="ja-JP" sz="968" dirty="0"/>
          </a:p>
          <a:p>
            <a:r>
              <a:rPr lang="ja-JP" altLang="en-US" sz="786" dirty="0">
                <a:latin typeface="HG丸ｺﾞｼｯｸM-PRO" panose="020F0600000000000000" pitchFamily="50" charset="-128"/>
                <a:ea typeface="HG丸ｺﾞｼｯｸM-PRO" panose="020F0600000000000000" pitchFamily="50" charset="-128"/>
              </a:rPr>
              <a:t>○　概ね</a:t>
            </a:r>
            <a:r>
              <a:rPr lang="en-US" altLang="ja-JP" sz="786" dirty="0">
                <a:latin typeface="HG丸ｺﾞｼｯｸM-PRO" panose="020F0600000000000000" pitchFamily="50" charset="-128"/>
                <a:ea typeface="HG丸ｺﾞｼｯｸM-PRO" panose="020F0600000000000000" pitchFamily="50" charset="-128"/>
              </a:rPr>
              <a:t>2050</a:t>
            </a:r>
            <a:r>
              <a:rPr lang="ja-JP" altLang="en-US" sz="786" dirty="0">
                <a:latin typeface="HG丸ｺﾞｼｯｸM-PRO" panose="020F0600000000000000" pitchFamily="50" charset="-128"/>
                <a:ea typeface="HG丸ｺﾞｼｯｸM-PRO" panose="020F0600000000000000" pitchFamily="50" charset="-128"/>
              </a:rPr>
              <a:t>年の将来像（新環境総合計画）</a:t>
            </a:r>
          </a:p>
          <a:p>
            <a:r>
              <a:rPr lang="ja-JP" altLang="en-US" sz="847" dirty="0"/>
              <a:t>　</a:t>
            </a:r>
            <a:r>
              <a:rPr lang="ja-JP" altLang="en-US" sz="665" dirty="0"/>
              <a:t>資源の循環的な利用が自律的に進む社会が構築され、廃棄物の排出量が最小限に抑えられている。 また、生じた廃棄物はほぼ全量が</a:t>
            </a:r>
            <a:endParaRPr lang="en-US" altLang="ja-JP" sz="665" dirty="0"/>
          </a:p>
          <a:p>
            <a:r>
              <a:rPr lang="ja-JP" altLang="en-US" sz="665" dirty="0"/>
              <a:t>再生原料として使用され、製品として購入されることによって循環し、最終処分量も必要最小限となっている。</a:t>
            </a:r>
            <a:endParaRPr lang="en-US" altLang="ja-JP" sz="665" dirty="0"/>
          </a:p>
          <a:p>
            <a:endParaRPr lang="en-US" altLang="ja-JP" sz="665" dirty="0">
              <a:latin typeface="HG丸ｺﾞｼｯｸM-PRO" panose="020F0600000000000000" pitchFamily="50" charset="-128"/>
              <a:ea typeface="HG丸ｺﾞｼｯｸM-PRO" panose="020F0600000000000000" pitchFamily="50" charset="-128"/>
            </a:endParaRPr>
          </a:p>
          <a:p>
            <a:r>
              <a:rPr lang="ja-JP" altLang="en-US" sz="786" dirty="0">
                <a:latin typeface="HG丸ｺﾞｼｯｸM-PRO" panose="020F0600000000000000" pitchFamily="50" charset="-128"/>
                <a:ea typeface="HG丸ｺﾞｼｯｸM-PRO" panose="020F0600000000000000" pitchFamily="50" charset="-128"/>
              </a:rPr>
              <a:t>○　社会のイメージ</a:t>
            </a:r>
            <a:endParaRPr lang="en-US" altLang="ja-JP" sz="786" dirty="0">
              <a:latin typeface="HG丸ｺﾞｼｯｸM-PRO" panose="020F0600000000000000" pitchFamily="50" charset="-128"/>
              <a:ea typeface="HG丸ｺﾞｼｯｸM-PRO" panose="020F0600000000000000" pitchFamily="50" charset="-128"/>
            </a:endParaRPr>
          </a:p>
          <a:p>
            <a:r>
              <a:rPr lang="ja-JP" altLang="en-US" sz="786" dirty="0">
                <a:latin typeface="+mn-ea"/>
              </a:rPr>
              <a:t>　</a:t>
            </a:r>
            <a:r>
              <a:rPr lang="ja-JP" altLang="en-US" sz="665" dirty="0">
                <a:latin typeface="+mn-ea"/>
              </a:rPr>
              <a:t>循環型社会の将来像（長期的視点）を目指して、物の製造から廃棄に至る過程における生活様式、事業活動、適正処理の視点での</a:t>
            </a:r>
            <a:endParaRPr lang="en-US" altLang="ja-JP" sz="665" dirty="0">
              <a:latin typeface="+mn-ea"/>
            </a:endParaRPr>
          </a:p>
          <a:p>
            <a:r>
              <a:rPr lang="ja-JP" altLang="en-US" sz="665" dirty="0">
                <a:latin typeface="+mn-ea"/>
              </a:rPr>
              <a:t>社会の具体像をイメージしました。</a:t>
            </a:r>
            <a:endParaRPr lang="en-US" altLang="ja-JP" sz="665" dirty="0">
              <a:latin typeface="+mn-ea"/>
            </a:endParaRPr>
          </a:p>
          <a:p>
            <a:endParaRPr lang="en-US" altLang="ja-JP" sz="665" dirty="0">
              <a:latin typeface="+mn-ea"/>
            </a:endParaRPr>
          </a:p>
          <a:p>
            <a:endParaRPr lang="en-US" altLang="ja-JP" sz="1391" dirty="0"/>
          </a:p>
          <a:p>
            <a:endParaRPr lang="ja-JP" altLang="en-US" sz="1391" dirty="0"/>
          </a:p>
          <a:p>
            <a:endParaRPr lang="ja-JP" altLang="en-US" sz="1391" dirty="0"/>
          </a:p>
        </p:txBody>
      </p:sp>
      <p:sp>
        <p:nvSpPr>
          <p:cNvPr id="5" name="テキスト ボックス 4"/>
          <p:cNvSpPr txBox="1"/>
          <p:nvPr/>
        </p:nvSpPr>
        <p:spPr>
          <a:xfrm>
            <a:off x="6545754" y="6446065"/>
            <a:ext cx="2503839" cy="183169"/>
          </a:xfrm>
          <a:prstGeom prst="rect">
            <a:avLst/>
          </a:prstGeom>
          <a:noFill/>
        </p:spPr>
        <p:txBody>
          <a:bodyPr wrap="square" lIns="89195" tIns="44598" rIns="89195" bIns="44598" rtlCol="0">
            <a:spAutoFit/>
          </a:bodyPr>
          <a:lstStyle/>
          <a:p>
            <a:pPr algn="r"/>
            <a:r>
              <a:rPr lang="en-US" altLang="ja-JP" sz="605" dirty="0">
                <a:latin typeface="ＭＳ Ｐ明朝" panose="02020600040205080304" pitchFamily="18" charset="-128"/>
                <a:ea typeface="ＭＳ Ｐ明朝" panose="02020600040205080304" pitchFamily="18" charset="-128"/>
              </a:rPr>
              <a:t>※</a:t>
            </a:r>
            <a:r>
              <a:rPr lang="ja-JP" altLang="en-US" sz="605" dirty="0">
                <a:latin typeface="ＭＳ Ｐ明朝" panose="02020600040205080304" pitchFamily="18" charset="-128"/>
                <a:ea typeface="ＭＳ Ｐ明朝" panose="02020600040205080304" pitchFamily="18" charset="-128"/>
              </a:rPr>
              <a:t>図における線の太さが物の流れの「量」を表しています。</a:t>
            </a:r>
          </a:p>
        </p:txBody>
      </p:sp>
      <p:sp>
        <p:nvSpPr>
          <p:cNvPr id="9" name="Rectangle 6"/>
          <p:cNvSpPr>
            <a:spLocks noChangeArrowheads="1"/>
          </p:cNvSpPr>
          <p:nvPr/>
        </p:nvSpPr>
        <p:spPr bwMode="auto">
          <a:xfrm>
            <a:off x="152400" y="474645"/>
            <a:ext cx="180197" cy="59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195" tIns="44598" rIns="89195" bIns="44598" numCol="1" anchor="ctr" anchorCtr="0" compatLnSpc="1">
            <a:prstTxWarp prst="textNoShape">
              <a:avLst/>
            </a:prstTxWarp>
            <a:spAutoFit/>
          </a:bodyPr>
          <a:lstStyle>
            <a:lvl1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4140200" algn="l"/>
              </a:tabLst>
              <a:defRPr kumimoji="1">
                <a:solidFill>
                  <a:schemeClr val="tx1"/>
                </a:solidFill>
                <a:latin typeface="Arial" pitchFamily="34" charset="0"/>
                <a:ea typeface="ＭＳ Ｐゴシック" pitchFamily="50" charset="-128"/>
                <a:cs typeface="ＭＳ Ｐゴシック" pitchFamily="50" charset="-128"/>
              </a:defRPr>
            </a:lvl9pPr>
          </a:lstStyle>
          <a:p>
            <a:pPr>
              <a:tabLst>
                <a:tab pos="4038826" algn="l"/>
              </a:tabLst>
            </a:pPr>
            <a:r>
              <a:rPr lang="ja-JP" altLang="ja-JP" sz="1088"/>
              <a:t/>
            </a:r>
            <a:br>
              <a:rPr lang="ja-JP" altLang="ja-JP" sz="1088"/>
            </a:br>
            <a:endParaRPr lang="ja-JP" altLang="ja-JP" sz="1088"/>
          </a:p>
          <a:p>
            <a:pPr eaLnBrk="0" hangingPunct="0">
              <a:tabLst>
                <a:tab pos="4038826" algn="l"/>
              </a:tabLst>
            </a:pPr>
            <a:endParaRPr lang="ja-JP" altLang="ja-JP" sz="1088"/>
          </a:p>
        </p:txBody>
      </p:sp>
      <p:sp>
        <p:nvSpPr>
          <p:cNvPr id="16" name="角丸四角形 15"/>
          <p:cNvSpPr/>
          <p:nvPr/>
        </p:nvSpPr>
        <p:spPr>
          <a:xfrm>
            <a:off x="2575296" y="321122"/>
            <a:ext cx="4176464" cy="261214"/>
          </a:xfrm>
          <a:prstGeom prst="roundRect">
            <a:avLst/>
          </a:prstGeom>
          <a:solidFill>
            <a:schemeClr val="accent6">
              <a:lumMod val="20000"/>
              <a:lumOff val="80000"/>
            </a:schemeClr>
          </a:solidFill>
          <a:ln w="38100">
            <a:solidFill>
              <a:schemeClr val="tx1">
                <a:lumMod val="95000"/>
                <a:lumOff val="5000"/>
              </a:schemeClr>
            </a:solidFill>
          </a:ln>
        </p:spPr>
        <p:style>
          <a:lnRef idx="2">
            <a:schemeClr val="accent6"/>
          </a:lnRef>
          <a:fillRef idx="1">
            <a:schemeClr val="lt1"/>
          </a:fillRef>
          <a:effectRef idx="0">
            <a:schemeClr val="accent6"/>
          </a:effectRef>
          <a:fontRef idx="minor">
            <a:schemeClr val="dk1"/>
          </a:fontRef>
        </p:style>
        <p:txBody>
          <a:bodyPr lIns="89195" tIns="44598" rIns="89195" bIns="44598" rtlCol="0" anchor="ctr"/>
          <a:lstStyle/>
          <a:p>
            <a:pPr algn="ctr"/>
            <a:r>
              <a:rPr lang="ja-JP" altLang="en-US" sz="1451" b="1" spc="585" dirty="0"/>
              <a:t>計画の基本的事項</a:t>
            </a:r>
          </a:p>
        </p:txBody>
      </p:sp>
      <p:sp>
        <p:nvSpPr>
          <p:cNvPr id="26" name="横巻き 25"/>
          <p:cNvSpPr/>
          <p:nvPr/>
        </p:nvSpPr>
        <p:spPr>
          <a:xfrm>
            <a:off x="35496" y="2261823"/>
            <a:ext cx="1993936" cy="334966"/>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58558" tIns="46108" rIns="58558" bIns="29279" rtlCol="0" anchor="ctr"/>
          <a:lstStyle/>
          <a:p>
            <a:pPr algn="ctr"/>
            <a:r>
              <a:rPr lang="ja-JP" altLang="en-US" sz="907" spc="-96" dirty="0">
                <a:latin typeface="メイリオ" panose="020B0604030504040204" pitchFamily="50" charset="-128"/>
                <a:ea typeface="メイリオ" panose="020B0604030504040204" pitchFamily="50" charset="-128"/>
                <a:cs typeface="メイリオ" panose="020B0604030504040204" pitchFamily="50" charset="-128"/>
              </a:rPr>
              <a:t>目指すべき将来像（長期的視点）</a:t>
            </a:r>
          </a:p>
        </p:txBody>
      </p:sp>
      <p:sp>
        <p:nvSpPr>
          <p:cNvPr id="22" name="横巻き 21"/>
          <p:cNvSpPr/>
          <p:nvPr/>
        </p:nvSpPr>
        <p:spPr>
          <a:xfrm>
            <a:off x="35496" y="632460"/>
            <a:ext cx="1074279" cy="334966"/>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58558" tIns="46108" rIns="58558" bIns="29279" rtlCol="0" anchor="ctr"/>
          <a:lstStyle/>
          <a:p>
            <a:pPr algn="ctr"/>
            <a:r>
              <a:rPr lang="ja-JP" altLang="en-US" sz="907" dirty="0">
                <a:latin typeface="メイリオ" panose="020B0604030504040204" pitchFamily="50" charset="-128"/>
                <a:ea typeface="メイリオ" panose="020B0604030504040204" pitchFamily="50" charset="-128"/>
                <a:cs typeface="メイリオ" panose="020B0604030504040204" pitchFamily="50" charset="-128"/>
              </a:rPr>
              <a:t>計画期間</a:t>
            </a:r>
          </a:p>
        </p:txBody>
      </p:sp>
      <p:sp>
        <p:nvSpPr>
          <p:cNvPr id="3" name="テキスト ボックス 2"/>
          <p:cNvSpPr txBox="1"/>
          <p:nvPr/>
        </p:nvSpPr>
        <p:spPr>
          <a:xfrm>
            <a:off x="43796" y="1013168"/>
            <a:ext cx="2458244" cy="841011"/>
          </a:xfrm>
          <a:prstGeom prst="rect">
            <a:avLst/>
          </a:prstGeom>
          <a:noFill/>
        </p:spPr>
        <p:txBody>
          <a:bodyPr wrap="square" lIns="58558" tIns="29279" rIns="58558" bIns="29279" rtlCol="0">
            <a:spAutoFit/>
          </a:bodyPr>
          <a:lstStyle/>
          <a:p>
            <a:r>
              <a:rPr lang="ja-JP" altLang="en-US" sz="726" dirty="0">
                <a:latin typeface="+mn-ea"/>
              </a:rPr>
              <a:t>　本計画は、循環型社会の将来像（長期的視点）を見据えつつ、今後５年間の計画として、</a:t>
            </a:r>
            <a:endParaRPr lang="en-US" altLang="ja-JP" sz="726" dirty="0">
              <a:latin typeface="+mn-ea"/>
            </a:endParaRPr>
          </a:p>
          <a:p>
            <a:r>
              <a:rPr lang="ja-JP" altLang="en-US" sz="726" b="1" dirty="0">
                <a:latin typeface="+mn-ea"/>
              </a:rPr>
              <a:t>　　・平成</a:t>
            </a:r>
            <a:r>
              <a:rPr lang="en-US" altLang="ja-JP" sz="726" b="1" dirty="0">
                <a:latin typeface="+mn-ea"/>
              </a:rPr>
              <a:t>32</a:t>
            </a:r>
            <a:r>
              <a:rPr lang="ja-JP" altLang="en-US" sz="726" b="1" dirty="0">
                <a:latin typeface="+mn-ea"/>
              </a:rPr>
              <a:t>年度の廃棄物排出量等の目標</a:t>
            </a:r>
            <a:endParaRPr lang="en-US" altLang="ja-JP" sz="726" b="1" dirty="0">
              <a:latin typeface="+mn-ea"/>
            </a:endParaRPr>
          </a:p>
          <a:p>
            <a:r>
              <a:rPr lang="ja-JP" altLang="en-US" sz="726" b="1" dirty="0">
                <a:latin typeface="+mn-ea"/>
              </a:rPr>
              <a:t>　　・循環型社会の構築に向けた施策　　等</a:t>
            </a:r>
            <a:endParaRPr lang="en-US" altLang="ja-JP" sz="726" b="1" dirty="0">
              <a:latin typeface="+mn-ea"/>
            </a:endParaRPr>
          </a:p>
          <a:p>
            <a:r>
              <a:rPr lang="ja-JP" altLang="en-US" sz="726" dirty="0">
                <a:latin typeface="+mn-ea"/>
              </a:rPr>
              <a:t>をとりまとめたものです。</a:t>
            </a:r>
            <a:endParaRPr lang="en-US" altLang="ja-JP" sz="726" dirty="0">
              <a:latin typeface="+mn-ea"/>
            </a:endParaRPr>
          </a:p>
          <a:p>
            <a:r>
              <a:rPr lang="ja-JP" altLang="en-US" sz="726" dirty="0">
                <a:latin typeface="+mn-ea"/>
              </a:rPr>
              <a:t>　なお、目標年度である平成</a:t>
            </a:r>
            <a:r>
              <a:rPr lang="en-US" altLang="ja-JP" sz="726" dirty="0">
                <a:latin typeface="+mn-ea"/>
              </a:rPr>
              <a:t>32</a:t>
            </a:r>
            <a:r>
              <a:rPr lang="ja-JP" altLang="en-US" sz="726" dirty="0">
                <a:latin typeface="+mn-ea"/>
              </a:rPr>
              <a:t>年度は上位計画である新環境総合計画や、国の基本方針</a:t>
            </a:r>
            <a:r>
              <a:rPr lang="en-US" altLang="ja-JP" sz="726" baseline="30000" dirty="0">
                <a:latin typeface="+mn-ea"/>
              </a:rPr>
              <a:t>※</a:t>
            </a:r>
            <a:r>
              <a:rPr lang="ja-JP" altLang="en-US" sz="726" dirty="0">
                <a:latin typeface="+mn-ea"/>
              </a:rPr>
              <a:t>の目標年度となっています。</a:t>
            </a:r>
            <a:endParaRPr lang="en-US" altLang="ja-JP" sz="726" dirty="0">
              <a:latin typeface="+mn-ea"/>
            </a:endParaRPr>
          </a:p>
        </p:txBody>
      </p:sp>
      <p:sp>
        <p:nvSpPr>
          <p:cNvPr id="8" name="円/楕円 7"/>
          <p:cNvSpPr/>
          <p:nvPr/>
        </p:nvSpPr>
        <p:spPr>
          <a:xfrm>
            <a:off x="6104774" y="1028951"/>
            <a:ext cx="2415315" cy="999436"/>
          </a:xfrm>
          <a:prstGeom prst="ellipse">
            <a:avLst/>
          </a:prstGeom>
          <a:solidFill>
            <a:schemeClr val="accent6">
              <a:lumMod val="60000"/>
              <a:lumOff val="40000"/>
            </a:schemeClr>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2056"/>
          </a:p>
        </p:txBody>
      </p:sp>
      <p:sp>
        <p:nvSpPr>
          <p:cNvPr id="24" name="横巻き 23"/>
          <p:cNvSpPr/>
          <p:nvPr/>
        </p:nvSpPr>
        <p:spPr>
          <a:xfrm>
            <a:off x="4183513" y="665286"/>
            <a:ext cx="1074279" cy="334966"/>
          </a:xfrm>
          <a:prstGeom prst="horizontalScroll">
            <a:avLst>
              <a:gd name="adj" fmla="val 21718"/>
            </a:avLst>
          </a:prstGeom>
        </p:spPr>
        <p:style>
          <a:lnRef idx="1">
            <a:schemeClr val="accent1"/>
          </a:lnRef>
          <a:fillRef idx="2">
            <a:schemeClr val="accent1"/>
          </a:fillRef>
          <a:effectRef idx="1">
            <a:schemeClr val="accent1"/>
          </a:effectRef>
          <a:fontRef idx="minor">
            <a:schemeClr val="dk1"/>
          </a:fontRef>
        </p:style>
        <p:txBody>
          <a:bodyPr lIns="58558" tIns="46108" rIns="58558" bIns="29279" rtlCol="0" anchor="ctr"/>
          <a:lstStyle/>
          <a:p>
            <a:pPr algn="ctr"/>
            <a:r>
              <a:rPr lang="ja-JP" altLang="en-US" sz="907" dirty="0">
                <a:latin typeface="メイリオ" panose="020B0604030504040204" pitchFamily="50" charset="-128"/>
                <a:ea typeface="メイリオ" panose="020B0604030504040204" pitchFamily="50" charset="-128"/>
                <a:cs typeface="メイリオ" panose="020B0604030504040204" pitchFamily="50" charset="-128"/>
              </a:rPr>
              <a:t>実施主体</a:t>
            </a:r>
          </a:p>
        </p:txBody>
      </p:sp>
      <p:sp>
        <p:nvSpPr>
          <p:cNvPr id="2057" name="テキスト ボックス 2056"/>
          <p:cNvSpPr txBox="1"/>
          <p:nvPr/>
        </p:nvSpPr>
        <p:spPr>
          <a:xfrm>
            <a:off x="4223677" y="1127306"/>
            <a:ext cx="1175591" cy="841011"/>
          </a:xfrm>
          <a:prstGeom prst="rect">
            <a:avLst/>
          </a:prstGeom>
          <a:noFill/>
        </p:spPr>
        <p:txBody>
          <a:bodyPr wrap="square" lIns="58558" tIns="29279" rIns="58558" bIns="29279" rtlCol="0">
            <a:spAutoFit/>
          </a:bodyPr>
          <a:lstStyle/>
          <a:p>
            <a:r>
              <a:rPr lang="ja-JP" altLang="en-US" sz="726" dirty="0">
                <a:latin typeface="+mj-ea"/>
                <a:ea typeface="+mj-ea"/>
              </a:rPr>
              <a:t>　循環型社会の構築のためには、各主体がそれぞれの果たすべき役割を認識した上で、連携・協働して、３</a:t>
            </a:r>
            <a:r>
              <a:rPr lang="en-US" altLang="ja-JP" sz="726" dirty="0">
                <a:latin typeface="+mj-ea"/>
                <a:ea typeface="+mj-ea"/>
              </a:rPr>
              <a:t>R</a:t>
            </a:r>
            <a:r>
              <a:rPr lang="ja-JP" altLang="en-US" sz="726" dirty="0">
                <a:latin typeface="+mj-ea"/>
                <a:ea typeface="+mj-ea"/>
              </a:rPr>
              <a:t>や適正処理に取り組んで行くことが必要です。</a:t>
            </a:r>
          </a:p>
        </p:txBody>
      </p:sp>
      <p:sp>
        <p:nvSpPr>
          <p:cNvPr id="47" name="テキスト ボックス 46"/>
          <p:cNvSpPr txBox="1"/>
          <p:nvPr/>
        </p:nvSpPr>
        <p:spPr>
          <a:xfrm>
            <a:off x="7828663" y="1301913"/>
            <a:ext cx="1181051" cy="384732"/>
          </a:xfrm>
          <a:prstGeom prst="rect">
            <a:avLst/>
          </a:prstGeom>
          <a:solidFill>
            <a:schemeClr val="bg1"/>
          </a:solidFill>
          <a:ln>
            <a:solidFill>
              <a:schemeClr val="tx1"/>
            </a:solidFill>
          </a:ln>
        </p:spPr>
        <p:txBody>
          <a:bodyPr wrap="none" lIns="58558" tIns="29279" rIns="58558" bIns="29279" rtlCol="0">
            <a:spAutoFit/>
          </a:bodyPr>
          <a:lstStyle/>
          <a:p>
            <a:endParaRPr lang="en-US" altLang="ja-JP" sz="786" b="1" dirty="0"/>
          </a:p>
          <a:p>
            <a:r>
              <a:rPr lang="ja-JP" altLang="en-US" sz="665" dirty="0"/>
              <a:t>・一般廃棄物の３Ｒの推進</a:t>
            </a:r>
            <a:endParaRPr lang="en-US" altLang="ja-JP" sz="665" dirty="0"/>
          </a:p>
          <a:p>
            <a:r>
              <a:rPr lang="ja-JP" altLang="en-US" sz="665" dirty="0"/>
              <a:t>・分別収集や適正処理の推進</a:t>
            </a:r>
            <a:endParaRPr lang="ja-JP" altLang="en-US" sz="2056" dirty="0"/>
          </a:p>
        </p:txBody>
      </p:sp>
      <p:sp>
        <p:nvSpPr>
          <p:cNvPr id="46" name="テキスト ボックス 45"/>
          <p:cNvSpPr txBox="1"/>
          <p:nvPr/>
        </p:nvSpPr>
        <p:spPr>
          <a:xfrm>
            <a:off x="6877186" y="1381733"/>
            <a:ext cx="796640" cy="226548"/>
          </a:xfrm>
          <a:prstGeom prst="rect">
            <a:avLst/>
          </a:prstGeom>
          <a:noFill/>
          <a:ln>
            <a:noFill/>
          </a:ln>
        </p:spPr>
        <p:txBody>
          <a:bodyPr wrap="square" lIns="58558" tIns="29279" rIns="58558" bIns="29279" rtlCol="0">
            <a:spAutoFit/>
          </a:bodyPr>
          <a:lstStyle/>
          <a:p>
            <a:pPr algn="ctr"/>
            <a:r>
              <a:rPr lang="ja-JP" altLang="en-US" sz="1088" b="1" dirty="0">
                <a:solidFill>
                  <a:schemeClr val="tx2">
                    <a:lumMod val="50000"/>
                  </a:schemeClr>
                </a:solidFill>
              </a:rPr>
              <a:t>連携・協働</a:t>
            </a:r>
            <a:endParaRPr lang="en-US" altLang="ja-JP" sz="1088" b="1" dirty="0">
              <a:solidFill>
                <a:schemeClr val="tx2">
                  <a:lumMod val="50000"/>
                </a:schemeClr>
              </a:solidFill>
            </a:endParaRPr>
          </a:p>
        </p:txBody>
      </p:sp>
      <p:sp>
        <p:nvSpPr>
          <p:cNvPr id="53" name="テキスト ボックス 52"/>
          <p:cNvSpPr txBox="1"/>
          <p:nvPr/>
        </p:nvSpPr>
        <p:spPr>
          <a:xfrm>
            <a:off x="6314373" y="816204"/>
            <a:ext cx="2035511" cy="384732"/>
          </a:xfrm>
          <a:prstGeom prst="rect">
            <a:avLst/>
          </a:prstGeom>
          <a:solidFill>
            <a:schemeClr val="bg1"/>
          </a:solidFill>
          <a:ln>
            <a:solidFill>
              <a:schemeClr val="tx1"/>
            </a:solidFill>
          </a:ln>
        </p:spPr>
        <p:txBody>
          <a:bodyPr wrap="square" lIns="58558" tIns="29279" rIns="58558" bIns="29279" rtlCol="0">
            <a:spAutoFit/>
          </a:bodyPr>
          <a:lstStyle/>
          <a:p>
            <a:r>
              <a:rPr lang="ja-JP" altLang="en-US" sz="786" b="1" dirty="0"/>
              <a:t>　</a:t>
            </a:r>
            <a:endParaRPr lang="en-US" altLang="ja-JP" sz="786" b="1" dirty="0"/>
          </a:p>
          <a:p>
            <a:r>
              <a:rPr lang="ja-JP" altLang="en-US" sz="665" dirty="0">
                <a:latin typeface="+mn-ea"/>
              </a:rPr>
              <a:t>・ごみを出さないライフスタイルを実践</a:t>
            </a:r>
            <a:endParaRPr lang="en-US" altLang="ja-JP" sz="665" dirty="0">
              <a:latin typeface="+mn-ea"/>
            </a:endParaRPr>
          </a:p>
          <a:p>
            <a:r>
              <a:rPr lang="ja-JP" altLang="en-US" sz="665" dirty="0">
                <a:latin typeface="+mn-ea"/>
              </a:rPr>
              <a:t>・市町村のごみ分別・排出ルールに沿ったごみの排出</a:t>
            </a:r>
            <a:endParaRPr lang="en-US" altLang="ja-JP" sz="665" dirty="0">
              <a:latin typeface="+mn-ea"/>
            </a:endParaRPr>
          </a:p>
        </p:txBody>
      </p:sp>
      <p:grpSp>
        <p:nvGrpSpPr>
          <p:cNvPr id="39" name="Group 4"/>
          <p:cNvGrpSpPr>
            <a:grpSpLocks noChangeAspect="1"/>
          </p:cNvGrpSpPr>
          <p:nvPr/>
        </p:nvGrpSpPr>
        <p:grpSpPr bwMode="auto">
          <a:xfrm>
            <a:off x="5963585" y="4540548"/>
            <a:ext cx="2875377" cy="1937334"/>
            <a:chOff x="5853" y="4178"/>
            <a:chExt cx="2913" cy="1922"/>
          </a:xfrm>
        </p:grpSpPr>
        <p:sp>
          <p:nvSpPr>
            <p:cNvPr id="40" name="AutoShape 3"/>
            <p:cNvSpPr>
              <a:spLocks noChangeAspect="1" noChangeArrowheads="1" noTextEdit="1"/>
            </p:cNvSpPr>
            <p:nvPr/>
          </p:nvSpPr>
          <p:spPr bwMode="auto">
            <a:xfrm>
              <a:off x="5854" y="4178"/>
              <a:ext cx="2912" cy="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41" name="Rectangle 5"/>
            <p:cNvSpPr>
              <a:spLocks noChangeArrowheads="1"/>
            </p:cNvSpPr>
            <p:nvPr/>
          </p:nvSpPr>
          <p:spPr bwMode="auto">
            <a:xfrm>
              <a:off x="5854" y="4178"/>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42" name="Freeform 6"/>
            <p:cNvSpPr>
              <a:spLocks noEditPoints="1"/>
            </p:cNvSpPr>
            <p:nvPr/>
          </p:nvSpPr>
          <p:spPr bwMode="auto">
            <a:xfrm>
              <a:off x="7447" y="4293"/>
              <a:ext cx="444" cy="37"/>
            </a:xfrm>
            <a:custGeom>
              <a:avLst/>
              <a:gdLst>
                <a:gd name="T0" fmla="*/ 0 w 6319"/>
                <a:gd name="T1" fmla="*/ 240 h 581"/>
                <a:gd name="T2" fmla="*/ 6220 w 6319"/>
                <a:gd name="T3" fmla="*/ 240 h 581"/>
                <a:gd name="T4" fmla="*/ 6220 w 6319"/>
                <a:gd name="T5" fmla="*/ 340 h 581"/>
                <a:gd name="T6" fmla="*/ 0 w 6319"/>
                <a:gd name="T7" fmla="*/ 340 h 581"/>
                <a:gd name="T8" fmla="*/ 0 w 6319"/>
                <a:gd name="T9" fmla="*/ 240 h 581"/>
                <a:gd name="T10" fmla="*/ 5845 w 6319"/>
                <a:gd name="T11" fmla="*/ 14 h 581"/>
                <a:gd name="T12" fmla="*/ 6319 w 6319"/>
                <a:gd name="T13" fmla="*/ 290 h 581"/>
                <a:gd name="T14" fmla="*/ 5845 w 6319"/>
                <a:gd name="T15" fmla="*/ 567 h 581"/>
                <a:gd name="T16" fmla="*/ 5777 w 6319"/>
                <a:gd name="T17" fmla="*/ 549 h 581"/>
                <a:gd name="T18" fmla="*/ 5795 w 6319"/>
                <a:gd name="T19" fmla="*/ 480 h 581"/>
                <a:gd name="T20" fmla="*/ 6195 w 6319"/>
                <a:gd name="T21" fmla="*/ 247 h 581"/>
                <a:gd name="T22" fmla="*/ 6195 w 6319"/>
                <a:gd name="T23" fmla="*/ 333 h 581"/>
                <a:gd name="T24" fmla="*/ 5795 w 6319"/>
                <a:gd name="T25" fmla="*/ 100 h 581"/>
                <a:gd name="T26" fmla="*/ 5795 w 6319"/>
                <a:gd name="T27" fmla="*/ 100 h 581"/>
                <a:gd name="T28" fmla="*/ 5777 w 6319"/>
                <a:gd name="T29" fmla="*/ 32 h 581"/>
                <a:gd name="T30" fmla="*/ 5845 w 6319"/>
                <a:gd name="T31" fmla="*/ 1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9" h="581">
                  <a:moveTo>
                    <a:pt x="0" y="240"/>
                  </a:moveTo>
                  <a:lnTo>
                    <a:pt x="6220" y="240"/>
                  </a:lnTo>
                  <a:lnTo>
                    <a:pt x="6220" y="340"/>
                  </a:lnTo>
                  <a:lnTo>
                    <a:pt x="0" y="340"/>
                  </a:lnTo>
                  <a:lnTo>
                    <a:pt x="0" y="240"/>
                  </a:lnTo>
                  <a:close/>
                  <a:moveTo>
                    <a:pt x="5845" y="14"/>
                  </a:moveTo>
                  <a:lnTo>
                    <a:pt x="6319" y="290"/>
                  </a:lnTo>
                  <a:lnTo>
                    <a:pt x="5845" y="567"/>
                  </a:lnTo>
                  <a:cubicBezTo>
                    <a:pt x="5822" y="581"/>
                    <a:pt x="5791" y="573"/>
                    <a:pt x="5777" y="549"/>
                  </a:cubicBezTo>
                  <a:cubicBezTo>
                    <a:pt x="5763" y="525"/>
                    <a:pt x="5771" y="494"/>
                    <a:pt x="5795" y="480"/>
                  </a:cubicBezTo>
                  <a:lnTo>
                    <a:pt x="6195" y="247"/>
                  </a:lnTo>
                  <a:lnTo>
                    <a:pt x="6195" y="333"/>
                  </a:lnTo>
                  <a:lnTo>
                    <a:pt x="5795" y="100"/>
                  </a:lnTo>
                  <a:lnTo>
                    <a:pt x="5795" y="100"/>
                  </a:lnTo>
                  <a:cubicBezTo>
                    <a:pt x="5771" y="86"/>
                    <a:pt x="5763" y="55"/>
                    <a:pt x="5777" y="32"/>
                  </a:cubicBezTo>
                  <a:cubicBezTo>
                    <a:pt x="5791" y="8"/>
                    <a:pt x="5822" y="0"/>
                    <a:pt x="5845" y="14"/>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43" name="Freeform 7"/>
            <p:cNvSpPr>
              <a:spLocks/>
            </p:cNvSpPr>
            <p:nvPr/>
          </p:nvSpPr>
          <p:spPr bwMode="auto">
            <a:xfrm>
              <a:off x="7743" y="5643"/>
              <a:ext cx="124" cy="263"/>
            </a:xfrm>
            <a:custGeom>
              <a:avLst/>
              <a:gdLst>
                <a:gd name="T0" fmla="*/ 0 w 124"/>
                <a:gd name="T1" fmla="*/ 208 h 263"/>
                <a:gd name="T2" fmla="*/ 33 w 124"/>
                <a:gd name="T3" fmla="*/ 216 h 263"/>
                <a:gd name="T4" fmla="*/ 97 w 124"/>
                <a:gd name="T5" fmla="*/ 0 h 263"/>
                <a:gd name="T6" fmla="*/ 124 w 124"/>
                <a:gd name="T7" fmla="*/ 7 h 263"/>
                <a:gd name="T8" fmla="*/ 60 w 124"/>
                <a:gd name="T9" fmla="*/ 223 h 263"/>
                <a:gd name="T10" fmla="*/ 94 w 124"/>
                <a:gd name="T11" fmla="*/ 231 h 263"/>
                <a:gd name="T12" fmla="*/ 34 w 124"/>
                <a:gd name="T13" fmla="*/ 263 h 263"/>
                <a:gd name="T14" fmla="*/ 0 w 124"/>
                <a:gd name="T15" fmla="*/ 208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63">
                  <a:moveTo>
                    <a:pt x="0" y="208"/>
                  </a:moveTo>
                  <a:lnTo>
                    <a:pt x="33" y="216"/>
                  </a:lnTo>
                  <a:lnTo>
                    <a:pt x="97" y="0"/>
                  </a:lnTo>
                  <a:lnTo>
                    <a:pt x="124" y="7"/>
                  </a:lnTo>
                  <a:lnTo>
                    <a:pt x="60" y="223"/>
                  </a:lnTo>
                  <a:lnTo>
                    <a:pt x="94" y="231"/>
                  </a:lnTo>
                  <a:lnTo>
                    <a:pt x="34" y="263"/>
                  </a:lnTo>
                  <a:lnTo>
                    <a:pt x="0" y="208"/>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44" name="Freeform 8"/>
            <p:cNvSpPr>
              <a:spLocks/>
            </p:cNvSpPr>
            <p:nvPr/>
          </p:nvSpPr>
          <p:spPr bwMode="auto">
            <a:xfrm>
              <a:off x="7878" y="5634"/>
              <a:ext cx="201" cy="162"/>
            </a:xfrm>
            <a:custGeom>
              <a:avLst/>
              <a:gdLst>
                <a:gd name="T0" fmla="*/ 170 w 201"/>
                <a:gd name="T1" fmla="*/ 162 h 162"/>
                <a:gd name="T2" fmla="*/ 181 w 201"/>
                <a:gd name="T3" fmla="*/ 150 h 162"/>
                <a:gd name="T4" fmla="*/ 0 w 201"/>
                <a:gd name="T5" fmla="*/ 8 h 162"/>
                <a:gd name="T6" fmla="*/ 8 w 201"/>
                <a:gd name="T7" fmla="*/ 0 h 162"/>
                <a:gd name="T8" fmla="*/ 189 w 201"/>
                <a:gd name="T9" fmla="*/ 141 h 162"/>
                <a:gd name="T10" fmla="*/ 201 w 201"/>
                <a:gd name="T11" fmla="*/ 128 h 162"/>
                <a:gd name="T12" fmla="*/ 200 w 201"/>
                <a:gd name="T13" fmla="*/ 157 h 162"/>
                <a:gd name="T14" fmla="*/ 170 w 201"/>
                <a:gd name="T15" fmla="*/ 162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62">
                  <a:moveTo>
                    <a:pt x="170" y="162"/>
                  </a:moveTo>
                  <a:lnTo>
                    <a:pt x="181" y="150"/>
                  </a:lnTo>
                  <a:lnTo>
                    <a:pt x="0" y="8"/>
                  </a:lnTo>
                  <a:lnTo>
                    <a:pt x="8" y="0"/>
                  </a:lnTo>
                  <a:lnTo>
                    <a:pt x="189" y="141"/>
                  </a:lnTo>
                  <a:lnTo>
                    <a:pt x="201" y="128"/>
                  </a:lnTo>
                  <a:lnTo>
                    <a:pt x="200" y="157"/>
                  </a:lnTo>
                  <a:lnTo>
                    <a:pt x="170" y="162"/>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49" name="Freeform 9"/>
            <p:cNvSpPr>
              <a:spLocks/>
            </p:cNvSpPr>
            <p:nvPr/>
          </p:nvSpPr>
          <p:spPr bwMode="auto">
            <a:xfrm>
              <a:off x="6449" y="4286"/>
              <a:ext cx="592" cy="402"/>
            </a:xfrm>
            <a:custGeom>
              <a:avLst/>
              <a:gdLst>
                <a:gd name="T0" fmla="*/ 0 w 8428"/>
                <a:gd name="T1" fmla="*/ 5061 h 6211"/>
                <a:gd name="T2" fmla="*/ 8075 w 8428"/>
                <a:gd name="T3" fmla="*/ 0 h 6211"/>
                <a:gd name="T4" fmla="*/ 8428 w 8428"/>
                <a:gd name="T5" fmla="*/ 1924 h 6211"/>
                <a:gd name="T6" fmla="*/ 1582 w 8428"/>
                <a:gd name="T7" fmla="*/ 6211 h 6211"/>
                <a:gd name="T8" fmla="*/ 0 w 8428"/>
                <a:gd name="T9" fmla="*/ 5061 h 6211"/>
              </a:gdLst>
              <a:ahLst/>
              <a:cxnLst>
                <a:cxn ang="0">
                  <a:pos x="T0" y="T1"/>
                </a:cxn>
                <a:cxn ang="0">
                  <a:pos x="T2" y="T3"/>
                </a:cxn>
                <a:cxn ang="0">
                  <a:pos x="T4" y="T5"/>
                </a:cxn>
                <a:cxn ang="0">
                  <a:pos x="T6" y="T7"/>
                </a:cxn>
                <a:cxn ang="0">
                  <a:pos x="T8" y="T9"/>
                </a:cxn>
              </a:cxnLst>
              <a:rect l="0" t="0" r="r" b="b"/>
              <a:pathLst>
                <a:path w="8428" h="6211">
                  <a:moveTo>
                    <a:pt x="0" y="5061"/>
                  </a:moveTo>
                  <a:cubicBezTo>
                    <a:pt x="1914" y="2367"/>
                    <a:pt x="4812" y="551"/>
                    <a:pt x="8075" y="0"/>
                  </a:cubicBezTo>
                  <a:lnTo>
                    <a:pt x="8428" y="1924"/>
                  </a:lnTo>
                  <a:cubicBezTo>
                    <a:pt x="5659" y="2385"/>
                    <a:pt x="3201" y="3924"/>
                    <a:pt x="1582" y="6211"/>
                  </a:cubicBezTo>
                  <a:lnTo>
                    <a:pt x="0" y="5061"/>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50" name="Freeform 10"/>
            <p:cNvSpPr>
              <a:spLocks noEditPoints="1"/>
            </p:cNvSpPr>
            <p:nvPr/>
          </p:nvSpPr>
          <p:spPr bwMode="auto">
            <a:xfrm>
              <a:off x="7661" y="5615"/>
              <a:ext cx="347" cy="40"/>
            </a:xfrm>
            <a:custGeom>
              <a:avLst/>
              <a:gdLst>
                <a:gd name="T0" fmla="*/ 4934 w 4934"/>
                <a:gd name="T1" fmla="*/ 242 h 619"/>
                <a:gd name="T2" fmla="*/ 133 w 4934"/>
                <a:gd name="T3" fmla="*/ 242 h 619"/>
                <a:gd name="T4" fmla="*/ 133 w 4934"/>
                <a:gd name="T5" fmla="*/ 376 h 619"/>
                <a:gd name="T6" fmla="*/ 4934 w 4934"/>
                <a:gd name="T7" fmla="*/ 376 h 619"/>
                <a:gd name="T8" fmla="*/ 4934 w 4934"/>
                <a:gd name="T9" fmla="*/ 242 h 619"/>
                <a:gd name="T10" fmla="*/ 499 w 4934"/>
                <a:gd name="T11" fmla="*/ 18 h 619"/>
                <a:gd name="T12" fmla="*/ 0 w 4934"/>
                <a:gd name="T13" fmla="*/ 309 h 619"/>
                <a:gd name="T14" fmla="*/ 499 w 4934"/>
                <a:gd name="T15" fmla="*/ 600 h 619"/>
                <a:gd name="T16" fmla="*/ 590 w 4934"/>
                <a:gd name="T17" fmla="*/ 576 h 619"/>
                <a:gd name="T18" fmla="*/ 566 w 4934"/>
                <a:gd name="T19" fmla="*/ 485 h 619"/>
                <a:gd name="T20" fmla="*/ 166 w 4934"/>
                <a:gd name="T21" fmla="*/ 252 h 619"/>
                <a:gd name="T22" fmla="*/ 166 w 4934"/>
                <a:gd name="T23" fmla="*/ 367 h 619"/>
                <a:gd name="T24" fmla="*/ 566 w 4934"/>
                <a:gd name="T25" fmla="*/ 133 h 619"/>
                <a:gd name="T26" fmla="*/ 590 w 4934"/>
                <a:gd name="T27" fmla="*/ 42 h 619"/>
                <a:gd name="T28" fmla="*/ 499 w 4934"/>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34" h="619">
                  <a:moveTo>
                    <a:pt x="4934" y="242"/>
                  </a:moveTo>
                  <a:lnTo>
                    <a:pt x="133" y="242"/>
                  </a:lnTo>
                  <a:lnTo>
                    <a:pt x="133" y="376"/>
                  </a:lnTo>
                  <a:lnTo>
                    <a:pt x="4934" y="376"/>
                  </a:lnTo>
                  <a:lnTo>
                    <a:pt x="4934" y="242"/>
                  </a:lnTo>
                  <a:close/>
                  <a:moveTo>
                    <a:pt x="499" y="18"/>
                  </a:moveTo>
                  <a:lnTo>
                    <a:pt x="0" y="309"/>
                  </a:lnTo>
                  <a:lnTo>
                    <a:pt x="499" y="600"/>
                  </a:lnTo>
                  <a:cubicBezTo>
                    <a:pt x="531" y="619"/>
                    <a:pt x="572" y="608"/>
                    <a:pt x="590" y="576"/>
                  </a:cubicBezTo>
                  <a:cubicBezTo>
                    <a:pt x="609" y="544"/>
                    <a:pt x="598" y="503"/>
                    <a:pt x="566" y="485"/>
                  </a:cubicBezTo>
                  <a:lnTo>
                    <a:pt x="166" y="252"/>
                  </a:lnTo>
                  <a:lnTo>
                    <a:pt x="166" y="367"/>
                  </a:lnTo>
                  <a:lnTo>
                    <a:pt x="566" y="133"/>
                  </a:lnTo>
                  <a:cubicBezTo>
                    <a:pt x="598" y="115"/>
                    <a:pt x="609" y="74"/>
                    <a:pt x="590" y="42"/>
                  </a:cubicBezTo>
                  <a:cubicBezTo>
                    <a:pt x="572" y="10"/>
                    <a:pt x="531" y="0"/>
                    <a:pt x="499" y="18"/>
                  </a:cubicBezTo>
                  <a:close/>
                </a:path>
              </a:pathLst>
            </a:custGeom>
            <a:solidFill>
              <a:srgbClr val="000000"/>
            </a:solidFill>
            <a:ln w="0" cap="flat">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52" name="Freeform 11"/>
            <p:cNvSpPr>
              <a:spLocks/>
            </p:cNvSpPr>
            <p:nvPr/>
          </p:nvSpPr>
          <p:spPr bwMode="auto">
            <a:xfrm>
              <a:off x="6229" y="5232"/>
              <a:ext cx="90" cy="126"/>
            </a:xfrm>
            <a:custGeom>
              <a:avLst/>
              <a:gdLst>
                <a:gd name="T0" fmla="*/ 0 w 1286"/>
                <a:gd name="T1" fmla="*/ 0 h 1933"/>
                <a:gd name="T2" fmla="*/ 1286 w 1286"/>
                <a:gd name="T3" fmla="*/ 1915 h 1933"/>
                <a:gd name="T4" fmla="*/ 1157 w 1286"/>
                <a:gd name="T5" fmla="*/ 1933 h 1933"/>
                <a:gd name="T6" fmla="*/ 0 w 1286"/>
                <a:gd name="T7" fmla="*/ 169 h 1933"/>
                <a:gd name="T8" fmla="*/ 0 w 1286"/>
                <a:gd name="T9" fmla="*/ 0 h 1933"/>
              </a:gdLst>
              <a:ahLst/>
              <a:cxnLst>
                <a:cxn ang="0">
                  <a:pos x="T0" y="T1"/>
                </a:cxn>
                <a:cxn ang="0">
                  <a:pos x="T2" y="T3"/>
                </a:cxn>
                <a:cxn ang="0">
                  <a:pos x="T4" y="T5"/>
                </a:cxn>
                <a:cxn ang="0">
                  <a:pos x="T6" y="T7"/>
                </a:cxn>
                <a:cxn ang="0">
                  <a:pos x="T8" y="T9"/>
                </a:cxn>
              </a:cxnLst>
              <a:rect l="0" t="0" r="r" b="b"/>
              <a:pathLst>
                <a:path w="1286" h="1933">
                  <a:moveTo>
                    <a:pt x="0" y="0"/>
                  </a:moveTo>
                  <a:cubicBezTo>
                    <a:pt x="485" y="479"/>
                    <a:pt x="950" y="1171"/>
                    <a:pt x="1286" y="1915"/>
                  </a:cubicBezTo>
                  <a:lnTo>
                    <a:pt x="1157" y="1933"/>
                  </a:lnTo>
                  <a:cubicBezTo>
                    <a:pt x="846" y="1258"/>
                    <a:pt x="431" y="626"/>
                    <a:pt x="0" y="169"/>
                  </a:cubicBezTo>
                  <a:lnTo>
                    <a:pt x="0" y="0"/>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57" name="Freeform 12"/>
            <p:cNvSpPr>
              <a:spLocks/>
            </p:cNvSpPr>
            <p:nvPr/>
          </p:nvSpPr>
          <p:spPr bwMode="auto">
            <a:xfrm>
              <a:off x="6439" y="4380"/>
              <a:ext cx="1310" cy="588"/>
            </a:xfrm>
            <a:custGeom>
              <a:avLst/>
              <a:gdLst>
                <a:gd name="T0" fmla="*/ 13972 w 18636"/>
                <a:gd name="T1" fmla="*/ 0 h 9062"/>
                <a:gd name="T2" fmla="*/ 15728 w 18636"/>
                <a:gd name="T3" fmla="*/ 6568 h 9062"/>
                <a:gd name="T4" fmla="*/ 3443 w 18636"/>
                <a:gd name="T5" fmla="*/ 7507 h 9062"/>
                <a:gd name="T6" fmla="*/ 0 w 18636"/>
                <a:gd name="T7" fmla="*/ 4334 h 9062"/>
                <a:gd name="T8" fmla="*/ 712 w 18636"/>
                <a:gd name="T9" fmla="*/ 4287 h 9062"/>
                <a:gd name="T10" fmla="*/ 9788 w 18636"/>
                <a:gd name="T11" fmla="*/ 7702 h 9062"/>
                <a:gd name="T12" fmla="*/ 16703 w 18636"/>
                <a:gd name="T13" fmla="*/ 3220 h 9062"/>
                <a:gd name="T14" fmla="*/ 13302 w 18636"/>
                <a:gd name="T15" fmla="*/ 478 h 9062"/>
                <a:gd name="T16" fmla="*/ 13972 w 18636"/>
                <a:gd name="T17" fmla="*/ 0 h 9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36" h="9062">
                  <a:moveTo>
                    <a:pt x="13972" y="0"/>
                  </a:moveTo>
                  <a:cubicBezTo>
                    <a:pt x="17849" y="1554"/>
                    <a:pt x="18636" y="4495"/>
                    <a:pt x="15728" y="6568"/>
                  </a:cubicBezTo>
                  <a:cubicBezTo>
                    <a:pt x="12821" y="8641"/>
                    <a:pt x="7320" y="9062"/>
                    <a:pt x="3443" y="7507"/>
                  </a:cubicBezTo>
                  <a:cubicBezTo>
                    <a:pt x="1538" y="6743"/>
                    <a:pt x="295" y="5598"/>
                    <a:pt x="0" y="4334"/>
                  </a:cubicBezTo>
                  <a:lnTo>
                    <a:pt x="712" y="4287"/>
                  </a:lnTo>
                  <a:cubicBezTo>
                    <a:pt x="1309" y="6468"/>
                    <a:pt x="5372" y="7997"/>
                    <a:pt x="9788" y="7702"/>
                  </a:cubicBezTo>
                  <a:cubicBezTo>
                    <a:pt x="14203" y="7408"/>
                    <a:pt x="17300" y="5401"/>
                    <a:pt x="16703" y="3220"/>
                  </a:cubicBezTo>
                  <a:cubicBezTo>
                    <a:pt x="16400" y="2111"/>
                    <a:pt x="15165" y="1115"/>
                    <a:pt x="13302" y="478"/>
                  </a:cubicBezTo>
                  <a:lnTo>
                    <a:pt x="13972" y="0"/>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60" name="Freeform 13"/>
            <p:cNvSpPr>
              <a:spLocks/>
            </p:cNvSpPr>
            <p:nvPr/>
          </p:nvSpPr>
          <p:spPr bwMode="auto">
            <a:xfrm>
              <a:off x="6364" y="4932"/>
              <a:ext cx="1586" cy="490"/>
            </a:xfrm>
            <a:custGeom>
              <a:avLst/>
              <a:gdLst>
                <a:gd name="T0" fmla="*/ 613 w 22570"/>
                <a:gd name="T1" fmla="*/ 7555 h 7555"/>
                <a:gd name="T2" fmla="*/ 10448 w 22570"/>
                <a:gd name="T3" fmla="*/ 366 h 7555"/>
                <a:gd name="T4" fmla="*/ 22501 w 22570"/>
                <a:gd name="T5" fmla="*/ 6233 h 7555"/>
                <a:gd name="T6" fmla="*/ 22545 w 22570"/>
                <a:gd name="T7" fmla="*/ 7202 h 7555"/>
                <a:gd name="T8" fmla="*/ 21865 w 22570"/>
                <a:gd name="T9" fmla="*/ 7183 h 7555"/>
                <a:gd name="T10" fmla="*/ 12064 w 22570"/>
                <a:gd name="T11" fmla="*/ 1018 h 7555"/>
                <a:gd name="T12" fmla="*/ 1248 w 22570"/>
                <a:gd name="T13" fmla="*/ 6604 h 7555"/>
                <a:gd name="T14" fmla="*/ 1293 w 22570"/>
                <a:gd name="T15" fmla="*/ 7514 h 7555"/>
                <a:gd name="T16" fmla="*/ 613 w 22570"/>
                <a:gd name="T17" fmla="*/ 7555 h 7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70" h="7555">
                  <a:moveTo>
                    <a:pt x="613" y="7555"/>
                  </a:moveTo>
                  <a:cubicBezTo>
                    <a:pt x="0" y="3950"/>
                    <a:pt x="4404" y="731"/>
                    <a:pt x="10448" y="366"/>
                  </a:cubicBezTo>
                  <a:cubicBezTo>
                    <a:pt x="16492" y="0"/>
                    <a:pt x="21888" y="2627"/>
                    <a:pt x="22501" y="6233"/>
                  </a:cubicBezTo>
                  <a:cubicBezTo>
                    <a:pt x="22555" y="6555"/>
                    <a:pt x="22570" y="6879"/>
                    <a:pt x="22545" y="7202"/>
                  </a:cubicBezTo>
                  <a:lnTo>
                    <a:pt x="21865" y="7183"/>
                  </a:lnTo>
                  <a:cubicBezTo>
                    <a:pt x="22146" y="3938"/>
                    <a:pt x="17758" y="1178"/>
                    <a:pt x="12064" y="1018"/>
                  </a:cubicBezTo>
                  <a:cubicBezTo>
                    <a:pt x="6371" y="858"/>
                    <a:pt x="1528" y="3359"/>
                    <a:pt x="1248" y="6604"/>
                  </a:cubicBezTo>
                  <a:cubicBezTo>
                    <a:pt x="1222" y="6908"/>
                    <a:pt x="1237" y="7212"/>
                    <a:pt x="1293" y="7514"/>
                  </a:cubicBezTo>
                  <a:lnTo>
                    <a:pt x="613" y="7555"/>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61" name="Freeform 14"/>
            <p:cNvSpPr>
              <a:spLocks noEditPoints="1"/>
            </p:cNvSpPr>
            <p:nvPr/>
          </p:nvSpPr>
          <p:spPr bwMode="auto">
            <a:xfrm>
              <a:off x="6386" y="5233"/>
              <a:ext cx="473" cy="462"/>
            </a:xfrm>
            <a:custGeom>
              <a:avLst/>
              <a:gdLst>
                <a:gd name="T0" fmla="*/ 0 w 6733"/>
                <a:gd name="T1" fmla="*/ 3567 h 7133"/>
                <a:gd name="T2" fmla="*/ 3366 w 6733"/>
                <a:gd name="T3" fmla="*/ 0 h 7133"/>
                <a:gd name="T4" fmla="*/ 6733 w 6733"/>
                <a:gd name="T5" fmla="*/ 3567 h 7133"/>
                <a:gd name="T6" fmla="*/ 3366 w 6733"/>
                <a:gd name="T7" fmla="*/ 7133 h 7133"/>
                <a:gd name="T8" fmla="*/ 0 w 6733"/>
                <a:gd name="T9" fmla="*/ 3567 h 7133"/>
                <a:gd name="T10" fmla="*/ 278 w 6733"/>
                <a:gd name="T11" fmla="*/ 3567 h 7133"/>
                <a:gd name="T12" fmla="*/ 3366 w 6733"/>
                <a:gd name="T13" fmla="*/ 6855 h 7133"/>
                <a:gd name="T14" fmla="*/ 6455 w 6733"/>
                <a:gd name="T15" fmla="*/ 3567 h 7133"/>
                <a:gd name="T16" fmla="*/ 3366 w 6733"/>
                <a:gd name="T17" fmla="*/ 278 h 7133"/>
                <a:gd name="T18" fmla="*/ 278 w 6733"/>
                <a:gd name="T19" fmla="*/ 3567 h 7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133">
                  <a:moveTo>
                    <a:pt x="0" y="3567"/>
                  </a:moveTo>
                  <a:cubicBezTo>
                    <a:pt x="0" y="1597"/>
                    <a:pt x="1507" y="0"/>
                    <a:pt x="3366" y="0"/>
                  </a:cubicBezTo>
                  <a:cubicBezTo>
                    <a:pt x="5226" y="0"/>
                    <a:pt x="6733" y="1597"/>
                    <a:pt x="6733" y="3567"/>
                  </a:cubicBezTo>
                  <a:cubicBezTo>
                    <a:pt x="6733" y="5537"/>
                    <a:pt x="5226" y="7133"/>
                    <a:pt x="3366" y="7133"/>
                  </a:cubicBezTo>
                  <a:cubicBezTo>
                    <a:pt x="1507" y="7133"/>
                    <a:pt x="0" y="5537"/>
                    <a:pt x="0" y="3567"/>
                  </a:cubicBezTo>
                  <a:close/>
                  <a:moveTo>
                    <a:pt x="278" y="3567"/>
                  </a:moveTo>
                  <a:cubicBezTo>
                    <a:pt x="278" y="5383"/>
                    <a:pt x="1661" y="6855"/>
                    <a:pt x="3366" y="6855"/>
                  </a:cubicBezTo>
                  <a:cubicBezTo>
                    <a:pt x="5072" y="6855"/>
                    <a:pt x="6455" y="5383"/>
                    <a:pt x="6455" y="3567"/>
                  </a:cubicBezTo>
                  <a:cubicBezTo>
                    <a:pt x="6455" y="1751"/>
                    <a:pt x="5072" y="278"/>
                    <a:pt x="3366" y="278"/>
                  </a:cubicBezTo>
                  <a:cubicBezTo>
                    <a:pt x="1661" y="278"/>
                    <a:pt x="278" y="1751"/>
                    <a:pt x="278" y="3567"/>
                  </a:cubicBez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62" name="Freeform 15"/>
            <p:cNvSpPr>
              <a:spLocks/>
            </p:cNvSpPr>
            <p:nvPr/>
          </p:nvSpPr>
          <p:spPr bwMode="auto">
            <a:xfrm>
              <a:off x="7419" y="4334"/>
              <a:ext cx="707" cy="1136"/>
            </a:xfrm>
            <a:custGeom>
              <a:avLst/>
              <a:gdLst>
                <a:gd name="T0" fmla="*/ 96 w 5031"/>
                <a:gd name="T1" fmla="*/ 0 h 8755"/>
                <a:gd name="T2" fmla="*/ 4625 w 5031"/>
                <a:gd name="T3" fmla="*/ 6608 h 8755"/>
                <a:gd name="T4" fmla="*/ 3866 w 5031"/>
                <a:gd name="T5" fmla="*/ 8755 h 8755"/>
                <a:gd name="T6" fmla="*/ 3279 w 5031"/>
                <a:gd name="T7" fmla="*/ 8330 h 8755"/>
                <a:gd name="T8" fmla="*/ 1756 w 5031"/>
                <a:gd name="T9" fmla="*/ 1518 h 8755"/>
                <a:gd name="T10" fmla="*/ 0 w 5031"/>
                <a:gd name="T11" fmla="*/ 719 h 8755"/>
                <a:gd name="T12" fmla="*/ 96 w 5031"/>
                <a:gd name="T13" fmla="*/ 0 h 8755"/>
              </a:gdLst>
              <a:ahLst/>
              <a:cxnLst>
                <a:cxn ang="0">
                  <a:pos x="T0" y="T1"/>
                </a:cxn>
                <a:cxn ang="0">
                  <a:pos x="T2" y="T3"/>
                </a:cxn>
                <a:cxn ang="0">
                  <a:pos x="T4" y="T5"/>
                </a:cxn>
                <a:cxn ang="0">
                  <a:pos x="T6" y="T7"/>
                </a:cxn>
                <a:cxn ang="0">
                  <a:pos x="T8" y="T9"/>
                </a:cxn>
                <a:cxn ang="0">
                  <a:pos x="T10" y="T11"/>
                </a:cxn>
                <a:cxn ang="0">
                  <a:pos x="T12" y="T13"/>
                </a:cxn>
              </a:cxnLst>
              <a:rect l="0" t="0" r="r" b="b"/>
              <a:pathLst>
                <a:path w="5031" h="8755">
                  <a:moveTo>
                    <a:pt x="96" y="0"/>
                  </a:moveTo>
                  <a:cubicBezTo>
                    <a:pt x="3003" y="615"/>
                    <a:pt x="5031" y="3573"/>
                    <a:pt x="4625" y="6608"/>
                  </a:cubicBezTo>
                  <a:cubicBezTo>
                    <a:pt x="4521" y="7382"/>
                    <a:pt x="4263" y="8113"/>
                    <a:pt x="3866" y="8755"/>
                  </a:cubicBezTo>
                  <a:lnTo>
                    <a:pt x="3279" y="8330"/>
                  </a:lnTo>
                  <a:cubicBezTo>
                    <a:pt x="4602" y="6133"/>
                    <a:pt x="3920" y="3083"/>
                    <a:pt x="1756" y="1518"/>
                  </a:cubicBezTo>
                  <a:cubicBezTo>
                    <a:pt x="1220" y="1130"/>
                    <a:pt x="622" y="858"/>
                    <a:pt x="0" y="719"/>
                  </a:cubicBezTo>
                  <a:lnTo>
                    <a:pt x="96" y="0"/>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63" name="Freeform 16"/>
            <p:cNvSpPr>
              <a:spLocks/>
            </p:cNvSpPr>
            <p:nvPr/>
          </p:nvSpPr>
          <p:spPr bwMode="auto">
            <a:xfrm>
              <a:off x="6423" y="5701"/>
              <a:ext cx="73" cy="127"/>
            </a:xfrm>
            <a:custGeom>
              <a:avLst/>
              <a:gdLst>
                <a:gd name="T0" fmla="*/ 1023 w 1036"/>
                <a:gd name="T1" fmla="*/ 0 h 1959"/>
                <a:gd name="T2" fmla="*/ 437 w 1036"/>
                <a:gd name="T3" fmla="*/ 1959 h 1959"/>
                <a:gd name="T4" fmla="*/ 0 w 1036"/>
                <a:gd name="T5" fmla="*/ 1743 h 1959"/>
                <a:gd name="T6" fmla="*/ 542 w 1036"/>
                <a:gd name="T7" fmla="*/ 102 h 1959"/>
                <a:gd name="T8" fmla="*/ 1023 w 1036"/>
                <a:gd name="T9" fmla="*/ 0 h 1959"/>
              </a:gdLst>
              <a:ahLst/>
              <a:cxnLst>
                <a:cxn ang="0">
                  <a:pos x="T0" y="T1"/>
                </a:cxn>
                <a:cxn ang="0">
                  <a:pos x="T2" y="T3"/>
                </a:cxn>
                <a:cxn ang="0">
                  <a:pos x="T4" y="T5"/>
                </a:cxn>
                <a:cxn ang="0">
                  <a:pos x="T6" y="T7"/>
                </a:cxn>
                <a:cxn ang="0">
                  <a:pos x="T8" y="T9"/>
                </a:cxn>
              </a:cxnLst>
              <a:rect l="0" t="0" r="r" b="b"/>
              <a:pathLst>
                <a:path w="1036" h="1959">
                  <a:moveTo>
                    <a:pt x="1023" y="0"/>
                  </a:moveTo>
                  <a:cubicBezTo>
                    <a:pt x="1036" y="658"/>
                    <a:pt x="831" y="1344"/>
                    <a:pt x="437" y="1959"/>
                  </a:cubicBezTo>
                  <a:lnTo>
                    <a:pt x="0" y="1743"/>
                  </a:lnTo>
                  <a:cubicBezTo>
                    <a:pt x="343" y="1227"/>
                    <a:pt x="533" y="652"/>
                    <a:pt x="542" y="102"/>
                  </a:cubicBezTo>
                  <a:lnTo>
                    <a:pt x="1023" y="0"/>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48" name="Freeform 17"/>
            <p:cNvSpPr>
              <a:spLocks noEditPoints="1"/>
            </p:cNvSpPr>
            <p:nvPr/>
          </p:nvSpPr>
          <p:spPr bwMode="auto">
            <a:xfrm>
              <a:off x="6253" y="4266"/>
              <a:ext cx="1846" cy="1666"/>
            </a:xfrm>
            <a:custGeom>
              <a:avLst/>
              <a:gdLst>
                <a:gd name="T0" fmla="*/ 0 w 26270"/>
                <a:gd name="T1" fmla="*/ 12842 h 25684"/>
                <a:gd name="T2" fmla="*/ 13135 w 26270"/>
                <a:gd name="T3" fmla="*/ 0 h 25684"/>
                <a:gd name="T4" fmla="*/ 26270 w 26270"/>
                <a:gd name="T5" fmla="*/ 12842 h 25684"/>
                <a:gd name="T6" fmla="*/ 13135 w 26270"/>
                <a:gd name="T7" fmla="*/ 25684 h 25684"/>
                <a:gd name="T8" fmla="*/ 0 w 26270"/>
                <a:gd name="T9" fmla="*/ 12842 h 25684"/>
                <a:gd name="T10" fmla="*/ 1598 w 26270"/>
                <a:gd name="T11" fmla="*/ 12842 h 25684"/>
                <a:gd name="T12" fmla="*/ 13135 w 26270"/>
                <a:gd name="T13" fmla="*/ 24086 h 25684"/>
                <a:gd name="T14" fmla="*/ 24672 w 26270"/>
                <a:gd name="T15" fmla="*/ 12842 h 25684"/>
                <a:gd name="T16" fmla="*/ 13135 w 26270"/>
                <a:gd name="T17" fmla="*/ 1598 h 25684"/>
                <a:gd name="T18" fmla="*/ 1598 w 26270"/>
                <a:gd name="T19" fmla="*/ 12842 h 25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70" h="25684">
                  <a:moveTo>
                    <a:pt x="0" y="12842"/>
                  </a:moveTo>
                  <a:cubicBezTo>
                    <a:pt x="0" y="5750"/>
                    <a:pt x="5881" y="0"/>
                    <a:pt x="13135" y="0"/>
                  </a:cubicBezTo>
                  <a:cubicBezTo>
                    <a:pt x="20389" y="0"/>
                    <a:pt x="26270" y="5750"/>
                    <a:pt x="26270" y="12842"/>
                  </a:cubicBezTo>
                  <a:cubicBezTo>
                    <a:pt x="26270" y="19934"/>
                    <a:pt x="20389" y="25684"/>
                    <a:pt x="13135" y="25684"/>
                  </a:cubicBezTo>
                  <a:cubicBezTo>
                    <a:pt x="5881" y="25684"/>
                    <a:pt x="0" y="19934"/>
                    <a:pt x="0" y="12842"/>
                  </a:cubicBezTo>
                  <a:close/>
                  <a:moveTo>
                    <a:pt x="1598" y="12842"/>
                  </a:moveTo>
                  <a:cubicBezTo>
                    <a:pt x="1598" y="19052"/>
                    <a:pt x="6763" y="24086"/>
                    <a:pt x="13135" y="24086"/>
                  </a:cubicBezTo>
                  <a:cubicBezTo>
                    <a:pt x="19507" y="24086"/>
                    <a:pt x="24672" y="19052"/>
                    <a:pt x="24672" y="12842"/>
                  </a:cubicBezTo>
                  <a:cubicBezTo>
                    <a:pt x="24672" y="6632"/>
                    <a:pt x="19507" y="1598"/>
                    <a:pt x="13135" y="1598"/>
                  </a:cubicBezTo>
                  <a:cubicBezTo>
                    <a:pt x="6763" y="1598"/>
                    <a:pt x="1598" y="6632"/>
                    <a:pt x="1598" y="12842"/>
                  </a:cubicBez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49" name="Rectangle 18"/>
            <p:cNvSpPr>
              <a:spLocks noChangeArrowheads="1"/>
            </p:cNvSpPr>
            <p:nvPr/>
          </p:nvSpPr>
          <p:spPr bwMode="auto">
            <a:xfrm>
              <a:off x="7176" y="5072"/>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050" name="Rectangle 19"/>
            <p:cNvSpPr>
              <a:spLocks noChangeArrowheads="1"/>
            </p:cNvSpPr>
            <p:nvPr/>
          </p:nvSpPr>
          <p:spPr bwMode="auto">
            <a:xfrm>
              <a:off x="7201" y="5072"/>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052" name="Freeform 20"/>
            <p:cNvSpPr>
              <a:spLocks/>
            </p:cNvSpPr>
            <p:nvPr/>
          </p:nvSpPr>
          <p:spPr bwMode="auto">
            <a:xfrm>
              <a:off x="6856" y="4182"/>
              <a:ext cx="619" cy="360"/>
            </a:xfrm>
            <a:custGeom>
              <a:avLst/>
              <a:gdLst>
                <a:gd name="T0" fmla="*/ 0 w 8800"/>
                <a:gd name="T1" fmla="*/ 925 h 5550"/>
                <a:gd name="T2" fmla="*/ 925 w 8800"/>
                <a:gd name="T3" fmla="*/ 0 h 5550"/>
                <a:gd name="T4" fmla="*/ 7875 w 8800"/>
                <a:gd name="T5" fmla="*/ 0 h 5550"/>
                <a:gd name="T6" fmla="*/ 8800 w 8800"/>
                <a:gd name="T7" fmla="*/ 925 h 5550"/>
                <a:gd name="T8" fmla="*/ 8800 w 8800"/>
                <a:gd name="T9" fmla="*/ 4625 h 5550"/>
                <a:gd name="T10" fmla="*/ 7875 w 8800"/>
                <a:gd name="T11" fmla="*/ 5550 h 5550"/>
                <a:gd name="T12" fmla="*/ 925 w 8800"/>
                <a:gd name="T13" fmla="*/ 5550 h 5550"/>
                <a:gd name="T14" fmla="*/ 0 w 8800"/>
                <a:gd name="T15" fmla="*/ 4625 h 5550"/>
                <a:gd name="T16" fmla="*/ 0 w 8800"/>
                <a:gd name="T17" fmla="*/ 925 h 5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0" h="5550">
                  <a:moveTo>
                    <a:pt x="0" y="925"/>
                  </a:moveTo>
                  <a:cubicBezTo>
                    <a:pt x="0" y="414"/>
                    <a:pt x="414" y="0"/>
                    <a:pt x="925" y="0"/>
                  </a:cubicBezTo>
                  <a:lnTo>
                    <a:pt x="7875" y="0"/>
                  </a:lnTo>
                  <a:cubicBezTo>
                    <a:pt x="8386" y="0"/>
                    <a:pt x="8800" y="414"/>
                    <a:pt x="8800" y="925"/>
                  </a:cubicBezTo>
                  <a:lnTo>
                    <a:pt x="8800" y="4625"/>
                  </a:lnTo>
                  <a:cubicBezTo>
                    <a:pt x="8800" y="5136"/>
                    <a:pt x="8386" y="5550"/>
                    <a:pt x="7875" y="5550"/>
                  </a:cubicBezTo>
                  <a:lnTo>
                    <a:pt x="925" y="5550"/>
                  </a:lnTo>
                  <a:cubicBezTo>
                    <a:pt x="414" y="5550"/>
                    <a:pt x="0" y="5136"/>
                    <a:pt x="0" y="4625"/>
                  </a:cubicBezTo>
                  <a:lnTo>
                    <a:pt x="0" y="925"/>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53" name="Freeform 21"/>
            <p:cNvSpPr>
              <a:spLocks noEditPoints="1"/>
            </p:cNvSpPr>
            <p:nvPr/>
          </p:nvSpPr>
          <p:spPr bwMode="auto">
            <a:xfrm>
              <a:off x="6852" y="4178"/>
              <a:ext cx="628" cy="368"/>
            </a:xfrm>
            <a:custGeom>
              <a:avLst/>
              <a:gdLst>
                <a:gd name="T0" fmla="*/ 1 w 628"/>
                <a:gd name="T1" fmla="*/ 51 h 368"/>
                <a:gd name="T2" fmla="*/ 8 w 628"/>
                <a:gd name="T3" fmla="*/ 33 h 368"/>
                <a:gd name="T4" fmla="*/ 20 w 628"/>
                <a:gd name="T5" fmla="*/ 19 h 368"/>
                <a:gd name="T6" fmla="*/ 36 w 628"/>
                <a:gd name="T7" fmla="*/ 7 h 368"/>
                <a:gd name="T8" fmla="*/ 55 w 628"/>
                <a:gd name="T9" fmla="*/ 1 h 368"/>
                <a:gd name="T10" fmla="*/ 558 w 628"/>
                <a:gd name="T11" fmla="*/ 0 h 368"/>
                <a:gd name="T12" fmla="*/ 578 w 628"/>
                <a:gd name="T13" fmla="*/ 2 h 368"/>
                <a:gd name="T14" fmla="*/ 597 w 628"/>
                <a:gd name="T15" fmla="*/ 10 h 368"/>
                <a:gd name="T16" fmla="*/ 612 w 628"/>
                <a:gd name="T17" fmla="*/ 23 h 368"/>
                <a:gd name="T18" fmla="*/ 622 w 628"/>
                <a:gd name="T19" fmla="*/ 39 h 368"/>
                <a:gd name="T20" fmla="*/ 627 w 628"/>
                <a:gd name="T21" fmla="*/ 57 h 368"/>
                <a:gd name="T22" fmla="*/ 627 w 628"/>
                <a:gd name="T23" fmla="*/ 310 h 368"/>
                <a:gd name="T24" fmla="*/ 622 w 628"/>
                <a:gd name="T25" fmla="*/ 329 h 368"/>
                <a:gd name="T26" fmla="*/ 612 w 628"/>
                <a:gd name="T27" fmla="*/ 345 h 368"/>
                <a:gd name="T28" fmla="*/ 597 w 628"/>
                <a:gd name="T29" fmla="*/ 357 h 368"/>
                <a:gd name="T30" fmla="*/ 579 w 628"/>
                <a:gd name="T31" fmla="*/ 365 h 368"/>
                <a:gd name="T32" fmla="*/ 558 w 628"/>
                <a:gd name="T33" fmla="*/ 368 h 368"/>
                <a:gd name="T34" fmla="*/ 56 w 628"/>
                <a:gd name="T35" fmla="*/ 367 h 368"/>
                <a:gd name="T36" fmla="*/ 36 w 628"/>
                <a:gd name="T37" fmla="*/ 361 h 368"/>
                <a:gd name="T38" fmla="*/ 20 w 628"/>
                <a:gd name="T39" fmla="*/ 350 h 368"/>
                <a:gd name="T40" fmla="*/ 8 w 628"/>
                <a:gd name="T41" fmla="*/ 335 h 368"/>
                <a:gd name="T42" fmla="*/ 1 w 628"/>
                <a:gd name="T43" fmla="*/ 317 h 368"/>
                <a:gd name="T44" fmla="*/ 0 w 628"/>
                <a:gd name="T45" fmla="*/ 64 h 368"/>
                <a:gd name="T46" fmla="*/ 10 w 628"/>
                <a:gd name="T47" fmla="*/ 315 h 368"/>
                <a:gd name="T48" fmla="*/ 16 w 628"/>
                <a:gd name="T49" fmla="*/ 330 h 368"/>
                <a:gd name="T50" fmla="*/ 27 w 628"/>
                <a:gd name="T51" fmla="*/ 343 h 368"/>
                <a:gd name="T52" fmla="*/ 40 w 628"/>
                <a:gd name="T53" fmla="*/ 353 h 368"/>
                <a:gd name="T54" fmla="*/ 57 w 628"/>
                <a:gd name="T55" fmla="*/ 358 h 368"/>
                <a:gd name="T56" fmla="*/ 558 w 628"/>
                <a:gd name="T57" fmla="*/ 360 h 368"/>
                <a:gd name="T58" fmla="*/ 576 w 628"/>
                <a:gd name="T59" fmla="*/ 357 h 368"/>
                <a:gd name="T60" fmla="*/ 591 w 628"/>
                <a:gd name="T61" fmla="*/ 350 h 368"/>
                <a:gd name="T62" fmla="*/ 604 w 628"/>
                <a:gd name="T63" fmla="*/ 340 h 368"/>
                <a:gd name="T64" fmla="*/ 613 w 628"/>
                <a:gd name="T65" fmla="*/ 326 h 368"/>
                <a:gd name="T66" fmla="*/ 618 w 628"/>
                <a:gd name="T67" fmla="*/ 310 h 368"/>
                <a:gd name="T68" fmla="*/ 618 w 628"/>
                <a:gd name="T69" fmla="*/ 58 h 368"/>
                <a:gd name="T70" fmla="*/ 614 w 628"/>
                <a:gd name="T71" fmla="*/ 42 h 368"/>
                <a:gd name="T72" fmla="*/ 605 w 628"/>
                <a:gd name="T73" fmla="*/ 29 h 368"/>
                <a:gd name="T74" fmla="*/ 592 w 628"/>
                <a:gd name="T75" fmla="*/ 18 h 368"/>
                <a:gd name="T76" fmla="*/ 576 w 628"/>
                <a:gd name="T77" fmla="*/ 11 h 368"/>
                <a:gd name="T78" fmla="*/ 558 w 628"/>
                <a:gd name="T79" fmla="*/ 8 h 368"/>
                <a:gd name="T80" fmla="*/ 57 w 628"/>
                <a:gd name="T81" fmla="*/ 9 h 368"/>
                <a:gd name="T82" fmla="*/ 41 w 628"/>
                <a:gd name="T83" fmla="*/ 15 h 368"/>
                <a:gd name="T84" fmla="*/ 27 w 628"/>
                <a:gd name="T85" fmla="*/ 24 h 368"/>
                <a:gd name="T86" fmla="*/ 17 w 628"/>
                <a:gd name="T87" fmla="*/ 37 h 368"/>
                <a:gd name="T88" fmla="*/ 10 w 628"/>
                <a:gd name="T89" fmla="*/ 52 h 368"/>
                <a:gd name="T90" fmla="*/ 9 w 628"/>
                <a:gd name="T91" fmla="*/ 30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8" h="368">
                  <a:moveTo>
                    <a:pt x="0" y="64"/>
                  </a:moveTo>
                  <a:lnTo>
                    <a:pt x="0" y="58"/>
                  </a:lnTo>
                  <a:lnTo>
                    <a:pt x="1" y="51"/>
                  </a:lnTo>
                  <a:lnTo>
                    <a:pt x="3" y="45"/>
                  </a:lnTo>
                  <a:lnTo>
                    <a:pt x="5" y="39"/>
                  </a:lnTo>
                  <a:lnTo>
                    <a:pt x="8" y="33"/>
                  </a:lnTo>
                  <a:lnTo>
                    <a:pt x="12" y="28"/>
                  </a:lnTo>
                  <a:lnTo>
                    <a:pt x="15" y="23"/>
                  </a:lnTo>
                  <a:lnTo>
                    <a:pt x="20" y="19"/>
                  </a:lnTo>
                  <a:lnTo>
                    <a:pt x="25" y="14"/>
                  </a:lnTo>
                  <a:lnTo>
                    <a:pt x="30" y="11"/>
                  </a:lnTo>
                  <a:lnTo>
                    <a:pt x="36" y="7"/>
                  </a:lnTo>
                  <a:lnTo>
                    <a:pt x="42" y="5"/>
                  </a:lnTo>
                  <a:lnTo>
                    <a:pt x="48" y="2"/>
                  </a:lnTo>
                  <a:lnTo>
                    <a:pt x="55" y="1"/>
                  </a:lnTo>
                  <a:lnTo>
                    <a:pt x="62" y="0"/>
                  </a:lnTo>
                  <a:lnTo>
                    <a:pt x="69" y="0"/>
                  </a:lnTo>
                  <a:lnTo>
                    <a:pt x="558" y="0"/>
                  </a:lnTo>
                  <a:lnTo>
                    <a:pt x="565" y="0"/>
                  </a:lnTo>
                  <a:lnTo>
                    <a:pt x="572" y="1"/>
                  </a:lnTo>
                  <a:lnTo>
                    <a:pt x="578" y="2"/>
                  </a:lnTo>
                  <a:lnTo>
                    <a:pt x="585" y="5"/>
                  </a:lnTo>
                  <a:lnTo>
                    <a:pt x="591" y="7"/>
                  </a:lnTo>
                  <a:lnTo>
                    <a:pt x="597" y="10"/>
                  </a:lnTo>
                  <a:lnTo>
                    <a:pt x="602" y="14"/>
                  </a:lnTo>
                  <a:lnTo>
                    <a:pt x="607" y="18"/>
                  </a:lnTo>
                  <a:lnTo>
                    <a:pt x="612" y="23"/>
                  </a:lnTo>
                  <a:lnTo>
                    <a:pt x="616" y="28"/>
                  </a:lnTo>
                  <a:lnTo>
                    <a:pt x="619" y="33"/>
                  </a:lnTo>
                  <a:lnTo>
                    <a:pt x="622" y="39"/>
                  </a:lnTo>
                  <a:lnTo>
                    <a:pt x="624" y="45"/>
                  </a:lnTo>
                  <a:lnTo>
                    <a:pt x="626" y="51"/>
                  </a:lnTo>
                  <a:lnTo>
                    <a:pt x="627" y="57"/>
                  </a:lnTo>
                  <a:lnTo>
                    <a:pt x="628" y="64"/>
                  </a:lnTo>
                  <a:lnTo>
                    <a:pt x="628" y="304"/>
                  </a:lnTo>
                  <a:lnTo>
                    <a:pt x="627" y="310"/>
                  </a:lnTo>
                  <a:lnTo>
                    <a:pt x="626" y="317"/>
                  </a:lnTo>
                  <a:lnTo>
                    <a:pt x="625" y="323"/>
                  </a:lnTo>
                  <a:lnTo>
                    <a:pt x="622" y="329"/>
                  </a:lnTo>
                  <a:lnTo>
                    <a:pt x="619" y="334"/>
                  </a:lnTo>
                  <a:lnTo>
                    <a:pt x="616" y="340"/>
                  </a:lnTo>
                  <a:lnTo>
                    <a:pt x="612" y="345"/>
                  </a:lnTo>
                  <a:lnTo>
                    <a:pt x="607" y="349"/>
                  </a:lnTo>
                  <a:lnTo>
                    <a:pt x="602" y="353"/>
                  </a:lnTo>
                  <a:lnTo>
                    <a:pt x="597" y="357"/>
                  </a:lnTo>
                  <a:lnTo>
                    <a:pt x="591" y="360"/>
                  </a:lnTo>
                  <a:lnTo>
                    <a:pt x="585" y="363"/>
                  </a:lnTo>
                  <a:lnTo>
                    <a:pt x="579" y="365"/>
                  </a:lnTo>
                  <a:lnTo>
                    <a:pt x="572" y="367"/>
                  </a:lnTo>
                  <a:lnTo>
                    <a:pt x="565" y="368"/>
                  </a:lnTo>
                  <a:lnTo>
                    <a:pt x="558" y="368"/>
                  </a:lnTo>
                  <a:lnTo>
                    <a:pt x="69" y="368"/>
                  </a:lnTo>
                  <a:lnTo>
                    <a:pt x="63" y="368"/>
                  </a:lnTo>
                  <a:lnTo>
                    <a:pt x="56" y="367"/>
                  </a:lnTo>
                  <a:lnTo>
                    <a:pt x="49" y="365"/>
                  </a:lnTo>
                  <a:lnTo>
                    <a:pt x="43" y="363"/>
                  </a:lnTo>
                  <a:lnTo>
                    <a:pt x="36" y="361"/>
                  </a:lnTo>
                  <a:lnTo>
                    <a:pt x="31" y="357"/>
                  </a:lnTo>
                  <a:lnTo>
                    <a:pt x="25" y="354"/>
                  </a:lnTo>
                  <a:lnTo>
                    <a:pt x="20" y="350"/>
                  </a:lnTo>
                  <a:lnTo>
                    <a:pt x="16" y="345"/>
                  </a:lnTo>
                  <a:lnTo>
                    <a:pt x="12" y="340"/>
                  </a:lnTo>
                  <a:lnTo>
                    <a:pt x="8" y="335"/>
                  </a:lnTo>
                  <a:lnTo>
                    <a:pt x="5" y="329"/>
                  </a:lnTo>
                  <a:lnTo>
                    <a:pt x="3" y="323"/>
                  </a:lnTo>
                  <a:lnTo>
                    <a:pt x="1" y="317"/>
                  </a:lnTo>
                  <a:lnTo>
                    <a:pt x="0" y="311"/>
                  </a:lnTo>
                  <a:lnTo>
                    <a:pt x="0" y="304"/>
                  </a:lnTo>
                  <a:lnTo>
                    <a:pt x="0" y="64"/>
                  </a:lnTo>
                  <a:close/>
                  <a:moveTo>
                    <a:pt x="9" y="304"/>
                  </a:moveTo>
                  <a:lnTo>
                    <a:pt x="9" y="309"/>
                  </a:lnTo>
                  <a:lnTo>
                    <a:pt x="10" y="315"/>
                  </a:lnTo>
                  <a:lnTo>
                    <a:pt x="12" y="320"/>
                  </a:lnTo>
                  <a:lnTo>
                    <a:pt x="14" y="325"/>
                  </a:lnTo>
                  <a:lnTo>
                    <a:pt x="16" y="330"/>
                  </a:lnTo>
                  <a:lnTo>
                    <a:pt x="19" y="335"/>
                  </a:lnTo>
                  <a:lnTo>
                    <a:pt x="23" y="339"/>
                  </a:lnTo>
                  <a:lnTo>
                    <a:pt x="27" y="343"/>
                  </a:lnTo>
                  <a:lnTo>
                    <a:pt x="31" y="347"/>
                  </a:lnTo>
                  <a:lnTo>
                    <a:pt x="36" y="350"/>
                  </a:lnTo>
                  <a:lnTo>
                    <a:pt x="40" y="353"/>
                  </a:lnTo>
                  <a:lnTo>
                    <a:pt x="46" y="355"/>
                  </a:lnTo>
                  <a:lnTo>
                    <a:pt x="51" y="357"/>
                  </a:lnTo>
                  <a:lnTo>
                    <a:pt x="57" y="358"/>
                  </a:lnTo>
                  <a:lnTo>
                    <a:pt x="63" y="359"/>
                  </a:lnTo>
                  <a:lnTo>
                    <a:pt x="69" y="360"/>
                  </a:lnTo>
                  <a:lnTo>
                    <a:pt x="558" y="360"/>
                  </a:lnTo>
                  <a:lnTo>
                    <a:pt x="564" y="359"/>
                  </a:lnTo>
                  <a:lnTo>
                    <a:pt x="570" y="359"/>
                  </a:lnTo>
                  <a:lnTo>
                    <a:pt x="576" y="357"/>
                  </a:lnTo>
                  <a:lnTo>
                    <a:pt x="581" y="355"/>
                  </a:lnTo>
                  <a:lnTo>
                    <a:pt x="586" y="353"/>
                  </a:lnTo>
                  <a:lnTo>
                    <a:pt x="591" y="350"/>
                  </a:lnTo>
                  <a:lnTo>
                    <a:pt x="596" y="347"/>
                  </a:lnTo>
                  <a:lnTo>
                    <a:pt x="600" y="343"/>
                  </a:lnTo>
                  <a:lnTo>
                    <a:pt x="604" y="340"/>
                  </a:lnTo>
                  <a:lnTo>
                    <a:pt x="608" y="335"/>
                  </a:lnTo>
                  <a:lnTo>
                    <a:pt x="611" y="331"/>
                  </a:lnTo>
                  <a:lnTo>
                    <a:pt x="613" y="326"/>
                  </a:lnTo>
                  <a:lnTo>
                    <a:pt x="615" y="321"/>
                  </a:lnTo>
                  <a:lnTo>
                    <a:pt x="617" y="315"/>
                  </a:lnTo>
                  <a:lnTo>
                    <a:pt x="618" y="310"/>
                  </a:lnTo>
                  <a:lnTo>
                    <a:pt x="618" y="304"/>
                  </a:lnTo>
                  <a:lnTo>
                    <a:pt x="618" y="64"/>
                  </a:lnTo>
                  <a:lnTo>
                    <a:pt x="618" y="58"/>
                  </a:lnTo>
                  <a:lnTo>
                    <a:pt x="617" y="53"/>
                  </a:lnTo>
                  <a:lnTo>
                    <a:pt x="616" y="48"/>
                  </a:lnTo>
                  <a:lnTo>
                    <a:pt x="614" y="42"/>
                  </a:lnTo>
                  <a:lnTo>
                    <a:pt x="611" y="38"/>
                  </a:lnTo>
                  <a:lnTo>
                    <a:pt x="608" y="33"/>
                  </a:lnTo>
                  <a:lnTo>
                    <a:pt x="605" y="29"/>
                  </a:lnTo>
                  <a:lnTo>
                    <a:pt x="601" y="25"/>
                  </a:lnTo>
                  <a:lnTo>
                    <a:pt x="596" y="21"/>
                  </a:lnTo>
                  <a:lnTo>
                    <a:pt x="592" y="18"/>
                  </a:lnTo>
                  <a:lnTo>
                    <a:pt x="587" y="15"/>
                  </a:lnTo>
                  <a:lnTo>
                    <a:pt x="582" y="13"/>
                  </a:lnTo>
                  <a:lnTo>
                    <a:pt x="576" y="11"/>
                  </a:lnTo>
                  <a:lnTo>
                    <a:pt x="570" y="9"/>
                  </a:lnTo>
                  <a:lnTo>
                    <a:pt x="564" y="9"/>
                  </a:lnTo>
                  <a:lnTo>
                    <a:pt x="558" y="8"/>
                  </a:lnTo>
                  <a:lnTo>
                    <a:pt x="70" y="8"/>
                  </a:lnTo>
                  <a:lnTo>
                    <a:pt x="63" y="8"/>
                  </a:lnTo>
                  <a:lnTo>
                    <a:pt x="57" y="9"/>
                  </a:lnTo>
                  <a:lnTo>
                    <a:pt x="52" y="11"/>
                  </a:lnTo>
                  <a:lnTo>
                    <a:pt x="46" y="12"/>
                  </a:lnTo>
                  <a:lnTo>
                    <a:pt x="41" y="15"/>
                  </a:lnTo>
                  <a:lnTo>
                    <a:pt x="36" y="18"/>
                  </a:lnTo>
                  <a:lnTo>
                    <a:pt x="31" y="21"/>
                  </a:lnTo>
                  <a:lnTo>
                    <a:pt x="27" y="24"/>
                  </a:lnTo>
                  <a:lnTo>
                    <a:pt x="23" y="28"/>
                  </a:lnTo>
                  <a:lnTo>
                    <a:pt x="20" y="33"/>
                  </a:lnTo>
                  <a:lnTo>
                    <a:pt x="17" y="37"/>
                  </a:lnTo>
                  <a:lnTo>
                    <a:pt x="14" y="42"/>
                  </a:lnTo>
                  <a:lnTo>
                    <a:pt x="12" y="47"/>
                  </a:lnTo>
                  <a:lnTo>
                    <a:pt x="10" y="52"/>
                  </a:lnTo>
                  <a:lnTo>
                    <a:pt x="9" y="58"/>
                  </a:lnTo>
                  <a:lnTo>
                    <a:pt x="9" y="64"/>
                  </a:lnTo>
                  <a:lnTo>
                    <a:pt x="9" y="304"/>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54" name="Rectangle 22"/>
            <p:cNvSpPr>
              <a:spLocks noChangeArrowheads="1"/>
            </p:cNvSpPr>
            <p:nvPr/>
          </p:nvSpPr>
          <p:spPr bwMode="auto">
            <a:xfrm>
              <a:off x="6929" y="4213"/>
              <a:ext cx="44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ＭＳ 明朝" pitchFamily="17" charset="-128"/>
                  <a:ea typeface="ＭＳ 明朝" pitchFamily="17" charset="-128"/>
                </a:rPr>
                <a:t>【消費・使用】</a:t>
              </a:r>
              <a:endParaRPr lang="ja-JP" altLang="ja-JP" sz="1149"/>
            </a:p>
          </p:txBody>
        </p:sp>
        <p:sp>
          <p:nvSpPr>
            <p:cNvPr id="2055" name="Rectangle 23"/>
            <p:cNvSpPr>
              <a:spLocks noChangeArrowheads="1"/>
            </p:cNvSpPr>
            <p:nvPr/>
          </p:nvSpPr>
          <p:spPr bwMode="auto">
            <a:xfrm>
              <a:off x="7388" y="4204"/>
              <a:ext cx="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Century" pitchFamily="18" charset="0"/>
                </a:rPr>
                <a:t> </a:t>
              </a:r>
              <a:endParaRPr lang="ja-JP" altLang="ja-JP" sz="1149"/>
            </a:p>
          </p:txBody>
        </p:sp>
        <p:sp>
          <p:nvSpPr>
            <p:cNvPr id="2064" name="Rectangle 27"/>
            <p:cNvSpPr>
              <a:spLocks noChangeArrowheads="1"/>
            </p:cNvSpPr>
            <p:nvPr/>
          </p:nvSpPr>
          <p:spPr bwMode="auto">
            <a:xfrm>
              <a:off x="6998" y="4289"/>
              <a:ext cx="27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en-US" sz="423" dirty="0">
                  <a:solidFill>
                    <a:srgbClr val="000000"/>
                  </a:solidFill>
                  <a:latin typeface="ＭＳ 明朝" pitchFamily="17" charset="-128"/>
                  <a:ea typeface="ＭＳ 明朝" pitchFamily="17" charset="-128"/>
                </a:rPr>
                <a:t>長期間</a:t>
              </a:r>
              <a:r>
                <a:rPr lang="ja-JP" altLang="ja-JP" sz="423" dirty="0">
                  <a:solidFill>
                    <a:srgbClr val="000000"/>
                  </a:solidFill>
                  <a:latin typeface="ＭＳ 明朝" pitchFamily="17" charset="-128"/>
                  <a:ea typeface="ＭＳ 明朝" pitchFamily="17" charset="-128"/>
                </a:rPr>
                <a:t>使用</a:t>
              </a:r>
              <a:endParaRPr lang="ja-JP" altLang="ja-JP" sz="1149" dirty="0"/>
            </a:p>
          </p:txBody>
        </p:sp>
        <p:sp>
          <p:nvSpPr>
            <p:cNvPr id="2065" name="Rectangle 28"/>
            <p:cNvSpPr>
              <a:spLocks noChangeArrowheads="1"/>
            </p:cNvSpPr>
            <p:nvPr/>
          </p:nvSpPr>
          <p:spPr bwMode="auto">
            <a:xfrm>
              <a:off x="7300" y="4283"/>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067" name="Rectangle 30"/>
            <p:cNvSpPr>
              <a:spLocks noChangeArrowheads="1"/>
            </p:cNvSpPr>
            <p:nvPr/>
          </p:nvSpPr>
          <p:spPr bwMode="auto">
            <a:xfrm>
              <a:off x="6990" y="4347"/>
              <a:ext cx="33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dirty="0">
                  <a:solidFill>
                    <a:srgbClr val="000000"/>
                  </a:solidFill>
                  <a:latin typeface="ＭＳ 明朝" pitchFamily="17" charset="-128"/>
                  <a:ea typeface="ＭＳ 明朝" pitchFamily="17" charset="-128"/>
                </a:rPr>
                <a:t>シェアリング</a:t>
              </a:r>
              <a:endParaRPr lang="ja-JP" altLang="ja-JP" sz="1149" dirty="0"/>
            </a:p>
          </p:txBody>
        </p:sp>
        <p:sp>
          <p:nvSpPr>
            <p:cNvPr id="2068" name="Rectangle 31"/>
            <p:cNvSpPr>
              <a:spLocks noChangeArrowheads="1"/>
            </p:cNvSpPr>
            <p:nvPr/>
          </p:nvSpPr>
          <p:spPr bwMode="auto">
            <a:xfrm>
              <a:off x="7328" y="4351"/>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070" name="Rectangle 33"/>
            <p:cNvSpPr>
              <a:spLocks noChangeArrowheads="1"/>
            </p:cNvSpPr>
            <p:nvPr/>
          </p:nvSpPr>
          <p:spPr bwMode="auto">
            <a:xfrm>
              <a:off x="6920" y="4425"/>
              <a:ext cx="2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 </a:t>
              </a:r>
              <a:endParaRPr lang="ja-JP" altLang="ja-JP" sz="1149"/>
            </a:p>
          </p:txBody>
        </p:sp>
        <p:sp>
          <p:nvSpPr>
            <p:cNvPr id="2071" name="Rectangle 34"/>
            <p:cNvSpPr>
              <a:spLocks noChangeArrowheads="1"/>
            </p:cNvSpPr>
            <p:nvPr/>
          </p:nvSpPr>
          <p:spPr bwMode="auto">
            <a:xfrm>
              <a:off x="6976" y="4432"/>
              <a:ext cx="414"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dirty="0">
                  <a:solidFill>
                    <a:srgbClr val="000000"/>
                  </a:solidFill>
                  <a:latin typeface="ＭＳ 明朝" pitchFamily="17" charset="-128"/>
                  <a:ea typeface="ＭＳ 明朝" pitchFamily="17" charset="-128"/>
                </a:rPr>
                <a:t>ﾘｻｲｸﾙ製品の購入</a:t>
              </a:r>
              <a:endParaRPr lang="ja-JP" altLang="ja-JP" sz="1149" dirty="0"/>
            </a:p>
          </p:txBody>
        </p:sp>
        <p:sp>
          <p:nvSpPr>
            <p:cNvPr id="2072" name="Rectangle 35"/>
            <p:cNvSpPr>
              <a:spLocks noChangeArrowheads="1"/>
            </p:cNvSpPr>
            <p:nvPr/>
          </p:nvSpPr>
          <p:spPr bwMode="auto">
            <a:xfrm>
              <a:off x="7398" y="4419"/>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073" name="Freeform 36"/>
            <p:cNvSpPr>
              <a:spLocks/>
            </p:cNvSpPr>
            <p:nvPr/>
          </p:nvSpPr>
          <p:spPr bwMode="auto">
            <a:xfrm>
              <a:off x="7601" y="5346"/>
              <a:ext cx="552" cy="351"/>
            </a:xfrm>
            <a:custGeom>
              <a:avLst/>
              <a:gdLst>
                <a:gd name="T0" fmla="*/ 0 w 7850"/>
                <a:gd name="T1" fmla="*/ 900 h 5400"/>
                <a:gd name="T2" fmla="*/ 900 w 7850"/>
                <a:gd name="T3" fmla="*/ 0 h 5400"/>
                <a:gd name="T4" fmla="*/ 6950 w 7850"/>
                <a:gd name="T5" fmla="*/ 0 h 5400"/>
                <a:gd name="T6" fmla="*/ 7850 w 7850"/>
                <a:gd name="T7" fmla="*/ 900 h 5400"/>
                <a:gd name="T8" fmla="*/ 7850 w 7850"/>
                <a:gd name="T9" fmla="*/ 4500 h 5400"/>
                <a:gd name="T10" fmla="*/ 6950 w 7850"/>
                <a:gd name="T11" fmla="*/ 5400 h 5400"/>
                <a:gd name="T12" fmla="*/ 900 w 7850"/>
                <a:gd name="T13" fmla="*/ 5400 h 5400"/>
                <a:gd name="T14" fmla="*/ 0 w 7850"/>
                <a:gd name="T15" fmla="*/ 4500 h 5400"/>
                <a:gd name="T16" fmla="*/ 0 w 7850"/>
                <a:gd name="T17" fmla="*/ 900 h 5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0" h="5400">
                  <a:moveTo>
                    <a:pt x="0" y="900"/>
                  </a:moveTo>
                  <a:cubicBezTo>
                    <a:pt x="0" y="403"/>
                    <a:pt x="403" y="0"/>
                    <a:pt x="900" y="0"/>
                  </a:cubicBezTo>
                  <a:lnTo>
                    <a:pt x="6950" y="0"/>
                  </a:lnTo>
                  <a:cubicBezTo>
                    <a:pt x="7447" y="0"/>
                    <a:pt x="7850" y="403"/>
                    <a:pt x="7850" y="900"/>
                  </a:cubicBezTo>
                  <a:lnTo>
                    <a:pt x="7850" y="4500"/>
                  </a:lnTo>
                  <a:cubicBezTo>
                    <a:pt x="7850" y="4997"/>
                    <a:pt x="7447" y="5400"/>
                    <a:pt x="6950" y="5400"/>
                  </a:cubicBezTo>
                  <a:lnTo>
                    <a:pt x="900" y="5400"/>
                  </a:lnTo>
                  <a:cubicBezTo>
                    <a:pt x="403" y="5400"/>
                    <a:pt x="0" y="4997"/>
                    <a:pt x="0" y="4500"/>
                  </a:cubicBezTo>
                  <a:lnTo>
                    <a:pt x="0" y="900"/>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74" name="Freeform 37"/>
            <p:cNvSpPr>
              <a:spLocks noEditPoints="1"/>
            </p:cNvSpPr>
            <p:nvPr/>
          </p:nvSpPr>
          <p:spPr bwMode="auto">
            <a:xfrm>
              <a:off x="7597" y="5342"/>
              <a:ext cx="561" cy="359"/>
            </a:xfrm>
            <a:custGeom>
              <a:avLst/>
              <a:gdLst>
                <a:gd name="T0" fmla="*/ 1 w 561"/>
                <a:gd name="T1" fmla="*/ 50 h 359"/>
                <a:gd name="T2" fmla="*/ 8 w 561"/>
                <a:gd name="T3" fmla="*/ 33 h 359"/>
                <a:gd name="T4" fmla="*/ 19 w 561"/>
                <a:gd name="T5" fmla="*/ 18 h 359"/>
                <a:gd name="T6" fmla="*/ 35 w 561"/>
                <a:gd name="T7" fmla="*/ 8 h 359"/>
                <a:gd name="T8" fmla="*/ 54 w 561"/>
                <a:gd name="T9" fmla="*/ 1 h 359"/>
                <a:gd name="T10" fmla="*/ 493 w 561"/>
                <a:gd name="T11" fmla="*/ 0 h 359"/>
                <a:gd name="T12" fmla="*/ 513 w 561"/>
                <a:gd name="T13" fmla="*/ 3 h 359"/>
                <a:gd name="T14" fmla="*/ 531 w 561"/>
                <a:gd name="T15" fmla="*/ 11 h 359"/>
                <a:gd name="T16" fmla="*/ 545 w 561"/>
                <a:gd name="T17" fmla="*/ 23 h 359"/>
                <a:gd name="T18" fmla="*/ 555 w 561"/>
                <a:gd name="T19" fmla="*/ 38 h 359"/>
                <a:gd name="T20" fmla="*/ 560 w 561"/>
                <a:gd name="T21" fmla="*/ 56 h 359"/>
                <a:gd name="T22" fmla="*/ 560 w 561"/>
                <a:gd name="T23" fmla="*/ 303 h 359"/>
                <a:gd name="T24" fmla="*/ 556 w 561"/>
                <a:gd name="T25" fmla="*/ 321 h 359"/>
                <a:gd name="T26" fmla="*/ 545 w 561"/>
                <a:gd name="T27" fmla="*/ 336 h 359"/>
                <a:gd name="T28" fmla="*/ 531 w 561"/>
                <a:gd name="T29" fmla="*/ 348 h 359"/>
                <a:gd name="T30" fmla="*/ 513 w 561"/>
                <a:gd name="T31" fmla="*/ 356 h 359"/>
                <a:gd name="T32" fmla="*/ 493 w 561"/>
                <a:gd name="T33" fmla="*/ 359 h 359"/>
                <a:gd name="T34" fmla="*/ 54 w 561"/>
                <a:gd name="T35" fmla="*/ 358 h 359"/>
                <a:gd name="T36" fmla="*/ 35 w 561"/>
                <a:gd name="T37" fmla="*/ 352 h 359"/>
                <a:gd name="T38" fmla="*/ 20 w 561"/>
                <a:gd name="T39" fmla="*/ 341 h 359"/>
                <a:gd name="T40" fmla="*/ 8 w 561"/>
                <a:gd name="T41" fmla="*/ 326 h 359"/>
                <a:gd name="T42" fmla="*/ 1 w 561"/>
                <a:gd name="T43" fmla="*/ 309 h 359"/>
                <a:gd name="T44" fmla="*/ 0 w 561"/>
                <a:gd name="T45" fmla="*/ 63 h 359"/>
                <a:gd name="T46" fmla="*/ 10 w 561"/>
                <a:gd name="T47" fmla="*/ 307 h 359"/>
                <a:gd name="T48" fmla="*/ 16 w 561"/>
                <a:gd name="T49" fmla="*/ 322 h 359"/>
                <a:gd name="T50" fmla="*/ 26 w 561"/>
                <a:gd name="T51" fmla="*/ 334 h 359"/>
                <a:gd name="T52" fmla="*/ 40 w 561"/>
                <a:gd name="T53" fmla="*/ 344 h 359"/>
                <a:gd name="T54" fmla="*/ 56 w 561"/>
                <a:gd name="T55" fmla="*/ 349 h 359"/>
                <a:gd name="T56" fmla="*/ 493 w 561"/>
                <a:gd name="T57" fmla="*/ 350 h 359"/>
                <a:gd name="T58" fmla="*/ 510 w 561"/>
                <a:gd name="T59" fmla="*/ 348 h 359"/>
                <a:gd name="T60" fmla="*/ 525 w 561"/>
                <a:gd name="T61" fmla="*/ 341 h 359"/>
                <a:gd name="T62" fmla="*/ 538 w 561"/>
                <a:gd name="T63" fmla="*/ 331 h 359"/>
                <a:gd name="T64" fmla="*/ 547 w 561"/>
                <a:gd name="T65" fmla="*/ 318 h 359"/>
                <a:gd name="T66" fmla="*/ 551 w 561"/>
                <a:gd name="T67" fmla="*/ 302 h 359"/>
                <a:gd name="T68" fmla="*/ 551 w 561"/>
                <a:gd name="T69" fmla="*/ 57 h 359"/>
                <a:gd name="T70" fmla="*/ 547 w 561"/>
                <a:gd name="T71" fmla="*/ 42 h 359"/>
                <a:gd name="T72" fmla="*/ 538 w 561"/>
                <a:gd name="T73" fmla="*/ 28 h 359"/>
                <a:gd name="T74" fmla="*/ 526 w 561"/>
                <a:gd name="T75" fmla="*/ 18 h 359"/>
                <a:gd name="T76" fmla="*/ 511 w 561"/>
                <a:gd name="T77" fmla="*/ 11 h 359"/>
                <a:gd name="T78" fmla="*/ 493 w 561"/>
                <a:gd name="T79" fmla="*/ 9 h 359"/>
                <a:gd name="T80" fmla="*/ 56 w 561"/>
                <a:gd name="T81" fmla="*/ 10 h 359"/>
                <a:gd name="T82" fmla="*/ 40 w 561"/>
                <a:gd name="T83" fmla="*/ 15 h 359"/>
                <a:gd name="T84" fmla="*/ 26 w 561"/>
                <a:gd name="T85" fmla="*/ 24 h 359"/>
                <a:gd name="T86" fmla="*/ 16 w 561"/>
                <a:gd name="T87" fmla="*/ 37 h 359"/>
                <a:gd name="T88" fmla="*/ 10 w 561"/>
                <a:gd name="T89" fmla="*/ 52 h 359"/>
                <a:gd name="T90" fmla="*/ 9 w 561"/>
                <a:gd name="T91"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1" h="359">
                  <a:moveTo>
                    <a:pt x="0" y="63"/>
                  </a:moveTo>
                  <a:lnTo>
                    <a:pt x="0" y="57"/>
                  </a:lnTo>
                  <a:lnTo>
                    <a:pt x="1" y="50"/>
                  </a:lnTo>
                  <a:lnTo>
                    <a:pt x="3" y="44"/>
                  </a:lnTo>
                  <a:lnTo>
                    <a:pt x="5" y="38"/>
                  </a:lnTo>
                  <a:lnTo>
                    <a:pt x="8" y="33"/>
                  </a:lnTo>
                  <a:lnTo>
                    <a:pt x="11" y="28"/>
                  </a:lnTo>
                  <a:lnTo>
                    <a:pt x="15" y="23"/>
                  </a:lnTo>
                  <a:lnTo>
                    <a:pt x="19" y="18"/>
                  </a:lnTo>
                  <a:lnTo>
                    <a:pt x="24" y="14"/>
                  </a:lnTo>
                  <a:lnTo>
                    <a:pt x="30" y="11"/>
                  </a:lnTo>
                  <a:lnTo>
                    <a:pt x="35" y="8"/>
                  </a:lnTo>
                  <a:lnTo>
                    <a:pt x="41" y="5"/>
                  </a:lnTo>
                  <a:lnTo>
                    <a:pt x="47" y="3"/>
                  </a:lnTo>
                  <a:lnTo>
                    <a:pt x="54" y="1"/>
                  </a:lnTo>
                  <a:lnTo>
                    <a:pt x="61" y="0"/>
                  </a:lnTo>
                  <a:lnTo>
                    <a:pt x="68" y="0"/>
                  </a:lnTo>
                  <a:lnTo>
                    <a:pt x="493" y="0"/>
                  </a:lnTo>
                  <a:lnTo>
                    <a:pt x="500" y="0"/>
                  </a:lnTo>
                  <a:lnTo>
                    <a:pt x="506" y="1"/>
                  </a:lnTo>
                  <a:lnTo>
                    <a:pt x="513" y="3"/>
                  </a:lnTo>
                  <a:lnTo>
                    <a:pt x="519" y="5"/>
                  </a:lnTo>
                  <a:lnTo>
                    <a:pt x="525" y="7"/>
                  </a:lnTo>
                  <a:lnTo>
                    <a:pt x="531" y="11"/>
                  </a:lnTo>
                  <a:lnTo>
                    <a:pt x="536" y="14"/>
                  </a:lnTo>
                  <a:lnTo>
                    <a:pt x="541" y="18"/>
                  </a:lnTo>
                  <a:lnTo>
                    <a:pt x="545" y="23"/>
                  </a:lnTo>
                  <a:lnTo>
                    <a:pt x="549" y="27"/>
                  </a:lnTo>
                  <a:lnTo>
                    <a:pt x="552" y="33"/>
                  </a:lnTo>
                  <a:lnTo>
                    <a:pt x="555" y="38"/>
                  </a:lnTo>
                  <a:lnTo>
                    <a:pt x="558" y="44"/>
                  </a:lnTo>
                  <a:lnTo>
                    <a:pt x="559" y="50"/>
                  </a:lnTo>
                  <a:lnTo>
                    <a:pt x="560" y="56"/>
                  </a:lnTo>
                  <a:lnTo>
                    <a:pt x="561" y="62"/>
                  </a:lnTo>
                  <a:lnTo>
                    <a:pt x="561" y="296"/>
                  </a:lnTo>
                  <a:lnTo>
                    <a:pt x="560" y="303"/>
                  </a:lnTo>
                  <a:lnTo>
                    <a:pt x="560" y="309"/>
                  </a:lnTo>
                  <a:lnTo>
                    <a:pt x="558" y="315"/>
                  </a:lnTo>
                  <a:lnTo>
                    <a:pt x="556" y="321"/>
                  </a:lnTo>
                  <a:lnTo>
                    <a:pt x="553" y="326"/>
                  </a:lnTo>
                  <a:lnTo>
                    <a:pt x="549" y="331"/>
                  </a:lnTo>
                  <a:lnTo>
                    <a:pt x="545" y="336"/>
                  </a:lnTo>
                  <a:lnTo>
                    <a:pt x="541" y="341"/>
                  </a:lnTo>
                  <a:lnTo>
                    <a:pt x="536" y="345"/>
                  </a:lnTo>
                  <a:lnTo>
                    <a:pt x="531" y="348"/>
                  </a:lnTo>
                  <a:lnTo>
                    <a:pt x="525" y="351"/>
                  </a:lnTo>
                  <a:lnTo>
                    <a:pt x="520" y="354"/>
                  </a:lnTo>
                  <a:lnTo>
                    <a:pt x="513" y="356"/>
                  </a:lnTo>
                  <a:lnTo>
                    <a:pt x="507" y="358"/>
                  </a:lnTo>
                  <a:lnTo>
                    <a:pt x="500" y="359"/>
                  </a:lnTo>
                  <a:lnTo>
                    <a:pt x="493" y="359"/>
                  </a:lnTo>
                  <a:lnTo>
                    <a:pt x="68" y="359"/>
                  </a:lnTo>
                  <a:lnTo>
                    <a:pt x="61" y="359"/>
                  </a:lnTo>
                  <a:lnTo>
                    <a:pt x="54" y="358"/>
                  </a:lnTo>
                  <a:lnTo>
                    <a:pt x="48" y="356"/>
                  </a:lnTo>
                  <a:lnTo>
                    <a:pt x="42" y="354"/>
                  </a:lnTo>
                  <a:lnTo>
                    <a:pt x="35" y="352"/>
                  </a:lnTo>
                  <a:lnTo>
                    <a:pt x="30" y="348"/>
                  </a:lnTo>
                  <a:lnTo>
                    <a:pt x="25" y="345"/>
                  </a:lnTo>
                  <a:lnTo>
                    <a:pt x="20" y="341"/>
                  </a:lnTo>
                  <a:lnTo>
                    <a:pt x="15" y="336"/>
                  </a:lnTo>
                  <a:lnTo>
                    <a:pt x="11" y="331"/>
                  </a:lnTo>
                  <a:lnTo>
                    <a:pt x="8" y="326"/>
                  </a:lnTo>
                  <a:lnTo>
                    <a:pt x="5" y="321"/>
                  </a:lnTo>
                  <a:lnTo>
                    <a:pt x="3" y="315"/>
                  </a:lnTo>
                  <a:lnTo>
                    <a:pt x="1" y="309"/>
                  </a:lnTo>
                  <a:lnTo>
                    <a:pt x="0" y="303"/>
                  </a:lnTo>
                  <a:lnTo>
                    <a:pt x="0" y="297"/>
                  </a:lnTo>
                  <a:lnTo>
                    <a:pt x="0" y="63"/>
                  </a:lnTo>
                  <a:close/>
                  <a:moveTo>
                    <a:pt x="9" y="296"/>
                  </a:moveTo>
                  <a:lnTo>
                    <a:pt x="9" y="302"/>
                  </a:lnTo>
                  <a:lnTo>
                    <a:pt x="10" y="307"/>
                  </a:lnTo>
                  <a:lnTo>
                    <a:pt x="12" y="312"/>
                  </a:lnTo>
                  <a:lnTo>
                    <a:pt x="14" y="317"/>
                  </a:lnTo>
                  <a:lnTo>
                    <a:pt x="16" y="322"/>
                  </a:lnTo>
                  <a:lnTo>
                    <a:pt x="19" y="326"/>
                  </a:lnTo>
                  <a:lnTo>
                    <a:pt x="22" y="331"/>
                  </a:lnTo>
                  <a:lnTo>
                    <a:pt x="26" y="334"/>
                  </a:lnTo>
                  <a:lnTo>
                    <a:pt x="30" y="338"/>
                  </a:lnTo>
                  <a:lnTo>
                    <a:pt x="35" y="341"/>
                  </a:lnTo>
                  <a:lnTo>
                    <a:pt x="40" y="344"/>
                  </a:lnTo>
                  <a:lnTo>
                    <a:pt x="45" y="346"/>
                  </a:lnTo>
                  <a:lnTo>
                    <a:pt x="50" y="348"/>
                  </a:lnTo>
                  <a:lnTo>
                    <a:pt x="56" y="349"/>
                  </a:lnTo>
                  <a:lnTo>
                    <a:pt x="61" y="350"/>
                  </a:lnTo>
                  <a:lnTo>
                    <a:pt x="68" y="350"/>
                  </a:lnTo>
                  <a:lnTo>
                    <a:pt x="493" y="350"/>
                  </a:lnTo>
                  <a:lnTo>
                    <a:pt x="499" y="350"/>
                  </a:lnTo>
                  <a:lnTo>
                    <a:pt x="505" y="349"/>
                  </a:lnTo>
                  <a:lnTo>
                    <a:pt x="510" y="348"/>
                  </a:lnTo>
                  <a:lnTo>
                    <a:pt x="516" y="346"/>
                  </a:lnTo>
                  <a:lnTo>
                    <a:pt x="521" y="344"/>
                  </a:lnTo>
                  <a:lnTo>
                    <a:pt x="525" y="341"/>
                  </a:lnTo>
                  <a:lnTo>
                    <a:pt x="530" y="338"/>
                  </a:lnTo>
                  <a:lnTo>
                    <a:pt x="534" y="335"/>
                  </a:lnTo>
                  <a:lnTo>
                    <a:pt x="538" y="331"/>
                  </a:lnTo>
                  <a:lnTo>
                    <a:pt x="541" y="327"/>
                  </a:lnTo>
                  <a:lnTo>
                    <a:pt x="544" y="322"/>
                  </a:lnTo>
                  <a:lnTo>
                    <a:pt x="547" y="318"/>
                  </a:lnTo>
                  <a:lnTo>
                    <a:pt x="549" y="312"/>
                  </a:lnTo>
                  <a:lnTo>
                    <a:pt x="550" y="307"/>
                  </a:lnTo>
                  <a:lnTo>
                    <a:pt x="551" y="302"/>
                  </a:lnTo>
                  <a:lnTo>
                    <a:pt x="552" y="296"/>
                  </a:lnTo>
                  <a:lnTo>
                    <a:pt x="552" y="63"/>
                  </a:lnTo>
                  <a:lnTo>
                    <a:pt x="551" y="57"/>
                  </a:lnTo>
                  <a:lnTo>
                    <a:pt x="550" y="52"/>
                  </a:lnTo>
                  <a:lnTo>
                    <a:pt x="549" y="47"/>
                  </a:lnTo>
                  <a:lnTo>
                    <a:pt x="547" y="42"/>
                  </a:lnTo>
                  <a:lnTo>
                    <a:pt x="544" y="37"/>
                  </a:lnTo>
                  <a:lnTo>
                    <a:pt x="542" y="33"/>
                  </a:lnTo>
                  <a:lnTo>
                    <a:pt x="538" y="28"/>
                  </a:lnTo>
                  <a:lnTo>
                    <a:pt x="534" y="25"/>
                  </a:lnTo>
                  <a:lnTo>
                    <a:pt x="530" y="21"/>
                  </a:lnTo>
                  <a:lnTo>
                    <a:pt x="526" y="18"/>
                  </a:lnTo>
                  <a:lnTo>
                    <a:pt x="521" y="15"/>
                  </a:lnTo>
                  <a:lnTo>
                    <a:pt x="516" y="13"/>
                  </a:lnTo>
                  <a:lnTo>
                    <a:pt x="511" y="11"/>
                  </a:lnTo>
                  <a:lnTo>
                    <a:pt x="505" y="10"/>
                  </a:lnTo>
                  <a:lnTo>
                    <a:pt x="499" y="9"/>
                  </a:lnTo>
                  <a:lnTo>
                    <a:pt x="493" y="9"/>
                  </a:lnTo>
                  <a:lnTo>
                    <a:pt x="68" y="9"/>
                  </a:lnTo>
                  <a:lnTo>
                    <a:pt x="62" y="9"/>
                  </a:lnTo>
                  <a:lnTo>
                    <a:pt x="56" y="10"/>
                  </a:lnTo>
                  <a:lnTo>
                    <a:pt x="51" y="11"/>
                  </a:lnTo>
                  <a:lnTo>
                    <a:pt x="45" y="13"/>
                  </a:lnTo>
                  <a:lnTo>
                    <a:pt x="40" y="15"/>
                  </a:lnTo>
                  <a:lnTo>
                    <a:pt x="35" y="18"/>
                  </a:lnTo>
                  <a:lnTo>
                    <a:pt x="31" y="21"/>
                  </a:lnTo>
                  <a:lnTo>
                    <a:pt x="26" y="24"/>
                  </a:lnTo>
                  <a:lnTo>
                    <a:pt x="23" y="28"/>
                  </a:lnTo>
                  <a:lnTo>
                    <a:pt x="19" y="32"/>
                  </a:lnTo>
                  <a:lnTo>
                    <a:pt x="16" y="37"/>
                  </a:lnTo>
                  <a:lnTo>
                    <a:pt x="14" y="41"/>
                  </a:lnTo>
                  <a:lnTo>
                    <a:pt x="12" y="46"/>
                  </a:lnTo>
                  <a:lnTo>
                    <a:pt x="10" y="52"/>
                  </a:lnTo>
                  <a:lnTo>
                    <a:pt x="9" y="57"/>
                  </a:lnTo>
                  <a:lnTo>
                    <a:pt x="9" y="63"/>
                  </a:lnTo>
                  <a:lnTo>
                    <a:pt x="9" y="296"/>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75" name="Rectangle 38"/>
            <p:cNvSpPr>
              <a:spLocks noChangeArrowheads="1"/>
            </p:cNvSpPr>
            <p:nvPr/>
          </p:nvSpPr>
          <p:spPr bwMode="auto">
            <a:xfrm>
              <a:off x="7648" y="5389"/>
              <a:ext cx="44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ＭＳ 明朝" pitchFamily="17" charset="-128"/>
                  <a:ea typeface="ＭＳ 明朝" pitchFamily="17" charset="-128"/>
                </a:rPr>
                <a:t>【リサイクル】</a:t>
              </a:r>
              <a:endParaRPr lang="ja-JP" altLang="ja-JP" sz="1149"/>
            </a:p>
          </p:txBody>
        </p:sp>
        <p:sp>
          <p:nvSpPr>
            <p:cNvPr id="2076" name="Rectangle 39"/>
            <p:cNvSpPr>
              <a:spLocks noChangeArrowheads="1"/>
            </p:cNvSpPr>
            <p:nvPr/>
          </p:nvSpPr>
          <p:spPr bwMode="auto">
            <a:xfrm>
              <a:off x="8107" y="5380"/>
              <a:ext cx="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Century" pitchFamily="18" charset="0"/>
                </a:rPr>
                <a:t> </a:t>
              </a:r>
              <a:endParaRPr lang="ja-JP" altLang="ja-JP" sz="1149"/>
            </a:p>
          </p:txBody>
        </p:sp>
        <p:sp>
          <p:nvSpPr>
            <p:cNvPr id="2078" name="Rectangle 41"/>
            <p:cNvSpPr>
              <a:spLocks noChangeArrowheads="1"/>
            </p:cNvSpPr>
            <p:nvPr/>
          </p:nvSpPr>
          <p:spPr bwMode="auto">
            <a:xfrm>
              <a:off x="7765" y="5492"/>
              <a:ext cx="2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量の拡大</a:t>
              </a:r>
              <a:endParaRPr lang="ja-JP" altLang="ja-JP" sz="1149"/>
            </a:p>
          </p:txBody>
        </p:sp>
        <p:sp>
          <p:nvSpPr>
            <p:cNvPr id="2079" name="Rectangle 42"/>
            <p:cNvSpPr>
              <a:spLocks noChangeArrowheads="1"/>
            </p:cNvSpPr>
            <p:nvPr/>
          </p:nvSpPr>
          <p:spPr bwMode="auto">
            <a:xfrm>
              <a:off x="7990" y="5486"/>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081" name="Rectangle 44"/>
            <p:cNvSpPr>
              <a:spLocks noChangeArrowheads="1"/>
            </p:cNvSpPr>
            <p:nvPr/>
          </p:nvSpPr>
          <p:spPr bwMode="auto">
            <a:xfrm>
              <a:off x="7765" y="5560"/>
              <a:ext cx="2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dirty="0">
                  <a:solidFill>
                    <a:srgbClr val="000000"/>
                  </a:solidFill>
                  <a:latin typeface="ＭＳ 明朝" pitchFamily="17" charset="-128"/>
                  <a:ea typeface="ＭＳ 明朝" pitchFamily="17" charset="-128"/>
                </a:rPr>
                <a:t>質の向上</a:t>
              </a:r>
              <a:endParaRPr lang="ja-JP" altLang="ja-JP" sz="1149" dirty="0"/>
            </a:p>
          </p:txBody>
        </p:sp>
        <p:sp>
          <p:nvSpPr>
            <p:cNvPr id="2083" name="Freeform 46"/>
            <p:cNvSpPr>
              <a:spLocks/>
            </p:cNvSpPr>
            <p:nvPr/>
          </p:nvSpPr>
          <p:spPr bwMode="auto">
            <a:xfrm>
              <a:off x="6053" y="5346"/>
              <a:ext cx="624" cy="329"/>
            </a:xfrm>
            <a:custGeom>
              <a:avLst/>
              <a:gdLst>
                <a:gd name="T0" fmla="*/ 0 w 8879"/>
                <a:gd name="T1" fmla="*/ 845 h 5067"/>
                <a:gd name="T2" fmla="*/ 844 w 8879"/>
                <a:gd name="T3" fmla="*/ 0 h 5067"/>
                <a:gd name="T4" fmla="*/ 8034 w 8879"/>
                <a:gd name="T5" fmla="*/ 0 h 5067"/>
                <a:gd name="T6" fmla="*/ 8879 w 8879"/>
                <a:gd name="T7" fmla="*/ 845 h 5067"/>
                <a:gd name="T8" fmla="*/ 8879 w 8879"/>
                <a:gd name="T9" fmla="*/ 4222 h 5067"/>
                <a:gd name="T10" fmla="*/ 8034 w 8879"/>
                <a:gd name="T11" fmla="*/ 5067 h 5067"/>
                <a:gd name="T12" fmla="*/ 844 w 8879"/>
                <a:gd name="T13" fmla="*/ 5067 h 5067"/>
                <a:gd name="T14" fmla="*/ 0 w 8879"/>
                <a:gd name="T15" fmla="*/ 4222 h 5067"/>
                <a:gd name="T16" fmla="*/ 0 w 8879"/>
                <a:gd name="T17" fmla="*/ 845 h 5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79" h="5067">
                  <a:moveTo>
                    <a:pt x="0" y="845"/>
                  </a:moveTo>
                  <a:cubicBezTo>
                    <a:pt x="0" y="378"/>
                    <a:pt x="378" y="0"/>
                    <a:pt x="844" y="0"/>
                  </a:cubicBezTo>
                  <a:lnTo>
                    <a:pt x="8034" y="0"/>
                  </a:lnTo>
                  <a:cubicBezTo>
                    <a:pt x="8501" y="0"/>
                    <a:pt x="8879" y="378"/>
                    <a:pt x="8879" y="845"/>
                  </a:cubicBezTo>
                  <a:lnTo>
                    <a:pt x="8879" y="4222"/>
                  </a:lnTo>
                  <a:cubicBezTo>
                    <a:pt x="8879" y="4689"/>
                    <a:pt x="8501" y="5067"/>
                    <a:pt x="8034" y="5067"/>
                  </a:cubicBezTo>
                  <a:lnTo>
                    <a:pt x="844" y="5067"/>
                  </a:lnTo>
                  <a:cubicBezTo>
                    <a:pt x="378" y="5067"/>
                    <a:pt x="0" y="4689"/>
                    <a:pt x="0" y="4222"/>
                  </a:cubicBezTo>
                  <a:lnTo>
                    <a:pt x="0" y="845"/>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84" name="Freeform 47"/>
            <p:cNvSpPr>
              <a:spLocks noEditPoints="1"/>
            </p:cNvSpPr>
            <p:nvPr/>
          </p:nvSpPr>
          <p:spPr bwMode="auto">
            <a:xfrm>
              <a:off x="6048" y="5342"/>
              <a:ext cx="634" cy="337"/>
            </a:xfrm>
            <a:custGeom>
              <a:avLst/>
              <a:gdLst>
                <a:gd name="T0" fmla="*/ 2 w 634"/>
                <a:gd name="T1" fmla="*/ 47 h 337"/>
                <a:gd name="T2" fmla="*/ 8 w 634"/>
                <a:gd name="T3" fmla="*/ 31 h 337"/>
                <a:gd name="T4" fmla="*/ 19 w 634"/>
                <a:gd name="T5" fmla="*/ 17 h 337"/>
                <a:gd name="T6" fmla="*/ 34 w 634"/>
                <a:gd name="T7" fmla="*/ 7 h 337"/>
                <a:gd name="T8" fmla="*/ 51 w 634"/>
                <a:gd name="T9" fmla="*/ 1 h 337"/>
                <a:gd name="T10" fmla="*/ 570 w 634"/>
                <a:gd name="T11" fmla="*/ 0 h 337"/>
                <a:gd name="T12" fmla="*/ 589 w 634"/>
                <a:gd name="T13" fmla="*/ 3 h 337"/>
                <a:gd name="T14" fmla="*/ 605 w 634"/>
                <a:gd name="T15" fmla="*/ 10 h 337"/>
                <a:gd name="T16" fmla="*/ 619 w 634"/>
                <a:gd name="T17" fmla="*/ 21 h 337"/>
                <a:gd name="T18" fmla="*/ 629 w 634"/>
                <a:gd name="T19" fmla="*/ 36 h 337"/>
                <a:gd name="T20" fmla="*/ 633 w 634"/>
                <a:gd name="T21" fmla="*/ 53 h 337"/>
                <a:gd name="T22" fmla="*/ 634 w 634"/>
                <a:gd name="T23" fmla="*/ 284 h 337"/>
                <a:gd name="T24" fmla="*/ 629 w 634"/>
                <a:gd name="T25" fmla="*/ 301 h 337"/>
                <a:gd name="T26" fmla="*/ 619 w 634"/>
                <a:gd name="T27" fmla="*/ 316 h 337"/>
                <a:gd name="T28" fmla="*/ 606 w 634"/>
                <a:gd name="T29" fmla="*/ 327 h 337"/>
                <a:gd name="T30" fmla="*/ 589 w 634"/>
                <a:gd name="T31" fmla="*/ 335 h 337"/>
                <a:gd name="T32" fmla="*/ 570 w 634"/>
                <a:gd name="T33" fmla="*/ 337 h 337"/>
                <a:gd name="T34" fmla="*/ 52 w 634"/>
                <a:gd name="T35" fmla="*/ 336 h 337"/>
                <a:gd name="T36" fmla="*/ 34 w 634"/>
                <a:gd name="T37" fmla="*/ 330 h 337"/>
                <a:gd name="T38" fmla="*/ 19 w 634"/>
                <a:gd name="T39" fmla="*/ 320 h 337"/>
                <a:gd name="T40" fmla="*/ 8 w 634"/>
                <a:gd name="T41" fmla="*/ 307 h 337"/>
                <a:gd name="T42" fmla="*/ 2 w 634"/>
                <a:gd name="T43" fmla="*/ 290 h 337"/>
                <a:gd name="T44" fmla="*/ 0 w 634"/>
                <a:gd name="T45" fmla="*/ 59 h 337"/>
                <a:gd name="T46" fmla="*/ 11 w 634"/>
                <a:gd name="T47" fmla="*/ 288 h 337"/>
                <a:gd name="T48" fmla="*/ 16 w 634"/>
                <a:gd name="T49" fmla="*/ 302 h 337"/>
                <a:gd name="T50" fmla="*/ 26 w 634"/>
                <a:gd name="T51" fmla="*/ 314 h 337"/>
                <a:gd name="T52" fmla="*/ 38 w 634"/>
                <a:gd name="T53" fmla="*/ 322 h 337"/>
                <a:gd name="T54" fmla="*/ 53 w 634"/>
                <a:gd name="T55" fmla="*/ 328 h 337"/>
                <a:gd name="T56" fmla="*/ 570 w 634"/>
                <a:gd name="T57" fmla="*/ 329 h 337"/>
                <a:gd name="T58" fmla="*/ 586 w 634"/>
                <a:gd name="T59" fmla="*/ 326 h 337"/>
                <a:gd name="T60" fmla="*/ 600 w 634"/>
                <a:gd name="T61" fmla="*/ 320 h 337"/>
                <a:gd name="T62" fmla="*/ 612 w 634"/>
                <a:gd name="T63" fmla="*/ 310 h 337"/>
                <a:gd name="T64" fmla="*/ 620 w 634"/>
                <a:gd name="T65" fmla="*/ 298 h 337"/>
                <a:gd name="T66" fmla="*/ 624 w 634"/>
                <a:gd name="T67" fmla="*/ 284 h 337"/>
                <a:gd name="T68" fmla="*/ 624 w 634"/>
                <a:gd name="T69" fmla="*/ 54 h 337"/>
                <a:gd name="T70" fmla="*/ 620 w 634"/>
                <a:gd name="T71" fmla="*/ 40 h 337"/>
                <a:gd name="T72" fmla="*/ 612 w 634"/>
                <a:gd name="T73" fmla="*/ 27 h 337"/>
                <a:gd name="T74" fmla="*/ 601 w 634"/>
                <a:gd name="T75" fmla="*/ 17 h 337"/>
                <a:gd name="T76" fmla="*/ 586 w 634"/>
                <a:gd name="T77" fmla="*/ 11 h 337"/>
                <a:gd name="T78" fmla="*/ 570 w 634"/>
                <a:gd name="T79" fmla="*/ 9 h 337"/>
                <a:gd name="T80" fmla="*/ 54 w 634"/>
                <a:gd name="T81" fmla="*/ 10 h 337"/>
                <a:gd name="T82" fmla="*/ 39 w 634"/>
                <a:gd name="T83" fmla="*/ 15 h 337"/>
                <a:gd name="T84" fmla="*/ 26 w 634"/>
                <a:gd name="T85" fmla="*/ 23 h 337"/>
                <a:gd name="T86" fmla="*/ 17 w 634"/>
                <a:gd name="T87" fmla="*/ 35 h 337"/>
                <a:gd name="T88" fmla="*/ 11 w 634"/>
                <a:gd name="T89" fmla="*/ 49 h 337"/>
                <a:gd name="T90" fmla="*/ 10 w 634"/>
                <a:gd name="T91" fmla="*/ 27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4" h="337">
                  <a:moveTo>
                    <a:pt x="0" y="59"/>
                  </a:moveTo>
                  <a:lnTo>
                    <a:pt x="1" y="53"/>
                  </a:lnTo>
                  <a:lnTo>
                    <a:pt x="2" y="47"/>
                  </a:lnTo>
                  <a:lnTo>
                    <a:pt x="3" y="42"/>
                  </a:lnTo>
                  <a:lnTo>
                    <a:pt x="5" y="36"/>
                  </a:lnTo>
                  <a:lnTo>
                    <a:pt x="8" y="31"/>
                  </a:lnTo>
                  <a:lnTo>
                    <a:pt x="11" y="26"/>
                  </a:lnTo>
                  <a:lnTo>
                    <a:pt x="15" y="22"/>
                  </a:lnTo>
                  <a:lnTo>
                    <a:pt x="19" y="17"/>
                  </a:lnTo>
                  <a:lnTo>
                    <a:pt x="24" y="14"/>
                  </a:lnTo>
                  <a:lnTo>
                    <a:pt x="28" y="10"/>
                  </a:lnTo>
                  <a:lnTo>
                    <a:pt x="34" y="7"/>
                  </a:lnTo>
                  <a:lnTo>
                    <a:pt x="39" y="5"/>
                  </a:lnTo>
                  <a:lnTo>
                    <a:pt x="45" y="3"/>
                  </a:lnTo>
                  <a:lnTo>
                    <a:pt x="51" y="1"/>
                  </a:lnTo>
                  <a:lnTo>
                    <a:pt x="58" y="0"/>
                  </a:lnTo>
                  <a:lnTo>
                    <a:pt x="64" y="0"/>
                  </a:lnTo>
                  <a:lnTo>
                    <a:pt x="570" y="0"/>
                  </a:lnTo>
                  <a:lnTo>
                    <a:pt x="576" y="0"/>
                  </a:lnTo>
                  <a:lnTo>
                    <a:pt x="582" y="1"/>
                  </a:lnTo>
                  <a:lnTo>
                    <a:pt x="589" y="3"/>
                  </a:lnTo>
                  <a:lnTo>
                    <a:pt x="595" y="5"/>
                  </a:lnTo>
                  <a:lnTo>
                    <a:pt x="600" y="7"/>
                  </a:lnTo>
                  <a:lnTo>
                    <a:pt x="605" y="10"/>
                  </a:lnTo>
                  <a:lnTo>
                    <a:pt x="610" y="13"/>
                  </a:lnTo>
                  <a:lnTo>
                    <a:pt x="615" y="17"/>
                  </a:lnTo>
                  <a:lnTo>
                    <a:pt x="619" y="21"/>
                  </a:lnTo>
                  <a:lnTo>
                    <a:pt x="623" y="26"/>
                  </a:lnTo>
                  <a:lnTo>
                    <a:pt x="626" y="31"/>
                  </a:lnTo>
                  <a:lnTo>
                    <a:pt x="629" y="36"/>
                  </a:lnTo>
                  <a:lnTo>
                    <a:pt x="631" y="41"/>
                  </a:lnTo>
                  <a:lnTo>
                    <a:pt x="632" y="47"/>
                  </a:lnTo>
                  <a:lnTo>
                    <a:pt x="633" y="53"/>
                  </a:lnTo>
                  <a:lnTo>
                    <a:pt x="634" y="59"/>
                  </a:lnTo>
                  <a:lnTo>
                    <a:pt x="634" y="278"/>
                  </a:lnTo>
                  <a:lnTo>
                    <a:pt x="634" y="284"/>
                  </a:lnTo>
                  <a:lnTo>
                    <a:pt x="633" y="290"/>
                  </a:lnTo>
                  <a:lnTo>
                    <a:pt x="631" y="296"/>
                  </a:lnTo>
                  <a:lnTo>
                    <a:pt x="629" y="301"/>
                  </a:lnTo>
                  <a:lnTo>
                    <a:pt x="626" y="306"/>
                  </a:lnTo>
                  <a:lnTo>
                    <a:pt x="623" y="311"/>
                  </a:lnTo>
                  <a:lnTo>
                    <a:pt x="619" y="316"/>
                  </a:lnTo>
                  <a:lnTo>
                    <a:pt x="615" y="320"/>
                  </a:lnTo>
                  <a:lnTo>
                    <a:pt x="611" y="324"/>
                  </a:lnTo>
                  <a:lnTo>
                    <a:pt x="606" y="327"/>
                  </a:lnTo>
                  <a:lnTo>
                    <a:pt x="601" y="330"/>
                  </a:lnTo>
                  <a:lnTo>
                    <a:pt x="595" y="333"/>
                  </a:lnTo>
                  <a:lnTo>
                    <a:pt x="589" y="335"/>
                  </a:lnTo>
                  <a:lnTo>
                    <a:pt x="583" y="336"/>
                  </a:lnTo>
                  <a:lnTo>
                    <a:pt x="577" y="337"/>
                  </a:lnTo>
                  <a:lnTo>
                    <a:pt x="570" y="337"/>
                  </a:lnTo>
                  <a:lnTo>
                    <a:pt x="64" y="337"/>
                  </a:lnTo>
                  <a:lnTo>
                    <a:pt x="58" y="337"/>
                  </a:lnTo>
                  <a:lnTo>
                    <a:pt x="52" y="336"/>
                  </a:lnTo>
                  <a:lnTo>
                    <a:pt x="46" y="335"/>
                  </a:lnTo>
                  <a:lnTo>
                    <a:pt x="40" y="333"/>
                  </a:lnTo>
                  <a:lnTo>
                    <a:pt x="34" y="330"/>
                  </a:lnTo>
                  <a:lnTo>
                    <a:pt x="29" y="327"/>
                  </a:lnTo>
                  <a:lnTo>
                    <a:pt x="24" y="324"/>
                  </a:lnTo>
                  <a:lnTo>
                    <a:pt x="19" y="320"/>
                  </a:lnTo>
                  <a:lnTo>
                    <a:pt x="15" y="316"/>
                  </a:lnTo>
                  <a:lnTo>
                    <a:pt x="12" y="311"/>
                  </a:lnTo>
                  <a:lnTo>
                    <a:pt x="8" y="307"/>
                  </a:lnTo>
                  <a:lnTo>
                    <a:pt x="6" y="301"/>
                  </a:lnTo>
                  <a:lnTo>
                    <a:pt x="3" y="296"/>
                  </a:lnTo>
                  <a:lnTo>
                    <a:pt x="2" y="290"/>
                  </a:lnTo>
                  <a:lnTo>
                    <a:pt x="1" y="284"/>
                  </a:lnTo>
                  <a:lnTo>
                    <a:pt x="0" y="278"/>
                  </a:lnTo>
                  <a:lnTo>
                    <a:pt x="0" y="59"/>
                  </a:lnTo>
                  <a:close/>
                  <a:moveTo>
                    <a:pt x="10" y="278"/>
                  </a:moveTo>
                  <a:lnTo>
                    <a:pt x="10" y="283"/>
                  </a:lnTo>
                  <a:lnTo>
                    <a:pt x="11" y="288"/>
                  </a:lnTo>
                  <a:lnTo>
                    <a:pt x="12" y="293"/>
                  </a:lnTo>
                  <a:lnTo>
                    <a:pt x="14" y="298"/>
                  </a:lnTo>
                  <a:lnTo>
                    <a:pt x="16" y="302"/>
                  </a:lnTo>
                  <a:lnTo>
                    <a:pt x="19" y="306"/>
                  </a:lnTo>
                  <a:lnTo>
                    <a:pt x="22" y="310"/>
                  </a:lnTo>
                  <a:lnTo>
                    <a:pt x="26" y="314"/>
                  </a:lnTo>
                  <a:lnTo>
                    <a:pt x="30" y="317"/>
                  </a:lnTo>
                  <a:lnTo>
                    <a:pt x="34" y="320"/>
                  </a:lnTo>
                  <a:lnTo>
                    <a:pt x="38" y="322"/>
                  </a:lnTo>
                  <a:lnTo>
                    <a:pt x="43" y="325"/>
                  </a:lnTo>
                  <a:lnTo>
                    <a:pt x="48" y="326"/>
                  </a:lnTo>
                  <a:lnTo>
                    <a:pt x="53" y="328"/>
                  </a:lnTo>
                  <a:lnTo>
                    <a:pt x="59" y="328"/>
                  </a:lnTo>
                  <a:lnTo>
                    <a:pt x="64" y="329"/>
                  </a:lnTo>
                  <a:lnTo>
                    <a:pt x="570" y="329"/>
                  </a:lnTo>
                  <a:lnTo>
                    <a:pt x="575" y="328"/>
                  </a:lnTo>
                  <a:lnTo>
                    <a:pt x="581" y="328"/>
                  </a:lnTo>
                  <a:lnTo>
                    <a:pt x="586" y="326"/>
                  </a:lnTo>
                  <a:lnTo>
                    <a:pt x="591" y="325"/>
                  </a:lnTo>
                  <a:lnTo>
                    <a:pt x="596" y="323"/>
                  </a:lnTo>
                  <a:lnTo>
                    <a:pt x="600" y="320"/>
                  </a:lnTo>
                  <a:lnTo>
                    <a:pt x="604" y="317"/>
                  </a:lnTo>
                  <a:lnTo>
                    <a:pt x="608" y="314"/>
                  </a:lnTo>
                  <a:lnTo>
                    <a:pt x="612" y="310"/>
                  </a:lnTo>
                  <a:lnTo>
                    <a:pt x="615" y="307"/>
                  </a:lnTo>
                  <a:lnTo>
                    <a:pt x="618" y="302"/>
                  </a:lnTo>
                  <a:lnTo>
                    <a:pt x="620" y="298"/>
                  </a:lnTo>
                  <a:lnTo>
                    <a:pt x="622" y="293"/>
                  </a:lnTo>
                  <a:lnTo>
                    <a:pt x="623" y="289"/>
                  </a:lnTo>
                  <a:lnTo>
                    <a:pt x="624" y="284"/>
                  </a:lnTo>
                  <a:lnTo>
                    <a:pt x="624" y="278"/>
                  </a:lnTo>
                  <a:lnTo>
                    <a:pt x="624" y="59"/>
                  </a:lnTo>
                  <a:lnTo>
                    <a:pt x="624" y="54"/>
                  </a:lnTo>
                  <a:lnTo>
                    <a:pt x="623" y="49"/>
                  </a:lnTo>
                  <a:lnTo>
                    <a:pt x="622" y="44"/>
                  </a:lnTo>
                  <a:lnTo>
                    <a:pt x="620" y="40"/>
                  </a:lnTo>
                  <a:lnTo>
                    <a:pt x="618" y="35"/>
                  </a:lnTo>
                  <a:lnTo>
                    <a:pt x="615" y="31"/>
                  </a:lnTo>
                  <a:lnTo>
                    <a:pt x="612" y="27"/>
                  </a:lnTo>
                  <a:lnTo>
                    <a:pt x="609" y="24"/>
                  </a:lnTo>
                  <a:lnTo>
                    <a:pt x="605" y="20"/>
                  </a:lnTo>
                  <a:lnTo>
                    <a:pt x="601" y="17"/>
                  </a:lnTo>
                  <a:lnTo>
                    <a:pt x="596" y="15"/>
                  </a:lnTo>
                  <a:lnTo>
                    <a:pt x="591" y="13"/>
                  </a:lnTo>
                  <a:lnTo>
                    <a:pt x="586" y="11"/>
                  </a:lnTo>
                  <a:lnTo>
                    <a:pt x="581" y="10"/>
                  </a:lnTo>
                  <a:lnTo>
                    <a:pt x="576" y="9"/>
                  </a:lnTo>
                  <a:lnTo>
                    <a:pt x="570" y="9"/>
                  </a:lnTo>
                  <a:lnTo>
                    <a:pt x="65" y="9"/>
                  </a:lnTo>
                  <a:lnTo>
                    <a:pt x="59" y="9"/>
                  </a:lnTo>
                  <a:lnTo>
                    <a:pt x="54" y="10"/>
                  </a:lnTo>
                  <a:lnTo>
                    <a:pt x="48" y="11"/>
                  </a:lnTo>
                  <a:lnTo>
                    <a:pt x="43" y="13"/>
                  </a:lnTo>
                  <a:lnTo>
                    <a:pt x="39" y="15"/>
                  </a:lnTo>
                  <a:lnTo>
                    <a:pt x="34" y="17"/>
                  </a:lnTo>
                  <a:lnTo>
                    <a:pt x="30" y="20"/>
                  </a:lnTo>
                  <a:lnTo>
                    <a:pt x="26" y="23"/>
                  </a:lnTo>
                  <a:lnTo>
                    <a:pt x="22" y="27"/>
                  </a:lnTo>
                  <a:lnTo>
                    <a:pt x="19" y="31"/>
                  </a:lnTo>
                  <a:lnTo>
                    <a:pt x="17" y="35"/>
                  </a:lnTo>
                  <a:lnTo>
                    <a:pt x="14" y="39"/>
                  </a:lnTo>
                  <a:lnTo>
                    <a:pt x="12" y="44"/>
                  </a:lnTo>
                  <a:lnTo>
                    <a:pt x="11" y="49"/>
                  </a:lnTo>
                  <a:lnTo>
                    <a:pt x="10" y="54"/>
                  </a:lnTo>
                  <a:lnTo>
                    <a:pt x="10" y="59"/>
                  </a:lnTo>
                  <a:lnTo>
                    <a:pt x="10" y="278"/>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85" name="Rectangle 48"/>
            <p:cNvSpPr>
              <a:spLocks noChangeArrowheads="1"/>
            </p:cNvSpPr>
            <p:nvPr/>
          </p:nvSpPr>
          <p:spPr bwMode="auto">
            <a:xfrm>
              <a:off x="6234" y="5388"/>
              <a:ext cx="25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ＭＳ 明朝" pitchFamily="17" charset="-128"/>
                  <a:ea typeface="ＭＳ 明朝" pitchFamily="17" charset="-128"/>
                </a:rPr>
                <a:t>【生産】</a:t>
              </a:r>
              <a:endParaRPr lang="ja-JP" altLang="ja-JP" sz="1149"/>
            </a:p>
          </p:txBody>
        </p:sp>
        <p:sp>
          <p:nvSpPr>
            <p:cNvPr id="2086" name="Rectangle 49"/>
            <p:cNvSpPr>
              <a:spLocks noChangeArrowheads="1"/>
            </p:cNvSpPr>
            <p:nvPr/>
          </p:nvSpPr>
          <p:spPr bwMode="auto">
            <a:xfrm>
              <a:off x="6497" y="5379"/>
              <a:ext cx="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Century" pitchFamily="18" charset="0"/>
                </a:rPr>
                <a:t> </a:t>
              </a:r>
              <a:endParaRPr lang="ja-JP" altLang="ja-JP" sz="1149"/>
            </a:p>
          </p:txBody>
        </p:sp>
        <p:sp>
          <p:nvSpPr>
            <p:cNvPr id="2088" name="Rectangle 51"/>
            <p:cNvSpPr>
              <a:spLocks noChangeArrowheads="1"/>
            </p:cNvSpPr>
            <p:nvPr/>
          </p:nvSpPr>
          <p:spPr bwMode="auto">
            <a:xfrm>
              <a:off x="6197" y="5491"/>
              <a:ext cx="33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dirty="0">
                  <a:solidFill>
                    <a:srgbClr val="000000"/>
                  </a:solidFill>
                  <a:latin typeface="ＭＳ 明朝" pitchFamily="17" charset="-128"/>
                  <a:ea typeface="ＭＳ 明朝" pitchFamily="17" charset="-128"/>
                </a:rPr>
                <a:t>設計時の配慮</a:t>
              </a:r>
              <a:endParaRPr lang="ja-JP" altLang="ja-JP" sz="1149" dirty="0"/>
            </a:p>
          </p:txBody>
        </p:sp>
        <p:sp>
          <p:nvSpPr>
            <p:cNvPr id="2089" name="Rectangle 52"/>
            <p:cNvSpPr>
              <a:spLocks noChangeArrowheads="1"/>
            </p:cNvSpPr>
            <p:nvPr/>
          </p:nvSpPr>
          <p:spPr bwMode="auto">
            <a:xfrm>
              <a:off x="6534" y="5485"/>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091" name="Rectangle 54"/>
            <p:cNvSpPr>
              <a:spLocks noChangeArrowheads="1"/>
            </p:cNvSpPr>
            <p:nvPr/>
          </p:nvSpPr>
          <p:spPr bwMode="auto">
            <a:xfrm>
              <a:off x="6159" y="5558"/>
              <a:ext cx="42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dirty="0">
                  <a:solidFill>
                    <a:srgbClr val="000000"/>
                  </a:solidFill>
                  <a:latin typeface="ＭＳ 明朝" pitchFamily="17" charset="-128"/>
                  <a:ea typeface="ＭＳ 明朝" pitchFamily="17" charset="-128"/>
                </a:rPr>
                <a:t>再生資源の優先使用</a:t>
              </a:r>
              <a:endParaRPr lang="ja-JP" altLang="ja-JP" sz="1149" dirty="0"/>
            </a:p>
          </p:txBody>
        </p:sp>
        <p:sp>
          <p:nvSpPr>
            <p:cNvPr id="2092" name="Rectangle 55"/>
            <p:cNvSpPr>
              <a:spLocks noChangeArrowheads="1"/>
            </p:cNvSpPr>
            <p:nvPr/>
          </p:nvSpPr>
          <p:spPr bwMode="auto">
            <a:xfrm>
              <a:off x="6619" y="5553"/>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093" name="Freeform 56"/>
            <p:cNvSpPr>
              <a:spLocks/>
            </p:cNvSpPr>
            <p:nvPr/>
          </p:nvSpPr>
          <p:spPr bwMode="auto">
            <a:xfrm>
              <a:off x="6080" y="5807"/>
              <a:ext cx="407" cy="149"/>
            </a:xfrm>
            <a:custGeom>
              <a:avLst/>
              <a:gdLst>
                <a:gd name="T0" fmla="*/ 0 w 5800"/>
                <a:gd name="T1" fmla="*/ 384 h 2304"/>
                <a:gd name="T2" fmla="*/ 384 w 5800"/>
                <a:gd name="T3" fmla="*/ 0 h 2304"/>
                <a:gd name="T4" fmla="*/ 5416 w 5800"/>
                <a:gd name="T5" fmla="*/ 0 h 2304"/>
                <a:gd name="T6" fmla="*/ 5800 w 5800"/>
                <a:gd name="T7" fmla="*/ 384 h 2304"/>
                <a:gd name="T8" fmla="*/ 5800 w 5800"/>
                <a:gd name="T9" fmla="*/ 1920 h 2304"/>
                <a:gd name="T10" fmla="*/ 5416 w 5800"/>
                <a:gd name="T11" fmla="*/ 2304 h 2304"/>
                <a:gd name="T12" fmla="*/ 384 w 5800"/>
                <a:gd name="T13" fmla="*/ 2304 h 2304"/>
                <a:gd name="T14" fmla="*/ 0 w 5800"/>
                <a:gd name="T15" fmla="*/ 1920 h 2304"/>
                <a:gd name="T16" fmla="*/ 0 w 5800"/>
                <a:gd name="T17" fmla="*/ 384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2304">
                  <a:moveTo>
                    <a:pt x="0" y="384"/>
                  </a:moveTo>
                  <a:cubicBezTo>
                    <a:pt x="0" y="172"/>
                    <a:pt x="172" y="0"/>
                    <a:pt x="384" y="0"/>
                  </a:cubicBezTo>
                  <a:lnTo>
                    <a:pt x="5416" y="0"/>
                  </a:lnTo>
                  <a:cubicBezTo>
                    <a:pt x="5628" y="0"/>
                    <a:pt x="5800" y="172"/>
                    <a:pt x="5800" y="384"/>
                  </a:cubicBezTo>
                  <a:lnTo>
                    <a:pt x="5800" y="1920"/>
                  </a:lnTo>
                  <a:cubicBezTo>
                    <a:pt x="5800" y="2132"/>
                    <a:pt x="5628" y="2304"/>
                    <a:pt x="5416" y="2304"/>
                  </a:cubicBezTo>
                  <a:lnTo>
                    <a:pt x="384" y="2304"/>
                  </a:lnTo>
                  <a:cubicBezTo>
                    <a:pt x="172" y="2304"/>
                    <a:pt x="0" y="2132"/>
                    <a:pt x="0" y="1920"/>
                  </a:cubicBezTo>
                  <a:lnTo>
                    <a:pt x="0" y="384"/>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94" name="Freeform 57"/>
            <p:cNvSpPr>
              <a:spLocks noEditPoints="1"/>
            </p:cNvSpPr>
            <p:nvPr/>
          </p:nvSpPr>
          <p:spPr bwMode="auto">
            <a:xfrm>
              <a:off x="6075" y="5803"/>
              <a:ext cx="417" cy="158"/>
            </a:xfrm>
            <a:custGeom>
              <a:avLst/>
              <a:gdLst>
                <a:gd name="T0" fmla="*/ 9 w 5934"/>
                <a:gd name="T1" fmla="*/ 363 h 2437"/>
                <a:gd name="T2" fmla="*/ 54 w 5934"/>
                <a:gd name="T3" fmla="*/ 238 h 2437"/>
                <a:gd name="T4" fmla="*/ 128 w 5934"/>
                <a:gd name="T5" fmla="*/ 137 h 2437"/>
                <a:gd name="T6" fmla="*/ 202 w 5934"/>
                <a:gd name="T7" fmla="*/ 75 h 2437"/>
                <a:gd name="T8" fmla="*/ 315 w 5934"/>
                <a:gd name="T9" fmla="*/ 21 h 2437"/>
                <a:gd name="T10" fmla="*/ 448 w 5934"/>
                <a:gd name="T11" fmla="*/ 0 h 2437"/>
                <a:gd name="T12" fmla="*/ 5571 w 5934"/>
                <a:gd name="T13" fmla="*/ 9 h 2437"/>
                <a:gd name="T14" fmla="*/ 5695 w 5934"/>
                <a:gd name="T15" fmla="*/ 53 h 2437"/>
                <a:gd name="T16" fmla="*/ 5797 w 5934"/>
                <a:gd name="T17" fmla="*/ 128 h 2437"/>
                <a:gd name="T18" fmla="*/ 5859 w 5934"/>
                <a:gd name="T19" fmla="*/ 202 h 2437"/>
                <a:gd name="T20" fmla="*/ 5912 w 5934"/>
                <a:gd name="T21" fmla="*/ 314 h 2437"/>
                <a:gd name="T22" fmla="*/ 5934 w 5934"/>
                <a:gd name="T23" fmla="*/ 447 h 2437"/>
                <a:gd name="T24" fmla="*/ 5925 w 5934"/>
                <a:gd name="T25" fmla="*/ 2074 h 2437"/>
                <a:gd name="T26" fmla="*/ 5880 w 5934"/>
                <a:gd name="T27" fmla="*/ 2199 h 2437"/>
                <a:gd name="T28" fmla="*/ 5806 w 5934"/>
                <a:gd name="T29" fmla="*/ 2300 h 2437"/>
                <a:gd name="T30" fmla="*/ 5732 w 5934"/>
                <a:gd name="T31" fmla="*/ 2362 h 2437"/>
                <a:gd name="T32" fmla="*/ 5619 w 5934"/>
                <a:gd name="T33" fmla="*/ 2416 h 2437"/>
                <a:gd name="T34" fmla="*/ 5486 w 5934"/>
                <a:gd name="T35" fmla="*/ 2437 h 2437"/>
                <a:gd name="T36" fmla="*/ 363 w 5934"/>
                <a:gd name="T37" fmla="*/ 2428 h 2437"/>
                <a:gd name="T38" fmla="*/ 239 w 5934"/>
                <a:gd name="T39" fmla="*/ 2384 h 2437"/>
                <a:gd name="T40" fmla="*/ 137 w 5934"/>
                <a:gd name="T41" fmla="*/ 2309 h 2437"/>
                <a:gd name="T42" fmla="*/ 75 w 5934"/>
                <a:gd name="T43" fmla="*/ 2235 h 2437"/>
                <a:gd name="T44" fmla="*/ 22 w 5934"/>
                <a:gd name="T45" fmla="*/ 2123 h 2437"/>
                <a:gd name="T46" fmla="*/ 0 w 5934"/>
                <a:gd name="T47" fmla="*/ 1990 h 2437"/>
                <a:gd name="T48" fmla="*/ 135 w 5934"/>
                <a:gd name="T49" fmla="*/ 2015 h 2437"/>
                <a:gd name="T50" fmla="*/ 157 w 5934"/>
                <a:gd name="T51" fmla="*/ 2107 h 2437"/>
                <a:gd name="T52" fmla="*/ 184 w 5934"/>
                <a:gd name="T53" fmla="*/ 2159 h 2437"/>
                <a:gd name="T54" fmla="*/ 279 w 5934"/>
                <a:gd name="T55" fmla="*/ 2254 h 2437"/>
                <a:gd name="T56" fmla="*/ 324 w 5934"/>
                <a:gd name="T57" fmla="*/ 2278 h 2437"/>
                <a:gd name="T58" fmla="*/ 415 w 5934"/>
                <a:gd name="T59" fmla="*/ 2302 h 2437"/>
                <a:gd name="T60" fmla="*/ 5512 w 5934"/>
                <a:gd name="T61" fmla="*/ 2303 h 2437"/>
                <a:gd name="T62" fmla="*/ 5603 w 5934"/>
                <a:gd name="T63" fmla="*/ 2281 h 2437"/>
                <a:gd name="T64" fmla="*/ 5655 w 5934"/>
                <a:gd name="T65" fmla="*/ 2254 h 2437"/>
                <a:gd name="T66" fmla="*/ 5750 w 5934"/>
                <a:gd name="T67" fmla="*/ 2159 h 2437"/>
                <a:gd name="T68" fmla="*/ 5774 w 5934"/>
                <a:gd name="T69" fmla="*/ 2114 h 2437"/>
                <a:gd name="T70" fmla="*/ 5798 w 5934"/>
                <a:gd name="T71" fmla="*/ 2022 h 2437"/>
                <a:gd name="T72" fmla="*/ 5799 w 5934"/>
                <a:gd name="T73" fmla="*/ 422 h 2437"/>
                <a:gd name="T74" fmla="*/ 5777 w 5934"/>
                <a:gd name="T75" fmla="*/ 330 h 2437"/>
                <a:gd name="T76" fmla="*/ 5750 w 5934"/>
                <a:gd name="T77" fmla="*/ 278 h 2437"/>
                <a:gd name="T78" fmla="*/ 5655 w 5934"/>
                <a:gd name="T79" fmla="*/ 183 h 2437"/>
                <a:gd name="T80" fmla="*/ 5610 w 5934"/>
                <a:gd name="T81" fmla="*/ 159 h 2437"/>
                <a:gd name="T82" fmla="*/ 5519 w 5934"/>
                <a:gd name="T83" fmla="*/ 135 h 2437"/>
                <a:gd name="T84" fmla="*/ 422 w 5934"/>
                <a:gd name="T85" fmla="*/ 134 h 2437"/>
                <a:gd name="T86" fmla="*/ 331 w 5934"/>
                <a:gd name="T87" fmla="*/ 156 h 2437"/>
                <a:gd name="T88" fmla="*/ 279 w 5934"/>
                <a:gd name="T89" fmla="*/ 183 h 2437"/>
                <a:gd name="T90" fmla="*/ 184 w 5934"/>
                <a:gd name="T91" fmla="*/ 278 h 2437"/>
                <a:gd name="T92" fmla="*/ 160 w 5934"/>
                <a:gd name="T93" fmla="*/ 323 h 2437"/>
                <a:gd name="T94" fmla="*/ 136 w 5934"/>
                <a:gd name="T95" fmla="*/ 415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34" h="2437">
                  <a:moveTo>
                    <a:pt x="0" y="450"/>
                  </a:moveTo>
                  <a:lnTo>
                    <a:pt x="2" y="408"/>
                  </a:lnTo>
                  <a:lnTo>
                    <a:pt x="9" y="363"/>
                  </a:lnTo>
                  <a:lnTo>
                    <a:pt x="20" y="320"/>
                  </a:lnTo>
                  <a:lnTo>
                    <a:pt x="34" y="279"/>
                  </a:lnTo>
                  <a:lnTo>
                    <a:pt x="54" y="238"/>
                  </a:lnTo>
                  <a:lnTo>
                    <a:pt x="75" y="202"/>
                  </a:lnTo>
                  <a:cubicBezTo>
                    <a:pt x="77" y="199"/>
                    <a:pt x="79" y="196"/>
                    <a:pt x="81" y="194"/>
                  </a:cubicBezTo>
                  <a:lnTo>
                    <a:pt x="128" y="137"/>
                  </a:lnTo>
                  <a:cubicBezTo>
                    <a:pt x="131" y="133"/>
                    <a:pt x="134" y="130"/>
                    <a:pt x="137" y="128"/>
                  </a:cubicBezTo>
                  <a:lnTo>
                    <a:pt x="194" y="81"/>
                  </a:lnTo>
                  <a:cubicBezTo>
                    <a:pt x="197" y="78"/>
                    <a:pt x="199" y="77"/>
                    <a:pt x="202" y="75"/>
                  </a:cubicBezTo>
                  <a:lnTo>
                    <a:pt x="234" y="56"/>
                  </a:lnTo>
                  <a:lnTo>
                    <a:pt x="272" y="37"/>
                  </a:lnTo>
                  <a:lnTo>
                    <a:pt x="315" y="21"/>
                  </a:lnTo>
                  <a:lnTo>
                    <a:pt x="357" y="10"/>
                  </a:lnTo>
                  <a:lnTo>
                    <a:pt x="402" y="3"/>
                  </a:lnTo>
                  <a:lnTo>
                    <a:pt x="448" y="0"/>
                  </a:lnTo>
                  <a:lnTo>
                    <a:pt x="5483" y="0"/>
                  </a:lnTo>
                  <a:lnTo>
                    <a:pt x="5525" y="2"/>
                  </a:lnTo>
                  <a:lnTo>
                    <a:pt x="5571" y="9"/>
                  </a:lnTo>
                  <a:lnTo>
                    <a:pt x="5614" y="19"/>
                  </a:lnTo>
                  <a:lnTo>
                    <a:pt x="5655" y="34"/>
                  </a:lnTo>
                  <a:lnTo>
                    <a:pt x="5695" y="53"/>
                  </a:lnTo>
                  <a:lnTo>
                    <a:pt x="5732" y="75"/>
                  </a:lnTo>
                  <a:cubicBezTo>
                    <a:pt x="5735" y="77"/>
                    <a:pt x="5737" y="78"/>
                    <a:pt x="5740" y="81"/>
                  </a:cubicBezTo>
                  <a:lnTo>
                    <a:pt x="5797" y="128"/>
                  </a:lnTo>
                  <a:cubicBezTo>
                    <a:pt x="5800" y="130"/>
                    <a:pt x="5803" y="133"/>
                    <a:pt x="5806" y="137"/>
                  </a:cubicBezTo>
                  <a:lnTo>
                    <a:pt x="5853" y="194"/>
                  </a:lnTo>
                  <a:cubicBezTo>
                    <a:pt x="5855" y="196"/>
                    <a:pt x="5857" y="199"/>
                    <a:pt x="5859" y="202"/>
                  </a:cubicBezTo>
                  <a:lnTo>
                    <a:pt x="5878" y="233"/>
                  </a:lnTo>
                  <a:lnTo>
                    <a:pt x="5897" y="272"/>
                  </a:lnTo>
                  <a:lnTo>
                    <a:pt x="5912" y="314"/>
                  </a:lnTo>
                  <a:lnTo>
                    <a:pt x="5923" y="356"/>
                  </a:lnTo>
                  <a:lnTo>
                    <a:pt x="5931" y="401"/>
                  </a:lnTo>
                  <a:lnTo>
                    <a:pt x="5934" y="447"/>
                  </a:lnTo>
                  <a:lnTo>
                    <a:pt x="5934" y="1986"/>
                  </a:lnTo>
                  <a:lnTo>
                    <a:pt x="5932" y="2029"/>
                  </a:lnTo>
                  <a:lnTo>
                    <a:pt x="5925" y="2074"/>
                  </a:lnTo>
                  <a:lnTo>
                    <a:pt x="5914" y="2117"/>
                  </a:lnTo>
                  <a:lnTo>
                    <a:pt x="5900" y="2158"/>
                  </a:lnTo>
                  <a:lnTo>
                    <a:pt x="5880" y="2199"/>
                  </a:lnTo>
                  <a:lnTo>
                    <a:pt x="5859" y="2235"/>
                  </a:lnTo>
                  <a:cubicBezTo>
                    <a:pt x="5857" y="2238"/>
                    <a:pt x="5855" y="2241"/>
                    <a:pt x="5853" y="2243"/>
                  </a:cubicBezTo>
                  <a:lnTo>
                    <a:pt x="5806" y="2300"/>
                  </a:lnTo>
                  <a:cubicBezTo>
                    <a:pt x="5803" y="2304"/>
                    <a:pt x="5800" y="2307"/>
                    <a:pt x="5797" y="2309"/>
                  </a:cubicBezTo>
                  <a:lnTo>
                    <a:pt x="5740" y="2356"/>
                  </a:lnTo>
                  <a:cubicBezTo>
                    <a:pt x="5737" y="2358"/>
                    <a:pt x="5735" y="2360"/>
                    <a:pt x="5732" y="2362"/>
                  </a:cubicBezTo>
                  <a:lnTo>
                    <a:pt x="5700" y="2381"/>
                  </a:lnTo>
                  <a:lnTo>
                    <a:pt x="5662" y="2400"/>
                  </a:lnTo>
                  <a:lnTo>
                    <a:pt x="5619" y="2416"/>
                  </a:lnTo>
                  <a:lnTo>
                    <a:pt x="5577" y="2427"/>
                  </a:lnTo>
                  <a:lnTo>
                    <a:pt x="5532" y="2434"/>
                  </a:lnTo>
                  <a:lnTo>
                    <a:pt x="5486" y="2437"/>
                  </a:lnTo>
                  <a:lnTo>
                    <a:pt x="451" y="2437"/>
                  </a:lnTo>
                  <a:lnTo>
                    <a:pt x="409" y="2435"/>
                  </a:lnTo>
                  <a:lnTo>
                    <a:pt x="363" y="2428"/>
                  </a:lnTo>
                  <a:lnTo>
                    <a:pt x="320" y="2417"/>
                  </a:lnTo>
                  <a:lnTo>
                    <a:pt x="279" y="2403"/>
                  </a:lnTo>
                  <a:lnTo>
                    <a:pt x="239" y="2384"/>
                  </a:lnTo>
                  <a:lnTo>
                    <a:pt x="202" y="2362"/>
                  </a:lnTo>
                  <a:cubicBezTo>
                    <a:pt x="199" y="2360"/>
                    <a:pt x="197" y="2358"/>
                    <a:pt x="194" y="2356"/>
                  </a:cubicBezTo>
                  <a:lnTo>
                    <a:pt x="137" y="2309"/>
                  </a:lnTo>
                  <a:cubicBezTo>
                    <a:pt x="134" y="2307"/>
                    <a:pt x="131" y="2304"/>
                    <a:pt x="128" y="2300"/>
                  </a:cubicBezTo>
                  <a:lnTo>
                    <a:pt x="81" y="2243"/>
                  </a:lnTo>
                  <a:cubicBezTo>
                    <a:pt x="79" y="2241"/>
                    <a:pt x="77" y="2238"/>
                    <a:pt x="75" y="2235"/>
                  </a:cubicBezTo>
                  <a:lnTo>
                    <a:pt x="56" y="2204"/>
                  </a:lnTo>
                  <a:lnTo>
                    <a:pt x="37" y="2165"/>
                  </a:lnTo>
                  <a:lnTo>
                    <a:pt x="22" y="2123"/>
                  </a:lnTo>
                  <a:lnTo>
                    <a:pt x="10" y="2081"/>
                  </a:lnTo>
                  <a:lnTo>
                    <a:pt x="3" y="2036"/>
                  </a:lnTo>
                  <a:lnTo>
                    <a:pt x="0" y="1990"/>
                  </a:lnTo>
                  <a:lnTo>
                    <a:pt x="0" y="450"/>
                  </a:lnTo>
                  <a:close/>
                  <a:moveTo>
                    <a:pt x="134" y="1983"/>
                  </a:moveTo>
                  <a:lnTo>
                    <a:pt x="135" y="2015"/>
                  </a:lnTo>
                  <a:lnTo>
                    <a:pt x="139" y="2047"/>
                  </a:lnTo>
                  <a:lnTo>
                    <a:pt x="147" y="2078"/>
                  </a:lnTo>
                  <a:lnTo>
                    <a:pt x="157" y="2107"/>
                  </a:lnTo>
                  <a:lnTo>
                    <a:pt x="171" y="2135"/>
                  </a:lnTo>
                  <a:lnTo>
                    <a:pt x="190" y="2167"/>
                  </a:lnTo>
                  <a:lnTo>
                    <a:pt x="184" y="2159"/>
                  </a:lnTo>
                  <a:lnTo>
                    <a:pt x="231" y="2216"/>
                  </a:lnTo>
                  <a:lnTo>
                    <a:pt x="222" y="2207"/>
                  </a:lnTo>
                  <a:lnTo>
                    <a:pt x="279" y="2254"/>
                  </a:lnTo>
                  <a:lnTo>
                    <a:pt x="271" y="2248"/>
                  </a:lnTo>
                  <a:lnTo>
                    <a:pt x="297" y="2264"/>
                  </a:lnTo>
                  <a:lnTo>
                    <a:pt x="324" y="2278"/>
                  </a:lnTo>
                  <a:lnTo>
                    <a:pt x="354" y="2288"/>
                  </a:lnTo>
                  <a:lnTo>
                    <a:pt x="384" y="2297"/>
                  </a:lnTo>
                  <a:lnTo>
                    <a:pt x="415" y="2302"/>
                  </a:lnTo>
                  <a:lnTo>
                    <a:pt x="451" y="2304"/>
                  </a:lnTo>
                  <a:lnTo>
                    <a:pt x="5480" y="2304"/>
                  </a:lnTo>
                  <a:lnTo>
                    <a:pt x="5512" y="2303"/>
                  </a:lnTo>
                  <a:lnTo>
                    <a:pt x="5544" y="2298"/>
                  </a:lnTo>
                  <a:lnTo>
                    <a:pt x="5575" y="2290"/>
                  </a:lnTo>
                  <a:lnTo>
                    <a:pt x="5603" y="2281"/>
                  </a:lnTo>
                  <a:lnTo>
                    <a:pt x="5632" y="2267"/>
                  </a:lnTo>
                  <a:lnTo>
                    <a:pt x="5663" y="2248"/>
                  </a:lnTo>
                  <a:lnTo>
                    <a:pt x="5655" y="2254"/>
                  </a:lnTo>
                  <a:lnTo>
                    <a:pt x="5712" y="2207"/>
                  </a:lnTo>
                  <a:lnTo>
                    <a:pt x="5703" y="2216"/>
                  </a:lnTo>
                  <a:lnTo>
                    <a:pt x="5750" y="2159"/>
                  </a:lnTo>
                  <a:lnTo>
                    <a:pt x="5744" y="2167"/>
                  </a:lnTo>
                  <a:lnTo>
                    <a:pt x="5761" y="2140"/>
                  </a:lnTo>
                  <a:lnTo>
                    <a:pt x="5774" y="2114"/>
                  </a:lnTo>
                  <a:lnTo>
                    <a:pt x="5785" y="2084"/>
                  </a:lnTo>
                  <a:lnTo>
                    <a:pt x="5793" y="2054"/>
                  </a:lnTo>
                  <a:lnTo>
                    <a:pt x="5798" y="2022"/>
                  </a:lnTo>
                  <a:lnTo>
                    <a:pt x="5800" y="1986"/>
                  </a:lnTo>
                  <a:lnTo>
                    <a:pt x="5800" y="454"/>
                  </a:lnTo>
                  <a:lnTo>
                    <a:pt x="5799" y="422"/>
                  </a:lnTo>
                  <a:lnTo>
                    <a:pt x="5794" y="390"/>
                  </a:lnTo>
                  <a:lnTo>
                    <a:pt x="5787" y="359"/>
                  </a:lnTo>
                  <a:lnTo>
                    <a:pt x="5777" y="330"/>
                  </a:lnTo>
                  <a:lnTo>
                    <a:pt x="5763" y="302"/>
                  </a:lnTo>
                  <a:lnTo>
                    <a:pt x="5744" y="270"/>
                  </a:lnTo>
                  <a:lnTo>
                    <a:pt x="5750" y="278"/>
                  </a:lnTo>
                  <a:lnTo>
                    <a:pt x="5703" y="221"/>
                  </a:lnTo>
                  <a:lnTo>
                    <a:pt x="5712" y="230"/>
                  </a:lnTo>
                  <a:lnTo>
                    <a:pt x="5655" y="183"/>
                  </a:lnTo>
                  <a:lnTo>
                    <a:pt x="5663" y="189"/>
                  </a:lnTo>
                  <a:lnTo>
                    <a:pt x="5637" y="173"/>
                  </a:lnTo>
                  <a:lnTo>
                    <a:pt x="5610" y="159"/>
                  </a:lnTo>
                  <a:lnTo>
                    <a:pt x="5580" y="148"/>
                  </a:lnTo>
                  <a:lnTo>
                    <a:pt x="5550" y="140"/>
                  </a:lnTo>
                  <a:lnTo>
                    <a:pt x="5519" y="135"/>
                  </a:lnTo>
                  <a:lnTo>
                    <a:pt x="5483" y="133"/>
                  </a:lnTo>
                  <a:lnTo>
                    <a:pt x="454" y="133"/>
                  </a:lnTo>
                  <a:lnTo>
                    <a:pt x="422" y="134"/>
                  </a:lnTo>
                  <a:lnTo>
                    <a:pt x="390" y="139"/>
                  </a:lnTo>
                  <a:lnTo>
                    <a:pt x="359" y="147"/>
                  </a:lnTo>
                  <a:lnTo>
                    <a:pt x="331" y="156"/>
                  </a:lnTo>
                  <a:lnTo>
                    <a:pt x="302" y="170"/>
                  </a:lnTo>
                  <a:lnTo>
                    <a:pt x="271" y="189"/>
                  </a:lnTo>
                  <a:lnTo>
                    <a:pt x="279" y="183"/>
                  </a:lnTo>
                  <a:lnTo>
                    <a:pt x="222" y="230"/>
                  </a:lnTo>
                  <a:lnTo>
                    <a:pt x="231" y="221"/>
                  </a:lnTo>
                  <a:lnTo>
                    <a:pt x="184" y="278"/>
                  </a:lnTo>
                  <a:lnTo>
                    <a:pt x="190" y="270"/>
                  </a:lnTo>
                  <a:lnTo>
                    <a:pt x="173" y="297"/>
                  </a:lnTo>
                  <a:lnTo>
                    <a:pt x="160" y="323"/>
                  </a:lnTo>
                  <a:lnTo>
                    <a:pt x="149" y="353"/>
                  </a:lnTo>
                  <a:lnTo>
                    <a:pt x="141" y="383"/>
                  </a:lnTo>
                  <a:lnTo>
                    <a:pt x="136" y="415"/>
                  </a:lnTo>
                  <a:lnTo>
                    <a:pt x="134" y="450"/>
                  </a:lnTo>
                  <a:lnTo>
                    <a:pt x="134" y="1983"/>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95" name="Rectangle 58"/>
            <p:cNvSpPr>
              <a:spLocks noChangeArrowheads="1"/>
            </p:cNvSpPr>
            <p:nvPr/>
          </p:nvSpPr>
          <p:spPr bwMode="auto">
            <a:xfrm>
              <a:off x="6171" y="5854"/>
              <a:ext cx="2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天然資源</a:t>
              </a:r>
              <a:endParaRPr lang="ja-JP" altLang="ja-JP" sz="1149"/>
            </a:p>
          </p:txBody>
        </p:sp>
        <p:sp>
          <p:nvSpPr>
            <p:cNvPr id="2096" name="Rectangle 59"/>
            <p:cNvSpPr>
              <a:spLocks noChangeArrowheads="1"/>
            </p:cNvSpPr>
            <p:nvPr/>
          </p:nvSpPr>
          <p:spPr bwMode="auto">
            <a:xfrm>
              <a:off x="6396" y="5849"/>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097" name="Freeform 60"/>
            <p:cNvSpPr>
              <a:spLocks/>
            </p:cNvSpPr>
            <p:nvPr/>
          </p:nvSpPr>
          <p:spPr bwMode="auto">
            <a:xfrm>
              <a:off x="7545" y="5911"/>
              <a:ext cx="380" cy="185"/>
            </a:xfrm>
            <a:custGeom>
              <a:avLst/>
              <a:gdLst>
                <a:gd name="T0" fmla="*/ 0 w 5400"/>
                <a:gd name="T1" fmla="*/ 475 h 2850"/>
                <a:gd name="T2" fmla="*/ 475 w 5400"/>
                <a:gd name="T3" fmla="*/ 0 h 2850"/>
                <a:gd name="T4" fmla="*/ 4925 w 5400"/>
                <a:gd name="T5" fmla="*/ 0 h 2850"/>
                <a:gd name="T6" fmla="*/ 5400 w 5400"/>
                <a:gd name="T7" fmla="*/ 475 h 2850"/>
                <a:gd name="T8" fmla="*/ 5400 w 5400"/>
                <a:gd name="T9" fmla="*/ 2375 h 2850"/>
                <a:gd name="T10" fmla="*/ 4925 w 5400"/>
                <a:gd name="T11" fmla="*/ 2850 h 2850"/>
                <a:gd name="T12" fmla="*/ 475 w 5400"/>
                <a:gd name="T13" fmla="*/ 2850 h 2850"/>
                <a:gd name="T14" fmla="*/ 0 w 5400"/>
                <a:gd name="T15" fmla="*/ 2375 h 2850"/>
                <a:gd name="T16" fmla="*/ 0 w 5400"/>
                <a:gd name="T17" fmla="*/ 475 h 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2850">
                  <a:moveTo>
                    <a:pt x="0" y="475"/>
                  </a:moveTo>
                  <a:cubicBezTo>
                    <a:pt x="0" y="213"/>
                    <a:pt x="212" y="0"/>
                    <a:pt x="475" y="0"/>
                  </a:cubicBezTo>
                  <a:lnTo>
                    <a:pt x="4925" y="0"/>
                  </a:lnTo>
                  <a:cubicBezTo>
                    <a:pt x="5187" y="0"/>
                    <a:pt x="5400" y="213"/>
                    <a:pt x="5400" y="475"/>
                  </a:cubicBezTo>
                  <a:lnTo>
                    <a:pt x="5400" y="2375"/>
                  </a:lnTo>
                  <a:cubicBezTo>
                    <a:pt x="5400" y="2637"/>
                    <a:pt x="5187" y="2850"/>
                    <a:pt x="4925" y="2850"/>
                  </a:cubicBezTo>
                  <a:lnTo>
                    <a:pt x="475" y="2850"/>
                  </a:lnTo>
                  <a:cubicBezTo>
                    <a:pt x="212" y="2850"/>
                    <a:pt x="0" y="2637"/>
                    <a:pt x="0" y="2375"/>
                  </a:cubicBezTo>
                  <a:lnTo>
                    <a:pt x="0" y="475"/>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98" name="Freeform 61"/>
            <p:cNvSpPr>
              <a:spLocks noEditPoints="1"/>
            </p:cNvSpPr>
            <p:nvPr/>
          </p:nvSpPr>
          <p:spPr bwMode="auto">
            <a:xfrm>
              <a:off x="7540" y="5906"/>
              <a:ext cx="389" cy="194"/>
            </a:xfrm>
            <a:custGeom>
              <a:avLst/>
              <a:gdLst>
                <a:gd name="T0" fmla="*/ 1 w 389"/>
                <a:gd name="T1" fmla="*/ 29 h 194"/>
                <a:gd name="T2" fmla="*/ 5 w 389"/>
                <a:gd name="T3" fmla="*/ 19 h 194"/>
                <a:gd name="T4" fmla="*/ 11 w 389"/>
                <a:gd name="T5" fmla="*/ 11 h 194"/>
                <a:gd name="T6" fmla="*/ 20 w 389"/>
                <a:gd name="T7" fmla="*/ 5 h 194"/>
                <a:gd name="T8" fmla="*/ 31 w 389"/>
                <a:gd name="T9" fmla="*/ 1 h 194"/>
                <a:gd name="T10" fmla="*/ 351 w 389"/>
                <a:gd name="T11" fmla="*/ 0 h 194"/>
                <a:gd name="T12" fmla="*/ 362 w 389"/>
                <a:gd name="T13" fmla="*/ 2 h 194"/>
                <a:gd name="T14" fmla="*/ 372 w 389"/>
                <a:gd name="T15" fmla="*/ 6 h 194"/>
                <a:gd name="T16" fmla="*/ 381 w 389"/>
                <a:gd name="T17" fmla="*/ 13 h 194"/>
                <a:gd name="T18" fmla="*/ 386 w 389"/>
                <a:gd name="T19" fmla="*/ 22 h 194"/>
                <a:gd name="T20" fmla="*/ 389 w 389"/>
                <a:gd name="T21" fmla="*/ 32 h 194"/>
                <a:gd name="T22" fmla="*/ 389 w 389"/>
                <a:gd name="T23" fmla="*/ 162 h 194"/>
                <a:gd name="T24" fmla="*/ 386 w 389"/>
                <a:gd name="T25" fmla="*/ 172 h 194"/>
                <a:gd name="T26" fmla="*/ 381 w 389"/>
                <a:gd name="T27" fmla="*/ 181 h 194"/>
                <a:gd name="T28" fmla="*/ 373 w 389"/>
                <a:gd name="T29" fmla="*/ 188 h 194"/>
                <a:gd name="T30" fmla="*/ 363 w 389"/>
                <a:gd name="T31" fmla="*/ 192 h 194"/>
                <a:gd name="T32" fmla="*/ 352 w 389"/>
                <a:gd name="T33" fmla="*/ 194 h 194"/>
                <a:gd name="T34" fmla="*/ 31 w 389"/>
                <a:gd name="T35" fmla="*/ 193 h 194"/>
                <a:gd name="T36" fmla="*/ 21 w 389"/>
                <a:gd name="T37" fmla="*/ 190 h 194"/>
                <a:gd name="T38" fmla="*/ 12 w 389"/>
                <a:gd name="T39" fmla="*/ 184 h 194"/>
                <a:gd name="T40" fmla="*/ 5 w 389"/>
                <a:gd name="T41" fmla="*/ 176 h 194"/>
                <a:gd name="T42" fmla="*/ 1 w 389"/>
                <a:gd name="T43" fmla="*/ 166 h 194"/>
                <a:gd name="T44" fmla="*/ 0 w 389"/>
                <a:gd name="T45" fmla="*/ 35 h 194"/>
                <a:gd name="T46" fmla="*/ 10 w 389"/>
                <a:gd name="T47" fmla="*/ 164 h 194"/>
                <a:gd name="T48" fmla="*/ 13 w 389"/>
                <a:gd name="T49" fmla="*/ 171 h 194"/>
                <a:gd name="T50" fmla="*/ 18 w 389"/>
                <a:gd name="T51" fmla="*/ 177 h 194"/>
                <a:gd name="T52" fmla="*/ 25 w 389"/>
                <a:gd name="T53" fmla="*/ 182 h 194"/>
                <a:gd name="T54" fmla="*/ 33 w 389"/>
                <a:gd name="T55" fmla="*/ 185 h 194"/>
                <a:gd name="T56" fmla="*/ 351 w 389"/>
                <a:gd name="T57" fmla="*/ 185 h 194"/>
                <a:gd name="T58" fmla="*/ 360 w 389"/>
                <a:gd name="T59" fmla="*/ 184 h 194"/>
                <a:gd name="T60" fmla="*/ 367 w 389"/>
                <a:gd name="T61" fmla="*/ 181 h 194"/>
                <a:gd name="T62" fmla="*/ 373 w 389"/>
                <a:gd name="T63" fmla="*/ 176 h 194"/>
                <a:gd name="T64" fmla="*/ 378 w 389"/>
                <a:gd name="T65" fmla="*/ 169 h 194"/>
                <a:gd name="T66" fmla="*/ 380 w 389"/>
                <a:gd name="T67" fmla="*/ 162 h 194"/>
                <a:gd name="T68" fmla="*/ 380 w 389"/>
                <a:gd name="T69" fmla="*/ 33 h 194"/>
                <a:gd name="T70" fmla="*/ 378 w 389"/>
                <a:gd name="T71" fmla="*/ 25 h 194"/>
                <a:gd name="T72" fmla="*/ 374 w 389"/>
                <a:gd name="T73" fmla="*/ 19 h 194"/>
                <a:gd name="T74" fmla="*/ 368 w 389"/>
                <a:gd name="T75" fmla="*/ 14 h 194"/>
                <a:gd name="T76" fmla="*/ 360 w 389"/>
                <a:gd name="T77" fmla="*/ 10 h 194"/>
                <a:gd name="T78" fmla="*/ 351 w 389"/>
                <a:gd name="T79" fmla="*/ 9 h 194"/>
                <a:gd name="T80" fmla="*/ 33 w 389"/>
                <a:gd name="T81" fmla="*/ 9 h 194"/>
                <a:gd name="T82" fmla="*/ 25 w 389"/>
                <a:gd name="T83" fmla="*/ 12 h 194"/>
                <a:gd name="T84" fmla="*/ 18 w 389"/>
                <a:gd name="T85" fmla="*/ 17 h 194"/>
                <a:gd name="T86" fmla="*/ 13 w 389"/>
                <a:gd name="T87" fmla="*/ 23 h 194"/>
                <a:gd name="T88" fmla="*/ 10 w 389"/>
                <a:gd name="T89" fmla="*/ 30 h 194"/>
                <a:gd name="T90" fmla="*/ 10 w 389"/>
                <a:gd name="T91" fmla="*/ 1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194">
                  <a:moveTo>
                    <a:pt x="0" y="35"/>
                  </a:moveTo>
                  <a:lnTo>
                    <a:pt x="1" y="32"/>
                  </a:lnTo>
                  <a:lnTo>
                    <a:pt x="1" y="29"/>
                  </a:lnTo>
                  <a:lnTo>
                    <a:pt x="2" y="25"/>
                  </a:lnTo>
                  <a:lnTo>
                    <a:pt x="3" y="22"/>
                  </a:lnTo>
                  <a:lnTo>
                    <a:pt x="5" y="19"/>
                  </a:lnTo>
                  <a:lnTo>
                    <a:pt x="7" y="16"/>
                  </a:lnTo>
                  <a:lnTo>
                    <a:pt x="9" y="13"/>
                  </a:lnTo>
                  <a:lnTo>
                    <a:pt x="11" y="11"/>
                  </a:lnTo>
                  <a:lnTo>
                    <a:pt x="14" y="8"/>
                  </a:lnTo>
                  <a:lnTo>
                    <a:pt x="17" y="6"/>
                  </a:lnTo>
                  <a:lnTo>
                    <a:pt x="20" y="5"/>
                  </a:lnTo>
                  <a:lnTo>
                    <a:pt x="24" y="3"/>
                  </a:lnTo>
                  <a:lnTo>
                    <a:pt x="27" y="2"/>
                  </a:lnTo>
                  <a:lnTo>
                    <a:pt x="31" y="1"/>
                  </a:lnTo>
                  <a:lnTo>
                    <a:pt x="34" y="1"/>
                  </a:lnTo>
                  <a:lnTo>
                    <a:pt x="38" y="0"/>
                  </a:lnTo>
                  <a:lnTo>
                    <a:pt x="351" y="0"/>
                  </a:lnTo>
                  <a:lnTo>
                    <a:pt x="355" y="1"/>
                  </a:lnTo>
                  <a:lnTo>
                    <a:pt x="359" y="1"/>
                  </a:lnTo>
                  <a:lnTo>
                    <a:pt x="362" y="2"/>
                  </a:lnTo>
                  <a:lnTo>
                    <a:pt x="366" y="3"/>
                  </a:lnTo>
                  <a:lnTo>
                    <a:pt x="369" y="5"/>
                  </a:lnTo>
                  <a:lnTo>
                    <a:pt x="372" y="6"/>
                  </a:lnTo>
                  <a:lnTo>
                    <a:pt x="375" y="8"/>
                  </a:lnTo>
                  <a:lnTo>
                    <a:pt x="378" y="11"/>
                  </a:lnTo>
                  <a:lnTo>
                    <a:pt x="381" y="13"/>
                  </a:lnTo>
                  <a:lnTo>
                    <a:pt x="383" y="16"/>
                  </a:lnTo>
                  <a:lnTo>
                    <a:pt x="385" y="19"/>
                  </a:lnTo>
                  <a:lnTo>
                    <a:pt x="386" y="22"/>
                  </a:lnTo>
                  <a:lnTo>
                    <a:pt x="388" y="25"/>
                  </a:lnTo>
                  <a:lnTo>
                    <a:pt x="389" y="28"/>
                  </a:lnTo>
                  <a:lnTo>
                    <a:pt x="389" y="32"/>
                  </a:lnTo>
                  <a:lnTo>
                    <a:pt x="389" y="35"/>
                  </a:lnTo>
                  <a:lnTo>
                    <a:pt x="389" y="159"/>
                  </a:lnTo>
                  <a:lnTo>
                    <a:pt x="389" y="162"/>
                  </a:lnTo>
                  <a:lnTo>
                    <a:pt x="389" y="166"/>
                  </a:lnTo>
                  <a:lnTo>
                    <a:pt x="388" y="169"/>
                  </a:lnTo>
                  <a:lnTo>
                    <a:pt x="386" y="172"/>
                  </a:lnTo>
                  <a:lnTo>
                    <a:pt x="385" y="175"/>
                  </a:lnTo>
                  <a:lnTo>
                    <a:pt x="383" y="178"/>
                  </a:lnTo>
                  <a:lnTo>
                    <a:pt x="381" y="181"/>
                  </a:lnTo>
                  <a:lnTo>
                    <a:pt x="378" y="183"/>
                  </a:lnTo>
                  <a:lnTo>
                    <a:pt x="376" y="186"/>
                  </a:lnTo>
                  <a:lnTo>
                    <a:pt x="373" y="188"/>
                  </a:lnTo>
                  <a:lnTo>
                    <a:pt x="370" y="190"/>
                  </a:lnTo>
                  <a:lnTo>
                    <a:pt x="366" y="191"/>
                  </a:lnTo>
                  <a:lnTo>
                    <a:pt x="363" y="192"/>
                  </a:lnTo>
                  <a:lnTo>
                    <a:pt x="359" y="193"/>
                  </a:lnTo>
                  <a:lnTo>
                    <a:pt x="355" y="194"/>
                  </a:lnTo>
                  <a:lnTo>
                    <a:pt x="352" y="194"/>
                  </a:lnTo>
                  <a:lnTo>
                    <a:pt x="39" y="194"/>
                  </a:lnTo>
                  <a:lnTo>
                    <a:pt x="35" y="194"/>
                  </a:lnTo>
                  <a:lnTo>
                    <a:pt x="31" y="193"/>
                  </a:lnTo>
                  <a:lnTo>
                    <a:pt x="27" y="192"/>
                  </a:lnTo>
                  <a:lnTo>
                    <a:pt x="24" y="191"/>
                  </a:lnTo>
                  <a:lnTo>
                    <a:pt x="21" y="190"/>
                  </a:lnTo>
                  <a:lnTo>
                    <a:pt x="17" y="188"/>
                  </a:lnTo>
                  <a:lnTo>
                    <a:pt x="15" y="186"/>
                  </a:lnTo>
                  <a:lnTo>
                    <a:pt x="12" y="184"/>
                  </a:lnTo>
                  <a:lnTo>
                    <a:pt x="9" y="181"/>
                  </a:lnTo>
                  <a:lnTo>
                    <a:pt x="7" y="179"/>
                  </a:lnTo>
                  <a:lnTo>
                    <a:pt x="5" y="176"/>
                  </a:lnTo>
                  <a:lnTo>
                    <a:pt x="4" y="173"/>
                  </a:lnTo>
                  <a:lnTo>
                    <a:pt x="2" y="169"/>
                  </a:lnTo>
                  <a:lnTo>
                    <a:pt x="1" y="166"/>
                  </a:lnTo>
                  <a:lnTo>
                    <a:pt x="1" y="163"/>
                  </a:lnTo>
                  <a:lnTo>
                    <a:pt x="0" y="159"/>
                  </a:lnTo>
                  <a:lnTo>
                    <a:pt x="0" y="35"/>
                  </a:lnTo>
                  <a:close/>
                  <a:moveTo>
                    <a:pt x="10" y="159"/>
                  </a:moveTo>
                  <a:lnTo>
                    <a:pt x="10" y="161"/>
                  </a:lnTo>
                  <a:lnTo>
                    <a:pt x="10" y="164"/>
                  </a:lnTo>
                  <a:lnTo>
                    <a:pt x="11" y="166"/>
                  </a:lnTo>
                  <a:lnTo>
                    <a:pt x="12" y="169"/>
                  </a:lnTo>
                  <a:lnTo>
                    <a:pt x="13" y="171"/>
                  </a:lnTo>
                  <a:lnTo>
                    <a:pt x="15" y="173"/>
                  </a:lnTo>
                  <a:lnTo>
                    <a:pt x="16" y="175"/>
                  </a:lnTo>
                  <a:lnTo>
                    <a:pt x="18" y="177"/>
                  </a:lnTo>
                  <a:lnTo>
                    <a:pt x="20" y="179"/>
                  </a:lnTo>
                  <a:lnTo>
                    <a:pt x="22" y="181"/>
                  </a:lnTo>
                  <a:lnTo>
                    <a:pt x="25" y="182"/>
                  </a:lnTo>
                  <a:lnTo>
                    <a:pt x="27" y="183"/>
                  </a:lnTo>
                  <a:lnTo>
                    <a:pt x="30" y="184"/>
                  </a:lnTo>
                  <a:lnTo>
                    <a:pt x="33" y="185"/>
                  </a:lnTo>
                  <a:lnTo>
                    <a:pt x="35" y="185"/>
                  </a:lnTo>
                  <a:lnTo>
                    <a:pt x="39" y="185"/>
                  </a:lnTo>
                  <a:lnTo>
                    <a:pt x="351" y="185"/>
                  </a:lnTo>
                  <a:lnTo>
                    <a:pt x="354" y="185"/>
                  </a:lnTo>
                  <a:lnTo>
                    <a:pt x="357" y="185"/>
                  </a:lnTo>
                  <a:lnTo>
                    <a:pt x="360" y="184"/>
                  </a:lnTo>
                  <a:lnTo>
                    <a:pt x="362" y="183"/>
                  </a:lnTo>
                  <a:lnTo>
                    <a:pt x="365" y="182"/>
                  </a:lnTo>
                  <a:lnTo>
                    <a:pt x="367" y="181"/>
                  </a:lnTo>
                  <a:lnTo>
                    <a:pt x="369" y="179"/>
                  </a:lnTo>
                  <a:lnTo>
                    <a:pt x="371" y="178"/>
                  </a:lnTo>
                  <a:lnTo>
                    <a:pt x="373" y="176"/>
                  </a:lnTo>
                  <a:lnTo>
                    <a:pt x="375" y="174"/>
                  </a:lnTo>
                  <a:lnTo>
                    <a:pt x="376" y="172"/>
                  </a:lnTo>
                  <a:lnTo>
                    <a:pt x="378" y="169"/>
                  </a:lnTo>
                  <a:lnTo>
                    <a:pt x="379" y="167"/>
                  </a:lnTo>
                  <a:lnTo>
                    <a:pt x="379" y="164"/>
                  </a:lnTo>
                  <a:lnTo>
                    <a:pt x="380" y="162"/>
                  </a:lnTo>
                  <a:lnTo>
                    <a:pt x="380" y="159"/>
                  </a:lnTo>
                  <a:lnTo>
                    <a:pt x="380" y="36"/>
                  </a:lnTo>
                  <a:lnTo>
                    <a:pt x="380" y="33"/>
                  </a:lnTo>
                  <a:lnTo>
                    <a:pt x="380" y="30"/>
                  </a:lnTo>
                  <a:lnTo>
                    <a:pt x="379" y="28"/>
                  </a:lnTo>
                  <a:lnTo>
                    <a:pt x="378" y="25"/>
                  </a:lnTo>
                  <a:lnTo>
                    <a:pt x="377" y="23"/>
                  </a:lnTo>
                  <a:lnTo>
                    <a:pt x="375" y="21"/>
                  </a:lnTo>
                  <a:lnTo>
                    <a:pt x="374" y="19"/>
                  </a:lnTo>
                  <a:lnTo>
                    <a:pt x="372" y="17"/>
                  </a:lnTo>
                  <a:lnTo>
                    <a:pt x="370" y="15"/>
                  </a:lnTo>
                  <a:lnTo>
                    <a:pt x="368" y="14"/>
                  </a:lnTo>
                  <a:lnTo>
                    <a:pt x="365" y="12"/>
                  </a:lnTo>
                  <a:lnTo>
                    <a:pt x="363" y="11"/>
                  </a:lnTo>
                  <a:lnTo>
                    <a:pt x="360" y="10"/>
                  </a:lnTo>
                  <a:lnTo>
                    <a:pt x="357" y="10"/>
                  </a:lnTo>
                  <a:lnTo>
                    <a:pt x="354" y="9"/>
                  </a:lnTo>
                  <a:lnTo>
                    <a:pt x="351" y="9"/>
                  </a:lnTo>
                  <a:lnTo>
                    <a:pt x="39" y="9"/>
                  </a:lnTo>
                  <a:lnTo>
                    <a:pt x="36" y="9"/>
                  </a:lnTo>
                  <a:lnTo>
                    <a:pt x="33" y="9"/>
                  </a:lnTo>
                  <a:lnTo>
                    <a:pt x="30" y="10"/>
                  </a:lnTo>
                  <a:lnTo>
                    <a:pt x="28" y="11"/>
                  </a:lnTo>
                  <a:lnTo>
                    <a:pt x="25" y="12"/>
                  </a:lnTo>
                  <a:lnTo>
                    <a:pt x="23" y="13"/>
                  </a:lnTo>
                  <a:lnTo>
                    <a:pt x="20" y="15"/>
                  </a:lnTo>
                  <a:lnTo>
                    <a:pt x="18" y="17"/>
                  </a:lnTo>
                  <a:lnTo>
                    <a:pt x="17" y="19"/>
                  </a:lnTo>
                  <a:lnTo>
                    <a:pt x="15" y="20"/>
                  </a:lnTo>
                  <a:lnTo>
                    <a:pt x="13" y="23"/>
                  </a:lnTo>
                  <a:lnTo>
                    <a:pt x="12" y="25"/>
                  </a:lnTo>
                  <a:lnTo>
                    <a:pt x="11" y="27"/>
                  </a:lnTo>
                  <a:lnTo>
                    <a:pt x="10" y="30"/>
                  </a:lnTo>
                  <a:lnTo>
                    <a:pt x="10" y="33"/>
                  </a:lnTo>
                  <a:lnTo>
                    <a:pt x="10" y="35"/>
                  </a:lnTo>
                  <a:lnTo>
                    <a:pt x="10" y="159"/>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099" name="Rectangle 62"/>
            <p:cNvSpPr>
              <a:spLocks noChangeArrowheads="1"/>
            </p:cNvSpPr>
            <p:nvPr/>
          </p:nvSpPr>
          <p:spPr bwMode="auto">
            <a:xfrm>
              <a:off x="7573" y="5943"/>
              <a:ext cx="110"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建設</a:t>
              </a:r>
              <a:endParaRPr lang="ja-JP" altLang="ja-JP" sz="1149"/>
            </a:p>
          </p:txBody>
        </p:sp>
        <p:sp>
          <p:nvSpPr>
            <p:cNvPr id="2100" name="Rectangle 63"/>
            <p:cNvSpPr>
              <a:spLocks noChangeArrowheads="1"/>
            </p:cNvSpPr>
            <p:nvPr/>
          </p:nvSpPr>
          <p:spPr bwMode="auto">
            <a:xfrm>
              <a:off x="7685" y="5943"/>
              <a:ext cx="16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dirty="0">
                  <a:solidFill>
                    <a:srgbClr val="000000"/>
                  </a:solidFill>
                  <a:latin typeface="ＭＳ 明朝" pitchFamily="17" charset="-128"/>
                  <a:ea typeface="ＭＳ 明朝" pitchFamily="17" charset="-128"/>
                </a:rPr>
                <a:t>資材等</a:t>
              </a:r>
              <a:endParaRPr lang="ja-JP" altLang="ja-JP" sz="1149" dirty="0"/>
            </a:p>
          </p:txBody>
        </p:sp>
        <p:sp>
          <p:nvSpPr>
            <p:cNvPr id="2101" name="Rectangle 64"/>
            <p:cNvSpPr>
              <a:spLocks noChangeArrowheads="1"/>
            </p:cNvSpPr>
            <p:nvPr/>
          </p:nvSpPr>
          <p:spPr bwMode="auto">
            <a:xfrm>
              <a:off x="7573" y="6011"/>
              <a:ext cx="5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に</a:t>
              </a:r>
              <a:endParaRPr lang="ja-JP" altLang="ja-JP" sz="1149"/>
            </a:p>
          </p:txBody>
        </p:sp>
        <p:sp>
          <p:nvSpPr>
            <p:cNvPr id="2102" name="Rectangle 65"/>
            <p:cNvSpPr>
              <a:spLocks noChangeArrowheads="1"/>
            </p:cNvSpPr>
            <p:nvPr/>
          </p:nvSpPr>
          <p:spPr bwMode="auto">
            <a:xfrm>
              <a:off x="7629" y="6011"/>
              <a:ext cx="16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再利用</a:t>
              </a:r>
              <a:endParaRPr lang="ja-JP" altLang="ja-JP" sz="1149"/>
            </a:p>
          </p:txBody>
        </p:sp>
        <p:sp>
          <p:nvSpPr>
            <p:cNvPr id="2103" name="Rectangle 66"/>
            <p:cNvSpPr>
              <a:spLocks noChangeArrowheads="1"/>
            </p:cNvSpPr>
            <p:nvPr/>
          </p:nvSpPr>
          <p:spPr bwMode="auto">
            <a:xfrm>
              <a:off x="7798" y="6005"/>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04" name="Freeform 67"/>
            <p:cNvSpPr>
              <a:spLocks/>
            </p:cNvSpPr>
            <p:nvPr/>
          </p:nvSpPr>
          <p:spPr bwMode="auto">
            <a:xfrm>
              <a:off x="6241" y="4493"/>
              <a:ext cx="460" cy="271"/>
            </a:xfrm>
            <a:custGeom>
              <a:avLst/>
              <a:gdLst>
                <a:gd name="T0" fmla="*/ 0 w 13067"/>
                <a:gd name="T1" fmla="*/ 1391 h 8346"/>
                <a:gd name="T2" fmla="*/ 1391 w 13067"/>
                <a:gd name="T3" fmla="*/ 0 h 8346"/>
                <a:gd name="T4" fmla="*/ 11675 w 13067"/>
                <a:gd name="T5" fmla="*/ 0 h 8346"/>
                <a:gd name="T6" fmla="*/ 13067 w 13067"/>
                <a:gd name="T7" fmla="*/ 1391 h 8346"/>
                <a:gd name="T8" fmla="*/ 13067 w 13067"/>
                <a:gd name="T9" fmla="*/ 6955 h 8346"/>
                <a:gd name="T10" fmla="*/ 11675 w 13067"/>
                <a:gd name="T11" fmla="*/ 8346 h 8346"/>
                <a:gd name="T12" fmla="*/ 1391 w 13067"/>
                <a:gd name="T13" fmla="*/ 8346 h 8346"/>
                <a:gd name="T14" fmla="*/ 0 w 13067"/>
                <a:gd name="T15" fmla="*/ 6955 h 8346"/>
                <a:gd name="T16" fmla="*/ 0 w 13067"/>
                <a:gd name="T17" fmla="*/ 1391 h 8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67" h="8346">
                  <a:moveTo>
                    <a:pt x="0" y="1391"/>
                  </a:moveTo>
                  <a:cubicBezTo>
                    <a:pt x="0" y="623"/>
                    <a:pt x="623" y="0"/>
                    <a:pt x="1391" y="0"/>
                  </a:cubicBezTo>
                  <a:lnTo>
                    <a:pt x="11675" y="0"/>
                  </a:lnTo>
                  <a:cubicBezTo>
                    <a:pt x="12444" y="0"/>
                    <a:pt x="13067" y="623"/>
                    <a:pt x="13067" y="1391"/>
                  </a:cubicBezTo>
                  <a:lnTo>
                    <a:pt x="13067" y="6955"/>
                  </a:lnTo>
                  <a:cubicBezTo>
                    <a:pt x="13067" y="7724"/>
                    <a:pt x="12444" y="8346"/>
                    <a:pt x="11675" y="8346"/>
                  </a:cubicBezTo>
                  <a:lnTo>
                    <a:pt x="1391" y="8346"/>
                  </a:lnTo>
                  <a:cubicBezTo>
                    <a:pt x="623" y="8346"/>
                    <a:pt x="0" y="7724"/>
                    <a:pt x="0" y="6955"/>
                  </a:cubicBezTo>
                  <a:lnTo>
                    <a:pt x="0" y="1391"/>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05" name="Freeform 68"/>
            <p:cNvSpPr>
              <a:spLocks noEditPoints="1"/>
            </p:cNvSpPr>
            <p:nvPr/>
          </p:nvSpPr>
          <p:spPr bwMode="auto">
            <a:xfrm>
              <a:off x="6237" y="4489"/>
              <a:ext cx="468" cy="279"/>
            </a:xfrm>
            <a:custGeom>
              <a:avLst/>
              <a:gdLst>
                <a:gd name="T0" fmla="*/ 1 w 468"/>
                <a:gd name="T1" fmla="*/ 40 h 279"/>
                <a:gd name="T2" fmla="*/ 6 w 468"/>
                <a:gd name="T3" fmla="*/ 26 h 279"/>
                <a:gd name="T4" fmla="*/ 15 w 468"/>
                <a:gd name="T5" fmla="*/ 15 h 279"/>
                <a:gd name="T6" fmla="*/ 28 w 468"/>
                <a:gd name="T7" fmla="*/ 6 h 279"/>
                <a:gd name="T8" fmla="*/ 42 w 468"/>
                <a:gd name="T9" fmla="*/ 1 h 279"/>
                <a:gd name="T10" fmla="*/ 415 w 468"/>
                <a:gd name="T11" fmla="*/ 0 h 279"/>
                <a:gd name="T12" fmla="*/ 430 w 468"/>
                <a:gd name="T13" fmla="*/ 2 h 279"/>
                <a:gd name="T14" fmla="*/ 444 w 468"/>
                <a:gd name="T15" fmla="*/ 8 h 279"/>
                <a:gd name="T16" fmla="*/ 456 w 468"/>
                <a:gd name="T17" fmla="*/ 18 h 279"/>
                <a:gd name="T18" fmla="*/ 464 w 468"/>
                <a:gd name="T19" fmla="*/ 30 h 279"/>
                <a:gd name="T20" fmla="*/ 468 w 468"/>
                <a:gd name="T21" fmla="*/ 44 h 279"/>
                <a:gd name="T22" fmla="*/ 468 w 468"/>
                <a:gd name="T23" fmla="*/ 235 h 279"/>
                <a:gd name="T24" fmla="*/ 464 w 468"/>
                <a:gd name="T25" fmla="*/ 249 h 279"/>
                <a:gd name="T26" fmla="*/ 456 w 468"/>
                <a:gd name="T27" fmla="*/ 261 h 279"/>
                <a:gd name="T28" fmla="*/ 445 w 468"/>
                <a:gd name="T29" fmla="*/ 271 h 279"/>
                <a:gd name="T30" fmla="*/ 431 w 468"/>
                <a:gd name="T31" fmla="*/ 277 h 279"/>
                <a:gd name="T32" fmla="*/ 415 w 468"/>
                <a:gd name="T33" fmla="*/ 279 h 279"/>
                <a:gd name="T34" fmla="*/ 43 w 468"/>
                <a:gd name="T35" fmla="*/ 278 h 279"/>
                <a:gd name="T36" fmla="*/ 28 w 468"/>
                <a:gd name="T37" fmla="*/ 273 h 279"/>
                <a:gd name="T38" fmla="*/ 16 w 468"/>
                <a:gd name="T39" fmla="*/ 265 h 279"/>
                <a:gd name="T40" fmla="*/ 6 w 468"/>
                <a:gd name="T41" fmla="*/ 254 h 279"/>
                <a:gd name="T42" fmla="*/ 1 w 468"/>
                <a:gd name="T43" fmla="*/ 240 h 279"/>
                <a:gd name="T44" fmla="*/ 0 w 468"/>
                <a:gd name="T45" fmla="*/ 49 h 279"/>
                <a:gd name="T46" fmla="*/ 10 w 468"/>
                <a:gd name="T47" fmla="*/ 238 h 279"/>
                <a:gd name="T48" fmla="*/ 14 w 468"/>
                <a:gd name="T49" fmla="*/ 249 h 279"/>
                <a:gd name="T50" fmla="*/ 22 w 468"/>
                <a:gd name="T51" fmla="*/ 259 h 279"/>
                <a:gd name="T52" fmla="*/ 32 w 468"/>
                <a:gd name="T53" fmla="*/ 266 h 279"/>
                <a:gd name="T54" fmla="*/ 44 w 468"/>
                <a:gd name="T55" fmla="*/ 270 h 279"/>
                <a:gd name="T56" fmla="*/ 414 w 468"/>
                <a:gd name="T57" fmla="*/ 271 h 279"/>
                <a:gd name="T58" fmla="*/ 428 w 468"/>
                <a:gd name="T59" fmla="*/ 269 h 279"/>
                <a:gd name="T60" fmla="*/ 439 w 468"/>
                <a:gd name="T61" fmla="*/ 264 h 279"/>
                <a:gd name="T62" fmla="*/ 449 w 468"/>
                <a:gd name="T63" fmla="*/ 256 h 279"/>
                <a:gd name="T64" fmla="*/ 455 w 468"/>
                <a:gd name="T65" fmla="*/ 246 h 279"/>
                <a:gd name="T66" fmla="*/ 459 w 468"/>
                <a:gd name="T67" fmla="*/ 234 h 279"/>
                <a:gd name="T68" fmla="*/ 459 w 468"/>
                <a:gd name="T69" fmla="*/ 45 h 279"/>
                <a:gd name="T70" fmla="*/ 456 w 468"/>
                <a:gd name="T71" fmla="*/ 34 h 279"/>
                <a:gd name="T72" fmla="*/ 449 w 468"/>
                <a:gd name="T73" fmla="*/ 24 h 279"/>
                <a:gd name="T74" fmla="*/ 440 w 468"/>
                <a:gd name="T75" fmla="*/ 16 h 279"/>
                <a:gd name="T76" fmla="*/ 428 w 468"/>
                <a:gd name="T77" fmla="*/ 10 h 279"/>
                <a:gd name="T78" fmla="*/ 415 w 468"/>
                <a:gd name="T79" fmla="*/ 9 h 279"/>
                <a:gd name="T80" fmla="*/ 45 w 468"/>
                <a:gd name="T81" fmla="*/ 9 h 279"/>
                <a:gd name="T82" fmla="*/ 32 w 468"/>
                <a:gd name="T83" fmla="*/ 13 h 279"/>
                <a:gd name="T84" fmla="*/ 22 w 468"/>
                <a:gd name="T85" fmla="*/ 20 h 279"/>
                <a:gd name="T86" fmla="*/ 15 w 468"/>
                <a:gd name="T87" fmla="*/ 30 h 279"/>
                <a:gd name="T88" fmla="*/ 10 w 468"/>
                <a:gd name="T89" fmla="*/ 41 h 279"/>
                <a:gd name="T90" fmla="*/ 9 w 468"/>
                <a:gd name="T91" fmla="*/ 23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8" h="279">
                  <a:moveTo>
                    <a:pt x="0" y="49"/>
                  </a:moveTo>
                  <a:lnTo>
                    <a:pt x="0" y="45"/>
                  </a:lnTo>
                  <a:lnTo>
                    <a:pt x="1" y="40"/>
                  </a:lnTo>
                  <a:lnTo>
                    <a:pt x="2" y="35"/>
                  </a:lnTo>
                  <a:lnTo>
                    <a:pt x="4" y="30"/>
                  </a:lnTo>
                  <a:lnTo>
                    <a:pt x="6" y="26"/>
                  </a:lnTo>
                  <a:lnTo>
                    <a:pt x="9" y="22"/>
                  </a:lnTo>
                  <a:lnTo>
                    <a:pt x="12" y="18"/>
                  </a:lnTo>
                  <a:lnTo>
                    <a:pt x="15" y="15"/>
                  </a:lnTo>
                  <a:lnTo>
                    <a:pt x="19" y="11"/>
                  </a:lnTo>
                  <a:lnTo>
                    <a:pt x="23" y="9"/>
                  </a:lnTo>
                  <a:lnTo>
                    <a:pt x="28" y="6"/>
                  </a:lnTo>
                  <a:lnTo>
                    <a:pt x="32" y="4"/>
                  </a:lnTo>
                  <a:lnTo>
                    <a:pt x="37" y="2"/>
                  </a:lnTo>
                  <a:lnTo>
                    <a:pt x="42" y="1"/>
                  </a:lnTo>
                  <a:lnTo>
                    <a:pt x="48" y="0"/>
                  </a:lnTo>
                  <a:lnTo>
                    <a:pt x="53" y="0"/>
                  </a:lnTo>
                  <a:lnTo>
                    <a:pt x="415" y="0"/>
                  </a:lnTo>
                  <a:lnTo>
                    <a:pt x="420" y="0"/>
                  </a:lnTo>
                  <a:lnTo>
                    <a:pt x="425" y="1"/>
                  </a:lnTo>
                  <a:lnTo>
                    <a:pt x="430" y="2"/>
                  </a:lnTo>
                  <a:lnTo>
                    <a:pt x="435" y="4"/>
                  </a:lnTo>
                  <a:lnTo>
                    <a:pt x="440" y="6"/>
                  </a:lnTo>
                  <a:lnTo>
                    <a:pt x="444" y="8"/>
                  </a:lnTo>
                  <a:lnTo>
                    <a:pt x="449" y="11"/>
                  </a:lnTo>
                  <a:lnTo>
                    <a:pt x="452" y="14"/>
                  </a:lnTo>
                  <a:lnTo>
                    <a:pt x="456" y="18"/>
                  </a:lnTo>
                  <a:lnTo>
                    <a:pt x="459" y="22"/>
                  </a:lnTo>
                  <a:lnTo>
                    <a:pt x="462" y="26"/>
                  </a:lnTo>
                  <a:lnTo>
                    <a:pt x="464" y="30"/>
                  </a:lnTo>
                  <a:lnTo>
                    <a:pt x="466" y="34"/>
                  </a:lnTo>
                  <a:lnTo>
                    <a:pt x="467" y="39"/>
                  </a:lnTo>
                  <a:lnTo>
                    <a:pt x="468" y="44"/>
                  </a:lnTo>
                  <a:lnTo>
                    <a:pt x="468" y="49"/>
                  </a:lnTo>
                  <a:lnTo>
                    <a:pt x="468" y="230"/>
                  </a:lnTo>
                  <a:lnTo>
                    <a:pt x="468" y="235"/>
                  </a:lnTo>
                  <a:lnTo>
                    <a:pt x="467" y="240"/>
                  </a:lnTo>
                  <a:lnTo>
                    <a:pt x="466" y="244"/>
                  </a:lnTo>
                  <a:lnTo>
                    <a:pt x="464" y="249"/>
                  </a:lnTo>
                  <a:lnTo>
                    <a:pt x="462" y="253"/>
                  </a:lnTo>
                  <a:lnTo>
                    <a:pt x="459" y="257"/>
                  </a:lnTo>
                  <a:lnTo>
                    <a:pt x="456" y="261"/>
                  </a:lnTo>
                  <a:lnTo>
                    <a:pt x="453" y="265"/>
                  </a:lnTo>
                  <a:lnTo>
                    <a:pt x="449" y="268"/>
                  </a:lnTo>
                  <a:lnTo>
                    <a:pt x="445" y="271"/>
                  </a:lnTo>
                  <a:lnTo>
                    <a:pt x="440" y="273"/>
                  </a:lnTo>
                  <a:lnTo>
                    <a:pt x="436" y="275"/>
                  </a:lnTo>
                  <a:lnTo>
                    <a:pt x="431" y="277"/>
                  </a:lnTo>
                  <a:lnTo>
                    <a:pt x="426" y="278"/>
                  </a:lnTo>
                  <a:lnTo>
                    <a:pt x="420" y="279"/>
                  </a:lnTo>
                  <a:lnTo>
                    <a:pt x="415" y="279"/>
                  </a:lnTo>
                  <a:lnTo>
                    <a:pt x="53" y="279"/>
                  </a:lnTo>
                  <a:lnTo>
                    <a:pt x="48" y="279"/>
                  </a:lnTo>
                  <a:lnTo>
                    <a:pt x="43" y="278"/>
                  </a:lnTo>
                  <a:lnTo>
                    <a:pt x="38" y="277"/>
                  </a:lnTo>
                  <a:lnTo>
                    <a:pt x="33" y="275"/>
                  </a:lnTo>
                  <a:lnTo>
                    <a:pt x="28" y="273"/>
                  </a:lnTo>
                  <a:lnTo>
                    <a:pt x="24" y="271"/>
                  </a:lnTo>
                  <a:lnTo>
                    <a:pt x="19" y="268"/>
                  </a:lnTo>
                  <a:lnTo>
                    <a:pt x="16" y="265"/>
                  </a:lnTo>
                  <a:lnTo>
                    <a:pt x="12" y="261"/>
                  </a:lnTo>
                  <a:lnTo>
                    <a:pt x="9" y="258"/>
                  </a:lnTo>
                  <a:lnTo>
                    <a:pt x="6" y="254"/>
                  </a:lnTo>
                  <a:lnTo>
                    <a:pt x="4" y="249"/>
                  </a:lnTo>
                  <a:lnTo>
                    <a:pt x="2" y="245"/>
                  </a:lnTo>
                  <a:lnTo>
                    <a:pt x="1" y="240"/>
                  </a:lnTo>
                  <a:lnTo>
                    <a:pt x="0" y="235"/>
                  </a:lnTo>
                  <a:lnTo>
                    <a:pt x="0" y="230"/>
                  </a:lnTo>
                  <a:lnTo>
                    <a:pt x="0" y="49"/>
                  </a:lnTo>
                  <a:close/>
                  <a:moveTo>
                    <a:pt x="9" y="230"/>
                  </a:moveTo>
                  <a:lnTo>
                    <a:pt x="9" y="234"/>
                  </a:lnTo>
                  <a:lnTo>
                    <a:pt x="10" y="238"/>
                  </a:lnTo>
                  <a:lnTo>
                    <a:pt x="11" y="242"/>
                  </a:lnTo>
                  <a:lnTo>
                    <a:pt x="12" y="246"/>
                  </a:lnTo>
                  <a:lnTo>
                    <a:pt x="14" y="249"/>
                  </a:lnTo>
                  <a:lnTo>
                    <a:pt x="17" y="252"/>
                  </a:lnTo>
                  <a:lnTo>
                    <a:pt x="19" y="256"/>
                  </a:lnTo>
                  <a:lnTo>
                    <a:pt x="22" y="259"/>
                  </a:lnTo>
                  <a:lnTo>
                    <a:pt x="25" y="261"/>
                  </a:lnTo>
                  <a:lnTo>
                    <a:pt x="28" y="264"/>
                  </a:lnTo>
                  <a:lnTo>
                    <a:pt x="32" y="266"/>
                  </a:lnTo>
                  <a:lnTo>
                    <a:pt x="36" y="267"/>
                  </a:lnTo>
                  <a:lnTo>
                    <a:pt x="40" y="269"/>
                  </a:lnTo>
                  <a:lnTo>
                    <a:pt x="44" y="270"/>
                  </a:lnTo>
                  <a:lnTo>
                    <a:pt x="49" y="270"/>
                  </a:lnTo>
                  <a:lnTo>
                    <a:pt x="53" y="271"/>
                  </a:lnTo>
                  <a:lnTo>
                    <a:pt x="414" y="271"/>
                  </a:lnTo>
                  <a:lnTo>
                    <a:pt x="419" y="270"/>
                  </a:lnTo>
                  <a:lnTo>
                    <a:pt x="423" y="270"/>
                  </a:lnTo>
                  <a:lnTo>
                    <a:pt x="428" y="269"/>
                  </a:lnTo>
                  <a:lnTo>
                    <a:pt x="432" y="268"/>
                  </a:lnTo>
                  <a:lnTo>
                    <a:pt x="436" y="266"/>
                  </a:lnTo>
                  <a:lnTo>
                    <a:pt x="439" y="264"/>
                  </a:lnTo>
                  <a:lnTo>
                    <a:pt x="443" y="261"/>
                  </a:lnTo>
                  <a:lnTo>
                    <a:pt x="446" y="259"/>
                  </a:lnTo>
                  <a:lnTo>
                    <a:pt x="449" y="256"/>
                  </a:lnTo>
                  <a:lnTo>
                    <a:pt x="451" y="253"/>
                  </a:lnTo>
                  <a:lnTo>
                    <a:pt x="454" y="249"/>
                  </a:lnTo>
                  <a:lnTo>
                    <a:pt x="455" y="246"/>
                  </a:lnTo>
                  <a:lnTo>
                    <a:pt x="457" y="242"/>
                  </a:lnTo>
                  <a:lnTo>
                    <a:pt x="458" y="238"/>
                  </a:lnTo>
                  <a:lnTo>
                    <a:pt x="459" y="234"/>
                  </a:lnTo>
                  <a:lnTo>
                    <a:pt x="459" y="230"/>
                  </a:lnTo>
                  <a:lnTo>
                    <a:pt x="459" y="50"/>
                  </a:lnTo>
                  <a:lnTo>
                    <a:pt x="459" y="45"/>
                  </a:lnTo>
                  <a:lnTo>
                    <a:pt x="458" y="41"/>
                  </a:lnTo>
                  <a:lnTo>
                    <a:pt x="457" y="37"/>
                  </a:lnTo>
                  <a:lnTo>
                    <a:pt x="456" y="34"/>
                  </a:lnTo>
                  <a:lnTo>
                    <a:pt x="454" y="30"/>
                  </a:lnTo>
                  <a:lnTo>
                    <a:pt x="452" y="27"/>
                  </a:lnTo>
                  <a:lnTo>
                    <a:pt x="449" y="24"/>
                  </a:lnTo>
                  <a:lnTo>
                    <a:pt x="446" y="21"/>
                  </a:lnTo>
                  <a:lnTo>
                    <a:pt x="443" y="18"/>
                  </a:lnTo>
                  <a:lnTo>
                    <a:pt x="440" y="16"/>
                  </a:lnTo>
                  <a:lnTo>
                    <a:pt x="436" y="14"/>
                  </a:lnTo>
                  <a:lnTo>
                    <a:pt x="432" y="12"/>
                  </a:lnTo>
                  <a:lnTo>
                    <a:pt x="428" y="10"/>
                  </a:lnTo>
                  <a:lnTo>
                    <a:pt x="424" y="9"/>
                  </a:lnTo>
                  <a:lnTo>
                    <a:pt x="419" y="9"/>
                  </a:lnTo>
                  <a:lnTo>
                    <a:pt x="415" y="9"/>
                  </a:lnTo>
                  <a:lnTo>
                    <a:pt x="54" y="9"/>
                  </a:lnTo>
                  <a:lnTo>
                    <a:pt x="49" y="9"/>
                  </a:lnTo>
                  <a:lnTo>
                    <a:pt x="45" y="9"/>
                  </a:lnTo>
                  <a:lnTo>
                    <a:pt x="40" y="10"/>
                  </a:lnTo>
                  <a:lnTo>
                    <a:pt x="36" y="12"/>
                  </a:lnTo>
                  <a:lnTo>
                    <a:pt x="32" y="13"/>
                  </a:lnTo>
                  <a:lnTo>
                    <a:pt x="29" y="15"/>
                  </a:lnTo>
                  <a:lnTo>
                    <a:pt x="25" y="18"/>
                  </a:lnTo>
                  <a:lnTo>
                    <a:pt x="22" y="20"/>
                  </a:lnTo>
                  <a:lnTo>
                    <a:pt x="19" y="23"/>
                  </a:lnTo>
                  <a:lnTo>
                    <a:pt x="17" y="26"/>
                  </a:lnTo>
                  <a:lnTo>
                    <a:pt x="15" y="30"/>
                  </a:lnTo>
                  <a:lnTo>
                    <a:pt x="13" y="33"/>
                  </a:lnTo>
                  <a:lnTo>
                    <a:pt x="11" y="37"/>
                  </a:lnTo>
                  <a:lnTo>
                    <a:pt x="10" y="41"/>
                  </a:lnTo>
                  <a:lnTo>
                    <a:pt x="9" y="45"/>
                  </a:lnTo>
                  <a:lnTo>
                    <a:pt x="9" y="49"/>
                  </a:lnTo>
                  <a:lnTo>
                    <a:pt x="9" y="230"/>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06" name="Rectangle 69"/>
            <p:cNvSpPr>
              <a:spLocks noChangeArrowheads="1"/>
            </p:cNvSpPr>
            <p:nvPr/>
          </p:nvSpPr>
          <p:spPr bwMode="auto">
            <a:xfrm>
              <a:off x="6340" y="4532"/>
              <a:ext cx="25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ＭＳ 明朝" pitchFamily="17" charset="-128"/>
                  <a:ea typeface="ＭＳ 明朝" pitchFamily="17" charset="-128"/>
                </a:rPr>
                <a:t>【流通】</a:t>
              </a:r>
              <a:endParaRPr lang="ja-JP" altLang="ja-JP" sz="1149"/>
            </a:p>
          </p:txBody>
        </p:sp>
        <p:sp>
          <p:nvSpPr>
            <p:cNvPr id="2107" name="Rectangle 70"/>
            <p:cNvSpPr>
              <a:spLocks noChangeArrowheads="1"/>
            </p:cNvSpPr>
            <p:nvPr/>
          </p:nvSpPr>
          <p:spPr bwMode="auto">
            <a:xfrm>
              <a:off x="6602" y="4523"/>
              <a:ext cx="1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a:solidFill>
                    <a:srgbClr val="000000"/>
                  </a:solidFill>
                  <a:latin typeface="Century" pitchFamily="18" charset="0"/>
                </a:rPr>
                <a:t> </a:t>
              </a:r>
              <a:endParaRPr lang="ja-JP" altLang="ja-JP" sz="1149"/>
            </a:p>
          </p:txBody>
        </p:sp>
        <p:sp>
          <p:nvSpPr>
            <p:cNvPr id="2108" name="Rectangle 71"/>
            <p:cNvSpPr>
              <a:spLocks noChangeArrowheads="1"/>
            </p:cNvSpPr>
            <p:nvPr/>
          </p:nvSpPr>
          <p:spPr bwMode="auto">
            <a:xfrm>
              <a:off x="6471" y="4602"/>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10" name="Rectangle 73"/>
            <p:cNvSpPr>
              <a:spLocks noChangeArrowheads="1"/>
            </p:cNvSpPr>
            <p:nvPr/>
          </p:nvSpPr>
          <p:spPr bwMode="auto">
            <a:xfrm>
              <a:off x="6359" y="4671"/>
              <a:ext cx="2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修理体制</a:t>
              </a:r>
              <a:endParaRPr lang="ja-JP" altLang="ja-JP" sz="1149"/>
            </a:p>
          </p:txBody>
        </p:sp>
        <p:sp>
          <p:nvSpPr>
            <p:cNvPr id="2111" name="Rectangle 74"/>
            <p:cNvSpPr>
              <a:spLocks noChangeArrowheads="1"/>
            </p:cNvSpPr>
            <p:nvPr/>
          </p:nvSpPr>
          <p:spPr bwMode="auto">
            <a:xfrm>
              <a:off x="6584" y="4665"/>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12" name="Freeform 75"/>
            <p:cNvSpPr>
              <a:spLocks/>
            </p:cNvSpPr>
            <p:nvPr/>
          </p:nvSpPr>
          <p:spPr bwMode="auto">
            <a:xfrm>
              <a:off x="8079" y="5765"/>
              <a:ext cx="591" cy="169"/>
            </a:xfrm>
            <a:custGeom>
              <a:avLst/>
              <a:gdLst>
                <a:gd name="T0" fmla="*/ 0 w 4200"/>
                <a:gd name="T1" fmla="*/ 217 h 1305"/>
                <a:gd name="T2" fmla="*/ 218 w 4200"/>
                <a:gd name="T3" fmla="*/ 0 h 1305"/>
                <a:gd name="T4" fmla="*/ 3983 w 4200"/>
                <a:gd name="T5" fmla="*/ 0 h 1305"/>
                <a:gd name="T6" fmla="*/ 4200 w 4200"/>
                <a:gd name="T7" fmla="*/ 217 h 1305"/>
                <a:gd name="T8" fmla="*/ 4200 w 4200"/>
                <a:gd name="T9" fmla="*/ 1087 h 1305"/>
                <a:gd name="T10" fmla="*/ 3983 w 4200"/>
                <a:gd name="T11" fmla="*/ 1305 h 1305"/>
                <a:gd name="T12" fmla="*/ 218 w 4200"/>
                <a:gd name="T13" fmla="*/ 1305 h 1305"/>
                <a:gd name="T14" fmla="*/ 0 w 4200"/>
                <a:gd name="T15" fmla="*/ 1087 h 1305"/>
                <a:gd name="T16" fmla="*/ 0 w 4200"/>
                <a:gd name="T17" fmla="*/ 217 h 1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0" h="1305">
                  <a:moveTo>
                    <a:pt x="0" y="217"/>
                  </a:moveTo>
                  <a:cubicBezTo>
                    <a:pt x="0" y="97"/>
                    <a:pt x="97" y="0"/>
                    <a:pt x="218" y="0"/>
                  </a:cubicBezTo>
                  <a:lnTo>
                    <a:pt x="3983" y="0"/>
                  </a:lnTo>
                  <a:cubicBezTo>
                    <a:pt x="4103" y="0"/>
                    <a:pt x="4200" y="97"/>
                    <a:pt x="4200" y="217"/>
                  </a:cubicBezTo>
                  <a:lnTo>
                    <a:pt x="4200" y="1087"/>
                  </a:lnTo>
                  <a:cubicBezTo>
                    <a:pt x="4200" y="1208"/>
                    <a:pt x="4103" y="1305"/>
                    <a:pt x="3983" y="1305"/>
                  </a:cubicBezTo>
                  <a:lnTo>
                    <a:pt x="218" y="1305"/>
                  </a:lnTo>
                  <a:cubicBezTo>
                    <a:pt x="97" y="1305"/>
                    <a:pt x="0" y="1208"/>
                    <a:pt x="0" y="1087"/>
                  </a:cubicBezTo>
                  <a:lnTo>
                    <a:pt x="0" y="217"/>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13" name="Freeform 76"/>
            <p:cNvSpPr>
              <a:spLocks noEditPoints="1"/>
            </p:cNvSpPr>
            <p:nvPr/>
          </p:nvSpPr>
          <p:spPr bwMode="auto">
            <a:xfrm>
              <a:off x="8075" y="5760"/>
              <a:ext cx="600" cy="178"/>
            </a:xfrm>
            <a:custGeom>
              <a:avLst/>
              <a:gdLst>
                <a:gd name="T0" fmla="*/ 0 w 600"/>
                <a:gd name="T1" fmla="*/ 27 h 178"/>
                <a:gd name="T2" fmla="*/ 4 w 600"/>
                <a:gd name="T3" fmla="*/ 18 h 178"/>
                <a:gd name="T4" fmla="*/ 10 w 600"/>
                <a:gd name="T5" fmla="*/ 10 h 178"/>
                <a:gd name="T6" fmla="*/ 18 w 600"/>
                <a:gd name="T7" fmla="*/ 5 h 178"/>
                <a:gd name="T8" fmla="*/ 28 w 600"/>
                <a:gd name="T9" fmla="*/ 1 h 178"/>
                <a:gd name="T10" fmla="*/ 564 w 600"/>
                <a:gd name="T11" fmla="*/ 0 h 178"/>
                <a:gd name="T12" fmla="*/ 574 w 600"/>
                <a:gd name="T13" fmla="*/ 2 h 178"/>
                <a:gd name="T14" fmla="*/ 584 w 600"/>
                <a:gd name="T15" fmla="*/ 6 h 178"/>
                <a:gd name="T16" fmla="*/ 591 w 600"/>
                <a:gd name="T17" fmla="*/ 12 h 178"/>
                <a:gd name="T18" fmla="*/ 597 w 600"/>
                <a:gd name="T19" fmla="*/ 20 h 178"/>
                <a:gd name="T20" fmla="*/ 599 w 600"/>
                <a:gd name="T21" fmla="*/ 29 h 178"/>
                <a:gd name="T22" fmla="*/ 599 w 600"/>
                <a:gd name="T23" fmla="*/ 149 h 178"/>
                <a:gd name="T24" fmla="*/ 597 w 600"/>
                <a:gd name="T25" fmla="*/ 158 h 178"/>
                <a:gd name="T26" fmla="*/ 591 w 600"/>
                <a:gd name="T27" fmla="*/ 166 h 178"/>
                <a:gd name="T28" fmla="*/ 584 w 600"/>
                <a:gd name="T29" fmla="*/ 173 h 178"/>
                <a:gd name="T30" fmla="*/ 575 w 600"/>
                <a:gd name="T31" fmla="*/ 177 h 178"/>
                <a:gd name="T32" fmla="*/ 564 w 600"/>
                <a:gd name="T33" fmla="*/ 178 h 178"/>
                <a:gd name="T34" fmla="*/ 28 w 600"/>
                <a:gd name="T35" fmla="*/ 178 h 178"/>
                <a:gd name="T36" fmla="*/ 18 w 600"/>
                <a:gd name="T37" fmla="*/ 175 h 178"/>
                <a:gd name="T38" fmla="*/ 10 w 600"/>
                <a:gd name="T39" fmla="*/ 169 h 178"/>
                <a:gd name="T40" fmla="*/ 4 w 600"/>
                <a:gd name="T41" fmla="*/ 162 h 178"/>
                <a:gd name="T42" fmla="*/ 0 w 600"/>
                <a:gd name="T43" fmla="*/ 153 h 178"/>
                <a:gd name="T44" fmla="*/ 0 w 600"/>
                <a:gd name="T45" fmla="*/ 33 h 178"/>
                <a:gd name="T46" fmla="*/ 10 w 600"/>
                <a:gd name="T47" fmla="*/ 150 h 178"/>
                <a:gd name="T48" fmla="*/ 12 w 600"/>
                <a:gd name="T49" fmla="*/ 157 h 178"/>
                <a:gd name="T50" fmla="*/ 17 w 600"/>
                <a:gd name="T51" fmla="*/ 163 h 178"/>
                <a:gd name="T52" fmla="*/ 22 w 600"/>
                <a:gd name="T53" fmla="*/ 167 h 178"/>
                <a:gd name="T54" fmla="*/ 30 w 600"/>
                <a:gd name="T55" fmla="*/ 169 h 178"/>
                <a:gd name="T56" fmla="*/ 564 w 600"/>
                <a:gd name="T57" fmla="*/ 170 h 178"/>
                <a:gd name="T58" fmla="*/ 572 w 600"/>
                <a:gd name="T59" fmla="*/ 169 h 178"/>
                <a:gd name="T60" fmla="*/ 578 w 600"/>
                <a:gd name="T61" fmla="*/ 166 h 178"/>
                <a:gd name="T62" fmla="*/ 584 w 600"/>
                <a:gd name="T63" fmla="*/ 161 h 178"/>
                <a:gd name="T64" fmla="*/ 588 w 600"/>
                <a:gd name="T65" fmla="*/ 155 h 178"/>
                <a:gd name="T66" fmla="*/ 590 w 600"/>
                <a:gd name="T67" fmla="*/ 149 h 178"/>
                <a:gd name="T68" fmla="*/ 590 w 600"/>
                <a:gd name="T69" fmla="*/ 31 h 178"/>
                <a:gd name="T70" fmla="*/ 588 w 600"/>
                <a:gd name="T71" fmla="*/ 24 h 178"/>
                <a:gd name="T72" fmla="*/ 584 w 600"/>
                <a:gd name="T73" fmla="*/ 18 h 178"/>
                <a:gd name="T74" fmla="*/ 579 w 600"/>
                <a:gd name="T75" fmla="*/ 13 h 178"/>
                <a:gd name="T76" fmla="*/ 572 w 600"/>
                <a:gd name="T77" fmla="*/ 10 h 178"/>
                <a:gd name="T78" fmla="*/ 564 w 600"/>
                <a:gd name="T79" fmla="*/ 9 h 178"/>
                <a:gd name="T80" fmla="*/ 30 w 600"/>
                <a:gd name="T81" fmla="*/ 10 h 178"/>
                <a:gd name="T82" fmla="*/ 23 w 600"/>
                <a:gd name="T83" fmla="*/ 12 h 178"/>
                <a:gd name="T84" fmla="*/ 17 w 600"/>
                <a:gd name="T85" fmla="*/ 16 h 178"/>
                <a:gd name="T86" fmla="*/ 12 w 600"/>
                <a:gd name="T87" fmla="*/ 21 h 178"/>
                <a:gd name="T88" fmla="*/ 10 w 600"/>
                <a:gd name="T89" fmla="*/ 28 h 178"/>
                <a:gd name="T90" fmla="*/ 9 w 600"/>
                <a:gd name="T91" fmla="*/ 14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0" h="178">
                  <a:moveTo>
                    <a:pt x="0" y="33"/>
                  </a:moveTo>
                  <a:lnTo>
                    <a:pt x="0" y="30"/>
                  </a:lnTo>
                  <a:lnTo>
                    <a:pt x="0" y="27"/>
                  </a:lnTo>
                  <a:lnTo>
                    <a:pt x="1" y="24"/>
                  </a:lnTo>
                  <a:lnTo>
                    <a:pt x="2" y="20"/>
                  </a:lnTo>
                  <a:lnTo>
                    <a:pt x="4" y="18"/>
                  </a:lnTo>
                  <a:lnTo>
                    <a:pt x="6" y="15"/>
                  </a:lnTo>
                  <a:lnTo>
                    <a:pt x="8" y="12"/>
                  </a:lnTo>
                  <a:lnTo>
                    <a:pt x="10" y="10"/>
                  </a:lnTo>
                  <a:lnTo>
                    <a:pt x="12" y="8"/>
                  </a:lnTo>
                  <a:lnTo>
                    <a:pt x="15" y="6"/>
                  </a:lnTo>
                  <a:lnTo>
                    <a:pt x="18" y="5"/>
                  </a:lnTo>
                  <a:lnTo>
                    <a:pt x="21" y="3"/>
                  </a:lnTo>
                  <a:lnTo>
                    <a:pt x="24" y="2"/>
                  </a:lnTo>
                  <a:lnTo>
                    <a:pt x="28" y="1"/>
                  </a:lnTo>
                  <a:lnTo>
                    <a:pt x="31" y="1"/>
                  </a:lnTo>
                  <a:lnTo>
                    <a:pt x="35" y="0"/>
                  </a:lnTo>
                  <a:lnTo>
                    <a:pt x="564" y="0"/>
                  </a:lnTo>
                  <a:lnTo>
                    <a:pt x="567" y="1"/>
                  </a:lnTo>
                  <a:lnTo>
                    <a:pt x="571" y="1"/>
                  </a:lnTo>
                  <a:lnTo>
                    <a:pt x="574" y="2"/>
                  </a:lnTo>
                  <a:lnTo>
                    <a:pt x="578" y="3"/>
                  </a:lnTo>
                  <a:lnTo>
                    <a:pt x="581" y="4"/>
                  </a:lnTo>
                  <a:lnTo>
                    <a:pt x="584" y="6"/>
                  </a:lnTo>
                  <a:lnTo>
                    <a:pt x="586" y="8"/>
                  </a:lnTo>
                  <a:lnTo>
                    <a:pt x="589" y="10"/>
                  </a:lnTo>
                  <a:lnTo>
                    <a:pt x="591" y="12"/>
                  </a:lnTo>
                  <a:lnTo>
                    <a:pt x="593" y="15"/>
                  </a:lnTo>
                  <a:lnTo>
                    <a:pt x="595" y="17"/>
                  </a:lnTo>
                  <a:lnTo>
                    <a:pt x="597" y="20"/>
                  </a:lnTo>
                  <a:lnTo>
                    <a:pt x="598" y="23"/>
                  </a:lnTo>
                  <a:lnTo>
                    <a:pt x="599" y="26"/>
                  </a:lnTo>
                  <a:lnTo>
                    <a:pt x="599" y="29"/>
                  </a:lnTo>
                  <a:lnTo>
                    <a:pt x="600" y="33"/>
                  </a:lnTo>
                  <a:lnTo>
                    <a:pt x="600" y="146"/>
                  </a:lnTo>
                  <a:lnTo>
                    <a:pt x="599" y="149"/>
                  </a:lnTo>
                  <a:lnTo>
                    <a:pt x="599" y="152"/>
                  </a:lnTo>
                  <a:lnTo>
                    <a:pt x="598" y="155"/>
                  </a:lnTo>
                  <a:lnTo>
                    <a:pt x="597" y="158"/>
                  </a:lnTo>
                  <a:lnTo>
                    <a:pt x="595" y="161"/>
                  </a:lnTo>
                  <a:lnTo>
                    <a:pt x="593" y="164"/>
                  </a:lnTo>
                  <a:lnTo>
                    <a:pt x="591" y="166"/>
                  </a:lnTo>
                  <a:lnTo>
                    <a:pt x="589" y="169"/>
                  </a:lnTo>
                  <a:lnTo>
                    <a:pt x="587" y="171"/>
                  </a:lnTo>
                  <a:lnTo>
                    <a:pt x="584" y="173"/>
                  </a:lnTo>
                  <a:lnTo>
                    <a:pt x="581" y="174"/>
                  </a:lnTo>
                  <a:lnTo>
                    <a:pt x="578" y="176"/>
                  </a:lnTo>
                  <a:lnTo>
                    <a:pt x="575" y="177"/>
                  </a:lnTo>
                  <a:lnTo>
                    <a:pt x="572" y="178"/>
                  </a:lnTo>
                  <a:lnTo>
                    <a:pt x="568" y="178"/>
                  </a:lnTo>
                  <a:lnTo>
                    <a:pt x="564" y="178"/>
                  </a:lnTo>
                  <a:lnTo>
                    <a:pt x="35" y="178"/>
                  </a:lnTo>
                  <a:lnTo>
                    <a:pt x="32" y="178"/>
                  </a:lnTo>
                  <a:lnTo>
                    <a:pt x="28" y="178"/>
                  </a:lnTo>
                  <a:lnTo>
                    <a:pt x="25" y="177"/>
                  </a:lnTo>
                  <a:lnTo>
                    <a:pt x="21" y="176"/>
                  </a:lnTo>
                  <a:lnTo>
                    <a:pt x="18" y="175"/>
                  </a:lnTo>
                  <a:lnTo>
                    <a:pt x="15" y="173"/>
                  </a:lnTo>
                  <a:lnTo>
                    <a:pt x="13" y="171"/>
                  </a:lnTo>
                  <a:lnTo>
                    <a:pt x="10" y="169"/>
                  </a:lnTo>
                  <a:lnTo>
                    <a:pt x="8" y="167"/>
                  </a:lnTo>
                  <a:lnTo>
                    <a:pt x="6" y="164"/>
                  </a:lnTo>
                  <a:lnTo>
                    <a:pt x="4" y="162"/>
                  </a:lnTo>
                  <a:lnTo>
                    <a:pt x="3" y="159"/>
                  </a:lnTo>
                  <a:lnTo>
                    <a:pt x="1" y="156"/>
                  </a:lnTo>
                  <a:lnTo>
                    <a:pt x="0" y="153"/>
                  </a:lnTo>
                  <a:lnTo>
                    <a:pt x="0" y="149"/>
                  </a:lnTo>
                  <a:lnTo>
                    <a:pt x="0" y="146"/>
                  </a:lnTo>
                  <a:lnTo>
                    <a:pt x="0" y="33"/>
                  </a:lnTo>
                  <a:close/>
                  <a:moveTo>
                    <a:pt x="9" y="146"/>
                  </a:moveTo>
                  <a:lnTo>
                    <a:pt x="9" y="148"/>
                  </a:lnTo>
                  <a:lnTo>
                    <a:pt x="10" y="150"/>
                  </a:lnTo>
                  <a:lnTo>
                    <a:pt x="10" y="153"/>
                  </a:lnTo>
                  <a:lnTo>
                    <a:pt x="11" y="155"/>
                  </a:lnTo>
                  <a:lnTo>
                    <a:pt x="12" y="157"/>
                  </a:lnTo>
                  <a:lnTo>
                    <a:pt x="13" y="159"/>
                  </a:lnTo>
                  <a:lnTo>
                    <a:pt x="15" y="161"/>
                  </a:lnTo>
                  <a:lnTo>
                    <a:pt x="17" y="163"/>
                  </a:lnTo>
                  <a:lnTo>
                    <a:pt x="18" y="164"/>
                  </a:lnTo>
                  <a:lnTo>
                    <a:pt x="20" y="166"/>
                  </a:lnTo>
                  <a:lnTo>
                    <a:pt x="22" y="167"/>
                  </a:lnTo>
                  <a:lnTo>
                    <a:pt x="25" y="168"/>
                  </a:lnTo>
                  <a:lnTo>
                    <a:pt x="27" y="169"/>
                  </a:lnTo>
                  <a:lnTo>
                    <a:pt x="30" y="169"/>
                  </a:lnTo>
                  <a:lnTo>
                    <a:pt x="32" y="170"/>
                  </a:lnTo>
                  <a:lnTo>
                    <a:pt x="35" y="170"/>
                  </a:lnTo>
                  <a:lnTo>
                    <a:pt x="564" y="170"/>
                  </a:lnTo>
                  <a:lnTo>
                    <a:pt x="567" y="170"/>
                  </a:lnTo>
                  <a:lnTo>
                    <a:pt x="569" y="169"/>
                  </a:lnTo>
                  <a:lnTo>
                    <a:pt x="572" y="169"/>
                  </a:lnTo>
                  <a:lnTo>
                    <a:pt x="574" y="168"/>
                  </a:lnTo>
                  <a:lnTo>
                    <a:pt x="576" y="167"/>
                  </a:lnTo>
                  <a:lnTo>
                    <a:pt x="578" y="166"/>
                  </a:lnTo>
                  <a:lnTo>
                    <a:pt x="581" y="164"/>
                  </a:lnTo>
                  <a:lnTo>
                    <a:pt x="582" y="163"/>
                  </a:lnTo>
                  <a:lnTo>
                    <a:pt x="584" y="161"/>
                  </a:lnTo>
                  <a:lnTo>
                    <a:pt x="586" y="159"/>
                  </a:lnTo>
                  <a:lnTo>
                    <a:pt x="587" y="157"/>
                  </a:lnTo>
                  <a:lnTo>
                    <a:pt x="588" y="155"/>
                  </a:lnTo>
                  <a:lnTo>
                    <a:pt x="589" y="153"/>
                  </a:lnTo>
                  <a:lnTo>
                    <a:pt x="590" y="151"/>
                  </a:lnTo>
                  <a:lnTo>
                    <a:pt x="590" y="149"/>
                  </a:lnTo>
                  <a:lnTo>
                    <a:pt x="590" y="146"/>
                  </a:lnTo>
                  <a:lnTo>
                    <a:pt x="590" y="33"/>
                  </a:lnTo>
                  <a:lnTo>
                    <a:pt x="590" y="31"/>
                  </a:lnTo>
                  <a:lnTo>
                    <a:pt x="590" y="28"/>
                  </a:lnTo>
                  <a:lnTo>
                    <a:pt x="589" y="26"/>
                  </a:lnTo>
                  <a:lnTo>
                    <a:pt x="588" y="24"/>
                  </a:lnTo>
                  <a:lnTo>
                    <a:pt x="587" y="22"/>
                  </a:lnTo>
                  <a:lnTo>
                    <a:pt x="586" y="20"/>
                  </a:lnTo>
                  <a:lnTo>
                    <a:pt x="584" y="18"/>
                  </a:lnTo>
                  <a:lnTo>
                    <a:pt x="583" y="16"/>
                  </a:lnTo>
                  <a:lnTo>
                    <a:pt x="581" y="15"/>
                  </a:lnTo>
                  <a:lnTo>
                    <a:pt x="579" y="13"/>
                  </a:lnTo>
                  <a:lnTo>
                    <a:pt x="577" y="12"/>
                  </a:lnTo>
                  <a:lnTo>
                    <a:pt x="574" y="11"/>
                  </a:lnTo>
                  <a:lnTo>
                    <a:pt x="572" y="10"/>
                  </a:lnTo>
                  <a:lnTo>
                    <a:pt x="570" y="10"/>
                  </a:lnTo>
                  <a:lnTo>
                    <a:pt x="567" y="9"/>
                  </a:lnTo>
                  <a:lnTo>
                    <a:pt x="564" y="9"/>
                  </a:lnTo>
                  <a:lnTo>
                    <a:pt x="35" y="9"/>
                  </a:lnTo>
                  <a:lnTo>
                    <a:pt x="33" y="9"/>
                  </a:lnTo>
                  <a:lnTo>
                    <a:pt x="30" y="10"/>
                  </a:lnTo>
                  <a:lnTo>
                    <a:pt x="27" y="10"/>
                  </a:lnTo>
                  <a:lnTo>
                    <a:pt x="25" y="11"/>
                  </a:lnTo>
                  <a:lnTo>
                    <a:pt x="23" y="12"/>
                  </a:lnTo>
                  <a:lnTo>
                    <a:pt x="21" y="13"/>
                  </a:lnTo>
                  <a:lnTo>
                    <a:pt x="19" y="14"/>
                  </a:lnTo>
                  <a:lnTo>
                    <a:pt x="17" y="16"/>
                  </a:lnTo>
                  <a:lnTo>
                    <a:pt x="15" y="18"/>
                  </a:lnTo>
                  <a:lnTo>
                    <a:pt x="14" y="19"/>
                  </a:lnTo>
                  <a:lnTo>
                    <a:pt x="12" y="21"/>
                  </a:lnTo>
                  <a:lnTo>
                    <a:pt x="11" y="23"/>
                  </a:lnTo>
                  <a:lnTo>
                    <a:pt x="10" y="26"/>
                  </a:lnTo>
                  <a:lnTo>
                    <a:pt x="10" y="28"/>
                  </a:lnTo>
                  <a:lnTo>
                    <a:pt x="9" y="30"/>
                  </a:lnTo>
                  <a:lnTo>
                    <a:pt x="9" y="33"/>
                  </a:lnTo>
                  <a:lnTo>
                    <a:pt x="9" y="146"/>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14" name="Rectangle 77"/>
            <p:cNvSpPr>
              <a:spLocks noChangeArrowheads="1"/>
            </p:cNvSpPr>
            <p:nvPr/>
          </p:nvSpPr>
          <p:spPr bwMode="auto">
            <a:xfrm>
              <a:off x="8106" y="5789"/>
              <a:ext cx="16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燃料化</a:t>
              </a:r>
              <a:endParaRPr lang="ja-JP" altLang="ja-JP" sz="1149"/>
            </a:p>
          </p:txBody>
        </p:sp>
        <p:sp>
          <p:nvSpPr>
            <p:cNvPr id="2115" name="Rectangle 78"/>
            <p:cNvSpPr>
              <a:spLocks noChangeArrowheads="1"/>
            </p:cNvSpPr>
            <p:nvPr/>
          </p:nvSpPr>
          <p:spPr bwMode="auto">
            <a:xfrm>
              <a:off x="8275" y="5783"/>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16" name="Rectangle 79"/>
            <p:cNvSpPr>
              <a:spLocks noChangeArrowheads="1"/>
            </p:cNvSpPr>
            <p:nvPr/>
          </p:nvSpPr>
          <p:spPr bwMode="auto">
            <a:xfrm>
              <a:off x="8106" y="5857"/>
              <a:ext cx="42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サーマルリサイクル</a:t>
              </a:r>
              <a:endParaRPr lang="ja-JP" altLang="ja-JP" sz="1149"/>
            </a:p>
          </p:txBody>
        </p:sp>
        <p:sp>
          <p:nvSpPr>
            <p:cNvPr id="2117" name="Rectangle 80"/>
            <p:cNvSpPr>
              <a:spLocks noChangeArrowheads="1"/>
            </p:cNvSpPr>
            <p:nvPr/>
          </p:nvSpPr>
          <p:spPr bwMode="auto">
            <a:xfrm>
              <a:off x="8613" y="5852"/>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18" name="Freeform 81"/>
            <p:cNvSpPr>
              <a:spLocks/>
            </p:cNvSpPr>
            <p:nvPr/>
          </p:nvSpPr>
          <p:spPr bwMode="auto">
            <a:xfrm>
              <a:off x="6747" y="5346"/>
              <a:ext cx="389" cy="146"/>
            </a:xfrm>
            <a:custGeom>
              <a:avLst/>
              <a:gdLst>
                <a:gd name="T0" fmla="*/ 0 w 5533"/>
                <a:gd name="T1" fmla="*/ 375 h 2250"/>
                <a:gd name="T2" fmla="*/ 375 w 5533"/>
                <a:gd name="T3" fmla="*/ 0 h 2250"/>
                <a:gd name="T4" fmla="*/ 5158 w 5533"/>
                <a:gd name="T5" fmla="*/ 0 h 2250"/>
                <a:gd name="T6" fmla="*/ 5533 w 5533"/>
                <a:gd name="T7" fmla="*/ 375 h 2250"/>
                <a:gd name="T8" fmla="*/ 5533 w 5533"/>
                <a:gd name="T9" fmla="*/ 1875 h 2250"/>
                <a:gd name="T10" fmla="*/ 5158 w 5533"/>
                <a:gd name="T11" fmla="*/ 2250 h 2250"/>
                <a:gd name="T12" fmla="*/ 375 w 5533"/>
                <a:gd name="T13" fmla="*/ 2250 h 2250"/>
                <a:gd name="T14" fmla="*/ 0 w 5533"/>
                <a:gd name="T15" fmla="*/ 1875 h 2250"/>
                <a:gd name="T16" fmla="*/ 0 w 5533"/>
                <a:gd name="T17" fmla="*/ 375 h 2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33" h="2250">
                  <a:moveTo>
                    <a:pt x="0" y="375"/>
                  </a:moveTo>
                  <a:cubicBezTo>
                    <a:pt x="0" y="168"/>
                    <a:pt x="168" y="0"/>
                    <a:pt x="375" y="0"/>
                  </a:cubicBezTo>
                  <a:lnTo>
                    <a:pt x="5158" y="0"/>
                  </a:lnTo>
                  <a:cubicBezTo>
                    <a:pt x="5365" y="0"/>
                    <a:pt x="5533" y="168"/>
                    <a:pt x="5533" y="375"/>
                  </a:cubicBezTo>
                  <a:lnTo>
                    <a:pt x="5533" y="1875"/>
                  </a:lnTo>
                  <a:cubicBezTo>
                    <a:pt x="5533" y="2082"/>
                    <a:pt x="5365" y="2250"/>
                    <a:pt x="5158" y="2250"/>
                  </a:cubicBezTo>
                  <a:lnTo>
                    <a:pt x="375" y="2250"/>
                  </a:lnTo>
                  <a:cubicBezTo>
                    <a:pt x="168" y="2250"/>
                    <a:pt x="0" y="2082"/>
                    <a:pt x="0" y="1875"/>
                  </a:cubicBezTo>
                  <a:lnTo>
                    <a:pt x="0" y="375"/>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19" name="Freeform 82"/>
            <p:cNvSpPr>
              <a:spLocks noEditPoints="1"/>
            </p:cNvSpPr>
            <p:nvPr/>
          </p:nvSpPr>
          <p:spPr bwMode="auto">
            <a:xfrm>
              <a:off x="6743" y="5342"/>
              <a:ext cx="398" cy="155"/>
            </a:xfrm>
            <a:custGeom>
              <a:avLst/>
              <a:gdLst>
                <a:gd name="T0" fmla="*/ 9 w 5667"/>
                <a:gd name="T1" fmla="*/ 356 h 2383"/>
                <a:gd name="T2" fmla="*/ 53 w 5667"/>
                <a:gd name="T3" fmla="*/ 234 h 2383"/>
                <a:gd name="T4" fmla="*/ 126 w 5667"/>
                <a:gd name="T5" fmla="*/ 134 h 2383"/>
                <a:gd name="T6" fmla="*/ 198 w 5667"/>
                <a:gd name="T7" fmla="*/ 73 h 2383"/>
                <a:gd name="T8" fmla="*/ 308 w 5667"/>
                <a:gd name="T9" fmla="*/ 21 h 2383"/>
                <a:gd name="T10" fmla="*/ 439 w 5667"/>
                <a:gd name="T11" fmla="*/ 0 h 2383"/>
                <a:gd name="T12" fmla="*/ 5311 w 5667"/>
                <a:gd name="T13" fmla="*/ 8 h 2383"/>
                <a:gd name="T14" fmla="*/ 5433 w 5667"/>
                <a:gd name="T15" fmla="*/ 52 h 2383"/>
                <a:gd name="T16" fmla="*/ 5533 w 5667"/>
                <a:gd name="T17" fmla="*/ 125 h 2383"/>
                <a:gd name="T18" fmla="*/ 5594 w 5667"/>
                <a:gd name="T19" fmla="*/ 198 h 2383"/>
                <a:gd name="T20" fmla="*/ 5646 w 5667"/>
                <a:gd name="T21" fmla="*/ 307 h 2383"/>
                <a:gd name="T22" fmla="*/ 5667 w 5667"/>
                <a:gd name="T23" fmla="*/ 438 h 2383"/>
                <a:gd name="T24" fmla="*/ 5659 w 5667"/>
                <a:gd name="T25" fmla="*/ 2027 h 2383"/>
                <a:gd name="T26" fmla="*/ 5615 w 5667"/>
                <a:gd name="T27" fmla="*/ 2149 h 2383"/>
                <a:gd name="T28" fmla="*/ 5542 w 5667"/>
                <a:gd name="T29" fmla="*/ 2249 h 2383"/>
                <a:gd name="T30" fmla="*/ 5469 w 5667"/>
                <a:gd name="T31" fmla="*/ 2310 h 2383"/>
                <a:gd name="T32" fmla="*/ 5360 w 5667"/>
                <a:gd name="T33" fmla="*/ 2362 h 2383"/>
                <a:gd name="T34" fmla="*/ 5229 w 5667"/>
                <a:gd name="T35" fmla="*/ 2383 h 2383"/>
                <a:gd name="T36" fmla="*/ 357 w 5667"/>
                <a:gd name="T37" fmla="*/ 2375 h 2383"/>
                <a:gd name="T38" fmla="*/ 234 w 5667"/>
                <a:gd name="T39" fmla="*/ 2331 h 2383"/>
                <a:gd name="T40" fmla="*/ 134 w 5667"/>
                <a:gd name="T41" fmla="*/ 2258 h 2383"/>
                <a:gd name="T42" fmla="*/ 74 w 5667"/>
                <a:gd name="T43" fmla="*/ 2185 h 2383"/>
                <a:gd name="T44" fmla="*/ 21 w 5667"/>
                <a:gd name="T45" fmla="*/ 2076 h 2383"/>
                <a:gd name="T46" fmla="*/ 0 w 5667"/>
                <a:gd name="T47" fmla="*/ 1945 h 2383"/>
                <a:gd name="T48" fmla="*/ 135 w 5667"/>
                <a:gd name="T49" fmla="*/ 1970 h 2383"/>
                <a:gd name="T50" fmla="*/ 156 w 5667"/>
                <a:gd name="T51" fmla="*/ 2058 h 2383"/>
                <a:gd name="T52" fmla="*/ 182 w 5667"/>
                <a:gd name="T53" fmla="*/ 2108 h 2383"/>
                <a:gd name="T54" fmla="*/ 275 w 5667"/>
                <a:gd name="T55" fmla="*/ 2201 h 2383"/>
                <a:gd name="T56" fmla="*/ 319 w 5667"/>
                <a:gd name="T57" fmla="*/ 2224 h 2383"/>
                <a:gd name="T58" fmla="*/ 407 w 5667"/>
                <a:gd name="T59" fmla="*/ 2248 h 2383"/>
                <a:gd name="T60" fmla="*/ 5254 w 5667"/>
                <a:gd name="T61" fmla="*/ 2249 h 2383"/>
                <a:gd name="T62" fmla="*/ 5342 w 5667"/>
                <a:gd name="T63" fmla="*/ 2227 h 2383"/>
                <a:gd name="T64" fmla="*/ 5392 w 5667"/>
                <a:gd name="T65" fmla="*/ 2201 h 2383"/>
                <a:gd name="T66" fmla="*/ 5485 w 5667"/>
                <a:gd name="T67" fmla="*/ 2108 h 2383"/>
                <a:gd name="T68" fmla="*/ 5508 w 5667"/>
                <a:gd name="T69" fmla="*/ 2065 h 2383"/>
                <a:gd name="T70" fmla="*/ 5532 w 5667"/>
                <a:gd name="T71" fmla="*/ 1977 h 2383"/>
                <a:gd name="T72" fmla="*/ 5533 w 5667"/>
                <a:gd name="T73" fmla="*/ 413 h 2383"/>
                <a:gd name="T74" fmla="*/ 5511 w 5667"/>
                <a:gd name="T75" fmla="*/ 325 h 2383"/>
                <a:gd name="T76" fmla="*/ 5485 w 5667"/>
                <a:gd name="T77" fmla="*/ 275 h 2383"/>
                <a:gd name="T78" fmla="*/ 5392 w 5667"/>
                <a:gd name="T79" fmla="*/ 182 h 2383"/>
                <a:gd name="T80" fmla="*/ 5349 w 5667"/>
                <a:gd name="T81" fmla="*/ 159 h 2383"/>
                <a:gd name="T82" fmla="*/ 5261 w 5667"/>
                <a:gd name="T83" fmla="*/ 135 h 2383"/>
                <a:gd name="T84" fmla="*/ 413 w 5667"/>
                <a:gd name="T85" fmla="*/ 134 h 2383"/>
                <a:gd name="T86" fmla="*/ 325 w 5667"/>
                <a:gd name="T87" fmla="*/ 156 h 2383"/>
                <a:gd name="T88" fmla="*/ 275 w 5667"/>
                <a:gd name="T89" fmla="*/ 182 h 2383"/>
                <a:gd name="T90" fmla="*/ 182 w 5667"/>
                <a:gd name="T91" fmla="*/ 275 h 2383"/>
                <a:gd name="T92" fmla="*/ 159 w 5667"/>
                <a:gd name="T93" fmla="*/ 318 h 2383"/>
                <a:gd name="T94" fmla="*/ 136 w 5667"/>
                <a:gd name="T95" fmla="*/ 406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7" h="2383">
                  <a:moveTo>
                    <a:pt x="0" y="441"/>
                  </a:moveTo>
                  <a:lnTo>
                    <a:pt x="2" y="400"/>
                  </a:lnTo>
                  <a:lnTo>
                    <a:pt x="9" y="356"/>
                  </a:lnTo>
                  <a:lnTo>
                    <a:pt x="20" y="313"/>
                  </a:lnTo>
                  <a:lnTo>
                    <a:pt x="34" y="273"/>
                  </a:lnTo>
                  <a:lnTo>
                    <a:pt x="53" y="234"/>
                  </a:lnTo>
                  <a:lnTo>
                    <a:pt x="74" y="198"/>
                  </a:lnTo>
                  <a:cubicBezTo>
                    <a:pt x="75" y="195"/>
                    <a:pt x="77" y="192"/>
                    <a:pt x="80" y="189"/>
                  </a:cubicBezTo>
                  <a:lnTo>
                    <a:pt x="126" y="134"/>
                  </a:lnTo>
                  <a:cubicBezTo>
                    <a:pt x="128" y="131"/>
                    <a:pt x="131" y="128"/>
                    <a:pt x="134" y="125"/>
                  </a:cubicBezTo>
                  <a:lnTo>
                    <a:pt x="190" y="79"/>
                  </a:lnTo>
                  <a:cubicBezTo>
                    <a:pt x="193" y="77"/>
                    <a:pt x="195" y="75"/>
                    <a:pt x="198" y="73"/>
                  </a:cubicBezTo>
                  <a:lnTo>
                    <a:pt x="229" y="55"/>
                  </a:lnTo>
                  <a:lnTo>
                    <a:pt x="267" y="36"/>
                  </a:lnTo>
                  <a:lnTo>
                    <a:pt x="308" y="21"/>
                  </a:lnTo>
                  <a:lnTo>
                    <a:pt x="349" y="10"/>
                  </a:lnTo>
                  <a:lnTo>
                    <a:pt x="394" y="3"/>
                  </a:lnTo>
                  <a:lnTo>
                    <a:pt x="439" y="0"/>
                  </a:lnTo>
                  <a:lnTo>
                    <a:pt x="5225" y="0"/>
                  </a:lnTo>
                  <a:lnTo>
                    <a:pt x="5267" y="2"/>
                  </a:lnTo>
                  <a:lnTo>
                    <a:pt x="5311" y="8"/>
                  </a:lnTo>
                  <a:lnTo>
                    <a:pt x="5354" y="19"/>
                  </a:lnTo>
                  <a:lnTo>
                    <a:pt x="5394" y="33"/>
                  </a:lnTo>
                  <a:lnTo>
                    <a:pt x="5433" y="52"/>
                  </a:lnTo>
                  <a:lnTo>
                    <a:pt x="5469" y="73"/>
                  </a:lnTo>
                  <a:cubicBezTo>
                    <a:pt x="5472" y="75"/>
                    <a:pt x="5475" y="77"/>
                    <a:pt x="5478" y="79"/>
                  </a:cubicBezTo>
                  <a:lnTo>
                    <a:pt x="5533" y="125"/>
                  </a:lnTo>
                  <a:cubicBezTo>
                    <a:pt x="5536" y="128"/>
                    <a:pt x="5539" y="131"/>
                    <a:pt x="5542" y="134"/>
                  </a:cubicBezTo>
                  <a:lnTo>
                    <a:pt x="5588" y="189"/>
                  </a:lnTo>
                  <a:cubicBezTo>
                    <a:pt x="5590" y="192"/>
                    <a:pt x="5592" y="195"/>
                    <a:pt x="5594" y="198"/>
                  </a:cubicBezTo>
                  <a:lnTo>
                    <a:pt x="5612" y="229"/>
                  </a:lnTo>
                  <a:lnTo>
                    <a:pt x="5631" y="266"/>
                  </a:lnTo>
                  <a:lnTo>
                    <a:pt x="5646" y="307"/>
                  </a:lnTo>
                  <a:lnTo>
                    <a:pt x="5657" y="349"/>
                  </a:lnTo>
                  <a:lnTo>
                    <a:pt x="5664" y="393"/>
                  </a:lnTo>
                  <a:lnTo>
                    <a:pt x="5667" y="438"/>
                  </a:lnTo>
                  <a:lnTo>
                    <a:pt x="5667" y="1941"/>
                  </a:lnTo>
                  <a:lnTo>
                    <a:pt x="5665" y="1983"/>
                  </a:lnTo>
                  <a:lnTo>
                    <a:pt x="5659" y="2027"/>
                  </a:lnTo>
                  <a:lnTo>
                    <a:pt x="5648" y="2070"/>
                  </a:lnTo>
                  <a:lnTo>
                    <a:pt x="5634" y="2110"/>
                  </a:lnTo>
                  <a:lnTo>
                    <a:pt x="5615" y="2149"/>
                  </a:lnTo>
                  <a:lnTo>
                    <a:pt x="5594" y="2185"/>
                  </a:lnTo>
                  <a:cubicBezTo>
                    <a:pt x="5592" y="2188"/>
                    <a:pt x="5590" y="2191"/>
                    <a:pt x="5588" y="2194"/>
                  </a:cubicBezTo>
                  <a:lnTo>
                    <a:pt x="5542" y="2249"/>
                  </a:lnTo>
                  <a:cubicBezTo>
                    <a:pt x="5539" y="2252"/>
                    <a:pt x="5536" y="2255"/>
                    <a:pt x="5533" y="2258"/>
                  </a:cubicBezTo>
                  <a:lnTo>
                    <a:pt x="5478" y="2304"/>
                  </a:lnTo>
                  <a:cubicBezTo>
                    <a:pt x="5475" y="2306"/>
                    <a:pt x="5472" y="2308"/>
                    <a:pt x="5469" y="2310"/>
                  </a:cubicBezTo>
                  <a:lnTo>
                    <a:pt x="5438" y="2328"/>
                  </a:lnTo>
                  <a:lnTo>
                    <a:pt x="5401" y="2347"/>
                  </a:lnTo>
                  <a:lnTo>
                    <a:pt x="5360" y="2362"/>
                  </a:lnTo>
                  <a:lnTo>
                    <a:pt x="5318" y="2373"/>
                  </a:lnTo>
                  <a:lnTo>
                    <a:pt x="5274" y="2380"/>
                  </a:lnTo>
                  <a:lnTo>
                    <a:pt x="5229" y="2383"/>
                  </a:lnTo>
                  <a:lnTo>
                    <a:pt x="442" y="2383"/>
                  </a:lnTo>
                  <a:lnTo>
                    <a:pt x="400" y="2381"/>
                  </a:lnTo>
                  <a:lnTo>
                    <a:pt x="357" y="2375"/>
                  </a:lnTo>
                  <a:lnTo>
                    <a:pt x="313" y="2364"/>
                  </a:lnTo>
                  <a:lnTo>
                    <a:pt x="273" y="2350"/>
                  </a:lnTo>
                  <a:lnTo>
                    <a:pt x="234" y="2331"/>
                  </a:lnTo>
                  <a:lnTo>
                    <a:pt x="198" y="2310"/>
                  </a:lnTo>
                  <a:cubicBezTo>
                    <a:pt x="195" y="2308"/>
                    <a:pt x="193" y="2306"/>
                    <a:pt x="190" y="2304"/>
                  </a:cubicBezTo>
                  <a:lnTo>
                    <a:pt x="134" y="2258"/>
                  </a:lnTo>
                  <a:cubicBezTo>
                    <a:pt x="131" y="2255"/>
                    <a:pt x="128" y="2252"/>
                    <a:pt x="126" y="2249"/>
                  </a:cubicBezTo>
                  <a:lnTo>
                    <a:pt x="80" y="2194"/>
                  </a:lnTo>
                  <a:cubicBezTo>
                    <a:pt x="77" y="2191"/>
                    <a:pt x="75" y="2188"/>
                    <a:pt x="74" y="2185"/>
                  </a:cubicBezTo>
                  <a:lnTo>
                    <a:pt x="55" y="2154"/>
                  </a:lnTo>
                  <a:lnTo>
                    <a:pt x="37" y="2117"/>
                  </a:lnTo>
                  <a:lnTo>
                    <a:pt x="21" y="2076"/>
                  </a:lnTo>
                  <a:lnTo>
                    <a:pt x="10" y="2034"/>
                  </a:lnTo>
                  <a:lnTo>
                    <a:pt x="3" y="1990"/>
                  </a:lnTo>
                  <a:lnTo>
                    <a:pt x="0" y="1945"/>
                  </a:lnTo>
                  <a:lnTo>
                    <a:pt x="0" y="441"/>
                  </a:lnTo>
                  <a:close/>
                  <a:moveTo>
                    <a:pt x="134" y="1938"/>
                  </a:moveTo>
                  <a:lnTo>
                    <a:pt x="135" y="1970"/>
                  </a:lnTo>
                  <a:lnTo>
                    <a:pt x="139" y="2000"/>
                  </a:lnTo>
                  <a:lnTo>
                    <a:pt x="147" y="2030"/>
                  </a:lnTo>
                  <a:lnTo>
                    <a:pt x="156" y="2058"/>
                  </a:lnTo>
                  <a:lnTo>
                    <a:pt x="170" y="2086"/>
                  </a:lnTo>
                  <a:lnTo>
                    <a:pt x="188" y="2117"/>
                  </a:lnTo>
                  <a:lnTo>
                    <a:pt x="182" y="2108"/>
                  </a:lnTo>
                  <a:lnTo>
                    <a:pt x="228" y="2164"/>
                  </a:lnTo>
                  <a:lnTo>
                    <a:pt x="220" y="2155"/>
                  </a:lnTo>
                  <a:lnTo>
                    <a:pt x="275" y="2201"/>
                  </a:lnTo>
                  <a:lnTo>
                    <a:pt x="267" y="2195"/>
                  </a:lnTo>
                  <a:lnTo>
                    <a:pt x="293" y="2211"/>
                  </a:lnTo>
                  <a:lnTo>
                    <a:pt x="319" y="2224"/>
                  </a:lnTo>
                  <a:lnTo>
                    <a:pt x="347" y="2235"/>
                  </a:lnTo>
                  <a:lnTo>
                    <a:pt x="376" y="2243"/>
                  </a:lnTo>
                  <a:lnTo>
                    <a:pt x="407" y="2248"/>
                  </a:lnTo>
                  <a:lnTo>
                    <a:pt x="442" y="2250"/>
                  </a:lnTo>
                  <a:lnTo>
                    <a:pt x="5222" y="2250"/>
                  </a:lnTo>
                  <a:lnTo>
                    <a:pt x="5254" y="2249"/>
                  </a:lnTo>
                  <a:lnTo>
                    <a:pt x="5284" y="2245"/>
                  </a:lnTo>
                  <a:lnTo>
                    <a:pt x="5314" y="2237"/>
                  </a:lnTo>
                  <a:lnTo>
                    <a:pt x="5342" y="2227"/>
                  </a:lnTo>
                  <a:lnTo>
                    <a:pt x="5370" y="2214"/>
                  </a:lnTo>
                  <a:lnTo>
                    <a:pt x="5401" y="2195"/>
                  </a:lnTo>
                  <a:lnTo>
                    <a:pt x="5392" y="2201"/>
                  </a:lnTo>
                  <a:lnTo>
                    <a:pt x="5448" y="2155"/>
                  </a:lnTo>
                  <a:lnTo>
                    <a:pt x="5439" y="2164"/>
                  </a:lnTo>
                  <a:lnTo>
                    <a:pt x="5485" y="2108"/>
                  </a:lnTo>
                  <a:lnTo>
                    <a:pt x="5479" y="2117"/>
                  </a:lnTo>
                  <a:lnTo>
                    <a:pt x="5495" y="2091"/>
                  </a:lnTo>
                  <a:lnTo>
                    <a:pt x="5508" y="2065"/>
                  </a:lnTo>
                  <a:lnTo>
                    <a:pt x="5519" y="2036"/>
                  </a:lnTo>
                  <a:lnTo>
                    <a:pt x="5527" y="2007"/>
                  </a:lnTo>
                  <a:lnTo>
                    <a:pt x="5532" y="1977"/>
                  </a:lnTo>
                  <a:lnTo>
                    <a:pt x="5534" y="1941"/>
                  </a:lnTo>
                  <a:lnTo>
                    <a:pt x="5534" y="445"/>
                  </a:lnTo>
                  <a:lnTo>
                    <a:pt x="5533" y="413"/>
                  </a:lnTo>
                  <a:lnTo>
                    <a:pt x="5529" y="383"/>
                  </a:lnTo>
                  <a:lnTo>
                    <a:pt x="5521" y="353"/>
                  </a:lnTo>
                  <a:lnTo>
                    <a:pt x="5511" y="325"/>
                  </a:lnTo>
                  <a:lnTo>
                    <a:pt x="5498" y="297"/>
                  </a:lnTo>
                  <a:lnTo>
                    <a:pt x="5479" y="266"/>
                  </a:lnTo>
                  <a:lnTo>
                    <a:pt x="5485" y="275"/>
                  </a:lnTo>
                  <a:lnTo>
                    <a:pt x="5439" y="219"/>
                  </a:lnTo>
                  <a:lnTo>
                    <a:pt x="5448" y="228"/>
                  </a:lnTo>
                  <a:lnTo>
                    <a:pt x="5392" y="182"/>
                  </a:lnTo>
                  <a:lnTo>
                    <a:pt x="5401" y="188"/>
                  </a:lnTo>
                  <a:lnTo>
                    <a:pt x="5375" y="172"/>
                  </a:lnTo>
                  <a:lnTo>
                    <a:pt x="5349" y="159"/>
                  </a:lnTo>
                  <a:lnTo>
                    <a:pt x="5320" y="148"/>
                  </a:lnTo>
                  <a:lnTo>
                    <a:pt x="5291" y="140"/>
                  </a:lnTo>
                  <a:lnTo>
                    <a:pt x="5261" y="135"/>
                  </a:lnTo>
                  <a:lnTo>
                    <a:pt x="5225" y="133"/>
                  </a:lnTo>
                  <a:lnTo>
                    <a:pt x="445" y="133"/>
                  </a:lnTo>
                  <a:lnTo>
                    <a:pt x="413" y="134"/>
                  </a:lnTo>
                  <a:lnTo>
                    <a:pt x="383" y="138"/>
                  </a:lnTo>
                  <a:lnTo>
                    <a:pt x="353" y="146"/>
                  </a:lnTo>
                  <a:lnTo>
                    <a:pt x="325" y="156"/>
                  </a:lnTo>
                  <a:lnTo>
                    <a:pt x="298" y="169"/>
                  </a:lnTo>
                  <a:lnTo>
                    <a:pt x="267" y="188"/>
                  </a:lnTo>
                  <a:lnTo>
                    <a:pt x="275" y="182"/>
                  </a:lnTo>
                  <a:lnTo>
                    <a:pt x="220" y="228"/>
                  </a:lnTo>
                  <a:lnTo>
                    <a:pt x="228" y="219"/>
                  </a:lnTo>
                  <a:lnTo>
                    <a:pt x="182" y="275"/>
                  </a:lnTo>
                  <a:lnTo>
                    <a:pt x="188" y="266"/>
                  </a:lnTo>
                  <a:lnTo>
                    <a:pt x="172" y="292"/>
                  </a:lnTo>
                  <a:lnTo>
                    <a:pt x="159" y="318"/>
                  </a:lnTo>
                  <a:lnTo>
                    <a:pt x="148" y="347"/>
                  </a:lnTo>
                  <a:lnTo>
                    <a:pt x="140" y="376"/>
                  </a:lnTo>
                  <a:lnTo>
                    <a:pt x="136" y="406"/>
                  </a:lnTo>
                  <a:lnTo>
                    <a:pt x="134" y="441"/>
                  </a:lnTo>
                  <a:lnTo>
                    <a:pt x="134" y="1938"/>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20" name="Rectangle 83"/>
            <p:cNvSpPr>
              <a:spLocks noChangeArrowheads="1"/>
            </p:cNvSpPr>
            <p:nvPr/>
          </p:nvSpPr>
          <p:spPr bwMode="auto">
            <a:xfrm>
              <a:off x="6773" y="5393"/>
              <a:ext cx="33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端材・副産物</a:t>
              </a:r>
              <a:endParaRPr lang="ja-JP" altLang="ja-JP" sz="1149"/>
            </a:p>
          </p:txBody>
        </p:sp>
        <p:sp>
          <p:nvSpPr>
            <p:cNvPr id="2121" name="Rectangle 84"/>
            <p:cNvSpPr>
              <a:spLocks noChangeArrowheads="1"/>
            </p:cNvSpPr>
            <p:nvPr/>
          </p:nvSpPr>
          <p:spPr bwMode="auto">
            <a:xfrm>
              <a:off x="7111" y="5387"/>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22" name="Freeform 85"/>
            <p:cNvSpPr>
              <a:spLocks/>
            </p:cNvSpPr>
            <p:nvPr/>
          </p:nvSpPr>
          <p:spPr bwMode="auto">
            <a:xfrm>
              <a:off x="5857" y="5090"/>
              <a:ext cx="332" cy="152"/>
            </a:xfrm>
            <a:custGeom>
              <a:avLst/>
              <a:gdLst>
                <a:gd name="T0" fmla="*/ 0 w 4716"/>
                <a:gd name="T1" fmla="*/ 392 h 2350"/>
                <a:gd name="T2" fmla="*/ 392 w 4716"/>
                <a:gd name="T3" fmla="*/ 0 h 2350"/>
                <a:gd name="T4" fmla="*/ 4324 w 4716"/>
                <a:gd name="T5" fmla="*/ 0 h 2350"/>
                <a:gd name="T6" fmla="*/ 4716 w 4716"/>
                <a:gd name="T7" fmla="*/ 392 h 2350"/>
                <a:gd name="T8" fmla="*/ 4716 w 4716"/>
                <a:gd name="T9" fmla="*/ 1958 h 2350"/>
                <a:gd name="T10" fmla="*/ 4324 w 4716"/>
                <a:gd name="T11" fmla="*/ 2350 h 2350"/>
                <a:gd name="T12" fmla="*/ 392 w 4716"/>
                <a:gd name="T13" fmla="*/ 2350 h 2350"/>
                <a:gd name="T14" fmla="*/ 0 w 4716"/>
                <a:gd name="T15" fmla="*/ 1958 h 2350"/>
                <a:gd name="T16" fmla="*/ 0 w 4716"/>
                <a:gd name="T17" fmla="*/ 392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2350">
                  <a:moveTo>
                    <a:pt x="0" y="392"/>
                  </a:moveTo>
                  <a:cubicBezTo>
                    <a:pt x="0" y="175"/>
                    <a:pt x="176" y="0"/>
                    <a:pt x="392" y="0"/>
                  </a:cubicBezTo>
                  <a:lnTo>
                    <a:pt x="4324" y="0"/>
                  </a:lnTo>
                  <a:cubicBezTo>
                    <a:pt x="4541" y="0"/>
                    <a:pt x="4716" y="175"/>
                    <a:pt x="4716" y="392"/>
                  </a:cubicBezTo>
                  <a:lnTo>
                    <a:pt x="4716" y="1958"/>
                  </a:lnTo>
                  <a:cubicBezTo>
                    <a:pt x="4716" y="2175"/>
                    <a:pt x="4541" y="2350"/>
                    <a:pt x="4324" y="2350"/>
                  </a:cubicBezTo>
                  <a:lnTo>
                    <a:pt x="392" y="2350"/>
                  </a:lnTo>
                  <a:cubicBezTo>
                    <a:pt x="176" y="2350"/>
                    <a:pt x="0" y="2175"/>
                    <a:pt x="0" y="1958"/>
                  </a:cubicBezTo>
                  <a:lnTo>
                    <a:pt x="0" y="392"/>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23" name="Freeform 86"/>
            <p:cNvSpPr>
              <a:spLocks noEditPoints="1"/>
            </p:cNvSpPr>
            <p:nvPr/>
          </p:nvSpPr>
          <p:spPr bwMode="auto">
            <a:xfrm>
              <a:off x="5853" y="5086"/>
              <a:ext cx="340" cy="161"/>
            </a:xfrm>
            <a:custGeom>
              <a:avLst/>
              <a:gdLst>
                <a:gd name="T0" fmla="*/ 9 w 4849"/>
                <a:gd name="T1" fmla="*/ 369 h 2483"/>
                <a:gd name="T2" fmla="*/ 54 w 4849"/>
                <a:gd name="T3" fmla="*/ 242 h 2483"/>
                <a:gd name="T4" fmla="*/ 130 w 4849"/>
                <a:gd name="T5" fmla="*/ 138 h 2483"/>
                <a:gd name="T6" fmla="*/ 237 w 4849"/>
                <a:gd name="T7" fmla="*/ 57 h 2483"/>
                <a:gd name="T8" fmla="*/ 363 w 4849"/>
                <a:gd name="T9" fmla="*/ 10 h 2483"/>
                <a:gd name="T10" fmla="*/ 4390 w 4849"/>
                <a:gd name="T11" fmla="*/ 0 h 2483"/>
                <a:gd name="T12" fmla="*/ 4523 w 4849"/>
                <a:gd name="T13" fmla="*/ 19 h 2483"/>
                <a:gd name="T14" fmla="*/ 4644 w 4849"/>
                <a:gd name="T15" fmla="*/ 77 h 2483"/>
                <a:gd name="T16" fmla="*/ 4767 w 4849"/>
                <a:gd name="T17" fmla="*/ 196 h 2483"/>
                <a:gd name="T18" fmla="*/ 4811 w 4849"/>
                <a:gd name="T19" fmla="*/ 276 h 2483"/>
                <a:gd name="T20" fmla="*/ 4846 w 4849"/>
                <a:gd name="T21" fmla="*/ 408 h 2483"/>
                <a:gd name="T22" fmla="*/ 4847 w 4849"/>
                <a:gd name="T23" fmla="*/ 2068 h 2483"/>
                <a:gd name="T24" fmla="*/ 4814 w 4849"/>
                <a:gd name="T25" fmla="*/ 2200 h 2483"/>
                <a:gd name="T26" fmla="*/ 4767 w 4849"/>
                <a:gd name="T27" fmla="*/ 2286 h 2483"/>
                <a:gd name="T28" fmla="*/ 4652 w 4849"/>
                <a:gd name="T29" fmla="*/ 2401 h 2483"/>
                <a:gd name="T30" fmla="*/ 4572 w 4849"/>
                <a:gd name="T31" fmla="*/ 2446 h 2483"/>
                <a:gd name="T32" fmla="*/ 4441 w 4849"/>
                <a:gd name="T33" fmla="*/ 2480 h 2483"/>
                <a:gd name="T34" fmla="*/ 415 w 4849"/>
                <a:gd name="T35" fmla="*/ 2481 h 2483"/>
                <a:gd name="T36" fmla="*/ 283 w 4849"/>
                <a:gd name="T37" fmla="*/ 2448 h 2483"/>
                <a:gd name="T38" fmla="*/ 197 w 4849"/>
                <a:gd name="T39" fmla="*/ 2401 h 2483"/>
                <a:gd name="T40" fmla="*/ 82 w 4849"/>
                <a:gd name="T41" fmla="*/ 2286 h 2483"/>
                <a:gd name="T42" fmla="*/ 37 w 4849"/>
                <a:gd name="T43" fmla="*/ 2206 h 2483"/>
                <a:gd name="T44" fmla="*/ 3 w 4849"/>
                <a:gd name="T45" fmla="*/ 2075 h 2483"/>
                <a:gd name="T46" fmla="*/ 133 w 4849"/>
                <a:gd name="T47" fmla="*/ 2021 h 2483"/>
                <a:gd name="T48" fmla="*/ 146 w 4849"/>
                <a:gd name="T49" fmla="*/ 2118 h 2483"/>
                <a:gd name="T50" fmla="*/ 190 w 4849"/>
                <a:gd name="T51" fmla="*/ 2209 h 2483"/>
                <a:gd name="T52" fmla="*/ 224 w 4849"/>
                <a:gd name="T53" fmla="*/ 2250 h 2483"/>
                <a:gd name="T54" fmla="*/ 300 w 4849"/>
                <a:gd name="T55" fmla="*/ 2309 h 2483"/>
                <a:gd name="T56" fmla="*/ 390 w 4849"/>
                <a:gd name="T57" fmla="*/ 2343 h 2483"/>
                <a:gd name="T58" fmla="*/ 4387 w 4849"/>
                <a:gd name="T59" fmla="*/ 2350 h 2483"/>
                <a:gd name="T60" fmla="*/ 4484 w 4849"/>
                <a:gd name="T61" fmla="*/ 2337 h 2483"/>
                <a:gd name="T62" fmla="*/ 4575 w 4849"/>
                <a:gd name="T63" fmla="*/ 2293 h 2483"/>
                <a:gd name="T64" fmla="*/ 4616 w 4849"/>
                <a:gd name="T65" fmla="*/ 2259 h 2483"/>
                <a:gd name="T66" fmla="*/ 4675 w 4849"/>
                <a:gd name="T67" fmla="*/ 2183 h 2483"/>
                <a:gd name="T68" fmla="*/ 4709 w 4849"/>
                <a:gd name="T69" fmla="*/ 2093 h 2483"/>
                <a:gd name="T70" fmla="*/ 4716 w 4849"/>
                <a:gd name="T71" fmla="*/ 461 h 2483"/>
                <a:gd name="T72" fmla="*/ 4703 w 4849"/>
                <a:gd name="T73" fmla="*/ 365 h 2483"/>
                <a:gd name="T74" fmla="*/ 4658 w 4849"/>
                <a:gd name="T75" fmla="*/ 273 h 2483"/>
                <a:gd name="T76" fmla="*/ 4625 w 4849"/>
                <a:gd name="T77" fmla="*/ 233 h 2483"/>
                <a:gd name="T78" fmla="*/ 4520 w 4849"/>
                <a:gd name="T79" fmla="*/ 160 h 2483"/>
                <a:gd name="T80" fmla="*/ 4427 w 4849"/>
                <a:gd name="T81" fmla="*/ 135 h 2483"/>
                <a:gd name="T82" fmla="*/ 429 w 4849"/>
                <a:gd name="T83" fmla="*/ 134 h 2483"/>
                <a:gd name="T84" fmla="*/ 335 w 4849"/>
                <a:gd name="T85" fmla="*/ 158 h 2483"/>
                <a:gd name="T86" fmla="*/ 224 w 4849"/>
                <a:gd name="T87" fmla="*/ 233 h 2483"/>
                <a:gd name="T88" fmla="*/ 191 w 4849"/>
                <a:gd name="T89" fmla="*/ 273 h 2483"/>
                <a:gd name="T90" fmla="*/ 149 w 4849"/>
                <a:gd name="T91" fmla="*/ 358 h 2483"/>
                <a:gd name="T92" fmla="*/ 133 w 4849"/>
                <a:gd name="T93" fmla="*/ 458 h 2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49" h="2483">
                  <a:moveTo>
                    <a:pt x="0" y="458"/>
                  </a:moveTo>
                  <a:lnTo>
                    <a:pt x="2" y="415"/>
                  </a:lnTo>
                  <a:lnTo>
                    <a:pt x="9" y="369"/>
                  </a:lnTo>
                  <a:lnTo>
                    <a:pt x="19" y="325"/>
                  </a:lnTo>
                  <a:lnTo>
                    <a:pt x="35" y="282"/>
                  </a:lnTo>
                  <a:lnTo>
                    <a:pt x="54" y="242"/>
                  </a:lnTo>
                  <a:lnTo>
                    <a:pt x="76" y="205"/>
                  </a:lnTo>
                  <a:cubicBezTo>
                    <a:pt x="78" y="202"/>
                    <a:pt x="80" y="199"/>
                    <a:pt x="82" y="196"/>
                  </a:cubicBezTo>
                  <a:lnTo>
                    <a:pt x="130" y="138"/>
                  </a:lnTo>
                  <a:cubicBezTo>
                    <a:pt x="133" y="135"/>
                    <a:pt x="136" y="132"/>
                    <a:pt x="139" y="129"/>
                  </a:cubicBezTo>
                  <a:lnTo>
                    <a:pt x="197" y="82"/>
                  </a:lnTo>
                  <a:lnTo>
                    <a:pt x="237" y="57"/>
                  </a:lnTo>
                  <a:lnTo>
                    <a:pt x="277" y="37"/>
                  </a:lnTo>
                  <a:lnTo>
                    <a:pt x="319" y="22"/>
                  </a:lnTo>
                  <a:lnTo>
                    <a:pt x="363" y="10"/>
                  </a:lnTo>
                  <a:lnTo>
                    <a:pt x="408" y="3"/>
                  </a:lnTo>
                  <a:lnTo>
                    <a:pt x="455" y="0"/>
                  </a:lnTo>
                  <a:lnTo>
                    <a:pt x="4390" y="0"/>
                  </a:lnTo>
                  <a:lnTo>
                    <a:pt x="4434" y="2"/>
                  </a:lnTo>
                  <a:lnTo>
                    <a:pt x="4480" y="9"/>
                  </a:lnTo>
                  <a:lnTo>
                    <a:pt x="4523" y="19"/>
                  </a:lnTo>
                  <a:lnTo>
                    <a:pt x="4566" y="35"/>
                  </a:lnTo>
                  <a:lnTo>
                    <a:pt x="4606" y="54"/>
                  </a:lnTo>
                  <a:lnTo>
                    <a:pt x="4644" y="77"/>
                  </a:lnTo>
                  <a:lnTo>
                    <a:pt x="4710" y="129"/>
                  </a:lnTo>
                  <a:cubicBezTo>
                    <a:pt x="4713" y="132"/>
                    <a:pt x="4716" y="135"/>
                    <a:pt x="4719" y="138"/>
                  </a:cubicBezTo>
                  <a:lnTo>
                    <a:pt x="4767" y="196"/>
                  </a:lnTo>
                  <a:cubicBezTo>
                    <a:pt x="4769" y="199"/>
                    <a:pt x="4771" y="202"/>
                    <a:pt x="4773" y="205"/>
                  </a:cubicBezTo>
                  <a:lnTo>
                    <a:pt x="4792" y="237"/>
                  </a:lnTo>
                  <a:lnTo>
                    <a:pt x="4811" y="276"/>
                  </a:lnTo>
                  <a:lnTo>
                    <a:pt x="4827" y="318"/>
                  </a:lnTo>
                  <a:lnTo>
                    <a:pt x="4839" y="363"/>
                  </a:lnTo>
                  <a:lnTo>
                    <a:pt x="4846" y="408"/>
                  </a:lnTo>
                  <a:lnTo>
                    <a:pt x="4849" y="455"/>
                  </a:lnTo>
                  <a:lnTo>
                    <a:pt x="4849" y="2024"/>
                  </a:lnTo>
                  <a:lnTo>
                    <a:pt x="4847" y="2068"/>
                  </a:lnTo>
                  <a:lnTo>
                    <a:pt x="4840" y="2114"/>
                  </a:lnTo>
                  <a:lnTo>
                    <a:pt x="4830" y="2157"/>
                  </a:lnTo>
                  <a:lnTo>
                    <a:pt x="4814" y="2200"/>
                  </a:lnTo>
                  <a:lnTo>
                    <a:pt x="4795" y="2240"/>
                  </a:lnTo>
                  <a:lnTo>
                    <a:pt x="4772" y="2278"/>
                  </a:lnTo>
                  <a:cubicBezTo>
                    <a:pt x="4771" y="2281"/>
                    <a:pt x="4769" y="2284"/>
                    <a:pt x="4767" y="2286"/>
                  </a:cubicBezTo>
                  <a:lnTo>
                    <a:pt x="4719" y="2344"/>
                  </a:lnTo>
                  <a:cubicBezTo>
                    <a:pt x="4716" y="2347"/>
                    <a:pt x="4713" y="2350"/>
                    <a:pt x="4710" y="2353"/>
                  </a:cubicBezTo>
                  <a:lnTo>
                    <a:pt x="4652" y="2401"/>
                  </a:lnTo>
                  <a:cubicBezTo>
                    <a:pt x="4650" y="2403"/>
                    <a:pt x="4647" y="2405"/>
                    <a:pt x="4644" y="2406"/>
                  </a:cubicBezTo>
                  <a:lnTo>
                    <a:pt x="4612" y="2426"/>
                  </a:lnTo>
                  <a:lnTo>
                    <a:pt x="4572" y="2446"/>
                  </a:lnTo>
                  <a:lnTo>
                    <a:pt x="4530" y="2461"/>
                  </a:lnTo>
                  <a:lnTo>
                    <a:pt x="4486" y="2473"/>
                  </a:lnTo>
                  <a:lnTo>
                    <a:pt x="4441" y="2480"/>
                  </a:lnTo>
                  <a:lnTo>
                    <a:pt x="4394" y="2483"/>
                  </a:lnTo>
                  <a:lnTo>
                    <a:pt x="458" y="2483"/>
                  </a:lnTo>
                  <a:lnTo>
                    <a:pt x="415" y="2481"/>
                  </a:lnTo>
                  <a:lnTo>
                    <a:pt x="369" y="2474"/>
                  </a:lnTo>
                  <a:lnTo>
                    <a:pt x="326" y="2464"/>
                  </a:lnTo>
                  <a:lnTo>
                    <a:pt x="283" y="2448"/>
                  </a:lnTo>
                  <a:lnTo>
                    <a:pt x="243" y="2429"/>
                  </a:lnTo>
                  <a:lnTo>
                    <a:pt x="205" y="2406"/>
                  </a:lnTo>
                  <a:cubicBezTo>
                    <a:pt x="202" y="2405"/>
                    <a:pt x="199" y="2403"/>
                    <a:pt x="197" y="2401"/>
                  </a:cubicBezTo>
                  <a:lnTo>
                    <a:pt x="139" y="2353"/>
                  </a:lnTo>
                  <a:cubicBezTo>
                    <a:pt x="136" y="2350"/>
                    <a:pt x="133" y="2347"/>
                    <a:pt x="130" y="2344"/>
                  </a:cubicBezTo>
                  <a:lnTo>
                    <a:pt x="82" y="2286"/>
                  </a:lnTo>
                  <a:cubicBezTo>
                    <a:pt x="80" y="2284"/>
                    <a:pt x="78" y="2281"/>
                    <a:pt x="77" y="2278"/>
                  </a:cubicBezTo>
                  <a:lnTo>
                    <a:pt x="57" y="2246"/>
                  </a:lnTo>
                  <a:lnTo>
                    <a:pt x="37" y="2206"/>
                  </a:lnTo>
                  <a:lnTo>
                    <a:pt x="22" y="2164"/>
                  </a:lnTo>
                  <a:lnTo>
                    <a:pt x="10" y="2120"/>
                  </a:lnTo>
                  <a:lnTo>
                    <a:pt x="3" y="2075"/>
                  </a:lnTo>
                  <a:lnTo>
                    <a:pt x="0" y="2028"/>
                  </a:lnTo>
                  <a:lnTo>
                    <a:pt x="0" y="458"/>
                  </a:lnTo>
                  <a:close/>
                  <a:moveTo>
                    <a:pt x="133" y="2021"/>
                  </a:moveTo>
                  <a:lnTo>
                    <a:pt x="134" y="2054"/>
                  </a:lnTo>
                  <a:lnTo>
                    <a:pt x="139" y="2087"/>
                  </a:lnTo>
                  <a:lnTo>
                    <a:pt x="146" y="2118"/>
                  </a:lnTo>
                  <a:lnTo>
                    <a:pt x="158" y="2148"/>
                  </a:lnTo>
                  <a:lnTo>
                    <a:pt x="171" y="2177"/>
                  </a:lnTo>
                  <a:lnTo>
                    <a:pt x="190" y="2209"/>
                  </a:lnTo>
                  <a:lnTo>
                    <a:pt x="185" y="2201"/>
                  </a:lnTo>
                  <a:lnTo>
                    <a:pt x="233" y="2259"/>
                  </a:lnTo>
                  <a:lnTo>
                    <a:pt x="224" y="2250"/>
                  </a:lnTo>
                  <a:lnTo>
                    <a:pt x="282" y="2298"/>
                  </a:lnTo>
                  <a:lnTo>
                    <a:pt x="274" y="2293"/>
                  </a:lnTo>
                  <a:lnTo>
                    <a:pt x="300" y="2309"/>
                  </a:lnTo>
                  <a:lnTo>
                    <a:pt x="329" y="2323"/>
                  </a:lnTo>
                  <a:lnTo>
                    <a:pt x="358" y="2334"/>
                  </a:lnTo>
                  <a:lnTo>
                    <a:pt x="390" y="2343"/>
                  </a:lnTo>
                  <a:lnTo>
                    <a:pt x="422" y="2348"/>
                  </a:lnTo>
                  <a:lnTo>
                    <a:pt x="458" y="2350"/>
                  </a:lnTo>
                  <a:lnTo>
                    <a:pt x="4387" y="2350"/>
                  </a:lnTo>
                  <a:lnTo>
                    <a:pt x="4420" y="2349"/>
                  </a:lnTo>
                  <a:lnTo>
                    <a:pt x="4453" y="2344"/>
                  </a:lnTo>
                  <a:lnTo>
                    <a:pt x="4484" y="2337"/>
                  </a:lnTo>
                  <a:lnTo>
                    <a:pt x="4514" y="2325"/>
                  </a:lnTo>
                  <a:lnTo>
                    <a:pt x="4543" y="2312"/>
                  </a:lnTo>
                  <a:lnTo>
                    <a:pt x="4575" y="2293"/>
                  </a:lnTo>
                  <a:lnTo>
                    <a:pt x="4567" y="2298"/>
                  </a:lnTo>
                  <a:lnTo>
                    <a:pt x="4625" y="2250"/>
                  </a:lnTo>
                  <a:lnTo>
                    <a:pt x="4616" y="2259"/>
                  </a:lnTo>
                  <a:lnTo>
                    <a:pt x="4664" y="2201"/>
                  </a:lnTo>
                  <a:lnTo>
                    <a:pt x="4659" y="2209"/>
                  </a:lnTo>
                  <a:lnTo>
                    <a:pt x="4675" y="2183"/>
                  </a:lnTo>
                  <a:lnTo>
                    <a:pt x="4689" y="2154"/>
                  </a:lnTo>
                  <a:lnTo>
                    <a:pt x="4700" y="2125"/>
                  </a:lnTo>
                  <a:lnTo>
                    <a:pt x="4709" y="2093"/>
                  </a:lnTo>
                  <a:lnTo>
                    <a:pt x="4714" y="2061"/>
                  </a:lnTo>
                  <a:lnTo>
                    <a:pt x="4716" y="2024"/>
                  </a:lnTo>
                  <a:lnTo>
                    <a:pt x="4716" y="461"/>
                  </a:lnTo>
                  <a:lnTo>
                    <a:pt x="4715" y="428"/>
                  </a:lnTo>
                  <a:lnTo>
                    <a:pt x="4710" y="395"/>
                  </a:lnTo>
                  <a:lnTo>
                    <a:pt x="4703" y="365"/>
                  </a:lnTo>
                  <a:lnTo>
                    <a:pt x="4691" y="335"/>
                  </a:lnTo>
                  <a:lnTo>
                    <a:pt x="4678" y="306"/>
                  </a:lnTo>
                  <a:lnTo>
                    <a:pt x="4658" y="273"/>
                  </a:lnTo>
                  <a:lnTo>
                    <a:pt x="4664" y="281"/>
                  </a:lnTo>
                  <a:lnTo>
                    <a:pt x="4616" y="223"/>
                  </a:lnTo>
                  <a:lnTo>
                    <a:pt x="4625" y="233"/>
                  </a:lnTo>
                  <a:lnTo>
                    <a:pt x="4575" y="190"/>
                  </a:lnTo>
                  <a:lnTo>
                    <a:pt x="4549" y="174"/>
                  </a:lnTo>
                  <a:lnTo>
                    <a:pt x="4520" y="160"/>
                  </a:lnTo>
                  <a:lnTo>
                    <a:pt x="4491" y="149"/>
                  </a:lnTo>
                  <a:lnTo>
                    <a:pt x="4459" y="140"/>
                  </a:lnTo>
                  <a:lnTo>
                    <a:pt x="4427" y="135"/>
                  </a:lnTo>
                  <a:lnTo>
                    <a:pt x="4390" y="133"/>
                  </a:lnTo>
                  <a:lnTo>
                    <a:pt x="462" y="133"/>
                  </a:lnTo>
                  <a:lnTo>
                    <a:pt x="429" y="134"/>
                  </a:lnTo>
                  <a:lnTo>
                    <a:pt x="396" y="139"/>
                  </a:lnTo>
                  <a:lnTo>
                    <a:pt x="365" y="146"/>
                  </a:lnTo>
                  <a:lnTo>
                    <a:pt x="335" y="158"/>
                  </a:lnTo>
                  <a:lnTo>
                    <a:pt x="306" y="171"/>
                  </a:lnTo>
                  <a:lnTo>
                    <a:pt x="282" y="185"/>
                  </a:lnTo>
                  <a:lnTo>
                    <a:pt x="224" y="233"/>
                  </a:lnTo>
                  <a:lnTo>
                    <a:pt x="233" y="223"/>
                  </a:lnTo>
                  <a:lnTo>
                    <a:pt x="185" y="281"/>
                  </a:lnTo>
                  <a:lnTo>
                    <a:pt x="191" y="273"/>
                  </a:lnTo>
                  <a:lnTo>
                    <a:pt x="174" y="301"/>
                  </a:lnTo>
                  <a:lnTo>
                    <a:pt x="160" y="329"/>
                  </a:lnTo>
                  <a:lnTo>
                    <a:pt x="149" y="358"/>
                  </a:lnTo>
                  <a:lnTo>
                    <a:pt x="140" y="389"/>
                  </a:lnTo>
                  <a:lnTo>
                    <a:pt x="135" y="421"/>
                  </a:lnTo>
                  <a:lnTo>
                    <a:pt x="133" y="458"/>
                  </a:lnTo>
                  <a:lnTo>
                    <a:pt x="133" y="2021"/>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24" name="Rectangle 87"/>
            <p:cNvSpPr>
              <a:spLocks noChangeArrowheads="1"/>
            </p:cNvSpPr>
            <p:nvPr/>
          </p:nvSpPr>
          <p:spPr bwMode="auto">
            <a:xfrm>
              <a:off x="5870" y="5115"/>
              <a:ext cx="28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【適正処理・</a:t>
              </a:r>
              <a:endParaRPr lang="ja-JP" altLang="ja-JP" sz="1149"/>
            </a:p>
          </p:txBody>
        </p:sp>
        <p:sp>
          <p:nvSpPr>
            <p:cNvPr id="2125" name="Rectangle 88"/>
            <p:cNvSpPr>
              <a:spLocks noChangeArrowheads="1"/>
            </p:cNvSpPr>
            <p:nvPr/>
          </p:nvSpPr>
          <p:spPr bwMode="auto">
            <a:xfrm>
              <a:off x="6176" y="5108"/>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26" name="Rectangle 89"/>
            <p:cNvSpPr>
              <a:spLocks noChangeArrowheads="1"/>
            </p:cNvSpPr>
            <p:nvPr/>
          </p:nvSpPr>
          <p:spPr bwMode="auto">
            <a:xfrm>
              <a:off x="5870" y="5161"/>
              <a:ext cx="2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27" name="Rectangle 90"/>
            <p:cNvSpPr>
              <a:spLocks noChangeArrowheads="1"/>
            </p:cNvSpPr>
            <p:nvPr/>
          </p:nvSpPr>
          <p:spPr bwMode="auto">
            <a:xfrm>
              <a:off x="5922" y="5167"/>
              <a:ext cx="23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最終処分】</a:t>
              </a:r>
              <a:endParaRPr lang="ja-JP" altLang="ja-JP" sz="1149"/>
            </a:p>
          </p:txBody>
        </p:sp>
        <p:sp>
          <p:nvSpPr>
            <p:cNvPr id="2128" name="Rectangle 91"/>
            <p:cNvSpPr>
              <a:spLocks noChangeArrowheads="1"/>
            </p:cNvSpPr>
            <p:nvPr/>
          </p:nvSpPr>
          <p:spPr bwMode="auto">
            <a:xfrm>
              <a:off x="6176" y="5161"/>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29" name="Rectangle 92"/>
            <p:cNvSpPr>
              <a:spLocks noChangeArrowheads="1"/>
            </p:cNvSpPr>
            <p:nvPr/>
          </p:nvSpPr>
          <p:spPr bwMode="auto">
            <a:xfrm>
              <a:off x="6894" y="5639"/>
              <a:ext cx="49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質の高いリサイクル</a:t>
              </a:r>
              <a:endParaRPr lang="ja-JP" altLang="ja-JP" sz="1149"/>
            </a:p>
          </p:txBody>
        </p:sp>
        <p:sp>
          <p:nvSpPr>
            <p:cNvPr id="2130" name="Rectangle 93"/>
            <p:cNvSpPr>
              <a:spLocks noChangeArrowheads="1"/>
            </p:cNvSpPr>
            <p:nvPr/>
          </p:nvSpPr>
          <p:spPr bwMode="auto">
            <a:xfrm>
              <a:off x="7400" y="5633"/>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31" name="Rectangle 94"/>
            <p:cNvSpPr>
              <a:spLocks noChangeArrowheads="1"/>
            </p:cNvSpPr>
            <p:nvPr/>
          </p:nvSpPr>
          <p:spPr bwMode="auto">
            <a:xfrm>
              <a:off x="6894" y="5707"/>
              <a:ext cx="14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（素材</a:t>
              </a:r>
              <a:endParaRPr lang="ja-JP" altLang="ja-JP" sz="1149"/>
            </a:p>
          </p:txBody>
        </p:sp>
        <p:sp>
          <p:nvSpPr>
            <p:cNvPr id="2132" name="Rectangle 95"/>
            <p:cNvSpPr>
              <a:spLocks noChangeArrowheads="1"/>
            </p:cNvSpPr>
            <p:nvPr/>
          </p:nvSpPr>
          <p:spPr bwMode="auto">
            <a:xfrm>
              <a:off x="7047" y="5707"/>
              <a:ext cx="23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dirty="0">
                  <a:solidFill>
                    <a:srgbClr val="000000"/>
                  </a:solidFill>
                  <a:latin typeface="ＭＳ 明朝" pitchFamily="17" charset="-128"/>
                  <a:ea typeface="ＭＳ 明朝" pitchFamily="17" charset="-128"/>
                </a:rPr>
                <a:t>リサイクル</a:t>
              </a:r>
              <a:endParaRPr lang="ja-JP" altLang="ja-JP" sz="1149" dirty="0"/>
            </a:p>
          </p:txBody>
        </p:sp>
        <p:sp>
          <p:nvSpPr>
            <p:cNvPr id="2133" name="Rectangle 96"/>
            <p:cNvSpPr>
              <a:spLocks noChangeArrowheads="1"/>
            </p:cNvSpPr>
            <p:nvPr/>
          </p:nvSpPr>
          <p:spPr bwMode="auto">
            <a:xfrm>
              <a:off x="7303" y="5707"/>
              <a:ext cx="4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dirty="0" err="1">
                  <a:solidFill>
                    <a:srgbClr val="000000"/>
                  </a:solidFill>
                  <a:latin typeface="ＭＳ 明朝" pitchFamily="17" charset="-128"/>
                  <a:ea typeface="ＭＳ 明朝" pitchFamily="17" charset="-128"/>
                </a:rPr>
                <a:t>、</a:t>
              </a:r>
              <a:endParaRPr lang="ja-JP" altLang="ja-JP" sz="1149" dirty="0"/>
            </a:p>
          </p:txBody>
        </p:sp>
        <p:sp>
          <p:nvSpPr>
            <p:cNvPr id="2134" name="Rectangle 97"/>
            <p:cNvSpPr>
              <a:spLocks noChangeArrowheads="1"/>
            </p:cNvSpPr>
            <p:nvPr/>
          </p:nvSpPr>
          <p:spPr bwMode="auto">
            <a:xfrm>
              <a:off x="7400" y="5702"/>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35" name="Rectangle 98"/>
            <p:cNvSpPr>
              <a:spLocks noChangeArrowheads="1"/>
            </p:cNvSpPr>
            <p:nvPr/>
          </p:nvSpPr>
          <p:spPr bwMode="auto">
            <a:xfrm>
              <a:off x="6809" y="5775"/>
              <a:ext cx="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    </a:t>
              </a:r>
              <a:endParaRPr lang="ja-JP" altLang="ja-JP" sz="1149"/>
            </a:p>
          </p:txBody>
        </p:sp>
        <p:sp>
          <p:nvSpPr>
            <p:cNvPr id="2136" name="Rectangle 99"/>
            <p:cNvSpPr>
              <a:spLocks noChangeArrowheads="1"/>
            </p:cNvSpPr>
            <p:nvPr/>
          </p:nvSpPr>
          <p:spPr bwMode="auto">
            <a:xfrm>
              <a:off x="7034" y="5764"/>
              <a:ext cx="33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dirty="0">
                  <a:solidFill>
                    <a:srgbClr val="000000"/>
                  </a:solidFill>
                  <a:latin typeface="ＭＳ 明朝" pitchFamily="17" charset="-128"/>
                  <a:ea typeface="ＭＳ 明朝" pitchFamily="17" charset="-128"/>
                </a:rPr>
                <a:t>部品リサイクル</a:t>
              </a:r>
              <a:endParaRPr lang="ja-JP" altLang="ja-JP" sz="1149" dirty="0"/>
            </a:p>
          </p:txBody>
        </p:sp>
        <p:sp>
          <p:nvSpPr>
            <p:cNvPr id="2137" name="Rectangle 100"/>
            <p:cNvSpPr>
              <a:spLocks noChangeArrowheads="1"/>
            </p:cNvSpPr>
            <p:nvPr/>
          </p:nvSpPr>
          <p:spPr bwMode="auto">
            <a:xfrm>
              <a:off x="7394" y="5767"/>
              <a:ext cx="4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dirty="0">
                  <a:solidFill>
                    <a:srgbClr val="000000"/>
                  </a:solidFill>
                  <a:latin typeface="ＭＳ 明朝" pitchFamily="17" charset="-128"/>
                  <a:ea typeface="ＭＳ 明朝" pitchFamily="17" charset="-128"/>
                </a:rPr>
                <a:t>）</a:t>
              </a:r>
              <a:endParaRPr lang="ja-JP" altLang="ja-JP" sz="1149" dirty="0"/>
            </a:p>
          </p:txBody>
        </p:sp>
        <p:sp>
          <p:nvSpPr>
            <p:cNvPr id="2138" name="Rectangle 101"/>
            <p:cNvSpPr>
              <a:spLocks noChangeArrowheads="1"/>
            </p:cNvSpPr>
            <p:nvPr/>
          </p:nvSpPr>
          <p:spPr bwMode="auto">
            <a:xfrm>
              <a:off x="7484" y="5770"/>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39" name="Rectangle 102"/>
            <p:cNvSpPr>
              <a:spLocks noChangeArrowheads="1"/>
            </p:cNvSpPr>
            <p:nvPr/>
          </p:nvSpPr>
          <p:spPr bwMode="auto">
            <a:xfrm>
              <a:off x="6857" y="4715"/>
              <a:ext cx="27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リユース・</a:t>
              </a:r>
              <a:endParaRPr lang="ja-JP" altLang="ja-JP" sz="1149"/>
            </a:p>
          </p:txBody>
        </p:sp>
        <p:sp>
          <p:nvSpPr>
            <p:cNvPr id="2140" name="Rectangle 103"/>
            <p:cNvSpPr>
              <a:spLocks noChangeArrowheads="1"/>
            </p:cNvSpPr>
            <p:nvPr/>
          </p:nvSpPr>
          <p:spPr bwMode="auto">
            <a:xfrm>
              <a:off x="7138" y="4715"/>
              <a:ext cx="22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レンタル</a:t>
              </a:r>
              <a:endParaRPr lang="ja-JP" altLang="ja-JP" sz="1149"/>
            </a:p>
          </p:txBody>
        </p:sp>
        <p:sp>
          <p:nvSpPr>
            <p:cNvPr id="2141" name="Rectangle 104"/>
            <p:cNvSpPr>
              <a:spLocks noChangeArrowheads="1"/>
            </p:cNvSpPr>
            <p:nvPr/>
          </p:nvSpPr>
          <p:spPr bwMode="auto">
            <a:xfrm>
              <a:off x="7363" y="4709"/>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42" name="Freeform 105"/>
            <p:cNvSpPr>
              <a:spLocks/>
            </p:cNvSpPr>
            <p:nvPr/>
          </p:nvSpPr>
          <p:spPr bwMode="auto">
            <a:xfrm>
              <a:off x="8293" y="5427"/>
              <a:ext cx="319" cy="161"/>
            </a:xfrm>
            <a:custGeom>
              <a:avLst/>
              <a:gdLst>
                <a:gd name="T0" fmla="*/ 0 w 2270"/>
                <a:gd name="T1" fmla="*/ 206 h 1236"/>
                <a:gd name="T2" fmla="*/ 206 w 2270"/>
                <a:gd name="T3" fmla="*/ 0 h 1236"/>
                <a:gd name="T4" fmla="*/ 2065 w 2270"/>
                <a:gd name="T5" fmla="*/ 0 h 1236"/>
                <a:gd name="T6" fmla="*/ 2270 w 2270"/>
                <a:gd name="T7" fmla="*/ 206 h 1236"/>
                <a:gd name="T8" fmla="*/ 2270 w 2270"/>
                <a:gd name="T9" fmla="*/ 1030 h 1236"/>
                <a:gd name="T10" fmla="*/ 2065 w 2270"/>
                <a:gd name="T11" fmla="*/ 1236 h 1236"/>
                <a:gd name="T12" fmla="*/ 206 w 2270"/>
                <a:gd name="T13" fmla="*/ 1236 h 1236"/>
                <a:gd name="T14" fmla="*/ 0 w 2270"/>
                <a:gd name="T15" fmla="*/ 1030 h 1236"/>
                <a:gd name="T16" fmla="*/ 0 w 2270"/>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 h="1236">
                  <a:moveTo>
                    <a:pt x="0" y="206"/>
                  </a:moveTo>
                  <a:cubicBezTo>
                    <a:pt x="0" y="92"/>
                    <a:pt x="92" y="0"/>
                    <a:pt x="206" y="0"/>
                  </a:cubicBezTo>
                  <a:lnTo>
                    <a:pt x="2065" y="0"/>
                  </a:lnTo>
                  <a:cubicBezTo>
                    <a:pt x="2178" y="0"/>
                    <a:pt x="2270" y="92"/>
                    <a:pt x="2270" y="206"/>
                  </a:cubicBezTo>
                  <a:lnTo>
                    <a:pt x="2270" y="1030"/>
                  </a:lnTo>
                  <a:cubicBezTo>
                    <a:pt x="2270" y="1143"/>
                    <a:pt x="2178" y="1236"/>
                    <a:pt x="2065" y="1236"/>
                  </a:cubicBezTo>
                  <a:lnTo>
                    <a:pt x="206" y="1236"/>
                  </a:lnTo>
                  <a:cubicBezTo>
                    <a:pt x="92" y="1236"/>
                    <a:pt x="0" y="1143"/>
                    <a:pt x="0" y="1030"/>
                  </a:cubicBezTo>
                  <a:lnTo>
                    <a:pt x="0" y="206"/>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43" name="Freeform 106"/>
            <p:cNvSpPr>
              <a:spLocks noEditPoints="1"/>
            </p:cNvSpPr>
            <p:nvPr/>
          </p:nvSpPr>
          <p:spPr bwMode="auto">
            <a:xfrm>
              <a:off x="8289" y="5423"/>
              <a:ext cx="328" cy="169"/>
            </a:xfrm>
            <a:custGeom>
              <a:avLst/>
              <a:gdLst>
                <a:gd name="T0" fmla="*/ 0 w 328"/>
                <a:gd name="T1" fmla="*/ 25 h 169"/>
                <a:gd name="T2" fmla="*/ 4 w 328"/>
                <a:gd name="T3" fmla="*/ 17 h 169"/>
                <a:gd name="T4" fmla="*/ 9 w 328"/>
                <a:gd name="T5" fmla="*/ 9 h 169"/>
                <a:gd name="T6" fmla="*/ 17 w 328"/>
                <a:gd name="T7" fmla="*/ 4 h 169"/>
                <a:gd name="T8" fmla="*/ 26 w 328"/>
                <a:gd name="T9" fmla="*/ 1 h 169"/>
                <a:gd name="T10" fmla="*/ 295 w 328"/>
                <a:gd name="T11" fmla="*/ 0 h 169"/>
                <a:gd name="T12" fmla="*/ 304 w 328"/>
                <a:gd name="T13" fmla="*/ 1 h 169"/>
                <a:gd name="T14" fmla="*/ 313 w 328"/>
                <a:gd name="T15" fmla="*/ 5 h 169"/>
                <a:gd name="T16" fmla="*/ 320 w 328"/>
                <a:gd name="T17" fmla="*/ 11 h 169"/>
                <a:gd name="T18" fmla="*/ 325 w 328"/>
                <a:gd name="T19" fmla="*/ 19 h 169"/>
                <a:gd name="T20" fmla="*/ 328 w 328"/>
                <a:gd name="T21" fmla="*/ 28 h 169"/>
                <a:gd name="T22" fmla="*/ 328 w 328"/>
                <a:gd name="T23" fmla="*/ 141 h 169"/>
                <a:gd name="T24" fmla="*/ 325 w 328"/>
                <a:gd name="T25" fmla="*/ 150 h 169"/>
                <a:gd name="T26" fmla="*/ 321 w 328"/>
                <a:gd name="T27" fmla="*/ 158 h 169"/>
                <a:gd name="T28" fmla="*/ 313 w 328"/>
                <a:gd name="T29" fmla="*/ 164 h 169"/>
                <a:gd name="T30" fmla="*/ 305 w 328"/>
                <a:gd name="T31" fmla="*/ 168 h 169"/>
                <a:gd name="T32" fmla="*/ 295 w 328"/>
                <a:gd name="T33" fmla="*/ 169 h 169"/>
                <a:gd name="T34" fmla="*/ 27 w 328"/>
                <a:gd name="T35" fmla="*/ 168 h 169"/>
                <a:gd name="T36" fmla="*/ 17 w 328"/>
                <a:gd name="T37" fmla="*/ 165 h 169"/>
                <a:gd name="T38" fmla="*/ 10 w 328"/>
                <a:gd name="T39" fmla="*/ 160 h 169"/>
                <a:gd name="T40" fmla="*/ 4 w 328"/>
                <a:gd name="T41" fmla="*/ 153 h 169"/>
                <a:gd name="T42" fmla="*/ 0 w 328"/>
                <a:gd name="T43" fmla="*/ 144 h 169"/>
                <a:gd name="T44" fmla="*/ 0 w 328"/>
                <a:gd name="T45" fmla="*/ 31 h 169"/>
                <a:gd name="T46" fmla="*/ 9 w 328"/>
                <a:gd name="T47" fmla="*/ 142 h 169"/>
                <a:gd name="T48" fmla="*/ 12 w 328"/>
                <a:gd name="T49" fmla="*/ 148 h 169"/>
                <a:gd name="T50" fmla="*/ 16 w 328"/>
                <a:gd name="T51" fmla="*/ 154 h 169"/>
                <a:gd name="T52" fmla="*/ 21 w 328"/>
                <a:gd name="T53" fmla="*/ 158 h 169"/>
                <a:gd name="T54" fmla="*/ 28 w 328"/>
                <a:gd name="T55" fmla="*/ 160 h 169"/>
                <a:gd name="T56" fmla="*/ 294 w 328"/>
                <a:gd name="T57" fmla="*/ 160 h 169"/>
                <a:gd name="T58" fmla="*/ 301 w 328"/>
                <a:gd name="T59" fmla="*/ 159 h 169"/>
                <a:gd name="T60" fmla="*/ 308 w 328"/>
                <a:gd name="T61" fmla="*/ 157 h 169"/>
                <a:gd name="T62" fmla="*/ 313 w 328"/>
                <a:gd name="T63" fmla="*/ 152 h 169"/>
                <a:gd name="T64" fmla="*/ 317 w 328"/>
                <a:gd name="T65" fmla="*/ 147 h 169"/>
                <a:gd name="T66" fmla="*/ 319 w 328"/>
                <a:gd name="T67" fmla="*/ 141 h 169"/>
                <a:gd name="T68" fmla="*/ 319 w 328"/>
                <a:gd name="T69" fmla="*/ 29 h 169"/>
                <a:gd name="T70" fmla="*/ 317 w 328"/>
                <a:gd name="T71" fmla="*/ 23 h 169"/>
                <a:gd name="T72" fmla="*/ 313 w 328"/>
                <a:gd name="T73" fmla="*/ 17 h 169"/>
                <a:gd name="T74" fmla="*/ 308 w 328"/>
                <a:gd name="T75" fmla="*/ 13 h 169"/>
                <a:gd name="T76" fmla="*/ 302 w 328"/>
                <a:gd name="T77" fmla="*/ 10 h 169"/>
                <a:gd name="T78" fmla="*/ 295 w 328"/>
                <a:gd name="T79" fmla="*/ 9 h 169"/>
                <a:gd name="T80" fmla="*/ 29 w 328"/>
                <a:gd name="T81" fmla="*/ 9 h 169"/>
                <a:gd name="T82" fmla="*/ 22 w 328"/>
                <a:gd name="T83" fmla="*/ 11 h 169"/>
                <a:gd name="T84" fmla="*/ 16 w 328"/>
                <a:gd name="T85" fmla="*/ 15 h 169"/>
                <a:gd name="T86" fmla="*/ 12 w 328"/>
                <a:gd name="T87" fmla="*/ 20 h 169"/>
                <a:gd name="T88" fmla="*/ 9 w 328"/>
                <a:gd name="T89" fmla="*/ 27 h 169"/>
                <a:gd name="T90" fmla="*/ 9 w 328"/>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8" h="169">
                  <a:moveTo>
                    <a:pt x="0" y="31"/>
                  </a:moveTo>
                  <a:lnTo>
                    <a:pt x="0" y="28"/>
                  </a:lnTo>
                  <a:lnTo>
                    <a:pt x="0" y="25"/>
                  </a:lnTo>
                  <a:lnTo>
                    <a:pt x="1" y="22"/>
                  </a:lnTo>
                  <a:lnTo>
                    <a:pt x="2" y="19"/>
                  </a:lnTo>
                  <a:lnTo>
                    <a:pt x="4" y="17"/>
                  </a:lnTo>
                  <a:lnTo>
                    <a:pt x="5" y="14"/>
                  </a:lnTo>
                  <a:lnTo>
                    <a:pt x="7" y="12"/>
                  </a:lnTo>
                  <a:lnTo>
                    <a:pt x="9" y="9"/>
                  </a:lnTo>
                  <a:lnTo>
                    <a:pt x="12" y="7"/>
                  </a:lnTo>
                  <a:lnTo>
                    <a:pt x="14" y="5"/>
                  </a:lnTo>
                  <a:lnTo>
                    <a:pt x="17" y="4"/>
                  </a:lnTo>
                  <a:lnTo>
                    <a:pt x="20" y="3"/>
                  </a:lnTo>
                  <a:lnTo>
                    <a:pt x="23" y="2"/>
                  </a:lnTo>
                  <a:lnTo>
                    <a:pt x="26" y="1"/>
                  </a:lnTo>
                  <a:lnTo>
                    <a:pt x="30" y="0"/>
                  </a:lnTo>
                  <a:lnTo>
                    <a:pt x="33" y="0"/>
                  </a:lnTo>
                  <a:lnTo>
                    <a:pt x="295" y="0"/>
                  </a:lnTo>
                  <a:lnTo>
                    <a:pt x="298" y="0"/>
                  </a:lnTo>
                  <a:lnTo>
                    <a:pt x="301" y="1"/>
                  </a:lnTo>
                  <a:lnTo>
                    <a:pt x="304" y="1"/>
                  </a:lnTo>
                  <a:lnTo>
                    <a:pt x="307" y="2"/>
                  </a:lnTo>
                  <a:lnTo>
                    <a:pt x="310" y="4"/>
                  </a:lnTo>
                  <a:lnTo>
                    <a:pt x="313" y="5"/>
                  </a:lnTo>
                  <a:lnTo>
                    <a:pt x="316" y="7"/>
                  </a:lnTo>
                  <a:lnTo>
                    <a:pt x="318" y="9"/>
                  </a:lnTo>
                  <a:lnTo>
                    <a:pt x="320" y="11"/>
                  </a:lnTo>
                  <a:lnTo>
                    <a:pt x="322" y="14"/>
                  </a:lnTo>
                  <a:lnTo>
                    <a:pt x="324" y="16"/>
                  </a:lnTo>
                  <a:lnTo>
                    <a:pt x="325" y="19"/>
                  </a:lnTo>
                  <a:lnTo>
                    <a:pt x="326" y="22"/>
                  </a:lnTo>
                  <a:lnTo>
                    <a:pt x="327" y="25"/>
                  </a:lnTo>
                  <a:lnTo>
                    <a:pt x="328" y="28"/>
                  </a:lnTo>
                  <a:lnTo>
                    <a:pt x="328" y="31"/>
                  </a:lnTo>
                  <a:lnTo>
                    <a:pt x="328" y="138"/>
                  </a:lnTo>
                  <a:lnTo>
                    <a:pt x="328" y="141"/>
                  </a:lnTo>
                  <a:lnTo>
                    <a:pt x="327" y="144"/>
                  </a:lnTo>
                  <a:lnTo>
                    <a:pt x="327" y="147"/>
                  </a:lnTo>
                  <a:lnTo>
                    <a:pt x="325" y="150"/>
                  </a:lnTo>
                  <a:lnTo>
                    <a:pt x="324" y="153"/>
                  </a:lnTo>
                  <a:lnTo>
                    <a:pt x="323" y="155"/>
                  </a:lnTo>
                  <a:lnTo>
                    <a:pt x="321" y="158"/>
                  </a:lnTo>
                  <a:lnTo>
                    <a:pt x="318" y="160"/>
                  </a:lnTo>
                  <a:lnTo>
                    <a:pt x="316" y="162"/>
                  </a:lnTo>
                  <a:lnTo>
                    <a:pt x="313" y="164"/>
                  </a:lnTo>
                  <a:lnTo>
                    <a:pt x="311" y="165"/>
                  </a:lnTo>
                  <a:lnTo>
                    <a:pt x="308" y="167"/>
                  </a:lnTo>
                  <a:lnTo>
                    <a:pt x="305" y="168"/>
                  </a:lnTo>
                  <a:lnTo>
                    <a:pt x="301" y="168"/>
                  </a:lnTo>
                  <a:lnTo>
                    <a:pt x="298" y="169"/>
                  </a:lnTo>
                  <a:lnTo>
                    <a:pt x="295" y="169"/>
                  </a:lnTo>
                  <a:lnTo>
                    <a:pt x="33" y="169"/>
                  </a:lnTo>
                  <a:lnTo>
                    <a:pt x="30" y="169"/>
                  </a:lnTo>
                  <a:lnTo>
                    <a:pt x="27" y="168"/>
                  </a:lnTo>
                  <a:lnTo>
                    <a:pt x="24" y="168"/>
                  </a:lnTo>
                  <a:lnTo>
                    <a:pt x="20" y="167"/>
                  </a:lnTo>
                  <a:lnTo>
                    <a:pt x="17" y="165"/>
                  </a:lnTo>
                  <a:lnTo>
                    <a:pt x="15" y="164"/>
                  </a:lnTo>
                  <a:lnTo>
                    <a:pt x="12" y="162"/>
                  </a:lnTo>
                  <a:lnTo>
                    <a:pt x="10" y="160"/>
                  </a:lnTo>
                  <a:lnTo>
                    <a:pt x="7" y="158"/>
                  </a:lnTo>
                  <a:lnTo>
                    <a:pt x="5" y="156"/>
                  </a:lnTo>
                  <a:lnTo>
                    <a:pt x="4" y="153"/>
                  </a:lnTo>
                  <a:lnTo>
                    <a:pt x="2" y="150"/>
                  </a:lnTo>
                  <a:lnTo>
                    <a:pt x="1" y="147"/>
                  </a:lnTo>
                  <a:lnTo>
                    <a:pt x="0" y="144"/>
                  </a:lnTo>
                  <a:lnTo>
                    <a:pt x="0" y="141"/>
                  </a:lnTo>
                  <a:lnTo>
                    <a:pt x="0" y="138"/>
                  </a:lnTo>
                  <a:lnTo>
                    <a:pt x="0" y="31"/>
                  </a:lnTo>
                  <a:close/>
                  <a:moveTo>
                    <a:pt x="9" y="138"/>
                  </a:moveTo>
                  <a:lnTo>
                    <a:pt x="9" y="140"/>
                  </a:lnTo>
                  <a:lnTo>
                    <a:pt x="9" y="142"/>
                  </a:lnTo>
                  <a:lnTo>
                    <a:pt x="10" y="144"/>
                  </a:lnTo>
                  <a:lnTo>
                    <a:pt x="11" y="147"/>
                  </a:lnTo>
                  <a:lnTo>
                    <a:pt x="12" y="148"/>
                  </a:lnTo>
                  <a:lnTo>
                    <a:pt x="13" y="150"/>
                  </a:lnTo>
                  <a:lnTo>
                    <a:pt x="14" y="152"/>
                  </a:lnTo>
                  <a:lnTo>
                    <a:pt x="16" y="154"/>
                  </a:lnTo>
                  <a:lnTo>
                    <a:pt x="18" y="155"/>
                  </a:lnTo>
                  <a:lnTo>
                    <a:pt x="19" y="157"/>
                  </a:lnTo>
                  <a:lnTo>
                    <a:pt x="21" y="158"/>
                  </a:lnTo>
                  <a:lnTo>
                    <a:pt x="24" y="159"/>
                  </a:lnTo>
                  <a:lnTo>
                    <a:pt x="26" y="159"/>
                  </a:lnTo>
                  <a:lnTo>
                    <a:pt x="28" y="160"/>
                  </a:lnTo>
                  <a:lnTo>
                    <a:pt x="31" y="160"/>
                  </a:lnTo>
                  <a:lnTo>
                    <a:pt x="33" y="160"/>
                  </a:lnTo>
                  <a:lnTo>
                    <a:pt x="294" y="160"/>
                  </a:lnTo>
                  <a:lnTo>
                    <a:pt x="297" y="160"/>
                  </a:lnTo>
                  <a:lnTo>
                    <a:pt x="299" y="160"/>
                  </a:lnTo>
                  <a:lnTo>
                    <a:pt x="301" y="159"/>
                  </a:lnTo>
                  <a:lnTo>
                    <a:pt x="304" y="159"/>
                  </a:lnTo>
                  <a:lnTo>
                    <a:pt x="306" y="158"/>
                  </a:lnTo>
                  <a:lnTo>
                    <a:pt x="308" y="157"/>
                  </a:lnTo>
                  <a:lnTo>
                    <a:pt x="310" y="155"/>
                  </a:lnTo>
                  <a:lnTo>
                    <a:pt x="311" y="154"/>
                  </a:lnTo>
                  <a:lnTo>
                    <a:pt x="313" y="152"/>
                  </a:lnTo>
                  <a:lnTo>
                    <a:pt x="315" y="151"/>
                  </a:lnTo>
                  <a:lnTo>
                    <a:pt x="316" y="149"/>
                  </a:lnTo>
                  <a:lnTo>
                    <a:pt x="317" y="147"/>
                  </a:lnTo>
                  <a:lnTo>
                    <a:pt x="318" y="145"/>
                  </a:lnTo>
                  <a:lnTo>
                    <a:pt x="318" y="143"/>
                  </a:lnTo>
                  <a:lnTo>
                    <a:pt x="319" y="141"/>
                  </a:lnTo>
                  <a:lnTo>
                    <a:pt x="319" y="138"/>
                  </a:lnTo>
                  <a:lnTo>
                    <a:pt x="319" y="31"/>
                  </a:lnTo>
                  <a:lnTo>
                    <a:pt x="319" y="29"/>
                  </a:lnTo>
                  <a:lnTo>
                    <a:pt x="318" y="27"/>
                  </a:lnTo>
                  <a:lnTo>
                    <a:pt x="318" y="25"/>
                  </a:lnTo>
                  <a:lnTo>
                    <a:pt x="317" y="23"/>
                  </a:lnTo>
                  <a:lnTo>
                    <a:pt x="316" y="21"/>
                  </a:lnTo>
                  <a:lnTo>
                    <a:pt x="315" y="19"/>
                  </a:lnTo>
                  <a:lnTo>
                    <a:pt x="313" y="17"/>
                  </a:lnTo>
                  <a:lnTo>
                    <a:pt x="312" y="15"/>
                  </a:lnTo>
                  <a:lnTo>
                    <a:pt x="310" y="14"/>
                  </a:lnTo>
                  <a:lnTo>
                    <a:pt x="308" y="13"/>
                  </a:lnTo>
                  <a:lnTo>
                    <a:pt x="306" y="12"/>
                  </a:lnTo>
                  <a:lnTo>
                    <a:pt x="304" y="11"/>
                  </a:lnTo>
                  <a:lnTo>
                    <a:pt x="302" y="10"/>
                  </a:lnTo>
                  <a:lnTo>
                    <a:pt x="300" y="9"/>
                  </a:lnTo>
                  <a:lnTo>
                    <a:pt x="297" y="9"/>
                  </a:lnTo>
                  <a:lnTo>
                    <a:pt x="295" y="9"/>
                  </a:lnTo>
                  <a:lnTo>
                    <a:pt x="34" y="9"/>
                  </a:lnTo>
                  <a:lnTo>
                    <a:pt x="31" y="9"/>
                  </a:lnTo>
                  <a:lnTo>
                    <a:pt x="29" y="9"/>
                  </a:lnTo>
                  <a:lnTo>
                    <a:pt x="26" y="10"/>
                  </a:lnTo>
                  <a:lnTo>
                    <a:pt x="24" y="10"/>
                  </a:lnTo>
                  <a:lnTo>
                    <a:pt x="22" y="11"/>
                  </a:lnTo>
                  <a:lnTo>
                    <a:pt x="20" y="12"/>
                  </a:lnTo>
                  <a:lnTo>
                    <a:pt x="18" y="14"/>
                  </a:lnTo>
                  <a:lnTo>
                    <a:pt x="16" y="15"/>
                  </a:lnTo>
                  <a:lnTo>
                    <a:pt x="15" y="17"/>
                  </a:lnTo>
                  <a:lnTo>
                    <a:pt x="13" y="18"/>
                  </a:lnTo>
                  <a:lnTo>
                    <a:pt x="12" y="20"/>
                  </a:lnTo>
                  <a:lnTo>
                    <a:pt x="11" y="22"/>
                  </a:lnTo>
                  <a:lnTo>
                    <a:pt x="10" y="24"/>
                  </a:lnTo>
                  <a:lnTo>
                    <a:pt x="9" y="27"/>
                  </a:lnTo>
                  <a:lnTo>
                    <a:pt x="9" y="29"/>
                  </a:lnTo>
                  <a:lnTo>
                    <a:pt x="9" y="31"/>
                  </a:lnTo>
                  <a:lnTo>
                    <a:pt x="9" y="138"/>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44" name="Rectangle 107"/>
            <p:cNvSpPr>
              <a:spLocks noChangeArrowheads="1"/>
            </p:cNvSpPr>
            <p:nvPr/>
          </p:nvSpPr>
          <p:spPr bwMode="auto">
            <a:xfrm>
              <a:off x="8307" y="5458"/>
              <a:ext cx="28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【適正処理・</a:t>
              </a:r>
              <a:endParaRPr lang="ja-JP" altLang="ja-JP" sz="1149"/>
            </a:p>
          </p:txBody>
        </p:sp>
        <p:sp>
          <p:nvSpPr>
            <p:cNvPr id="2145" name="Rectangle 108"/>
            <p:cNvSpPr>
              <a:spLocks noChangeArrowheads="1"/>
            </p:cNvSpPr>
            <p:nvPr/>
          </p:nvSpPr>
          <p:spPr bwMode="auto">
            <a:xfrm>
              <a:off x="8600" y="5451"/>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46" name="Rectangle 109"/>
            <p:cNvSpPr>
              <a:spLocks noChangeArrowheads="1"/>
            </p:cNvSpPr>
            <p:nvPr/>
          </p:nvSpPr>
          <p:spPr bwMode="auto">
            <a:xfrm>
              <a:off x="8307" y="5514"/>
              <a:ext cx="2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47" name="Rectangle 110"/>
            <p:cNvSpPr>
              <a:spLocks noChangeArrowheads="1"/>
            </p:cNvSpPr>
            <p:nvPr/>
          </p:nvSpPr>
          <p:spPr bwMode="auto">
            <a:xfrm>
              <a:off x="8358" y="5520"/>
              <a:ext cx="23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最終処分】</a:t>
              </a:r>
              <a:endParaRPr lang="ja-JP" altLang="ja-JP" sz="1149"/>
            </a:p>
          </p:txBody>
        </p:sp>
        <p:sp>
          <p:nvSpPr>
            <p:cNvPr id="2148" name="Rectangle 111"/>
            <p:cNvSpPr>
              <a:spLocks noChangeArrowheads="1"/>
            </p:cNvSpPr>
            <p:nvPr/>
          </p:nvSpPr>
          <p:spPr bwMode="auto">
            <a:xfrm>
              <a:off x="8600" y="5514"/>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49" name="Rectangle 112"/>
            <p:cNvSpPr>
              <a:spLocks noChangeArrowheads="1"/>
            </p:cNvSpPr>
            <p:nvPr/>
          </p:nvSpPr>
          <p:spPr bwMode="auto">
            <a:xfrm>
              <a:off x="7525" y="4421"/>
              <a:ext cx="25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b="1">
                  <a:solidFill>
                    <a:srgbClr val="000000"/>
                  </a:solidFill>
                  <a:latin typeface="ＭＳ ゴシック" pitchFamily="49" charset="-128"/>
                  <a:ea typeface="ＭＳ ゴシック" pitchFamily="49" charset="-128"/>
                </a:rPr>
                <a:t>使用済品</a:t>
              </a:r>
              <a:endParaRPr lang="ja-JP" altLang="ja-JP" sz="1149"/>
            </a:p>
          </p:txBody>
        </p:sp>
        <p:sp>
          <p:nvSpPr>
            <p:cNvPr id="2150" name="Rectangle 113"/>
            <p:cNvSpPr>
              <a:spLocks noChangeArrowheads="1"/>
            </p:cNvSpPr>
            <p:nvPr/>
          </p:nvSpPr>
          <p:spPr bwMode="auto">
            <a:xfrm>
              <a:off x="7788" y="4421"/>
              <a:ext cx="3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b="1">
                  <a:solidFill>
                    <a:srgbClr val="000000"/>
                  </a:solidFill>
                  <a:latin typeface="ＭＳ ゴシック" pitchFamily="49" charset="-128"/>
                  <a:ea typeface="ＭＳ ゴシック" pitchFamily="49" charset="-128"/>
                </a:rPr>
                <a:t> </a:t>
              </a:r>
              <a:endParaRPr lang="ja-JP" altLang="ja-JP" sz="1149"/>
            </a:p>
          </p:txBody>
        </p:sp>
        <p:sp>
          <p:nvSpPr>
            <p:cNvPr id="2151" name="Rectangle 114"/>
            <p:cNvSpPr>
              <a:spLocks noChangeArrowheads="1"/>
            </p:cNvSpPr>
            <p:nvPr/>
          </p:nvSpPr>
          <p:spPr bwMode="auto">
            <a:xfrm>
              <a:off x="7045" y="5953"/>
              <a:ext cx="25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b="1" dirty="0">
                  <a:solidFill>
                    <a:srgbClr val="000000"/>
                  </a:solidFill>
                  <a:latin typeface="ＭＳ ゴシック" pitchFamily="49" charset="-128"/>
                  <a:ea typeface="ＭＳ ゴシック" pitchFamily="49" charset="-128"/>
                </a:rPr>
                <a:t>再生資源</a:t>
              </a:r>
              <a:endParaRPr lang="ja-JP" altLang="ja-JP" sz="1149" dirty="0"/>
            </a:p>
          </p:txBody>
        </p:sp>
        <p:sp>
          <p:nvSpPr>
            <p:cNvPr id="2152" name="Rectangle 115"/>
            <p:cNvSpPr>
              <a:spLocks noChangeArrowheads="1"/>
            </p:cNvSpPr>
            <p:nvPr/>
          </p:nvSpPr>
          <p:spPr bwMode="auto">
            <a:xfrm>
              <a:off x="7309" y="5878"/>
              <a:ext cx="3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b="1">
                  <a:solidFill>
                    <a:srgbClr val="000000"/>
                  </a:solidFill>
                  <a:latin typeface="ＭＳ ゴシック" pitchFamily="49" charset="-128"/>
                  <a:ea typeface="ＭＳ ゴシック" pitchFamily="49" charset="-128"/>
                </a:rPr>
                <a:t> </a:t>
              </a:r>
              <a:endParaRPr lang="ja-JP" altLang="ja-JP" sz="1149"/>
            </a:p>
          </p:txBody>
        </p:sp>
        <p:sp>
          <p:nvSpPr>
            <p:cNvPr id="2153" name="Rectangle 116"/>
            <p:cNvSpPr>
              <a:spLocks noChangeArrowheads="1"/>
            </p:cNvSpPr>
            <p:nvPr/>
          </p:nvSpPr>
          <p:spPr bwMode="auto">
            <a:xfrm>
              <a:off x="6276" y="4908"/>
              <a:ext cx="127"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b="1">
                  <a:solidFill>
                    <a:srgbClr val="000000"/>
                  </a:solidFill>
                  <a:latin typeface="ＭＳ ゴシック" pitchFamily="49" charset="-128"/>
                  <a:ea typeface="ＭＳ ゴシック" pitchFamily="49" charset="-128"/>
                </a:rPr>
                <a:t>製品</a:t>
              </a:r>
              <a:endParaRPr lang="ja-JP" altLang="ja-JP" sz="1149"/>
            </a:p>
          </p:txBody>
        </p:sp>
        <p:sp>
          <p:nvSpPr>
            <p:cNvPr id="2154" name="Rectangle 117"/>
            <p:cNvSpPr>
              <a:spLocks noChangeArrowheads="1"/>
            </p:cNvSpPr>
            <p:nvPr/>
          </p:nvSpPr>
          <p:spPr bwMode="auto">
            <a:xfrm>
              <a:off x="6407" y="4908"/>
              <a:ext cx="3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84" b="1">
                  <a:solidFill>
                    <a:srgbClr val="000000"/>
                  </a:solidFill>
                  <a:latin typeface="ＭＳ ゴシック" pitchFamily="49" charset="-128"/>
                  <a:ea typeface="ＭＳ ゴシック" pitchFamily="49" charset="-128"/>
                </a:rPr>
                <a:t> </a:t>
              </a:r>
              <a:endParaRPr lang="ja-JP" altLang="ja-JP" sz="1149"/>
            </a:p>
          </p:txBody>
        </p:sp>
        <p:sp>
          <p:nvSpPr>
            <p:cNvPr id="2155" name="Freeform 118"/>
            <p:cNvSpPr>
              <a:spLocks noEditPoints="1"/>
            </p:cNvSpPr>
            <p:nvPr/>
          </p:nvSpPr>
          <p:spPr bwMode="auto">
            <a:xfrm>
              <a:off x="7573" y="5705"/>
              <a:ext cx="427" cy="48"/>
            </a:xfrm>
            <a:custGeom>
              <a:avLst/>
              <a:gdLst>
                <a:gd name="T0" fmla="*/ 6067 w 6067"/>
                <a:gd name="T1" fmla="*/ 264 h 728"/>
                <a:gd name="T2" fmla="*/ 5467 w 6067"/>
                <a:gd name="T3" fmla="*/ 264 h 728"/>
                <a:gd name="T4" fmla="*/ 5467 w 6067"/>
                <a:gd name="T5" fmla="*/ 464 h 728"/>
                <a:gd name="T6" fmla="*/ 6067 w 6067"/>
                <a:gd name="T7" fmla="*/ 464 h 728"/>
                <a:gd name="T8" fmla="*/ 6067 w 6067"/>
                <a:gd name="T9" fmla="*/ 264 h 728"/>
                <a:gd name="T10" fmla="*/ 5267 w 6067"/>
                <a:gd name="T11" fmla="*/ 264 h 728"/>
                <a:gd name="T12" fmla="*/ 4667 w 6067"/>
                <a:gd name="T13" fmla="*/ 264 h 728"/>
                <a:gd name="T14" fmla="*/ 4667 w 6067"/>
                <a:gd name="T15" fmla="*/ 464 h 728"/>
                <a:gd name="T16" fmla="*/ 5267 w 6067"/>
                <a:gd name="T17" fmla="*/ 464 h 728"/>
                <a:gd name="T18" fmla="*/ 5267 w 6067"/>
                <a:gd name="T19" fmla="*/ 264 h 728"/>
                <a:gd name="T20" fmla="*/ 4467 w 6067"/>
                <a:gd name="T21" fmla="*/ 264 h 728"/>
                <a:gd name="T22" fmla="*/ 3867 w 6067"/>
                <a:gd name="T23" fmla="*/ 264 h 728"/>
                <a:gd name="T24" fmla="*/ 3867 w 6067"/>
                <a:gd name="T25" fmla="*/ 464 h 728"/>
                <a:gd name="T26" fmla="*/ 4467 w 6067"/>
                <a:gd name="T27" fmla="*/ 464 h 728"/>
                <a:gd name="T28" fmla="*/ 4467 w 6067"/>
                <a:gd name="T29" fmla="*/ 264 h 728"/>
                <a:gd name="T30" fmla="*/ 3667 w 6067"/>
                <a:gd name="T31" fmla="*/ 264 h 728"/>
                <a:gd name="T32" fmla="*/ 3067 w 6067"/>
                <a:gd name="T33" fmla="*/ 264 h 728"/>
                <a:gd name="T34" fmla="*/ 3067 w 6067"/>
                <a:gd name="T35" fmla="*/ 464 h 728"/>
                <a:gd name="T36" fmla="*/ 3667 w 6067"/>
                <a:gd name="T37" fmla="*/ 464 h 728"/>
                <a:gd name="T38" fmla="*/ 3667 w 6067"/>
                <a:gd name="T39" fmla="*/ 264 h 728"/>
                <a:gd name="T40" fmla="*/ 2867 w 6067"/>
                <a:gd name="T41" fmla="*/ 264 h 728"/>
                <a:gd name="T42" fmla="*/ 2267 w 6067"/>
                <a:gd name="T43" fmla="*/ 264 h 728"/>
                <a:gd name="T44" fmla="*/ 2267 w 6067"/>
                <a:gd name="T45" fmla="*/ 464 h 728"/>
                <a:gd name="T46" fmla="*/ 2867 w 6067"/>
                <a:gd name="T47" fmla="*/ 464 h 728"/>
                <a:gd name="T48" fmla="*/ 2867 w 6067"/>
                <a:gd name="T49" fmla="*/ 264 h 728"/>
                <a:gd name="T50" fmla="*/ 2067 w 6067"/>
                <a:gd name="T51" fmla="*/ 264 h 728"/>
                <a:gd name="T52" fmla="*/ 1467 w 6067"/>
                <a:gd name="T53" fmla="*/ 264 h 728"/>
                <a:gd name="T54" fmla="*/ 1467 w 6067"/>
                <a:gd name="T55" fmla="*/ 464 h 728"/>
                <a:gd name="T56" fmla="*/ 2067 w 6067"/>
                <a:gd name="T57" fmla="*/ 464 h 728"/>
                <a:gd name="T58" fmla="*/ 2067 w 6067"/>
                <a:gd name="T59" fmla="*/ 264 h 728"/>
                <a:gd name="T60" fmla="*/ 1267 w 6067"/>
                <a:gd name="T61" fmla="*/ 264 h 728"/>
                <a:gd name="T62" fmla="*/ 667 w 6067"/>
                <a:gd name="T63" fmla="*/ 264 h 728"/>
                <a:gd name="T64" fmla="*/ 667 w 6067"/>
                <a:gd name="T65" fmla="*/ 464 h 728"/>
                <a:gd name="T66" fmla="*/ 1267 w 6067"/>
                <a:gd name="T67" fmla="*/ 464 h 728"/>
                <a:gd name="T68" fmla="*/ 1267 w 6067"/>
                <a:gd name="T69" fmla="*/ 264 h 728"/>
                <a:gd name="T70" fmla="*/ 467 w 6067"/>
                <a:gd name="T71" fmla="*/ 264 h 728"/>
                <a:gd name="T72" fmla="*/ 189 w 6067"/>
                <a:gd name="T73" fmla="*/ 264 h 728"/>
                <a:gd name="T74" fmla="*/ 189 w 6067"/>
                <a:gd name="T75" fmla="*/ 464 h 728"/>
                <a:gd name="T76" fmla="*/ 467 w 6067"/>
                <a:gd name="T77" fmla="*/ 464 h 728"/>
                <a:gd name="T78" fmla="*/ 467 w 6067"/>
                <a:gd name="T79" fmla="*/ 264 h 728"/>
                <a:gd name="T80" fmla="*/ 536 w 6067"/>
                <a:gd name="T81" fmla="*/ 29 h 728"/>
                <a:gd name="T82" fmla="*/ 0 w 6067"/>
                <a:gd name="T83" fmla="*/ 364 h 728"/>
                <a:gd name="T84" fmla="*/ 536 w 6067"/>
                <a:gd name="T85" fmla="*/ 699 h 728"/>
                <a:gd name="T86" fmla="*/ 673 w 6067"/>
                <a:gd name="T87" fmla="*/ 667 h 728"/>
                <a:gd name="T88" fmla="*/ 642 w 6067"/>
                <a:gd name="T89" fmla="*/ 529 h 728"/>
                <a:gd name="T90" fmla="*/ 242 w 6067"/>
                <a:gd name="T91" fmla="*/ 279 h 728"/>
                <a:gd name="T92" fmla="*/ 242 w 6067"/>
                <a:gd name="T93" fmla="*/ 449 h 728"/>
                <a:gd name="T94" fmla="*/ 642 w 6067"/>
                <a:gd name="T95" fmla="*/ 199 h 728"/>
                <a:gd name="T96" fmla="*/ 642 w 6067"/>
                <a:gd name="T97" fmla="*/ 199 h 728"/>
                <a:gd name="T98" fmla="*/ 673 w 6067"/>
                <a:gd name="T99" fmla="*/ 61 h 728"/>
                <a:gd name="T100" fmla="*/ 536 w 6067"/>
                <a:gd name="T101" fmla="*/ 2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67" h="728">
                  <a:moveTo>
                    <a:pt x="6067" y="264"/>
                  </a:moveTo>
                  <a:lnTo>
                    <a:pt x="5467" y="264"/>
                  </a:lnTo>
                  <a:lnTo>
                    <a:pt x="5467" y="464"/>
                  </a:lnTo>
                  <a:lnTo>
                    <a:pt x="6067" y="464"/>
                  </a:lnTo>
                  <a:lnTo>
                    <a:pt x="6067" y="264"/>
                  </a:lnTo>
                  <a:close/>
                  <a:moveTo>
                    <a:pt x="5267" y="264"/>
                  </a:moveTo>
                  <a:lnTo>
                    <a:pt x="4667" y="264"/>
                  </a:lnTo>
                  <a:lnTo>
                    <a:pt x="4667" y="464"/>
                  </a:lnTo>
                  <a:lnTo>
                    <a:pt x="5267" y="464"/>
                  </a:lnTo>
                  <a:lnTo>
                    <a:pt x="5267" y="264"/>
                  </a:lnTo>
                  <a:close/>
                  <a:moveTo>
                    <a:pt x="4467" y="264"/>
                  </a:moveTo>
                  <a:lnTo>
                    <a:pt x="3867" y="264"/>
                  </a:lnTo>
                  <a:lnTo>
                    <a:pt x="3867" y="464"/>
                  </a:lnTo>
                  <a:lnTo>
                    <a:pt x="4467" y="464"/>
                  </a:lnTo>
                  <a:lnTo>
                    <a:pt x="4467" y="264"/>
                  </a:lnTo>
                  <a:close/>
                  <a:moveTo>
                    <a:pt x="3667" y="264"/>
                  </a:moveTo>
                  <a:lnTo>
                    <a:pt x="3067" y="264"/>
                  </a:lnTo>
                  <a:lnTo>
                    <a:pt x="3067" y="464"/>
                  </a:lnTo>
                  <a:lnTo>
                    <a:pt x="3667" y="464"/>
                  </a:lnTo>
                  <a:lnTo>
                    <a:pt x="3667" y="264"/>
                  </a:lnTo>
                  <a:close/>
                  <a:moveTo>
                    <a:pt x="2867" y="264"/>
                  </a:moveTo>
                  <a:lnTo>
                    <a:pt x="2267" y="264"/>
                  </a:lnTo>
                  <a:lnTo>
                    <a:pt x="2267" y="464"/>
                  </a:lnTo>
                  <a:lnTo>
                    <a:pt x="2867" y="464"/>
                  </a:lnTo>
                  <a:lnTo>
                    <a:pt x="2867" y="264"/>
                  </a:lnTo>
                  <a:close/>
                  <a:moveTo>
                    <a:pt x="2067" y="264"/>
                  </a:moveTo>
                  <a:lnTo>
                    <a:pt x="1467" y="264"/>
                  </a:lnTo>
                  <a:lnTo>
                    <a:pt x="1467" y="464"/>
                  </a:lnTo>
                  <a:lnTo>
                    <a:pt x="2067" y="464"/>
                  </a:lnTo>
                  <a:lnTo>
                    <a:pt x="2067" y="264"/>
                  </a:lnTo>
                  <a:close/>
                  <a:moveTo>
                    <a:pt x="1267" y="264"/>
                  </a:moveTo>
                  <a:lnTo>
                    <a:pt x="667" y="264"/>
                  </a:lnTo>
                  <a:lnTo>
                    <a:pt x="667" y="464"/>
                  </a:lnTo>
                  <a:lnTo>
                    <a:pt x="1267" y="464"/>
                  </a:lnTo>
                  <a:lnTo>
                    <a:pt x="1267" y="264"/>
                  </a:lnTo>
                  <a:close/>
                  <a:moveTo>
                    <a:pt x="467" y="264"/>
                  </a:moveTo>
                  <a:lnTo>
                    <a:pt x="189" y="264"/>
                  </a:lnTo>
                  <a:lnTo>
                    <a:pt x="189" y="464"/>
                  </a:lnTo>
                  <a:lnTo>
                    <a:pt x="467" y="464"/>
                  </a:lnTo>
                  <a:lnTo>
                    <a:pt x="467" y="264"/>
                  </a:lnTo>
                  <a:close/>
                  <a:moveTo>
                    <a:pt x="536" y="29"/>
                  </a:moveTo>
                  <a:lnTo>
                    <a:pt x="0" y="364"/>
                  </a:lnTo>
                  <a:lnTo>
                    <a:pt x="536" y="699"/>
                  </a:lnTo>
                  <a:cubicBezTo>
                    <a:pt x="583" y="728"/>
                    <a:pt x="644" y="714"/>
                    <a:pt x="673" y="667"/>
                  </a:cubicBezTo>
                  <a:cubicBezTo>
                    <a:pt x="703" y="620"/>
                    <a:pt x="689" y="559"/>
                    <a:pt x="642" y="529"/>
                  </a:cubicBezTo>
                  <a:lnTo>
                    <a:pt x="242" y="279"/>
                  </a:lnTo>
                  <a:lnTo>
                    <a:pt x="242" y="449"/>
                  </a:lnTo>
                  <a:lnTo>
                    <a:pt x="642" y="199"/>
                  </a:lnTo>
                  <a:lnTo>
                    <a:pt x="642" y="199"/>
                  </a:lnTo>
                  <a:cubicBezTo>
                    <a:pt x="689" y="170"/>
                    <a:pt x="703" y="108"/>
                    <a:pt x="673" y="61"/>
                  </a:cubicBezTo>
                  <a:cubicBezTo>
                    <a:pt x="644" y="14"/>
                    <a:pt x="583" y="0"/>
                    <a:pt x="536" y="29"/>
                  </a:cubicBezTo>
                  <a:close/>
                </a:path>
              </a:pathLst>
            </a:custGeom>
            <a:solidFill>
              <a:srgbClr val="000000"/>
            </a:solidFill>
            <a:ln w="0" cap="flat">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56" name="Freeform 119"/>
            <p:cNvSpPr>
              <a:spLocks noEditPoints="1"/>
            </p:cNvSpPr>
            <p:nvPr/>
          </p:nvSpPr>
          <p:spPr bwMode="auto">
            <a:xfrm>
              <a:off x="7811" y="4395"/>
              <a:ext cx="152" cy="146"/>
            </a:xfrm>
            <a:custGeom>
              <a:avLst/>
              <a:gdLst>
                <a:gd name="T0" fmla="*/ 174 w 2167"/>
                <a:gd name="T1" fmla="*/ 32 h 2242"/>
                <a:gd name="T2" fmla="*/ 220 w 2167"/>
                <a:gd name="T3" fmla="*/ 3 h 2242"/>
                <a:gd name="T4" fmla="*/ 273 w 2167"/>
                <a:gd name="T5" fmla="*/ 17 h 2242"/>
                <a:gd name="T6" fmla="*/ 450 w 2167"/>
                <a:gd name="T7" fmla="*/ 165 h 2242"/>
                <a:gd name="T8" fmla="*/ 623 w 2167"/>
                <a:gd name="T9" fmla="*/ 322 h 2242"/>
                <a:gd name="T10" fmla="*/ 787 w 2167"/>
                <a:gd name="T11" fmla="*/ 485 h 2242"/>
                <a:gd name="T12" fmla="*/ 943 w 2167"/>
                <a:gd name="T13" fmla="*/ 653 h 2242"/>
                <a:gd name="T14" fmla="*/ 1090 w 2167"/>
                <a:gd name="T15" fmla="*/ 826 h 2242"/>
                <a:gd name="T16" fmla="*/ 1226 w 2167"/>
                <a:gd name="T17" fmla="*/ 1003 h 2242"/>
                <a:gd name="T18" fmla="*/ 1353 w 2167"/>
                <a:gd name="T19" fmla="*/ 1183 h 2242"/>
                <a:gd name="T20" fmla="*/ 1468 w 2167"/>
                <a:gd name="T21" fmla="*/ 1365 h 2242"/>
                <a:gd name="T22" fmla="*/ 1430 w 2167"/>
                <a:gd name="T23" fmla="*/ 1337 h 2242"/>
                <a:gd name="T24" fmla="*/ 2116 w 2167"/>
                <a:gd name="T25" fmla="*/ 1537 h 2242"/>
                <a:gd name="T26" fmla="*/ 2161 w 2167"/>
                <a:gd name="T27" fmla="*/ 1582 h 2242"/>
                <a:gd name="T28" fmla="*/ 2147 w 2167"/>
                <a:gd name="T29" fmla="*/ 1644 h 2242"/>
                <a:gd name="T30" fmla="*/ 1659 w 2167"/>
                <a:gd name="T31" fmla="*/ 2211 h 2242"/>
                <a:gd name="T32" fmla="*/ 1566 w 2167"/>
                <a:gd name="T33" fmla="*/ 2219 h 2242"/>
                <a:gd name="T34" fmla="*/ 282 w 2167"/>
                <a:gd name="T35" fmla="*/ 1136 h 2242"/>
                <a:gd name="T36" fmla="*/ 266 w 2167"/>
                <a:gd name="T37" fmla="*/ 1053 h 2242"/>
                <a:gd name="T38" fmla="*/ 344 w 2167"/>
                <a:gd name="T39" fmla="*/ 1021 h 2242"/>
                <a:gd name="T40" fmla="*/ 1019 w 2167"/>
                <a:gd name="T41" fmla="*/ 1217 h 2242"/>
                <a:gd name="T42" fmla="*/ 946 w 2167"/>
                <a:gd name="T43" fmla="*/ 1321 h 2242"/>
                <a:gd name="T44" fmla="*/ 849 w 2167"/>
                <a:gd name="T45" fmla="*/ 1191 h 2242"/>
                <a:gd name="T46" fmla="*/ 748 w 2167"/>
                <a:gd name="T47" fmla="*/ 1064 h 2242"/>
                <a:gd name="T48" fmla="*/ 641 w 2167"/>
                <a:gd name="T49" fmla="*/ 940 h 2242"/>
                <a:gd name="T50" fmla="*/ 528 w 2167"/>
                <a:gd name="T51" fmla="*/ 818 h 2242"/>
                <a:gd name="T52" fmla="*/ 410 w 2167"/>
                <a:gd name="T53" fmla="*/ 698 h 2242"/>
                <a:gd name="T54" fmla="*/ 288 w 2167"/>
                <a:gd name="T55" fmla="*/ 582 h 2242"/>
                <a:gd name="T56" fmla="*/ 162 w 2167"/>
                <a:gd name="T57" fmla="*/ 469 h 2242"/>
                <a:gd name="T58" fmla="*/ 32 w 2167"/>
                <a:gd name="T59" fmla="*/ 360 h 2242"/>
                <a:gd name="T60" fmla="*/ 18 w 2167"/>
                <a:gd name="T61" fmla="*/ 273 h 2242"/>
                <a:gd name="T62" fmla="*/ 174 w 2167"/>
                <a:gd name="T63" fmla="*/ 32 h 2242"/>
                <a:gd name="T64" fmla="*/ 130 w 2167"/>
                <a:gd name="T65" fmla="*/ 345 h 2242"/>
                <a:gd name="T66" fmla="*/ 117 w 2167"/>
                <a:gd name="T67" fmla="*/ 258 h 2242"/>
                <a:gd name="T68" fmla="*/ 251 w 2167"/>
                <a:gd name="T69" fmla="*/ 370 h 2242"/>
                <a:gd name="T70" fmla="*/ 381 w 2167"/>
                <a:gd name="T71" fmla="*/ 485 h 2242"/>
                <a:gd name="T72" fmla="*/ 505 w 2167"/>
                <a:gd name="T73" fmla="*/ 605 h 2242"/>
                <a:gd name="T74" fmla="*/ 626 w 2167"/>
                <a:gd name="T75" fmla="*/ 727 h 2242"/>
                <a:gd name="T76" fmla="*/ 741 w 2167"/>
                <a:gd name="T77" fmla="*/ 853 h 2242"/>
                <a:gd name="T78" fmla="*/ 852 w 2167"/>
                <a:gd name="T79" fmla="*/ 981 h 2242"/>
                <a:gd name="T80" fmla="*/ 956 w 2167"/>
                <a:gd name="T81" fmla="*/ 1111 h 2242"/>
                <a:gd name="T82" fmla="*/ 1053 w 2167"/>
                <a:gd name="T83" fmla="*/ 1242 h 2242"/>
                <a:gd name="T84" fmla="*/ 1055 w 2167"/>
                <a:gd name="T85" fmla="*/ 1320 h 2242"/>
                <a:gd name="T86" fmla="*/ 981 w 2167"/>
                <a:gd name="T87" fmla="*/ 1345 h 2242"/>
                <a:gd name="T88" fmla="*/ 306 w 2167"/>
                <a:gd name="T89" fmla="*/ 1149 h 2242"/>
                <a:gd name="T90" fmla="*/ 368 w 2167"/>
                <a:gd name="T91" fmla="*/ 1034 h 2242"/>
                <a:gd name="T92" fmla="*/ 1652 w 2167"/>
                <a:gd name="T93" fmla="*/ 2117 h 2242"/>
                <a:gd name="T94" fmla="*/ 1558 w 2167"/>
                <a:gd name="T95" fmla="*/ 2124 h 2242"/>
                <a:gd name="T96" fmla="*/ 2046 w 2167"/>
                <a:gd name="T97" fmla="*/ 1557 h 2242"/>
                <a:gd name="T98" fmla="*/ 2078 w 2167"/>
                <a:gd name="T99" fmla="*/ 1665 h 2242"/>
                <a:gd name="T100" fmla="*/ 1393 w 2167"/>
                <a:gd name="T101" fmla="*/ 1465 h 2242"/>
                <a:gd name="T102" fmla="*/ 1355 w 2167"/>
                <a:gd name="T103" fmla="*/ 1437 h 2242"/>
                <a:gd name="T104" fmla="*/ 1243 w 2167"/>
                <a:gd name="T105" fmla="*/ 1259 h 2242"/>
                <a:gd name="T106" fmla="*/ 1121 w 2167"/>
                <a:gd name="T107" fmla="*/ 1084 h 2242"/>
                <a:gd name="T108" fmla="*/ 988 w 2167"/>
                <a:gd name="T109" fmla="*/ 912 h 2242"/>
                <a:gd name="T110" fmla="*/ 845 w 2167"/>
                <a:gd name="T111" fmla="*/ 743 h 2242"/>
                <a:gd name="T112" fmla="*/ 693 w 2167"/>
                <a:gd name="T113" fmla="*/ 579 h 2242"/>
                <a:gd name="T114" fmla="*/ 533 w 2167"/>
                <a:gd name="T115" fmla="*/ 421 h 2242"/>
                <a:gd name="T116" fmla="*/ 365 w 2167"/>
                <a:gd name="T117" fmla="*/ 268 h 2242"/>
                <a:gd name="T118" fmla="*/ 187 w 2167"/>
                <a:gd name="T119" fmla="*/ 120 h 2242"/>
                <a:gd name="T120" fmla="*/ 286 w 2167"/>
                <a:gd name="T121" fmla="*/ 105 h 2242"/>
                <a:gd name="T122" fmla="*/ 130 w 2167"/>
                <a:gd name="T123" fmla="*/ 345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7" h="2242">
                  <a:moveTo>
                    <a:pt x="174" y="32"/>
                  </a:moveTo>
                  <a:cubicBezTo>
                    <a:pt x="184" y="16"/>
                    <a:pt x="201" y="5"/>
                    <a:pt x="220" y="3"/>
                  </a:cubicBezTo>
                  <a:cubicBezTo>
                    <a:pt x="239" y="0"/>
                    <a:pt x="258" y="5"/>
                    <a:pt x="273" y="17"/>
                  </a:cubicBezTo>
                  <a:lnTo>
                    <a:pt x="450" y="165"/>
                  </a:lnTo>
                  <a:lnTo>
                    <a:pt x="623" y="322"/>
                  </a:lnTo>
                  <a:lnTo>
                    <a:pt x="787" y="485"/>
                  </a:lnTo>
                  <a:lnTo>
                    <a:pt x="943" y="653"/>
                  </a:lnTo>
                  <a:lnTo>
                    <a:pt x="1090" y="826"/>
                  </a:lnTo>
                  <a:lnTo>
                    <a:pt x="1226" y="1003"/>
                  </a:lnTo>
                  <a:lnTo>
                    <a:pt x="1353" y="1183"/>
                  </a:lnTo>
                  <a:lnTo>
                    <a:pt x="1468" y="1365"/>
                  </a:lnTo>
                  <a:lnTo>
                    <a:pt x="1430" y="1337"/>
                  </a:lnTo>
                  <a:lnTo>
                    <a:pt x="2116" y="1537"/>
                  </a:lnTo>
                  <a:cubicBezTo>
                    <a:pt x="2137" y="1543"/>
                    <a:pt x="2154" y="1560"/>
                    <a:pt x="2161" y="1582"/>
                  </a:cubicBezTo>
                  <a:cubicBezTo>
                    <a:pt x="2167" y="1604"/>
                    <a:pt x="2162" y="1627"/>
                    <a:pt x="2147" y="1644"/>
                  </a:cubicBezTo>
                  <a:lnTo>
                    <a:pt x="1659" y="2211"/>
                  </a:lnTo>
                  <a:cubicBezTo>
                    <a:pt x="1636" y="2239"/>
                    <a:pt x="1594" y="2242"/>
                    <a:pt x="1566" y="2219"/>
                  </a:cubicBezTo>
                  <a:lnTo>
                    <a:pt x="282" y="1136"/>
                  </a:lnTo>
                  <a:cubicBezTo>
                    <a:pt x="258" y="1116"/>
                    <a:pt x="251" y="1081"/>
                    <a:pt x="266" y="1053"/>
                  </a:cubicBezTo>
                  <a:cubicBezTo>
                    <a:pt x="281" y="1026"/>
                    <a:pt x="313" y="1012"/>
                    <a:pt x="344" y="1021"/>
                  </a:cubicBezTo>
                  <a:lnTo>
                    <a:pt x="1019" y="1217"/>
                  </a:lnTo>
                  <a:lnTo>
                    <a:pt x="946" y="1321"/>
                  </a:lnTo>
                  <a:lnTo>
                    <a:pt x="849" y="1191"/>
                  </a:lnTo>
                  <a:lnTo>
                    <a:pt x="748" y="1064"/>
                  </a:lnTo>
                  <a:lnTo>
                    <a:pt x="641" y="940"/>
                  </a:lnTo>
                  <a:lnTo>
                    <a:pt x="528" y="818"/>
                  </a:lnTo>
                  <a:lnTo>
                    <a:pt x="410" y="698"/>
                  </a:lnTo>
                  <a:lnTo>
                    <a:pt x="288" y="582"/>
                  </a:lnTo>
                  <a:lnTo>
                    <a:pt x="162" y="469"/>
                  </a:lnTo>
                  <a:lnTo>
                    <a:pt x="32" y="360"/>
                  </a:lnTo>
                  <a:cubicBezTo>
                    <a:pt x="6" y="338"/>
                    <a:pt x="0" y="301"/>
                    <a:pt x="18" y="273"/>
                  </a:cubicBezTo>
                  <a:lnTo>
                    <a:pt x="174" y="32"/>
                  </a:lnTo>
                  <a:close/>
                  <a:moveTo>
                    <a:pt x="130" y="345"/>
                  </a:moveTo>
                  <a:lnTo>
                    <a:pt x="117" y="258"/>
                  </a:lnTo>
                  <a:lnTo>
                    <a:pt x="251" y="370"/>
                  </a:lnTo>
                  <a:lnTo>
                    <a:pt x="381" y="485"/>
                  </a:lnTo>
                  <a:lnTo>
                    <a:pt x="505" y="605"/>
                  </a:lnTo>
                  <a:lnTo>
                    <a:pt x="626" y="727"/>
                  </a:lnTo>
                  <a:lnTo>
                    <a:pt x="741" y="853"/>
                  </a:lnTo>
                  <a:lnTo>
                    <a:pt x="852" y="981"/>
                  </a:lnTo>
                  <a:lnTo>
                    <a:pt x="956" y="1111"/>
                  </a:lnTo>
                  <a:lnTo>
                    <a:pt x="1053" y="1242"/>
                  </a:lnTo>
                  <a:cubicBezTo>
                    <a:pt x="1071" y="1265"/>
                    <a:pt x="1071" y="1296"/>
                    <a:pt x="1055" y="1320"/>
                  </a:cubicBezTo>
                  <a:cubicBezTo>
                    <a:pt x="1038" y="1343"/>
                    <a:pt x="1009" y="1353"/>
                    <a:pt x="981" y="1345"/>
                  </a:cubicBezTo>
                  <a:lnTo>
                    <a:pt x="306" y="1149"/>
                  </a:lnTo>
                  <a:lnTo>
                    <a:pt x="368" y="1034"/>
                  </a:lnTo>
                  <a:lnTo>
                    <a:pt x="1652" y="2117"/>
                  </a:lnTo>
                  <a:lnTo>
                    <a:pt x="1558" y="2124"/>
                  </a:lnTo>
                  <a:lnTo>
                    <a:pt x="2046" y="1557"/>
                  </a:lnTo>
                  <a:lnTo>
                    <a:pt x="2078" y="1665"/>
                  </a:lnTo>
                  <a:lnTo>
                    <a:pt x="1393" y="1465"/>
                  </a:lnTo>
                  <a:cubicBezTo>
                    <a:pt x="1377" y="1460"/>
                    <a:pt x="1364" y="1450"/>
                    <a:pt x="1355" y="1437"/>
                  </a:cubicBezTo>
                  <a:lnTo>
                    <a:pt x="1243" y="1259"/>
                  </a:lnTo>
                  <a:lnTo>
                    <a:pt x="1121" y="1084"/>
                  </a:lnTo>
                  <a:lnTo>
                    <a:pt x="988" y="912"/>
                  </a:lnTo>
                  <a:lnTo>
                    <a:pt x="845" y="743"/>
                  </a:lnTo>
                  <a:lnTo>
                    <a:pt x="693" y="579"/>
                  </a:lnTo>
                  <a:lnTo>
                    <a:pt x="533" y="421"/>
                  </a:lnTo>
                  <a:lnTo>
                    <a:pt x="365" y="268"/>
                  </a:lnTo>
                  <a:lnTo>
                    <a:pt x="187" y="120"/>
                  </a:lnTo>
                  <a:lnTo>
                    <a:pt x="286" y="105"/>
                  </a:lnTo>
                  <a:lnTo>
                    <a:pt x="130" y="345"/>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57" name="Freeform 120"/>
            <p:cNvSpPr>
              <a:spLocks noEditPoints="1"/>
            </p:cNvSpPr>
            <p:nvPr/>
          </p:nvSpPr>
          <p:spPr bwMode="auto">
            <a:xfrm>
              <a:off x="6824" y="5926"/>
              <a:ext cx="179" cy="67"/>
            </a:xfrm>
            <a:custGeom>
              <a:avLst/>
              <a:gdLst>
                <a:gd name="T0" fmla="*/ 2545 w 2546"/>
                <a:gd name="T1" fmla="*/ 966 h 1037"/>
                <a:gd name="T2" fmla="*/ 2525 w 2546"/>
                <a:gd name="T3" fmla="*/ 1017 h 1037"/>
                <a:gd name="T4" fmla="*/ 2474 w 2546"/>
                <a:gd name="T5" fmla="*/ 1036 h 1037"/>
                <a:gd name="T6" fmla="*/ 2244 w 2546"/>
                <a:gd name="T7" fmla="*/ 1019 h 1037"/>
                <a:gd name="T8" fmla="*/ 2012 w 2546"/>
                <a:gd name="T9" fmla="*/ 993 h 1037"/>
                <a:gd name="T10" fmla="*/ 1783 w 2546"/>
                <a:gd name="T11" fmla="*/ 956 h 1037"/>
                <a:gd name="T12" fmla="*/ 1559 w 2546"/>
                <a:gd name="T13" fmla="*/ 911 h 1037"/>
                <a:gd name="T14" fmla="*/ 1339 w 2546"/>
                <a:gd name="T15" fmla="*/ 856 h 1037"/>
                <a:gd name="T16" fmla="*/ 1125 w 2546"/>
                <a:gd name="T17" fmla="*/ 792 h 1037"/>
                <a:gd name="T18" fmla="*/ 917 w 2546"/>
                <a:gd name="T19" fmla="*/ 719 h 1037"/>
                <a:gd name="T20" fmla="*/ 717 w 2546"/>
                <a:gd name="T21" fmla="*/ 638 h 1037"/>
                <a:gd name="T22" fmla="*/ 764 w 2546"/>
                <a:gd name="T23" fmla="*/ 639 h 1037"/>
                <a:gd name="T24" fmla="*/ 91 w 2546"/>
                <a:gd name="T25" fmla="*/ 877 h 1037"/>
                <a:gd name="T26" fmla="*/ 28 w 2546"/>
                <a:gd name="T27" fmla="*/ 867 h 1037"/>
                <a:gd name="T28" fmla="*/ 2 w 2546"/>
                <a:gd name="T29" fmla="*/ 808 h 1037"/>
                <a:gd name="T30" fmla="*/ 68 w 2546"/>
                <a:gd name="T31" fmla="*/ 63 h 1037"/>
                <a:gd name="T32" fmla="*/ 139 w 2546"/>
                <a:gd name="T33" fmla="*/ 3 h 1037"/>
                <a:gd name="T34" fmla="*/ 1814 w 2546"/>
                <a:gd name="T35" fmla="*/ 133 h 1037"/>
                <a:gd name="T36" fmla="*/ 1875 w 2546"/>
                <a:gd name="T37" fmla="*/ 191 h 1037"/>
                <a:gd name="T38" fmla="*/ 1831 w 2546"/>
                <a:gd name="T39" fmla="*/ 262 h 1037"/>
                <a:gd name="T40" fmla="*/ 1168 w 2546"/>
                <a:gd name="T41" fmla="*/ 496 h 1037"/>
                <a:gd name="T42" fmla="*/ 1166 w 2546"/>
                <a:gd name="T43" fmla="*/ 370 h 1037"/>
                <a:gd name="T44" fmla="*/ 1321 w 2546"/>
                <a:gd name="T45" fmla="*/ 419 h 1037"/>
                <a:gd name="T46" fmla="*/ 1477 w 2546"/>
                <a:gd name="T47" fmla="*/ 463 h 1037"/>
                <a:gd name="T48" fmla="*/ 1637 w 2546"/>
                <a:gd name="T49" fmla="*/ 501 h 1037"/>
                <a:gd name="T50" fmla="*/ 1800 w 2546"/>
                <a:gd name="T51" fmla="*/ 535 h 1037"/>
                <a:gd name="T52" fmla="*/ 1965 w 2546"/>
                <a:gd name="T53" fmla="*/ 563 h 1037"/>
                <a:gd name="T54" fmla="*/ 2132 w 2546"/>
                <a:gd name="T55" fmla="*/ 586 h 1037"/>
                <a:gd name="T56" fmla="*/ 2301 w 2546"/>
                <a:gd name="T57" fmla="*/ 605 h 1037"/>
                <a:gd name="T58" fmla="*/ 2470 w 2546"/>
                <a:gd name="T59" fmla="*/ 617 h 1037"/>
                <a:gd name="T60" fmla="*/ 2532 w 2546"/>
                <a:gd name="T61" fmla="*/ 680 h 1037"/>
                <a:gd name="T62" fmla="*/ 2545 w 2546"/>
                <a:gd name="T63" fmla="*/ 966 h 1037"/>
                <a:gd name="T64" fmla="*/ 2398 w 2546"/>
                <a:gd name="T65" fmla="*/ 687 h 1037"/>
                <a:gd name="T66" fmla="*/ 2460 w 2546"/>
                <a:gd name="T67" fmla="*/ 750 h 1037"/>
                <a:gd name="T68" fmla="*/ 2286 w 2546"/>
                <a:gd name="T69" fmla="*/ 737 h 1037"/>
                <a:gd name="T70" fmla="*/ 2114 w 2546"/>
                <a:gd name="T71" fmla="*/ 719 h 1037"/>
                <a:gd name="T72" fmla="*/ 1943 w 2546"/>
                <a:gd name="T73" fmla="*/ 695 h 1037"/>
                <a:gd name="T74" fmla="*/ 1773 w 2546"/>
                <a:gd name="T75" fmla="*/ 665 h 1037"/>
                <a:gd name="T76" fmla="*/ 1606 w 2546"/>
                <a:gd name="T77" fmla="*/ 631 h 1037"/>
                <a:gd name="T78" fmla="*/ 1441 w 2546"/>
                <a:gd name="T79" fmla="*/ 591 h 1037"/>
                <a:gd name="T80" fmla="*/ 1281 w 2546"/>
                <a:gd name="T81" fmla="*/ 546 h 1037"/>
                <a:gd name="T82" fmla="*/ 1126 w 2546"/>
                <a:gd name="T83" fmla="*/ 497 h 1037"/>
                <a:gd name="T84" fmla="*/ 1079 w 2546"/>
                <a:gd name="T85" fmla="*/ 435 h 1037"/>
                <a:gd name="T86" fmla="*/ 1124 w 2546"/>
                <a:gd name="T87" fmla="*/ 371 h 1037"/>
                <a:gd name="T88" fmla="*/ 1787 w 2546"/>
                <a:gd name="T89" fmla="*/ 137 h 1037"/>
                <a:gd name="T90" fmla="*/ 1804 w 2546"/>
                <a:gd name="T91" fmla="*/ 266 h 1037"/>
                <a:gd name="T92" fmla="*/ 129 w 2546"/>
                <a:gd name="T93" fmla="*/ 135 h 1037"/>
                <a:gd name="T94" fmla="*/ 200 w 2546"/>
                <a:gd name="T95" fmla="*/ 75 h 1037"/>
                <a:gd name="T96" fmla="*/ 135 w 2546"/>
                <a:gd name="T97" fmla="*/ 820 h 1037"/>
                <a:gd name="T98" fmla="*/ 46 w 2546"/>
                <a:gd name="T99" fmla="*/ 751 h 1037"/>
                <a:gd name="T100" fmla="*/ 720 w 2546"/>
                <a:gd name="T101" fmla="*/ 514 h 1037"/>
                <a:gd name="T102" fmla="*/ 767 w 2546"/>
                <a:gd name="T103" fmla="*/ 515 h 1037"/>
                <a:gd name="T104" fmla="*/ 961 w 2546"/>
                <a:gd name="T105" fmla="*/ 594 h 1037"/>
                <a:gd name="T106" fmla="*/ 1163 w 2546"/>
                <a:gd name="T107" fmla="*/ 664 h 1037"/>
                <a:gd name="T108" fmla="*/ 1371 w 2546"/>
                <a:gd name="T109" fmla="*/ 726 h 1037"/>
                <a:gd name="T110" fmla="*/ 1586 w 2546"/>
                <a:gd name="T111" fmla="*/ 780 h 1037"/>
                <a:gd name="T112" fmla="*/ 1804 w 2546"/>
                <a:gd name="T113" fmla="*/ 825 h 1037"/>
                <a:gd name="T114" fmla="*/ 2028 w 2546"/>
                <a:gd name="T115" fmla="*/ 860 h 1037"/>
                <a:gd name="T116" fmla="*/ 2253 w 2546"/>
                <a:gd name="T117" fmla="*/ 886 h 1037"/>
                <a:gd name="T118" fmla="*/ 2483 w 2546"/>
                <a:gd name="T119" fmla="*/ 903 h 1037"/>
                <a:gd name="T120" fmla="*/ 2412 w 2546"/>
                <a:gd name="T121" fmla="*/ 973 h 1037"/>
                <a:gd name="T122" fmla="*/ 2398 w 2546"/>
                <a:gd name="T123" fmla="*/ 687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6" h="1037">
                  <a:moveTo>
                    <a:pt x="2545" y="966"/>
                  </a:moveTo>
                  <a:cubicBezTo>
                    <a:pt x="2546" y="985"/>
                    <a:pt x="2539" y="1004"/>
                    <a:pt x="2525" y="1017"/>
                  </a:cubicBezTo>
                  <a:cubicBezTo>
                    <a:pt x="2511" y="1030"/>
                    <a:pt x="2493" y="1037"/>
                    <a:pt x="2474" y="1036"/>
                  </a:cubicBezTo>
                  <a:lnTo>
                    <a:pt x="2244" y="1019"/>
                  </a:lnTo>
                  <a:lnTo>
                    <a:pt x="2012" y="993"/>
                  </a:lnTo>
                  <a:lnTo>
                    <a:pt x="1783" y="956"/>
                  </a:lnTo>
                  <a:lnTo>
                    <a:pt x="1559" y="911"/>
                  </a:lnTo>
                  <a:lnTo>
                    <a:pt x="1339" y="856"/>
                  </a:lnTo>
                  <a:lnTo>
                    <a:pt x="1125" y="792"/>
                  </a:lnTo>
                  <a:lnTo>
                    <a:pt x="917" y="719"/>
                  </a:lnTo>
                  <a:lnTo>
                    <a:pt x="717" y="638"/>
                  </a:lnTo>
                  <a:lnTo>
                    <a:pt x="764" y="639"/>
                  </a:lnTo>
                  <a:lnTo>
                    <a:pt x="91" y="877"/>
                  </a:lnTo>
                  <a:cubicBezTo>
                    <a:pt x="69" y="884"/>
                    <a:pt x="46" y="881"/>
                    <a:pt x="28" y="867"/>
                  </a:cubicBezTo>
                  <a:cubicBezTo>
                    <a:pt x="10" y="853"/>
                    <a:pt x="0" y="831"/>
                    <a:pt x="2" y="808"/>
                  </a:cubicBezTo>
                  <a:lnTo>
                    <a:pt x="68" y="63"/>
                  </a:lnTo>
                  <a:cubicBezTo>
                    <a:pt x="71" y="27"/>
                    <a:pt x="103" y="0"/>
                    <a:pt x="139" y="3"/>
                  </a:cubicBezTo>
                  <a:lnTo>
                    <a:pt x="1814" y="133"/>
                  </a:lnTo>
                  <a:cubicBezTo>
                    <a:pt x="1846" y="135"/>
                    <a:pt x="1871" y="160"/>
                    <a:pt x="1875" y="191"/>
                  </a:cubicBezTo>
                  <a:cubicBezTo>
                    <a:pt x="1879" y="222"/>
                    <a:pt x="1861" y="252"/>
                    <a:pt x="1831" y="262"/>
                  </a:cubicBezTo>
                  <a:lnTo>
                    <a:pt x="1168" y="496"/>
                  </a:lnTo>
                  <a:lnTo>
                    <a:pt x="1166" y="370"/>
                  </a:lnTo>
                  <a:lnTo>
                    <a:pt x="1321" y="419"/>
                  </a:lnTo>
                  <a:lnTo>
                    <a:pt x="1477" y="463"/>
                  </a:lnTo>
                  <a:lnTo>
                    <a:pt x="1637" y="501"/>
                  </a:lnTo>
                  <a:lnTo>
                    <a:pt x="1800" y="535"/>
                  </a:lnTo>
                  <a:lnTo>
                    <a:pt x="1965" y="563"/>
                  </a:lnTo>
                  <a:lnTo>
                    <a:pt x="2132" y="586"/>
                  </a:lnTo>
                  <a:lnTo>
                    <a:pt x="2301" y="605"/>
                  </a:lnTo>
                  <a:lnTo>
                    <a:pt x="2470" y="617"/>
                  </a:lnTo>
                  <a:cubicBezTo>
                    <a:pt x="2503" y="619"/>
                    <a:pt x="2530" y="647"/>
                    <a:pt x="2532" y="680"/>
                  </a:cubicBezTo>
                  <a:lnTo>
                    <a:pt x="2545" y="966"/>
                  </a:lnTo>
                  <a:close/>
                  <a:moveTo>
                    <a:pt x="2398" y="687"/>
                  </a:moveTo>
                  <a:lnTo>
                    <a:pt x="2460" y="750"/>
                  </a:lnTo>
                  <a:lnTo>
                    <a:pt x="2286" y="737"/>
                  </a:lnTo>
                  <a:lnTo>
                    <a:pt x="2114" y="719"/>
                  </a:lnTo>
                  <a:lnTo>
                    <a:pt x="1943" y="695"/>
                  </a:lnTo>
                  <a:lnTo>
                    <a:pt x="1773" y="665"/>
                  </a:lnTo>
                  <a:lnTo>
                    <a:pt x="1606" y="631"/>
                  </a:lnTo>
                  <a:lnTo>
                    <a:pt x="1441" y="591"/>
                  </a:lnTo>
                  <a:lnTo>
                    <a:pt x="1281" y="546"/>
                  </a:lnTo>
                  <a:lnTo>
                    <a:pt x="1126" y="497"/>
                  </a:lnTo>
                  <a:cubicBezTo>
                    <a:pt x="1099" y="488"/>
                    <a:pt x="1080" y="463"/>
                    <a:pt x="1079" y="435"/>
                  </a:cubicBezTo>
                  <a:cubicBezTo>
                    <a:pt x="1079" y="406"/>
                    <a:pt x="1097" y="380"/>
                    <a:pt x="1124" y="371"/>
                  </a:cubicBezTo>
                  <a:lnTo>
                    <a:pt x="1787" y="137"/>
                  </a:lnTo>
                  <a:lnTo>
                    <a:pt x="1804" y="266"/>
                  </a:lnTo>
                  <a:lnTo>
                    <a:pt x="129" y="135"/>
                  </a:lnTo>
                  <a:lnTo>
                    <a:pt x="200" y="75"/>
                  </a:lnTo>
                  <a:lnTo>
                    <a:pt x="135" y="820"/>
                  </a:lnTo>
                  <a:lnTo>
                    <a:pt x="46" y="751"/>
                  </a:lnTo>
                  <a:lnTo>
                    <a:pt x="720" y="514"/>
                  </a:lnTo>
                  <a:cubicBezTo>
                    <a:pt x="735" y="508"/>
                    <a:pt x="752" y="509"/>
                    <a:pt x="767" y="515"/>
                  </a:cubicBezTo>
                  <a:lnTo>
                    <a:pt x="961" y="594"/>
                  </a:lnTo>
                  <a:lnTo>
                    <a:pt x="1163" y="664"/>
                  </a:lnTo>
                  <a:lnTo>
                    <a:pt x="1371" y="726"/>
                  </a:lnTo>
                  <a:lnTo>
                    <a:pt x="1586" y="780"/>
                  </a:lnTo>
                  <a:lnTo>
                    <a:pt x="1804" y="825"/>
                  </a:lnTo>
                  <a:lnTo>
                    <a:pt x="2028" y="860"/>
                  </a:lnTo>
                  <a:lnTo>
                    <a:pt x="2253" y="886"/>
                  </a:lnTo>
                  <a:lnTo>
                    <a:pt x="2483" y="903"/>
                  </a:lnTo>
                  <a:lnTo>
                    <a:pt x="2412" y="973"/>
                  </a:lnTo>
                  <a:lnTo>
                    <a:pt x="2398" y="687"/>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58" name="Freeform 121"/>
            <p:cNvSpPr>
              <a:spLocks noEditPoints="1"/>
            </p:cNvSpPr>
            <p:nvPr/>
          </p:nvSpPr>
          <p:spPr bwMode="auto">
            <a:xfrm>
              <a:off x="6194" y="4879"/>
              <a:ext cx="74" cy="169"/>
            </a:xfrm>
            <a:custGeom>
              <a:avLst/>
              <a:gdLst>
                <a:gd name="T0" fmla="*/ 723 w 2109"/>
                <a:gd name="T1" fmla="*/ 5204 h 5213"/>
                <a:gd name="T2" fmla="*/ 616 w 2109"/>
                <a:gd name="T3" fmla="*/ 5183 h 5213"/>
                <a:gd name="T4" fmla="*/ 561 w 2109"/>
                <a:gd name="T5" fmla="*/ 5089 h 5213"/>
                <a:gd name="T6" fmla="*/ 512 w 2109"/>
                <a:gd name="T7" fmla="*/ 4630 h 5213"/>
                <a:gd name="T8" fmla="*/ 481 w 2109"/>
                <a:gd name="T9" fmla="*/ 4165 h 5213"/>
                <a:gd name="T10" fmla="*/ 471 w 2109"/>
                <a:gd name="T11" fmla="*/ 3702 h 5213"/>
                <a:gd name="T12" fmla="*/ 481 w 2109"/>
                <a:gd name="T13" fmla="*/ 3244 h 5213"/>
                <a:gd name="T14" fmla="*/ 510 w 2109"/>
                <a:gd name="T15" fmla="*/ 2792 h 5213"/>
                <a:gd name="T16" fmla="*/ 560 w 2109"/>
                <a:gd name="T17" fmla="*/ 2347 h 5213"/>
                <a:gd name="T18" fmla="*/ 629 w 2109"/>
                <a:gd name="T19" fmla="*/ 1913 h 5213"/>
                <a:gd name="T20" fmla="*/ 717 w 2109"/>
                <a:gd name="T21" fmla="*/ 1489 h 5213"/>
                <a:gd name="T22" fmla="*/ 732 w 2109"/>
                <a:gd name="T23" fmla="*/ 1583 h 5213"/>
                <a:gd name="T24" fmla="*/ 24 w 2109"/>
                <a:gd name="T25" fmla="*/ 343 h 5213"/>
                <a:gd name="T26" fmla="*/ 21 w 2109"/>
                <a:gd name="T27" fmla="*/ 215 h 5213"/>
                <a:gd name="T28" fmla="*/ 127 w 2109"/>
                <a:gd name="T29" fmla="*/ 144 h 5213"/>
                <a:gd name="T30" fmla="*/ 1618 w 2109"/>
                <a:gd name="T31" fmla="*/ 7 h 5213"/>
                <a:gd name="T32" fmla="*/ 1763 w 2109"/>
                <a:gd name="T33" fmla="*/ 126 h 5213"/>
                <a:gd name="T34" fmla="*/ 2103 w 2109"/>
                <a:gd name="T35" fmla="*/ 3469 h 5213"/>
                <a:gd name="T36" fmla="*/ 2011 w 2109"/>
                <a:gd name="T37" fmla="*/ 3609 h 5213"/>
                <a:gd name="T38" fmla="*/ 1855 w 2109"/>
                <a:gd name="T39" fmla="*/ 3549 h 5213"/>
                <a:gd name="T40" fmla="*/ 1158 w 2109"/>
                <a:gd name="T41" fmla="*/ 2328 h 5213"/>
                <a:gd name="T42" fmla="*/ 1406 w 2109"/>
                <a:gd name="T43" fmla="*/ 2279 h 5213"/>
                <a:gd name="T44" fmla="*/ 1364 w 2109"/>
                <a:gd name="T45" fmla="*/ 2601 h 5213"/>
                <a:gd name="T46" fmla="*/ 1334 w 2109"/>
                <a:gd name="T47" fmla="*/ 2924 h 5213"/>
                <a:gd name="T48" fmla="*/ 1315 w 2109"/>
                <a:gd name="T49" fmla="*/ 3252 h 5213"/>
                <a:gd name="T50" fmla="*/ 1307 w 2109"/>
                <a:gd name="T51" fmla="*/ 3584 h 5213"/>
                <a:gd name="T52" fmla="*/ 1310 w 2109"/>
                <a:gd name="T53" fmla="*/ 3919 h 5213"/>
                <a:gd name="T54" fmla="*/ 1324 w 2109"/>
                <a:gd name="T55" fmla="*/ 4256 h 5213"/>
                <a:gd name="T56" fmla="*/ 1348 w 2109"/>
                <a:gd name="T57" fmla="*/ 4594 h 5213"/>
                <a:gd name="T58" fmla="*/ 1384 w 2109"/>
                <a:gd name="T59" fmla="*/ 4932 h 5213"/>
                <a:gd name="T60" fmla="*/ 1281 w 2109"/>
                <a:gd name="T61" fmla="*/ 5075 h 5213"/>
                <a:gd name="T62" fmla="*/ 723 w 2109"/>
                <a:gd name="T63" fmla="*/ 5204 h 5213"/>
                <a:gd name="T64" fmla="*/ 1221 w 2109"/>
                <a:gd name="T65" fmla="*/ 4816 h 5213"/>
                <a:gd name="T66" fmla="*/ 1119 w 2109"/>
                <a:gd name="T67" fmla="*/ 4959 h 5213"/>
                <a:gd name="T68" fmla="*/ 1082 w 2109"/>
                <a:gd name="T69" fmla="*/ 4613 h 5213"/>
                <a:gd name="T70" fmla="*/ 1057 w 2109"/>
                <a:gd name="T71" fmla="*/ 4267 h 5213"/>
                <a:gd name="T72" fmla="*/ 1043 w 2109"/>
                <a:gd name="T73" fmla="*/ 3922 h 5213"/>
                <a:gd name="T74" fmla="*/ 1040 w 2109"/>
                <a:gd name="T75" fmla="*/ 3577 h 5213"/>
                <a:gd name="T76" fmla="*/ 1048 w 2109"/>
                <a:gd name="T77" fmla="*/ 3236 h 5213"/>
                <a:gd name="T78" fmla="*/ 1069 w 2109"/>
                <a:gd name="T79" fmla="*/ 2899 h 5213"/>
                <a:gd name="T80" fmla="*/ 1099 w 2109"/>
                <a:gd name="T81" fmla="*/ 2566 h 5213"/>
                <a:gd name="T82" fmla="*/ 1141 w 2109"/>
                <a:gd name="T83" fmla="*/ 2244 h 5213"/>
                <a:gd name="T84" fmla="*/ 1248 w 2109"/>
                <a:gd name="T85" fmla="*/ 2131 h 5213"/>
                <a:gd name="T86" fmla="*/ 1389 w 2109"/>
                <a:gd name="T87" fmla="*/ 2195 h 5213"/>
                <a:gd name="T88" fmla="*/ 2086 w 2109"/>
                <a:gd name="T89" fmla="*/ 3416 h 5213"/>
                <a:gd name="T90" fmla="*/ 1838 w 2109"/>
                <a:gd name="T91" fmla="*/ 3496 h 5213"/>
                <a:gd name="T92" fmla="*/ 1498 w 2109"/>
                <a:gd name="T93" fmla="*/ 153 h 5213"/>
                <a:gd name="T94" fmla="*/ 1643 w 2109"/>
                <a:gd name="T95" fmla="*/ 272 h 5213"/>
                <a:gd name="T96" fmla="*/ 152 w 2109"/>
                <a:gd name="T97" fmla="*/ 409 h 5213"/>
                <a:gd name="T98" fmla="*/ 255 w 2109"/>
                <a:gd name="T99" fmla="*/ 210 h 5213"/>
                <a:gd name="T100" fmla="*/ 963 w 2109"/>
                <a:gd name="T101" fmla="*/ 1450 h 5213"/>
                <a:gd name="T102" fmla="*/ 978 w 2109"/>
                <a:gd name="T103" fmla="*/ 1544 h 5213"/>
                <a:gd name="T104" fmla="*/ 892 w 2109"/>
                <a:gd name="T105" fmla="*/ 1954 h 5213"/>
                <a:gd name="T106" fmla="*/ 825 w 2109"/>
                <a:gd name="T107" fmla="*/ 2376 h 5213"/>
                <a:gd name="T108" fmla="*/ 777 w 2109"/>
                <a:gd name="T109" fmla="*/ 2809 h 5213"/>
                <a:gd name="T110" fmla="*/ 748 w 2109"/>
                <a:gd name="T111" fmla="*/ 3249 h 5213"/>
                <a:gd name="T112" fmla="*/ 738 w 2109"/>
                <a:gd name="T113" fmla="*/ 3697 h 5213"/>
                <a:gd name="T114" fmla="*/ 748 w 2109"/>
                <a:gd name="T115" fmla="*/ 4148 h 5213"/>
                <a:gd name="T116" fmla="*/ 777 w 2109"/>
                <a:gd name="T117" fmla="*/ 4601 h 5213"/>
                <a:gd name="T118" fmla="*/ 826 w 2109"/>
                <a:gd name="T119" fmla="*/ 5060 h 5213"/>
                <a:gd name="T120" fmla="*/ 663 w 2109"/>
                <a:gd name="T121" fmla="*/ 4945 h 5213"/>
                <a:gd name="T122" fmla="*/ 1221 w 2109"/>
                <a:gd name="T123" fmla="*/ 4816 h 5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 h="5213">
                  <a:moveTo>
                    <a:pt x="723" y="5204"/>
                  </a:moveTo>
                  <a:cubicBezTo>
                    <a:pt x="686" y="5213"/>
                    <a:pt x="647" y="5205"/>
                    <a:pt x="616" y="5183"/>
                  </a:cubicBezTo>
                  <a:cubicBezTo>
                    <a:pt x="585" y="5161"/>
                    <a:pt x="565" y="5127"/>
                    <a:pt x="561" y="5089"/>
                  </a:cubicBezTo>
                  <a:lnTo>
                    <a:pt x="512" y="4630"/>
                  </a:lnTo>
                  <a:lnTo>
                    <a:pt x="481" y="4165"/>
                  </a:lnTo>
                  <a:lnTo>
                    <a:pt x="471" y="3702"/>
                  </a:lnTo>
                  <a:lnTo>
                    <a:pt x="481" y="3244"/>
                  </a:lnTo>
                  <a:lnTo>
                    <a:pt x="510" y="2792"/>
                  </a:lnTo>
                  <a:lnTo>
                    <a:pt x="560" y="2347"/>
                  </a:lnTo>
                  <a:lnTo>
                    <a:pt x="629" y="1913"/>
                  </a:lnTo>
                  <a:lnTo>
                    <a:pt x="717" y="1489"/>
                  </a:lnTo>
                  <a:lnTo>
                    <a:pt x="732" y="1583"/>
                  </a:lnTo>
                  <a:lnTo>
                    <a:pt x="24" y="343"/>
                  </a:lnTo>
                  <a:cubicBezTo>
                    <a:pt x="1" y="303"/>
                    <a:pt x="0" y="255"/>
                    <a:pt x="21" y="215"/>
                  </a:cubicBezTo>
                  <a:cubicBezTo>
                    <a:pt x="42" y="175"/>
                    <a:pt x="82" y="148"/>
                    <a:pt x="127" y="144"/>
                  </a:cubicBezTo>
                  <a:lnTo>
                    <a:pt x="1618" y="7"/>
                  </a:lnTo>
                  <a:cubicBezTo>
                    <a:pt x="1691" y="0"/>
                    <a:pt x="1756" y="53"/>
                    <a:pt x="1763" y="126"/>
                  </a:cubicBezTo>
                  <a:lnTo>
                    <a:pt x="2103" y="3469"/>
                  </a:lnTo>
                  <a:cubicBezTo>
                    <a:pt x="2109" y="3532"/>
                    <a:pt x="2071" y="3590"/>
                    <a:pt x="2011" y="3609"/>
                  </a:cubicBezTo>
                  <a:cubicBezTo>
                    <a:pt x="1951" y="3629"/>
                    <a:pt x="1886" y="3603"/>
                    <a:pt x="1855" y="3549"/>
                  </a:cubicBezTo>
                  <a:lnTo>
                    <a:pt x="1158" y="2328"/>
                  </a:lnTo>
                  <a:lnTo>
                    <a:pt x="1406" y="2279"/>
                  </a:lnTo>
                  <a:lnTo>
                    <a:pt x="1364" y="2601"/>
                  </a:lnTo>
                  <a:lnTo>
                    <a:pt x="1334" y="2924"/>
                  </a:lnTo>
                  <a:lnTo>
                    <a:pt x="1315" y="3252"/>
                  </a:lnTo>
                  <a:lnTo>
                    <a:pt x="1307" y="3584"/>
                  </a:lnTo>
                  <a:lnTo>
                    <a:pt x="1310" y="3919"/>
                  </a:lnTo>
                  <a:lnTo>
                    <a:pt x="1324" y="4256"/>
                  </a:lnTo>
                  <a:lnTo>
                    <a:pt x="1348" y="4594"/>
                  </a:lnTo>
                  <a:lnTo>
                    <a:pt x="1384" y="4932"/>
                  </a:lnTo>
                  <a:cubicBezTo>
                    <a:pt x="1391" y="4999"/>
                    <a:pt x="1347" y="5060"/>
                    <a:pt x="1281" y="5075"/>
                  </a:cubicBezTo>
                  <a:lnTo>
                    <a:pt x="723" y="5204"/>
                  </a:lnTo>
                  <a:close/>
                  <a:moveTo>
                    <a:pt x="1221" y="4816"/>
                  </a:moveTo>
                  <a:lnTo>
                    <a:pt x="1119" y="4959"/>
                  </a:lnTo>
                  <a:lnTo>
                    <a:pt x="1082" y="4613"/>
                  </a:lnTo>
                  <a:lnTo>
                    <a:pt x="1057" y="4267"/>
                  </a:lnTo>
                  <a:lnTo>
                    <a:pt x="1043" y="3922"/>
                  </a:lnTo>
                  <a:lnTo>
                    <a:pt x="1040" y="3577"/>
                  </a:lnTo>
                  <a:lnTo>
                    <a:pt x="1048" y="3236"/>
                  </a:lnTo>
                  <a:lnTo>
                    <a:pt x="1069" y="2899"/>
                  </a:lnTo>
                  <a:lnTo>
                    <a:pt x="1099" y="2566"/>
                  </a:lnTo>
                  <a:lnTo>
                    <a:pt x="1141" y="2244"/>
                  </a:lnTo>
                  <a:cubicBezTo>
                    <a:pt x="1149" y="2187"/>
                    <a:pt x="1192" y="2142"/>
                    <a:pt x="1248" y="2131"/>
                  </a:cubicBezTo>
                  <a:cubicBezTo>
                    <a:pt x="1304" y="2120"/>
                    <a:pt x="1361" y="2146"/>
                    <a:pt x="1389" y="2195"/>
                  </a:cubicBezTo>
                  <a:lnTo>
                    <a:pt x="2086" y="3416"/>
                  </a:lnTo>
                  <a:lnTo>
                    <a:pt x="1838" y="3496"/>
                  </a:lnTo>
                  <a:lnTo>
                    <a:pt x="1498" y="153"/>
                  </a:lnTo>
                  <a:lnTo>
                    <a:pt x="1643" y="272"/>
                  </a:lnTo>
                  <a:lnTo>
                    <a:pt x="152" y="409"/>
                  </a:lnTo>
                  <a:lnTo>
                    <a:pt x="255" y="210"/>
                  </a:lnTo>
                  <a:lnTo>
                    <a:pt x="963" y="1450"/>
                  </a:lnTo>
                  <a:cubicBezTo>
                    <a:pt x="979" y="1479"/>
                    <a:pt x="985" y="1512"/>
                    <a:pt x="978" y="1544"/>
                  </a:cubicBezTo>
                  <a:lnTo>
                    <a:pt x="892" y="1954"/>
                  </a:lnTo>
                  <a:lnTo>
                    <a:pt x="825" y="2376"/>
                  </a:lnTo>
                  <a:lnTo>
                    <a:pt x="777" y="2809"/>
                  </a:lnTo>
                  <a:lnTo>
                    <a:pt x="748" y="3249"/>
                  </a:lnTo>
                  <a:lnTo>
                    <a:pt x="738" y="3697"/>
                  </a:lnTo>
                  <a:lnTo>
                    <a:pt x="748" y="4148"/>
                  </a:lnTo>
                  <a:lnTo>
                    <a:pt x="777" y="4601"/>
                  </a:lnTo>
                  <a:lnTo>
                    <a:pt x="826" y="5060"/>
                  </a:lnTo>
                  <a:lnTo>
                    <a:pt x="663" y="4945"/>
                  </a:lnTo>
                  <a:lnTo>
                    <a:pt x="1221" y="4816"/>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59" name="Freeform 122"/>
            <p:cNvSpPr>
              <a:spLocks noEditPoints="1"/>
            </p:cNvSpPr>
            <p:nvPr/>
          </p:nvSpPr>
          <p:spPr bwMode="auto">
            <a:xfrm>
              <a:off x="7786" y="4500"/>
              <a:ext cx="980" cy="541"/>
            </a:xfrm>
            <a:custGeom>
              <a:avLst/>
              <a:gdLst>
                <a:gd name="T0" fmla="*/ 712 w 6976"/>
                <a:gd name="T1" fmla="*/ 904 h 4169"/>
                <a:gd name="T2" fmla="*/ 1166 w 6976"/>
                <a:gd name="T3" fmla="*/ 486 h 4169"/>
                <a:gd name="T4" fmla="*/ 1856 w 6976"/>
                <a:gd name="T5" fmla="*/ 366 h 4169"/>
                <a:gd name="T6" fmla="*/ 2540 w 6976"/>
                <a:gd name="T7" fmla="*/ 234 h 4169"/>
                <a:gd name="T8" fmla="*/ 3148 w 6976"/>
                <a:gd name="T9" fmla="*/ 121 h 4169"/>
                <a:gd name="T10" fmla="*/ 3634 w 6976"/>
                <a:gd name="T11" fmla="*/ 276 h 4169"/>
                <a:gd name="T12" fmla="*/ 4435 w 6976"/>
                <a:gd name="T13" fmla="*/ 19 h 4169"/>
                <a:gd name="T14" fmla="*/ 4898 w 6976"/>
                <a:gd name="T15" fmla="*/ 140 h 4169"/>
                <a:gd name="T16" fmla="*/ 5849 w 6976"/>
                <a:gd name="T17" fmla="*/ 114 h 4169"/>
                <a:gd name="T18" fmla="*/ 6293 w 6976"/>
                <a:gd name="T19" fmla="*/ 553 h 4169"/>
                <a:gd name="T20" fmla="*/ 6758 w 6976"/>
                <a:gd name="T21" fmla="*/ 946 h 4169"/>
                <a:gd name="T22" fmla="*/ 6789 w 6976"/>
                <a:gd name="T23" fmla="*/ 1406 h 4169"/>
                <a:gd name="T24" fmla="*/ 6961 w 6976"/>
                <a:gd name="T25" fmla="*/ 1875 h 4169"/>
                <a:gd name="T26" fmla="*/ 6855 w 6976"/>
                <a:gd name="T27" fmla="*/ 2432 h 4169"/>
                <a:gd name="T28" fmla="*/ 6292 w 6976"/>
                <a:gd name="T29" fmla="*/ 2858 h 4169"/>
                <a:gd name="T30" fmla="*/ 5968 w 6976"/>
                <a:gd name="T31" fmla="*/ 3191 h 4169"/>
                <a:gd name="T32" fmla="*/ 5454 w 6976"/>
                <a:gd name="T33" fmla="*/ 3602 h 4169"/>
                <a:gd name="T34" fmla="*/ 4763 w 6976"/>
                <a:gd name="T35" fmla="*/ 3614 h 4169"/>
                <a:gd name="T36" fmla="*/ 4386 w 6976"/>
                <a:gd name="T37" fmla="*/ 3876 h 4169"/>
                <a:gd name="T38" fmla="*/ 3791 w 6976"/>
                <a:gd name="T39" fmla="*/ 4150 h 4169"/>
                <a:gd name="T40" fmla="*/ 3071 w 6976"/>
                <a:gd name="T41" fmla="*/ 4073 h 4169"/>
                <a:gd name="T42" fmla="*/ 2396 w 6976"/>
                <a:gd name="T43" fmla="*/ 3880 h 4169"/>
                <a:gd name="T44" fmla="*/ 1616 w 6976"/>
                <a:gd name="T45" fmla="*/ 3864 h 4169"/>
                <a:gd name="T46" fmla="*/ 988 w 6976"/>
                <a:gd name="T47" fmla="*/ 3470 h 4169"/>
                <a:gd name="T48" fmla="*/ 384 w 6976"/>
                <a:gd name="T49" fmla="*/ 3261 h 4169"/>
                <a:gd name="T50" fmla="*/ 156 w 6976"/>
                <a:gd name="T51" fmla="*/ 2801 h 4169"/>
                <a:gd name="T52" fmla="*/ 354 w 6976"/>
                <a:gd name="T53" fmla="*/ 2420 h 4169"/>
                <a:gd name="T54" fmla="*/ 10 w 6976"/>
                <a:gd name="T55" fmla="*/ 2055 h 4169"/>
                <a:gd name="T56" fmla="*/ 83 w 6976"/>
                <a:gd name="T57" fmla="*/ 1681 h 4169"/>
                <a:gd name="T58" fmla="*/ 487 w 6976"/>
                <a:gd name="T59" fmla="*/ 1394 h 4169"/>
                <a:gd name="T60" fmla="*/ 470 w 6976"/>
                <a:gd name="T61" fmla="*/ 1469 h 4169"/>
                <a:gd name="T62" fmla="*/ 125 w 6976"/>
                <a:gd name="T63" fmla="*/ 1739 h 4169"/>
                <a:gd name="T64" fmla="*/ 81 w 6976"/>
                <a:gd name="T65" fmla="*/ 2065 h 4169"/>
                <a:gd name="T66" fmla="*/ 399 w 6976"/>
                <a:gd name="T67" fmla="*/ 2469 h 4169"/>
                <a:gd name="T68" fmla="*/ 223 w 6976"/>
                <a:gd name="T69" fmla="*/ 2803 h 4169"/>
                <a:gd name="T70" fmla="*/ 422 w 6976"/>
                <a:gd name="T71" fmla="*/ 3206 h 4169"/>
                <a:gd name="T72" fmla="*/ 1038 w 6976"/>
                <a:gd name="T73" fmla="*/ 3426 h 4169"/>
                <a:gd name="T74" fmla="*/ 1633 w 6976"/>
                <a:gd name="T75" fmla="*/ 3800 h 4169"/>
                <a:gd name="T76" fmla="*/ 2379 w 6976"/>
                <a:gd name="T77" fmla="*/ 3816 h 4169"/>
                <a:gd name="T78" fmla="*/ 3094 w 6976"/>
                <a:gd name="T79" fmla="*/ 4010 h 4169"/>
                <a:gd name="T80" fmla="*/ 3779 w 6976"/>
                <a:gd name="T81" fmla="*/ 4084 h 4169"/>
                <a:gd name="T82" fmla="*/ 4340 w 6976"/>
                <a:gd name="T83" fmla="*/ 3827 h 4169"/>
                <a:gd name="T84" fmla="*/ 4723 w 6976"/>
                <a:gd name="T85" fmla="*/ 3530 h 4169"/>
                <a:gd name="T86" fmla="*/ 5390 w 6976"/>
                <a:gd name="T87" fmla="*/ 3552 h 4169"/>
                <a:gd name="T88" fmla="*/ 5890 w 6976"/>
                <a:gd name="T89" fmla="*/ 3193 h 4169"/>
                <a:gd name="T90" fmla="*/ 6206 w 6976"/>
                <a:gd name="T91" fmla="*/ 2815 h 4169"/>
                <a:gd name="T92" fmla="*/ 6774 w 6976"/>
                <a:gd name="T93" fmla="*/ 2434 h 4169"/>
                <a:gd name="T94" fmla="*/ 6903 w 6976"/>
                <a:gd name="T95" fmla="*/ 1930 h 4169"/>
                <a:gd name="T96" fmla="*/ 6709 w 6976"/>
                <a:gd name="T97" fmla="*/ 1431 h 4169"/>
                <a:gd name="T98" fmla="*/ 6712 w 6976"/>
                <a:gd name="T99" fmla="*/ 1007 h 4169"/>
                <a:gd name="T100" fmla="*/ 6309 w 6976"/>
                <a:gd name="T101" fmla="*/ 630 h 4169"/>
                <a:gd name="T102" fmla="*/ 5880 w 6976"/>
                <a:gd name="T103" fmla="*/ 211 h 4169"/>
                <a:gd name="T104" fmla="*/ 4996 w 6976"/>
                <a:gd name="T105" fmla="*/ 161 h 4169"/>
                <a:gd name="T106" fmla="*/ 4487 w 6976"/>
                <a:gd name="T107" fmla="*/ 102 h 4169"/>
                <a:gd name="T108" fmla="*/ 3726 w 6976"/>
                <a:gd name="T109" fmla="*/ 271 h 4169"/>
                <a:gd name="T110" fmla="*/ 3222 w 6976"/>
                <a:gd name="T111" fmla="*/ 199 h 4169"/>
                <a:gd name="T112" fmla="*/ 2714 w 6976"/>
                <a:gd name="T113" fmla="*/ 231 h 4169"/>
                <a:gd name="T114" fmla="*/ 2023 w 6976"/>
                <a:gd name="T115" fmla="*/ 461 h 4169"/>
                <a:gd name="T116" fmla="*/ 1287 w 6976"/>
                <a:gd name="T117" fmla="*/ 507 h 4169"/>
                <a:gd name="T118" fmla="*/ 815 w 6976"/>
                <a:gd name="T119" fmla="*/ 861 h 4169"/>
                <a:gd name="T120" fmla="*/ 695 w 6976"/>
                <a:gd name="T121" fmla="*/ 1379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76" h="4169">
                  <a:moveTo>
                    <a:pt x="632" y="1370"/>
                  </a:moveTo>
                  <a:lnTo>
                    <a:pt x="629" y="1388"/>
                  </a:lnTo>
                  <a:lnTo>
                    <a:pt x="623" y="1344"/>
                  </a:lnTo>
                  <a:lnTo>
                    <a:pt x="619" y="1297"/>
                  </a:lnTo>
                  <a:lnTo>
                    <a:pt x="619" y="1251"/>
                  </a:lnTo>
                  <a:lnTo>
                    <a:pt x="621" y="1205"/>
                  </a:lnTo>
                  <a:lnTo>
                    <a:pt x="626" y="1160"/>
                  </a:lnTo>
                  <a:lnTo>
                    <a:pt x="634" y="1116"/>
                  </a:lnTo>
                  <a:lnTo>
                    <a:pt x="645" y="1072"/>
                  </a:lnTo>
                  <a:lnTo>
                    <a:pt x="658" y="1029"/>
                  </a:lnTo>
                  <a:lnTo>
                    <a:pt x="673" y="986"/>
                  </a:lnTo>
                  <a:lnTo>
                    <a:pt x="691" y="944"/>
                  </a:lnTo>
                  <a:lnTo>
                    <a:pt x="712" y="904"/>
                  </a:lnTo>
                  <a:lnTo>
                    <a:pt x="734" y="864"/>
                  </a:lnTo>
                  <a:lnTo>
                    <a:pt x="760" y="825"/>
                  </a:lnTo>
                  <a:lnTo>
                    <a:pt x="787" y="788"/>
                  </a:lnTo>
                  <a:lnTo>
                    <a:pt x="816" y="751"/>
                  </a:lnTo>
                  <a:lnTo>
                    <a:pt x="847" y="716"/>
                  </a:lnTo>
                  <a:lnTo>
                    <a:pt x="881" y="682"/>
                  </a:lnTo>
                  <a:lnTo>
                    <a:pt x="916" y="650"/>
                  </a:lnTo>
                  <a:lnTo>
                    <a:pt x="954" y="618"/>
                  </a:lnTo>
                  <a:lnTo>
                    <a:pt x="993" y="589"/>
                  </a:lnTo>
                  <a:lnTo>
                    <a:pt x="1033" y="561"/>
                  </a:lnTo>
                  <a:lnTo>
                    <a:pt x="1076" y="534"/>
                  </a:lnTo>
                  <a:lnTo>
                    <a:pt x="1120" y="509"/>
                  </a:lnTo>
                  <a:lnTo>
                    <a:pt x="1166" y="486"/>
                  </a:lnTo>
                  <a:lnTo>
                    <a:pt x="1213" y="464"/>
                  </a:lnTo>
                  <a:lnTo>
                    <a:pt x="1262" y="445"/>
                  </a:lnTo>
                  <a:lnTo>
                    <a:pt x="1312" y="427"/>
                  </a:lnTo>
                  <a:lnTo>
                    <a:pt x="1363" y="411"/>
                  </a:lnTo>
                  <a:lnTo>
                    <a:pt x="1416" y="397"/>
                  </a:lnTo>
                  <a:lnTo>
                    <a:pt x="1470" y="386"/>
                  </a:lnTo>
                  <a:lnTo>
                    <a:pt x="1525" y="376"/>
                  </a:lnTo>
                  <a:lnTo>
                    <a:pt x="1581" y="369"/>
                  </a:lnTo>
                  <a:lnTo>
                    <a:pt x="1627" y="365"/>
                  </a:lnTo>
                  <a:lnTo>
                    <a:pt x="1673" y="362"/>
                  </a:lnTo>
                  <a:lnTo>
                    <a:pt x="1719" y="361"/>
                  </a:lnTo>
                  <a:lnTo>
                    <a:pt x="1765" y="361"/>
                  </a:lnTo>
                  <a:lnTo>
                    <a:pt x="1856" y="366"/>
                  </a:lnTo>
                  <a:lnTo>
                    <a:pt x="1947" y="378"/>
                  </a:lnTo>
                  <a:lnTo>
                    <a:pt x="2036" y="395"/>
                  </a:lnTo>
                  <a:lnTo>
                    <a:pt x="2123" y="419"/>
                  </a:lnTo>
                  <a:lnTo>
                    <a:pt x="2207" y="448"/>
                  </a:lnTo>
                  <a:lnTo>
                    <a:pt x="2289" y="483"/>
                  </a:lnTo>
                  <a:lnTo>
                    <a:pt x="2249" y="495"/>
                  </a:lnTo>
                  <a:lnTo>
                    <a:pt x="2270" y="464"/>
                  </a:lnTo>
                  <a:lnTo>
                    <a:pt x="2295" y="433"/>
                  </a:lnTo>
                  <a:lnTo>
                    <a:pt x="2321" y="403"/>
                  </a:lnTo>
                  <a:lnTo>
                    <a:pt x="2348" y="374"/>
                  </a:lnTo>
                  <a:lnTo>
                    <a:pt x="2407" y="322"/>
                  </a:lnTo>
                  <a:lnTo>
                    <a:pt x="2471" y="275"/>
                  </a:lnTo>
                  <a:lnTo>
                    <a:pt x="2540" y="234"/>
                  </a:lnTo>
                  <a:lnTo>
                    <a:pt x="2613" y="198"/>
                  </a:lnTo>
                  <a:lnTo>
                    <a:pt x="2690" y="169"/>
                  </a:lnTo>
                  <a:lnTo>
                    <a:pt x="2730" y="156"/>
                  </a:lnTo>
                  <a:lnTo>
                    <a:pt x="2770" y="146"/>
                  </a:lnTo>
                  <a:lnTo>
                    <a:pt x="2811" y="136"/>
                  </a:lnTo>
                  <a:lnTo>
                    <a:pt x="2852" y="129"/>
                  </a:lnTo>
                  <a:lnTo>
                    <a:pt x="2894" y="122"/>
                  </a:lnTo>
                  <a:lnTo>
                    <a:pt x="2935" y="118"/>
                  </a:lnTo>
                  <a:lnTo>
                    <a:pt x="2978" y="115"/>
                  </a:lnTo>
                  <a:lnTo>
                    <a:pt x="3020" y="114"/>
                  </a:lnTo>
                  <a:lnTo>
                    <a:pt x="3063" y="115"/>
                  </a:lnTo>
                  <a:lnTo>
                    <a:pt x="3105" y="117"/>
                  </a:lnTo>
                  <a:lnTo>
                    <a:pt x="3148" y="121"/>
                  </a:lnTo>
                  <a:lnTo>
                    <a:pt x="3191" y="126"/>
                  </a:lnTo>
                  <a:lnTo>
                    <a:pt x="3233" y="134"/>
                  </a:lnTo>
                  <a:lnTo>
                    <a:pt x="3275" y="143"/>
                  </a:lnTo>
                  <a:lnTo>
                    <a:pt x="3317" y="153"/>
                  </a:lnTo>
                  <a:lnTo>
                    <a:pt x="3359" y="166"/>
                  </a:lnTo>
                  <a:lnTo>
                    <a:pt x="3400" y="181"/>
                  </a:lnTo>
                  <a:lnTo>
                    <a:pt x="3440" y="197"/>
                  </a:lnTo>
                  <a:lnTo>
                    <a:pt x="3495" y="223"/>
                  </a:lnTo>
                  <a:lnTo>
                    <a:pt x="3548" y="252"/>
                  </a:lnTo>
                  <a:lnTo>
                    <a:pt x="3598" y="284"/>
                  </a:lnTo>
                  <a:lnTo>
                    <a:pt x="3646" y="319"/>
                  </a:lnTo>
                  <a:lnTo>
                    <a:pt x="3599" y="327"/>
                  </a:lnTo>
                  <a:lnTo>
                    <a:pt x="3634" y="276"/>
                  </a:lnTo>
                  <a:lnTo>
                    <a:pt x="3676" y="227"/>
                  </a:lnTo>
                  <a:lnTo>
                    <a:pt x="3724" y="182"/>
                  </a:lnTo>
                  <a:lnTo>
                    <a:pt x="3776" y="142"/>
                  </a:lnTo>
                  <a:lnTo>
                    <a:pt x="3832" y="107"/>
                  </a:lnTo>
                  <a:lnTo>
                    <a:pt x="3891" y="77"/>
                  </a:lnTo>
                  <a:lnTo>
                    <a:pt x="3954" y="51"/>
                  </a:lnTo>
                  <a:lnTo>
                    <a:pt x="4019" y="31"/>
                  </a:lnTo>
                  <a:lnTo>
                    <a:pt x="4086" y="15"/>
                  </a:lnTo>
                  <a:lnTo>
                    <a:pt x="4154" y="5"/>
                  </a:lnTo>
                  <a:lnTo>
                    <a:pt x="4224" y="0"/>
                  </a:lnTo>
                  <a:lnTo>
                    <a:pt x="4294" y="1"/>
                  </a:lnTo>
                  <a:lnTo>
                    <a:pt x="4365" y="7"/>
                  </a:lnTo>
                  <a:lnTo>
                    <a:pt x="4435" y="19"/>
                  </a:lnTo>
                  <a:lnTo>
                    <a:pt x="4504" y="37"/>
                  </a:lnTo>
                  <a:lnTo>
                    <a:pt x="4572" y="61"/>
                  </a:lnTo>
                  <a:lnTo>
                    <a:pt x="4609" y="77"/>
                  </a:lnTo>
                  <a:lnTo>
                    <a:pt x="4645" y="95"/>
                  </a:lnTo>
                  <a:lnTo>
                    <a:pt x="4679" y="114"/>
                  </a:lnTo>
                  <a:lnTo>
                    <a:pt x="4712" y="134"/>
                  </a:lnTo>
                  <a:lnTo>
                    <a:pt x="4743" y="157"/>
                  </a:lnTo>
                  <a:lnTo>
                    <a:pt x="4773" y="180"/>
                  </a:lnTo>
                  <a:lnTo>
                    <a:pt x="4801" y="205"/>
                  </a:lnTo>
                  <a:lnTo>
                    <a:pt x="4828" y="232"/>
                  </a:lnTo>
                  <a:lnTo>
                    <a:pt x="4782" y="230"/>
                  </a:lnTo>
                  <a:lnTo>
                    <a:pt x="4837" y="183"/>
                  </a:lnTo>
                  <a:lnTo>
                    <a:pt x="4898" y="140"/>
                  </a:lnTo>
                  <a:lnTo>
                    <a:pt x="4963" y="103"/>
                  </a:lnTo>
                  <a:lnTo>
                    <a:pt x="5032" y="71"/>
                  </a:lnTo>
                  <a:lnTo>
                    <a:pt x="5103" y="45"/>
                  </a:lnTo>
                  <a:lnTo>
                    <a:pt x="5177" y="26"/>
                  </a:lnTo>
                  <a:lnTo>
                    <a:pt x="5252" y="11"/>
                  </a:lnTo>
                  <a:lnTo>
                    <a:pt x="5329" y="3"/>
                  </a:lnTo>
                  <a:lnTo>
                    <a:pt x="5405" y="1"/>
                  </a:lnTo>
                  <a:lnTo>
                    <a:pt x="5483" y="5"/>
                  </a:lnTo>
                  <a:lnTo>
                    <a:pt x="5559" y="14"/>
                  </a:lnTo>
                  <a:lnTo>
                    <a:pt x="5635" y="30"/>
                  </a:lnTo>
                  <a:lnTo>
                    <a:pt x="5708" y="52"/>
                  </a:lnTo>
                  <a:lnTo>
                    <a:pt x="5780" y="80"/>
                  </a:lnTo>
                  <a:lnTo>
                    <a:pt x="5849" y="114"/>
                  </a:lnTo>
                  <a:lnTo>
                    <a:pt x="5915" y="154"/>
                  </a:lnTo>
                  <a:lnTo>
                    <a:pt x="5967" y="193"/>
                  </a:lnTo>
                  <a:lnTo>
                    <a:pt x="6014" y="235"/>
                  </a:lnTo>
                  <a:lnTo>
                    <a:pt x="6057" y="279"/>
                  </a:lnTo>
                  <a:lnTo>
                    <a:pt x="6094" y="327"/>
                  </a:lnTo>
                  <a:lnTo>
                    <a:pt x="6127" y="377"/>
                  </a:lnTo>
                  <a:lnTo>
                    <a:pt x="6154" y="429"/>
                  </a:lnTo>
                  <a:lnTo>
                    <a:pt x="6176" y="484"/>
                  </a:lnTo>
                  <a:lnTo>
                    <a:pt x="6192" y="540"/>
                  </a:lnTo>
                  <a:lnTo>
                    <a:pt x="6167" y="517"/>
                  </a:lnTo>
                  <a:lnTo>
                    <a:pt x="6209" y="527"/>
                  </a:lnTo>
                  <a:lnTo>
                    <a:pt x="6252" y="539"/>
                  </a:lnTo>
                  <a:lnTo>
                    <a:pt x="6293" y="553"/>
                  </a:lnTo>
                  <a:lnTo>
                    <a:pt x="6332" y="568"/>
                  </a:lnTo>
                  <a:lnTo>
                    <a:pt x="6408" y="603"/>
                  </a:lnTo>
                  <a:lnTo>
                    <a:pt x="6478" y="643"/>
                  </a:lnTo>
                  <a:lnTo>
                    <a:pt x="6543" y="689"/>
                  </a:lnTo>
                  <a:lnTo>
                    <a:pt x="6574" y="714"/>
                  </a:lnTo>
                  <a:lnTo>
                    <a:pt x="6603" y="739"/>
                  </a:lnTo>
                  <a:lnTo>
                    <a:pt x="6630" y="766"/>
                  </a:lnTo>
                  <a:lnTo>
                    <a:pt x="6656" y="794"/>
                  </a:lnTo>
                  <a:lnTo>
                    <a:pt x="6680" y="823"/>
                  </a:lnTo>
                  <a:lnTo>
                    <a:pt x="6702" y="853"/>
                  </a:lnTo>
                  <a:lnTo>
                    <a:pt x="6722" y="883"/>
                  </a:lnTo>
                  <a:lnTo>
                    <a:pt x="6741" y="914"/>
                  </a:lnTo>
                  <a:lnTo>
                    <a:pt x="6758" y="946"/>
                  </a:lnTo>
                  <a:lnTo>
                    <a:pt x="6773" y="980"/>
                  </a:lnTo>
                  <a:lnTo>
                    <a:pt x="6786" y="1013"/>
                  </a:lnTo>
                  <a:lnTo>
                    <a:pt x="6797" y="1047"/>
                  </a:lnTo>
                  <a:lnTo>
                    <a:pt x="6806" y="1081"/>
                  </a:lnTo>
                  <a:lnTo>
                    <a:pt x="6813" y="1117"/>
                  </a:lnTo>
                  <a:lnTo>
                    <a:pt x="6818" y="1152"/>
                  </a:lnTo>
                  <a:lnTo>
                    <a:pt x="6820" y="1188"/>
                  </a:lnTo>
                  <a:lnTo>
                    <a:pt x="6821" y="1224"/>
                  </a:lnTo>
                  <a:lnTo>
                    <a:pt x="6819" y="1260"/>
                  </a:lnTo>
                  <a:lnTo>
                    <a:pt x="6815" y="1297"/>
                  </a:lnTo>
                  <a:lnTo>
                    <a:pt x="6809" y="1333"/>
                  </a:lnTo>
                  <a:lnTo>
                    <a:pt x="6800" y="1369"/>
                  </a:lnTo>
                  <a:lnTo>
                    <a:pt x="6789" y="1406"/>
                  </a:lnTo>
                  <a:lnTo>
                    <a:pt x="6771" y="1454"/>
                  </a:lnTo>
                  <a:lnTo>
                    <a:pt x="6749" y="1502"/>
                  </a:lnTo>
                  <a:lnTo>
                    <a:pt x="6743" y="1465"/>
                  </a:lnTo>
                  <a:lnTo>
                    <a:pt x="6776" y="1501"/>
                  </a:lnTo>
                  <a:lnTo>
                    <a:pt x="6807" y="1540"/>
                  </a:lnTo>
                  <a:lnTo>
                    <a:pt x="6836" y="1579"/>
                  </a:lnTo>
                  <a:lnTo>
                    <a:pt x="6862" y="1620"/>
                  </a:lnTo>
                  <a:lnTo>
                    <a:pt x="6885" y="1661"/>
                  </a:lnTo>
                  <a:lnTo>
                    <a:pt x="6906" y="1703"/>
                  </a:lnTo>
                  <a:lnTo>
                    <a:pt x="6924" y="1745"/>
                  </a:lnTo>
                  <a:lnTo>
                    <a:pt x="6939" y="1788"/>
                  </a:lnTo>
                  <a:lnTo>
                    <a:pt x="6952" y="1831"/>
                  </a:lnTo>
                  <a:lnTo>
                    <a:pt x="6961" y="1875"/>
                  </a:lnTo>
                  <a:lnTo>
                    <a:pt x="6969" y="1919"/>
                  </a:lnTo>
                  <a:lnTo>
                    <a:pt x="6974" y="1963"/>
                  </a:lnTo>
                  <a:lnTo>
                    <a:pt x="6976" y="2007"/>
                  </a:lnTo>
                  <a:lnTo>
                    <a:pt x="6975" y="2051"/>
                  </a:lnTo>
                  <a:lnTo>
                    <a:pt x="6972" y="2095"/>
                  </a:lnTo>
                  <a:lnTo>
                    <a:pt x="6966" y="2138"/>
                  </a:lnTo>
                  <a:lnTo>
                    <a:pt x="6958" y="2182"/>
                  </a:lnTo>
                  <a:lnTo>
                    <a:pt x="6947" y="2225"/>
                  </a:lnTo>
                  <a:lnTo>
                    <a:pt x="6934" y="2267"/>
                  </a:lnTo>
                  <a:lnTo>
                    <a:pt x="6918" y="2310"/>
                  </a:lnTo>
                  <a:lnTo>
                    <a:pt x="6899" y="2351"/>
                  </a:lnTo>
                  <a:lnTo>
                    <a:pt x="6879" y="2391"/>
                  </a:lnTo>
                  <a:lnTo>
                    <a:pt x="6855" y="2432"/>
                  </a:lnTo>
                  <a:lnTo>
                    <a:pt x="6830" y="2471"/>
                  </a:lnTo>
                  <a:lnTo>
                    <a:pt x="6801" y="2509"/>
                  </a:lnTo>
                  <a:lnTo>
                    <a:pt x="6771" y="2546"/>
                  </a:lnTo>
                  <a:lnTo>
                    <a:pt x="6738" y="2582"/>
                  </a:lnTo>
                  <a:lnTo>
                    <a:pt x="6702" y="2616"/>
                  </a:lnTo>
                  <a:lnTo>
                    <a:pt x="6665" y="2650"/>
                  </a:lnTo>
                  <a:lnTo>
                    <a:pt x="6625" y="2682"/>
                  </a:lnTo>
                  <a:lnTo>
                    <a:pt x="6582" y="2713"/>
                  </a:lnTo>
                  <a:lnTo>
                    <a:pt x="6538" y="2742"/>
                  </a:lnTo>
                  <a:lnTo>
                    <a:pt x="6480" y="2776"/>
                  </a:lnTo>
                  <a:lnTo>
                    <a:pt x="6419" y="2806"/>
                  </a:lnTo>
                  <a:lnTo>
                    <a:pt x="6357" y="2834"/>
                  </a:lnTo>
                  <a:lnTo>
                    <a:pt x="6292" y="2858"/>
                  </a:lnTo>
                  <a:lnTo>
                    <a:pt x="6226" y="2879"/>
                  </a:lnTo>
                  <a:lnTo>
                    <a:pt x="6158" y="2896"/>
                  </a:lnTo>
                  <a:lnTo>
                    <a:pt x="6088" y="2909"/>
                  </a:lnTo>
                  <a:lnTo>
                    <a:pt x="6018" y="2919"/>
                  </a:lnTo>
                  <a:lnTo>
                    <a:pt x="6047" y="2888"/>
                  </a:lnTo>
                  <a:lnTo>
                    <a:pt x="6045" y="2926"/>
                  </a:lnTo>
                  <a:lnTo>
                    <a:pt x="6041" y="2966"/>
                  </a:lnTo>
                  <a:lnTo>
                    <a:pt x="6035" y="3005"/>
                  </a:lnTo>
                  <a:lnTo>
                    <a:pt x="6026" y="3044"/>
                  </a:lnTo>
                  <a:lnTo>
                    <a:pt x="6014" y="3082"/>
                  </a:lnTo>
                  <a:lnTo>
                    <a:pt x="6001" y="3119"/>
                  </a:lnTo>
                  <a:lnTo>
                    <a:pt x="5986" y="3156"/>
                  </a:lnTo>
                  <a:lnTo>
                    <a:pt x="5968" y="3191"/>
                  </a:lnTo>
                  <a:lnTo>
                    <a:pt x="5948" y="3226"/>
                  </a:lnTo>
                  <a:lnTo>
                    <a:pt x="5926" y="3260"/>
                  </a:lnTo>
                  <a:lnTo>
                    <a:pt x="5903" y="3292"/>
                  </a:lnTo>
                  <a:lnTo>
                    <a:pt x="5877" y="3324"/>
                  </a:lnTo>
                  <a:lnTo>
                    <a:pt x="5850" y="3354"/>
                  </a:lnTo>
                  <a:lnTo>
                    <a:pt x="5821" y="3383"/>
                  </a:lnTo>
                  <a:lnTo>
                    <a:pt x="5791" y="3411"/>
                  </a:lnTo>
                  <a:lnTo>
                    <a:pt x="5759" y="3438"/>
                  </a:lnTo>
                  <a:lnTo>
                    <a:pt x="5691" y="3487"/>
                  </a:lnTo>
                  <a:lnTo>
                    <a:pt x="5617" y="3531"/>
                  </a:lnTo>
                  <a:lnTo>
                    <a:pt x="5538" y="3570"/>
                  </a:lnTo>
                  <a:lnTo>
                    <a:pt x="5496" y="3587"/>
                  </a:lnTo>
                  <a:lnTo>
                    <a:pt x="5454" y="3602"/>
                  </a:lnTo>
                  <a:lnTo>
                    <a:pt x="5410" y="3616"/>
                  </a:lnTo>
                  <a:lnTo>
                    <a:pt x="5366" y="3627"/>
                  </a:lnTo>
                  <a:lnTo>
                    <a:pt x="5320" y="3638"/>
                  </a:lnTo>
                  <a:lnTo>
                    <a:pt x="5274" y="3646"/>
                  </a:lnTo>
                  <a:lnTo>
                    <a:pt x="5228" y="3652"/>
                  </a:lnTo>
                  <a:lnTo>
                    <a:pt x="5180" y="3657"/>
                  </a:lnTo>
                  <a:lnTo>
                    <a:pt x="5131" y="3660"/>
                  </a:lnTo>
                  <a:lnTo>
                    <a:pt x="5083" y="3660"/>
                  </a:lnTo>
                  <a:lnTo>
                    <a:pt x="5017" y="3658"/>
                  </a:lnTo>
                  <a:lnTo>
                    <a:pt x="4952" y="3652"/>
                  </a:lnTo>
                  <a:lnTo>
                    <a:pt x="4888" y="3643"/>
                  </a:lnTo>
                  <a:lnTo>
                    <a:pt x="4825" y="3630"/>
                  </a:lnTo>
                  <a:lnTo>
                    <a:pt x="4763" y="3614"/>
                  </a:lnTo>
                  <a:lnTo>
                    <a:pt x="4702" y="3594"/>
                  </a:lnTo>
                  <a:lnTo>
                    <a:pt x="4643" y="3570"/>
                  </a:lnTo>
                  <a:lnTo>
                    <a:pt x="4586" y="3544"/>
                  </a:lnTo>
                  <a:lnTo>
                    <a:pt x="4631" y="3526"/>
                  </a:lnTo>
                  <a:lnTo>
                    <a:pt x="4614" y="3569"/>
                  </a:lnTo>
                  <a:lnTo>
                    <a:pt x="4593" y="3612"/>
                  </a:lnTo>
                  <a:lnTo>
                    <a:pt x="4570" y="3654"/>
                  </a:lnTo>
                  <a:lnTo>
                    <a:pt x="4544" y="3695"/>
                  </a:lnTo>
                  <a:lnTo>
                    <a:pt x="4517" y="3734"/>
                  </a:lnTo>
                  <a:lnTo>
                    <a:pt x="4487" y="3772"/>
                  </a:lnTo>
                  <a:lnTo>
                    <a:pt x="4455" y="3808"/>
                  </a:lnTo>
                  <a:lnTo>
                    <a:pt x="4421" y="3843"/>
                  </a:lnTo>
                  <a:lnTo>
                    <a:pt x="4386" y="3876"/>
                  </a:lnTo>
                  <a:lnTo>
                    <a:pt x="4348" y="3908"/>
                  </a:lnTo>
                  <a:lnTo>
                    <a:pt x="4309" y="3938"/>
                  </a:lnTo>
                  <a:lnTo>
                    <a:pt x="4268" y="3966"/>
                  </a:lnTo>
                  <a:lnTo>
                    <a:pt x="4226" y="3992"/>
                  </a:lnTo>
                  <a:lnTo>
                    <a:pt x="4182" y="4017"/>
                  </a:lnTo>
                  <a:lnTo>
                    <a:pt x="4137" y="4040"/>
                  </a:lnTo>
                  <a:lnTo>
                    <a:pt x="4091" y="4062"/>
                  </a:lnTo>
                  <a:lnTo>
                    <a:pt x="4043" y="4081"/>
                  </a:lnTo>
                  <a:lnTo>
                    <a:pt x="3995" y="4099"/>
                  </a:lnTo>
                  <a:lnTo>
                    <a:pt x="3945" y="4115"/>
                  </a:lnTo>
                  <a:lnTo>
                    <a:pt x="3895" y="4128"/>
                  </a:lnTo>
                  <a:lnTo>
                    <a:pt x="3843" y="4140"/>
                  </a:lnTo>
                  <a:lnTo>
                    <a:pt x="3791" y="4150"/>
                  </a:lnTo>
                  <a:lnTo>
                    <a:pt x="3739" y="4158"/>
                  </a:lnTo>
                  <a:lnTo>
                    <a:pt x="3685" y="4163"/>
                  </a:lnTo>
                  <a:lnTo>
                    <a:pt x="3631" y="4167"/>
                  </a:lnTo>
                  <a:lnTo>
                    <a:pt x="3577" y="4169"/>
                  </a:lnTo>
                  <a:lnTo>
                    <a:pt x="3523" y="4168"/>
                  </a:lnTo>
                  <a:lnTo>
                    <a:pt x="3468" y="4165"/>
                  </a:lnTo>
                  <a:lnTo>
                    <a:pt x="3413" y="4160"/>
                  </a:lnTo>
                  <a:lnTo>
                    <a:pt x="3358" y="4152"/>
                  </a:lnTo>
                  <a:lnTo>
                    <a:pt x="3303" y="4142"/>
                  </a:lnTo>
                  <a:lnTo>
                    <a:pt x="3248" y="4130"/>
                  </a:lnTo>
                  <a:lnTo>
                    <a:pt x="3202" y="4118"/>
                  </a:lnTo>
                  <a:lnTo>
                    <a:pt x="3158" y="4104"/>
                  </a:lnTo>
                  <a:lnTo>
                    <a:pt x="3071" y="4073"/>
                  </a:lnTo>
                  <a:lnTo>
                    <a:pt x="2989" y="4035"/>
                  </a:lnTo>
                  <a:lnTo>
                    <a:pt x="2910" y="3992"/>
                  </a:lnTo>
                  <a:lnTo>
                    <a:pt x="2836" y="3944"/>
                  </a:lnTo>
                  <a:lnTo>
                    <a:pt x="2767" y="3890"/>
                  </a:lnTo>
                  <a:lnTo>
                    <a:pt x="2704" y="3832"/>
                  </a:lnTo>
                  <a:lnTo>
                    <a:pt x="2674" y="3800"/>
                  </a:lnTo>
                  <a:lnTo>
                    <a:pt x="2646" y="3768"/>
                  </a:lnTo>
                  <a:lnTo>
                    <a:pt x="2685" y="3777"/>
                  </a:lnTo>
                  <a:lnTo>
                    <a:pt x="2630" y="3802"/>
                  </a:lnTo>
                  <a:lnTo>
                    <a:pt x="2573" y="3826"/>
                  </a:lnTo>
                  <a:lnTo>
                    <a:pt x="2514" y="3846"/>
                  </a:lnTo>
                  <a:lnTo>
                    <a:pt x="2455" y="3865"/>
                  </a:lnTo>
                  <a:lnTo>
                    <a:pt x="2396" y="3880"/>
                  </a:lnTo>
                  <a:lnTo>
                    <a:pt x="2336" y="3894"/>
                  </a:lnTo>
                  <a:lnTo>
                    <a:pt x="2275" y="3904"/>
                  </a:lnTo>
                  <a:lnTo>
                    <a:pt x="2215" y="3913"/>
                  </a:lnTo>
                  <a:lnTo>
                    <a:pt x="2154" y="3918"/>
                  </a:lnTo>
                  <a:lnTo>
                    <a:pt x="2093" y="3922"/>
                  </a:lnTo>
                  <a:lnTo>
                    <a:pt x="2032" y="3923"/>
                  </a:lnTo>
                  <a:lnTo>
                    <a:pt x="1971" y="3922"/>
                  </a:lnTo>
                  <a:lnTo>
                    <a:pt x="1911" y="3918"/>
                  </a:lnTo>
                  <a:lnTo>
                    <a:pt x="1851" y="3912"/>
                  </a:lnTo>
                  <a:lnTo>
                    <a:pt x="1791" y="3903"/>
                  </a:lnTo>
                  <a:lnTo>
                    <a:pt x="1732" y="3893"/>
                  </a:lnTo>
                  <a:lnTo>
                    <a:pt x="1674" y="3879"/>
                  </a:lnTo>
                  <a:lnTo>
                    <a:pt x="1616" y="3864"/>
                  </a:lnTo>
                  <a:lnTo>
                    <a:pt x="1560" y="3847"/>
                  </a:lnTo>
                  <a:lnTo>
                    <a:pt x="1504" y="3827"/>
                  </a:lnTo>
                  <a:lnTo>
                    <a:pt x="1449" y="3805"/>
                  </a:lnTo>
                  <a:lnTo>
                    <a:pt x="1396" y="3781"/>
                  </a:lnTo>
                  <a:lnTo>
                    <a:pt x="1344" y="3755"/>
                  </a:lnTo>
                  <a:lnTo>
                    <a:pt x="1293" y="3727"/>
                  </a:lnTo>
                  <a:lnTo>
                    <a:pt x="1244" y="3696"/>
                  </a:lnTo>
                  <a:lnTo>
                    <a:pt x="1197" y="3663"/>
                  </a:lnTo>
                  <a:lnTo>
                    <a:pt x="1151" y="3629"/>
                  </a:lnTo>
                  <a:lnTo>
                    <a:pt x="1108" y="3592"/>
                  </a:lnTo>
                  <a:lnTo>
                    <a:pt x="1066" y="3553"/>
                  </a:lnTo>
                  <a:lnTo>
                    <a:pt x="1026" y="3512"/>
                  </a:lnTo>
                  <a:lnTo>
                    <a:pt x="988" y="3470"/>
                  </a:lnTo>
                  <a:lnTo>
                    <a:pt x="953" y="3425"/>
                  </a:lnTo>
                  <a:lnTo>
                    <a:pt x="939" y="3406"/>
                  </a:lnTo>
                  <a:lnTo>
                    <a:pt x="969" y="3419"/>
                  </a:lnTo>
                  <a:lnTo>
                    <a:pt x="933" y="3422"/>
                  </a:lnTo>
                  <a:lnTo>
                    <a:pt x="896" y="3423"/>
                  </a:lnTo>
                  <a:lnTo>
                    <a:pt x="825" y="3422"/>
                  </a:lnTo>
                  <a:lnTo>
                    <a:pt x="754" y="3414"/>
                  </a:lnTo>
                  <a:lnTo>
                    <a:pt x="685" y="3401"/>
                  </a:lnTo>
                  <a:lnTo>
                    <a:pt x="618" y="3382"/>
                  </a:lnTo>
                  <a:lnTo>
                    <a:pt x="554" y="3359"/>
                  </a:lnTo>
                  <a:lnTo>
                    <a:pt x="494" y="3331"/>
                  </a:lnTo>
                  <a:lnTo>
                    <a:pt x="437" y="3298"/>
                  </a:lnTo>
                  <a:lnTo>
                    <a:pt x="384" y="3261"/>
                  </a:lnTo>
                  <a:lnTo>
                    <a:pt x="336" y="3220"/>
                  </a:lnTo>
                  <a:lnTo>
                    <a:pt x="292" y="3175"/>
                  </a:lnTo>
                  <a:lnTo>
                    <a:pt x="253" y="3127"/>
                  </a:lnTo>
                  <a:lnTo>
                    <a:pt x="220" y="3074"/>
                  </a:lnTo>
                  <a:lnTo>
                    <a:pt x="206" y="3046"/>
                  </a:lnTo>
                  <a:lnTo>
                    <a:pt x="194" y="3019"/>
                  </a:lnTo>
                  <a:lnTo>
                    <a:pt x="183" y="2990"/>
                  </a:lnTo>
                  <a:lnTo>
                    <a:pt x="174" y="2960"/>
                  </a:lnTo>
                  <a:lnTo>
                    <a:pt x="166" y="2931"/>
                  </a:lnTo>
                  <a:lnTo>
                    <a:pt x="161" y="2900"/>
                  </a:lnTo>
                  <a:lnTo>
                    <a:pt x="157" y="2867"/>
                  </a:lnTo>
                  <a:lnTo>
                    <a:pt x="155" y="2834"/>
                  </a:lnTo>
                  <a:lnTo>
                    <a:pt x="156" y="2801"/>
                  </a:lnTo>
                  <a:lnTo>
                    <a:pt x="159" y="2768"/>
                  </a:lnTo>
                  <a:lnTo>
                    <a:pt x="164" y="2736"/>
                  </a:lnTo>
                  <a:lnTo>
                    <a:pt x="172" y="2704"/>
                  </a:lnTo>
                  <a:lnTo>
                    <a:pt x="181" y="2672"/>
                  </a:lnTo>
                  <a:lnTo>
                    <a:pt x="192" y="2641"/>
                  </a:lnTo>
                  <a:lnTo>
                    <a:pt x="206" y="2611"/>
                  </a:lnTo>
                  <a:lnTo>
                    <a:pt x="221" y="2581"/>
                  </a:lnTo>
                  <a:lnTo>
                    <a:pt x="239" y="2552"/>
                  </a:lnTo>
                  <a:lnTo>
                    <a:pt x="258" y="2524"/>
                  </a:lnTo>
                  <a:lnTo>
                    <a:pt x="279" y="2497"/>
                  </a:lnTo>
                  <a:lnTo>
                    <a:pt x="303" y="2470"/>
                  </a:lnTo>
                  <a:lnTo>
                    <a:pt x="327" y="2445"/>
                  </a:lnTo>
                  <a:lnTo>
                    <a:pt x="354" y="2420"/>
                  </a:lnTo>
                  <a:lnTo>
                    <a:pt x="361" y="2474"/>
                  </a:lnTo>
                  <a:lnTo>
                    <a:pt x="302" y="2442"/>
                  </a:lnTo>
                  <a:lnTo>
                    <a:pt x="245" y="2405"/>
                  </a:lnTo>
                  <a:lnTo>
                    <a:pt x="193" y="2364"/>
                  </a:lnTo>
                  <a:lnTo>
                    <a:pt x="148" y="2319"/>
                  </a:lnTo>
                  <a:lnTo>
                    <a:pt x="108" y="2271"/>
                  </a:lnTo>
                  <a:lnTo>
                    <a:pt x="74" y="2221"/>
                  </a:lnTo>
                  <a:lnTo>
                    <a:pt x="59" y="2193"/>
                  </a:lnTo>
                  <a:lnTo>
                    <a:pt x="46" y="2167"/>
                  </a:lnTo>
                  <a:lnTo>
                    <a:pt x="34" y="2139"/>
                  </a:lnTo>
                  <a:lnTo>
                    <a:pt x="25" y="2112"/>
                  </a:lnTo>
                  <a:lnTo>
                    <a:pt x="16" y="2083"/>
                  </a:lnTo>
                  <a:lnTo>
                    <a:pt x="10" y="2055"/>
                  </a:lnTo>
                  <a:lnTo>
                    <a:pt x="5" y="2026"/>
                  </a:lnTo>
                  <a:lnTo>
                    <a:pt x="2" y="1997"/>
                  </a:lnTo>
                  <a:lnTo>
                    <a:pt x="0" y="1968"/>
                  </a:lnTo>
                  <a:lnTo>
                    <a:pt x="0" y="1939"/>
                  </a:lnTo>
                  <a:lnTo>
                    <a:pt x="2" y="1910"/>
                  </a:lnTo>
                  <a:lnTo>
                    <a:pt x="6" y="1880"/>
                  </a:lnTo>
                  <a:lnTo>
                    <a:pt x="12" y="1851"/>
                  </a:lnTo>
                  <a:lnTo>
                    <a:pt x="19" y="1822"/>
                  </a:lnTo>
                  <a:lnTo>
                    <a:pt x="28" y="1793"/>
                  </a:lnTo>
                  <a:lnTo>
                    <a:pt x="39" y="1765"/>
                  </a:lnTo>
                  <a:lnTo>
                    <a:pt x="52" y="1736"/>
                  </a:lnTo>
                  <a:lnTo>
                    <a:pt x="66" y="1708"/>
                  </a:lnTo>
                  <a:lnTo>
                    <a:pt x="83" y="1681"/>
                  </a:lnTo>
                  <a:lnTo>
                    <a:pt x="101" y="1654"/>
                  </a:lnTo>
                  <a:lnTo>
                    <a:pt x="124" y="1624"/>
                  </a:lnTo>
                  <a:lnTo>
                    <a:pt x="149" y="1595"/>
                  </a:lnTo>
                  <a:lnTo>
                    <a:pt x="176" y="1568"/>
                  </a:lnTo>
                  <a:lnTo>
                    <a:pt x="205" y="1542"/>
                  </a:lnTo>
                  <a:lnTo>
                    <a:pt x="235" y="1518"/>
                  </a:lnTo>
                  <a:lnTo>
                    <a:pt x="268" y="1495"/>
                  </a:lnTo>
                  <a:lnTo>
                    <a:pt x="301" y="1474"/>
                  </a:lnTo>
                  <a:lnTo>
                    <a:pt x="336" y="1454"/>
                  </a:lnTo>
                  <a:lnTo>
                    <a:pt x="372" y="1436"/>
                  </a:lnTo>
                  <a:lnTo>
                    <a:pt x="409" y="1420"/>
                  </a:lnTo>
                  <a:lnTo>
                    <a:pt x="447" y="1406"/>
                  </a:lnTo>
                  <a:lnTo>
                    <a:pt x="487" y="1394"/>
                  </a:lnTo>
                  <a:lnTo>
                    <a:pt x="527" y="1383"/>
                  </a:lnTo>
                  <a:lnTo>
                    <a:pt x="568" y="1375"/>
                  </a:lnTo>
                  <a:lnTo>
                    <a:pt x="610" y="1368"/>
                  </a:lnTo>
                  <a:lnTo>
                    <a:pt x="653" y="1363"/>
                  </a:lnTo>
                  <a:lnTo>
                    <a:pt x="626" y="1382"/>
                  </a:lnTo>
                  <a:lnTo>
                    <a:pt x="632" y="1370"/>
                  </a:lnTo>
                  <a:close/>
                  <a:moveTo>
                    <a:pt x="686" y="1411"/>
                  </a:moveTo>
                  <a:cubicBezTo>
                    <a:pt x="681" y="1421"/>
                    <a:pt x="671" y="1428"/>
                    <a:pt x="660" y="1430"/>
                  </a:cubicBezTo>
                  <a:lnTo>
                    <a:pt x="620" y="1434"/>
                  </a:lnTo>
                  <a:lnTo>
                    <a:pt x="582" y="1440"/>
                  </a:lnTo>
                  <a:lnTo>
                    <a:pt x="544" y="1448"/>
                  </a:lnTo>
                  <a:lnTo>
                    <a:pt x="507" y="1458"/>
                  </a:lnTo>
                  <a:lnTo>
                    <a:pt x="470" y="1469"/>
                  </a:lnTo>
                  <a:lnTo>
                    <a:pt x="435" y="1482"/>
                  </a:lnTo>
                  <a:lnTo>
                    <a:pt x="401" y="1496"/>
                  </a:lnTo>
                  <a:lnTo>
                    <a:pt x="368" y="1512"/>
                  </a:lnTo>
                  <a:lnTo>
                    <a:pt x="336" y="1530"/>
                  </a:lnTo>
                  <a:lnTo>
                    <a:pt x="306" y="1549"/>
                  </a:lnTo>
                  <a:lnTo>
                    <a:pt x="277" y="1569"/>
                  </a:lnTo>
                  <a:lnTo>
                    <a:pt x="250" y="1592"/>
                  </a:lnTo>
                  <a:lnTo>
                    <a:pt x="224" y="1615"/>
                  </a:lnTo>
                  <a:lnTo>
                    <a:pt x="200" y="1639"/>
                  </a:lnTo>
                  <a:lnTo>
                    <a:pt x="177" y="1665"/>
                  </a:lnTo>
                  <a:lnTo>
                    <a:pt x="156" y="1691"/>
                  </a:lnTo>
                  <a:lnTo>
                    <a:pt x="140" y="1715"/>
                  </a:lnTo>
                  <a:lnTo>
                    <a:pt x="125" y="1739"/>
                  </a:lnTo>
                  <a:lnTo>
                    <a:pt x="113" y="1764"/>
                  </a:lnTo>
                  <a:lnTo>
                    <a:pt x="101" y="1788"/>
                  </a:lnTo>
                  <a:lnTo>
                    <a:pt x="92" y="1813"/>
                  </a:lnTo>
                  <a:lnTo>
                    <a:pt x="84" y="1838"/>
                  </a:lnTo>
                  <a:lnTo>
                    <a:pt x="77" y="1864"/>
                  </a:lnTo>
                  <a:lnTo>
                    <a:pt x="72" y="1889"/>
                  </a:lnTo>
                  <a:lnTo>
                    <a:pt x="69" y="1914"/>
                  </a:lnTo>
                  <a:lnTo>
                    <a:pt x="67" y="1940"/>
                  </a:lnTo>
                  <a:lnTo>
                    <a:pt x="67" y="1965"/>
                  </a:lnTo>
                  <a:lnTo>
                    <a:pt x="68" y="1990"/>
                  </a:lnTo>
                  <a:lnTo>
                    <a:pt x="71" y="2015"/>
                  </a:lnTo>
                  <a:lnTo>
                    <a:pt x="75" y="2040"/>
                  </a:lnTo>
                  <a:lnTo>
                    <a:pt x="81" y="2065"/>
                  </a:lnTo>
                  <a:lnTo>
                    <a:pt x="87" y="2089"/>
                  </a:lnTo>
                  <a:lnTo>
                    <a:pt x="96" y="2114"/>
                  </a:lnTo>
                  <a:lnTo>
                    <a:pt x="106" y="2138"/>
                  </a:lnTo>
                  <a:lnTo>
                    <a:pt x="118" y="2161"/>
                  </a:lnTo>
                  <a:lnTo>
                    <a:pt x="129" y="2184"/>
                  </a:lnTo>
                  <a:lnTo>
                    <a:pt x="159" y="2229"/>
                  </a:lnTo>
                  <a:lnTo>
                    <a:pt x="195" y="2272"/>
                  </a:lnTo>
                  <a:lnTo>
                    <a:pt x="235" y="2312"/>
                  </a:lnTo>
                  <a:lnTo>
                    <a:pt x="282" y="2350"/>
                  </a:lnTo>
                  <a:lnTo>
                    <a:pt x="333" y="2384"/>
                  </a:lnTo>
                  <a:lnTo>
                    <a:pt x="392" y="2415"/>
                  </a:lnTo>
                  <a:cubicBezTo>
                    <a:pt x="402" y="2420"/>
                    <a:pt x="408" y="2430"/>
                    <a:pt x="410" y="2441"/>
                  </a:cubicBezTo>
                  <a:cubicBezTo>
                    <a:pt x="411" y="2451"/>
                    <a:pt x="407" y="2462"/>
                    <a:pt x="399" y="2469"/>
                  </a:cubicBezTo>
                  <a:lnTo>
                    <a:pt x="375" y="2491"/>
                  </a:lnTo>
                  <a:lnTo>
                    <a:pt x="353" y="2514"/>
                  </a:lnTo>
                  <a:lnTo>
                    <a:pt x="332" y="2537"/>
                  </a:lnTo>
                  <a:lnTo>
                    <a:pt x="313" y="2562"/>
                  </a:lnTo>
                  <a:lnTo>
                    <a:pt x="296" y="2586"/>
                  </a:lnTo>
                  <a:lnTo>
                    <a:pt x="281" y="2612"/>
                  </a:lnTo>
                  <a:lnTo>
                    <a:pt x="267" y="2638"/>
                  </a:lnTo>
                  <a:lnTo>
                    <a:pt x="255" y="2665"/>
                  </a:lnTo>
                  <a:lnTo>
                    <a:pt x="245" y="2691"/>
                  </a:lnTo>
                  <a:lnTo>
                    <a:pt x="237" y="2719"/>
                  </a:lnTo>
                  <a:lnTo>
                    <a:pt x="230" y="2746"/>
                  </a:lnTo>
                  <a:lnTo>
                    <a:pt x="226" y="2775"/>
                  </a:lnTo>
                  <a:lnTo>
                    <a:pt x="223" y="2803"/>
                  </a:lnTo>
                  <a:lnTo>
                    <a:pt x="222" y="2831"/>
                  </a:lnTo>
                  <a:lnTo>
                    <a:pt x="223" y="2859"/>
                  </a:lnTo>
                  <a:lnTo>
                    <a:pt x="226" y="2888"/>
                  </a:lnTo>
                  <a:lnTo>
                    <a:pt x="231" y="2914"/>
                  </a:lnTo>
                  <a:lnTo>
                    <a:pt x="237" y="2941"/>
                  </a:lnTo>
                  <a:lnTo>
                    <a:pt x="245" y="2966"/>
                  </a:lnTo>
                  <a:lnTo>
                    <a:pt x="254" y="2991"/>
                  </a:lnTo>
                  <a:lnTo>
                    <a:pt x="265" y="3016"/>
                  </a:lnTo>
                  <a:lnTo>
                    <a:pt x="277" y="3039"/>
                  </a:lnTo>
                  <a:lnTo>
                    <a:pt x="306" y="3085"/>
                  </a:lnTo>
                  <a:lnTo>
                    <a:pt x="340" y="3129"/>
                  </a:lnTo>
                  <a:lnTo>
                    <a:pt x="379" y="3169"/>
                  </a:lnTo>
                  <a:lnTo>
                    <a:pt x="422" y="3206"/>
                  </a:lnTo>
                  <a:lnTo>
                    <a:pt x="470" y="3240"/>
                  </a:lnTo>
                  <a:lnTo>
                    <a:pt x="522" y="3270"/>
                  </a:lnTo>
                  <a:lnTo>
                    <a:pt x="578" y="3296"/>
                  </a:lnTo>
                  <a:lnTo>
                    <a:pt x="636" y="3318"/>
                  </a:lnTo>
                  <a:lnTo>
                    <a:pt x="697" y="3335"/>
                  </a:lnTo>
                  <a:lnTo>
                    <a:pt x="761" y="3348"/>
                  </a:lnTo>
                  <a:lnTo>
                    <a:pt x="826" y="3355"/>
                  </a:lnTo>
                  <a:lnTo>
                    <a:pt x="894" y="3357"/>
                  </a:lnTo>
                  <a:lnTo>
                    <a:pt x="928" y="3356"/>
                  </a:lnTo>
                  <a:lnTo>
                    <a:pt x="964" y="3353"/>
                  </a:lnTo>
                  <a:cubicBezTo>
                    <a:pt x="975" y="3352"/>
                    <a:pt x="987" y="3357"/>
                    <a:pt x="993" y="3367"/>
                  </a:cubicBezTo>
                  <a:lnTo>
                    <a:pt x="1006" y="3384"/>
                  </a:lnTo>
                  <a:lnTo>
                    <a:pt x="1038" y="3426"/>
                  </a:lnTo>
                  <a:lnTo>
                    <a:pt x="1074" y="3466"/>
                  </a:lnTo>
                  <a:lnTo>
                    <a:pt x="1111" y="3505"/>
                  </a:lnTo>
                  <a:lnTo>
                    <a:pt x="1150" y="3541"/>
                  </a:lnTo>
                  <a:lnTo>
                    <a:pt x="1192" y="3576"/>
                  </a:lnTo>
                  <a:lnTo>
                    <a:pt x="1235" y="3608"/>
                  </a:lnTo>
                  <a:lnTo>
                    <a:pt x="1280" y="3639"/>
                  </a:lnTo>
                  <a:lnTo>
                    <a:pt x="1326" y="3668"/>
                  </a:lnTo>
                  <a:lnTo>
                    <a:pt x="1374" y="3695"/>
                  </a:lnTo>
                  <a:lnTo>
                    <a:pt x="1423" y="3720"/>
                  </a:lnTo>
                  <a:lnTo>
                    <a:pt x="1474" y="3743"/>
                  </a:lnTo>
                  <a:lnTo>
                    <a:pt x="1526" y="3764"/>
                  </a:lnTo>
                  <a:lnTo>
                    <a:pt x="1579" y="3783"/>
                  </a:lnTo>
                  <a:lnTo>
                    <a:pt x="1633" y="3800"/>
                  </a:lnTo>
                  <a:lnTo>
                    <a:pt x="1688" y="3814"/>
                  </a:lnTo>
                  <a:lnTo>
                    <a:pt x="1744" y="3827"/>
                  </a:lnTo>
                  <a:lnTo>
                    <a:pt x="1800" y="3837"/>
                  </a:lnTo>
                  <a:lnTo>
                    <a:pt x="1858" y="3845"/>
                  </a:lnTo>
                  <a:lnTo>
                    <a:pt x="1915" y="3851"/>
                  </a:lnTo>
                  <a:lnTo>
                    <a:pt x="1973" y="3855"/>
                  </a:lnTo>
                  <a:lnTo>
                    <a:pt x="2031" y="3856"/>
                  </a:lnTo>
                  <a:lnTo>
                    <a:pt x="2089" y="3855"/>
                  </a:lnTo>
                  <a:lnTo>
                    <a:pt x="2148" y="3852"/>
                  </a:lnTo>
                  <a:lnTo>
                    <a:pt x="2206" y="3847"/>
                  </a:lnTo>
                  <a:lnTo>
                    <a:pt x="2264" y="3839"/>
                  </a:lnTo>
                  <a:lnTo>
                    <a:pt x="2321" y="3829"/>
                  </a:lnTo>
                  <a:lnTo>
                    <a:pt x="2379" y="3816"/>
                  </a:lnTo>
                  <a:lnTo>
                    <a:pt x="2436" y="3801"/>
                  </a:lnTo>
                  <a:lnTo>
                    <a:pt x="2492" y="3784"/>
                  </a:lnTo>
                  <a:lnTo>
                    <a:pt x="2548" y="3764"/>
                  </a:lnTo>
                  <a:lnTo>
                    <a:pt x="2602" y="3742"/>
                  </a:lnTo>
                  <a:lnTo>
                    <a:pt x="2657" y="3716"/>
                  </a:lnTo>
                  <a:cubicBezTo>
                    <a:pt x="2671" y="3710"/>
                    <a:pt x="2687" y="3713"/>
                    <a:pt x="2697" y="3725"/>
                  </a:cubicBezTo>
                  <a:lnTo>
                    <a:pt x="2722" y="3755"/>
                  </a:lnTo>
                  <a:lnTo>
                    <a:pt x="2749" y="3783"/>
                  </a:lnTo>
                  <a:lnTo>
                    <a:pt x="2808" y="3838"/>
                  </a:lnTo>
                  <a:lnTo>
                    <a:pt x="2872" y="3888"/>
                  </a:lnTo>
                  <a:lnTo>
                    <a:pt x="2942" y="3934"/>
                  </a:lnTo>
                  <a:lnTo>
                    <a:pt x="3016" y="3975"/>
                  </a:lnTo>
                  <a:lnTo>
                    <a:pt x="3094" y="4010"/>
                  </a:lnTo>
                  <a:lnTo>
                    <a:pt x="3177" y="4041"/>
                  </a:lnTo>
                  <a:lnTo>
                    <a:pt x="3219" y="4053"/>
                  </a:lnTo>
                  <a:lnTo>
                    <a:pt x="3263" y="4065"/>
                  </a:lnTo>
                  <a:lnTo>
                    <a:pt x="3315" y="4077"/>
                  </a:lnTo>
                  <a:lnTo>
                    <a:pt x="3367" y="4086"/>
                  </a:lnTo>
                  <a:lnTo>
                    <a:pt x="3419" y="4093"/>
                  </a:lnTo>
                  <a:lnTo>
                    <a:pt x="3472" y="4098"/>
                  </a:lnTo>
                  <a:lnTo>
                    <a:pt x="3524" y="4101"/>
                  </a:lnTo>
                  <a:lnTo>
                    <a:pt x="3576" y="4102"/>
                  </a:lnTo>
                  <a:lnTo>
                    <a:pt x="3627" y="4100"/>
                  </a:lnTo>
                  <a:lnTo>
                    <a:pt x="3678" y="4097"/>
                  </a:lnTo>
                  <a:lnTo>
                    <a:pt x="3729" y="4092"/>
                  </a:lnTo>
                  <a:lnTo>
                    <a:pt x="3779" y="4084"/>
                  </a:lnTo>
                  <a:lnTo>
                    <a:pt x="3828" y="4075"/>
                  </a:lnTo>
                  <a:lnTo>
                    <a:pt x="3877" y="4064"/>
                  </a:lnTo>
                  <a:lnTo>
                    <a:pt x="3925" y="4051"/>
                  </a:lnTo>
                  <a:lnTo>
                    <a:pt x="3972" y="4036"/>
                  </a:lnTo>
                  <a:lnTo>
                    <a:pt x="4018" y="4020"/>
                  </a:lnTo>
                  <a:lnTo>
                    <a:pt x="4063" y="4001"/>
                  </a:lnTo>
                  <a:lnTo>
                    <a:pt x="4107" y="3981"/>
                  </a:lnTo>
                  <a:lnTo>
                    <a:pt x="4149" y="3959"/>
                  </a:lnTo>
                  <a:lnTo>
                    <a:pt x="4190" y="3936"/>
                  </a:lnTo>
                  <a:lnTo>
                    <a:pt x="4230" y="3911"/>
                  </a:lnTo>
                  <a:lnTo>
                    <a:pt x="4269" y="3884"/>
                  </a:lnTo>
                  <a:lnTo>
                    <a:pt x="4305" y="3857"/>
                  </a:lnTo>
                  <a:lnTo>
                    <a:pt x="4340" y="3827"/>
                  </a:lnTo>
                  <a:lnTo>
                    <a:pt x="4374" y="3796"/>
                  </a:lnTo>
                  <a:lnTo>
                    <a:pt x="4405" y="3764"/>
                  </a:lnTo>
                  <a:lnTo>
                    <a:pt x="4435" y="3731"/>
                  </a:lnTo>
                  <a:lnTo>
                    <a:pt x="4462" y="3696"/>
                  </a:lnTo>
                  <a:lnTo>
                    <a:pt x="4488" y="3659"/>
                  </a:lnTo>
                  <a:lnTo>
                    <a:pt x="4512" y="3622"/>
                  </a:lnTo>
                  <a:lnTo>
                    <a:pt x="4533" y="3584"/>
                  </a:lnTo>
                  <a:lnTo>
                    <a:pt x="4552" y="3544"/>
                  </a:lnTo>
                  <a:lnTo>
                    <a:pt x="4569" y="3501"/>
                  </a:lnTo>
                  <a:cubicBezTo>
                    <a:pt x="4573" y="3493"/>
                    <a:pt x="4580" y="3486"/>
                    <a:pt x="4588" y="3483"/>
                  </a:cubicBezTo>
                  <a:cubicBezTo>
                    <a:pt x="4597" y="3479"/>
                    <a:pt x="4606" y="3480"/>
                    <a:pt x="4614" y="3484"/>
                  </a:cubicBezTo>
                  <a:lnTo>
                    <a:pt x="4668" y="3508"/>
                  </a:lnTo>
                  <a:lnTo>
                    <a:pt x="4723" y="3530"/>
                  </a:lnTo>
                  <a:lnTo>
                    <a:pt x="4780" y="3549"/>
                  </a:lnTo>
                  <a:lnTo>
                    <a:pt x="4838" y="3565"/>
                  </a:lnTo>
                  <a:lnTo>
                    <a:pt x="4898" y="3577"/>
                  </a:lnTo>
                  <a:lnTo>
                    <a:pt x="4958" y="3586"/>
                  </a:lnTo>
                  <a:lnTo>
                    <a:pt x="5020" y="3591"/>
                  </a:lnTo>
                  <a:lnTo>
                    <a:pt x="5082" y="3594"/>
                  </a:lnTo>
                  <a:lnTo>
                    <a:pt x="5128" y="3593"/>
                  </a:lnTo>
                  <a:lnTo>
                    <a:pt x="5173" y="3591"/>
                  </a:lnTo>
                  <a:lnTo>
                    <a:pt x="5218" y="3586"/>
                  </a:lnTo>
                  <a:lnTo>
                    <a:pt x="5263" y="3580"/>
                  </a:lnTo>
                  <a:lnTo>
                    <a:pt x="5306" y="3572"/>
                  </a:lnTo>
                  <a:lnTo>
                    <a:pt x="5349" y="3563"/>
                  </a:lnTo>
                  <a:lnTo>
                    <a:pt x="5390" y="3552"/>
                  </a:lnTo>
                  <a:lnTo>
                    <a:pt x="5431" y="3539"/>
                  </a:lnTo>
                  <a:lnTo>
                    <a:pt x="5471" y="3525"/>
                  </a:lnTo>
                  <a:lnTo>
                    <a:pt x="5509" y="3510"/>
                  </a:lnTo>
                  <a:lnTo>
                    <a:pt x="5583" y="3474"/>
                  </a:lnTo>
                  <a:lnTo>
                    <a:pt x="5652" y="3433"/>
                  </a:lnTo>
                  <a:lnTo>
                    <a:pt x="5716" y="3387"/>
                  </a:lnTo>
                  <a:lnTo>
                    <a:pt x="5746" y="3362"/>
                  </a:lnTo>
                  <a:lnTo>
                    <a:pt x="5774" y="3337"/>
                  </a:lnTo>
                  <a:lnTo>
                    <a:pt x="5801" y="3310"/>
                  </a:lnTo>
                  <a:lnTo>
                    <a:pt x="5826" y="3282"/>
                  </a:lnTo>
                  <a:lnTo>
                    <a:pt x="5849" y="3253"/>
                  </a:lnTo>
                  <a:lnTo>
                    <a:pt x="5870" y="3223"/>
                  </a:lnTo>
                  <a:lnTo>
                    <a:pt x="5890" y="3193"/>
                  </a:lnTo>
                  <a:lnTo>
                    <a:pt x="5908" y="3161"/>
                  </a:lnTo>
                  <a:lnTo>
                    <a:pt x="5924" y="3130"/>
                  </a:lnTo>
                  <a:lnTo>
                    <a:pt x="5938" y="3097"/>
                  </a:lnTo>
                  <a:lnTo>
                    <a:pt x="5951" y="3063"/>
                  </a:lnTo>
                  <a:lnTo>
                    <a:pt x="5961" y="3029"/>
                  </a:lnTo>
                  <a:lnTo>
                    <a:pt x="5969" y="2994"/>
                  </a:lnTo>
                  <a:lnTo>
                    <a:pt x="5975" y="2959"/>
                  </a:lnTo>
                  <a:lnTo>
                    <a:pt x="5979" y="2924"/>
                  </a:lnTo>
                  <a:lnTo>
                    <a:pt x="5980" y="2885"/>
                  </a:lnTo>
                  <a:cubicBezTo>
                    <a:pt x="5981" y="2869"/>
                    <a:pt x="5993" y="2856"/>
                    <a:pt x="6009" y="2853"/>
                  </a:cubicBezTo>
                  <a:lnTo>
                    <a:pt x="6076" y="2844"/>
                  </a:lnTo>
                  <a:lnTo>
                    <a:pt x="6141" y="2831"/>
                  </a:lnTo>
                  <a:lnTo>
                    <a:pt x="6206" y="2815"/>
                  </a:lnTo>
                  <a:lnTo>
                    <a:pt x="6269" y="2795"/>
                  </a:lnTo>
                  <a:lnTo>
                    <a:pt x="6330" y="2773"/>
                  </a:lnTo>
                  <a:lnTo>
                    <a:pt x="6389" y="2747"/>
                  </a:lnTo>
                  <a:lnTo>
                    <a:pt x="6446" y="2718"/>
                  </a:lnTo>
                  <a:lnTo>
                    <a:pt x="6501" y="2686"/>
                  </a:lnTo>
                  <a:lnTo>
                    <a:pt x="6543" y="2659"/>
                  </a:lnTo>
                  <a:lnTo>
                    <a:pt x="6583" y="2630"/>
                  </a:lnTo>
                  <a:lnTo>
                    <a:pt x="6620" y="2600"/>
                  </a:lnTo>
                  <a:lnTo>
                    <a:pt x="6656" y="2569"/>
                  </a:lnTo>
                  <a:lnTo>
                    <a:pt x="6689" y="2536"/>
                  </a:lnTo>
                  <a:lnTo>
                    <a:pt x="6719" y="2503"/>
                  </a:lnTo>
                  <a:lnTo>
                    <a:pt x="6748" y="2469"/>
                  </a:lnTo>
                  <a:lnTo>
                    <a:pt x="6774" y="2434"/>
                  </a:lnTo>
                  <a:lnTo>
                    <a:pt x="6798" y="2398"/>
                  </a:lnTo>
                  <a:lnTo>
                    <a:pt x="6819" y="2361"/>
                  </a:lnTo>
                  <a:lnTo>
                    <a:pt x="6839" y="2324"/>
                  </a:lnTo>
                  <a:lnTo>
                    <a:pt x="6856" y="2286"/>
                  </a:lnTo>
                  <a:lnTo>
                    <a:pt x="6870" y="2248"/>
                  </a:lnTo>
                  <a:lnTo>
                    <a:pt x="6882" y="2208"/>
                  </a:lnTo>
                  <a:lnTo>
                    <a:pt x="6892" y="2169"/>
                  </a:lnTo>
                  <a:lnTo>
                    <a:pt x="6900" y="2130"/>
                  </a:lnTo>
                  <a:lnTo>
                    <a:pt x="6905" y="2090"/>
                  </a:lnTo>
                  <a:lnTo>
                    <a:pt x="6908" y="2050"/>
                  </a:lnTo>
                  <a:lnTo>
                    <a:pt x="6909" y="2010"/>
                  </a:lnTo>
                  <a:lnTo>
                    <a:pt x="6907" y="1970"/>
                  </a:lnTo>
                  <a:lnTo>
                    <a:pt x="6903" y="1930"/>
                  </a:lnTo>
                  <a:lnTo>
                    <a:pt x="6896" y="1889"/>
                  </a:lnTo>
                  <a:lnTo>
                    <a:pt x="6888" y="1850"/>
                  </a:lnTo>
                  <a:lnTo>
                    <a:pt x="6876" y="1810"/>
                  </a:lnTo>
                  <a:lnTo>
                    <a:pt x="6862" y="1771"/>
                  </a:lnTo>
                  <a:lnTo>
                    <a:pt x="6846" y="1732"/>
                  </a:lnTo>
                  <a:lnTo>
                    <a:pt x="6827" y="1694"/>
                  </a:lnTo>
                  <a:lnTo>
                    <a:pt x="6806" y="1656"/>
                  </a:lnTo>
                  <a:lnTo>
                    <a:pt x="6782" y="1619"/>
                  </a:lnTo>
                  <a:lnTo>
                    <a:pt x="6756" y="1582"/>
                  </a:lnTo>
                  <a:lnTo>
                    <a:pt x="6726" y="1546"/>
                  </a:lnTo>
                  <a:lnTo>
                    <a:pt x="6694" y="1509"/>
                  </a:lnTo>
                  <a:cubicBezTo>
                    <a:pt x="6685" y="1499"/>
                    <a:pt x="6683" y="1485"/>
                    <a:pt x="6688" y="1473"/>
                  </a:cubicBezTo>
                  <a:lnTo>
                    <a:pt x="6709" y="1431"/>
                  </a:lnTo>
                  <a:lnTo>
                    <a:pt x="6726" y="1387"/>
                  </a:lnTo>
                  <a:lnTo>
                    <a:pt x="6735" y="1354"/>
                  </a:lnTo>
                  <a:lnTo>
                    <a:pt x="6743" y="1322"/>
                  </a:lnTo>
                  <a:lnTo>
                    <a:pt x="6749" y="1289"/>
                  </a:lnTo>
                  <a:lnTo>
                    <a:pt x="6753" y="1257"/>
                  </a:lnTo>
                  <a:lnTo>
                    <a:pt x="6754" y="1225"/>
                  </a:lnTo>
                  <a:lnTo>
                    <a:pt x="6754" y="1193"/>
                  </a:lnTo>
                  <a:lnTo>
                    <a:pt x="6751" y="1161"/>
                  </a:lnTo>
                  <a:lnTo>
                    <a:pt x="6747" y="1129"/>
                  </a:lnTo>
                  <a:lnTo>
                    <a:pt x="6741" y="1098"/>
                  </a:lnTo>
                  <a:lnTo>
                    <a:pt x="6733" y="1067"/>
                  </a:lnTo>
                  <a:lnTo>
                    <a:pt x="6724" y="1037"/>
                  </a:lnTo>
                  <a:lnTo>
                    <a:pt x="6712" y="1007"/>
                  </a:lnTo>
                  <a:lnTo>
                    <a:pt x="6699" y="977"/>
                  </a:lnTo>
                  <a:lnTo>
                    <a:pt x="6684" y="948"/>
                  </a:lnTo>
                  <a:lnTo>
                    <a:pt x="6667" y="920"/>
                  </a:lnTo>
                  <a:lnTo>
                    <a:pt x="6648" y="892"/>
                  </a:lnTo>
                  <a:lnTo>
                    <a:pt x="6628" y="865"/>
                  </a:lnTo>
                  <a:lnTo>
                    <a:pt x="6607" y="839"/>
                  </a:lnTo>
                  <a:lnTo>
                    <a:pt x="6583" y="814"/>
                  </a:lnTo>
                  <a:lnTo>
                    <a:pt x="6558" y="789"/>
                  </a:lnTo>
                  <a:lnTo>
                    <a:pt x="6532" y="765"/>
                  </a:lnTo>
                  <a:lnTo>
                    <a:pt x="6505" y="743"/>
                  </a:lnTo>
                  <a:lnTo>
                    <a:pt x="6445" y="701"/>
                  </a:lnTo>
                  <a:lnTo>
                    <a:pt x="6380" y="663"/>
                  </a:lnTo>
                  <a:lnTo>
                    <a:pt x="6309" y="630"/>
                  </a:lnTo>
                  <a:lnTo>
                    <a:pt x="6271" y="616"/>
                  </a:lnTo>
                  <a:lnTo>
                    <a:pt x="6233" y="603"/>
                  </a:lnTo>
                  <a:lnTo>
                    <a:pt x="6194" y="592"/>
                  </a:lnTo>
                  <a:lnTo>
                    <a:pt x="6152" y="582"/>
                  </a:lnTo>
                  <a:cubicBezTo>
                    <a:pt x="6140" y="579"/>
                    <a:pt x="6131" y="570"/>
                    <a:pt x="6127" y="558"/>
                  </a:cubicBezTo>
                  <a:lnTo>
                    <a:pt x="6114" y="508"/>
                  </a:lnTo>
                  <a:lnTo>
                    <a:pt x="6095" y="460"/>
                  </a:lnTo>
                  <a:lnTo>
                    <a:pt x="6071" y="413"/>
                  </a:lnTo>
                  <a:lnTo>
                    <a:pt x="6042" y="368"/>
                  </a:lnTo>
                  <a:lnTo>
                    <a:pt x="6008" y="325"/>
                  </a:lnTo>
                  <a:lnTo>
                    <a:pt x="5970" y="284"/>
                  </a:lnTo>
                  <a:lnTo>
                    <a:pt x="5927" y="246"/>
                  </a:lnTo>
                  <a:lnTo>
                    <a:pt x="5880" y="211"/>
                  </a:lnTo>
                  <a:lnTo>
                    <a:pt x="5820" y="174"/>
                  </a:lnTo>
                  <a:lnTo>
                    <a:pt x="5756" y="142"/>
                  </a:lnTo>
                  <a:lnTo>
                    <a:pt x="5690" y="116"/>
                  </a:lnTo>
                  <a:lnTo>
                    <a:pt x="5621" y="95"/>
                  </a:lnTo>
                  <a:lnTo>
                    <a:pt x="5551" y="81"/>
                  </a:lnTo>
                  <a:lnTo>
                    <a:pt x="5479" y="71"/>
                  </a:lnTo>
                  <a:lnTo>
                    <a:pt x="5407" y="68"/>
                  </a:lnTo>
                  <a:lnTo>
                    <a:pt x="5336" y="70"/>
                  </a:lnTo>
                  <a:lnTo>
                    <a:pt x="5265" y="77"/>
                  </a:lnTo>
                  <a:lnTo>
                    <a:pt x="5194" y="90"/>
                  </a:lnTo>
                  <a:lnTo>
                    <a:pt x="5126" y="108"/>
                  </a:lnTo>
                  <a:lnTo>
                    <a:pt x="5060" y="132"/>
                  </a:lnTo>
                  <a:lnTo>
                    <a:pt x="4996" y="161"/>
                  </a:lnTo>
                  <a:lnTo>
                    <a:pt x="4936" y="195"/>
                  </a:lnTo>
                  <a:lnTo>
                    <a:pt x="4880" y="234"/>
                  </a:lnTo>
                  <a:lnTo>
                    <a:pt x="4826" y="281"/>
                  </a:lnTo>
                  <a:cubicBezTo>
                    <a:pt x="4813" y="292"/>
                    <a:pt x="4793" y="291"/>
                    <a:pt x="4781" y="279"/>
                  </a:cubicBezTo>
                  <a:lnTo>
                    <a:pt x="4757" y="255"/>
                  </a:lnTo>
                  <a:lnTo>
                    <a:pt x="4731" y="233"/>
                  </a:lnTo>
                  <a:lnTo>
                    <a:pt x="4705" y="211"/>
                  </a:lnTo>
                  <a:lnTo>
                    <a:pt x="4677" y="191"/>
                  </a:lnTo>
                  <a:lnTo>
                    <a:pt x="4646" y="172"/>
                  </a:lnTo>
                  <a:lnTo>
                    <a:pt x="4615" y="155"/>
                  </a:lnTo>
                  <a:lnTo>
                    <a:pt x="4583" y="139"/>
                  </a:lnTo>
                  <a:lnTo>
                    <a:pt x="4550" y="124"/>
                  </a:lnTo>
                  <a:lnTo>
                    <a:pt x="4487" y="102"/>
                  </a:lnTo>
                  <a:lnTo>
                    <a:pt x="4423" y="85"/>
                  </a:lnTo>
                  <a:lnTo>
                    <a:pt x="4358" y="74"/>
                  </a:lnTo>
                  <a:lnTo>
                    <a:pt x="4293" y="68"/>
                  </a:lnTo>
                  <a:lnTo>
                    <a:pt x="4228" y="67"/>
                  </a:lnTo>
                  <a:lnTo>
                    <a:pt x="4164" y="71"/>
                  </a:lnTo>
                  <a:lnTo>
                    <a:pt x="4100" y="80"/>
                  </a:lnTo>
                  <a:lnTo>
                    <a:pt x="4039" y="94"/>
                  </a:lnTo>
                  <a:lnTo>
                    <a:pt x="3979" y="113"/>
                  </a:lnTo>
                  <a:lnTo>
                    <a:pt x="3922" y="136"/>
                  </a:lnTo>
                  <a:lnTo>
                    <a:pt x="3867" y="164"/>
                  </a:lnTo>
                  <a:lnTo>
                    <a:pt x="3816" y="195"/>
                  </a:lnTo>
                  <a:lnTo>
                    <a:pt x="3769" y="231"/>
                  </a:lnTo>
                  <a:lnTo>
                    <a:pt x="3726" y="271"/>
                  </a:lnTo>
                  <a:lnTo>
                    <a:pt x="3688" y="315"/>
                  </a:lnTo>
                  <a:lnTo>
                    <a:pt x="3653" y="365"/>
                  </a:lnTo>
                  <a:cubicBezTo>
                    <a:pt x="3648" y="372"/>
                    <a:pt x="3640" y="377"/>
                    <a:pt x="3631" y="379"/>
                  </a:cubicBezTo>
                  <a:cubicBezTo>
                    <a:pt x="3622" y="380"/>
                    <a:pt x="3613" y="378"/>
                    <a:pt x="3606" y="372"/>
                  </a:cubicBezTo>
                  <a:lnTo>
                    <a:pt x="3562" y="340"/>
                  </a:lnTo>
                  <a:lnTo>
                    <a:pt x="3516" y="310"/>
                  </a:lnTo>
                  <a:lnTo>
                    <a:pt x="3467" y="283"/>
                  </a:lnTo>
                  <a:lnTo>
                    <a:pt x="3416" y="259"/>
                  </a:lnTo>
                  <a:lnTo>
                    <a:pt x="3377" y="244"/>
                  </a:lnTo>
                  <a:lnTo>
                    <a:pt x="3339" y="230"/>
                  </a:lnTo>
                  <a:lnTo>
                    <a:pt x="3300" y="218"/>
                  </a:lnTo>
                  <a:lnTo>
                    <a:pt x="3261" y="208"/>
                  </a:lnTo>
                  <a:lnTo>
                    <a:pt x="3222" y="199"/>
                  </a:lnTo>
                  <a:lnTo>
                    <a:pt x="3182" y="192"/>
                  </a:lnTo>
                  <a:lnTo>
                    <a:pt x="3142" y="187"/>
                  </a:lnTo>
                  <a:lnTo>
                    <a:pt x="3102" y="183"/>
                  </a:lnTo>
                  <a:lnTo>
                    <a:pt x="3062" y="181"/>
                  </a:lnTo>
                  <a:lnTo>
                    <a:pt x="3022" y="181"/>
                  </a:lnTo>
                  <a:lnTo>
                    <a:pt x="2982" y="182"/>
                  </a:lnTo>
                  <a:lnTo>
                    <a:pt x="2942" y="184"/>
                  </a:lnTo>
                  <a:lnTo>
                    <a:pt x="2903" y="188"/>
                  </a:lnTo>
                  <a:lnTo>
                    <a:pt x="2864" y="194"/>
                  </a:lnTo>
                  <a:lnTo>
                    <a:pt x="2826" y="201"/>
                  </a:lnTo>
                  <a:lnTo>
                    <a:pt x="2788" y="210"/>
                  </a:lnTo>
                  <a:lnTo>
                    <a:pt x="2750" y="220"/>
                  </a:lnTo>
                  <a:lnTo>
                    <a:pt x="2714" y="231"/>
                  </a:lnTo>
                  <a:lnTo>
                    <a:pt x="2642" y="258"/>
                  </a:lnTo>
                  <a:lnTo>
                    <a:pt x="2574" y="291"/>
                  </a:lnTo>
                  <a:lnTo>
                    <a:pt x="2510" y="329"/>
                  </a:lnTo>
                  <a:lnTo>
                    <a:pt x="2451" y="372"/>
                  </a:lnTo>
                  <a:lnTo>
                    <a:pt x="2396" y="421"/>
                  </a:lnTo>
                  <a:lnTo>
                    <a:pt x="2371" y="447"/>
                  </a:lnTo>
                  <a:lnTo>
                    <a:pt x="2347" y="474"/>
                  </a:lnTo>
                  <a:lnTo>
                    <a:pt x="2325" y="502"/>
                  </a:lnTo>
                  <a:lnTo>
                    <a:pt x="2304" y="533"/>
                  </a:lnTo>
                  <a:cubicBezTo>
                    <a:pt x="2295" y="546"/>
                    <a:pt x="2278" y="551"/>
                    <a:pt x="2263" y="544"/>
                  </a:cubicBezTo>
                  <a:lnTo>
                    <a:pt x="2186" y="511"/>
                  </a:lnTo>
                  <a:lnTo>
                    <a:pt x="2105" y="483"/>
                  </a:lnTo>
                  <a:lnTo>
                    <a:pt x="2023" y="461"/>
                  </a:lnTo>
                  <a:lnTo>
                    <a:pt x="1938" y="444"/>
                  </a:lnTo>
                  <a:lnTo>
                    <a:pt x="1852" y="433"/>
                  </a:lnTo>
                  <a:lnTo>
                    <a:pt x="1765" y="428"/>
                  </a:lnTo>
                  <a:lnTo>
                    <a:pt x="1721" y="427"/>
                  </a:lnTo>
                  <a:lnTo>
                    <a:pt x="1677" y="428"/>
                  </a:lnTo>
                  <a:lnTo>
                    <a:pt x="1634" y="431"/>
                  </a:lnTo>
                  <a:lnTo>
                    <a:pt x="1590" y="435"/>
                  </a:lnTo>
                  <a:lnTo>
                    <a:pt x="1536" y="442"/>
                  </a:lnTo>
                  <a:lnTo>
                    <a:pt x="1484" y="451"/>
                  </a:lnTo>
                  <a:lnTo>
                    <a:pt x="1433" y="462"/>
                  </a:lnTo>
                  <a:lnTo>
                    <a:pt x="1383" y="475"/>
                  </a:lnTo>
                  <a:lnTo>
                    <a:pt x="1334" y="490"/>
                  </a:lnTo>
                  <a:lnTo>
                    <a:pt x="1287" y="507"/>
                  </a:lnTo>
                  <a:lnTo>
                    <a:pt x="1241" y="525"/>
                  </a:lnTo>
                  <a:lnTo>
                    <a:pt x="1196" y="545"/>
                  </a:lnTo>
                  <a:lnTo>
                    <a:pt x="1153" y="567"/>
                  </a:lnTo>
                  <a:lnTo>
                    <a:pt x="1111" y="590"/>
                  </a:lnTo>
                  <a:lnTo>
                    <a:pt x="1071" y="615"/>
                  </a:lnTo>
                  <a:lnTo>
                    <a:pt x="1033" y="642"/>
                  </a:lnTo>
                  <a:lnTo>
                    <a:pt x="996" y="670"/>
                  </a:lnTo>
                  <a:lnTo>
                    <a:pt x="961" y="699"/>
                  </a:lnTo>
                  <a:lnTo>
                    <a:pt x="928" y="729"/>
                  </a:lnTo>
                  <a:lnTo>
                    <a:pt x="897" y="760"/>
                  </a:lnTo>
                  <a:lnTo>
                    <a:pt x="868" y="793"/>
                  </a:lnTo>
                  <a:lnTo>
                    <a:pt x="841" y="827"/>
                  </a:lnTo>
                  <a:lnTo>
                    <a:pt x="815" y="861"/>
                  </a:lnTo>
                  <a:lnTo>
                    <a:pt x="792" y="897"/>
                  </a:lnTo>
                  <a:lnTo>
                    <a:pt x="771" y="934"/>
                  </a:lnTo>
                  <a:lnTo>
                    <a:pt x="752" y="971"/>
                  </a:lnTo>
                  <a:lnTo>
                    <a:pt x="736" y="1009"/>
                  </a:lnTo>
                  <a:lnTo>
                    <a:pt x="721" y="1048"/>
                  </a:lnTo>
                  <a:lnTo>
                    <a:pt x="709" y="1087"/>
                  </a:lnTo>
                  <a:lnTo>
                    <a:pt x="700" y="1127"/>
                  </a:lnTo>
                  <a:lnTo>
                    <a:pt x="693" y="1168"/>
                  </a:lnTo>
                  <a:lnTo>
                    <a:pt x="688" y="1209"/>
                  </a:lnTo>
                  <a:lnTo>
                    <a:pt x="686" y="1250"/>
                  </a:lnTo>
                  <a:lnTo>
                    <a:pt x="686" y="1292"/>
                  </a:lnTo>
                  <a:lnTo>
                    <a:pt x="689" y="1335"/>
                  </a:lnTo>
                  <a:lnTo>
                    <a:pt x="695" y="1379"/>
                  </a:lnTo>
                  <a:cubicBezTo>
                    <a:pt x="696" y="1386"/>
                    <a:pt x="695" y="1392"/>
                    <a:pt x="692" y="1398"/>
                  </a:cubicBezTo>
                  <a:lnTo>
                    <a:pt x="686" y="1411"/>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60" name="Freeform 123"/>
            <p:cNvSpPr>
              <a:spLocks noEditPoints="1"/>
            </p:cNvSpPr>
            <p:nvPr/>
          </p:nvSpPr>
          <p:spPr bwMode="auto">
            <a:xfrm>
              <a:off x="7284" y="4903"/>
              <a:ext cx="42" cy="38"/>
            </a:xfrm>
            <a:custGeom>
              <a:avLst/>
              <a:gdLst>
                <a:gd name="T0" fmla="*/ 584 w 589"/>
                <a:gd name="T1" fmla="*/ 347 h 589"/>
                <a:gd name="T2" fmla="*/ 563 w 589"/>
                <a:gd name="T3" fmla="*/ 415 h 589"/>
                <a:gd name="T4" fmla="*/ 508 w 589"/>
                <a:gd name="T5" fmla="*/ 498 h 589"/>
                <a:gd name="T6" fmla="*/ 454 w 589"/>
                <a:gd name="T7" fmla="*/ 542 h 589"/>
                <a:gd name="T8" fmla="*/ 361 w 589"/>
                <a:gd name="T9" fmla="*/ 582 h 589"/>
                <a:gd name="T10" fmla="*/ 288 w 589"/>
                <a:gd name="T11" fmla="*/ 589 h 589"/>
                <a:gd name="T12" fmla="*/ 186 w 589"/>
                <a:gd name="T13" fmla="*/ 568 h 589"/>
                <a:gd name="T14" fmla="*/ 125 w 589"/>
                <a:gd name="T15" fmla="*/ 535 h 589"/>
                <a:gd name="T16" fmla="*/ 55 w 589"/>
                <a:gd name="T17" fmla="*/ 464 h 589"/>
                <a:gd name="T18" fmla="*/ 21 w 589"/>
                <a:gd name="T19" fmla="*/ 403 h 589"/>
                <a:gd name="T20" fmla="*/ 1 w 589"/>
                <a:gd name="T21" fmla="*/ 301 h 589"/>
                <a:gd name="T22" fmla="*/ 8 w 589"/>
                <a:gd name="T23" fmla="*/ 228 h 589"/>
                <a:gd name="T24" fmla="*/ 47 w 589"/>
                <a:gd name="T25" fmla="*/ 136 h 589"/>
                <a:gd name="T26" fmla="*/ 92 w 589"/>
                <a:gd name="T27" fmla="*/ 82 h 589"/>
                <a:gd name="T28" fmla="*/ 174 w 589"/>
                <a:gd name="T29" fmla="*/ 26 h 589"/>
                <a:gd name="T30" fmla="*/ 242 w 589"/>
                <a:gd name="T31" fmla="*/ 5 h 589"/>
                <a:gd name="T32" fmla="*/ 347 w 589"/>
                <a:gd name="T33" fmla="*/ 5 h 589"/>
                <a:gd name="T34" fmla="*/ 415 w 589"/>
                <a:gd name="T35" fmla="*/ 26 h 589"/>
                <a:gd name="T36" fmla="*/ 498 w 589"/>
                <a:gd name="T37" fmla="*/ 82 h 589"/>
                <a:gd name="T38" fmla="*/ 542 w 589"/>
                <a:gd name="T39" fmla="*/ 136 h 589"/>
                <a:gd name="T40" fmla="*/ 582 w 589"/>
                <a:gd name="T41" fmla="*/ 228 h 589"/>
                <a:gd name="T42" fmla="*/ 452 w 589"/>
                <a:gd name="T43" fmla="*/ 255 h 589"/>
                <a:gd name="T44" fmla="*/ 446 w 589"/>
                <a:gd name="T45" fmla="*/ 238 h 589"/>
                <a:gd name="T46" fmla="*/ 404 w 589"/>
                <a:gd name="T47" fmla="*/ 175 h 589"/>
                <a:gd name="T48" fmla="*/ 390 w 589"/>
                <a:gd name="T49" fmla="*/ 164 h 589"/>
                <a:gd name="T50" fmla="*/ 321 w 589"/>
                <a:gd name="T51" fmla="*/ 135 h 589"/>
                <a:gd name="T52" fmla="*/ 301 w 589"/>
                <a:gd name="T53" fmla="*/ 133 h 589"/>
                <a:gd name="T54" fmla="*/ 226 w 589"/>
                <a:gd name="T55" fmla="*/ 149 h 589"/>
                <a:gd name="T56" fmla="*/ 210 w 589"/>
                <a:gd name="T57" fmla="*/ 157 h 589"/>
                <a:gd name="T58" fmla="*/ 157 w 589"/>
                <a:gd name="T59" fmla="*/ 210 h 589"/>
                <a:gd name="T60" fmla="*/ 149 w 589"/>
                <a:gd name="T61" fmla="*/ 226 h 589"/>
                <a:gd name="T62" fmla="*/ 133 w 589"/>
                <a:gd name="T63" fmla="*/ 301 h 589"/>
                <a:gd name="T64" fmla="*/ 135 w 589"/>
                <a:gd name="T65" fmla="*/ 320 h 589"/>
                <a:gd name="T66" fmla="*/ 164 w 589"/>
                <a:gd name="T67" fmla="*/ 390 h 589"/>
                <a:gd name="T68" fmla="*/ 176 w 589"/>
                <a:gd name="T69" fmla="*/ 404 h 589"/>
                <a:gd name="T70" fmla="*/ 238 w 589"/>
                <a:gd name="T71" fmla="*/ 446 h 589"/>
                <a:gd name="T72" fmla="*/ 255 w 589"/>
                <a:gd name="T73" fmla="*/ 452 h 589"/>
                <a:gd name="T74" fmla="*/ 334 w 589"/>
                <a:gd name="T75" fmla="*/ 452 h 589"/>
                <a:gd name="T76" fmla="*/ 352 w 589"/>
                <a:gd name="T77" fmla="*/ 446 h 589"/>
                <a:gd name="T78" fmla="*/ 414 w 589"/>
                <a:gd name="T79" fmla="*/ 404 h 589"/>
                <a:gd name="T80" fmla="*/ 425 w 589"/>
                <a:gd name="T81" fmla="*/ 390 h 589"/>
                <a:gd name="T82" fmla="*/ 454 w 589"/>
                <a:gd name="T83" fmla="*/ 320 h 589"/>
                <a:gd name="T84" fmla="*/ 456 w 589"/>
                <a:gd name="T85" fmla="*/ 30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 h="589">
                  <a:moveTo>
                    <a:pt x="589" y="288"/>
                  </a:moveTo>
                  <a:cubicBezTo>
                    <a:pt x="589" y="292"/>
                    <a:pt x="589" y="297"/>
                    <a:pt x="589" y="301"/>
                  </a:cubicBezTo>
                  <a:lnTo>
                    <a:pt x="584" y="347"/>
                  </a:lnTo>
                  <a:cubicBezTo>
                    <a:pt x="584" y="352"/>
                    <a:pt x="583" y="356"/>
                    <a:pt x="582" y="360"/>
                  </a:cubicBezTo>
                  <a:lnTo>
                    <a:pt x="568" y="403"/>
                  </a:lnTo>
                  <a:cubicBezTo>
                    <a:pt x="567" y="408"/>
                    <a:pt x="565" y="412"/>
                    <a:pt x="563" y="415"/>
                  </a:cubicBezTo>
                  <a:lnTo>
                    <a:pt x="542" y="454"/>
                  </a:lnTo>
                  <a:cubicBezTo>
                    <a:pt x="540" y="457"/>
                    <a:pt x="538" y="461"/>
                    <a:pt x="535" y="464"/>
                  </a:cubicBezTo>
                  <a:lnTo>
                    <a:pt x="508" y="498"/>
                  </a:lnTo>
                  <a:cubicBezTo>
                    <a:pt x="505" y="502"/>
                    <a:pt x="502" y="505"/>
                    <a:pt x="498" y="508"/>
                  </a:cubicBezTo>
                  <a:lnTo>
                    <a:pt x="464" y="535"/>
                  </a:lnTo>
                  <a:cubicBezTo>
                    <a:pt x="461" y="538"/>
                    <a:pt x="457" y="540"/>
                    <a:pt x="454" y="542"/>
                  </a:cubicBezTo>
                  <a:lnTo>
                    <a:pt x="415" y="563"/>
                  </a:lnTo>
                  <a:cubicBezTo>
                    <a:pt x="412" y="565"/>
                    <a:pt x="408" y="567"/>
                    <a:pt x="404" y="568"/>
                  </a:cubicBezTo>
                  <a:lnTo>
                    <a:pt x="361" y="582"/>
                  </a:lnTo>
                  <a:cubicBezTo>
                    <a:pt x="357" y="583"/>
                    <a:pt x="352" y="584"/>
                    <a:pt x="347" y="584"/>
                  </a:cubicBezTo>
                  <a:lnTo>
                    <a:pt x="301" y="589"/>
                  </a:lnTo>
                  <a:cubicBezTo>
                    <a:pt x="297" y="589"/>
                    <a:pt x="293" y="589"/>
                    <a:pt x="288" y="589"/>
                  </a:cubicBezTo>
                  <a:lnTo>
                    <a:pt x="242" y="584"/>
                  </a:lnTo>
                  <a:cubicBezTo>
                    <a:pt x="238" y="584"/>
                    <a:pt x="233" y="583"/>
                    <a:pt x="229" y="582"/>
                  </a:cubicBezTo>
                  <a:lnTo>
                    <a:pt x="186" y="568"/>
                  </a:lnTo>
                  <a:cubicBezTo>
                    <a:pt x="182" y="567"/>
                    <a:pt x="178" y="565"/>
                    <a:pt x="174" y="563"/>
                  </a:cubicBezTo>
                  <a:lnTo>
                    <a:pt x="136" y="542"/>
                  </a:lnTo>
                  <a:cubicBezTo>
                    <a:pt x="132" y="540"/>
                    <a:pt x="128" y="538"/>
                    <a:pt x="125" y="535"/>
                  </a:cubicBezTo>
                  <a:lnTo>
                    <a:pt x="92" y="507"/>
                  </a:lnTo>
                  <a:cubicBezTo>
                    <a:pt x="88" y="505"/>
                    <a:pt x="85" y="502"/>
                    <a:pt x="83" y="498"/>
                  </a:cubicBezTo>
                  <a:lnTo>
                    <a:pt x="55" y="464"/>
                  </a:lnTo>
                  <a:cubicBezTo>
                    <a:pt x="52" y="461"/>
                    <a:pt x="49" y="458"/>
                    <a:pt x="47" y="454"/>
                  </a:cubicBezTo>
                  <a:lnTo>
                    <a:pt x="26" y="415"/>
                  </a:lnTo>
                  <a:cubicBezTo>
                    <a:pt x="24" y="412"/>
                    <a:pt x="23" y="408"/>
                    <a:pt x="21" y="403"/>
                  </a:cubicBezTo>
                  <a:lnTo>
                    <a:pt x="8" y="360"/>
                  </a:lnTo>
                  <a:cubicBezTo>
                    <a:pt x="6" y="356"/>
                    <a:pt x="6" y="352"/>
                    <a:pt x="5" y="347"/>
                  </a:cubicBezTo>
                  <a:lnTo>
                    <a:pt x="1" y="301"/>
                  </a:lnTo>
                  <a:cubicBezTo>
                    <a:pt x="0" y="297"/>
                    <a:pt x="0" y="292"/>
                    <a:pt x="1" y="288"/>
                  </a:cubicBezTo>
                  <a:lnTo>
                    <a:pt x="5" y="242"/>
                  </a:lnTo>
                  <a:cubicBezTo>
                    <a:pt x="6" y="237"/>
                    <a:pt x="7" y="233"/>
                    <a:pt x="8" y="228"/>
                  </a:cubicBezTo>
                  <a:lnTo>
                    <a:pt x="21" y="186"/>
                  </a:lnTo>
                  <a:cubicBezTo>
                    <a:pt x="23" y="182"/>
                    <a:pt x="24" y="178"/>
                    <a:pt x="26" y="174"/>
                  </a:cubicBezTo>
                  <a:lnTo>
                    <a:pt x="47" y="136"/>
                  </a:lnTo>
                  <a:cubicBezTo>
                    <a:pt x="49" y="132"/>
                    <a:pt x="52" y="128"/>
                    <a:pt x="55" y="125"/>
                  </a:cubicBezTo>
                  <a:lnTo>
                    <a:pt x="83" y="91"/>
                  </a:lnTo>
                  <a:cubicBezTo>
                    <a:pt x="85" y="88"/>
                    <a:pt x="88" y="85"/>
                    <a:pt x="92" y="82"/>
                  </a:cubicBezTo>
                  <a:lnTo>
                    <a:pt x="125" y="54"/>
                  </a:lnTo>
                  <a:cubicBezTo>
                    <a:pt x="128" y="52"/>
                    <a:pt x="132" y="49"/>
                    <a:pt x="136" y="47"/>
                  </a:cubicBezTo>
                  <a:lnTo>
                    <a:pt x="174" y="26"/>
                  </a:lnTo>
                  <a:cubicBezTo>
                    <a:pt x="178" y="24"/>
                    <a:pt x="182" y="23"/>
                    <a:pt x="186" y="21"/>
                  </a:cubicBezTo>
                  <a:lnTo>
                    <a:pt x="229" y="8"/>
                  </a:lnTo>
                  <a:cubicBezTo>
                    <a:pt x="233" y="6"/>
                    <a:pt x="238" y="6"/>
                    <a:pt x="242" y="5"/>
                  </a:cubicBezTo>
                  <a:lnTo>
                    <a:pt x="288" y="1"/>
                  </a:lnTo>
                  <a:cubicBezTo>
                    <a:pt x="293" y="0"/>
                    <a:pt x="297" y="0"/>
                    <a:pt x="301" y="1"/>
                  </a:cubicBezTo>
                  <a:lnTo>
                    <a:pt x="347" y="5"/>
                  </a:lnTo>
                  <a:cubicBezTo>
                    <a:pt x="352" y="6"/>
                    <a:pt x="357" y="7"/>
                    <a:pt x="361" y="8"/>
                  </a:cubicBezTo>
                  <a:lnTo>
                    <a:pt x="404" y="21"/>
                  </a:lnTo>
                  <a:cubicBezTo>
                    <a:pt x="408" y="23"/>
                    <a:pt x="412" y="24"/>
                    <a:pt x="415" y="26"/>
                  </a:cubicBezTo>
                  <a:lnTo>
                    <a:pt x="454" y="47"/>
                  </a:lnTo>
                  <a:cubicBezTo>
                    <a:pt x="457" y="49"/>
                    <a:pt x="461" y="52"/>
                    <a:pt x="464" y="54"/>
                  </a:cubicBezTo>
                  <a:lnTo>
                    <a:pt x="498" y="82"/>
                  </a:lnTo>
                  <a:cubicBezTo>
                    <a:pt x="502" y="85"/>
                    <a:pt x="505" y="88"/>
                    <a:pt x="508" y="92"/>
                  </a:cubicBezTo>
                  <a:lnTo>
                    <a:pt x="535" y="126"/>
                  </a:lnTo>
                  <a:cubicBezTo>
                    <a:pt x="538" y="129"/>
                    <a:pt x="540" y="132"/>
                    <a:pt x="542" y="136"/>
                  </a:cubicBezTo>
                  <a:lnTo>
                    <a:pt x="563" y="174"/>
                  </a:lnTo>
                  <a:cubicBezTo>
                    <a:pt x="565" y="178"/>
                    <a:pt x="567" y="182"/>
                    <a:pt x="568" y="186"/>
                  </a:cubicBezTo>
                  <a:lnTo>
                    <a:pt x="582" y="228"/>
                  </a:lnTo>
                  <a:cubicBezTo>
                    <a:pt x="583" y="233"/>
                    <a:pt x="584" y="237"/>
                    <a:pt x="584" y="242"/>
                  </a:cubicBezTo>
                  <a:lnTo>
                    <a:pt x="589" y="288"/>
                  </a:lnTo>
                  <a:close/>
                  <a:moveTo>
                    <a:pt x="452" y="255"/>
                  </a:moveTo>
                  <a:lnTo>
                    <a:pt x="454" y="269"/>
                  </a:lnTo>
                  <a:lnTo>
                    <a:pt x="441" y="226"/>
                  </a:lnTo>
                  <a:lnTo>
                    <a:pt x="446" y="238"/>
                  </a:lnTo>
                  <a:lnTo>
                    <a:pt x="425" y="199"/>
                  </a:lnTo>
                  <a:lnTo>
                    <a:pt x="432" y="209"/>
                  </a:lnTo>
                  <a:lnTo>
                    <a:pt x="404" y="175"/>
                  </a:lnTo>
                  <a:lnTo>
                    <a:pt x="414" y="185"/>
                  </a:lnTo>
                  <a:lnTo>
                    <a:pt x="380" y="158"/>
                  </a:lnTo>
                  <a:lnTo>
                    <a:pt x="390" y="164"/>
                  </a:lnTo>
                  <a:lnTo>
                    <a:pt x="352" y="143"/>
                  </a:lnTo>
                  <a:lnTo>
                    <a:pt x="363" y="149"/>
                  </a:lnTo>
                  <a:lnTo>
                    <a:pt x="321" y="135"/>
                  </a:lnTo>
                  <a:lnTo>
                    <a:pt x="334" y="138"/>
                  </a:lnTo>
                  <a:lnTo>
                    <a:pt x="288" y="133"/>
                  </a:lnTo>
                  <a:lnTo>
                    <a:pt x="301" y="133"/>
                  </a:lnTo>
                  <a:lnTo>
                    <a:pt x="255" y="138"/>
                  </a:lnTo>
                  <a:lnTo>
                    <a:pt x="269" y="135"/>
                  </a:lnTo>
                  <a:lnTo>
                    <a:pt x="226" y="149"/>
                  </a:lnTo>
                  <a:lnTo>
                    <a:pt x="238" y="143"/>
                  </a:lnTo>
                  <a:lnTo>
                    <a:pt x="199" y="164"/>
                  </a:lnTo>
                  <a:lnTo>
                    <a:pt x="210" y="157"/>
                  </a:lnTo>
                  <a:lnTo>
                    <a:pt x="176" y="185"/>
                  </a:lnTo>
                  <a:lnTo>
                    <a:pt x="185" y="176"/>
                  </a:lnTo>
                  <a:lnTo>
                    <a:pt x="157" y="210"/>
                  </a:lnTo>
                  <a:lnTo>
                    <a:pt x="164" y="199"/>
                  </a:lnTo>
                  <a:lnTo>
                    <a:pt x="143" y="238"/>
                  </a:lnTo>
                  <a:lnTo>
                    <a:pt x="149" y="226"/>
                  </a:lnTo>
                  <a:lnTo>
                    <a:pt x="135" y="269"/>
                  </a:lnTo>
                  <a:lnTo>
                    <a:pt x="138" y="255"/>
                  </a:lnTo>
                  <a:lnTo>
                    <a:pt x="133" y="301"/>
                  </a:lnTo>
                  <a:lnTo>
                    <a:pt x="133" y="288"/>
                  </a:lnTo>
                  <a:lnTo>
                    <a:pt x="138" y="334"/>
                  </a:lnTo>
                  <a:lnTo>
                    <a:pt x="135" y="320"/>
                  </a:lnTo>
                  <a:lnTo>
                    <a:pt x="149" y="363"/>
                  </a:lnTo>
                  <a:lnTo>
                    <a:pt x="143" y="352"/>
                  </a:lnTo>
                  <a:lnTo>
                    <a:pt x="164" y="390"/>
                  </a:lnTo>
                  <a:lnTo>
                    <a:pt x="157" y="380"/>
                  </a:lnTo>
                  <a:lnTo>
                    <a:pt x="185" y="414"/>
                  </a:lnTo>
                  <a:lnTo>
                    <a:pt x="176" y="404"/>
                  </a:lnTo>
                  <a:lnTo>
                    <a:pt x="210" y="432"/>
                  </a:lnTo>
                  <a:lnTo>
                    <a:pt x="199" y="425"/>
                  </a:lnTo>
                  <a:lnTo>
                    <a:pt x="238" y="446"/>
                  </a:lnTo>
                  <a:lnTo>
                    <a:pt x="226" y="441"/>
                  </a:lnTo>
                  <a:lnTo>
                    <a:pt x="269" y="454"/>
                  </a:lnTo>
                  <a:lnTo>
                    <a:pt x="255" y="452"/>
                  </a:lnTo>
                  <a:lnTo>
                    <a:pt x="301" y="456"/>
                  </a:lnTo>
                  <a:lnTo>
                    <a:pt x="288" y="456"/>
                  </a:lnTo>
                  <a:lnTo>
                    <a:pt x="334" y="452"/>
                  </a:lnTo>
                  <a:lnTo>
                    <a:pt x="321" y="454"/>
                  </a:lnTo>
                  <a:lnTo>
                    <a:pt x="363" y="441"/>
                  </a:lnTo>
                  <a:lnTo>
                    <a:pt x="352" y="446"/>
                  </a:lnTo>
                  <a:lnTo>
                    <a:pt x="390" y="425"/>
                  </a:lnTo>
                  <a:lnTo>
                    <a:pt x="380" y="432"/>
                  </a:lnTo>
                  <a:lnTo>
                    <a:pt x="414" y="404"/>
                  </a:lnTo>
                  <a:lnTo>
                    <a:pt x="404" y="414"/>
                  </a:lnTo>
                  <a:lnTo>
                    <a:pt x="432" y="380"/>
                  </a:lnTo>
                  <a:lnTo>
                    <a:pt x="425" y="390"/>
                  </a:lnTo>
                  <a:lnTo>
                    <a:pt x="446" y="352"/>
                  </a:lnTo>
                  <a:lnTo>
                    <a:pt x="441" y="363"/>
                  </a:lnTo>
                  <a:lnTo>
                    <a:pt x="454" y="320"/>
                  </a:lnTo>
                  <a:lnTo>
                    <a:pt x="452" y="334"/>
                  </a:lnTo>
                  <a:lnTo>
                    <a:pt x="456" y="288"/>
                  </a:lnTo>
                  <a:lnTo>
                    <a:pt x="456" y="301"/>
                  </a:lnTo>
                  <a:lnTo>
                    <a:pt x="452" y="255"/>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61" name="Freeform 124"/>
            <p:cNvSpPr>
              <a:spLocks noEditPoints="1"/>
            </p:cNvSpPr>
            <p:nvPr/>
          </p:nvSpPr>
          <p:spPr bwMode="auto">
            <a:xfrm>
              <a:off x="7426" y="4863"/>
              <a:ext cx="74" cy="68"/>
            </a:xfrm>
            <a:custGeom>
              <a:avLst/>
              <a:gdLst>
                <a:gd name="T0" fmla="*/ 73 w 74"/>
                <a:gd name="T1" fmla="*/ 41 h 68"/>
                <a:gd name="T2" fmla="*/ 69 w 74"/>
                <a:gd name="T3" fmla="*/ 50 h 68"/>
                <a:gd name="T4" fmla="*/ 63 w 74"/>
                <a:gd name="T5" fmla="*/ 58 h 68"/>
                <a:gd name="T6" fmla="*/ 55 w 74"/>
                <a:gd name="T7" fmla="*/ 64 h 68"/>
                <a:gd name="T8" fmla="*/ 45 w 74"/>
                <a:gd name="T9" fmla="*/ 67 h 68"/>
                <a:gd name="T10" fmla="*/ 33 w 74"/>
                <a:gd name="T11" fmla="*/ 68 h 68"/>
                <a:gd name="T12" fmla="*/ 23 w 74"/>
                <a:gd name="T13" fmla="*/ 66 h 68"/>
                <a:gd name="T14" fmla="*/ 14 w 74"/>
                <a:gd name="T15" fmla="*/ 61 h 68"/>
                <a:gd name="T16" fmla="*/ 7 w 74"/>
                <a:gd name="T17" fmla="*/ 53 h 68"/>
                <a:gd name="T18" fmla="*/ 2 w 74"/>
                <a:gd name="T19" fmla="*/ 45 h 68"/>
                <a:gd name="T20" fmla="*/ 0 w 74"/>
                <a:gd name="T21" fmla="*/ 35 h 68"/>
                <a:gd name="T22" fmla="*/ 2 w 74"/>
                <a:gd name="T23" fmla="*/ 25 h 68"/>
                <a:gd name="T24" fmla="*/ 6 w 74"/>
                <a:gd name="T25" fmla="*/ 16 h 68"/>
                <a:gd name="T26" fmla="*/ 13 w 74"/>
                <a:gd name="T27" fmla="*/ 8 h 68"/>
                <a:gd name="T28" fmla="*/ 22 w 74"/>
                <a:gd name="T29" fmla="*/ 3 h 68"/>
                <a:gd name="T30" fmla="*/ 33 w 74"/>
                <a:gd name="T31" fmla="*/ 1 h 68"/>
                <a:gd name="T32" fmla="*/ 44 w 74"/>
                <a:gd name="T33" fmla="*/ 1 h 68"/>
                <a:gd name="T34" fmla="*/ 54 w 74"/>
                <a:gd name="T35" fmla="*/ 4 h 68"/>
                <a:gd name="T36" fmla="*/ 63 w 74"/>
                <a:gd name="T37" fmla="*/ 10 h 68"/>
                <a:gd name="T38" fmla="*/ 69 w 74"/>
                <a:gd name="T39" fmla="*/ 18 h 68"/>
                <a:gd name="T40" fmla="*/ 73 w 74"/>
                <a:gd name="T41" fmla="*/ 27 h 68"/>
                <a:gd name="T42" fmla="*/ 64 w 74"/>
                <a:gd name="T43" fmla="*/ 32 h 68"/>
                <a:gd name="T44" fmla="*/ 62 w 74"/>
                <a:gd name="T45" fmla="*/ 25 h 68"/>
                <a:gd name="T46" fmla="*/ 58 w 74"/>
                <a:gd name="T47" fmla="*/ 18 h 68"/>
                <a:gd name="T48" fmla="*/ 52 w 74"/>
                <a:gd name="T49" fmla="*/ 14 h 68"/>
                <a:gd name="T50" fmla="*/ 45 w 74"/>
                <a:gd name="T51" fmla="*/ 10 h 68"/>
                <a:gd name="T52" fmla="*/ 37 w 74"/>
                <a:gd name="T53" fmla="*/ 9 h 68"/>
                <a:gd name="T54" fmla="*/ 29 w 74"/>
                <a:gd name="T55" fmla="*/ 10 h 68"/>
                <a:gd name="T56" fmla="*/ 22 w 74"/>
                <a:gd name="T57" fmla="*/ 13 h 68"/>
                <a:gd name="T58" fmla="*/ 16 w 74"/>
                <a:gd name="T59" fmla="*/ 18 h 68"/>
                <a:gd name="T60" fmla="*/ 12 w 74"/>
                <a:gd name="T61" fmla="*/ 24 h 68"/>
                <a:gd name="T62" fmla="*/ 10 w 74"/>
                <a:gd name="T63" fmla="*/ 32 h 68"/>
                <a:gd name="T64" fmla="*/ 10 w 74"/>
                <a:gd name="T65" fmla="*/ 39 h 68"/>
                <a:gd name="T66" fmla="*/ 13 w 74"/>
                <a:gd name="T67" fmla="*/ 46 h 68"/>
                <a:gd name="T68" fmla="*/ 17 w 74"/>
                <a:gd name="T69" fmla="*/ 52 h 68"/>
                <a:gd name="T70" fmla="*/ 24 w 74"/>
                <a:gd name="T71" fmla="*/ 56 h 68"/>
                <a:gd name="T72" fmla="*/ 31 w 74"/>
                <a:gd name="T73" fmla="*/ 59 h 68"/>
                <a:gd name="T74" fmla="*/ 39 w 74"/>
                <a:gd name="T75" fmla="*/ 59 h 68"/>
                <a:gd name="T76" fmla="*/ 47 w 74"/>
                <a:gd name="T77" fmla="*/ 58 h 68"/>
                <a:gd name="T78" fmla="*/ 54 w 74"/>
                <a:gd name="T79" fmla="*/ 54 h 68"/>
                <a:gd name="T80" fmla="*/ 59 w 74"/>
                <a:gd name="T81" fmla="*/ 49 h 68"/>
                <a:gd name="T82" fmla="*/ 63 w 74"/>
                <a:gd name="T83" fmla="*/ 42 h 68"/>
                <a:gd name="T84" fmla="*/ 64 w 74"/>
                <a:gd name="T85" fmla="*/ 3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 h="68">
                  <a:moveTo>
                    <a:pt x="74" y="34"/>
                  </a:moveTo>
                  <a:lnTo>
                    <a:pt x="73" y="38"/>
                  </a:lnTo>
                  <a:lnTo>
                    <a:pt x="73" y="41"/>
                  </a:lnTo>
                  <a:lnTo>
                    <a:pt x="72" y="44"/>
                  </a:lnTo>
                  <a:lnTo>
                    <a:pt x="71" y="47"/>
                  </a:lnTo>
                  <a:lnTo>
                    <a:pt x="69" y="50"/>
                  </a:lnTo>
                  <a:lnTo>
                    <a:pt x="67" y="53"/>
                  </a:lnTo>
                  <a:lnTo>
                    <a:pt x="65" y="56"/>
                  </a:lnTo>
                  <a:lnTo>
                    <a:pt x="63" y="58"/>
                  </a:lnTo>
                  <a:lnTo>
                    <a:pt x="60" y="60"/>
                  </a:lnTo>
                  <a:lnTo>
                    <a:pt x="58" y="62"/>
                  </a:lnTo>
                  <a:lnTo>
                    <a:pt x="55" y="64"/>
                  </a:lnTo>
                  <a:lnTo>
                    <a:pt x="51" y="65"/>
                  </a:lnTo>
                  <a:lnTo>
                    <a:pt x="48" y="67"/>
                  </a:lnTo>
                  <a:lnTo>
                    <a:pt x="45" y="67"/>
                  </a:lnTo>
                  <a:lnTo>
                    <a:pt x="41" y="68"/>
                  </a:lnTo>
                  <a:lnTo>
                    <a:pt x="37" y="68"/>
                  </a:lnTo>
                  <a:lnTo>
                    <a:pt x="33" y="68"/>
                  </a:lnTo>
                  <a:lnTo>
                    <a:pt x="30" y="68"/>
                  </a:lnTo>
                  <a:lnTo>
                    <a:pt x="26" y="67"/>
                  </a:lnTo>
                  <a:lnTo>
                    <a:pt x="23" y="66"/>
                  </a:lnTo>
                  <a:lnTo>
                    <a:pt x="20" y="64"/>
                  </a:lnTo>
                  <a:lnTo>
                    <a:pt x="17" y="63"/>
                  </a:lnTo>
                  <a:lnTo>
                    <a:pt x="14" y="61"/>
                  </a:lnTo>
                  <a:lnTo>
                    <a:pt x="11" y="58"/>
                  </a:lnTo>
                  <a:lnTo>
                    <a:pt x="9" y="56"/>
                  </a:lnTo>
                  <a:lnTo>
                    <a:pt x="7" y="53"/>
                  </a:lnTo>
                  <a:lnTo>
                    <a:pt x="5" y="51"/>
                  </a:lnTo>
                  <a:lnTo>
                    <a:pt x="3" y="48"/>
                  </a:lnTo>
                  <a:lnTo>
                    <a:pt x="2" y="45"/>
                  </a:lnTo>
                  <a:lnTo>
                    <a:pt x="1" y="41"/>
                  </a:lnTo>
                  <a:lnTo>
                    <a:pt x="0" y="38"/>
                  </a:lnTo>
                  <a:lnTo>
                    <a:pt x="0" y="35"/>
                  </a:lnTo>
                  <a:lnTo>
                    <a:pt x="0" y="31"/>
                  </a:lnTo>
                  <a:lnTo>
                    <a:pt x="1" y="28"/>
                  </a:lnTo>
                  <a:lnTo>
                    <a:pt x="2" y="25"/>
                  </a:lnTo>
                  <a:lnTo>
                    <a:pt x="3" y="21"/>
                  </a:lnTo>
                  <a:lnTo>
                    <a:pt x="4" y="18"/>
                  </a:lnTo>
                  <a:lnTo>
                    <a:pt x="6" y="16"/>
                  </a:lnTo>
                  <a:lnTo>
                    <a:pt x="8" y="13"/>
                  </a:lnTo>
                  <a:lnTo>
                    <a:pt x="11" y="11"/>
                  </a:lnTo>
                  <a:lnTo>
                    <a:pt x="13" y="8"/>
                  </a:lnTo>
                  <a:lnTo>
                    <a:pt x="16" y="6"/>
                  </a:lnTo>
                  <a:lnTo>
                    <a:pt x="19" y="5"/>
                  </a:lnTo>
                  <a:lnTo>
                    <a:pt x="22" y="3"/>
                  </a:lnTo>
                  <a:lnTo>
                    <a:pt x="26" y="2"/>
                  </a:lnTo>
                  <a:lnTo>
                    <a:pt x="29" y="1"/>
                  </a:lnTo>
                  <a:lnTo>
                    <a:pt x="33" y="1"/>
                  </a:lnTo>
                  <a:lnTo>
                    <a:pt x="37" y="0"/>
                  </a:lnTo>
                  <a:lnTo>
                    <a:pt x="40" y="1"/>
                  </a:lnTo>
                  <a:lnTo>
                    <a:pt x="44" y="1"/>
                  </a:lnTo>
                  <a:lnTo>
                    <a:pt x="48" y="2"/>
                  </a:lnTo>
                  <a:lnTo>
                    <a:pt x="51" y="3"/>
                  </a:lnTo>
                  <a:lnTo>
                    <a:pt x="54" y="4"/>
                  </a:lnTo>
                  <a:lnTo>
                    <a:pt x="57" y="6"/>
                  </a:lnTo>
                  <a:lnTo>
                    <a:pt x="60" y="8"/>
                  </a:lnTo>
                  <a:lnTo>
                    <a:pt x="63" y="10"/>
                  </a:lnTo>
                  <a:lnTo>
                    <a:pt x="65" y="13"/>
                  </a:lnTo>
                  <a:lnTo>
                    <a:pt x="67" y="15"/>
                  </a:lnTo>
                  <a:lnTo>
                    <a:pt x="69" y="18"/>
                  </a:lnTo>
                  <a:lnTo>
                    <a:pt x="71" y="21"/>
                  </a:lnTo>
                  <a:lnTo>
                    <a:pt x="72" y="24"/>
                  </a:lnTo>
                  <a:lnTo>
                    <a:pt x="73" y="27"/>
                  </a:lnTo>
                  <a:lnTo>
                    <a:pt x="73" y="31"/>
                  </a:lnTo>
                  <a:lnTo>
                    <a:pt x="74" y="34"/>
                  </a:lnTo>
                  <a:close/>
                  <a:moveTo>
                    <a:pt x="64" y="32"/>
                  </a:moveTo>
                  <a:lnTo>
                    <a:pt x="64" y="29"/>
                  </a:lnTo>
                  <a:lnTo>
                    <a:pt x="63" y="27"/>
                  </a:lnTo>
                  <a:lnTo>
                    <a:pt x="62" y="25"/>
                  </a:lnTo>
                  <a:lnTo>
                    <a:pt x="61" y="23"/>
                  </a:lnTo>
                  <a:lnTo>
                    <a:pt x="60" y="20"/>
                  </a:lnTo>
                  <a:lnTo>
                    <a:pt x="58" y="18"/>
                  </a:lnTo>
                  <a:lnTo>
                    <a:pt x="56" y="17"/>
                  </a:lnTo>
                  <a:lnTo>
                    <a:pt x="54" y="15"/>
                  </a:lnTo>
                  <a:lnTo>
                    <a:pt x="52" y="14"/>
                  </a:lnTo>
                  <a:lnTo>
                    <a:pt x="50" y="12"/>
                  </a:lnTo>
                  <a:lnTo>
                    <a:pt x="48" y="11"/>
                  </a:lnTo>
                  <a:lnTo>
                    <a:pt x="45" y="10"/>
                  </a:lnTo>
                  <a:lnTo>
                    <a:pt x="43" y="10"/>
                  </a:lnTo>
                  <a:lnTo>
                    <a:pt x="40" y="9"/>
                  </a:lnTo>
                  <a:lnTo>
                    <a:pt x="37" y="9"/>
                  </a:lnTo>
                  <a:lnTo>
                    <a:pt x="34" y="9"/>
                  </a:lnTo>
                  <a:lnTo>
                    <a:pt x="32" y="10"/>
                  </a:lnTo>
                  <a:lnTo>
                    <a:pt x="29" y="10"/>
                  </a:lnTo>
                  <a:lnTo>
                    <a:pt x="26" y="11"/>
                  </a:lnTo>
                  <a:lnTo>
                    <a:pt x="24" y="12"/>
                  </a:lnTo>
                  <a:lnTo>
                    <a:pt x="22" y="13"/>
                  </a:lnTo>
                  <a:lnTo>
                    <a:pt x="20" y="15"/>
                  </a:lnTo>
                  <a:lnTo>
                    <a:pt x="18" y="16"/>
                  </a:lnTo>
                  <a:lnTo>
                    <a:pt x="16" y="18"/>
                  </a:lnTo>
                  <a:lnTo>
                    <a:pt x="14" y="20"/>
                  </a:lnTo>
                  <a:lnTo>
                    <a:pt x="13" y="22"/>
                  </a:lnTo>
                  <a:lnTo>
                    <a:pt x="12" y="24"/>
                  </a:lnTo>
                  <a:lnTo>
                    <a:pt x="11" y="27"/>
                  </a:lnTo>
                  <a:lnTo>
                    <a:pt x="10" y="29"/>
                  </a:lnTo>
                  <a:lnTo>
                    <a:pt x="10" y="32"/>
                  </a:lnTo>
                  <a:lnTo>
                    <a:pt x="10" y="34"/>
                  </a:lnTo>
                  <a:lnTo>
                    <a:pt x="10" y="37"/>
                  </a:lnTo>
                  <a:lnTo>
                    <a:pt x="10" y="39"/>
                  </a:lnTo>
                  <a:lnTo>
                    <a:pt x="11" y="42"/>
                  </a:lnTo>
                  <a:lnTo>
                    <a:pt x="12" y="44"/>
                  </a:lnTo>
                  <a:lnTo>
                    <a:pt x="13" y="46"/>
                  </a:lnTo>
                  <a:lnTo>
                    <a:pt x="14" y="48"/>
                  </a:lnTo>
                  <a:lnTo>
                    <a:pt x="16" y="50"/>
                  </a:lnTo>
                  <a:lnTo>
                    <a:pt x="17" y="52"/>
                  </a:lnTo>
                  <a:lnTo>
                    <a:pt x="19" y="54"/>
                  </a:lnTo>
                  <a:lnTo>
                    <a:pt x="21" y="55"/>
                  </a:lnTo>
                  <a:lnTo>
                    <a:pt x="24" y="56"/>
                  </a:lnTo>
                  <a:lnTo>
                    <a:pt x="26" y="57"/>
                  </a:lnTo>
                  <a:lnTo>
                    <a:pt x="29" y="58"/>
                  </a:lnTo>
                  <a:lnTo>
                    <a:pt x="31" y="59"/>
                  </a:lnTo>
                  <a:lnTo>
                    <a:pt x="34" y="59"/>
                  </a:lnTo>
                  <a:lnTo>
                    <a:pt x="37" y="60"/>
                  </a:lnTo>
                  <a:lnTo>
                    <a:pt x="39" y="59"/>
                  </a:lnTo>
                  <a:lnTo>
                    <a:pt x="42" y="59"/>
                  </a:lnTo>
                  <a:lnTo>
                    <a:pt x="45" y="59"/>
                  </a:lnTo>
                  <a:lnTo>
                    <a:pt x="47" y="58"/>
                  </a:lnTo>
                  <a:lnTo>
                    <a:pt x="50" y="57"/>
                  </a:lnTo>
                  <a:lnTo>
                    <a:pt x="52" y="55"/>
                  </a:lnTo>
                  <a:lnTo>
                    <a:pt x="54" y="54"/>
                  </a:lnTo>
                  <a:lnTo>
                    <a:pt x="56" y="52"/>
                  </a:lnTo>
                  <a:lnTo>
                    <a:pt x="58" y="51"/>
                  </a:lnTo>
                  <a:lnTo>
                    <a:pt x="59" y="49"/>
                  </a:lnTo>
                  <a:lnTo>
                    <a:pt x="61" y="47"/>
                  </a:lnTo>
                  <a:lnTo>
                    <a:pt x="62" y="44"/>
                  </a:lnTo>
                  <a:lnTo>
                    <a:pt x="63" y="42"/>
                  </a:lnTo>
                  <a:lnTo>
                    <a:pt x="64" y="40"/>
                  </a:lnTo>
                  <a:lnTo>
                    <a:pt x="64" y="37"/>
                  </a:lnTo>
                  <a:lnTo>
                    <a:pt x="64" y="35"/>
                  </a:lnTo>
                  <a:lnTo>
                    <a:pt x="64" y="32"/>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62" name="Freeform 125"/>
            <p:cNvSpPr>
              <a:spLocks noEditPoints="1"/>
            </p:cNvSpPr>
            <p:nvPr/>
          </p:nvSpPr>
          <p:spPr bwMode="auto">
            <a:xfrm>
              <a:off x="7600" y="4819"/>
              <a:ext cx="105" cy="97"/>
            </a:xfrm>
            <a:custGeom>
              <a:avLst/>
              <a:gdLst>
                <a:gd name="T0" fmla="*/ 104 w 105"/>
                <a:gd name="T1" fmla="*/ 58 h 97"/>
                <a:gd name="T2" fmla="*/ 99 w 105"/>
                <a:gd name="T3" fmla="*/ 71 h 97"/>
                <a:gd name="T4" fmla="*/ 90 w 105"/>
                <a:gd name="T5" fmla="*/ 83 h 97"/>
                <a:gd name="T6" fmla="*/ 78 w 105"/>
                <a:gd name="T7" fmla="*/ 91 h 97"/>
                <a:gd name="T8" fmla="*/ 63 w 105"/>
                <a:gd name="T9" fmla="*/ 96 h 97"/>
                <a:gd name="T10" fmla="*/ 47 w 105"/>
                <a:gd name="T11" fmla="*/ 97 h 97"/>
                <a:gd name="T12" fmla="*/ 32 w 105"/>
                <a:gd name="T13" fmla="*/ 93 h 97"/>
                <a:gd name="T14" fmla="*/ 19 w 105"/>
                <a:gd name="T15" fmla="*/ 86 h 97"/>
                <a:gd name="T16" fmla="*/ 9 w 105"/>
                <a:gd name="T17" fmla="*/ 76 h 97"/>
                <a:gd name="T18" fmla="*/ 2 w 105"/>
                <a:gd name="T19" fmla="*/ 63 h 97"/>
                <a:gd name="T20" fmla="*/ 0 w 105"/>
                <a:gd name="T21" fmla="*/ 49 h 97"/>
                <a:gd name="T22" fmla="*/ 2 w 105"/>
                <a:gd name="T23" fmla="*/ 34 h 97"/>
                <a:gd name="T24" fmla="*/ 8 w 105"/>
                <a:gd name="T25" fmla="*/ 21 h 97"/>
                <a:gd name="T26" fmla="*/ 19 w 105"/>
                <a:gd name="T27" fmla="*/ 11 h 97"/>
                <a:gd name="T28" fmla="*/ 31 w 105"/>
                <a:gd name="T29" fmla="*/ 4 h 97"/>
                <a:gd name="T30" fmla="*/ 47 w 105"/>
                <a:gd name="T31" fmla="*/ 0 h 97"/>
                <a:gd name="T32" fmla="*/ 63 w 105"/>
                <a:gd name="T33" fmla="*/ 1 h 97"/>
                <a:gd name="T34" fmla="*/ 77 w 105"/>
                <a:gd name="T35" fmla="*/ 6 h 97"/>
                <a:gd name="T36" fmla="*/ 89 w 105"/>
                <a:gd name="T37" fmla="*/ 14 h 97"/>
                <a:gd name="T38" fmla="*/ 99 w 105"/>
                <a:gd name="T39" fmla="*/ 25 h 97"/>
                <a:gd name="T40" fmla="*/ 104 w 105"/>
                <a:gd name="T41" fmla="*/ 38 h 97"/>
                <a:gd name="T42" fmla="*/ 95 w 105"/>
                <a:gd name="T43" fmla="*/ 45 h 97"/>
                <a:gd name="T44" fmla="*/ 92 w 105"/>
                <a:gd name="T45" fmla="*/ 33 h 97"/>
                <a:gd name="T46" fmla="*/ 86 w 105"/>
                <a:gd name="T47" fmla="*/ 23 h 97"/>
                <a:gd name="T48" fmla="*/ 77 w 105"/>
                <a:gd name="T49" fmla="*/ 15 h 97"/>
                <a:gd name="T50" fmla="*/ 65 w 105"/>
                <a:gd name="T51" fmla="*/ 10 h 97"/>
                <a:gd name="T52" fmla="*/ 53 w 105"/>
                <a:gd name="T53" fmla="*/ 8 h 97"/>
                <a:gd name="T54" fmla="*/ 40 w 105"/>
                <a:gd name="T55" fmla="*/ 10 h 97"/>
                <a:gd name="T56" fmla="*/ 28 w 105"/>
                <a:gd name="T57" fmla="*/ 15 h 97"/>
                <a:gd name="T58" fmla="*/ 19 w 105"/>
                <a:gd name="T59" fmla="*/ 23 h 97"/>
                <a:gd name="T60" fmla="*/ 12 w 105"/>
                <a:gd name="T61" fmla="*/ 33 h 97"/>
                <a:gd name="T62" fmla="*/ 9 w 105"/>
                <a:gd name="T63" fmla="*/ 44 h 97"/>
                <a:gd name="T64" fmla="*/ 10 w 105"/>
                <a:gd name="T65" fmla="*/ 56 h 97"/>
                <a:gd name="T66" fmla="*/ 14 w 105"/>
                <a:gd name="T67" fmla="*/ 67 h 97"/>
                <a:gd name="T68" fmla="*/ 21 w 105"/>
                <a:gd name="T69" fmla="*/ 77 h 97"/>
                <a:gd name="T70" fmla="*/ 31 w 105"/>
                <a:gd name="T71" fmla="*/ 84 h 97"/>
                <a:gd name="T72" fmla="*/ 43 w 105"/>
                <a:gd name="T73" fmla="*/ 88 h 97"/>
                <a:gd name="T74" fmla="*/ 56 w 105"/>
                <a:gd name="T75" fmla="*/ 88 h 97"/>
                <a:gd name="T76" fmla="*/ 69 w 105"/>
                <a:gd name="T77" fmla="*/ 85 h 97"/>
                <a:gd name="T78" fmla="*/ 80 w 105"/>
                <a:gd name="T79" fmla="*/ 79 h 97"/>
                <a:gd name="T80" fmla="*/ 88 w 105"/>
                <a:gd name="T81" fmla="*/ 71 h 97"/>
                <a:gd name="T82" fmla="*/ 94 w 105"/>
                <a:gd name="T83" fmla="*/ 61 h 97"/>
                <a:gd name="T84" fmla="*/ 96 w 105"/>
                <a:gd name="T8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7">
                  <a:moveTo>
                    <a:pt x="105" y="48"/>
                  </a:moveTo>
                  <a:lnTo>
                    <a:pt x="105" y="53"/>
                  </a:lnTo>
                  <a:lnTo>
                    <a:pt x="104" y="58"/>
                  </a:lnTo>
                  <a:lnTo>
                    <a:pt x="103" y="63"/>
                  </a:lnTo>
                  <a:lnTo>
                    <a:pt x="101" y="67"/>
                  </a:lnTo>
                  <a:lnTo>
                    <a:pt x="99" y="71"/>
                  </a:lnTo>
                  <a:lnTo>
                    <a:pt x="96" y="75"/>
                  </a:lnTo>
                  <a:lnTo>
                    <a:pt x="93" y="79"/>
                  </a:lnTo>
                  <a:lnTo>
                    <a:pt x="90" y="83"/>
                  </a:lnTo>
                  <a:lnTo>
                    <a:pt x="86" y="86"/>
                  </a:lnTo>
                  <a:lnTo>
                    <a:pt x="82" y="89"/>
                  </a:lnTo>
                  <a:lnTo>
                    <a:pt x="78" y="91"/>
                  </a:lnTo>
                  <a:lnTo>
                    <a:pt x="73" y="93"/>
                  </a:lnTo>
                  <a:lnTo>
                    <a:pt x="68" y="95"/>
                  </a:lnTo>
                  <a:lnTo>
                    <a:pt x="63" y="96"/>
                  </a:lnTo>
                  <a:lnTo>
                    <a:pt x="58" y="97"/>
                  </a:lnTo>
                  <a:lnTo>
                    <a:pt x="53" y="97"/>
                  </a:lnTo>
                  <a:lnTo>
                    <a:pt x="47" y="97"/>
                  </a:lnTo>
                  <a:lnTo>
                    <a:pt x="42" y="96"/>
                  </a:lnTo>
                  <a:lnTo>
                    <a:pt x="37" y="95"/>
                  </a:lnTo>
                  <a:lnTo>
                    <a:pt x="32" y="93"/>
                  </a:lnTo>
                  <a:lnTo>
                    <a:pt x="27" y="91"/>
                  </a:lnTo>
                  <a:lnTo>
                    <a:pt x="23" y="89"/>
                  </a:lnTo>
                  <a:lnTo>
                    <a:pt x="19" y="86"/>
                  </a:lnTo>
                  <a:lnTo>
                    <a:pt x="15" y="83"/>
                  </a:lnTo>
                  <a:lnTo>
                    <a:pt x="12" y="80"/>
                  </a:lnTo>
                  <a:lnTo>
                    <a:pt x="9" y="76"/>
                  </a:lnTo>
                  <a:lnTo>
                    <a:pt x="6" y="72"/>
                  </a:lnTo>
                  <a:lnTo>
                    <a:pt x="4" y="68"/>
                  </a:lnTo>
                  <a:lnTo>
                    <a:pt x="2" y="63"/>
                  </a:lnTo>
                  <a:lnTo>
                    <a:pt x="1" y="58"/>
                  </a:lnTo>
                  <a:lnTo>
                    <a:pt x="0" y="54"/>
                  </a:lnTo>
                  <a:lnTo>
                    <a:pt x="0" y="49"/>
                  </a:lnTo>
                  <a:lnTo>
                    <a:pt x="0" y="44"/>
                  </a:lnTo>
                  <a:lnTo>
                    <a:pt x="1" y="39"/>
                  </a:lnTo>
                  <a:lnTo>
                    <a:pt x="2" y="34"/>
                  </a:lnTo>
                  <a:lnTo>
                    <a:pt x="4" y="30"/>
                  </a:lnTo>
                  <a:lnTo>
                    <a:pt x="6" y="25"/>
                  </a:lnTo>
                  <a:lnTo>
                    <a:pt x="8" y="21"/>
                  </a:lnTo>
                  <a:lnTo>
                    <a:pt x="11" y="18"/>
                  </a:lnTo>
                  <a:lnTo>
                    <a:pt x="15" y="14"/>
                  </a:lnTo>
                  <a:lnTo>
                    <a:pt x="19" y="11"/>
                  </a:lnTo>
                  <a:lnTo>
                    <a:pt x="23" y="8"/>
                  </a:lnTo>
                  <a:lnTo>
                    <a:pt x="27" y="6"/>
                  </a:lnTo>
                  <a:lnTo>
                    <a:pt x="31" y="4"/>
                  </a:lnTo>
                  <a:lnTo>
                    <a:pt x="36" y="2"/>
                  </a:lnTo>
                  <a:lnTo>
                    <a:pt x="41" y="1"/>
                  </a:lnTo>
                  <a:lnTo>
                    <a:pt x="47" y="0"/>
                  </a:lnTo>
                  <a:lnTo>
                    <a:pt x="52" y="0"/>
                  </a:lnTo>
                  <a:lnTo>
                    <a:pt x="57" y="0"/>
                  </a:lnTo>
                  <a:lnTo>
                    <a:pt x="63" y="1"/>
                  </a:lnTo>
                  <a:lnTo>
                    <a:pt x="68" y="2"/>
                  </a:lnTo>
                  <a:lnTo>
                    <a:pt x="73" y="4"/>
                  </a:lnTo>
                  <a:lnTo>
                    <a:pt x="77" y="6"/>
                  </a:lnTo>
                  <a:lnTo>
                    <a:pt x="82" y="8"/>
                  </a:lnTo>
                  <a:lnTo>
                    <a:pt x="86" y="11"/>
                  </a:lnTo>
                  <a:lnTo>
                    <a:pt x="89" y="14"/>
                  </a:lnTo>
                  <a:lnTo>
                    <a:pt x="93" y="17"/>
                  </a:lnTo>
                  <a:lnTo>
                    <a:pt x="96" y="21"/>
                  </a:lnTo>
                  <a:lnTo>
                    <a:pt x="99" y="25"/>
                  </a:lnTo>
                  <a:lnTo>
                    <a:pt x="101" y="29"/>
                  </a:lnTo>
                  <a:lnTo>
                    <a:pt x="103" y="34"/>
                  </a:lnTo>
                  <a:lnTo>
                    <a:pt x="104" y="38"/>
                  </a:lnTo>
                  <a:lnTo>
                    <a:pt x="105" y="43"/>
                  </a:lnTo>
                  <a:lnTo>
                    <a:pt x="105" y="48"/>
                  </a:lnTo>
                  <a:close/>
                  <a:moveTo>
                    <a:pt x="95" y="45"/>
                  </a:moveTo>
                  <a:lnTo>
                    <a:pt x="95" y="41"/>
                  </a:lnTo>
                  <a:lnTo>
                    <a:pt x="94" y="37"/>
                  </a:lnTo>
                  <a:lnTo>
                    <a:pt x="92" y="33"/>
                  </a:lnTo>
                  <a:lnTo>
                    <a:pt x="90" y="30"/>
                  </a:lnTo>
                  <a:lnTo>
                    <a:pt x="88" y="26"/>
                  </a:lnTo>
                  <a:lnTo>
                    <a:pt x="86" y="23"/>
                  </a:lnTo>
                  <a:lnTo>
                    <a:pt x="83" y="20"/>
                  </a:lnTo>
                  <a:lnTo>
                    <a:pt x="80" y="18"/>
                  </a:lnTo>
                  <a:lnTo>
                    <a:pt x="77" y="15"/>
                  </a:lnTo>
                  <a:lnTo>
                    <a:pt x="73" y="13"/>
                  </a:lnTo>
                  <a:lnTo>
                    <a:pt x="69" y="12"/>
                  </a:lnTo>
                  <a:lnTo>
                    <a:pt x="65" y="10"/>
                  </a:lnTo>
                  <a:lnTo>
                    <a:pt x="61" y="9"/>
                  </a:lnTo>
                  <a:lnTo>
                    <a:pt x="57" y="9"/>
                  </a:lnTo>
                  <a:lnTo>
                    <a:pt x="53" y="8"/>
                  </a:lnTo>
                  <a:lnTo>
                    <a:pt x="48" y="9"/>
                  </a:lnTo>
                  <a:lnTo>
                    <a:pt x="44" y="9"/>
                  </a:lnTo>
                  <a:lnTo>
                    <a:pt x="40" y="10"/>
                  </a:lnTo>
                  <a:lnTo>
                    <a:pt x="36" y="12"/>
                  </a:lnTo>
                  <a:lnTo>
                    <a:pt x="32" y="13"/>
                  </a:lnTo>
                  <a:lnTo>
                    <a:pt x="28" y="15"/>
                  </a:lnTo>
                  <a:lnTo>
                    <a:pt x="25" y="17"/>
                  </a:lnTo>
                  <a:lnTo>
                    <a:pt x="22" y="20"/>
                  </a:lnTo>
                  <a:lnTo>
                    <a:pt x="19" y="23"/>
                  </a:lnTo>
                  <a:lnTo>
                    <a:pt x="16" y="26"/>
                  </a:lnTo>
                  <a:lnTo>
                    <a:pt x="14" y="29"/>
                  </a:lnTo>
                  <a:lnTo>
                    <a:pt x="12" y="33"/>
                  </a:lnTo>
                  <a:lnTo>
                    <a:pt x="11" y="36"/>
                  </a:lnTo>
                  <a:lnTo>
                    <a:pt x="10" y="40"/>
                  </a:lnTo>
                  <a:lnTo>
                    <a:pt x="9" y="44"/>
                  </a:lnTo>
                  <a:lnTo>
                    <a:pt x="9" y="48"/>
                  </a:lnTo>
                  <a:lnTo>
                    <a:pt x="9" y="52"/>
                  </a:lnTo>
                  <a:lnTo>
                    <a:pt x="10" y="56"/>
                  </a:lnTo>
                  <a:lnTo>
                    <a:pt x="11" y="60"/>
                  </a:lnTo>
                  <a:lnTo>
                    <a:pt x="12" y="64"/>
                  </a:lnTo>
                  <a:lnTo>
                    <a:pt x="14" y="67"/>
                  </a:lnTo>
                  <a:lnTo>
                    <a:pt x="16" y="71"/>
                  </a:lnTo>
                  <a:lnTo>
                    <a:pt x="19" y="74"/>
                  </a:lnTo>
                  <a:lnTo>
                    <a:pt x="21" y="77"/>
                  </a:lnTo>
                  <a:lnTo>
                    <a:pt x="25" y="79"/>
                  </a:lnTo>
                  <a:lnTo>
                    <a:pt x="28" y="81"/>
                  </a:lnTo>
                  <a:lnTo>
                    <a:pt x="31" y="84"/>
                  </a:lnTo>
                  <a:lnTo>
                    <a:pt x="35" y="85"/>
                  </a:lnTo>
                  <a:lnTo>
                    <a:pt x="39" y="87"/>
                  </a:lnTo>
                  <a:lnTo>
                    <a:pt x="43" y="88"/>
                  </a:lnTo>
                  <a:lnTo>
                    <a:pt x="48" y="88"/>
                  </a:lnTo>
                  <a:lnTo>
                    <a:pt x="52" y="88"/>
                  </a:lnTo>
                  <a:lnTo>
                    <a:pt x="56" y="88"/>
                  </a:lnTo>
                  <a:lnTo>
                    <a:pt x="61" y="88"/>
                  </a:lnTo>
                  <a:lnTo>
                    <a:pt x="65" y="87"/>
                  </a:lnTo>
                  <a:lnTo>
                    <a:pt x="69" y="85"/>
                  </a:lnTo>
                  <a:lnTo>
                    <a:pt x="73" y="84"/>
                  </a:lnTo>
                  <a:lnTo>
                    <a:pt x="76" y="82"/>
                  </a:lnTo>
                  <a:lnTo>
                    <a:pt x="80" y="79"/>
                  </a:lnTo>
                  <a:lnTo>
                    <a:pt x="83" y="77"/>
                  </a:lnTo>
                  <a:lnTo>
                    <a:pt x="86" y="74"/>
                  </a:lnTo>
                  <a:lnTo>
                    <a:pt x="88" y="71"/>
                  </a:lnTo>
                  <a:lnTo>
                    <a:pt x="90" y="68"/>
                  </a:lnTo>
                  <a:lnTo>
                    <a:pt x="92" y="64"/>
                  </a:lnTo>
                  <a:lnTo>
                    <a:pt x="94" y="61"/>
                  </a:lnTo>
                  <a:lnTo>
                    <a:pt x="95" y="57"/>
                  </a:lnTo>
                  <a:lnTo>
                    <a:pt x="95" y="53"/>
                  </a:lnTo>
                  <a:lnTo>
                    <a:pt x="96" y="49"/>
                  </a:lnTo>
                  <a:lnTo>
                    <a:pt x="95" y="45"/>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63" name="Freeform 126"/>
            <p:cNvSpPr>
              <a:spLocks noEditPoints="1"/>
            </p:cNvSpPr>
            <p:nvPr/>
          </p:nvSpPr>
          <p:spPr bwMode="auto">
            <a:xfrm>
              <a:off x="7838" y="4529"/>
              <a:ext cx="896" cy="458"/>
            </a:xfrm>
            <a:custGeom>
              <a:avLst/>
              <a:gdLst>
                <a:gd name="T0" fmla="*/ 44 w 896"/>
                <a:gd name="T1" fmla="*/ 301 h 458"/>
                <a:gd name="T2" fmla="*/ 21 w 896"/>
                <a:gd name="T3" fmla="*/ 297 h 458"/>
                <a:gd name="T4" fmla="*/ 0 w 896"/>
                <a:gd name="T5" fmla="*/ 290 h 458"/>
                <a:gd name="T6" fmla="*/ 16 w 896"/>
                <a:gd name="T7" fmla="*/ 287 h 458"/>
                <a:gd name="T8" fmla="*/ 37 w 896"/>
                <a:gd name="T9" fmla="*/ 292 h 458"/>
                <a:gd name="T10" fmla="*/ 58 w 896"/>
                <a:gd name="T11" fmla="*/ 292 h 458"/>
                <a:gd name="T12" fmla="*/ 104 w 896"/>
                <a:gd name="T13" fmla="*/ 410 h 458"/>
                <a:gd name="T14" fmla="*/ 84 w 896"/>
                <a:gd name="T15" fmla="*/ 413 h 458"/>
                <a:gd name="T16" fmla="*/ 95 w 896"/>
                <a:gd name="T17" fmla="*/ 403 h 458"/>
                <a:gd name="T18" fmla="*/ 110 w 896"/>
                <a:gd name="T19" fmla="*/ 408 h 458"/>
                <a:gd name="T20" fmla="*/ 311 w 896"/>
                <a:gd name="T21" fmla="*/ 447 h 458"/>
                <a:gd name="T22" fmla="*/ 312 w 896"/>
                <a:gd name="T23" fmla="*/ 432 h 458"/>
                <a:gd name="T24" fmla="*/ 323 w 896"/>
                <a:gd name="T25" fmla="*/ 448 h 458"/>
                <a:gd name="T26" fmla="*/ 605 w 896"/>
                <a:gd name="T27" fmla="*/ 402 h 458"/>
                <a:gd name="T28" fmla="*/ 601 w 896"/>
                <a:gd name="T29" fmla="*/ 421 h 458"/>
                <a:gd name="T30" fmla="*/ 592 w 896"/>
                <a:gd name="T31" fmla="*/ 419 h 458"/>
                <a:gd name="T32" fmla="*/ 596 w 896"/>
                <a:gd name="T33" fmla="*/ 401 h 458"/>
                <a:gd name="T34" fmla="*/ 730 w 896"/>
                <a:gd name="T35" fmla="*/ 256 h 458"/>
                <a:gd name="T36" fmla="*/ 753 w 896"/>
                <a:gd name="T37" fmla="*/ 268 h 458"/>
                <a:gd name="T38" fmla="*/ 771 w 896"/>
                <a:gd name="T39" fmla="*/ 284 h 458"/>
                <a:gd name="T40" fmla="*/ 785 w 896"/>
                <a:gd name="T41" fmla="*/ 302 h 458"/>
                <a:gd name="T42" fmla="*/ 794 w 896"/>
                <a:gd name="T43" fmla="*/ 323 h 458"/>
                <a:gd name="T44" fmla="*/ 797 w 896"/>
                <a:gd name="T45" fmla="*/ 344 h 458"/>
                <a:gd name="T46" fmla="*/ 787 w 896"/>
                <a:gd name="T47" fmla="*/ 332 h 458"/>
                <a:gd name="T48" fmla="*/ 781 w 896"/>
                <a:gd name="T49" fmla="*/ 313 h 458"/>
                <a:gd name="T50" fmla="*/ 769 w 896"/>
                <a:gd name="T51" fmla="*/ 296 h 458"/>
                <a:gd name="T52" fmla="*/ 754 w 896"/>
                <a:gd name="T53" fmla="*/ 280 h 458"/>
                <a:gd name="T54" fmla="*/ 733 w 896"/>
                <a:gd name="T55" fmla="*/ 268 h 458"/>
                <a:gd name="T56" fmla="*/ 721 w 896"/>
                <a:gd name="T57" fmla="*/ 253 h 458"/>
                <a:gd name="T58" fmla="*/ 889 w 896"/>
                <a:gd name="T59" fmla="*/ 175 h 458"/>
                <a:gd name="T60" fmla="*/ 877 w 896"/>
                <a:gd name="T61" fmla="*/ 188 h 458"/>
                <a:gd name="T62" fmla="*/ 862 w 896"/>
                <a:gd name="T63" fmla="*/ 200 h 458"/>
                <a:gd name="T64" fmla="*/ 866 w 896"/>
                <a:gd name="T65" fmla="*/ 186 h 458"/>
                <a:gd name="T66" fmla="*/ 878 w 896"/>
                <a:gd name="T67" fmla="*/ 174 h 458"/>
                <a:gd name="T68" fmla="*/ 888 w 896"/>
                <a:gd name="T69" fmla="*/ 161 h 458"/>
                <a:gd name="T70" fmla="*/ 819 w 896"/>
                <a:gd name="T71" fmla="*/ 44 h 458"/>
                <a:gd name="T72" fmla="*/ 820 w 896"/>
                <a:gd name="T73" fmla="*/ 56 h 458"/>
                <a:gd name="T74" fmla="*/ 810 w 896"/>
                <a:gd name="T75" fmla="*/ 49 h 458"/>
                <a:gd name="T76" fmla="*/ 818 w 896"/>
                <a:gd name="T77" fmla="*/ 40 h 458"/>
                <a:gd name="T78" fmla="*/ 610 w 896"/>
                <a:gd name="T79" fmla="*/ 10 h 458"/>
                <a:gd name="T80" fmla="*/ 626 w 896"/>
                <a:gd name="T81" fmla="*/ 6 h 458"/>
                <a:gd name="T82" fmla="*/ 614 w 896"/>
                <a:gd name="T83" fmla="*/ 20 h 458"/>
                <a:gd name="T84" fmla="*/ 446 w 896"/>
                <a:gd name="T85" fmla="*/ 31 h 458"/>
                <a:gd name="T86" fmla="*/ 452 w 896"/>
                <a:gd name="T87" fmla="*/ 17 h 458"/>
                <a:gd name="T88" fmla="*/ 460 w 896"/>
                <a:gd name="T89" fmla="*/ 21 h 458"/>
                <a:gd name="T90" fmla="*/ 455 w 896"/>
                <a:gd name="T91" fmla="*/ 33 h 458"/>
                <a:gd name="T92" fmla="*/ 277 w 896"/>
                <a:gd name="T93" fmla="*/ 38 h 458"/>
                <a:gd name="T94" fmla="*/ 300 w 896"/>
                <a:gd name="T95" fmla="*/ 51 h 458"/>
                <a:gd name="T96" fmla="*/ 280 w 896"/>
                <a:gd name="T97" fmla="*/ 49 h 458"/>
                <a:gd name="T98" fmla="*/ 270 w 896"/>
                <a:gd name="T99" fmla="*/ 34 h 458"/>
                <a:gd name="T100" fmla="*/ 38 w 896"/>
                <a:gd name="T101" fmla="*/ 161 h 458"/>
                <a:gd name="T102" fmla="*/ 45 w 896"/>
                <a:gd name="T103" fmla="*/ 150 h 458"/>
                <a:gd name="T104" fmla="*/ 49 w 896"/>
                <a:gd name="T105" fmla="*/ 163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6" h="458">
                  <a:moveTo>
                    <a:pt x="59" y="301"/>
                  </a:moveTo>
                  <a:lnTo>
                    <a:pt x="51" y="301"/>
                  </a:lnTo>
                  <a:lnTo>
                    <a:pt x="44" y="301"/>
                  </a:lnTo>
                  <a:lnTo>
                    <a:pt x="36" y="300"/>
                  </a:lnTo>
                  <a:lnTo>
                    <a:pt x="28" y="299"/>
                  </a:lnTo>
                  <a:lnTo>
                    <a:pt x="21" y="297"/>
                  </a:lnTo>
                  <a:lnTo>
                    <a:pt x="14" y="296"/>
                  </a:lnTo>
                  <a:lnTo>
                    <a:pt x="7" y="293"/>
                  </a:lnTo>
                  <a:lnTo>
                    <a:pt x="0" y="290"/>
                  </a:lnTo>
                  <a:lnTo>
                    <a:pt x="4" y="283"/>
                  </a:lnTo>
                  <a:lnTo>
                    <a:pt x="10" y="285"/>
                  </a:lnTo>
                  <a:lnTo>
                    <a:pt x="16" y="287"/>
                  </a:lnTo>
                  <a:lnTo>
                    <a:pt x="23" y="289"/>
                  </a:lnTo>
                  <a:lnTo>
                    <a:pt x="30" y="290"/>
                  </a:lnTo>
                  <a:lnTo>
                    <a:pt x="37" y="292"/>
                  </a:lnTo>
                  <a:lnTo>
                    <a:pt x="44" y="292"/>
                  </a:lnTo>
                  <a:lnTo>
                    <a:pt x="51" y="292"/>
                  </a:lnTo>
                  <a:lnTo>
                    <a:pt x="58" y="292"/>
                  </a:lnTo>
                  <a:lnTo>
                    <a:pt x="59" y="301"/>
                  </a:lnTo>
                  <a:close/>
                  <a:moveTo>
                    <a:pt x="110" y="408"/>
                  </a:moveTo>
                  <a:lnTo>
                    <a:pt x="104" y="410"/>
                  </a:lnTo>
                  <a:lnTo>
                    <a:pt x="98" y="411"/>
                  </a:lnTo>
                  <a:lnTo>
                    <a:pt x="91" y="412"/>
                  </a:lnTo>
                  <a:lnTo>
                    <a:pt x="84" y="413"/>
                  </a:lnTo>
                  <a:lnTo>
                    <a:pt x="83" y="404"/>
                  </a:lnTo>
                  <a:lnTo>
                    <a:pt x="89" y="403"/>
                  </a:lnTo>
                  <a:lnTo>
                    <a:pt x="95" y="403"/>
                  </a:lnTo>
                  <a:lnTo>
                    <a:pt x="101" y="401"/>
                  </a:lnTo>
                  <a:lnTo>
                    <a:pt x="107" y="400"/>
                  </a:lnTo>
                  <a:lnTo>
                    <a:pt x="110" y="408"/>
                  </a:lnTo>
                  <a:close/>
                  <a:moveTo>
                    <a:pt x="319" y="458"/>
                  </a:moveTo>
                  <a:lnTo>
                    <a:pt x="315" y="453"/>
                  </a:lnTo>
                  <a:lnTo>
                    <a:pt x="311" y="447"/>
                  </a:lnTo>
                  <a:lnTo>
                    <a:pt x="307" y="442"/>
                  </a:lnTo>
                  <a:lnTo>
                    <a:pt x="304" y="436"/>
                  </a:lnTo>
                  <a:lnTo>
                    <a:pt x="312" y="432"/>
                  </a:lnTo>
                  <a:lnTo>
                    <a:pt x="315" y="437"/>
                  </a:lnTo>
                  <a:lnTo>
                    <a:pt x="319" y="443"/>
                  </a:lnTo>
                  <a:lnTo>
                    <a:pt x="323" y="448"/>
                  </a:lnTo>
                  <a:lnTo>
                    <a:pt x="327" y="453"/>
                  </a:lnTo>
                  <a:lnTo>
                    <a:pt x="319" y="458"/>
                  </a:lnTo>
                  <a:close/>
                  <a:moveTo>
                    <a:pt x="605" y="402"/>
                  </a:moveTo>
                  <a:lnTo>
                    <a:pt x="604" y="408"/>
                  </a:lnTo>
                  <a:lnTo>
                    <a:pt x="603" y="415"/>
                  </a:lnTo>
                  <a:lnTo>
                    <a:pt x="601" y="421"/>
                  </a:lnTo>
                  <a:lnTo>
                    <a:pt x="599" y="427"/>
                  </a:lnTo>
                  <a:lnTo>
                    <a:pt x="590" y="424"/>
                  </a:lnTo>
                  <a:lnTo>
                    <a:pt x="592" y="419"/>
                  </a:lnTo>
                  <a:lnTo>
                    <a:pt x="594" y="413"/>
                  </a:lnTo>
                  <a:lnTo>
                    <a:pt x="595" y="407"/>
                  </a:lnTo>
                  <a:lnTo>
                    <a:pt x="596" y="401"/>
                  </a:lnTo>
                  <a:lnTo>
                    <a:pt x="605" y="402"/>
                  </a:lnTo>
                  <a:close/>
                  <a:moveTo>
                    <a:pt x="721" y="253"/>
                  </a:moveTo>
                  <a:lnTo>
                    <a:pt x="730" y="256"/>
                  </a:lnTo>
                  <a:lnTo>
                    <a:pt x="738" y="260"/>
                  </a:lnTo>
                  <a:lnTo>
                    <a:pt x="745" y="264"/>
                  </a:lnTo>
                  <a:lnTo>
                    <a:pt x="753" y="268"/>
                  </a:lnTo>
                  <a:lnTo>
                    <a:pt x="759" y="273"/>
                  </a:lnTo>
                  <a:lnTo>
                    <a:pt x="766" y="279"/>
                  </a:lnTo>
                  <a:lnTo>
                    <a:pt x="771" y="284"/>
                  </a:lnTo>
                  <a:lnTo>
                    <a:pt x="777" y="290"/>
                  </a:lnTo>
                  <a:lnTo>
                    <a:pt x="781" y="296"/>
                  </a:lnTo>
                  <a:lnTo>
                    <a:pt x="785" y="302"/>
                  </a:lnTo>
                  <a:lnTo>
                    <a:pt x="789" y="309"/>
                  </a:lnTo>
                  <a:lnTo>
                    <a:pt x="792" y="316"/>
                  </a:lnTo>
                  <a:lnTo>
                    <a:pt x="794" y="323"/>
                  </a:lnTo>
                  <a:lnTo>
                    <a:pt x="796" y="330"/>
                  </a:lnTo>
                  <a:lnTo>
                    <a:pt x="797" y="337"/>
                  </a:lnTo>
                  <a:lnTo>
                    <a:pt x="797" y="344"/>
                  </a:lnTo>
                  <a:lnTo>
                    <a:pt x="788" y="345"/>
                  </a:lnTo>
                  <a:lnTo>
                    <a:pt x="788" y="338"/>
                  </a:lnTo>
                  <a:lnTo>
                    <a:pt x="787" y="332"/>
                  </a:lnTo>
                  <a:lnTo>
                    <a:pt x="785" y="325"/>
                  </a:lnTo>
                  <a:lnTo>
                    <a:pt x="783" y="319"/>
                  </a:lnTo>
                  <a:lnTo>
                    <a:pt x="781" y="313"/>
                  </a:lnTo>
                  <a:lnTo>
                    <a:pt x="777" y="307"/>
                  </a:lnTo>
                  <a:lnTo>
                    <a:pt x="774" y="301"/>
                  </a:lnTo>
                  <a:lnTo>
                    <a:pt x="769" y="296"/>
                  </a:lnTo>
                  <a:lnTo>
                    <a:pt x="765" y="290"/>
                  </a:lnTo>
                  <a:lnTo>
                    <a:pt x="759" y="285"/>
                  </a:lnTo>
                  <a:lnTo>
                    <a:pt x="754" y="280"/>
                  </a:lnTo>
                  <a:lnTo>
                    <a:pt x="747" y="276"/>
                  </a:lnTo>
                  <a:lnTo>
                    <a:pt x="740" y="271"/>
                  </a:lnTo>
                  <a:lnTo>
                    <a:pt x="733" y="268"/>
                  </a:lnTo>
                  <a:lnTo>
                    <a:pt x="726" y="264"/>
                  </a:lnTo>
                  <a:lnTo>
                    <a:pt x="718" y="261"/>
                  </a:lnTo>
                  <a:lnTo>
                    <a:pt x="721" y="253"/>
                  </a:lnTo>
                  <a:close/>
                  <a:moveTo>
                    <a:pt x="896" y="165"/>
                  </a:moveTo>
                  <a:lnTo>
                    <a:pt x="893" y="170"/>
                  </a:lnTo>
                  <a:lnTo>
                    <a:pt x="889" y="175"/>
                  </a:lnTo>
                  <a:lnTo>
                    <a:pt x="886" y="179"/>
                  </a:lnTo>
                  <a:lnTo>
                    <a:pt x="881" y="184"/>
                  </a:lnTo>
                  <a:lnTo>
                    <a:pt x="877" y="188"/>
                  </a:lnTo>
                  <a:lnTo>
                    <a:pt x="872" y="192"/>
                  </a:lnTo>
                  <a:lnTo>
                    <a:pt x="867" y="196"/>
                  </a:lnTo>
                  <a:lnTo>
                    <a:pt x="862" y="200"/>
                  </a:lnTo>
                  <a:lnTo>
                    <a:pt x="856" y="193"/>
                  </a:lnTo>
                  <a:lnTo>
                    <a:pt x="861" y="189"/>
                  </a:lnTo>
                  <a:lnTo>
                    <a:pt x="866" y="186"/>
                  </a:lnTo>
                  <a:lnTo>
                    <a:pt x="870" y="182"/>
                  </a:lnTo>
                  <a:lnTo>
                    <a:pt x="874" y="178"/>
                  </a:lnTo>
                  <a:lnTo>
                    <a:pt x="878" y="174"/>
                  </a:lnTo>
                  <a:lnTo>
                    <a:pt x="882" y="170"/>
                  </a:lnTo>
                  <a:lnTo>
                    <a:pt x="885" y="166"/>
                  </a:lnTo>
                  <a:lnTo>
                    <a:pt x="888" y="161"/>
                  </a:lnTo>
                  <a:lnTo>
                    <a:pt x="896" y="165"/>
                  </a:lnTo>
                  <a:close/>
                  <a:moveTo>
                    <a:pt x="818" y="40"/>
                  </a:moveTo>
                  <a:lnTo>
                    <a:pt x="819" y="44"/>
                  </a:lnTo>
                  <a:lnTo>
                    <a:pt x="820" y="48"/>
                  </a:lnTo>
                  <a:lnTo>
                    <a:pt x="820" y="52"/>
                  </a:lnTo>
                  <a:lnTo>
                    <a:pt x="820" y="56"/>
                  </a:lnTo>
                  <a:lnTo>
                    <a:pt x="811" y="56"/>
                  </a:lnTo>
                  <a:lnTo>
                    <a:pt x="811" y="53"/>
                  </a:lnTo>
                  <a:lnTo>
                    <a:pt x="810" y="49"/>
                  </a:lnTo>
                  <a:lnTo>
                    <a:pt x="810" y="46"/>
                  </a:lnTo>
                  <a:lnTo>
                    <a:pt x="809" y="42"/>
                  </a:lnTo>
                  <a:lnTo>
                    <a:pt x="818" y="40"/>
                  </a:lnTo>
                  <a:close/>
                  <a:moveTo>
                    <a:pt x="602" y="20"/>
                  </a:moveTo>
                  <a:lnTo>
                    <a:pt x="605" y="15"/>
                  </a:lnTo>
                  <a:lnTo>
                    <a:pt x="610" y="10"/>
                  </a:lnTo>
                  <a:lnTo>
                    <a:pt x="614" y="5"/>
                  </a:lnTo>
                  <a:lnTo>
                    <a:pt x="619" y="0"/>
                  </a:lnTo>
                  <a:lnTo>
                    <a:pt x="626" y="6"/>
                  </a:lnTo>
                  <a:lnTo>
                    <a:pt x="621" y="10"/>
                  </a:lnTo>
                  <a:lnTo>
                    <a:pt x="617" y="15"/>
                  </a:lnTo>
                  <a:lnTo>
                    <a:pt x="614" y="20"/>
                  </a:lnTo>
                  <a:lnTo>
                    <a:pt x="610" y="25"/>
                  </a:lnTo>
                  <a:lnTo>
                    <a:pt x="602" y="20"/>
                  </a:lnTo>
                  <a:close/>
                  <a:moveTo>
                    <a:pt x="446" y="31"/>
                  </a:moveTo>
                  <a:lnTo>
                    <a:pt x="447" y="26"/>
                  </a:lnTo>
                  <a:lnTo>
                    <a:pt x="449" y="22"/>
                  </a:lnTo>
                  <a:lnTo>
                    <a:pt x="452" y="17"/>
                  </a:lnTo>
                  <a:lnTo>
                    <a:pt x="454" y="13"/>
                  </a:lnTo>
                  <a:lnTo>
                    <a:pt x="462" y="17"/>
                  </a:lnTo>
                  <a:lnTo>
                    <a:pt x="460" y="21"/>
                  </a:lnTo>
                  <a:lnTo>
                    <a:pt x="458" y="25"/>
                  </a:lnTo>
                  <a:lnTo>
                    <a:pt x="456" y="29"/>
                  </a:lnTo>
                  <a:lnTo>
                    <a:pt x="455" y="33"/>
                  </a:lnTo>
                  <a:lnTo>
                    <a:pt x="446" y="31"/>
                  </a:lnTo>
                  <a:close/>
                  <a:moveTo>
                    <a:pt x="270" y="34"/>
                  </a:moveTo>
                  <a:lnTo>
                    <a:pt x="277" y="38"/>
                  </a:lnTo>
                  <a:lnTo>
                    <a:pt x="285" y="42"/>
                  </a:lnTo>
                  <a:lnTo>
                    <a:pt x="293" y="46"/>
                  </a:lnTo>
                  <a:lnTo>
                    <a:pt x="300" y="51"/>
                  </a:lnTo>
                  <a:lnTo>
                    <a:pt x="294" y="58"/>
                  </a:lnTo>
                  <a:lnTo>
                    <a:pt x="287" y="54"/>
                  </a:lnTo>
                  <a:lnTo>
                    <a:pt x="280" y="49"/>
                  </a:lnTo>
                  <a:lnTo>
                    <a:pt x="273" y="46"/>
                  </a:lnTo>
                  <a:lnTo>
                    <a:pt x="265" y="42"/>
                  </a:lnTo>
                  <a:lnTo>
                    <a:pt x="270" y="34"/>
                  </a:lnTo>
                  <a:close/>
                  <a:moveTo>
                    <a:pt x="41" y="170"/>
                  </a:moveTo>
                  <a:lnTo>
                    <a:pt x="40" y="166"/>
                  </a:lnTo>
                  <a:lnTo>
                    <a:pt x="38" y="161"/>
                  </a:lnTo>
                  <a:lnTo>
                    <a:pt x="37" y="156"/>
                  </a:lnTo>
                  <a:lnTo>
                    <a:pt x="36" y="152"/>
                  </a:lnTo>
                  <a:lnTo>
                    <a:pt x="45" y="150"/>
                  </a:lnTo>
                  <a:lnTo>
                    <a:pt x="46" y="154"/>
                  </a:lnTo>
                  <a:lnTo>
                    <a:pt x="47" y="159"/>
                  </a:lnTo>
                  <a:lnTo>
                    <a:pt x="49" y="163"/>
                  </a:lnTo>
                  <a:lnTo>
                    <a:pt x="50" y="167"/>
                  </a:lnTo>
                  <a:lnTo>
                    <a:pt x="41" y="170"/>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64" name="Rectangle 127"/>
            <p:cNvSpPr>
              <a:spLocks noChangeArrowheads="1"/>
            </p:cNvSpPr>
            <p:nvPr/>
          </p:nvSpPr>
          <p:spPr bwMode="auto">
            <a:xfrm>
              <a:off x="7970" y="4647"/>
              <a:ext cx="60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発生抑制（リデュース）</a:t>
              </a:r>
              <a:endParaRPr lang="ja-JP" altLang="ja-JP" sz="1149"/>
            </a:p>
          </p:txBody>
        </p:sp>
        <p:sp>
          <p:nvSpPr>
            <p:cNvPr id="2165" name="Rectangle 128"/>
            <p:cNvSpPr>
              <a:spLocks noChangeArrowheads="1"/>
            </p:cNvSpPr>
            <p:nvPr/>
          </p:nvSpPr>
          <p:spPr bwMode="auto">
            <a:xfrm>
              <a:off x="8541" y="4641"/>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66" name="Rectangle 129"/>
            <p:cNvSpPr>
              <a:spLocks noChangeArrowheads="1"/>
            </p:cNvSpPr>
            <p:nvPr/>
          </p:nvSpPr>
          <p:spPr bwMode="auto">
            <a:xfrm>
              <a:off x="7970" y="4740"/>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の意識が各断面で浸透</a:t>
              </a:r>
              <a:endParaRPr lang="ja-JP" altLang="ja-JP" sz="1149"/>
            </a:p>
          </p:txBody>
        </p:sp>
        <p:sp>
          <p:nvSpPr>
            <p:cNvPr id="2167" name="Rectangle 130"/>
            <p:cNvSpPr>
              <a:spLocks noChangeArrowheads="1"/>
            </p:cNvSpPr>
            <p:nvPr/>
          </p:nvSpPr>
          <p:spPr bwMode="auto">
            <a:xfrm>
              <a:off x="8532" y="4734"/>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68" name="Rectangle 131"/>
            <p:cNvSpPr>
              <a:spLocks noChangeArrowheads="1"/>
            </p:cNvSpPr>
            <p:nvPr/>
          </p:nvSpPr>
          <p:spPr bwMode="auto">
            <a:xfrm>
              <a:off x="7970" y="4829"/>
              <a:ext cx="27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している。</a:t>
              </a:r>
              <a:endParaRPr lang="ja-JP" altLang="ja-JP" sz="1149"/>
            </a:p>
          </p:txBody>
        </p:sp>
        <p:sp>
          <p:nvSpPr>
            <p:cNvPr id="2169" name="Rectangle 132"/>
            <p:cNvSpPr>
              <a:spLocks noChangeArrowheads="1"/>
            </p:cNvSpPr>
            <p:nvPr/>
          </p:nvSpPr>
          <p:spPr bwMode="auto">
            <a:xfrm>
              <a:off x="8251" y="4823"/>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70" name="Rectangle 133"/>
            <p:cNvSpPr>
              <a:spLocks noChangeArrowheads="1"/>
            </p:cNvSpPr>
            <p:nvPr/>
          </p:nvSpPr>
          <p:spPr bwMode="auto">
            <a:xfrm>
              <a:off x="6891" y="5045"/>
              <a:ext cx="331"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産業廃棄物の</a:t>
              </a:r>
              <a:endParaRPr lang="ja-JP" altLang="ja-JP" sz="1149"/>
            </a:p>
          </p:txBody>
        </p:sp>
        <p:sp>
          <p:nvSpPr>
            <p:cNvPr id="2171" name="Rectangle 134"/>
            <p:cNvSpPr>
              <a:spLocks noChangeArrowheads="1"/>
            </p:cNvSpPr>
            <p:nvPr/>
          </p:nvSpPr>
          <p:spPr bwMode="auto">
            <a:xfrm>
              <a:off x="7229" y="5045"/>
              <a:ext cx="276"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リサイクル</a:t>
              </a:r>
              <a:endParaRPr lang="ja-JP" altLang="ja-JP" sz="1149"/>
            </a:p>
          </p:txBody>
        </p:sp>
        <p:sp>
          <p:nvSpPr>
            <p:cNvPr id="2172" name="Rectangle 135"/>
            <p:cNvSpPr>
              <a:spLocks noChangeArrowheads="1"/>
            </p:cNvSpPr>
            <p:nvPr/>
          </p:nvSpPr>
          <p:spPr bwMode="auto">
            <a:xfrm>
              <a:off x="7510" y="5040"/>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73" name="Rectangle 136"/>
            <p:cNvSpPr>
              <a:spLocks noChangeArrowheads="1"/>
            </p:cNvSpPr>
            <p:nvPr/>
          </p:nvSpPr>
          <p:spPr bwMode="auto">
            <a:xfrm>
              <a:off x="7532" y="5751"/>
              <a:ext cx="552"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ＭＳ 明朝" pitchFamily="17" charset="-128"/>
                  <a:ea typeface="ＭＳ 明朝" pitchFamily="17" charset="-128"/>
                </a:rPr>
                <a:t>リサイクルの質の向上</a:t>
              </a:r>
              <a:endParaRPr lang="ja-JP" altLang="ja-JP" sz="1149"/>
            </a:p>
          </p:txBody>
        </p:sp>
        <p:sp>
          <p:nvSpPr>
            <p:cNvPr id="2174" name="Rectangle 137"/>
            <p:cNvSpPr>
              <a:spLocks noChangeArrowheads="1"/>
            </p:cNvSpPr>
            <p:nvPr/>
          </p:nvSpPr>
          <p:spPr bwMode="auto">
            <a:xfrm>
              <a:off x="8095" y="5745"/>
              <a:ext cx="15"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423">
                  <a:solidFill>
                    <a:srgbClr val="000000"/>
                  </a:solidFill>
                  <a:latin typeface="Century" pitchFamily="18" charset="0"/>
                </a:rPr>
                <a:t> </a:t>
              </a:r>
              <a:endParaRPr lang="ja-JP" altLang="ja-JP" sz="1149"/>
            </a:p>
          </p:txBody>
        </p:sp>
        <p:sp>
          <p:nvSpPr>
            <p:cNvPr id="2175" name="Freeform 138"/>
            <p:cNvSpPr>
              <a:spLocks noEditPoints="1"/>
            </p:cNvSpPr>
            <p:nvPr/>
          </p:nvSpPr>
          <p:spPr bwMode="auto">
            <a:xfrm>
              <a:off x="8153" y="5490"/>
              <a:ext cx="138" cy="37"/>
            </a:xfrm>
            <a:custGeom>
              <a:avLst/>
              <a:gdLst>
                <a:gd name="T0" fmla="*/ 0 w 982"/>
                <a:gd name="T1" fmla="*/ 120 h 290"/>
                <a:gd name="T2" fmla="*/ 933 w 982"/>
                <a:gd name="T3" fmla="*/ 120 h 290"/>
                <a:gd name="T4" fmla="*/ 933 w 982"/>
                <a:gd name="T5" fmla="*/ 170 h 290"/>
                <a:gd name="T6" fmla="*/ 0 w 982"/>
                <a:gd name="T7" fmla="*/ 170 h 290"/>
                <a:gd name="T8" fmla="*/ 0 w 982"/>
                <a:gd name="T9" fmla="*/ 120 h 290"/>
                <a:gd name="T10" fmla="*/ 745 w 982"/>
                <a:gd name="T11" fmla="*/ 7 h 290"/>
                <a:gd name="T12" fmla="*/ 982 w 982"/>
                <a:gd name="T13" fmla="*/ 145 h 290"/>
                <a:gd name="T14" fmla="*/ 745 w 982"/>
                <a:gd name="T15" fmla="*/ 283 h 290"/>
                <a:gd name="T16" fmla="*/ 711 w 982"/>
                <a:gd name="T17" fmla="*/ 274 h 290"/>
                <a:gd name="T18" fmla="*/ 720 w 982"/>
                <a:gd name="T19" fmla="*/ 240 h 290"/>
                <a:gd name="T20" fmla="*/ 920 w 982"/>
                <a:gd name="T21" fmla="*/ 123 h 290"/>
                <a:gd name="T22" fmla="*/ 920 w 982"/>
                <a:gd name="T23" fmla="*/ 166 h 290"/>
                <a:gd name="T24" fmla="*/ 720 w 982"/>
                <a:gd name="T25" fmla="*/ 50 h 290"/>
                <a:gd name="T26" fmla="*/ 711 w 982"/>
                <a:gd name="T27" fmla="*/ 16 h 290"/>
                <a:gd name="T28" fmla="*/ 745 w 982"/>
                <a:gd name="T29" fmla="*/ 7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2" h="290">
                  <a:moveTo>
                    <a:pt x="0" y="120"/>
                  </a:moveTo>
                  <a:lnTo>
                    <a:pt x="933" y="120"/>
                  </a:lnTo>
                  <a:lnTo>
                    <a:pt x="933" y="170"/>
                  </a:lnTo>
                  <a:lnTo>
                    <a:pt x="0" y="170"/>
                  </a:lnTo>
                  <a:lnTo>
                    <a:pt x="0" y="120"/>
                  </a:lnTo>
                  <a:close/>
                  <a:moveTo>
                    <a:pt x="745" y="7"/>
                  </a:moveTo>
                  <a:lnTo>
                    <a:pt x="982" y="145"/>
                  </a:lnTo>
                  <a:lnTo>
                    <a:pt x="745" y="283"/>
                  </a:lnTo>
                  <a:cubicBezTo>
                    <a:pt x="733" y="290"/>
                    <a:pt x="718" y="286"/>
                    <a:pt x="711" y="274"/>
                  </a:cubicBezTo>
                  <a:cubicBezTo>
                    <a:pt x="704" y="262"/>
                    <a:pt x="708" y="247"/>
                    <a:pt x="720" y="240"/>
                  </a:cubicBezTo>
                  <a:lnTo>
                    <a:pt x="920" y="123"/>
                  </a:lnTo>
                  <a:lnTo>
                    <a:pt x="920" y="166"/>
                  </a:lnTo>
                  <a:lnTo>
                    <a:pt x="720" y="50"/>
                  </a:lnTo>
                  <a:cubicBezTo>
                    <a:pt x="708" y="43"/>
                    <a:pt x="704" y="27"/>
                    <a:pt x="711" y="16"/>
                  </a:cubicBezTo>
                  <a:cubicBezTo>
                    <a:pt x="718" y="4"/>
                    <a:pt x="733" y="0"/>
                    <a:pt x="745" y="7"/>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76" name="Freeform 139"/>
            <p:cNvSpPr>
              <a:spLocks/>
            </p:cNvSpPr>
            <p:nvPr/>
          </p:nvSpPr>
          <p:spPr bwMode="auto">
            <a:xfrm>
              <a:off x="6431" y="5671"/>
              <a:ext cx="90" cy="61"/>
            </a:xfrm>
            <a:custGeom>
              <a:avLst/>
              <a:gdLst>
                <a:gd name="T0" fmla="*/ 90 w 90"/>
                <a:gd name="T1" fmla="*/ 50 h 61"/>
                <a:gd name="T2" fmla="*/ 58 w 90"/>
                <a:gd name="T3" fmla="*/ 50 h 61"/>
                <a:gd name="T4" fmla="*/ 58 w 90"/>
                <a:gd name="T5" fmla="*/ 61 h 61"/>
                <a:gd name="T6" fmla="*/ 32 w 90"/>
                <a:gd name="T7" fmla="*/ 61 h 61"/>
                <a:gd name="T8" fmla="*/ 32 w 90"/>
                <a:gd name="T9" fmla="*/ 50 h 61"/>
                <a:gd name="T10" fmla="*/ 0 w 90"/>
                <a:gd name="T11" fmla="*/ 50 h 61"/>
                <a:gd name="T12" fmla="*/ 45 w 90"/>
                <a:gd name="T13" fmla="*/ 0 h 61"/>
                <a:gd name="T14" fmla="*/ 90 w 90"/>
                <a:gd name="T15" fmla="*/ 5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61">
                  <a:moveTo>
                    <a:pt x="90" y="50"/>
                  </a:moveTo>
                  <a:lnTo>
                    <a:pt x="58" y="50"/>
                  </a:lnTo>
                  <a:lnTo>
                    <a:pt x="58" y="61"/>
                  </a:lnTo>
                  <a:lnTo>
                    <a:pt x="32" y="61"/>
                  </a:lnTo>
                  <a:lnTo>
                    <a:pt x="32" y="50"/>
                  </a:lnTo>
                  <a:lnTo>
                    <a:pt x="0" y="50"/>
                  </a:lnTo>
                  <a:lnTo>
                    <a:pt x="45" y="0"/>
                  </a:lnTo>
                  <a:lnTo>
                    <a:pt x="90" y="5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2177" name="Freeform 140"/>
            <p:cNvSpPr>
              <a:spLocks noEditPoints="1"/>
            </p:cNvSpPr>
            <p:nvPr/>
          </p:nvSpPr>
          <p:spPr bwMode="auto">
            <a:xfrm>
              <a:off x="6192" y="5204"/>
              <a:ext cx="52" cy="47"/>
            </a:xfrm>
            <a:custGeom>
              <a:avLst/>
              <a:gdLst>
                <a:gd name="T0" fmla="*/ 664 w 735"/>
                <a:gd name="T1" fmla="*/ 732 h 732"/>
                <a:gd name="T2" fmla="*/ 35 w 735"/>
                <a:gd name="T3" fmla="*/ 105 h 732"/>
                <a:gd name="T4" fmla="*/ 105 w 735"/>
                <a:gd name="T5" fmla="*/ 35 h 732"/>
                <a:gd name="T6" fmla="*/ 735 w 735"/>
                <a:gd name="T7" fmla="*/ 661 h 732"/>
                <a:gd name="T8" fmla="*/ 664 w 735"/>
                <a:gd name="T9" fmla="*/ 732 h 732"/>
                <a:gd name="T10" fmla="*/ 140 w 735"/>
                <a:gd name="T11" fmla="*/ 530 h 732"/>
                <a:gd name="T12" fmla="*/ 0 w 735"/>
                <a:gd name="T13" fmla="*/ 0 h 732"/>
                <a:gd name="T14" fmla="*/ 531 w 735"/>
                <a:gd name="T15" fmla="*/ 138 h 732"/>
                <a:gd name="T16" fmla="*/ 566 w 735"/>
                <a:gd name="T17" fmla="*/ 199 h 732"/>
                <a:gd name="T18" fmla="*/ 505 w 735"/>
                <a:gd name="T19" fmla="*/ 235 h 732"/>
                <a:gd name="T20" fmla="*/ 57 w 735"/>
                <a:gd name="T21" fmla="*/ 118 h 732"/>
                <a:gd name="T22" fmla="*/ 118 w 735"/>
                <a:gd name="T23" fmla="*/ 57 h 732"/>
                <a:gd name="T24" fmla="*/ 237 w 735"/>
                <a:gd name="T25" fmla="*/ 505 h 732"/>
                <a:gd name="T26" fmla="*/ 202 w 735"/>
                <a:gd name="T27" fmla="*/ 566 h 732"/>
                <a:gd name="T28" fmla="*/ 140 w 735"/>
                <a:gd name="T29" fmla="*/ 53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5" h="732">
                  <a:moveTo>
                    <a:pt x="664" y="732"/>
                  </a:moveTo>
                  <a:lnTo>
                    <a:pt x="35" y="105"/>
                  </a:lnTo>
                  <a:lnTo>
                    <a:pt x="105" y="35"/>
                  </a:lnTo>
                  <a:lnTo>
                    <a:pt x="735" y="661"/>
                  </a:lnTo>
                  <a:lnTo>
                    <a:pt x="664" y="732"/>
                  </a:lnTo>
                  <a:close/>
                  <a:moveTo>
                    <a:pt x="140" y="530"/>
                  </a:moveTo>
                  <a:lnTo>
                    <a:pt x="0" y="0"/>
                  </a:lnTo>
                  <a:lnTo>
                    <a:pt x="531" y="138"/>
                  </a:lnTo>
                  <a:cubicBezTo>
                    <a:pt x="557" y="145"/>
                    <a:pt x="573" y="173"/>
                    <a:pt x="566" y="199"/>
                  </a:cubicBezTo>
                  <a:cubicBezTo>
                    <a:pt x="559" y="226"/>
                    <a:pt x="532" y="242"/>
                    <a:pt x="505" y="235"/>
                  </a:cubicBezTo>
                  <a:lnTo>
                    <a:pt x="57" y="118"/>
                  </a:lnTo>
                  <a:lnTo>
                    <a:pt x="118" y="57"/>
                  </a:lnTo>
                  <a:lnTo>
                    <a:pt x="237" y="505"/>
                  </a:lnTo>
                  <a:cubicBezTo>
                    <a:pt x="244" y="531"/>
                    <a:pt x="228" y="559"/>
                    <a:pt x="202" y="566"/>
                  </a:cubicBezTo>
                  <a:cubicBezTo>
                    <a:pt x="175" y="573"/>
                    <a:pt x="148" y="557"/>
                    <a:pt x="140" y="530"/>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78" name="Freeform 141"/>
            <p:cNvSpPr>
              <a:spLocks noEditPoints="1"/>
            </p:cNvSpPr>
            <p:nvPr/>
          </p:nvSpPr>
          <p:spPr bwMode="auto">
            <a:xfrm>
              <a:off x="6750" y="5241"/>
              <a:ext cx="61" cy="44"/>
            </a:xfrm>
            <a:custGeom>
              <a:avLst/>
              <a:gdLst>
                <a:gd name="T0" fmla="*/ 40 w 880"/>
                <a:gd name="T1" fmla="*/ 0 h 680"/>
                <a:gd name="T2" fmla="*/ 847 w 880"/>
                <a:gd name="T3" fmla="*/ 613 h 680"/>
                <a:gd name="T4" fmla="*/ 807 w 880"/>
                <a:gd name="T5" fmla="*/ 666 h 680"/>
                <a:gd name="T6" fmla="*/ 0 w 880"/>
                <a:gd name="T7" fmla="*/ 53 h 680"/>
                <a:gd name="T8" fmla="*/ 40 w 880"/>
                <a:gd name="T9" fmla="*/ 0 h 680"/>
                <a:gd name="T10" fmla="*/ 681 w 880"/>
                <a:gd name="T11" fmla="*/ 199 h 680"/>
                <a:gd name="T12" fmla="*/ 880 w 880"/>
                <a:gd name="T13" fmla="*/ 680 h 680"/>
                <a:gd name="T14" fmla="*/ 363 w 880"/>
                <a:gd name="T15" fmla="*/ 616 h 680"/>
                <a:gd name="T16" fmla="*/ 334 w 880"/>
                <a:gd name="T17" fmla="*/ 579 h 680"/>
                <a:gd name="T18" fmla="*/ 372 w 880"/>
                <a:gd name="T19" fmla="*/ 550 h 680"/>
                <a:gd name="T20" fmla="*/ 831 w 880"/>
                <a:gd name="T21" fmla="*/ 606 h 680"/>
                <a:gd name="T22" fmla="*/ 796 w 880"/>
                <a:gd name="T23" fmla="*/ 652 h 680"/>
                <a:gd name="T24" fmla="*/ 619 w 880"/>
                <a:gd name="T25" fmla="*/ 225 h 680"/>
                <a:gd name="T26" fmla="*/ 637 w 880"/>
                <a:gd name="T27" fmla="*/ 181 h 680"/>
                <a:gd name="T28" fmla="*/ 681 w 880"/>
                <a:gd name="T29" fmla="*/ 199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0" h="680">
                  <a:moveTo>
                    <a:pt x="40" y="0"/>
                  </a:moveTo>
                  <a:lnTo>
                    <a:pt x="847" y="613"/>
                  </a:lnTo>
                  <a:lnTo>
                    <a:pt x="807" y="666"/>
                  </a:lnTo>
                  <a:lnTo>
                    <a:pt x="0" y="53"/>
                  </a:lnTo>
                  <a:lnTo>
                    <a:pt x="40" y="0"/>
                  </a:lnTo>
                  <a:close/>
                  <a:moveTo>
                    <a:pt x="681" y="199"/>
                  </a:moveTo>
                  <a:lnTo>
                    <a:pt x="880" y="680"/>
                  </a:lnTo>
                  <a:lnTo>
                    <a:pt x="363" y="616"/>
                  </a:lnTo>
                  <a:cubicBezTo>
                    <a:pt x="345" y="614"/>
                    <a:pt x="332" y="598"/>
                    <a:pt x="334" y="579"/>
                  </a:cubicBezTo>
                  <a:cubicBezTo>
                    <a:pt x="337" y="561"/>
                    <a:pt x="353" y="548"/>
                    <a:pt x="372" y="550"/>
                  </a:cubicBezTo>
                  <a:lnTo>
                    <a:pt x="831" y="606"/>
                  </a:lnTo>
                  <a:lnTo>
                    <a:pt x="796" y="652"/>
                  </a:lnTo>
                  <a:lnTo>
                    <a:pt x="619" y="225"/>
                  </a:lnTo>
                  <a:cubicBezTo>
                    <a:pt x="612" y="208"/>
                    <a:pt x="620" y="188"/>
                    <a:pt x="637" y="181"/>
                  </a:cubicBezTo>
                  <a:cubicBezTo>
                    <a:pt x="654" y="174"/>
                    <a:pt x="674" y="182"/>
                    <a:pt x="681" y="199"/>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79" name="Freeform 142"/>
            <p:cNvSpPr>
              <a:spLocks noEditPoints="1"/>
            </p:cNvSpPr>
            <p:nvPr/>
          </p:nvSpPr>
          <p:spPr bwMode="auto">
            <a:xfrm>
              <a:off x="7043" y="4800"/>
              <a:ext cx="130" cy="35"/>
            </a:xfrm>
            <a:custGeom>
              <a:avLst/>
              <a:gdLst>
                <a:gd name="T0" fmla="*/ 1850 w 1850"/>
                <a:gd name="T1" fmla="*/ 238 h 543"/>
                <a:gd name="T2" fmla="*/ 66 w 1850"/>
                <a:gd name="T3" fmla="*/ 238 h 543"/>
                <a:gd name="T4" fmla="*/ 66 w 1850"/>
                <a:gd name="T5" fmla="*/ 304 h 543"/>
                <a:gd name="T6" fmla="*/ 1850 w 1850"/>
                <a:gd name="T7" fmla="*/ 304 h 543"/>
                <a:gd name="T8" fmla="*/ 1850 w 1850"/>
                <a:gd name="T9" fmla="*/ 238 h 543"/>
                <a:gd name="T10" fmla="*/ 449 w 1850"/>
                <a:gd name="T11" fmla="*/ 9 h 543"/>
                <a:gd name="T12" fmla="*/ 0 w 1850"/>
                <a:gd name="T13" fmla="*/ 271 h 543"/>
                <a:gd name="T14" fmla="*/ 449 w 1850"/>
                <a:gd name="T15" fmla="*/ 533 h 543"/>
                <a:gd name="T16" fmla="*/ 494 w 1850"/>
                <a:gd name="T17" fmla="*/ 521 h 543"/>
                <a:gd name="T18" fmla="*/ 482 w 1850"/>
                <a:gd name="T19" fmla="*/ 476 h 543"/>
                <a:gd name="T20" fmla="*/ 82 w 1850"/>
                <a:gd name="T21" fmla="*/ 242 h 543"/>
                <a:gd name="T22" fmla="*/ 82 w 1850"/>
                <a:gd name="T23" fmla="*/ 300 h 543"/>
                <a:gd name="T24" fmla="*/ 482 w 1850"/>
                <a:gd name="T25" fmla="*/ 67 h 543"/>
                <a:gd name="T26" fmla="*/ 482 w 1850"/>
                <a:gd name="T27" fmla="*/ 67 h 543"/>
                <a:gd name="T28" fmla="*/ 494 w 1850"/>
                <a:gd name="T29" fmla="*/ 21 h 543"/>
                <a:gd name="T30" fmla="*/ 449 w 185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0" h="543">
                  <a:moveTo>
                    <a:pt x="1850" y="238"/>
                  </a:moveTo>
                  <a:lnTo>
                    <a:pt x="66" y="238"/>
                  </a:lnTo>
                  <a:lnTo>
                    <a:pt x="66" y="304"/>
                  </a:lnTo>
                  <a:lnTo>
                    <a:pt x="1850" y="304"/>
                  </a:lnTo>
                  <a:lnTo>
                    <a:pt x="1850" y="238"/>
                  </a:lnTo>
                  <a:close/>
                  <a:moveTo>
                    <a:pt x="449" y="9"/>
                  </a:moveTo>
                  <a:lnTo>
                    <a:pt x="0" y="271"/>
                  </a:lnTo>
                  <a:lnTo>
                    <a:pt x="449" y="533"/>
                  </a:lnTo>
                  <a:cubicBezTo>
                    <a:pt x="465" y="543"/>
                    <a:pt x="485" y="537"/>
                    <a:pt x="494" y="521"/>
                  </a:cubicBezTo>
                  <a:cubicBezTo>
                    <a:pt x="504" y="505"/>
                    <a:pt x="498" y="485"/>
                    <a:pt x="482" y="476"/>
                  </a:cubicBezTo>
                  <a:lnTo>
                    <a:pt x="82" y="242"/>
                  </a:lnTo>
                  <a:lnTo>
                    <a:pt x="82" y="300"/>
                  </a:lnTo>
                  <a:lnTo>
                    <a:pt x="482" y="67"/>
                  </a:lnTo>
                  <a:lnTo>
                    <a:pt x="482" y="67"/>
                  </a:lnTo>
                  <a:cubicBezTo>
                    <a:pt x="498" y="57"/>
                    <a:pt x="504" y="37"/>
                    <a:pt x="494"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80" name="Freeform 143"/>
            <p:cNvSpPr>
              <a:spLocks noEditPoints="1"/>
            </p:cNvSpPr>
            <p:nvPr/>
          </p:nvSpPr>
          <p:spPr bwMode="auto">
            <a:xfrm>
              <a:off x="7092" y="5014"/>
              <a:ext cx="123" cy="35"/>
            </a:xfrm>
            <a:custGeom>
              <a:avLst/>
              <a:gdLst>
                <a:gd name="T0" fmla="*/ 0 w 1750"/>
                <a:gd name="T1" fmla="*/ 238 h 543"/>
                <a:gd name="T2" fmla="*/ 1684 w 1750"/>
                <a:gd name="T3" fmla="*/ 238 h 543"/>
                <a:gd name="T4" fmla="*/ 1684 w 1750"/>
                <a:gd name="T5" fmla="*/ 304 h 543"/>
                <a:gd name="T6" fmla="*/ 0 w 1750"/>
                <a:gd name="T7" fmla="*/ 304 h 543"/>
                <a:gd name="T8" fmla="*/ 0 w 1750"/>
                <a:gd name="T9" fmla="*/ 238 h 543"/>
                <a:gd name="T10" fmla="*/ 1300 w 1750"/>
                <a:gd name="T11" fmla="*/ 9 h 543"/>
                <a:gd name="T12" fmla="*/ 1750 w 1750"/>
                <a:gd name="T13" fmla="*/ 271 h 543"/>
                <a:gd name="T14" fmla="*/ 1300 w 1750"/>
                <a:gd name="T15" fmla="*/ 533 h 543"/>
                <a:gd name="T16" fmla="*/ 1255 w 1750"/>
                <a:gd name="T17" fmla="*/ 521 h 543"/>
                <a:gd name="T18" fmla="*/ 1267 w 1750"/>
                <a:gd name="T19" fmla="*/ 476 h 543"/>
                <a:gd name="T20" fmla="*/ 1667 w 1750"/>
                <a:gd name="T21" fmla="*/ 242 h 543"/>
                <a:gd name="T22" fmla="*/ 1667 w 1750"/>
                <a:gd name="T23" fmla="*/ 300 h 543"/>
                <a:gd name="T24" fmla="*/ 1267 w 1750"/>
                <a:gd name="T25" fmla="*/ 67 h 543"/>
                <a:gd name="T26" fmla="*/ 1255 w 1750"/>
                <a:gd name="T27" fmla="*/ 21 h 543"/>
                <a:gd name="T28" fmla="*/ 1300 w 1750"/>
                <a:gd name="T29"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0" h="543">
                  <a:moveTo>
                    <a:pt x="0" y="238"/>
                  </a:moveTo>
                  <a:lnTo>
                    <a:pt x="1684" y="238"/>
                  </a:lnTo>
                  <a:lnTo>
                    <a:pt x="1684" y="304"/>
                  </a:lnTo>
                  <a:lnTo>
                    <a:pt x="0" y="304"/>
                  </a:lnTo>
                  <a:lnTo>
                    <a:pt x="0" y="238"/>
                  </a:lnTo>
                  <a:close/>
                  <a:moveTo>
                    <a:pt x="1300" y="9"/>
                  </a:moveTo>
                  <a:lnTo>
                    <a:pt x="1750" y="271"/>
                  </a:lnTo>
                  <a:lnTo>
                    <a:pt x="1300" y="533"/>
                  </a:lnTo>
                  <a:cubicBezTo>
                    <a:pt x="1285" y="543"/>
                    <a:pt x="1264" y="537"/>
                    <a:pt x="1255" y="521"/>
                  </a:cubicBezTo>
                  <a:cubicBezTo>
                    <a:pt x="1246" y="505"/>
                    <a:pt x="1251" y="485"/>
                    <a:pt x="1267" y="476"/>
                  </a:cubicBezTo>
                  <a:lnTo>
                    <a:pt x="1667" y="242"/>
                  </a:lnTo>
                  <a:lnTo>
                    <a:pt x="1667" y="300"/>
                  </a:lnTo>
                  <a:lnTo>
                    <a:pt x="1267" y="67"/>
                  </a:lnTo>
                  <a:cubicBezTo>
                    <a:pt x="1251" y="57"/>
                    <a:pt x="1246" y="37"/>
                    <a:pt x="1255" y="21"/>
                  </a:cubicBezTo>
                  <a:cubicBezTo>
                    <a:pt x="1264" y="5"/>
                    <a:pt x="1285" y="0"/>
                    <a:pt x="1300" y="9"/>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81" name="Freeform 144"/>
            <p:cNvSpPr>
              <a:spLocks/>
            </p:cNvSpPr>
            <p:nvPr/>
          </p:nvSpPr>
          <p:spPr bwMode="auto">
            <a:xfrm>
              <a:off x="7891" y="4225"/>
              <a:ext cx="319" cy="160"/>
            </a:xfrm>
            <a:custGeom>
              <a:avLst/>
              <a:gdLst>
                <a:gd name="T0" fmla="*/ 0 w 2271"/>
                <a:gd name="T1" fmla="*/ 206 h 1236"/>
                <a:gd name="T2" fmla="*/ 206 w 2271"/>
                <a:gd name="T3" fmla="*/ 0 h 1236"/>
                <a:gd name="T4" fmla="*/ 2065 w 2271"/>
                <a:gd name="T5" fmla="*/ 0 h 1236"/>
                <a:gd name="T6" fmla="*/ 2271 w 2271"/>
                <a:gd name="T7" fmla="*/ 206 h 1236"/>
                <a:gd name="T8" fmla="*/ 2271 w 2271"/>
                <a:gd name="T9" fmla="*/ 1030 h 1236"/>
                <a:gd name="T10" fmla="*/ 2065 w 2271"/>
                <a:gd name="T11" fmla="*/ 1236 h 1236"/>
                <a:gd name="T12" fmla="*/ 206 w 2271"/>
                <a:gd name="T13" fmla="*/ 1236 h 1236"/>
                <a:gd name="T14" fmla="*/ 0 w 2271"/>
                <a:gd name="T15" fmla="*/ 1030 h 1236"/>
                <a:gd name="T16" fmla="*/ 0 w 2271"/>
                <a:gd name="T17" fmla="*/ 20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1" h="1236">
                  <a:moveTo>
                    <a:pt x="0" y="206"/>
                  </a:moveTo>
                  <a:cubicBezTo>
                    <a:pt x="0" y="92"/>
                    <a:pt x="92" y="0"/>
                    <a:pt x="206" y="0"/>
                  </a:cubicBezTo>
                  <a:lnTo>
                    <a:pt x="2065" y="0"/>
                  </a:lnTo>
                  <a:cubicBezTo>
                    <a:pt x="2178" y="0"/>
                    <a:pt x="2271" y="92"/>
                    <a:pt x="2271" y="206"/>
                  </a:cubicBezTo>
                  <a:lnTo>
                    <a:pt x="2271" y="1030"/>
                  </a:lnTo>
                  <a:cubicBezTo>
                    <a:pt x="2271" y="1144"/>
                    <a:pt x="2178" y="1236"/>
                    <a:pt x="2065" y="1236"/>
                  </a:cubicBezTo>
                  <a:lnTo>
                    <a:pt x="206" y="1236"/>
                  </a:lnTo>
                  <a:cubicBezTo>
                    <a:pt x="92" y="1236"/>
                    <a:pt x="0" y="1144"/>
                    <a:pt x="0" y="1030"/>
                  </a:cubicBezTo>
                  <a:lnTo>
                    <a:pt x="0" y="206"/>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82" name="Freeform 145"/>
            <p:cNvSpPr>
              <a:spLocks noEditPoints="1"/>
            </p:cNvSpPr>
            <p:nvPr/>
          </p:nvSpPr>
          <p:spPr bwMode="auto">
            <a:xfrm>
              <a:off x="7886" y="4221"/>
              <a:ext cx="329" cy="169"/>
            </a:xfrm>
            <a:custGeom>
              <a:avLst/>
              <a:gdLst>
                <a:gd name="T0" fmla="*/ 1 w 329"/>
                <a:gd name="T1" fmla="*/ 25 h 169"/>
                <a:gd name="T2" fmla="*/ 4 w 329"/>
                <a:gd name="T3" fmla="*/ 16 h 169"/>
                <a:gd name="T4" fmla="*/ 10 w 329"/>
                <a:gd name="T5" fmla="*/ 9 h 169"/>
                <a:gd name="T6" fmla="*/ 17 w 329"/>
                <a:gd name="T7" fmla="*/ 4 h 169"/>
                <a:gd name="T8" fmla="*/ 27 w 329"/>
                <a:gd name="T9" fmla="*/ 0 h 169"/>
                <a:gd name="T10" fmla="*/ 295 w 329"/>
                <a:gd name="T11" fmla="*/ 0 h 169"/>
                <a:gd name="T12" fmla="*/ 305 w 329"/>
                <a:gd name="T13" fmla="*/ 1 h 169"/>
                <a:gd name="T14" fmla="*/ 314 w 329"/>
                <a:gd name="T15" fmla="*/ 5 h 169"/>
                <a:gd name="T16" fmla="*/ 321 w 329"/>
                <a:gd name="T17" fmla="*/ 11 h 169"/>
                <a:gd name="T18" fmla="*/ 326 w 329"/>
                <a:gd name="T19" fmla="*/ 19 h 169"/>
                <a:gd name="T20" fmla="*/ 329 w 329"/>
                <a:gd name="T21" fmla="*/ 27 h 169"/>
                <a:gd name="T22" fmla="*/ 329 w 329"/>
                <a:gd name="T23" fmla="*/ 141 h 169"/>
                <a:gd name="T24" fmla="*/ 326 w 329"/>
                <a:gd name="T25" fmla="*/ 150 h 169"/>
                <a:gd name="T26" fmla="*/ 321 w 329"/>
                <a:gd name="T27" fmla="*/ 157 h 169"/>
                <a:gd name="T28" fmla="*/ 314 w 329"/>
                <a:gd name="T29" fmla="*/ 163 h 169"/>
                <a:gd name="T30" fmla="*/ 305 w 329"/>
                <a:gd name="T31" fmla="*/ 167 h 169"/>
                <a:gd name="T32" fmla="*/ 295 w 329"/>
                <a:gd name="T33" fmla="*/ 169 h 169"/>
                <a:gd name="T34" fmla="*/ 27 w 329"/>
                <a:gd name="T35" fmla="*/ 168 h 169"/>
                <a:gd name="T36" fmla="*/ 18 w 329"/>
                <a:gd name="T37" fmla="*/ 165 h 169"/>
                <a:gd name="T38" fmla="*/ 10 w 329"/>
                <a:gd name="T39" fmla="*/ 160 h 169"/>
                <a:gd name="T40" fmla="*/ 4 w 329"/>
                <a:gd name="T41" fmla="*/ 153 h 169"/>
                <a:gd name="T42" fmla="*/ 1 w 329"/>
                <a:gd name="T43" fmla="*/ 144 h 169"/>
                <a:gd name="T44" fmla="*/ 0 w 329"/>
                <a:gd name="T45" fmla="*/ 31 h 169"/>
                <a:gd name="T46" fmla="*/ 10 w 329"/>
                <a:gd name="T47" fmla="*/ 142 h 169"/>
                <a:gd name="T48" fmla="*/ 12 w 329"/>
                <a:gd name="T49" fmla="*/ 148 h 169"/>
                <a:gd name="T50" fmla="*/ 17 w 329"/>
                <a:gd name="T51" fmla="*/ 153 h 169"/>
                <a:gd name="T52" fmla="*/ 22 w 329"/>
                <a:gd name="T53" fmla="*/ 157 h 169"/>
                <a:gd name="T54" fmla="*/ 29 w 329"/>
                <a:gd name="T55" fmla="*/ 160 h 169"/>
                <a:gd name="T56" fmla="*/ 295 w 329"/>
                <a:gd name="T57" fmla="*/ 160 h 169"/>
                <a:gd name="T58" fmla="*/ 302 w 329"/>
                <a:gd name="T59" fmla="*/ 159 h 169"/>
                <a:gd name="T60" fmla="*/ 308 w 329"/>
                <a:gd name="T61" fmla="*/ 156 h 169"/>
                <a:gd name="T62" fmla="*/ 314 w 329"/>
                <a:gd name="T63" fmla="*/ 152 h 169"/>
                <a:gd name="T64" fmla="*/ 317 w 329"/>
                <a:gd name="T65" fmla="*/ 147 h 169"/>
                <a:gd name="T66" fmla="*/ 319 w 329"/>
                <a:gd name="T67" fmla="*/ 140 h 169"/>
                <a:gd name="T68" fmla="*/ 319 w 329"/>
                <a:gd name="T69" fmla="*/ 29 h 169"/>
                <a:gd name="T70" fmla="*/ 317 w 329"/>
                <a:gd name="T71" fmla="*/ 22 h 169"/>
                <a:gd name="T72" fmla="*/ 314 w 329"/>
                <a:gd name="T73" fmla="*/ 17 h 169"/>
                <a:gd name="T74" fmla="*/ 309 w 329"/>
                <a:gd name="T75" fmla="*/ 12 h 169"/>
                <a:gd name="T76" fmla="*/ 303 w 329"/>
                <a:gd name="T77" fmla="*/ 10 h 169"/>
                <a:gd name="T78" fmla="*/ 295 w 329"/>
                <a:gd name="T79" fmla="*/ 9 h 169"/>
                <a:gd name="T80" fmla="*/ 29 w 329"/>
                <a:gd name="T81" fmla="*/ 9 h 169"/>
                <a:gd name="T82" fmla="*/ 22 w 329"/>
                <a:gd name="T83" fmla="*/ 11 h 169"/>
                <a:gd name="T84" fmla="*/ 17 w 329"/>
                <a:gd name="T85" fmla="*/ 15 h 169"/>
                <a:gd name="T86" fmla="*/ 13 w 329"/>
                <a:gd name="T87" fmla="*/ 20 h 169"/>
                <a:gd name="T88" fmla="*/ 10 w 329"/>
                <a:gd name="T89" fmla="*/ 26 h 169"/>
                <a:gd name="T90" fmla="*/ 10 w 329"/>
                <a:gd name="T91" fmla="*/ 13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9" h="169">
                  <a:moveTo>
                    <a:pt x="0" y="31"/>
                  </a:moveTo>
                  <a:lnTo>
                    <a:pt x="0" y="28"/>
                  </a:lnTo>
                  <a:lnTo>
                    <a:pt x="1" y="25"/>
                  </a:lnTo>
                  <a:lnTo>
                    <a:pt x="2" y="22"/>
                  </a:lnTo>
                  <a:lnTo>
                    <a:pt x="3" y="19"/>
                  </a:lnTo>
                  <a:lnTo>
                    <a:pt x="4" y="16"/>
                  </a:lnTo>
                  <a:lnTo>
                    <a:pt x="6" y="14"/>
                  </a:lnTo>
                  <a:lnTo>
                    <a:pt x="8" y="11"/>
                  </a:lnTo>
                  <a:lnTo>
                    <a:pt x="10" y="9"/>
                  </a:lnTo>
                  <a:lnTo>
                    <a:pt x="12" y="7"/>
                  </a:lnTo>
                  <a:lnTo>
                    <a:pt x="15" y="5"/>
                  </a:lnTo>
                  <a:lnTo>
                    <a:pt x="17" y="4"/>
                  </a:lnTo>
                  <a:lnTo>
                    <a:pt x="21" y="2"/>
                  </a:lnTo>
                  <a:lnTo>
                    <a:pt x="24" y="1"/>
                  </a:lnTo>
                  <a:lnTo>
                    <a:pt x="27" y="0"/>
                  </a:lnTo>
                  <a:lnTo>
                    <a:pt x="30" y="0"/>
                  </a:lnTo>
                  <a:lnTo>
                    <a:pt x="34" y="0"/>
                  </a:lnTo>
                  <a:lnTo>
                    <a:pt x="295" y="0"/>
                  </a:lnTo>
                  <a:lnTo>
                    <a:pt x="298" y="0"/>
                  </a:lnTo>
                  <a:lnTo>
                    <a:pt x="302" y="0"/>
                  </a:lnTo>
                  <a:lnTo>
                    <a:pt x="305" y="1"/>
                  </a:lnTo>
                  <a:lnTo>
                    <a:pt x="308" y="2"/>
                  </a:lnTo>
                  <a:lnTo>
                    <a:pt x="311" y="3"/>
                  </a:lnTo>
                  <a:lnTo>
                    <a:pt x="314" y="5"/>
                  </a:lnTo>
                  <a:lnTo>
                    <a:pt x="316" y="7"/>
                  </a:lnTo>
                  <a:lnTo>
                    <a:pt x="319" y="9"/>
                  </a:lnTo>
                  <a:lnTo>
                    <a:pt x="321" y="11"/>
                  </a:lnTo>
                  <a:lnTo>
                    <a:pt x="323" y="13"/>
                  </a:lnTo>
                  <a:lnTo>
                    <a:pt x="324" y="16"/>
                  </a:lnTo>
                  <a:lnTo>
                    <a:pt x="326" y="19"/>
                  </a:lnTo>
                  <a:lnTo>
                    <a:pt x="327" y="21"/>
                  </a:lnTo>
                  <a:lnTo>
                    <a:pt x="328" y="24"/>
                  </a:lnTo>
                  <a:lnTo>
                    <a:pt x="329" y="27"/>
                  </a:lnTo>
                  <a:lnTo>
                    <a:pt x="329" y="31"/>
                  </a:lnTo>
                  <a:lnTo>
                    <a:pt x="329" y="138"/>
                  </a:lnTo>
                  <a:lnTo>
                    <a:pt x="329" y="141"/>
                  </a:lnTo>
                  <a:lnTo>
                    <a:pt x="328" y="144"/>
                  </a:lnTo>
                  <a:lnTo>
                    <a:pt x="327" y="147"/>
                  </a:lnTo>
                  <a:lnTo>
                    <a:pt x="326" y="150"/>
                  </a:lnTo>
                  <a:lnTo>
                    <a:pt x="325" y="152"/>
                  </a:lnTo>
                  <a:lnTo>
                    <a:pt x="323" y="155"/>
                  </a:lnTo>
                  <a:lnTo>
                    <a:pt x="321" y="157"/>
                  </a:lnTo>
                  <a:lnTo>
                    <a:pt x="319" y="160"/>
                  </a:lnTo>
                  <a:lnTo>
                    <a:pt x="317" y="162"/>
                  </a:lnTo>
                  <a:lnTo>
                    <a:pt x="314" y="163"/>
                  </a:lnTo>
                  <a:lnTo>
                    <a:pt x="311" y="165"/>
                  </a:lnTo>
                  <a:lnTo>
                    <a:pt x="308" y="166"/>
                  </a:lnTo>
                  <a:lnTo>
                    <a:pt x="305" y="167"/>
                  </a:lnTo>
                  <a:lnTo>
                    <a:pt x="302" y="168"/>
                  </a:lnTo>
                  <a:lnTo>
                    <a:pt x="299" y="169"/>
                  </a:lnTo>
                  <a:lnTo>
                    <a:pt x="295" y="169"/>
                  </a:lnTo>
                  <a:lnTo>
                    <a:pt x="34" y="169"/>
                  </a:lnTo>
                  <a:lnTo>
                    <a:pt x="31" y="169"/>
                  </a:lnTo>
                  <a:lnTo>
                    <a:pt x="27" y="168"/>
                  </a:lnTo>
                  <a:lnTo>
                    <a:pt x="24" y="167"/>
                  </a:lnTo>
                  <a:lnTo>
                    <a:pt x="21" y="166"/>
                  </a:lnTo>
                  <a:lnTo>
                    <a:pt x="18" y="165"/>
                  </a:lnTo>
                  <a:lnTo>
                    <a:pt x="15" y="164"/>
                  </a:lnTo>
                  <a:lnTo>
                    <a:pt x="13" y="162"/>
                  </a:lnTo>
                  <a:lnTo>
                    <a:pt x="10" y="160"/>
                  </a:lnTo>
                  <a:lnTo>
                    <a:pt x="8" y="158"/>
                  </a:lnTo>
                  <a:lnTo>
                    <a:pt x="6" y="155"/>
                  </a:lnTo>
                  <a:lnTo>
                    <a:pt x="4" y="153"/>
                  </a:lnTo>
                  <a:lnTo>
                    <a:pt x="3" y="150"/>
                  </a:lnTo>
                  <a:lnTo>
                    <a:pt x="2" y="147"/>
                  </a:lnTo>
                  <a:lnTo>
                    <a:pt x="1" y="144"/>
                  </a:lnTo>
                  <a:lnTo>
                    <a:pt x="0" y="141"/>
                  </a:lnTo>
                  <a:lnTo>
                    <a:pt x="0" y="138"/>
                  </a:lnTo>
                  <a:lnTo>
                    <a:pt x="0" y="31"/>
                  </a:lnTo>
                  <a:close/>
                  <a:moveTo>
                    <a:pt x="10" y="138"/>
                  </a:moveTo>
                  <a:lnTo>
                    <a:pt x="10" y="140"/>
                  </a:lnTo>
                  <a:lnTo>
                    <a:pt x="10" y="142"/>
                  </a:lnTo>
                  <a:lnTo>
                    <a:pt x="11" y="144"/>
                  </a:lnTo>
                  <a:lnTo>
                    <a:pt x="11" y="146"/>
                  </a:lnTo>
                  <a:lnTo>
                    <a:pt x="12" y="148"/>
                  </a:lnTo>
                  <a:lnTo>
                    <a:pt x="14" y="150"/>
                  </a:lnTo>
                  <a:lnTo>
                    <a:pt x="15" y="152"/>
                  </a:lnTo>
                  <a:lnTo>
                    <a:pt x="17" y="153"/>
                  </a:lnTo>
                  <a:lnTo>
                    <a:pt x="18" y="155"/>
                  </a:lnTo>
                  <a:lnTo>
                    <a:pt x="20" y="156"/>
                  </a:lnTo>
                  <a:lnTo>
                    <a:pt x="22" y="157"/>
                  </a:lnTo>
                  <a:lnTo>
                    <a:pt x="24" y="158"/>
                  </a:lnTo>
                  <a:lnTo>
                    <a:pt x="26" y="159"/>
                  </a:lnTo>
                  <a:lnTo>
                    <a:pt x="29" y="160"/>
                  </a:lnTo>
                  <a:lnTo>
                    <a:pt x="31" y="160"/>
                  </a:lnTo>
                  <a:lnTo>
                    <a:pt x="34" y="160"/>
                  </a:lnTo>
                  <a:lnTo>
                    <a:pt x="295" y="160"/>
                  </a:lnTo>
                  <a:lnTo>
                    <a:pt x="297" y="160"/>
                  </a:lnTo>
                  <a:lnTo>
                    <a:pt x="300" y="160"/>
                  </a:lnTo>
                  <a:lnTo>
                    <a:pt x="302" y="159"/>
                  </a:lnTo>
                  <a:lnTo>
                    <a:pt x="304" y="159"/>
                  </a:lnTo>
                  <a:lnTo>
                    <a:pt x="306" y="158"/>
                  </a:lnTo>
                  <a:lnTo>
                    <a:pt x="308" y="156"/>
                  </a:lnTo>
                  <a:lnTo>
                    <a:pt x="310" y="155"/>
                  </a:lnTo>
                  <a:lnTo>
                    <a:pt x="312" y="154"/>
                  </a:lnTo>
                  <a:lnTo>
                    <a:pt x="314" y="152"/>
                  </a:lnTo>
                  <a:lnTo>
                    <a:pt x="315" y="150"/>
                  </a:lnTo>
                  <a:lnTo>
                    <a:pt x="316" y="149"/>
                  </a:lnTo>
                  <a:lnTo>
                    <a:pt x="317" y="147"/>
                  </a:lnTo>
                  <a:lnTo>
                    <a:pt x="318" y="145"/>
                  </a:lnTo>
                  <a:lnTo>
                    <a:pt x="319" y="142"/>
                  </a:lnTo>
                  <a:lnTo>
                    <a:pt x="319" y="140"/>
                  </a:lnTo>
                  <a:lnTo>
                    <a:pt x="319" y="138"/>
                  </a:lnTo>
                  <a:lnTo>
                    <a:pt x="319" y="31"/>
                  </a:lnTo>
                  <a:lnTo>
                    <a:pt x="319" y="29"/>
                  </a:lnTo>
                  <a:lnTo>
                    <a:pt x="319" y="27"/>
                  </a:lnTo>
                  <a:lnTo>
                    <a:pt x="318" y="24"/>
                  </a:lnTo>
                  <a:lnTo>
                    <a:pt x="317" y="22"/>
                  </a:lnTo>
                  <a:lnTo>
                    <a:pt x="317" y="20"/>
                  </a:lnTo>
                  <a:lnTo>
                    <a:pt x="315" y="19"/>
                  </a:lnTo>
                  <a:lnTo>
                    <a:pt x="314" y="17"/>
                  </a:lnTo>
                  <a:lnTo>
                    <a:pt x="312" y="15"/>
                  </a:lnTo>
                  <a:lnTo>
                    <a:pt x="311" y="14"/>
                  </a:lnTo>
                  <a:lnTo>
                    <a:pt x="309" y="12"/>
                  </a:lnTo>
                  <a:lnTo>
                    <a:pt x="307" y="11"/>
                  </a:lnTo>
                  <a:lnTo>
                    <a:pt x="305" y="10"/>
                  </a:lnTo>
                  <a:lnTo>
                    <a:pt x="303" y="10"/>
                  </a:lnTo>
                  <a:lnTo>
                    <a:pt x="300" y="9"/>
                  </a:lnTo>
                  <a:lnTo>
                    <a:pt x="298" y="9"/>
                  </a:lnTo>
                  <a:lnTo>
                    <a:pt x="295" y="9"/>
                  </a:lnTo>
                  <a:lnTo>
                    <a:pt x="34" y="9"/>
                  </a:lnTo>
                  <a:lnTo>
                    <a:pt x="32" y="9"/>
                  </a:lnTo>
                  <a:lnTo>
                    <a:pt x="29" y="9"/>
                  </a:lnTo>
                  <a:lnTo>
                    <a:pt x="27" y="9"/>
                  </a:lnTo>
                  <a:lnTo>
                    <a:pt x="25" y="10"/>
                  </a:lnTo>
                  <a:lnTo>
                    <a:pt x="22" y="11"/>
                  </a:lnTo>
                  <a:lnTo>
                    <a:pt x="20" y="12"/>
                  </a:lnTo>
                  <a:lnTo>
                    <a:pt x="18" y="13"/>
                  </a:lnTo>
                  <a:lnTo>
                    <a:pt x="17" y="15"/>
                  </a:lnTo>
                  <a:lnTo>
                    <a:pt x="15" y="16"/>
                  </a:lnTo>
                  <a:lnTo>
                    <a:pt x="14" y="18"/>
                  </a:lnTo>
                  <a:lnTo>
                    <a:pt x="13" y="20"/>
                  </a:lnTo>
                  <a:lnTo>
                    <a:pt x="12" y="22"/>
                  </a:lnTo>
                  <a:lnTo>
                    <a:pt x="11" y="24"/>
                  </a:lnTo>
                  <a:lnTo>
                    <a:pt x="10" y="26"/>
                  </a:lnTo>
                  <a:lnTo>
                    <a:pt x="10" y="28"/>
                  </a:lnTo>
                  <a:lnTo>
                    <a:pt x="10" y="31"/>
                  </a:lnTo>
                  <a:lnTo>
                    <a:pt x="10" y="138"/>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183" name="Rectangle 146"/>
            <p:cNvSpPr>
              <a:spLocks noChangeArrowheads="1"/>
            </p:cNvSpPr>
            <p:nvPr/>
          </p:nvSpPr>
          <p:spPr bwMode="auto">
            <a:xfrm>
              <a:off x="7904" y="4256"/>
              <a:ext cx="28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【適正処理・</a:t>
              </a:r>
              <a:endParaRPr lang="ja-JP" altLang="ja-JP" sz="1149"/>
            </a:p>
          </p:txBody>
        </p:sp>
        <p:sp>
          <p:nvSpPr>
            <p:cNvPr id="2184" name="Rectangle 147"/>
            <p:cNvSpPr>
              <a:spLocks noChangeArrowheads="1"/>
            </p:cNvSpPr>
            <p:nvPr/>
          </p:nvSpPr>
          <p:spPr bwMode="auto">
            <a:xfrm>
              <a:off x="8197" y="4250"/>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85" name="Rectangle 148"/>
            <p:cNvSpPr>
              <a:spLocks noChangeArrowheads="1"/>
            </p:cNvSpPr>
            <p:nvPr/>
          </p:nvSpPr>
          <p:spPr bwMode="auto">
            <a:xfrm>
              <a:off x="7904" y="4312"/>
              <a:ext cx="2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sp>
          <p:nvSpPr>
            <p:cNvPr id="2186" name="Rectangle 149"/>
            <p:cNvSpPr>
              <a:spLocks noChangeArrowheads="1"/>
            </p:cNvSpPr>
            <p:nvPr/>
          </p:nvSpPr>
          <p:spPr bwMode="auto">
            <a:xfrm>
              <a:off x="7956" y="4318"/>
              <a:ext cx="23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ＭＳ 明朝" pitchFamily="17" charset="-128"/>
                  <a:ea typeface="ＭＳ 明朝" pitchFamily="17" charset="-128"/>
                </a:rPr>
                <a:t>最終処分】</a:t>
              </a:r>
              <a:endParaRPr lang="ja-JP" altLang="ja-JP" sz="1149"/>
            </a:p>
          </p:txBody>
        </p:sp>
        <p:sp>
          <p:nvSpPr>
            <p:cNvPr id="2187" name="Rectangle 150"/>
            <p:cNvSpPr>
              <a:spLocks noChangeArrowheads="1"/>
            </p:cNvSpPr>
            <p:nvPr/>
          </p:nvSpPr>
          <p:spPr bwMode="auto">
            <a:xfrm>
              <a:off x="8197" y="4312"/>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85616"/>
              <a:r>
                <a:rPr lang="ja-JP" altLang="ja-JP" sz="363">
                  <a:solidFill>
                    <a:srgbClr val="000000"/>
                  </a:solidFill>
                  <a:latin typeface="Century" pitchFamily="18" charset="0"/>
                </a:rPr>
                <a:t> </a:t>
              </a:r>
              <a:endParaRPr lang="ja-JP" altLang="ja-JP" sz="1149"/>
            </a:p>
          </p:txBody>
        </p:sp>
      </p:grpSp>
      <p:sp>
        <p:nvSpPr>
          <p:cNvPr id="2189" name="正方形/長方形 2188"/>
          <p:cNvSpPr/>
          <p:nvPr/>
        </p:nvSpPr>
        <p:spPr>
          <a:xfrm>
            <a:off x="290711" y="3574423"/>
            <a:ext cx="5339911" cy="921933"/>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63" name="角丸四角形 2062"/>
          <p:cNvSpPr/>
          <p:nvPr/>
        </p:nvSpPr>
        <p:spPr>
          <a:xfrm>
            <a:off x="182942" y="3629792"/>
            <a:ext cx="215541" cy="779508"/>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58558" tIns="29279" rIns="58558" bIns="29279" rtlCol="0" anchor="ctr"/>
          <a:lstStyle/>
          <a:p>
            <a:pPr algn="ctr"/>
            <a:r>
              <a:rPr lang="ja-JP" altLang="en-US" sz="907" b="1" dirty="0">
                <a:solidFill>
                  <a:schemeClr val="tx1"/>
                </a:solidFill>
              </a:rPr>
              <a:t>生活様式</a:t>
            </a:r>
          </a:p>
        </p:txBody>
      </p:sp>
      <p:sp>
        <p:nvSpPr>
          <p:cNvPr id="219" name="正方形/長方形 218"/>
          <p:cNvSpPr/>
          <p:nvPr/>
        </p:nvSpPr>
        <p:spPr>
          <a:xfrm>
            <a:off x="303482" y="4604944"/>
            <a:ext cx="5339911" cy="921933"/>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20" name="正方形/長方形 219"/>
          <p:cNvSpPr/>
          <p:nvPr/>
        </p:nvSpPr>
        <p:spPr>
          <a:xfrm>
            <a:off x="303482" y="5626769"/>
            <a:ext cx="5339911" cy="921933"/>
          </a:xfrm>
          <a:prstGeom prst="rect">
            <a:avLst/>
          </a:prstGeom>
          <a:no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58" name="角丸四角形 57"/>
          <p:cNvSpPr/>
          <p:nvPr/>
        </p:nvSpPr>
        <p:spPr>
          <a:xfrm>
            <a:off x="182942" y="4689551"/>
            <a:ext cx="215541" cy="779508"/>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58558" tIns="29279" rIns="58558" bIns="29279" rtlCol="0" anchor="ctr"/>
          <a:lstStyle/>
          <a:p>
            <a:pPr algn="ctr"/>
            <a:r>
              <a:rPr lang="ja-JP" altLang="en-US" sz="907" b="1" dirty="0">
                <a:solidFill>
                  <a:schemeClr val="tx1"/>
                </a:solidFill>
              </a:rPr>
              <a:t>事業活動</a:t>
            </a:r>
          </a:p>
        </p:txBody>
      </p:sp>
      <p:sp>
        <p:nvSpPr>
          <p:cNvPr id="59" name="角丸四角形 58"/>
          <p:cNvSpPr/>
          <p:nvPr/>
        </p:nvSpPr>
        <p:spPr>
          <a:xfrm>
            <a:off x="182942" y="5716668"/>
            <a:ext cx="215541" cy="779508"/>
          </a:xfrm>
          <a:prstGeom prst="round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lIns="58558" tIns="29279" rIns="58558" bIns="29279" rtlCol="0" anchor="ctr"/>
          <a:lstStyle/>
          <a:p>
            <a:pPr algn="ctr"/>
            <a:r>
              <a:rPr lang="ja-JP" altLang="en-US" sz="907" b="1" dirty="0">
                <a:solidFill>
                  <a:schemeClr val="tx1"/>
                </a:solidFill>
              </a:rPr>
              <a:t>適正処理</a:t>
            </a:r>
          </a:p>
        </p:txBody>
      </p:sp>
      <p:sp>
        <p:nvSpPr>
          <p:cNvPr id="2190" name="テキスト ボックス 2189"/>
          <p:cNvSpPr txBox="1"/>
          <p:nvPr/>
        </p:nvSpPr>
        <p:spPr>
          <a:xfrm>
            <a:off x="64091" y="1944131"/>
            <a:ext cx="2437948" cy="245335"/>
          </a:xfrm>
          <a:prstGeom prst="rect">
            <a:avLst/>
          </a:prstGeom>
          <a:noFill/>
        </p:spPr>
        <p:txBody>
          <a:bodyPr wrap="square" lIns="58558" tIns="29279" rIns="58558" bIns="29279" rtlCol="0">
            <a:spAutoFit/>
          </a:bodyPr>
          <a:lstStyle/>
          <a:p>
            <a:pPr marL="161273" indent="-161273"/>
            <a:r>
              <a:rPr lang="en-US" altLang="ja-JP" sz="605" dirty="0">
                <a:latin typeface="+mn-ea"/>
              </a:rPr>
              <a:t>※</a:t>
            </a:r>
            <a:r>
              <a:rPr lang="ja-JP" altLang="en-US" sz="605" dirty="0">
                <a:latin typeface="+mn-ea"/>
              </a:rPr>
              <a:t>　廃棄物の減量その他その適正な処理に関する施策の総合的かつ計</a:t>
            </a:r>
            <a:endParaRPr lang="en-US" altLang="ja-JP" sz="605" dirty="0">
              <a:latin typeface="+mn-ea"/>
            </a:endParaRPr>
          </a:p>
          <a:p>
            <a:pPr marL="161273" indent="-28799"/>
            <a:r>
              <a:rPr lang="ja-JP" altLang="en-US" sz="605" dirty="0">
                <a:latin typeface="+mn-ea"/>
              </a:rPr>
              <a:t>画的な推進を図るための基本的な方針（平成</a:t>
            </a:r>
            <a:r>
              <a:rPr lang="en-US" altLang="ja-JP" sz="605" dirty="0">
                <a:latin typeface="+mn-ea"/>
              </a:rPr>
              <a:t>28</a:t>
            </a:r>
            <a:r>
              <a:rPr lang="ja-JP" altLang="en-US" sz="605" dirty="0">
                <a:latin typeface="+mn-ea"/>
              </a:rPr>
              <a:t>年</a:t>
            </a:r>
            <a:r>
              <a:rPr lang="en-US" altLang="ja-JP" sz="605" dirty="0">
                <a:latin typeface="+mn-ea"/>
              </a:rPr>
              <a:t>1</a:t>
            </a:r>
            <a:r>
              <a:rPr lang="ja-JP" altLang="en-US" sz="605" dirty="0">
                <a:latin typeface="+mn-ea"/>
              </a:rPr>
              <a:t>月告示）</a:t>
            </a:r>
            <a:endParaRPr lang="ja-JP" altLang="en-US" sz="605" dirty="0"/>
          </a:p>
        </p:txBody>
      </p:sp>
      <p:sp>
        <p:nvSpPr>
          <p:cNvPr id="7" name="正方形/長方形 6"/>
          <p:cNvSpPr/>
          <p:nvPr/>
        </p:nvSpPr>
        <p:spPr>
          <a:xfrm>
            <a:off x="508058" y="3629792"/>
            <a:ext cx="1848424" cy="1727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10" name="正方形/長方形 9"/>
          <p:cNvSpPr/>
          <p:nvPr/>
        </p:nvSpPr>
        <p:spPr>
          <a:xfrm>
            <a:off x="2575296" y="3629792"/>
            <a:ext cx="1550644" cy="1727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1" name="正方形/長方形 200"/>
          <p:cNvSpPr/>
          <p:nvPr/>
        </p:nvSpPr>
        <p:spPr>
          <a:xfrm>
            <a:off x="482716" y="5688245"/>
            <a:ext cx="1762678" cy="1608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2" name="正方形/長方形 201"/>
          <p:cNvSpPr/>
          <p:nvPr/>
        </p:nvSpPr>
        <p:spPr>
          <a:xfrm>
            <a:off x="4388119" y="3629792"/>
            <a:ext cx="1189707" cy="16800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4" name="正方形/長方形 203"/>
          <p:cNvSpPr/>
          <p:nvPr/>
        </p:nvSpPr>
        <p:spPr>
          <a:xfrm>
            <a:off x="3794771" y="4667200"/>
            <a:ext cx="1803881" cy="16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6" name="正方形/長方形 205"/>
          <p:cNvSpPr/>
          <p:nvPr/>
        </p:nvSpPr>
        <p:spPr>
          <a:xfrm>
            <a:off x="2399102" y="5688245"/>
            <a:ext cx="1762678" cy="16086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7" name="正方形/長方形 206"/>
          <p:cNvSpPr/>
          <p:nvPr/>
        </p:nvSpPr>
        <p:spPr>
          <a:xfrm>
            <a:off x="4290723" y="5688245"/>
            <a:ext cx="1287104" cy="16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8" name="正方形/長方形 207"/>
          <p:cNvSpPr/>
          <p:nvPr/>
        </p:nvSpPr>
        <p:spPr>
          <a:xfrm>
            <a:off x="495253" y="4667200"/>
            <a:ext cx="1892237" cy="16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09" name="正方形/長方形 208"/>
          <p:cNvSpPr/>
          <p:nvPr/>
        </p:nvSpPr>
        <p:spPr>
          <a:xfrm>
            <a:off x="2486842" y="4667200"/>
            <a:ext cx="1170302" cy="1625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8558" tIns="29279" rIns="58558" bIns="29279" rtlCol="0" anchor="ctr"/>
          <a:lstStyle/>
          <a:p>
            <a:pPr algn="ctr"/>
            <a:endParaRPr lang="ja-JP" altLang="en-US" sz="1088"/>
          </a:p>
        </p:txBody>
      </p:sp>
      <p:sp>
        <p:nvSpPr>
          <p:cNvPr id="215" name="角丸四角形 214"/>
          <p:cNvSpPr/>
          <p:nvPr/>
        </p:nvSpPr>
        <p:spPr>
          <a:xfrm>
            <a:off x="508058" y="5691243"/>
            <a:ext cx="1737336" cy="816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適正処理の徹底</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排出者による適正処理の徹底、関係機関による監視網の整備、土地所有者による自主管理の徹底、廃棄物処理業者の優良化などにより社会全体に不適正処理を許さない機運が熟成し、不法投棄や不適正保管は未然に防止されている。</a:t>
            </a:r>
          </a:p>
        </p:txBody>
      </p:sp>
      <p:sp>
        <p:nvSpPr>
          <p:cNvPr id="2188" name="角丸四角形 2187"/>
          <p:cNvSpPr/>
          <p:nvPr/>
        </p:nvSpPr>
        <p:spPr>
          <a:xfrm>
            <a:off x="508058" y="3629791"/>
            <a:ext cx="1879432" cy="816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物の購入</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物の購入時には、ごみになりにくく、使用後のリサイクルが容易なもの、長期間使用できる製品のほか、再生資源を用いたリサイクル製品が優先的に購入されている。</a:t>
            </a:r>
          </a:p>
          <a:p>
            <a:r>
              <a:rPr lang="ja-JP" altLang="en-US" sz="665" dirty="0">
                <a:solidFill>
                  <a:schemeClr val="tx1"/>
                </a:solidFill>
              </a:rPr>
              <a:t>　レンタル等の利用により、物を所有することから機能のみを所有するという考え方が広がっている。</a:t>
            </a:r>
          </a:p>
        </p:txBody>
      </p:sp>
      <p:sp>
        <p:nvSpPr>
          <p:cNvPr id="210" name="角丸四角形 209"/>
          <p:cNvSpPr/>
          <p:nvPr/>
        </p:nvSpPr>
        <p:spPr>
          <a:xfrm>
            <a:off x="2486558" y="3637733"/>
            <a:ext cx="1769457" cy="816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物の使用</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修理（リペア）や機能</a:t>
            </a:r>
            <a:endParaRPr lang="en-US" altLang="ja-JP" sz="665" dirty="0">
              <a:solidFill>
                <a:schemeClr val="tx1"/>
              </a:solidFill>
            </a:endParaRPr>
          </a:p>
          <a:p>
            <a:r>
              <a:rPr lang="ja-JP" altLang="en-US" sz="665" dirty="0">
                <a:solidFill>
                  <a:schemeClr val="tx1"/>
                </a:solidFill>
              </a:rPr>
              <a:t>追加（グレードアップ）に</a:t>
            </a:r>
            <a:endParaRPr lang="en-US" altLang="ja-JP" sz="665" dirty="0">
              <a:solidFill>
                <a:schemeClr val="tx1"/>
              </a:solidFill>
            </a:endParaRPr>
          </a:p>
          <a:p>
            <a:r>
              <a:rPr lang="ja-JP" altLang="en-US" sz="665" dirty="0">
                <a:solidFill>
                  <a:schemeClr val="tx1"/>
                </a:solidFill>
              </a:rPr>
              <a:t>よる長期間使用や、交</a:t>
            </a:r>
            <a:endParaRPr lang="en-US" altLang="ja-JP" sz="665" dirty="0">
              <a:solidFill>
                <a:schemeClr val="tx1"/>
              </a:solidFill>
            </a:endParaRPr>
          </a:p>
          <a:p>
            <a:r>
              <a:rPr lang="ja-JP" altLang="en-US" sz="665" dirty="0">
                <a:solidFill>
                  <a:schemeClr val="tx1"/>
                </a:solidFill>
              </a:rPr>
              <a:t>換会を活用したリユース</a:t>
            </a:r>
            <a:endParaRPr lang="en-US" altLang="ja-JP" sz="665" dirty="0">
              <a:solidFill>
                <a:schemeClr val="tx1"/>
              </a:solidFill>
            </a:endParaRPr>
          </a:p>
          <a:p>
            <a:r>
              <a:rPr lang="ja-JP" altLang="en-US" sz="665" dirty="0">
                <a:solidFill>
                  <a:schemeClr val="tx1"/>
                </a:solidFill>
              </a:rPr>
              <a:t>の考え方が広く普及し</a:t>
            </a:r>
            <a:endParaRPr lang="en-US" altLang="ja-JP" sz="665" dirty="0">
              <a:solidFill>
                <a:schemeClr val="tx1"/>
              </a:solidFill>
            </a:endParaRPr>
          </a:p>
          <a:p>
            <a:r>
              <a:rPr lang="ja-JP" altLang="en-US" sz="665" dirty="0">
                <a:solidFill>
                  <a:schemeClr val="tx1"/>
                </a:solidFill>
              </a:rPr>
              <a:t>ている。</a:t>
            </a:r>
          </a:p>
        </p:txBody>
      </p:sp>
      <p:sp>
        <p:nvSpPr>
          <p:cNvPr id="211" name="角丸四角形 210"/>
          <p:cNvSpPr/>
          <p:nvPr/>
        </p:nvSpPr>
        <p:spPr>
          <a:xfrm>
            <a:off x="4355082" y="3629790"/>
            <a:ext cx="1222745" cy="816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物の廃棄</a:t>
            </a:r>
            <a:endParaRPr lang="en-US" altLang="ja-JP" sz="78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家庭でのごみの減量化のほか、廃棄する際には、適切な分別を行いリサイクルに積極的に取り組んでいる。</a:t>
            </a:r>
          </a:p>
        </p:txBody>
      </p:sp>
      <p:sp>
        <p:nvSpPr>
          <p:cNvPr id="214" name="角丸四角形 213"/>
          <p:cNvSpPr/>
          <p:nvPr/>
        </p:nvSpPr>
        <p:spPr>
          <a:xfrm>
            <a:off x="3749052" y="4667214"/>
            <a:ext cx="1920682" cy="816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使用済み製品のリサイクル</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リース、レンタルに加え、拡大生産者責任の考え方に基づく、製造事業者による使用済み製品の回収、再生利用が広く普及している。</a:t>
            </a:r>
          </a:p>
          <a:p>
            <a:r>
              <a:rPr lang="ja-JP" altLang="en-US" sz="665" dirty="0">
                <a:solidFill>
                  <a:schemeClr val="tx1"/>
                </a:solidFill>
              </a:rPr>
              <a:t>　循環資源にかかる情報の開示・データベース化により業種を越えた効率的なリサイクルシステムが整備されている。</a:t>
            </a:r>
          </a:p>
        </p:txBody>
      </p:sp>
      <p:sp>
        <p:nvSpPr>
          <p:cNvPr id="213" name="角丸四角形 212"/>
          <p:cNvSpPr/>
          <p:nvPr/>
        </p:nvSpPr>
        <p:spPr>
          <a:xfrm>
            <a:off x="2468910" y="4667214"/>
            <a:ext cx="1151351" cy="816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長期間使用</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販売した製品の長期間使用をサポートするため、修理（リペア）や機能追加、改修の体制が整備されている。</a:t>
            </a:r>
          </a:p>
        </p:txBody>
      </p:sp>
      <p:sp>
        <p:nvSpPr>
          <p:cNvPr id="217" name="角丸四角形 216"/>
          <p:cNvSpPr/>
          <p:nvPr/>
        </p:nvSpPr>
        <p:spPr>
          <a:xfrm>
            <a:off x="2356483" y="5691241"/>
            <a:ext cx="1769457" cy="816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リサイクル、熱利用</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廃棄物の処理施設では、</a:t>
            </a:r>
            <a:endParaRPr lang="en-US" altLang="ja-JP" sz="665" dirty="0">
              <a:solidFill>
                <a:schemeClr val="tx1"/>
              </a:solidFill>
            </a:endParaRPr>
          </a:p>
          <a:p>
            <a:r>
              <a:rPr lang="ja-JP" altLang="en-US" sz="665" dirty="0">
                <a:solidFill>
                  <a:schemeClr val="tx1"/>
                </a:solidFill>
              </a:rPr>
              <a:t>資源化施設が設置され、</a:t>
            </a:r>
            <a:endParaRPr lang="en-US" altLang="ja-JP" sz="665" dirty="0">
              <a:solidFill>
                <a:schemeClr val="tx1"/>
              </a:solidFill>
            </a:endParaRPr>
          </a:p>
          <a:p>
            <a:r>
              <a:rPr lang="ja-JP" altLang="en-US" sz="665" dirty="0">
                <a:solidFill>
                  <a:schemeClr val="tx1"/>
                </a:solidFill>
              </a:rPr>
              <a:t>再使用、再生利用した後、</a:t>
            </a:r>
            <a:endParaRPr lang="en-US" altLang="ja-JP" sz="665" dirty="0">
              <a:solidFill>
                <a:schemeClr val="tx1"/>
              </a:solidFill>
            </a:endParaRPr>
          </a:p>
          <a:p>
            <a:r>
              <a:rPr lang="ja-JP" altLang="en-US" sz="665" dirty="0">
                <a:solidFill>
                  <a:schemeClr val="tx1"/>
                </a:solidFill>
              </a:rPr>
              <a:t>素材としてリサイクルでき</a:t>
            </a:r>
            <a:endParaRPr lang="en-US" altLang="ja-JP" sz="665" dirty="0">
              <a:solidFill>
                <a:schemeClr val="tx1"/>
              </a:solidFill>
            </a:endParaRPr>
          </a:p>
          <a:p>
            <a:r>
              <a:rPr lang="ja-JP" altLang="en-US" sz="665" dirty="0">
                <a:solidFill>
                  <a:schemeClr val="tx1"/>
                </a:solidFill>
              </a:rPr>
              <a:t>ないものは、焼却時に熱</a:t>
            </a:r>
            <a:endParaRPr lang="en-US" altLang="ja-JP" sz="665" dirty="0">
              <a:solidFill>
                <a:schemeClr val="tx1"/>
              </a:solidFill>
            </a:endParaRPr>
          </a:p>
          <a:p>
            <a:r>
              <a:rPr lang="ja-JP" altLang="en-US" sz="665" dirty="0">
                <a:solidFill>
                  <a:schemeClr val="tx1"/>
                </a:solidFill>
              </a:rPr>
              <a:t>利用が行われている。</a:t>
            </a:r>
          </a:p>
        </p:txBody>
      </p:sp>
      <p:sp>
        <p:nvSpPr>
          <p:cNvPr id="216" name="角丸四角形 215"/>
          <p:cNvSpPr/>
          <p:nvPr/>
        </p:nvSpPr>
        <p:spPr>
          <a:xfrm>
            <a:off x="4237028" y="5691243"/>
            <a:ext cx="1340799" cy="8160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最終処分量の削減</a:t>
            </a:r>
            <a:endParaRPr lang="en-US" altLang="ja-JP" sz="72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65" dirty="0">
                <a:solidFill>
                  <a:schemeClr val="tx1"/>
                </a:solidFill>
              </a:rPr>
              <a:t>　経済活動で使用されたものは、様々なシステムにより、その多くが循環的な利用がされており、どうしてもリサイクルできないものだけが、最終的に廃棄物として処分されている。</a:t>
            </a:r>
          </a:p>
        </p:txBody>
      </p:sp>
      <p:sp>
        <p:nvSpPr>
          <p:cNvPr id="225" name="テキスト ボックス 1"/>
          <p:cNvSpPr txBox="1"/>
          <p:nvPr/>
        </p:nvSpPr>
        <p:spPr>
          <a:xfrm>
            <a:off x="3425549" y="6269288"/>
            <a:ext cx="656870" cy="264314"/>
          </a:xfrm>
          <a:prstGeom prst="rect">
            <a:avLst/>
          </a:prstGeom>
          <a:noFill/>
        </p:spPr>
        <p:txBody>
          <a:bodyPr wrap="none" lIns="58558" tIns="29279" rIns="58558" bIns="29279" rtlCol="0">
            <a:spAutoFit/>
          </a:bodyPr>
          <a:lstStyle/>
          <a:p>
            <a:pPr algn="ctr">
              <a:lnSpc>
                <a:spcPts val="769"/>
              </a:lnSpc>
            </a:pPr>
            <a:r>
              <a:rPr lang="ja-JP" altLang="en-US" sz="605" dirty="0">
                <a:solidFill>
                  <a:srgbClr val="000000"/>
                </a:solidFill>
                <a:latin typeface="ＭＳ Ｐゴシック"/>
                <a:ea typeface="ＭＳ ゴシック"/>
                <a:cs typeface="Times New Roman"/>
              </a:rPr>
              <a:t>発電施設を併設</a:t>
            </a:r>
            <a:endParaRPr lang="en-US" altLang="ja-JP" sz="605" dirty="0">
              <a:solidFill>
                <a:srgbClr val="000000"/>
              </a:solidFill>
              <a:latin typeface="ＭＳ Ｐゴシック"/>
              <a:ea typeface="ＭＳ ゴシック"/>
              <a:cs typeface="Times New Roman"/>
            </a:endParaRPr>
          </a:p>
          <a:p>
            <a:pPr algn="ctr">
              <a:lnSpc>
                <a:spcPts val="769"/>
              </a:lnSpc>
            </a:pPr>
            <a:r>
              <a:rPr lang="ja-JP" altLang="en-US" sz="605" dirty="0">
                <a:solidFill>
                  <a:srgbClr val="000000"/>
                </a:solidFill>
                <a:latin typeface="ＭＳ Ｐゴシック"/>
                <a:ea typeface="ＭＳ ゴシック"/>
                <a:cs typeface="Times New Roman"/>
              </a:rPr>
              <a:t>した焼却施設</a:t>
            </a:r>
            <a:endParaRPr lang="ja-JP" altLang="en-US" sz="786" dirty="0">
              <a:latin typeface="ＭＳ Ｐゴシック"/>
              <a:cs typeface="ＭＳ Ｐゴシック"/>
            </a:endParaRPr>
          </a:p>
        </p:txBody>
      </p:sp>
      <p:sp>
        <p:nvSpPr>
          <p:cNvPr id="226" name="テキスト ボックス 225"/>
          <p:cNvSpPr txBox="1"/>
          <p:nvPr/>
        </p:nvSpPr>
        <p:spPr>
          <a:xfrm>
            <a:off x="6546652" y="1742617"/>
            <a:ext cx="1466445" cy="384732"/>
          </a:xfrm>
          <a:prstGeom prst="rect">
            <a:avLst/>
          </a:prstGeom>
          <a:solidFill>
            <a:schemeClr val="bg1"/>
          </a:solidFill>
          <a:ln>
            <a:solidFill>
              <a:schemeClr val="tx1"/>
            </a:solidFill>
          </a:ln>
        </p:spPr>
        <p:txBody>
          <a:bodyPr wrap="square" lIns="58558" tIns="29279" rIns="58558" bIns="29279" rtlCol="0">
            <a:spAutoFit/>
          </a:bodyPr>
          <a:lstStyle/>
          <a:p>
            <a:endParaRPr lang="en-US" altLang="ja-JP" sz="786" b="1" dirty="0"/>
          </a:p>
          <a:p>
            <a:r>
              <a:rPr lang="ja-JP" altLang="en-US" sz="665" dirty="0">
                <a:latin typeface="+mn-ea"/>
              </a:rPr>
              <a:t>・各主体の３Ｒの取組みを促進</a:t>
            </a:r>
            <a:endParaRPr lang="en-US" altLang="ja-JP" sz="665" dirty="0">
              <a:latin typeface="+mn-ea"/>
            </a:endParaRPr>
          </a:p>
          <a:p>
            <a:r>
              <a:rPr lang="ja-JP" altLang="en-US" sz="665" dirty="0">
                <a:latin typeface="+mn-ea"/>
              </a:rPr>
              <a:t>・産業廃棄物の適正処理を指導</a:t>
            </a:r>
            <a:endParaRPr lang="en-US" altLang="ja-JP" sz="665" dirty="0">
              <a:latin typeface="+mn-ea"/>
            </a:endParaRPr>
          </a:p>
        </p:txBody>
      </p:sp>
      <p:sp>
        <p:nvSpPr>
          <p:cNvPr id="227" name="テキスト ボックス 226"/>
          <p:cNvSpPr txBox="1"/>
          <p:nvPr/>
        </p:nvSpPr>
        <p:spPr>
          <a:xfrm>
            <a:off x="5487005" y="1296924"/>
            <a:ext cx="1242989" cy="384732"/>
          </a:xfrm>
          <a:prstGeom prst="rect">
            <a:avLst/>
          </a:prstGeom>
          <a:solidFill>
            <a:schemeClr val="bg1"/>
          </a:solidFill>
          <a:ln>
            <a:solidFill>
              <a:schemeClr val="tx1"/>
            </a:solidFill>
          </a:ln>
        </p:spPr>
        <p:txBody>
          <a:bodyPr wrap="square" lIns="58558" tIns="29279" rIns="58558" bIns="29279" rtlCol="0">
            <a:spAutoFit/>
          </a:bodyPr>
          <a:lstStyle/>
          <a:p>
            <a:endParaRPr lang="en-US" altLang="ja-JP" sz="786" b="1" dirty="0"/>
          </a:p>
          <a:p>
            <a:r>
              <a:rPr lang="ja-JP" altLang="en-US" sz="665" dirty="0">
                <a:latin typeface="+mn-ea"/>
              </a:rPr>
              <a:t>・ごみになりにくい製品の設計</a:t>
            </a:r>
            <a:endParaRPr lang="en-US" altLang="ja-JP" sz="665" dirty="0">
              <a:latin typeface="+mn-ea"/>
            </a:endParaRPr>
          </a:p>
          <a:p>
            <a:r>
              <a:rPr lang="ja-JP" altLang="en-US" sz="665" dirty="0">
                <a:latin typeface="+mn-ea"/>
              </a:rPr>
              <a:t>・副産物の有効利用</a:t>
            </a:r>
          </a:p>
        </p:txBody>
      </p:sp>
      <p:sp>
        <p:nvSpPr>
          <p:cNvPr id="12" name="正方形/長方形 11"/>
          <p:cNvSpPr/>
          <p:nvPr/>
        </p:nvSpPr>
        <p:spPr>
          <a:xfrm>
            <a:off x="7950231" y="1328081"/>
            <a:ext cx="580571" cy="123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46108" tIns="0" rIns="46108" bIns="0" rtlCol="0" anchor="ctr"/>
          <a:lstStyle/>
          <a:p>
            <a:pPr algn="ctr"/>
            <a:r>
              <a:rPr lang="ja-JP" altLang="en-US" sz="786" b="1" dirty="0">
                <a:solidFill>
                  <a:schemeClr val="tx1"/>
                </a:solidFill>
              </a:rPr>
              <a:t>市町村</a:t>
            </a:r>
          </a:p>
        </p:txBody>
      </p:sp>
      <p:sp>
        <p:nvSpPr>
          <p:cNvPr id="228" name="正方形/長方形 227"/>
          <p:cNvSpPr/>
          <p:nvPr/>
        </p:nvSpPr>
        <p:spPr>
          <a:xfrm>
            <a:off x="6640970" y="1773972"/>
            <a:ext cx="580571" cy="123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46108" tIns="0" rIns="46108" bIns="0" rtlCol="0" anchor="ctr"/>
          <a:lstStyle/>
          <a:p>
            <a:pPr algn="ctr"/>
            <a:r>
              <a:rPr lang="ja-JP" altLang="en-US" sz="786" b="1" dirty="0">
                <a:solidFill>
                  <a:schemeClr val="tx1"/>
                </a:solidFill>
              </a:rPr>
              <a:t>府</a:t>
            </a:r>
          </a:p>
        </p:txBody>
      </p:sp>
      <p:sp>
        <p:nvSpPr>
          <p:cNvPr id="229" name="正方形/長方形 228"/>
          <p:cNvSpPr/>
          <p:nvPr/>
        </p:nvSpPr>
        <p:spPr>
          <a:xfrm>
            <a:off x="5600302" y="1328081"/>
            <a:ext cx="580571" cy="123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46108" tIns="0" rIns="46108" bIns="0" rtlCol="0" anchor="ctr"/>
          <a:lstStyle/>
          <a:p>
            <a:pPr algn="ctr"/>
            <a:r>
              <a:rPr lang="ja-JP" altLang="en-US" sz="786" b="1" dirty="0">
                <a:solidFill>
                  <a:schemeClr val="tx1"/>
                </a:solidFill>
              </a:rPr>
              <a:t>事業者</a:t>
            </a:r>
          </a:p>
        </p:txBody>
      </p:sp>
      <p:sp>
        <p:nvSpPr>
          <p:cNvPr id="230" name="正方形/長方形 229"/>
          <p:cNvSpPr/>
          <p:nvPr/>
        </p:nvSpPr>
        <p:spPr>
          <a:xfrm>
            <a:off x="6401658" y="844177"/>
            <a:ext cx="580571" cy="123888"/>
          </a:xfrm>
          <a:prstGeom prst="rect">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lIns="46108" tIns="0" rIns="46108" bIns="0" rtlCol="0" anchor="ctr"/>
          <a:lstStyle/>
          <a:p>
            <a:pPr algn="ctr"/>
            <a:r>
              <a:rPr lang="ja-JP" altLang="en-US" sz="786" b="1" dirty="0">
                <a:solidFill>
                  <a:schemeClr val="tx1"/>
                </a:solidFill>
              </a:rPr>
              <a:t>府　民</a:t>
            </a:r>
          </a:p>
        </p:txBody>
      </p:sp>
      <p:sp>
        <p:nvSpPr>
          <p:cNvPr id="234" name="正方形/長方形 233"/>
          <p:cNvSpPr/>
          <p:nvPr/>
        </p:nvSpPr>
        <p:spPr>
          <a:xfrm>
            <a:off x="2693506" y="1513348"/>
            <a:ext cx="397444" cy="38568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179" tIns="27089" rIns="54179" bIns="27089" rtlCol="0" anchor="ctr"/>
          <a:lstStyle/>
          <a:p>
            <a:pPr algn="ctr"/>
            <a:endParaRPr lang="ja-JP" altLang="en-US" sz="1088"/>
          </a:p>
        </p:txBody>
      </p:sp>
      <p:sp>
        <p:nvSpPr>
          <p:cNvPr id="235" name="テキスト ボックス 234"/>
          <p:cNvSpPr txBox="1"/>
          <p:nvPr/>
        </p:nvSpPr>
        <p:spPr>
          <a:xfrm>
            <a:off x="2734869" y="1565061"/>
            <a:ext cx="293773" cy="282251"/>
          </a:xfrm>
          <a:prstGeom prst="rect">
            <a:avLst/>
          </a:prstGeom>
          <a:solidFill>
            <a:schemeClr val="bg1"/>
          </a:solidFill>
        </p:spPr>
        <p:txBody>
          <a:bodyPr wrap="square" lIns="10665" tIns="10665" rIns="10665" bIns="10665" rtlCol="0" anchor="ctr" anchorCtr="0">
            <a:spAutoFit/>
          </a:bodyPr>
          <a:lstStyle/>
          <a:p>
            <a:pPr algn="ctr"/>
            <a:r>
              <a:rPr lang="ja-JP" altLang="en-US" sz="847" spc="-59" dirty="0">
                <a:latin typeface="+mn-ea"/>
              </a:rPr>
              <a:t>計画</a:t>
            </a:r>
            <a:endParaRPr lang="en-US" altLang="ja-JP" sz="847" spc="-59" dirty="0">
              <a:latin typeface="+mn-ea"/>
            </a:endParaRPr>
          </a:p>
          <a:p>
            <a:pPr algn="ctr"/>
            <a:r>
              <a:rPr lang="ja-JP" altLang="en-US" sz="847" spc="-59" dirty="0">
                <a:latin typeface="+mn-ea"/>
              </a:rPr>
              <a:t>期間</a:t>
            </a:r>
            <a:endParaRPr lang="ja-JP" altLang="en-US" sz="2116" spc="-59" dirty="0">
              <a:latin typeface="+mn-ea"/>
            </a:endParaRPr>
          </a:p>
        </p:txBody>
      </p:sp>
      <p:sp>
        <p:nvSpPr>
          <p:cNvPr id="236" name="テキスト ボックス 235"/>
          <p:cNvSpPr txBox="1"/>
          <p:nvPr/>
        </p:nvSpPr>
        <p:spPr>
          <a:xfrm>
            <a:off x="2510653" y="1162280"/>
            <a:ext cx="450856" cy="259378"/>
          </a:xfrm>
          <a:prstGeom prst="rect">
            <a:avLst/>
          </a:prstGeom>
          <a:noFill/>
        </p:spPr>
        <p:txBody>
          <a:bodyPr wrap="none" lIns="54179" tIns="27089" rIns="54179" bIns="27089" rtlCol="0">
            <a:spAutoFit/>
          </a:bodyPr>
          <a:lstStyle/>
          <a:p>
            <a:pPr algn="ctr"/>
            <a:r>
              <a:rPr lang="ja-JP" altLang="en-US" sz="665" dirty="0"/>
              <a:t>平成</a:t>
            </a:r>
            <a:r>
              <a:rPr lang="en-US" altLang="ja-JP" sz="665" dirty="0"/>
              <a:t>28</a:t>
            </a:r>
            <a:r>
              <a:rPr lang="ja-JP" altLang="en-US" sz="665" dirty="0"/>
              <a:t>年</a:t>
            </a:r>
            <a:endParaRPr lang="en-US" altLang="ja-JP" sz="665" dirty="0"/>
          </a:p>
          <a:p>
            <a:pPr algn="ctr"/>
            <a:r>
              <a:rPr lang="en-US" altLang="ja-JP" sz="665" dirty="0"/>
              <a:t>(2016</a:t>
            </a:r>
            <a:r>
              <a:rPr lang="ja-JP" altLang="en-US" sz="665" dirty="0"/>
              <a:t>年</a:t>
            </a:r>
            <a:r>
              <a:rPr lang="en-US" altLang="ja-JP" sz="665" dirty="0"/>
              <a:t>)</a:t>
            </a:r>
            <a:endParaRPr lang="ja-JP" altLang="en-US" sz="665" dirty="0"/>
          </a:p>
        </p:txBody>
      </p:sp>
      <p:sp>
        <p:nvSpPr>
          <p:cNvPr id="237" name="テキスト ボックス 236"/>
          <p:cNvSpPr txBox="1"/>
          <p:nvPr/>
        </p:nvSpPr>
        <p:spPr>
          <a:xfrm>
            <a:off x="3362786" y="1166722"/>
            <a:ext cx="588715" cy="259378"/>
          </a:xfrm>
          <a:prstGeom prst="rect">
            <a:avLst/>
          </a:prstGeom>
          <a:noFill/>
        </p:spPr>
        <p:txBody>
          <a:bodyPr wrap="none" lIns="54179" tIns="27089" rIns="54179" bIns="27089" rtlCol="0">
            <a:spAutoFit/>
          </a:bodyPr>
          <a:lstStyle/>
          <a:p>
            <a:pPr algn="ctr"/>
            <a:r>
              <a:rPr lang="ja-JP" altLang="en-US" sz="665" dirty="0"/>
              <a:t>長期的視点</a:t>
            </a:r>
            <a:endParaRPr lang="en-US" altLang="ja-JP" sz="665" dirty="0"/>
          </a:p>
          <a:p>
            <a:pPr algn="ctr"/>
            <a:r>
              <a:rPr lang="en-US" altLang="ja-JP" sz="665" dirty="0"/>
              <a:t>(</a:t>
            </a:r>
            <a:r>
              <a:rPr lang="ja-JP" altLang="en-US" sz="665" dirty="0"/>
              <a:t>概ね</a:t>
            </a:r>
            <a:r>
              <a:rPr lang="en-US" altLang="ja-JP" sz="665" dirty="0"/>
              <a:t>2050</a:t>
            </a:r>
            <a:r>
              <a:rPr lang="ja-JP" altLang="en-US" sz="665" dirty="0"/>
              <a:t>年</a:t>
            </a:r>
            <a:r>
              <a:rPr lang="en-US" altLang="ja-JP" sz="665" dirty="0"/>
              <a:t>)</a:t>
            </a:r>
            <a:endParaRPr lang="ja-JP" altLang="en-US" sz="665" dirty="0"/>
          </a:p>
        </p:txBody>
      </p:sp>
      <p:sp>
        <p:nvSpPr>
          <p:cNvPr id="238" name="右矢印 237"/>
          <p:cNvSpPr/>
          <p:nvPr/>
        </p:nvSpPr>
        <p:spPr>
          <a:xfrm>
            <a:off x="2696485" y="1414575"/>
            <a:ext cx="989697" cy="567696"/>
          </a:xfrm>
          <a:prstGeom prst="rightArrow">
            <a:avLst>
              <a:gd name="adj1" fmla="val 69170"/>
              <a:gd name="adj2" fmla="val 35623"/>
            </a:avLst>
          </a:prstGeom>
          <a:noFill/>
          <a:ln w="15875">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lIns="54179" tIns="27089" rIns="54179" bIns="27089" rtlCol="0" anchor="ctr"/>
          <a:lstStyle/>
          <a:p>
            <a:pPr algn="ctr"/>
            <a:endParaRPr lang="ja-JP" altLang="en-US" sz="1088"/>
          </a:p>
        </p:txBody>
      </p:sp>
      <p:sp>
        <p:nvSpPr>
          <p:cNvPr id="239" name="テキスト ボックス 238"/>
          <p:cNvSpPr txBox="1"/>
          <p:nvPr/>
        </p:nvSpPr>
        <p:spPr>
          <a:xfrm>
            <a:off x="2890899" y="1162280"/>
            <a:ext cx="450856" cy="259378"/>
          </a:xfrm>
          <a:prstGeom prst="rect">
            <a:avLst/>
          </a:prstGeom>
          <a:noFill/>
        </p:spPr>
        <p:txBody>
          <a:bodyPr wrap="none" lIns="54179" tIns="27089" rIns="54179" bIns="27089" rtlCol="0">
            <a:spAutoFit/>
          </a:bodyPr>
          <a:lstStyle/>
          <a:p>
            <a:pPr algn="ctr"/>
            <a:r>
              <a:rPr lang="ja-JP" altLang="en-US" sz="665" dirty="0"/>
              <a:t>平成</a:t>
            </a:r>
            <a:r>
              <a:rPr lang="en-US" altLang="ja-JP" sz="665" dirty="0"/>
              <a:t>32</a:t>
            </a:r>
            <a:r>
              <a:rPr lang="ja-JP" altLang="en-US" sz="665" dirty="0"/>
              <a:t>年</a:t>
            </a:r>
            <a:endParaRPr lang="en-US" altLang="ja-JP" sz="665" dirty="0"/>
          </a:p>
          <a:p>
            <a:pPr algn="ctr"/>
            <a:r>
              <a:rPr lang="en-US" altLang="ja-JP" sz="665" dirty="0"/>
              <a:t>(2020</a:t>
            </a:r>
            <a:r>
              <a:rPr lang="ja-JP" altLang="en-US" sz="665" dirty="0"/>
              <a:t>年</a:t>
            </a:r>
            <a:r>
              <a:rPr lang="en-US" altLang="ja-JP" sz="665" dirty="0"/>
              <a:t>)</a:t>
            </a:r>
            <a:endParaRPr lang="ja-JP" altLang="en-US" sz="665" dirty="0"/>
          </a:p>
        </p:txBody>
      </p:sp>
      <p:sp>
        <p:nvSpPr>
          <p:cNvPr id="240" name="角丸四角形 239"/>
          <p:cNvSpPr/>
          <p:nvPr/>
        </p:nvSpPr>
        <p:spPr>
          <a:xfrm>
            <a:off x="500570" y="4680634"/>
            <a:ext cx="1855913" cy="706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2661" tIns="0" rIns="42661" bIns="0" rtlCol="0" anchor="t" anchorCtr="0"/>
          <a:lstStyle/>
          <a:p>
            <a:pPr algn="ctr"/>
            <a:r>
              <a:rPr lang="ja-JP" altLang="en-US" sz="786" dirty="0">
                <a:solidFill>
                  <a:schemeClr val="tx1"/>
                </a:solidFill>
                <a:latin typeface="HG丸ｺﾞｼｯｸM-PRO" panose="020F0600000000000000" pitchFamily="50" charset="-128"/>
                <a:ea typeface="HG丸ｺﾞｼｯｸM-PRO" panose="020F0600000000000000" pitchFamily="50" charset="-128"/>
              </a:rPr>
              <a:t>■ 製品の設計</a:t>
            </a:r>
            <a:endParaRPr lang="en-US" altLang="ja-JP" sz="786" dirty="0">
              <a:solidFill>
                <a:schemeClr val="tx1"/>
              </a:solidFill>
              <a:latin typeface="HG丸ｺﾞｼｯｸM-PRO" panose="020F0600000000000000" pitchFamily="50" charset="-128"/>
              <a:ea typeface="HG丸ｺﾞｼｯｸM-PRO" panose="020F0600000000000000" pitchFamily="50" charset="-128"/>
            </a:endParaRPr>
          </a:p>
          <a:p>
            <a:r>
              <a:rPr lang="ja-JP" altLang="en-US" sz="605" dirty="0">
                <a:solidFill>
                  <a:schemeClr val="tx1"/>
                </a:solidFill>
              </a:rPr>
              <a:t>　</a:t>
            </a:r>
            <a:r>
              <a:rPr lang="ja-JP" altLang="en-US" sz="665" dirty="0">
                <a:solidFill>
                  <a:schemeClr val="tx1"/>
                </a:solidFill>
              </a:rPr>
              <a:t>原材料には、再生資源や再生</a:t>
            </a:r>
            <a:endParaRPr lang="en-US" altLang="ja-JP" sz="665" dirty="0">
              <a:solidFill>
                <a:schemeClr val="tx1"/>
              </a:solidFill>
            </a:endParaRPr>
          </a:p>
          <a:p>
            <a:r>
              <a:rPr lang="ja-JP" altLang="en-US" sz="665" dirty="0">
                <a:solidFill>
                  <a:schemeClr val="tx1"/>
                </a:solidFill>
              </a:rPr>
              <a:t>可能な資源等が選択されている。</a:t>
            </a:r>
            <a:endParaRPr lang="en-US" altLang="ja-JP" sz="665" dirty="0">
              <a:solidFill>
                <a:schemeClr val="tx1"/>
              </a:solidFill>
            </a:endParaRPr>
          </a:p>
          <a:p>
            <a:r>
              <a:rPr lang="ja-JP" altLang="en-US" sz="665" dirty="0">
                <a:solidFill>
                  <a:schemeClr val="tx1"/>
                </a:solidFill>
              </a:rPr>
              <a:t>　ごみになりにくく、使用後のリサ</a:t>
            </a:r>
            <a:endParaRPr lang="en-US" altLang="ja-JP" sz="665" dirty="0">
              <a:solidFill>
                <a:schemeClr val="tx1"/>
              </a:solidFill>
            </a:endParaRPr>
          </a:p>
          <a:p>
            <a:r>
              <a:rPr lang="ja-JP" altLang="en-US" sz="665" dirty="0">
                <a:solidFill>
                  <a:schemeClr val="tx1"/>
                </a:solidFill>
              </a:rPr>
              <a:t>イクルが容易な設計、長寿命化</a:t>
            </a:r>
            <a:endParaRPr lang="en-US" altLang="ja-JP" sz="665" dirty="0">
              <a:solidFill>
                <a:schemeClr val="tx1"/>
              </a:solidFill>
            </a:endParaRPr>
          </a:p>
          <a:p>
            <a:r>
              <a:rPr lang="ja-JP" altLang="en-US" sz="665" dirty="0" err="1">
                <a:solidFill>
                  <a:schemeClr val="tx1"/>
                </a:solidFill>
              </a:rPr>
              <a:t>への</a:t>
            </a:r>
            <a:r>
              <a:rPr lang="ja-JP" altLang="en-US" sz="665" dirty="0">
                <a:solidFill>
                  <a:schemeClr val="tx1"/>
                </a:solidFill>
              </a:rPr>
              <a:t>配慮が徹底されている。</a:t>
            </a:r>
          </a:p>
        </p:txBody>
      </p:sp>
      <p:sp>
        <p:nvSpPr>
          <p:cNvPr id="242" name="テキスト ボックス 1"/>
          <p:cNvSpPr txBox="1"/>
          <p:nvPr/>
        </p:nvSpPr>
        <p:spPr>
          <a:xfrm>
            <a:off x="1741873" y="5244090"/>
            <a:ext cx="744205" cy="234243"/>
          </a:xfrm>
          <a:prstGeom prst="rect">
            <a:avLst/>
          </a:prstGeom>
          <a:noFill/>
        </p:spPr>
        <p:txBody>
          <a:bodyPr wrap="none" lIns="54179" tIns="27089" rIns="54179" bIns="27089" rtlCol="0">
            <a:spAutoFit/>
          </a:bodyPr>
          <a:lstStyle/>
          <a:p>
            <a:pPr>
              <a:lnSpc>
                <a:spcPts val="711"/>
              </a:lnSpc>
            </a:pPr>
            <a:r>
              <a:rPr lang="ja-JP" altLang="en-US" sz="544" dirty="0">
                <a:solidFill>
                  <a:srgbClr val="000000"/>
                </a:solidFill>
                <a:latin typeface="ＭＳ Ｐゴシック"/>
                <a:ea typeface="ＭＳ ゴシック"/>
                <a:cs typeface="Times New Roman"/>
              </a:rPr>
              <a:t>使用後のリサイクル</a:t>
            </a:r>
            <a:endParaRPr lang="en-US" altLang="ja-JP" sz="544" dirty="0">
              <a:solidFill>
                <a:srgbClr val="000000"/>
              </a:solidFill>
              <a:latin typeface="ＭＳ Ｐゴシック"/>
              <a:ea typeface="ＭＳ ゴシック"/>
              <a:cs typeface="Times New Roman"/>
            </a:endParaRPr>
          </a:p>
          <a:p>
            <a:pPr>
              <a:lnSpc>
                <a:spcPts val="711"/>
              </a:lnSpc>
            </a:pPr>
            <a:r>
              <a:rPr lang="ja-JP" altLang="en-US" sz="544" dirty="0">
                <a:solidFill>
                  <a:srgbClr val="000000"/>
                </a:solidFill>
                <a:latin typeface="ＭＳ Ｐゴシック"/>
                <a:ea typeface="ＭＳ ゴシック"/>
                <a:cs typeface="Times New Roman"/>
              </a:rPr>
              <a:t>を考慮した製品の例</a:t>
            </a:r>
            <a:endParaRPr lang="ja-JP" altLang="en-US" sz="726" dirty="0">
              <a:latin typeface="ＭＳ Ｐゴシック"/>
              <a:cs typeface="ＭＳ Ｐゴシック"/>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2346" y="5887941"/>
            <a:ext cx="521022" cy="39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5669735" y="2601732"/>
            <a:ext cx="613743" cy="217702"/>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47" dirty="0"/>
              <a:t>現　状</a:t>
            </a:r>
            <a:endParaRPr lang="ja-JP" altLang="en-US" sz="1088" dirty="0"/>
          </a:p>
        </p:txBody>
      </p:sp>
      <p:sp>
        <p:nvSpPr>
          <p:cNvPr id="212" name="正方形/長方形 211"/>
          <p:cNvSpPr/>
          <p:nvPr/>
        </p:nvSpPr>
        <p:spPr>
          <a:xfrm>
            <a:off x="5710052" y="4561051"/>
            <a:ext cx="613743" cy="217702"/>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47" dirty="0"/>
              <a:t>将来像</a:t>
            </a:r>
            <a:endParaRPr lang="ja-JP" altLang="en-US" sz="1088" dirty="0"/>
          </a:p>
        </p:txBody>
      </p:sp>
      <p:sp>
        <p:nvSpPr>
          <p:cNvPr id="6" name="下矢印 5"/>
          <p:cNvSpPr/>
          <p:nvPr/>
        </p:nvSpPr>
        <p:spPr>
          <a:xfrm>
            <a:off x="7000558" y="4352333"/>
            <a:ext cx="532191" cy="16256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88"/>
          </a:p>
        </p:txBody>
      </p:sp>
      <p:grpSp>
        <p:nvGrpSpPr>
          <p:cNvPr id="13" name="Group 5"/>
          <p:cNvGrpSpPr>
            <a:grpSpLocks noChangeAspect="1"/>
          </p:cNvGrpSpPr>
          <p:nvPr/>
        </p:nvGrpSpPr>
        <p:grpSpPr bwMode="auto">
          <a:xfrm>
            <a:off x="5771461" y="2459592"/>
            <a:ext cx="2926070" cy="1921828"/>
            <a:chOff x="5818" y="2209"/>
            <a:chExt cx="3208" cy="2107"/>
          </a:xfrm>
        </p:grpSpPr>
        <p:sp>
          <p:nvSpPr>
            <p:cNvPr id="15" name="Rectangle 6"/>
            <p:cNvSpPr>
              <a:spLocks noChangeArrowheads="1"/>
            </p:cNvSpPr>
            <p:nvPr/>
          </p:nvSpPr>
          <p:spPr bwMode="auto">
            <a:xfrm>
              <a:off x="5818" y="2209"/>
              <a:ext cx="1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363">
                  <a:solidFill>
                    <a:srgbClr val="000000"/>
                  </a:solidFill>
                  <a:latin typeface="Century" pitchFamily="18" charset="0"/>
                </a:rPr>
                <a:t> </a:t>
              </a:r>
              <a:endParaRPr lang="ja-JP" altLang="ja-JP" sz="1088"/>
            </a:p>
          </p:txBody>
        </p:sp>
        <p:sp>
          <p:nvSpPr>
            <p:cNvPr id="18" name="Freeform 7"/>
            <p:cNvSpPr>
              <a:spLocks noEditPoints="1"/>
            </p:cNvSpPr>
            <p:nvPr/>
          </p:nvSpPr>
          <p:spPr bwMode="auto">
            <a:xfrm>
              <a:off x="7042" y="3393"/>
              <a:ext cx="64" cy="50"/>
            </a:xfrm>
            <a:custGeom>
              <a:avLst/>
              <a:gdLst>
                <a:gd name="T0" fmla="*/ 40 w 882"/>
                <a:gd name="T1" fmla="*/ 0 h 680"/>
                <a:gd name="T2" fmla="*/ 849 w 882"/>
                <a:gd name="T3" fmla="*/ 614 h 680"/>
                <a:gd name="T4" fmla="*/ 809 w 882"/>
                <a:gd name="T5" fmla="*/ 667 h 680"/>
                <a:gd name="T6" fmla="*/ 0 w 882"/>
                <a:gd name="T7" fmla="*/ 53 h 680"/>
                <a:gd name="T8" fmla="*/ 40 w 882"/>
                <a:gd name="T9" fmla="*/ 0 h 680"/>
                <a:gd name="T10" fmla="*/ 682 w 882"/>
                <a:gd name="T11" fmla="*/ 200 h 680"/>
                <a:gd name="T12" fmla="*/ 882 w 882"/>
                <a:gd name="T13" fmla="*/ 680 h 680"/>
                <a:gd name="T14" fmla="*/ 365 w 882"/>
                <a:gd name="T15" fmla="*/ 618 h 680"/>
                <a:gd name="T16" fmla="*/ 336 w 882"/>
                <a:gd name="T17" fmla="*/ 580 h 680"/>
                <a:gd name="T18" fmla="*/ 373 w 882"/>
                <a:gd name="T19" fmla="*/ 551 h 680"/>
                <a:gd name="T20" fmla="*/ 833 w 882"/>
                <a:gd name="T21" fmla="*/ 607 h 680"/>
                <a:gd name="T22" fmla="*/ 798 w 882"/>
                <a:gd name="T23" fmla="*/ 653 h 680"/>
                <a:gd name="T24" fmla="*/ 621 w 882"/>
                <a:gd name="T25" fmla="*/ 225 h 680"/>
                <a:gd name="T26" fmla="*/ 639 w 882"/>
                <a:gd name="T27" fmla="*/ 182 h 680"/>
                <a:gd name="T28" fmla="*/ 682 w 882"/>
                <a:gd name="T29" fmla="*/ 20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2" h="680">
                  <a:moveTo>
                    <a:pt x="40" y="0"/>
                  </a:moveTo>
                  <a:lnTo>
                    <a:pt x="849" y="614"/>
                  </a:lnTo>
                  <a:lnTo>
                    <a:pt x="809" y="667"/>
                  </a:lnTo>
                  <a:lnTo>
                    <a:pt x="0" y="53"/>
                  </a:lnTo>
                  <a:lnTo>
                    <a:pt x="40" y="0"/>
                  </a:lnTo>
                  <a:close/>
                  <a:moveTo>
                    <a:pt x="682" y="200"/>
                  </a:moveTo>
                  <a:lnTo>
                    <a:pt x="882" y="680"/>
                  </a:lnTo>
                  <a:lnTo>
                    <a:pt x="365" y="618"/>
                  </a:lnTo>
                  <a:cubicBezTo>
                    <a:pt x="347" y="615"/>
                    <a:pt x="334" y="599"/>
                    <a:pt x="336" y="580"/>
                  </a:cubicBezTo>
                  <a:cubicBezTo>
                    <a:pt x="339" y="562"/>
                    <a:pt x="355" y="549"/>
                    <a:pt x="373" y="551"/>
                  </a:cubicBezTo>
                  <a:lnTo>
                    <a:pt x="833" y="607"/>
                  </a:lnTo>
                  <a:lnTo>
                    <a:pt x="798" y="653"/>
                  </a:lnTo>
                  <a:lnTo>
                    <a:pt x="621" y="225"/>
                  </a:lnTo>
                  <a:cubicBezTo>
                    <a:pt x="614" y="208"/>
                    <a:pt x="622" y="189"/>
                    <a:pt x="639" y="182"/>
                  </a:cubicBezTo>
                  <a:cubicBezTo>
                    <a:pt x="656" y="175"/>
                    <a:pt x="675" y="183"/>
                    <a:pt x="682" y="200"/>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9" name="Freeform 8"/>
            <p:cNvSpPr>
              <a:spLocks/>
            </p:cNvSpPr>
            <p:nvPr/>
          </p:nvSpPr>
          <p:spPr bwMode="auto">
            <a:xfrm>
              <a:off x="8052" y="3661"/>
              <a:ext cx="192" cy="414"/>
            </a:xfrm>
            <a:custGeom>
              <a:avLst/>
              <a:gdLst>
                <a:gd name="T0" fmla="*/ 192 w 192"/>
                <a:gd name="T1" fmla="*/ 15 h 414"/>
                <a:gd name="T2" fmla="*/ 68 w 192"/>
                <a:gd name="T3" fmla="*/ 376 h 414"/>
                <a:gd name="T4" fmla="*/ 91 w 192"/>
                <a:gd name="T5" fmla="*/ 384 h 414"/>
                <a:gd name="T6" fmla="*/ 30 w 192"/>
                <a:gd name="T7" fmla="*/ 414 h 414"/>
                <a:gd name="T8" fmla="*/ 0 w 192"/>
                <a:gd name="T9" fmla="*/ 353 h 414"/>
                <a:gd name="T10" fmla="*/ 23 w 192"/>
                <a:gd name="T11" fmla="*/ 360 h 414"/>
                <a:gd name="T12" fmla="*/ 147 w 192"/>
                <a:gd name="T13" fmla="*/ 0 h 414"/>
                <a:gd name="T14" fmla="*/ 192 w 192"/>
                <a:gd name="T15" fmla="*/ 1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14">
                  <a:moveTo>
                    <a:pt x="192" y="15"/>
                  </a:moveTo>
                  <a:lnTo>
                    <a:pt x="68" y="376"/>
                  </a:lnTo>
                  <a:lnTo>
                    <a:pt x="91" y="384"/>
                  </a:lnTo>
                  <a:lnTo>
                    <a:pt x="30" y="414"/>
                  </a:lnTo>
                  <a:lnTo>
                    <a:pt x="0" y="353"/>
                  </a:lnTo>
                  <a:lnTo>
                    <a:pt x="23" y="360"/>
                  </a:lnTo>
                  <a:lnTo>
                    <a:pt x="147" y="0"/>
                  </a:lnTo>
                  <a:lnTo>
                    <a:pt x="192" y="15"/>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20" name="Freeform 9"/>
            <p:cNvSpPr>
              <a:spLocks/>
            </p:cNvSpPr>
            <p:nvPr/>
          </p:nvSpPr>
          <p:spPr bwMode="auto">
            <a:xfrm>
              <a:off x="8166" y="3678"/>
              <a:ext cx="267" cy="338"/>
            </a:xfrm>
            <a:custGeom>
              <a:avLst/>
              <a:gdLst>
                <a:gd name="T0" fmla="*/ 25 w 267"/>
                <a:gd name="T1" fmla="*/ 0 h 338"/>
                <a:gd name="T2" fmla="*/ 254 w 267"/>
                <a:gd name="T3" fmla="*/ 303 h 338"/>
                <a:gd name="T4" fmla="*/ 267 w 267"/>
                <a:gd name="T5" fmla="*/ 293 h 338"/>
                <a:gd name="T6" fmla="*/ 261 w 267"/>
                <a:gd name="T7" fmla="*/ 338 h 338"/>
                <a:gd name="T8" fmla="*/ 216 w 267"/>
                <a:gd name="T9" fmla="*/ 331 h 338"/>
                <a:gd name="T10" fmla="*/ 229 w 267"/>
                <a:gd name="T11" fmla="*/ 322 h 338"/>
                <a:gd name="T12" fmla="*/ 0 w 267"/>
                <a:gd name="T13" fmla="*/ 20 h 338"/>
                <a:gd name="T14" fmla="*/ 25 w 267"/>
                <a:gd name="T15" fmla="*/ 0 h 3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338">
                  <a:moveTo>
                    <a:pt x="25" y="0"/>
                  </a:moveTo>
                  <a:lnTo>
                    <a:pt x="254" y="303"/>
                  </a:lnTo>
                  <a:lnTo>
                    <a:pt x="267" y="293"/>
                  </a:lnTo>
                  <a:lnTo>
                    <a:pt x="261" y="338"/>
                  </a:lnTo>
                  <a:lnTo>
                    <a:pt x="216" y="331"/>
                  </a:lnTo>
                  <a:lnTo>
                    <a:pt x="229" y="322"/>
                  </a:lnTo>
                  <a:lnTo>
                    <a:pt x="0" y="20"/>
                  </a:lnTo>
                  <a:lnTo>
                    <a:pt x="2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21" name="Freeform 10"/>
            <p:cNvSpPr>
              <a:spLocks/>
            </p:cNvSpPr>
            <p:nvPr/>
          </p:nvSpPr>
          <p:spPr bwMode="auto">
            <a:xfrm>
              <a:off x="6703" y="2482"/>
              <a:ext cx="1320" cy="564"/>
            </a:xfrm>
            <a:custGeom>
              <a:avLst/>
              <a:gdLst>
                <a:gd name="T0" fmla="*/ 14442 w 18161"/>
                <a:gd name="T1" fmla="*/ 0 h 7746"/>
                <a:gd name="T2" fmla="*/ 14931 w 18161"/>
                <a:gd name="T3" fmla="*/ 5935 h 7746"/>
                <a:gd name="T4" fmla="*/ 2745 w 18161"/>
                <a:gd name="T5" fmla="*/ 6173 h 7746"/>
                <a:gd name="T6" fmla="*/ 0 w 18161"/>
                <a:gd name="T7" fmla="*/ 3432 h 7746"/>
                <a:gd name="T8" fmla="*/ 370 w 18161"/>
                <a:gd name="T9" fmla="*/ 3417 h 7746"/>
                <a:gd name="T10" fmla="*/ 9307 w 18161"/>
                <a:gd name="T11" fmla="*/ 6904 h 7746"/>
                <a:gd name="T12" fmla="*/ 16818 w 18161"/>
                <a:gd name="T13" fmla="*/ 2755 h 7746"/>
                <a:gd name="T14" fmla="*/ 14046 w 18161"/>
                <a:gd name="T15" fmla="*/ 209 h 7746"/>
                <a:gd name="T16" fmla="*/ 14442 w 18161"/>
                <a:gd name="T17" fmla="*/ 0 h 7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61" h="7746">
                  <a:moveTo>
                    <a:pt x="14442" y="0"/>
                  </a:moveTo>
                  <a:cubicBezTo>
                    <a:pt x="17942" y="1573"/>
                    <a:pt x="18161" y="4230"/>
                    <a:pt x="14931" y="5935"/>
                  </a:cubicBezTo>
                  <a:cubicBezTo>
                    <a:pt x="11701" y="7639"/>
                    <a:pt x="6245" y="7746"/>
                    <a:pt x="2745" y="6173"/>
                  </a:cubicBezTo>
                  <a:cubicBezTo>
                    <a:pt x="1158" y="5459"/>
                    <a:pt x="178" y="4481"/>
                    <a:pt x="0" y="3432"/>
                  </a:cubicBezTo>
                  <a:lnTo>
                    <a:pt x="370" y="3417"/>
                  </a:lnTo>
                  <a:cubicBezTo>
                    <a:pt x="764" y="5526"/>
                    <a:pt x="4765" y="7087"/>
                    <a:pt x="9307" y="6904"/>
                  </a:cubicBezTo>
                  <a:cubicBezTo>
                    <a:pt x="13850" y="6721"/>
                    <a:pt x="17212" y="4863"/>
                    <a:pt x="16818" y="2755"/>
                  </a:cubicBezTo>
                  <a:cubicBezTo>
                    <a:pt x="16634" y="1772"/>
                    <a:pt x="15641" y="860"/>
                    <a:pt x="14046" y="209"/>
                  </a:cubicBezTo>
                  <a:lnTo>
                    <a:pt x="14442" y="0"/>
                  </a:ln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3" name="Freeform 11"/>
            <p:cNvSpPr>
              <a:spLocks/>
            </p:cNvSpPr>
            <p:nvPr/>
          </p:nvSpPr>
          <p:spPr bwMode="auto">
            <a:xfrm>
              <a:off x="6621" y="3040"/>
              <a:ext cx="1654" cy="570"/>
            </a:xfrm>
            <a:custGeom>
              <a:avLst/>
              <a:gdLst>
                <a:gd name="T0" fmla="*/ 395 w 11379"/>
                <a:gd name="T1" fmla="*/ 3916 h 3916"/>
                <a:gd name="T2" fmla="*/ 5132 w 11379"/>
                <a:gd name="T3" fmla="*/ 236 h 3916"/>
                <a:gd name="T4" fmla="*/ 11302 w 11379"/>
                <a:gd name="T5" fmla="*/ 3061 h 3916"/>
                <a:gd name="T6" fmla="*/ 11324 w 11379"/>
                <a:gd name="T7" fmla="*/ 3796 h 3916"/>
                <a:gd name="T8" fmla="*/ 11099 w 11379"/>
                <a:gd name="T9" fmla="*/ 3783 h 3916"/>
                <a:gd name="T10" fmla="*/ 6357 w 11379"/>
                <a:gd name="T11" fmla="*/ 447 h 3916"/>
                <a:gd name="T12" fmla="*/ 598 w 11379"/>
                <a:gd name="T13" fmla="*/ 3194 h 3916"/>
                <a:gd name="T14" fmla="*/ 622 w 11379"/>
                <a:gd name="T15" fmla="*/ 3898 h 3916"/>
                <a:gd name="T16" fmla="*/ 395 w 11379"/>
                <a:gd name="T17" fmla="*/ 3916 h 3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79" h="3916">
                  <a:moveTo>
                    <a:pt x="395" y="3916"/>
                  </a:moveTo>
                  <a:cubicBezTo>
                    <a:pt x="0" y="2120"/>
                    <a:pt x="2120" y="472"/>
                    <a:pt x="5132" y="236"/>
                  </a:cubicBezTo>
                  <a:cubicBezTo>
                    <a:pt x="8144" y="0"/>
                    <a:pt x="10906" y="1265"/>
                    <a:pt x="11302" y="3061"/>
                  </a:cubicBezTo>
                  <a:cubicBezTo>
                    <a:pt x="11355" y="3305"/>
                    <a:pt x="11363" y="3551"/>
                    <a:pt x="11324" y="3796"/>
                  </a:cubicBezTo>
                  <a:lnTo>
                    <a:pt x="11099" y="3783"/>
                  </a:lnTo>
                  <a:cubicBezTo>
                    <a:pt x="11379" y="2103"/>
                    <a:pt x="9256" y="610"/>
                    <a:pt x="6357" y="447"/>
                  </a:cubicBezTo>
                  <a:cubicBezTo>
                    <a:pt x="3457" y="285"/>
                    <a:pt x="879" y="1515"/>
                    <a:pt x="598" y="3194"/>
                  </a:cubicBezTo>
                  <a:cubicBezTo>
                    <a:pt x="559" y="3429"/>
                    <a:pt x="567" y="3665"/>
                    <a:pt x="622" y="3898"/>
                  </a:cubicBezTo>
                  <a:lnTo>
                    <a:pt x="395" y="3916"/>
                  </a:ln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5" name="Freeform 12"/>
            <p:cNvSpPr>
              <a:spLocks noEditPoints="1"/>
            </p:cNvSpPr>
            <p:nvPr/>
          </p:nvSpPr>
          <p:spPr bwMode="auto">
            <a:xfrm>
              <a:off x="6664" y="3391"/>
              <a:ext cx="490" cy="510"/>
            </a:xfrm>
            <a:custGeom>
              <a:avLst/>
              <a:gdLst>
                <a:gd name="T0" fmla="*/ 0 w 6733"/>
                <a:gd name="T1" fmla="*/ 3505 h 7011"/>
                <a:gd name="T2" fmla="*/ 3367 w 6733"/>
                <a:gd name="T3" fmla="*/ 0 h 7011"/>
                <a:gd name="T4" fmla="*/ 6733 w 6733"/>
                <a:gd name="T5" fmla="*/ 3505 h 7011"/>
                <a:gd name="T6" fmla="*/ 3367 w 6733"/>
                <a:gd name="T7" fmla="*/ 7011 h 7011"/>
                <a:gd name="T8" fmla="*/ 0 w 6733"/>
                <a:gd name="T9" fmla="*/ 3505 h 7011"/>
                <a:gd name="T10" fmla="*/ 278 w 6733"/>
                <a:gd name="T11" fmla="*/ 3505 h 7011"/>
                <a:gd name="T12" fmla="*/ 3367 w 6733"/>
                <a:gd name="T13" fmla="*/ 6732 h 7011"/>
                <a:gd name="T14" fmla="*/ 6455 w 6733"/>
                <a:gd name="T15" fmla="*/ 3505 h 7011"/>
                <a:gd name="T16" fmla="*/ 3367 w 6733"/>
                <a:gd name="T17" fmla="*/ 278 h 7011"/>
                <a:gd name="T18" fmla="*/ 278 w 6733"/>
                <a:gd name="T19" fmla="*/ 3505 h 7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33" h="7011">
                  <a:moveTo>
                    <a:pt x="0" y="3505"/>
                  </a:moveTo>
                  <a:cubicBezTo>
                    <a:pt x="0" y="1570"/>
                    <a:pt x="1507" y="0"/>
                    <a:pt x="3367" y="0"/>
                  </a:cubicBezTo>
                  <a:cubicBezTo>
                    <a:pt x="5226" y="0"/>
                    <a:pt x="6733" y="1570"/>
                    <a:pt x="6733" y="3505"/>
                  </a:cubicBezTo>
                  <a:cubicBezTo>
                    <a:pt x="6733" y="5441"/>
                    <a:pt x="5226" y="7011"/>
                    <a:pt x="3367" y="7011"/>
                  </a:cubicBezTo>
                  <a:cubicBezTo>
                    <a:pt x="1507" y="7011"/>
                    <a:pt x="0" y="5441"/>
                    <a:pt x="0" y="3505"/>
                  </a:cubicBezTo>
                  <a:close/>
                  <a:moveTo>
                    <a:pt x="278" y="3505"/>
                  </a:moveTo>
                  <a:cubicBezTo>
                    <a:pt x="278" y="5288"/>
                    <a:pt x="1661" y="6732"/>
                    <a:pt x="3367" y="6732"/>
                  </a:cubicBezTo>
                  <a:cubicBezTo>
                    <a:pt x="5072" y="6732"/>
                    <a:pt x="6455" y="5288"/>
                    <a:pt x="6455" y="3505"/>
                  </a:cubicBezTo>
                  <a:cubicBezTo>
                    <a:pt x="6455" y="1723"/>
                    <a:pt x="5072" y="278"/>
                    <a:pt x="3367" y="278"/>
                  </a:cubicBezTo>
                  <a:cubicBezTo>
                    <a:pt x="1661" y="278"/>
                    <a:pt x="278" y="1723"/>
                    <a:pt x="278" y="3505"/>
                  </a:cubicBez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7" name="Freeform 13"/>
            <p:cNvSpPr>
              <a:spLocks/>
            </p:cNvSpPr>
            <p:nvPr/>
          </p:nvSpPr>
          <p:spPr bwMode="auto">
            <a:xfrm>
              <a:off x="7683" y="2422"/>
              <a:ext cx="698" cy="1133"/>
            </a:xfrm>
            <a:custGeom>
              <a:avLst/>
              <a:gdLst>
                <a:gd name="T0" fmla="*/ 0 w 4805"/>
                <a:gd name="T1" fmla="*/ 121 h 7787"/>
                <a:gd name="T2" fmla="*/ 4484 w 4805"/>
                <a:gd name="T3" fmla="*/ 4342 h 7787"/>
                <a:gd name="T4" fmla="*/ 4139 w 4805"/>
                <a:gd name="T5" fmla="*/ 7787 h 7787"/>
                <a:gd name="T6" fmla="*/ 3811 w 4805"/>
                <a:gd name="T7" fmla="*/ 7439 h 7787"/>
                <a:gd name="T8" fmla="*/ 2603 w 4805"/>
                <a:gd name="T9" fmla="*/ 1803 h 7787"/>
                <a:gd name="T10" fmla="*/ 113 w 4805"/>
                <a:gd name="T11" fmla="*/ 577 h 7787"/>
                <a:gd name="T12" fmla="*/ 0 w 4805"/>
                <a:gd name="T13" fmla="*/ 121 h 7787"/>
              </a:gdLst>
              <a:ahLst/>
              <a:cxnLst>
                <a:cxn ang="0">
                  <a:pos x="T0" y="T1"/>
                </a:cxn>
                <a:cxn ang="0">
                  <a:pos x="T2" y="T3"/>
                </a:cxn>
                <a:cxn ang="0">
                  <a:pos x="T4" y="T5"/>
                </a:cxn>
                <a:cxn ang="0">
                  <a:pos x="T6" y="T7"/>
                </a:cxn>
                <a:cxn ang="0">
                  <a:pos x="T8" y="T9"/>
                </a:cxn>
                <a:cxn ang="0">
                  <a:pos x="T10" y="T11"/>
                </a:cxn>
                <a:cxn ang="0">
                  <a:pos x="T12" y="T13"/>
                </a:cxn>
              </a:cxnLst>
              <a:rect l="0" t="0" r="r" b="b"/>
              <a:pathLst>
                <a:path w="4805" h="7787">
                  <a:moveTo>
                    <a:pt x="0" y="121"/>
                  </a:moveTo>
                  <a:cubicBezTo>
                    <a:pt x="1870" y="0"/>
                    <a:pt x="3877" y="1889"/>
                    <a:pt x="4484" y="4342"/>
                  </a:cubicBezTo>
                  <a:cubicBezTo>
                    <a:pt x="4805" y="5636"/>
                    <a:pt x="4679" y="6894"/>
                    <a:pt x="4139" y="7787"/>
                  </a:cubicBezTo>
                  <a:lnTo>
                    <a:pt x="3811" y="7439"/>
                  </a:lnTo>
                  <a:cubicBezTo>
                    <a:pt x="4642" y="5915"/>
                    <a:pt x="4101" y="3392"/>
                    <a:pt x="2603" y="1803"/>
                  </a:cubicBezTo>
                  <a:cubicBezTo>
                    <a:pt x="1842" y="995"/>
                    <a:pt x="938" y="550"/>
                    <a:pt x="113" y="577"/>
                  </a:cubicBezTo>
                  <a:lnTo>
                    <a:pt x="0" y="121"/>
                  </a:ln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8" name="Freeform 14"/>
            <p:cNvSpPr>
              <a:spLocks/>
            </p:cNvSpPr>
            <p:nvPr/>
          </p:nvSpPr>
          <p:spPr bwMode="auto">
            <a:xfrm>
              <a:off x="6413" y="2362"/>
              <a:ext cx="915" cy="1358"/>
            </a:xfrm>
            <a:custGeom>
              <a:avLst/>
              <a:gdLst>
                <a:gd name="T0" fmla="*/ 3361 w 12581"/>
                <a:gd name="T1" fmla="*/ 18661 h 18661"/>
                <a:gd name="T2" fmla="*/ 4150 w 12581"/>
                <a:gd name="T3" fmla="*/ 4254 h 18661"/>
                <a:gd name="T4" fmla="*/ 12581 w 12581"/>
                <a:gd name="T5" fmla="*/ 212 h 18661"/>
                <a:gd name="T6" fmla="*/ 12067 w 12581"/>
                <a:gd name="T7" fmla="*/ 2461 h 18661"/>
                <a:gd name="T8" fmla="*/ 3565 w 12581"/>
                <a:gd name="T9" fmla="*/ 10387 h 18661"/>
                <a:gd name="T10" fmla="*/ 4834 w 12581"/>
                <a:gd name="T11" fmla="*/ 16906 h 18661"/>
                <a:gd name="T12" fmla="*/ 3361 w 12581"/>
                <a:gd name="T13" fmla="*/ 18661 h 18661"/>
              </a:gdLst>
              <a:ahLst/>
              <a:cxnLst>
                <a:cxn ang="0">
                  <a:pos x="T0" y="T1"/>
                </a:cxn>
                <a:cxn ang="0">
                  <a:pos x="T2" y="T3"/>
                </a:cxn>
                <a:cxn ang="0">
                  <a:pos x="T4" y="T5"/>
                </a:cxn>
                <a:cxn ang="0">
                  <a:pos x="T6" y="T7"/>
                </a:cxn>
                <a:cxn ang="0">
                  <a:pos x="T8" y="T9"/>
                </a:cxn>
                <a:cxn ang="0">
                  <a:pos x="T10" y="T11"/>
                </a:cxn>
                <a:cxn ang="0">
                  <a:pos x="T12" y="T13"/>
                </a:cxn>
              </a:cxnLst>
              <a:rect l="0" t="0" r="r" b="b"/>
              <a:pathLst>
                <a:path w="12581" h="18661">
                  <a:moveTo>
                    <a:pt x="3361" y="18661"/>
                  </a:moveTo>
                  <a:cubicBezTo>
                    <a:pt x="0" y="15226"/>
                    <a:pt x="353" y="8776"/>
                    <a:pt x="4150" y="4254"/>
                  </a:cubicBezTo>
                  <a:cubicBezTo>
                    <a:pt x="6449" y="1517"/>
                    <a:pt x="9613" y="0"/>
                    <a:pt x="12581" y="212"/>
                  </a:cubicBezTo>
                  <a:lnTo>
                    <a:pt x="12067" y="2461"/>
                  </a:lnTo>
                  <a:cubicBezTo>
                    <a:pt x="8382" y="2413"/>
                    <a:pt x="4576" y="5962"/>
                    <a:pt x="3565" y="10387"/>
                  </a:cubicBezTo>
                  <a:cubicBezTo>
                    <a:pt x="2979" y="12953"/>
                    <a:pt x="3451" y="15376"/>
                    <a:pt x="4834" y="16906"/>
                  </a:cubicBezTo>
                  <a:lnTo>
                    <a:pt x="3361" y="18661"/>
                  </a:ln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29" name="Freeform 15"/>
            <p:cNvSpPr>
              <a:spLocks/>
            </p:cNvSpPr>
            <p:nvPr/>
          </p:nvSpPr>
          <p:spPr bwMode="auto">
            <a:xfrm>
              <a:off x="6552" y="3929"/>
              <a:ext cx="292" cy="276"/>
            </a:xfrm>
            <a:custGeom>
              <a:avLst/>
              <a:gdLst>
                <a:gd name="T0" fmla="*/ 3613 w 4023"/>
                <a:gd name="T1" fmla="*/ 0 h 3792"/>
                <a:gd name="T2" fmla="*/ 1010 w 4023"/>
                <a:gd name="T3" fmla="*/ 3647 h 3792"/>
                <a:gd name="T4" fmla="*/ 0 w 4023"/>
                <a:gd name="T5" fmla="*/ 3792 h 3792"/>
                <a:gd name="T6" fmla="*/ 181 w 4023"/>
                <a:gd name="T7" fmla="*/ 1840 h 3792"/>
                <a:gd name="T8" fmla="*/ 1757 w 4023"/>
                <a:gd name="T9" fmla="*/ 703 h 3792"/>
                <a:gd name="T10" fmla="*/ 1741 w 4023"/>
                <a:gd name="T11" fmla="*/ 506 h 3792"/>
                <a:gd name="T12" fmla="*/ 3613 w 4023"/>
                <a:gd name="T13" fmla="*/ 0 h 3792"/>
              </a:gdLst>
              <a:ahLst/>
              <a:cxnLst>
                <a:cxn ang="0">
                  <a:pos x="T0" y="T1"/>
                </a:cxn>
                <a:cxn ang="0">
                  <a:pos x="T2" y="T3"/>
                </a:cxn>
                <a:cxn ang="0">
                  <a:pos x="T4" y="T5"/>
                </a:cxn>
                <a:cxn ang="0">
                  <a:pos x="T6" y="T7"/>
                </a:cxn>
                <a:cxn ang="0">
                  <a:pos x="T8" y="T9"/>
                </a:cxn>
                <a:cxn ang="0">
                  <a:pos x="T10" y="T11"/>
                </a:cxn>
                <a:cxn ang="0">
                  <a:pos x="T12" y="T13"/>
                </a:cxn>
              </a:cxnLst>
              <a:rect l="0" t="0" r="r" b="b"/>
              <a:pathLst>
                <a:path w="4023" h="3792">
                  <a:moveTo>
                    <a:pt x="3613" y="0"/>
                  </a:moveTo>
                  <a:cubicBezTo>
                    <a:pt x="4023" y="1515"/>
                    <a:pt x="2857" y="3148"/>
                    <a:pt x="1010" y="3647"/>
                  </a:cubicBezTo>
                  <a:cubicBezTo>
                    <a:pt x="679" y="3737"/>
                    <a:pt x="338" y="3785"/>
                    <a:pt x="0" y="3792"/>
                  </a:cubicBezTo>
                  <a:lnTo>
                    <a:pt x="181" y="1840"/>
                  </a:lnTo>
                  <a:cubicBezTo>
                    <a:pt x="1004" y="1729"/>
                    <a:pt x="1709" y="1220"/>
                    <a:pt x="1757" y="703"/>
                  </a:cubicBezTo>
                  <a:cubicBezTo>
                    <a:pt x="1763" y="635"/>
                    <a:pt x="1758" y="569"/>
                    <a:pt x="1741" y="506"/>
                  </a:cubicBezTo>
                  <a:lnTo>
                    <a:pt x="3613" y="0"/>
                  </a:lnTo>
                  <a:close/>
                </a:path>
              </a:pathLst>
            </a:custGeom>
            <a:solidFill>
              <a:srgbClr val="4F81BD"/>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30" name="Freeform 16"/>
            <p:cNvSpPr>
              <a:spLocks noEditPoints="1"/>
            </p:cNvSpPr>
            <p:nvPr/>
          </p:nvSpPr>
          <p:spPr bwMode="auto">
            <a:xfrm>
              <a:off x="6548" y="2394"/>
              <a:ext cx="1783" cy="1717"/>
            </a:xfrm>
            <a:custGeom>
              <a:avLst/>
              <a:gdLst>
                <a:gd name="T0" fmla="*/ 0 w 12267"/>
                <a:gd name="T1" fmla="*/ 5900 h 11800"/>
                <a:gd name="T2" fmla="*/ 6134 w 12267"/>
                <a:gd name="T3" fmla="*/ 0 h 11800"/>
                <a:gd name="T4" fmla="*/ 12267 w 12267"/>
                <a:gd name="T5" fmla="*/ 5900 h 11800"/>
                <a:gd name="T6" fmla="*/ 6134 w 12267"/>
                <a:gd name="T7" fmla="*/ 11800 h 11800"/>
                <a:gd name="T8" fmla="*/ 0 w 12267"/>
                <a:gd name="T9" fmla="*/ 5900 h 11800"/>
                <a:gd name="T10" fmla="*/ 229 w 12267"/>
                <a:gd name="T11" fmla="*/ 5900 h 11800"/>
                <a:gd name="T12" fmla="*/ 6134 w 12267"/>
                <a:gd name="T13" fmla="*/ 11571 h 11800"/>
                <a:gd name="T14" fmla="*/ 12039 w 12267"/>
                <a:gd name="T15" fmla="*/ 5900 h 11800"/>
                <a:gd name="T16" fmla="*/ 6134 w 12267"/>
                <a:gd name="T17" fmla="*/ 228 h 11800"/>
                <a:gd name="T18" fmla="*/ 229 w 12267"/>
                <a:gd name="T19" fmla="*/ 5900 h 1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67" h="11800">
                  <a:moveTo>
                    <a:pt x="0" y="5900"/>
                  </a:moveTo>
                  <a:cubicBezTo>
                    <a:pt x="0" y="2641"/>
                    <a:pt x="2746" y="0"/>
                    <a:pt x="6134" y="0"/>
                  </a:cubicBezTo>
                  <a:cubicBezTo>
                    <a:pt x="9521" y="0"/>
                    <a:pt x="12267" y="2641"/>
                    <a:pt x="12267" y="5900"/>
                  </a:cubicBezTo>
                  <a:cubicBezTo>
                    <a:pt x="12267" y="9158"/>
                    <a:pt x="9521" y="11800"/>
                    <a:pt x="6134" y="11800"/>
                  </a:cubicBezTo>
                  <a:cubicBezTo>
                    <a:pt x="2746" y="11800"/>
                    <a:pt x="0" y="9158"/>
                    <a:pt x="0" y="5900"/>
                  </a:cubicBezTo>
                  <a:close/>
                  <a:moveTo>
                    <a:pt x="229" y="5900"/>
                  </a:moveTo>
                  <a:cubicBezTo>
                    <a:pt x="229" y="9032"/>
                    <a:pt x="2873" y="11571"/>
                    <a:pt x="6134" y="11571"/>
                  </a:cubicBezTo>
                  <a:cubicBezTo>
                    <a:pt x="9395" y="11571"/>
                    <a:pt x="12039" y="9032"/>
                    <a:pt x="12039" y="5900"/>
                  </a:cubicBezTo>
                  <a:cubicBezTo>
                    <a:pt x="12039" y="2768"/>
                    <a:pt x="9395" y="228"/>
                    <a:pt x="6134" y="228"/>
                  </a:cubicBezTo>
                  <a:cubicBezTo>
                    <a:pt x="2873" y="228"/>
                    <a:pt x="229" y="2768"/>
                    <a:pt x="229" y="5900"/>
                  </a:cubicBez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31" name="Freeform 17"/>
            <p:cNvSpPr>
              <a:spLocks/>
            </p:cNvSpPr>
            <p:nvPr/>
          </p:nvSpPr>
          <p:spPr bwMode="auto">
            <a:xfrm>
              <a:off x="7195" y="2299"/>
              <a:ext cx="577" cy="257"/>
            </a:xfrm>
            <a:custGeom>
              <a:avLst/>
              <a:gdLst>
                <a:gd name="T0" fmla="*/ 0 w 7934"/>
                <a:gd name="T1" fmla="*/ 589 h 3533"/>
                <a:gd name="T2" fmla="*/ 589 w 7934"/>
                <a:gd name="T3" fmla="*/ 0 h 3533"/>
                <a:gd name="T4" fmla="*/ 7345 w 7934"/>
                <a:gd name="T5" fmla="*/ 0 h 3533"/>
                <a:gd name="T6" fmla="*/ 7934 w 7934"/>
                <a:gd name="T7" fmla="*/ 589 h 3533"/>
                <a:gd name="T8" fmla="*/ 7934 w 7934"/>
                <a:gd name="T9" fmla="*/ 2945 h 3533"/>
                <a:gd name="T10" fmla="*/ 7345 w 7934"/>
                <a:gd name="T11" fmla="*/ 3533 h 3533"/>
                <a:gd name="T12" fmla="*/ 589 w 7934"/>
                <a:gd name="T13" fmla="*/ 3533 h 3533"/>
                <a:gd name="T14" fmla="*/ 0 w 7934"/>
                <a:gd name="T15" fmla="*/ 2945 h 3533"/>
                <a:gd name="T16" fmla="*/ 0 w 7934"/>
                <a:gd name="T17" fmla="*/ 589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3533">
                  <a:moveTo>
                    <a:pt x="0" y="589"/>
                  </a:moveTo>
                  <a:cubicBezTo>
                    <a:pt x="0" y="264"/>
                    <a:pt x="264" y="0"/>
                    <a:pt x="589" y="0"/>
                  </a:cubicBezTo>
                  <a:lnTo>
                    <a:pt x="7345" y="0"/>
                  </a:lnTo>
                  <a:cubicBezTo>
                    <a:pt x="7670" y="0"/>
                    <a:pt x="7934" y="264"/>
                    <a:pt x="7934" y="589"/>
                  </a:cubicBezTo>
                  <a:lnTo>
                    <a:pt x="7934" y="2945"/>
                  </a:lnTo>
                  <a:cubicBezTo>
                    <a:pt x="7934" y="3270"/>
                    <a:pt x="7670" y="3533"/>
                    <a:pt x="7345" y="3533"/>
                  </a:cubicBezTo>
                  <a:lnTo>
                    <a:pt x="589" y="3533"/>
                  </a:lnTo>
                  <a:cubicBezTo>
                    <a:pt x="264" y="3533"/>
                    <a:pt x="0" y="3270"/>
                    <a:pt x="0" y="2945"/>
                  </a:cubicBezTo>
                  <a:lnTo>
                    <a:pt x="0" y="589"/>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32" name="Freeform 18"/>
            <p:cNvSpPr>
              <a:spLocks noEditPoints="1"/>
            </p:cNvSpPr>
            <p:nvPr/>
          </p:nvSpPr>
          <p:spPr bwMode="auto">
            <a:xfrm>
              <a:off x="7190" y="2295"/>
              <a:ext cx="586" cy="266"/>
            </a:xfrm>
            <a:custGeom>
              <a:avLst/>
              <a:gdLst>
                <a:gd name="T0" fmla="*/ 1 w 586"/>
                <a:gd name="T1" fmla="*/ 38 h 266"/>
                <a:gd name="T2" fmla="*/ 6 w 586"/>
                <a:gd name="T3" fmla="*/ 25 h 266"/>
                <a:gd name="T4" fmla="*/ 14 w 586"/>
                <a:gd name="T5" fmla="*/ 14 h 266"/>
                <a:gd name="T6" fmla="*/ 25 w 586"/>
                <a:gd name="T7" fmla="*/ 5 h 266"/>
                <a:gd name="T8" fmla="*/ 38 w 586"/>
                <a:gd name="T9" fmla="*/ 1 h 266"/>
                <a:gd name="T10" fmla="*/ 539 w 586"/>
                <a:gd name="T11" fmla="*/ 0 h 266"/>
                <a:gd name="T12" fmla="*/ 553 w 586"/>
                <a:gd name="T13" fmla="*/ 2 h 266"/>
                <a:gd name="T14" fmla="*/ 565 w 586"/>
                <a:gd name="T15" fmla="*/ 8 h 266"/>
                <a:gd name="T16" fmla="*/ 575 w 586"/>
                <a:gd name="T17" fmla="*/ 17 h 266"/>
                <a:gd name="T18" fmla="*/ 583 w 586"/>
                <a:gd name="T19" fmla="*/ 28 h 266"/>
                <a:gd name="T20" fmla="*/ 586 w 586"/>
                <a:gd name="T21" fmla="*/ 42 h 266"/>
                <a:gd name="T22" fmla="*/ 586 w 586"/>
                <a:gd name="T23" fmla="*/ 223 h 266"/>
                <a:gd name="T24" fmla="*/ 583 w 586"/>
                <a:gd name="T25" fmla="*/ 237 h 266"/>
                <a:gd name="T26" fmla="*/ 576 w 586"/>
                <a:gd name="T27" fmla="*/ 249 h 266"/>
                <a:gd name="T28" fmla="*/ 566 w 586"/>
                <a:gd name="T29" fmla="*/ 258 h 266"/>
                <a:gd name="T30" fmla="*/ 553 w 586"/>
                <a:gd name="T31" fmla="*/ 264 h 266"/>
                <a:gd name="T32" fmla="*/ 539 w 586"/>
                <a:gd name="T33" fmla="*/ 266 h 266"/>
                <a:gd name="T34" fmla="*/ 38 w 586"/>
                <a:gd name="T35" fmla="*/ 265 h 266"/>
                <a:gd name="T36" fmla="*/ 25 w 586"/>
                <a:gd name="T37" fmla="*/ 261 h 266"/>
                <a:gd name="T38" fmla="*/ 14 w 586"/>
                <a:gd name="T39" fmla="*/ 252 h 266"/>
                <a:gd name="T40" fmla="*/ 6 w 586"/>
                <a:gd name="T41" fmla="*/ 241 h 266"/>
                <a:gd name="T42" fmla="*/ 1 w 586"/>
                <a:gd name="T43" fmla="*/ 228 h 266"/>
                <a:gd name="T44" fmla="*/ 0 w 586"/>
                <a:gd name="T45" fmla="*/ 47 h 266"/>
                <a:gd name="T46" fmla="*/ 11 w 586"/>
                <a:gd name="T47" fmla="*/ 226 h 266"/>
                <a:gd name="T48" fmla="*/ 14 w 586"/>
                <a:gd name="T49" fmla="*/ 236 h 266"/>
                <a:gd name="T50" fmla="*/ 21 w 586"/>
                <a:gd name="T51" fmla="*/ 245 h 266"/>
                <a:gd name="T52" fmla="*/ 29 w 586"/>
                <a:gd name="T53" fmla="*/ 252 h 266"/>
                <a:gd name="T54" fmla="*/ 40 w 586"/>
                <a:gd name="T55" fmla="*/ 256 h 266"/>
                <a:gd name="T56" fmla="*/ 539 w 586"/>
                <a:gd name="T57" fmla="*/ 257 h 266"/>
                <a:gd name="T58" fmla="*/ 550 w 586"/>
                <a:gd name="T59" fmla="*/ 255 h 266"/>
                <a:gd name="T60" fmla="*/ 560 w 586"/>
                <a:gd name="T61" fmla="*/ 250 h 266"/>
                <a:gd name="T62" fmla="*/ 568 w 586"/>
                <a:gd name="T63" fmla="*/ 243 h 266"/>
                <a:gd name="T64" fmla="*/ 574 w 586"/>
                <a:gd name="T65" fmla="*/ 234 h 266"/>
                <a:gd name="T66" fmla="*/ 577 w 586"/>
                <a:gd name="T67" fmla="*/ 223 h 266"/>
                <a:gd name="T68" fmla="*/ 577 w 586"/>
                <a:gd name="T69" fmla="*/ 44 h 266"/>
                <a:gd name="T70" fmla="*/ 574 w 586"/>
                <a:gd name="T71" fmla="*/ 33 h 266"/>
                <a:gd name="T72" fmla="*/ 568 w 586"/>
                <a:gd name="T73" fmla="*/ 23 h 266"/>
                <a:gd name="T74" fmla="*/ 560 w 586"/>
                <a:gd name="T75" fmla="*/ 16 h 266"/>
                <a:gd name="T76" fmla="*/ 550 w 586"/>
                <a:gd name="T77" fmla="*/ 11 h 266"/>
                <a:gd name="T78" fmla="*/ 539 w 586"/>
                <a:gd name="T79" fmla="*/ 9 h 266"/>
                <a:gd name="T80" fmla="*/ 40 w 586"/>
                <a:gd name="T81" fmla="*/ 10 h 266"/>
                <a:gd name="T82" fmla="*/ 30 w 586"/>
                <a:gd name="T83" fmla="*/ 14 h 266"/>
                <a:gd name="T84" fmla="*/ 21 w 586"/>
                <a:gd name="T85" fmla="*/ 20 h 266"/>
                <a:gd name="T86" fmla="*/ 15 w 586"/>
                <a:gd name="T87" fmla="*/ 29 h 266"/>
                <a:gd name="T88" fmla="*/ 11 w 586"/>
                <a:gd name="T89" fmla="*/ 39 h 266"/>
                <a:gd name="T90" fmla="*/ 10 w 586"/>
                <a:gd name="T91" fmla="*/ 21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6" h="266">
                  <a:moveTo>
                    <a:pt x="0" y="47"/>
                  </a:moveTo>
                  <a:lnTo>
                    <a:pt x="0" y="43"/>
                  </a:lnTo>
                  <a:lnTo>
                    <a:pt x="1" y="38"/>
                  </a:lnTo>
                  <a:lnTo>
                    <a:pt x="2" y="33"/>
                  </a:lnTo>
                  <a:lnTo>
                    <a:pt x="4" y="29"/>
                  </a:lnTo>
                  <a:lnTo>
                    <a:pt x="6" y="25"/>
                  </a:lnTo>
                  <a:lnTo>
                    <a:pt x="8" y="21"/>
                  </a:lnTo>
                  <a:lnTo>
                    <a:pt x="11" y="17"/>
                  </a:lnTo>
                  <a:lnTo>
                    <a:pt x="14" y="14"/>
                  </a:lnTo>
                  <a:lnTo>
                    <a:pt x="17" y="11"/>
                  </a:lnTo>
                  <a:lnTo>
                    <a:pt x="21" y="8"/>
                  </a:lnTo>
                  <a:lnTo>
                    <a:pt x="25" y="5"/>
                  </a:lnTo>
                  <a:lnTo>
                    <a:pt x="29" y="3"/>
                  </a:lnTo>
                  <a:lnTo>
                    <a:pt x="33" y="2"/>
                  </a:lnTo>
                  <a:lnTo>
                    <a:pt x="38" y="1"/>
                  </a:lnTo>
                  <a:lnTo>
                    <a:pt x="43" y="0"/>
                  </a:lnTo>
                  <a:lnTo>
                    <a:pt x="48" y="0"/>
                  </a:lnTo>
                  <a:lnTo>
                    <a:pt x="539" y="0"/>
                  </a:lnTo>
                  <a:lnTo>
                    <a:pt x="543" y="0"/>
                  </a:lnTo>
                  <a:lnTo>
                    <a:pt x="548" y="0"/>
                  </a:lnTo>
                  <a:lnTo>
                    <a:pt x="553" y="2"/>
                  </a:lnTo>
                  <a:lnTo>
                    <a:pt x="557" y="3"/>
                  </a:lnTo>
                  <a:lnTo>
                    <a:pt x="561" y="5"/>
                  </a:lnTo>
                  <a:lnTo>
                    <a:pt x="565" y="8"/>
                  </a:lnTo>
                  <a:lnTo>
                    <a:pt x="569" y="10"/>
                  </a:lnTo>
                  <a:lnTo>
                    <a:pt x="572" y="13"/>
                  </a:lnTo>
                  <a:lnTo>
                    <a:pt x="575" y="17"/>
                  </a:lnTo>
                  <a:lnTo>
                    <a:pt x="578" y="20"/>
                  </a:lnTo>
                  <a:lnTo>
                    <a:pt x="581" y="24"/>
                  </a:lnTo>
                  <a:lnTo>
                    <a:pt x="583" y="28"/>
                  </a:lnTo>
                  <a:lnTo>
                    <a:pt x="584" y="33"/>
                  </a:lnTo>
                  <a:lnTo>
                    <a:pt x="585" y="37"/>
                  </a:lnTo>
                  <a:lnTo>
                    <a:pt x="586" y="42"/>
                  </a:lnTo>
                  <a:lnTo>
                    <a:pt x="586" y="47"/>
                  </a:lnTo>
                  <a:lnTo>
                    <a:pt x="586" y="219"/>
                  </a:lnTo>
                  <a:lnTo>
                    <a:pt x="586" y="223"/>
                  </a:lnTo>
                  <a:lnTo>
                    <a:pt x="586" y="228"/>
                  </a:lnTo>
                  <a:lnTo>
                    <a:pt x="584" y="233"/>
                  </a:lnTo>
                  <a:lnTo>
                    <a:pt x="583" y="237"/>
                  </a:lnTo>
                  <a:lnTo>
                    <a:pt x="581" y="241"/>
                  </a:lnTo>
                  <a:lnTo>
                    <a:pt x="578" y="245"/>
                  </a:lnTo>
                  <a:lnTo>
                    <a:pt x="576" y="249"/>
                  </a:lnTo>
                  <a:lnTo>
                    <a:pt x="573" y="252"/>
                  </a:lnTo>
                  <a:lnTo>
                    <a:pt x="569" y="255"/>
                  </a:lnTo>
                  <a:lnTo>
                    <a:pt x="566" y="258"/>
                  </a:lnTo>
                  <a:lnTo>
                    <a:pt x="562" y="260"/>
                  </a:lnTo>
                  <a:lnTo>
                    <a:pt x="558" y="262"/>
                  </a:lnTo>
                  <a:lnTo>
                    <a:pt x="553" y="264"/>
                  </a:lnTo>
                  <a:lnTo>
                    <a:pt x="549" y="265"/>
                  </a:lnTo>
                  <a:lnTo>
                    <a:pt x="544" y="266"/>
                  </a:lnTo>
                  <a:lnTo>
                    <a:pt x="539" y="266"/>
                  </a:lnTo>
                  <a:lnTo>
                    <a:pt x="48" y="266"/>
                  </a:lnTo>
                  <a:lnTo>
                    <a:pt x="43" y="266"/>
                  </a:lnTo>
                  <a:lnTo>
                    <a:pt x="38" y="265"/>
                  </a:lnTo>
                  <a:lnTo>
                    <a:pt x="34" y="264"/>
                  </a:lnTo>
                  <a:lnTo>
                    <a:pt x="29" y="263"/>
                  </a:lnTo>
                  <a:lnTo>
                    <a:pt x="25" y="261"/>
                  </a:lnTo>
                  <a:lnTo>
                    <a:pt x="21" y="258"/>
                  </a:lnTo>
                  <a:lnTo>
                    <a:pt x="18" y="255"/>
                  </a:lnTo>
                  <a:lnTo>
                    <a:pt x="14" y="252"/>
                  </a:lnTo>
                  <a:lnTo>
                    <a:pt x="11" y="249"/>
                  </a:lnTo>
                  <a:lnTo>
                    <a:pt x="8" y="245"/>
                  </a:lnTo>
                  <a:lnTo>
                    <a:pt x="6" y="241"/>
                  </a:lnTo>
                  <a:lnTo>
                    <a:pt x="4" y="237"/>
                  </a:lnTo>
                  <a:lnTo>
                    <a:pt x="2" y="233"/>
                  </a:lnTo>
                  <a:lnTo>
                    <a:pt x="1" y="228"/>
                  </a:lnTo>
                  <a:lnTo>
                    <a:pt x="0" y="224"/>
                  </a:lnTo>
                  <a:lnTo>
                    <a:pt x="0" y="219"/>
                  </a:lnTo>
                  <a:lnTo>
                    <a:pt x="0" y="47"/>
                  </a:lnTo>
                  <a:close/>
                  <a:moveTo>
                    <a:pt x="10" y="218"/>
                  </a:moveTo>
                  <a:lnTo>
                    <a:pt x="10" y="222"/>
                  </a:lnTo>
                  <a:lnTo>
                    <a:pt x="11" y="226"/>
                  </a:lnTo>
                  <a:lnTo>
                    <a:pt x="11" y="230"/>
                  </a:lnTo>
                  <a:lnTo>
                    <a:pt x="13" y="233"/>
                  </a:lnTo>
                  <a:lnTo>
                    <a:pt x="14" y="236"/>
                  </a:lnTo>
                  <a:lnTo>
                    <a:pt x="16" y="240"/>
                  </a:lnTo>
                  <a:lnTo>
                    <a:pt x="18" y="243"/>
                  </a:lnTo>
                  <a:lnTo>
                    <a:pt x="21" y="245"/>
                  </a:lnTo>
                  <a:lnTo>
                    <a:pt x="23" y="248"/>
                  </a:lnTo>
                  <a:lnTo>
                    <a:pt x="26" y="250"/>
                  </a:lnTo>
                  <a:lnTo>
                    <a:pt x="29" y="252"/>
                  </a:lnTo>
                  <a:lnTo>
                    <a:pt x="33" y="253"/>
                  </a:lnTo>
                  <a:lnTo>
                    <a:pt x="36" y="255"/>
                  </a:lnTo>
                  <a:lnTo>
                    <a:pt x="40" y="256"/>
                  </a:lnTo>
                  <a:lnTo>
                    <a:pt x="44" y="256"/>
                  </a:lnTo>
                  <a:lnTo>
                    <a:pt x="48" y="257"/>
                  </a:lnTo>
                  <a:lnTo>
                    <a:pt x="539" y="257"/>
                  </a:lnTo>
                  <a:lnTo>
                    <a:pt x="542" y="256"/>
                  </a:lnTo>
                  <a:lnTo>
                    <a:pt x="546" y="256"/>
                  </a:lnTo>
                  <a:lnTo>
                    <a:pt x="550" y="255"/>
                  </a:lnTo>
                  <a:lnTo>
                    <a:pt x="553" y="254"/>
                  </a:lnTo>
                  <a:lnTo>
                    <a:pt x="557" y="252"/>
                  </a:lnTo>
                  <a:lnTo>
                    <a:pt x="560" y="250"/>
                  </a:lnTo>
                  <a:lnTo>
                    <a:pt x="563" y="248"/>
                  </a:lnTo>
                  <a:lnTo>
                    <a:pt x="565" y="246"/>
                  </a:lnTo>
                  <a:lnTo>
                    <a:pt x="568" y="243"/>
                  </a:lnTo>
                  <a:lnTo>
                    <a:pt x="570" y="240"/>
                  </a:lnTo>
                  <a:lnTo>
                    <a:pt x="572" y="237"/>
                  </a:lnTo>
                  <a:lnTo>
                    <a:pt x="574" y="234"/>
                  </a:lnTo>
                  <a:lnTo>
                    <a:pt x="575" y="230"/>
                  </a:lnTo>
                  <a:lnTo>
                    <a:pt x="576" y="226"/>
                  </a:lnTo>
                  <a:lnTo>
                    <a:pt x="577" y="223"/>
                  </a:lnTo>
                  <a:lnTo>
                    <a:pt x="577" y="219"/>
                  </a:lnTo>
                  <a:lnTo>
                    <a:pt x="577" y="47"/>
                  </a:lnTo>
                  <a:lnTo>
                    <a:pt x="577" y="44"/>
                  </a:lnTo>
                  <a:lnTo>
                    <a:pt x="576" y="40"/>
                  </a:lnTo>
                  <a:lnTo>
                    <a:pt x="575" y="36"/>
                  </a:lnTo>
                  <a:lnTo>
                    <a:pt x="574" y="33"/>
                  </a:lnTo>
                  <a:lnTo>
                    <a:pt x="572" y="29"/>
                  </a:lnTo>
                  <a:lnTo>
                    <a:pt x="570" y="26"/>
                  </a:lnTo>
                  <a:lnTo>
                    <a:pt x="568" y="23"/>
                  </a:lnTo>
                  <a:lnTo>
                    <a:pt x="566" y="20"/>
                  </a:lnTo>
                  <a:lnTo>
                    <a:pt x="563" y="18"/>
                  </a:lnTo>
                  <a:lnTo>
                    <a:pt x="560" y="16"/>
                  </a:lnTo>
                  <a:lnTo>
                    <a:pt x="557" y="14"/>
                  </a:lnTo>
                  <a:lnTo>
                    <a:pt x="554" y="12"/>
                  </a:lnTo>
                  <a:lnTo>
                    <a:pt x="550" y="11"/>
                  </a:lnTo>
                  <a:lnTo>
                    <a:pt x="547" y="10"/>
                  </a:lnTo>
                  <a:lnTo>
                    <a:pt x="543" y="9"/>
                  </a:lnTo>
                  <a:lnTo>
                    <a:pt x="539" y="9"/>
                  </a:lnTo>
                  <a:lnTo>
                    <a:pt x="48" y="9"/>
                  </a:lnTo>
                  <a:lnTo>
                    <a:pt x="44" y="9"/>
                  </a:lnTo>
                  <a:lnTo>
                    <a:pt x="40" y="10"/>
                  </a:lnTo>
                  <a:lnTo>
                    <a:pt x="37" y="11"/>
                  </a:lnTo>
                  <a:lnTo>
                    <a:pt x="33" y="12"/>
                  </a:lnTo>
                  <a:lnTo>
                    <a:pt x="30" y="14"/>
                  </a:lnTo>
                  <a:lnTo>
                    <a:pt x="27" y="16"/>
                  </a:lnTo>
                  <a:lnTo>
                    <a:pt x="24" y="18"/>
                  </a:lnTo>
                  <a:lnTo>
                    <a:pt x="21" y="20"/>
                  </a:lnTo>
                  <a:lnTo>
                    <a:pt x="19" y="23"/>
                  </a:lnTo>
                  <a:lnTo>
                    <a:pt x="16" y="26"/>
                  </a:lnTo>
                  <a:lnTo>
                    <a:pt x="15" y="29"/>
                  </a:lnTo>
                  <a:lnTo>
                    <a:pt x="13" y="32"/>
                  </a:lnTo>
                  <a:lnTo>
                    <a:pt x="12" y="36"/>
                  </a:lnTo>
                  <a:lnTo>
                    <a:pt x="11" y="39"/>
                  </a:lnTo>
                  <a:lnTo>
                    <a:pt x="10" y="43"/>
                  </a:lnTo>
                  <a:lnTo>
                    <a:pt x="10" y="47"/>
                  </a:lnTo>
                  <a:lnTo>
                    <a:pt x="10" y="218"/>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33" name="Rectangle 19"/>
            <p:cNvSpPr>
              <a:spLocks noChangeArrowheads="1"/>
            </p:cNvSpPr>
            <p:nvPr/>
          </p:nvSpPr>
          <p:spPr bwMode="auto">
            <a:xfrm>
              <a:off x="7246" y="2394"/>
              <a:ext cx="54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ＭＳ 明朝" pitchFamily="17" charset="-128"/>
                  <a:ea typeface="ＭＳ 明朝" pitchFamily="17" charset="-128"/>
                </a:rPr>
                <a:t>【消費・使用】</a:t>
              </a:r>
              <a:endParaRPr lang="ja-JP" altLang="ja-JP" sz="1088"/>
            </a:p>
          </p:txBody>
        </p:sp>
        <p:sp>
          <p:nvSpPr>
            <p:cNvPr id="34" name="Rectangle 20"/>
            <p:cNvSpPr>
              <a:spLocks noChangeArrowheads="1"/>
            </p:cNvSpPr>
            <p:nvPr/>
          </p:nvSpPr>
          <p:spPr bwMode="auto">
            <a:xfrm>
              <a:off x="7721" y="2386"/>
              <a:ext cx="2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Century" pitchFamily="18" charset="0"/>
                </a:rPr>
                <a:t> </a:t>
              </a:r>
              <a:endParaRPr lang="ja-JP" altLang="ja-JP" sz="1088"/>
            </a:p>
          </p:txBody>
        </p:sp>
        <p:sp>
          <p:nvSpPr>
            <p:cNvPr id="35" name="Freeform 21"/>
            <p:cNvSpPr>
              <a:spLocks/>
            </p:cNvSpPr>
            <p:nvPr/>
          </p:nvSpPr>
          <p:spPr bwMode="auto">
            <a:xfrm>
              <a:off x="7878" y="3511"/>
              <a:ext cx="577" cy="246"/>
            </a:xfrm>
            <a:custGeom>
              <a:avLst/>
              <a:gdLst>
                <a:gd name="T0" fmla="*/ 0 w 3967"/>
                <a:gd name="T1" fmla="*/ 283 h 1696"/>
                <a:gd name="T2" fmla="*/ 283 w 3967"/>
                <a:gd name="T3" fmla="*/ 0 h 1696"/>
                <a:gd name="T4" fmla="*/ 3684 w 3967"/>
                <a:gd name="T5" fmla="*/ 0 h 1696"/>
                <a:gd name="T6" fmla="*/ 3967 w 3967"/>
                <a:gd name="T7" fmla="*/ 283 h 1696"/>
                <a:gd name="T8" fmla="*/ 3967 w 3967"/>
                <a:gd name="T9" fmla="*/ 1414 h 1696"/>
                <a:gd name="T10" fmla="*/ 3684 w 3967"/>
                <a:gd name="T11" fmla="*/ 1696 h 1696"/>
                <a:gd name="T12" fmla="*/ 283 w 3967"/>
                <a:gd name="T13" fmla="*/ 1696 h 1696"/>
                <a:gd name="T14" fmla="*/ 0 w 3967"/>
                <a:gd name="T15" fmla="*/ 1414 h 1696"/>
                <a:gd name="T16" fmla="*/ 0 w 3967"/>
                <a:gd name="T17" fmla="*/ 28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67" h="1696">
                  <a:moveTo>
                    <a:pt x="0" y="283"/>
                  </a:moveTo>
                  <a:cubicBezTo>
                    <a:pt x="0" y="126"/>
                    <a:pt x="127" y="0"/>
                    <a:pt x="283" y="0"/>
                  </a:cubicBezTo>
                  <a:lnTo>
                    <a:pt x="3684" y="0"/>
                  </a:lnTo>
                  <a:cubicBezTo>
                    <a:pt x="3841" y="0"/>
                    <a:pt x="3967" y="126"/>
                    <a:pt x="3967" y="283"/>
                  </a:cubicBezTo>
                  <a:lnTo>
                    <a:pt x="3967" y="1414"/>
                  </a:lnTo>
                  <a:cubicBezTo>
                    <a:pt x="3967" y="1570"/>
                    <a:pt x="3841" y="1696"/>
                    <a:pt x="3684" y="1696"/>
                  </a:cubicBezTo>
                  <a:lnTo>
                    <a:pt x="283" y="1696"/>
                  </a:lnTo>
                  <a:cubicBezTo>
                    <a:pt x="127" y="1696"/>
                    <a:pt x="0" y="1570"/>
                    <a:pt x="0" y="1414"/>
                  </a:cubicBezTo>
                  <a:lnTo>
                    <a:pt x="0" y="283"/>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36" name="Freeform 22"/>
            <p:cNvSpPr>
              <a:spLocks noEditPoints="1"/>
            </p:cNvSpPr>
            <p:nvPr/>
          </p:nvSpPr>
          <p:spPr bwMode="auto">
            <a:xfrm>
              <a:off x="7873" y="3506"/>
              <a:ext cx="587" cy="256"/>
            </a:xfrm>
            <a:custGeom>
              <a:avLst/>
              <a:gdLst>
                <a:gd name="T0" fmla="*/ 1 w 587"/>
                <a:gd name="T1" fmla="*/ 37 h 256"/>
                <a:gd name="T2" fmla="*/ 6 w 587"/>
                <a:gd name="T3" fmla="*/ 24 h 256"/>
                <a:gd name="T4" fmla="*/ 14 w 587"/>
                <a:gd name="T5" fmla="*/ 13 h 256"/>
                <a:gd name="T6" fmla="*/ 24 w 587"/>
                <a:gd name="T7" fmla="*/ 5 h 256"/>
                <a:gd name="T8" fmla="*/ 37 w 587"/>
                <a:gd name="T9" fmla="*/ 1 h 256"/>
                <a:gd name="T10" fmla="*/ 541 w 587"/>
                <a:gd name="T11" fmla="*/ 0 h 256"/>
                <a:gd name="T12" fmla="*/ 554 w 587"/>
                <a:gd name="T13" fmla="*/ 2 h 256"/>
                <a:gd name="T14" fmla="*/ 566 w 587"/>
                <a:gd name="T15" fmla="*/ 8 h 256"/>
                <a:gd name="T16" fmla="*/ 576 w 587"/>
                <a:gd name="T17" fmla="*/ 16 h 256"/>
                <a:gd name="T18" fmla="*/ 583 w 587"/>
                <a:gd name="T19" fmla="*/ 28 h 256"/>
                <a:gd name="T20" fmla="*/ 587 w 587"/>
                <a:gd name="T21" fmla="*/ 41 h 256"/>
                <a:gd name="T22" fmla="*/ 587 w 587"/>
                <a:gd name="T23" fmla="*/ 215 h 256"/>
                <a:gd name="T24" fmla="*/ 583 w 587"/>
                <a:gd name="T25" fmla="*/ 228 h 256"/>
                <a:gd name="T26" fmla="*/ 576 w 587"/>
                <a:gd name="T27" fmla="*/ 240 h 256"/>
                <a:gd name="T28" fmla="*/ 567 w 587"/>
                <a:gd name="T29" fmla="*/ 248 h 256"/>
                <a:gd name="T30" fmla="*/ 555 w 587"/>
                <a:gd name="T31" fmla="*/ 254 h 256"/>
                <a:gd name="T32" fmla="*/ 541 w 587"/>
                <a:gd name="T33" fmla="*/ 256 h 256"/>
                <a:gd name="T34" fmla="*/ 37 w 587"/>
                <a:gd name="T35" fmla="*/ 256 h 256"/>
                <a:gd name="T36" fmla="*/ 25 w 587"/>
                <a:gd name="T37" fmla="*/ 251 h 256"/>
                <a:gd name="T38" fmla="*/ 14 w 587"/>
                <a:gd name="T39" fmla="*/ 243 h 256"/>
                <a:gd name="T40" fmla="*/ 6 w 587"/>
                <a:gd name="T41" fmla="*/ 233 h 256"/>
                <a:gd name="T42" fmla="*/ 1 w 587"/>
                <a:gd name="T43" fmla="*/ 220 h 256"/>
                <a:gd name="T44" fmla="*/ 0 w 587"/>
                <a:gd name="T45" fmla="*/ 46 h 256"/>
                <a:gd name="T46" fmla="*/ 11 w 587"/>
                <a:gd name="T47" fmla="*/ 217 h 256"/>
                <a:gd name="T48" fmla="*/ 14 w 587"/>
                <a:gd name="T49" fmla="*/ 227 h 256"/>
                <a:gd name="T50" fmla="*/ 21 w 587"/>
                <a:gd name="T51" fmla="*/ 236 h 256"/>
                <a:gd name="T52" fmla="*/ 29 w 587"/>
                <a:gd name="T53" fmla="*/ 242 h 256"/>
                <a:gd name="T54" fmla="*/ 39 w 587"/>
                <a:gd name="T55" fmla="*/ 246 h 256"/>
                <a:gd name="T56" fmla="*/ 541 w 587"/>
                <a:gd name="T57" fmla="*/ 247 h 256"/>
                <a:gd name="T58" fmla="*/ 551 w 587"/>
                <a:gd name="T59" fmla="*/ 245 h 256"/>
                <a:gd name="T60" fmla="*/ 561 w 587"/>
                <a:gd name="T61" fmla="*/ 241 h 256"/>
                <a:gd name="T62" fmla="*/ 569 w 587"/>
                <a:gd name="T63" fmla="*/ 234 h 256"/>
                <a:gd name="T64" fmla="*/ 574 w 587"/>
                <a:gd name="T65" fmla="*/ 225 h 256"/>
                <a:gd name="T66" fmla="*/ 577 w 587"/>
                <a:gd name="T67" fmla="*/ 214 h 256"/>
                <a:gd name="T68" fmla="*/ 577 w 587"/>
                <a:gd name="T69" fmla="*/ 42 h 256"/>
                <a:gd name="T70" fmla="*/ 574 w 587"/>
                <a:gd name="T71" fmla="*/ 32 h 256"/>
                <a:gd name="T72" fmla="*/ 569 w 587"/>
                <a:gd name="T73" fmla="*/ 23 h 256"/>
                <a:gd name="T74" fmla="*/ 561 w 587"/>
                <a:gd name="T75" fmla="*/ 16 h 256"/>
                <a:gd name="T76" fmla="*/ 552 w 587"/>
                <a:gd name="T77" fmla="*/ 11 h 256"/>
                <a:gd name="T78" fmla="*/ 541 w 587"/>
                <a:gd name="T79" fmla="*/ 9 h 256"/>
                <a:gd name="T80" fmla="*/ 39 w 587"/>
                <a:gd name="T81" fmla="*/ 10 h 256"/>
                <a:gd name="T82" fmla="*/ 29 w 587"/>
                <a:gd name="T83" fmla="*/ 14 h 256"/>
                <a:gd name="T84" fmla="*/ 21 w 587"/>
                <a:gd name="T85" fmla="*/ 20 h 256"/>
                <a:gd name="T86" fmla="*/ 15 w 587"/>
                <a:gd name="T87" fmla="*/ 28 h 256"/>
                <a:gd name="T88" fmla="*/ 11 w 587"/>
                <a:gd name="T89" fmla="*/ 38 h 256"/>
                <a:gd name="T90" fmla="*/ 10 w 587"/>
                <a:gd name="T91" fmla="*/ 2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256">
                  <a:moveTo>
                    <a:pt x="0" y="46"/>
                  </a:moveTo>
                  <a:lnTo>
                    <a:pt x="1" y="41"/>
                  </a:lnTo>
                  <a:lnTo>
                    <a:pt x="1" y="37"/>
                  </a:lnTo>
                  <a:lnTo>
                    <a:pt x="2" y="32"/>
                  </a:lnTo>
                  <a:lnTo>
                    <a:pt x="4" y="28"/>
                  </a:lnTo>
                  <a:lnTo>
                    <a:pt x="6" y="24"/>
                  </a:lnTo>
                  <a:lnTo>
                    <a:pt x="8" y="20"/>
                  </a:lnTo>
                  <a:lnTo>
                    <a:pt x="11" y="17"/>
                  </a:lnTo>
                  <a:lnTo>
                    <a:pt x="14" y="13"/>
                  </a:lnTo>
                  <a:lnTo>
                    <a:pt x="17" y="11"/>
                  </a:lnTo>
                  <a:lnTo>
                    <a:pt x="20" y="8"/>
                  </a:lnTo>
                  <a:lnTo>
                    <a:pt x="24" y="5"/>
                  </a:lnTo>
                  <a:lnTo>
                    <a:pt x="28" y="4"/>
                  </a:lnTo>
                  <a:lnTo>
                    <a:pt x="33" y="2"/>
                  </a:lnTo>
                  <a:lnTo>
                    <a:pt x="37" y="1"/>
                  </a:lnTo>
                  <a:lnTo>
                    <a:pt x="41" y="0"/>
                  </a:lnTo>
                  <a:lnTo>
                    <a:pt x="46" y="0"/>
                  </a:lnTo>
                  <a:lnTo>
                    <a:pt x="541" y="0"/>
                  </a:lnTo>
                  <a:lnTo>
                    <a:pt x="545" y="0"/>
                  </a:lnTo>
                  <a:lnTo>
                    <a:pt x="550" y="1"/>
                  </a:lnTo>
                  <a:lnTo>
                    <a:pt x="554" y="2"/>
                  </a:lnTo>
                  <a:lnTo>
                    <a:pt x="558" y="3"/>
                  </a:lnTo>
                  <a:lnTo>
                    <a:pt x="563" y="5"/>
                  </a:lnTo>
                  <a:lnTo>
                    <a:pt x="566" y="8"/>
                  </a:lnTo>
                  <a:lnTo>
                    <a:pt x="570" y="10"/>
                  </a:lnTo>
                  <a:lnTo>
                    <a:pt x="573" y="13"/>
                  </a:lnTo>
                  <a:lnTo>
                    <a:pt x="576" y="16"/>
                  </a:lnTo>
                  <a:lnTo>
                    <a:pt x="579" y="20"/>
                  </a:lnTo>
                  <a:lnTo>
                    <a:pt x="581" y="24"/>
                  </a:lnTo>
                  <a:lnTo>
                    <a:pt x="583" y="28"/>
                  </a:lnTo>
                  <a:lnTo>
                    <a:pt x="585" y="32"/>
                  </a:lnTo>
                  <a:lnTo>
                    <a:pt x="586" y="36"/>
                  </a:lnTo>
                  <a:lnTo>
                    <a:pt x="587" y="41"/>
                  </a:lnTo>
                  <a:lnTo>
                    <a:pt x="587" y="46"/>
                  </a:lnTo>
                  <a:lnTo>
                    <a:pt x="587" y="210"/>
                  </a:lnTo>
                  <a:lnTo>
                    <a:pt x="587" y="215"/>
                  </a:lnTo>
                  <a:lnTo>
                    <a:pt x="586" y="219"/>
                  </a:lnTo>
                  <a:lnTo>
                    <a:pt x="585" y="224"/>
                  </a:lnTo>
                  <a:lnTo>
                    <a:pt x="583" y="228"/>
                  </a:lnTo>
                  <a:lnTo>
                    <a:pt x="581" y="232"/>
                  </a:lnTo>
                  <a:lnTo>
                    <a:pt x="579" y="236"/>
                  </a:lnTo>
                  <a:lnTo>
                    <a:pt x="576" y="240"/>
                  </a:lnTo>
                  <a:lnTo>
                    <a:pt x="573" y="243"/>
                  </a:lnTo>
                  <a:lnTo>
                    <a:pt x="570" y="246"/>
                  </a:lnTo>
                  <a:lnTo>
                    <a:pt x="567" y="248"/>
                  </a:lnTo>
                  <a:lnTo>
                    <a:pt x="563" y="251"/>
                  </a:lnTo>
                  <a:lnTo>
                    <a:pt x="559" y="253"/>
                  </a:lnTo>
                  <a:lnTo>
                    <a:pt x="555" y="254"/>
                  </a:lnTo>
                  <a:lnTo>
                    <a:pt x="550" y="255"/>
                  </a:lnTo>
                  <a:lnTo>
                    <a:pt x="546" y="256"/>
                  </a:lnTo>
                  <a:lnTo>
                    <a:pt x="541" y="256"/>
                  </a:lnTo>
                  <a:lnTo>
                    <a:pt x="46" y="256"/>
                  </a:lnTo>
                  <a:lnTo>
                    <a:pt x="42" y="256"/>
                  </a:lnTo>
                  <a:lnTo>
                    <a:pt x="37" y="256"/>
                  </a:lnTo>
                  <a:lnTo>
                    <a:pt x="33" y="254"/>
                  </a:lnTo>
                  <a:lnTo>
                    <a:pt x="29" y="253"/>
                  </a:lnTo>
                  <a:lnTo>
                    <a:pt x="25" y="251"/>
                  </a:lnTo>
                  <a:lnTo>
                    <a:pt x="21" y="249"/>
                  </a:lnTo>
                  <a:lnTo>
                    <a:pt x="17" y="246"/>
                  </a:lnTo>
                  <a:lnTo>
                    <a:pt x="14" y="243"/>
                  </a:lnTo>
                  <a:lnTo>
                    <a:pt x="11" y="240"/>
                  </a:lnTo>
                  <a:lnTo>
                    <a:pt x="8" y="236"/>
                  </a:lnTo>
                  <a:lnTo>
                    <a:pt x="6" y="233"/>
                  </a:lnTo>
                  <a:lnTo>
                    <a:pt x="4" y="228"/>
                  </a:lnTo>
                  <a:lnTo>
                    <a:pt x="3" y="224"/>
                  </a:lnTo>
                  <a:lnTo>
                    <a:pt x="1" y="220"/>
                  </a:lnTo>
                  <a:lnTo>
                    <a:pt x="1" y="215"/>
                  </a:lnTo>
                  <a:lnTo>
                    <a:pt x="0" y="211"/>
                  </a:lnTo>
                  <a:lnTo>
                    <a:pt x="0" y="46"/>
                  </a:lnTo>
                  <a:close/>
                  <a:moveTo>
                    <a:pt x="10" y="210"/>
                  </a:moveTo>
                  <a:lnTo>
                    <a:pt x="10" y="214"/>
                  </a:lnTo>
                  <a:lnTo>
                    <a:pt x="11" y="217"/>
                  </a:lnTo>
                  <a:lnTo>
                    <a:pt x="12" y="221"/>
                  </a:lnTo>
                  <a:lnTo>
                    <a:pt x="13" y="224"/>
                  </a:lnTo>
                  <a:lnTo>
                    <a:pt x="14" y="227"/>
                  </a:lnTo>
                  <a:lnTo>
                    <a:pt x="16" y="231"/>
                  </a:lnTo>
                  <a:lnTo>
                    <a:pt x="18" y="233"/>
                  </a:lnTo>
                  <a:lnTo>
                    <a:pt x="21" y="236"/>
                  </a:lnTo>
                  <a:lnTo>
                    <a:pt x="23" y="238"/>
                  </a:lnTo>
                  <a:lnTo>
                    <a:pt x="26" y="240"/>
                  </a:lnTo>
                  <a:lnTo>
                    <a:pt x="29" y="242"/>
                  </a:lnTo>
                  <a:lnTo>
                    <a:pt x="32" y="244"/>
                  </a:lnTo>
                  <a:lnTo>
                    <a:pt x="35" y="245"/>
                  </a:lnTo>
                  <a:lnTo>
                    <a:pt x="39" y="246"/>
                  </a:lnTo>
                  <a:lnTo>
                    <a:pt x="42" y="247"/>
                  </a:lnTo>
                  <a:lnTo>
                    <a:pt x="46" y="247"/>
                  </a:lnTo>
                  <a:lnTo>
                    <a:pt x="541" y="247"/>
                  </a:lnTo>
                  <a:lnTo>
                    <a:pt x="544" y="247"/>
                  </a:lnTo>
                  <a:lnTo>
                    <a:pt x="548" y="246"/>
                  </a:lnTo>
                  <a:lnTo>
                    <a:pt x="551" y="245"/>
                  </a:lnTo>
                  <a:lnTo>
                    <a:pt x="555" y="244"/>
                  </a:lnTo>
                  <a:lnTo>
                    <a:pt x="558" y="242"/>
                  </a:lnTo>
                  <a:lnTo>
                    <a:pt x="561" y="241"/>
                  </a:lnTo>
                  <a:lnTo>
                    <a:pt x="564" y="239"/>
                  </a:lnTo>
                  <a:lnTo>
                    <a:pt x="566" y="236"/>
                  </a:lnTo>
                  <a:lnTo>
                    <a:pt x="569" y="234"/>
                  </a:lnTo>
                  <a:lnTo>
                    <a:pt x="571" y="231"/>
                  </a:lnTo>
                  <a:lnTo>
                    <a:pt x="573" y="228"/>
                  </a:lnTo>
                  <a:lnTo>
                    <a:pt x="574" y="225"/>
                  </a:lnTo>
                  <a:lnTo>
                    <a:pt x="575" y="221"/>
                  </a:lnTo>
                  <a:lnTo>
                    <a:pt x="576" y="218"/>
                  </a:lnTo>
                  <a:lnTo>
                    <a:pt x="577" y="214"/>
                  </a:lnTo>
                  <a:lnTo>
                    <a:pt x="577" y="210"/>
                  </a:lnTo>
                  <a:lnTo>
                    <a:pt x="577" y="46"/>
                  </a:lnTo>
                  <a:lnTo>
                    <a:pt x="577" y="42"/>
                  </a:lnTo>
                  <a:lnTo>
                    <a:pt x="576" y="39"/>
                  </a:lnTo>
                  <a:lnTo>
                    <a:pt x="576" y="35"/>
                  </a:lnTo>
                  <a:lnTo>
                    <a:pt x="574" y="32"/>
                  </a:lnTo>
                  <a:lnTo>
                    <a:pt x="573" y="29"/>
                  </a:lnTo>
                  <a:lnTo>
                    <a:pt x="571" y="26"/>
                  </a:lnTo>
                  <a:lnTo>
                    <a:pt x="569" y="23"/>
                  </a:lnTo>
                  <a:lnTo>
                    <a:pt x="567" y="20"/>
                  </a:lnTo>
                  <a:lnTo>
                    <a:pt x="564" y="18"/>
                  </a:lnTo>
                  <a:lnTo>
                    <a:pt x="561" y="16"/>
                  </a:lnTo>
                  <a:lnTo>
                    <a:pt x="558" y="14"/>
                  </a:lnTo>
                  <a:lnTo>
                    <a:pt x="555" y="13"/>
                  </a:lnTo>
                  <a:lnTo>
                    <a:pt x="552" y="11"/>
                  </a:lnTo>
                  <a:lnTo>
                    <a:pt x="548" y="10"/>
                  </a:lnTo>
                  <a:lnTo>
                    <a:pt x="545" y="10"/>
                  </a:lnTo>
                  <a:lnTo>
                    <a:pt x="541" y="9"/>
                  </a:lnTo>
                  <a:lnTo>
                    <a:pt x="47" y="9"/>
                  </a:lnTo>
                  <a:lnTo>
                    <a:pt x="43" y="10"/>
                  </a:lnTo>
                  <a:lnTo>
                    <a:pt x="39" y="10"/>
                  </a:lnTo>
                  <a:lnTo>
                    <a:pt x="36" y="11"/>
                  </a:lnTo>
                  <a:lnTo>
                    <a:pt x="33" y="12"/>
                  </a:lnTo>
                  <a:lnTo>
                    <a:pt x="29" y="14"/>
                  </a:lnTo>
                  <a:lnTo>
                    <a:pt x="26" y="16"/>
                  </a:lnTo>
                  <a:lnTo>
                    <a:pt x="24" y="18"/>
                  </a:lnTo>
                  <a:lnTo>
                    <a:pt x="21" y="20"/>
                  </a:lnTo>
                  <a:lnTo>
                    <a:pt x="19" y="23"/>
                  </a:lnTo>
                  <a:lnTo>
                    <a:pt x="16" y="25"/>
                  </a:lnTo>
                  <a:lnTo>
                    <a:pt x="15" y="28"/>
                  </a:lnTo>
                  <a:lnTo>
                    <a:pt x="13" y="31"/>
                  </a:lnTo>
                  <a:lnTo>
                    <a:pt x="12" y="35"/>
                  </a:lnTo>
                  <a:lnTo>
                    <a:pt x="11" y="38"/>
                  </a:lnTo>
                  <a:lnTo>
                    <a:pt x="10" y="42"/>
                  </a:lnTo>
                  <a:lnTo>
                    <a:pt x="10" y="46"/>
                  </a:lnTo>
                  <a:lnTo>
                    <a:pt x="10" y="210"/>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37" name="Rectangle 23"/>
            <p:cNvSpPr>
              <a:spLocks noChangeArrowheads="1"/>
            </p:cNvSpPr>
            <p:nvPr/>
          </p:nvSpPr>
          <p:spPr bwMode="auto">
            <a:xfrm>
              <a:off x="7929" y="3600"/>
              <a:ext cx="54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ＭＳ 明朝" pitchFamily="17" charset="-128"/>
                  <a:ea typeface="ＭＳ 明朝" pitchFamily="17" charset="-128"/>
                </a:rPr>
                <a:t>【リサイクル】</a:t>
              </a:r>
              <a:endParaRPr lang="ja-JP" altLang="ja-JP" sz="1088"/>
            </a:p>
          </p:txBody>
        </p:sp>
        <p:sp>
          <p:nvSpPr>
            <p:cNvPr id="38" name="Rectangle 24"/>
            <p:cNvSpPr>
              <a:spLocks noChangeArrowheads="1"/>
            </p:cNvSpPr>
            <p:nvPr/>
          </p:nvSpPr>
          <p:spPr bwMode="auto">
            <a:xfrm>
              <a:off x="8404" y="3592"/>
              <a:ext cx="2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Century" pitchFamily="18" charset="0"/>
                </a:rPr>
                <a:t> </a:t>
              </a:r>
              <a:endParaRPr lang="ja-JP" altLang="ja-JP" sz="1088"/>
            </a:p>
          </p:txBody>
        </p:sp>
        <p:sp>
          <p:nvSpPr>
            <p:cNvPr id="45" name="Freeform 25"/>
            <p:cNvSpPr>
              <a:spLocks/>
            </p:cNvSpPr>
            <p:nvPr/>
          </p:nvSpPr>
          <p:spPr bwMode="auto">
            <a:xfrm>
              <a:off x="6388" y="3511"/>
              <a:ext cx="577" cy="370"/>
            </a:xfrm>
            <a:custGeom>
              <a:avLst/>
              <a:gdLst>
                <a:gd name="T0" fmla="*/ 0 w 7934"/>
                <a:gd name="T1" fmla="*/ 848 h 5086"/>
                <a:gd name="T2" fmla="*/ 848 w 7934"/>
                <a:gd name="T3" fmla="*/ 0 h 5086"/>
                <a:gd name="T4" fmla="*/ 7086 w 7934"/>
                <a:gd name="T5" fmla="*/ 0 h 5086"/>
                <a:gd name="T6" fmla="*/ 7934 w 7934"/>
                <a:gd name="T7" fmla="*/ 848 h 5086"/>
                <a:gd name="T8" fmla="*/ 7934 w 7934"/>
                <a:gd name="T9" fmla="*/ 4238 h 5086"/>
                <a:gd name="T10" fmla="*/ 7086 w 7934"/>
                <a:gd name="T11" fmla="*/ 5086 h 5086"/>
                <a:gd name="T12" fmla="*/ 848 w 7934"/>
                <a:gd name="T13" fmla="*/ 5086 h 5086"/>
                <a:gd name="T14" fmla="*/ 0 w 7934"/>
                <a:gd name="T15" fmla="*/ 4238 h 5086"/>
                <a:gd name="T16" fmla="*/ 0 w 7934"/>
                <a:gd name="T17" fmla="*/ 848 h 5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34" h="5086">
                  <a:moveTo>
                    <a:pt x="0" y="848"/>
                  </a:moveTo>
                  <a:cubicBezTo>
                    <a:pt x="0" y="380"/>
                    <a:pt x="380" y="0"/>
                    <a:pt x="848" y="0"/>
                  </a:cubicBezTo>
                  <a:lnTo>
                    <a:pt x="7086" y="0"/>
                  </a:lnTo>
                  <a:cubicBezTo>
                    <a:pt x="7554" y="0"/>
                    <a:pt x="7934" y="380"/>
                    <a:pt x="7934" y="848"/>
                  </a:cubicBezTo>
                  <a:lnTo>
                    <a:pt x="7934" y="4238"/>
                  </a:lnTo>
                  <a:cubicBezTo>
                    <a:pt x="7934" y="4707"/>
                    <a:pt x="7554" y="5086"/>
                    <a:pt x="7086" y="5086"/>
                  </a:cubicBezTo>
                  <a:lnTo>
                    <a:pt x="848" y="5086"/>
                  </a:lnTo>
                  <a:cubicBezTo>
                    <a:pt x="380" y="5086"/>
                    <a:pt x="0" y="4707"/>
                    <a:pt x="0" y="4238"/>
                  </a:cubicBezTo>
                  <a:lnTo>
                    <a:pt x="0" y="848"/>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48" name="Freeform 26"/>
            <p:cNvSpPr>
              <a:spLocks noEditPoints="1"/>
            </p:cNvSpPr>
            <p:nvPr/>
          </p:nvSpPr>
          <p:spPr bwMode="auto">
            <a:xfrm>
              <a:off x="6383" y="3506"/>
              <a:ext cx="587" cy="380"/>
            </a:xfrm>
            <a:custGeom>
              <a:avLst/>
              <a:gdLst>
                <a:gd name="T0" fmla="*/ 2 w 587"/>
                <a:gd name="T1" fmla="*/ 53 h 380"/>
                <a:gd name="T2" fmla="*/ 8 w 587"/>
                <a:gd name="T3" fmla="*/ 35 h 380"/>
                <a:gd name="T4" fmla="*/ 20 w 587"/>
                <a:gd name="T5" fmla="*/ 19 h 380"/>
                <a:gd name="T6" fmla="*/ 35 w 587"/>
                <a:gd name="T7" fmla="*/ 8 h 380"/>
                <a:gd name="T8" fmla="*/ 53 w 587"/>
                <a:gd name="T9" fmla="*/ 1 h 380"/>
                <a:gd name="T10" fmla="*/ 520 w 587"/>
                <a:gd name="T11" fmla="*/ 0 h 380"/>
                <a:gd name="T12" fmla="*/ 540 w 587"/>
                <a:gd name="T13" fmla="*/ 3 h 380"/>
                <a:gd name="T14" fmla="*/ 557 w 587"/>
                <a:gd name="T15" fmla="*/ 11 h 380"/>
                <a:gd name="T16" fmla="*/ 571 w 587"/>
                <a:gd name="T17" fmla="*/ 24 h 380"/>
                <a:gd name="T18" fmla="*/ 581 w 587"/>
                <a:gd name="T19" fmla="*/ 40 h 380"/>
                <a:gd name="T20" fmla="*/ 586 w 587"/>
                <a:gd name="T21" fmla="*/ 59 h 380"/>
                <a:gd name="T22" fmla="*/ 586 w 587"/>
                <a:gd name="T23" fmla="*/ 319 h 380"/>
                <a:gd name="T24" fmla="*/ 581 w 587"/>
                <a:gd name="T25" fmla="*/ 339 h 380"/>
                <a:gd name="T26" fmla="*/ 572 w 587"/>
                <a:gd name="T27" fmla="*/ 355 h 380"/>
                <a:gd name="T28" fmla="*/ 557 w 587"/>
                <a:gd name="T29" fmla="*/ 368 h 380"/>
                <a:gd name="T30" fmla="*/ 540 w 587"/>
                <a:gd name="T31" fmla="*/ 376 h 380"/>
                <a:gd name="T32" fmla="*/ 520 w 587"/>
                <a:gd name="T33" fmla="*/ 380 h 380"/>
                <a:gd name="T34" fmla="*/ 54 w 587"/>
                <a:gd name="T35" fmla="*/ 378 h 380"/>
                <a:gd name="T36" fmla="*/ 35 w 587"/>
                <a:gd name="T37" fmla="*/ 372 h 380"/>
                <a:gd name="T38" fmla="*/ 20 w 587"/>
                <a:gd name="T39" fmla="*/ 360 h 380"/>
                <a:gd name="T40" fmla="*/ 8 w 587"/>
                <a:gd name="T41" fmla="*/ 345 h 380"/>
                <a:gd name="T42" fmla="*/ 2 w 587"/>
                <a:gd name="T43" fmla="*/ 327 h 380"/>
                <a:gd name="T44" fmla="*/ 0 w 587"/>
                <a:gd name="T45" fmla="*/ 66 h 380"/>
                <a:gd name="T46" fmla="*/ 11 w 587"/>
                <a:gd name="T47" fmla="*/ 324 h 380"/>
                <a:gd name="T48" fmla="*/ 17 w 587"/>
                <a:gd name="T49" fmla="*/ 340 h 380"/>
                <a:gd name="T50" fmla="*/ 26 w 587"/>
                <a:gd name="T51" fmla="*/ 353 h 380"/>
                <a:gd name="T52" fmla="*/ 40 w 587"/>
                <a:gd name="T53" fmla="*/ 363 h 380"/>
                <a:gd name="T54" fmla="*/ 55 w 587"/>
                <a:gd name="T55" fmla="*/ 369 h 380"/>
                <a:gd name="T56" fmla="*/ 520 w 587"/>
                <a:gd name="T57" fmla="*/ 370 h 380"/>
                <a:gd name="T58" fmla="*/ 537 w 587"/>
                <a:gd name="T59" fmla="*/ 367 h 380"/>
                <a:gd name="T60" fmla="*/ 552 w 587"/>
                <a:gd name="T61" fmla="*/ 360 h 380"/>
                <a:gd name="T62" fmla="*/ 564 w 587"/>
                <a:gd name="T63" fmla="*/ 349 h 380"/>
                <a:gd name="T64" fmla="*/ 572 w 587"/>
                <a:gd name="T65" fmla="*/ 335 h 380"/>
                <a:gd name="T66" fmla="*/ 577 w 587"/>
                <a:gd name="T67" fmla="*/ 319 h 380"/>
                <a:gd name="T68" fmla="*/ 577 w 587"/>
                <a:gd name="T69" fmla="*/ 61 h 380"/>
                <a:gd name="T70" fmla="*/ 573 w 587"/>
                <a:gd name="T71" fmla="*/ 44 h 380"/>
                <a:gd name="T72" fmla="*/ 564 w 587"/>
                <a:gd name="T73" fmla="*/ 30 h 380"/>
                <a:gd name="T74" fmla="*/ 552 w 587"/>
                <a:gd name="T75" fmla="*/ 19 h 380"/>
                <a:gd name="T76" fmla="*/ 537 w 587"/>
                <a:gd name="T77" fmla="*/ 12 h 380"/>
                <a:gd name="T78" fmla="*/ 520 w 587"/>
                <a:gd name="T79" fmla="*/ 9 h 380"/>
                <a:gd name="T80" fmla="*/ 56 w 587"/>
                <a:gd name="T81" fmla="*/ 11 h 380"/>
                <a:gd name="T82" fmla="*/ 40 w 587"/>
                <a:gd name="T83" fmla="*/ 16 h 380"/>
                <a:gd name="T84" fmla="*/ 27 w 587"/>
                <a:gd name="T85" fmla="*/ 26 h 380"/>
                <a:gd name="T86" fmla="*/ 17 w 587"/>
                <a:gd name="T87" fmla="*/ 39 h 380"/>
                <a:gd name="T88" fmla="*/ 11 w 587"/>
                <a:gd name="T89" fmla="*/ 55 h 380"/>
                <a:gd name="T90" fmla="*/ 10 w 587"/>
                <a:gd name="T91" fmla="*/ 31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7" h="380">
                  <a:moveTo>
                    <a:pt x="0" y="66"/>
                  </a:moveTo>
                  <a:lnTo>
                    <a:pt x="1" y="60"/>
                  </a:lnTo>
                  <a:lnTo>
                    <a:pt x="2" y="53"/>
                  </a:lnTo>
                  <a:lnTo>
                    <a:pt x="3" y="47"/>
                  </a:lnTo>
                  <a:lnTo>
                    <a:pt x="5" y="41"/>
                  </a:lnTo>
                  <a:lnTo>
                    <a:pt x="8" y="35"/>
                  </a:lnTo>
                  <a:lnTo>
                    <a:pt x="12" y="29"/>
                  </a:lnTo>
                  <a:lnTo>
                    <a:pt x="15" y="24"/>
                  </a:lnTo>
                  <a:lnTo>
                    <a:pt x="20" y="19"/>
                  </a:lnTo>
                  <a:lnTo>
                    <a:pt x="24" y="15"/>
                  </a:lnTo>
                  <a:lnTo>
                    <a:pt x="29" y="11"/>
                  </a:lnTo>
                  <a:lnTo>
                    <a:pt x="35" y="8"/>
                  </a:lnTo>
                  <a:lnTo>
                    <a:pt x="41" y="5"/>
                  </a:lnTo>
                  <a:lnTo>
                    <a:pt x="47" y="3"/>
                  </a:lnTo>
                  <a:lnTo>
                    <a:pt x="53" y="1"/>
                  </a:lnTo>
                  <a:lnTo>
                    <a:pt x="60" y="0"/>
                  </a:lnTo>
                  <a:lnTo>
                    <a:pt x="66" y="0"/>
                  </a:lnTo>
                  <a:lnTo>
                    <a:pt x="520" y="0"/>
                  </a:lnTo>
                  <a:lnTo>
                    <a:pt x="527" y="0"/>
                  </a:lnTo>
                  <a:lnTo>
                    <a:pt x="533" y="1"/>
                  </a:lnTo>
                  <a:lnTo>
                    <a:pt x="540" y="3"/>
                  </a:lnTo>
                  <a:lnTo>
                    <a:pt x="546" y="5"/>
                  </a:lnTo>
                  <a:lnTo>
                    <a:pt x="552" y="8"/>
                  </a:lnTo>
                  <a:lnTo>
                    <a:pt x="557" y="11"/>
                  </a:lnTo>
                  <a:lnTo>
                    <a:pt x="562" y="15"/>
                  </a:lnTo>
                  <a:lnTo>
                    <a:pt x="567" y="19"/>
                  </a:lnTo>
                  <a:lnTo>
                    <a:pt x="571" y="24"/>
                  </a:lnTo>
                  <a:lnTo>
                    <a:pt x="575" y="29"/>
                  </a:lnTo>
                  <a:lnTo>
                    <a:pt x="578" y="34"/>
                  </a:lnTo>
                  <a:lnTo>
                    <a:pt x="581" y="40"/>
                  </a:lnTo>
                  <a:lnTo>
                    <a:pt x="584" y="46"/>
                  </a:lnTo>
                  <a:lnTo>
                    <a:pt x="585" y="53"/>
                  </a:lnTo>
                  <a:lnTo>
                    <a:pt x="586" y="59"/>
                  </a:lnTo>
                  <a:lnTo>
                    <a:pt x="587" y="66"/>
                  </a:lnTo>
                  <a:lnTo>
                    <a:pt x="587" y="313"/>
                  </a:lnTo>
                  <a:lnTo>
                    <a:pt x="586" y="319"/>
                  </a:lnTo>
                  <a:lnTo>
                    <a:pt x="585" y="326"/>
                  </a:lnTo>
                  <a:lnTo>
                    <a:pt x="584" y="333"/>
                  </a:lnTo>
                  <a:lnTo>
                    <a:pt x="581" y="339"/>
                  </a:lnTo>
                  <a:lnTo>
                    <a:pt x="579" y="345"/>
                  </a:lnTo>
                  <a:lnTo>
                    <a:pt x="575" y="350"/>
                  </a:lnTo>
                  <a:lnTo>
                    <a:pt x="572" y="355"/>
                  </a:lnTo>
                  <a:lnTo>
                    <a:pt x="567" y="360"/>
                  </a:lnTo>
                  <a:lnTo>
                    <a:pt x="563" y="364"/>
                  </a:lnTo>
                  <a:lnTo>
                    <a:pt x="557" y="368"/>
                  </a:lnTo>
                  <a:lnTo>
                    <a:pt x="552" y="371"/>
                  </a:lnTo>
                  <a:lnTo>
                    <a:pt x="546" y="374"/>
                  </a:lnTo>
                  <a:lnTo>
                    <a:pt x="540" y="376"/>
                  </a:lnTo>
                  <a:lnTo>
                    <a:pt x="534" y="378"/>
                  </a:lnTo>
                  <a:lnTo>
                    <a:pt x="527" y="379"/>
                  </a:lnTo>
                  <a:lnTo>
                    <a:pt x="520" y="380"/>
                  </a:lnTo>
                  <a:lnTo>
                    <a:pt x="67" y="380"/>
                  </a:lnTo>
                  <a:lnTo>
                    <a:pt x="60" y="379"/>
                  </a:lnTo>
                  <a:lnTo>
                    <a:pt x="54" y="378"/>
                  </a:lnTo>
                  <a:lnTo>
                    <a:pt x="47" y="377"/>
                  </a:lnTo>
                  <a:lnTo>
                    <a:pt x="41" y="374"/>
                  </a:lnTo>
                  <a:lnTo>
                    <a:pt x="35" y="372"/>
                  </a:lnTo>
                  <a:lnTo>
                    <a:pt x="30" y="368"/>
                  </a:lnTo>
                  <a:lnTo>
                    <a:pt x="25" y="364"/>
                  </a:lnTo>
                  <a:lnTo>
                    <a:pt x="20" y="360"/>
                  </a:lnTo>
                  <a:lnTo>
                    <a:pt x="16" y="355"/>
                  </a:lnTo>
                  <a:lnTo>
                    <a:pt x="12" y="350"/>
                  </a:lnTo>
                  <a:lnTo>
                    <a:pt x="8" y="345"/>
                  </a:lnTo>
                  <a:lnTo>
                    <a:pt x="6" y="339"/>
                  </a:lnTo>
                  <a:lnTo>
                    <a:pt x="3" y="333"/>
                  </a:lnTo>
                  <a:lnTo>
                    <a:pt x="2" y="327"/>
                  </a:lnTo>
                  <a:lnTo>
                    <a:pt x="1" y="320"/>
                  </a:lnTo>
                  <a:lnTo>
                    <a:pt x="0" y="313"/>
                  </a:lnTo>
                  <a:lnTo>
                    <a:pt x="0" y="66"/>
                  </a:lnTo>
                  <a:close/>
                  <a:moveTo>
                    <a:pt x="10" y="313"/>
                  </a:moveTo>
                  <a:lnTo>
                    <a:pt x="10" y="319"/>
                  </a:lnTo>
                  <a:lnTo>
                    <a:pt x="11" y="324"/>
                  </a:lnTo>
                  <a:lnTo>
                    <a:pt x="12" y="330"/>
                  </a:lnTo>
                  <a:lnTo>
                    <a:pt x="14" y="335"/>
                  </a:lnTo>
                  <a:lnTo>
                    <a:pt x="17" y="340"/>
                  </a:lnTo>
                  <a:lnTo>
                    <a:pt x="20" y="345"/>
                  </a:lnTo>
                  <a:lnTo>
                    <a:pt x="23" y="349"/>
                  </a:lnTo>
                  <a:lnTo>
                    <a:pt x="26" y="353"/>
                  </a:lnTo>
                  <a:lnTo>
                    <a:pt x="30" y="357"/>
                  </a:lnTo>
                  <a:lnTo>
                    <a:pt x="35" y="360"/>
                  </a:lnTo>
                  <a:lnTo>
                    <a:pt x="40" y="363"/>
                  </a:lnTo>
                  <a:lnTo>
                    <a:pt x="44" y="365"/>
                  </a:lnTo>
                  <a:lnTo>
                    <a:pt x="50" y="367"/>
                  </a:lnTo>
                  <a:lnTo>
                    <a:pt x="55" y="369"/>
                  </a:lnTo>
                  <a:lnTo>
                    <a:pt x="61" y="369"/>
                  </a:lnTo>
                  <a:lnTo>
                    <a:pt x="67" y="370"/>
                  </a:lnTo>
                  <a:lnTo>
                    <a:pt x="520" y="370"/>
                  </a:lnTo>
                  <a:lnTo>
                    <a:pt x="526" y="370"/>
                  </a:lnTo>
                  <a:lnTo>
                    <a:pt x="531" y="369"/>
                  </a:lnTo>
                  <a:lnTo>
                    <a:pt x="537" y="367"/>
                  </a:lnTo>
                  <a:lnTo>
                    <a:pt x="542" y="365"/>
                  </a:lnTo>
                  <a:lnTo>
                    <a:pt x="547" y="363"/>
                  </a:lnTo>
                  <a:lnTo>
                    <a:pt x="552" y="360"/>
                  </a:lnTo>
                  <a:lnTo>
                    <a:pt x="556" y="357"/>
                  </a:lnTo>
                  <a:lnTo>
                    <a:pt x="560" y="353"/>
                  </a:lnTo>
                  <a:lnTo>
                    <a:pt x="564" y="349"/>
                  </a:lnTo>
                  <a:lnTo>
                    <a:pt x="567" y="345"/>
                  </a:lnTo>
                  <a:lnTo>
                    <a:pt x="570" y="340"/>
                  </a:lnTo>
                  <a:lnTo>
                    <a:pt x="572" y="335"/>
                  </a:lnTo>
                  <a:lnTo>
                    <a:pt x="574" y="330"/>
                  </a:lnTo>
                  <a:lnTo>
                    <a:pt x="576" y="325"/>
                  </a:lnTo>
                  <a:lnTo>
                    <a:pt x="577" y="319"/>
                  </a:lnTo>
                  <a:lnTo>
                    <a:pt x="577" y="313"/>
                  </a:lnTo>
                  <a:lnTo>
                    <a:pt x="577" y="67"/>
                  </a:lnTo>
                  <a:lnTo>
                    <a:pt x="577" y="61"/>
                  </a:lnTo>
                  <a:lnTo>
                    <a:pt x="576" y="55"/>
                  </a:lnTo>
                  <a:lnTo>
                    <a:pt x="574" y="50"/>
                  </a:lnTo>
                  <a:lnTo>
                    <a:pt x="573" y="44"/>
                  </a:lnTo>
                  <a:lnTo>
                    <a:pt x="570" y="39"/>
                  </a:lnTo>
                  <a:lnTo>
                    <a:pt x="567" y="35"/>
                  </a:lnTo>
                  <a:lnTo>
                    <a:pt x="564" y="30"/>
                  </a:lnTo>
                  <a:lnTo>
                    <a:pt x="560" y="26"/>
                  </a:lnTo>
                  <a:lnTo>
                    <a:pt x="556" y="23"/>
                  </a:lnTo>
                  <a:lnTo>
                    <a:pt x="552" y="19"/>
                  </a:lnTo>
                  <a:lnTo>
                    <a:pt x="547" y="16"/>
                  </a:lnTo>
                  <a:lnTo>
                    <a:pt x="543" y="14"/>
                  </a:lnTo>
                  <a:lnTo>
                    <a:pt x="537" y="12"/>
                  </a:lnTo>
                  <a:lnTo>
                    <a:pt x="532" y="11"/>
                  </a:lnTo>
                  <a:lnTo>
                    <a:pt x="526" y="10"/>
                  </a:lnTo>
                  <a:lnTo>
                    <a:pt x="520" y="9"/>
                  </a:lnTo>
                  <a:lnTo>
                    <a:pt x="67" y="9"/>
                  </a:lnTo>
                  <a:lnTo>
                    <a:pt x="61" y="10"/>
                  </a:lnTo>
                  <a:lnTo>
                    <a:pt x="56" y="11"/>
                  </a:lnTo>
                  <a:lnTo>
                    <a:pt x="50" y="12"/>
                  </a:lnTo>
                  <a:lnTo>
                    <a:pt x="45" y="14"/>
                  </a:lnTo>
                  <a:lnTo>
                    <a:pt x="40" y="16"/>
                  </a:lnTo>
                  <a:lnTo>
                    <a:pt x="35" y="19"/>
                  </a:lnTo>
                  <a:lnTo>
                    <a:pt x="31" y="22"/>
                  </a:lnTo>
                  <a:lnTo>
                    <a:pt x="27" y="26"/>
                  </a:lnTo>
                  <a:lnTo>
                    <a:pt x="23" y="30"/>
                  </a:lnTo>
                  <a:lnTo>
                    <a:pt x="20" y="34"/>
                  </a:lnTo>
                  <a:lnTo>
                    <a:pt x="17" y="39"/>
                  </a:lnTo>
                  <a:lnTo>
                    <a:pt x="15" y="44"/>
                  </a:lnTo>
                  <a:lnTo>
                    <a:pt x="13" y="49"/>
                  </a:lnTo>
                  <a:lnTo>
                    <a:pt x="11" y="55"/>
                  </a:lnTo>
                  <a:lnTo>
                    <a:pt x="10" y="60"/>
                  </a:lnTo>
                  <a:lnTo>
                    <a:pt x="10" y="66"/>
                  </a:lnTo>
                  <a:lnTo>
                    <a:pt x="10" y="313"/>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51" name="Rectangle 27"/>
            <p:cNvSpPr>
              <a:spLocks noChangeArrowheads="1"/>
            </p:cNvSpPr>
            <p:nvPr/>
          </p:nvSpPr>
          <p:spPr bwMode="auto">
            <a:xfrm>
              <a:off x="6541" y="3662"/>
              <a:ext cx="30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ＭＳ 明朝" pitchFamily="17" charset="-128"/>
                  <a:ea typeface="ＭＳ 明朝" pitchFamily="17" charset="-128"/>
                </a:rPr>
                <a:t>【生産】</a:t>
              </a:r>
              <a:endParaRPr lang="ja-JP" altLang="ja-JP" sz="1088"/>
            </a:p>
          </p:txBody>
        </p:sp>
        <p:sp>
          <p:nvSpPr>
            <p:cNvPr id="54" name="Rectangle 28"/>
            <p:cNvSpPr>
              <a:spLocks noChangeArrowheads="1"/>
            </p:cNvSpPr>
            <p:nvPr/>
          </p:nvSpPr>
          <p:spPr bwMode="auto">
            <a:xfrm>
              <a:off x="6812" y="3654"/>
              <a:ext cx="2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Century" pitchFamily="18" charset="0"/>
                </a:rPr>
                <a:t> </a:t>
              </a:r>
              <a:endParaRPr lang="ja-JP" altLang="ja-JP" sz="1088"/>
            </a:p>
          </p:txBody>
        </p:sp>
        <p:sp>
          <p:nvSpPr>
            <p:cNvPr id="55" name="Freeform 29"/>
            <p:cNvSpPr>
              <a:spLocks/>
            </p:cNvSpPr>
            <p:nvPr/>
          </p:nvSpPr>
          <p:spPr bwMode="auto">
            <a:xfrm>
              <a:off x="6344" y="4020"/>
              <a:ext cx="422" cy="263"/>
            </a:xfrm>
            <a:custGeom>
              <a:avLst/>
              <a:gdLst>
                <a:gd name="T0" fmla="*/ 0 w 5800"/>
                <a:gd name="T1" fmla="*/ 603 h 3617"/>
                <a:gd name="T2" fmla="*/ 603 w 5800"/>
                <a:gd name="T3" fmla="*/ 0 h 3617"/>
                <a:gd name="T4" fmla="*/ 5198 w 5800"/>
                <a:gd name="T5" fmla="*/ 0 h 3617"/>
                <a:gd name="T6" fmla="*/ 5800 w 5800"/>
                <a:gd name="T7" fmla="*/ 603 h 3617"/>
                <a:gd name="T8" fmla="*/ 5800 w 5800"/>
                <a:gd name="T9" fmla="*/ 3014 h 3617"/>
                <a:gd name="T10" fmla="*/ 5198 w 5800"/>
                <a:gd name="T11" fmla="*/ 3617 h 3617"/>
                <a:gd name="T12" fmla="*/ 603 w 5800"/>
                <a:gd name="T13" fmla="*/ 3617 h 3617"/>
                <a:gd name="T14" fmla="*/ 0 w 5800"/>
                <a:gd name="T15" fmla="*/ 3014 h 3617"/>
                <a:gd name="T16" fmla="*/ 0 w 5800"/>
                <a:gd name="T17" fmla="*/ 60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0" h="3617">
                  <a:moveTo>
                    <a:pt x="0" y="603"/>
                  </a:moveTo>
                  <a:cubicBezTo>
                    <a:pt x="0" y="270"/>
                    <a:pt x="270" y="0"/>
                    <a:pt x="603" y="0"/>
                  </a:cubicBezTo>
                  <a:lnTo>
                    <a:pt x="5198" y="0"/>
                  </a:lnTo>
                  <a:cubicBezTo>
                    <a:pt x="5531" y="0"/>
                    <a:pt x="5800" y="270"/>
                    <a:pt x="5800" y="603"/>
                  </a:cubicBezTo>
                  <a:lnTo>
                    <a:pt x="5800" y="3014"/>
                  </a:lnTo>
                  <a:cubicBezTo>
                    <a:pt x="5800" y="3347"/>
                    <a:pt x="5531" y="3617"/>
                    <a:pt x="5198" y="3617"/>
                  </a:cubicBezTo>
                  <a:lnTo>
                    <a:pt x="603" y="3617"/>
                  </a:lnTo>
                  <a:cubicBezTo>
                    <a:pt x="270" y="3617"/>
                    <a:pt x="0" y="3347"/>
                    <a:pt x="0" y="3014"/>
                  </a:cubicBezTo>
                  <a:lnTo>
                    <a:pt x="0" y="603"/>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56" name="Freeform 30"/>
            <p:cNvSpPr>
              <a:spLocks noEditPoints="1"/>
            </p:cNvSpPr>
            <p:nvPr/>
          </p:nvSpPr>
          <p:spPr bwMode="auto">
            <a:xfrm>
              <a:off x="6340" y="4015"/>
              <a:ext cx="431" cy="273"/>
            </a:xfrm>
            <a:custGeom>
              <a:avLst/>
              <a:gdLst>
                <a:gd name="T0" fmla="*/ 1 w 431"/>
                <a:gd name="T1" fmla="*/ 39 h 273"/>
                <a:gd name="T2" fmla="*/ 5 w 431"/>
                <a:gd name="T3" fmla="*/ 26 h 273"/>
                <a:gd name="T4" fmla="*/ 14 w 431"/>
                <a:gd name="T5" fmla="*/ 14 h 273"/>
                <a:gd name="T6" fmla="*/ 25 w 431"/>
                <a:gd name="T7" fmla="*/ 6 h 273"/>
                <a:gd name="T8" fmla="*/ 38 w 431"/>
                <a:gd name="T9" fmla="*/ 1 h 273"/>
                <a:gd name="T10" fmla="*/ 382 w 431"/>
                <a:gd name="T11" fmla="*/ 0 h 273"/>
                <a:gd name="T12" fmla="*/ 397 w 431"/>
                <a:gd name="T13" fmla="*/ 2 h 273"/>
                <a:gd name="T14" fmla="*/ 409 w 431"/>
                <a:gd name="T15" fmla="*/ 8 h 273"/>
                <a:gd name="T16" fmla="*/ 420 w 431"/>
                <a:gd name="T17" fmla="*/ 18 h 273"/>
                <a:gd name="T18" fmla="*/ 427 w 431"/>
                <a:gd name="T19" fmla="*/ 30 h 273"/>
                <a:gd name="T20" fmla="*/ 431 w 431"/>
                <a:gd name="T21" fmla="*/ 44 h 273"/>
                <a:gd name="T22" fmla="*/ 431 w 431"/>
                <a:gd name="T23" fmla="*/ 229 h 273"/>
                <a:gd name="T24" fmla="*/ 427 w 431"/>
                <a:gd name="T25" fmla="*/ 243 h 273"/>
                <a:gd name="T26" fmla="*/ 420 w 431"/>
                <a:gd name="T27" fmla="*/ 255 h 273"/>
                <a:gd name="T28" fmla="*/ 410 w 431"/>
                <a:gd name="T29" fmla="*/ 264 h 273"/>
                <a:gd name="T30" fmla="*/ 397 w 431"/>
                <a:gd name="T31" fmla="*/ 271 h 273"/>
                <a:gd name="T32" fmla="*/ 383 w 431"/>
                <a:gd name="T33" fmla="*/ 273 h 273"/>
                <a:gd name="T34" fmla="*/ 39 w 431"/>
                <a:gd name="T35" fmla="*/ 272 h 273"/>
                <a:gd name="T36" fmla="*/ 25 w 431"/>
                <a:gd name="T37" fmla="*/ 267 h 273"/>
                <a:gd name="T38" fmla="*/ 14 w 431"/>
                <a:gd name="T39" fmla="*/ 259 h 273"/>
                <a:gd name="T40" fmla="*/ 6 w 431"/>
                <a:gd name="T41" fmla="*/ 248 h 273"/>
                <a:gd name="T42" fmla="*/ 1 w 431"/>
                <a:gd name="T43" fmla="*/ 234 h 273"/>
                <a:gd name="T44" fmla="*/ 0 w 431"/>
                <a:gd name="T45" fmla="*/ 49 h 273"/>
                <a:gd name="T46" fmla="*/ 10 w 431"/>
                <a:gd name="T47" fmla="*/ 232 h 273"/>
                <a:gd name="T48" fmla="*/ 14 w 431"/>
                <a:gd name="T49" fmla="*/ 243 h 273"/>
                <a:gd name="T50" fmla="*/ 21 w 431"/>
                <a:gd name="T51" fmla="*/ 252 h 273"/>
                <a:gd name="T52" fmla="*/ 30 w 431"/>
                <a:gd name="T53" fmla="*/ 258 h 273"/>
                <a:gd name="T54" fmla="*/ 40 w 431"/>
                <a:gd name="T55" fmla="*/ 262 h 273"/>
                <a:gd name="T56" fmla="*/ 382 w 431"/>
                <a:gd name="T57" fmla="*/ 263 h 273"/>
                <a:gd name="T58" fmla="*/ 394 w 431"/>
                <a:gd name="T59" fmla="*/ 261 h 273"/>
                <a:gd name="T60" fmla="*/ 404 w 431"/>
                <a:gd name="T61" fmla="*/ 257 h 273"/>
                <a:gd name="T62" fmla="*/ 412 w 431"/>
                <a:gd name="T63" fmla="*/ 249 h 273"/>
                <a:gd name="T64" fmla="*/ 418 w 431"/>
                <a:gd name="T65" fmla="*/ 240 h 273"/>
                <a:gd name="T66" fmla="*/ 421 w 431"/>
                <a:gd name="T67" fmla="*/ 228 h 273"/>
                <a:gd name="T68" fmla="*/ 421 w 431"/>
                <a:gd name="T69" fmla="*/ 45 h 273"/>
                <a:gd name="T70" fmla="*/ 418 w 431"/>
                <a:gd name="T71" fmla="*/ 34 h 273"/>
                <a:gd name="T72" fmla="*/ 413 w 431"/>
                <a:gd name="T73" fmla="*/ 24 h 273"/>
                <a:gd name="T74" fmla="*/ 404 w 431"/>
                <a:gd name="T75" fmla="*/ 17 h 273"/>
                <a:gd name="T76" fmla="*/ 394 w 431"/>
                <a:gd name="T77" fmla="*/ 12 h 273"/>
                <a:gd name="T78" fmla="*/ 382 w 431"/>
                <a:gd name="T79" fmla="*/ 10 h 273"/>
                <a:gd name="T80" fmla="*/ 41 w 431"/>
                <a:gd name="T81" fmla="*/ 11 h 273"/>
                <a:gd name="T82" fmla="*/ 30 w 431"/>
                <a:gd name="T83" fmla="*/ 14 h 273"/>
                <a:gd name="T84" fmla="*/ 21 w 431"/>
                <a:gd name="T85" fmla="*/ 21 h 273"/>
                <a:gd name="T86" fmla="*/ 14 w 431"/>
                <a:gd name="T87" fmla="*/ 30 h 273"/>
                <a:gd name="T88" fmla="*/ 10 w 431"/>
                <a:gd name="T89" fmla="*/ 41 h 273"/>
                <a:gd name="T90" fmla="*/ 9 w 431"/>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1" h="273">
                  <a:moveTo>
                    <a:pt x="0" y="49"/>
                  </a:moveTo>
                  <a:lnTo>
                    <a:pt x="0" y="44"/>
                  </a:lnTo>
                  <a:lnTo>
                    <a:pt x="1" y="39"/>
                  </a:lnTo>
                  <a:lnTo>
                    <a:pt x="2" y="34"/>
                  </a:lnTo>
                  <a:lnTo>
                    <a:pt x="3" y="30"/>
                  </a:lnTo>
                  <a:lnTo>
                    <a:pt x="5" y="26"/>
                  </a:lnTo>
                  <a:lnTo>
                    <a:pt x="8" y="22"/>
                  </a:lnTo>
                  <a:lnTo>
                    <a:pt x="11" y="18"/>
                  </a:lnTo>
                  <a:lnTo>
                    <a:pt x="14" y="14"/>
                  </a:lnTo>
                  <a:lnTo>
                    <a:pt x="17" y="11"/>
                  </a:lnTo>
                  <a:lnTo>
                    <a:pt x="21" y="9"/>
                  </a:lnTo>
                  <a:lnTo>
                    <a:pt x="25" y="6"/>
                  </a:lnTo>
                  <a:lnTo>
                    <a:pt x="29" y="4"/>
                  </a:lnTo>
                  <a:lnTo>
                    <a:pt x="34" y="2"/>
                  </a:lnTo>
                  <a:lnTo>
                    <a:pt x="38" y="1"/>
                  </a:lnTo>
                  <a:lnTo>
                    <a:pt x="43" y="0"/>
                  </a:lnTo>
                  <a:lnTo>
                    <a:pt x="48" y="0"/>
                  </a:lnTo>
                  <a:lnTo>
                    <a:pt x="382" y="0"/>
                  </a:lnTo>
                  <a:lnTo>
                    <a:pt x="387" y="0"/>
                  </a:lnTo>
                  <a:lnTo>
                    <a:pt x="392" y="1"/>
                  </a:lnTo>
                  <a:lnTo>
                    <a:pt x="397" y="2"/>
                  </a:lnTo>
                  <a:lnTo>
                    <a:pt x="401" y="4"/>
                  </a:lnTo>
                  <a:lnTo>
                    <a:pt x="405" y="6"/>
                  </a:lnTo>
                  <a:lnTo>
                    <a:pt x="409" y="8"/>
                  </a:lnTo>
                  <a:lnTo>
                    <a:pt x="413" y="11"/>
                  </a:lnTo>
                  <a:lnTo>
                    <a:pt x="417" y="14"/>
                  </a:lnTo>
                  <a:lnTo>
                    <a:pt x="420" y="18"/>
                  </a:lnTo>
                  <a:lnTo>
                    <a:pt x="422" y="21"/>
                  </a:lnTo>
                  <a:lnTo>
                    <a:pt x="425" y="25"/>
                  </a:lnTo>
                  <a:lnTo>
                    <a:pt x="427" y="30"/>
                  </a:lnTo>
                  <a:lnTo>
                    <a:pt x="429" y="34"/>
                  </a:lnTo>
                  <a:lnTo>
                    <a:pt x="430" y="39"/>
                  </a:lnTo>
                  <a:lnTo>
                    <a:pt x="431" y="44"/>
                  </a:lnTo>
                  <a:lnTo>
                    <a:pt x="431" y="49"/>
                  </a:lnTo>
                  <a:lnTo>
                    <a:pt x="431" y="224"/>
                  </a:lnTo>
                  <a:lnTo>
                    <a:pt x="431" y="229"/>
                  </a:lnTo>
                  <a:lnTo>
                    <a:pt x="430" y="234"/>
                  </a:lnTo>
                  <a:lnTo>
                    <a:pt x="429" y="238"/>
                  </a:lnTo>
                  <a:lnTo>
                    <a:pt x="427" y="243"/>
                  </a:lnTo>
                  <a:lnTo>
                    <a:pt x="425" y="247"/>
                  </a:lnTo>
                  <a:lnTo>
                    <a:pt x="423" y="251"/>
                  </a:lnTo>
                  <a:lnTo>
                    <a:pt x="420" y="255"/>
                  </a:lnTo>
                  <a:lnTo>
                    <a:pt x="417" y="258"/>
                  </a:lnTo>
                  <a:lnTo>
                    <a:pt x="413" y="262"/>
                  </a:lnTo>
                  <a:lnTo>
                    <a:pt x="410" y="264"/>
                  </a:lnTo>
                  <a:lnTo>
                    <a:pt x="406" y="267"/>
                  </a:lnTo>
                  <a:lnTo>
                    <a:pt x="401" y="269"/>
                  </a:lnTo>
                  <a:lnTo>
                    <a:pt x="397" y="271"/>
                  </a:lnTo>
                  <a:lnTo>
                    <a:pt x="392" y="272"/>
                  </a:lnTo>
                  <a:lnTo>
                    <a:pt x="388" y="273"/>
                  </a:lnTo>
                  <a:lnTo>
                    <a:pt x="383"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4"/>
                  </a:lnTo>
                  <a:lnTo>
                    <a:pt x="0" y="49"/>
                  </a:lnTo>
                  <a:close/>
                  <a:moveTo>
                    <a:pt x="9" y="224"/>
                  </a:moveTo>
                  <a:lnTo>
                    <a:pt x="10" y="228"/>
                  </a:lnTo>
                  <a:lnTo>
                    <a:pt x="10" y="232"/>
                  </a:lnTo>
                  <a:lnTo>
                    <a:pt x="11" y="235"/>
                  </a:lnTo>
                  <a:lnTo>
                    <a:pt x="12" y="239"/>
                  </a:lnTo>
                  <a:lnTo>
                    <a:pt x="14" y="243"/>
                  </a:lnTo>
                  <a:lnTo>
                    <a:pt x="16" y="246"/>
                  </a:lnTo>
                  <a:lnTo>
                    <a:pt x="18" y="249"/>
                  </a:lnTo>
                  <a:lnTo>
                    <a:pt x="21" y="252"/>
                  </a:lnTo>
                  <a:lnTo>
                    <a:pt x="23" y="254"/>
                  </a:lnTo>
                  <a:lnTo>
                    <a:pt x="26" y="256"/>
                  </a:lnTo>
                  <a:lnTo>
                    <a:pt x="30" y="258"/>
                  </a:lnTo>
                  <a:lnTo>
                    <a:pt x="33" y="260"/>
                  </a:lnTo>
                  <a:lnTo>
                    <a:pt x="36" y="261"/>
                  </a:lnTo>
                  <a:lnTo>
                    <a:pt x="40" y="262"/>
                  </a:lnTo>
                  <a:lnTo>
                    <a:pt x="44" y="263"/>
                  </a:lnTo>
                  <a:lnTo>
                    <a:pt x="48" y="263"/>
                  </a:lnTo>
                  <a:lnTo>
                    <a:pt x="382" y="263"/>
                  </a:lnTo>
                  <a:lnTo>
                    <a:pt x="386" y="263"/>
                  </a:lnTo>
                  <a:lnTo>
                    <a:pt x="390" y="262"/>
                  </a:lnTo>
                  <a:lnTo>
                    <a:pt x="394" y="261"/>
                  </a:lnTo>
                  <a:lnTo>
                    <a:pt x="397" y="260"/>
                  </a:lnTo>
                  <a:lnTo>
                    <a:pt x="401" y="259"/>
                  </a:lnTo>
                  <a:lnTo>
                    <a:pt x="404" y="257"/>
                  </a:lnTo>
                  <a:lnTo>
                    <a:pt x="407" y="254"/>
                  </a:lnTo>
                  <a:lnTo>
                    <a:pt x="410" y="252"/>
                  </a:lnTo>
                  <a:lnTo>
                    <a:pt x="412" y="249"/>
                  </a:lnTo>
                  <a:lnTo>
                    <a:pt x="414" y="246"/>
                  </a:lnTo>
                  <a:lnTo>
                    <a:pt x="416" y="243"/>
                  </a:lnTo>
                  <a:lnTo>
                    <a:pt x="418" y="240"/>
                  </a:lnTo>
                  <a:lnTo>
                    <a:pt x="419" y="236"/>
                  </a:lnTo>
                  <a:lnTo>
                    <a:pt x="420" y="232"/>
                  </a:lnTo>
                  <a:lnTo>
                    <a:pt x="421" y="228"/>
                  </a:lnTo>
                  <a:lnTo>
                    <a:pt x="421" y="224"/>
                  </a:lnTo>
                  <a:lnTo>
                    <a:pt x="421" y="49"/>
                  </a:lnTo>
                  <a:lnTo>
                    <a:pt x="421" y="45"/>
                  </a:lnTo>
                  <a:lnTo>
                    <a:pt x="421" y="41"/>
                  </a:lnTo>
                  <a:lnTo>
                    <a:pt x="420" y="37"/>
                  </a:lnTo>
                  <a:lnTo>
                    <a:pt x="418" y="34"/>
                  </a:lnTo>
                  <a:lnTo>
                    <a:pt x="417" y="30"/>
                  </a:lnTo>
                  <a:lnTo>
                    <a:pt x="415" y="27"/>
                  </a:lnTo>
                  <a:lnTo>
                    <a:pt x="413" y="24"/>
                  </a:lnTo>
                  <a:lnTo>
                    <a:pt x="410" y="21"/>
                  </a:lnTo>
                  <a:lnTo>
                    <a:pt x="407" y="19"/>
                  </a:lnTo>
                  <a:lnTo>
                    <a:pt x="404" y="17"/>
                  </a:lnTo>
                  <a:lnTo>
                    <a:pt x="401" y="15"/>
                  </a:lnTo>
                  <a:lnTo>
                    <a:pt x="398" y="13"/>
                  </a:lnTo>
                  <a:lnTo>
                    <a:pt x="394" y="12"/>
                  </a:lnTo>
                  <a:lnTo>
                    <a:pt x="390" y="11"/>
                  </a:lnTo>
                  <a:lnTo>
                    <a:pt x="386" y="10"/>
                  </a:lnTo>
                  <a:lnTo>
                    <a:pt x="382"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24" name="Rectangle 31"/>
            <p:cNvSpPr>
              <a:spLocks noChangeArrowheads="1"/>
            </p:cNvSpPr>
            <p:nvPr/>
          </p:nvSpPr>
          <p:spPr bwMode="auto">
            <a:xfrm>
              <a:off x="6439" y="4122"/>
              <a:ext cx="23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天然資源</a:t>
              </a:r>
              <a:endParaRPr lang="ja-JP" altLang="ja-JP" sz="1088"/>
            </a:p>
          </p:txBody>
        </p:sp>
        <p:sp>
          <p:nvSpPr>
            <p:cNvPr id="1025" name="Rectangle 32"/>
            <p:cNvSpPr>
              <a:spLocks noChangeArrowheads="1"/>
            </p:cNvSpPr>
            <p:nvPr/>
          </p:nvSpPr>
          <p:spPr bwMode="auto">
            <a:xfrm>
              <a:off x="6672" y="4115"/>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27" name="Freeform 33"/>
            <p:cNvSpPr>
              <a:spLocks/>
            </p:cNvSpPr>
            <p:nvPr/>
          </p:nvSpPr>
          <p:spPr bwMode="auto">
            <a:xfrm>
              <a:off x="7827" y="4075"/>
              <a:ext cx="458" cy="219"/>
            </a:xfrm>
            <a:custGeom>
              <a:avLst/>
              <a:gdLst>
                <a:gd name="T0" fmla="*/ 0 w 3147"/>
                <a:gd name="T1" fmla="*/ 251 h 1506"/>
                <a:gd name="T2" fmla="*/ 252 w 3147"/>
                <a:gd name="T3" fmla="*/ 0 h 1506"/>
                <a:gd name="T4" fmla="*/ 2896 w 3147"/>
                <a:gd name="T5" fmla="*/ 0 h 1506"/>
                <a:gd name="T6" fmla="*/ 3147 w 3147"/>
                <a:gd name="T7" fmla="*/ 251 h 1506"/>
                <a:gd name="T8" fmla="*/ 3147 w 3147"/>
                <a:gd name="T9" fmla="*/ 1255 h 1506"/>
                <a:gd name="T10" fmla="*/ 2896 w 3147"/>
                <a:gd name="T11" fmla="*/ 1506 h 1506"/>
                <a:gd name="T12" fmla="*/ 252 w 3147"/>
                <a:gd name="T13" fmla="*/ 1506 h 1506"/>
                <a:gd name="T14" fmla="*/ 0 w 3147"/>
                <a:gd name="T15" fmla="*/ 1255 h 1506"/>
                <a:gd name="T16" fmla="*/ 0 w 3147"/>
                <a:gd name="T17" fmla="*/ 251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7" h="1506">
                  <a:moveTo>
                    <a:pt x="0" y="251"/>
                  </a:moveTo>
                  <a:cubicBezTo>
                    <a:pt x="0" y="112"/>
                    <a:pt x="113" y="0"/>
                    <a:pt x="252" y="0"/>
                  </a:cubicBezTo>
                  <a:lnTo>
                    <a:pt x="2896" y="0"/>
                  </a:lnTo>
                  <a:cubicBezTo>
                    <a:pt x="3035" y="0"/>
                    <a:pt x="3147" y="112"/>
                    <a:pt x="3147" y="251"/>
                  </a:cubicBezTo>
                  <a:lnTo>
                    <a:pt x="3147" y="1255"/>
                  </a:lnTo>
                  <a:cubicBezTo>
                    <a:pt x="3147" y="1394"/>
                    <a:pt x="3035" y="1506"/>
                    <a:pt x="2896" y="1506"/>
                  </a:cubicBezTo>
                  <a:lnTo>
                    <a:pt x="252" y="1506"/>
                  </a:lnTo>
                  <a:cubicBezTo>
                    <a:pt x="113" y="1506"/>
                    <a:pt x="0" y="1394"/>
                    <a:pt x="0" y="1255"/>
                  </a:cubicBezTo>
                  <a:lnTo>
                    <a:pt x="0" y="251"/>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28" name="Freeform 34"/>
            <p:cNvSpPr>
              <a:spLocks noEditPoints="1"/>
            </p:cNvSpPr>
            <p:nvPr/>
          </p:nvSpPr>
          <p:spPr bwMode="auto">
            <a:xfrm>
              <a:off x="7823" y="4070"/>
              <a:ext cx="467" cy="229"/>
            </a:xfrm>
            <a:custGeom>
              <a:avLst/>
              <a:gdLst>
                <a:gd name="T0" fmla="*/ 0 w 467"/>
                <a:gd name="T1" fmla="*/ 33 h 229"/>
                <a:gd name="T2" fmla="*/ 4 w 467"/>
                <a:gd name="T3" fmla="*/ 22 h 229"/>
                <a:gd name="T4" fmla="*/ 11 w 467"/>
                <a:gd name="T5" fmla="*/ 12 h 229"/>
                <a:gd name="T6" fmla="*/ 21 w 467"/>
                <a:gd name="T7" fmla="*/ 5 h 229"/>
                <a:gd name="T8" fmla="*/ 32 w 467"/>
                <a:gd name="T9" fmla="*/ 1 h 229"/>
                <a:gd name="T10" fmla="*/ 425 w 467"/>
                <a:gd name="T11" fmla="*/ 0 h 229"/>
                <a:gd name="T12" fmla="*/ 437 w 467"/>
                <a:gd name="T13" fmla="*/ 1 h 229"/>
                <a:gd name="T14" fmla="*/ 448 w 467"/>
                <a:gd name="T15" fmla="*/ 7 h 229"/>
                <a:gd name="T16" fmla="*/ 457 w 467"/>
                <a:gd name="T17" fmla="*/ 15 h 229"/>
                <a:gd name="T18" fmla="*/ 463 w 467"/>
                <a:gd name="T19" fmla="*/ 25 h 229"/>
                <a:gd name="T20" fmla="*/ 466 w 467"/>
                <a:gd name="T21" fmla="*/ 37 h 229"/>
                <a:gd name="T22" fmla="*/ 466 w 467"/>
                <a:gd name="T23" fmla="*/ 191 h 229"/>
                <a:gd name="T24" fmla="*/ 464 w 467"/>
                <a:gd name="T25" fmla="*/ 203 h 229"/>
                <a:gd name="T26" fmla="*/ 457 w 467"/>
                <a:gd name="T27" fmla="*/ 213 h 229"/>
                <a:gd name="T28" fmla="*/ 449 w 467"/>
                <a:gd name="T29" fmla="*/ 221 h 229"/>
                <a:gd name="T30" fmla="*/ 438 w 467"/>
                <a:gd name="T31" fmla="*/ 227 h 229"/>
                <a:gd name="T32" fmla="*/ 426 w 467"/>
                <a:gd name="T33" fmla="*/ 229 h 229"/>
                <a:gd name="T34" fmla="*/ 33 w 467"/>
                <a:gd name="T35" fmla="*/ 228 h 229"/>
                <a:gd name="T36" fmla="*/ 21 w 467"/>
                <a:gd name="T37" fmla="*/ 224 h 229"/>
                <a:gd name="T38" fmla="*/ 12 w 467"/>
                <a:gd name="T39" fmla="*/ 217 h 229"/>
                <a:gd name="T40" fmla="*/ 5 w 467"/>
                <a:gd name="T41" fmla="*/ 207 h 229"/>
                <a:gd name="T42" fmla="*/ 0 w 467"/>
                <a:gd name="T43" fmla="*/ 196 h 229"/>
                <a:gd name="T44" fmla="*/ 0 w 467"/>
                <a:gd name="T45" fmla="*/ 41 h 229"/>
                <a:gd name="T46" fmla="*/ 10 w 467"/>
                <a:gd name="T47" fmla="*/ 193 h 229"/>
                <a:gd name="T48" fmla="*/ 13 w 467"/>
                <a:gd name="T49" fmla="*/ 202 h 229"/>
                <a:gd name="T50" fmla="*/ 18 w 467"/>
                <a:gd name="T51" fmla="*/ 209 h 229"/>
                <a:gd name="T52" fmla="*/ 26 w 467"/>
                <a:gd name="T53" fmla="*/ 215 h 229"/>
                <a:gd name="T54" fmla="*/ 34 w 467"/>
                <a:gd name="T55" fmla="*/ 218 h 229"/>
                <a:gd name="T56" fmla="*/ 425 w 467"/>
                <a:gd name="T57" fmla="*/ 219 h 229"/>
                <a:gd name="T58" fmla="*/ 434 w 467"/>
                <a:gd name="T59" fmla="*/ 218 h 229"/>
                <a:gd name="T60" fmla="*/ 443 w 467"/>
                <a:gd name="T61" fmla="*/ 214 h 229"/>
                <a:gd name="T62" fmla="*/ 450 w 467"/>
                <a:gd name="T63" fmla="*/ 207 h 229"/>
                <a:gd name="T64" fmla="*/ 454 w 467"/>
                <a:gd name="T65" fmla="*/ 200 h 229"/>
                <a:gd name="T66" fmla="*/ 457 w 467"/>
                <a:gd name="T67" fmla="*/ 191 h 229"/>
                <a:gd name="T68" fmla="*/ 457 w 467"/>
                <a:gd name="T69" fmla="*/ 38 h 229"/>
                <a:gd name="T70" fmla="*/ 455 w 467"/>
                <a:gd name="T71" fmla="*/ 29 h 229"/>
                <a:gd name="T72" fmla="*/ 450 w 467"/>
                <a:gd name="T73" fmla="*/ 21 h 229"/>
                <a:gd name="T74" fmla="*/ 443 w 467"/>
                <a:gd name="T75" fmla="*/ 15 h 229"/>
                <a:gd name="T76" fmla="*/ 435 w 467"/>
                <a:gd name="T77" fmla="*/ 11 h 229"/>
                <a:gd name="T78" fmla="*/ 425 w 467"/>
                <a:gd name="T79" fmla="*/ 9 h 229"/>
                <a:gd name="T80" fmla="*/ 35 w 467"/>
                <a:gd name="T81" fmla="*/ 10 h 229"/>
                <a:gd name="T82" fmla="*/ 26 w 467"/>
                <a:gd name="T83" fmla="*/ 13 h 229"/>
                <a:gd name="T84" fmla="*/ 19 w 467"/>
                <a:gd name="T85" fmla="*/ 18 h 229"/>
                <a:gd name="T86" fmla="*/ 13 w 467"/>
                <a:gd name="T87" fmla="*/ 26 h 229"/>
                <a:gd name="T88" fmla="*/ 10 w 467"/>
                <a:gd name="T89" fmla="*/ 34 h 229"/>
                <a:gd name="T90" fmla="*/ 9 w 467"/>
                <a:gd name="T91" fmla="*/ 18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229">
                  <a:moveTo>
                    <a:pt x="0" y="41"/>
                  </a:moveTo>
                  <a:lnTo>
                    <a:pt x="0" y="37"/>
                  </a:lnTo>
                  <a:lnTo>
                    <a:pt x="0" y="33"/>
                  </a:lnTo>
                  <a:lnTo>
                    <a:pt x="1" y="29"/>
                  </a:lnTo>
                  <a:lnTo>
                    <a:pt x="3" y="25"/>
                  </a:lnTo>
                  <a:lnTo>
                    <a:pt x="4" y="22"/>
                  </a:lnTo>
                  <a:lnTo>
                    <a:pt x="6" y="18"/>
                  </a:lnTo>
                  <a:lnTo>
                    <a:pt x="9" y="15"/>
                  </a:lnTo>
                  <a:lnTo>
                    <a:pt x="11" y="12"/>
                  </a:lnTo>
                  <a:lnTo>
                    <a:pt x="14" y="9"/>
                  </a:lnTo>
                  <a:lnTo>
                    <a:pt x="18" y="7"/>
                  </a:lnTo>
                  <a:lnTo>
                    <a:pt x="21" y="5"/>
                  </a:lnTo>
                  <a:lnTo>
                    <a:pt x="25" y="3"/>
                  </a:lnTo>
                  <a:lnTo>
                    <a:pt x="28" y="2"/>
                  </a:lnTo>
                  <a:lnTo>
                    <a:pt x="32" y="1"/>
                  </a:lnTo>
                  <a:lnTo>
                    <a:pt x="36" y="0"/>
                  </a:lnTo>
                  <a:lnTo>
                    <a:pt x="41" y="0"/>
                  </a:lnTo>
                  <a:lnTo>
                    <a:pt x="425" y="0"/>
                  </a:lnTo>
                  <a:lnTo>
                    <a:pt x="429" y="0"/>
                  </a:lnTo>
                  <a:lnTo>
                    <a:pt x="433" y="0"/>
                  </a:lnTo>
                  <a:lnTo>
                    <a:pt x="437" y="1"/>
                  </a:lnTo>
                  <a:lnTo>
                    <a:pt x="441" y="3"/>
                  </a:lnTo>
                  <a:lnTo>
                    <a:pt x="445" y="5"/>
                  </a:lnTo>
                  <a:lnTo>
                    <a:pt x="448" y="7"/>
                  </a:lnTo>
                  <a:lnTo>
                    <a:pt x="451" y="9"/>
                  </a:lnTo>
                  <a:lnTo>
                    <a:pt x="454" y="12"/>
                  </a:lnTo>
                  <a:lnTo>
                    <a:pt x="457" y="15"/>
                  </a:lnTo>
                  <a:lnTo>
                    <a:pt x="459" y="18"/>
                  </a:lnTo>
                  <a:lnTo>
                    <a:pt x="462" y="21"/>
                  </a:lnTo>
                  <a:lnTo>
                    <a:pt x="463" y="25"/>
                  </a:lnTo>
                  <a:lnTo>
                    <a:pt x="465" y="29"/>
                  </a:lnTo>
                  <a:lnTo>
                    <a:pt x="466" y="32"/>
                  </a:lnTo>
                  <a:lnTo>
                    <a:pt x="466" y="37"/>
                  </a:lnTo>
                  <a:lnTo>
                    <a:pt x="467" y="41"/>
                  </a:lnTo>
                  <a:lnTo>
                    <a:pt x="467" y="187"/>
                  </a:lnTo>
                  <a:lnTo>
                    <a:pt x="466" y="191"/>
                  </a:lnTo>
                  <a:lnTo>
                    <a:pt x="466" y="195"/>
                  </a:lnTo>
                  <a:lnTo>
                    <a:pt x="465" y="199"/>
                  </a:lnTo>
                  <a:lnTo>
                    <a:pt x="464" y="203"/>
                  </a:lnTo>
                  <a:lnTo>
                    <a:pt x="462" y="207"/>
                  </a:lnTo>
                  <a:lnTo>
                    <a:pt x="460" y="210"/>
                  </a:lnTo>
                  <a:lnTo>
                    <a:pt x="457" y="213"/>
                  </a:lnTo>
                  <a:lnTo>
                    <a:pt x="455" y="216"/>
                  </a:lnTo>
                  <a:lnTo>
                    <a:pt x="452" y="219"/>
                  </a:lnTo>
                  <a:lnTo>
                    <a:pt x="449" y="221"/>
                  </a:lnTo>
                  <a:lnTo>
                    <a:pt x="445" y="223"/>
                  </a:lnTo>
                  <a:lnTo>
                    <a:pt x="442" y="225"/>
                  </a:lnTo>
                  <a:lnTo>
                    <a:pt x="438" y="227"/>
                  </a:lnTo>
                  <a:lnTo>
                    <a:pt x="434" y="228"/>
                  </a:lnTo>
                  <a:lnTo>
                    <a:pt x="430" y="228"/>
                  </a:lnTo>
                  <a:lnTo>
                    <a:pt x="426" y="229"/>
                  </a:lnTo>
                  <a:lnTo>
                    <a:pt x="41" y="229"/>
                  </a:lnTo>
                  <a:lnTo>
                    <a:pt x="37" y="228"/>
                  </a:lnTo>
                  <a:lnTo>
                    <a:pt x="33" y="228"/>
                  </a:lnTo>
                  <a:lnTo>
                    <a:pt x="29" y="227"/>
                  </a:lnTo>
                  <a:lnTo>
                    <a:pt x="25" y="225"/>
                  </a:lnTo>
                  <a:lnTo>
                    <a:pt x="21" y="224"/>
                  </a:lnTo>
                  <a:lnTo>
                    <a:pt x="18" y="222"/>
                  </a:lnTo>
                  <a:lnTo>
                    <a:pt x="15" y="219"/>
                  </a:lnTo>
                  <a:lnTo>
                    <a:pt x="12" y="217"/>
                  </a:lnTo>
                  <a:lnTo>
                    <a:pt x="9" y="214"/>
                  </a:lnTo>
                  <a:lnTo>
                    <a:pt x="7" y="211"/>
                  </a:lnTo>
                  <a:lnTo>
                    <a:pt x="5" y="207"/>
                  </a:lnTo>
                  <a:lnTo>
                    <a:pt x="3" y="204"/>
                  </a:lnTo>
                  <a:lnTo>
                    <a:pt x="2" y="200"/>
                  </a:lnTo>
                  <a:lnTo>
                    <a:pt x="0" y="196"/>
                  </a:lnTo>
                  <a:lnTo>
                    <a:pt x="0" y="192"/>
                  </a:lnTo>
                  <a:lnTo>
                    <a:pt x="0" y="187"/>
                  </a:lnTo>
                  <a:lnTo>
                    <a:pt x="0" y="41"/>
                  </a:lnTo>
                  <a:close/>
                  <a:moveTo>
                    <a:pt x="9" y="187"/>
                  </a:moveTo>
                  <a:lnTo>
                    <a:pt x="9" y="190"/>
                  </a:lnTo>
                  <a:lnTo>
                    <a:pt x="10" y="193"/>
                  </a:lnTo>
                  <a:lnTo>
                    <a:pt x="11" y="196"/>
                  </a:lnTo>
                  <a:lnTo>
                    <a:pt x="12" y="199"/>
                  </a:lnTo>
                  <a:lnTo>
                    <a:pt x="13" y="202"/>
                  </a:lnTo>
                  <a:lnTo>
                    <a:pt x="14" y="205"/>
                  </a:lnTo>
                  <a:lnTo>
                    <a:pt x="16" y="207"/>
                  </a:lnTo>
                  <a:lnTo>
                    <a:pt x="18" y="209"/>
                  </a:lnTo>
                  <a:lnTo>
                    <a:pt x="21" y="212"/>
                  </a:lnTo>
                  <a:lnTo>
                    <a:pt x="23" y="213"/>
                  </a:lnTo>
                  <a:lnTo>
                    <a:pt x="26" y="215"/>
                  </a:lnTo>
                  <a:lnTo>
                    <a:pt x="28" y="216"/>
                  </a:lnTo>
                  <a:lnTo>
                    <a:pt x="31" y="217"/>
                  </a:lnTo>
                  <a:lnTo>
                    <a:pt x="34" y="218"/>
                  </a:lnTo>
                  <a:lnTo>
                    <a:pt x="37" y="219"/>
                  </a:lnTo>
                  <a:lnTo>
                    <a:pt x="41" y="219"/>
                  </a:lnTo>
                  <a:lnTo>
                    <a:pt x="425" y="219"/>
                  </a:lnTo>
                  <a:lnTo>
                    <a:pt x="428" y="219"/>
                  </a:lnTo>
                  <a:lnTo>
                    <a:pt x="431" y="218"/>
                  </a:lnTo>
                  <a:lnTo>
                    <a:pt x="434" y="218"/>
                  </a:lnTo>
                  <a:lnTo>
                    <a:pt x="437" y="217"/>
                  </a:lnTo>
                  <a:lnTo>
                    <a:pt x="440" y="215"/>
                  </a:lnTo>
                  <a:lnTo>
                    <a:pt x="443" y="214"/>
                  </a:lnTo>
                  <a:lnTo>
                    <a:pt x="445" y="212"/>
                  </a:lnTo>
                  <a:lnTo>
                    <a:pt x="448" y="210"/>
                  </a:lnTo>
                  <a:lnTo>
                    <a:pt x="450" y="207"/>
                  </a:lnTo>
                  <a:lnTo>
                    <a:pt x="451" y="205"/>
                  </a:lnTo>
                  <a:lnTo>
                    <a:pt x="453" y="203"/>
                  </a:lnTo>
                  <a:lnTo>
                    <a:pt x="454" y="200"/>
                  </a:lnTo>
                  <a:lnTo>
                    <a:pt x="456" y="197"/>
                  </a:lnTo>
                  <a:lnTo>
                    <a:pt x="456" y="194"/>
                  </a:lnTo>
                  <a:lnTo>
                    <a:pt x="457" y="191"/>
                  </a:lnTo>
                  <a:lnTo>
                    <a:pt x="457" y="187"/>
                  </a:lnTo>
                  <a:lnTo>
                    <a:pt x="457" y="41"/>
                  </a:lnTo>
                  <a:lnTo>
                    <a:pt x="457" y="38"/>
                  </a:lnTo>
                  <a:lnTo>
                    <a:pt x="456" y="35"/>
                  </a:lnTo>
                  <a:lnTo>
                    <a:pt x="456" y="32"/>
                  </a:lnTo>
                  <a:lnTo>
                    <a:pt x="455" y="29"/>
                  </a:lnTo>
                  <a:lnTo>
                    <a:pt x="453" y="26"/>
                  </a:lnTo>
                  <a:lnTo>
                    <a:pt x="452" y="24"/>
                  </a:lnTo>
                  <a:lnTo>
                    <a:pt x="450" y="21"/>
                  </a:lnTo>
                  <a:lnTo>
                    <a:pt x="448" y="19"/>
                  </a:lnTo>
                  <a:lnTo>
                    <a:pt x="446" y="17"/>
                  </a:lnTo>
                  <a:lnTo>
                    <a:pt x="443" y="15"/>
                  </a:lnTo>
                  <a:lnTo>
                    <a:pt x="441" y="13"/>
                  </a:lnTo>
                  <a:lnTo>
                    <a:pt x="438" y="12"/>
                  </a:lnTo>
                  <a:lnTo>
                    <a:pt x="435" y="11"/>
                  </a:lnTo>
                  <a:lnTo>
                    <a:pt x="432" y="10"/>
                  </a:lnTo>
                  <a:lnTo>
                    <a:pt x="429" y="10"/>
                  </a:lnTo>
                  <a:lnTo>
                    <a:pt x="425" y="9"/>
                  </a:lnTo>
                  <a:lnTo>
                    <a:pt x="41" y="9"/>
                  </a:lnTo>
                  <a:lnTo>
                    <a:pt x="38" y="9"/>
                  </a:lnTo>
                  <a:lnTo>
                    <a:pt x="35" y="10"/>
                  </a:lnTo>
                  <a:lnTo>
                    <a:pt x="32" y="11"/>
                  </a:lnTo>
                  <a:lnTo>
                    <a:pt x="29" y="12"/>
                  </a:lnTo>
                  <a:lnTo>
                    <a:pt x="26" y="13"/>
                  </a:lnTo>
                  <a:lnTo>
                    <a:pt x="23" y="15"/>
                  </a:lnTo>
                  <a:lnTo>
                    <a:pt x="21" y="16"/>
                  </a:lnTo>
                  <a:lnTo>
                    <a:pt x="19" y="18"/>
                  </a:lnTo>
                  <a:lnTo>
                    <a:pt x="17" y="21"/>
                  </a:lnTo>
                  <a:lnTo>
                    <a:pt x="15" y="23"/>
                  </a:lnTo>
                  <a:lnTo>
                    <a:pt x="13" y="26"/>
                  </a:lnTo>
                  <a:lnTo>
                    <a:pt x="12" y="29"/>
                  </a:lnTo>
                  <a:lnTo>
                    <a:pt x="11" y="31"/>
                  </a:lnTo>
                  <a:lnTo>
                    <a:pt x="10" y="34"/>
                  </a:lnTo>
                  <a:lnTo>
                    <a:pt x="9" y="38"/>
                  </a:lnTo>
                  <a:lnTo>
                    <a:pt x="9" y="41"/>
                  </a:lnTo>
                  <a:lnTo>
                    <a:pt x="9" y="187"/>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29" name="Rectangle 35"/>
            <p:cNvSpPr>
              <a:spLocks noChangeArrowheads="1"/>
            </p:cNvSpPr>
            <p:nvPr/>
          </p:nvSpPr>
          <p:spPr bwMode="auto">
            <a:xfrm>
              <a:off x="7857" y="4112"/>
              <a:ext cx="12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建設</a:t>
              </a:r>
              <a:endParaRPr lang="ja-JP" altLang="ja-JP" sz="1088"/>
            </a:p>
          </p:txBody>
        </p:sp>
        <p:sp>
          <p:nvSpPr>
            <p:cNvPr id="1030" name="Rectangle 36"/>
            <p:cNvSpPr>
              <a:spLocks noChangeArrowheads="1"/>
            </p:cNvSpPr>
            <p:nvPr/>
          </p:nvSpPr>
          <p:spPr bwMode="auto">
            <a:xfrm>
              <a:off x="7973" y="4112"/>
              <a:ext cx="23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資材等に</a:t>
              </a:r>
              <a:endParaRPr lang="ja-JP" altLang="ja-JP" sz="1088"/>
            </a:p>
          </p:txBody>
        </p:sp>
        <p:sp>
          <p:nvSpPr>
            <p:cNvPr id="1031" name="Rectangle 37"/>
            <p:cNvSpPr>
              <a:spLocks noChangeArrowheads="1"/>
            </p:cNvSpPr>
            <p:nvPr/>
          </p:nvSpPr>
          <p:spPr bwMode="auto">
            <a:xfrm>
              <a:off x="7857" y="4188"/>
              <a:ext cx="17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再利用</a:t>
              </a:r>
              <a:endParaRPr lang="ja-JP" altLang="ja-JP" sz="1088"/>
            </a:p>
          </p:txBody>
        </p:sp>
        <p:sp>
          <p:nvSpPr>
            <p:cNvPr id="1032" name="Rectangle 38"/>
            <p:cNvSpPr>
              <a:spLocks noChangeArrowheads="1"/>
            </p:cNvSpPr>
            <p:nvPr/>
          </p:nvSpPr>
          <p:spPr bwMode="auto">
            <a:xfrm>
              <a:off x="8031" y="4181"/>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33" name="Rectangle 39"/>
            <p:cNvSpPr>
              <a:spLocks noChangeArrowheads="1"/>
            </p:cNvSpPr>
            <p:nvPr/>
          </p:nvSpPr>
          <p:spPr bwMode="auto">
            <a:xfrm>
              <a:off x="8056" y="4255"/>
              <a:ext cx="1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363">
                  <a:solidFill>
                    <a:srgbClr val="000000"/>
                  </a:solidFill>
                  <a:latin typeface="Century" pitchFamily="18" charset="0"/>
                </a:rPr>
                <a:t> </a:t>
              </a:r>
              <a:endParaRPr lang="ja-JP" altLang="ja-JP" sz="1088"/>
            </a:p>
          </p:txBody>
        </p:sp>
        <p:sp>
          <p:nvSpPr>
            <p:cNvPr id="1034" name="Freeform 40"/>
            <p:cNvSpPr>
              <a:spLocks/>
            </p:cNvSpPr>
            <p:nvPr/>
          </p:nvSpPr>
          <p:spPr bwMode="auto">
            <a:xfrm>
              <a:off x="6552" y="2689"/>
              <a:ext cx="324" cy="163"/>
            </a:xfrm>
            <a:custGeom>
              <a:avLst/>
              <a:gdLst>
                <a:gd name="T0" fmla="*/ 0 w 8933"/>
                <a:gd name="T1" fmla="*/ 750 h 4500"/>
                <a:gd name="T2" fmla="*/ 750 w 8933"/>
                <a:gd name="T3" fmla="*/ 0 h 4500"/>
                <a:gd name="T4" fmla="*/ 8183 w 8933"/>
                <a:gd name="T5" fmla="*/ 0 h 4500"/>
                <a:gd name="T6" fmla="*/ 8933 w 8933"/>
                <a:gd name="T7" fmla="*/ 750 h 4500"/>
                <a:gd name="T8" fmla="*/ 8933 w 8933"/>
                <a:gd name="T9" fmla="*/ 3750 h 4500"/>
                <a:gd name="T10" fmla="*/ 8183 w 8933"/>
                <a:gd name="T11" fmla="*/ 4500 h 4500"/>
                <a:gd name="T12" fmla="*/ 750 w 8933"/>
                <a:gd name="T13" fmla="*/ 4500 h 4500"/>
                <a:gd name="T14" fmla="*/ 0 w 8933"/>
                <a:gd name="T15" fmla="*/ 3750 h 4500"/>
                <a:gd name="T16" fmla="*/ 0 w 8933"/>
                <a:gd name="T17" fmla="*/ 750 h 4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33" h="4500">
                  <a:moveTo>
                    <a:pt x="0" y="750"/>
                  </a:moveTo>
                  <a:cubicBezTo>
                    <a:pt x="0" y="336"/>
                    <a:pt x="335" y="0"/>
                    <a:pt x="750" y="0"/>
                  </a:cubicBezTo>
                  <a:lnTo>
                    <a:pt x="8183" y="0"/>
                  </a:lnTo>
                  <a:cubicBezTo>
                    <a:pt x="8597" y="0"/>
                    <a:pt x="8933" y="336"/>
                    <a:pt x="8933" y="750"/>
                  </a:cubicBezTo>
                  <a:lnTo>
                    <a:pt x="8933" y="3750"/>
                  </a:lnTo>
                  <a:cubicBezTo>
                    <a:pt x="8933" y="4164"/>
                    <a:pt x="8597" y="4500"/>
                    <a:pt x="8183" y="4500"/>
                  </a:cubicBezTo>
                  <a:lnTo>
                    <a:pt x="750" y="4500"/>
                  </a:lnTo>
                  <a:cubicBezTo>
                    <a:pt x="335" y="4500"/>
                    <a:pt x="0" y="4164"/>
                    <a:pt x="0" y="3750"/>
                  </a:cubicBezTo>
                  <a:lnTo>
                    <a:pt x="0" y="750"/>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35" name="Freeform 41"/>
            <p:cNvSpPr>
              <a:spLocks noEditPoints="1"/>
            </p:cNvSpPr>
            <p:nvPr/>
          </p:nvSpPr>
          <p:spPr bwMode="auto">
            <a:xfrm>
              <a:off x="6547" y="2684"/>
              <a:ext cx="334" cy="173"/>
            </a:xfrm>
            <a:custGeom>
              <a:avLst/>
              <a:gdLst>
                <a:gd name="T0" fmla="*/ 17 w 9200"/>
                <a:gd name="T1" fmla="*/ 713 h 4767"/>
                <a:gd name="T2" fmla="*/ 103 w 9200"/>
                <a:gd name="T3" fmla="*/ 469 h 4767"/>
                <a:gd name="T4" fmla="*/ 267 w 9200"/>
                <a:gd name="T5" fmla="*/ 251 h 4767"/>
                <a:gd name="T6" fmla="*/ 457 w 9200"/>
                <a:gd name="T7" fmla="*/ 110 h 4767"/>
                <a:gd name="T8" fmla="*/ 698 w 9200"/>
                <a:gd name="T9" fmla="*/ 20 h 4767"/>
                <a:gd name="T10" fmla="*/ 8316 w 9200"/>
                <a:gd name="T11" fmla="*/ 0 h 4767"/>
                <a:gd name="T12" fmla="*/ 8573 w 9200"/>
                <a:gd name="T13" fmla="*/ 39 h 4767"/>
                <a:gd name="T14" fmla="*/ 8804 w 9200"/>
                <a:gd name="T15" fmla="*/ 147 h 4767"/>
                <a:gd name="T16" fmla="*/ 8949 w 9200"/>
                <a:gd name="T17" fmla="*/ 268 h 4767"/>
                <a:gd name="T18" fmla="*/ 9090 w 9200"/>
                <a:gd name="T19" fmla="*/ 458 h 4767"/>
                <a:gd name="T20" fmla="*/ 9180 w 9200"/>
                <a:gd name="T21" fmla="*/ 698 h 4767"/>
                <a:gd name="T22" fmla="*/ 9200 w 9200"/>
                <a:gd name="T23" fmla="*/ 3883 h 4767"/>
                <a:gd name="T24" fmla="*/ 9161 w 9200"/>
                <a:gd name="T25" fmla="*/ 4140 h 4767"/>
                <a:gd name="T26" fmla="*/ 9053 w 9200"/>
                <a:gd name="T27" fmla="*/ 4371 h 4767"/>
                <a:gd name="T28" fmla="*/ 8932 w 9200"/>
                <a:gd name="T29" fmla="*/ 4516 h 4767"/>
                <a:gd name="T30" fmla="*/ 8742 w 9200"/>
                <a:gd name="T31" fmla="*/ 4657 h 4767"/>
                <a:gd name="T32" fmla="*/ 8501 w 9200"/>
                <a:gd name="T33" fmla="*/ 4747 h 4767"/>
                <a:gd name="T34" fmla="*/ 883 w 9200"/>
                <a:gd name="T35" fmla="*/ 4767 h 4767"/>
                <a:gd name="T36" fmla="*/ 626 w 9200"/>
                <a:gd name="T37" fmla="*/ 4728 h 4767"/>
                <a:gd name="T38" fmla="*/ 395 w 9200"/>
                <a:gd name="T39" fmla="*/ 4620 h 4767"/>
                <a:gd name="T40" fmla="*/ 249 w 9200"/>
                <a:gd name="T41" fmla="*/ 4498 h 4767"/>
                <a:gd name="T42" fmla="*/ 72 w 9200"/>
                <a:gd name="T43" fmla="*/ 4233 h 4767"/>
                <a:gd name="T44" fmla="*/ 6 w 9200"/>
                <a:gd name="T45" fmla="*/ 3980 h 4767"/>
                <a:gd name="T46" fmla="*/ 267 w 9200"/>
                <a:gd name="T47" fmla="*/ 3877 h 4767"/>
                <a:gd name="T48" fmla="*/ 293 w 9200"/>
                <a:gd name="T49" fmla="*/ 4061 h 4767"/>
                <a:gd name="T50" fmla="*/ 365 w 9200"/>
                <a:gd name="T51" fmla="*/ 4218 h 4767"/>
                <a:gd name="T52" fmla="*/ 549 w 9200"/>
                <a:gd name="T53" fmla="*/ 4403 h 4767"/>
                <a:gd name="T54" fmla="*/ 637 w 9200"/>
                <a:gd name="T55" fmla="*/ 4449 h 4767"/>
                <a:gd name="T56" fmla="*/ 813 w 9200"/>
                <a:gd name="T57" fmla="*/ 4496 h 4767"/>
                <a:gd name="T58" fmla="*/ 8374 w 9200"/>
                <a:gd name="T59" fmla="*/ 4498 h 4767"/>
                <a:gd name="T60" fmla="*/ 8550 w 9200"/>
                <a:gd name="T61" fmla="*/ 4455 h 4767"/>
                <a:gd name="T62" fmla="*/ 8650 w 9200"/>
                <a:gd name="T63" fmla="*/ 4403 h 4767"/>
                <a:gd name="T64" fmla="*/ 8836 w 9200"/>
                <a:gd name="T65" fmla="*/ 4217 h 4767"/>
                <a:gd name="T66" fmla="*/ 8882 w 9200"/>
                <a:gd name="T67" fmla="*/ 4130 h 4767"/>
                <a:gd name="T68" fmla="*/ 8929 w 9200"/>
                <a:gd name="T69" fmla="*/ 3954 h 4767"/>
                <a:gd name="T70" fmla="*/ 8931 w 9200"/>
                <a:gd name="T71" fmla="*/ 826 h 4767"/>
                <a:gd name="T72" fmla="*/ 8888 w 9200"/>
                <a:gd name="T73" fmla="*/ 650 h 4767"/>
                <a:gd name="T74" fmla="*/ 8836 w 9200"/>
                <a:gd name="T75" fmla="*/ 550 h 4767"/>
                <a:gd name="T76" fmla="*/ 8650 w 9200"/>
                <a:gd name="T77" fmla="*/ 364 h 4767"/>
                <a:gd name="T78" fmla="*/ 8563 w 9200"/>
                <a:gd name="T79" fmla="*/ 318 h 4767"/>
                <a:gd name="T80" fmla="*/ 8387 w 9200"/>
                <a:gd name="T81" fmla="*/ 271 h 4767"/>
                <a:gd name="T82" fmla="*/ 826 w 9200"/>
                <a:gd name="T83" fmla="*/ 269 h 4767"/>
                <a:gd name="T84" fmla="*/ 650 w 9200"/>
                <a:gd name="T85" fmla="*/ 312 h 4767"/>
                <a:gd name="T86" fmla="*/ 549 w 9200"/>
                <a:gd name="T87" fmla="*/ 364 h 4767"/>
                <a:gd name="T88" fmla="*/ 375 w 9200"/>
                <a:gd name="T89" fmla="*/ 534 h 4767"/>
                <a:gd name="T90" fmla="*/ 296 w 9200"/>
                <a:gd name="T91" fmla="*/ 694 h 4767"/>
                <a:gd name="T92" fmla="*/ 267 w 9200"/>
                <a:gd name="T93" fmla="*/ 883 h 4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00" h="4767">
                  <a:moveTo>
                    <a:pt x="0" y="883"/>
                  </a:moveTo>
                  <a:lnTo>
                    <a:pt x="4" y="800"/>
                  </a:lnTo>
                  <a:lnTo>
                    <a:pt x="17" y="713"/>
                  </a:lnTo>
                  <a:lnTo>
                    <a:pt x="39" y="626"/>
                  </a:lnTo>
                  <a:lnTo>
                    <a:pt x="67" y="546"/>
                  </a:lnTo>
                  <a:lnTo>
                    <a:pt x="103" y="469"/>
                  </a:lnTo>
                  <a:lnTo>
                    <a:pt x="148" y="395"/>
                  </a:lnTo>
                  <a:lnTo>
                    <a:pt x="249" y="269"/>
                  </a:lnTo>
                  <a:cubicBezTo>
                    <a:pt x="255" y="262"/>
                    <a:pt x="261" y="256"/>
                    <a:pt x="267" y="251"/>
                  </a:cubicBezTo>
                  <a:lnTo>
                    <a:pt x="378" y="159"/>
                  </a:lnTo>
                  <a:cubicBezTo>
                    <a:pt x="384" y="154"/>
                    <a:pt x="389" y="150"/>
                    <a:pt x="395" y="147"/>
                  </a:cubicBezTo>
                  <a:lnTo>
                    <a:pt x="457" y="110"/>
                  </a:lnTo>
                  <a:lnTo>
                    <a:pt x="533" y="72"/>
                  </a:lnTo>
                  <a:lnTo>
                    <a:pt x="615" y="42"/>
                  </a:lnTo>
                  <a:lnTo>
                    <a:pt x="698" y="20"/>
                  </a:lnTo>
                  <a:lnTo>
                    <a:pt x="787" y="6"/>
                  </a:lnTo>
                  <a:lnTo>
                    <a:pt x="877" y="0"/>
                  </a:lnTo>
                  <a:lnTo>
                    <a:pt x="8316" y="0"/>
                  </a:lnTo>
                  <a:lnTo>
                    <a:pt x="8400" y="4"/>
                  </a:lnTo>
                  <a:lnTo>
                    <a:pt x="8487" y="17"/>
                  </a:lnTo>
                  <a:lnTo>
                    <a:pt x="8573" y="39"/>
                  </a:lnTo>
                  <a:lnTo>
                    <a:pt x="8654" y="67"/>
                  </a:lnTo>
                  <a:lnTo>
                    <a:pt x="8732" y="105"/>
                  </a:lnTo>
                  <a:lnTo>
                    <a:pt x="8804" y="147"/>
                  </a:lnTo>
                  <a:cubicBezTo>
                    <a:pt x="8810" y="150"/>
                    <a:pt x="8815" y="154"/>
                    <a:pt x="8821" y="159"/>
                  </a:cubicBezTo>
                  <a:lnTo>
                    <a:pt x="8932" y="251"/>
                  </a:lnTo>
                  <a:cubicBezTo>
                    <a:pt x="8938" y="256"/>
                    <a:pt x="8944" y="262"/>
                    <a:pt x="8949" y="268"/>
                  </a:cubicBezTo>
                  <a:lnTo>
                    <a:pt x="9041" y="379"/>
                  </a:lnTo>
                  <a:cubicBezTo>
                    <a:pt x="9045" y="385"/>
                    <a:pt x="9049" y="390"/>
                    <a:pt x="9053" y="396"/>
                  </a:cubicBezTo>
                  <a:lnTo>
                    <a:pt x="9090" y="458"/>
                  </a:lnTo>
                  <a:lnTo>
                    <a:pt x="9127" y="533"/>
                  </a:lnTo>
                  <a:lnTo>
                    <a:pt x="9158" y="615"/>
                  </a:lnTo>
                  <a:lnTo>
                    <a:pt x="9180" y="698"/>
                  </a:lnTo>
                  <a:lnTo>
                    <a:pt x="9194" y="787"/>
                  </a:lnTo>
                  <a:lnTo>
                    <a:pt x="9200" y="877"/>
                  </a:lnTo>
                  <a:lnTo>
                    <a:pt x="9200" y="3883"/>
                  </a:lnTo>
                  <a:lnTo>
                    <a:pt x="9196" y="3967"/>
                  </a:lnTo>
                  <a:lnTo>
                    <a:pt x="9183" y="4054"/>
                  </a:lnTo>
                  <a:lnTo>
                    <a:pt x="9161" y="4140"/>
                  </a:lnTo>
                  <a:lnTo>
                    <a:pt x="9133" y="4221"/>
                  </a:lnTo>
                  <a:lnTo>
                    <a:pt x="9095" y="4299"/>
                  </a:lnTo>
                  <a:lnTo>
                    <a:pt x="9053" y="4371"/>
                  </a:lnTo>
                  <a:cubicBezTo>
                    <a:pt x="9049" y="4377"/>
                    <a:pt x="9045" y="4382"/>
                    <a:pt x="9041" y="4388"/>
                  </a:cubicBezTo>
                  <a:lnTo>
                    <a:pt x="8949" y="4499"/>
                  </a:lnTo>
                  <a:cubicBezTo>
                    <a:pt x="8944" y="4505"/>
                    <a:pt x="8938" y="4511"/>
                    <a:pt x="8932" y="4516"/>
                  </a:cubicBezTo>
                  <a:lnTo>
                    <a:pt x="8821" y="4608"/>
                  </a:lnTo>
                  <a:cubicBezTo>
                    <a:pt x="8815" y="4612"/>
                    <a:pt x="8810" y="4616"/>
                    <a:pt x="8804" y="4620"/>
                  </a:cubicBezTo>
                  <a:lnTo>
                    <a:pt x="8742" y="4657"/>
                  </a:lnTo>
                  <a:lnTo>
                    <a:pt x="8667" y="4694"/>
                  </a:lnTo>
                  <a:lnTo>
                    <a:pt x="8585" y="4725"/>
                  </a:lnTo>
                  <a:lnTo>
                    <a:pt x="8501" y="4747"/>
                  </a:lnTo>
                  <a:lnTo>
                    <a:pt x="8413" y="4761"/>
                  </a:lnTo>
                  <a:lnTo>
                    <a:pt x="8323" y="4767"/>
                  </a:lnTo>
                  <a:lnTo>
                    <a:pt x="883" y="4767"/>
                  </a:lnTo>
                  <a:lnTo>
                    <a:pt x="800" y="4763"/>
                  </a:lnTo>
                  <a:lnTo>
                    <a:pt x="713" y="4750"/>
                  </a:lnTo>
                  <a:lnTo>
                    <a:pt x="626" y="4728"/>
                  </a:lnTo>
                  <a:lnTo>
                    <a:pt x="546" y="4700"/>
                  </a:lnTo>
                  <a:lnTo>
                    <a:pt x="467" y="4662"/>
                  </a:lnTo>
                  <a:lnTo>
                    <a:pt x="395" y="4620"/>
                  </a:lnTo>
                  <a:cubicBezTo>
                    <a:pt x="389" y="4616"/>
                    <a:pt x="384" y="4612"/>
                    <a:pt x="378" y="4608"/>
                  </a:cubicBezTo>
                  <a:lnTo>
                    <a:pt x="267" y="4516"/>
                  </a:lnTo>
                  <a:cubicBezTo>
                    <a:pt x="261" y="4511"/>
                    <a:pt x="255" y="4505"/>
                    <a:pt x="249" y="4498"/>
                  </a:cubicBezTo>
                  <a:lnTo>
                    <a:pt x="158" y="4387"/>
                  </a:lnTo>
                  <a:lnTo>
                    <a:pt x="110" y="4310"/>
                  </a:lnTo>
                  <a:lnTo>
                    <a:pt x="72" y="4233"/>
                  </a:lnTo>
                  <a:lnTo>
                    <a:pt x="42" y="4152"/>
                  </a:lnTo>
                  <a:lnTo>
                    <a:pt x="20" y="4068"/>
                  </a:lnTo>
                  <a:lnTo>
                    <a:pt x="6" y="3980"/>
                  </a:lnTo>
                  <a:lnTo>
                    <a:pt x="0" y="3890"/>
                  </a:lnTo>
                  <a:lnTo>
                    <a:pt x="0" y="883"/>
                  </a:lnTo>
                  <a:close/>
                  <a:moveTo>
                    <a:pt x="267" y="3877"/>
                  </a:moveTo>
                  <a:lnTo>
                    <a:pt x="269" y="3941"/>
                  </a:lnTo>
                  <a:lnTo>
                    <a:pt x="277" y="4000"/>
                  </a:lnTo>
                  <a:lnTo>
                    <a:pt x="293" y="4061"/>
                  </a:lnTo>
                  <a:lnTo>
                    <a:pt x="313" y="4118"/>
                  </a:lnTo>
                  <a:lnTo>
                    <a:pt x="337" y="4171"/>
                  </a:lnTo>
                  <a:lnTo>
                    <a:pt x="365" y="4218"/>
                  </a:lnTo>
                  <a:lnTo>
                    <a:pt x="456" y="4329"/>
                  </a:lnTo>
                  <a:lnTo>
                    <a:pt x="438" y="4311"/>
                  </a:lnTo>
                  <a:lnTo>
                    <a:pt x="549" y="4403"/>
                  </a:lnTo>
                  <a:lnTo>
                    <a:pt x="532" y="4391"/>
                  </a:lnTo>
                  <a:lnTo>
                    <a:pt x="584" y="4422"/>
                  </a:lnTo>
                  <a:lnTo>
                    <a:pt x="637" y="4449"/>
                  </a:lnTo>
                  <a:lnTo>
                    <a:pt x="694" y="4471"/>
                  </a:lnTo>
                  <a:lnTo>
                    <a:pt x="752" y="4487"/>
                  </a:lnTo>
                  <a:lnTo>
                    <a:pt x="813" y="4496"/>
                  </a:lnTo>
                  <a:lnTo>
                    <a:pt x="883" y="4500"/>
                  </a:lnTo>
                  <a:lnTo>
                    <a:pt x="8310" y="4500"/>
                  </a:lnTo>
                  <a:lnTo>
                    <a:pt x="8374" y="4498"/>
                  </a:lnTo>
                  <a:lnTo>
                    <a:pt x="8433" y="4490"/>
                  </a:lnTo>
                  <a:lnTo>
                    <a:pt x="8494" y="4474"/>
                  </a:lnTo>
                  <a:lnTo>
                    <a:pt x="8550" y="4455"/>
                  </a:lnTo>
                  <a:lnTo>
                    <a:pt x="8605" y="4428"/>
                  </a:lnTo>
                  <a:lnTo>
                    <a:pt x="8667" y="4391"/>
                  </a:lnTo>
                  <a:lnTo>
                    <a:pt x="8650" y="4403"/>
                  </a:lnTo>
                  <a:lnTo>
                    <a:pt x="8761" y="4311"/>
                  </a:lnTo>
                  <a:lnTo>
                    <a:pt x="8744" y="4328"/>
                  </a:lnTo>
                  <a:lnTo>
                    <a:pt x="8836" y="4217"/>
                  </a:lnTo>
                  <a:lnTo>
                    <a:pt x="8824" y="4234"/>
                  </a:lnTo>
                  <a:lnTo>
                    <a:pt x="8856" y="4182"/>
                  </a:lnTo>
                  <a:lnTo>
                    <a:pt x="8882" y="4130"/>
                  </a:lnTo>
                  <a:lnTo>
                    <a:pt x="8904" y="4072"/>
                  </a:lnTo>
                  <a:lnTo>
                    <a:pt x="8920" y="4015"/>
                  </a:lnTo>
                  <a:lnTo>
                    <a:pt x="8929" y="3954"/>
                  </a:lnTo>
                  <a:lnTo>
                    <a:pt x="8933" y="3883"/>
                  </a:lnTo>
                  <a:lnTo>
                    <a:pt x="8933" y="890"/>
                  </a:lnTo>
                  <a:lnTo>
                    <a:pt x="8931" y="826"/>
                  </a:lnTo>
                  <a:lnTo>
                    <a:pt x="8923" y="766"/>
                  </a:lnTo>
                  <a:lnTo>
                    <a:pt x="8907" y="706"/>
                  </a:lnTo>
                  <a:lnTo>
                    <a:pt x="8888" y="650"/>
                  </a:lnTo>
                  <a:lnTo>
                    <a:pt x="8861" y="595"/>
                  </a:lnTo>
                  <a:lnTo>
                    <a:pt x="8824" y="533"/>
                  </a:lnTo>
                  <a:lnTo>
                    <a:pt x="8836" y="550"/>
                  </a:lnTo>
                  <a:lnTo>
                    <a:pt x="8744" y="439"/>
                  </a:lnTo>
                  <a:lnTo>
                    <a:pt x="8761" y="456"/>
                  </a:lnTo>
                  <a:lnTo>
                    <a:pt x="8650" y="364"/>
                  </a:lnTo>
                  <a:lnTo>
                    <a:pt x="8667" y="376"/>
                  </a:lnTo>
                  <a:lnTo>
                    <a:pt x="8615" y="344"/>
                  </a:lnTo>
                  <a:lnTo>
                    <a:pt x="8563" y="318"/>
                  </a:lnTo>
                  <a:lnTo>
                    <a:pt x="8505" y="296"/>
                  </a:lnTo>
                  <a:lnTo>
                    <a:pt x="8448" y="280"/>
                  </a:lnTo>
                  <a:lnTo>
                    <a:pt x="8387" y="271"/>
                  </a:lnTo>
                  <a:lnTo>
                    <a:pt x="8316" y="267"/>
                  </a:lnTo>
                  <a:lnTo>
                    <a:pt x="890" y="267"/>
                  </a:lnTo>
                  <a:lnTo>
                    <a:pt x="826" y="269"/>
                  </a:lnTo>
                  <a:lnTo>
                    <a:pt x="766" y="277"/>
                  </a:lnTo>
                  <a:lnTo>
                    <a:pt x="706" y="293"/>
                  </a:lnTo>
                  <a:lnTo>
                    <a:pt x="650" y="312"/>
                  </a:lnTo>
                  <a:lnTo>
                    <a:pt x="594" y="339"/>
                  </a:lnTo>
                  <a:lnTo>
                    <a:pt x="532" y="376"/>
                  </a:lnTo>
                  <a:lnTo>
                    <a:pt x="549" y="364"/>
                  </a:lnTo>
                  <a:lnTo>
                    <a:pt x="438" y="456"/>
                  </a:lnTo>
                  <a:lnTo>
                    <a:pt x="456" y="438"/>
                  </a:lnTo>
                  <a:lnTo>
                    <a:pt x="375" y="534"/>
                  </a:lnTo>
                  <a:lnTo>
                    <a:pt x="344" y="584"/>
                  </a:lnTo>
                  <a:lnTo>
                    <a:pt x="318" y="637"/>
                  </a:lnTo>
                  <a:lnTo>
                    <a:pt x="296" y="694"/>
                  </a:lnTo>
                  <a:lnTo>
                    <a:pt x="280" y="752"/>
                  </a:lnTo>
                  <a:lnTo>
                    <a:pt x="271" y="813"/>
                  </a:lnTo>
                  <a:lnTo>
                    <a:pt x="267" y="883"/>
                  </a:lnTo>
                  <a:lnTo>
                    <a:pt x="267" y="3877"/>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36" name="Rectangle 42"/>
            <p:cNvSpPr>
              <a:spLocks noChangeArrowheads="1"/>
            </p:cNvSpPr>
            <p:nvPr/>
          </p:nvSpPr>
          <p:spPr bwMode="auto">
            <a:xfrm>
              <a:off x="6578" y="2727"/>
              <a:ext cx="30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dirty="0">
                  <a:solidFill>
                    <a:srgbClr val="000000"/>
                  </a:solidFill>
                  <a:latin typeface="ＭＳ 明朝" pitchFamily="17" charset="-128"/>
                  <a:ea typeface="ＭＳ 明朝" pitchFamily="17" charset="-128"/>
                </a:rPr>
                <a:t>【流通】</a:t>
              </a:r>
              <a:endParaRPr lang="ja-JP" altLang="ja-JP" sz="1088" dirty="0"/>
            </a:p>
          </p:txBody>
        </p:sp>
        <p:sp>
          <p:nvSpPr>
            <p:cNvPr id="1037" name="Rectangle 43"/>
            <p:cNvSpPr>
              <a:spLocks noChangeArrowheads="1"/>
            </p:cNvSpPr>
            <p:nvPr/>
          </p:nvSpPr>
          <p:spPr bwMode="auto">
            <a:xfrm>
              <a:off x="6850" y="2718"/>
              <a:ext cx="2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a:solidFill>
                    <a:srgbClr val="000000"/>
                  </a:solidFill>
                  <a:latin typeface="Century" pitchFamily="18" charset="0"/>
                </a:rPr>
                <a:t> </a:t>
              </a:r>
              <a:endParaRPr lang="ja-JP" altLang="ja-JP" sz="1088"/>
            </a:p>
          </p:txBody>
        </p:sp>
        <p:sp>
          <p:nvSpPr>
            <p:cNvPr id="1038" name="Freeform 44"/>
            <p:cNvSpPr>
              <a:spLocks/>
            </p:cNvSpPr>
            <p:nvPr/>
          </p:nvSpPr>
          <p:spPr bwMode="auto">
            <a:xfrm>
              <a:off x="8352" y="4020"/>
              <a:ext cx="596" cy="263"/>
            </a:xfrm>
            <a:custGeom>
              <a:avLst/>
              <a:gdLst>
                <a:gd name="T0" fmla="*/ 0 w 4100"/>
                <a:gd name="T1" fmla="*/ 301 h 1808"/>
                <a:gd name="T2" fmla="*/ 302 w 4100"/>
                <a:gd name="T3" fmla="*/ 0 h 1808"/>
                <a:gd name="T4" fmla="*/ 3799 w 4100"/>
                <a:gd name="T5" fmla="*/ 0 h 1808"/>
                <a:gd name="T6" fmla="*/ 4100 w 4100"/>
                <a:gd name="T7" fmla="*/ 301 h 1808"/>
                <a:gd name="T8" fmla="*/ 4100 w 4100"/>
                <a:gd name="T9" fmla="*/ 1507 h 1808"/>
                <a:gd name="T10" fmla="*/ 3799 w 4100"/>
                <a:gd name="T11" fmla="*/ 1808 h 1808"/>
                <a:gd name="T12" fmla="*/ 302 w 4100"/>
                <a:gd name="T13" fmla="*/ 1808 h 1808"/>
                <a:gd name="T14" fmla="*/ 0 w 4100"/>
                <a:gd name="T15" fmla="*/ 1507 h 1808"/>
                <a:gd name="T16" fmla="*/ 0 w 4100"/>
                <a:gd name="T17" fmla="*/ 301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0" h="1808">
                  <a:moveTo>
                    <a:pt x="0" y="301"/>
                  </a:moveTo>
                  <a:cubicBezTo>
                    <a:pt x="0" y="135"/>
                    <a:pt x="135" y="0"/>
                    <a:pt x="302" y="0"/>
                  </a:cubicBezTo>
                  <a:lnTo>
                    <a:pt x="3799" y="0"/>
                  </a:lnTo>
                  <a:cubicBezTo>
                    <a:pt x="3965" y="0"/>
                    <a:pt x="4100" y="135"/>
                    <a:pt x="4100" y="301"/>
                  </a:cubicBezTo>
                  <a:lnTo>
                    <a:pt x="4100" y="1507"/>
                  </a:lnTo>
                  <a:cubicBezTo>
                    <a:pt x="4100" y="1673"/>
                    <a:pt x="3965" y="1808"/>
                    <a:pt x="3799" y="1808"/>
                  </a:cubicBezTo>
                  <a:lnTo>
                    <a:pt x="302" y="1808"/>
                  </a:lnTo>
                  <a:cubicBezTo>
                    <a:pt x="135" y="1808"/>
                    <a:pt x="0" y="1673"/>
                    <a:pt x="0" y="1507"/>
                  </a:cubicBezTo>
                  <a:lnTo>
                    <a:pt x="0" y="301"/>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39" name="Freeform 45"/>
            <p:cNvSpPr>
              <a:spLocks noEditPoints="1"/>
            </p:cNvSpPr>
            <p:nvPr/>
          </p:nvSpPr>
          <p:spPr bwMode="auto">
            <a:xfrm>
              <a:off x="8347" y="4015"/>
              <a:ext cx="606" cy="273"/>
            </a:xfrm>
            <a:custGeom>
              <a:avLst/>
              <a:gdLst>
                <a:gd name="T0" fmla="*/ 1 w 606"/>
                <a:gd name="T1" fmla="*/ 39 h 273"/>
                <a:gd name="T2" fmla="*/ 6 w 606"/>
                <a:gd name="T3" fmla="*/ 26 h 273"/>
                <a:gd name="T4" fmla="*/ 14 w 606"/>
                <a:gd name="T5" fmla="*/ 15 h 273"/>
                <a:gd name="T6" fmla="*/ 25 w 606"/>
                <a:gd name="T7" fmla="*/ 6 h 273"/>
                <a:gd name="T8" fmla="*/ 38 w 606"/>
                <a:gd name="T9" fmla="*/ 1 h 273"/>
                <a:gd name="T10" fmla="*/ 557 w 606"/>
                <a:gd name="T11" fmla="*/ 0 h 273"/>
                <a:gd name="T12" fmla="*/ 571 w 606"/>
                <a:gd name="T13" fmla="*/ 2 h 273"/>
                <a:gd name="T14" fmla="*/ 584 w 606"/>
                <a:gd name="T15" fmla="*/ 8 h 273"/>
                <a:gd name="T16" fmla="*/ 594 w 606"/>
                <a:gd name="T17" fmla="*/ 18 h 273"/>
                <a:gd name="T18" fmla="*/ 602 w 606"/>
                <a:gd name="T19" fmla="*/ 30 h 273"/>
                <a:gd name="T20" fmla="*/ 605 w 606"/>
                <a:gd name="T21" fmla="*/ 44 h 273"/>
                <a:gd name="T22" fmla="*/ 605 w 606"/>
                <a:gd name="T23" fmla="*/ 229 h 273"/>
                <a:gd name="T24" fmla="*/ 602 w 606"/>
                <a:gd name="T25" fmla="*/ 243 h 273"/>
                <a:gd name="T26" fmla="*/ 594 w 606"/>
                <a:gd name="T27" fmla="*/ 255 h 273"/>
                <a:gd name="T28" fmla="*/ 584 w 606"/>
                <a:gd name="T29" fmla="*/ 264 h 273"/>
                <a:gd name="T30" fmla="*/ 572 w 606"/>
                <a:gd name="T31" fmla="*/ 271 h 273"/>
                <a:gd name="T32" fmla="*/ 557 w 606"/>
                <a:gd name="T33" fmla="*/ 273 h 273"/>
                <a:gd name="T34" fmla="*/ 39 w 606"/>
                <a:gd name="T35" fmla="*/ 272 h 273"/>
                <a:gd name="T36" fmla="*/ 25 w 606"/>
                <a:gd name="T37" fmla="*/ 267 h 273"/>
                <a:gd name="T38" fmla="*/ 14 w 606"/>
                <a:gd name="T39" fmla="*/ 259 h 273"/>
                <a:gd name="T40" fmla="*/ 6 w 606"/>
                <a:gd name="T41" fmla="*/ 248 h 273"/>
                <a:gd name="T42" fmla="*/ 1 w 606"/>
                <a:gd name="T43" fmla="*/ 234 h 273"/>
                <a:gd name="T44" fmla="*/ 0 w 606"/>
                <a:gd name="T45" fmla="*/ 49 h 273"/>
                <a:gd name="T46" fmla="*/ 10 w 606"/>
                <a:gd name="T47" fmla="*/ 232 h 273"/>
                <a:gd name="T48" fmla="*/ 14 w 606"/>
                <a:gd name="T49" fmla="*/ 243 h 273"/>
                <a:gd name="T50" fmla="*/ 21 w 606"/>
                <a:gd name="T51" fmla="*/ 252 h 273"/>
                <a:gd name="T52" fmla="*/ 30 w 606"/>
                <a:gd name="T53" fmla="*/ 258 h 273"/>
                <a:gd name="T54" fmla="*/ 40 w 606"/>
                <a:gd name="T55" fmla="*/ 262 h 273"/>
                <a:gd name="T56" fmla="*/ 557 w 606"/>
                <a:gd name="T57" fmla="*/ 263 h 273"/>
                <a:gd name="T58" fmla="*/ 568 w 606"/>
                <a:gd name="T59" fmla="*/ 261 h 273"/>
                <a:gd name="T60" fmla="*/ 578 w 606"/>
                <a:gd name="T61" fmla="*/ 257 h 273"/>
                <a:gd name="T62" fmla="*/ 587 w 606"/>
                <a:gd name="T63" fmla="*/ 249 h 273"/>
                <a:gd name="T64" fmla="*/ 593 w 606"/>
                <a:gd name="T65" fmla="*/ 240 h 273"/>
                <a:gd name="T66" fmla="*/ 596 w 606"/>
                <a:gd name="T67" fmla="*/ 228 h 273"/>
                <a:gd name="T68" fmla="*/ 596 w 606"/>
                <a:gd name="T69" fmla="*/ 45 h 273"/>
                <a:gd name="T70" fmla="*/ 593 w 606"/>
                <a:gd name="T71" fmla="*/ 34 h 273"/>
                <a:gd name="T72" fmla="*/ 587 w 606"/>
                <a:gd name="T73" fmla="*/ 24 h 273"/>
                <a:gd name="T74" fmla="*/ 579 w 606"/>
                <a:gd name="T75" fmla="*/ 17 h 273"/>
                <a:gd name="T76" fmla="*/ 569 w 606"/>
                <a:gd name="T77" fmla="*/ 12 h 273"/>
                <a:gd name="T78" fmla="*/ 557 w 606"/>
                <a:gd name="T79" fmla="*/ 10 h 273"/>
                <a:gd name="T80" fmla="*/ 41 w 606"/>
                <a:gd name="T81" fmla="*/ 11 h 273"/>
                <a:gd name="T82" fmla="*/ 30 w 606"/>
                <a:gd name="T83" fmla="*/ 14 h 273"/>
                <a:gd name="T84" fmla="*/ 21 w 606"/>
                <a:gd name="T85" fmla="*/ 21 h 273"/>
                <a:gd name="T86" fmla="*/ 14 w 606"/>
                <a:gd name="T87" fmla="*/ 30 h 273"/>
                <a:gd name="T88" fmla="*/ 10 w 606"/>
                <a:gd name="T89" fmla="*/ 41 h 273"/>
                <a:gd name="T90" fmla="*/ 9 w 606"/>
                <a:gd name="T91" fmla="*/ 2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6" h="273">
                  <a:moveTo>
                    <a:pt x="0" y="49"/>
                  </a:moveTo>
                  <a:lnTo>
                    <a:pt x="0" y="44"/>
                  </a:lnTo>
                  <a:lnTo>
                    <a:pt x="1" y="39"/>
                  </a:lnTo>
                  <a:lnTo>
                    <a:pt x="2" y="35"/>
                  </a:lnTo>
                  <a:lnTo>
                    <a:pt x="4" y="30"/>
                  </a:lnTo>
                  <a:lnTo>
                    <a:pt x="6" y="26"/>
                  </a:lnTo>
                  <a:lnTo>
                    <a:pt x="8" y="22"/>
                  </a:lnTo>
                  <a:lnTo>
                    <a:pt x="11" y="18"/>
                  </a:lnTo>
                  <a:lnTo>
                    <a:pt x="14" y="15"/>
                  </a:lnTo>
                  <a:lnTo>
                    <a:pt x="17" y="11"/>
                  </a:lnTo>
                  <a:lnTo>
                    <a:pt x="21" y="9"/>
                  </a:lnTo>
                  <a:lnTo>
                    <a:pt x="25" y="6"/>
                  </a:lnTo>
                  <a:lnTo>
                    <a:pt x="29" y="4"/>
                  </a:lnTo>
                  <a:lnTo>
                    <a:pt x="34" y="2"/>
                  </a:lnTo>
                  <a:lnTo>
                    <a:pt x="38" y="1"/>
                  </a:lnTo>
                  <a:lnTo>
                    <a:pt x="43" y="0"/>
                  </a:lnTo>
                  <a:lnTo>
                    <a:pt x="48" y="0"/>
                  </a:lnTo>
                  <a:lnTo>
                    <a:pt x="557" y="0"/>
                  </a:lnTo>
                  <a:lnTo>
                    <a:pt x="561" y="0"/>
                  </a:lnTo>
                  <a:lnTo>
                    <a:pt x="566" y="1"/>
                  </a:lnTo>
                  <a:lnTo>
                    <a:pt x="571" y="2"/>
                  </a:lnTo>
                  <a:lnTo>
                    <a:pt x="576" y="4"/>
                  </a:lnTo>
                  <a:lnTo>
                    <a:pt x="580" y="6"/>
                  </a:lnTo>
                  <a:lnTo>
                    <a:pt x="584" y="8"/>
                  </a:lnTo>
                  <a:lnTo>
                    <a:pt x="588" y="11"/>
                  </a:lnTo>
                  <a:lnTo>
                    <a:pt x="591" y="14"/>
                  </a:lnTo>
                  <a:lnTo>
                    <a:pt x="594" y="18"/>
                  </a:lnTo>
                  <a:lnTo>
                    <a:pt x="597" y="21"/>
                  </a:lnTo>
                  <a:lnTo>
                    <a:pt x="600" y="25"/>
                  </a:lnTo>
                  <a:lnTo>
                    <a:pt x="602" y="30"/>
                  </a:lnTo>
                  <a:lnTo>
                    <a:pt x="603" y="34"/>
                  </a:lnTo>
                  <a:lnTo>
                    <a:pt x="605" y="39"/>
                  </a:lnTo>
                  <a:lnTo>
                    <a:pt x="605" y="44"/>
                  </a:lnTo>
                  <a:lnTo>
                    <a:pt x="606" y="49"/>
                  </a:lnTo>
                  <a:lnTo>
                    <a:pt x="606" y="224"/>
                  </a:lnTo>
                  <a:lnTo>
                    <a:pt x="605" y="229"/>
                  </a:lnTo>
                  <a:lnTo>
                    <a:pt x="605" y="234"/>
                  </a:lnTo>
                  <a:lnTo>
                    <a:pt x="603" y="238"/>
                  </a:lnTo>
                  <a:lnTo>
                    <a:pt x="602" y="243"/>
                  </a:lnTo>
                  <a:lnTo>
                    <a:pt x="600" y="247"/>
                  </a:lnTo>
                  <a:lnTo>
                    <a:pt x="597" y="251"/>
                  </a:lnTo>
                  <a:lnTo>
                    <a:pt x="594" y="255"/>
                  </a:lnTo>
                  <a:lnTo>
                    <a:pt x="591" y="258"/>
                  </a:lnTo>
                  <a:lnTo>
                    <a:pt x="588" y="262"/>
                  </a:lnTo>
                  <a:lnTo>
                    <a:pt x="584" y="264"/>
                  </a:lnTo>
                  <a:lnTo>
                    <a:pt x="580" y="267"/>
                  </a:lnTo>
                  <a:lnTo>
                    <a:pt x="576" y="269"/>
                  </a:lnTo>
                  <a:lnTo>
                    <a:pt x="572" y="271"/>
                  </a:lnTo>
                  <a:lnTo>
                    <a:pt x="567" y="272"/>
                  </a:lnTo>
                  <a:lnTo>
                    <a:pt x="562" y="273"/>
                  </a:lnTo>
                  <a:lnTo>
                    <a:pt x="557" y="273"/>
                  </a:lnTo>
                  <a:lnTo>
                    <a:pt x="48" y="273"/>
                  </a:lnTo>
                  <a:lnTo>
                    <a:pt x="44" y="273"/>
                  </a:lnTo>
                  <a:lnTo>
                    <a:pt x="39" y="272"/>
                  </a:lnTo>
                  <a:lnTo>
                    <a:pt x="34" y="271"/>
                  </a:lnTo>
                  <a:lnTo>
                    <a:pt x="30" y="269"/>
                  </a:lnTo>
                  <a:lnTo>
                    <a:pt x="25" y="267"/>
                  </a:lnTo>
                  <a:lnTo>
                    <a:pt x="21" y="265"/>
                  </a:lnTo>
                  <a:lnTo>
                    <a:pt x="18" y="262"/>
                  </a:lnTo>
                  <a:lnTo>
                    <a:pt x="14" y="259"/>
                  </a:lnTo>
                  <a:lnTo>
                    <a:pt x="11" y="255"/>
                  </a:lnTo>
                  <a:lnTo>
                    <a:pt x="8" y="252"/>
                  </a:lnTo>
                  <a:lnTo>
                    <a:pt x="6" y="248"/>
                  </a:lnTo>
                  <a:lnTo>
                    <a:pt x="4" y="243"/>
                  </a:lnTo>
                  <a:lnTo>
                    <a:pt x="2" y="239"/>
                  </a:lnTo>
                  <a:lnTo>
                    <a:pt x="1" y="234"/>
                  </a:lnTo>
                  <a:lnTo>
                    <a:pt x="0" y="229"/>
                  </a:lnTo>
                  <a:lnTo>
                    <a:pt x="0" y="225"/>
                  </a:lnTo>
                  <a:lnTo>
                    <a:pt x="0" y="49"/>
                  </a:lnTo>
                  <a:close/>
                  <a:moveTo>
                    <a:pt x="9" y="224"/>
                  </a:moveTo>
                  <a:lnTo>
                    <a:pt x="10" y="228"/>
                  </a:lnTo>
                  <a:lnTo>
                    <a:pt x="10" y="232"/>
                  </a:lnTo>
                  <a:lnTo>
                    <a:pt x="11" y="236"/>
                  </a:lnTo>
                  <a:lnTo>
                    <a:pt x="12" y="239"/>
                  </a:lnTo>
                  <a:lnTo>
                    <a:pt x="14" y="243"/>
                  </a:lnTo>
                  <a:lnTo>
                    <a:pt x="16" y="246"/>
                  </a:lnTo>
                  <a:lnTo>
                    <a:pt x="18" y="249"/>
                  </a:lnTo>
                  <a:lnTo>
                    <a:pt x="21" y="252"/>
                  </a:lnTo>
                  <a:lnTo>
                    <a:pt x="23" y="254"/>
                  </a:lnTo>
                  <a:lnTo>
                    <a:pt x="26" y="256"/>
                  </a:lnTo>
                  <a:lnTo>
                    <a:pt x="30" y="258"/>
                  </a:lnTo>
                  <a:lnTo>
                    <a:pt x="33" y="260"/>
                  </a:lnTo>
                  <a:lnTo>
                    <a:pt x="37" y="261"/>
                  </a:lnTo>
                  <a:lnTo>
                    <a:pt x="40" y="262"/>
                  </a:lnTo>
                  <a:lnTo>
                    <a:pt x="44" y="263"/>
                  </a:lnTo>
                  <a:lnTo>
                    <a:pt x="48" y="263"/>
                  </a:lnTo>
                  <a:lnTo>
                    <a:pt x="557" y="263"/>
                  </a:lnTo>
                  <a:lnTo>
                    <a:pt x="561" y="263"/>
                  </a:lnTo>
                  <a:lnTo>
                    <a:pt x="565" y="262"/>
                  </a:lnTo>
                  <a:lnTo>
                    <a:pt x="568" y="261"/>
                  </a:lnTo>
                  <a:lnTo>
                    <a:pt x="572" y="260"/>
                  </a:lnTo>
                  <a:lnTo>
                    <a:pt x="575" y="259"/>
                  </a:lnTo>
                  <a:lnTo>
                    <a:pt x="578" y="257"/>
                  </a:lnTo>
                  <a:lnTo>
                    <a:pt x="581" y="254"/>
                  </a:lnTo>
                  <a:lnTo>
                    <a:pt x="584" y="252"/>
                  </a:lnTo>
                  <a:lnTo>
                    <a:pt x="587" y="249"/>
                  </a:lnTo>
                  <a:lnTo>
                    <a:pt x="589" y="246"/>
                  </a:lnTo>
                  <a:lnTo>
                    <a:pt x="591" y="243"/>
                  </a:lnTo>
                  <a:lnTo>
                    <a:pt x="593" y="240"/>
                  </a:lnTo>
                  <a:lnTo>
                    <a:pt x="594" y="236"/>
                  </a:lnTo>
                  <a:lnTo>
                    <a:pt x="595" y="232"/>
                  </a:lnTo>
                  <a:lnTo>
                    <a:pt x="596" y="228"/>
                  </a:lnTo>
                  <a:lnTo>
                    <a:pt x="596" y="224"/>
                  </a:lnTo>
                  <a:lnTo>
                    <a:pt x="596" y="49"/>
                  </a:lnTo>
                  <a:lnTo>
                    <a:pt x="596" y="45"/>
                  </a:lnTo>
                  <a:lnTo>
                    <a:pt x="595" y="41"/>
                  </a:lnTo>
                  <a:lnTo>
                    <a:pt x="594" y="37"/>
                  </a:lnTo>
                  <a:lnTo>
                    <a:pt x="593" y="34"/>
                  </a:lnTo>
                  <a:lnTo>
                    <a:pt x="591" y="30"/>
                  </a:lnTo>
                  <a:lnTo>
                    <a:pt x="589" y="27"/>
                  </a:lnTo>
                  <a:lnTo>
                    <a:pt x="587" y="24"/>
                  </a:lnTo>
                  <a:lnTo>
                    <a:pt x="585" y="21"/>
                  </a:lnTo>
                  <a:lnTo>
                    <a:pt x="582" y="19"/>
                  </a:lnTo>
                  <a:lnTo>
                    <a:pt x="579" y="17"/>
                  </a:lnTo>
                  <a:lnTo>
                    <a:pt x="576" y="15"/>
                  </a:lnTo>
                  <a:lnTo>
                    <a:pt x="572" y="13"/>
                  </a:lnTo>
                  <a:lnTo>
                    <a:pt x="569" y="12"/>
                  </a:lnTo>
                  <a:lnTo>
                    <a:pt x="565" y="11"/>
                  </a:lnTo>
                  <a:lnTo>
                    <a:pt x="561" y="10"/>
                  </a:lnTo>
                  <a:lnTo>
                    <a:pt x="557" y="10"/>
                  </a:lnTo>
                  <a:lnTo>
                    <a:pt x="49" y="10"/>
                  </a:lnTo>
                  <a:lnTo>
                    <a:pt x="45" y="10"/>
                  </a:lnTo>
                  <a:lnTo>
                    <a:pt x="41" y="11"/>
                  </a:lnTo>
                  <a:lnTo>
                    <a:pt x="37" y="11"/>
                  </a:lnTo>
                  <a:lnTo>
                    <a:pt x="33" y="13"/>
                  </a:lnTo>
                  <a:lnTo>
                    <a:pt x="30" y="14"/>
                  </a:lnTo>
                  <a:lnTo>
                    <a:pt x="27" y="16"/>
                  </a:lnTo>
                  <a:lnTo>
                    <a:pt x="24" y="18"/>
                  </a:lnTo>
                  <a:lnTo>
                    <a:pt x="21" y="21"/>
                  </a:lnTo>
                  <a:lnTo>
                    <a:pt x="18" y="24"/>
                  </a:lnTo>
                  <a:lnTo>
                    <a:pt x="16" y="27"/>
                  </a:lnTo>
                  <a:lnTo>
                    <a:pt x="14" y="30"/>
                  </a:lnTo>
                  <a:lnTo>
                    <a:pt x="13" y="33"/>
                  </a:lnTo>
                  <a:lnTo>
                    <a:pt x="11" y="37"/>
                  </a:lnTo>
                  <a:lnTo>
                    <a:pt x="10" y="41"/>
                  </a:lnTo>
                  <a:lnTo>
                    <a:pt x="10" y="45"/>
                  </a:lnTo>
                  <a:lnTo>
                    <a:pt x="9" y="49"/>
                  </a:lnTo>
                  <a:lnTo>
                    <a:pt x="9" y="224"/>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40" name="Rectangle 46"/>
            <p:cNvSpPr>
              <a:spLocks noChangeArrowheads="1"/>
            </p:cNvSpPr>
            <p:nvPr/>
          </p:nvSpPr>
          <p:spPr bwMode="auto">
            <a:xfrm>
              <a:off x="8397" y="4084"/>
              <a:ext cx="17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燃料化</a:t>
              </a:r>
              <a:endParaRPr lang="ja-JP" altLang="ja-JP" sz="1088"/>
            </a:p>
          </p:txBody>
        </p:sp>
        <p:sp>
          <p:nvSpPr>
            <p:cNvPr id="1041" name="Rectangle 47"/>
            <p:cNvSpPr>
              <a:spLocks noChangeArrowheads="1"/>
            </p:cNvSpPr>
            <p:nvPr/>
          </p:nvSpPr>
          <p:spPr bwMode="auto">
            <a:xfrm>
              <a:off x="8571" y="4077"/>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42" name="Rectangle 48"/>
            <p:cNvSpPr>
              <a:spLocks noChangeArrowheads="1"/>
            </p:cNvSpPr>
            <p:nvPr/>
          </p:nvSpPr>
          <p:spPr bwMode="auto">
            <a:xfrm>
              <a:off x="8397" y="4161"/>
              <a:ext cx="53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サーマルリサイクル</a:t>
              </a:r>
              <a:endParaRPr lang="ja-JP" altLang="ja-JP" sz="1088"/>
            </a:p>
          </p:txBody>
        </p:sp>
        <p:sp>
          <p:nvSpPr>
            <p:cNvPr id="1043" name="Rectangle 49"/>
            <p:cNvSpPr>
              <a:spLocks noChangeArrowheads="1"/>
            </p:cNvSpPr>
            <p:nvPr/>
          </p:nvSpPr>
          <p:spPr bwMode="auto">
            <a:xfrm>
              <a:off x="8920" y="4154"/>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44" name="Freeform 50"/>
            <p:cNvSpPr>
              <a:spLocks/>
            </p:cNvSpPr>
            <p:nvPr/>
          </p:nvSpPr>
          <p:spPr bwMode="auto">
            <a:xfrm>
              <a:off x="7039" y="3511"/>
              <a:ext cx="461" cy="186"/>
            </a:xfrm>
            <a:custGeom>
              <a:avLst/>
              <a:gdLst>
                <a:gd name="T0" fmla="*/ 0 w 6353"/>
                <a:gd name="T1" fmla="*/ 428 h 2567"/>
                <a:gd name="T2" fmla="*/ 428 w 6353"/>
                <a:gd name="T3" fmla="*/ 0 h 2567"/>
                <a:gd name="T4" fmla="*/ 5925 w 6353"/>
                <a:gd name="T5" fmla="*/ 0 h 2567"/>
                <a:gd name="T6" fmla="*/ 6353 w 6353"/>
                <a:gd name="T7" fmla="*/ 428 h 2567"/>
                <a:gd name="T8" fmla="*/ 6353 w 6353"/>
                <a:gd name="T9" fmla="*/ 2139 h 2567"/>
                <a:gd name="T10" fmla="*/ 5925 w 6353"/>
                <a:gd name="T11" fmla="*/ 2567 h 2567"/>
                <a:gd name="T12" fmla="*/ 428 w 6353"/>
                <a:gd name="T13" fmla="*/ 2567 h 2567"/>
                <a:gd name="T14" fmla="*/ 0 w 6353"/>
                <a:gd name="T15" fmla="*/ 2139 h 2567"/>
                <a:gd name="T16" fmla="*/ 0 w 6353"/>
                <a:gd name="T17" fmla="*/ 428 h 2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53" h="2567">
                  <a:moveTo>
                    <a:pt x="0" y="428"/>
                  </a:moveTo>
                  <a:cubicBezTo>
                    <a:pt x="0" y="192"/>
                    <a:pt x="192" y="0"/>
                    <a:pt x="428" y="0"/>
                  </a:cubicBezTo>
                  <a:lnTo>
                    <a:pt x="5925" y="0"/>
                  </a:lnTo>
                  <a:cubicBezTo>
                    <a:pt x="6161" y="0"/>
                    <a:pt x="6353" y="192"/>
                    <a:pt x="6353" y="428"/>
                  </a:cubicBezTo>
                  <a:lnTo>
                    <a:pt x="6353" y="2139"/>
                  </a:lnTo>
                  <a:cubicBezTo>
                    <a:pt x="6353" y="2375"/>
                    <a:pt x="6161" y="2567"/>
                    <a:pt x="5925" y="2567"/>
                  </a:cubicBezTo>
                  <a:lnTo>
                    <a:pt x="428" y="2567"/>
                  </a:lnTo>
                  <a:cubicBezTo>
                    <a:pt x="192" y="2567"/>
                    <a:pt x="0" y="2375"/>
                    <a:pt x="0" y="2139"/>
                  </a:cubicBezTo>
                  <a:lnTo>
                    <a:pt x="0" y="428"/>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45" name="Freeform 51"/>
            <p:cNvSpPr>
              <a:spLocks noEditPoints="1"/>
            </p:cNvSpPr>
            <p:nvPr/>
          </p:nvSpPr>
          <p:spPr bwMode="auto">
            <a:xfrm>
              <a:off x="7034" y="3506"/>
              <a:ext cx="471" cy="196"/>
            </a:xfrm>
            <a:custGeom>
              <a:avLst/>
              <a:gdLst>
                <a:gd name="T0" fmla="*/ 1 w 471"/>
                <a:gd name="T1" fmla="*/ 29 h 196"/>
                <a:gd name="T2" fmla="*/ 4 w 471"/>
                <a:gd name="T3" fmla="*/ 19 h 196"/>
                <a:gd name="T4" fmla="*/ 10 w 471"/>
                <a:gd name="T5" fmla="*/ 11 h 196"/>
                <a:gd name="T6" fmla="*/ 18 w 471"/>
                <a:gd name="T7" fmla="*/ 4 h 196"/>
                <a:gd name="T8" fmla="*/ 28 w 471"/>
                <a:gd name="T9" fmla="*/ 1 h 196"/>
                <a:gd name="T10" fmla="*/ 435 w 471"/>
                <a:gd name="T11" fmla="*/ 0 h 196"/>
                <a:gd name="T12" fmla="*/ 446 w 471"/>
                <a:gd name="T13" fmla="*/ 1 h 196"/>
                <a:gd name="T14" fmla="*/ 455 w 471"/>
                <a:gd name="T15" fmla="*/ 6 h 196"/>
                <a:gd name="T16" fmla="*/ 463 w 471"/>
                <a:gd name="T17" fmla="*/ 13 h 196"/>
                <a:gd name="T18" fmla="*/ 468 w 471"/>
                <a:gd name="T19" fmla="*/ 21 h 196"/>
                <a:gd name="T20" fmla="*/ 471 w 471"/>
                <a:gd name="T21" fmla="*/ 32 h 196"/>
                <a:gd name="T22" fmla="*/ 471 w 471"/>
                <a:gd name="T23" fmla="*/ 164 h 196"/>
                <a:gd name="T24" fmla="*/ 469 w 471"/>
                <a:gd name="T25" fmla="*/ 174 h 196"/>
                <a:gd name="T26" fmla="*/ 463 w 471"/>
                <a:gd name="T27" fmla="*/ 183 h 196"/>
                <a:gd name="T28" fmla="*/ 456 w 471"/>
                <a:gd name="T29" fmla="*/ 190 h 196"/>
                <a:gd name="T30" fmla="*/ 446 w 471"/>
                <a:gd name="T31" fmla="*/ 195 h 196"/>
                <a:gd name="T32" fmla="*/ 436 w 471"/>
                <a:gd name="T33" fmla="*/ 196 h 196"/>
                <a:gd name="T34" fmla="*/ 29 w 471"/>
                <a:gd name="T35" fmla="*/ 196 h 196"/>
                <a:gd name="T36" fmla="*/ 19 w 471"/>
                <a:gd name="T37" fmla="*/ 192 h 196"/>
                <a:gd name="T38" fmla="*/ 11 w 471"/>
                <a:gd name="T39" fmla="*/ 186 h 196"/>
                <a:gd name="T40" fmla="*/ 4 w 471"/>
                <a:gd name="T41" fmla="*/ 178 h 196"/>
                <a:gd name="T42" fmla="*/ 1 w 471"/>
                <a:gd name="T43" fmla="*/ 168 h 196"/>
                <a:gd name="T44" fmla="*/ 0 w 471"/>
                <a:gd name="T45" fmla="*/ 36 h 196"/>
                <a:gd name="T46" fmla="*/ 10 w 471"/>
                <a:gd name="T47" fmla="*/ 165 h 196"/>
                <a:gd name="T48" fmla="*/ 13 w 471"/>
                <a:gd name="T49" fmla="*/ 173 h 196"/>
                <a:gd name="T50" fmla="*/ 17 w 471"/>
                <a:gd name="T51" fmla="*/ 179 h 196"/>
                <a:gd name="T52" fmla="*/ 23 w 471"/>
                <a:gd name="T53" fmla="*/ 183 h 196"/>
                <a:gd name="T54" fmla="*/ 30 w 471"/>
                <a:gd name="T55" fmla="*/ 186 h 196"/>
                <a:gd name="T56" fmla="*/ 435 w 471"/>
                <a:gd name="T57" fmla="*/ 186 h 196"/>
                <a:gd name="T58" fmla="*/ 443 w 471"/>
                <a:gd name="T59" fmla="*/ 185 h 196"/>
                <a:gd name="T60" fmla="*/ 450 w 471"/>
                <a:gd name="T61" fmla="*/ 182 h 196"/>
                <a:gd name="T62" fmla="*/ 455 w 471"/>
                <a:gd name="T63" fmla="*/ 177 h 196"/>
                <a:gd name="T64" fmla="*/ 459 w 471"/>
                <a:gd name="T65" fmla="*/ 171 h 196"/>
                <a:gd name="T66" fmla="*/ 461 w 471"/>
                <a:gd name="T67" fmla="*/ 163 h 196"/>
                <a:gd name="T68" fmla="*/ 461 w 471"/>
                <a:gd name="T69" fmla="*/ 33 h 196"/>
                <a:gd name="T70" fmla="*/ 460 w 471"/>
                <a:gd name="T71" fmla="*/ 26 h 196"/>
                <a:gd name="T72" fmla="*/ 456 w 471"/>
                <a:gd name="T73" fmla="*/ 19 h 196"/>
                <a:gd name="T74" fmla="*/ 450 w 471"/>
                <a:gd name="T75" fmla="*/ 14 h 196"/>
                <a:gd name="T76" fmla="*/ 443 w 471"/>
                <a:gd name="T77" fmla="*/ 11 h 196"/>
                <a:gd name="T78" fmla="*/ 435 w 471"/>
                <a:gd name="T79" fmla="*/ 9 h 196"/>
                <a:gd name="T80" fmla="*/ 31 w 471"/>
                <a:gd name="T81" fmla="*/ 10 h 196"/>
                <a:gd name="T82" fmla="*/ 24 w 471"/>
                <a:gd name="T83" fmla="*/ 13 h 196"/>
                <a:gd name="T84" fmla="*/ 17 w 471"/>
                <a:gd name="T85" fmla="*/ 17 h 196"/>
                <a:gd name="T86" fmla="*/ 13 w 471"/>
                <a:gd name="T87" fmla="*/ 23 h 196"/>
                <a:gd name="T88" fmla="*/ 10 w 471"/>
                <a:gd name="T89" fmla="*/ 30 h 196"/>
                <a:gd name="T90" fmla="*/ 10 w 471"/>
                <a:gd name="T91" fmla="*/ 16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1" h="196">
                  <a:moveTo>
                    <a:pt x="0" y="36"/>
                  </a:moveTo>
                  <a:lnTo>
                    <a:pt x="0" y="32"/>
                  </a:lnTo>
                  <a:lnTo>
                    <a:pt x="1" y="29"/>
                  </a:lnTo>
                  <a:lnTo>
                    <a:pt x="1" y="25"/>
                  </a:lnTo>
                  <a:lnTo>
                    <a:pt x="3" y="22"/>
                  </a:lnTo>
                  <a:lnTo>
                    <a:pt x="4" y="19"/>
                  </a:lnTo>
                  <a:lnTo>
                    <a:pt x="6" y="16"/>
                  </a:lnTo>
                  <a:lnTo>
                    <a:pt x="8" y="13"/>
                  </a:lnTo>
                  <a:lnTo>
                    <a:pt x="10" y="11"/>
                  </a:lnTo>
                  <a:lnTo>
                    <a:pt x="13" y="8"/>
                  </a:lnTo>
                  <a:lnTo>
                    <a:pt x="16" y="6"/>
                  </a:lnTo>
                  <a:lnTo>
                    <a:pt x="18" y="4"/>
                  </a:lnTo>
                  <a:lnTo>
                    <a:pt x="22" y="3"/>
                  </a:lnTo>
                  <a:lnTo>
                    <a:pt x="25" y="1"/>
                  </a:lnTo>
                  <a:lnTo>
                    <a:pt x="28" y="1"/>
                  </a:lnTo>
                  <a:lnTo>
                    <a:pt x="32" y="0"/>
                  </a:lnTo>
                  <a:lnTo>
                    <a:pt x="36" y="0"/>
                  </a:lnTo>
                  <a:lnTo>
                    <a:pt x="435" y="0"/>
                  </a:lnTo>
                  <a:lnTo>
                    <a:pt x="439" y="0"/>
                  </a:lnTo>
                  <a:lnTo>
                    <a:pt x="442" y="0"/>
                  </a:lnTo>
                  <a:lnTo>
                    <a:pt x="446" y="1"/>
                  </a:lnTo>
                  <a:lnTo>
                    <a:pt x="449" y="3"/>
                  </a:lnTo>
                  <a:lnTo>
                    <a:pt x="452" y="4"/>
                  </a:lnTo>
                  <a:lnTo>
                    <a:pt x="455" y="6"/>
                  </a:lnTo>
                  <a:lnTo>
                    <a:pt x="458" y="8"/>
                  </a:lnTo>
                  <a:lnTo>
                    <a:pt x="461" y="10"/>
                  </a:lnTo>
                  <a:lnTo>
                    <a:pt x="463" y="13"/>
                  </a:lnTo>
                  <a:lnTo>
                    <a:pt x="465" y="15"/>
                  </a:lnTo>
                  <a:lnTo>
                    <a:pt x="467" y="18"/>
                  </a:lnTo>
                  <a:lnTo>
                    <a:pt x="468" y="21"/>
                  </a:lnTo>
                  <a:lnTo>
                    <a:pt x="470" y="25"/>
                  </a:lnTo>
                  <a:lnTo>
                    <a:pt x="470" y="28"/>
                  </a:lnTo>
                  <a:lnTo>
                    <a:pt x="471" y="32"/>
                  </a:lnTo>
                  <a:lnTo>
                    <a:pt x="471" y="36"/>
                  </a:lnTo>
                  <a:lnTo>
                    <a:pt x="471" y="160"/>
                  </a:lnTo>
                  <a:lnTo>
                    <a:pt x="471" y="164"/>
                  </a:lnTo>
                  <a:lnTo>
                    <a:pt x="471" y="167"/>
                  </a:lnTo>
                  <a:lnTo>
                    <a:pt x="470" y="171"/>
                  </a:lnTo>
                  <a:lnTo>
                    <a:pt x="469" y="174"/>
                  </a:lnTo>
                  <a:lnTo>
                    <a:pt x="467" y="177"/>
                  </a:lnTo>
                  <a:lnTo>
                    <a:pt x="465" y="180"/>
                  </a:lnTo>
                  <a:lnTo>
                    <a:pt x="463" y="183"/>
                  </a:lnTo>
                  <a:lnTo>
                    <a:pt x="461" y="186"/>
                  </a:lnTo>
                  <a:lnTo>
                    <a:pt x="458" y="188"/>
                  </a:lnTo>
                  <a:lnTo>
                    <a:pt x="456" y="190"/>
                  </a:lnTo>
                  <a:lnTo>
                    <a:pt x="453" y="192"/>
                  </a:lnTo>
                  <a:lnTo>
                    <a:pt x="450" y="193"/>
                  </a:lnTo>
                  <a:lnTo>
                    <a:pt x="446" y="195"/>
                  </a:lnTo>
                  <a:lnTo>
                    <a:pt x="443" y="195"/>
                  </a:lnTo>
                  <a:lnTo>
                    <a:pt x="439" y="196"/>
                  </a:lnTo>
                  <a:lnTo>
                    <a:pt x="436" y="196"/>
                  </a:lnTo>
                  <a:lnTo>
                    <a:pt x="36" y="196"/>
                  </a:lnTo>
                  <a:lnTo>
                    <a:pt x="32" y="196"/>
                  </a:lnTo>
                  <a:lnTo>
                    <a:pt x="29" y="196"/>
                  </a:lnTo>
                  <a:lnTo>
                    <a:pt x="25" y="195"/>
                  </a:lnTo>
                  <a:lnTo>
                    <a:pt x="22" y="193"/>
                  </a:lnTo>
                  <a:lnTo>
                    <a:pt x="19" y="192"/>
                  </a:lnTo>
                  <a:lnTo>
                    <a:pt x="16" y="190"/>
                  </a:lnTo>
                  <a:lnTo>
                    <a:pt x="13" y="188"/>
                  </a:lnTo>
                  <a:lnTo>
                    <a:pt x="11" y="186"/>
                  </a:lnTo>
                  <a:lnTo>
                    <a:pt x="8" y="183"/>
                  </a:lnTo>
                  <a:lnTo>
                    <a:pt x="6" y="181"/>
                  </a:lnTo>
                  <a:lnTo>
                    <a:pt x="4" y="178"/>
                  </a:lnTo>
                  <a:lnTo>
                    <a:pt x="3" y="174"/>
                  </a:lnTo>
                  <a:lnTo>
                    <a:pt x="2" y="171"/>
                  </a:lnTo>
                  <a:lnTo>
                    <a:pt x="1" y="168"/>
                  </a:lnTo>
                  <a:lnTo>
                    <a:pt x="0" y="164"/>
                  </a:lnTo>
                  <a:lnTo>
                    <a:pt x="0" y="161"/>
                  </a:lnTo>
                  <a:lnTo>
                    <a:pt x="0" y="36"/>
                  </a:lnTo>
                  <a:close/>
                  <a:moveTo>
                    <a:pt x="10" y="160"/>
                  </a:moveTo>
                  <a:lnTo>
                    <a:pt x="10" y="163"/>
                  </a:lnTo>
                  <a:lnTo>
                    <a:pt x="10" y="165"/>
                  </a:lnTo>
                  <a:lnTo>
                    <a:pt x="11" y="168"/>
                  </a:lnTo>
                  <a:lnTo>
                    <a:pt x="11" y="170"/>
                  </a:lnTo>
                  <a:lnTo>
                    <a:pt x="13" y="173"/>
                  </a:lnTo>
                  <a:lnTo>
                    <a:pt x="14" y="175"/>
                  </a:lnTo>
                  <a:lnTo>
                    <a:pt x="15" y="177"/>
                  </a:lnTo>
                  <a:lnTo>
                    <a:pt x="17" y="179"/>
                  </a:lnTo>
                  <a:lnTo>
                    <a:pt x="19" y="180"/>
                  </a:lnTo>
                  <a:lnTo>
                    <a:pt x="21" y="182"/>
                  </a:lnTo>
                  <a:lnTo>
                    <a:pt x="23" y="183"/>
                  </a:lnTo>
                  <a:lnTo>
                    <a:pt x="25" y="184"/>
                  </a:lnTo>
                  <a:lnTo>
                    <a:pt x="28" y="185"/>
                  </a:lnTo>
                  <a:lnTo>
                    <a:pt x="30" y="186"/>
                  </a:lnTo>
                  <a:lnTo>
                    <a:pt x="33" y="186"/>
                  </a:lnTo>
                  <a:lnTo>
                    <a:pt x="36" y="186"/>
                  </a:lnTo>
                  <a:lnTo>
                    <a:pt x="435" y="186"/>
                  </a:lnTo>
                  <a:lnTo>
                    <a:pt x="438" y="186"/>
                  </a:lnTo>
                  <a:lnTo>
                    <a:pt x="440" y="186"/>
                  </a:lnTo>
                  <a:lnTo>
                    <a:pt x="443" y="185"/>
                  </a:lnTo>
                  <a:lnTo>
                    <a:pt x="445" y="185"/>
                  </a:lnTo>
                  <a:lnTo>
                    <a:pt x="448" y="183"/>
                  </a:lnTo>
                  <a:lnTo>
                    <a:pt x="450" y="182"/>
                  </a:lnTo>
                  <a:lnTo>
                    <a:pt x="452" y="181"/>
                  </a:lnTo>
                  <a:lnTo>
                    <a:pt x="454" y="179"/>
                  </a:lnTo>
                  <a:lnTo>
                    <a:pt x="455" y="177"/>
                  </a:lnTo>
                  <a:lnTo>
                    <a:pt x="457" y="175"/>
                  </a:lnTo>
                  <a:lnTo>
                    <a:pt x="458" y="173"/>
                  </a:lnTo>
                  <a:lnTo>
                    <a:pt x="459" y="171"/>
                  </a:lnTo>
                  <a:lnTo>
                    <a:pt x="460" y="168"/>
                  </a:lnTo>
                  <a:lnTo>
                    <a:pt x="461" y="166"/>
                  </a:lnTo>
                  <a:lnTo>
                    <a:pt x="461" y="163"/>
                  </a:lnTo>
                  <a:lnTo>
                    <a:pt x="462" y="160"/>
                  </a:lnTo>
                  <a:lnTo>
                    <a:pt x="462" y="36"/>
                  </a:lnTo>
                  <a:lnTo>
                    <a:pt x="461" y="33"/>
                  </a:lnTo>
                  <a:lnTo>
                    <a:pt x="461" y="31"/>
                  </a:lnTo>
                  <a:lnTo>
                    <a:pt x="460" y="28"/>
                  </a:lnTo>
                  <a:lnTo>
                    <a:pt x="460" y="26"/>
                  </a:lnTo>
                  <a:lnTo>
                    <a:pt x="458" y="23"/>
                  </a:lnTo>
                  <a:lnTo>
                    <a:pt x="457" y="21"/>
                  </a:lnTo>
                  <a:lnTo>
                    <a:pt x="456" y="19"/>
                  </a:lnTo>
                  <a:lnTo>
                    <a:pt x="454" y="17"/>
                  </a:lnTo>
                  <a:lnTo>
                    <a:pt x="452" y="16"/>
                  </a:lnTo>
                  <a:lnTo>
                    <a:pt x="450" y="14"/>
                  </a:lnTo>
                  <a:lnTo>
                    <a:pt x="448" y="13"/>
                  </a:lnTo>
                  <a:lnTo>
                    <a:pt x="446" y="12"/>
                  </a:lnTo>
                  <a:lnTo>
                    <a:pt x="443" y="11"/>
                  </a:lnTo>
                  <a:lnTo>
                    <a:pt x="441" y="10"/>
                  </a:lnTo>
                  <a:lnTo>
                    <a:pt x="438" y="10"/>
                  </a:lnTo>
                  <a:lnTo>
                    <a:pt x="435" y="9"/>
                  </a:lnTo>
                  <a:lnTo>
                    <a:pt x="36" y="9"/>
                  </a:lnTo>
                  <a:lnTo>
                    <a:pt x="33" y="10"/>
                  </a:lnTo>
                  <a:lnTo>
                    <a:pt x="31" y="10"/>
                  </a:lnTo>
                  <a:lnTo>
                    <a:pt x="28" y="11"/>
                  </a:lnTo>
                  <a:lnTo>
                    <a:pt x="26" y="11"/>
                  </a:lnTo>
                  <a:lnTo>
                    <a:pt x="24" y="13"/>
                  </a:lnTo>
                  <a:lnTo>
                    <a:pt x="21" y="14"/>
                  </a:lnTo>
                  <a:lnTo>
                    <a:pt x="19" y="15"/>
                  </a:lnTo>
                  <a:lnTo>
                    <a:pt x="17" y="17"/>
                  </a:lnTo>
                  <a:lnTo>
                    <a:pt x="16" y="19"/>
                  </a:lnTo>
                  <a:lnTo>
                    <a:pt x="14" y="21"/>
                  </a:lnTo>
                  <a:lnTo>
                    <a:pt x="13" y="23"/>
                  </a:lnTo>
                  <a:lnTo>
                    <a:pt x="12" y="25"/>
                  </a:lnTo>
                  <a:lnTo>
                    <a:pt x="11" y="28"/>
                  </a:lnTo>
                  <a:lnTo>
                    <a:pt x="10" y="30"/>
                  </a:lnTo>
                  <a:lnTo>
                    <a:pt x="10" y="33"/>
                  </a:lnTo>
                  <a:lnTo>
                    <a:pt x="10" y="36"/>
                  </a:lnTo>
                  <a:lnTo>
                    <a:pt x="10" y="160"/>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46" name="Rectangle 52"/>
            <p:cNvSpPr>
              <a:spLocks noChangeArrowheads="1"/>
            </p:cNvSpPr>
            <p:nvPr/>
          </p:nvSpPr>
          <p:spPr bwMode="auto">
            <a:xfrm>
              <a:off x="7095" y="3575"/>
              <a:ext cx="35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端材・副産物</a:t>
              </a:r>
              <a:endParaRPr lang="ja-JP" altLang="ja-JP" sz="1088"/>
            </a:p>
          </p:txBody>
        </p:sp>
        <p:sp>
          <p:nvSpPr>
            <p:cNvPr id="1047" name="Rectangle 53"/>
            <p:cNvSpPr>
              <a:spLocks noChangeArrowheads="1"/>
            </p:cNvSpPr>
            <p:nvPr/>
          </p:nvSpPr>
          <p:spPr bwMode="auto">
            <a:xfrm>
              <a:off x="7444" y="3568"/>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48" name="Freeform 54"/>
            <p:cNvSpPr>
              <a:spLocks/>
            </p:cNvSpPr>
            <p:nvPr/>
          </p:nvSpPr>
          <p:spPr bwMode="auto">
            <a:xfrm>
              <a:off x="6391" y="3295"/>
              <a:ext cx="225" cy="212"/>
            </a:xfrm>
            <a:custGeom>
              <a:avLst/>
              <a:gdLst>
                <a:gd name="T0" fmla="*/ 0 w 3096"/>
                <a:gd name="T1" fmla="*/ 47 h 2915"/>
                <a:gd name="T2" fmla="*/ 3096 w 3096"/>
                <a:gd name="T3" fmla="*/ 2461 h 2915"/>
                <a:gd name="T4" fmla="*/ 1911 w 3096"/>
                <a:gd name="T5" fmla="*/ 2915 h 2915"/>
                <a:gd name="T6" fmla="*/ 371 w 3096"/>
                <a:gd name="T7" fmla="*/ 1319 h 2915"/>
                <a:gd name="T8" fmla="*/ 0 w 3096"/>
                <a:gd name="T9" fmla="*/ 47 h 2915"/>
              </a:gdLst>
              <a:ahLst/>
              <a:cxnLst>
                <a:cxn ang="0">
                  <a:pos x="T0" y="T1"/>
                </a:cxn>
                <a:cxn ang="0">
                  <a:pos x="T2" y="T3"/>
                </a:cxn>
                <a:cxn ang="0">
                  <a:pos x="T4" y="T5"/>
                </a:cxn>
                <a:cxn ang="0">
                  <a:pos x="T6" y="T7"/>
                </a:cxn>
                <a:cxn ang="0">
                  <a:pos x="T8" y="T9"/>
                </a:cxn>
              </a:cxnLst>
              <a:rect l="0" t="0" r="r" b="b"/>
              <a:pathLst>
                <a:path w="3096" h="2915">
                  <a:moveTo>
                    <a:pt x="0" y="47"/>
                  </a:moveTo>
                  <a:cubicBezTo>
                    <a:pt x="1130" y="0"/>
                    <a:pt x="2414" y="1001"/>
                    <a:pt x="3096" y="2461"/>
                  </a:cubicBezTo>
                  <a:lnTo>
                    <a:pt x="1911" y="2915"/>
                  </a:lnTo>
                  <a:cubicBezTo>
                    <a:pt x="1503" y="2102"/>
                    <a:pt x="891" y="1468"/>
                    <a:pt x="371" y="1319"/>
                  </a:cubicBezTo>
                  <a:lnTo>
                    <a:pt x="0" y="47"/>
                  </a:lnTo>
                  <a:close/>
                </a:path>
              </a:pathLst>
            </a:custGeom>
            <a:solidFill>
              <a:srgbClr val="4F81BD"/>
            </a:solidFill>
            <a:ln w="0">
              <a:no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49" name="Freeform 55"/>
            <p:cNvSpPr>
              <a:spLocks/>
            </p:cNvSpPr>
            <p:nvPr/>
          </p:nvSpPr>
          <p:spPr bwMode="auto">
            <a:xfrm>
              <a:off x="5823" y="3147"/>
              <a:ext cx="453" cy="375"/>
            </a:xfrm>
            <a:custGeom>
              <a:avLst/>
              <a:gdLst>
                <a:gd name="T0" fmla="*/ 0 w 6241"/>
                <a:gd name="T1" fmla="*/ 858 h 5150"/>
                <a:gd name="T2" fmla="*/ 858 w 6241"/>
                <a:gd name="T3" fmla="*/ 0 h 5150"/>
                <a:gd name="T4" fmla="*/ 5383 w 6241"/>
                <a:gd name="T5" fmla="*/ 0 h 5150"/>
                <a:gd name="T6" fmla="*/ 6241 w 6241"/>
                <a:gd name="T7" fmla="*/ 858 h 5150"/>
                <a:gd name="T8" fmla="*/ 6241 w 6241"/>
                <a:gd name="T9" fmla="*/ 4292 h 5150"/>
                <a:gd name="T10" fmla="*/ 5383 w 6241"/>
                <a:gd name="T11" fmla="*/ 5150 h 5150"/>
                <a:gd name="T12" fmla="*/ 858 w 6241"/>
                <a:gd name="T13" fmla="*/ 5150 h 5150"/>
                <a:gd name="T14" fmla="*/ 0 w 6241"/>
                <a:gd name="T15" fmla="*/ 4292 h 5150"/>
                <a:gd name="T16" fmla="*/ 0 w 6241"/>
                <a:gd name="T17" fmla="*/ 858 h 5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41" h="5150">
                  <a:moveTo>
                    <a:pt x="0" y="858"/>
                  </a:moveTo>
                  <a:cubicBezTo>
                    <a:pt x="0" y="384"/>
                    <a:pt x="384" y="0"/>
                    <a:pt x="858" y="0"/>
                  </a:cubicBezTo>
                  <a:lnTo>
                    <a:pt x="5383" y="0"/>
                  </a:lnTo>
                  <a:cubicBezTo>
                    <a:pt x="5857" y="0"/>
                    <a:pt x="6241" y="384"/>
                    <a:pt x="6241" y="858"/>
                  </a:cubicBezTo>
                  <a:lnTo>
                    <a:pt x="6241" y="4292"/>
                  </a:lnTo>
                  <a:cubicBezTo>
                    <a:pt x="6241" y="4766"/>
                    <a:pt x="5857" y="5150"/>
                    <a:pt x="5383" y="5150"/>
                  </a:cubicBezTo>
                  <a:lnTo>
                    <a:pt x="858" y="5150"/>
                  </a:lnTo>
                  <a:cubicBezTo>
                    <a:pt x="384" y="5150"/>
                    <a:pt x="0" y="4766"/>
                    <a:pt x="0" y="4292"/>
                  </a:cubicBezTo>
                  <a:lnTo>
                    <a:pt x="0" y="858"/>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50" name="Freeform 56"/>
            <p:cNvSpPr>
              <a:spLocks noEditPoints="1"/>
            </p:cNvSpPr>
            <p:nvPr/>
          </p:nvSpPr>
          <p:spPr bwMode="auto">
            <a:xfrm>
              <a:off x="5818" y="3142"/>
              <a:ext cx="463" cy="384"/>
            </a:xfrm>
            <a:custGeom>
              <a:avLst/>
              <a:gdLst>
                <a:gd name="T0" fmla="*/ 1 w 463"/>
                <a:gd name="T1" fmla="*/ 54 h 384"/>
                <a:gd name="T2" fmla="*/ 8 w 463"/>
                <a:gd name="T3" fmla="*/ 35 h 384"/>
                <a:gd name="T4" fmla="*/ 19 w 463"/>
                <a:gd name="T5" fmla="*/ 20 h 384"/>
                <a:gd name="T6" fmla="*/ 35 w 463"/>
                <a:gd name="T7" fmla="*/ 8 h 384"/>
                <a:gd name="T8" fmla="*/ 53 w 463"/>
                <a:gd name="T9" fmla="*/ 1 h 384"/>
                <a:gd name="T10" fmla="*/ 396 w 463"/>
                <a:gd name="T11" fmla="*/ 0 h 384"/>
                <a:gd name="T12" fmla="*/ 416 w 463"/>
                <a:gd name="T13" fmla="*/ 3 h 384"/>
                <a:gd name="T14" fmla="*/ 433 w 463"/>
                <a:gd name="T15" fmla="*/ 11 h 384"/>
                <a:gd name="T16" fmla="*/ 448 w 463"/>
                <a:gd name="T17" fmla="*/ 24 h 384"/>
                <a:gd name="T18" fmla="*/ 458 w 463"/>
                <a:gd name="T19" fmla="*/ 41 h 384"/>
                <a:gd name="T20" fmla="*/ 463 w 463"/>
                <a:gd name="T21" fmla="*/ 60 h 384"/>
                <a:gd name="T22" fmla="*/ 463 w 463"/>
                <a:gd name="T23" fmla="*/ 324 h 384"/>
                <a:gd name="T24" fmla="*/ 458 w 463"/>
                <a:gd name="T25" fmla="*/ 343 h 384"/>
                <a:gd name="T26" fmla="*/ 448 w 463"/>
                <a:gd name="T27" fmla="*/ 360 h 384"/>
                <a:gd name="T28" fmla="*/ 434 w 463"/>
                <a:gd name="T29" fmla="*/ 373 h 384"/>
                <a:gd name="T30" fmla="*/ 416 w 463"/>
                <a:gd name="T31" fmla="*/ 381 h 384"/>
                <a:gd name="T32" fmla="*/ 396 w 463"/>
                <a:gd name="T33" fmla="*/ 384 h 384"/>
                <a:gd name="T34" fmla="*/ 54 w 463"/>
                <a:gd name="T35" fmla="*/ 383 h 384"/>
                <a:gd name="T36" fmla="*/ 35 w 463"/>
                <a:gd name="T37" fmla="*/ 376 h 384"/>
                <a:gd name="T38" fmla="*/ 20 w 463"/>
                <a:gd name="T39" fmla="*/ 365 h 384"/>
                <a:gd name="T40" fmla="*/ 8 w 463"/>
                <a:gd name="T41" fmla="*/ 349 h 384"/>
                <a:gd name="T42" fmla="*/ 1 w 463"/>
                <a:gd name="T43" fmla="*/ 331 h 384"/>
                <a:gd name="T44" fmla="*/ 0 w 463"/>
                <a:gd name="T45" fmla="*/ 67 h 384"/>
                <a:gd name="T46" fmla="*/ 11 w 463"/>
                <a:gd name="T47" fmla="*/ 328 h 384"/>
                <a:gd name="T48" fmla="*/ 16 w 463"/>
                <a:gd name="T49" fmla="*/ 344 h 384"/>
                <a:gd name="T50" fmla="*/ 26 w 463"/>
                <a:gd name="T51" fmla="*/ 358 h 384"/>
                <a:gd name="T52" fmla="*/ 39 w 463"/>
                <a:gd name="T53" fmla="*/ 368 h 384"/>
                <a:gd name="T54" fmla="*/ 55 w 463"/>
                <a:gd name="T55" fmla="*/ 373 h 384"/>
                <a:gd name="T56" fmla="*/ 396 w 463"/>
                <a:gd name="T57" fmla="*/ 375 h 384"/>
                <a:gd name="T58" fmla="*/ 413 w 463"/>
                <a:gd name="T59" fmla="*/ 372 h 384"/>
                <a:gd name="T60" fmla="*/ 428 w 463"/>
                <a:gd name="T61" fmla="*/ 365 h 384"/>
                <a:gd name="T62" fmla="*/ 440 w 463"/>
                <a:gd name="T63" fmla="*/ 354 h 384"/>
                <a:gd name="T64" fmla="*/ 449 w 463"/>
                <a:gd name="T65" fmla="*/ 340 h 384"/>
                <a:gd name="T66" fmla="*/ 453 w 463"/>
                <a:gd name="T67" fmla="*/ 323 h 384"/>
                <a:gd name="T68" fmla="*/ 453 w 463"/>
                <a:gd name="T69" fmla="*/ 62 h 384"/>
                <a:gd name="T70" fmla="*/ 449 w 463"/>
                <a:gd name="T71" fmla="*/ 45 h 384"/>
                <a:gd name="T72" fmla="*/ 440 w 463"/>
                <a:gd name="T73" fmla="*/ 31 h 384"/>
                <a:gd name="T74" fmla="*/ 428 w 463"/>
                <a:gd name="T75" fmla="*/ 20 h 384"/>
                <a:gd name="T76" fmla="*/ 413 w 463"/>
                <a:gd name="T77" fmla="*/ 12 h 384"/>
                <a:gd name="T78" fmla="*/ 396 w 463"/>
                <a:gd name="T79" fmla="*/ 10 h 384"/>
                <a:gd name="T80" fmla="*/ 56 w 463"/>
                <a:gd name="T81" fmla="*/ 11 h 384"/>
                <a:gd name="T82" fmla="*/ 40 w 463"/>
                <a:gd name="T83" fmla="*/ 17 h 384"/>
                <a:gd name="T84" fmla="*/ 26 w 463"/>
                <a:gd name="T85" fmla="*/ 26 h 384"/>
                <a:gd name="T86" fmla="*/ 17 w 463"/>
                <a:gd name="T87" fmla="*/ 40 h 384"/>
                <a:gd name="T88" fmla="*/ 11 w 463"/>
                <a:gd name="T89" fmla="*/ 55 h 384"/>
                <a:gd name="T90" fmla="*/ 9 w 463"/>
                <a:gd name="T91" fmla="*/ 31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384">
                  <a:moveTo>
                    <a:pt x="0" y="67"/>
                  </a:moveTo>
                  <a:lnTo>
                    <a:pt x="0" y="61"/>
                  </a:lnTo>
                  <a:lnTo>
                    <a:pt x="1" y="54"/>
                  </a:lnTo>
                  <a:lnTo>
                    <a:pt x="3" y="48"/>
                  </a:lnTo>
                  <a:lnTo>
                    <a:pt x="5" y="41"/>
                  </a:lnTo>
                  <a:lnTo>
                    <a:pt x="8" y="35"/>
                  </a:lnTo>
                  <a:lnTo>
                    <a:pt x="11" y="30"/>
                  </a:lnTo>
                  <a:lnTo>
                    <a:pt x="15" y="25"/>
                  </a:lnTo>
                  <a:lnTo>
                    <a:pt x="19" y="20"/>
                  </a:lnTo>
                  <a:lnTo>
                    <a:pt x="24" y="16"/>
                  </a:lnTo>
                  <a:lnTo>
                    <a:pt x="29" y="12"/>
                  </a:lnTo>
                  <a:lnTo>
                    <a:pt x="35" y="8"/>
                  </a:lnTo>
                  <a:lnTo>
                    <a:pt x="41" y="5"/>
                  </a:lnTo>
                  <a:lnTo>
                    <a:pt x="47" y="3"/>
                  </a:lnTo>
                  <a:lnTo>
                    <a:pt x="53" y="1"/>
                  </a:lnTo>
                  <a:lnTo>
                    <a:pt x="60" y="0"/>
                  </a:lnTo>
                  <a:lnTo>
                    <a:pt x="67" y="0"/>
                  </a:lnTo>
                  <a:lnTo>
                    <a:pt x="396" y="0"/>
                  </a:lnTo>
                  <a:lnTo>
                    <a:pt x="403" y="0"/>
                  </a:lnTo>
                  <a:lnTo>
                    <a:pt x="409" y="1"/>
                  </a:lnTo>
                  <a:lnTo>
                    <a:pt x="416" y="3"/>
                  </a:lnTo>
                  <a:lnTo>
                    <a:pt x="422" y="5"/>
                  </a:lnTo>
                  <a:lnTo>
                    <a:pt x="428" y="8"/>
                  </a:lnTo>
                  <a:lnTo>
                    <a:pt x="433" y="11"/>
                  </a:lnTo>
                  <a:lnTo>
                    <a:pt x="438" y="15"/>
                  </a:lnTo>
                  <a:lnTo>
                    <a:pt x="443" y="20"/>
                  </a:lnTo>
                  <a:lnTo>
                    <a:pt x="448" y="24"/>
                  </a:lnTo>
                  <a:lnTo>
                    <a:pt x="452" y="29"/>
                  </a:lnTo>
                  <a:lnTo>
                    <a:pt x="455" y="35"/>
                  </a:lnTo>
                  <a:lnTo>
                    <a:pt x="458" y="41"/>
                  </a:lnTo>
                  <a:lnTo>
                    <a:pt x="460" y="47"/>
                  </a:lnTo>
                  <a:lnTo>
                    <a:pt x="462" y="54"/>
                  </a:lnTo>
                  <a:lnTo>
                    <a:pt x="463" y="60"/>
                  </a:lnTo>
                  <a:lnTo>
                    <a:pt x="463" y="67"/>
                  </a:lnTo>
                  <a:lnTo>
                    <a:pt x="463" y="317"/>
                  </a:lnTo>
                  <a:lnTo>
                    <a:pt x="463" y="324"/>
                  </a:lnTo>
                  <a:lnTo>
                    <a:pt x="462" y="330"/>
                  </a:lnTo>
                  <a:lnTo>
                    <a:pt x="460" y="337"/>
                  </a:lnTo>
                  <a:lnTo>
                    <a:pt x="458" y="343"/>
                  </a:lnTo>
                  <a:lnTo>
                    <a:pt x="455" y="349"/>
                  </a:lnTo>
                  <a:lnTo>
                    <a:pt x="452" y="355"/>
                  </a:lnTo>
                  <a:lnTo>
                    <a:pt x="448" y="360"/>
                  </a:lnTo>
                  <a:lnTo>
                    <a:pt x="444" y="365"/>
                  </a:lnTo>
                  <a:lnTo>
                    <a:pt x="439" y="369"/>
                  </a:lnTo>
                  <a:lnTo>
                    <a:pt x="434" y="373"/>
                  </a:lnTo>
                  <a:lnTo>
                    <a:pt x="428" y="376"/>
                  </a:lnTo>
                  <a:lnTo>
                    <a:pt x="422" y="379"/>
                  </a:lnTo>
                  <a:lnTo>
                    <a:pt x="416" y="381"/>
                  </a:lnTo>
                  <a:lnTo>
                    <a:pt x="410" y="383"/>
                  </a:lnTo>
                  <a:lnTo>
                    <a:pt x="403" y="384"/>
                  </a:lnTo>
                  <a:lnTo>
                    <a:pt x="396" y="384"/>
                  </a:lnTo>
                  <a:lnTo>
                    <a:pt x="67" y="384"/>
                  </a:lnTo>
                  <a:lnTo>
                    <a:pt x="60" y="384"/>
                  </a:lnTo>
                  <a:lnTo>
                    <a:pt x="54" y="383"/>
                  </a:lnTo>
                  <a:lnTo>
                    <a:pt x="47" y="381"/>
                  </a:lnTo>
                  <a:lnTo>
                    <a:pt x="41" y="379"/>
                  </a:lnTo>
                  <a:lnTo>
                    <a:pt x="35" y="376"/>
                  </a:lnTo>
                  <a:lnTo>
                    <a:pt x="30" y="373"/>
                  </a:lnTo>
                  <a:lnTo>
                    <a:pt x="24" y="369"/>
                  </a:lnTo>
                  <a:lnTo>
                    <a:pt x="20" y="365"/>
                  </a:lnTo>
                  <a:lnTo>
                    <a:pt x="15" y="360"/>
                  </a:lnTo>
                  <a:lnTo>
                    <a:pt x="11" y="355"/>
                  </a:lnTo>
                  <a:lnTo>
                    <a:pt x="8" y="349"/>
                  </a:lnTo>
                  <a:lnTo>
                    <a:pt x="5" y="344"/>
                  </a:lnTo>
                  <a:lnTo>
                    <a:pt x="3" y="337"/>
                  </a:lnTo>
                  <a:lnTo>
                    <a:pt x="1" y="331"/>
                  </a:lnTo>
                  <a:lnTo>
                    <a:pt x="0" y="324"/>
                  </a:lnTo>
                  <a:lnTo>
                    <a:pt x="0" y="317"/>
                  </a:lnTo>
                  <a:lnTo>
                    <a:pt x="0" y="67"/>
                  </a:lnTo>
                  <a:close/>
                  <a:moveTo>
                    <a:pt x="9" y="317"/>
                  </a:moveTo>
                  <a:lnTo>
                    <a:pt x="10" y="323"/>
                  </a:lnTo>
                  <a:lnTo>
                    <a:pt x="11" y="328"/>
                  </a:lnTo>
                  <a:lnTo>
                    <a:pt x="12" y="334"/>
                  </a:lnTo>
                  <a:lnTo>
                    <a:pt x="14" y="339"/>
                  </a:lnTo>
                  <a:lnTo>
                    <a:pt x="16" y="344"/>
                  </a:lnTo>
                  <a:lnTo>
                    <a:pt x="19" y="349"/>
                  </a:lnTo>
                  <a:lnTo>
                    <a:pt x="22" y="354"/>
                  </a:lnTo>
                  <a:lnTo>
                    <a:pt x="26" y="358"/>
                  </a:lnTo>
                  <a:lnTo>
                    <a:pt x="30" y="361"/>
                  </a:lnTo>
                  <a:lnTo>
                    <a:pt x="35" y="365"/>
                  </a:lnTo>
                  <a:lnTo>
                    <a:pt x="39" y="368"/>
                  </a:lnTo>
                  <a:lnTo>
                    <a:pt x="44" y="370"/>
                  </a:lnTo>
                  <a:lnTo>
                    <a:pt x="50" y="372"/>
                  </a:lnTo>
                  <a:lnTo>
                    <a:pt x="55" y="373"/>
                  </a:lnTo>
                  <a:lnTo>
                    <a:pt x="61" y="374"/>
                  </a:lnTo>
                  <a:lnTo>
                    <a:pt x="67" y="375"/>
                  </a:lnTo>
                  <a:lnTo>
                    <a:pt x="396" y="375"/>
                  </a:lnTo>
                  <a:lnTo>
                    <a:pt x="402" y="374"/>
                  </a:lnTo>
                  <a:lnTo>
                    <a:pt x="407" y="374"/>
                  </a:lnTo>
                  <a:lnTo>
                    <a:pt x="413" y="372"/>
                  </a:lnTo>
                  <a:lnTo>
                    <a:pt x="418" y="370"/>
                  </a:lnTo>
                  <a:lnTo>
                    <a:pt x="423" y="368"/>
                  </a:lnTo>
                  <a:lnTo>
                    <a:pt x="428" y="365"/>
                  </a:lnTo>
                  <a:lnTo>
                    <a:pt x="432" y="362"/>
                  </a:lnTo>
                  <a:lnTo>
                    <a:pt x="436" y="358"/>
                  </a:lnTo>
                  <a:lnTo>
                    <a:pt x="440" y="354"/>
                  </a:lnTo>
                  <a:lnTo>
                    <a:pt x="444" y="349"/>
                  </a:lnTo>
                  <a:lnTo>
                    <a:pt x="446" y="345"/>
                  </a:lnTo>
                  <a:lnTo>
                    <a:pt x="449" y="340"/>
                  </a:lnTo>
                  <a:lnTo>
                    <a:pt x="451" y="334"/>
                  </a:lnTo>
                  <a:lnTo>
                    <a:pt x="452" y="329"/>
                  </a:lnTo>
                  <a:lnTo>
                    <a:pt x="453" y="323"/>
                  </a:lnTo>
                  <a:lnTo>
                    <a:pt x="453" y="317"/>
                  </a:lnTo>
                  <a:lnTo>
                    <a:pt x="453" y="68"/>
                  </a:lnTo>
                  <a:lnTo>
                    <a:pt x="453" y="62"/>
                  </a:lnTo>
                  <a:lnTo>
                    <a:pt x="452" y="56"/>
                  </a:lnTo>
                  <a:lnTo>
                    <a:pt x="451" y="50"/>
                  </a:lnTo>
                  <a:lnTo>
                    <a:pt x="449" y="45"/>
                  </a:lnTo>
                  <a:lnTo>
                    <a:pt x="447" y="40"/>
                  </a:lnTo>
                  <a:lnTo>
                    <a:pt x="444" y="35"/>
                  </a:lnTo>
                  <a:lnTo>
                    <a:pt x="440" y="31"/>
                  </a:lnTo>
                  <a:lnTo>
                    <a:pt x="437" y="27"/>
                  </a:lnTo>
                  <a:lnTo>
                    <a:pt x="433" y="23"/>
                  </a:lnTo>
                  <a:lnTo>
                    <a:pt x="428" y="20"/>
                  </a:lnTo>
                  <a:lnTo>
                    <a:pt x="424" y="17"/>
                  </a:lnTo>
                  <a:lnTo>
                    <a:pt x="419" y="14"/>
                  </a:lnTo>
                  <a:lnTo>
                    <a:pt x="413" y="12"/>
                  </a:lnTo>
                  <a:lnTo>
                    <a:pt x="408" y="11"/>
                  </a:lnTo>
                  <a:lnTo>
                    <a:pt x="402" y="10"/>
                  </a:lnTo>
                  <a:lnTo>
                    <a:pt x="396" y="10"/>
                  </a:lnTo>
                  <a:lnTo>
                    <a:pt x="67" y="10"/>
                  </a:lnTo>
                  <a:lnTo>
                    <a:pt x="61" y="10"/>
                  </a:lnTo>
                  <a:lnTo>
                    <a:pt x="56" y="11"/>
                  </a:lnTo>
                  <a:lnTo>
                    <a:pt x="50" y="12"/>
                  </a:lnTo>
                  <a:lnTo>
                    <a:pt x="45" y="14"/>
                  </a:lnTo>
                  <a:lnTo>
                    <a:pt x="40" y="17"/>
                  </a:lnTo>
                  <a:lnTo>
                    <a:pt x="35" y="19"/>
                  </a:lnTo>
                  <a:lnTo>
                    <a:pt x="31" y="23"/>
                  </a:lnTo>
                  <a:lnTo>
                    <a:pt x="26" y="26"/>
                  </a:lnTo>
                  <a:lnTo>
                    <a:pt x="23" y="30"/>
                  </a:lnTo>
                  <a:lnTo>
                    <a:pt x="19" y="35"/>
                  </a:lnTo>
                  <a:lnTo>
                    <a:pt x="17" y="40"/>
                  </a:lnTo>
                  <a:lnTo>
                    <a:pt x="14" y="45"/>
                  </a:lnTo>
                  <a:lnTo>
                    <a:pt x="12" y="50"/>
                  </a:lnTo>
                  <a:lnTo>
                    <a:pt x="11" y="55"/>
                  </a:lnTo>
                  <a:lnTo>
                    <a:pt x="10" y="61"/>
                  </a:lnTo>
                  <a:lnTo>
                    <a:pt x="9" y="67"/>
                  </a:lnTo>
                  <a:lnTo>
                    <a:pt x="9" y="317"/>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51" name="Rectangle 57"/>
            <p:cNvSpPr>
              <a:spLocks noChangeArrowheads="1"/>
            </p:cNvSpPr>
            <p:nvPr/>
          </p:nvSpPr>
          <p:spPr bwMode="auto">
            <a:xfrm>
              <a:off x="5875" y="3267"/>
              <a:ext cx="35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dirty="0">
                  <a:solidFill>
                    <a:srgbClr val="000000"/>
                  </a:solidFill>
                  <a:latin typeface="ＭＳ 明朝" pitchFamily="17" charset="-128"/>
                  <a:ea typeface="ＭＳ 明朝" pitchFamily="17" charset="-128"/>
                </a:rPr>
                <a:t>【適正処理・</a:t>
              </a:r>
              <a:endParaRPr lang="ja-JP" altLang="ja-JP" sz="1088" dirty="0"/>
            </a:p>
          </p:txBody>
        </p:sp>
        <p:sp>
          <p:nvSpPr>
            <p:cNvPr id="1052" name="Rectangle 58"/>
            <p:cNvSpPr>
              <a:spLocks noChangeArrowheads="1"/>
            </p:cNvSpPr>
            <p:nvPr/>
          </p:nvSpPr>
          <p:spPr bwMode="auto">
            <a:xfrm>
              <a:off x="6224" y="3260"/>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53" name="Rectangle 59"/>
            <p:cNvSpPr>
              <a:spLocks noChangeArrowheads="1"/>
            </p:cNvSpPr>
            <p:nvPr/>
          </p:nvSpPr>
          <p:spPr bwMode="auto">
            <a:xfrm>
              <a:off x="5875" y="3336"/>
              <a:ext cx="32"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54" name="Rectangle 60"/>
            <p:cNvSpPr>
              <a:spLocks noChangeArrowheads="1"/>
            </p:cNvSpPr>
            <p:nvPr/>
          </p:nvSpPr>
          <p:spPr bwMode="auto">
            <a:xfrm>
              <a:off x="5933" y="3343"/>
              <a:ext cx="29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最終処分】</a:t>
              </a:r>
              <a:endParaRPr lang="ja-JP" altLang="ja-JP" sz="1088"/>
            </a:p>
          </p:txBody>
        </p:sp>
        <p:sp>
          <p:nvSpPr>
            <p:cNvPr id="1055" name="Rectangle 61"/>
            <p:cNvSpPr>
              <a:spLocks noChangeArrowheads="1"/>
            </p:cNvSpPr>
            <p:nvPr/>
          </p:nvSpPr>
          <p:spPr bwMode="auto">
            <a:xfrm>
              <a:off x="6224" y="3336"/>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56" name="Rectangle 62"/>
            <p:cNvSpPr>
              <a:spLocks noChangeArrowheads="1"/>
            </p:cNvSpPr>
            <p:nvPr/>
          </p:nvSpPr>
          <p:spPr bwMode="auto">
            <a:xfrm>
              <a:off x="7183" y="3836"/>
              <a:ext cx="53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質の高いリサイクル</a:t>
              </a:r>
              <a:endParaRPr lang="ja-JP" altLang="ja-JP" sz="1088"/>
            </a:p>
          </p:txBody>
        </p:sp>
        <p:sp>
          <p:nvSpPr>
            <p:cNvPr id="1057" name="Rectangle 63"/>
            <p:cNvSpPr>
              <a:spLocks noChangeArrowheads="1"/>
            </p:cNvSpPr>
            <p:nvPr/>
          </p:nvSpPr>
          <p:spPr bwMode="auto">
            <a:xfrm>
              <a:off x="7706" y="3829"/>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58" name="Rectangle 64"/>
            <p:cNvSpPr>
              <a:spLocks noChangeArrowheads="1"/>
            </p:cNvSpPr>
            <p:nvPr/>
          </p:nvSpPr>
          <p:spPr bwMode="auto">
            <a:xfrm>
              <a:off x="7183" y="3910"/>
              <a:ext cx="47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（素材リサイクル</a:t>
              </a:r>
              <a:endParaRPr lang="ja-JP" altLang="ja-JP" sz="1088"/>
            </a:p>
          </p:txBody>
        </p:sp>
        <p:sp>
          <p:nvSpPr>
            <p:cNvPr id="1059" name="Rectangle 65"/>
            <p:cNvSpPr>
              <a:spLocks noChangeArrowheads="1"/>
            </p:cNvSpPr>
            <p:nvPr/>
          </p:nvSpPr>
          <p:spPr bwMode="auto">
            <a:xfrm>
              <a:off x="7648" y="3910"/>
              <a:ext cx="6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a:t>
              </a:r>
              <a:endParaRPr lang="ja-JP" altLang="ja-JP" sz="1088"/>
            </a:p>
          </p:txBody>
        </p:sp>
        <p:sp>
          <p:nvSpPr>
            <p:cNvPr id="1060" name="Rectangle 66"/>
            <p:cNvSpPr>
              <a:spLocks noChangeArrowheads="1"/>
            </p:cNvSpPr>
            <p:nvPr/>
          </p:nvSpPr>
          <p:spPr bwMode="auto">
            <a:xfrm>
              <a:off x="7706" y="3903"/>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61" name="Rectangle 67"/>
            <p:cNvSpPr>
              <a:spLocks noChangeArrowheads="1"/>
            </p:cNvSpPr>
            <p:nvPr/>
          </p:nvSpPr>
          <p:spPr bwMode="auto">
            <a:xfrm>
              <a:off x="7046" y="3988"/>
              <a:ext cx="17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      </a:t>
              </a:r>
              <a:endParaRPr lang="ja-JP" altLang="ja-JP" sz="1088"/>
            </a:p>
          </p:txBody>
        </p:sp>
        <p:sp>
          <p:nvSpPr>
            <p:cNvPr id="1062" name="Rectangle 68"/>
            <p:cNvSpPr>
              <a:spLocks noChangeArrowheads="1"/>
            </p:cNvSpPr>
            <p:nvPr/>
          </p:nvSpPr>
          <p:spPr bwMode="auto">
            <a:xfrm>
              <a:off x="7395" y="3988"/>
              <a:ext cx="418"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部品リサイクル</a:t>
              </a:r>
              <a:endParaRPr lang="ja-JP" altLang="ja-JP" sz="1088"/>
            </a:p>
          </p:txBody>
        </p:sp>
        <p:sp>
          <p:nvSpPr>
            <p:cNvPr id="1063" name="Rectangle 69"/>
            <p:cNvSpPr>
              <a:spLocks noChangeArrowheads="1"/>
            </p:cNvSpPr>
            <p:nvPr/>
          </p:nvSpPr>
          <p:spPr bwMode="auto">
            <a:xfrm>
              <a:off x="7802" y="3988"/>
              <a:ext cx="6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a:t>
              </a:r>
              <a:endParaRPr lang="ja-JP" altLang="ja-JP" sz="1088"/>
            </a:p>
          </p:txBody>
        </p:sp>
        <p:sp>
          <p:nvSpPr>
            <p:cNvPr id="1064" name="Rectangle 70"/>
            <p:cNvSpPr>
              <a:spLocks noChangeArrowheads="1"/>
            </p:cNvSpPr>
            <p:nvPr/>
          </p:nvSpPr>
          <p:spPr bwMode="auto">
            <a:xfrm>
              <a:off x="7843" y="3981"/>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65" name="Rectangle 71"/>
            <p:cNvSpPr>
              <a:spLocks noChangeArrowheads="1"/>
            </p:cNvSpPr>
            <p:nvPr/>
          </p:nvSpPr>
          <p:spPr bwMode="auto">
            <a:xfrm>
              <a:off x="7137" y="2825"/>
              <a:ext cx="29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リユース・</a:t>
              </a:r>
              <a:endParaRPr lang="ja-JP" altLang="ja-JP" sz="1088"/>
            </a:p>
          </p:txBody>
        </p:sp>
        <p:sp>
          <p:nvSpPr>
            <p:cNvPr id="1066" name="Rectangle 72"/>
            <p:cNvSpPr>
              <a:spLocks noChangeArrowheads="1"/>
            </p:cNvSpPr>
            <p:nvPr/>
          </p:nvSpPr>
          <p:spPr bwMode="auto">
            <a:xfrm>
              <a:off x="7428" y="2825"/>
              <a:ext cx="23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レンタル</a:t>
              </a:r>
              <a:endParaRPr lang="ja-JP" altLang="ja-JP" sz="1088"/>
            </a:p>
          </p:txBody>
        </p:sp>
        <p:sp>
          <p:nvSpPr>
            <p:cNvPr id="1067" name="Rectangle 73"/>
            <p:cNvSpPr>
              <a:spLocks noChangeArrowheads="1"/>
            </p:cNvSpPr>
            <p:nvPr/>
          </p:nvSpPr>
          <p:spPr bwMode="auto">
            <a:xfrm>
              <a:off x="7660" y="2818"/>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68" name="Freeform 74"/>
            <p:cNvSpPr>
              <a:spLocks/>
            </p:cNvSpPr>
            <p:nvPr/>
          </p:nvSpPr>
          <p:spPr bwMode="auto">
            <a:xfrm>
              <a:off x="8554" y="3454"/>
              <a:ext cx="467" cy="381"/>
            </a:xfrm>
            <a:custGeom>
              <a:avLst/>
              <a:gdLst>
                <a:gd name="T0" fmla="*/ 0 w 3212"/>
                <a:gd name="T1" fmla="*/ 436 h 2618"/>
                <a:gd name="T2" fmla="*/ 437 w 3212"/>
                <a:gd name="T3" fmla="*/ 0 h 2618"/>
                <a:gd name="T4" fmla="*/ 2775 w 3212"/>
                <a:gd name="T5" fmla="*/ 0 h 2618"/>
                <a:gd name="T6" fmla="*/ 3212 w 3212"/>
                <a:gd name="T7" fmla="*/ 436 h 2618"/>
                <a:gd name="T8" fmla="*/ 3212 w 3212"/>
                <a:gd name="T9" fmla="*/ 2181 h 2618"/>
                <a:gd name="T10" fmla="*/ 2775 w 3212"/>
                <a:gd name="T11" fmla="*/ 2618 h 2618"/>
                <a:gd name="T12" fmla="*/ 437 w 3212"/>
                <a:gd name="T13" fmla="*/ 2618 h 2618"/>
                <a:gd name="T14" fmla="*/ 0 w 3212"/>
                <a:gd name="T15" fmla="*/ 2181 h 2618"/>
                <a:gd name="T16" fmla="*/ 0 w 3212"/>
                <a:gd name="T17" fmla="*/ 436 h 2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12" h="2618">
                  <a:moveTo>
                    <a:pt x="0" y="436"/>
                  </a:moveTo>
                  <a:cubicBezTo>
                    <a:pt x="0" y="195"/>
                    <a:pt x="196" y="0"/>
                    <a:pt x="437" y="0"/>
                  </a:cubicBezTo>
                  <a:lnTo>
                    <a:pt x="2775" y="0"/>
                  </a:lnTo>
                  <a:cubicBezTo>
                    <a:pt x="3016" y="0"/>
                    <a:pt x="3212" y="195"/>
                    <a:pt x="3212" y="436"/>
                  </a:cubicBezTo>
                  <a:lnTo>
                    <a:pt x="3212" y="2181"/>
                  </a:lnTo>
                  <a:cubicBezTo>
                    <a:pt x="3212" y="2422"/>
                    <a:pt x="3016" y="2618"/>
                    <a:pt x="2775" y="2618"/>
                  </a:cubicBezTo>
                  <a:lnTo>
                    <a:pt x="437" y="2618"/>
                  </a:lnTo>
                  <a:cubicBezTo>
                    <a:pt x="196" y="2618"/>
                    <a:pt x="0" y="2422"/>
                    <a:pt x="0" y="2181"/>
                  </a:cubicBezTo>
                  <a:lnTo>
                    <a:pt x="0" y="436"/>
                  </a:lnTo>
                  <a:close/>
                </a:path>
              </a:pathLst>
            </a:custGeom>
            <a:solidFill>
              <a:srgbClr val="FFFFFF"/>
            </a:solidFill>
            <a:ln w="0">
              <a:solidFill>
                <a:srgbClr val="000000"/>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69" name="Freeform 75"/>
            <p:cNvSpPr>
              <a:spLocks noEditPoints="1"/>
            </p:cNvSpPr>
            <p:nvPr/>
          </p:nvSpPr>
          <p:spPr bwMode="auto">
            <a:xfrm>
              <a:off x="8549" y="3449"/>
              <a:ext cx="477" cy="391"/>
            </a:xfrm>
            <a:custGeom>
              <a:avLst/>
              <a:gdLst>
                <a:gd name="T0" fmla="*/ 2 w 477"/>
                <a:gd name="T1" fmla="*/ 55 h 391"/>
                <a:gd name="T2" fmla="*/ 8 w 477"/>
                <a:gd name="T3" fmla="*/ 36 h 391"/>
                <a:gd name="T4" fmla="*/ 20 w 477"/>
                <a:gd name="T5" fmla="*/ 20 h 391"/>
                <a:gd name="T6" fmla="*/ 36 w 477"/>
                <a:gd name="T7" fmla="*/ 8 h 391"/>
                <a:gd name="T8" fmla="*/ 54 w 477"/>
                <a:gd name="T9" fmla="*/ 1 h 391"/>
                <a:gd name="T10" fmla="*/ 408 w 477"/>
                <a:gd name="T11" fmla="*/ 0 h 391"/>
                <a:gd name="T12" fmla="*/ 429 w 477"/>
                <a:gd name="T13" fmla="*/ 3 h 391"/>
                <a:gd name="T14" fmla="*/ 447 w 477"/>
                <a:gd name="T15" fmla="*/ 12 h 391"/>
                <a:gd name="T16" fmla="*/ 461 w 477"/>
                <a:gd name="T17" fmla="*/ 25 h 391"/>
                <a:gd name="T18" fmla="*/ 471 w 477"/>
                <a:gd name="T19" fmla="*/ 42 h 391"/>
                <a:gd name="T20" fmla="*/ 477 w 477"/>
                <a:gd name="T21" fmla="*/ 61 h 391"/>
                <a:gd name="T22" fmla="*/ 477 w 477"/>
                <a:gd name="T23" fmla="*/ 329 h 391"/>
                <a:gd name="T24" fmla="*/ 472 w 477"/>
                <a:gd name="T25" fmla="*/ 349 h 391"/>
                <a:gd name="T26" fmla="*/ 461 w 477"/>
                <a:gd name="T27" fmla="*/ 366 h 391"/>
                <a:gd name="T28" fmla="*/ 447 w 477"/>
                <a:gd name="T29" fmla="*/ 379 h 391"/>
                <a:gd name="T30" fmla="*/ 429 w 477"/>
                <a:gd name="T31" fmla="*/ 388 h 391"/>
                <a:gd name="T32" fmla="*/ 409 w 477"/>
                <a:gd name="T33" fmla="*/ 391 h 391"/>
                <a:gd name="T34" fmla="*/ 55 w 477"/>
                <a:gd name="T35" fmla="*/ 389 h 391"/>
                <a:gd name="T36" fmla="*/ 36 w 477"/>
                <a:gd name="T37" fmla="*/ 383 h 391"/>
                <a:gd name="T38" fmla="*/ 20 w 477"/>
                <a:gd name="T39" fmla="*/ 371 h 391"/>
                <a:gd name="T40" fmla="*/ 9 w 477"/>
                <a:gd name="T41" fmla="*/ 355 h 391"/>
                <a:gd name="T42" fmla="*/ 2 w 477"/>
                <a:gd name="T43" fmla="*/ 336 h 391"/>
                <a:gd name="T44" fmla="*/ 0 w 477"/>
                <a:gd name="T45" fmla="*/ 68 h 391"/>
                <a:gd name="T46" fmla="*/ 11 w 477"/>
                <a:gd name="T47" fmla="*/ 334 h 391"/>
                <a:gd name="T48" fmla="*/ 17 w 477"/>
                <a:gd name="T49" fmla="*/ 350 h 391"/>
                <a:gd name="T50" fmla="*/ 27 w 477"/>
                <a:gd name="T51" fmla="*/ 364 h 391"/>
                <a:gd name="T52" fmla="*/ 40 w 477"/>
                <a:gd name="T53" fmla="*/ 374 h 391"/>
                <a:gd name="T54" fmla="*/ 57 w 477"/>
                <a:gd name="T55" fmla="*/ 380 h 391"/>
                <a:gd name="T56" fmla="*/ 408 w 477"/>
                <a:gd name="T57" fmla="*/ 381 h 391"/>
                <a:gd name="T58" fmla="*/ 426 w 477"/>
                <a:gd name="T59" fmla="*/ 378 h 391"/>
                <a:gd name="T60" fmla="*/ 441 w 477"/>
                <a:gd name="T61" fmla="*/ 371 h 391"/>
                <a:gd name="T62" fmla="*/ 454 w 477"/>
                <a:gd name="T63" fmla="*/ 360 h 391"/>
                <a:gd name="T64" fmla="*/ 462 w 477"/>
                <a:gd name="T65" fmla="*/ 345 h 391"/>
                <a:gd name="T66" fmla="*/ 467 w 477"/>
                <a:gd name="T67" fmla="*/ 329 h 391"/>
                <a:gd name="T68" fmla="*/ 467 w 477"/>
                <a:gd name="T69" fmla="*/ 63 h 391"/>
                <a:gd name="T70" fmla="*/ 463 w 477"/>
                <a:gd name="T71" fmla="*/ 46 h 391"/>
                <a:gd name="T72" fmla="*/ 454 w 477"/>
                <a:gd name="T73" fmla="*/ 31 h 391"/>
                <a:gd name="T74" fmla="*/ 441 w 477"/>
                <a:gd name="T75" fmla="*/ 20 h 391"/>
                <a:gd name="T76" fmla="*/ 426 w 477"/>
                <a:gd name="T77" fmla="*/ 13 h 391"/>
                <a:gd name="T78" fmla="*/ 408 w 477"/>
                <a:gd name="T79" fmla="*/ 10 h 391"/>
                <a:gd name="T80" fmla="*/ 57 w 477"/>
                <a:gd name="T81" fmla="*/ 11 h 391"/>
                <a:gd name="T82" fmla="*/ 41 w 477"/>
                <a:gd name="T83" fmla="*/ 17 h 391"/>
                <a:gd name="T84" fmla="*/ 27 w 477"/>
                <a:gd name="T85" fmla="*/ 27 h 391"/>
                <a:gd name="T86" fmla="*/ 17 w 477"/>
                <a:gd name="T87" fmla="*/ 40 h 391"/>
                <a:gd name="T88" fmla="*/ 11 w 477"/>
                <a:gd name="T89" fmla="*/ 56 h 391"/>
                <a:gd name="T90" fmla="*/ 10 w 477"/>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7" h="391">
                  <a:moveTo>
                    <a:pt x="0" y="68"/>
                  </a:moveTo>
                  <a:lnTo>
                    <a:pt x="1" y="62"/>
                  </a:lnTo>
                  <a:lnTo>
                    <a:pt x="2" y="55"/>
                  </a:lnTo>
                  <a:lnTo>
                    <a:pt x="3" y="48"/>
                  </a:lnTo>
                  <a:lnTo>
                    <a:pt x="5" y="42"/>
                  </a:lnTo>
                  <a:lnTo>
                    <a:pt x="8" y="36"/>
                  </a:lnTo>
                  <a:lnTo>
                    <a:pt x="12" y="30"/>
                  </a:lnTo>
                  <a:lnTo>
                    <a:pt x="16" y="25"/>
                  </a:lnTo>
                  <a:lnTo>
                    <a:pt x="20" y="20"/>
                  </a:lnTo>
                  <a:lnTo>
                    <a:pt x="25" y="16"/>
                  </a:lnTo>
                  <a:lnTo>
                    <a:pt x="30" y="12"/>
                  </a:lnTo>
                  <a:lnTo>
                    <a:pt x="36" y="8"/>
                  </a:lnTo>
                  <a:lnTo>
                    <a:pt x="42" y="6"/>
                  </a:lnTo>
                  <a:lnTo>
                    <a:pt x="48" y="3"/>
                  </a:lnTo>
                  <a:lnTo>
                    <a:pt x="54" y="1"/>
                  </a:lnTo>
                  <a:lnTo>
                    <a:pt x="61" y="0"/>
                  </a:lnTo>
                  <a:lnTo>
                    <a:pt x="68" y="0"/>
                  </a:lnTo>
                  <a:lnTo>
                    <a:pt x="408" y="0"/>
                  </a:lnTo>
                  <a:lnTo>
                    <a:pt x="415" y="0"/>
                  </a:lnTo>
                  <a:lnTo>
                    <a:pt x="422" y="1"/>
                  </a:lnTo>
                  <a:lnTo>
                    <a:pt x="429" y="3"/>
                  </a:lnTo>
                  <a:lnTo>
                    <a:pt x="435" y="5"/>
                  </a:lnTo>
                  <a:lnTo>
                    <a:pt x="441" y="8"/>
                  </a:lnTo>
                  <a:lnTo>
                    <a:pt x="447" y="12"/>
                  </a:lnTo>
                  <a:lnTo>
                    <a:pt x="452" y="16"/>
                  </a:lnTo>
                  <a:lnTo>
                    <a:pt x="457" y="20"/>
                  </a:lnTo>
                  <a:lnTo>
                    <a:pt x="461" y="25"/>
                  </a:lnTo>
                  <a:lnTo>
                    <a:pt x="465" y="30"/>
                  </a:lnTo>
                  <a:lnTo>
                    <a:pt x="469" y="36"/>
                  </a:lnTo>
                  <a:lnTo>
                    <a:pt x="471" y="42"/>
                  </a:lnTo>
                  <a:lnTo>
                    <a:pt x="474" y="48"/>
                  </a:lnTo>
                  <a:lnTo>
                    <a:pt x="475" y="54"/>
                  </a:lnTo>
                  <a:lnTo>
                    <a:pt x="477" y="61"/>
                  </a:lnTo>
                  <a:lnTo>
                    <a:pt x="477" y="68"/>
                  </a:lnTo>
                  <a:lnTo>
                    <a:pt x="477" y="322"/>
                  </a:lnTo>
                  <a:lnTo>
                    <a:pt x="477" y="329"/>
                  </a:lnTo>
                  <a:lnTo>
                    <a:pt x="475" y="336"/>
                  </a:lnTo>
                  <a:lnTo>
                    <a:pt x="474" y="343"/>
                  </a:lnTo>
                  <a:lnTo>
                    <a:pt x="472" y="349"/>
                  </a:lnTo>
                  <a:lnTo>
                    <a:pt x="469" y="355"/>
                  </a:lnTo>
                  <a:lnTo>
                    <a:pt x="465" y="360"/>
                  </a:lnTo>
                  <a:lnTo>
                    <a:pt x="461" y="366"/>
                  </a:lnTo>
                  <a:lnTo>
                    <a:pt x="457" y="370"/>
                  </a:lnTo>
                  <a:lnTo>
                    <a:pt x="452" y="375"/>
                  </a:lnTo>
                  <a:lnTo>
                    <a:pt x="447" y="379"/>
                  </a:lnTo>
                  <a:lnTo>
                    <a:pt x="441" y="382"/>
                  </a:lnTo>
                  <a:lnTo>
                    <a:pt x="435" y="385"/>
                  </a:lnTo>
                  <a:lnTo>
                    <a:pt x="429" y="388"/>
                  </a:lnTo>
                  <a:lnTo>
                    <a:pt x="423" y="389"/>
                  </a:lnTo>
                  <a:lnTo>
                    <a:pt x="416" y="390"/>
                  </a:lnTo>
                  <a:lnTo>
                    <a:pt x="409" y="391"/>
                  </a:lnTo>
                  <a:lnTo>
                    <a:pt x="69" y="391"/>
                  </a:lnTo>
                  <a:lnTo>
                    <a:pt x="62" y="390"/>
                  </a:lnTo>
                  <a:lnTo>
                    <a:pt x="55" y="389"/>
                  </a:lnTo>
                  <a:lnTo>
                    <a:pt x="48" y="388"/>
                  </a:lnTo>
                  <a:lnTo>
                    <a:pt x="42" y="385"/>
                  </a:lnTo>
                  <a:lnTo>
                    <a:pt x="36" y="383"/>
                  </a:lnTo>
                  <a:lnTo>
                    <a:pt x="30" y="379"/>
                  </a:lnTo>
                  <a:lnTo>
                    <a:pt x="25" y="375"/>
                  </a:lnTo>
                  <a:lnTo>
                    <a:pt x="20" y="371"/>
                  </a:lnTo>
                  <a:lnTo>
                    <a:pt x="16" y="366"/>
                  </a:lnTo>
                  <a:lnTo>
                    <a:pt x="12" y="361"/>
                  </a:lnTo>
                  <a:lnTo>
                    <a:pt x="9" y="355"/>
                  </a:lnTo>
                  <a:lnTo>
                    <a:pt x="6" y="349"/>
                  </a:lnTo>
                  <a:lnTo>
                    <a:pt x="3" y="343"/>
                  </a:lnTo>
                  <a:lnTo>
                    <a:pt x="2" y="336"/>
                  </a:lnTo>
                  <a:lnTo>
                    <a:pt x="1" y="330"/>
                  </a:lnTo>
                  <a:lnTo>
                    <a:pt x="0" y="323"/>
                  </a:lnTo>
                  <a:lnTo>
                    <a:pt x="0" y="68"/>
                  </a:lnTo>
                  <a:close/>
                  <a:moveTo>
                    <a:pt x="10" y="322"/>
                  </a:moveTo>
                  <a:lnTo>
                    <a:pt x="10" y="328"/>
                  </a:lnTo>
                  <a:lnTo>
                    <a:pt x="11" y="334"/>
                  </a:lnTo>
                  <a:lnTo>
                    <a:pt x="12" y="340"/>
                  </a:lnTo>
                  <a:lnTo>
                    <a:pt x="14" y="345"/>
                  </a:lnTo>
                  <a:lnTo>
                    <a:pt x="17" y="350"/>
                  </a:lnTo>
                  <a:lnTo>
                    <a:pt x="20" y="355"/>
                  </a:lnTo>
                  <a:lnTo>
                    <a:pt x="23" y="360"/>
                  </a:lnTo>
                  <a:lnTo>
                    <a:pt x="27" y="364"/>
                  </a:lnTo>
                  <a:lnTo>
                    <a:pt x="31" y="368"/>
                  </a:lnTo>
                  <a:lnTo>
                    <a:pt x="36" y="371"/>
                  </a:lnTo>
                  <a:lnTo>
                    <a:pt x="40" y="374"/>
                  </a:lnTo>
                  <a:lnTo>
                    <a:pt x="45" y="376"/>
                  </a:lnTo>
                  <a:lnTo>
                    <a:pt x="51" y="378"/>
                  </a:lnTo>
                  <a:lnTo>
                    <a:pt x="57" y="380"/>
                  </a:lnTo>
                  <a:lnTo>
                    <a:pt x="62" y="381"/>
                  </a:lnTo>
                  <a:lnTo>
                    <a:pt x="69" y="381"/>
                  </a:lnTo>
                  <a:lnTo>
                    <a:pt x="408" y="381"/>
                  </a:lnTo>
                  <a:lnTo>
                    <a:pt x="414" y="381"/>
                  </a:lnTo>
                  <a:lnTo>
                    <a:pt x="420" y="380"/>
                  </a:lnTo>
                  <a:lnTo>
                    <a:pt x="426" y="378"/>
                  </a:lnTo>
                  <a:lnTo>
                    <a:pt x="431" y="377"/>
                  </a:lnTo>
                  <a:lnTo>
                    <a:pt x="436" y="374"/>
                  </a:lnTo>
                  <a:lnTo>
                    <a:pt x="441" y="371"/>
                  </a:lnTo>
                  <a:lnTo>
                    <a:pt x="446" y="368"/>
                  </a:lnTo>
                  <a:lnTo>
                    <a:pt x="450" y="364"/>
                  </a:lnTo>
                  <a:lnTo>
                    <a:pt x="454" y="360"/>
                  </a:lnTo>
                  <a:lnTo>
                    <a:pt x="457" y="355"/>
                  </a:lnTo>
                  <a:lnTo>
                    <a:pt x="460" y="351"/>
                  </a:lnTo>
                  <a:lnTo>
                    <a:pt x="462" y="345"/>
                  </a:lnTo>
                  <a:lnTo>
                    <a:pt x="464" y="340"/>
                  </a:lnTo>
                  <a:lnTo>
                    <a:pt x="466" y="335"/>
                  </a:lnTo>
                  <a:lnTo>
                    <a:pt x="467" y="329"/>
                  </a:lnTo>
                  <a:lnTo>
                    <a:pt x="467" y="322"/>
                  </a:lnTo>
                  <a:lnTo>
                    <a:pt x="467" y="69"/>
                  </a:lnTo>
                  <a:lnTo>
                    <a:pt x="467" y="63"/>
                  </a:lnTo>
                  <a:lnTo>
                    <a:pt x="466" y="57"/>
                  </a:lnTo>
                  <a:lnTo>
                    <a:pt x="465" y="51"/>
                  </a:lnTo>
                  <a:lnTo>
                    <a:pt x="463" y="46"/>
                  </a:lnTo>
                  <a:lnTo>
                    <a:pt x="460" y="41"/>
                  </a:lnTo>
                  <a:lnTo>
                    <a:pt x="457" y="36"/>
                  </a:lnTo>
                  <a:lnTo>
                    <a:pt x="454" y="31"/>
                  </a:lnTo>
                  <a:lnTo>
                    <a:pt x="450" y="27"/>
                  </a:lnTo>
                  <a:lnTo>
                    <a:pt x="446" y="23"/>
                  </a:lnTo>
                  <a:lnTo>
                    <a:pt x="441" y="20"/>
                  </a:lnTo>
                  <a:lnTo>
                    <a:pt x="437" y="17"/>
                  </a:lnTo>
                  <a:lnTo>
                    <a:pt x="432" y="15"/>
                  </a:lnTo>
                  <a:lnTo>
                    <a:pt x="426" y="13"/>
                  </a:lnTo>
                  <a:lnTo>
                    <a:pt x="421" y="11"/>
                  </a:lnTo>
                  <a:lnTo>
                    <a:pt x="415" y="10"/>
                  </a:lnTo>
                  <a:lnTo>
                    <a:pt x="408" y="10"/>
                  </a:lnTo>
                  <a:lnTo>
                    <a:pt x="69" y="10"/>
                  </a:lnTo>
                  <a:lnTo>
                    <a:pt x="63" y="10"/>
                  </a:lnTo>
                  <a:lnTo>
                    <a:pt x="57" y="11"/>
                  </a:lnTo>
                  <a:lnTo>
                    <a:pt x="51" y="12"/>
                  </a:lnTo>
                  <a:lnTo>
                    <a:pt x="46" y="14"/>
                  </a:lnTo>
                  <a:lnTo>
                    <a:pt x="41" y="17"/>
                  </a:lnTo>
                  <a:lnTo>
                    <a:pt x="36" y="20"/>
                  </a:lnTo>
                  <a:lnTo>
                    <a:pt x="32" y="23"/>
                  </a:lnTo>
                  <a:lnTo>
                    <a:pt x="27" y="27"/>
                  </a:lnTo>
                  <a:lnTo>
                    <a:pt x="24" y="31"/>
                  </a:lnTo>
                  <a:lnTo>
                    <a:pt x="20" y="35"/>
                  </a:lnTo>
                  <a:lnTo>
                    <a:pt x="17" y="40"/>
                  </a:lnTo>
                  <a:lnTo>
                    <a:pt x="15" y="45"/>
                  </a:lnTo>
                  <a:lnTo>
                    <a:pt x="13" y="51"/>
                  </a:lnTo>
                  <a:lnTo>
                    <a:pt x="11" y="56"/>
                  </a:lnTo>
                  <a:lnTo>
                    <a:pt x="10" y="62"/>
                  </a:lnTo>
                  <a:lnTo>
                    <a:pt x="10" y="68"/>
                  </a:lnTo>
                  <a:lnTo>
                    <a:pt x="10" y="322"/>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70" name="Rectangle 76"/>
            <p:cNvSpPr>
              <a:spLocks noChangeArrowheads="1"/>
            </p:cNvSpPr>
            <p:nvPr/>
          </p:nvSpPr>
          <p:spPr bwMode="auto">
            <a:xfrm>
              <a:off x="8613" y="3577"/>
              <a:ext cx="35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【適正処理・</a:t>
              </a:r>
              <a:endParaRPr lang="ja-JP" altLang="ja-JP" sz="1088"/>
            </a:p>
          </p:txBody>
        </p:sp>
        <p:sp>
          <p:nvSpPr>
            <p:cNvPr id="1071" name="Rectangle 77"/>
            <p:cNvSpPr>
              <a:spLocks noChangeArrowheads="1"/>
            </p:cNvSpPr>
            <p:nvPr/>
          </p:nvSpPr>
          <p:spPr bwMode="auto">
            <a:xfrm>
              <a:off x="8962" y="3570"/>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72" name="Rectangle 78"/>
            <p:cNvSpPr>
              <a:spLocks noChangeArrowheads="1"/>
            </p:cNvSpPr>
            <p:nvPr/>
          </p:nvSpPr>
          <p:spPr bwMode="auto">
            <a:xfrm>
              <a:off x="8613" y="3651"/>
              <a:ext cx="3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 </a:t>
              </a:r>
              <a:endParaRPr lang="ja-JP" altLang="ja-JP" sz="1088"/>
            </a:p>
          </p:txBody>
        </p:sp>
        <p:sp>
          <p:nvSpPr>
            <p:cNvPr id="1073" name="Rectangle 79"/>
            <p:cNvSpPr>
              <a:spLocks noChangeArrowheads="1"/>
            </p:cNvSpPr>
            <p:nvPr/>
          </p:nvSpPr>
          <p:spPr bwMode="auto">
            <a:xfrm>
              <a:off x="8672" y="3651"/>
              <a:ext cx="29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最終処分】</a:t>
              </a:r>
              <a:endParaRPr lang="ja-JP" altLang="ja-JP" sz="1088"/>
            </a:p>
          </p:txBody>
        </p:sp>
        <p:sp>
          <p:nvSpPr>
            <p:cNvPr id="1074" name="Rectangle 80"/>
            <p:cNvSpPr>
              <a:spLocks noChangeArrowheads="1"/>
            </p:cNvSpPr>
            <p:nvPr/>
          </p:nvSpPr>
          <p:spPr bwMode="auto">
            <a:xfrm>
              <a:off x="8962" y="3644"/>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075" name="Rectangle 81"/>
            <p:cNvSpPr>
              <a:spLocks noChangeArrowheads="1"/>
            </p:cNvSpPr>
            <p:nvPr/>
          </p:nvSpPr>
          <p:spPr bwMode="auto">
            <a:xfrm>
              <a:off x="6540" y="3000"/>
              <a:ext cx="155"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b="1">
                  <a:solidFill>
                    <a:srgbClr val="000000"/>
                  </a:solidFill>
                  <a:latin typeface="ＭＳ ゴシック" pitchFamily="49" charset="-128"/>
                  <a:ea typeface="ＭＳ ゴシック" pitchFamily="49" charset="-128"/>
                </a:rPr>
                <a:t>製品</a:t>
              </a:r>
              <a:endParaRPr lang="ja-JP" altLang="ja-JP" sz="1088"/>
            </a:p>
          </p:txBody>
        </p:sp>
        <p:sp>
          <p:nvSpPr>
            <p:cNvPr id="1076" name="Rectangle 82"/>
            <p:cNvSpPr>
              <a:spLocks noChangeArrowheads="1"/>
            </p:cNvSpPr>
            <p:nvPr/>
          </p:nvSpPr>
          <p:spPr bwMode="auto">
            <a:xfrm>
              <a:off x="6676" y="3000"/>
              <a:ext cx="3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b="1">
                  <a:solidFill>
                    <a:srgbClr val="000000"/>
                  </a:solidFill>
                  <a:latin typeface="ＭＳ ゴシック" pitchFamily="49" charset="-128"/>
                  <a:ea typeface="ＭＳ ゴシック" pitchFamily="49" charset="-128"/>
                </a:rPr>
                <a:t> </a:t>
              </a:r>
              <a:endParaRPr lang="ja-JP" altLang="ja-JP" sz="1088"/>
            </a:p>
          </p:txBody>
        </p:sp>
        <p:sp>
          <p:nvSpPr>
            <p:cNvPr id="1077" name="Rectangle 83"/>
            <p:cNvSpPr>
              <a:spLocks noChangeArrowheads="1"/>
            </p:cNvSpPr>
            <p:nvPr/>
          </p:nvSpPr>
          <p:spPr bwMode="auto">
            <a:xfrm>
              <a:off x="7834" y="2465"/>
              <a:ext cx="30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b="1">
                  <a:solidFill>
                    <a:srgbClr val="000000"/>
                  </a:solidFill>
                  <a:latin typeface="ＭＳ ゴシック" pitchFamily="49" charset="-128"/>
                  <a:ea typeface="ＭＳ ゴシック" pitchFamily="49" charset="-128"/>
                </a:rPr>
                <a:t>使用済品</a:t>
              </a:r>
              <a:endParaRPr lang="ja-JP" altLang="ja-JP" sz="1088"/>
            </a:p>
          </p:txBody>
        </p:sp>
        <p:sp>
          <p:nvSpPr>
            <p:cNvPr id="1078" name="Rectangle 84"/>
            <p:cNvSpPr>
              <a:spLocks noChangeArrowheads="1"/>
            </p:cNvSpPr>
            <p:nvPr/>
          </p:nvSpPr>
          <p:spPr bwMode="auto">
            <a:xfrm>
              <a:off x="8107" y="2465"/>
              <a:ext cx="3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b="1">
                  <a:solidFill>
                    <a:srgbClr val="000000"/>
                  </a:solidFill>
                  <a:latin typeface="ＭＳ ゴシック" pitchFamily="49" charset="-128"/>
                  <a:ea typeface="ＭＳ ゴシック" pitchFamily="49" charset="-128"/>
                </a:rPr>
                <a:t> </a:t>
              </a:r>
              <a:endParaRPr lang="ja-JP" altLang="ja-JP" sz="1088"/>
            </a:p>
          </p:txBody>
        </p:sp>
        <p:sp>
          <p:nvSpPr>
            <p:cNvPr id="1079" name="Rectangle 85"/>
            <p:cNvSpPr>
              <a:spLocks noChangeArrowheads="1"/>
            </p:cNvSpPr>
            <p:nvPr/>
          </p:nvSpPr>
          <p:spPr bwMode="auto">
            <a:xfrm>
              <a:off x="7304" y="4122"/>
              <a:ext cx="30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b="1">
                  <a:solidFill>
                    <a:srgbClr val="000000"/>
                  </a:solidFill>
                  <a:latin typeface="ＭＳ ゴシック" pitchFamily="49" charset="-128"/>
                  <a:ea typeface="ＭＳ ゴシック" pitchFamily="49" charset="-128"/>
                </a:rPr>
                <a:t>再生資源</a:t>
              </a:r>
              <a:endParaRPr lang="ja-JP" altLang="ja-JP" sz="1088"/>
            </a:p>
          </p:txBody>
        </p:sp>
        <p:sp>
          <p:nvSpPr>
            <p:cNvPr id="1080" name="Rectangle 86"/>
            <p:cNvSpPr>
              <a:spLocks noChangeArrowheads="1"/>
            </p:cNvSpPr>
            <p:nvPr/>
          </p:nvSpPr>
          <p:spPr bwMode="auto">
            <a:xfrm>
              <a:off x="7577" y="4122"/>
              <a:ext cx="39"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544" b="1">
                  <a:solidFill>
                    <a:srgbClr val="000000"/>
                  </a:solidFill>
                  <a:latin typeface="ＭＳ ゴシック" pitchFamily="49" charset="-128"/>
                  <a:ea typeface="ＭＳ ゴシック" pitchFamily="49" charset="-128"/>
                </a:rPr>
                <a:t> </a:t>
              </a:r>
              <a:endParaRPr lang="ja-JP" altLang="ja-JP" sz="1088"/>
            </a:p>
          </p:txBody>
        </p:sp>
        <p:sp>
          <p:nvSpPr>
            <p:cNvPr id="1081" name="Freeform 87"/>
            <p:cNvSpPr>
              <a:spLocks noEditPoints="1"/>
            </p:cNvSpPr>
            <p:nvPr/>
          </p:nvSpPr>
          <p:spPr bwMode="auto">
            <a:xfrm>
              <a:off x="8199" y="2629"/>
              <a:ext cx="152" cy="168"/>
            </a:xfrm>
            <a:custGeom>
              <a:avLst/>
              <a:gdLst>
                <a:gd name="T0" fmla="*/ 95 w 1046"/>
                <a:gd name="T1" fmla="*/ 14 h 1157"/>
                <a:gd name="T2" fmla="*/ 119 w 1046"/>
                <a:gd name="T3" fmla="*/ 1 h 1157"/>
                <a:gd name="T4" fmla="*/ 144 w 1046"/>
                <a:gd name="T5" fmla="*/ 10 h 1157"/>
                <a:gd name="T6" fmla="*/ 229 w 1046"/>
                <a:gd name="T7" fmla="*/ 88 h 1157"/>
                <a:gd name="T8" fmla="*/ 310 w 1046"/>
                <a:gd name="T9" fmla="*/ 171 h 1157"/>
                <a:gd name="T10" fmla="*/ 388 w 1046"/>
                <a:gd name="T11" fmla="*/ 257 h 1157"/>
                <a:gd name="T12" fmla="*/ 461 w 1046"/>
                <a:gd name="T13" fmla="*/ 346 h 1157"/>
                <a:gd name="T14" fmla="*/ 529 w 1046"/>
                <a:gd name="T15" fmla="*/ 436 h 1157"/>
                <a:gd name="T16" fmla="*/ 593 w 1046"/>
                <a:gd name="T17" fmla="*/ 528 h 1157"/>
                <a:gd name="T18" fmla="*/ 651 w 1046"/>
                <a:gd name="T19" fmla="*/ 622 h 1157"/>
                <a:gd name="T20" fmla="*/ 703 w 1046"/>
                <a:gd name="T21" fmla="*/ 716 h 1157"/>
                <a:gd name="T22" fmla="*/ 685 w 1046"/>
                <a:gd name="T23" fmla="*/ 701 h 1157"/>
                <a:gd name="T24" fmla="*/ 1022 w 1046"/>
                <a:gd name="T25" fmla="*/ 820 h 1157"/>
                <a:gd name="T26" fmla="*/ 1043 w 1046"/>
                <a:gd name="T27" fmla="*/ 844 h 1157"/>
                <a:gd name="T28" fmla="*/ 1034 w 1046"/>
                <a:gd name="T29" fmla="*/ 875 h 1157"/>
                <a:gd name="T30" fmla="*/ 775 w 1046"/>
                <a:gd name="T31" fmla="*/ 1144 h 1157"/>
                <a:gd name="T32" fmla="*/ 728 w 1046"/>
                <a:gd name="T33" fmla="*/ 1145 h 1157"/>
                <a:gd name="T34" fmla="*/ 117 w 1046"/>
                <a:gd name="T35" fmla="*/ 568 h 1157"/>
                <a:gd name="T36" fmla="*/ 112 w 1046"/>
                <a:gd name="T37" fmla="*/ 527 h 1157"/>
                <a:gd name="T38" fmla="*/ 151 w 1046"/>
                <a:gd name="T39" fmla="*/ 513 h 1157"/>
                <a:gd name="T40" fmla="*/ 483 w 1046"/>
                <a:gd name="T41" fmla="*/ 630 h 1157"/>
                <a:gd name="T42" fmla="*/ 444 w 1046"/>
                <a:gd name="T43" fmla="*/ 679 h 1157"/>
                <a:gd name="T44" fmla="*/ 399 w 1046"/>
                <a:gd name="T45" fmla="*/ 612 h 1157"/>
                <a:gd name="T46" fmla="*/ 352 w 1046"/>
                <a:gd name="T47" fmla="*/ 546 h 1157"/>
                <a:gd name="T48" fmla="*/ 302 w 1046"/>
                <a:gd name="T49" fmla="*/ 481 h 1157"/>
                <a:gd name="T50" fmla="*/ 249 w 1046"/>
                <a:gd name="T51" fmla="*/ 416 h 1157"/>
                <a:gd name="T52" fmla="*/ 194 w 1046"/>
                <a:gd name="T53" fmla="*/ 353 h 1157"/>
                <a:gd name="T54" fmla="*/ 136 w 1046"/>
                <a:gd name="T55" fmla="*/ 292 h 1157"/>
                <a:gd name="T56" fmla="*/ 76 w 1046"/>
                <a:gd name="T57" fmla="*/ 232 h 1157"/>
                <a:gd name="T58" fmla="*/ 14 w 1046"/>
                <a:gd name="T59" fmla="*/ 174 h 1157"/>
                <a:gd name="T60" fmla="*/ 10 w 1046"/>
                <a:gd name="T61" fmla="*/ 130 h 1157"/>
                <a:gd name="T62" fmla="*/ 95 w 1046"/>
                <a:gd name="T63" fmla="*/ 14 h 1157"/>
                <a:gd name="T64" fmla="*/ 64 w 1046"/>
                <a:gd name="T65" fmla="*/ 169 h 1157"/>
                <a:gd name="T66" fmla="*/ 60 w 1046"/>
                <a:gd name="T67" fmla="*/ 125 h 1157"/>
                <a:gd name="T68" fmla="*/ 124 w 1046"/>
                <a:gd name="T69" fmla="*/ 185 h 1157"/>
                <a:gd name="T70" fmla="*/ 185 w 1046"/>
                <a:gd name="T71" fmla="*/ 246 h 1157"/>
                <a:gd name="T72" fmla="*/ 244 w 1046"/>
                <a:gd name="T73" fmla="*/ 309 h 1157"/>
                <a:gd name="T74" fmla="*/ 301 w 1046"/>
                <a:gd name="T75" fmla="*/ 374 h 1157"/>
                <a:gd name="T76" fmla="*/ 355 w 1046"/>
                <a:gd name="T77" fmla="*/ 440 h 1157"/>
                <a:gd name="T78" fmla="*/ 406 w 1046"/>
                <a:gd name="T79" fmla="*/ 507 h 1157"/>
                <a:gd name="T80" fmla="*/ 455 w 1046"/>
                <a:gd name="T81" fmla="*/ 575 h 1157"/>
                <a:gd name="T82" fmla="*/ 499 w 1046"/>
                <a:gd name="T83" fmla="*/ 643 h 1157"/>
                <a:gd name="T84" fmla="*/ 498 w 1046"/>
                <a:gd name="T85" fmla="*/ 681 h 1157"/>
                <a:gd name="T86" fmla="*/ 460 w 1046"/>
                <a:gd name="T87" fmla="*/ 692 h 1157"/>
                <a:gd name="T88" fmla="*/ 129 w 1046"/>
                <a:gd name="T89" fmla="*/ 575 h 1157"/>
                <a:gd name="T90" fmla="*/ 163 w 1046"/>
                <a:gd name="T91" fmla="*/ 520 h 1157"/>
                <a:gd name="T92" fmla="*/ 774 w 1046"/>
                <a:gd name="T93" fmla="*/ 1096 h 1157"/>
                <a:gd name="T94" fmla="*/ 727 w 1046"/>
                <a:gd name="T95" fmla="*/ 1098 h 1157"/>
                <a:gd name="T96" fmla="*/ 986 w 1046"/>
                <a:gd name="T97" fmla="*/ 828 h 1157"/>
                <a:gd name="T98" fmla="*/ 999 w 1046"/>
                <a:gd name="T99" fmla="*/ 883 h 1157"/>
                <a:gd name="T100" fmla="*/ 663 w 1046"/>
                <a:gd name="T101" fmla="*/ 764 h 1157"/>
                <a:gd name="T102" fmla="*/ 645 w 1046"/>
                <a:gd name="T103" fmla="*/ 749 h 1157"/>
                <a:gd name="T104" fmla="*/ 594 w 1046"/>
                <a:gd name="T105" fmla="*/ 657 h 1157"/>
                <a:gd name="T106" fmla="*/ 538 w 1046"/>
                <a:gd name="T107" fmla="*/ 566 h 1157"/>
                <a:gd name="T108" fmla="*/ 476 w 1046"/>
                <a:gd name="T109" fmla="*/ 476 h 1157"/>
                <a:gd name="T110" fmla="*/ 410 w 1046"/>
                <a:gd name="T111" fmla="*/ 388 h 1157"/>
                <a:gd name="T112" fmla="*/ 338 w 1046"/>
                <a:gd name="T113" fmla="*/ 302 h 1157"/>
                <a:gd name="T114" fmla="*/ 263 w 1046"/>
                <a:gd name="T115" fmla="*/ 218 h 1157"/>
                <a:gd name="T116" fmla="*/ 183 w 1046"/>
                <a:gd name="T117" fmla="*/ 137 h 1157"/>
                <a:gd name="T118" fmla="*/ 99 w 1046"/>
                <a:gd name="T119" fmla="*/ 58 h 1157"/>
                <a:gd name="T120" fmla="*/ 149 w 1046"/>
                <a:gd name="T121" fmla="*/ 54 h 1157"/>
                <a:gd name="T122" fmla="*/ 64 w 1046"/>
                <a:gd name="T123" fmla="*/ 16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6" h="1157">
                  <a:moveTo>
                    <a:pt x="95" y="14"/>
                  </a:moveTo>
                  <a:cubicBezTo>
                    <a:pt x="100" y="7"/>
                    <a:pt x="109" y="2"/>
                    <a:pt x="119" y="1"/>
                  </a:cubicBezTo>
                  <a:cubicBezTo>
                    <a:pt x="128" y="0"/>
                    <a:pt x="138" y="3"/>
                    <a:pt x="144" y="10"/>
                  </a:cubicBezTo>
                  <a:lnTo>
                    <a:pt x="229" y="88"/>
                  </a:lnTo>
                  <a:lnTo>
                    <a:pt x="310" y="171"/>
                  </a:lnTo>
                  <a:lnTo>
                    <a:pt x="388" y="257"/>
                  </a:lnTo>
                  <a:lnTo>
                    <a:pt x="461" y="346"/>
                  </a:lnTo>
                  <a:lnTo>
                    <a:pt x="529" y="436"/>
                  </a:lnTo>
                  <a:lnTo>
                    <a:pt x="593" y="528"/>
                  </a:lnTo>
                  <a:lnTo>
                    <a:pt x="651" y="622"/>
                  </a:lnTo>
                  <a:lnTo>
                    <a:pt x="703" y="716"/>
                  </a:lnTo>
                  <a:lnTo>
                    <a:pt x="685" y="701"/>
                  </a:lnTo>
                  <a:lnTo>
                    <a:pt x="1022" y="820"/>
                  </a:lnTo>
                  <a:cubicBezTo>
                    <a:pt x="1032" y="824"/>
                    <a:pt x="1040" y="833"/>
                    <a:pt x="1043" y="844"/>
                  </a:cubicBezTo>
                  <a:cubicBezTo>
                    <a:pt x="1046" y="855"/>
                    <a:pt x="1042" y="866"/>
                    <a:pt x="1034" y="875"/>
                  </a:cubicBezTo>
                  <a:lnTo>
                    <a:pt x="775" y="1144"/>
                  </a:lnTo>
                  <a:cubicBezTo>
                    <a:pt x="762" y="1157"/>
                    <a:pt x="741" y="1157"/>
                    <a:pt x="728" y="1145"/>
                  </a:cubicBezTo>
                  <a:lnTo>
                    <a:pt x="117" y="568"/>
                  </a:lnTo>
                  <a:cubicBezTo>
                    <a:pt x="106" y="557"/>
                    <a:pt x="104" y="540"/>
                    <a:pt x="112" y="527"/>
                  </a:cubicBezTo>
                  <a:cubicBezTo>
                    <a:pt x="120" y="513"/>
                    <a:pt x="136" y="507"/>
                    <a:pt x="151" y="513"/>
                  </a:cubicBezTo>
                  <a:lnTo>
                    <a:pt x="483" y="630"/>
                  </a:lnTo>
                  <a:lnTo>
                    <a:pt x="444" y="679"/>
                  </a:lnTo>
                  <a:lnTo>
                    <a:pt x="399" y="612"/>
                  </a:lnTo>
                  <a:lnTo>
                    <a:pt x="352" y="546"/>
                  </a:lnTo>
                  <a:lnTo>
                    <a:pt x="302" y="481"/>
                  </a:lnTo>
                  <a:lnTo>
                    <a:pt x="249" y="416"/>
                  </a:lnTo>
                  <a:lnTo>
                    <a:pt x="194" y="353"/>
                  </a:lnTo>
                  <a:lnTo>
                    <a:pt x="136" y="292"/>
                  </a:lnTo>
                  <a:lnTo>
                    <a:pt x="76" y="232"/>
                  </a:lnTo>
                  <a:lnTo>
                    <a:pt x="14" y="174"/>
                  </a:lnTo>
                  <a:cubicBezTo>
                    <a:pt x="2" y="162"/>
                    <a:pt x="0" y="143"/>
                    <a:pt x="10" y="130"/>
                  </a:cubicBezTo>
                  <a:lnTo>
                    <a:pt x="95" y="14"/>
                  </a:lnTo>
                  <a:close/>
                  <a:moveTo>
                    <a:pt x="64" y="169"/>
                  </a:moveTo>
                  <a:lnTo>
                    <a:pt x="60" y="125"/>
                  </a:lnTo>
                  <a:lnTo>
                    <a:pt x="124" y="185"/>
                  </a:lnTo>
                  <a:lnTo>
                    <a:pt x="185" y="246"/>
                  </a:lnTo>
                  <a:lnTo>
                    <a:pt x="244" y="309"/>
                  </a:lnTo>
                  <a:lnTo>
                    <a:pt x="301" y="374"/>
                  </a:lnTo>
                  <a:lnTo>
                    <a:pt x="355" y="440"/>
                  </a:lnTo>
                  <a:lnTo>
                    <a:pt x="406" y="507"/>
                  </a:lnTo>
                  <a:lnTo>
                    <a:pt x="455" y="575"/>
                  </a:lnTo>
                  <a:lnTo>
                    <a:pt x="499" y="643"/>
                  </a:lnTo>
                  <a:cubicBezTo>
                    <a:pt x="507" y="655"/>
                    <a:pt x="507" y="670"/>
                    <a:pt x="498" y="681"/>
                  </a:cubicBezTo>
                  <a:cubicBezTo>
                    <a:pt x="489" y="693"/>
                    <a:pt x="474" y="697"/>
                    <a:pt x="460" y="692"/>
                  </a:cubicBezTo>
                  <a:lnTo>
                    <a:pt x="129" y="575"/>
                  </a:lnTo>
                  <a:lnTo>
                    <a:pt x="163" y="520"/>
                  </a:lnTo>
                  <a:lnTo>
                    <a:pt x="774" y="1096"/>
                  </a:lnTo>
                  <a:lnTo>
                    <a:pt x="727" y="1098"/>
                  </a:lnTo>
                  <a:lnTo>
                    <a:pt x="986" y="828"/>
                  </a:lnTo>
                  <a:lnTo>
                    <a:pt x="999" y="883"/>
                  </a:lnTo>
                  <a:lnTo>
                    <a:pt x="663" y="764"/>
                  </a:lnTo>
                  <a:cubicBezTo>
                    <a:pt x="655" y="761"/>
                    <a:pt x="649" y="756"/>
                    <a:pt x="645" y="749"/>
                  </a:cubicBezTo>
                  <a:lnTo>
                    <a:pt x="594" y="657"/>
                  </a:lnTo>
                  <a:lnTo>
                    <a:pt x="538" y="566"/>
                  </a:lnTo>
                  <a:lnTo>
                    <a:pt x="476" y="476"/>
                  </a:lnTo>
                  <a:lnTo>
                    <a:pt x="410" y="388"/>
                  </a:lnTo>
                  <a:lnTo>
                    <a:pt x="338" y="302"/>
                  </a:lnTo>
                  <a:lnTo>
                    <a:pt x="263" y="218"/>
                  </a:lnTo>
                  <a:lnTo>
                    <a:pt x="183" y="137"/>
                  </a:lnTo>
                  <a:lnTo>
                    <a:pt x="99" y="58"/>
                  </a:lnTo>
                  <a:lnTo>
                    <a:pt x="149" y="54"/>
                  </a:lnTo>
                  <a:lnTo>
                    <a:pt x="64" y="169"/>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82" name="Freeform 88"/>
            <p:cNvSpPr>
              <a:spLocks noEditPoints="1"/>
            </p:cNvSpPr>
            <p:nvPr/>
          </p:nvSpPr>
          <p:spPr bwMode="auto">
            <a:xfrm>
              <a:off x="7061" y="4090"/>
              <a:ext cx="185" cy="80"/>
            </a:xfrm>
            <a:custGeom>
              <a:avLst/>
              <a:gdLst>
                <a:gd name="T0" fmla="*/ 2541 w 2542"/>
                <a:gd name="T1" fmla="*/ 1023 h 1093"/>
                <a:gd name="T2" fmla="*/ 2520 w 2542"/>
                <a:gd name="T3" fmla="*/ 1073 h 1093"/>
                <a:gd name="T4" fmla="*/ 2468 w 2542"/>
                <a:gd name="T5" fmla="*/ 1091 h 1093"/>
                <a:gd name="T6" fmla="*/ 2238 w 2542"/>
                <a:gd name="T7" fmla="*/ 1069 h 1093"/>
                <a:gd name="T8" fmla="*/ 2008 w 2542"/>
                <a:gd name="T9" fmla="*/ 1037 h 1093"/>
                <a:gd name="T10" fmla="*/ 1780 w 2542"/>
                <a:gd name="T11" fmla="*/ 996 h 1093"/>
                <a:gd name="T12" fmla="*/ 1556 w 2542"/>
                <a:gd name="T13" fmla="*/ 945 h 1093"/>
                <a:gd name="T14" fmla="*/ 1338 w 2542"/>
                <a:gd name="T15" fmla="*/ 885 h 1093"/>
                <a:gd name="T16" fmla="*/ 1125 w 2542"/>
                <a:gd name="T17" fmla="*/ 816 h 1093"/>
                <a:gd name="T18" fmla="*/ 919 w 2542"/>
                <a:gd name="T19" fmla="*/ 739 h 1093"/>
                <a:gd name="T20" fmla="*/ 721 w 2542"/>
                <a:gd name="T21" fmla="*/ 653 h 1093"/>
                <a:gd name="T22" fmla="*/ 768 w 2542"/>
                <a:gd name="T23" fmla="*/ 655 h 1093"/>
                <a:gd name="T24" fmla="*/ 89 w 2542"/>
                <a:gd name="T25" fmla="*/ 878 h 1093"/>
                <a:gd name="T26" fmla="*/ 26 w 2542"/>
                <a:gd name="T27" fmla="*/ 866 h 1093"/>
                <a:gd name="T28" fmla="*/ 2 w 2542"/>
                <a:gd name="T29" fmla="*/ 807 h 1093"/>
                <a:gd name="T30" fmla="*/ 85 w 2542"/>
                <a:gd name="T31" fmla="*/ 63 h 1093"/>
                <a:gd name="T32" fmla="*/ 158 w 2542"/>
                <a:gd name="T33" fmla="*/ 4 h 1093"/>
                <a:gd name="T34" fmla="*/ 1830 w 2542"/>
                <a:gd name="T35" fmla="*/ 173 h 1093"/>
                <a:gd name="T36" fmla="*/ 1889 w 2542"/>
                <a:gd name="T37" fmla="*/ 232 h 1093"/>
                <a:gd name="T38" fmla="*/ 1844 w 2542"/>
                <a:gd name="T39" fmla="*/ 303 h 1093"/>
                <a:gd name="T40" fmla="*/ 1176 w 2542"/>
                <a:gd name="T41" fmla="*/ 522 h 1093"/>
                <a:gd name="T42" fmla="*/ 1177 w 2542"/>
                <a:gd name="T43" fmla="*/ 395 h 1093"/>
                <a:gd name="T44" fmla="*/ 1330 w 2542"/>
                <a:gd name="T45" fmla="*/ 448 h 1093"/>
                <a:gd name="T46" fmla="*/ 1485 w 2542"/>
                <a:gd name="T47" fmla="*/ 495 h 1093"/>
                <a:gd name="T48" fmla="*/ 1644 w 2542"/>
                <a:gd name="T49" fmla="*/ 537 h 1093"/>
                <a:gd name="T50" fmla="*/ 1806 w 2542"/>
                <a:gd name="T51" fmla="*/ 575 h 1093"/>
                <a:gd name="T52" fmla="*/ 1970 w 2542"/>
                <a:gd name="T53" fmla="*/ 607 h 1093"/>
                <a:gd name="T54" fmla="*/ 2137 w 2542"/>
                <a:gd name="T55" fmla="*/ 634 h 1093"/>
                <a:gd name="T56" fmla="*/ 2305 w 2542"/>
                <a:gd name="T57" fmla="*/ 656 h 1093"/>
                <a:gd name="T58" fmla="*/ 2474 w 2542"/>
                <a:gd name="T59" fmla="*/ 672 h 1093"/>
                <a:gd name="T60" fmla="*/ 2534 w 2542"/>
                <a:gd name="T61" fmla="*/ 737 h 1093"/>
                <a:gd name="T62" fmla="*/ 2541 w 2542"/>
                <a:gd name="T63" fmla="*/ 1023 h 1093"/>
                <a:gd name="T64" fmla="*/ 2401 w 2542"/>
                <a:gd name="T65" fmla="*/ 740 h 1093"/>
                <a:gd name="T66" fmla="*/ 2461 w 2542"/>
                <a:gd name="T67" fmla="*/ 805 h 1093"/>
                <a:gd name="T68" fmla="*/ 2288 w 2542"/>
                <a:gd name="T69" fmla="*/ 788 h 1093"/>
                <a:gd name="T70" fmla="*/ 2115 w 2542"/>
                <a:gd name="T71" fmla="*/ 765 h 1093"/>
                <a:gd name="T72" fmla="*/ 1945 w 2542"/>
                <a:gd name="T73" fmla="*/ 738 h 1093"/>
                <a:gd name="T74" fmla="*/ 1776 w 2542"/>
                <a:gd name="T75" fmla="*/ 704 h 1093"/>
                <a:gd name="T76" fmla="*/ 1610 w 2542"/>
                <a:gd name="T77" fmla="*/ 666 h 1093"/>
                <a:gd name="T78" fmla="*/ 1447 w 2542"/>
                <a:gd name="T79" fmla="*/ 623 h 1093"/>
                <a:gd name="T80" fmla="*/ 1287 w 2542"/>
                <a:gd name="T81" fmla="*/ 574 h 1093"/>
                <a:gd name="T82" fmla="*/ 1133 w 2542"/>
                <a:gd name="T83" fmla="*/ 522 h 1093"/>
                <a:gd name="T84" fmla="*/ 1088 w 2542"/>
                <a:gd name="T85" fmla="*/ 458 h 1093"/>
                <a:gd name="T86" fmla="*/ 1134 w 2542"/>
                <a:gd name="T87" fmla="*/ 395 h 1093"/>
                <a:gd name="T88" fmla="*/ 1802 w 2542"/>
                <a:gd name="T89" fmla="*/ 176 h 1093"/>
                <a:gd name="T90" fmla="*/ 1816 w 2542"/>
                <a:gd name="T91" fmla="*/ 306 h 1093"/>
                <a:gd name="T92" fmla="*/ 145 w 2542"/>
                <a:gd name="T93" fmla="*/ 137 h 1093"/>
                <a:gd name="T94" fmla="*/ 218 w 2542"/>
                <a:gd name="T95" fmla="*/ 78 h 1093"/>
                <a:gd name="T96" fmla="*/ 135 w 2542"/>
                <a:gd name="T97" fmla="*/ 822 h 1093"/>
                <a:gd name="T98" fmla="*/ 48 w 2542"/>
                <a:gd name="T99" fmla="*/ 751 h 1093"/>
                <a:gd name="T100" fmla="*/ 726 w 2542"/>
                <a:gd name="T101" fmla="*/ 529 h 1093"/>
                <a:gd name="T102" fmla="*/ 773 w 2542"/>
                <a:gd name="T103" fmla="*/ 531 h 1093"/>
                <a:gd name="T104" fmla="*/ 966 w 2542"/>
                <a:gd name="T105" fmla="*/ 614 h 1093"/>
                <a:gd name="T106" fmla="*/ 1166 w 2542"/>
                <a:gd name="T107" fmla="*/ 690 h 1093"/>
                <a:gd name="T108" fmla="*/ 1373 w 2542"/>
                <a:gd name="T109" fmla="*/ 757 h 1093"/>
                <a:gd name="T110" fmla="*/ 1586 w 2542"/>
                <a:gd name="T111" fmla="*/ 815 h 1093"/>
                <a:gd name="T112" fmla="*/ 1804 w 2542"/>
                <a:gd name="T113" fmla="*/ 864 h 1093"/>
                <a:gd name="T114" fmla="*/ 2026 w 2542"/>
                <a:gd name="T115" fmla="*/ 905 h 1093"/>
                <a:gd name="T116" fmla="*/ 2251 w 2542"/>
                <a:gd name="T117" fmla="*/ 936 h 1093"/>
                <a:gd name="T118" fmla="*/ 2481 w 2542"/>
                <a:gd name="T119" fmla="*/ 958 h 1093"/>
                <a:gd name="T120" fmla="*/ 2408 w 2542"/>
                <a:gd name="T121" fmla="*/ 1026 h 1093"/>
                <a:gd name="T122" fmla="*/ 2401 w 2542"/>
                <a:gd name="T123" fmla="*/ 74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42" h="1093">
                  <a:moveTo>
                    <a:pt x="2541" y="1023"/>
                  </a:moveTo>
                  <a:cubicBezTo>
                    <a:pt x="2542" y="1042"/>
                    <a:pt x="2534" y="1060"/>
                    <a:pt x="2520" y="1073"/>
                  </a:cubicBezTo>
                  <a:cubicBezTo>
                    <a:pt x="2506" y="1086"/>
                    <a:pt x="2487" y="1093"/>
                    <a:pt x="2468" y="1091"/>
                  </a:cubicBezTo>
                  <a:lnTo>
                    <a:pt x="2238" y="1069"/>
                  </a:lnTo>
                  <a:lnTo>
                    <a:pt x="2008" y="1037"/>
                  </a:lnTo>
                  <a:lnTo>
                    <a:pt x="1780" y="996"/>
                  </a:lnTo>
                  <a:lnTo>
                    <a:pt x="1556" y="945"/>
                  </a:lnTo>
                  <a:lnTo>
                    <a:pt x="1338" y="885"/>
                  </a:lnTo>
                  <a:lnTo>
                    <a:pt x="1125" y="816"/>
                  </a:lnTo>
                  <a:lnTo>
                    <a:pt x="919" y="739"/>
                  </a:lnTo>
                  <a:lnTo>
                    <a:pt x="721" y="653"/>
                  </a:lnTo>
                  <a:lnTo>
                    <a:pt x="768" y="655"/>
                  </a:lnTo>
                  <a:lnTo>
                    <a:pt x="89" y="878"/>
                  </a:lnTo>
                  <a:cubicBezTo>
                    <a:pt x="68" y="885"/>
                    <a:pt x="44" y="881"/>
                    <a:pt x="26" y="866"/>
                  </a:cubicBezTo>
                  <a:cubicBezTo>
                    <a:pt x="9" y="852"/>
                    <a:pt x="0" y="830"/>
                    <a:pt x="2" y="807"/>
                  </a:cubicBezTo>
                  <a:lnTo>
                    <a:pt x="85" y="63"/>
                  </a:lnTo>
                  <a:cubicBezTo>
                    <a:pt x="89" y="27"/>
                    <a:pt x="122" y="0"/>
                    <a:pt x="158" y="4"/>
                  </a:cubicBezTo>
                  <a:lnTo>
                    <a:pt x="1830" y="173"/>
                  </a:lnTo>
                  <a:cubicBezTo>
                    <a:pt x="1861" y="176"/>
                    <a:pt x="1886" y="201"/>
                    <a:pt x="1889" y="232"/>
                  </a:cubicBezTo>
                  <a:cubicBezTo>
                    <a:pt x="1893" y="264"/>
                    <a:pt x="1874" y="293"/>
                    <a:pt x="1844" y="303"/>
                  </a:cubicBezTo>
                  <a:lnTo>
                    <a:pt x="1176" y="522"/>
                  </a:lnTo>
                  <a:lnTo>
                    <a:pt x="1177" y="395"/>
                  </a:lnTo>
                  <a:lnTo>
                    <a:pt x="1330" y="448"/>
                  </a:lnTo>
                  <a:lnTo>
                    <a:pt x="1485" y="495"/>
                  </a:lnTo>
                  <a:lnTo>
                    <a:pt x="1644" y="537"/>
                  </a:lnTo>
                  <a:lnTo>
                    <a:pt x="1806" y="575"/>
                  </a:lnTo>
                  <a:lnTo>
                    <a:pt x="1970" y="607"/>
                  </a:lnTo>
                  <a:lnTo>
                    <a:pt x="2137" y="634"/>
                  </a:lnTo>
                  <a:lnTo>
                    <a:pt x="2305" y="656"/>
                  </a:lnTo>
                  <a:lnTo>
                    <a:pt x="2474" y="672"/>
                  </a:lnTo>
                  <a:cubicBezTo>
                    <a:pt x="2507" y="675"/>
                    <a:pt x="2533" y="703"/>
                    <a:pt x="2534" y="737"/>
                  </a:cubicBezTo>
                  <a:lnTo>
                    <a:pt x="2541" y="1023"/>
                  </a:lnTo>
                  <a:close/>
                  <a:moveTo>
                    <a:pt x="2401" y="740"/>
                  </a:moveTo>
                  <a:lnTo>
                    <a:pt x="2461" y="805"/>
                  </a:lnTo>
                  <a:lnTo>
                    <a:pt x="2288" y="788"/>
                  </a:lnTo>
                  <a:lnTo>
                    <a:pt x="2115" y="765"/>
                  </a:lnTo>
                  <a:lnTo>
                    <a:pt x="1945" y="738"/>
                  </a:lnTo>
                  <a:lnTo>
                    <a:pt x="1776" y="704"/>
                  </a:lnTo>
                  <a:lnTo>
                    <a:pt x="1610" y="666"/>
                  </a:lnTo>
                  <a:lnTo>
                    <a:pt x="1447" y="623"/>
                  </a:lnTo>
                  <a:lnTo>
                    <a:pt x="1287" y="574"/>
                  </a:lnTo>
                  <a:lnTo>
                    <a:pt x="1133" y="522"/>
                  </a:lnTo>
                  <a:cubicBezTo>
                    <a:pt x="1106" y="512"/>
                    <a:pt x="1088" y="487"/>
                    <a:pt x="1088" y="458"/>
                  </a:cubicBezTo>
                  <a:cubicBezTo>
                    <a:pt x="1088" y="429"/>
                    <a:pt x="1107" y="404"/>
                    <a:pt x="1134" y="395"/>
                  </a:cubicBezTo>
                  <a:lnTo>
                    <a:pt x="1802" y="176"/>
                  </a:lnTo>
                  <a:lnTo>
                    <a:pt x="1816" y="306"/>
                  </a:lnTo>
                  <a:lnTo>
                    <a:pt x="145" y="137"/>
                  </a:lnTo>
                  <a:lnTo>
                    <a:pt x="218" y="78"/>
                  </a:lnTo>
                  <a:lnTo>
                    <a:pt x="135" y="822"/>
                  </a:lnTo>
                  <a:lnTo>
                    <a:pt x="48" y="751"/>
                  </a:lnTo>
                  <a:lnTo>
                    <a:pt x="726" y="529"/>
                  </a:lnTo>
                  <a:cubicBezTo>
                    <a:pt x="742" y="524"/>
                    <a:pt x="758" y="524"/>
                    <a:pt x="773" y="531"/>
                  </a:cubicBezTo>
                  <a:lnTo>
                    <a:pt x="966" y="614"/>
                  </a:lnTo>
                  <a:lnTo>
                    <a:pt x="1166" y="690"/>
                  </a:lnTo>
                  <a:lnTo>
                    <a:pt x="1373" y="757"/>
                  </a:lnTo>
                  <a:lnTo>
                    <a:pt x="1586" y="815"/>
                  </a:lnTo>
                  <a:lnTo>
                    <a:pt x="1804" y="864"/>
                  </a:lnTo>
                  <a:lnTo>
                    <a:pt x="2026" y="905"/>
                  </a:lnTo>
                  <a:lnTo>
                    <a:pt x="2251" y="936"/>
                  </a:lnTo>
                  <a:lnTo>
                    <a:pt x="2481" y="958"/>
                  </a:lnTo>
                  <a:lnTo>
                    <a:pt x="2408" y="1026"/>
                  </a:lnTo>
                  <a:lnTo>
                    <a:pt x="2401" y="740"/>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83" name="Freeform 89"/>
            <p:cNvSpPr>
              <a:spLocks noEditPoints="1"/>
            </p:cNvSpPr>
            <p:nvPr/>
          </p:nvSpPr>
          <p:spPr bwMode="auto">
            <a:xfrm>
              <a:off x="6392" y="2908"/>
              <a:ext cx="84" cy="185"/>
            </a:xfrm>
            <a:custGeom>
              <a:avLst/>
              <a:gdLst>
                <a:gd name="T0" fmla="*/ 137 w 2317"/>
                <a:gd name="T1" fmla="*/ 5070 h 5072"/>
                <a:gd name="T2" fmla="*/ 37 w 2317"/>
                <a:gd name="T3" fmla="*/ 5025 h 5072"/>
                <a:gd name="T4" fmla="*/ 5 w 2317"/>
                <a:gd name="T5" fmla="*/ 4920 h 5072"/>
                <a:gd name="T6" fmla="*/ 62 w 2317"/>
                <a:gd name="T7" fmla="*/ 4462 h 5072"/>
                <a:gd name="T8" fmla="*/ 139 w 2317"/>
                <a:gd name="T9" fmla="*/ 4002 h 5072"/>
                <a:gd name="T10" fmla="*/ 234 w 2317"/>
                <a:gd name="T11" fmla="*/ 3550 h 5072"/>
                <a:gd name="T12" fmla="*/ 348 w 2317"/>
                <a:gd name="T13" fmla="*/ 3105 h 5072"/>
                <a:gd name="T14" fmla="*/ 480 w 2317"/>
                <a:gd name="T15" fmla="*/ 2672 h 5072"/>
                <a:gd name="T16" fmla="*/ 630 w 2317"/>
                <a:gd name="T17" fmla="*/ 2250 h 5072"/>
                <a:gd name="T18" fmla="*/ 796 w 2317"/>
                <a:gd name="T19" fmla="*/ 1843 h 5072"/>
                <a:gd name="T20" fmla="*/ 979 w 2317"/>
                <a:gd name="T21" fmla="*/ 1451 h 5072"/>
                <a:gd name="T22" fmla="*/ 972 w 2317"/>
                <a:gd name="T23" fmla="*/ 1545 h 5072"/>
                <a:gd name="T24" fmla="*/ 566 w 2317"/>
                <a:gd name="T25" fmla="*/ 176 h 5072"/>
                <a:gd name="T26" fmla="*/ 592 w 2317"/>
                <a:gd name="T27" fmla="*/ 51 h 5072"/>
                <a:gd name="T28" fmla="*/ 712 w 2317"/>
                <a:gd name="T29" fmla="*/ 6 h 5072"/>
                <a:gd name="T30" fmla="*/ 2194 w 2317"/>
                <a:gd name="T31" fmla="*/ 213 h 5072"/>
                <a:gd name="T32" fmla="*/ 2308 w 2317"/>
                <a:gd name="T33" fmla="*/ 363 h 5072"/>
                <a:gd name="T34" fmla="*/ 1877 w 2317"/>
                <a:gd name="T35" fmla="*/ 3695 h 5072"/>
                <a:gd name="T36" fmla="*/ 1755 w 2317"/>
                <a:gd name="T37" fmla="*/ 3810 h 5072"/>
                <a:gd name="T38" fmla="*/ 1617 w 2317"/>
                <a:gd name="T39" fmla="*/ 3715 h 5072"/>
                <a:gd name="T40" fmla="*/ 1217 w 2317"/>
                <a:gd name="T41" fmla="*/ 2368 h 5072"/>
                <a:gd name="T42" fmla="*/ 1469 w 2317"/>
                <a:gd name="T43" fmla="*/ 2377 h 5072"/>
                <a:gd name="T44" fmla="*/ 1355 w 2317"/>
                <a:gd name="T45" fmla="*/ 2681 h 5072"/>
                <a:gd name="T46" fmla="*/ 1252 w 2317"/>
                <a:gd name="T47" fmla="*/ 2989 h 5072"/>
                <a:gd name="T48" fmla="*/ 1158 w 2317"/>
                <a:gd name="T49" fmla="*/ 3304 h 5072"/>
                <a:gd name="T50" fmla="*/ 1074 w 2317"/>
                <a:gd name="T51" fmla="*/ 3626 h 5072"/>
                <a:gd name="T52" fmla="*/ 1002 w 2317"/>
                <a:gd name="T53" fmla="*/ 3953 h 5072"/>
                <a:gd name="T54" fmla="*/ 937 w 2317"/>
                <a:gd name="T55" fmla="*/ 4284 h 5072"/>
                <a:gd name="T56" fmla="*/ 885 w 2317"/>
                <a:gd name="T57" fmla="*/ 4618 h 5072"/>
                <a:gd name="T58" fmla="*/ 843 w 2317"/>
                <a:gd name="T59" fmla="*/ 4955 h 5072"/>
                <a:gd name="T60" fmla="*/ 710 w 2317"/>
                <a:gd name="T61" fmla="*/ 5072 h 5072"/>
                <a:gd name="T62" fmla="*/ 137 w 2317"/>
                <a:gd name="T63" fmla="*/ 5070 h 5072"/>
                <a:gd name="T64" fmla="*/ 711 w 2317"/>
                <a:gd name="T65" fmla="*/ 4805 h 5072"/>
                <a:gd name="T66" fmla="*/ 578 w 2317"/>
                <a:gd name="T67" fmla="*/ 4922 h 5072"/>
                <a:gd name="T68" fmla="*/ 622 w 2317"/>
                <a:gd name="T69" fmla="*/ 4577 h 5072"/>
                <a:gd name="T70" fmla="*/ 676 w 2317"/>
                <a:gd name="T71" fmla="*/ 4233 h 5072"/>
                <a:gd name="T72" fmla="*/ 741 w 2317"/>
                <a:gd name="T73" fmla="*/ 3894 h 5072"/>
                <a:gd name="T74" fmla="*/ 816 w 2317"/>
                <a:gd name="T75" fmla="*/ 3559 h 5072"/>
                <a:gd name="T76" fmla="*/ 903 w 2317"/>
                <a:gd name="T77" fmla="*/ 3229 h 5072"/>
                <a:gd name="T78" fmla="*/ 999 w 2317"/>
                <a:gd name="T79" fmla="*/ 2904 h 5072"/>
                <a:gd name="T80" fmla="*/ 1106 w 2317"/>
                <a:gd name="T81" fmla="*/ 2588 h 5072"/>
                <a:gd name="T82" fmla="*/ 1220 w 2317"/>
                <a:gd name="T83" fmla="*/ 2284 h 5072"/>
                <a:gd name="T84" fmla="*/ 1349 w 2317"/>
                <a:gd name="T85" fmla="*/ 2197 h 5072"/>
                <a:gd name="T86" fmla="*/ 1472 w 2317"/>
                <a:gd name="T87" fmla="*/ 2293 h 5072"/>
                <a:gd name="T88" fmla="*/ 1872 w 2317"/>
                <a:gd name="T89" fmla="*/ 3640 h 5072"/>
                <a:gd name="T90" fmla="*/ 1612 w 2317"/>
                <a:gd name="T91" fmla="*/ 3660 h 5072"/>
                <a:gd name="T92" fmla="*/ 2043 w 2317"/>
                <a:gd name="T93" fmla="*/ 328 h 5072"/>
                <a:gd name="T94" fmla="*/ 2157 w 2317"/>
                <a:gd name="T95" fmla="*/ 478 h 5072"/>
                <a:gd name="T96" fmla="*/ 675 w 2317"/>
                <a:gd name="T97" fmla="*/ 271 h 5072"/>
                <a:gd name="T98" fmla="*/ 821 w 2317"/>
                <a:gd name="T99" fmla="*/ 101 h 5072"/>
                <a:gd name="T100" fmla="*/ 1227 w 2317"/>
                <a:gd name="T101" fmla="*/ 1470 h 5072"/>
                <a:gd name="T102" fmla="*/ 1220 w 2317"/>
                <a:gd name="T103" fmla="*/ 1564 h 5072"/>
                <a:gd name="T104" fmla="*/ 1043 w 2317"/>
                <a:gd name="T105" fmla="*/ 1944 h 5072"/>
                <a:gd name="T106" fmla="*/ 881 w 2317"/>
                <a:gd name="T107" fmla="*/ 2339 h 5072"/>
                <a:gd name="T108" fmla="*/ 735 w 2317"/>
                <a:gd name="T109" fmla="*/ 2749 h 5072"/>
                <a:gd name="T110" fmla="*/ 607 w 2317"/>
                <a:gd name="T111" fmla="*/ 3172 h 5072"/>
                <a:gd name="T112" fmla="*/ 495 w 2317"/>
                <a:gd name="T113" fmla="*/ 3605 h 5072"/>
                <a:gd name="T114" fmla="*/ 402 w 2317"/>
                <a:gd name="T115" fmla="*/ 4046 h 5072"/>
                <a:gd name="T116" fmla="*/ 327 w 2317"/>
                <a:gd name="T117" fmla="*/ 4495 h 5072"/>
                <a:gd name="T118" fmla="*/ 270 w 2317"/>
                <a:gd name="T119" fmla="*/ 4953 h 5072"/>
                <a:gd name="T120" fmla="*/ 138 w 2317"/>
                <a:gd name="T121" fmla="*/ 4803 h 5072"/>
                <a:gd name="T122" fmla="*/ 711 w 2317"/>
                <a:gd name="T123" fmla="*/ 4805 h 5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7" h="5072">
                  <a:moveTo>
                    <a:pt x="137" y="5070"/>
                  </a:moveTo>
                  <a:cubicBezTo>
                    <a:pt x="99" y="5070"/>
                    <a:pt x="63" y="5053"/>
                    <a:pt x="37" y="5025"/>
                  </a:cubicBezTo>
                  <a:cubicBezTo>
                    <a:pt x="12" y="4996"/>
                    <a:pt x="0" y="4958"/>
                    <a:pt x="5" y="4920"/>
                  </a:cubicBezTo>
                  <a:lnTo>
                    <a:pt x="62" y="4462"/>
                  </a:lnTo>
                  <a:lnTo>
                    <a:pt x="139" y="4002"/>
                  </a:lnTo>
                  <a:lnTo>
                    <a:pt x="234" y="3550"/>
                  </a:lnTo>
                  <a:lnTo>
                    <a:pt x="348" y="3105"/>
                  </a:lnTo>
                  <a:lnTo>
                    <a:pt x="480" y="2672"/>
                  </a:lnTo>
                  <a:lnTo>
                    <a:pt x="630" y="2250"/>
                  </a:lnTo>
                  <a:lnTo>
                    <a:pt x="796" y="1843"/>
                  </a:lnTo>
                  <a:lnTo>
                    <a:pt x="979" y="1451"/>
                  </a:lnTo>
                  <a:lnTo>
                    <a:pt x="972" y="1545"/>
                  </a:lnTo>
                  <a:lnTo>
                    <a:pt x="566" y="176"/>
                  </a:lnTo>
                  <a:cubicBezTo>
                    <a:pt x="553" y="133"/>
                    <a:pt x="563" y="86"/>
                    <a:pt x="592" y="51"/>
                  </a:cubicBezTo>
                  <a:cubicBezTo>
                    <a:pt x="622" y="17"/>
                    <a:pt x="667" y="0"/>
                    <a:pt x="712" y="6"/>
                  </a:cubicBezTo>
                  <a:lnTo>
                    <a:pt x="2194" y="213"/>
                  </a:lnTo>
                  <a:cubicBezTo>
                    <a:pt x="2266" y="224"/>
                    <a:pt x="2317" y="290"/>
                    <a:pt x="2308" y="363"/>
                  </a:cubicBezTo>
                  <a:lnTo>
                    <a:pt x="1877" y="3695"/>
                  </a:lnTo>
                  <a:cubicBezTo>
                    <a:pt x="1869" y="3757"/>
                    <a:pt x="1818" y="3805"/>
                    <a:pt x="1755" y="3810"/>
                  </a:cubicBezTo>
                  <a:cubicBezTo>
                    <a:pt x="1692" y="3815"/>
                    <a:pt x="1635" y="3776"/>
                    <a:pt x="1617" y="3715"/>
                  </a:cubicBezTo>
                  <a:lnTo>
                    <a:pt x="1217" y="2368"/>
                  </a:lnTo>
                  <a:lnTo>
                    <a:pt x="1469" y="2377"/>
                  </a:lnTo>
                  <a:lnTo>
                    <a:pt x="1355" y="2681"/>
                  </a:lnTo>
                  <a:lnTo>
                    <a:pt x="1252" y="2989"/>
                  </a:lnTo>
                  <a:lnTo>
                    <a:pt x="1158" y="3304"/>
                  </a:lnTo>
                  <a:lnTo>
                    <a:pt x="1074" y="3626"/>
                  </a:lnTo>
                  <a:lnTo>
                    <a:pt x="1002" y="3953"/>
                  </a:lnTo>
                  <a:lnTo>
                    <a:pt x="937" y="4284"/>
                  </a:lnTo>
                  <a:lnTo>
                    <a:pt x="885" y="4618"/>
                  </a:lnTo>
                  <a:lnTo>
                    <a:pt x="843" y="4955"/>
                  </a:lnTo>
                  <a:cubicBezTo>
                    <a:pt x="834" y="5022"/>
                    <a:pt x="777" y="5072"/>
                    <a:pt x="710" y="5072"/>
                  </a:cubicBezTo>
                  <a:lnTo>
                    <a:pt x="137" y="5070"/>
                  </a:lnTo>
                  <a:close/>
                  <a:moveTo>
                    <a:pt x="711" y="4805"/>
                  </a:moveTo>
                  <a:lnTo>
                    <a:pt x="578" y="4922"/>
                  </a:lnTo>
                  <a:lnTo>
                    <a:pt x="622" y="4577"/>
                  </a:lnTo>
                  <a:lnTo>
                    <a:pt x="676" y="4233"/>
                  </a:lnTo>
                  <a:lnTo>
                    <a:pt x="741" y="3894"/>
                  </a:lnTo>
                  <a:lnTo>
                    <a:pt x="816" y="3559"/>
                  </a:lnTo>
                  <a:lnTo>
                    <a:pt x="903" y="3229"/>
                  </a:lnTo>
                  <a:lnTo>
                    <a:pt x="999" y="2904"/>
                  </a:lnTo>
                  <a:lnTo>
                    <a:pt x="1106" y="2588"/>
                  </a:lnTo>
                  <a:lnTo>
                    <a:pt x="1220" y="2284"/>
                  </a:lnTo>
                  <a:cubicBezTo>
                    <a:pt x="1240" y="2230"/>
                    <a:pt x="1292" y="2195"/>
                    <a:pt x="1349" y="2197"/>
                  </a:cubicBezTo>
                  <a:cubicBezTo>
                    <a:pt x="1406" y="2199"/>
                    <a:pt x="1456" y="2238"/>
                    <a:pt x="1472" y="2293"/>
                  </a:cubicBezTo>
                  <a:lnTo>
                    <a:pt x="1872" y="3640"/>
                  </a:lnTo>
                  <a:lnTo>
                    <a:pt x="1612" y="3660"/>
                  </a:lnTo>
                  <a:lnTo>
                    <a:pt x="2043" y="328"/>
                  </a:lnTo>
                  <a:lnTo>
                    <a:pt x="2157" y="478"/>
                  </a:lnTo>
                  <a:lnTo>
                    <a:pt x="675" y="271"/>
                  </a:lnTo>
                  <a:lnTo>
                    <a:pt x="821" y="101"/>
                  </a:lnTo>
                  <a:lnTo>
                    <a:pt x="1227" y="1470"/>
                  </a:lnTo>
                  <a:cubicBezTo>
                    <a:pt x="1237" y="1501"/>
                    <a:pt x="1234" y="1534"/>
                    <a:pt x="1220" y="1564"/>
                  </a:cubicBezTo>
                  <a:lnTo>
                    <a:pt x="1043" y="1944"/>
                  </a:lnTo>
                  <a:lnTo>
                    <a:pt x="881" y="2339"/>
                  </a:lnTo>
                  <a:lnTo>
                    <a:pt x="735" y="2749"/>
                  </a:lnTo>
                  <a:lnTo>
                    <a:pt x="607" y="3172"/>
                  </a:lnTo>
                  <a:lnTo>
                    <a:pt x="495" y="3605"/>
                  </a:lnTo>
                  <a:lnTo>
                    <a:pt x="402" y="4046"/>
                  </a:lnTo>
                  <a:lnTo>
                    <a:pt x="327" y="4495"/>
                  </a:lnTo>
                  <a:lnTo>
                    <a:pt x="270" y="4953"/>
                  </a:lnTo>
                  <a:lnTo>
                    <a:pt x="138" y="4803"/>
                  </a:lnTo>
                  <a:lnTo>
                    <a:pt x="711" y="4805"/>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84" name="Freeform 90"/>
            <p:cNvSpPr>
              <a:spLocks noEditPoints="1"/>
            </p:cNvSpPr>
            <p:nvPr/>
          </p:nvSpPr>
          <p:spPr bwMode="auto">
            <a:xfrm>
              <a:off x="7332" y="2922"/>
              <a:ext cx="131" cy="39"/>
            </a:xfrm>
            <a:custGeom>
              <a:avLst/>
              <a:gdLst>
                <a:gd name="T0" fmla="*/ 1800 w 1800"/>
                <a:gd name="T1" fmla="*/ 238 h 543"/>
                <a:gd name="T2" fmla="*/ 66 w 1800"/>
                <a:gd name="T3" fmla="*/ 238 h 543"/>
                <a:gd name="T4" fmla="*/ 66 w 1800"/>
                <a:gd name="T5" fmla="*/ 304 h 543"/>
                <a:gd name="T6" fmla="*/ 1800 w 1800"/>
                <a:gd name="T7" fmla="*/ 304 h 543"/>
                <a:gd name="T8" fmla="*/ 1800 w 1800"/>
                <a:gd name="T9" fmla="*/ 238 h 543"/>
                <a:gd name="T10" fmla="*/ 449 w 1800"/>
                <a:gd name="T11" fmla="*/ 9 h 543"/>
                <a:gd name="T12" fmla="*/ 0 w 1800"/>
                <a:gd name="T13" fmla="*/ 271 h 543"/>
                <a:gd name="T14" fmla="*/ 449 w 1800"/>
                <a:gd name="T15" fmla="*/ 533 h 543"/>
                <a:gd name="T16" fmla="*/ 495 w 1800"/>
                <a:gd name="T17" fmla="*/ 521 h 543"/>
                <a:gd name="T18" fmla="*/ 483 w 1800"/>
                <a:gd name="T19" fmla="*/ 476 h 543"/>
                <a:gd name="T20" fmla="*/ 83 w 1800"/>
                <a:gd name="T21" fmla="*/ 242 h 543"/>
                <a:gd name="T22" fmla="*/ 83 w 1800"/>
                <a:gd name="T23" fmla="*/ 300 h 543"/>
                <a:gd name="T24" fmla="*/ 483 w 1800"/>
                <a:gd name="T25" fmla="*/ 67 h 543"/>
                <a:gd name="T26" fmla="*/ 483 w 1800"/>
                <a:gd name="T27" fmla="*/ 67 h 543"/>
                <a:gd name="T28" fmla="*/ 495 w 1800"/>
                <a:gd name="T29" fmla="*/ 21 h 543"/>
                <a:gd name="T30" fmla="*/ 449 w 1800"/>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0" h="543">
                  <a:moveTo>
                    <a:pt x="1800" y="238"/>
                  </a:moveTo>
                  <a:lnTo>
                    <a:pt x="66" y="238"/>
                  </a:lnTo>
                  <a:lnTo>
                    <a:pt x="66" y="304"/>
                  </a:lnTo>
                  <a:lnTo>
                    <a:pt x="1800" y="304"/>
                  </a:lnTo>
                  <a:lnTo>
                    <a:pt x="1800" y="238"/>
                  </a:lnTo>
                  <a:close/>
                  <a:moveTo>
                    <a:pt x="449" y="9"/>
                  </a:moveTo>
                  <a:lnTo>
                    <a:pt x="0" y="271"/>
                  </a:lnTo>
                  <a:lnTo>
                    <a:pt x="449" y="533"/>
                  </a:lnTo>
                  <a:cubicBezTo>
                    <a:pt x="465" y="543"/>
                    <a:pt x="485" y="537"/>
                    <a:pt x="495" y="521"/>
                  </a:cubicBezTo>
                  <a:cubicBezTo>
                    <a:pt x="504" y="505"/>
                    <a:pt x="499" y="485"/>
                    <a:pt x="483" y="476"/>
                  </a:cubicBezTo>
                  <a:lnTo>
                    <a:pt x="83" y="242"/>
                  </a:lnTo>
                  <a:lnTo>
                    <a:pt x="83" y="300"/>
                  </a:lnTo>
                  <a:lnTo>
                    <a:pt x="483" y="67"/>
                  </a:lnTo>
                  <a:lnTo>
                    <a:pt x="483" y="67"/>
                  </a:lnTo>
                  <a:cubicBezTo>
                    <a:pt x="499" y="57"/>
                    <a:pt x="504" y="37"/>
                    <a:pt x="495" y="21"/>
                  </a:cubicBezTo>
                  <a:cubicBezTo>
                    <a:pt x="485" y="5"/>
                    <a:pt x="465" y="0"/>
                    <a:pt x="449" y="9"/>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85" name="Freeform 91"/>
            <p:cNvSpPr>
              <a:spLocks noEditPoints="1"/>
            </p:cNvSpPr>
            <p:nvPr/>
          </p:nvSpPr>
          <p:spPr bwMode="auto">
            <a:xfrm>
              <a:off x="7378" y="3113"/>
              <a:ext cx="121" cy="39"/>
            </a:xfrm>
            <a:custGeom>
              <a:avLst/>
              <a:gdLst>
                <a:gd name="T0" fmla="*/ 0 w 1672"/>
                <a:gd name="T1" fmla="*/ 238 h 543"/>
                <a:gd name="T2" fmla="*/ 1606 w 1672"/>
                <a:gd name="T3" fmla="*/ 238 h 543"/>
                <a:gd name="T4" fmla="*/ 1606 w 1672"/>
                <a:gd name="T5" fmla="*/ 304 h 543"/>
                <a:gd name="T6" fmla="*/ 0 w 1672"/>
                <a:gd name="T7" fmla="*/ 304 h 543"/>
                <a:gd name="T8" fmla="*/ 0 w 1672"/>
                <a:gd name="T9" fmla="*/ 238 h 543"/>
                <a:gd name="T10" fmla="*/ 1223 w 1672"/>
                <a:gd name="T11" fmla="*/ 9 h 543"/>
                <a:gd name="T12" fmla="*/ 1672 w 1672"/>
                <a:gd name="T13" fmla="*/ 271 h 543"/>
                <a:gd name="T14" fmla="*/ 1223 w 1672"/>
                <a:gd name="T15" fmla="*/ 533 h 543"/>
                <a:gd name="T16" fmla="*/ 1223 w 1672"/>
                <a:gd name="T17" fmla="*/ 533 h 543"/>
                <a:gd name="T18" fmla="*/ 1177 w 1672"/>
                <a:gd name="T19" fmla="*/ 521 h 543"/>
                <a:gd name="T20" fmla="*/ 1189 w 1672"/>
                <a:gd name="T21" fmla="*/ 476 h 543"/>
                <a:gd name="T22" fmla="*/ 1589 w 1672"/>
                <a:gd name="T23" fmla="*/ 242 h 543"/>
                <a:gd name="T24" fmla="*/ 1589 w 1672"/>
                <a:gd name="T25" fmla="*/ 300 h 543"/>
                <a:gd name="T26" fmla="*/ 1189 w 1672"/>
                <a:gd name="T27" fmla="*/ 67 h 543"/>
                <a:gd name="T28" fmla="*/ 1177 w 1672"/>
                <a:gd name="T29" fmla="*/ 21 h 543"/>
                <a:gd name="T30" fmla="*/ 1223 w 1672"/>
                <a:gd name="T3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2" h="543">
                  <a:moveTo>
                    <a:pt x="0" y="238"/>
                  </a:moveTo>
                  <a:lnTo>
                    <a:pt x="1606" y="238"/>
                  </a:lnTo>
                  <a:lnTo>
                    <a:pt x="1606" y="304"/>
                  </a:lnTo>
                  <a:lnTo>
                    <a:pt x="0" y="304"/>
                  </a:lnTo>
                  <a:lnTo>
                    <a:pt x="0" y="238"/>
                  </a:lnTo>
                  <a:close/>
                  <a:moveTo>
                    <a:pt x="1223" y="9"/>
                  </a:moveTo>
                  <a:lnTo>
                    <a:pt x="1672" y="271"/>
                  </a:lnTo>
                  <a:lnTo>
                    <a:pt x="1223" y="533"/>
                  </a:lnTo>
                  <a:lnTo>
                    <a:pt x="1223" y="533"/>
                  </a:lnTo>
                  <a:cubicBezTo>
                    <a:pt x="1207" y="543"/>
                    <a:pt x="1186" y="537"/>
                    <a:pt x="1177" y="521"/>
                  </a:cubicBezTo>
                  <a:cubicBezTo>
                    <a:pt x="1168" y="505"/>
                    <a:pt x="1173" y="485"/>
                    <a:pt x="1189" y="476"/>
                  </a:cubicBezTo>
                  <a:lnTo>
                    <a:pt x="1589" y="242"/>
                  </a:lnTo>
                  <a:lnTo>
                    <a:pt x="1589" y="300"/>
                  </a:lnTo>
                  <a:lnTo>
                    <a:pt x="1189" y="67"/>
                  </a:lnTo>
                  <a:cubicBezTo>
                    <a:pt x="1173" y="57"/>
                    <a:pt x="1168" y="37"/>
                    <a:pt x="1177" y="21"/>
                  </a:cubicBezTo>
                  <a:cubicBezTo>
                    <a:pt x="1186" y="5"/>
                    <a:pt x="1207" y="0"/>
                    <a:pt x="1223" y="9"/>
                  </a:cubicBezTo>
                  <a:close/>
                </a:path>
              </a:pathLst>
            </a:custGeom>
            <a:solidFill>
              <a:srgbClr val="4A7EBB"/>
            </a:solidFill>
            <a:ln w="0" cap="flat">
              <a:solidFill>
                <a:srgbClr val="4A7EBB"/>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086" name="Rectangle 92"/>
            <p:cNvSpPr>
              <a:spLocks noChangeArrowheads="1"/>
            </p:cNvSpPr>
            <p:nvPr/>
          </p:nvSpPr>
          <p:spPr bwMode="auto">
            <a:xfrm>
              <a:off x="7162" y="3165"/>
              <a:ext cx="35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産業廃棄物の</a:t>
              </a:r>
              <a:endParaRPr lang="ja-JP" altLang="ja-JP" sz="1088"/>
            </a:p>
          </p:txBody>
        </p:sp>
        <p:sp>
          <p:nvSpPr>
            <p:cNvPr id="1087" name="Rectangle 93"/>
            <p:cNvSpPr>
              <a:spLocks noChangeArrowheads="1"/>
            </p:cNvSpPr>
            <p:nvPr/>
          </p:nvSpPr>
          <p:spPr bwMode="auto">
            <a:xfrm>
              <a:off x="7511" y="3165"/>
              <a:ext cx="29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リサイクル</a:t>
              </a:r>
              <a:endParaRPr lang="ja-JP" altLang="ja-JP" sz="1088"/>
            </a:p>
          </p:txBody>
        </p:sp>
        <p:sp>
          <p:nvSpPr>
            <p:cNvPr id="192" name="Rectangle 94"/>
            <p:cNvSpPr>
              <a:spLocks noChangeArrowheads="1"/>
            </p:cNvSpPr>
            <p:nvPr/>
          </p:nvSpPr>
          <p:spPr bwMode="auto">
            <a:xfrm>
              <a:off x="7802" y="3158"/>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193" name="Freeform 95"/>
            <p:cNvSpPr>
              <a:spLocks/>
            </p:cNvSpPr>
            <p:nvPr/>
          </p:nvSpPr>
          <p:spPr bwMode="auto">
            <a:xfrm>
              <a:off x="7774" y="2325"/>
              <a:ext cx="498" cy="174"/>
            </a:xfrm>
            <a:custGeom>
              <a:avLst/>
              <a:gdLst>
                <a:gd name="T0" fmla="*/ 0 w 498"/>
                <a:gd name="T1" fmla="*/ 44 h 174"/>
                <a:gd name="T2" fmla="*/ 410 w 498"/>
                <a:gd name="T3" fmla="*/ 44 h 174"/>
                <a:gd name="T4" fmla="*/ 410 w 498"/>
                <a:gd name="T5" fmla="*/ 0 h 174"/>
                <a:gd name="T6" fmla="*/ 498 w 498"/>
                <a:gd name="T7" fmla="*/ 87 h 174"/>
                <a:gd name="T8" fmla="*/ 410 w 498"/>
                <a:gd name="T9" fmla="*/ 174 h 174"/>
                <a:gd name="T10" fmla="*/ 410 w 498"/>
                <a:gd name="T11" fmla="*/ 131 h 174"/>
                <a:gd name="T12" fmla="*/ 0 w 498"/>
                <a:gd name="T13" fmla="*/ 131 h 174"/>
                <a:gd name="T14" fmla="*/ 0 w 498"/>
                <a:gd name="T15" fmla="*/ 44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174">
                  <a:moveTo>
                    <a:pt x="0" y="44"/>
                  </a:moveTo>
                  <a:lnTo>
                    <a:pt x="410" y="44"/>
                  </a:lnTo>
                  <a:lnTo>
                    <a:pt x="410" y="0"/>
                  </a:lnTo>
                  <a:lnTo>
                    <a:pt x="498" y="87"/>
                  </a:lnTo>
                  <a:lnTo>
                    <a:pt x="410" y="174"/>
                  </a:lnTo>
                  <a:lnTo>
                    <a:pt x="410" y="131"/>
                  </a:lnTo>
                  <a:lnTo>
                    <a:pt x="0" y="131"/>
                  </a:lnTo>
                  <a:lnTo>
                    <a:pt x="0" y="4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194" name="Freeform 96"/>
            <p:cNvSpPr>
              <a:spLocks/>
            </p:cNvSpPr>
            <p:nvPr/>
          </p:nvSpPr>
          <p:spPr bwMode="auto">
            <a:xfrm>
              <a:off x="8457" y="3576"/>
              <a:ext cx="99" cy="124"/>
            </a:xfrm>
            <a:custGeom>
              <a:avLst/>
              <a:gdLst>
                <a:gd name="T0" fmla="*/ 0 w 99"/>
                <a:gd name="T1" fmla="*/ 31 h 124"/>
                <a:gd name="T2" fmla="*/ 50 w 99"/>
                <a:gd name="T3" fmla="*/ 31 h 124"/>
                <a:gd name="T4" fmla="*/ 50 w 99"/>
                <a:gd name="T5" fmla="*/ 0 h 124"/>
                <a:gd name="T6" fmla="*/ 99 w 99"/>
                <a:gd name="T7" fmla="*/ 62 h 124"/>
                <a:gd name="T8" fmla="*/ 50 w 99"/>
                <a:gd name="T9" fmla="*/ 124 h 124"/>
                <a:gd name="T10" fmla="*/ 50 w 99"/>
                <a:gd name="T11" fmla="*/ 93 h 124"/>
                <a:gd name="T12" fmla="*/ 0 w 99"/>
                <a:gd name="T13" fmla="*/ 93 h 124"/>
                <a:gd name="T14" fmla="*/ 0 w 99"/>
                <a:gd name="T15" fmla="*/ 31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124">
                  <a:moveTo>
                    <a:pt x="0" y="31"/>
                  </a:moveTo>
                  <a:lnTo>
                    <a:pt x="50" y="31"/>
                  </a:lnTo>
                  <a:lnTo>
                    <a:pt x="50" y="0"/>
                  </a:lnTo>
                  <a:lnTo>
                    <a:pt x="99" y="62"/>
                  </a:lnTo>
                  <a:lnTo>
                    <a:pt x="50" y="124"/>
                  </a:lnTo>
                  <a:lnTo>
                    <a:pt x="50" y="93"/>
                  </a:lnTo>
                  <a:lnTo>
                    <a:pt x="0" y="93"/>
                  </a:lnTo>
                  <a:lnTo>
                    <a:pt x="0" y="3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195" name="Freeform 97"/>
            <p:cNvSpPr>
              <a:spLocks/>
            </p:cNvSpPr>
            <p:nvPr/>
          </p:nvSpPr>
          <p:spPr bwMode="auto">
            <a:xfrm>
              <a:off x="6614" y="3882"/>
              <a:ext cx="260" cy="82"/>
            </a:xfrm>
            <a:custGeom>
              <a:avLst/>
              <a:gdLst>
                <a:gd name="T0" fmla="*/ 0 w 260"/>
                <a:gd name="T1" fmla="*/ 64 h 82"/>
                <a:gd name="T2" fmla="*/ 130 w 260"/>
                <a:gd name="T3" fmla="*/ 0 h 82"/>
                <a:gd name="T4" fmla="*/ 260 w 260"/>
                <a:gd name="T5" fmla="*/ 64 h 82"/>
                <a:gd name="T6" fmla="*/ 195 w 260"/>
                <a:gd name="T7" fmla="*/ 64 h 82"/>
                <a:gd name="T8" fmla="*/ 195 w 260"/>
                <a:gd name="T9" fmla="*/ 82 h 82"/>
                <a:gd name="T10" fmla="*/ 65 w 260"/>
                <a:gd name="T11" fmla="*/ 82 h 82"/>
                <a:gd name="T12" fmla="*/ 65 w 260"/>
                <a:gd name="T13" fmla="*/ 64 h 82"/>
                <a:gd name="T14" fmla="*/ 0 w 260"/>
                <a:gd name="T15" fmla="*/ 64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82">
                  <a:moveTo>
                    <a:pt x="0" y="64"/>
                  </a:moveTo>
                  <a:lnTo>
                    <a:pt x="130" y="0"/>
                  </a:lnTo>
                  <a:lnTo>
                    <a:pt x="260" y="64"/>
                  </a:lnTo>
                  <a:lnTo>
                    <a:pt x="195" y="64"/>
                  </a:lnTo>
                  <a:lnTo>
                    <a:pt x="195" y="82"/>
                  </a:lnTo>
                  <a:lnTo>
                    <a:pt x="65" y="82"/>
                  </a:lnTo>
                  <a:lnTo>
                    <a:pt x="65" y="64"/>
                  </a:lnTo>
                  <a:lnTo>
                    <a:pt x="0" y="6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196" name="Freeform 98"/>
            <p:cNvSpPr>
              <a:spLocks/>
            </p:cNvSpPr>
            <p:nvPr/>
          </p:nvSpPr>
          <p:spPr bwMode="auto">
            <a:xfrm>
              <a:off x="6276" y="3252"/>
              <a:ext cx="142" cy="187"/>
            </a:xfrm>
            <a:custGeom>
              <a:avLst/>
              <a:gdLst>
                <a:gd name="T0" fmla="*/ 142 w 142"/>
                <a:gd name="T1" fmla="*/ 141 h 187"/>
                <a:gd name="T2" fmla="*/ 71 w 142"/>
                <a:gd name="T3" fmla="*/ 141 h 187"/>
                <a:gd name="T4" fmla="*/ 71 w 142"/>
                <a:gd name="T5" fmla="*/ 187 h 187"/>
                <a:gd name="T6" fmla="*/ 0 w 142"/>
                <a:gd name="T7" fmla="*/ 94 h 187"/>
                <a:gd name="T8" fmla="*/ 71 w 142"/>
                <a:gd name="T9" fmla="*/ 0 h 187"/>
                <a:gd name="T10" fmla="*/ 71 w 142"/>
                <a:gd name="T11" fmla="*/ 47 h 187"/>
                <a:gd name="T12" fmla="*/ 142 w 142"/>
                <a:gd name="T13" fmla="*/ 47 h 187"/>
                <a:gd name="T14" fmla="*/ 142 w 142"/>
                <a:gd name="T15" fmla="*/ 141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87">
                  <a:moveTo>
                    <a:pt x="142" y="141"/>
                  </a:moveTo>
                  <a:lnTo>
                    <a:pt x="71" y="141"/>
                  </a:lnTo>
                  <a:lnTo>
                    <a:pt x="71" y="187"/>
                  </a:lnTo>
                  <a:lnTo>
                    <a:pt x="0" y="94"/>
                  </a:lnTo>
                  <a:lnTo>
                    <a:pt x="71" y="0"/>
                  </a:lnTo>
                  <a:lnTo>
                    <a:pt x="71" y="47"/>
                  </a:lnTo>
                  <a:lnTo>
                    <a:pt x="142" y="47"/>
                  </a:lnTo>
                  <a:lnTo>
                    <a:pt x="142" y="14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5290" tIns="27645" rIns="55290" bIns="27645" numCol="1" anchor="t" anchorCtr="0" compatLnSpc="1">
              <a:prstTxWarp prst="textNoShape">
                <a:avLst/>
              </a:prstTxWarp>
            </a:bodyPr>
            <a:lstStyle/>
            <a:p>
              <a:endParaRPr lang="ja-JP" altLang="en-US" sz="1088"/>
            </a:p>
          </p:txBody>
        </p:sp>
        <p:sp>
          <p:nvSpPr>
            <p:cNvPr id="198" name="Freeform 100"/>
            <p:cNvSpPr>
              <a:spLocks noEditPoints="1"/>
            </p:cNvSpPr>
            <p:nvPr/>
          </p:nvSpPr>
          <p:spPr bwMode="auto">
            <a:xfrm>
              <a:off x="8270" y="2288"/>
              <a:ext cx="476" cy="241"/>
            </a:xfrm>
            <a:custGeom>
              <a:avLst/>
              <a:gdLst>
                <a:gd name="T0" fmla="*/ 1 w 476"/>
                <a:gd name="T1" fmla="*/ 55 h 391"/>
                <a:gd name="T2" fmla="*/ 8 w 476"/>
                <a:gd name="T3" fmla="*/ 36 h 391"/>
                <a:gd name="T4" fmla="*/ 20 w 476"/>
                <a:gd name="T5" fmla="*/ 20 h 391"/>
                <a:gd name="T6" fmla="*/ 35 w 476"/>
                <a:gd name="T7" fmla="*/ 9 h 391"/>
                <a:gd name="T8" fmla="*/ 54 w 476"/>
                <a:gd name="T9" fmla="*/ 2 h 391"/>
                <a:gd name="T10" fmla="*/ 408 w 476"/>
                <a:gd name="T11" fmla="*/ 0 h 391"/>
                <a:gd name="T12" fmla="*/ 428 w 476"/>
                <a:gd name="T13" fmla="*/ 3 h 391"/>
                <a:gd name="T14" fmla="*/ 446 w 476"/>
                <a:gd name="T15" fmla="*/ 12 h 391"/>
                <a:gd name="T16" fmla="*/ 461 w 476"/>
                <a:gd name="T17" fmla="*/ 25 h 391"/>
                <a:gd name="T18" fmla="*/ 471 w 476"/>
                <a:gd name="T19" fmla="*/ 42 h 391"/>
                <a:gd name="T20" fmla="*/ 476 w 476"/>
                <a:gd name="T21" fmla="*/ 61 h 391"/>
                <a:gd name="T22" fmla="*/ 476 w 476"/>
                <a:gd name="T23" fmla="*/ 329 h 391"/>
                <a:gd name="T24" fmla="*/ 471 w 476"/>
                <a:gd name="T25" fmla="*/ 349 h 391"/>
                <a:gd name="T26" fmla="*/ 461 w 476"/>
                <a:gd name="T27" fmla="*/ 366 h 391"/>
                <a:gd name="T28" fmla="*/ 446 w 476"/>
                <a:gd name="T29" fmla="*/ 379 h 391"/>
                <a:gd name="T30" fmla="*/ 429 w 476"/>
                <a:gd name="T31" fmla="*/ 387 h 391"/>
                <a:gd name="T32" fmla="*/ 408 w 476"/>
                <a:gd name="T33" fmla="*/ 391 h 391"/>
                <a:gd name="T34" fmla="*/ 55 w 476"/>
                <a:gd name="T35" fmla="*/ 389 h 391"/>
                <a:gd name="T36" fmla="*/ 36 w 476"/>
                <a:gd name="T37" fmla="*/ 383 h 391"/>
                <a:gd name="T38" fmla="*/ 20 w 476"/>
                <a:gd name="T39" fmla="*/ 371 h 391"/>
                <a:gd name="T40" fmla="*/ 8 w 476"/>
                <a:gd name="T41" fmla="*/ 355 h 391"/>
                <a:gd name="T42" fmla="*/ 1 w 476"/>
                <a:gd name="T43" fmla="*/ 336 h 391"/>
                <a:gd name="T44" fmla="*/ 0 w 476"/>
                <a:gd name="T45" fmla="*/ 69 h 391"/>
                <a:gd name="T46" fmla="*/ 11 w 476"/>
                <a:gd name="T47" fmla="*/ 334 h 391"/>
                <a:gd name="T48" fmla="*/ 17 w 476"/>
                <a:gd name="T49" fmla="*/ 350 h 391"/>
                <a:gd name="T50" fmla="*/ 27 w 476"/>
                <a:gd name="T51" fmla="*/ 364 h 391"/>
                <a:gd name="T52" fmla="*/ 40 w 476"/>
                <a:gd name="T53" fmla="*/ 374 h 391"/>
                <a:gd name="T54" fmla="*/ 56 w 476"/>
                <a:gd name="T55" fmla="*/ 380 h 391"/>
                <a:gd name="T56" fmla="*/ 408 w 476"/>
                <a:gd name="T57" fmla="*/ 381 h 391"/>
                <a:gd name="T58" fmla="*/ 425 w 476"/>
                <a:gd name="T59" fmla="*/ 378 h 391"/>
                <a:gd name="T60" fmla="*/ 440 w 476"/>
                <a:gd name="T61" fmla="*/ 371 h 391"/>
                <a:gd name="T62" fmla="*/ 453 w 476"/>
                <a:gd name="T63" fmla="*/ 360 h 391"/>
                <a:gd name="T64" fmla="*/ 462 w 476"/>
                <a:gd name="T65" fmla="*/ 345 h 391"/>
                <a:gd name="T66" fmla="*/ 466 w 476"/>
                <a:gd name="T67" fmla="*/ 329 h 391"/>
                <a:gd name="T68" fmla="*/ 466 w 476"/>
                <a:gd name="T69" fmla="*/ 63 h 391"/>
                <a:gd name="T70" fmla="*/ 462 w 476"/>
                <a:gd name="T71" fmla="*/ 46 h 391"/>
                <a:gd name="T72" fmla="*/ 453 w 476"/>
                <a:gd name="T73" fmla="*/ 31 h 391"/>
                <a:gd name="T74" fmla="*/ 441 w 476"/>
                <a:gd name="T75" fmla="*/ 20 h 391"/>
                <a:gd name="T76" fmla="*/ 426 w 476"/>
                <a:gd name="T77" fmla="*/ 13 h 391"/>
                <a:gd name="T78" fmla="*/ 408 w 476"/>
                <a:gd name="T79" fmla="*/ 10 h 391"/>
                <a:gd name="T80" fmla="*/ 57 w 476"/>
                <a:gd name="T81" fmla="*/ 11 h 391"/>
                <a:gd name="T82" fmla="*/ 40 w 476"/>
                <a:gd name="T83" fmla="*/ 17 h 391"/>
                <a:gd name="T84" fmla="*/ 27 w 476"/>
                <a:gd name="T85" fmla="*/ 27 h 391"/>
                <a:gd name="T86" fmla="*/ 17 w 476"/>
                <a:gd name="T87" fmla="*/ 40 h 391"/>
                <a:gd name="T88" fmla="*/ 11 w 476"/>
                <a:gd name="T89" fmla="*/ 56 h 391"/>
                <a:gd name="T90" fmla="*/ 10 w 476"/>
                <a:gd name="T91" fmla="*/ 32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6" h="391">
                  <a:moveTo>
                    <a:pt x="0" y="69"/>
                  </a:moveTo>
                  <a:lnTo>
                    <a:pt x="0" y="62"/>
                  </a:lnTo>
                  <a:lnTo>
                    <a:pt x="1" y="55"/>
                  </a:lnTo>
                  <a:lnTo>
                    <a:pt x="3" y="48"/>
                  </a:lnTo>
                  <a:lnTo>
                    <a:pt x="5" y="42"/>
                  </a:lnTo>
                  <a:lnTo>
                    <a:pt x="8" y="36"/>
                  </a:lnTo>
                  <a:lnTo>
                    <a:pt x="11" y="31"/>
                  </a:lnTo>
                  <a:lnTo>
                    <a:pt x="15" y="25"/>
                  </a:lnTo>
                  <a:lnTo>
                    <a:pt x="20" y="20"/>
                  </a:lnTo>
                  <a:lnTo>
                    <a:pt x="25" y="16"/>
                  </a:lnTo>
                  <a:lnTo>
                    <a:pt x="30" y="12"/>
                  </a:lnTo>
                  <a:lnTo>
                    <a:pt x="35" y="9"/>
                  </a:lnTo>
                  <a:lnTo>
                    <a:pt x="41" y="6"/>
                  </a:lnTo>
                  <a:lnTo>
                    <a:pt x="48" y="3"/>
                  </a:lnTo>
                  <a:lnTo>
                    <a:pt x="54" y="2"/>
                  </a:lnTo>
                  <a:lnTo>
                    <a:pt x="61" y="1"/>
                  </a:lnTo>
                  <a:lnTo>
                    <a:pt x="68" y="0"/>
                  </a:lnTo>
                  <a:lnTo>
                    <a:pt x="408" y="0"/>
                  </a:lnTo>
                  <a:lnTo>
                    <a:pt x="415" y="1"/>
                  </a:lnTo>
                  <a:lnTo>
                    <a:pt x="421" y="2"/>
                  </a:lnTo>
                  <a:lnTo>
                    <a:pt x="428" y="3"/>
                  </a:lnTo>
                  <a:lnTo>
                    <a:pt x="434" y="6"/>
                  </a:lnTo>
                  <a:lnTo>
                    <a:pt x="440" y="8"/>
                  </a:lnTo>
                  <a:lnTo>
                    <a:pt x="446" y="12"/>
                  </a:lnTo>
                  <a:lnTo>
                    <a:pt x="451" y="16"/>
                  </a:lnTo>
                  <a:lnTo>
                    <a:pt x="456" y="20"/>
                  </a:lnTo>
                  <a:lnTo>
                    <a:pt x="461" y="25"/>
                  </a:lnTo>
                  <a:lnTo>
                    <a:pt x="464" y="30"/>
                  </a:lnTo>
                  <a:lnTo>
                    <a:pt x="468" y="36"/>
                  </a:lnTo>
                  <a:lnTo>
                    <a:pt x="471" y="42"/>
                  </a:lnTo>
                  <a:lnTo>
                    <a:pt x="473" y="48"/>
                  </a:lnTo>
                  <a:lnTo>
                    <a:pt x="475" y="55"/>
                  </a:lnTo>
                  <a:lnTo>
                    <a:pt x="476" y="61"/>
                  </a:lnTo>
                  <a:lnTo>
                    <a:pt x="476" y="68"/>
                  </a:lnTo>
                  <a:lnTo>
                    <a:pt x="476" y="322"/>
                  </a:lnTo>
                  <a:lnTo>
                    <a:pt x="476" y="329"/>
                  </a:lnTo>
                  <a:lnTo>
                    <a:pt x="475" y="336"/>
                  </a:lnTo>
                  <a:lnTo>
                    <a:pt x="473" y="342"/>
                  </a:lnTo>
                  <a:lnTo>
                    <a:pt x="471" y="349"/>
                  </a:lnTo>
                  <a:lnTo>
                    <a:pt x="468" y="355"/>
                  </a:lnTo>
                  <a:lnTo>
                    <a:pt x="465" y="360"/>
                  </a:lnTo>
                  <a:lnTo>
                    <a:pt x="461" y="366"/>
                  </a:lnTo>
                  <a:lnTo>
                    <a:pt x="456" y="370"/>
                  </a:lnTo>
                  <a:lnTo>
                    <a:pt x="452" y="375"/>
                  </a:lnTo>
                  <a:lnTo>
                    <a:pt x="446" y="379"/>
                  </a:lnTo>
                  <a:lnTo>
                    <a:pt x="441" y="382"/>
                  </a:lnTo>
                  <a:lnTo>
                    <a:pt x="435" y="385"/>
                  </a:lnTo>
                  <a:lnTo>
                    <a:pt x="429" y="387"/>
                  </a:lnTo>
                  <a:lnTo>
                    <a:pt x="422" y="389"/>
                  </a:lnTo>
                  <a:lnTo>
                    <a:pt x="415" y="390"/>
                  </a:lnTo>
                  <a:lnTo>
                    <a:pt x="408" y="391"/>
                  </a:lnTo>
                  <a:lnTo>
                    <a:pt x="68" y="391"/>
                  </a:lnTo>
                  <a:lnTo>
                    <a:pt x="61" y="390"/>
                  </a:lnTo>
                  <a:lnTo>
                    <a:pt x="55" y="389"/>
                  </a:lnTo>
                  <a:lnTo>
                    <a:pt x="48" y="388"/>
                  </a:lnTo>
                  <a:lnTo>
                    <a:pt x="42" y="385"/>
                  </a:lnTo>
                  <a:lnTo>
                    <a:pt x="36" y="383"/>
                  </a:lnTo>
                  <a:lnTo>
                    <a:pt x="30" y="379"/>
                  </a:lnTo>
                  <a:lnTo>
                    <a:pt x="25" y="375"/>
                  </a:lnTo>
                  <a:lnTo>
                    <a:pt x="20" y="371"/>
                  </a:lnTo>
                  <a:lnTo>
                    <a:pt x="16" y="366"/>
                  </a:lnTo>
                  <a:lnTo>
                    <a:pt x="12" y="361"/>
                  </a:lnTo>
                  <a:lnTo>
                    <a:pt x="8" y="355"/>
                  </a:lnTo>
                  <a:lnTo>
                    <a:pt x="5" y="349"/>
                  </a:lnTo>
                  <a:lnTo>
                    <a:pt x="3" y="343"/>
                  </a:lnTo>
                  <a:lnTo>
                    <a:pt x="1" y="336"/>
                  </a:lnTo>
                  <a:lnTo>
                    <a:pt x="0" y="330"/>
                  </a:lnTo>
                  <a:lnTo>
                    <a:pt x="0" y="323"/>
                  </a:lnTo>
                  <a:lnTo>
                    <a:pt x="0" y="69"/>
                  </a:lnTo>
                  <a:close/>
                  <a:moveTo>
                    <a:pt x="10" y="322"/>
                  </a:moveTo>
                  <a:lnTo>
                    <a:pt x="10" y="328"/>
                  </a:lnTo>
                  <a:lnTo>
                    <a:pt x="11" y="334"/>
                  </a:lnTo>
                  <a:lnTo>
                    <a:pt x="12" y="340"/>
                  </a:lnTo>
                  <a:lnTo>
                    <a:pt x="14" y="345"/>
                  </a:lnTo>
                  <a:lnTo>
                    <a:pt x="17" y="350"/>
                  </a:lnTo>
                  <a:lnTo>
                    <a:pt x="19" y="355"/>
                  </a:lnTo>
                  <a:lnTo>
                    <a:pt x="23" y="359"/>
                  </a:lnTo>
                  <a:lnTo>
                    <a:pt x="27" y="364"/>
                  </a:lnTo>
                  <a:lnTo>
                    <a:pt x="31" y="367"/>
                  </a:lnTo>
                  <a:lnTo>
                    <a:pt x="35" y="371"/>
                  </a:lnTo>
                  <a:lnTo>
                    <a:pt x="40" y="374"/>
                  </a:lnTo>
                  <a:lnTo>
                    <a:pt x="45" y="376"/>
                  </a:lnTo>
                  <a:lnTo>
                    <a:pt x="50" y="378"/>
                  </a:lnTo>
                  <a:lnTo>
                    <a:pt x="56" y="380"/>
                  </a:lnTo>
                  <a:lnTo>
                    <a:pt x="62" y="381"/>
                  </a:lnTo>
                  <a:lnTo>
                    <a:pt x="68" y="381"/>
                  </a:lnTo>
                  <a:lnTo>
                    <a:pt x="408" y="381"/>
                  </a:lnTo>
                  <a:lnTo>
                    <a:pt x="414" y="381"/>
                  </a:lnTo>
                  <a:lnTo>
                    <a:pt x="420" y="380"/>
                  </a:lnTo>
                  <a:lnTo>
                    <a:pt x="425" y="378"/>
                  </a:lnTo>
                  <a:lnTo>
                    <a:pt x="431" y="376"/>
                  </a:lnTo>
                  <a:lnTo>
                    <a:pt x="436" y="374"/>
                  </a:lnTo>
                  <a:lnTo>
                    <a:pt x="440" y="371"/>
                  </a:lnTo>
                  <a:lnTo>
                    <a:pt x="445" y="368"/>
                  </a:lnTo>
                  <a:lnTo>
                    <a:pt x="449" y="364"/>
                  </a:lnTo>
                  <a:lnTo>
                    <a:pt x="453" y="360"/>
                  </a:lnTo>
                  <a:lnTo>
                    <a:pt x="456" y="355"/>
                  </a:lnTo>
                  <a:lnTo>
                    <a:pt x="459" y="351"/>
                  </a:lnTo>
                  <a:lnTo>
                    <a:pt x="462" y="345"/>
                  </a:lnTo>
                  <a:lnTo>
                    <a:pt x="464" y="340"/>
                  </a:lnTo>
                  <a:lnTo>
                    <a:pt x="465" y="334"/>
                  </a:lnTo>
                  <a:lnTo>
                    <a:pt x="466" y="329"/>
                  </a:lnTo>
                  <a:lnTo>
                    <a:pt x="466" y="322"/>
                  </a:lnTo>
                  <a:lnTo>
                    <a:pt x="466" y="69"/>
                  </a:lnTo>
                  <a:lnTo>
                    <a:pt x="466" y="63"/>
                  </a:lnTo>
                  <a:lnTo>
                    <a:pt x="465" y="57"/>
                  </a:lnTo>
                  <a:lnTo>
                    <a:pt x="464" y="51"/>
                  </a:lnTo>
                  <a:lnTo>
                    <a:pt x="462" y="46"/>
                  </a:lnTo>
                  <a:lnTo>
                    <a:pt x="460" y="41"/>
                  </a:lnTo>
                  <a:lnTo>
                    <a:pt x="457" y="36"/>
                  </a:lnTo>
                  <a:lnTo>
                    <a:pt x="453" y="31"/>
                  </a:lnTo>
                  <a:lnTo>
                    <a:pt x="449" y="27"/>
                  </a:lnTo>
                  <a:lnTo>
                    <a:pt x="445" y="23"/>
                  </a:lnTo>
                  <a:lnTo>
                    <a:pt x="441" y="20"/>
                  </a:lnTo>
                  <a:lnTo>
                    <a:pt x="436" y="17"/>
                  </a:lnTo>
                  <a:lnTo>
                    <a:pt x="431" y="15"/>
                  </a:lnTo>
                  <a:lnTo>
                    <a:pt x="426" y="13"/>
                  </a:lnTo>
                  <a:lnTo>
                    <a:pt x="420" y="11"/>
                  </a:lnTo>
                  <a:lnTo>
                    <a:pt x="414" y="10"/>
                  </a:lnTo>
                  <a:lnTo>
                    <a:pt x="408" y="10"/>
                  </a:lnTo>
                  <a:lnTo>
                    <a:pt x="68" y="10"/>
                  </a:lnTo>
                  <a:lnTo>
                    <a:pt x="62" y="10"/>
                  </a:lnTo>
                  <a:lnTo>
                    <a:pt x="57" y="11"/>
                  </a:lnTo>
                  <a:lnTo>
                    <a:pt x="51" y="13"/>
                  </a:lnTo>
                  <a:lnTo>
                    <a:pt x="46" y="14"/>
                  </a:lnTo>
                  <a:lnTo>
                    <a:pt x="40" y="17"/>
                  </a:lnTo>
                  <a:lnTo>
                    <a:pt x="36" y="20"/>
                  </a:lnTo>
                  <a:lnTo>
                    <a:pt x="31" y="23"/>
                  </a:lnTo>
                  <a:lnTo>
                    <a:pt x="27" y="27"/>
                  </a:lnTo>
                  <a:lnTo>
                    <a:pt x="23" y="31"/>
                  </a:lnTo>
                  <a:lnTo>
                    <a:pt x="20" y="35"/>
                  </a:lnTo>
                  <a:lnTo>
                    <a:pt x="17" y="40"/>
                  </a:lnTo>
                  <a:lnTo>
                    <a:pt x="14" y="46"/>
                  </a:lnTo>
                  <a:lnTo>
                    <a:pt x="12" y="51"/>
                  </a:lnTo>
                  <a:lnTo>
                    <a:pt x="11" y="56"/>
                  </a:lnTo>
                  <a:lnTo>
                    <a:pt x="10" y="62"/>
                  </a:lnTo>
                  <a:lnTo>
                    <a:pt x="10" y="69"/>
                  </a:lnTo>
                  <a:lnTo>
                    <a:pt x="10" y="322"/>
                  </a:lnTo>
                  <a:close/>
                </a:path>
              </a:pathLst>
            </a:custGeom>
            <a:solidFill>
              <a:srgbClr val="385D8A"/>
            </a:solidFill>
            <a:ln w="0" cap="flat">
              <a:solidFill>
                <a:srgbClr val="385D8A"/>
              </a:solidFill>
              <a:prstDash val="solid"/>
              <a:round/>
              <a:headEnd/>
              <a:tailEnd/>
            </a:ln>
          </p:spPr>
          <p:txBody>
            <a:bodyPr vert="horz" wrap="square" lIns="55290" tIns="27645" rIns="55290" bIns="27645" numCol="1" anchor="t" anchorCtr="0" compatLnSpc="1">
              <a:prstTxWarp prst="textNoShape">
                <a:avLst/>
              </a:prstTxWarp>
            </a:bodyPr>
            <a:lstStyle/>
            <a:p>
              <a:endParaRPr lang="ja-JP" altLang="en-US" sz="1088"/>
            </a:p>
          </p:txBody>
        </p:sp>
        <p:sp>
          <p:nvSpPr>
            <p:cNvPr id="199" name="Rectangle 101"/>
            <p:cNvSpPr>
              <a:spLocks noChangeArrowheads="1"/>
            </p:cNvSpPr>
            <p:nvPr/>
          </p:nvSpPr>
          <p:spPr bwMode="auto">
            <a:xfrm>
              <a:off x="8334" y="2335"/>
              <a:ext cx="35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【適正処理・</a:t>
              </a:r>
              <a:endParaRPr lang="ja-JP" altLang="ja-JP" sz="1088"/>
            </a:p>
          </p:txBody>
        </p:sp>
        <p:sp>
          <p:nvSpPr>
            <p:cNvPr id="200" name="Rectangle 102"/>
            <p:cNvSpPr>
              <a:spLocks noChangeArrowheads="1"/>
            </p:cNvSpPr>
            <p:nvPr/>
          </p:nvSpPr>
          <p:spPr bwMode="auto">
            <a:xfrm>
              <a:off x="8683" y="2328"/>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sp>
          <p:nvSpPr>
            <p:cNvPr id="203" name="Rectangle 103"/>
            <p:cNvSpPr>
              <a:spLocks noChangeArrowheads="1"/>
            </p:cNvSpPr>
            <p:nvPr/>
          </p:nvSpPr>
          <p:spPr bwMode="auto">
            <a:xfrm>
              <a:off x="8334" y="2409"/>
              <a:ext cx="3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 </a:t>
              </a:r>
              <a:endParaRPr lang="ja-JP" altLang="ja-JP" sz="1088"/>
            </a:p>
          </p:txBody>
        </p:sp>
        <p:sp>
          <p:nvSpPr>
            <p:cNvPr id="205" name="Rectangle 104"/>
            <p:cNvSpPr>
              <a:spLocks noChangeArrowheads="1"/>
            </p:cNvSpPr>
            <p:nvPr/>
          </p:nvSpPr>
          <p:spPr bwMode="auto">
            <a:xfrm>
              <a:off x="8392" y="2409"/>
              <a:ext cx="299"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ＭＳ 明朝" pitchFamily="17" charset="-128"/>
                  <a:ea typeface="ＭＳ 明朝" pitchFamily="17" charset="-128"/>
                </a:rPr>
                <a:t>最終処分】</a:t>
              </a:r>
              <a:endParaRPr lang="ja-JP" altLang="ja-JP" sz="1088"/>
            </a:p>
          </p:txBody>
        </p:sp>
        <p:sp>
          <p:nvSpPr>
            <p:cNvPr id="222" name="Rectangle 105"/>
            <p:cNvSpPr>
              <a:spLocks noChangeArrowheads="1"/>
            </p:cNvSpPr>
            <p:nvPr/>
          </p:nvSpPr>
          <p:spPr bwMode="auto">
            <a:xfrm>
              <a:off x="8683" y="2402"/>
              <a:ext cx="16"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marL="457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marL="914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marL="1371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marL="18288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marL="2286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marL="27432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marL="32004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marL="36576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552938"/>
              <a:r>
                <a:rPr lang="ja-JP" altLang="ja-JP" sz="423">
                  <a:solidFill>
                    <a:srgbClr val="000000"/>
                  </a:solidFill>
                  <a:latin typeface="Century" pitchFamily="18" charset="0"/>
                </a:rPr>
                <a:t> </a:t>
              </a:r>
              <a:endParaRPr lang="ja-JP" altLang="ja-JP" sz="1088"/>
            </a:p>
          </p:txBody>
        </p:sp>
      </p:grpSp>
      <p:pic>
        <p:nvPicPr>
          <p:cNvPr id="305" name="図 3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621" y="4882428"/>
            <a:ext cx="162862" cy="245802"/>
          </a:xfrm>
          <a:prstGeom prst="rect">
            <a:avLst/>
          </a:prstGeom>
        </p:spPr>
      </p:pic>
      <p:pic>
        <p:nvPicPr>
          <p:cNvPr id="307" name="図 3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4262" y="4860717"/>
            <a:ext cx="285261" cy="236251"/>
          </a:xfrm>
          <a:prstGeom prst="rect">
            <a:avLst/>
          </a:prstGeom>
        </p:spPr>
      </p:pic>
      <p:pic>
        <p:nvPicPr>
          <p:cNvPr id="306" name="図 30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0150" y="5022901"/>
            <a:ext cx="268422" cy="250326"/>
          </a:xfrm>
          <a:prstGeom prst="rect">
            <a:avLst/>
          </a:prstGeom>
        </p:spPr>
      </p:pic>
      <p:pic>
        <p:nvPicPr>
          <p:cNvPr id="11" name="Picture 2" descr="D:\OyamaE\Desktop\838a8386815b83x.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92185" y="3834789"/>
            <a:ext cx="557330" cy="391820"/>
          </a:xfrm>
          <a:prstGeom prst="rect">
            <a:avLst/>
          </a:prstGeom>
          <a:noFill/>
          <a:extLst>
            <a:ext uri="{909E8E84-426E-40DD-AFC4-6F175D3DCCD1}">
              <a14:hiddenFill xmlns:a14="http://schemas.microsoft.com/office/drawing/2010/main">
                <a:solidFill>
                  <a:srgbClr val="FFFFFF"/>
                </a:solidFill>
              </a14:hiddenFill>
            </a:ext>
          </a:extLst>
        </p:spPr>
      </p:pic>
      <p:sp>
        <p:nvSpPr>
          <p:cNvPr id="309" name="Text Box 1"/>
          <p:cNvSpPr txBox="1">
            <a:spLocks noChangeArrowheads="1"/>
          </p:cNvSpPr>
          <p:nvPr/>
        </p:nvSpPr>
        <p:spPr bwMode="auto">
          <a:xfrm>
            <a:off x="3218137" y="4212728"/>
            <a:ext cx="1181051" cy="3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58558" tIns="29279" rIns="58558" bIns="29279" numCol="1" anchor="t" anchorCtr="0" compatLnSpc="1">
            <a:prstTxWarp prst="textNoShape">
              <a:avLst/>
            </a:prstTxWarp>
            <a:spAutoFit/>
          </a:bodyPr>
          <a:lstStyle/>
          <a:p>
            <a:pPr algn="ctr" defTabSz="585616" fontAlgn="base">
              <a:spcBef>
                <a:spcPct val="0"/>
              </a:spcBef>
              <a:spcAft>
                <a:spcPct val="0"/>
              </a:spcAft>
            </a:pPr>
            <a:r>
              <a:rPr lang="ja-JP" altLang="ja-JP" sz="544" dirty="0">
                <a:latin typeface="ＭＳ ゴシック" pitchFamily="49" charset="-128"/>
                <a:ea typeface="ＭＳ ゴシック" pitchFamily="49" charset="-128"/>
                <a:cs typeface="Times New Roman" pitchFamily="18" charset="0"/>
              </a:rPr>
              <a:t>粗大</a:t>
            </a:r>
            <a:r>
              <a:rPr lang="ja-JP" altLang="en-US" sz="544" dirty="0">
                <a:latin typeface="ＭＳ ゴシック" pitchFamily="49" charset="-128"/>
                <a:ea typeface="ＭＳ ゴシック" pitchFamily="49" charset="-128"/>
                <a:cs typeface="Times New Roman" pitchFamily="18" charset="0"/>
              </a:rPr>
              <a:t>ごみ</a:t>
            </a:r>
            <a:r>
              <a:rPr lang="ja-JP" altLang="ja-JP" sz="544" dirty="0">
                <a:latin typeface="ＭＳ ゴシック" pitchFamily="49" charset="-128"/>
                <a:ea typeface="ＭＳ ゴシック" pitchFamily="49" charset="-128"/>
                <a:cs typeface="Times New Roman" pitchFamily="18" charset="0"/>
              </a:rPr>
              <a:t>で捨てられた</a:t>
            </a:r>
            <a:endParaRPr lang="ja-JP" altLang="ja-JP" sz="726" dirty="0">
              <a:latin typeface="Arial" pitchFamily="34" charset="0"/>
              <a:ea typeface="ＭＳ Ｐゴシック" pitchFamily="50" charset="-128"/>
              <a:cs typeface="ＭＳ Ｐゴシック" pitchFamily="50" charset="-128"/>
            </a:endParaRPr>
          </a:p>
          <a:p>
            <a:pPr algn="ctr" defTabSz="585616" eaLnBrk="0" fontAlgn="base" hangingPunct="0">
              <a:spcBef>
                <a:spcPct val="0"/>
              </a:spcBef>
              <a:spcAft>
                <a:spcPct val="0"/>
              </a:spcAft>
            </a:pPr>
            <a:r>
              <a:rPr lang="ja-JP" altLang="ja-JP" sz="544" dirty="0">
                <a:latin typeface="ＭＳ ゴシック" pitchFamily="49" charset="-128"/>
                <a:ea typeface="ＭＳ ゴシック" pitchFamily="49" charset="-128"/>
                <a:cs typeface="Times New Roman" pitchFamily="18" charset="0"/>
              </a:rPr>
              <a:t>家具のリユース</a:t>
            </a:r>
            <a:endParaRPr lang="en-US" altLang="ja-JP" sz="544" dirty="0">
              <a:latin typeface="ＭＳ ゴシック" pitchFamily="49" charset="-128"/>
              <a:ea typeface="ＭＳ ゴシック" pitchFamily="49" charset="-128"/>
              <a:cs typeface="Times New Roman" pitchFamily="18" charset="0"/>
            </a:endParaRPr>
          </a:p>
          <a:p>
            <a:pPr algn="ctr" defTabSz="585616" eaLnBrk="0" fontAlgn="base" hangingPunct="0">
              <a:spcBef>
                <a:spcPct val="0"/>
              </a:spcBef>
              <a:spcAft>
                <a:spcPct val="0"/>
              </a:spcAft>
            </a:pPr>
            <a:r>
              <a:rPr lang="ja-JP" altLang="en-US" sz="484" dirty="0">
                <a:latin typeface="ＭＳ ゴシック" pitchFamily="49" charset="-128"/>
                <a:ea typeface="ＭＳ ゴシック" pitchFamily="49" charset="-128"/>
                <a:cs typeface="Times New Roman" pitchFamily="18" charset="0"/>
              </a:rPr>
              <a:t>（出典：泉北環境整備施設組合ＨＰ）</a:t>
            </a:r>
            <a:endParaRPr lang="ja-JP" altLang="ja-JP" sz="968" dirty="0">
              <a:latin typeface="Arial" pitchFamily="34" charset="0"/>
              <a:ea typeface="ＭＳ Ｐゴシック" pitchFamily="50" charset="-128"/>
              <a:cs typeface="ＭＳ Ｐゴシック" pitchFamily="50" charset="-128"/>
            </a:endParaRPr>
          </a:p>
        </p:txBody>
      </p:sp>
      <p:sp>
        <p:nvSpPr>
          <p:cNvPr id="311" name="角丸四角形 310"/>
          <p:cNvSpPr/>
          <p:nvPr/>
        </p:nvSpPr>
        <p:spPr>
          <a:xfrm>
            <a:off x="6544221" y="2423055"/>
            <a:ext cx="1859337" cy="136687"/>
          </a:xfrm>
          <a:prstGeom prst="roundRect">
            <a:avLst>
              <a:gd name="adj" fmla="val 537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6108" tIns="0" rIns="46108" bIns="0" rtlCol="0" anchor="t" anchorCtr="0"/>
          <a:lstStyle/>
          <a:p>
            <a:r>
              <a:rPr lang="ja-JP" altLang="en-US" sz="665" dirty="0">
                <a:solidFill>
                  <a:schemeClr val="tx1"/>
                </a:solidFill>
              </a:rPr>
              <a:t>＜循環型社会における資源循環の流れ＞</a:t>
            </a:r>
          </a:p>
        </p:txBody>
      </p:sp>
      <p:sp>
        <p:nvSpPr>
          <p:cNvPr id="304" name="タイトル 1"/>
          <p:cNvSpPr txBox="1">
            <a:spLocks/>
          </p:cNvSpPr>
          <p:nvPr/>
        </p:nvSpPr>
        <p:spPr>
          <a:xfrm>
            <a:off x="0" y="20805"/>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18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大阪府循環型社会推進計画の策定状況（同</a:t>
            </a:r>
            <a:r>
              <a:rPr lang="zh-TW"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計画</a:t>
            </a:r>
            <a:r>
              <a:rPr lang="ja-JP" altLang="en-US" sz="18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の基本的事項）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テキスト ボックス 307"/>
          <p:cNvSpPr txBox="1"/>
          <p:nvPr/>
        </p:nvSpPr>
        <p:spPr>
          <a:xfrm>
            <a:off x="4687867" y="6636311"/>
            <a:ext cx="4119509" cy="246221"/>
          </a:xfrm>
          <a:prstGeom prst="rect">
            <a:avLst/>
          </a:prstGeom>
          <a:noFill/>
        </p:spPr>
        <p:txBody>
          <a:bodyPr wrap="square" rtlCol="0">
            <a:spAutoFit/>
          </a:bodyPr>
          <a:lstStyle/>
          <a:p>
            <a:pPr algn="r"/>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：大阪府環境農林水産部「大阪府循環型社会推進計画」抜粋</a:t>
            </a:r>
            <a:endParaRPr lang="en-US" altLang="ja-JP" sz="1000" dirty="0">
              <a:latin typeface="Meiryo UI" panose="020B0604030504040204" pitchFamily="50" charset="-128"/>
              <a:ea typeface="Meiryo UI" panose="020B0604030504040204" pitchFamily="50" charset="-128"/>
            </a:endParaRPr>
          </a:p>
        </p:txBody>
      </p:sp>
      <p:sp>
        <p:nvSpPr>
          <p:cNvPr id="310"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27</a:t>
            </a:fld>
            <a:endParaRPr lang="ja-JP" altLang="en-US" sz="1800" dirty="0">
              <a:solidFill>
                <a:schemeClr val="tx1"/>
              </a:solidFill>
            </a:endParaRPr>
          </a:p>
        </p:txBody>
      </p:sp>
    </p:spTree>
    <p:extLst>
      <p:ext uri="{BB962C8B-B14F-4D97-AF65-F5344CB8AC3E}">
        <p14:creationId xmlns:p14="http://schemas.microsoft.com/office/powerpoint/2010/main" val="1612882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20805"/>
            <a:ext cx="9144000" cy="620688"/>
          </a:xfrm>
          <a:prstGeom prst="rect">
            <a:avLst/>
          </a:prstGeom>
          <a:solidFill>
            <a:srgbClr val="FFC000"/>
          </a:solidFill>
          <a:ln>
            <a:noFill/>
          </a:ln>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）人口減少・超高齢化社会でも持続可能な</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地域づくり</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④</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温室効果ガス排出量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2"/>
          <p:cNvSpPr>
            <a:spLocks noChangeArrowheads="1"/>
          </p:cNvSpPr>
          <p:nvPr/>
        </p:nvSpPr>
        <p:spPr bwMode="auto">
          <a:xfrm>
            <a:off x="36004" y="827008"/>
            <a:ext cx="38747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40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大阪府域における温室効果ガス実排出量の推移</a:t>
            </a:r>
            <a:endParaRPr kumimoji="0" lang="ja-JP" altLang="ja-JP" sz="1400" i="0" u="sng"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1000" b="0" i="0" u="sng" strike="noStrike" cap="none" normalizeH="0" baseline="0" dirty="0" smtClean="0">
                <a:ln>
                  <a:noFill/>
                </a:ln>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1800" b="0" i="0" u="sng" strike="noStrike" cap="none" normalizeH="0" baseline="0" dirty="0" smtClean="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36004" y="5814895"/>
            <a:ext cx="81135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342900" defTabSz="914400"/>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※2005</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年度の電気の排出係数は関西電力株式会社の</a:t>
            </a: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2005</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年度の値（</a:t>
            </a: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0.358kgCO2/kWh</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）を</a:t>
            </a:r>
            <a:r>
              <a:rPr kumimoji="0" lang="ja-JP" altLang="en-US" sz="1100" dirty="0" smtClean="0">
                <a:latin typeface="Meiryo UI" panose="020B0604030504040204" pitchFamily="50" charset="-128"/>
                <a:ea typeface="Meiryo UI" panose="020B0604030504040204" pitchFamily="50" charset="-128"/>
                <a:cs typeface="Times New Roman" panose="02020603050405020304" pitchFamily="18" charset="0"/>
              </a:rPr>
              <a:t>用いて算定</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a:t>
            </a:r>
          </a:p>
          <a:p>
            <a:pPr lvl="0" indent="342900" defTabSz="914400"/>
            <a:r>
              <a:rPr kumimoji="0" lang="ja-JP" altLang="en-US" sz="1100" dirty="0" smtClean="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100" dirty="0" smtClean="0">
                <a:latin typeface="Meiryo UI" panose="020B0604030504040204" pitchFamily="50" charset="-128"/>
                <a:ea typeface="Meiryo UI" panose="020B0604030504040204" pitchFamily="50" charset="-128"/>
                <a:cs typeface="Times New Roman" panose="02020603050405020304" pitchFamily="18" charset="0"/>
              </a:rPr>
              <a:t>2015</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2017</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年度の電気の排出係数は関西電力株式会社の</a:t>
            </a: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2012</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年度の値（</a:t>
            </a:r>
            <a:r>
              <a:rPr kumimoji="0" lang="en-US" altLang="ja-JP" sz="1100" dirty="0">
                <a:latin typeface="Meiryo UI" panose="020B0604030504040204" pitchFamily="50" charset="-128"/>
                <a:ea typeface="Meiryo UI" panose="020B0604030504040204" pitchFamily="50" charset="-128"/>
                <a:cs typeface="Times New Roman" panose="02020603050405020304" pitchFamily="18" charset="0"/>
              </a:rPr>
              <a:t>0.514kgCO2/kWh</a:t>
            </a:r>
            <a:r>
              <a:rPr kumimoji="0" lang="ja-JP" altLang="en-US" sz="1100" dirty="0" smtClean="0">
                <a:latin typeface="Meiryo UI" panose="020B0604030504040204" pitchFamily="50" charset="-128"/>
                <a:ea typeface="Meiryo UI" panose="020B0604030504040204" pitchFamily="50" charset="-128"/>
                <a:cs typeface="Times New Roman" panose="02020603050405020304" pitchFamily="18" charset="0"/>
              </a:rPr>
              <a:t>）を</a:t>
            </a:r>
            <a:r>
              <a:rPr kumimoji="0" lang="ja-JP" altLang="en-US" sz="1100" dirty="0">
                <a:latin typeface="Meiryo UI" panose="020B0604030504040204" pitchFamily="50" charset="-128"/>
                <a:ea typeface="Meiryo UI" panose="020B0604030504040204" pitchFamily="50" charset="-128"/>
                <a:cs typeface="Times New Roman" panose="02020603050405020304" pitchFamily="18" charset="0"/>
              </a:rPr>
              <a:t>用いて算定。</a:t>
            </a:r>
          </a:p>
        </p:txBody>
      </p:sp>
      <p:sp>
        <p:nvSpPr>
          <p:cNvPr id="11" name="正方形/長方形 10"/>
          <p:cNvSpPr>
            <a:spLocks noChangeArrowheads="1"/>
          </p:cNvSpPr>
          <p:nvPr/>
        </p:nvSpPr>
        <p:spPr bwMode="auto">
          <a:xfrm>
            <a:off x="5580112" y="6525344"/>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：大阪府環境農林水産部ホームページより抜粋</a:t>
            </a:r>
            <a:endParaRPr lang="ja-JP" altLang="en-US" sz="800" dirty="0">
              <a:latin typeface="+mj-ea"/>
              <a:ea typeface="+mj-ea"/>
            </a:endParaRPr>
          </a:p>
        </p:txBody>
      </p:sp>
      <p:sp>
        <p:nvSpPr>
          <p:cNvPr id="9"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28</a:t>
            </a:fld>
            <a:endParaRPr lang="ja-JP" altLang="en-US" sz="1800" dirty="0">
              <a:solidFill>
                <a:schemeClr val="tx1"/>
              </a:solidFill>
            </a:endParaRPr>
          </a:p>
        </p:txBody>
      </p:sp>
      <p:pic>
        <p:nvPicPr>
          <p:cNvPr id="10" name="図 9"/>
          <p:cNvPicPr/>
          <p:nvPr/>
        </p:nvPicPr>
        <p:blipFill>
          <a:blip r:embed="rId2">
            <a:extLst>
              <a:ext uri="{28A0092B-C50C-407E-A947-70E740481C1C}">
                <a14:useLocalDpi xmlns:a14="http://schemas.microsoft.com/office/drawing/2010/main" val="0"/>
              </a:ext>
            </a:extLst>
          </a:blip>
          <a:srcRect/>
          <a:stretch>
            <a:fillRect/>
          </a:stretch>
        </p:blipFill>
        <p:spPr bwMode="auto">
          <a:xfrm>
            <a:off x="839010" y="1189085"/>
            <a:ext cx="7465980" cy="4346249"/>
          </a:xfrm>
          <a:prstGeom prst="rect">
            <a:avLst/>
          </a:prstGeom>
          <a:noFill/>
          <a:ln>
            <a:noFill/>
          </a:ln>
        </p:spPr>
      </p:pic>
    </p:spTree>
    <p:extLst>
      <p:ext uri="{BB962C8B-B14F-4D97-AF65-F5344CB8AC3E}">
        <p14:creationId xmlns:p14="http://schemas.microsoft.com/office/powerpoint/2010/main" val="372117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ln/>
        </p:spPr>
        <p:style>
          <a:lnRef idx="3">
            <a:schemeClr val="lt1"/>
          </a:lnRef>
          <a:fillRef idx="1">
            <a:schemeClr val="accent5"/>
          </a:fillRef>
          <a:effectRef idx="1">
            <a:schemeClr val="accent5"/>
          </a:effectRef>
          <a:fontRef idx="minor">
            <a:schemeClr val="lt1"/>
          </a:fontRef>
        </p:style>
        <p:txBody>
          <a:bodyPr>
            <a:noAutofit/>
          </a:bodyPr>
          <a:lstStyle/>
          <a:p>
            <a:pPr algn="l"/>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男女</a:t>
            </a:r>
            <a:r>
              <a:rPr lang="ja-JP" altLang="en-US" sz="1400" b="1" u="sng" dirty="0">
                <a:latin typeface="Meiryo UI" panose="020B0604030504040204" pitchFamily="50" charset="-128"/>
                <a:ea typeface="Meiryo UI" panose="020B0604030504040204" pitchFamily="50" charset="-128"/>
              </a:rPr>
              <a:t>別就業率（</a:t>
            </a:r>
            <a:r>
              <a:rPr lang="en-US" altLang="ja-JP" sz="1400" b="1" u="sng" dirty="0">
                <a:latin typeface="Meiryo UI" panose="020B0604030504040204" pitchFamily="50" charset="-128"/>
                <a:ea typeface="Meiryo UI" panose="020B0604030504040204" pitchFamily="50" charset="-128"/>
              </a:rPr>
              <a:t>15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24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男女</a:t>
            </a:r>
            <a:r>
              <a:rPr lang="ja-JP" altLang="en-US" sz="1400" b="1" u="sng" dirty="0">
                <a:latin typeface="Meiryo UI" panose="020B0604030504040204" pitchFamily="50" charset="-128"/>
                <a:ea typeface="Meiryo UI" panose="020B0604030504040204" pitchFamily="50" charset="-128"/>
              </a:rPr>
              <a:t>別就業率（</a:t>
            </a:r>
            <a:r>
              <a:rPr lang="en-US" altLang="ja-JP" sz="1400" b="1" u="sng" dirty="0">
                <a:latin typeface="Meiryo UI" panose="020B0604030504040204" pitchFamily="50" charset="-128"/>
                <a:ea typeface="Meiryo UI" panose="020B0604030504040204" pitchFamily="50" charset="-128"/>
              </a:rPr>
              <a:t>25</a:t>
            </a:r>
            <a:r>
              <a:rPr lang="ja-JP" altLang="en-US" sz="1400" b="1" u="sng" dirty="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34</a:t>
            </a:r>
            <a:r>
              <a:rPr lang="ja-JP" altLang="en-US" sz="1400" b="1" u="sng" dirty="0">
                <a:latin typeface="Meiryo UI" panose="020B0604030504040204" pitchFamily="50" charset="-128"/>
                <a:ea typeface="Meiryo UI" panose="020B0604030504040204" pitchFamily="50" charset="-128"/>
              </a:rPr>
              <a:t>歳）の推移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232828" y="6395729"/>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a:t>
            </a:r>
            <a:r>
              <a:rPr lang="ja-JP" altLang="en-US" sz="1000" dirty="0" smtClean="0">
                <a:latin typeface="Meiryo UI" panose="020B0604030504040204" pitchFamily="50" charset="-128"/>
                <a:ea typeface="Meiryo UI" panose="020B0604030504040204" pitchFamily="50" charset="-128"/>
              </a:rPr>
              <a:t>：大阪府「労働力調査地方集計結果」および</a:t>
            </a:r>
            <a:r>
              <a:rPr lang="ja-JP" altLang="en-US" sz="1000" dirty="0">
                <a:latin typeface="Meiryo UI" panose="020B0604030504040204" pitchFamily="50" charset="-128"/>
                <a:ea typeface="Meiryo UI" panose="020B0604030504040204" pitchFamily="50" charset="-128"/>
              </a:rPr>
              <a:t>総務省「労働力調査</a:t>
            </a:r>
            <a:r>
              <a:rPr lang="ja-JP" altLang="en-US" sz="1000" dirty="0" smtClean="0">
                <a:latin typeface="Meiryo UI" panose="020B0604030504040204" pitchFamily="50" charset="-128"/>
                <a:ea typeface="Meiryo UI" panose="020B0604030504040204" pitchFamily="50" charset="-128"/>
              </a:rPr>
              <a:t>」より作成</a:t>
            </a:r>
            <a:endParaRPr lang="ja-JP" altLang="en-US" sz="800"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795276979"/>
              </p:ext>
            </p:extLst>
          </p:nvPr>
        </p:nvGraphicFramePr>
        <p:xfrm>
          <a:off x="93460" y="4869161"/>
          <a:ext cx="4420575" cy="1189670"/>
        </p:xfrm>
        <a:graphic>
          <a:graphicData uri="http://schemas.openxmlformats.org/drawingml/2006/table">
            <a:tbl>
              <a:tblPr/>
              <a:tblGrid>
                <a:gridCol w="973419">
                  <a:extLst>
                    <a:ext uri="{9D8B030D-6E8A-4147-A177-3AD203B41FA5}">
                      <a16:colId xmlns:a16="http://schemas.microsoft.com/office/drawing/2014/main" val="4285750793"/>
                    </a:ext>
                  </a:extLst>
                </a:gridCol>
                <a:gridCol w="687645">
                  <a:extLst>
                    <a:ext uri="{9D8B030D-6E8A-4147-A177-3AD203B41FA5}">
                      <a16:colId xmlns:a16="http://schemas.microsoft.com/office/drawing/2014/main" val="2802113506"/>
                    </a:ext>
                  </a:extLst>
                </a:gridCol>
                <a:gridCol w="687645">
                  <a:extLst>
                    <a:ext uri="{9D8B030D-6E8A-4147-A177-3AD203B41FA5}">
                      <a16:colId xmlns:a16="http://schemas.microsoft.com/office/drawing/2014/main" val="15235701"/>
                    </a:ext>
                  </a:extLst>
                </a:gridCol>
                <a:gridCol w="690622">
                  <a:extLst>
                    <a:ext uri="{9D8B030D-6E8A-4147-A177-3AD203B41FA5}">
                      <a16:colId xmlns:a16="http://schemas.microsoft.com/office/drawing/2014/main" val="3235339527"/>
                    </a:ext>
                  </a:extLst>
                </a:gridCol>
                <a:gridCol w="690622">
                  <a:extLst>
                    <a:ext uri="{9D8B030D-6E8A-4147-A177-3AD203B41FA5}">
                      <a16:colId xmlns:a16="http://schemas.microsoft.com/office/drawing/2014/main" val="65444044"/>
                    </a:ext>
                  </a:extLst>
                </a:gridCol>
                <a:gridCol w="690622">
                  <a:extLst>
                    <a:ext uri="{9D8B030D-6E8A-4147-A177-3AD203B41FA5}">
                      <a16:colId xmlns:a16="http://schemas.microsoft.com/office/drawing/2014/main" val="1462794663"/>
                    </a:ext>
                  </a:extLst>
                </a:gridCol>
              </a:tblGrid>
              <a:tr h="163761">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11414"/>
                  </a:ext>
                </a:extLst>
              </a:tr>
              <a:tr h="202501">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164396937"/>
                  </a:ext>
                </a:extLst>
              </a:tr>
              <a:tr h="202501">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725070"/>
                  </a:ext>
                </a:extLst>
              </a:tr>
              <a:tr h="202501">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1250793"/>
                  </a:ext>
                </a:extLst>
              </a:tr>
              <a:tr h="202501">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122153"/>
                  </a:ext>
                </a:extLst>
              </a:tr>
              <a:tr h="202501">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42835389"/>
                  </a:ext>
                </a:extLst>
              </a:tr>
            </a:tbl>
          </a:graphicData>
        </a:graphic>
      </p:graphicFrame>
      <p:graphicFrame>
        <p:nvGraphicFramePr>
          <p:cNvPr id="18" name="グラフ 17"/>
          <p:cNvGraphicFramePr>
            <a:graphicFrameLocks/>
          </p:cNvGraphicFramePr>
          <p:nvPr>
            <p:extLst>
              <p:ext uri="{D42A27DB-BD31-4B8C-83A1-F6EECF244321}">
                <p14:modId xmlns:p14="http://schemas.microsoft.com/office/powerpoint/2010/main" val="1282549144"/>
              </p:ext>
            </p:extLst>
          </p:nvPr>
        </p:nvGraphicFramePr>
        <p:xfrm>
          <a:off x="0" y="1436839"/>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060712263"/>
              </p:ext>
            </p:extLst>
          </p:nvPr>
        </p:nvGraphicFramePr>
        <p:xfrm>
          <a:off x="4612892" y="4883996"/>
          <a:ext cx="4478784" cy="1160000"/>
        </p:xfrm>
        <a:graphic>
          <a:graphicData uri="http://schemas.openxmlformats.org/drawingml/2006/table">
            <a:tbl>
              <a:tblPr/>
              <a:tblGrid>
                <a:gridCol w="1007958">
                  <a:extLst>
                    <a:ext uri="{9D8B030D-6E8A-4147-A177-3AD203B41FA5}">
                      <a16:colId xmlns:a16="http://schemas.microsoft.com/office/drawing/2014/main" val="919184402"/>
                    </a:ext>
                  </a:extLst>
                </a:gridCol>
                <a:gridCol w="712043">
                  <a:extLst>
                    <a:ext uri="{9D8B030D-6E8A-4147-A177-3AD203B41FA5}">
                      <a16:colId xmlns:a16="http://schemas.microsoft.com/office/drawing/2014/main" val="1855009557"/>
                    </a:ext>
                  </a:extLst>
                </a:gridCol>
                <a:gridCol w="712043">
                  <a:extLst>
                    <a:ext uri="{9D8B030D-6E8A-4147-A177-3AD203B41FA5}">
                      <a16:colId xmlns:a16="http://schemas.microsoft.com/office/drawing/2014/main" val="1514770182"/>
                    </a:ext>
                  </a:extLst>
                </a:gridCol>
                <a:gridCol w="715126">
                  <a:extLst>
                    <a:ext uri="{9D8B030D-6E8A-4147-A177-3AD203B41FA5}">
                      <a16:colId xmlns:a16="http://schemas.microsoft.com/office/drawing/2014/main" val="1009880942"/>
                    </a:ext>
                  </a:extLst>
                </a:gridCol>
                <a:gridCol w="665807">
                  <a:extLst>
                    <a:ext uri="{9D8B030D-6E8A-4147-A177-3AD203B41FA5}">
                      <a16:colId xmlns:a16="http://schemas.microsoft.com/office/drawing/2014/main" val="954994385"/>
                    </a:ext>
                  </a:extLst>
                </a:gridCol>
                <a:gridCol w="665807">
                  <a:extLst>
                    <a:ext uri="{9D8B030D-6E8A-4147-A177-3AD203B41FA5}">
                      <a16:colId xmlns:a16="http://schemas.microsoft.com/office/drawing/2014/main" val="2141400047"/>
                    </a:ext>
                  </a:extLst>
                </a:gridCol>
              </a:tblGrid>
              <a:tr h="158963">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546074"/>
                  </a:ext>
                </a:extLst>
              </a:tr>
              <a:tr h="196567">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1197362210"/>
                  </a:ext>
                </a:extLst>
              </a:tr>
              <a:tr h="196567">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89.92%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89.79%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140520"/>
                  </a:ext>
                </a:extLst>
              </a:tr>
              <a:tr h="196567">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35630291"/>
                  </a:ext>
                </a:extLst>
              </a:tr>
              <a:tr h="196567">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576112"/>
                  </a:ext>
                </a:extLst>
              </a:tr>
              <a:tr h="196567">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36145018"/>
                  </a:ext>
                </a:extLst>
              </a:tr>
            </a:tbl>
          </a:graphicData>
        </a:graphic>
      </p:graphicFrame>
      <p:graphicFrame>
        <p:nvGraphicFramePr>
          <p:cNvPr id="21" name="グラフ 20"/>
          <p:cNvGraphicFramePr>
            <a:graphicFrameLocks/>
          </p:cNvGraphicFramePr>
          <p:nvPr>
            <p:extLst>
              <p:ext uri="{D42A27DB-BD31-4B8C-83A1-F6EECF244321}">
                <p14:modId xmlns:p14="http://schemas.microsoft.com/office/powerpoint/2010/main" val="2532119906"/>
              </p:ext>
            </p:extLst>
          </p:nvPr>
        </p:nvGraphicFramePr>
        <p:xfrm>
          <a:off x="4612892" y="1435231"/>
          <a:ext cx="4570639" cy="2992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75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620688"/>
          </a:xfrm>
          <a:solidFill>
            <a:schemeClr val="accent6"/>
          </a:solidFill>
          <a:ln>
            <a:noFill/>
          </a:ln>
        </p:spPr>
        <p:txBody>
          <a:bodyPr>
            <a:noAutofit/>
          </a:bodyPr>
          <a:lstStyle/>
          <a:p>
            <a:pPr algn="l"/>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29</a:t>
            </a:fld>
            <a:endParaRPr lang="ja-JP" altLang="en-US" sz="1800" dirty="0">
              <a:solidFill>
                <a:schemeClr val="tx1"/>
              </a:solidFill>
            </a:endParaRPr>
          </a:p>
        </p:txBody>
      </p:sp>
      <p:sp>
        <p:nvSpPr>
          <p:cNvPr id="11" name="テキスト ボックス 10"/>
          <p:cNvSpPr txBox="1"/>
          <p:nvPr/>
        </p:nvSpPr>
        <p:spPr>
          <a:xfrm>
            <a:off x="252544" y="6269829"/>
            <a:ext cx="6336704" cy="246205"/>
          </a:xfrm>
          <a:prstGeom prst="rect">
            <a:avLst/>
          </a:prstGeom>
          <a:noFill/>
        </p:spPr>
        <p:txBody>
          <a:bodyPr wrap="square" lIns="91424" tIns="45712" rIns="91424" bIns="45712" rtlCol="0">
            <a:spAutoFit/>
          </a:bodyPr>
          <a:lstStyle/>
          <a:p>
            <a:r>
              <a:rPr lang="ja-JP" altLang="en-US" sz="1000" dirty="0">
                <a:latin typeface="Meiryo UI" panose="020B0604030504040204" pitchFamily="50" charset="-128"/>
                <a:ea typeface="Meiryo UI" panose="020B0604030504040204" pitchFamily="50" charset="-128"/>
              </a:rPr>
              <a:t>資料</a:t>
            </a:r>
            <a:r>
              <a:rPr lang="ja-JP" altLang="en-US" sz="1000" dirty="0" smtClean="0">
                <a:latin typeface="Meiryo UI" panose="020B0604030504040204" pitchFamily="50" charset="-128"/>
                <a:ea typeface="Meiryo UI" panose="020B0604030504040204" pitchFamily="50" charset="-128"/>
              </a:rPr>
              <a:t>：大阪府統計課「平成</a:t>
            </a:r>
            <a:r>
              <a:rPr lang="en-US" altLang="ja-JP" sz="1000" dirty="0" smtClean="0">
                <a:latin typeface="Meiryo UI" panose="020B0604030504040204" pitchFamily="50" charset="-128"/>
                <a:ea typeface="Meiryo UI" panose="020B0604030504040204" pitchFamily="50" charset="-128"/>
              </a:rPr>
              <a:t>29</a:t>
            </a:r>
            <a:r>
              <a:rPr lang="ja-JP" altLang="en-US" sz="1000" dirty="0" smtClean="0">
                <a:latin typeface="Meiryo UI" panose="020B0604030504040204" pitchFamily="50" charset="-128"/>
                <a:ea typeface="Meiryo UI" panose="020B0604030504040204" pitchFamily="50" charset="-128"/>
              </a:rPr>
              <a:t>年度大阪府民経済計算≪確報≫」より作成</a:t>
            </a:r>
            <a:endParaRPr lang="en-US" altLang="ja-JP" sz="1000" dirty="0" smtClean="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07504" y="688653"/>
            <a:ext cx="3672408" cy="307761"/>
          </a:xfrm>
          <a:prstGeom prst="rect">
            <a:avLst/>
          </a:prstGeom>
          <a:noFill/>
        </p:spPr>
        <p:txBody>
          <a:bodyPr wrap="square" lIns="91424" tIns="45712" rIns="91424" bIns="45712" rtlCol="0">
            <a:spAutoFit/>
          </a:bodyPr>
          <a:lstStyle/>
          <a:p>
            <a:r>
              <a:rPr lang="ja-JP" altLang="en-US" sz="1400" b="1" dirty="0"/>
              <a:t>■ </a:t>
            </a:r>
            <a:r>
              <a:rPr lang="ja-JP" altLang="en-US" sz="1400" b="1" u="sng" dirty="0"/>
              <a:t>経済</a:t>
            </a:r>
            <a:r>
              <a:rPr lang="ja-JP" altLang="en-US" sz="1400" b="1" u="sng" dirty="0" smtClean="0"/>
              <a:t>成長率（</a:t>
            </a:r>
            <a:r>
              <a:rPr lang="ja-JP" altLang="en-US" sz="1400" b="1" u="sng" dirty="0"/>
              <a:t>実質</a:t>
            </a:r>
            <a:r>
              <a:rPr lang="ja-JP" altLang="en-US" sz="1400" b="1" u="sng" dirty="0" smtClean="0"/>
              <a:t>）の推移</a:t>
            </a:r>
            <a:endParaRPr lang="en-US" altLang="ja-JP" sz="1400" b="1" u="sng" dirty="0"/>
          </a:p>
        </p:txBody>
      </p:sp>
      <p:graphicFrame>
        <p:nvGraphicFramePr>
          <p:cNvPr id="9" name="グラフ 8"/>
          <p:cNvGraphicFramePr>
            <a:graphicFrameLocks/>
          </p:cNvGraphicFramePr>
          <p:nvPr>
            <p:extLst>
              <p:ext uri="{D42A27DB-BD31-4B8C-83A1-F6EECF244321}">
                <p14:modId xmlns:p14="http://schemas.microsoft.com/office/powerpoint/2010/main" val="1245507210"/>
              </p:ext>
            </p:extLst>
          </p:nvPr>
        </p:nvGraphicFramePr>
        <p:xfrm>
          <a:off x="395537" y="1091793"/>
          <a:ext cx="7848872" cy="4075519"/>
        </p:xfrm>
        <a:graphic>
          <a:graphicData uri="http://schemas.openxmlformats.org/drawingml/2006/chart">
            <c:chart xmlns:c="http://schemas.openxmlformats.org/drawingml/2006/chart" xmlns:r="http://schemas.openxmlformats.org/officeDocument/2006/relationships" r:id="rId3"/>
          </a:graphicData>
        </a:graphic>
      </p:graphicFrame>
      <p:sp>
        <p:nvSpPr>
          <p:cNvPr id="13"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経済成長率（実質）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4"/>
          <a:stretch>
            <a:fillRect/>
          </a:stretch>
        </p:blipFill>
        <p:spPr>
          <a:xfrm>
            <a:off x="252544" y="5277153"/>
            <a:ext cx="8349682" cy="859453"/>
          </a:xfrm>
          <a:prstGeom prst="rect">
            <a:avLst/>
          </a:prstGeom>
        </p:spPr>
      </p:pic>
    </p:spTree>
    <p:extLst>
      <p:ext uri="{BB962C8B-B14F-4D97-AF65-F5344CB8AC3E}">
        <p14:creationId xmlns:p14="http://schemas.microsoft.com/office/powerpoint/2010/main" val="3346426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242513" y="685525"/>
            <a:ext cx="3690504" cy="374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nSpc>
                <a:spcPts val="14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大阪の開業数・廃業数の推移</a:t>
            </a: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766258" y="6570565"/>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厚生労働省「雇用保険事業</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年報」および「雇用保険事業月報」より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61" name="正方形/長方形 60"/>
          <p:cNvSpPr/>
          <p:nvPr/>
        </p:nvSpPr>
        <p:spPr>
          <a:xfrm>
            <a:off x="4572000" y="700447"/>
            <a:ext cx="331236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4682344" y="3429000"/>
            <a:ext cx="24566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廃業事業所数比較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650641" y="1012924"/>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68" name="正方形/長方形 67"/>
          <p:cNvSpPr/>
          <p:nvPr/>
        </p:nvSpPr>
        <p:spPr>
          <a:xfrm>
            <a:off x="4860032" y="3711910"/>
            <a:ext cx="432048" cy="221146"/>
          </a:xfrm>
          <a:prstGeom prst="rect">
            <a:avLst/>
          </a:prstGeom>
        </p:spPr>
        <p:txBody>
          <a:bodyPr wrap="square" lIns="91424" tIns="45712" rIns="91424" bIns="45712">
            <a:spAutoFit/>
          </a:bodyPr>
          <a:lstStyle/>
          <a:p>
            <a:r>
              <a:rPr lang="en-US" altLang="ja-JP" sz="800" dirty="0"/>
              <a:t>(</a:t>
            </a:r>
            <a:r>
              <a:rPr lang="ja-JP" altLang="en-US" sz="800" dirty="0"/>
              <a:t>所</a:t>
            </a:r>
            <a:r>
              <a:rPr lang="en-US" altLang="ja-JP" sz="800" dirty="0"/>
              <a:t>) </a:t>
            </a:r>
            <a:endParaRPr lang="ja-JP" altLang="ja-JP" sz="800" dirty="0"/>
          </a:p>
        </p:txBody>
      </p:sp>
      <p:sp>
        <p:nvSpPr>
          <p:cNvPr id="23" name="正方形/長方形 22"/>
          <p:cNvSpPr/>
          <p:nvPr/>
        </p:nvSpPr>
        <p:spPr>
          <a:xfrm>
            <a:off x="251520" y="2947564"/>
            <a:ext cx="4013916" cy="252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８大都道府県開業数・全国</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シェア</a:t>
            </a:r>
            <a:r>
              <a:rPr lang="zh-TW"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比較</a:t>
            </a:r>
            <a:endParaRPr lang="en-US" altLang="zh-TW"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51520" y="6500961"/>
            <a:ext cx="191619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上段：全国シェア率</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下段：新規開業事業所数</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タイトル 1"/>
          <p:cNvSpPr txBox="1">
            <a:spLocks/>
          </p:cNvSpPr>
          <p:nvPr/>
        </p:nvSpPr>
        <p:spPr>
          <a:xfrm>
            <a:off x="0" y="1"/>
            <a:ext cx="9144000" cy="620688"/>
          </a:xfrm>
          <a:prstGeom prst="rect">
            <a:avLst/>
          </a:prstGeom>
          <a:solidFill>
            <a:schemeClr val="accent6"/>
          </a:solidFill>
          <a:ln>
            <a:noFill/>
          </a:ln>
        </p:spPr>
        <p:txBody>
          <a:bodyPr vert="horz" lIns="91424" tIns="45712" rIns="91424" bIns="4571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方向性</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30</a:t>
            </a:fld>
            <a:endParaRPr lang="ja-JP" altLang="en-US" sz="1800" dirty="0">
              <a:solidFill>
                <a:schemeClr val="tx1"/>
              </a:solidFill>
            </a:endParaRPr>
          </a:p>
        </p:txBody>
      </p:sp>
      <p:graphicFrame>
        <p:nvGraphicFramePr>
          <p:cNvPr id="2" name="表 1"/>
          <p:cNvGraphicFramePr>
            <a:graphicFrameLocks noGrp="1"/>
          </p:cNvGraphicFramePr>
          <p:nvPr>
            <p:extLst>
              <p:ext uri="{D42A27DB-BD31-4B8C-83A1-F6EECF244321}">
                <p14:modId xmlns:p14="http://schemas.microsoft.com/office/powerpoint/2010/main" val="1444089694"/>
              </p:ext>
            </p:extLst>
          </p:nvPr>
        </p:nvGraphicFramePr>
        <p:xfrm>
          <a:off x="251520" y="3195860"/>
          <a:ext cx="4442255" cy="3350895"/>
        </p:xfrm>
        <a:graphic>
          <a:graphicData uri="http://schemas.openxmlformats.org/drawingml/2006/table">
            <a:tbl>
              <a:tblPr/>
              <a:tblGrid>
                <a:gridCol w="708687">
                  <a:extLst>
                    <a:ext uri="{9D8B030D-6E8A-4147-A177-3AD203B41FA5}">
                      <a16:colId xmlns:a16="http://schemas.microsoft.com/office/drawing/2014/main" val="4046288746"/>
                    </a:ext>
                  </a:extLst>
                </a:gridCol>
                <a:gridCol w="466696">
                  <a:extLst>
                    <a:ext uri="{9D8B030D-6E8A-4147-A177-3AD203B41FA5}">
                      <a16:colId xmlns:a16="http://schemas.microsoft.com/office/drawing/2014/main" val="1662386931"/>
                    </a:ext>
                  </a:extLst>
                </a:gridCol>
                <a:gridCol w="466696">
                  <a:extLst>
                    <a:ext uri="{9D8B030D-6E8A-4147-A177-3AD203B41FA5}">
                      <a16:colId xmlns:a16="http://schemas.microsoft.com/office/drawing/2014/main" val="3415040080"/>
                    </a:ext>
                  </a:extLst>
                </a:gridCol>
                <a:gridCol w="466696">
                  <a:extLst>
                    <a:ext uri="{9D8B030D-6E8A-4147-A177-3AD203B41FA5}">
                      <a16:colId xmlns:a16="http://schemas.microsoft.com/office/drawing/2014/main" val="3946962558"/>
                    </a:ext>
                  </a:extLst>
                </a:gridCol>
                <a:gridCol w="466696">
                  <a:extLst>
                    <a:ext uri="{9D8B030D-6E8A-4147-A177-3AD203B41FA5}">
                      <a16:colId xmlns:a16="http://schemas.microsoft.com/office/drawing/2014/main" val="2142730589"/>
                    </a:ext>
                  </a:extLst>
                </a:gridCol>
                <a:gridCol w="466696">
                  <a:extLst>
                    <a:ext uri="{9D8B030D-6E8A-4147-A177-3AD203B41FA5}">
                      <a16:colId xmlns:a16="http://schemas.microsoft.com/office/drawing/2014/main" val="2486708475"/>
                    </a:ext>
                  </a:extLst>
                </a:gridCol>
                <a:gridCol w="466696">
                  <a:extLst>
                    <a:ext uri="{9D8B030D-6E8A-4147-A177-3AD203B41FA5}">
                      <a16:colId xmlns:a16="http://schemas.microsoft.com/office/drawing/2014/main" val="2919622415"/>
                    </a:ext>
                  </a:extLst>
                </a:gridCol>
                <a:gridCol w="466696">
                  <a:extLst>
                    <a:ext uri="{9D8B030D-6E8A-4147-A177-3AD203B41FA5}">
                      <a16:colId xmlns:a16="http://schemas.microsoft.com/office/drawing/2014/main" val="495997672"/>
                    </a:ext>
                  </a:extLst>
                </a:gridCol>
                <a:gridCol w="466696">
                  <a:extLst>
                    <a:ext uri="{9D8B030D-6E8A-4147-A177-3AD203B41FA5}">
                      <a16:colId xmlns:a16="http://schemas.microsoft.com/office/drawing/2014/main" val="2053582585"/>
                    </a:ext>
                  </a:extLst>
                </a:gridCol>
              </a:tblGrid>
              <a:tr h="155301">
                <a:tc>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2012</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2013</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2014</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2015</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2016</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2017</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2018</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1100" b="0" i="0" u="none" strike="noStrike">
                          <a:effectLst/>
                          <a:latin typeface="ＭＳ Ｐゴシック" panose="020B0600070205080204" pitchFamily="50" charset="-128"/>
                          <a:ea typeface="ＭＳ Ｐゴシック" panose="020B0600070205080204" pitchFamily="50" charset="-128"/>
                        </a:rPr>
                        <a:t>2019</a:t>
                      </a:r>
                      <a:r>
                        <a:rPr lang="ja-JP" altLang="en-US" sz="1100" b="0" i="0" u="none" strike="noStrike">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10550203"/>
                  </a:ext>
                </a:extLst>
              </a:tr>
              <a:tr h="154816">
                <a:tc rowSpan="2">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北海道</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636902198"/>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4,397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4,604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4,206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4,260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4,285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3,985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1180305"/>
                  </a:ext>
                </a:extLst>
              </a:tr>
              <a:tr h="154816">
                <a:tc rowSpan="2">
                  <a:txBody>
                    <a:bodyPr/>
                    <a:lstStyle/>
                    <a:p>
                      <a:pPr algn="ctr" fontAlgn="ctr"/>
                      <a:r>
                        <a:rPr lang="ja-JP" altLang="en-US" sz="1100" b="0" i="0" u="none" strike="noStrike" dirty="0">
                          <a:effectLst/>
                          <a:latin typeface="ＭＳ Ｐゴシック" panose="020B0600070205080204" pitchFamily="50" charset="-128"/>
                          <a:ea typeface="ＭＳ Ｐゴシック" panose="020B060007020508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895166372"/>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14,931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15,757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16,995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18,930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20,557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20,811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18,179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17,644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7911888"/>
                  </a:ext>
                </a:extLst>
              </a:tr>
              <a:tr h="154816">
                <a:tc row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561006645"/>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4,720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5,039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5,457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6,633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5,644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5,330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034167"/>
                  </a:ext>
                </a:extLst>
              </a:tr>
              <a:tr h="154816">
                <a:tc row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118965727"/>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5,480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5,660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6,196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6,613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7,149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7,040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5,987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5,789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3932676"/>
                  </a:ext>
                </a:extLst>
              </a:tr>
              <a:tr h="154816">
                <a:tc row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京都府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256838374"/>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1,844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1,995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1,997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2,413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2,477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1,908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1,922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837892"/>
                  </a:ext>
                </a:extLst>
              </a:tr>
              <a:tr h="154816">
                <a:tc row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999586763"/>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7,854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8,276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8,383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10,119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11,700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11,629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8,463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8,460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794116"/>
                  </a:ext>
                </a:extLst>
              </a:tr>
              <a:tr h="154816">
                <a:tc row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兵庫県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553417204"/>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3,305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3,469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3,622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3,890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4,886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5,031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3,625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3,712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658595"/>
                  </a:ext>
                </a:extLst>
              </a:tr>
              <a:tr h="154816">
                <a:tc rowSpan="2">
                  <a:txBody>
                    <a:bodyPr/>
                    <a:lstStyle/>
                    <a:p>
                      <a:pPr algn="ctr" fontAlgn="ctr"/>
                      <a:r>
                        <a:rPr lang="ja-JP" altLang="en-US" sz="1100" b="0" i="0" u="none" strike="noStrike">
                          <a:effectLst/>
                          <a:latin typeface="ＭＳ Ｐゴシック" panose="020B0600070205080204" pitchFamily="50" charset="-128"/>
                          <a:ea typeface="ＭＳ Ｐゴシック" panose="020B0600070205080204" pitchFamily="50" charset="-128"/>
                        </a:rPr>
                        <a:t>福岡県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2899777523"/>
                  </a:ext>
                </a:extLst>
              </a:tr>
              <a:tr h="141498">
                <a:tc vMerge="1">
                  <a:txBody>
                    <a:bodyPr/>
                    <a:lstStyle/>
                    <a:p>
                      <a:endParaRPr kumimoji="1" lang="ja-JP" altLang="en-US"/>
                    </a:p>
                  </a:txBody>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4,272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4,793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4,894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5,216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5,831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4,732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4,707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8422577"/>
                  </a:ext>
                </a:extLst>
              </a:tr>
              <a:tr h="154816">
                <a:tc>
                  <a:txBody>
                    <a:bodyPr/>
                    <a:lstStyle/>
                    <a:p>
                      <a:pPr algn="ctr" fontAlgn="b"/>
                      <a:r>
                        <a:rPr lang="ja-JP" altLang="en-US" sz="1100" b="0" i="0" u="none" strike="noStrike">
                          <a:effectLst/>
                          <a:latin typeface="ＭＳ Ｐゴシック" panose="020B0600070205080204" pitchFamily="50" charset="-128"/>
                          <a:ea typeface="ＭＳ Ｐゴシック" panose="020B0600070205080204" pitchFamily="50" charset="-128"/>
                        </a:rPr>
                        <a:t>全国合計</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93,701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99,017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101,151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109,202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119,780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121,363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98,508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000" b="0" i="0" u="none" strike="noStrike">
                          <a:effectLst/>
                          <a:latin typeface="ＭＳ Ｐゴシック" panose="020B0600070205080204" pitchFamily="50" charset="-128"/>
                          <a:ea typeface="ＭＳ Ｐゴシック" panose="020B0600070205080204" pitchFamily="50" charset="-128"/>
                        </a:rPr>
                        <a:t>95,846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192275"/>
                  </a:ext>
                </a:extLst>
              </a:tr>
              <a:tr h="248038">
                <a:tc>
                  <a:txBody>
                    <a:bodyPr/>
                    <a:lstStyle/>
                    <a:p>
                      <a:pPr algn="ctr" fontAlgn="b"/>
                      <a:r>
                        <a:rPr lang="ja-JP" altLang="en-US" sz="900" b="0" i="0" u="none" strike="noStrike" dirty="0">
                          <a:effectLst/>
                          <a:latin typeface="ＭＳ Ｐゴシック" panose="020B0600070205080204" pitchFamily="50" charset="-128"/>
                          <a:ea typeface="ＭＳ Ｐゴシック" panose="020B0600070205080204" pitchFamily="50" charset="-128"/>
                        </a:rPr>
                        <a:t>八大都市シェア</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49.9%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dirty="0">
                          <a:effectLst/>
                          <a:latin typeface="ＭＳ Ｐゴシック" panose="020B0600070205080204" pitchFamily="50" charset="-128"/>
                          <a:ea typeface="ＭＳ Ｐゴシック" panose="020B0600070205080204" pitchFamily="50" charset="-128"/>
                        </a:rPr>
                        <a:t>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dirty="0">
                          <a:effectLst/>
                          <a:latin typeface="ＭＳ Ｐゴシック" panose="020B0600070205080204" pitchFamily="50" charset="-128"/>
                          <a:ea typeface="ＭＳ Ｐゴシック" panose="020B0600070205080204" pitchFamily="50" charset="-128"/>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a:effectLst/>
                          <a:latin typeface="ＭＳ Ｐゴシック" panose="020B0600070205080204" pitchFamily="50" charset="-128"/>
                          <a:ea typeface="ＭＳ Ｐゴシック" panose="020B0600070205080204" pitchFamily="50" charset="-128"/>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b"/>
                      <a:r>
                        <a:rPr lang="en-US" altLang="ja-JP" sz="1100" b="1" i="0" u="none" strike="noStrike" dirty="0">
                          <a:effectLst/>
                          <a:latin typeface="ＭＳ Ｐゴシック" panose="020B0600070205080204" pitchFamily="50" charset="-128"/>
                          <a:ea typeface="ＭＳ Ｐゴシック" panose="020B0600070205080204" pitchFamily="50" charset="-128"/>
                        </a:rPr>
                        <a:t>53.8%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3421724592"/>
                  </a:ext>
                </a:extLst>
              </a:tr>
            </a:tbl>
          </a:graphicData>
        </a:graphic>
      </p:graphicFrame>
      <p:graphicFrame>
        <p:nvGraphicFramePr>
          <p:cNvPr id="18" name="グラフ 17"/>
          <p:cNvGraphicFramePr>
            <a:graphicFrameLocks/>
          </p:cNvGraphicFramePr>
          <p:nvPr>
            <p:extLst>
              <p:ext uri="{D42A27DB-BD31-4B8C-83A1-F6EECF244321}">
                <p14:modId xmlns:p14="http://schemas.microsoft.com/office/powerpoint/2010/main" val="1415917025"/>
              </p:ext>
            </p:extLst>
          </p:nvPr>
        </p:nvGraphicFramePr>
        <p:xfrm>
          <a:off x="64825" y="891157"/>
          <a:ext cx="4617519" cy="2105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1717851194"/>
              </p:ext>
            </p:extLst>
          </p:nvPr>
        </p:nvGraphicFramePr>
        <p:xfrm>
          <a:off x="4782078" y="1088243"/>
          <a:ext cx="4286940" cy="2379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3754380422"/>
              </p:ext>
            </p:extLst>
          </p:nvPr>
        </p:nvGraphicFramePr>
        <p:xfrm>
          <a:off x="4840922" y="3857081"/>
          <a:ext cx="4228096" cy="2579175"/>
        </p:xfrm>
        <a:graphic>
          <a:graphicData uri="http://schemas.openxmlformats.org/drawingml/2006/chart">
            <c:chart xmlns:c="http://schemas.openxmlformats.org/drawingml/2006/chart" xmlns:r="http://schemas.openxmlformats.org/officeDocument/2006/relationships" r:id="rId4"/>
          </a:graphicData>
        </a:graphic>
      </p:graphicFrame>
      <p:sp>
        <p:nvSpPr>
          <p:cNvPr id="22"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開業数・</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廃業数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65172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48459" y="6062760"/>
            <a:ext cx="6370701" cy="139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762"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860032" y="6695387"/>
            <a:ext cx="3811365" cy="209609"/>
          </a:xfrm>
          <a:prstGeom prst="rect">
            <a:avLst/>
          </a:prstGeom>
          <a:noFill/>
        </p:spPr>
        <p:txBody>
          <a:bodyPr wrap="square" rtlCol="0">
            <a:spAutoFit/>
          </a:bodyPr>
          <a:lstStyle/>
          <a:p>
            <a:pPr algn="r"/>
            <a:r>
              <a:rPr lang="ja-JP" altLang="en-US" sz="762" dirty="0">
                <a:latin typeface="Meiryo UI" panose="020B0604030504040204" pitchFamily="50" charset="-128"/>
                <a:ea typeface="Meiryo UI" panose="020B0604030504040204" pitchFamily="50" charset="-128"/>
              </a:rPr>
              <a:t>出典：厚生労働省「</a:t>
            </a:r>
            <a:r>
              <a:rPr lang="zh-TW" altLang="en-US" sz="762" dirty="0">
                <a:latin typeface="Meiryo UI" panose="020B0604030504040204" pitchFamily="50" charset="-128"/>
                <a:ea typeface="Meiryo UI" panose="020B0604030504040204" pitchFamily="50" charset="-128"/>
              </a:rPr>
              <a:t>一般職業紹介状況</a:t>
            </a:r>
            <a:r>
              <a:rPr lang="ja-JP" altLang="en-US" sz="762" dirty="0">
                <a:latin typeface="Meiryo UI" panose="020B0604030504040204" pitchFamily="50" charset="-128"/>
                <a:ea typeface="Meiryo UI" panose="020B0604030504040204" pitchFamily="50" charset="-128"/>
              </a:rPr>
              <a:t>」・大阪労働局統計年報「職業紹介業務関係」</a:t>
            </a:r>
            <a:endParaRPr lang="en-US" altLang="ja-JP" sz="762" dirty="0">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205739496"/>
              </p:ext>
            </p:extLst>
          </p:nvPr>
        </p:nvGraphicFramePr>
        <p:xfrm>
          <a:off x="323526" y="1372249"/>
          <a:ext cx="8347870" cy="4459982"/>
        </p:xfrm>
        <a:graphic>
          <a:graphicData uri="http://schemas.openxmlformats.org/drawingml/2006/table">
            <a:tbl>
              <a:tblPr firstRow="1" bandRow="1">
                <a:tableStyleId>{5C22544A-7EE6-4342-B048-85BDC9FD1C3A}</a:tableStyleId>
              </a:tblPr>
              <a:tblGrid>
                <a:gridCol w="345755">
                  <a:extLst>
                    <a:ext uri="{9D8B030D-6E8A-4147-A177-3AD203B41FA5}">
                      <a16:colId xmlns:a16="http://schemas.microsoft.com/office/drawing/2014/main" val="2223835792"/>
                    </a:ext>
                  </a:extLst>
                </a:gridCol>
                <a:gridCol w="2505140">
                  <a:extLst>
                    <a:ext uri="{9D8B030D-6E8A-4147-A177-3AD203B41FA5}">
                      <a16:colId xmlns:a16="http://schemas.microsoft.com/office/drawing/2014/main" val="4181892425"/>
                    </a:ext>
                  </a:extLst>
                </a:gridCol>
                <a:gridCol w="1832325">
                  <a:extLst>
                    <a:ext uri="{9D8B030D-6E8A-4147-A177-3AD203B41FA5}">
                      <a16:colId xmlns:a16="http://schemas.microsoft.com/office/drawing/2014/main" val="2687996157"/>
                    </a:ext>
                  </a:extLst>
                </a:gridCol>
                <a:gridCol w="1832325">
                  <a:extLst>
                    <a:ext uri="{9D8B030D-6E8A-4147-A177-3AD203B41FA5}">
                      <a16:colId xmlns:a16="http://schemas.microsoft.com/office/drawing/2014/main" val="1775383170"/>
                    </a:ext>
                  </a:extLst>
                </a:gridCol>
                <a:gridCol w="1832325">
                  <a:extLst>
                    <a:ext uri="{9D8B030D-6E8A-4147-A177-3AD203B41FA5}">
                      <a16:colId xmlns:a16="http://schemas.microsoft.com/office/drawing/2014/main" val="1059375684"/>
                    </a:ext>
                  </a:extLst>
                </a:gridCol>
              </a:tblGrid>
              <a:tr h="241270">
                <a:tc gridSpan="2">
                  <a:txBody>
                    <a:bodyPr/>
                    <a:lstStyle/>
                    <a:p>
                      <a:pPr algn="ctr"/>
                      <a:r>
                        <a:rPr kumimoji="1" lang="ja-JP" altLang="en-US" sz="1100" dirty="0" smtClean="0">
                          <a:latin typeface="Meiryo UI" panose="020B0604030504040204" pitchFamily="50" charset="-128"/>
                          <a:ea typeface="Meiryo UI" panose="020B0604030504040204" pitchFamily="50" charset="-128"/>
                        </a:rPr>
                        <a:t>分類</a:t>
                      </a:r>
                      <a:endParaRPr kumimoji="1" lang="ja-JP" altLang="en-US" sz="1100" dirty="0">
                        <a:latin typeface="Meiryo UI" panose="020B0604030504040204" pitchFamily="50" charset="-128"/>
                        <a:ea typeface="Meiryo UI" panose="020B0604030504040204" pitchFamily="50" charset="-128"/>
                      </a:endParaRPr>
                    </a:p>
                  </a:txBody>
                  <a:tcPr marL="77424" marR="77424" marT="38712" marB="38712" anchor="ctr"/>
                </a:tc>
                <a:tc hMerge="1">
                  <a:txBody>
                    <a:bodyPr/>
                    <a:lstStyle/>
                    <a:p>
                      <a:endParaRPr kumimoji="1" lang="ja-JP" altLang="en-US" dirty="0"/>
                    </a:p>
                  </a:txBody>
                  <a:tcPr/>
                </a:tc>
                <a:tc>
                  <a:txBody>
                    <a:bodyPr/>
                    <a:lstStyle/>
                    <a:p>
                      <a:pPr algn="ctr"/>
                      <a:r>
                        <a:rPr kumimoji="1" lang="ja-JP" altLang="en-US" sz="1100" dirty="0" smtClean="0">
                          <a:latin typeface="Meiryo UI" panose="020B0604030504040204" pitchFamily="50" charset="-128"/>
                          <a:ea typeface="Meiryo UI" panose="020B0604030504040204" pitchFamily="50" charset="-128"/>
                        </a:rPr>
                        <a:t>新規求人数</a:t>
                      </a:r>
                      <a:endParaRPr kumimoji="1" lang="en-US" altLang="ja-JP" sz="1100" dirty="0" smtClean="0">
                        <a:latin typeface="Meiryo UI" panose="020B0604030504040204" pitchFamily="50" charset="-128"/>
                        <a:ea typeface="Meiryo UI" panose="020B0604030504040204" pitchFamily="50" charset="-128"/>
                      </a:endParaRPr>
                    </a:p>
                  </a:txBody>
                  <a:tcPr marL="77424" marR="77424" marT="38712" marB="38712"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充足数</a:t>
                      </a:r>
                      <a:endParaRPr kumimoji="1" lang="en-US" altLang="ja-JP" sz="1100" dirty="0" smtClean="0">
                        <a:latin typeface="Meiryo UI" panose="020B0604030504040204" pitchFamily="50" charset="-128"/>
                        <a:ea typeface="Meiryo UI" panose="020B0604030504040204" pitchFamily="50" charset="-128"/>
                      </a:endParaRPr>
                    </a:p>
                  </a:txBody>
                  <a:tcPr marL="77424" marR="77424" marT="38712" marB="38712"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充足率</a:t>
                      </a:r>
                      <a:endParaRPr kumimoji="1" lang="ja-JP" altLang="en-US" sz="1100" dirty="0">
                        <a:latin typeface="Meiryo UI" panose="020B0604030504040204" pitchFamily="50" charset="-128"/>
                        <a:ea typeface="Meiryo UI" panose="020B0604030504040204" pitchFamily="50" charset="-128"/>
                      </a:endParaRPr>
                    </a:p>
                  </a:txBody>
                  <a:tcPr marL="77424" marR="77424" marT="38712" marB="38712" anchor="ctr"/>
                </a:tc>
                <a:extLst>
                  <a:ext uri="{0D108BD9-81ED-4DB2-BD59-A6C34878D82A}">
                    <a16:rowId xmlns:a16="http://schemas.microsoft.com/office/drawing/2014/main" val="3758728512"/>
                  </a:ext>
                </a:extLst>
              </a:tr>
              <a:tr h="241270">
                <a:tc gridSpan="2">
                  <a:txBody>
                    <a:bodyPr/>
                    <a:lstStyle/>
                    <a:p>
                      <a:r>
                        <a:rPr kumimoji="1" lang="ja-JP" altLang="en-US" sz="1100" b="1" dirty="0" smtClean="0">
                          <a:solidFill>
                            <a:schemeClr val="bg1"/>
                          </a:solidFill>
                          <a:latin typeface="Meiryo UI" panose="020B0604030504040204" pitchFamily="50" charset="-128"/>
                          <a:ea typeface="Meiryo UI" panose="020B0604030504040204" pitchFamily="50" charset="-128"/>
                        </a:rPr>
                        <a:t>大阪労働局合計</a:t>
                      </a:r>
                      <a:r>
                        <a:rPr kumimoji="1" lang="en-US" altLang="ja-JP" sz="1100" b="1" dirty="0" smtClean="0">
                          <a:solidFill>
                            <a:schemeClr val="bg1"/>
                          </a:solidFill>
                          <a:latin typeface="Meiryo UI" panose="020B0604030504040204" pitchFamily="50" charset="-128"/>
                          <a:ea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rPr>
                        <a:t>平成</a:t>
                      </a:r>
                      <a:r>
                        <a:rPr kumimoji="1" lang="en-US" altLang="ja-JP" sz="1100" b="1" dirty="0" smtClean="0">
                          <a:solidFill>
                            <a:schemeClr val="bg1"/>
                          </a:solidFill>
                          <a:latin typeface="Meiryo UI" panose="020B0604030504040204" pitchFamily="50" charset="-128"/>
                          <a:ea typeface="Meiryo UI" panose="020B0604030504040204" pitchFamily="50" charset="-128"/>
                        </a:rPr>
                        <a:t>30</a:t>
                      </a:r>
                      <a:r>
                        <a:rPr kumimoji="1" lang="ja-JP" altLang="en-US" sz="1100" b="1" dirty="0" smtClean="0">
                          <a:solidFill>
                            <a:schemeClr val="bg1"/>
                          </a:solidFill>
                          <a:latin typeface="Meiryo UI" panose="020B0604030504040204" pitchFamily="50" charset="-128"/>
                          <a:ea typeface="Meiryo UI" panose="020B0604030504040204" pitchFamily="50" charset="-128"/>
                        </a:rPr>
                        <a:t>年度）</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7424" marR="77424" marT="38712" marB="38712" anchor="ctr">
                    <a:solidFill>
                      <a:schemeClr val="accent1">
                        <a:lumMod val="75000"/>
                      </a:schemeClr>
                    </a:solidFill>
                  </a:tcPr>
                </a:tc>
                <a:tc hMerge="1">
                  <a:txBody>
                    <a:bodyPr/>
                    <a:lstStyle/>
                    <a:p>
                      <a:endParaRPr kumimoji="1" lang="ja-JP" altLang="en-US" dirty="0"/>
                    </a:p>
                  </a:txBody>
                  <a:tcPr/>
                </a:tc>
                <a:tc>
                  <a:txBody>
                    <a:bodyPr/>
                    <a:lstStyle/>
                    <a:p>
                      <a:pPr algn="r"/>
                      <a:r>
                        <a:rPr kumimoji="1" lang="en-US" altLang="ja-JP" sz="1100" b="1" dirty="0" smtClean="0">
                          <a:solidFill>
                            <a:schemeClr val="bg1"/>
                          </a:solidFill>
                          <a:latin typeface="Meiryo UI" panose="020B0604030504040204" pitchFamily="50" charset="-128"/>
                          <a:ea typeface="Meiryo UI" panose="020B0604030504040204" pitchFamily="50" charset="-128"/>
                        </a:rPr>
                        <a:t>981,371</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7424" marR="77424" marT="38712" marB="38712" anchor="ctr">
                    <a:solidFill>
                      <a:schemeClr val="accent1">
                        <a:lumMod val="75000"/>
                      </a:schemeClr>
                    </a:solidFill>
                  </a:tcPr>
                </a:tc>
                <a:tc>
                  <a:txBody>
                    <a:bodyPr/>
                    <a:lstStyle/>
                    <a:p>
                      <a:pPr algn="r"/>
                      <a:r>
                        <a:rPr kumimoji="1" lang="en-US" altLang="ja-JP" sz="1100" b="1" dirty="0" smtClean="0">
                          <a:solidFill>
                            <a:schemeClr val="bg1"/>
                          </a:solidFill>
                          <a:latin typeface="Meiryo UI" panose="020B0604030504040204" pitchFamily="50" charset="-128"/>
                          <a:ea typeface="Meiryo UI" panose="020B0604030504040204" pitchFamily="50" charset="-128"/>
                        </a:rPr>
                        <a:t>116,359</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7424" marR="77424" marT="38712" marB="38712" anchor="ctr">
                    <a:solidFill>
                      <a:schemeClr val="accent1">
                        <a:lumMod val="75000"/>
                      </a:schemeClr>
                    </a:solidFill>
                  </a:tcPr>
                </a:tc>
                <a:tc>
                  <a:txBody>
                    <a:bodyPr/>
                    <a:lstStyle/>
                    <a:p>
                      <a:pPr algn="r"/>
                      <a:r>
                        <a:rPr kumimoji="1" lang="en-US" altLang="ja-JP" sz="1100" b="1" dirty="0" smtClean="0">
                          <a:solidFill>
                            <a:schemeClr val="bg1"/>
                          </a:solidFill>
                          <a:latin typeface="Meiryo UI" panose="020B0604030504040204" pitchFamily="50" charset="-128"/>
                          <a:ea typeface="Meiryo UI" panose="020B0604030504040204" pitchFamily="50" charset="-128"/>
                        </a:rPr>
                        <a:t>11.9%</a:t>
                      </a:r>
                    </a:p>
                  </a:txBody>
                  <a:tcPr marL="77424" marR="77424" marT="38712" marB="38712" anchor="ctr">
                    <a:solidFill>
                      <a:schemeClr val="accent1">
                        <a:lumMod val="75000"/>
                      </a:schemeClr>
                    </a:solidFill>
                  </a:tcPr>
                </a:tc>
                <a:extLst>
                  <a:ext uri="{0D108BD9-81ED-4DB2-BD59-A6C34878D82A}">
                    <a16:rowId xmlns:a16="http://schemas.microsoft.com/office/drawing/2014/main" val="428031534"/>
                  </a:ext>
                </a:extLst>
              </a:tr>
              <a:tr h="316291">
                <a:tc rowSpan="14">
                  <a:txBody>
                    <a:bodyPr/>
                    <a:lstStyle/>
                    <a:p>
                      <a:endParaRPr kumimoji="1" lang="ja-JP" altLang="en-US" sz="1600" dirty="0">
                        <a:latin typeface="Meiryo UI" panose="020B0604030504040204" pitchFamily="50" charset="-128"/>
                        <a:ea typeface="Meiryo UI" panose="020B0604030504040204" pitchFamily="50" charset="-128"/>
                      </a:endParaRPr>
                    </a:p>
                  </a:txBody>
                  <a:tcPr marL="77424" marR="77424" marT="38712" marB="38712">
                    <a:solidFill>
                      <a:schemeClr val="accent1">
                        <a:lumMod val="75000"/>
                      </a:schemeClr>
                    </a:solidFill>
                  </a:tcPr>
                </a:tc>
                <a:tc>
                  <a:txBody>
                    <a:bodyPr/>
                    <a:lstStyle/>
                    <a:p>
                      <a:r>
                        <a:rPr kumimoji="1" lang="ja-JP" altLang="en-US" sz="1600" b="1" dirty="0" smtClean="0">
                          <a:latin typeface="Meiryo UI" panose="020B0604030504040204" pitchFamily="50" charset="-128"/>
                          <a:ea typeface="Meiryo UI" panose="020B0604030504040204" pitchFamily="50" charset="-128"/>
                        </a:rPr>
                        <a:t>◆農・林・漁業</a:t>
                      </a:r>
                      <a:endParaRPr kumimoji="1" lang="ja-JP" altLang="en-US" sz="16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467</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157</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33.6%</a:t>
                      </a:r>
                    </a:p>
                  </a:txBody>
                  <a:tcPr marL="77424" marR="77424" marT="38712" marB="38712" anchor="ctr"/>
                </a:tc>
                <a:extLst>
                  <a:ext uri="{0D108BD9-81ED-4DB2-BD59-A6C34878D82A}">
                    <a16:rowId xmlns:a16="http://schemas.microsoft.com/office/drawing/2014/main" val="136975679"/>
                  </a:ext>
                </a:extLst>
              </a:tr>
              <a:tr h="31629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75000"/>
                      </a:schemeClr>
                    </a:solidFill>
                  </a:tcPr>
                </a:tc>
                <a:tc>
                  <a:txBody>
                    <a:bodyPr/>
                    <a:lstStyle/>
                    <a:p>
                      <a:r>
                        <a:rPr kumimoji="1" lang="ja-JP" altLang="en-US" sz="1600" b="1" dirty="0" smtClean="0">
                          <a:latin typeface="Meiryo UI" panose="020B0604030504040204" pitchFamily="50" charset="-128"/>
                          <a:ea typeface="Meiryo UI" panose="020B0604030504040204" pitchFamily="50" charset="-128"/>
                        </a:rPr>
                        <a:t>◆建設業</a:t>
                      </a:r>
                      <a:endParaRPr kumimoji="1" lang="ja-JP" altLang="en-US" sz="16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66,080</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5,192</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u="sng" dirty="0" smtClean="0">
                          <a:latin typeface="Meiryo UI" panose="020B0604030504040204" pitchFamily="50" charset="-128"/>
                          <a:ea typeface="Meiryo UI" panose="020B0604030504040204" pitchFamily="50" charset="-128"/>
                        </a:rPr>
                        <a:t>7.9%</a:t>
                      </a:r>
                    </a:p>
                  </a:txBody>
                  <a:tcPr marL="77424" marR="77424" marT="38712" marB="38712" anchor="ctr"/>
                </a:tc>
                <a:extLst>
                  <a:ext uri="{0D108BD9-81ED-4DB2-BD59-A6C34878D82A}">
                    <a16:rowId xmlns:a16="http://schemas.microsoft.com/office/drawing/2014/main" val="154442990"/>
                  </a:ext>
                </a:extLst>
              </a:tr>
              <a:tr h="31629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75000"/>
                      </a:schemeClr>
                    </a:solidFill>
                  </a:tcPr>
                </a:tc>
                <a:tc>
                  <a:txBody>
                    <a:bodyPr/>
                    <a:lstStyle/>
                    <a:p>
                      <a:r>
                        <a:rPr kumimoji="1" lang="ja-JP" altLang="en-US" sz="1600" b="1" dirty="0" smtClean="0">
                          <a:latin typeface="Meiryo UI" panose="020B0604030504040204" pitchFamily="50" charset="-128"/>
                          <a:ea typeface="Meiryo UI" panose="020B0604030504040204" pitchFamily="50" charset="-128"/>
                        </a:rPr>
                        <a:t>◆製造業</a:t>
                      </a:r>
                      <a:endParaRPr kumimoji="1" lang="ja-JP" altLang="en-US" sz="16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76,841</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18,635</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24.3%</a:t>
                      </a:r>
                    </a:p>
                  </a:txBody>
                  <a:tcPr marL="77424" marR="77424" marT="38712" marB="38712" anchor="ctr"/>
                </a:tc>
                <a:extLst>
                  <a:ext uri="{0D108BD9-81ED-4DB2-BD59-A6C34878D82A}">
                    <a16:rowId xmlns:a16="http://schemas.microsoft.com/office/drawing/2014/main" val="1139100577"/>
                  </a:ext>
                </a:extLst>
              </a:tr>
              <a:tr h="211262">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75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　　　食料品製造業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11,042</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1,991</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18.0%</a:t>
                      </a:r>
                    </a:p>
                  </a:txBody>
                  <a:tcPr marL="77424" marR="77424" marT="38712" marB="38712" anchor="ctr"/>
                </a:tc>
                <a:extLst>
                  <a:ext uri="{0D108BD9-81ED-4DB2-BD59-A6C34878D82A}">
                    <a16:rowId xmlns:a16="http://schemas.microsoft.com/office/drawing/2014/main" val="3896113843"/>
                  </a:ext>
                </a:extLst>
              </a:tr>
              <a:tr h="211262">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　　　非鉄金属製造業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1,262</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305</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24.2%</a:t>
                      </a:r>
                    </a:p>
                  </a:txBody>
                  <a:tcPr marL="77424" marR="77424" marT="38712" marB="38712" anchor="ctr"/>
                </a:tc>
                <a:extLst>
                  <a:ext uri="{0D108BD9-81ED-4DB2-BD59-A6C34878D82A}">
                    <a16:rowId xmlns:a16="http://schemas.microsoft.com/office/drawing/2014/main" val="2073373683"/>
                  </a:ext>
                </a:extLst>
              </a:tr>
              <a:tr h="211262">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75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　　　はん用機械器具製造業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7,660</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1,747</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22.8%</a:t>
                      </a:r>
                    </a:p>
                  </a:txBody>
                  <a:tcPr marL="77424" marR="77424" marT="38712" marB="38712" anchor="ctr"/>
                </a:tc>
                <a:extLst>
                  <a:ext uri="{0D108BD9-81ED-4DB2-BD59-A6C34878D82A}">
                    <a16:rowId xmlns:a16="http://schemas.microsoft.com/office/drawing/2014/main" val="2080274963"/>
                  </a:ext>
                </a:extLst>
              </a:tr>
              <a:tr h="211262">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　　　電子部品・デバイス・電子回路製造業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931</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164</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17.6%</a:t>
                      </a:r>
                    </a:p>
                  </a:txBody>
                  <a:tcPr marL="77424" marR="77424" marT="38712" marB="38712" anchor="ctr"/>
                </a:tc>
                <a:extLst>
                  <a:ext uri="{0D108BD9-81ED-4DB2-BD59-A6C34878D82A}">
                    <a16:rowId xmlns:a16="http://schemas.microsoft.com/office/drawing/2014/main" val="2644024501"/>
                  </a:ext>
                </a:extLst>
              </a:tr>
              <a:tr h="211262">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　　　電気機械器具製造業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3,834</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877</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22.9%</a:t>
                      </a:r>
                    </a:p>
                  </a:txBody>
                  <a:tcPr marL="77424" marR="77424" marT="38712" marB="38712" anchor="ctr"/>
                </a:tc>
                <a:extLst>
                  <a:ext uri="{0D108BD9-81ED-4DB2-BD59-A6C34878D82A}">
                    <a16:rowId xmlns:a16="http://schemas.microsoft.com/office/drawing/2014/main" val="1021724107"/>
                  </a:ext>
                </a:extLst>
              </a:tr>
              <a:tr h="211262">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　　　情報通信機械器具製造業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456</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95</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20.8%</a:t>
                      </a:r>
                    </a:p>
                  </a:txBody>
                  <a:tcPr marL="77424" marR="77424" marT="38712" marB="38712" anchor="ctr"/>
                </a:tc>
                <a:extLst>
                  <a:ext uri="{0D108BD9-81ED-4DB2-BD59-A6C34878D82A}">
                    <a16:rowId xmlns:a16="http://schemas.microsoft.com/office/drawing/2014/main" val="2829954989"/>
                  </a:ext>
                </a:extLst>
              </a:tr>
              <a:tr h="534516">
                <a:tc vMerge="1">
                  <a:txBody>
                    <a:bodyPr/>
                    <a:lstStyle/>
                    <a:p>
                      <a:endParaRPr kumimoji="1" lang="ja-JP" altLang="en-US"/>
                    </a:p>
                  </a:txBody>
                  <a:tcPr/>
                </a:tc>
                <a:tc>
                  <a:txBody>
                    <a:bodyPr/>
                    <a:lstStyle/>
                    <a:p>
                      <a:r>
                        <a:rPr kumimoji="1" lang="ja-JP" altLang="en-US" sz="1600" b="1" dirty="0" smtClean="0">
                          <a:latin typeface="Meiryo UI" panose="020B0604030504040204" pitchFamily="50" charset="-128"/>
                          <a:ea typeface="Meiryo UI" panose="020B0604030504040204" pitchFamily="50" charset="-128"/>
                        </a:rPr>
                        <a:t>◆宿泊業・飲食サービス業</a:t>
                      </a:r>
                      <a:endParaRPr kumimoji="1" lang="ja-JP" altLang="en-US" sz="16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90,656</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5,210</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u="sng" dirty="0" smtClean="0">
                          <a:latin typeface="Meiryo UI" panose="020B0604030504040204" pitchFamily="50" charset="-128"/>
                          <a:ea typeface="Meiryo UI" panose="020B0604030504040204" pitchFamily="50" charset="-128"/>
                        </a:rPr>
                        <a:t>5.7%</a:t>
                      </a:r>
                    </a:p>
                  </a:txBody>
                  <a:tcPr marL="77424" marR="77424" marT="38712" marB="38712" anchor="ctr"/>
                </a:tc>
                <a:extLst>
                  <a:ext uri="{0D108BD9-81ED-4DB2-BD59-A6C34878D82A}">
                    <a16:rowId xmlns:a16="http://schemas.microsoft.com/office/drawing/2014/main" val="1719807172"/>
                  </a:ext>
                </a:extLst>
              </a:tr>
              <a:tr h="211262">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75000"/>
                      </a:schemeClr>
                    </a:solidFill>
                  </a:tcPr>
                </a:tc>
                <a:tc>
                  <a:txBody>
                    <a:bodyPr/>
                    <a:lstStyle/>
                    <a:p>
                      <a:r>
                        <a:rPr kumimoji="1" lang="ja-JP" altLang="en-US" sz="900" dirty="0" smtClean="0">
                          <a:latin typeface="Meiryo UI" panose="020B0604030504040204" pitchFamily="50" charset="-128"/>
                          <a:ea typeface="Meiryo UI" panose="020B0604030504040204" pitchFamily="50" charset="-128"/>
                        </a:rPr>
                        <a:t>　　　宿泊業</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6,597</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704</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b="0" u="none" dirty="0" smtClean="0">
                          <a:latin typeface="Meiryo UI" panose="020B0604030504040204" pitchFamily="50" charset="-128"/>
                          <a:ea typeface="Meiryo UI" panose="020B0604030504040204" pitchFamily="50" charset="-128"/>
                        </a:rPr>
                        <a:t>7.3%</a:t>
                      </a:r>
                    </a:p>
                  </a:txBody>
                  <a:tcPr marL="77424" marR="77424" marT="38712" marB="38712" anchor="ctr"/>
                </a:tc>
                <a:extLst>
                  <a:ext uri="{0D108BD9-81ED-4DB2-BD59-A6C34878D82A}">
                    <a16:rowId xmlns:a16="http://schemas.microsoft.com/office/drawing/2014/main" val="3284638737"/>
                  </a:ext>
                </a:extLst>
              </a:tr>
              <a:tr h="211262">
                <a:tc vMerge="1">
                  <a:txBody>
                    <a:bodyPr/>
                    <a:lstStyle/>
                    <a:p>
                      <a:endParaRPr kumimoji="1" lang="ja-JP" altLang="en-US"/>
                    </a:p>
                  </a:txBody>
                  <a:tcPr/>
                </a:tc>
                <a:tc>
                  <a:txBody>
                    <a:bodyPr/>
                    <a:lstStyle/>
                    <a:p>
                      <a:r>
                        <a:rPr kumimoji="1" lang="ja-JP" altLang="en-US" sz="900" dirty="0" smtClean="0">
                          <a:latin typeface="Meiryo UI" panose="020B0604030504040204" pitchFamily="50" charset="-128"/>
                          <a:ea typeface="Meiryo UI" panose="020B0604030504040204" pitchFamily="50" charset="-128"/>
                        </a:rPr>
                        <a:t>　　　飲食店</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75,854</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dirty="0" smtClean="0">
                          <a:latin typeface="Meiryo UI" panose="020B0604030504040204" pitchFamily="50" charset="-128"/>
                          <a:ea typeface="Meiryo UI" panose="020B0604030504040204" pitchFamily="50" charset="-128"/>
                        </a:rPr>
                        <a:t>3,679</a:t>
                      </a:r>
                      <a:endParaRPr kumimoji="1" lang="ja-JP" altLang="en-US" sz="900"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900" b="0" u="none" dirty="0" smtClean="0">
                          <a:latin typeface="Meiryo UI" panose="020B0604030504040204" pitchFamily="50" charset="-128"/>
                          <a:ea typeface="Meiryo UI" panose="020B0604030504040204" pitchFamily="50" charset="-128"/>
                        </a:rPr>
                        <a:t>4.9%</a:t>
                      </a:r>
                    </a:p>
                  </a:txBody>
                  <a:tcPr marL="77424" marR="77424" marT="38712" marB="38712" anchor="ctr"/>
                </a:tc>
                <a:extLst>
                  <a:ext uri="{0D108BD9-81ED-4DB2-BD59-A6C34878D82A}">
                    <a16:rowId xmlns:a16="http://schemas.microsoft.com/office/drawing/2014/main" val="1435406843"/>
                  </a:ext>
                </a:extLst>
              </a:tr>
              <a:tr h="316291">
                <a:tc vMerge="1">
                  <a:txBody>
                    <a:bodyPr/>
                    <a:lstStyle/>
                    <a:p>
                      <a:endParaRPr kumimoji="1" lang="ja-JP" altLang="en-US"/>
                    </a:p>
                  </a:txBody>
                  <a:tcPr/>
                </a:tc>
                <a:tc>
                  <a:txBody>
                    <a:bodyPr/>
                    <a:lstStyle/>
                    <a:p>
                      <a:r>
                        <a:rPr kumimoji="1" lang="ja-JP" altLang="en-US" sz="1600" b="1" dirty="0" smtClean="0">
                          <a:latin typeface="Meiryo UI" panose="020B0604030504040204" pitchFamily="50" charset="-128"/>
                          <a:ea typeface="Meiryo UI" panose="020B0604030504040204" pitchFamily="50" charset="-128"/>
                        </a:rPr>
                        <a:t>◆医療・福祉</a:t>
                      </a:r>
                      <a:endParaRPr kumimoji="1" lang="ja-JP" altLang="en-US" sz="16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242,022</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27,457</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11.3%</a:t>
                      </a:r>
                    </a:p>
                  </a:txBody>
                  <a:tcPr marL="77424" marR="77424" marT="38712" marB="38712" anchor="ctr"/>
                </a:tc>
                <a:extLst>
                  <a:ext uri="{0D108BD9-81ED-4DB2-BD59-A6C34878D82A}">
                    <a16:rowId xmlns:a16="http://schemas.microsoft.com/office/drawing/2014/main" val="2313276679"/>
                  </a:ext>
                </a:extLst>
              </a:tr>
              <a:tr h="43361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solidFill>
                      <a:schemeClr val="accent1">
                        <a:lumMod val="75000"/>
                      </a:schemeClr>
                    </a:solidFill>
                  </a:tcPr>
                </a:tc>
                <a:tc>
                  <a:txBody>
                    <a:bodyPr/>
                    <a:lstStyle/>
                    <a:p>
                      <a:r>
                        <a:rPr kumimoji="1" lang="ja-JP" altLang="en-US" sz="1600" b="1" dirty="0" smtClean="0">
                          <a:latin typeface="Meiryo UI" panose="020B0604030504040204" pitchFamily="50" charset="-128"/>
                          <a:ea typeface="Meiryo UI" panose="020B0604030504040204" pitchFamily="50" charset="-128"/>
                        </a:rPr>
                        <a:t>◆サービス業</a:t>
                      </a:r>
                      <a:r>
                        <a:rPr kumimoji="1" lang="ja-JP" altLang="en-US" sz="900" b="1" dirty="0" smtClean="0">
                          <a:latin typeface="Meiryo UI" panose="020B0604030504040204" pitchFamily="50" charset="-128"/>
                          <a:ea typeface="Meiryo UI" panose="020B0604030504040204" pitchFamily="50" charset="-128"/>
                        </a:rPr>
                        <a:t>（他に分類されないもの）</a:t>
                      </a:r>
                      <a:endParaRPr kumimoji="1" lang="ja-JP" altLang="en-US" sz="16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131,908</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17,208</a:t>
                      </a:r>
                      <a:endParaRPr kumimoji="1" lang="ja-JP" altLang="en-US" sz="1100" b="1" dirty="0">
                        <a:latin typeface="Meiryo UI" panose="020B0604030504040204" pitchFamily="50" charset="-128"/>
                        <a:ea typeface="Meiryo UI" panose="020B0604030504040204" pitchFamily="50" charset="-128"/>
                      </a:endParaRPr>
                    </a:p>
                  </a:txBody>
                  <a:tcPr marL="77424" marR="77424" marT="38712" marB="38712" anchor="ctr"/>
                </a:tc>
                <a:tc>
                  <a:txBody>
                    <a:bodyPr/>
                    <a:lstStyle/>
                    <a:p>
                      <a:pPr algn="r"/>
                      <a:r>
                        <a:rPr kumimoji="1" lang="en-US" altLang="ja-JP" sz="1100" b="1" dirty="0" smtClean="0">
                          <a:latin typeface="Meiryo UI" panose="020B0604030504040204" pitchFamily="50" charset="-128"/>
                          <a:ea typeface="Meiryo UI" panose="020B0604030504040204" pitchFamily="50" charset="-128"/>
                        </a:rPr>
                        <a:t>13.0%</a:t>
                      </a:r>
                    </a:p>
                  </a:txBody>
                  <a:tcPr marL="77424" marR="77424" marT="38712" marB="38712" anchor="ctr"/>
                </a:tc>
                <a:extLst>
                  <a:ext uri="{0D108BD9-81ED-4DB2-BD59-A6C34878D82A}">
                    <a16:rowId xmlns:a16="http://schemas.microsoft.com/office/drawing/2014/main" val="2678432884"/>
                  </a:ext>
                </a:extLst>
              </a:tr>
            </a:tbl>
          </a:graphicData>
        </a:graphic>
      </p:graphicFrame>
      <p:sp>
        <p:nvSpPr>
          <p:cNvPr id="8" name="正方形/長方形 7">
            <a:extLst>
              <a:ext uri="{FF2B5EF4-FFF2-40B4-BE49-F238E27FC236}">
                <a16:creationId xmlns:a16="http://schemas.microsoft.com/office/drawing/2014/main" id="{55EED9AA-96F6-4885-AFA7-E0637D01A52D}"/>
              </a:ext>
            </a:extLst>
          </p:cNvPr>
          <p:cNvSpPr/>
          <p:nvPr/>
        </p:nvSpPr>
        <p:spPr>
          <a:xfrm>
            <a:off x="323529" y="666072"/>
            <a:ext cx="8347866" cy="672364"/>
          </a:xfrm>
          <a:prstGeom prst="rect">
            <a:avLst/>
          </a:prstGeom>
          <a:ln w="19050">
            <a:solidFill>
              <a:schemeClr val="tx1"/>
            </a:solidFill>
            <a:prstDash val="sysDash"/>
          </a:ln>
        </p:spPr>
        <p:txBody>
          <a:bodyPr wrap="square">
            <a:spAutoFit/>
          </a:bodyPr>
          <a:lstStyle/>
          <a:p>
            <a:pPr marL="152409" indent="-387120" algn="just"/>
            <a:r>
              <a:rPr lang="ja-JP" altLang="en-US" sz="1292" dirty="0">
                <a:solidFill>
                  <a:prstClr val="black"/>
                </a:solidFill>
                <a:latin typeface="Meiryo UI"/>
                <a:ea typeface="Meiryo UI"/>
                <a:cs typeface="Meiryo UI" panose="020B0604030504040204" pitchFamily="50" charset="-128"/>
              </a:rPr>
              <a:t>〇産業別充足率：求人数に対する充足された求人の割合。</a:t>
            </a:r>
            <a:endParaRPr lang="en-US" altLang="ja-JP" sz="1292" dirty="0">
              <a:solidFill>
                <a:prstClr val="black"/>
              </a:solidFill>
              <a:latin typeface="Meiryo UI"/>
              <a:ea typeface="Meiryo UI"/>
              <a:cs typeface="Meiryo UI" panose="020B0604030504040204" pitchFamily="50" charset="-128"/>
            </a:endParaRPr>
          </a:p>
          <a:p>
            <a:pPr marL="152409" indent="-387120" algn="just"/>
            <a:r>
              <a:rPr lang="ja-JP" altLang="en-US" sz="1292" dirty="0">
                <a:solidFill>
                  <a:prstClr val="black"/>
                </a:solidFill>
                <a:latin typeface="Meiryo UI"/>
                <a:ea typeface="Meiryo UI"/>
                <a:cs typeface="Meiryo UI" panose="020B0604030504040204" pitchFamily="50" charset="-128"/>
              </a:rPr>
              <a:t>〇都道府県別では「充足数」を「新規求人数」で除して算出し、全国計では「就職件数」を「新規求人数」で除して算出</a:t>
            </a:r>
            <a:r>
              <a:rPr lang="ja-JP" altLang="en-US" sz="846" dirty="0">
                <a:solidFill>
                  <a:prstClr val="black"/>
                </a:solidFill>
                <a:latin typeface="Meiryo UI"/>
                <a:ea typeface="Meiryo UI"/>
                <a:cs typeface="Meiryo UI" panose="020B0604030504040204" pitchFamily="50" charset="-128"/>
              </a:rPr>
              <a:t>（＊）</a:t>
            </a:r>
            <a:endParaRPr lang="en-US" altLang="ja-JP" sz="1185" dirty="0">
              <a:solidFill>
                <a:prstClr val="black"/>
              </a:solidFill>
              <a:latin typeface="Meiryo UI"/>
              <a:ea typeface="Meiryo UI"/>
              <a:cs typeface="Meiryo UI" panose="020B0604030504040204" pitchFamily="50" charset="-128"/>
            </a:endParaRPr>
          </a:p>
          <a:p>
            <a:pPr marL="152409" indent="-387120" algn="just"/>
            <a:r>
              <a:rPr lang="ja-JP" altLang="en-US" sz="1185" dirty="0">
                <a:solidFill>
                  <a:prstClr val="black"/>
                </a:solidFill>
                <a:latin typeface="Meiryo UI"/>
                <a:ea typeface="Meiryo UI"/>
                <a:cs typeface="Meiryo UI" panose="020B0604030504040204" pitchFamily="50" charset="-128"/>
              </a:rPr>
              <a:t>　</a:t>
            </a:r>
            <a:r>
              <a:rPr lang="ja-JP" altLang="en-US" sz="931" dirty="0">
                <a:solidFill>
                  <a:prstClr val="black"/>
                </a:solidFill>
                <a:latin typeface="Meiryo UI"/>
                <a:ea typeface="Meiryo UI"/>
                <a:cs typeface="Meiryo UI" panose="020B0604030504040204" pitchFamily="50" charset="-128"/>
              </a:rPr>
              <a:t>＊全国計では産業別の区分がないため、合計数のみ参考標記</a:t>
            </a:r>
            <a:endParaRPr lang="ja-JP" altLang="en-US" sz="1185" dirty="0">
              <a:solidFill>
                <a:prstClr val="black"/>
              </a:solidFill>
              <a:latin typeface="Meiryo UI"/>
              <a:ea typeface="Meiryo UI"/>
              <a:cs typeface="Meiryo UI" panose="020B0604030504040204" pitchFamily="50" charset="-128"/>
            </a:endParaRPr>
          </a:p>
        </p:txBody>
      </p:sp>
      <p:sp>
        <p:nvSpPr>
          <p:cNvPr id="9" name="テキスト ボックス 8"/>
          <p:cNvSpPr txBox="1"/>
          <p:nvPr/>
        </p:nvSpPr>
        <p:spPr>
          <a:xfrm>
            <a:off x="218311" y="5778177"/>
            <a:ext cx="7832405" cy="234360"/>
          </a:xfrm>
          <a:prstGeom prst="rect">
            <a:avLst/>
          </a:prstGeom>
          <a:noFill/>
        </p:spPr>
        <p:txBody>
          <a:bodyPr wrap="square" rtlCol="0">
            <a:spAutoFit/>
          </a:bodyPr>
          <a:lstStyle/>
          <a:p>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特定技能制度対象</a:t>
            </a:r>
            <a:r>
              <a:rPr lang="en-US" altLang="ja-JP" sz="923" dirty="0">
                <a:latin typeface="Meiryo UI" panose="020B0604030504040204" pitchFamily="50" charset="-128"/>
                <a:ea typeface="Meiryo UI" panose="020B0604030504040204" pitchFamily="50" charset="-128"/>
              </a:rPr>
              <a:t>14</a:t>
            </a:r>
            <a:r>
              <a:rPr lang="ja-JP" altLang="en-US" sz="923" dirty="0">
                <a:latin typeface="Meiryo UI" panose="020B0604030504040204" pitchFamily="50" charset="-128"/>
                <a:ea typeface="Meiryo UI" panose="020B0604030504040204" pitchFamily="50" charset="-128"/>
              </a:rPr>
              <a:t>分野に該当する産業区分を参考記載。◆なしは内訳。</a:t>
            </a:r>
            <a:endParaRPr lang="en-US" altLang="ja-JP" sz="923" dirty="0">
              <a:latin typeface="Meiryo UI" panose="020B0604030504040204" pitchFamily="50" charset="-128"/>
              <a:ea typeface="Meiryo UI" panose="020B0604030504040204" pitchFamily="50" charset="-128"/>
            </a:endParaRPr>
          </a:p>
        </p:txBody>
      </p:sp>
      <p:sp>
        <p:nvSpPr>
          <p:cNvPr id="12"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充足率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31</a:t>
            </a:fld>
            <a:endParaRPr lang="ja-JP" altLang="en-US" sz="1800" dirty="0">
              <a:solidFill>
                <a:schemeClr val="tx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4007565474"/>
              </p:ext>
            </p:extLst>
          </p:nvPr>
        </p:nvGraphicFramePr>
        <p:xfrm>
          <a:off x="323526" y="5965896"/>
          <a:ext cx="8347869" cy="754548"/>
        </p:xfrm>
        <a:graphic>
          <a:graphicData uri="http://schemas.openxmlformats.org/drawingml/2006/table">
            <a:tbl>
              <a:tblPr firstRow="1" bandRow="1">
                <a:tableStyleId>{5C22544A-7EE6-4342-B048-85BDC9FD1C3A}</a:tableStyleId>
              </a:tblPr>
              <a:tblGrid>
                <a:gridCol w="2878872">
                  <a:extLst>
                    <a:ext uri="{9D8B030D-6E8A-4147-A177-3AD203B41FA5}">
                      <a16:colId xmlns:a16="http://schemas.microsoft.com/office/drawing/2014/main" val="2223835792"/>
                    </a:ext>
                  </a:extLst>
                </a:gridCol>
                <a:gridCol w="1822999">
                  <a:extLst>
                    <a:ext uri="{9D8B030D-6E8A-4147-A177-3AD203B41FA5}">
                      <a16:colId xmlns:a16="http://schemas.microsoft.com/office/drawing/2014/main" val="2687996157"/>
                    </a:ext>
                  </a:extLst>
                </a:gridCol>
                <a:gridCol w="1822999">
                  <a:extLst>
                    <a:ext uri="{9D8B030D-6E8A-4147-A177-3AD203B41FA5}">
                      <a16:colId xmlns:a16="http://schemas.microsoft.com/office/drawing/2014/main" val="1775383170"/>
                    </a:ext>
                  </a:extLst>
                </a:gridCol>
                <a:gridCol w="1822999">
                  <a:extLst>
                    <a:ext uri="{9D8B030D-6E8A-4147-A177-3AD203B41FA5}">
                      <a16:colId xmlns:a16="http://schemas.microsoft.com/office/drawing/2014/main" val="1059375684"/>
                    </a:ext>
                  </a:extLst>
                </a:gridCol>
              </a:tblGrid>
              <a:tr h="119230">
                <a:tc>
                  <a:txBody>
                    <a:bodyPr/>
                    <a:lstStyle/>
                    <a:p>
                      <a:pPr algn="ctr"/>
                      <a:r>
                        <a:rPr kumimoji="1" lang="ja-JP" altLang="en-US" sz="1100" dirty="0" smtClean="0">
                          <a:latin typeface="Meiryo UI" panose="020B0604030504040204" pitchFamily="50" charset="-128"/>
                          <a:ea typeface="Meiryo UI" panose="020B0604030504040204" pitchFamily="50" charset="-128"/>
                        </a:rPr>
                        <a:t>分類</a:t>
                      </a:r>
                      <a:endParaRPr kumimoji="1" lang="ja-JP" altLang="en-US" sz="1100" dirty="0">
                        <a:latin typeface="Meiryo UI" panose="020B0604030504040204" pitchFamily="50" charset="-128"/>
                        <a:ea typeface="Meiryo UI" panose="020B0604030504040204" pitchFamily="50" charset="-128"/>
                      </a:endParaRPr>
                    </a:p>
                  </a:txBody>
                  <a:tcPr marL="83876" marR="83876" marT="41938" marB="4193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就職件数</a:t>
                      </a:r>
                      <a:endParaRPr kumimoji="1" lang="en-US" altLang="ja-JP" sz="1100" dirty="0" smtClean="0">
                        <a:latin typeface="Meiryo UI" panose="020B0604030504040204" pitchFamily="50" charset="-128"/>
                        <a:ea typeface="Meiryo UI" panose="020B0604030504040204" pitchFamily="50" charset="-128"/>
                      </a:endParaRPr>
                    </a:p>
                  </a:txBody>
                  <a:tcPr marL="83876" marR="83876" marT="41938" marB="4193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新規求人数</a:t>
                      </a:r>
                      <a:endParaRPr kumimoji="1" lang="ja-JP" altLang="en-US" sz="1100" dirty="0">
                        <a:latin typeface="Meiryo UI" panose="020B0604030504040204" pitchFamily="50" charset="-128"/>
                        <a:ea typeface="Meiryo UI" panose="020B0604030504040204" pitchFamily="50" charset="-128"/>
                      </a:endParaRPr>
                    </a:p>
                  </a:txBody>
                  <a:tcPr marL="83876" marR="83876" marT="41938" marB="41938" anchor="ctr"/>
                </a:tc>
                <a:tc>
                  <a:txBody>
                    <a:bodyPr/>
                    <a:lstStyle/>
                    <a:p>
                      <a:pPr algn="ctr"/>
                      <a:r>
                        <a:rPr kumimoji="1" lang="ja-JP" altLang="en-US" sz="1100" dirty="0" smtClean="0">
                          <a:latin typeface="Meiryo UI" panose="020B0604030504040204" pitchFamily="50" charset="-128"/>
                          <a:ea typeface="Meiryo UI" panose="020B0604030504040204" pitchFamily="50" charset="-128"/>
                        </a:rPr>
                        <a:t>充足率</a:t>
                      </a:r>
                      <a:endParaRPr kumimoji="1" lang="ja-JP" altLang="en-US" sz="1100" dirty="0">
                        <a:latin typeface="Meiryo UI" panose="020B0604030504040204" pitchFamily="50" charset="-128"/>
                        <a:ea typeface="Meiryo UI" panose="020B0604030504040204" pitchFamily="50" charset="-128"/>
                      </a:endParaRPr>
                    </a:p>
                  </a:txBody>
                  <a:tcPr marL="83876" marR="83876" marT="41938" marB="41938" anchor="ctr"/>
                </a:tc>
                <a:extLst>
                  <a:ext uri="{0D108BD9-81ED-4DB2-BD59-A6C34878D82A}">
                    <a16:rowId xmlns:a16="http://schemas.microsoft.com/office/drawing/2014/main" val="3758728512"/>
                  </a:ext>
                </a:extLst>
              </a:tr>
              <a:tr h="125758">
                <a:tc>
                  <a:txBody>
                    <a:bodyPr/>
                    <a:lstStyle/>
                    <a:p>
                      <a:r>
                        <a:rPr kumimoji="1" lang="ja-JP" altLang="en-US" sz="1100" b="1" dirty="0" smtClean="0">
                          <a:solidFill>
                            <a:schemeClr val="tx1"/>
                          </a:solidFill>
                          <a:latin typeface="Meiryo UI" panose="020B0604030504040204" pitchFamily="50" charset="-128"/>
                          <a:ea typeface="Meiryo UI" panose="020B0604030504040204" pitchFamily="50" charset="-128"/>
                        </a:rPr>
                        <a:t>全国（平成</a:t>
                      </a:r>
                      <a:r>
                        <a:rPr kumimoji="1" lang="en-US" altLang="ja-JP" sz="1100" b="1" dirty="0" smtClean="0">
                          <a:solidFill>
                            <a:schemeClr val="tx1"/>
                          </a:solidFill>
                          <a:latin typeface="Meiryo UI" panose="020B0604030504040204" pitchFamily="50" charset="-128"/>
                          <a:ea typeface="Meiryo UI" panose="020B0604030504040204" pitchFamily="50" charset="-128"/>
                        </a:rPr>
                        <a:t>30</a:t>
                      </a:r>
                      <a:r>
                        <a:rPr kumimoji="1" lang="ja-JP" altLang="en-US" sz="1100" b="1" dirty="0" smtClean="0">
                          <a:solidFill>
                            <a:schemeClr val="tx1"/>
                          </a:solidFill>
                          <a:latin typeface="Meiryo UI" panose="020B0604030504040204" pitchFamily="50" charset="-128"/>
                          <a:ea typeface="Meiryo UI" panose="020B0604030504040204" pitchFamily="50" charset="-128"/>
                        </a:rPr>
                        <a:t>年度累計）</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3876" marR="83876" marT="41938" marB="41938" anchor="ctr">
                    <a:solidFill>
                      <a:schemeClr val="accent5">
                        <a:lumMod val="20000"/>
                        <a:lumOff val="80000"/>
                      </a:schemeClr>
                    </a:solidFill>
                  </a:tcPr>
                </a:tc>
                <a:tc>
                  <a:txBody>
                    <a:bodyPr/>
                    <a:lstStyle/>
                    <a:p>
                      <a:pPr algn="r"/>
                      <a:r>
                        <a:rPr kumimoji="1" lang="en-US" altLang="ja-JP" sz="1100" b="1" dirty="0" smtClean="0">
                          <a:solidFill>
                            <a:schemeClr val="tx1"/>
                          </a:solidFill>
                          <a:latin typeface="Meiryo UI" panose="020B0604030504040204" pitchFamily="50" charset="-128"/>
                          <a:ea typeface="Meiryo UI" panose="020B0604030504040204" pitchFamily="50" charset="-128"/>
                        </a:rPr>
                        <a:t>1,635,574</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3876" marR="83876" marT="41938" marB="41938" anchor="ctr">
                    <a:solidFill>
                      <a:schemeClr val="accent5">
                        <a:lumMod val="20000"/>
                        <a:lumOff val="80000"/>
                      </a:schemeClr>
                    </a:solidFill>
                  </a:tcPr>
                </a:tc>
                <a:tc>
                  <a:txBody>
                    <a:bodyPr/>
                    <a:lstStyle/>
                    <a:p>
                      <a:pPr algn="r"/>
                      <a:r>
                        <a:rPr kumimoji="1" lang="en-US" altLang="ja-JP" sz="1100" b="1" dirty="0" smtClean="0">
                          <a:solidFill>
                            <a:schemeClr val="tx1"/>
                          </a:solidFill>
                          <a:latin typeface="Meiryo UI" panose="020B0604030504040204" pitchFamily="50" charset="-128"/>
                          <a:ea typeface="Meiryo UI" panose="020B0604030504040204" pitchFamily="50" charset="-128"/>
                        </a:rPr>
                        <a:t>11,721,141</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3876" marR="83876" marT="41938" marB="41938" anchor="ctr">
                    <a:solidFill>
                      <a:schemeClr val="accent5">
                        <a:lumMod val="20000"/>
                        <a:lumOff val="80000"/>
                      </a:schemeClr>
                    </a:solidFill>
                  </a:tcPr>
                </a:tc>
                <a:tc>
                  <a:txBody>
                    <a:bodyPr/>
                    <a:lstStyle/>
                    <a:p>
                      <a:pPr algn="r"/>
                      <a:r>
                        <a:rPr kumimoji="1" lang="en-US" altLang="ja-JP" sz="1100" b="1" dirty="0" smtClean="0">
                          <a:solidFill>
                            <a:schemeClr val="tx1"/>
                          </a:solidFill>
                          <a:latin typeface="Meiryo UI" panose="020B0604030504040204" pitchFamily="50" charset="-128"/>
                          <a:ea typeface="Meiryo UI" panose="020B0604030504040204" pitchFamily="50" charset="-128"/>
                        </a:rPr>
                        <a:t>14.0</a:t>
                      </a:r>
                      <a:r>
                        <a:rPr kumimoji="1" lang="ja-JP" altLang="en-US" sz="1100" b="1" dirty="0" smtClean="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3876" marR="83876" marT="41938" marB="41938" anchor="ctr">
                    <a:solidFill>
                      <a:schemeClr val="accent5">
                        <a:lumMod val="20000"/>
                        <a:lumOff val="80000"/>
                      </a:schemeClr>
                    </a:solidFill>
                  </a:tcPr>
                </a:tc>
                <a:extLst>
                  <a:ext uri="{0D108BD9-81ED-4DB2-BD59-A6C34878D82A}">
                    <a16:rowId xmlns:a16="http://schemas.microsoft.com/office/drawing/2014/main" val="577245459"/>
                  </a:ext>
                </a:extLst>
              </a:tr>
              <a:tr h="125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全国（平成</a:t>
                      </a:r>
                      <a:r>
                        <a:rPr kumimoji="1" lang="en-US" altLang="ja-JP" sz="1100" b="1" dirty="0" smtClean="0">
                          <a:solidFill>
                            <a:schemeClr val="tx1"/>
                          </a:solidFill>
                          <a:latin typeface="Meiryo UI" panose="020B0604030504040204" pitchFamily="50" charset="-128"/>
                          <a:ea typeface="Meiryo UI" panose="020B0604030504040204" pitchFamily="50" charset="-128"/>
                        </a:rPr>
                        <a:t>31</a:t>
                      </a:r>
                      <a:r>
                        <a:rPr kumimoji="1" lang="ja-JP" altLang="en-US" sz="1100" b="1" dirty="0" smtClean="0">
                          <a:solidFill>
                            <a:schemeClr val="tx1"/>
                          </a:solidFill>
                          <a:latin typeface="Meiryo UI" panose="020B0604030504040204" pitchFamily="50" charset="-128"/>
                          <a:ea typeface="Meiryo UI" panose="020B0604030504040204" pitchFamily="50" charset="-128"/>
                        </a:rPr>
                        <a:t>年度累計）</a:t>
                      </a:r>
                    </a:p>
                  </a:txBody>
                  <a:tcPr marL="83876" marR="83876" marT="41938" marB="41938" anchor="ctr">
                    <a:solidFill>
                      <a:schemeClr val="accent5">
                        <a:lumMod val="20000"/>
                        <a:lumOff val="80000"/>
                      </a:schemeClr>
                    </a:solidFill>
                  </a:tcPr>
                </a:tc>
                <a:tc>
                  <a:txBody>
                    <a:bodyPr/>
                    <a:lstStyle/>
                    <a:p>
                      <a:pPr algn="r"/>
                      <a:r>
                        <a:rPr kumimoji="1" lang="en-US" altLang="ja-JP" sz="1100" b="1" dirty="0" smtClean="0">
                          <a:solidFill>
                            <a:schemeClr val="tx1"/>
                          </a:solidFill>
                          <a:latin typeface="Meiryo UI" panose="020B0604030504040204" pitchFamily="50" charset="-128"/>
                          <a:ea typeface="Meiryo UI" panose="020B0604030504040204" pitchFamily="50" charset="-128"/>
                        </a:rPr>
                        <a:t>1,522,646</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3876" marR="83876" marT="41938" marB="41938" anchor="ctr">
                    <a:solidFill>
                      <a:schemeClr val="accent5">
                        <a:lumMod val="20000"/>
                        <a:lumOff val="80000"/>
                      </a:schemeClr>
                    </a:solidFill>
                  </a:tcPr>
                </a:tc>
                <a:tc>
                  <a:txBody>
                    <a:bodyPr/>
                    <a:lstStyle/>
                    <a:p>
                      <a:pPr algn="r"/>
                      <a:r>
                        <a:rPr kumimoji="1" lang="en-US" altLang="ja-JP" sz="1100" b="1" dirty="0" smtClean="0">
                          <a:solidFill>
                            <a:schemeClr val="tx1"/>
                          </a:solidFill>
                          <a:latin typeface="Meiryo UI" panose="020B0604030504040204" pitchFamily="50" charset="-128"/>
                          <a:ea typeface="Meiryo UI" panose="020B0604030504040204" pitchFamily="50" charset="-128"/>
                        </a:rPr>
                        <a:t>11,505,210</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marL="83876" marR="83876" marT="41938" marB="41938" anchor="c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1" dirty="0" smtClean="0">
                          <a:solidFill>
                            <a:schemeClr val="tx1"/>
                          </a:solidFill>
                          <a:latin typeface="Meiryo UI" panose="020B0604030504040204" pitchFamily="50" charset="-128"/>
                          <a:ea typeface="Meiryo UI" panose="020B0604030504040204" pitchFamily="50" charset="-128"/>
                        </a:rPr>
                        <a:t>13.2</a:t>
                      </a:r>
                      <a:r>
                        <a:rPr kumimoji="1" lang="ja-JP" altLang="en-US" sz="1100" b="1" dirty="0" smtClean="0">
                          <a:solidFill>
                            <a:schemeClr val="tx1"/>
                          </a:solidFill>
                          <a:latin typeface="Meiryo UI" panose="020B0604030504040204" pitchFamily="50" charset="-128"/>
                          <a:ea typeface="Meiryo UI" panose="020B0604030504040204" pitchFamily="50" charset="-128"/>
                        </a:rPr>
                        <a:t>％</a:t>
                      </a:r>
                    </a:p>
                  </a:txBody>
                  <a:tcPr marL="83876" marR="83876" marT="41938" marB="41938" anchor="ctr">
                    <a:solidFill>
                      <a:schemeClr val="accent5">
                        <a:lumMod val="20000"/>
                        <a:lumOff val="80000"/>
                      </a:schemeClr>
                    </a:solidFill>
                  </a:tcPr>
                </a:tc>
                <a:extLst>
                  <a:ext uri="{0D108BD9-81ED-4DB2-BD59-A6C34878D82A}">
                    <a16:rowId xmlns:a16="http://schemas.microsoft.com/office/drawing/2014/main" val="3246476710"/>
                  </a:ext>
                </a:extLst>
              </a:tr>
            </a:tbl>
          </a:graphicData>
        </a:graphic>
      </p:graphicFrame>
    </p:spTree>
    <p:extLst>
      <p:ext uri="{BB962C8B-B14F-4D97-AF65-F5344CB8AC3E}">
        <p14:creationId xmlns:p14="http://schemas.microsoft.com/office/powerpoint/2010/main" val="2688013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失業率・有効求人倍率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グラフ 4"/>
          <p:cNvGraphicFramePr>
            <a:graphicFrameLocks/>
          </p:cNvGraphicFramePr>
          <p:nvPr>
            <p:extLst>
              <p:ext uri="{D42A27DB-BD31-4B8C-83A1-F6EECF244321}">
                <p14:modId xmlns:p14="http://schemas.microsoft.com/office/powerpoint/2010/main" val="2668340411"/>
              </p:ext>
            </p:extLst>
          </p:nvPr>
        </p:nvGraphicFramePr>
        <p:xfrm>
          <a:off x="827585" y="1071563"/>
          <a:ext cx="7488832" cy="3581573"/>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大阪府・近畿・全国の完全失業率推移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0" y="4688151"/>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有効求人倍率推移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68324812"/>
              </p:ext>
            </p:extLst>
          </p:nvPr>
        </p:nvGraphicFramePr>
        <p:xfrm>
          <a:off x="827588" y="5048191"/>
          <a:ext cx="7488828" cy="1209703"/>
        </p:xfrm>
        <a:graphic>
          <a:graphicData uri="http://schemas.openxmlformats.org/drawingml/2006/table">
            <a:tbl>
              <a:tblPr/>
              <a:tblGrid>
                <a:gridCol w="832092">
                  <a:extLst>
                    <a:ext uri="{9D8B030D-6E8A-4147-A177-3AD203B41FA5}">
                      <a16:colId xmlns:a16="http://schemas.microsoft.com/office/drawing/2014/main" val="253706484"/>
                    </a:ext>
                  </a:extLst>
                </a:gridCol>
                <a:gridCol w="832092">
                  <a:extLst>
                    <a:ext uri="{9D8B030D-6E8A-4147-A177-3AD203B41FA5}">
                      <a16:colId xmlns:a16="http://schemas.microsoft.com/office/drawing/2014/main" val="2665951950"/>
                    </a:ext>
                  </a:extLst>
                </a:gridCol>
                <a:gridCol w="832092">
                  <a:extLst>
                    <a:ext uri="{9D8B030D-6E8A-4147-A177-3AD203B41FA5}">
                      <a16:colId xmlns:a16="http://schemas.microsoft.com/office/drawing/2014/main" val="3146807443"/>
                    </a:ext>
                  </a:extLst>
                </a:gridCol>
                <a:gridCol w="832092">
                  <a:extLst>
                    <a:ext uri="{9D8B030D-6E8A-4147-A177-3AD203B41FA5}">
                      <a16:colId xmlns:a16="http://schemas.microsoft.com/office/drawing/2014/main" val="1162880196"/>
                    </a:ext>
                  </a:extLst>
                </a:gridCol>
                <a:gridCol w="832092">
                  <a:extLst>
                    <a:ext uri="{9D8B030D-6E8A-4147-A177-3AD203B41FA5}">
                      <a16:colId xmlns:a16="http://schemas.microsoft.com/office/drawing/2014/main" val="3213149691"/>
                    </a:ext>
                  </a:extLst>
                </a:gridCol>
                <a:gridCol w="832092">
                  <a:extLst>
                    <a:ext uri="{9D8B030D-6E8A-4147-A177-3AD203B41FA5}">
                      <a16:colId xmlns:a16="http://schemas.microsoft.com/office/drawing/2014/main" val="1582316351"/>
                    </a:ext>
                  </a:extLst>
                </a:gridCol>
                <a:gridCol w="832092">
                  <a:extLst>
                    <a:ext uri="{9D8B030D-6E8A-4147-A177-3AD203B41FA5}">
                      <a16:colId xmlns:a16="http://schemas.microsoft.com/office/drawing/2014/main" val="4190176427"/>
                    </a:ext>
                  </a:extLst>
                </a:gridCol>
                <a:gridCol w="832092">
                  <a:extLst>
                    <a:ext uri="{9D8B030D-6E8A-4147-A177-3AD203B41FA5}">
                      <a16:colId xmlns:a16="http://schemas.microsoft.com/office/drawing/2014/main" val="2760936562"/>
                    </a:ext>
                  </a:extLst>
                </a:gridCol>
                <a:gridCol w="832092">
                  <a:extLst>
                    <a:ext uri="{9D8B030D-6E8A-4147-A177-3AD203B41FA5}">
                      <a16:colId xmlns:a16="http://schemas.microsoft.com/office/drawing/2014/main" val="4114863722"/>
                    </a:ext>
                  </a:extLst>
                </a:gridCol>
              </a:tblGrid>
              <a:tr h="348091">
                <a:tc>
                  <a:txBody>
                    <a:bodyPr/>
                    <a:lstStyle/>
                    <a:p>
                      <a:pPr algn="l" fontAlgn="b"/>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2012</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2013</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2014</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2015</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2016</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2017</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2018</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smtClean="0">
                          <a:solidFill>
                            <a:srgbClr val="000000"/>
                          </a:solidFill>
                          <a:effectLst/>
                          <a:latin typeface="游ゴシック" panose="020B0400000000000000" pitchFamily="50" charset="-128"/>
                          <a:ea typeface="游ゴシック" panose="020B0400000000000000" pitchFamily="50" charset="-128"/>
                        </a:rPr>
                        <a:t>2019</a:t>
                      </a:r>
                      <a:r>
                        <a:rPr lang="ja-JP" altLang="en-US" sz="1400" b="0" i="0" u="none" strike="noStrike" dirty="0" smtClean="0">
                          <a:solidFill>
                            <a:srgbClr val="000000"/>
                          </a:solidFill>
                          <a:effectLst/>
                          <a:latin typeface="游ゴシック" panose="020B0400000000000000" pitchFamily="50" charset="-128"/>
                          <a:ea typeface="游ゴシック" panose="020B0400000000000000" pitchFamily="50" charset="-128"/>
                        </a:rPr>
                        <a:t>年度</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46779695"/>
                  </a:ext>
                </a:extLst>
              </a:tr>
              <a:tr h="430806">
                <a:tc>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大阪府</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0.81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456275"/>
                  </a:ext>
                </a:extLst>
              </a:tr>
              <a:tr h="430806">
                <a:tc>
                  <a:txBody>
                    <a:bodyPr/>
                    <a:lstStyle/>
                    <a:p>
                      <a:pPr algn="l" fontAlgn="b"/>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全国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700202"/>
                  </a:ext>
                </a:extLst>
              </a:tr>
            </a:tbl>
          </a:graphicData>
        </a:graphic>
      </p:graphicFrame>
      <p:sp>
        <p:nvSpPr>
          <p:cNvPr id="10" name="正方形/長方形 9"/>
          <p:cNvSpPr/>
          <p:nvPr/>
        </p:nvSpPr>
        <p:spPr>
          <a:xfrm>
            <a:off x="4572000" y="4679484"/>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大阪府統計課「労働力調査地方集計結果（四半期平均）」</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1" name="正方形/長方形 10"/>
          <p:cNvSpPr/>
          <p:nvPr/>
        </p:nvSpPr>
        <p:spPr>
          <a:xfrm>
            <a:off x="6156176" y="6280377"/>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大阪労働局「労働市場</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月報」</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2"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32</a:t>
            </a:fld>
            <a:endParaRPr lang="ja-JP" altLang="en-US" sz="1800" dirty="0">
              <a:solidFill>
                <a:schemeClr val="tx1"/>
              </a:solidFill>
            </a:endParaRPr>
          </a:p>
        </p:txBody>
      </p:sp>
    </p:spTree>
    <p:extLst>
      <p:ext uri="{BB962C8B-B14F-4D97-AF65-F5344CB8AC3E}">
        <p14:creationId xmlns:p14="http://schemas.microsoft.com/office/powerpoint/2010/main" val="25708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srcRect l="13242" t="26306" r="47411" b="19000"/>
          <a:stretch/>
        </p:blipFill>
        <p:spPr>
          <a:xfrm>
            <a:off x="-36512" y="1454900"/>
            <a:ext cx="5040560" cy="4350364"/>
          </a:xfrm>
          <a:prstGeom prst="rect">
            <a:avLst/>
          </a:prstGeom>
        </p:spPr>
      </p:pic>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転入・転出企業数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446893188"/>
              </p:ext>
            </p:extLst>
          </p:nvPr>
        </p:nvGraphicFramePr>
        <p:xfrm>
          <a:off x="5035005" y="753547"/>
          <a:ext cx="3816424" cy="5843345"/>
        </p:xfrm>
        <a:graphic>
          <a:graphicData uri="http://schemas.openxmlformats.org/drawingml/2006/table">
            <a:tbl>
              <a:tblPr/>
              <a:tblGrid>
                <a:gridCol w="954106">
                  <a:extLst>
                    <a:ext uri="{9D8B030D-6E8A-4147-A177-3AD203B41FA5}">
                      <a16:colId xmlns:a16="http://schemas.microsoft.com/office/drawing/2014/main" val="3257958961"/>
                    </a:ext>
                  </a:extLst>
                </a:gridCol>
                <a:gridCol w="954106">
                  <a:extLst>
                    <a:ext uri="{9D8B030D-6E8A-4147-A177-3AD203B41FA5}">
                      <a16:colId xmlns:a16="http://schemas.microsoft.com/office/drawing/2014/main" val="1611266581"/>
                    </a:ext>
                  </a:extLst>
                </a:gridCol>
                <a:gridCol w="954106">
                  <a:extLst>
                    <a:ext uri="{9D8B030D-6E8A-4147-A177-3AD203B41FA5}">
                      <a16:colId xmlns:a16="http://schemas.microsoft.com/office/drawing/2014/main" val="4218059439"/>
                    </a:ext>
                  </a:extLst>
                </a:gridCol>
                <a:gridCol w="954106">
                  <a:extLst>
                    <a:ext uri="{9D8B030D-6E8A-4147-A177-3AD203B41FA5}">
                      <a16:colId xmlns:a16="http://schemas.microsoft.com/office/drawing/2014/main" val="1251755438"/>
                    </a:ext>
                  </a:extLst>
                </a:gridCol>
              </a:tblGrid>
              <a:tr h="180276">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年</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転入</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転出</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転入</a:t>
                      </a:r>
                      <a:r>
                        <a:rPr lang="en-US" altLang="ja-JP" sz="1200" b="0" i="0" u="none" strike="noStrike">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a:solidFill>
                            <a:srgbClr val="000000"/>
                          </a:solidFill>
                          <a:effectLst/>
                          <a:latin typeface="Meiryo UI" panose="020B0604030504040204" pitchFamily="50" charset="-128"/>
                          <a:ea typeface="Meiryo UI" panose="020B0604030504040204" pitchFamily="50" charset="-128"/>
                        </a:rPr>
                        <a:t>転出</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835004457"/>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99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159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60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210172"/>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93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139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46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1486175"/>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116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74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262259"/>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71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133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1141158"/>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106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264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158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269284"/>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183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32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758388"/>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128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86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16569"/>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120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252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132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467175"/>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130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242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112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539616"/>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1999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121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307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186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913943"/>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253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110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451756"/>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135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269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134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33503"/>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135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312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177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47162"/>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292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148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0652900"/>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150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239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89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41707"/>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164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252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88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372719"/>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160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284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124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8021623"/>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132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251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119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230651"/>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238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89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105197"/>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2009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256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110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45092"/>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156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244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88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162407"/>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155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251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96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4698862"/>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164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218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54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16787"/>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156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232</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76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549020"/>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57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159687"/>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210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64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648850"/>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157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210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53</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626205"/>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145</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206</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61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748588"/>
                  </a:ext>
                </a:extLst>
              </a:tr>
              <a:tr h="182080">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2018</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174</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191</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a:solidFill>
                            <a:srgbClr val="000000"/>
                          </a:solidFill>
                          <a:effectLst/>
                          <a:latin typeface="Meiryo UI" panose="020B0604030504040204" pitchFamily="50" charset="-128"/>
                          <a:ea typeface="Meiryo UI" panose="020B0604030504040204" pitchFamily="50" charset="-128"/>
                        </a:rPr>
                        <a:t>17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3734170"/>
                  </a:ext>
                </a:extLst>
              </a:tr>
              <a:tr h="182080">
                <a:tc>
                  <a:txBody>
                    <a:bodyPr/>
                    <a:lstStyle/>
                    <a:p>
                      <a:pPr algn="r" fontAlgn="b"/>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2019</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160</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altLang="ja-JP" sz="1200" b="0" i="0" u="none" strike="noStrike">
                          <a:solidFill>
                            <a:srgbClr val="000000"/>
                          </a:solidFill>
                          <a:effectLst/>
                          <a:latin typeface="Meiryo UI" panose="020B0604030504040204" pitchFamily="50" charset="-128"/>
                          <a:ea typeface="Meiryo UI" panose="020B0604030504040204" pitchFamily="50" charset="-128"/>
                        </a:rPr>
                        <a:t>237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77</a:t>
                      </a:r>
                    </a:p>
                  </a:txBody>
                  <a:tcPr marL="5615" marR="5615" marT="56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969865"/>
                  </a:ext>
                </a:extLst>
              </a:tr>
            </a:tbl>
          </a:graphicData>
        </a:graphic>
      </p:graphicFrame>
      <p:sp>
        <p:nvSpPr>
          <p:cNvPr id="9" name="正方形/長方形 8"/>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大阪府の企業移転</a:t>
            </a:r>
            <a:r>
              <a:rPr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動向</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229754" y="6481484"/>
            <a:ext cx="3982206"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：帝国データバンク「</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全国</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「本社移転」動向</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292080" y="676508"/>
            <a:ext cx="3982206" cy="230816"/>
          </a:xfrm>
          <a:prstGeom prst="rect">
            <a:avLst/>
          </a:prstGeom>
        </p:spPr>
        <p:txBody>
          <a:bodyPr wrap="square" lIns="91424" tIns="45712" rIns="91424" bIns="45712">
            <a:spAutoFit/>
          </a:bodyPr>
          <a:lstStyle/>
          <a:p>
            <a:pPr algn="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33</a:t>
            </a:fld>
            <a:endParaRPr lang="ja-JP" altLang="en-US" sz="1800" dirty="0">
              <a:solidFill>
                <a:schemeClr val="tx1"/>
              </a:solidFill>
            </a:endParaRPr>
          </a:p>
        </p:txBody>
      </p:sp>
    </p:spTree>
    <p:extLst>
      <p:ext uri="{BB962C8B-B14F-4D97-AF65-F5344CB8AC3E}">
        <p14:creationId xmlns:p14="http://schemas.microsoft.com/office/powerpoint/2010/main" val="3952869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農業産出額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4191636" y="6475509"/>
            <a:ext cx="4918310" cy="230816"/>
          </a:xfrm>
          <a:prstGeom prst="rect">
            <a:avLst/>
          </a:prstGeom>
        </p:spPr>
        <p:txBody>
          <a:bodyPr wrap="square" lIns="91424" tIns="45712" rIns="91424" bIns="45712">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資料</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資料    農林水産省「生産農業所得統計</a:t>
            </a:r>
            <a:r>
              <a:rPr lang="zh-TW"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大阪府統計年鑑</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887573915"/>
              </p:ext>
            </p:extLst>
          </p:nvPr>
        </p:nvGraphicFramePr>
        <p:xfrm>
          <a:off x="827584" y="4581128"/>
          <a:ext cx="6870697" cy="1724025"/>
        </p:xfrm>
        <a:graphic>
          <a:graphicData uri="http://schemas.openxmlformats.org/drawingml/2006/table">
            <a:tbl>
              <a:tblPr/>
              <a:tblGrid>
                <a:gridCol w="1129778">
                  <a:extLst>
                    <a:ext uri="{9D8B030D-6E8A-4147-A177-3AD203B41FA5}">
                      <a16:colId xmlns:a16="http://schemas.microsoft.com/office/drawing/2014/main" val="1042050539"/>
                    </a:ext>
                  </a:extLst>
                </a:gridCol>
                <a:gridCol w="942539">
                  <a:extLst>
                    <a:ext uri="{9D8B030D-6E8A-4147-A177-3AD203B41FA5}">
                      <a16:colId xmlns:a16="http://schemas.microsoft.com/office/drawing/2014/main" val="2468154321"/>
                    </a:ext>
                  </a:extLst>
                </a:gridCol>
                <a:gridCol w="799730">
                  <a:extLst>
                    <a:ext uri="{9D8B030D-6E8A-4147-A177-3AD203B41FA5}">
                      <a16:colId xmlns:a16="http://schemas.microsoft.com/office/drawing/2014/main" val="2984275382"/>
                    </a:ext>
                  </a:extLst>
                </a:gridCol>
                <a:gridCol w="799730">
                  <a:extLst>
                    <a:ext uri="{9D8B030D-6E8A-4147-A177-3AD203B41FA5}">
                      <a16:colId xmlns:a16="http://schemas.microsoft.com/office/drawing/2014/main" val="2188495950"/>
                    </a:ext>
                  </a:extLst>
                </a:gridCol>
                <a:gridCol w="799730">
                  <a:extLst>
                    <a:ext uri="{9D8B030D-6E8A-4147-A177-3AD203B41FA5}">
                      <a16:colId xmlns:a16="http://schemas.microsoft.com/office/drawing/2014/main" val="1214810115"/>
                    </a:ext>
                  </a:extLst>
                </a:gridCol>
                <a:gridCol w="799730">
                  <a:extLst>
                    <a:ext uri="{9D8B030D-6E8A-4147-A177-3AD203B41FA5}">
                      <a16:colId xmlns:a16="http://schemas.microsoft.com/office/drawing/2014/main" val="2443568614"/>
                    </a:ext>
                  </a:extLst>
                </a:gridCol>
                <a:gridCol w="799730">
                  <a:extLst>
                    <a:ext uri="{9D8B030D-6E8A-4147-A177-3AD203B41FA5}">
                      <a16:colId xmlns:a16="http://schemas.microsoft.com/office/drawing/2014/main" val="2511441204"/>
                    </a:ext>
                  </a:extLst>
                </a:gridCol>
                <a:gridCol w="799730">
                  <a:extLst>
                    <a:ext uri="{9D8B030D-6E8A-4147-A177-3AD203B41FA5}">
                      <a16:colId xmlns:a16="http://schemas.microsoft.com/office/drawing/2014/main" val="3443620610"/>
                    </a:ext>
                  </a:extLst>
                </a:gridCol>
              </a:tblGrid>
              <a:tr h="438150">
                <a:tc>
                  <a:txBody>
                    <a:bodyPr/>
                    <a:lstStyle/>
                    <a:p>
                      <a:pPr algn="r" fontAlgn="ctr"/>
                      <a:r>
                        <a:rPr lang="ja-JP" altLang="en-US" sz="1100" b="0" i="0" u="none" strike="noStrike" dirty="0">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zh-TW" altLang="en-US" sz="1100" b="0" i="0" u="none" strike="noStrike">
                          <a:effectLst/>
                          <a:latin typeface="Meiryo UI" panose="020B0604030504040204" pitchFamily="50" charset="-128"/>
                          <a:ea typeface="Meiryo UI" panose="020B0604030504040204" pitchFamily="50" charset="-128"/>
                        </a:rPr>
                        <a:t>農業生産額</a:t>
                      </a:r>
                      <a:br>
                        <a:rPr lang="zh-TW" altLang="en-US" sz="1100" b="0" i="0" u="none" strike="noStrike">
                          <a:effectLst/>
                          <a:latin typeface="Meiryo UI" panose="020B0604030504040204" pitchFamily="50" charset="-128"/>
                          <a:ea typeface="Meiryo UI" panose="020B0604030504040204" pitchFamily="50" charset="-128"/>
                        </a:rPr>
                      </a:br>
                      <a:r>
                        <a:rPr lang="zh-TW" altLang="en-US" sz="1100" b="0" i="0" u="none" strike="noStrike">
                          <a:effectLst/>
                          <a:latin typeface="Meiryo UI" panose="020B0604030504040204" pitchFamily="50" charset="-128"/>
                          <a:ea typeface="Meiryo UI" panose="020B0604030504040204" pitchFamily="50" charset="-128"/>
                        </a:rPr>
                        <a:t>（億円）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900" b="0" i="0" u="none" strike="noStrike">
                          <a:effectLst/>
                          <a:latin typeface="Meiryo UI" panose="020B0604030504040204" pitchFamily="50" charset="-128"/>
                          <a:ea typeface="Meiryo UI" panose="020B0604030504040204" pitchFamily="50" charset="-128"/>
                        </a:rPr>
                        <a:t>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900" b="0" i="0" u="none" strike="noStrike">
                          <a:effectLst/>
                          <a:latin typeface="Meiryo UI" panose="020B0604030504040204" pitchFamily="50" charset="-128"/>
                          <a:ea typeface="Meiryo UI" panose="020B0604030504040204" pitchFamily="50" charset="-128"/>
                        </a:rPr>
                        <a:t>野菜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900" b="0" i="0" u="none" strike="noStrike">
                          <a:effectLst/>
                          <a:latin typeface="Meiryo UI" panose="020B0604030504040204" pitchFamily="50" charset="-128"/>
                          <a:ea typeface="Meiryo UI" panose="020B0604030504040204" pitchFamily="50" charset="-128"/>
                        </a:rPr>
                        <a:t>果実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花き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ctr"/>
                      <a:r>
                        <a:rPr lang="ja-JP" altLang="en-US" sz="1100" b="0" i="0" u="none" strike="noStrike">
                          <a:effectLst/>
                          <a:latin typeface="Meiryo UI" panose="020B0604030504040204" pitchFamily="50" charset="-128"/>
                          <a:ea typeface="Meiryo UI" panose="020B0604030504040204" pitchFamily="50" charset="-128"/>
                        </a:rPr>
                        <a:t>畜産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529512989"/>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2014</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1804904"/>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2015</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8099529"/>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2016</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0562635"/>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2017</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8632755"/>
                  </a:ext>
                </a:extLst>
              </a:tr>
              <a:tr h="257175">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2018</a:t>
                      </a:r>
                      <a:r>
                        <a:rPr lang="ja-JP" altLang="en-US" sz="1100" b="0" i="0" u="none" strike="noStrike">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332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73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150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67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altLang="ja-JP" sz="1100" b="0" i="0" u="none" strike="noStrike">
                          <a:effectLst/>
                          <a:latin typeface="Meiryo UI" panose="020B0604030504040204" pitchFamily="50" charset="-128"/>
                          <a:ea typeface="Meiryo UI" panose="020B0604030504040204" pitchFamily="50" charset="-128"/>
                        </a:rPr>
                        <a:t>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effectLst/>
                          <a:latin typeface="Meiryo UI" panose="020B0604030504040204" pitchFamily="50" charset="-128"/>
                          <a:ea typeface="Meiryo UI" panose="020B0604030504040204" pitchFamily="50" charset="-128"/>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altLang="ja-JP" sz="1100" b="0" i="0" u="none" strike="noStrike" dirty="0">
                          <a:effectLst/>
                          <a:latin typeface="Meiryo UI" panose="020B0604030504040204" pitchFamily="50" charset="-128"/>
                          <a:ea typeface="Meiryo UI" panose="020B0604030504040204" pitchFamily="50" charset="-128"/>
                        </a:rPr>
                        <a:t>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388561"/>
                  </a:ext>
                </a:extLst>
              </a:tr>
            </a:tbl>
          </a:graphicData>
        </a:graphic>
      </p:graphicFrame>
      <p:graphicFrame>
        <p:nvGraphicFramePr>
          <p:cNvPr id="5" name="グラフ 4"/>
          <p:cNvGraphicFramePr>
            <a:graphicFrameLocks/>
          </p:cNvGraphicFramePr>
          <p:nvPr>
            <p:extLst>
              <p:ext uri="{D42A27DB-BD31-4B8C-83A1-F6EECF244321}">
                <p14:modId xmlns:p14="http://schemas.microsoft.com/office/powerpoint/2010/main" val="2782515044"/>
              </p:ext>
            </p:extLst>
          </p:nvPr>
        </p:nvGraphicFramePr>
        <p:xfrm>
          <a:off x="1475656" y="861684"/>
          <a:ext cx="5904656" cy="3609349"/>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276" y="676508"/>
            <a:ext cx="421168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■大阪府の耕種・畜産別農業産出額の推移</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34</a:t>
            </a:fld>
            <a:endParaRPr lang="ja-JP" altLang="en-US" sz="1800" dirty="0">
              <a:solidFill>
                <a:schemeClr val="tx1"/>
              </a:solidFill>
            </a:endParaRPr>
          </a:p>
        </p:txBody>
      </p:sp>
      <p:sp>
        <p:nvSpPr>
          <p:cNvPr id="9" name="正方形/長方形 8"/>
          <p:cNvSpPr/>
          <p:nvPr/>
        </p:nvSpPr>
        <p:spPr>
          <a:xfrm>
            <a:off x="3275856" y="1103681"/>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smtClean="0"/>
              <a:t>341</a:t>
            </a:r>
            <a:endParaRPr lang="ja-JP" b="1" dirty="0"/>
          </a:p>
        </p:txBody>
      </p:sp>
      <p:sp>
        <p:nvSpPr>
          <p:cNvPr id="10" name="正方形/長方形 9"/>
          <p:cNvSpPr/>
          <p:nvPr/>
        </p:nvSpPr>
        <p:spPr>
          <a:xfrm>
            <a:off x="4320875" y="1055783"/>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smtClean="0"/>
              <a:t>353</a:t>
            </a:r>
            <a:endParaRPr lang="ja-JP" b="1" dirty="0"/>
          </a:p>
        </p:txBody>
      </p:sp>
      <p:sp>
        <p:nvSpPr>
          <p:cNvPr id="11" name="正方形/長方形 10"/>
          <p:cNvSpPr/>
          <p:nvPr/>
        </p:nvSpPr>
        <p:spPr>
          <a:xfrm>
            <a:off x="5436215" y="1035202"/>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smtClean="0"/>
              <a:t>357</a:t>
            </a:r>
            <a:endParaRPr lang="ja-JP" b="1" dirty="0"/>
          </a:p>
        </p:txBody>
      </p:sp>
      <p:sp>
        <p:nvSpPr>
          <p:cNvPr id="12" name="正方形/長方形 11"/>
          <p:cNvSpPr/>
          <p:nvPr/>
        </p:nvSpPr>
        <p:spPr>
          <a:xfrm>
            <a:off x="6508150" y="1251987"/>
            <a:ext cx="502250" cy="3924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b="1" dirty="0" smtClean="0"/>
              <a:t>332</a:t>
            </a:r>
            <a:endParaRPr lang="ja-JP" b="1" dirty="0"/>
          </a:p>
        </p:txBody>
      </p:sp>
      <p:sp>
        <p:nvSpPr>
          <p:cNvPr id="7" name="正方形/長方形 6"/>
          <p:cNvSpPr/>
          <p:nvPr/>
        </p:nvSpPr>
        <p:spPr>
          <a:xfrm>
            <a:off x="6619843" y="684692"/>
            <a:ext cx="914400" cy="9144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（億円</a:t>
            </a:r>
            <a:r>
              <a:rPr lang="ja-JP" altLang="en-US" sz="1100" dirty="0"/>
              <a:t>）</a:t>
            </a:r>
            <a:endParaRPr kumimoji="1" lang="ja-JP" altLang="en-US" sz="1100" dirty="0"/>
          </a:p>
        </p:txBody>
      </p:sp>
    </p:spTree>
    <p:extLst>
      <p:ext uri="{BB962C8B-B14F-4D97-AF65-F5344CB8AC3E}">
        <p14:creationId xmlns:p14="http://schemas.microsoft.com/office/powerpoint/2010/main" val="2425955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35496" y="2476005"/>
          <a:ext cx="9036496" cy="4126108"/>
        </p:xfrm>
        <a:graphic>
          <a:graphicData uri="http://schemas.openxmlformats.org/drawingml/2006/table">
            <a:tbl>
              <a:tblPr firstRow="1" bandRow="1"/>
              <a:tblGrid>
                <a:gridCol w="1080120">
                  <a:extLst>
                    <a:ext uri="{9D8B030D-6E8A-4147-A177-3AD203B41FA5}">
                      <a16:colId xmlns:a16="http://schemas.microsoft.com/office/drawing/2014/main" val="643806604"/>
                    </a:ext>
                  </a:extLst>
                </a:gridCol>
                <a:gridCol w="7956376">
                  <a:extLst>
                    <a:ext uri="{9D8B030D-6E8A-4147-A177-3AD203B41FA5}">
                      <a16:colId xmlns:a16="http://schemas.microsoft.com/office/drawing/2014/main" val="2085622709"/>
                    </a:ext>
                  </a:extLst>
                </a:gridCol>
              </a:tblGrid>
              <a:tr h="91990">
                <a:tc>
                  <a:txBody>
                    <a:bodyPr/>
                    <a:lstStyle/>
                    <a:p>
                      <a:pPr algn="ctr">
                        <a:lnSpc>
                          <a:spcPts val="1500"/>
                        </a:lnSpc>
                        <a:spcAft>
                          <a:spcPts val="0"/>
                        </a:spcAft>
                      </a:pPr>
                      <a:r>
                        <a:rPr kumimoji="1" lang="ja-JP" altLang="en-US" sz="1000" b="1" kern="1200" dirty="0" smtClean="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分野</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18013" marR="18013" marT="22753" marB="2275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a:lnSpc>
                          <a:spcPts val="1500"/>
                        </a:lnSpc>
                        <a:spcAft>
                          <a:spcPts val="0"/>
                        </a:spcAft>
                      </a:pPr>
                      <a:r>
                        <a:rPr kumimoji="1" lang="ja-JP" altLang="en-US" sz="1000" b="1" kern="1200" dirty="0" smtClean="0">
                          <a:solidFill>
                            <a:schemeClr val="tx1"/>
                          </a:solidFill>
                          <a:effectLst/>
                          <a:latin typeface="游明朝" panose="02020400000000000000" pitchFamily="18" charset="-128"/>
                          <a:ea typeface="Meiryo UI" panose="020B0604030504040204" pitchFamily="50" charset="-128"/>
                          <a:cs typeface="Times New Roman" panose="02020603050405020304" pitchFamily="18" charset="0"/>
                        </a:rPr>
                        <a:t>令和元年度　連携事例</a:t>
                      </a:r>
                      <a:endParaRPr lang="ja-JP" sz="10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45506" marR="45506" marT="22753" marB="2275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587587571"/>
                  </a:ext>
                </a:extLst>
              </a:tr>
              <a:tr h="645626">
                <a:tc>
                  <a:txBody>
                    <a:bodyPr/>
                    <a:lstStyle/>
                    <a:p>
                      <a:pPr algn="ctr">
                        <a:lnSpc>
                          <a:spcPts val="1200"/>
                        </a:lnSpc>
                        <a:spcAft>
                          <a:spcPts val="0"/>
                        </a:spcAft>
                      </a:pPr>
                      <a:r>
                        <a:rPr kumimoji="1" lang="ja-JP" sz="8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子ども・福祉</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algn="l">
                        <a:lnSpc>
                          <a:spcPts val="1200"/>
                        </a:lnSpc>
                        <a:spcAft>
                          <a:spcPts val="0"/>
                        </a:spcAft>
                      </a:pP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サッカー教室の実施やスポーツ観戦、体験プログラム等</a:t>
                      </a: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a:t>
                      </a: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招待</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・「放課後子ども教室</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における、企業による多種多様なプログラムおよび教材キットの提供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・子ども食堂等への寄贈</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・オレンジリボンやヘルプマークの普及啓発への協力</a:t>
                      </a:r>
                      <a:endParaRPr lang="ja-JP" sz="9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864937541"/>
                  </a:ext>
                </a:extLst>
              </a:tr>
              <a:tr h="468000">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ja-JP" sz="8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a:t>
                      </a:r>
                      <a:r>
                        <a:rPr kumimoji="1" lang="ja-JP" altLang="en-US" sz="8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・働き方改革</a:t>
                      </a:r>
                      <a:endParaRPr lang="ja-JP"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イベントでの健活</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・アスマイル等の</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に対する協力</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lnSpc>
                          <a:spcPts val="1200"/>
                        </a:lnSpc>
                        <a:spcAft>
                          <a:spcPts val="0"/>
                        </a:spcAft>
                      </a:pP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感染症（風しん・新型コロナウイルス等）予防対策やアスマイル、</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V.O.S.</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（野菜たっぷり・適塩・適油）メニュー</a:t>
                      </a: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府民</a:t>
                      </a:r>
                      <a:r>
                        <a:rPr kumimoji="1"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a:t>
                      </a: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健康づくり</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への啓発協力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Well-Being OSAKA Lab※1</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」での企業主体のセミナー</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等の開催</a:t>
                      </a:r>
                      <a:endParaRPr lang="ja-JP" altLang="ja-JP" sz="9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025626173"/>
                  </a:ext>
                </a:extLst>
              </a:tr>
              <a:tr h="468000">
                <a:tc>
                  <a:txBody>
                    <a:bodyPr/>
                    <a:lstStyle/>
                    <a:p>
                      <a:pPr algn="ctr">
                        <a:lnSpc>
                          <a:spcPct val="100000"/>
                        </a:lnSpc>
                        <a:spcAft>
                          <a:spcPts val="0"/>
                        </a:spcAft>
                      </a:pPr>
                      <a:r>
                        <a:rPr kumimoji="1" lang="ja-JP" altLang="en-US" sz="800" i="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安全・安心</a:t>
                      </a:r>
                      <a:endParaRPr kumimoji="1" lang="en-US" altLang="ja-JP" sz="800" i="0" kern="12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・こども</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番運動への協力、道路異常発見時の報告への協力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店舗での動画放映・</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POP</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掲示・チラシ配架による特殊詐欺被害防止の啓発、飲酒運転撲滅ポスター作成への協力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ts val="1200"/>
                        </a:lnSpc>
                        <a:spcAft>
                          <a:spcPts val="0"/>
                        </a:spcAft>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880</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万人訓練</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の周知協力、災害多言語情報ウェブサイトアプリ 「</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 Safe Travels</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」の周知協力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0044147"/>
                  </a:ext>
                </a:extLst>
              </a:tr>
              <a:tr h="645626">
                <a:tc>
                  <a:txBody>
                    <a:bodyPr/>
                    <a:lstStyle/>
                    <a:p>
                      <a:pPr algn="ctr">
                        <a:lnSpc>
                          <a:spcPts val="1200"/>
                        </a:lnSpc>
                        <a:spcAft>
                          <a:spcPts val="0"/>
                        </a:spcAft>
                      </a:pPr>
                      <a:r>
                        <a:rPr kumimoji="1" lang="ja-JP" sz="8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雇用</a:t>
                      </a:r>
                      <a:r>
                        <a:rPr kumimoji="1" lang="ja-JP" altLang="en-US" sz="8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・中小企業振興</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b="0" i="0" u="none" strike="noStrike" kern="1200" cap="none" spc="0" normalizeH="0" baseline="0" dirty="0" smtClean="0">
                          <a:ln>
                            <a:noFill/>
                          </a:ln>
                          <a:solidFill>
                            <a:schemeClr val="tx1"/>
                          </a:solidFill>
                          <a:effectLst/>
                          <a:uLnTx/>
                          <a:uFillTx/>
                          <a:latin typeface="Meiryo UI" panose="020B0604030504040204" pitchFamily="50" charset="-128"/>
                          <a:ea typeface="Meiryo UI" panose="020B0604030504040204" pitchFamily="50" charset="-128"/>
                          <a:cs typeface="+mn-cs"/>
                        </a:rPr>
                        <a:t>支援学校の生徒及を対象とした職場体験実習の実施</a:t>
                      </a:r>
                      <a:endParaRPr kumimoji="1" lang="en-US" altLang="ja-JP" sz="900" b="0" i="0" u="none" strike="noStrike" kern="1200" cap="none" spc="0" normalizeH="0" baseline="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dirty="0" smtClean="0">
                          <a:ln>
                            <a:noFill/>
                          </a:ln>
                          <a:solidFill>
                            <a:schemeClr val="tx1"/>
                          </a:solidFill>
                          <a:effectLst/>
                          <a:uLnTx/>
                          <a:uFillTx/>
                          <a:latin typeface="Meiryo UI" panose="020B0604030504040204" pitchFamily="50" charset="-128"/>
                          <a:ea typeface="Meiryo UI" panose="020B0604030504040204" pitchFamily="50" charset="-128"/>
                          <a:cs typeface="+mn-cs"/>
                        </a:rPr>
                        <a:t>・障がい者雇用＠創発ダイアログ</a:t>
                      </a:r>
                      <a:r>
                        <a:rPr kumimoji="1" lang="en-US" altLang="ja-JP" sz="900" b="0" i="0" u="none" strike="noStrike" kern="1200" cap="none" spc="0" normalizeH="0" baseline="0" dirty="0" smtClean="0">
                          <a:ln>
                            <a:noFill/>
                          </a:ln>
                          <a:solidFill>
                            <a:schemeClr val="tx1"/>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dirty="0" smtClean="0">
                          <a:ln>
                            <a:noFill/>
                          </a:ln>
                          <a:solidFill>
                            <a:schemeClr val="tx1"/>
                          </a:solidFill>
                          <a:effectLst/>
                          <a:uLnTx/>
                          <a:uFillTx/>
                          <a:latin typeface="Meiryo UI" panose="020B0604030504040204" pitchFamily="50" charset="-128"/>
                          <a:ea typeface="Meiryo UI" panose="020B0604030504040204" pitchFamily="50" charset="-128"/>
                          <a:cs typeface="+mn-cs"/>
                        </a:rPr>
                        <a:t>の開催</a:t>
                      </a:r>
                      <a:endParaRPr kumimoji="1" lang="en-US" altLang="ja-JP" sz="900" b="0" i="0" u="none" strike="noStrike" kern="1200" cap="none" spc="0" normalizeH="0" baseline="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・ライブ配信での中小企業向けセミナーの開催</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しごとフィールド等での</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専門</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的</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知</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識</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や先進事例を通じた、働</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く</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女性</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に向け</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スキルアップセミナーの</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開催</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866989225"/>
                  </a:ext>
                </a:extLst>
              </a:tr>
              <a:tr h="288000">
                <a:tc>
                  <a:txBody>
                    <a:bodyPr/>
                    <a:lstStyle/>
                    <a:p>
                      <a:pPr algn="ctr">
                        <a:lnSpc>
                          <a:spcPts val="1200"/>
                        </a:lnSpc>
                        <a:spcAft>
                          <a:spcPts val="0"/>
                        </a:spcAft>
                      </a:pPr>
                      <a:r>
                        <a:rPr kumimoji="1" lang="ja-JP" sz="8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海ごみ対策啓発ポスターの掲示への協力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・環境＠創発ダイアログの開催</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408029663"/>
                  </a:ext>
                </a:extLst>
              </a:tr>
              <a:tr h="468000">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地域活性化</a:t>
                      </a:r>
                      <a:endParaRPr lang="ja-JP" altLang="ja-JP" sz="8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大阪サミット開催記念フェアの実施、</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大阪産（もん）を使った商品の開発及び店舗での販売</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・百舌鳥・古市古墳群デザインラベル商品の作成及び販売</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・レストランでの</a:t>
                      </a: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大阪産（もん）を</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使用したメニュー展開</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4116244306"/>
                  </a:ext>
                </a:extLst>
              </a:tr>
              <a:tr h="468000">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kern="1200" spc="100" baseline="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府政のＰＲ</a:t>
                      </a:r>
                      <a:endParaRPr lang="ja-JP" altLang="ja-JP" sz="8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ラジオ番組における新型コロナウイルス啓発の協力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・営業職員による営業時における府政</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PR</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の協力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・企業の広報ツールを活用した府政</a:t>
                      </a:r>
                      <a:r>
                        <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PR</a:t>
                      </a:r>
                      <a:r>
                        <a:rPr kumimoji="1" lang="ja-JP" altLang="en-US" sz="900" kern="1200" dirty="0" err="1"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への</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rPr>
                        <a:t>協力</a:t>
                      </a:r>
                      <a:endParaRPr kumimoji="1" lang="en-US" altLang="ja-JP" sz="900" kern="1200" dirty="0" smtClean="0">
                        <a:solidFill>
                          <a:schemeClr val="tx1"/>
                        </a:solidFill>
                        <a:effectLst/>
                        <a:latin typeface="Meiryo UI" panose="020B0604030504040204" pitchFamily="50" charset="-128"/>
                        <a:ea typeface="Meiryo UI" panose="020B0604030504040204" pitchFamily="50" charset="-128"/>
                        <a:cs typeface="Courier New" panose="02070309020205020404" pitchFamily="49"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3985716352"/>
                  </a:ext>
                </a:extLst>
              </a:tr>
              <a:tr h="216000">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lang="ja-JP" altLang="en-US" sz="8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市町村連携</a:t>
                      </a:r>
                      <a:endParaRPr lang="ja-JP" altLang="ja-JP" sz="8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90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・市町村インターネットテレビの開設</a:t>
                      </a:r>
                      <a:endParaRPr lang="en-US" altLang="ja-JP" sz="9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900" kern="12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市町村イベントへの講師派遣・ブース出展等</a:t>
                      </a:r>
                      <a:endParaRPr lang="ja-JP" altLang="ja-JP" sz="900" kern="100" spc="100" baseline="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5709" marR="35709" marT="18013" marB="18013"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95949655"/>
                  </a:ext>
                </a:extLst>
              </a:tr>
            </a:tbl>
          </a:graphicData>
        </a:graphic>
      </p:graphicFrame>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675805"/>
            <a:ext cx="5832648" cy="1800200"/>
          </a:xfrm>
          <a:prstGeom prst="rect">
            <a:avLst/>
          </a:prstGeom>
        </p:spPr>
      </p:pic>
      <p:sp>
        <p:nvSpPr>
          <p:cNvPr id="2" name="テキスト ボックス 1"/>
          <p:cNvSpPr txBox="1"/>
          <p:nvPr/>
        </p:nvSpPr>
        <p:spPr>
          <a:xfrm>
            <a:off x="35496" y="6546830"/>
            <a:ext cx="5739072" cy="338554"/>
          </a:xfrm>
          <a:prstGeom prst="rect">
            <a:avLst/>
          </a:prstGeom>
          <a:noFill/>
        </p:spPr>
        <p:txBody>
          <a:bodyPr wrap="none" rtlCol="0">
            <a:spAutoFit/>
          </a:bodyPr>
          <a:lstStyle/>
          <a:p>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　企業・大学と連携して、働き方改革や健康経営等に関する課題・情報を共有し、健康への機運醸成を図るためのプラットフォーム</a:t>
            </a:r>
            <a:endParaRPr kumimoji="1" lang="en-US" altLang="ja-JP" sz="800" dirty="0" smtClean="0">
              <a:latin typeface="Meiryo UI" panose="020B0604030504040204" pitchFamily="50" charset="-128"/>
              <a:ea typeface="Meiryo UI" panose="020B0604030504040204" pitchFamily="50" charset="-128"/>
            </a:endParaRPr>
          </a:p>
          <a:p>
            <a:r>
              <a:rPr lang="en-US" altLang="ja-JP" sz="800" dirty="0" smtClean="0">
                <a:latin typeface="Meiryo UI" panose="020B0604030504040204" pitchFamily="50" charset="-128"/>
                <a:ea typeface="Meiryo UI" panose="020B0604030504040204" pitchFamily="50" charset="-128"/>
              </a:rPr>
              <a:t>※2</a:t>
            </a:r>
            <a:r>
              <a:rPr lang="ja-JP" altLang="en-US" sz="800" dirty="0" smtClean="0">
                <a:latin typeface="Meiryo UI" panose="020B0604030504040204" pitchFamily="50" charset="-128"/>
                <a:ea typeface="Meiryo UI" panose="020B0604030504040204" pitchFamily="50" charset="-128"/>
              </a:rPr>
              <a:t>　公民連携で解決すべき行政課題をテーマに設定し、多様な参加者</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公・民</a:t>
            </a:r>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による対話から様々なアイディアを創出する新たな仕組み</a:t>
            </a:r>
            <a:endParaRPr kumimoji="1" lang="ja-JP" altLang="en-US" sz="800" dirty="0">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18256" y="0"/>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企業と部局の連携した取り組み</a:t>
            </a:r>
            <a:r>
              <a:rPr lang="en-US" altLang="ja-JP"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公民戦略連携デスクの役割と主な連携事例</a:t>
            </a:r>
            <a:r>
              <a:rPr lang="en-US" altLang="ja-JP"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35</a:t>
            </a:fld>
            <a:endParaRPr lang="ja-JP" altLang="en-US" sz="1800" dirty="0">
              <a:solidFill>
                <a:schemeClr val="tx1"/>
              </a:solidFill>
            </a:endParaRPr>
          </a:p>
        </p:txBody>
      </p:sp>
    </p:spTree>
    <p:extLst>
      <p:ext uri="{BB962C8B-B14F-4D97-AF65-F5344CB8AC3E}">
        <p14:creationId xmlns:p14="http://schemas.microsoft.com/office/powerpoint/2010/main" val="2423632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⑤</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都市魅力ランキング（交通アクセス部門）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stretch>
            <a:fillRect/>
          </a:stretch>
        </p:blipFill>
        <p:spPr>
          <a:xfrm>
            <a:off x="361667" y="1416293"/>
            <a:ext cx="8420665" cy="3986042"/>
          </a:xfrm>
          <a:prstGeom prst="rect">
            <a:avLst/>
          </a:prstGeom>
        </p:spPr>
      </p:pic>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■分野別世界の都市魅力ランキング：交通アクセス部門の各国推移比較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355976" y="5686849"/>
            <a:ext cx="5591581" cy="230816"/>
          </a:xfrm>
          <a:prstGeom prst="rect">
            <a:avLst/>
          </a:prstGeom>
        </p:spPr>
        <p:txBody>
          <a:bodyPr wrap="square" lIns="91424" tIns="45712" rIns="91424" bIns="45712">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資料：森財団「</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36</a:t>
            </a:fld>
            <a:endParaRPr lang="ja-JP" altLang="en-US" sz="1800" dirty="0">
              <a:solidFill>
                <a:schemeClr val="tx1"/>
              </a:solidFill>
            </a:endParaRPr>
          </a:p>
        </p:txBody>
      </p:sp>
    </p:spTree>
    <p:extLst>
      <p:ext uri="{BB962C8B-B14F-4D97-AF65-F5344CB8AC3E}">
        <p14:creationId xmlns:p14="http://schemas.microsoft.com/office/powerpoint/2010/main" val="971933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39" name="正方形/長方形 38"/>
          <p:cNvSpPr/>
          <p:nvPr/>
        </p:nvSpPr>
        <p:spPr>
          <a:xfrm>
            <a:off x="21754" y="620688"/>
            <a:ext cx="3311860" cy="3455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地方から大阪府への転入推移（人数）</a:t>
            </a:r>
          </a:p>
        </p:txBody>
      </p:sp>
      <p:sp>
        <p:nvSpPr>
          <p:cNvPr id="40" name="正方形/長方形 39"/>
          <p:cNvSpPr/>
          <p:nvPr/>
        </p:nvSpPr>
        <p:spPr>
          <a:xfrm>
            <a:off x="35496" y="3356992"/>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大阪府への転入元（地域別割合）の推移</a:t>
            </a:r>
          </a:p>
        </p:txBody>
      </p:sp>
      <p:sp>
        <p:nvSpPr>
          <p:cNvPr id="42" name="正方形/長方形 41"/>
          <p:cNvSpPr/>
          <p:nvPr/>
        </p:nvSpPr>
        <p:spPr>
          <a:xfrm>
            <a:off x="4361570" y="3359660"/>
            <a:ext cx="408305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地方からの大阪府への転入推移（人数）</a:t>
            </a: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37</a:t>
            </a:fld>
            <a:endParaRPr lang="ja-JP" altLang="en-US" sz="1800" dirty="0">
              <a:solidFill>
                <a:schemeClr val="tx1"/>
              </a:solidFill>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7" y="966268"/>
            <a:ext cx="8727800" cy="2030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18" y="3668442"/>
            <a:ext cx="430655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483" y="3668441"/>
            <a:ext cx="4594012"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226492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38</a:t>
            </a:fld>
            <a:endParaRPr lang="ja-JP" altLang="en-US" sz="1800" dirty="0">
              <a:solidFill>
                <a:schemeClr val="tx1"/>
              </a:solidFill>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4" name="正方形/長方形 13"/>
          <p:cNvSpPr/>
          <p:nvPr/>
        </p:nvSpPr>
        <p:spPr>
          <a:xfrm>
            <a:off x="21754" y="660307"/>
            <a:ext cx="3804586" cy="26634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大阪府から各地域への転出推移（人数）</a:t>
            </a:r>
          </a:p>
        </p:txBody>
      </p:sp>
      <p:sp>
        <p:nvSpPr>
          <p:cNvPr id="21" name="正方形/長方形 20"/>
          <p:cNvSpPr/>
          <p:nvPr/>
        </p:nvSpPr>
        <p:spPr>
          <a:xfrm>
            <a:off x="49369" y="3356992"/>
            <a:ext cx="391208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大阪府からの転出先（地域別割合）の推移</a:t>
            </a:r>
          </a:p>
        </p:txBody>
      </p:sp>
      <p:sp>
        <p:nvSpPr>
          <p:cNvPr id="23" name="正方形/長方形 22"/>
          <p:cNvSpPr/>
          <p:nvPr/>
        </p:nvSpPr>
        <p:spPr>
          <a:xfrm>
            <a:off x="4427984" y="3359660"/>
            <a:ext cx="3984270"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solidFill>
                  <a:schemeClr val="tx1"/>
                </a:solidFill>
                <a:latin typeface="+mn-ea"/>
                <a:cs typeface="Meiryo UI" panose="020B0604030504040204" pitchFamily="50" charset="-128"/>
              </a:rPr>
              <a:t>■</a:t>
            </a:r>
            <a:r>
              <a:rPr lang="ja-JP" altLang="en-US" sz="1400" b="1" u="sng" dirty="0">
                <a:solidFill>
                  <a:schemeClr val="tx1"/>
                </a:solidFill>
                <a:latin typeface="+mn-ea"/>
                <a:cs typeface="Meiryo UI" panose="020B0604030504040204" pitchFamily="50" charset="-128"/>
              </a:rPr>
              <a:t>大阪府からの各地域へ</a:t>
            </a:r>
            <a:r>
              <a:rPr lang="ja-JP" altLang="en-US" sz="1400" b="1" u="sng" dirty="0" smtClean="0">
                <a:solidFill>
                  <a:schemeClr val="tx1"/>
                </a:solidFill>
                <a:latin typeface="+mn-ea"/>
                <a:cs typeface="Meiryo UI" panose="020B0604030504040204" pitchFamily="50" charset="-128"/>
              </a:rPr>
              <a:t>の</a:t>
            </a:r>
            <a:r>
              <a:rPr lang="ja-JP" altLang="en-US" sz="1400" b="1" u="sng" dirty="0">
                <a:solidFill>
                  <a:schemeClr val="tx1"/>
                </a:solidFill>
                <a:latin typeface="+mn-ea"/>
                <a:cs typeface="Meiryo UI" panose="020B0604030504040204" pitchFamily="50" charset="-128"/>
              </a:rPr>
              <a:t>転出</a:t>
            </a:r>
            <a:r>
              <a:rPr lang="ja-JP" altLang="en-US" sz="1400" b="1" u="sng" dirty="0" smtClean="0">
                <a:solidFill>
                  <a:schemeClr val="tx1"/>
                </a:solidFill>
                <a:latin typeface="+mn-ea"/>
                <a:cs typeface="Meiryo UI" panose="020B0604030504040204" pitchFamily="50" charset="-128"/>
              </a:rPr>
              <a:t>推移</a:t>
            </a:r>
            <a:r>
              <a:rPr lang="ja-JP" altLang="en-US" sz="1400" b="1" u="sng" dirty="0">
                <a:solidFill>
                  <a:schemeClr val="tx1"/>
                </a:solidFill>
                <a:latin typeface="+mn-ea"/>
                <a:cs typeface="Meiryo UI" panose="020B0604030504040204" pitchFamily="50" charset="-128"/>
              </a:rPr>
              <a:t>（人数）</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68" y="3668442"/>
            <a:ext cx="430660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1" y="964586"/>
            <a:ext cx="8727676" cy="203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 y="3668441"/>
            <a:ext cx="4306608"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2" y="3668441"/>
            <a:ext cx="4608513" cy="265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3025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男女</a:t>
            </a:r>
            <a:r>
              <a:rPr lang="ja-JP" altLang="en-US" sz="1400" b="1" u="sng" dirty="0">
                <a:latin typeface="Meiryo UI" panose="020B0604030504040204" pitchFamily="50" charset="-128"/>
                <a:ea typeface="Meiryo UI" panose="020B0604030504040204" pitchFamily="50" charset="-128"/>
              </a:rPr>
              <a:t>別就業率</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35</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44</a:t>
            </a:r>
            <a:r>
              <a:rPr lang="ja-JP" altLang="en-US" sz="1400" b="1" u="sng" dirty="0" smtClean="0">
                <a:latin typeface="Meiryo UI" panose="020B0604030504040204" pitchFamily="50" charset="-128"/>
                <a:ea typeface="Meiryo UI" panose="020B0604030504040204" pitchFamily="50" charset="-128"/>
              </a:rPr>
              <a:t>歳</a:t>
            </a:r>
            <a:r>
              <a:rPr lang="ja-JP" altLang="en-US" sz="1400" b="1" u="sng" dirty="0">
                <a:latin typeface="Meiryo UI" panose="020B0604030504040204" pitchFamily="50" charset="-128"/>
                <a:ea typeface="Meiryo UI" panose="020B0604030504040204" pitchFamily="50" charset="-128"/>
              </a:rPr>
              <a:t>）の推移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男女</a:t>
            </a:r>
            <a:r>
              <a:rPr lang="ja-JP" altLang="en-US" sz="1400" b="1" u="sng" dirty="0">
                <a:latin typeface="Meiryo UI" panose="020B0604030504040204" pitchFamily="50" charset="-128"/>
                <a:ea typeface="Meiryo UI" panose="020B0604030504040204" pitchFamily="50" charset="-128"/>
              </a:rPr>
              <a:t>別就業率</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45</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55</a:t>
            </a:r>
            <a:r>
              <a:rPr lang="ja-JP" altLang="en-US" sz="1400" b="1" u="sng" dirty="0" smtClean="0">
                <a:latin typeface="Meiryo UI" panose="020B0604030504040204" pitchFamily="50" charset="-128"/>
                <a:ea typeface="Meiryo UI" panose="020B0604030504040204" pitchFamily="50" charset="-128"/>
              </a:rPr>
              <a:t>歳</a:t>
            </a:r>
            <a:r>
              <a:rPr lang="ja-JP" altLang="en-US" sz="1400" b="1" u="sng" dirty="0">
                <a:latin typeface="Meiryo UI" panose="020B0604030504040204" pitchFamily="50" charset="-128"/>
                <a:ea typeface="Meiryo UI" panose="020B0604030504040204" pitchFamily="50" charset="-128"/>
              </a:rPr>
              <a:t>）の推移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572000" y="609329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：大阪府「労働力調査地方集計結果」および</a:t>
            </a:r>
            <a:r>
              <a:rPr lang="ja-JP" altLang="en-US" sz="1000" dirty="0">
                <a:latin typeface="+mj-ea"/>
              </a:rPr>
              <a:t>総務省「労働力調査</a:t>
            </a:r>
            <a:r>
              <a:rPr lang="ja-JP" altLang="en-US" sz="1000" dirty="0" smtClean="0">
                <a:latin typeface="+mj-ea"/>
              </a:rPr>
              <a:t>」</a:t>
            </a:r>
            <a:r>
              <a:rPr lang="ja-JP" altLang="en-US" sz="1000" dirty="0" smtClean="0">
                <a:latin typeface="+mj-ea"/>
                <a:ea typeface="+mj-ea"/>
              </a:rPr>
              <a:t>より作成</a:t>
            </a:r>
            <a:endParaRPr lang="ja-JP" altLang="en-US" sz="800" dirty="0">
              <a:latin typeface="+mj-ea"/>
              <a:ea typeface="+mj-ea"/>
            </a:endParaRPr>
          </a:p>
        </p:txBody>
      </p:sp>
      <p:sp>
        <p:nvSpPr>
          <p:cNvPr id="18"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273025990"/>
              </p:ext>
            </p:extLst>
          </p:nvPr>
        </p:nvGraphicFramePr>
        <p:xfrm>
          <a:off x="31819" y="4672030"/>
          <a:ext cx="4396164" cy="1272540"/>
        </p:xfrm>
        <a:graphic>
          <a:graphicData uri="http://schemas.openxmlformats.org/drawingml/2006/table">
            <a:tbl>
              <a:tblPr/>
              <a:tblGrid>
                <a:gridCol w="968044">
                  <a:extLst>
                    <a:ext uri="{9D8B030D-6E8A-4147-A177-3AD203B41FA5}">
                      <a16:colId xmlns:a16="http://schemas.microsoft.com/office/drawing/2014/main" val="1607144113"/>
                    </a:ext>
                  </a:extLst>
                </a:gridCol>
                <a:gridCol w="683848">
                  <a:extLst>
                    <a:ext uri="{9D8B030D-6E8A-4147-A177-3AD203B41FA5}">
                      <a16:colId xmlns:a16="http://schemas.microsoft.com/office/drawing/2014/main" val="161044183"/>
                    </a:ext>
                  </a:extLst>
                </a:gridCol>
                <a:gridCol w="683848">
                  <a:extLst>
                    <a:ext uri="{9D8B030D-6E8A-4147-A177-3AD203B41FA5}">
                      <a16:colId xmlns:a16="http://schemas.microsoft.com/office/drawing/2014/main" val="2869179651"/>
                    </a:ext>
                  </a:extLst>
                </a:gridCol>
                <a:gridCol w="686808">
                  <a:extLst>
                    <a:ext uri="{9D8B030D-6E8A-4147-A177-3AD203B41FA5}">
                      <a16:colId xmlns:a16="http://schemas.microsoft.com/office/drawing/2014/main" val="2946788213"/>
                    </a:ext>
                  </a:extLst>
                </a:gridCol>
                <a:gridCol w="686808">
                  <a:extLst>
                    <a:ext uri="{9D8B030D-6E8A-4147-A177-3AD203B41FA5}">
                      <a16:colId xmlns:a16="http://schemas.microsoft.com/office/drawing/2014/main" val="713044465"/>
                    </a:ext>
                  </a:extLst>
                </a:gridCol>
                <a:gridCol w="686808">
                  <a:extLst>
                    <a:ext uri="{9D8B030D-6E8A-4147-A177-3AD203B41FA5}">
                      <a16:colId xmlns:a16="http://schemas.microsoft.com/office/drawing/2014/main" val="2349919032"/>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779034"/>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772795575"/>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4958429"/>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11270725"/>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927972"/>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80795236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148893299"/>
              </p:ext>
            </p:extLst>
          </p:nvPr>
        </p:nvGraphicFramePr>
        <p:xfrm>
          <a:off x="4679187" y="4672030"/>
          <a:ext cx="4404395" cy="1272540"/>
        </p:xfrm>
        <a:graphic>
          <a:graphicData uri="http://schemas.openxmlformats.org/drawingml/2006/table">
            <a:tbl>
              <a:tblPr/>
              <a:tblGrid>
                <a:gridCol w="991217">
                  <a:extLst>
                    <a:ext uri="{9D8B030D-6E8A-4147-A177-3AD203B41FA5}">
                      <a16:colId xmlns:a16="http://schemas.microsoft.com/office/drawing/2014/main" val="971938841"/>
                    </a:ext>
                  </a:extLst>
                </a:gridCol>
                <a:gridCol w="700217">
                  <a:extLst>
                    <a:ext uri="{9D8B030D-6E8A-4147-A177-3AD203B41FA5}">
                      <a16:colId xmlns:a16="http://schemas.microsoft.com/office/drawing/2014/main" val="1830006346"/>
                    </a:ext>
                  </a:extLst>
                </a:gridCol>
                <a:gridCol w="700217">
                  <a:extLst>
                    <a:ext uri="{9D8B030D-6E8A-4147-A177-3AD203B41FA5}">
                      <a16:colId xmlns:a16="http://schemas.microsoft.com/office/drawing/2014/main" val="1262269003"/>
                    </a:ext>
                  </a:extLst>
                </a:gridCol>
                <a:gridCol w="703248">
                  <a:extLst>
                    <a:ext uri="{9D8B030D-6E8A-4147-A177-3AD203B41FA5}">
                      <a16:colId xmlns:a16="http://schemas.microsoft.com/office/drawing/2014/main" val="2882639094"/>
                    </a:ext>
                  </a:extLst>
                </a:gridCol>
                <a:gridCol w="654748">
                  <a:extLst>
                    <a:ext uri="{9D8B030D-6E8A-4147-A177-3AD203B41FA5}">
                      <a16:colId xmlns:a16="http://schemas.microsoft.com/office/drawing/2014/main" val="3432299805"/>
                    </a:ext>
                  </a:extLst>
                </a:gridCol>
                <a:gridCol w="654748">
                  <a:extLst>
                    <a:ext uri="{9D8B030D-6E8A-4147-A177-3AD203B41FA5}">
                      <a16:colId xmlns:a16="http://schemas.microsoft.com/office/drawing/2014/main" val="306529647"/>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9203192"/>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867670255"/>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858433"/>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40656780"/>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229129"/>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79.16%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981262028"/>
                  </a:ext>
                </a:extLst>
              </a:tr>
            </a:tbl>
          </a:graphicData>
        </a:graphic>
      </p:graphicFrame>
      <p:graphicFrame>
        <p:nvGraphicFramePr>
          <p:cNvPr id="14" name="グラフ 13"/>
          <p:cNvGraphicFramePr>
            <a:graphicFrameLocks/>
          </p:cNvGraphicFramePr>
          <p:nvPr>
            <p:extLst>
              <p:ext uri="{D42A27DB-BD31-4B8C-83A1-F6EECF244321}">
                <p14:modId xmlns:p14="http://schemas.microsoft.com/office/powerpoint/2010/main" val="2912760772"/>
              </p:ext>
            </p:extLst>
          </p:nvPr>
        </p:nvGraphicFramePr>
        <p:xfrm>
          <a:off x="18391" y="1374174"/>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3829614740"/>
              </p:ext>
            </p:extLst>
          </p:nvPr>
        </p:nvGraphicFramePr>
        <p:xfrm>
          <a:off x="4508438" y="1389142"/>
          <a:ext cx="4570639" cy="2992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129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txBox="1">
            <a:spLocks/>
          </p:cNvSpPr>
          <p:nvPr/>
        </p:nvSpPr>
        <p:spPr bwMode="auto">
          <a:xfrm>
            <a:off x="-900112" y="-647699"/>
            <a:ext cx="8229601" cy="647700"/>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38" name="正方形/長方形 11"/>
          <p:cNvSpPr>
            <a:spLocks noChangeArrowheads="1"/>
          </p:cNvSpPr>
          <p:nvPr/>
        </p:nvSpPr>
        <p:spPr bwMode="auto">
          <a:xfrm>
            <a:off x="5961186" y="2865984"/>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3"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39</a:t>
            </a:fld>
            <a:endParaRPr lang="ja-JP" altLang="en-US" sz="1800" dirty="0">
              <a:solidFill>
                <a:schemeClr val="tx1"/>
              </a:solidFill>
            </a:endParaRPr>
          </a:p>
        </p:txBody>
      </p:sp>
      <p:sp>
        <p:nvSpPr>
          <p:cNvPr id="18" name="正方形/長方形 11"/>
          <p:cNvSpPr>
            <a:spLocks noChangeArrowheads="1"/>
          </p:cNvSpPr>
          <p:nvPr/>
        </p:nvSpPr>
        <p:spPr bwMode="auto">
          <a:xfrm>
            <a:off x="1352674" y="638190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9" name="正方形/長方形 11"/>
          <p:cNvSpPr>
            <a:spLocks noChangeArrowheads="1"/>
          </p:cNvSpPr>
          <p:nvPr/>
        </p:nvSpPr>
        <p:spPr bwMode="auto">
          <a:xfrm>
            <a:off x="5961186" y="6381328"/>
            <a:ext cx="3075310" cy="221146"/>
          </a:xfrm>
          <a:prstGeom prst="rect">
            <a:avLst/>
          </a:prstGeom>
          <a:noFill/>
          <a:ln w="9525">
            <a:noFill/>
            <a:miter lim="800000"/>
            <a:headEnd/>
            <a:tailEnd/>
          </a:ln>
        </p:spPr>
        <p:txBody>
          <a:bodyPr wrap="square" lIns="91424" tIns="45712" rIns="91424" bIns="45712">
            <a:spAutoFit/>
          </a:bodyPr>
          <a:lstStyle/>
          <a:p>
            <a:r>
              <a:rPr lang="ja-JP" altLang="en-US" sz="800" dirty="0">
                <a:latin typeface="ＭＳ Ｐゴシック" charset="-128"/>
              </a:rPr>
              <a:t>資料：「住民基本台帳人口移動報告」（総務省統計局）より作成</a:t>
            </a:r>
            <a:endParaRPr lang="ja-JP" altLang="en-US" sz="800" dirty="0">
              <a:latin typeface="Calibri" pitchFamily="34" charset="0"/>
            </a:endParaRPr>
          </a:p>
        </p:txBody>
      </p:sp>
      <p:sp>
        <p:nvSpPr>
          <p:cNvPr id="15" name="正方形/長方形 14"/>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地方から東京圏への転入推移（人数）</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07" y="964585"/>
            <a:ext cx="8727800" cy="203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35496"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東京圏への転入元（地域別割合）の推移</a:t>
            </a:r>
          </a:p>
        </p:txBody>
      </p:sp>
      <p:sp>
        <p:nvSpPr>
          <p:cNvPr id="30" name="正方形/長方形 29"/>
          <p:cNvSpPr/>
          <p:nvPr/>
        </p:nvSpPr>
        <p:spPr>
          <a:xfrm>
            <a:off x="4427983" y="3359660"/>
            <a:ext cx="3536432" cy="2520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地方からの東京圏への転入推移（人数）</a:t>
            </a:r>
          </a:p>
        </p:txBody>
      </p:sp>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2" y="3668441"/>
            <a:ext cx="4608513" cy="26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8" y="3663851"/>
            <a:ext cx="4306608" cy="265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29349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タイトル 1"/>
          <p:cNvSpPr txBox="1">
            <a:spLocks/>
          </p:cNvSpPr>
          <p:nvPr/>
        </p:nvSpPr>
        <p:spPr bwMode="auto">
          <a:xfrm>
            <a:off x="122238" y="-792163"/>
            <a:ext cx="8424862" cy="792163"/>
          </a:xfrm>
          <a:prstGeom prst="rect">
            <a:avLst/>
          </a:prstGeom>
          <a:noFill/>
          <a:ln w="9525">
            <a:noFill/>
            <a:miter lim="800000"/>
            <a:headEnd/>
            <a:tailEnd/>
          </a:ln>
        </p:spPr>
        <p:txBody>
          <a:bodyPr lIns="91424" tIns="45712" rIns="91424" bIns="45712" anchor="ctr"/>
          <a:lstStyle/>
          <a:p>
            <a:endParaRPr lang="ja-JP" altLang="en-US" sz="1200">
              <a:latin typeface="Calibri" pitchFamily="34" charset="0"/>
            </a:endParaRPr>
          </a:p>
        </p:txBody>
      </p:sp>
      <p:sp>
        <p:nvSpPr>
          <p:cNvPr id="2" name="スライド番号プレースホルダー 1"/>
          <p:cNvSpPr>
            <a:spLocks noGrp="1"/>
          </p:cNvSpPr>
          <p:nvPr>
            <p:ph type="sldNum" sz="quarter" idx="12"/>
          </p:nvPr>
        </p:nvSpPr>
        <p:spPr>
          <a:xfrm>
            <a:off x="6974905" y="6530350"/>
            <a:ext cx="2133600" cy="365125"/>
          </a:xfrm>
        </p:spPr>
        <p:txBody>
          <a:bodyPr/>
          <a:lstStyle/>
          <a:p>
            <a:pPr>
              <a:defRPr/>
            </a:pPr>
            <a:fld id="{C77793C5-38B7-48A6-8306-0FF47ECB2C84}" type="slidenum">
              <a:rPr lang="ja-JP" altLang="en-US" sz="1800">
                <a:solidFill>
                  <a:schemeClr val="tx1"/>
                </a:solidFill>
              </a:rPr>
              <a:pPr>
                <a:defRPr/>
              </a:pPr>
              <a:t>40</a:t>
            </a:fld>
            <a:endParaRPr lang="ja-JP" altLang="en-US" sz="1800" dirty="0">
              <a:solidFill>
                <a:schemeClr val="tx1"/>
              </a:solidFill>
            </a:endParaRPr>
          </a:p>
        </p:txBody>
      </p:sp>
      <p:sp>
        <p:nvSpPr>
          <p:cNvPr id="12" name="正方形/長方形 12"/>
          <p:cNvSpPr>
            <a:spLocks noChangeArrowheads="1"/>
          </p:cNvSpPr>
          <p:nvPr/>
        </p:nvSpPr>
        <p:spPr bwMode="auto">
          <a:xfrm>
            <a:off x="5257230" y="6674329"/>
            <a:ext cx="3435350" cy="221146"/>
          </a:xfrm>
          <a:prstGeom prst="rect">
            <a:avLst/>
          </a:prstGeom>
          <a:noFill/>
          <a:ln w="9525">
            <a:noFill/>
            <a:miter lim="800000"/>
            <a:headEnd/>
            <a:tailEnd/>
          </a:ln>
        </p:spPr>
        <p:txBody>
          <a:bodyPr lIns="91424" tIns="45712" rIns="91424" bIns="45712">
            <a:spAutoFit/>
          </a:bodyPr>
          <a:lstStyle/>
          <a:p>
            <a:pPr algn="r"/>
            <a:r>
              <a:rPr lang="ja-JP" altLang="en-US" sz="800" dirty="0">
                <a:latin typeface="ＭＳ Ｐゴシック" charset="-128"/>
              </a:rPr>
              <a:t>資料：「住民基本台帳人口移動報告」 （総務省統計局）より作成</a:t>
            </a:r>
            <a:endParaRPr lang="ja-JP" altLang="en-US" sz="800" dirty="0">
              <a:latin typeface="Calibri" pitchFamily="34" charset="0"/>
            </a:endParaRPr>
          </a:p>
        </p:txBody>
      </p:sp>
      <p:sp>
        <p:nvSpPr>
          <p:cNvPr id="657" name="正方形/長方形 656"/>
          <p:cNvSpPr/>
          <p:nvPr/>
        </p:nvSpPr>
        <p:spPr>
          <a:xfrm>
            <a:off x="35497" y="685466"/>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各地域の転入超過数（</a:t>
            </a:r>
            <a:r>
              <a:rPr lang="en-US" altLang="ja-JP" sz="1400" b="1" u="sng" dirty="0" smtClean="0">
                <a:latin typeface="+mn-ea"/>
                <a:cs typeface="Meiryo UI" panose="020B0604030504040204" pitchFamily="50" charset="-128"/>
              </a:rPr>
              <a:t>2019</a:t>
            </a:r>
            <a:r>
              <a:rPr lang="ja-JP" altLang="en-US" sz="1400" b="1" u="sng" dirty="0" smtClean="0">
                <a:latin typeface="+mn-ea"/>
                <a:cs typeface="Meiryo UI" panose="020B0604030504040204" pitchFamily="50" charset="-128"/>
              </a:rPr>
              <a:t>年</a:t>
            </a:r>
            <a:r>
              <a:rPr lang="ja-JP" altLang="en-US" sz="1400" b="1" u="sng" dirty="0">
                <a:latin typeface="+mn-ea"/>
                <a:cs typeface="Meiryo UI" panose="020B0604030504040204" pitchFamily="50" charset="-128"/>
              </a:rPr>
              <a:t>）</a:t>
            </a:r>
          </a:p>
        </p:txBody>
      </p:sp>
      <p:sp>
        <p:nvSpPr>
          <p:cNvPr id="658" name="正方形/長方形 657"/>
          <p:cNvSpPr/>
          <p:nvPr/>
        </p:nvSpPr>
        <p:spPr>
          <a:xfrm>
            <a:off x="35497" y="1844824"/>
            <a:ext cx="3888432" cy="2160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4" tIns="45712" rIns="91424" bIns="45712" anchor="ctr"/>
          <a:lstStyle/>
          <a:p>
            <a:pPr>
              <a:defRPr/>
            </a:pPr>
            <a:r>
              <a:rPr lang="ja-JP" altLang="en-US" sz="1400" b="1" dirty="0">
                <a:latin typeface="+mn-ea"/>
                <a:cs typeface="Meiryo UI" panose="020B0604030504040204" pitchFamily="50" charset="-128"/>
              </a:rPr>
              <a:t>■</a:t>
            </a:r>
            <a:r>
              <a:rPr lang="ja-JP" altLang="en-US" sz="1400" b="1" u="sng" dirty="0">
                <a:latin typeface="+mn-ea"/>
                <a:cs typeface="Meiryo UI" panose="020B0604030504040204" pitchFamily="50" charset="-128"/>
              </a:rPr>
              <a:t>年齢階層別・男女別の転入超過数の推移</a:t>
            </a:r>
          </a:p>
        </p:txBody>
      </p:sp>
      <p:sp>
        <p:nvSpPr>
          <p:cNvPr id="8" name="テキスト ボックス 7"/>
          <p:cNvSpPr txBox="1"/>
          <p:nvPr/>
        </p:nvSpPr>
        <p:spPr>
          <a:xfrm>
            <a:off x="3563888" y="1844824"/>
            <a:ext cx="4983212" cy="400110"/>
          </a:xfrm>
          <a:prstGeom prst="rect">
            <a:avLst/>
          </a:prstGeom>
          <a:noFill/>
        </p:spPr>
        <p:txBody>
          <a:bodyPr wrap="square" rtlCol="0">
            <a:spAutoFit/>
          </a:bodyPr>
          <a:lstStyle/>
          <a:p>
            <a:r>
              <a:rPr lang="en-US" altLang="ja-JP" sz="1000" dirty="0">
                <a:latin typeface="+mn-ea"/>
              </a:rPr>
              <a:t>※</a:t>
            </a:r>
            <a:r>
              <a:rPr lang="ja-JP" altLang="en-US" sz="1000" dirty="0">
                <a:latin typeface="+mn-ea"/>
              </a:rPr>
              <a:t>関東は東京圏（埼玉県・千葉県・東京都・神奈川県）を除き、近畿は大阪府を除く。						</a:t>
            </a:r>
          </a:p>
        </p:txBody>
      </p:sp>
      <p:sp>
        <p:nvSpPr>
          <p:cNvPr id="18"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転出入</a:t>
            </a:r>
            <a:r>
              <a:rPr lang="ja-JP" altLang="en-US" sz="20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状況</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12204" y="945112"/>
            <a:ext cx="8850651" cy="705656"/>
          </a:xfrm>
          <a:prstGeom prst="rect">
            <a:avLst/>
          </a:prstGeom>
        </p:spPr>
      </p:pic>
      <p:pic>
        <p:nvPicPr>
          <p:cNvPr id="7" name="図 6"/>
          <p:cNvPicPr>
            <a:picLocks noChangeAspect="1"/>
          </p:cNvPicPr>
          <p:nvPr/>
        </p:nvPicPr>
        <p:blipFill>
          <a:blip r:embed="rId3"/>
          <a:stretch>
            <a:fillRect/>
          </a:stretch>
        </p:blipFill>
        <p:spPr>
          <a:xfrm>
            <a:off x="112203" y="2040552"/>
            <a:ext cx="8850651" cy="1158000"/>
          </a:xfrm>
          <a:prstGeom prst="rect">
            <a:avLst/>
          </a:prstGeom>
        </p:spPr>
      </p:pic>
      <p:pic>
        <p:nvPicPr>
          <p:cNvPr id="9" name="図 8"/>
          <p:cNvPicPr>
            <a:picLocks noChangeAspect="1"/>
          </p:cNvPicPr>
          <p:nvPr/>
        </p:nvPicPr>
        <p:blipFill>
          <a:blip r:embed="rId4"/>
          <a:stretch>
            <a:fillRect/>
          </a:stretch>
        </p:blipFill>
        <p:spPr>
          <a:xfrm>
            <a:off x="112203" y="3180090"/>
            <a:ext cx="8850651" cy="1158000"/>
          </a:xfrm>
          <a:prstGeom prst="rect">
            <a:avLst/>
          </a:prstGeom>
        </p:spPr>
      </p:pic>
      <p:pic>
        <p:nvPicPr>
          <p:cNvPr id="10" name="図 9"/>
          <p:cNvPicPr>
            <a:picLocks noChangeAspect="1"/>
          </p:cNvPicPr>
          <p:nvPr/>
        </p:nvPicPr>
        <p:blipFill>
          <a:blip r:embed="rId5"/>
          <a:stretch>
            <a:fillRect/>
          </a:stretch>
        </p:blipFill>
        <p:spPr>
          <a:xfrm>
            <a:off x="122238" y="4326911"/>
            <a:ext cx="8840616" cy="1158000"/>
          </a:xfrm>
          <a:prstGeom prst="rect">
            <a:avLst/>
          </a:prstGeom>
        </p:spPr>
      </p:pic>
      <p:pic>
        <p:nvPicPr>
          <p:cNvPr id="16" name="図 15"/>
          <p:cNvPicPr>
            <a:picLocks noChangeAspect="1"/>
          </p:cNvPicPr>
          <p:nvPr/>
        </p:nvPicPr>
        <p:blipFill>
          <a:blip r:embed="rId6"/>
          <a:stretch>
            <a:fillRect/>
          </a:stretch>
        </p:blipFill>
        <p:spPr>
          <a:xfrm>
            <a:off x="112203" y="5459556"/>
            <a:ext cx="8850651" cy="1158000"/>
          </a:xfrm>
          <a:prstGeom prst="rect">
            <a:avLst/>
          </a:prstGeom>
        </p:spPr>
      </p:pic>
    </p:spTree>
    <p:extLst>
      <p:ext uri="{BB962C8B-B14F-4D97-AF65-F5344CB8AC3E}">
        <p14:creationId xmlns:p14="http://schemas.microsoft.com/office/powerpoint/2010/main" val="34488521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817802" y="3933057"/>
            <a:ext cx="5152239" cy="2867860"/>
          </a:xfrm>
          <a:prstGeom prst="rect">
            <a:avLst/>
          </a:prstGeom>
        </p:spPr>
      </p:pic>
      <p:pic>
        <p:nvPicPr>
          <p:cNvPr id="6" name="図 5"/>
          <p:cNvPicPr>
            <a:picLocks noChangeAspect="1"/>
          </p:cNvPicPr>
          <p:nvPr/>
        </p:nvPicPr>
        <p:blipFill>
          <a:blip r:embed="rId4"/>
          <a:stretch>
            <a:fillRect/>
          </a:stretch>
        </p:blipFill>
        <p:spPr>
          <a:xfrm>
            <a:off x="817802" y="1116936"/>
            <a:ext cx="5152239" cy="2867860"/>
          </a:xfrm>
          <a:prstGeom prst="rect">
            <a:avLst/>
          </a:prstGeom>
        </p:spPr>
      </p:pic>
      <p:sp>
        <p:nvSpPr>
          <p:cNvPr id="7" name="正方形/長方形 6"/>
          <p:cNvSpPr/>
          <p:nvPr/>
        </p:nvSpPr>
        <p:spPr>
          <a:xfrm>
            <a:off x="4499992" y="6639164"/>
            <a:ext cx="4320480" cy="246205"/>
          </a:xfrm>
          <a:prstGeom prst="rect">
            <a:avLst/>
          </a:prstGeom>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「大阪・関西Ｕ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ターンに関する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アンケート（</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79512" y="703730"/>
            <a:ext cx="6336704" cy="307760"/>
          </a:xfrm>
          <a:prstGeom prst="rect">
            <a:avLst/>
          </a:prstGeom>
          <a:noFill/>
        </p:spPr>
        <p:txBody>
          <a:bodyPr wrap="square" lIns="91424" tIns="45712" rIns="91424" bIns="45712" rtlCol="0">
            <a:spAutoFit/>
          </a:bodyPr>
          <a:lstStyle/>
          <a:p>
            <a:r>
              <a:rPr lang="ja-JP" altLang="en-US" sz="1400" b="1" dirty="0"/>
              <a:t>■ </a:t>
            </a:r>
            <a:r>
              <a:rPr lang="ja-JP" altLang="en-US" sz="1400" b="1" u="sng" dirty="0"/>
              <a:t>大阪府から東京圏への転出理由（年代別）</a:t>
            </a:r>
            <a:endParaRPr lang="en-US" altLang="ja-JP" sz="1400" b="1" u="sng" dirty="0"/>
          </a:p>
        </p:txBody>
      </p:sp>
      <p:sp>
        <p:nvSpPr>
          <p:cNvPr id="8" name="テキスト ボックス 7"/>
          <p:cNvSpPr txBox="1"/>
          <p:nvPr/>
        </p:nvSpPr>
        <p:spPr>
          <a:xfrm>
            <a:off x="755576" y="1086853"/>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男性</a:t>
            </a:r>
            <a:r>
              <a:rPr lang="en-US" altLang="ja-JP" sz="1100" b="1" dirty="0"/>
              <a:t>】</a:t>
            </a:r>
            <a:endParaRPr lang="en-US" altLang="ja-JP" sz="1100" b="1" u="sng" dirty="0"/>
          </a:p>
        </p:txBody>
      </p:sp>
      <p:sp>
        <p:nvSpPr>
          <p:cNvPr id="9" name="テキスト ボックス 8"/>
          <p:cNvSpPr txBox="1"/>
          <p:nvPr/>
        </p:nvSpPr>
        <p:spPr>
          <a:xfrm>
            <a:off x="755576" y="3933057"/>
            <a:ext cx="711696" cy="263019"/>
          </a:xfrm>
          <a:prstGeom prst="rect">
            <a:avLst/>
          </a:prstGeom>
          <a:noFill/>
        </p:spPr>
        <p:txBody>
          <a:bodyPr wrap="square" lIns="91424" tIns="45712" rIns="91424" bIns="45712" rtlCol="0">
            <a:spAutoFit/>
          </a:bodyPr>
          <a:lstStyle/>
          <a:p>
            <a:r>
              <a:rPr lang="en-US" altLang="ja-JP" sz="1100" b="1" dirty="0"/>
              <a:t>【</a:t>
            </a:r>
            <a:r>
              <a:rPr lang="ja-JP" altLang="en-US" sz="1100" b="1" dirty="0"/>
              <a:t>女性</a:t>
            </a:r>
            <a:r>
              <a:rPr lang="en-US" altLang="ja-JP" sz="1100" b="1" dirty="0"/>
              <a:t>】</a:t>
            </a:r>
            <a:endParaRPr lang="en-US" altLang="ja-JP" sz="1100" b="1" u="sng" dirty="0"/>
          </a:p>
        </p:txBody>
      </p:sp>
      <p:sp>
        <p:nvSpPr>
          <p:cNvPr id="11" name="角丸四角形 10"/>
          <p:cNvSpPr/>
          <p:nvPr/>
        </p:nvSpPr>
        <p:spPr>
          <a:xfrm>
            <a:off x="6156176" y="1236995"/>
            <a:ext cx="2843808" cy="2408030"/>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050" u="sng" dirty="0" smtClean="0">
                <a:solidFill>
                  <a:schemeClr val="tx1"/>
                </a:solidFill>
              </a:rPr>
              <a:t>大阪・関西</a:t>
            </a:r>
            <a:r>
              <a:rPr lang="en-US" altLang="ja-JP" sz="1050" u="sng" dirty="0" smtClean="0">
                <a:solidFill>
                  <a:schemeClr val="tx1"/>
                </a:solidFill>
              </a:rPr>
              <a:t>U</a:t>
            </a:r>
            <a:r>
              <a:rPr lang="ja-JP" altLang="en-US" sz="1050" u="sng" dirty="0">
                <a:solidFill>
                  <a:schemeClr val="tx1"/>
                </a:solidFill>
              </a:rPr>
              <a:t>ターンに関する</a:t>
            </a:r>
            <a:r>
              <a:rPr lang="en-US" altLang="ja-JP" sz="1050" u="sng" dirty="0">
                <a:solidFill>
                  <a:schemeClr val="tx1"/>
                </a:solidFill>
              </a:rPr>
              <a:t>WEB</a:t>
            </a:r>
            <a:r>
              <a:rPr lang="ja-JP" altLang="en-US" sz="1050" u="sng" dirty="0">
                <a:solidFill>
                  <a:schemeClr val="tx1"/>
                </a:solidFill>
              </a:rPr>
              <a:t>アンケートの概要</a:t>
            </a:r>
          </a:p>
          <a:p>
            <a:r>
              <a:rPr lang="ja-JP" altLang="en-US" sz="1050" dirty="0">
                <a:solidFill>
                  <a:schemeClr val="tx1"/>
                </a:solidFill>
              </a:rPr>
              <a:t>・調査対象</a:t>
            </a:r>
            <a:endParaRPr lang="en-US" altLang="ja-JP" sz="1050" dirty="0">
              <a:solidFill>
                <a:schemeClr val="tx1"/>
              </a:solidFill>
            </a:endParaRPr>
          </a:p>
          <a:p>
            <a:r>
              <a:rPr lang="ja-JP" altLang="en-US" sz="1050" dirty="0">
                <a:solidFill>
                  <a:schemeClr val="tx1"/>
                </a:solidFill>
              </a:rPr>
              <a:t>　大阪府出身の東京圏（東京都、神奈川</a:t>
            </a:r>
            <a:endParaRPr lang="en-US" altLang="ja-JP" sz="1050" dirty="0">
              <a:solidFill>
                <a:schemeClr val="tx1"/>
              </a:solidFill>
            </a:endParaRPr>
          </a:p>
          <a:p>
            <a:r>
              <a:rPr lang="ja-JP" altLang="en-US" sz="1050" dirty="0">
                <a:solidFill>
                  <a:schemeClr val="tx1"/>
                </a:solidFill>
              </a:rPr>
              <a:t>　県、埼玉県、千葉県）在住生活者のうち、</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20</a:t>
            </a:r>
            <a:r>
              <a:rPr lang="ja-JP" altLang="en-US" sz="1050" dirty="0">
                <a:solidFill>
                  <a:schemeClr val="tx1"/>
                </a:solidFill>
              </a:rPr>
              <a:t>代以下、</a:t>
            </a:r>
            <a:r>
              <a:rPr lang="en-US" altLang="ja-JP" sz="1050" dirty="0">
                <a:solidFill>
                  <a:schemeClr val="tx1"/>
                </a:solidFill>
              </a:rPr>
              <a:t>30</a:t>
            </a:r>
            <a:r>
              <a:rPr lang="ja-JP" altLang="en-US" sz="1050" dirty="0">
                <a:solidFill>
                  <a:schemeClr val="tx1"/>
                </a:solidFill>
              </a:rPr>
              <a:t>代、</a:t>
            </a:r>
            <a:r>
              <a:rPr lang="en-US" altLang="ja-JP" sz="1050" dirty="0">
                <a:solidFill>
                  <a:schemeClr val="tx1"/>
                </a:solidFill>
              </a:rPr>
              <a:t>40</a:t>
            </a:r>
            <a:r>
              <a:rPr lang="ja-JP" altLang="en-US" sz="1050" dirty="0">
                <a:solidFill>
                  <a:schemeClr val="tx1"/>
                </a:solidFill>
              </a:rPr>
              <a:t>代、</a:t>
            </a:r>
            <a:r>
              <a:rPr lang="en-US" altLang="ja-JP" sz="1050" dirty="0">
                <a:solidFill>
                  <a:schemeClr val="tx1"/>
                </a:solidFill>
              </a:rPr>
              <a:t>50</a:t>
            </a:r>
            <a:r>
              <a:rPr lang="ja-JP" altLang="en-US" sz="1050" dirty="0">
                <a:solidFill>
                  <a:schemeClr val="tx1"/>
                </a:solidFill>
              </a:rPr>
              <a:t>代、</a:t>
            </a:r>
            <a:r>
              <a:rPr lang="en-US" altLang="ja-JP" sz="1050" dirty="0">
                <a:solidFill>
                  <a:schemeClr val="tx1"/>
                </a:solidFill>
              </a:rPr>
              <a:t>60</a:t>
            </a:r>
            <a:r>
              <a:rPr lang="ja-JP" altLang="en-US" sz="1050" dirty="0">
                <a:solidFill>
                  <a:schemeClr val="tx1"/>
                </a:solidFill>
              </a:rPr>
              <a:t>代以上</a:t>
            </a:r>
            <a:endParaRPr lang="en-US" altLang="ja-JP" sz="1050" dirty="0">
              <a:solidFill>
                <a:schemeClr val="tx1"/>
              </a:solidFill>
            </a:endParaRPr>
          </a:p>
          <a:p>
            <a:r>
              <a:rPr lang="ja-JP" altLang="en-US" sz="1050" dirty="0">
                <a:solidFill>
                  <a:schemeClr val="tx1"/>
                </a:solidFill>
              </a:rPr>
              <a:t>　の男女</a:t>
            </a:r>
          </a:p>
          <a:p>
            <a:r>
              <a:rPr lang="ja-JP" altLang="en-US" sz="1050" dirty="0">
                <a:solidFill>
                  <a:schemeClr val="tx1"/>
                </a:solidFill>
              </a:rPr>
              <a:t>・調査時期</a:t>
            </a:r>
            <a:endParaRPr lang="en-US" altLang="ja-JP" sz="1050" dirty="0">
              <a:solidFill>
                <a:schemeClr val="tx1"/>
              </a:solidFill>
            </a:endParaRPr>
          </a:p>
          <a:p>
            <a:r>
              <a:rPr lang="ja-JP" altLang="en-US" sz="1050" dirty="0">
                <a:solidFill>
                  <a:schemeClr val="tx1"/>
                </a:solidFill>
              </a:rPr>
              <a:t>　</a:t>
            </a:r>
            <a:r>
              <a:rPr lang="en-US" altLang="ja-JP" sz="1050" dirty="0" smtClean="0">
                <a:solidFill>
                  <a:schemeClr val="tx1"/>
                </a:solidFill>
              </a:rPr>
              <a:t>2019</a:t>
            </a:r>
            <a:r>
              <a:rPr lang="ja-JP" altLang="en-US" sz="1050" dirty="0" smtClean="0">
                <a:solidFill>
                  <a:schemeClr val="tx1"/>
                </a:solidFill>
              </a:rPr>
              <a:t>年</a:t>
            </a:r>
            <a:r>
              <a:rPr lang="en-US" altLang="ja-JP" sz="1050" dirty="0">
                <a:solidFill>
                  <a:schemeClr val="tx1"/>
                </a:solidFill>
              </a:rPr>
              <a:t>3</a:t>
            </a:r>
            <a:r>
              <a:rPr lang="ja-JP" altLang="en-US" sz="1050" dirty="0" smtClean="0">
                <a:solidFill>
                  <a:schemeClr val="tx1"/>
                </a:solidFill>
              </a:rPr>
              <a:t>月</a:t>
            </a:r>
            <a:r>
              <a:rPr lang="en-US" altLang="ja-JP" sz="1050" dirty="0">
                <a:solidFill>
                  <a:schemeClr val="tx1"/>
                </a:solidFill>
              </a:rPr>
              <a:t>25</a:t>
            </a:r>
            <a:r>
              <a:rPr lang="ja-JP" altLang="en-US" sz="1050" dirty="0">
                <a:solidFill>
                  <a:schemeClr val="tx1"/>
                </a:solidFill>
              </a:rPr>
              <a:t>日</a:t>
            </a:r>
            <a:r>
              <a:rPr lang="ja-JP" altLang="en-US" sz="1050" dirty="0" smtClean="0">
                <a:solidFill>
                  <a:schemeClr val="tx1"/>
                </a:solidFill>
              </a:rPr>
              <a:t>から</a:t>
            </a:r>
            <a:r>
              <a:rPr lang="en-US" altLang="ja-JP" sz="1050" dirty="0" smtClean="0">
                <a:solidFill>
                  <a:schemeClr val="tx1"/>
                </a:solidFill>
              </a:rPr>
              <a:t>3</a:t>
            </a:r>
            <a:r>
              <a:rPr lang="ja-JP" altLang="en-US" sz="1050" dirty="0" smtClean="0">
                <a:solidFill>
                  <a:schemeClr val="tx1"/>
                </a:solidFill>
              </a:rPr>
              <a:t>月</a:t>
            </a:r>
            <a:r>
              <a:rPr lang="en-US" altLang="ja-JP" sz="1050" dirty="0" smtClean="0">
                <a:solidFill>
                  <a:schemeClr val="tx1"/>
                </a:solidFill>
              </a:rPr>
              <a:t>27</a:t>
            </a:r>
            <a:r>
              <a:rPr lang="ja-JP" altLang="en-US" sz="1050" dirty="0" smtClean="0">
                <a:solidFill>
                  <a:schemeClr val="tx1"/>
                </a:solidFill>
              </a:rPr>
              <a:t>日</a:t>
            </a:r>
            <a:r>
              <a:rPr lang="ja-JP" altLang="en-US" sz="1050" dirty="0">
                <a:solidFill>
                  <a:schemeClr val="tx1"/>
                </a:solidFill>
              </a:rPr>
              <a:t>まで</a:t>
            </a:r>
          </a:p>
          <a:p>
            <a:r>
              <a:rPr lang="ja-JP" altLang="en-US" sz="1050" dirty="0">
                <a:solidFill>
                  <a:schemeClr val="tx1"/>
                </a:solidFill>
              </a:rPr>
              <a:t>・回収サンプル数</a:t>
            </a:r>
            <a:endParaRPr lang="en-US" altLang="ja-JP" sz="1050" dirty="0">
              <a:solidFill>
                <a:schemeClr val="tx1"/>
              </a:solidFill>
            </a:endParaRPr>
          </a:p>
          <a:p>
            <a:r>
              <a:rPr lang="ja-JP" altLang="en-US" sz="1050" dirty="0">
                <a:solidFill>
                  <a:schemeClr val="tx1"/>
                </a:solidFill>
              </a:rPr>
              <a:t>　</a:t>
            </a:r>
            <a:r>
              <a:rPr lang="en-US" altLang="ja-JP" sz="1050" dirty="0">
                <a:solidFill>
                  <a:schemeClr val="tx1"/>
                </a:solidFill>
              </a:rPr>
              <a:t>2000</a:t>
            </a:r>
          </a:p>
        </p:txBody>
      </p:sp>
      <p:sp>
        <p:nvSpPr>
          <p:cNvPr id="13"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大阪府から東京圏への転出理由</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41</a:t>
            </a:fld>
            <a:endParaRPr lang="ja-JP" altLang="en-US" sz="1800" dirty="0">
              <a:solidFill>
                <a:schemeClr val="tx1"/>
              </a:solidFill>
            </a:endParaRPr>
          </a:p>
        </p:txBody>
      </p:sp>
    </p:spTree>
    <p:extLst>
      <p:ext uri="{BB962C8B-B14F-4D97-AF65-F5344CB8AC3E}">
        <p14:creationId xmlns:p14="http://schemas.microsoft.com/office/powerpoint/2010/main" val="334188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179512" y="67080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来</a:t>
            </a:r>
            <a:r>
              <a:rPr lang="ja-JP" altLang="en-US" sz="1400" b="1" u="sng" dirty="0" smtClean="0">
                <a:latin typeface="Meiryo UI" panose="020B0604030504040204" pitchFamily="50" charset="-128"/>
                <a:ea typeface="Meiryo UI" panose="020B0604030504040204" pitchFamily="50" charset="-128"/>
              </a:rPr>
              <a:t>阪外国人数の</a:t>
            </a:r>
            <a:r>
              <a:rPr lang="ja-JP" altLang="en-US" sz="1400" b="1" u="sng" dirty="0">
                <a:latin typeface="Meiryo UI" panose="020B0604030504040204" pitchFamily="50" charset="-128"/>
                <a:ea typeface="Meiryo UI" panose="020B0604030504040204" pitchFamily="50" charset="-128"/>
              </a:rPr>
              <a:t>推移</a:t>
            </a:r>
            <a:endParaRPr lang="en-US" altLang="ja-JP" sz="1400" b="1" u="sng"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139952" y="6654569"/>
            <a:ext cx="4536504" cy="230816"/>
          </a:xfrm>
          <a:prstGeom prst="rect">
            <a:avLst/>
          </a:prstGeom>
          <a:noFill/>
        </p:spPr>
        <p:txBody>
          <a:bodyPr wrap="square" lIns="91424" tIns="45712" rIns="91424" bIns="45712" rtlCol="0">
            <a:spAutoFit/>
          </a:bodyPr>
          <a:lstStyle/>
          <a:p>
            <a:r>
              <a:rPr lang="ja-JP" altLang="en-US" sz="900" dirty="0"/>
              <a:t>資料：国際観光統計（ＪＮＴＯ）及び消費動向調査（観光庁）より作成</a:t>
            </a:r>
          </a:p>
        </p:txBody>
      </p:sp>
      <p:sp>
        <p:nvSpPr>
          <p:cNvPr id="16" name="正方形/長方形 15"/>
          <p:cNvSpPr/>
          <p:nvPr/>
        </p:nvSpPr>
        <p:spPr>
          <a:xfrm>
            <a:off x="971600" y="910161"/>
            <a:ext cx="79208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a:r>
              <a:rPr lang="ja-JP" altLang="en-US" sz="800" dirty="0" smtClean="0">
                <a:solidFill>
                  <a:schemeClr val="tx1"/>
                </a:solidFill>
              </a:rPr>
              <a:t>（</a:t>
            </a:r>
            <a:r>
              <a:rPr lang="ja-JP" altLang="en-US" sz="800" dirty="0">
                <a:solidFill>
                  <a:schemeClr val="tx1"/>
                </a:solidFill>
              </a:rPr>
              <a:t>万人</a:t>
            </a:r>
            <a:r>
              <a:rPr lang="ja-JP" altLang="en-US" sz="800" dirty="0" smtClean="0">
                <a:solidFill>
                  <a:schemeClr val="tx1"/>
                </a:solidFill>
              </a:rPr>
              <a:t>）</a:t>
            </a:r>
            <a:endParaRPr kumimoji="1" lang="ja-JP" altLang="en-US" dirty="0">
              <a:solidFill>
                <a:schemeClr val="tx1"/>
              </a:solidFill>
            </a:endParaRPr>
          </a:p>
        </p:txBody>
      </p:sp>
      <p:sp>
        <p:nvSpPr>
          <p:cNvPr id="4" name="テキスト ボックス 3"/>
          <p:cNvSpPr txBox="1"/>
          <p:nvPr/>
        </p:nvSpPr>
        <p:spPr>
          <a:xfrm>
            <a:off x="7627843" y="4304223"/>
            <a:ext cx="633507" cy="200055"/>
          </a:xfrm>
          <a:prstGeom prst="rect">
            <a:avLst/>
          </a:prstGeom>
          <a:noFill/>
        </p:spPr>
        <p:txBody>
          <a:bodyPr wrap="none" rtlCol="0">
            <a:spAutoFit/>
          </a:bodyPr>
          <a:lstStyle/>
          <a:p>
            <a:r>
              <a:rPr kumimoji="1" lang="ja-JP" altLang="en-US" sz="700" dirty="0" smtClean="0">
                <a:latin typeface="游ゴシック" panose="020B0400000000000000" pitchFamily="50" charset="-128"/>
                <a:ea typeface="游ゴシック" panose="020B0400000000000000" pitchFamily="50" charset="-128"/>
              </a:rPr>
              <a:t>（速報値）</a:t>
            </a:r>
            <a:endParaRPr kumimoji="1" lang="ja-JP" altLang="en-US" sz="700" dirty="0">
              <a:latin typeface="游ゴシック" panose="020B0400000000000000" pitchFamily="50" charset="-128"/>
              <a:ea typeface="游ゴシック" panose="020B0400000000000000"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804909836"/>
              </p:ext>
            </p:extLst>
          </p:nvPr>
        </p:nvGraphicFramePr>
        <p:xfrm>
          <a:off x="882650" y="4714312"/>
          <a:ext cx="7378700" cy="1520190"/>
        </p:xfrm>
        <a:graphic>
          <a:graphicData uri="http://schemas.openxmlformats.org/drawingml/2006/table">
            <a:tbl>
              <a:tblPr/>
              <a:tblGrid>
                <a:gridCol w="1209155">
                  <a:extLst>
                    <a:ext uri="{9D8B030D-6E8A-4147-A177-3AD203B41FA5}">
                      <a16:colId xmlns:a16="http://schemas.microsoft.com/office/drawing/2014/main" val="1860279426"/>
                    </a:ext>
                  </a:extLst>
                </a:gridCol>
                <a:gridCol w="679995">
                  <a:extLst>
                    <a:ext uri="{9D8B030D-6E8A-4147-A177-3AD203B41FA5}">
                      <a16:colId xmlns:a16="http://schemas.microsoft.com/office/drawing/2014/main" val="2672893755"/>
                    </a:ext>
                  </a:extLst>
                </a:gridCol>
                <a:gridCol w="691015">
                  <a:extLst>
                    <a:ext uri="{9D8B030D-6E8A-4147-A177-3AD203B41FA5}">
                      <a16:colId xmlns:a16="http://schemas.microsoft.com/office/drawing/2014/main" val="1235168395"/>
                    </a:ext>
                  </a:extLst>
                </a:gridCol>
                <a:gridCol w="685505">
                  <a:extLst>
                    <a:ext uri="{9D8B030D-6E8A-4147-A177-3AD203B41FA5}">
                      <a16:colId xmlns:a16="http://schemas.microsoft.com/office/drawing/2014/main" val="4190306035"/>
                    </a:ext>
                  </a:extLst>
                </a:gridCol>
                <a:gridCol w="685505">
                  <a:extLst>
                    <a:ext uri="{9D8B030D-6E8A-4147-A177-3AD203B41FA5}">
                      <a16:colId xmlns:a16="http://schemas.microsoft.com/office/drawing/2014/main" val="2634343398"/>
                    </a:ext>
                  </a:extLst>
                </a:gridCol>
                <a:gridCol w="685505">
                  <a:extLst>
                    <a:ext uri="{9D8B030D-6E8A-4147-A177-3AD203B41FA5}">
                      <a16:colId xmlns:a16="http://schemas.microsoft.com/office/drawing/2014/main" val="813385625"/>
                    </a:ext>
                  </a:extLst>
                </a:gridCol>
                <a:gridCol w="685505">
                  <a:extLst>
                    <a:ext uri="{9D8B030D-6E8A-4147-A177-3AD203B41FA5}">
                      <a16:colId xmlns:a16="http://schemas.microsoft.com/office/drawing/2014/main" val="510996450"/>
                    </a:ext>
                  </a:extLst>
                </a:gridCol>
                <a:gridCol w="685505">
                  <a:extLst>
                    <a:ext uri="{9D8B030D-6E8A-4147-A177-3AD203B41FA5}">
                      <a16:colId xmlns:a16="http://schemas.microsoft.com/office/drawing/2014/main" val="2008614636"/>
                    </a:ext>
                  </a:extLst>
                </a:gridCol>
                <a:gridCol w="685505">
                  <a:extLst>
                    <a:ext uri="{9D8B030D-6E8A-4147-A177-3AD203B41FA5}">
                      <a16:colId xmlns:a16="http://schemas.microsoft.com/office/drawing/2014/main" val="2873847729"/>
                    </a:ext>
                  </a:extLst>
                </a:gridCol>
                <a:gridCol w="685505">
                  <a:extLst>
                    <a:ext uri="{9D8B030D-6E8A-4147-A177-3AD203B41FA5}">
                      <a16:colId xmlns:a16="http://schemas.microsoft.com/office/drawing/2014/main" val="800545382"/>
                    </a:ext>
                  </a:extLst>
                </a:gridCol>
              </a:tblGrid>
              <a:tr h="171450">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速報値</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166370"/>
                  </a:ext>
                </a:extLst>
              </a:tr>
              <a:tr h="228600">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2011</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2012</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552352370"/>
                  </a:ext>
                </a:extLst>
              </a:tr>
              <a:tr h="228600">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来阪外国人数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940.0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1110.3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1141.6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1230.6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886100"/>
                  </a:ext>
                </a:extLst>
              </a:tr>
              <a:tr h="171450">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中国の割合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11582035"/>
                  </a:ext>
                </a:extLst>
              </a:tr>
              <a:tr h="171450">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韓国の割合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426104"/>
                  </a:ext>
                </a:extLst>
              </a:tr>
              <a:tr h="171450">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台湾の割合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32154998"/>
                  </a:ext>
                </a:extLst>
              </a:tr>
              <a:tr h="171450">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香港の割合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10550469"/>
                  </a:ext>
                </a:extLst>
              </a:tr>
              <a:tr h="171450">
                <a:tc>
                  <a:txBody>
                    <a:bodyPr/>
                    <a:lstStyle/>
                    <a:p>
                      <a:pPr algn="l"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アメリカの割合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00227895"/>
                  </a:ext>
                </a:extLst>
              </a:tr>
            </a:tbl>
          </a:graphicData>
        </a:graphic>
      </p:graphicFrame>
      <p:sp>
        <p:nvSpPr>
          <p:cNvPr id="17"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来阪外国人数</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42</a:t>
            </a:fld>
            <a:endParaRPr lang="ja-JP" altLang="en-US" sz="1800" dirty="0">
              <a:solidFill>
                <a:schemeClr val="tx1"/>
              </a:solidFill>
            </a:endParaRPr>
          </a:p>
        </p:txBody>
      </p:sp>
      <p:sp>
        <p:nvSpPr>
          <p:cNvPr id="3" name="テキスト ボックス 2"/>
          <p:cNvSpPr txBox="1"/>
          <p:nvPr/>
        </p:nvSpPr>
        <p:spPr>
          <a:xfrm rot="5400000">
            <a:off x="1445866" y="4319612"/>
            <a:ext cx="144016" cy="369332"/>
          </a:xfrm>
          <a:prstGeom prst="rect">
            <a:avLst/>
          </a:prstGeom>
          <a:solidFill>
            <a:schemeClr val="bg1"/>
          </a:solidFill>
        </p:spPr>
        <p:txBody>
          <a:bodyPr wrap="square" rtlCol="0">
            <a:spAutoFit/>
          </a:bodyPr>
          <a:lstStyle/>
          <a:p>
            <a:endParaRPr kumimoji="1" lang="ja-JP" altLang="en-US" dirty="0"/>
          </a:p>
        </p:txBody>
      </p:sp>
      <p:grpSp>
        <p:nvGrpSpPr>
          <p:cNvPr id="6" name="グループ化 5"/>
          <p:cNvGrpSpPr/>
          <p:nvPr/>
        </p:nvGrpSpPr>
        <p:grpSpPr>
          <a:xfrm>
            <a:off x="539552" y="1002004"/>
            <a:ext cx="8208912" cy="3735743"/>
            <a:chOff x="539552" y="1002004"/>
            <a:chExt cx="8208912" cy="3735743"/>
          </a:xfrm>
        </p:grpSpPr>
        <p:graphicFrame>
          <p:nvGraphicFramePr>
            <p:cNvPr id="11" name="グラフ 10"/>
            <p:cNvGraphicFramePr>
              <a:graphicFrameLocks/>
            </p:cNvGraphicFramePr>
            <p:nvPr>
              <p:extLst>
                <p:ext uri="{D42A27DB-BD31-4B8C-83A1-F6EECF244321}">
                  <p14:modId xmlns:p14="http://schemas.microsoft.com/office/powerpoint/2010/main" val="3175056956"/>
                </p:ext>
              </p:extLst>
            </p:nvPr>
          </p:nvGraphicFramePr>
          <p:xfrm>
            <a:off x="539552" y="1002004"/>
            <a:ext cx="8208912" cy="3735743"/>
          </p:xfrm>
          <a:graphic>
            <a:graphicData uri="http://schemas.openxmlformats.org/drawingml/2006/chart">
              <c:chart xmlns:c="http://schemas.openxmlformats.org/drawingml/2006/chart" xmlns:r="http://schemas.openxmlformats.org/officeDocument/2006/relationships" r:id="rId3"/>
            </a:graphicData>
          </a:graphic>
        </p:graphicFrame>
        <p:sp>
          <p:nvSpPr>
            <p:cNvPr id="2" name="減算 1"/>
            <p:cNvSpPr/>
            <p:nvPr/>
          </p:nvSpPr>
          <p:spPr>
            <a:xfrm>
              <a:off x="1283848" y="4449753"/>
              <a:ext cx="468052" cy="274150"/>
            </a:xfrm>
            <a:prstGeom prst="mathMinus">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85070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0805"/>
            <a:ext cx="9144000" cy="620688"/>
          </a:xfrm>
          <a:prstGeom prst="rect">
            <a:avLst/>
          </a:prstGeom>
          <a:ln/>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Ⅲ</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p>
          <a:p>
            <a:pPr algn="l"/>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⑥</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都市魅力ランキング（文化・交流部門）　　　　　　　　　　　　　　　（参考指標）</a:t>
            </a:r>
            <a:endPar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4283968" y="5445224"/>
            <a:ext cx="5591581" cy="230816"/>
          </a:xfrm>
          <a:prstGeom prst="rect">
            <a:avLst/>
          </a:prstGeom>
        </p:spPr>
        <p:txBody>
          <a:bodyPr wrap="square" lIns="91424" tIns="45712" rIns="91424" bIns="45712">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資料：森財団「</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世界の都市総合力ランキング」（</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Global Power City Index, GPCI</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）より作成</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0" y="811110"/>
            <a:ext cx="61561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■分野別世界の都市魅力ランキング：文化・交流部門の各国推移比較</a:t>
            </a:r>
            <a:endParaRPr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2"/>
          <a:stretch>
            <a:fillRect/>
          </a:stretch>
        </p:blipFill>
        <p:spPr>
          <a:xfrm>
            <a:off x="314862" y="1375552"/>
            <a:ext cx="8514276" cy="3744417"/>
          </a:xfrm>
          <a:prstGeom prst="rect">
            <a:avLst/>
          </a:prstGeom>
        </p:spPr>
      </p:pic>
      <p:sp>
        <p:nvSpPr>
          <p:cNvPr id="7" name="スライド番号プレースホルダー 1"/>
          <p:cNvSpPr>
            <a:spLocks noGrp="1"/>
          </p:cNvSpPr>
          <p:nvPr>
            <p:ph type="sldNum" sz="quarter" idx="12"/>
          </p:nvPr>
        </p:nvSpPr>
        <p:spPr>
          <a:xfrm>
            <a:off x="7010400" y="6529737"/>
            <a:ext cx="2133600" cy="365125"/>
          </a:xfrm>
        </p:spPr>
        <p:txBody>
          <a:bodyPr/>
          <a:lstStyle/>
          <a:p>
            <a:pPr>
              <a:defRPr/>
            </a:pPr>
            <a:fld id="{C77793C5-38B7-48A6-8306-0FF47ECB2C84}" type="slidenum">
              <a:rPr lang="ja-JP" altLang="en-US" sz="1800">
                <a:solidFill>
                  <a:schemeClr val="tx1"/>
                </a:solidFill>
              </a:rPr>
              <a:pPr>
                <a:defRPr/>
              </a:pPr>
              <a:t>43</a:t>
            </a:fld>
            <a:endParaRPr lang="ja-JP" altLang="en-US" sz="1800" dirty="0">
              <a:solidFill>
                <a:schemeClr val="tx1"/>
              </a:solidFill>
            </a:endParaRPr>
          </a:p>
        </p:txBody>
      </p:sp>
    </p:spTree>
    <p:extLst>
      <p:ext uri="{BB962C8B-B14F-4D97-AF65-F5344CB8AC3E}">
        <p14:creationId xmlns:p14="http://schemas.microsoft.com/office/powerpoint/2010/main" val="2856458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4</a:t>
            </a:fld>
            <a:endParaRPr lang="ja-JP" altLang="en-US" sz="1800" dirty="0">
              <a:solidFill>
                <a:schemeClr val="tx1"/>
              </a:solidFill>
            </a:endParaRPr>
          </a:p>
        </p:txBody>
      </p:sp>
      <p:sp>
        <p:nvSpPr>
          <p:cNvPr id="10" name="テキスト ボックス 9"/>
          <p:cNvSpPr txBox="1"/>
          <p:nvPr/>
        </p:nvSpPr>
        <p:spPr>
          <a:xfrm>
            <a:off x="179512"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男女</a:t>
            </a:r>
            <a:r>
              <a:rPr lang="ja-JP" altLang="en-US" sz="1400" b="1" u="sng" dirty="0">
                <a:latin typeface="Meiryo UI" panose="020B0604030504040204" pitchFamily="50" charset="-128"/>
                <a:ea typeface="Meiryo UI" panose="020B0604030504040204" pitchFamily="50" charset="-128"/>
              </a:rPr>
              <a:t>別就業率</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55</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a:latin typeface="Meiryo UI" panose="020B0604030504040204" pitchFamily="50" charset="-128"/>
                <a:ea typeface="Meiryo UI" panose="020B0604030504040204" pitchFamily="50" charset="-128"/>
              </a:rPr>
              <a:t>64</a:t>
            </a:r>
            <a:r>
              <a:rPr lang="ja-JP" altLang="en-US" sz="1400" b="1" u="sng" dirty="0" smtClean="0">
                <a:latin typeface="Meiryo UI" panose="020B0604030504040204" pitchFamily="50" charset="-128"/>
                <a:ea typeface="Meiryo UI" panose="020B0604030504040204" pitchFamily="50" charset="-128"/>
              </a:rPr>
              <a:t>歳</a:t>
            </a:r>
            <a:r>
              <a:rPr lang="ja-JP" altLang="en-US" sz="1400" b="1" u="sng" dirty="0">
                <a:latin typeface="Meiryo UI" panose="020B0604030504040204" pitchFamily="50" charset="-128"/>
                <a:ea typeface="Meiryo UI" panose="020B0604030504040204" pitchFamily="50" charset="-128"/>
              </a:rPr>
              <a:t>）の推移</a:t>
            </a:r>
            <a:endParaRPr lang="en-US" altLang="ja-JP" sz="1400" b="1" u="sng"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427984" y="775738"/>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男女</a:t>
            </a:r>
            <a:r>
              <a:rPr lang="ja-JP" altLang="en-US" sz="1400" b="1" u="sng" dirty="0">
                <a:latin typeface="Meiryo UI" panose="020B0604030504040204" pitchFamily="50" charset="-128"/>
                <a:ea typeface="Meiryo UI" panose="020B0604030504040204" pitchFamily="50" charset="-128"/>
              </a:rPr>
              <a:t>別就業率</a:t>
            </a:r>
            <a:r>
              <a:rPr lang="ja-JP" altLang="en-US" sz="1400" b="1" u="sng" dirty="0" smtClean="0">
                <a:latin typeface="Meiryo UI" panose="020B0604030504040204" pitchFamily="50" charset="-128"/>
                <a:ea typeface="Meiryo UI" panose="020B0604030504040204" pitchFamily="50" charset="-128"/>
              </a:rPr>
              <a:t>（</a:t>
            </a:r>
            <a:r>
              <a:rPr lang="en-US" altLang="ja-JP" sz="1400" b="1" u="sng" dirty="0" smtClean="0">
                <a:latin typeface="Meiryo UI" panose="020B0604030504040204" pitchFamily="50" charset="-128"/>
                <a:ea typeface="Meiryo UI" panose="020B0604030504040204" pitchFamily="50" charset="-128"/>
              </a:rPr>
              <a:t>65</a:t>
            </a:r>
            <a:r>
              <a:rPr lang="ja-JP" altLang="en-US" sz="1400" b="1" u="sng" dirty="0" smtClean="0">
                <a:latin typeface="Meiryo UI" panose="020B0604030504040204" pitchFamily="50" charset="-128"/>
                <a:ea typeface="Meiryo UI" panose="020B0604030504040204" pitchFamily="50" charset="-128"/>
              </a:rPr>
              <a:t>歳以上～）</a:t>
            </a:r>
            <a:r>
              <a:rPr lang="ja-JP" altLang="en-US" sz="1400" b="1" u="sng" dirty="0">
                <a:latin typeface="Meiryo UI" panose="020B0604030504040204" pitchFamily="50" charset="-128"/>
                <a:ea typeface="Meiryo UI" panose="020B0604030504040204" pitchFamily="50" charset="-128"/>
              </a:rPr>
              <a:t>の推移</a:t>
            </a:r>
            <a:endParaRPr lang="en-US" altLang="ja-JP" sz="1400" b="1" u="sng" dirty="0">
              <a:latin typeface="Meiryo UI" panose="020B0604030504040204" pitchFamily="50" charset="-128"/>
              <a:ea typeface="Meiryo UI" panose="020B0604030504040204" pitchFamily="50" charset="-128"/>
            </a:endParaRPr>
          </a:p>
        </p:txBody>
      </p:sp>
      <p:sp>
        <p:nvSpPr>
          <p:cNvPr id="11" name="正方形/長方形 4"/>
          <p:cNvSpPr>
            <a:spLocks noChangeArrowheads="1"/>
          </p:cNvSpPr>
          <p:nvPr/>
        </p:nvSpPr>
        <p:spPr bwMode="auto">
          <a:xfrm>
            <a:off x="4572000" y="6093296"/>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：大阪府「労働力調査地方集計結果」および</a:t>
            </a:r>
            <a:r>
              <a:rPr lang="ja-JP" altLang="en-US" sz="1000" dirty="0">
                <a:latin typeface="+mj-ea"/>
              </a:rPr>
              <a:t>総務省「労働力調査</a:t>
            </a:r>
            <a:r>
              <a:rPr lang="ja-JP" altLang="en-US" sz="1000" dirty="0" smtClean="0">
                <a:latin typeface="+mj-ea"/>
              </a:rPr>
              <a:t>」</a:t>
            </a:r>
            <a:r>
              <a:rPr lang="ja-JP" altLang="en-US" sz="1000" dirty="0" smtClean="0">
                <a:latin typeface="+mj-ea"/>
                <a:ea typeface="+mj-ea"/>
              </a:rPr>
              <a:t>より作成</a:t>
            </a:r>
            <a:endParaRPr lang="ja-JP" altLang="en-US" sz="800" dirty="0">
              <a:latin typeface="+mj-ea"/>
              <a:ea typeface="+mj-ea"/>
            </a:endParaRPr>
          </a:p>
        </p:txBody>
      </p:sp>
      <p:sp>
        <p:nvSpPr>
          <p:cNvPr id="19"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年齢別</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就業率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2626716103"/>
              </p:ext>
            </p:extLst>
          </p:nvPr>
        </p:nvGraphicFramePr>
        <p:xfrm>
          <a:off x="179512" y="4696179"/>
          <a:ext cx="4543400" cy="1272540"/>
        </p:xfrm>
        <a:graphic>
          <a:graphicData uri="http://schemas.openxmlformats.org/drawingml/2006/table">
            <a:tbl>
              <a:tblPr/>
              <a:tblGrid>
                <a:gridCol w="1000466">
                  <a:extLst>
                    <a:ext uri="{9D8B030D-6E8A-4147-A177-3AD203B41FA5}">
                      <a16:colId xmlns:a16="http://schemas.microsoft.com/office/drawing/2014/main" val="1414293457"/>
                    </a:ext>
                  </a:extLst>
                </a:gridCol>
                <a:gridCol w="706752">
                  <a:extLst>
                    <a:ext uri="{9D8B030D-6E8A-4147-A177-3AD203B41FA5}">
                      <a16:colId xmlns:a16="http://schemas.microsoft.com/office/drawing/2014/main" val="1707325385"/>
                    </a:ext>
                  </a:extLst>
                </a:gridCol>
                <a:gridCol w="706752">
                  <a:extLst>
                    <a:ext uri="{9D8B030D-6E8A-4147-A177-3AD203B41FA5}">
                      <a16:colId xmlns:a16="http://schemas.microsoft.com/office/drawing/2014/main" val="1849174927"/>
                    </a:ext>
                  </a:extLst>
                </a:gridCol>
                <a:gridCol w="709810">
                  <a:extLst>
                    <a:ext uri="{9D8B030D-6E8A-4147-A177-3AD203B41FA5}">
                      <a16:colId xmlns:a16="http://schemas.microsoft.com/office/drawing/2014/main" val="428668012"/>
                    </a:ext>
                  </a:extLst>
                </a:gridCol>
                <a:gridCol w="709810">
                  <a:extLst>
                    <a:ext uri="{9D8B030D-6E8A-4147-A177-3AD203B41FA5}">
                      <a16:colId xmlns:a16="http://schemas.microsoft.com/office/drawing/2014/main" val="2202379129"/>
                    </a:ext>
                  </a:extLst>
                </a:gridCol>
                <a:gridCol w="709810">
                  <a:extLst>
                    <a:ext uri="{9D8B030D-6E8A-4147-A177-3AD203B41FA5}">
                      <a16:colId xmlns:a16="http://schemas.microsoft.com/office/drawing/2014/main" val="2249330272"/>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01761"/>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387498101"/>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441405"/>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86.26%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86.89%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296967"/>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73315"/>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3122105"/>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080477362"/>
              </p:ext>
            </p:extLst>
          </p:nvPr>
        </p:nvGraphicFramePr>
        <p:xfrm>
          <a:off x="4788023" y="4696179"/>
          <a:ext cx="4320205" cy="1272540"/>
        </p:xfrm>
        <a:graphic>
          <a:graphicData uri="http://schemas.openxmlformats.org/drawingml/2006/table">
            <a:tbl>
              <a:tblPr/>
              <a:tblGrid>
                <a:gridCol w="972269">
                  <a:extLst>
                    <a:ext uri="{9D8B030D-6E8A-4147-A177-3AD203B41FA5}">
                      <a16:colId xmlns:a16="http://schemas.microsoft.com/office/drawing/2014/main" val="271645692"/>
                    </a:ext>
                  </a:extLst>
                </a:gridCol>
                <a:gridCol w="686832">
                  <a:extLst>
                    <a:ext uri="{9D8B030D-6E8A-4147-A177-3AD203B41FA5}">
                      <a16:colId xmlns:a16="http://schemas.microsoft.com/office/drawing/2014/main" val="1179866596"/>
                    </a:ext>
                  </a:extLst>
                </a:gridCol>
                <a:gridCol w="686832">
                  <a:extLst>
                    <a:ext uri="{9D8B030D-6E8A-4147-A177-3AD203B41FA5}">
                      <a16:colId xmlns:a16="http://schemas.microsoft.com/office/drawing/2014/main" val="3755736853"/>
                    </a:ext>
                  </a:extLst>
                </a:gridCol>
                <a:gridCol w="689806">
                  <a:extLst>
                    <a:ext uri="{9D8B030D-6E8A-4147-A177-3AD203B41FA5}">
                      <a16:colId xmlns:a16="http://schemas.microsoft.com/office/drawing/2014/main" val="2669515802"/>
                    </a:ext>
                  </a:extLst>
                </a:gridCol>
                <a:gridCol w="642233">
                  <a:extLst>
                    <a:ext uri="{9D8B030D-6E8A-4147-A177-3AD203B41FA5}">
                      <a16:colId xmlns:a16="http://schemas.microsoft.com/office/drawing/2014/main" val="1915683137"/>
                    </a:ext>
                  </a:extLst>
                </a:gridCol>
                <a:gridCol w="642233">
                  <a:extLst>
                    <a:ext uri="{9D8B030D-6E8A-4147-A177-3AD203B41FA5}">
                      <a16:colId xmlns:a16="http://schemas.microsoft.com/office/drawing/2014/main" val="3113955652"/>
                    </a:ext>
                  </a:extLst>
                </a:gridCol>
              </a:tblGrid>
              <a:tr h="171450">
                <a:tc gridSpan="3">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歳以上）</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439457"/>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3768299095"/>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746183"/>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全国（男性）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30.85%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34.10%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77946838"/>
                  </a:ext>
                </a:extLst>
              </a:tr>
              <a:tr h="219075">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大阪府（女性）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57234"/>
                  </a:ext>
                </a:extLst>
              </a:tr>
              <a:tr h="219075">
                <a:tc>
                  <a:txBody>
                    <a:bodyPr/>
                    <a:lstStyle/>
                    <a:p>
                      <a:pPr algn="l" fontAlgn="ctr"/>
                      <a:r>
                        <a:rPr lang="zh-CN"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全国（女性）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83437693"/>
                  </a:ext>
                </a:extLst>
              </a:tr>
            </a:tbl>
          </a:graphicData>
        </a:graphic>
      </p:graphicFrame>
      <p:graphicFrame>
        <p:nvGraphicFramePr>
          <p:cNvPr id="20" name="グラフ 19"/>
          <p:cNvGraphicFramePr>
            <a:graphicFrameLocks/>
          </p:cNvGraphicFramePr>
          <p:nvPr>
            <p:extLst>
              <p:ext uri="{D42A27DB-BD31-4B8C-83A1-F6EECF244321}">
                <p14:modId xmlns:p14="http://schemas.microsoft.com/office/powerpoint/2010/main" val="2292305119"/>
              </p:ext>
            </p:extLst>
          </p:nvPr>
        </p:nvGraphicFramePr>
        <p:xfrm>
          <a:off x="-45526" y="1626711"/>
          <a:ext cx="4698548" cy="3007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1720119476"/>
              </p:ext>
            </p:extLst>
          </p:nvPr>
        </p:nvGraphicFramePr>
        <p:xfrm>
          <a:off x="4427984" y="1634194"/>
          <a:ext cx="4570639" cy="29922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52206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5</a:t>
            </a:fld>
            <a:endParaRPr lang="ja-JP" altLang="en-US" sz="1800" dirty="0">
              <a:solidFill>
                <a:schemeClr val="tx1"/>
              </a:solidFill>
            </a:endParaRPr>
          </a:p>
        </p:txBody>
      </p:sp>
      <p:sp>
        <p:nvSpPr>
          <p:cNvPr id="10" name="テキスト ボックス 9"/>
          <p:cNvSpPr txBox="1"/>
          <p:nvPr/>
        </p:nvSpPr>
        <p:spPr>
          <a:xfrm>
            <a:off x="179512" y="775738"/>
            <a:ext cx="388843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女性の就業率の推移（大阪府）</a:t>
            </a:r>
            <a:endParaRPr lang="en-US" altLang="ja-JP" sz="1400" b="1" u="sng" dirty="0">
              <a:latin typeface="Meiryo UI" panose="020B0604030504040204" pitchFamily="50" charset="-128"/>
              <a:ea typeface="Meiryo UI" panose="020B0604030504040204" pitchFamily="50" charset="-128"/>
            </a:endParaRPr>
          </a:p>
        </p:txBody>
      </p:sp>
      <p:sp>
        <p:nvSpPr>
          <p:cNvPr id="15" name="正方形/長方形 4"/>
          <p:cNvSpPr>
            <a:spLocks noChangeArrowheads="1"/>
          </p:cNvSpPr>
          <p:nvPr/>
        </p:nvSpPr>
        <p:spPr bwMode="auto">
          <a:xfrm>
            <a:off x="111140" y="6367750"/>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：大阪府「労働力調査地方集計結果（年平均）」より作成</a:t>
            </a:r>
            <a:endParaRPr lang="ja-JP" altLang="en-US" sz="800" dirty="0">
              <a:latin typeface="+mj-ea"/>
              <a:ea typeface="+mj-ea"/>
            </a:endParaRPr>
          </a:p>
        </p:txBody>
      </p:sp>
      <p:sp>
        <p:nvSpPr>
          <p:cNvPr id="11" name="テキスト ボックス 10"/>
          <p:cNvSpPr txBox="1"/>
          <p:nvPr/>
        </p:nvSpPr>
        <p:spPr>
          <a:xfrm>
            <a:off x="4781252" y="775738"/>
            <a:ext cx="3888432" cy="307760"/>
          </a:xfrm>
          <a:prstGeom prst="rect">
            <a:avLst/>
          </a:prstGeom>
          <a:noFill/>
        </p:spPr>
        <p:txBody>
          <a:bodyPr wrap="square" lIns="91424" tIns="45712" rIns="91424" bIns="45712" rtlCol="0">
            <a:spAutoFit/>
          </a:bodyPr>
          <a:lstStyle/>
          <a:p>
            <a:r>
              <a:rPr lang="ja-JP" altLang="en-US" sz="1400" b="1" dirty="0" smtClean="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女性の</a:t>
            </a:r>
            <a:r>
              <a:rPr lang="ja-JP" altLang="en-US" sz="1400" b="1" u="sng" dirty="0" smtClean="0">
                <a:latin typeface="Meiryo UI" panose="020B0604030504040204" pitchFamily="50" charset="-128"/>
                <a:ea typeface="Meiryo UI" panose="020B0604030504040204" pitchFamily="50" charset="-128"/>
              </a:rPr>
              <a:t>就業率の推移（全国）</a:t>
            </a:r>
            <a:endParaRPr lang="en-US" altLang="ja-JP" sz="1400" b="1" u="sng" dirty="0">
              <a:latin typeface="Meiryo UI" panose="020B0604030504040204" pitchFamily="50" charset="-128"/>
              <a:ea typeface="Meiryo UI" panose="020B0604030504040204" pitchFamily="50" charset="-128"/>
            </a:endParaRPr>
          </a:p>
        </p:txBody>
      </p:sp>
      <p:sp>
        <p:nvSpPr>
          <p:cNvPr id="13" name="正方形/長方形 4"/>
          <p:cNvSpPr>
            <a:spLocks noChangeArrowheads="1"/>
          </p:cNvSpPr>
          <p:nvPr/>
        </p:nvSpPr>
        <p:spPr bwMode="auto">
          <a:xfrm>
            <a:off x="4749924" y="6380949"/>
            <a:ext cx="4638784"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j-ea"/>
                <a:ea typeface="+mj-ea"/>
              </a:rPr>
              <a:t>資料</a:t>
            </a:r>
            <a:r>
              <a:rPr lang="ja-JP" altLang="en-US" sz="1000" dirty="0" smtClean="0">
                <a:latin typeface="+mj-ea"/>
                <a:ea typeface="+mj-ea"/>
              </a:rPr>
              <a:t>：総務省「労働力調査」より作成</a:t>
            </a:r>
            <a:endParaRPr lang="ja-JP" altLang="en-US" sz="800" dirty="0">
              <a:latin typeface="+mj-ea"/>
              <a:ea typeface="+mj-ea"/>
            </a:endParaRPr>
          </a:p>
        </p:txBody>
      </p:sp>
      <p:sp>
        <p:nvSpPr>
          <p:cNvPr id="19"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女性の就業率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948241579"/>
              </p:ext>
            </p:extLst>
          </p:nvPr>
        </p:nvGraphicFramePr>
        <p:xfrm>
          <a:off x="83550" y="1041539"/>
          <a:ext cx="4426399" cy="3177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613256999"/>
              </p:ext>
            </p:extLst>
          </p:nvPr>
        </p:nvGraphicFramePr>
        <p:xfrm>
          <a:off x="4593499" y="1150767"/>
          <a:ext cx="4616870" cy="30481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表 2"/>
          <p:cNvGraphicFramePr>
            <a:graphicFrameLocks noGrp="1"/>
          </p:cNvGraphicFramePr>
          <p:nvPr>
            <p:extLst>
              <p:ext uri="{D42A27DB-BD31-4B8C-83A1-F6EECF244321}">
                <p14:modId xmlns:p14="http://schemas.microsoft.com/office/powerpoint/2010/main" val="3459509468"/>
              </p:ext>
            </p:extLst>
          </p:nvPr>
        </p:nvGraphicFramePr>
        <p:xfrm>
          <a:off x="82722" y="4219527"/>
          <a:ext cx="4580805" cy="1929765"/>
        </p:xfrm>
        <a:graphic>
          <a:graphicData uri="http://schemas.openxmlformats.org/drawingml/2006/table">
            <a:tbl>
              <a:tblPr/>
              <a:tblGrid>
                <a:gridCol w="774521">
                  <a:extLst>
                    <a:ext uri="{9D8B030D-6E8A-4147-A177-3AD203B41FA5}">
                      <a16:colId xmlns:a16="http://schemas.microsoft.com/office/drawing/2014/main" val="564505766"/>
                    </a:ext>
                  </a:extLst>
                </a:gridCol>
                <a:gridCol w="547139">
                  <a:extLst>
                    <a:ext uri="{9D8B030D-6E8A-4147-A177-3AD203B41FA5}">
                      <a16:colId xmlns:a16="http://schemas.microsoft.com/office/drawing/2014/main" val="2267303580"/>
                    </a:ext>
                  </a:extLst>
                </a:gridCol>
                <a:gridCol w="549507">
                  <a:extLst>
                    <a:ext uri="{9D8B030D-6E8A-4147-A177-3AD203B41FA5}">
                      <a16:colId xmlns:a16="http://schemas.microsoft.com/office/drawing/2014/main" val="2023094095"/>
                    </a:ext>
                  </a:extLst>
                </a:gridCol>
                <a:gridCol w="549507">
                  <a:extLst>
                    <a:ext uri="{9D8B030D-6E8A-4147-A177-3AD203B41FA5}">
                      <a16:colId xmlns:a16="http://schemas.microsoft.com/office/drawing/2014/main" val="844891362"/>
                    </a:ext>
                  </a:extLst>
                </a:gridCol>
                <a:gridCol w="549507">
                  <a:extLst>
                    <a:ext uri="{9D8B030D-6E8A-4147-A177-3AD203B41FA5}">
                      <a16:colId xmlns:a16="http://schemas.microsoft.com/office/drawing/2014/main" val="3275695051"/>
                    </a:ext>
                  </a:extLst>
                </a:gridCol>
                <a:gridCol w="549507">
                  <a:extLst>
                    <a:ext uri="{9D8B030D-6E8A-4147-A177-3AD203B41FA5}">
                      <a16:colId xmlns:a16="http://schemas.microsoft.com/office/drawing/2014/main" val="4277405791"/>
                    </a:ext>
                  </a:extLst>
                </a:gridCol>
                <a:gridCol w="549507">
                  <a:extLst>
                    <a:ext uri="{9D8B030D-6E8A-4147-A177-3AD203B41FA5}">
                      <a16:colId xmlns:a16="http://schemas.microsoft.com/office/drawing/2014/main" val="1080102407"/>
                    </a:ext>
                  </a:extLst>
                </a:gridCol>
                <a:gridCol w="511610">
                  <a:extLst>
                    <a:ext uri="{9D8B030D-6E8A-4147-A177-3AD203B41FA5}">
                      <a16:colId xmlns:a16="http://schemas.microsoft.com/office/drawing/2014/main" val="1479650402"/>
                    </a:ext>
                  </a:extLst>
                </a:gridCol>
              </a:tblGrid>
              <a:tr h="171450">
                <a:tc gridSpan="2">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849641"/>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582519020"/>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38.99%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06666"/>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968000"/>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356828"/>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68.92%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500440"/>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355184"/>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228942"/>
                  </a:ext>
                </a:extLst>
              </a:tr>
              <a:tr h="2190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64058660"/>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421717349"/>
              </p:ext>
            </p:extLst>
          </p:nvPr>
        </p:nvGraphicFramePr>
        <p:xfrm>
          <a:off x="4764448" y="4212157"/>
          <a:ext cx="4344056" cy="1929765"/>
        </p:xfrm>
        <a:graphic>
          <a:graphicData uri="http://schemas.openxmlformats.org/drawingml/2006/table">
            <a:tbl>
              <a:tblPr/>
              <a:tblGrid>
                <a:gridCol w="740619">
                  <a:extLst>
                    <a:ext uri="{9D8B030D-6E8A-4147-A177-3AD203B41FA5}">
                      <a16:colId xmlns:a16="http://schemas.microsoft.com/office/drawing/2014/main" val="122985360"/>
                    </a:ext>
                  </a:extLst>
                </a:gridCol>
                <a:gridCol w="523189">
                  <a:extLst>
                    <a:ext uri="{9D8B030D-6E8A-4147-A177-3AD203B41FA5}">
                      <a16:colId xmlns:a16="http://schemas.microsoft.com/office/drawing/2014/main" val="963114903"/>
                    </a:ext>
                  </a:extLst>
                </a:gridCol>
                <a:gridCol w="525454">
                  <a:extLst>
                    <a:ext uri="{9D8B030D-6E8A-4147-A177-3AD203B41FA5}">
                      <a16:colId xmlns:a16="http://schemas.microsoft.com/office/drawing/2014/main" val="2971869925"/>
                    </a:ext>
                  </a:extLst>
                </a:gridCol>
                <a:gridCol w="525454">
                  <a:extLst>
                    <a:ext uri="{9D8B030D-6E8A-4147-A177-3AD203B41FA5}">
                      <a16:colId xmlns:a16="http://schemas.microsoft.com/office/drawing/2014/main" val="394567939"/>
                    </a:ext>
                  </a:extLst>
                </a:gridCol>
                <a:gridCol w="525454">
                  <a:extLst>
                    <a:ext uri="{9D8B030D-6E8A-4147-A177-3AD203B41FA5}">
                      <a16:colId xmlns:a16="http://schemas.microsoft.com/office/drawing/2014/main" val="1423314755"/>
                    </a:ext>
                  </a:extLst>
                </a:gridCol>
                <a:gridCol w="525454">
                  <a:extLst>
                    <a:ext uri="{9D8B030D-6E8A-4147-A177-3AD203B41FA5}">
                      <a16:colId xmlns:a16="http://schemas.microsoft.com/office/drawing/2014/main" val="2816005350"/>
                    </a:ext>
                  </a:extLst>
                </a:gridCol>
                <a:gridCol w="489216">
                  <a:extLst>
                    <a:ext uri="{9D8B030D-6E8A-4147-A177-3AD203B41FA5}">
                      <a16:colId xmlns:a16="http://schemas.microsoft.com/office/drawing/2014/main" val="2223843113"/>
                    </a:ext>
                  </a:extLst>
                </a:gridCol>
                <a:gridCol w="489216">
                  <a:extLst>
                    <a:ext uri="{9D8B030D-6E8A-4147-A177-3AD203B41FA5}">
                      <a16:colId xmlns:a16="http://schemas.microsoft.com/office/drawing/2014/main" val="668593777"/>
                    </a:ext>
                  </a:extLst>
                </a:gridCol>
              </a:tblGrid>
              <a:tr h="171450">
                <a:tc gridSpan="2">
                  <a:txBody>
                    <a:bodyPr/>
                    <a:lstStyle/>
                    <a:p>
                      <a:pPr algn="l"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■就業率の推移</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883272"/>
                  </a:ext>
                </a:extLst>
              </a:tr>
              <a:tr h="219075">
                <a:tc>
                  <a:txBody>
                    <a:bodyPr/>
                    <a:lstStyle/>
                    <a:p>
                      <a:pPr algn="ctr" fontAlgn="ct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2013</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2014</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2015</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2016</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2017</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2018</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2019</a:t>
                      </a:r>
                      <a:r>
                        <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402704781"/>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15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40.91%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600839"/>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25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72.10%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78.58%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469107"/>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35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246382"/>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73.51%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74.76%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79.16%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126467"/>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55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64</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56.48%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57.89%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66.06%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770250"/>
                  </a:ext>
                </a:extLst>
              </a:tr>
              <a:tr h="219075">
                <a:tc>
                  <a:txBody>
                    <a:bodyPr/>
                    <a:lstStyle/>
                    <a:p>
                      <a:pPr algn="l" fontAlgn="ct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65</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13.82%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17.83%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4136418"/>
                  </a:ext>
                </a:extLst>
              </a:tr>
              <a:tr h="219075">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総数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49.78%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ＭＳ Ｐゴシック" panose="020B0600070205080204" pitchFamily="50" charset="-128"/>
                          <a:ea typeface="ＭＳ Ｐゴシック" panose="020B0600070205080204" pitchFamily="50" charset="-128"/>
                        </a:rPr>
                        <a:t>51.33%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9934098"/>
                  </a:ext>
                </a:extLst>
              </a:tr>
            </a:tbl>
          </a:graphicData>
        </a:graphic>
      </p:graphicFrame>
    </p:spTree>
    <p:extLst>
      <p:ext uri="{BB962C8B-B14F-4D97-AF65-F5344CB8AC3E}">
        <p14:creationId xmlns:p14="http://schemas.microsoft.com/office/powerpoint/2010/main" val="357464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2008"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女性</a:t>
            </a:r>
            <a:r>
              <a:rPr lang="ja-JP" altLang="en-US" sz="1400" b="1" u="sng" dirty="0">
                <a:latin typeface="Meiryo UI" panose="020B0604030504040204" pitchFamily="50" charset="-128"/>
                <a:ea typeface="Meiryo UI" panose="020B0604030504040204" pitchFamily="50" charset="-128"/>
              </a:rPr>
              <a:t>の有業率・潜在的</a:t>
            </a:r>
            <a:r>
              <a:rPr lang="ja-JP" altLang="en-US" sz="1400" b="1" u="sng" dirty="0" smtClean="0">
                <a:latin typeface="Meiryo UI" panose="020B0604030504040204" pitchFamily="50" charset="-128"/>
                <a:ea typeface="Meiryo UI" panose="020B0604030504040204" pitchFamily="50" charset="-128"/>
              </a:rPr>
              <a:t>有業率（大阪府）</a:t>
            </a:r>
            <a:endParaRPr lang="en-US" altLang="ja-JP" sz="1400" b="1" u="sng" dirty="0">
              <a:latin typeface="Meiryo UI" panose="020B0604030504040204" pitchFamily="50" charset="-128"/>
              <a:ea typeface="Meiryo UI" panose="020B0604030504040204" pitchFamily="50" charset="-128"/>
            </a:endParaRPr>
          </a:p>
        </p:txBody>
      </p:sp>
      <p:sp>
        <p:nvSpPr>
          <p:cNvPr id="7" name="正方形/長方形 4"/>
          <p:cNvSpPr>
            <a:spLocks noChangeArrowheads="1"/>
          </p:cNvSpPr>
          <p:nvPr/>
        </p:nvSpPr>
        <p:spPr bwMode="auto">
          <a:xfrm>
            <a:off x="5657344" y="6636322"/>
            <a:ext cx="3235136" cy="24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a:latin typeface="Meiryo UI" panose="020B0604030504040204" pitchFamily="50" charset="-128"/>
                <a:ea typeface="Meiryo UI" panose="020B0604030504040204" pitchFamily="50" charset="-128"/>
              </a:rPr>
              <a:t>資料</a:t>
            </a:r>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rPr>
              <a:t>　総務省「就業構造基本調査</a:t>
            </a:r>
            <a:r>
              <a:rPr lang="ja-JP" altLang="en-US" sz="1000" dirty="0" smtClean="0">
                <a:latin typeface="Meiryo UI" panose="020B0604030504040204" pitchFamily="50" charset="-128"/>
                <a:ea typeface="Meiryo UI" panose="020B0604030504040204" pitchFamily="50" charset="-128"/>
              </a:rPr>
              <a:t>」より作成</a:t>
            </a:r>
            <a:endParaRPr lang="ja-JP" altLang="en-US" sz="8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572000" y="692696"/>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女性</a:t>
            </a:r>
            <a:r>
              <a:rPr lang="ja-JP" altLang="en-US" sz="1400" b="1" u="sng" dirty="0">
                <a:latin typeface="Meiryo UI" panose="020B0604030504040204" pitchFamily="50" charset="-128"/>
                <a:ea typeface="Meiryo UI" panose="020B0604030504040204" pitchFamily="50" charset="-128"/>
              </a:rPr>
              <a:t>の有業率・潜在的</a:t>
            </a:r>
            <a:r>
              <a:rPr lang="ja-JP" altLang="en-US" sz="1400" b="1" u="sng" dirty="0" smtClean="0">
                <a:latin typeface="Meiryo UI" panose="020B0604030504040204" pitchFamily="50" charset="-128"/>
                <a:ea typeface="Meiryo UI" panose="020B0604030504040204" pitchFamily="50" charset="-128"/>
              </a:rPr>
              <a:t>有業率（全国）</a:t>
            </a:r>
            <a:endParaRPr lang="en-US" altLang="ja-JP" sz="1400" b="1" u="sng"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2008" y="3717032"/>
            <a:ext cx="428396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女性</a:t>
            </a:r>
            <a:r>
              <a:rPr lang="ja-JP" altLang="en-US" sz="1400" b="1" u="sng" dirty="0">
                <a:latin typeface="Meiryo UI" panose="020B0604030504040204" pitchFamily="50" charset="-128"/>
                <a:ea typeface="Meiryo UI" panose="020B0604030504040204" pitchFamily="50" charset="-128"/>
              </a:rPr>
              <a:t>の有業率・潜在的</a:t>
            </a:r>
            <a:r>
              <a:rPr lang="ja-JP" altLang="en-US" sz="1400" b="1" u="sng" dirty="0" smtClean="0">
                <a:latin typeface="Meiryo UI" panose="020B0604030504040204" pitchFamily="50" charset="-128"/>
                <a:ea typeface="Meiryo UI" panose="020B0604030504040204" pitchFamily="50" charset="-128"/>
              </a:rPr>
              <a:t>有業率（大阪市）</a:t>
            </a:r>
            <a:endParaRPr lang="en-US" altLang="ja-JP" sz="1400" b="1"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08512" y="3717032"/>
            <a:ext cx="4644008"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女性</a:t>
            </a:r>
            <a:r>
              <a:rPr lang="ja-JP" altLang="en-US" sz="1400" b="1" u="sng" dirty="0">
                <a:latin typeface="Meiryo UI" panose="020B0604030504040204" pitchFamily="50" charset="-128"/>
                <a:ea typeface="Meiryo UI" panose="020B0604030504040204" pitchFamily="50" charset="-128"/>
              </a:rPr>
              <a:t>の有業率・潜在的</a:t>
            </a:r>
            <a:r>
              <a:rPr lang="ja-JP" altLang="en-US" sz="1400" b="1" u="sng" dirty="0" smtClean="0">
                <a:latin typeface="Meiryo UI" panose="020B0604030504040204" pitchFamily="50" charset="-128"/>
                <a:ea typeface="Meiryo UI" panose="020B0604030504040204" pitchFamily="50" charset="-128"/>
              </a:rPr>
              <a:t>有業率（</a:t>
            </a:r>
            <a:r>
              <a:rPr lang="ja-JP" altLang="en-US" sz="1400" b="1" u="sng" dirty="0">
                <a:latin typeface="Meiryo UI" panose="020B0604030504040204" pitchFamily="50" charset="-128"/>
                <a:ea typeface="Meiryo UI" panose="020B0604030504040204" pitchFamily="50" charset="-128"/>
              </a:rPr>
              <a:t>大阪市を除く府域</a:t>
            </a:r>
            <a:r>
              <a:rPr lang="ja-JP" altLang="en-US" sz="1400" b="1" u="sng" dirty="0" smtClean="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2" y="4024792"/>
            <a:ext cx="4307305" cy="273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9" y="4021964"/>
            <a:ext cx="4284637" cy="263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303" y="978775"/>
            <a:ext cx="4304193" cy="273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23" y="978775"/>
            <a:ext cx="4320633" cy="274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女性の年齢階層別有業率・潜在有業率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1"/>
          <p:cNvSpPr>
            <a:spLocks noGrp="1"/>
          </p:cNvSpPr>
          <p:nvPr>
            <p:ph type="sldNum" sz="quarter" idx="12"/>
          </p:nvPr>
        </p:nvSpPr>
        <p:spPr>
          <a:xfrm>
            <a:off x="6974905" y="6592267"/>
            <a:ext cx="2133600" cy="365125"/>
          </a:xfrm>
        </p:spPr>
        <p:txBody>
          <a:bodyPr/>
          <a:lstStyle/>
          <a:p>
            <a:pPr>
              <a:defRPr/>
            </a:pPr>
            <a:fld id="{C77793C5-38B7-48A6-8306-0FF47ECB2C84}" type="slidenum">
              <a:rPr lang="ja-JP" altLang="en-US" sz="1800">
                <a:solidFill>
                  <a:schemeClr val="tx1"/>
                </a:solidFill>
              </a:rPr>
              <a:pPr>
                <a:defRPr/>
              </a:pPr>
              <a:t>6</a:t>
            </a:fld>
            <a:endParaRPr lang="ja-JP" altLang="en-US" sz="1800" dirty="0">
              <a:solidFill>
                <a:schemeClr val="tx1"/>
              </a:solidFill>
            </a:endParaRPr>
          </a:p>
        </p:txBody>
      </p:sp>
    </p:spTree>
    <p:extLst>
      <p:ext uri="{BB962C8B-B14F-4D97-AF65-F5344CB8AC3E}">
        <p14:creationId xmlns:p14="http://schemas.microsoft.com/office/powerpoint/2010/main" val="392124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7</a:t>
            </a:fld>
            <a:endParaRPr lang="ja-JP" altLang="en-US" sz="1800" dirty="0">
              <a:solidFill>
                <a:schemeClr val="tx1"/>
              </a:solidFill>
            </a:endParaRPr>
          </a:p>
        </p:txBody>
      </p:sp>
      <p:sp>
        <p:nvSpPr>
          <p:cNvPr id="10" name="テキスト ボックス 9"/>
          <p:cNvSpPr txBox="1"/>
          <p:nvPr/>
        </p:nvSpPr>
        <p:spPr>
          <a:xfrm>
            <a:off x="179512" y="77573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初婚年齢および第一子</a:t>
            </a:r>
            <a:r>
              <a:rPr lang="ja-JP" altLang="en-US" sz="1400" b="1" u="sng" dirty="0">
                <a:latin typeface="Meiryo UI" panose="020B0604030504040204" pitchFamily="50" charset="-128"/>
                <a:ea typeface="Meiryo UI" panose="020B0604030504040204" pitchFamily="50" charset="-128"/>
              </a:rPr>
              <a:t>出生年齢の</a:t>
            </a:r>
            <a:r>
              <a:rPr lang="ja-JP" altLang="en-US" sz="1400" b="1" u="sng" dirty="0" smtClean="0">
                <a:latin typeface="Meiryo UI" panose="020B0604030504040204" pitchFamily="50" charset="-128"/>
                <a:ea typeface="Meiryo UI" panose="020B0604030504040204" pitchFamily="50" charset="-128"/>
              </a:rPr>
              <a:t>推移（女性）</a:t>
            </a:r>
            <a:endParaRPr lang="en-US" altLang="ja-JP" sz="1400" b="1" u="sng"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89980" y="3861048"/>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初婚年齢の</a:t>
            </a:r>
            <a:r>
              <a:rPr lang="ja-JP" altLang="en-US" sz="1400" b="1" u="sng" dirty="0" smtClean="0">
                <a:latin typeface="Meiryo UI" panose="020B0604030504040204" pitchFamily="50" charset="-128"/>
                <a:ea typeface="Meiryo UI" panose="020B0604030504040204" pitchFamily="50" charset="-128"/>
              </a:rPr>
              <a:t>推移（男性）</a:t>
            </a:r>
            <a:endParaRPr lang="en-US" altLang="ja-JP" sz="1400" b="1" u="sng" dirty="0">
              <a:latin typeface="Meiryo UI" panose="020B0604030504040204" pitchFamily="50" charset="-128"/>
              <a:ea typeface="Meiryo UI" panose="020B0604030504040204" pitchFamily="50" charset="-128"/>
            </a:endParaRPr>
          </a:p>
        </p:txBody>
      </p:sp>
      <p:sp>
        <p:nvSpPr>
          <p:cNvPr id="12" name="正方形/長方形 4"/>
          <p:cNvSpPr>
            <a:spLocks noChangeArrowheads="1"/>
          </p:cNvSpPr>
          <p:nvPr/>
        </p:nvSpPr>
        <p:spPr bwMode="auto">
          <a:xfrm>
            <a:off x="6156176" y="6567171"/>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a:t>
            </a:r>
            <a:r>
              <a:rPr lang="ja-JP" altLang="en-US" sz="1000" dirty="0">
                <a:latin typeface="+mj-ea"/>
                <a:ea typeface="+mj-ea"/>
              </a:rPr>
              <a:t>厚生</a:t>
            </a:r>
            <a:r>
              <a:rPr lang="ja-JP" altLang="en-US" sz="1000" dirty="0" smtClean="0">
                <a:latin typeface="+mj-ea"/>
                <a:ea typeface="+mj-ea"/>
              </a:rPr>
              <a:t>労働省</a:t>
            </a:r>
            <a:r>
              <a:rPr lang="ja-JP" altLang="en-US" sz="1000" dirty="0" smtClean="0"/>
              <a:t>「人口動態統計」より作成</a:t>
            </a:r>
            <a:endParaRPr lang="ja-JP" altLang="en-US" sz="800" dirty="0">
              <a:latin typeface="+mj-ea"/>
              <a:ea typeface="+mj-ea"/>
            </a:endParaRPr>
          </a:p>
        </p:txBody>
      </p:sp>
      <p:sp>
        <p:nvSpPr>
          <p:cNvPr id="14" name="テキスト ボックス 13"/>
          <p:cNvSpPr txBox="1"/>
          <p:nvPr/>
        </p:nvSpPr>
        <p:spPr>
          <a:xfrm>
            <a:off x="4932040" y="3861048"/>
            <a:ext cx="3528392" cy="307760"/>
          </a:xfrm>
          <a:prstGeom prst="rect">
            <a:avLst/>
          </a:prstGeom>
          <a:noFill/>
        </p:spPr>
        <p:txBody>
          <a:bodyPr wrap="square" lIns="91424" tIns="45712" rIns="91424" bIns="45712" rtlCol="0">
            <a:spAutoFit/>
          </a:bodyPr>
          <a:lstStyle/>
          <a:p>
            <a:r>
              <a:rPr lang="en-US" altLang="ja-JP" sz="1400" b="1" u="sng" dirty="0"/>
              <a:t>【</a:t>
            </a:r>
            <a:r>
              <a:rPr lang="ja-JP" altLang="en-US" sz="1400" b="1" u="sng" dirty="0" smtClean="0">
                <a:latin typeface="Meiryo UI" panose="020B0604030504040204" pitchFamily="50" charset="-128"/>
                <a:ea typeface="Meiryo UI" panose="020B0604030504040204" pitchFamily="50" charset="-128"/>
              </a:rPr>
              <a:t>参考</a:t>
            </a:r>
            <a:r>
              <a:rPr lang="en-US" altLang="ja-JP" sz="1400" b="1" u="sng"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　初婚年齢　</a:t>
            </a:r>
            <a:r>
              <a:rPr lang="en-US" altLang="ja-JP" sz="1400" b="1" u="sng" dirty="0" smtClean="0">
                <a:latin typeface="Meiryo UI" panose="020B0604030504040204" pitchFamily="50" charset="-128"/>
                <a:ea typeface="Meiryo UI" panose="020B0604030504040204" pitchFamily="50" charset="-128"/>
              </a:rPr>
              <a:t>2018</a:t>
            </a:r>
            <a:r>
              <a:rPr lang="ja-JP" altLang="en-US" sz="1400" b="1" u="sng" dirty="0" smtClean="0">
                <a:latin typeface="Meiryo UI" panose="020B0604030504040204" pitchFamily="50" charset="-128"/>
                <a:ea typeface="Meiryo UI" panose="020B0604030504040204" pitchFamily="50" charset="-128"/>
              </a:rPr>
              <a:t>年（概数）</a:t>
            </a:r>
            <a:endParaRPr lang="en-US" altLang="ja-JP" sz="1400" b="1" u="sng"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316416" y="942642"/>
            <a:ext cx="1152128" cy="253916"/>
          </a:xfrm>
          <a:prstGeom prst="rect">
            <a:avLst/>
          </a:prstGeom>
          <a:noFill/>
        </p:spPr>
        <p:txBody>
          <a:bodyPr wrap="square" rtlCol="0">
            <a:spAutoFit/>
          </a:bodyPr>
          <a:lstStyle/>
          <a:p>
            <a:r>
              <a:rPr lang="ja-JP" altLang="en-US" sz="1050" dirty="0"/>
              <a:t>（</a:t>
            </a:r>
            <a:r>
              <a:rPr kumimoji="1" lang="ja-JP" altLang="en-US" sz="1050" dirty="0" smtClean="0"/>
              <a:t>単位：歳）</a:t>
            </a:r>
            <a:endParaRPr kumimoji="1" lang="ja-JP" altLang="en-US" sz="1050" dirty="0"/>
          </a:p>
        </p:txBody>
      </p:sp>
      <p:pic>
        <p:nvPicPr>
          <p:cNvPr id="3" name="図 2"/>
          <p:cNvPicPr>
            <a:picLocks noChangeAspect="1"/>
          </p:cNvPicPr>
          <p:nvPr/>
        </p:nvPicPr>
        <p:blipFill>
          <a:blip r:embed="rId3"/>
          <a:stretch>
            <a:fillRect/>
          </a:stretch>
        </p:blipFill>
        <p:spPr>
          <a:xfrm>
            <a:off x="4957885" y="4250568"/>
            <a:ext cx="3934595" cy="700219"/>
          </a:xfrm>
          <a:prstGeom prst="rect">
            <a:avLst/>
          </a:prstGeom>
        </p:spPr>
      </p:pic>
      <p:graphicFrame>
        <p:nvGraphicFramePr>
          <p:cNvPr id="17" name="グラフ 16"/>
          <p:cNvGraphicFramePr>
            <a:graphicFrameLocks/>
          </p:cNvGraphicFramePr>
          <p:nvPr>
            <p:extLst>
              <p:ext uri="{D42A27DB-BD31-4B8C-83A1-F6EECF244321}">
                <p14:modId xmlns:p14="http://schemas.microsoft.com/office/powerpoint/2010/main" val="3329252911"/>
              </p:ext>
            </p:extLst>
          </p:nvPr>
        </p:nvGraphicFramePr>
        <p:xfrm>
          <a:off x="189980" y="1007513"/>
          <a:ext cx="1765437" cy="2771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ext uri="{D42A27DB-BD31-4B8C-83A1-F6EECF244321}">
                <p14:modId xmlns:p14="http://schemas.microsoft.com/office/powerpoint/2010/main" val="1970844399"/>
              </p:ext>
            </p:extLst>
          </p:nvPr>
        </p:nvGraphicFramePr>
        <p:xfrm>
          <a:off x="1910297" y="1000128"/>
          <a:ext cx="1851162" cy="28003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グラフ 18"/>
          <p:cNvGraphicFramePr>
            <a:graphicFrameLocks/>
          </p:cNvGraphicFramePr>
          <p:nvPr>
            <p:extLst>
              <p:ext uri="{D42A27DB-BD31-4B8C-83A1-F6EECF244321}">
                <p14:modId xmlns:p14="http://schemas.microsoft.com/office/powerpoint/2010/main" val="965362339"/>
              </p:ext>
            </p:extLst>
          </p:nvPr>
        </p:nvGraphicFramePr>
        <p:xfrm>
          <a:off x="3684906" y="980728"/>
          <a:ext cx="1851162" cy="28115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グラフ 25"/>
          <p:cNvGraphicFramePr>
            <a:graphicFrameLocks/>
          </p:cNvGraphicFramePr>
          <p:nvPr>
            <p:extLst>
              <p:ext uri="{D42A27DB-BD31-4B8C-83A1-F6EECF244321}">
                <p14:modId xmlns:p14="http://schemas.microsoft.com/office/powerpoint/2010/main" val="3942673973"/>
              </p:ext>
            </p:extLst>
          </p:nvPr>
        </p:nvGraphicFramePr>
        <p:xfrm>
          <a:off x="5414395" y="1021608"/>
          <a:ext cx="1851162" cy="28115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0" name="グラフ 29"/>
          <p:cNvGraphicFramePr>
            <a:graphicFrameLocks/>
          </p:cNvGraphicFramePr>
          <p:nvPr>
            <p:extLst>
              <p:ext uri="{D42A27DB-BD31-4B8C-83A1-F6EECF244321}">
                <p14:modId xmlns:p14="http://schemas.microsoft.com/office/powerpoint/2010/main" val="1819809109"/>
              </p:ext>
            </p:extLst>
          </p:nvPr>
        </p:nvGraphicFramePr>
        <p:xfrm>
          <a:off x="226115" y="4043336"/>
          <a:ext cx="4345885" cy="28420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1" name="グラフ 30"/>
          <p:cNvGraphicFramePr>
            <a:graphicFrameLocks/>
          </p:cNvGraphicFramePr>
          <p:nvPr>
            <p:extLst>
              <p:ext uri="{D42A27DB-BD31-4B8C-83A1-F6EECF244321}">
                <p14:modId xmlns:p14="http://schemas.microsoft.com/office/powerpoint/2010/main" val="1233401957"/>
              </p:ext>
            </p:extLst>
          </p:nvPr>
        </p:nvGraphicFramePr>
        <p:xfrm>
          <a:off x="7159239" y="1026463"/>
          <a:ext cx="1882223" cy="2765425"/>
        </p:xfrm>
        <a:graphic>
          <a:graphicData uri="http://schemas.openxmlformats.org/drawingml/2006/chart">
            <c:chart xmlns:c="http://schemas.openxmlformats.org/drawingml/2006/chart" xmlns:r="http://schemas.openxmlformats.org/officeDocument/2006/relationships" r:id="rId9"/>
          </a:graphicData>
        </a:graphic>
      </p:graphicFrame>
      <p:sp>
        <p:nvSpPr>
          <p:cNvPr id="32"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４</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初婚年齢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参考</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719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p:cNvSpPr>
            <a:spLocks noGrp="1"/>
          </p:cNvSpPr>
          <p:nvPr>
            <p:ph type="sldNum" sz="quarter" idx="12"/>
          </p:nvPr>
        </p:nvSpPr>
        <p:spPr>
          <a:xfrm>
            <a:off x="6974905" y="6520260"/>
            <a:ext cx="2133600" cy="365125"/>
          </a:xfrm>
        </p:spPr>
        <p:txBody>
          <a:bodyPr/>
          <a:lstStyle/>
          <a:p>
            <a:pPr>
              <a:defRPr/>
            </a:pPr>
            <a:fld id="{C77793C5-38B7-48A6-8306-0FF47ECB2C84}" type="slidenum">
              <a:rPr lang="ja-JP" altLang="en-US" sz="1800">
                <a:solidFill>
                  <a:schemeClr val="tx1"/>
                </a:solidFill>
              </a:rPr>
              <a:pPr>
                <a:defRPr/>
              </a:pPr>
              <a:t>8</a:t>
            </a:fld>
            <a:endParaRPr lang="ja-JP" altLang="en-US" sz="1800" dirty="0">
              <a:solidFill>
                <a:schemeClr val="tx1"/>
              </a:solidFill>
            </a:endParaRPr>
          </a:p>
        </p:txBody>
      </p:sp>
      <p:sp>
        <p:nvSpPr>
          <p:cNvPr id="5" name="テキスト ボックス 4"/>
          <p:cNvSpPr txBox="1"/>
          <p:nvPr/>
        </p:nvSpPr>
        <p:spPr>
          <a:xfrm>
            <a:off x="179512" y="764704"/>
            <a:ext cx="6336704"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出生数の推移</a:t>
            </a:r>
            <a:endParaRPr lang="en-US" altLang="ja-JP" sz="1400" b="1" u="sng"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4644008" y="764703"/>
            <a:ext cx="4248472" cy="307760"/>
          </a:xfrm>
          <a:prstGeom prst="rect">
            <a:avLst/>
          </a:prstGeom>
          <a:noFill/>
        </p:spPr>
        <p:txBody>
          <a:bodyPr wrap="square" lIns="91424" tIns="45712" rIns="91424" bIns="45712" rtlCol="0">
            <a:spAutoFit/>
          </a:bodyPr>
          <a:lstStyle/>
          <a:p>
            <a:r>
              <a:rPr lang="ja-JP" altLang="en-US" sz="1400" b="1" dirty="0">
                <a:latin typeface="Meiryo UI" panose="020B0604030504040204" pitchFamily="50" charset="-128"/>
                <a:ea typeface="Meiryo UI" panose="020B0604030504040204" pitchFamily="50" charset="-128"/>
              </a:rPr>
              <a:t>■ </a:t>
            </a:r>
            <a:r>
              <a:rPr lang="ja-JP" altLang="en-US" sz="1400" b="1" u="sng" dirty="0" smtClean="0">
                <a:latin typeface="Meiryo UI" panose="020B0604030504040204" pitchFamily="50" charset="-128"/>
                <a:ea typeface="Meiryo UI" panose="020B0604030504040204" pitchFamily="50" charset="-128"/>
              </a:rPr>
              <a:t>合計特殊</a:t>
            </a:r>
            <a:r>
              <a:rPr lang="ja-JP" altLang="en-US" sz="1400" b="1" u="sng" dirty="0">
                <a:latin typeface="Meiryo UI" panose="020B0604030504040204" pitchFamily="50" charset="-128"/>
                <a:ea typeface="Meiryo UI" panose="020B0604030504040204" pitchFamily="50" charset="-128"/>
              </a:rPr>
              <a:t>出生率</a:t>
            </a:r>
            <a:r>
              <a:rPr lang="ja-JP" altLang="en-US" sz="1400" b="1" u="sng" dirty="0" smtClean="0">
                <a:latin typeface="Meiryo UI" panose="020B0604030504040204" pitchFamily="50" charset="-128"/>
                <a:ea typeface="Meiryo UI" panose="020B0604030504040204" pitchFamily="50" charset="-128"/>
              </a:rPr>
              <a:t>の</a:t>
            </a:r>
            <a:r>
              <a:rPr lang="ja-JP" altLang="en-US" sz="1400" b="1" u="sng" dirty="0">
                <a:latin typeface="Meiryo UI" panose="020B0604030504040204" pitchFamily="50" charset="-128"/>
                <a:ea typeface="Meiryo UI" panose="020B0604030504040204" pitchFamily="50" charset="-128"/>
              </a:rPr>
              <a:t>推移</a:t>
            </a:r>
            <a:endParaRPr lang="en-US" altLang="ja-JP" sz="1400" b="1" u="sng" dirty="0">
              <a:latin typeface="Meiryo UI" panose="020B0604030504040204" pitchFamily="50" charset="-128"/>
              <a:ea typeface="Meiryo UI" panose="020B0604030504040204" pitchFamily="50" charset="-128"/>
            </a:endParaRPr>
          </a:p>
        </p:txBody>
      </p:sp>
      <p:sp>
        <p:nvSpPr>
          <p:cNvPr id="10" name="正方形/長方形 4"/>
          <p:cNvSpPr>
            <a:spLocks noChangeArrowheads="1"/>
          </p:cNvSpPr>
          <p:nvPr/>
        </p:nvSpPr>
        <p:spPr bwMode="auto">
          <a:xfrm>
            <a:off x="6377424" y="5991107"/>
            <a:ext cx="2766576" cy="2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4" tIns="45712" rIns="91424" bIns="45712">
            <a:spAutoFit/>
          </a:bodyPr>
          <a:lstStyle/>
          <a:p>
            <a:pPr marL="177768" indent="-177768"/>
            <a:r>
              <a:rPr lang="ja-JP" altLang="en-US" sz="1000" dirty="0" smtClean="0">
                <a:latin typeface="+mj-ea"/>
                <a:ea typeface="+mj-ea"/>
              </a:rPr>
              <a:t>資料：</a:t>
            </a:r>
            <a:r>
              <a:rPr lang="ja-JP" altLang="en-US" sz="1000" dirty="0">
                <a:latin typeface="+mj-ea"/>
                <a:ea typeface="+mj-ea"/>
              </a:rPr>
              <a:t>厚生</a:t>
            </a:r>
            <a:r>
              <a:rPr lang="ja-JP" altLang="en-US" sz="1000" dirty="0" smtClean="0">
                <a:latin typeface="+mj-ea"/>
                <a:ea typeface="+mj-ea"/>
              </a:rPr>
              <a:t>労働省</a:t>
            </a:r>
            <a:r>
              <a:rPr lang="ja-JP" altLang="en-US" sz="1000" dirty="0" smtClean="0"/>
              <a:t>「人口動態統計」より作成</a:t>
            </a:r>
            <a:endParaRPr lang="ja-JP" altLang="en-US" sz="800" dirty="0">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748368091"/>
              </p:ext>
            </p:extLst>
          </p:nvPr>
        </p:nvGraphicFramePr>
        <p:xfrm>
          <a:off x="83299" y="4590932"/>
          <a:ext cx="4499082" cy="1400175"/>
        </p:xfrm>
        <a:graphic>
          <a:graphicData uri="http://schemas.openxmlformats.org/drawingml/2006/table">
            <a:tbl>
              <a:tblPr/>
              <a:tblGrid>
                <a:gridCol w="749847">
                  <a:extLst>
                    <a:ext uri="{9D8B030D-6E8A-4147-A177-3AD203B41FA5}">
                      <a16:colId xmlns:a16="http://schemas.microsoft.com/office/drawing/2014/main" val="3145239323"/>
                    </a:ext>
                  </a:extLst>
                </a:gridCol>
                <a:gridCol w="749847">
                  <a:extLst>
                    <a:ext uri="{9D8B030D-6E8A-4147-A177-3AD203B41FA5}">
                      <a16:colId xmlns:a16="http://schemas.microsoft.com/office/drawing/2014/main" val="1543699145"/>
                    </a:ext>
                  </a:extLst>
                </a:gridCol>
                <a:gridCol w="749847">
                  <a:extLst>
                    <a:ext uri="{9D8B030D-6E8A-4147-A177-3AD203B41FA5}">
                      <a16:colId xmlns:a16="http://schemas.microsoft.com/office/drawing/2014/main" val="1523857060"/>
                    </a:ext>
                  </a:extLst>
                </a:gridCol>
                <a:gridCol w="749847">
                  <a:extLst>
                    <a:ext uri="{9D8B030D-6E8A-4147-A177-3AD203B41FA5}">
                      <a16:colId xmlns:a16="http://schemas.microsoft.com/office/drawing/2014/main" val="3379645943"/>
                    </a:ext>
                  </a:extLst>
                </a:gridCol>
                <a:gridCol w="749847">
                  <a:extLst>
                    <a:ext uri="{9D8B030D-6E8A-4147-A177-3AD203B41FA5}">
                      <a16:colId xmlns:a16="http://schemas.microsoft.com/office/drawing/2014/main" val="232754273"/>
                    </a:ext>
                  </a:extLst>
                </a:gridCol>
                <a:gridCol w="749847">
                  <a:extLst>
                    <a:ext uri="{9D8B030D-6E8A-4147-A177-3AD203B41FA5}">
                      <a16:colId xmlns:a16="http://schemas.microsoft.com/office/drawing/2014/main" val="2839955892"/>
                    </a:ext>
                  </a:extLst>
                </a:gridCol>
              </a:tblGrid>
              <a:tr h="400050">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2916215893"/>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70,596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68,816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66,602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65,446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62,557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08665"/>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東京都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113,194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111,962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107,150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101,817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988594"/>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神奈川県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73,475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70,648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66,564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63,035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003645"/>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愛知県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65,615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64,226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62,435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61,230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57,145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1977154"/>
                  </a:ext>
                </a:extLst>
              </a:tr>
              <a:tr h="200025">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全国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1,005,677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976,978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946,060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918,400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865,234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909155"/>
                  </a:ext>
                </a:extLst>
              </a:tr>
            </a:tbl>
          </a:graphicData>
        </a:graphic>
      </p:graphicFrame>
      <p:grpSp>
        <p:nvGrpSpPr>
          <p:cNvPr id="13" name="グループ化 12"/>
          <p:cNvGrpSpPr/>
          <p:nvPr/>
        </p:nvGrpSpPr>
        <p:grpSpPr>
          <a:xfrm>
            <a:off x="0" y="1072463"/>
            <a:ext cx="4510256" cy="3652681"/>
            <a:chOff x="0" y="0"/>
            <a:chExt cx="4657724" cy="2952750"/>
          </a:xfrm>
        </p:grpSpPr>
        <p:grpSp>
          <p:nvGrpSpPr>
            <p:cNvPr id="14" name="グループ化 13"/>
            <p:cNvGrpSpPr/>
            <p:nvPr/>
          </p:nvGrpSpPr>
          <p:grpSpPr>
            <a:xfrm>
              <a:off x="9524" y="0"/>
              <a:ext cx="4648200" cy="2952750"/>
              <a:chOff x="9524" y="0"/>
              <a:chExt cx="4648200" cy="2952750"/>
            </a:xfrm>
          </p:grpSpPr>
          <p:graphicFrame>
            <p:nvGraphicFramePr>
              <p:cNvPr id="17" name="グラフ 16"/>
              <p:cNvGraphicFramePr/>
              <p:nvPr>
                <p:extLst>
                  <p:ext uri="{D42A27DB-BD31-4B8C-83A1-F6EECF244321}">
                    <p14:modId xmlns:p14="http://schemas.microsoft.com/office/powerpoint/2010/main" val="683765671"/>
                  </p:ext>
                </p:extLst>
              </p:nvPr>
            </p:nvGraphicFramePr>
            <p:xfrm>
              <a:off x="9524" y="0"/>
              <a:ext cx="4648200" cy="2952750"/>
            </p:xfrm>
            <a:graphic>
              <a:graphicData uri="http://schemas.openxmlformats.org/drawingml/2006/chart">
                <c:chart xmlns:c="http://schemas.openxmlformats.org/drawingml/2006/chart" xmlns:r="http://schemas.openxmlformats.org/officeDocument/2006/relationships" r:id="rId3"/>
              </a:graphicData>
            </a:graphic>
          </p:graphicFrame>
          <p:sp>
            <p:nvSpPr>
              <p:cNvPr id="18" name="大波 11"/>
              <p:cNvSpPr/>
              <p:nvPr/>
            </p:nvSpPr>
            <p:spPr>
              <a:xfrm>
                <a:off x="609598" y="895351"/>
                <a:ext cx="4000501" cy="361949"/>
              </a:xfrm>
              <a:prstGeom prst="wave">
                <a:avLst>
                  <a:gd name="adj1" fmla="val 20000"/>
                  <a:gd name="adj2" fmla="val 123"/>
                </a:avLst>
              </a:prstGeom>
              <a:solidFill>
                <a:sysClr val="window" lastClr="FFFFFF"/>
              </a:solidFill>
              <a:ln w="635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panose="020F0502020204030204"/>
                  <a:ea typeface="ＭＳ Ｐゴシック" panose="020B0600070205080204" pitchFamily="50" charset="-128"/>
                  <a:cs typeface="+mn-cs"/>
                </a:endParaRPr>
              </a:p>
            </p:txBody>
          </p:sp>
          <p:cxnSp>
            <p:nvCxnSpPr>
              <p:cNvPr id="19" name="直線コネクタ 18"/>
              <p:cNvCxnSpPr/>
              <p:nvPr/>
            </p:nvCxnSpPr>
            <p:spPr>
              <a:xfrm>
                <a:off x="4610099" y="971550"/>
                <a:ext cx="1" cy="200025"/>
              </a:xfrm>
              <a:prstGeom prst="line">
                <a:avLst/>
              </a:prstGeom>
              <a:noFill/>
              <a:ln w="38100" cap="flat" cmpd="sng" algn="ctr">
                <a:solidFill>
                  <a:sysClr val="window" lastClr="FFFFFF"/>
                </a:solidFill>
                <a:prstDash val="solid"/>
              </a:ln>
              <a:effectLst/>
            </p:spPr>
          </p:cxnSp>
          <p:cxnSp>
            <p:nvCxnSpPr>
              <p:cNvPr id="20" name="直線コネクタ 19"/>
              <p:cNvCxnSpPr/>
              <p:nvPr/>
            </p:nvCxnSpPr>
            <p:spPr>
              <a:xfrm>
                <a:off x="619124" y="981075"/>
                <a:ext cx="1" cy="200025"/>
              </a:xfrm>
              <a:prstGeom prst="line">
                <a:avLst/>
              </a:prstGeom>
              <a:noFill/>
              <a:ln w="38100" cap="flat" cmpd="sng" algn="ctr">
                <a:solidFill>
                  <a:sysClr val="window" lastClr="FFFFFF"/>
                </a:solidFill>
                <a:prstDash val="solid"/>
              </a:ln>
              <a:effectLst/>
            </p:spPr>
          </p:cxnSp>
        </p:grpSp>
        <p:sp>
          <p:nvSpPr>
            <p:cNvPr id="15" name="正方形/長方形 14"/>
            <p:cNvSpPr/>
            <p:nvPr/>
          </p:nvSpPr>
          <p:spPr>
            <a:xfrm>
              <a:off x="0" y="9525"/>
              <a:ext cx="733424" cy="200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1,050,000</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sp>
          <p:nvSpPr>
            <p:cNvPr id="16" name="正方形/長方形 15"/>
            <p:cNvSpPr/>
            <p:nvPr/>
          </p:nvSpPr>
          <p:spPr>
            <a:xfrm>
              <a:off x="95250" y="742950"/>
              <a:ext cx="733424" cy="200025"/>
            </a:xfrm>
            <a:prstGeom prst="rect">
              <a:avLst/>
            </a:prstGeom>
            <a:noFill/>
            <a:ln w="25400" cap="flat" cmpd="sng" algn="ctr">
              <a:no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rPr>
                <a:t>950,000</a:t>
              </a:r>
              <a:endParaRPr kumimoji="1" lang="ja-JP" altLang="en-US" sz="1000" b="0" i="0" u="none" strike="noStrike" kern="0" cap="none" spc="0" normalizeH="0" baseline="0" noProof="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graphicFrame>
        <p:nvGraphicFramePr>
          <p:cNvPr id="6" name="表 5"/>
          <p:cNvGraphicFramePr>
            <a:graphicFrameLocks noGrp="1"/>
          </p:cNvGraphicFramePr>
          <p:nvPr>
            <p:extLst>
              <p:ext uri="{D42A27DB-BD31-4B8C-83A1-F6EECF244321}">
                <p14:modId xmlns:p14="http://schemas.microsoft.com/office/powerpoint/2010/main" val="3678488331"/>
              </p:ext>
            </p:extLst>
          </p:nvPr>
        </p:nvGraphicFramePr>
        <p:xfrm>
          <a:off x="4828480" y="4575119"/>
          <a:ext cx="4064000" cy="1400175"/>
        </p:xfrm>
        <a:graphic>
          <a:graphicData uri="http://schemas.openxmlformats.org/drawingml/2006/table">
            <a:tbl>
              <a:tblPr/>
              <a:tblGrid>
                <a:gridCol w="812800">
                  <a:extLst>
                    <a:ext uri="{9D8B030D-6E8A-4147-A177-3AD203B41FA5}">
                      <a16:colId xmlns:a16="http://schemas.microsoft.com/office/drawing/2014/main" val="1986595641"/>
                    </a:ext>
                  </a:extLst>
                </a:gridCol>
                <a:gridCol w="812800">
                  <a:extLst>
                    <a:ext uri="{9D8B030D-6E8A-4147-A177-3AD203B41FA5}">
                      <a16:colId xmlns:a16="http://schemas.microsoft.com/office/drawing/2014/main" val="1198727051"/>
                    </a:ext>
                  </a:extLst>
                </a:gridCol>
                <a:gridCol w="812800">
                  <a:extLst>
                    <a:ext uri="{9D8B030D-6E8A-4147-A177-3AD203B41FA5}">
                      <a16:colId xmlns:a16="http://schemas.microsoft.com/office/drawing/2014/main" val="3581293949"/>
                    </a:ext>
                  </a:extLst>
                </a:gridCol>
                <a:gridCol w="812800">
                  <a:extLst>
                    <a:ext uri="{9D8B030D-6E8A-4147-A177-3AD203B41FA5}">
                      <a16:colId xmlns:a16="http://schemas.microsoft.com/office/drawing/2014/main" val="3712438597"/>
                    </a:ext>
                  </a:extLst>
                </a:gridCol>
                <a:gridCol w="812800">
                  <a:extLst>
                    <a:ext uri="{9D8B030D-6E8A-4147-A177-3AD203B41FA5}">
                      <a16:colId xmlns:a16="http://schemas.microsoft.com/office/drawing/2014/main" val="1422477550"/>
                    </a:ext>
                  </a:extLst>
                </a:gridCol>
              </a:tblGrid>
              <a:tr h="400050">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年</a:t>
                      </a:r>
                      <a:br>
                        <a:rPr lang="ja-JP" altLang="en-US" sz="1100" b="0" i="0" u="none" strike="noStrike">
                          <a:solidFill>
                            <a:srgbClr val="000000"/>
                          </a:solidFill>
                          <a:effectLst/>
                          <a:latin typeface="Meiryo UI" panose="020B0604030504040204" pitchFamily="50" charset="-128"/>
                          <a:ea typeface="Meiryo UI" panose="020B0604030504040204" pitchFamily="50" charset="-128"/>
                        </a:rPr>
                      </a:br>
                      <a:r>
                        <a:rPr lang="ja-JP" altLang="en-US" sz="1100" b="0" i="0" u="none" strike="noStrike">
                          <a:solidFill>
                            <a:srgbClr val="000000"/>
                          </a:solidFill>
                          <a:effectLst/>
                          <a:latin typeface="Meiryo UI" panose="020B0604030504040204" pitchFamily="50" charset="-128"/>
                          <a:ea typeface="Meiryo UI" panose="020B0604030504040204" pitchFamily="50" charset="-128"/>
                        </a:rPr>
                        <a:t>（概数）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extLst>
                  <a:ext uri="{0D108BD9-81ED-4DB2-BD59-A6C34878D82A}">
                    <a16:rowId xmlns:a16="http://schemas.microsoft.com/office/drawing/2014/main" val="69912874"/>
                  </a:ext>
                </a:extLst>
              </a:tr>
              <a:tr h="200025">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8119647"/>
                  </a:ext>
                </a:extLst>
              </a:tr>
              <a:tr h="200025">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03779"/>
                  </a:ext>
                </a:extLst>
              </a:tr>
              <a:tr h="200025">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398144"/>
                  </a:ext>
                </a:extLst>
              </a:tr>
              <a:tr h="200025">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6663588"/>
                  </a:ext>
                </a:extLst>
              </a:tr>
              <a:tr h="200025">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a:solidFill>
                            <a:srgbClr val="000000"/>
                          </a:solidFill>
                          <a:effectLst/>
                          <a:latin typeface="Meiryo UI" panose="020B0604030504040204" pitchFamily="50" charset="-128"/>
                          <a:ea typeface="Meiryo UI" panose="020B0604030504040204" pitchFamily="50" charset="-128"/>
                        </a:rPr>
                        <a:t>1.42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71783038"/>
                  </a:ext>
                </a:extLst>
              </a:tr>
            </a:tbl>
          </a:graphicData>
        </a:graphic>
      </p:graphicFrame>
      <p:graphicFrame>
        <p:nvGraphicFramePr>
          <p:cNvPr id="22" name="グラフ 21"/>
          <p:cNvGraphicFramePr>
            <a:graphicFrameLocks/>
          </p:cNvGraphicFramePr>
          <p:nvPr>
            <p:extLst>
              <p:ext uri="{D42A27DB-BD31-4B8C-83A1-F6EECF244321}">
                <p14:modId xmlns:p14="http://schemas.microsoft.com/office/powerpoint/2010/main" val="2096213516"/>
              </p:ext>
            </p:extLst>
          </p:nvPr>
        </p:nvGraphicFramePr>
        <p:xfrm>
          <a:off x="4464139" y="1084246"/>
          <a:ext cx="4679861" cy="3223738"/>
        </p:xfrm>
        <a:graphic>
          <a:graphicData uri="http://schemas.openxmlformats.org/drawingml/2006/chart">
            <c:chart xmlns:c="http://schemas.openxmlformats.org/drawingml/2006/chart" xmlns:r="http://schemas.openxmlformats.org/officeDocument/2006/relationships" r:id="rId4"/>
          </a:graphicData>
        </a:graphic>
      </p:graphicFrame>
      <p:sp>
        <p:nvSpPr>
          <p:cNvPr id="25" name="タイトル 1"/>
          <p:cNvSpPr txBox="1">
            <a:spLocks/>
          </p:cNvSpPr>
          <p:nvPr/>
        </p:nvSpPr>
        <p:spPr>
          <a:xfrm>
            <a:off x="0" y="1"/>
            <a:ext cx="9144000" cy="620688"/>
          </a:xfrm>
          <a:prstGeom prst="rect">
            <a:avLst/>
          </a:prstGeom>
          <a:ln/>
        </p:spPr>
        <p:style>
          <a:lnRef idx="3">
            <a:schemeClr val="lt1"/>
          </a:lnRef>
          <a:fillRef idx="1">
            <a:schemeClr val="accent5"/>
          </a:fillRef>
          <a:effectRef idx="1">
            <a:schemeClr val="accent5"/>
          </a:effectRef>
          <a:fontRef idx="minor">
            <a:schemeClr val="lt1"/>
          </a:fontRef>
        </p:style>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方向性</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b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①</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5</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出生数・</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合計特殊出生率</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KPI</a:t>
            </a:r>
            <a:r>
              <a:rPr lang="ja-JP" altLang="en-US" sz="20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指標・参考指標）</a:t>
            </a:r>
            <a:endParaRPr lang="ja-JP" altLang="en-US" sz="32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374898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14144</Words>
  <Application>Microsoft Office PowerPoint</Application>
  <PresentationFormat>画面に合わせる (4:3)</PresentationFormat>
  <Paragraphs>2389</Paragraphs>
  <Slides>44</Slides>
  <Notes>26</Notes>
  <HiddenSlides>0</HiddenSlides>
  <MMClips>0</MMClips>
  <ScaleCrop>false</ScaleCrop>
  <HeadingPairs>
    <vt:vector size="6" baseType="variant">
      <vt:variant>
        <vt:lpstr>使用されているフォント</vt:lpstr>
      </vt:variant>
      <vt:variant>
        <vt:i4>22</vt:i4>
      </vt:variant>
      <vt:variant>
        <vt:lpstr>テーマ</vt:lpstr>
      </vt:variant>
      <vt:variant>
        <vt:i4>3</vt:i4>
      </vt:variant>
      <vt:variant>
        <vt:lpstr>スライド タイトル</vt:lpstr>
      </vt:variant>
      <vt:variant>
        <vt:i4>44</vt:i4>
      </vt:variant>
    </vt:vector>
  </HeadingPairs>
  <TitlesOfParts>
    <vt:vector size="69" baseType="lpstr">
      <vt:lpstr>HGP創英角ｺﾞｼｯｸUB</vt:lpstr>
      <vt:lpstr>HG丸ｺﾞｼｯｸM-PRO</vt:lpstr>
      <vt:lpstr>HG明朝B</vt:lpstr>
      <vt:lpstr>Meiryo UI</vt:lpstr>
      <vt:lpstr>ＭＳ Ｐゴシック</vt:lpstr>
      <vt:lpstr>ＭＳ Ｐ明朝</vt:lpstr>
      <vt:lpstr>ＭＳ ゴシック</vt:lpstr>
      <vt:lpstr>ＭＳ 明朝</vt:lpstr>
      <vt:lpstr>UD デジタル 教科書体 NK-R</vt:lpstr>
      <vt:lpstr>メイリオ</vt:lpstr>
      <vt:lpstr>游ゴシック</vt:lpstr>
      <vt:lpstr>游明朝</vt:lpstr>
      <vt:lpstr>Arial</vt:lpstr>
      <vt:lpstr>Calibri</vt:lpstr>
      <vt:lpstr>Calibri Light</vt:lpstr>
      <vt:lpstr>Century</vt:lpstr>
      <vt:lpstr>Courier New</vt:lpstr>
      <vt:lpstr>Georgia</vt:lpstr>
      <vt:lpstr>Times New Roman</vt:lpstr>
      <vt:lpstr>Trebuchet MS</vt:lpstr>
      <vt:lpstr>Wingdings 2</vt:lpstr>
      <vt:lpstr>Wingdings 3</vt:lpstr>
      <vt:lpstr>Office ​​テーマ</vt:lpstr>
      <vt:lpstr>HDOfficeLightV0</vt:lpstr>
      <vt:lpstr>ファセット</vt:lpstr>
      <vt:lpstr>具体的目標の進捗管理に係る参考指標</vt:lpstr>
      <vt:lpstr>＜目次＞　　　　　　　　　　　　　　　　　　　　　　　　　　※太字は戦略本体のKPI指標</vt:lpstr>
      <vt:lpstr>方向性Ⅰ）若者が活躍でき、子育て安心の都市「大阪」の実現 ①-1:年齢別就業率　　　　　　　　　　　　　　　　　　　　　　　　　（KPI指標・参考指標）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方向性Ⅲ）東西二極の一極としての社会経済構造の構築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2020-08-31T08:35:56Z</dcterms:created>
  <dcterms:modified xsi:type="dcterms:W3CDTF">2021-07-27T10:49:35Z</dcterms:modified>
</cp:coreProperties>
</file>