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9601200" cy="12801600" type="A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22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61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14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87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89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5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3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19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92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1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67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54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B052B-D095-4BD5-8422-157A1AB51F4E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40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898168"/>
              </p:ext>
            </p:extLst>
          </p:nvPr>
        </p:nvGraphicFramePr>
        <p:xfrm>
          <a:off x="244472" y="647707"/>
          <a:ext cx="9032878" cy="12033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8503">
                  <a:extLst>
                    <a:ext uri="{9D8B030D-6E8A-4147-A177-3AD203B41FA5}">
                      <a16:colId xmlns:a16="http://schemas.microsoft.com/office/drawing/2014/main" val="163403448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3964493436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08265800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876572018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161421592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934236246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1598500525"/>
                    </a:ext>
                  </a:extLst>
                </a:gridCol>
                <a:gridCol w="3267075">
                  <a:extLst>
                    <a:ext uri="{9D8B030D-6E8A-4147-A177-3AD203B41FA5}">
                      <a16:colId xmlns:a16="http://schemas.microsoft.com/office/drawing/2014/main" val="2051914033"/>
                    </a:ext>
                  </a:extLst>
                </a:gridCol>
              </a:tblGrid>
              <a:tr h="191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方向性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基本目標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具体的目標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戦略策定時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現在値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実績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傾向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主な取組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669528"/>
                  </a:ext>
                </a:extLst>
              </a:tr>
              <a:tr h="665544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Ⅰ</a:t>
                      </a: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若者が活躍でき、子育て安心の都市「大阪」の実現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①若い世代の就職・結婚・出産・子育ての希望を実現する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就業率（</a:t>
                      </a:r>
                      <a:r>
                        <a:rPr kumimoji="1" lang="en-US" altLang="ja-JP" sz="900" u="sng" dirty="0" smtClean="0"/>
                        <a:t>15</a:t>
                      </a:r>
                      <a:r>
                        <a:rPr kumimoji="1" lang="ja-JP" altLang="en-US" sz="900" u="sng" dirty="0" smtClean="0"/>
                        <a:t>～</a:t>
                      </a:r>
                      <a:r>
                        <a:rPr kumimoji="1" lang="en-US" altLang="ja-JP" sz="900" u="sng" dirty="0" smtClean="0"/>
                        <a:t>34</a:t>
                      </a:r>
                      <a:r>
                        <a:rPr kumimoji="1" lang="ja-JP" altLang="en-US" sz="900" u="sng" dirty="0" smtClean="0"/>
                        <a:t>歳）</a:t>
                      </a:r>
                      <a:endParaRPr kumimoji="1" lang="en-US" altLang="ja-JP" sz="900" u="sng" dirty="0" smtClean="0"/>
                    </a:p>
                    <a:p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目標：全国平均を上回る</a:t>
                      </a:r>
                    </a:p>
                    <a:p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目標年（年度）：</a:t>
                      </a:r>
                      <a:r>
                        <a:rPr kumimoji="1" lang="en-US" altLang="ja-JP" sz="900" dirty="0" smtClean="0"/>
                        <a:t>2019</a:t>
                      </a:r>
                      <a:r>
                        <a:rPr kumimoji="1" lang="ja-JP" altLang="en-US" sz="900" dirty="0" smtClean="0"/>
                        <a:t>年</a:t>
                      </a:r>
                      <a:endParaRPr kumimoji="1" lang="ja-JP" altLang="en-US" sz="9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61.07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％</a:t>
                      </a:r>
                      <a:endParaRPr kumimoji="1" lang="en-US" altLang="ja-JP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全国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62.17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％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【2019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66.79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％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全国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67.12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若者安定就職応援事業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lang="en-US" altLang="ja-JP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OSAK</a:t>
                      </a: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しごとフィールド運営事業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178917"/>
                  </a:ext>
                </a:extLst>
              </a:tr>
              <a:tr h="6815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女性の就業率（</a:t>
                      </a:r>
                      <a:r>
                        <a:rPr kumimoji="1" lang="en-US" altLang="ja-JP" sz="900" u="sng" dirty="0" smtClean="0"/>
                        <a:t>15</a:t>
                      </a:r>
                      <a:r>
                        <a:rPr kumimoji="1" lang="ja-JP" altLang="en-US" sz="900" u="sng" dirty="0" smtClean="0"/>
                        <a:t>歳～）</a:t>
                      </a:r>
                      <a:endParaRPr kumimoji="1" lang="en-US" altLang="ja-JP" sz="900" u="sng" dirty="0" smtClean="0"/>
                    </a:p>
                    <a:p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目標：全国平均を上回る</a:t>
                      </a:r>
                    </a:p>
                    <a:p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目標年（年度）：</a:t>
                      </a:r>
                      <a:r>
                        <a:rPr kumimoji="1" lang="en-US" altLang="ja-JP" sz="900" dirty="0" smtClean="0"/>
                        <a:t>2019</a:t>
                      </a:r>
                      <a:r>
                        <a:rPr kumimoji="1" lang="ja-JP" altLang="en-US" sz="900" dirty="0" smtClean="0"/>
                        <a:t>年</a:t>
                      </a:r>
                      <a:endParaRPr kumimoji="1" lang="ja-JP" altLang="en-US" sz="9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44.80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％</a:t>
                      </a:r>
                      <a:endParaRPr kumimoji="1" lang="en-US" altLang="ja-JP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全国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47.72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％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【2019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51.03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％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全国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52.30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zh-TW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産官学協働女性活躍推進事業</a:t>
                      </a:r>
                      <a:endParaRPr kumimoji="1" lang="en-US" altLang="zh-TW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・女性が輝く</a:t>
                      </a:r>
                      <a:r>
                        <a:rPr kumimoji="1" lang="en-US" altLang="ja-JP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OSAKA</a:t>
                      </a: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実現プロジェクト事業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en-US" altLang="zh-TW" sz="9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OSAKA⼥</a:t>
                      </a:r>
                      <a:r>
                        <a:rPr kumimoji="1" lang="zh-TW" altLang="en-US" sz="9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性活躍推進事業</a:t>
                      </a: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947236"/>
                  </a:ext>
                </a:extLst>
              </a:tr>
              <a:tr h="5576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合計特殊出生率</a:t>
                      </a:r>
                    </a:p>
                    <a:p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目標：前年を上回る</a:t>
                      </a:r>
                      <a:endParaRPr kumimoji="1" lang="ja-JP" altLang="en-US" sz="9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1.31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【2019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1.31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（概数）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・新子育て支援交付金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・乳児を養育する子育て世帯と地域人材パートナー育成事業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・子ども施設地域共生応援事業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lang="zh-TW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地域限定保育士試験事</a:t>
                      </a: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305349"/>
                  </a:ext>
                </a:extLst>
              </a:tr>
              <a:tr h="981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②次代の大阪を担う人をつくる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全国学力・学習状況調査</a:t>
                      </a:r>
                    </a:p>
                    <a:p>
                      <a:r>
                        <a:rPr kumimoji="1" lang="ja-JP" altLang="en-US" sz="900" u="sng" dirty="0" smtClean="0"/>
                        <a:t>における平均正答率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目標：全国水準をめざす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【2015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小：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62.3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(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全国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63.9)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中：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61.2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(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全国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61.9)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【2019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小：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63.4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全国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65.2)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中：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61.5 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全国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2.9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 課題早期発見フォローアップ事業</a:t>
                      </a:r>
                      <a:endParaRPr lang="en-US" altLang="ja-JP" sz="900" b="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・子どもの読書活動環境整備事業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・グローバルリーダー育成・留学促進事業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zh-TW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起業家教育活動促進事業費</a:t>
                      </a:r>
                      <a:r>
                        <a:rPr kumimoji="1" lang="en-US" altLang="ja-JP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/>
                      </a:r>
                      <a:br>
                        <a:rPr kumimoji="1" lang="en-US" altLang="ja-JP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</a:b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zh-TW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私⽴⾼等学校等⽣徒授業料⽀援</a:t>
                      </a: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補助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zh-TW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英語教育推進</a:t>
                      </a: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・⼦ども輝く未来基⾦事業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517678"/>
                  </a:ext>
                </a:extLst>
              </a:tr>
              <a:tr h="8671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少年非行防止活動ネットワーク構築市町村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目標：全市町村での構築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目標年</a:t>
                      </a:r>
                      <a:r>
                        <a:rPr kumimoji="1" lang="en-US" altLang="ja-JP" sz="900" u="none" dirty="0" smtClean="0"/>
                        <a:t>(</a:t>
                      </a:r>
                      <a:r>
                        <a:rPr kumimoji="1" lang="ja-JP" altLang="en-US" sz="900" u="none" dirty="0" smtClean="0"/>
                        <a:t>年度</a:t>
                      </a:r>
                      <a:r>
                        <a:rPr kumimoji="1" lang="en-US" altLang="ja-JP" sz="900" u="none" dirty="0" smtClean="0"/>
                        <a:t>)</a:t>
                      </a:r>
                      <a:r>
                        <a:rPr kumimoji="1" lang="ja-JP" altLang="en-US" sz="900" u="none" dirty="0" smtClean="0"/>
                        <a:t>：</a:t>
                      </a:r>
                      <a:r>
                        <a:rPr kumimoji="1" lang="en-US" altLang="ja-JP" sz="900" u="none" dirty="0" smtClean="0"/>
                        <a:t>2019</a:t>
                      </a:r>
                      <a:r>
                        <a:rPr kumimoji="1" lang="ja-JP" altLang="en-US" sz="900" u="none" dirty="0" smtClean="0"/>
                        <a:t>年度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30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【2019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43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・高校内における居場所のプラットフォーム化事業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・子どもの生活に関する実態調査事業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・ひとり親家庭等日常生活支援事業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・ひとり親家庭等生活向上事業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・府営住宅ストック地域資源化プロジェクト事業</a:t>
                      </a:r>
                      <a:endParaRPr lang="ja-JP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157935"/>
                  </a:ext>
                </a:extLst>
              </a:tr>
              <a:tr h="1365175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Ⅱ）人口減少・超高齢社会でも持続可能な地域づくり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③誰もが健康でいききと活躍できるまちをつくる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健康寿命</a:t>
                      </a:r>
                      <a:r>
                        <a:rPr kumimoji="1" lang="en-US" altLang="ja-JP" sz="900" u="sng" dirty="0" smtClean="0"/>
                        <a:t>[</a:t>
                      </a:r>
                      <a:r>
                        <a:rPr kumimoji="1" lang="ja-JP" altLang="en-US" sz="900" u="sng" dirty="0" smtClean="0"/>
                        <a:t>歳</a:t>
                      </a:r>
                      <a:r>
                        <a:rPr kumimoji="1" lang="en-US" altLang="ja-JP" sz="900" u="sng" dirty="0" smtClean="0"/>
                        <a:t>]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目標：平均寿命の増加分　を上回る健康寿命の増加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目標年</a:t>
                      </a:r>
                      <a:r>
                        <a:rPr kumimoji="1" lang="en-US" altLang="ja-JP" sz="900" u="none" dirty="0" smtClean="0"/>
                        <a:t>(</a:t>
                      </a:r>
                      <a:r>
                        <a:rPr kumimoji="1" lang="ja-JP" altLang="en-US" sz="900" u="none" dirty="0" smtClean="0"/>
                        <a:t>年度</a:t>
                      </a:r>
                      <a:r>
                        <a:rPr kumimoji="1" lang="en-US" altLang="ja-JP" sz="900" u="none" dirty="0" smtClean="0"/>
                        <a:t>)</a:t>
                      </a:r>
                      <a:r>
                        <a:rPr kumimoji="1" lang="ja-JP" altLang="en-US" sz="900" u="none" dirty="0" smtClean="0"/>
                        <a:t>：</a:t>
                      </a:r>
                      <a:r>
                        <a:rPr kumimoji="1" lang="en-US" altLang="ja-JP" sz="900" u="none" dirty="0" smtClean="0"/>
                        <a:t>2023</a:t>
                      </a:r>
                      <a:r>
                        <a:rPr kumimoji="1" lang="ja-JP" altLang="en-US" sz="900" u="none" dirty="0" smtClean="0"/>
                        <a:t>年度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【2010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u="none" dirty="0" smtClean="0">
                          <a:latin typeface="+mn-lt"/>
                        </a:rPr>
                        <a:t>&lt;</a:t>
                      </a:r>
                      <a:r>
                        <a:rPr kumimoji="1" lang="zh-CN" altLang="en-US" sz="1000" u="none" dirty="0" smtClean="0">
                          <a:latin typeface="+mn-lt"/>
                        </a:rPr>
                        <a:t>平均寿命</a:t>
                      </a:r>
                      <a:r>
                        <a:rPr kumimoji="1" lang="en-US" altLang="zh-CN" sz="1000" u="none" dirty="0" smtClean="0">
                          <a:latin typeface="+mn-lt"/>
                        </a:rPr>
                        <a:t>&gt;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男性 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78.99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女性 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85.93</a:t>
                      </a:r>
                    </a:p>
                    <a:p>
                      <a:pPr algn="l"/>
                      <a:r>
                        <a:rPr kumimoji="1" lang="en-US" altLang="ja-JP" sz="1000" dirty="0" smtClean="0">
                          <a:latin typeface="+mn-lt"/>
                        </a:rPr>
                        <a:t>【2010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  <a:endParaRPr kumimoji="1" lang="en-US" altLang="zh-CN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&lt;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健康寿命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&gt;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男性 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69.39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女性 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72.55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【2015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&lt;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平均寿命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&gt;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男性 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80.23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女性 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86.73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【2016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&lt;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健康寿命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&gt;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男性 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71.50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女性 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74.46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・大阪府市医療戦略推進事業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・健康寿命延伸プロジェクト </a:t>
                      </a:r>
                      <a:endParaRPr lang="en-US" altLang="ja-JP" sz="900" b="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・大阪ええまちプロジェクト</a:t>
                      </a:r>
                      <a:endParaRPr lang="en-US" altLang="ja-JP" sz="900" b="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988926"/>
                  </a:ext>
                </a:extLst>
              </a:tr>
              <a:tr h="6962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府内民間企業の</a:t>
                      </a:r>
                    </a:p>
                    <a:p>
                      <a:r>
                        <a:rPr kumimoji="1" lang="ja-JP" altLang="en-US" sz="900" u="sng" dirty="0" smtClean="0"/>
                        <a:t>障がい者実雇用率</a:t>
                      </a:r>
                      <a:r>
                        <a:rPr kumimoji="1" lang="en-US" altLang="ja-JP" sz="900" u="sng" dirty="0" smtClean="0"/>
                        <a:t>[</a:t>
                      </a:r>
                      <a:r>
                        <a:rPr kumimoji="1" lang="ja-JP" altLang="en-US" sz="900" u="sng" dirty="0" smtClean="0"/>
                        <a:t>％</a:t>
                      </a:r>
                      <a:r>
                        <a:rPr kumimoji="1" lang="en-US" altLang="ja-JP" sz="900" u="sng" dirty="0" smtClean="0"/>
                        <a:t>]</a:t>
                      </a:r>
                    </a:p>
                    <a:p>
                      <a:r>
                        <a:rPr kumimoji="1" lang="ja-JP" altLang="en-US" sz="900" u="none" dirty="0" smtClean="0"/>
                        <a:t>目標：</a:t>
                      </a:r>
                      <a:r>
                        <a:rPr kumimoji="1" lang="en-US" altLang="ja-JP" sz="900" u="none" dirty="0" smtClean="0"/>
                        <a:t>2.0</a:t>
                      </a:r>
                      <a:r>
                        <a:rPr kumimoji="1" lang="ja-JP" altLang="en-US" sz="900" u="none" dirty="0" smtClean="0"/>
                        <a:t>以上</a:t>
                      </a:r>
                      <a:r>
                        <a:rPr kumimoji="1" lang="en-US" altLang="ja-JP" sz="700" u="none" dirty="0" smtClean="0"/>
                        <a:t>【</a:t>
                      </a:r>
                      <a:r>
                        <a:rPr kumimoji="1" lang="ja-JP" altLang="en-US" sz="700" u="none" dirty="0" smtClean="0"/>
                        <a:t>～</a:t>
                      </a:r>
                      <a:r>
                        <a:rPr kumimoji="1" lang="en-US" altLang="ja-JP" sz="700" u="none" dirty="0" smtClean="0"/>
                        <a:t>2017</a:t>
                      </a:r>
                      <a:r>
                        <a:rPr kumimoji="1" lang="ja-JP" altLang="en-US" sz="700" u="none" dirty="0" smtClean="0"/>
                        <a:t>年度</a:t>
                      </a:r>
                      <a:r>
                        <a:rPr kumimoji="1" lang="en-US" altLang="ja-JP" sz="700" u="none" dirty="0" smtClean="0"/>
                        <a:t>】</a:t>
                      </a:r>
                      <a:endParaRPr kumimoji="1" lang="en-US" altLang="ja-JP" sz="900" u="none" dirty="0" smtClean="0"/>
                    </a:p>
                    <a:p>
                      <a:r>
                        <a:rPr kumimoji="1" lang="ja-JP" altLang="en-US" sz="900" u="none" dirty="0" smtClean="0"/>
                        <a:t>　　　</a:t>
                      </a:r>
                      <a:r>
                        <a:rPr kumimoji="1" lang="en-US" altLang="ja-JP" sz="900" u="none" dirty="0" smtClean="0"/>
                        <a:t>2.2</a:t>
                      </a:r>
                      <a:r>
                        <a:rPr kumimoji="1" lang="ja-JP" altLang="en-US" sz="900" u="none" dirty="0" smtClean="0"/>
                        <a:t>以上</a:t>
                      </a:r>
                      <a:r>
                        <a:rPr kumimoji="1" lang="en-US" altLang="ja-JP" sz="700" u="none" dirty="0" smtClean="0"/>
                        <a:t>【2018</a:t>
                      </a:r>
                      <a:r>
                        <a:rPr kumimoji="1" lang="ja-JP" altLang="en-US" sz="700" u="none" dirty="0" smtClean="0"/>
                        <a:t>年度～</a:t>
                      </a:r>
                      <a:r>
                        <a:rPr kumimoji="1" lang="en-US" altLang="ja-JP" sz="700" u="none" dirty="0" smtClean="0"/>
                        <a:t>】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【2015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1.84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【2019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2.08</a:t>
                      </a:r>
                      <a:endParaRPr kumimoji="1" lang="en-US" altLang="zh-CN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lang="en-US" altLang="ja-JP" sz="9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OSAKA</a:t>
                      </a:r>
                      <a:r>
                        <a:rPr lang="ja-JP" altLang="en-US" sz="9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しごとフィールド運営事業（再掲）</a:t>
                      </a:r>
                      <a:endParaRPr lang="en-US" altLang="ja-JP" sz="900" b="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・精神・</a:t>
                      </a:r>
                      <a:r>
                        <a:rPr lang="ja-JP" altLang="en-US" sz="900" b="0" dirty="0" err="1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発達障がい</a:t>
                      </a:r>
                      <a:r>
                        <a:rPr lang="ja-JP" altLang="en-US" sz="9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者職場定着支援事業</a:t>
                      </a:r>
                      <a:endParaRPr lang="en-US" altLang="ja-JP" sz="900" b="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b="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210209"/>
                  </a:ext>
                </a:extLst>
              </a:tr>
              <a:tr h="7216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④安全・安心なまちをつくる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地震による被害予測</a:t>
                      </a:r>
                      <a:endParaRPr kumimoji="1" lang="en-US" altLang="ja-JP" sz="900" u="sng" dirty="0" smtClean="0"/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目標：限りなくゼロに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目標年</a:t>
                      </a:r>
                      <a:r>
                        <a:rPr kumimoji="1" lang="en-US" altLang="ja-JP" sz="900" u="none" dirty="0" smtClean="0"/>
                        <a:t>(</a:t>
                      </a:r>
                      <a:r>
                        <a:rPr kumimoji="1" lang="ja-JP" altLang="en-US" sz="900" u="none" dirty="0" smtClean="0"/>
                        <a:t>年度</a:t>
                      </a:r>
                      <a:r>
                        <a:rPr kumimoji="1" lang="en-US" altLang="ja-JP" sz="900" u="none" dirty="0" smtClean="0"/>
                        <a:t>)</a:t>
                      </a:r>
                      <a:r>
                        <a:rPr kumimoji="1" lang="ja-JP" altLang="en-US" sz="900" u="none" dirty="0" smtClean="0"/>
                        <a:t>：</a:t>
                      </a:r>
                      <a:r>
                        <a:rPr kumimoji="1" lang="en-US" altLang="ja-JP" sz="900" u="none" dirty="0" smtClean="0"/>
                        <a:t>2024</a:t>
                      </a:r>
                      <a:r>
                        <a:rPr kumimoji="1" lang="ja-JP" altLang="en-US" sz="900" u="none" dirty="0" smtClean="0"/>
                        <a:t>年度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【2013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134,000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人</a:t>
                      </a:r>
                      <a:endParaRPr kumimoji="1" lang="en-US" altLang="ja-JP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n-lt"/>
                        </a:rPr>
                        <a:t>（推定値）</a:t>
                      </a:r>
                      <a:endParaRPr kumimoji="1" lang="ja-JP" altLang="en-US" sz="8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【2018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</a:rPr>
                        <a:t>,000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人</a:t>
                      </a:r>
                      <a:endParaRPr kumimoji="1" lang="en-US" altLang="ja-JP" sz="1000" dirty="0" smtClean="0">
                        <a:latin typeface="+mn-lt"/>
                      </a:endParaRPr>
                    </a:p>
                    <a:p>
                      <a:r>
                        <a:rPr kumimoji="1" lang="ja-JP" altLang="en-US" sz="800" dirty="0" smtClean="0">
                          <a:latin typeface="+mn-lt"/>
                        </a:rPr>
                        <a:t>　（推定値）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・地域維持管理連携支援事業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・大阪府都市基盤施設維持管理データベース構築事業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・グランドデザイン推進事業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zh-TW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消防団地域防災力強化充実促進事業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zh-TW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女性消防団員活動支援事業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・防潮堤液状化対策（津波・高潮対策）</a:t>
                      </a:r>
                      <a:endParaRPr lang="ja-JP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zh-TW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密集住宅市街地整備促進事</a:t>
                      </a: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業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zh-TW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災害対策機能強化充実事</a:t>
                      </a: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業</a:t>
                      </a: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906282"/>
                  </a:ext>
                </a:extLst>
              </a:tr>
              <a:tr h="8100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地震時等に著しく危険な密集市街地の面積（地区数）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目標：解消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目標年</a:t>
                      </a:r>
                      <a:r>
                        <a:rPr kumimoji="1" lang="en-US" altLang="ja-JP" sz="900" u="none" dirty="0" smtClean="0"/>
                        <a:t>(</a:t>
                      </a:r>
                      <a:r>
                        <a:rPr kumimoji="1" lang="ja-JP" altLang="en-US" sz="900" u="none" dirty="0" smtClean="0"/>
                        <a:t>年度</a:t>
                      </a:r>
                      <a:r>
                        <a:rPr kumimoji="1" lang="en-US" altLang="ja-JP" sz="900" u="none" dirty="0" smtClean="0"/>
                        <a:t>)</a:t>
                      </a:r>
                      <a:r>
                        <a:rPr kumimoji="1" lang="ja-JP" altLang="en-US" sz="900" u="none" dirty="0" smtClean="0"/>
                        <a:t>：</a:t>
                      </a:r>
                      <a:r>
                        <a:rPr kumimoji="1" lang="en-US" altLang="ja-JP" sz="900" u="none" dirty="0" smtClean="0"/>
                        <a:t>2020</a:t>
                      </a:r>
                      <a:r>
                        <a:rPr kumimoji="1" lang="ja-JP" altLang="en-US" sz="900" u="none" dirty="0" smtClean="0"/>
                        <a:t>年度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2,248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ha</a:t>
                      </a:r>
                      <a:endParaRPr kumimoji="1" lang="en-US" altLang="zh-CN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(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７市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11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地区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【2019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1,815ha</a:t>
                      </a:r>
                      <a:endParaRPr kumimoji="1" lang="en-US" altLang="zh-CN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市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地区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982579"/>
                  </a:ext>
                </a:extLst>
              </a:tr>
              <a:tr h="1209675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Ⅲ）東西二極の一極としての社会経済構造の構築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⑤都市としての経済機能を強化する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実質経済成長率</a:t>
                      </a:r>
                      <a:r>
                        <a:rPr kumimoji="1" lang="en-US" altLang="zh-TW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[</a:t>
                      </a:r>
                      <a:r>
                        <a:rPr kumimoji="1" lang="zh-TW" altLang="en-US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kumimoji="1" lang="en-US" altLang="zh-TW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]</a:t>
                      </a:r>
                    </a:p>
                    <a:p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目標：年平均</a:t>
                      </a:r>
                      <a:r>
                        <a:rPr kumimoji="1" lang="en-US" altLang="ja-JP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2.0</a:t>
                      </a:r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以上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【2013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+0.6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latin typeface="+mn-lt"/>
                        </a:rPr>
                        <a:t>【2017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latin typeface="+mn-lt"/>
                        </a:rPr>
                        <a:t>＋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2.9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alt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・おおさかＵＩＪターン促進事業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・大阪府プロフェッショナル人材戦略拠点事業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zh-TW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高度若年人材還流促進事業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・次世代がん治療法ＢＮＣＴ地方創生戦略事業</a:t>
                      </a:r>
                      <a:endParaRPr lang="en-US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lang="zh-TW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大阪版施設園芸新技術普及推進事業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・大阪産（もん）グローバルブランド化促進事業</a:t>
                      </a:r>
                      <a:r>
                        <a:rPr lang="en-US" sz="900" b="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 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・農と福祉の連携（ハートフルアグリ）促進事業</a:t>
                      </a:r>
                      <a:endParaRPr lang="en-US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・公民戦略連携デスク活動推進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・オープンイノベーション海外展開支援事業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・ものづくり中小企業ビジネス環境創出支援事業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・若者・大阪企業未来応援事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zh-TW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成⻑志向創業者⽀援事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zh-TW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北⼤阪健康医療都市形成推進事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・水なす</a:t>
                      </a:r>
                      <a:r>
                        <a:rPr lang="en-US" altLang="ja-JP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ICT</a:t>
                      </a: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技術実証普及推進事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・観光地域づくりと「大阪の食」による魅⼒創出・発信事業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・「淀川左岸線延伸部」の整備推進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・なにわ筋線の整備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013947"/>
                  </a:ext>
                </a:extLst>
              </a:tr>
              <a:tr h="934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sng" dirty="0" smtClean="0"/>
                        <a:t>開業事業所数</a:t>
                      </a:r>
                    </a:p>
                    <a:p>
                      <a:r>
                        <a:rPr kumimoji="1" lang="ja-JP" altLang="en-US" sz="1000" u="none" dirty="0" smtClean="0"/>
                        <a:t>　目標：年間</a:t>
                      </a:r>
                      <a:r>
                        <a:rPr kumimoji="1" lang="en-US" altLang="ja-JP" sz="1000" u="none" dirty="0" smtClean="0"/>
                        <a:t>10,000</a:t>
                      </a:r>
                      <a:r>
                        <a:rPr kumimoji="1" lang="ja-JP" altLang="en-US" sz="1000" u="none" dirty="0" smtClean="0"/>
                        <a:t>か所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8,383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【2019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8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,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460</a:t>
                      </a:r>
                      <a:endParaRPr kumimoji="1" lang="en-US" altLang="zh-CN" sz="1000" dirty="0" smtClean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916067"/>
                  </a:ext>
                </a:extLst>
              </a:tr>
              <a:tr h="8458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⑥定住魅力・都市魅力を強化する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来阪外国人</a:t>
                      </a:r>
                      <a:r>
                        <a:rPr kumimoji="1" lang="en-US" altLang="zh-TW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[</a:t>
                      </a:r>
                      <a:r>
                        <a:rPr kumimoji="1" lang="zh-TW" altLang="en-US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万人</a:t>
                      </a:r>
                      <a:r>
                        <a:rPr kumimoji="1" lang="en-US" altLang="zh-TW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]</a:t>
                      </a:r>
                    </a:p>
                    <a:p>
                      <a:r>
                        <a:rPr kumimoji="1" lang="ja-JP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目標：</a:t>
                      </a:r>
                      <a:r>
                        <a:rPr kumimoji="1" lang="zh-TW" altLang="en-US" sz="900" u="none" dirty="0" smtClean="0">
                          <a:latin typeface="+mn-lt"/>
                          <a:ea typeface="游ゴシック" panose="020B0400000000000000" pitchFamily="50" charset="-128"/>
                        </a:rPr>
                        <a:t>当初 </a:t>
                      </a:r>
                      <a:r>
                        <a:rPr kumimoji="1" lang="en-US" altLang="ja-JP" sz="900" u="none" dirty="0" smtClean="0">
                          <a:latin typeface="+mn-lt"/>
                          <a:ea typeface="游ゴシック" panose="020B0400000000000000" pitchFamily="50" charset="-128"/>
                        </a:rPr>
                        <a:t>650</a:t>
                      </a:r>
                      <a:r>
                        <a:rPr kumimoji="1" lang="en-US" altLang="zh-TW" sz="900" u="none" dirty="0" smtClean="0">
                          <a:latin typeface="+mn-lt"/>
                          <a:ea typeface="游ゴシック" panose="020B0400000000000000" pitchFamily="50" charset="-128"/>
                        </a:rPr>
                        <a:t> → </a:t>
                      </a:r>
                      <a:r>
                        <a:rPr kumimoji="1" lang="en-US" altLang="ja-JP" sz="900" u="none" dirty="0" smtClean="0">
                          <a:latin typeface="+mn-lt"/>
                          <a:ea typeface="游ゴシック" panose="020B0400000000000000" pitchFamily="50" charset="-128"/>
                        </a:rPr>
                        <a:t>1,300</a:t>
                      </a:r>
                      <a:endParaRPr kumimoji="1" lang="en-US" altLang="zh-TW" sz="900" u="none" dirty="0" smtClean="0">
                        <a:latin typeface="+mn-lt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</a:t>
                      </a:r>
                      <a:r>
                        <a:rPr kumimoji="1" lang="en-US" altLang="zh-TW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kumimoji="1" lang="en-US" altLang="ja-JP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2016</a:t>
                      </a:r>
                      <a:r>
                        <a:rPr kumimoji="1" lang="en-US" altLang="zh-TW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.</a:t>
                      </a:r>
                      <a:r>
                        <a:rPr kumimoji="1" lang="en-US" altLang="ja-JP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に</a:t>
                      </a:r>
                      <a:r>
                        <a:rPr kumimoji="1" lang="zh-TW" altLang="en-US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改訂</a:t>
                      </a:r>
                      <a:r>
                        <a:rPr kumimoji="1" lang="en-US" altLang="zh-TW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  <a:p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目標年：</a:t>
                      </a:r>
                      <a:r>
                        <a:rPr kumimoji="1" lang="en-US" altLang="ja-JP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2020</a:t>
                      </a:r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kumimoji="1" lang="ja-JP" altLang="en-US" sz="1000" u="none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376</a:t>
                      </a:r>
                      <a:endParaRPr kumimoji="1" lang="ja-JP" altLang="en-US" sz="1000" dirty="0" smtClean="0">
                        <a:latin typeface="+mn-lt"/>
                      </a:endParaRPr>
                    </a:p>
                    <a:p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【2019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】1,231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latin typeface="+mn-lt"/>
                        </a:rPr>
                        <a:t>（速報値）</a:t>
                      </a:r>
                      <a:endParaRPr kumimoji="1" lang="ja-JP" altLang="en-US" sz="8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・大阪観光局（ＤＭＯ）運営事業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・水と光とみどりのまちづくり推進事業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Osaka Free Wi-Fi</a:t>
                      </a: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設置促進事業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・大坂の陣</a:t>
                      </a:r>
                      <a:r>
                        <a:rPr lang="en-US" altLang="ja-JP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400</a:t>
                      </a: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年天下一祭推進事業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zh-TW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水都大阪</a:t>
                      </a:r>
                      <a:r>
                        <a:rPr lang="en-US" altLang="zh-TW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zh-TW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開催事業</a:t>
                      </a:r>
                      <a:endParaRPr lang="en-US" altLang="zh-TW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・大阪・光の饗宴（御堂筋イルミネーション）事業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・観光地域づくりと「大阪の食」による魅⼒創出・発信事業＜再掲＞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・ナイトカルチャー魅⼒創出事業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・公共交通機関等と連携した受入環境整備事業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・広域サイクルルート連携事業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・新⼦育て⽀援交付⾦事業＜再掲＞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 </a:t>
                      </a:r>
                      <a:r>
                        <a:rPr lang="en-US" altLang="ja-JP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OSAKA</a:t>
                      </a: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しごとフィールド運営事業＜再掲＞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461114"/>
                  </a:ext>
                </a:extLst>
              </a:tr>
              <a:tr h="6850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sng" dirty="0" smtClean="0">
                          <a:latin typeface="+mn-lt"/>
                        </a:rPr>
                        <a:t>転出超過率（対東京圏）</a:t>
                      </a:r>
                    </a:p>
                    <a:p>
                      <a:r>
                        <a:rPr kumimoji="1" lang="ja-JP" altLang="en-US" sz="1000" u="none" dirty="0" smtClean="0">
                          <a:latin typeface="+mn-lt"/>
                        </a:rPr>
                        <a:t>　目標：前年を下回る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0.126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【2019</a:t>
                      </a:r>
                      <a:r>
                        <a:rPr lang="ja-JP" altLang="en-US" sz="1000" kern="100" dirty="0" smtClean="0">
                          <a:effectLst/>
                          <a:latin typeface="+mn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ja-JP" sz="1000" kern="100" dirty="0" smtClean="0">
                          <a:effectLst/>
                          <a:latin typeface="+mn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】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0.133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D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874514"/>
                  </a:ext>
                </a:extLst>
              </a:tr>
            </a:tbl>
          </a:graphicData>
        </a:graphic>
      </p:graphicFrame>
      <p:sp>
        <p:nvSpPr>
          <p:cNvPr id="5" name="上矢印 4"/>
          <p:cNvSpPr/>
          <p:nvPr/>
        </p:nvSpPr>
        <p:spPr>
          <a:xfrm rot="2700000">
            <a:off x="5632954" y="1053903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9" name="右矢印 8"/>
          <p:cNvSpPr/>
          <p:nvPr/>
        </p:nvSpPr>
        <p:spPr>
          <a:xfrm>
            <a:off x="5660595" y="3265122"/>
            <a:ext cx="241016" cy="302045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17" name="下矢印 16"/>
          <p:cNvSpPr/>
          <p:nvPr/>
        </p:nvSpPr>
        <p:spPr>
          <a:xfrm rot="17865178">
            <a:off x="5670375" y="11914319"/>
            <a:ext cx="252177" cy="257579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0" y="-21209"/>
            <a:ext cx="9601200" cy="26997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54007" tIns="27004" rIns="54007" bIns="2700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54006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14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4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期「大阪府まち・ひと・しごと創生総合戦略」の効果検証</a:t>
            </a:r>
            <a:endParaRPr lang="ja-JP" altLang="ja-JP" sz="2800" dirty="0">
              <a:latin typeface="Arial" panose="020B0604020202020204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212154"/>
            <a:ext cx="9499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◎総合戦略の具体的目標について、</a:t>
            </a:r>
            <a:r>
              <a:rPr lang="en-US" altLang="ja-JP" sz="1100" dirty="0"/>
              <a:t>KPI</a:t>
            </a:r>
            <a:r>
              <a:rPr lang="ja-JP" altLang="en-US" sz="1100" dirty="0"/>
              <a:t>の達成状況は以下のとおり。</a:t>
            </a:r>
            <a:endParaRPr lang="en-US" altLang="ja-JP" sz="1100" dirty="0"/>
          </a:p>
          <a:p>
            <a:r>
              <a:rPr lang="ja-JP" altLang="en-US" sz="1100" dirty="0"/>
              <a:t>　</a:t>
            </a:r>
            <a:r>
              <a:rPr lang="en-US" altLang="ja-JP" sz="1100" dirty="0"/>
              <a:t>A</a:t>
            </a:r>
            <a:r>
              <a:rPr lang="ja-JP" altLang="en-US" sz="1100" dirty="0"/>
              <a:t>：</a:t>
            </a:r>
            <a:r>
              <a:rPr lang="en-US" altLang="ja-JP" sz="1100" dirty="0"/>
              <a:t>KPI</a:t>
            </a:r>
            <a:r>
              <a:rPr lang="ja-JP" altLang="en-US" sz="1100" dirty="0"/>
              <a:t>目標値を達成。</a:t>
            </a:r>
            <a:r>
              <a:rPr lang="en-US" altLang="ja-JP" sz="1100" dirty="0"/>
              <a:t>B</a:t>
            </a:r>
            <a:r>
              <a:rPr lang="ja-JP" altLang="en-US" sz="1100" dirty="0"/>
              <a:t>：</a:t>
            </a:r>
            <a:r>
              <a:rPr lang="en-US" altLang="ja-JP" sz="1100" dirty="0"/>
              <a:t>KPI</a:t>
            </a:r>
            <a:r>
              <a:rPr lang="ja-JP" altLang="en-US" sz="1100" dirty="0"/>
              <a:t>目標値は達成していないが、改善・増加した。</a:t>
            </a:r>
            <a:r>
              <a:rPr lang="en-US" altLang="ja-JP" sz="1100" dirty="0"/>
              <a:t>C</a:t>
            </a:r>
            <a:r>
              <a:rPr lang="ja-JP" altLang="en-US" sz="1100" dirty="0"/>
              <a:t>：改善・増加していない。</a:t>
            </a:r>
            <a:r>
              <a:rPr lang="en-US" altLang="ja-JP" sz="1100" dirty="0"/>
              <a:t>D</a:t>
            </a:r>
            <a:r>
              <a:rPr lang="ja-JP" altLang="en-US" sz="1100" dirty="0"/>
              <a:t>：計画当初より低下している。　</a:t>
            </a:r>
            <a:endParaRPr lang="en-US" altLang="ja-JP" sz="1100" dirty="0"/>
          </a:p>
        </p:txBody>
      </p:sp>
      <p:sp>
        <p:nvSpPr>
          <p:cNvPr id="24" name="上矢印 23"/>
          <p:cNvSpPr/>
          <p:nvPr/>
        </p:nvSpPr>
        <p:spPr>
          <a:xfrm>
            <a:off x="5656653" y="5445866"/>
            <a:ext cx="230198" cy="260937"/>
          </a:xfrm>
          <a:prstGeom prst="upArrow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19" name="上矢印 18"/>
          <p:cNvSpPr/>
          <p:nvPr/>
        </p:nvSpPr>
        <p:spPr>
          <a:xfrm rot="2700000">
            <a:off x="5643943" y="1721468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3" name="上矢印 32"/>
          <p:cNvSpPr/>
          <p:nvPr/>
        </p:nvSpPr>
        <p:spPr>
          <a:xfrm rot="2700000">
            <a:off x="5682318" y="6453705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4" name="上矢印 33"/>
          <p:cNvSpPr/>
          <p:nvPr/>
        </p:nvSpPr>
        <p:spPr>
          <a:xfrm rot="2700000">
            <a:off x="5682318" y="7135750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5" name="上矢印 34"/>
          <p:cNvSpPr/>
          <p:nvPr/>
        </p:nvSpPr>
        <p:spPr>
          <a:xfrm rot="2700000">
            <a:off x="5643943" y="7825197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7" name="上矢印 36"/>
          <p:cNvSpPr/>
          <p:nvPr/>
        </p:nvSpPr>
        <p:spPr>
          <a:xfrm rot="2700000">
            <a:off x="5691496" y="11088869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776326" y="21118"/>
            <a:ext cx="723275" cy="30777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</a:t>
            </a:r>
            <a:endParaRPr kumimoji="1" lang="ja-JP" altLang="en-US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上矢印 20"/>
          <p:cNvSpPr/>
          <p:nvPr/>
        </p:nvSpPr>
        <p:spPr>
          <a:xfrm>
            <a:off x="5666004" y="4285248"/>
            <a:ext cx="230198" cy="260937"/>
          </a:xfrm>
          <a:prstGeom prst="upArrow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22" name="上矢印 21"/>
          <p:cNvSpPr/>
          <p:nvPr/>
        </p:nvSpPr>
        <p:spPr>
          <a:xfrm rot="2700000">
            <a:off x="5691495" y="10151302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23" name="右矢印 22"/>
          <p:cNvSpPr/>
          <p:nvPr/>
        </p:nvSpPr>
        <p:spPr>
          <a:xfrm>
            <a:off x="5652403" y="2377951"/>
            <a:ext cx="241016" cy="302045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2" name="角丸四角形 1"/>
          <p:cNvSpPr/>
          <p:nvPr/>
        </p:nvSpPr>
        <p:spPr>
          <a:xfrm>
            <a:off x="1771650" y="2127469"/>
            <a:ext cx="4208588" cy="85808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上矢印 26"/>
          <p:cNvSpPr/>
          <p:nvPr/>
        </p:nvSpPr>
        <p:spPr>
          <a:xfrm rot="2700000">
            <a:off x="5656653" y="8899174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</p:spTree>
    <p:extLst>
      <p:ext uri="{BB962C8B-B14F-4D97-AF65-F5344CB8AC3E}">
        <p14:creationId xmlns:p14="http://schemas.microsoft.com/office/powerpoint/2010/main" val="3686376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1241</Words>
  <Application>Microsoft Office PowerPoint</Application>
  <PresentationFormat>A3 297x420 mm</PresentationFormat>
  <Paragraphs>212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等线</vt:lpstr>
      <vt:lpstr>HGPｺﾞｼｯｸM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2020-08-31T08:33:55Z</dcterms:created>
  <dcterms:modified xsi:type="dcterms:W3CDTF">2020-08-31T08:33:59Z</dcterms:modified>
</cp:coreProperties>
</file>