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 id="2147483694" r:id="rId2"/>
  </p:sldMasterIdLst>
  <p:notesMasterIdLst>
    <p:notesMasterId r:id="rId7"/>
  </p:notesMasterIdLst>
  <p:sldIdLst>
    <p:sldId id="265" r:id="rId3"/>
    <p:sldId id="258" r:id="rId4"/>
    <p:sldId id="263" r:id="rId5"/>
    <p:sldId id="264"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187" autoAdjust="0"/>
    <p:restoredTop sz="94660"/>
  </p:normalViewPr>
  <p:slideViewPr>
    <p:cSldViewPr>
      <p:cViewPr varScale="1">
        <p:scale>
          <a:sx n="70" d="100"/>
          <a:sy n="70" d="100"/>
        </p:scale>
        <p:origin x="7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35A9212-E3C4-47E2-AB76-9957C017F5F7}" type="datetimeFigureOut">
              <a:rPr kumimoji="1" lang="ja-JP" altLang="en-US" smtClean="0"/>
              <a:t>2020/8/31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8F76EF5F-7DBF-4A40-9C45-EC83E7153B76}" type="slidenum">
              <a:rPr kumimoji="1" lang="ja-JP" altLang="en-US" smtClean="0"/>
              <a:t>‹#›</a:t>
            </a:fld>
            <a:endParaRPr kumimoji="1" lang="ja-JP" altLang="en-US"/>
          </a:p>
        </p:txBody>
      </p:sp>
    </p:spTree>
    <p:extLst>
      <p:ext uri="{BB962C8B-B14F-4D97-AF65-F5344CB8AC3E}">
        <p14:creationId xmlns:p14="http://schemas.microsoft.com/office/powerpoint/2010/main" val="24037813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76EF5F-7DBF-4A40-9C45-EC83E7153B76}" type="slidenum">
              <a:rPr kumimoji="1" lang="ja-JP" altLang="en-US" smtClean="0"/>
              <a:t>1</a:t>
            </a:fld>
            <a:endParaRPr kumimoji="1" lang="ja-JP" altLang="en-US"/>
          </a:p>
        </p:txBody>
      </p:sp>
    </p:spTree>
    <p:extLst>
      <p:ext uri="{BB962C8B-B14F-4D97-AF65-F5344CB8AC3E}">
        <p14:creationId xmlns:p14="http://schemas.microsoft.com/office/powerpoint/2010/main" val="3697369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76EF5F-7DBF-4A40-9C45-EC83E7153B76}" type="slidenum">
              <a:rPr kumimoji="1" lang="ja-JP" altLang="en-US" smtClean="0"/>
              <a:t>2</a:t>
            </a:fld>
            <a:endParaRPr kumimoji="1" lang="ja-JP" altLang="en-US"/>
          </a:p>
        </p:txBody>
      </p:sp>
    </p:spTree>
    <p:extLst>
      <p:ext uri="{BB962C8B-B14F-4D97-AF65-F5344CB8AC3E}">
        <p14:creationId xmlns:p14="http://schemas.microsoft.com/office/powerpoint/2010/main" val="3697369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F76EF5F-7DBF-4A40-9C45-EC83E7153B76}" type="slidenum">
              <a:rPr kumimoji="1" lang="ja-JP" altLang="en-US" smtClean="0"/>
              <a:t>3</a:t>
            </a:fld>
            <a:endParaRPr kumimoji="1" lang="ja-JP" altLang="en-US"/>
          </a:p>
        </p:txBody>
      </p:sp>
    </p:spTree>
    <p:extLst>
      <p:ext uri="{BB962C8B-B14F-4D97-AF65-F5344CB8AC3E}">
        <p14:creationId xmlns:p14="http://schemas.microsoft.com/office/powerpoint/2010/main" val="3697369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93BD765-D712-4648-AB2E-CC78B052DBDD}" type="datetime1">
              <a:rPr kumimoji="1" lang="ja-JP" altLang="en-US" smtClean="0"/>
              <a:t>2020/8/31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5640C43-2394-492E-89AC-E81ACBAB5EAB}" type="datetime1">
              <a:rPr kumimoji="1" lang="ja-JP" altLang="en-US" smtClean="0"/>
              <a:t>2020/8/31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0E71FEC-D61E-41AD-B056-A245DE545096}" type="datetime1">
              <a:rPr kumimoji="1" lang="ja-JP" altLang="en-US" smtClean="0"/>
              <a:t>2020/8/31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93BD765-D712-4648-AB2E-CC78B052DBDD}" type="datetime1">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13616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A72B693-5D38-4A80-B6C4-1271975D5FE9}" type="datetime1">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9411946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0D3B940-9D44-42E8-8685-4BDCF8D721C7}" type="datetime1">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96855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A879816-3CBD-40E2-B8D2-CFF44522C749}" type="datetime1">
              <a:rPr kumimoji="1" lang="ja-JP" altLang="en-US" smtClean="0"/>
              <a:t>2020/8/31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487929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06145C4-7ED6-4F6C-BD03-91758180B152}" type="datetime1">
              <a:rPr kumimoji="1" lang="ja-JP" altLang="en-US" smtClean="0"/>
              <a:t>2020/8/31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41579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6DE0722-04EC-47DD-ACB4-1D67559A53DC}" type="datetime1">
              <a:rPr kumimoji="1" lang="ja-JP" altLang="en-US" smtClean="0"/>
              <a:t>2020/8/31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64009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218579-ABB7-443E-8C48-0763722A3633}" type="datetime1">
              <a:rPr kumimoji="1" lang="ja-JP" altLang="en-US" smtClean="0"/>
              <a:t>2020/8/31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93746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9810EFC-B87A-4EF5-BE0D-1779BB5D3DAB}" type="datetime1">
              <a:rPr kumimoji="1" lang="ja-JP" altLang="en-US" smtClean="0"/>
              <a:t>2020/8/31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6636237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A72B693-5D38-4A80-B6C4-1271975D5FE9}" type="datetime1">
              <a:rPr kumimoji="1" lang="ja-JP" altLang="en-US" smtClean="0"/>
              <a:t>2020/8/31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C5FBB5D-2535-4D55-959F-E66E0F35C923}" type="datetime1">
              <a:rPr kumimoji="1" lang="ja-JP" altLang="en-US" smtClean="0"/>
              <a:t>2020/8/31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973253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9810EFC-B87A-4EF5-BE0D-1779BB5D3DAB}" type="datetime1">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5031672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9810EFC-B87A-4EF5-BE0D-1779BB5D3DAB}" type="datetime1">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81237920"/>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9810EFC-B87A-4EF5-BE0D-1779BB5D3DAB}" type="datetime1">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77014851"/>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9810EFC-B87A-4EF5-BE0D-1779BB5D3DAB}" type="datetime1">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84789454"/>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9810EFC-B87A-4EF5-BE0D-1779BB5D3DAB}" type="datetime1">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1893569"/>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9810EFC-B87A-4EF5-BE0D-1779BB5D3DAB}" type="datetime1">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594152866"/>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9810EFC-B87A-4EF5-BE0D-1779BB5D3DAB}" type="datetime1">
              <a:rPr kumimoji="1" lang="ja-JP" altLang="en-US" smtClean="0"/>
              <a:t>2020/8/31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91657239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0D3B940-9D44-42E8-8685-4BDCF8D721C7}" type="datetime1">
              <a:rPr kumimoji="1" lang="ja-JP" altLang="en-US" smtClean="0"/>
              <a:t>2020/8/31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A879816-3CBD-40E2-B8D2-CFF44522C749}" type="datetime1">
              <a:rPr kumimoji="1" lang="ja-JP" altLang="en-US" smtClean="0"/>
              <a:t>2020/8/31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06145C4-7ED6-4F6C-BD03-91758180B152}" type="datetime1">
              <a:rPr kumimoji="1" lang="ja-JP" altLang="en-US" smtClean="0"/>
              <a:t>2020/8/31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6DE0722-04EC-47DD-ACB4-1D67559A53DC}" type="datetime1">
              <a:rPr kumimoji="1" lang="ja-JP" altLang="en-US" smtClean="0"/>
              <a:t>2020/8/31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F218579-ABB7-443E-8C48-0763722A3633}" type="datetime1">
              <a:rPr kumimoji="1" lang="ja-JP" altLang="en-US" smtClean="0"/>
              <a:t>2020/8/31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25778DF-EC08-472F-841D-5A260FFFF173}" type="datetime1">
              <a:rPr kumimoji="1" lang="ja-JP" altLang="en-US" smtClean="0"/>
              <a:t>2020/8/31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C5FBB5D-2535-4D55-959F-E66E0F35C923}" type="datetime1">
              <a:rPr kumimoji="1" lang="ja-JP" altLang="en-US" smtClean="0"/>
              <a:t>2020/8/31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810EFC-B87A-4EF5-BE0D-1779BB5D3DAB}" type="datetime1">
              <a:rPr kumimoji="1" lang="ja-JP" altLang="en-US" smtClean="0"/>
              <a:t>2020/8/31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9810EFC-B87A-4EF5-BE0D-1779BB5D3DAB}" type="datetime1">
              <a:rPr kumimoji="1" lang="ja-JP" altLang="en-US" smtClean="0"/>
              <a:t>2020/8/31</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0130289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08920"/>
            <a:ext cx="7272808" cy="1320800"/>
          </a:xfrm>
        </p:spPr>
        <p:txBody>
          <a:bodyPr>
            <a:normAutofit/>
          </a:bodyPr>
          <a:lstStyle/>
          <a:p>
            <a:r>
              <a:rPr kumimoji="1" lang="ja-JP" altLang="en-US" dirty="0" smtClean="0">
                <a:solidFill>
                  <a:schemeClr val="tx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第</a:t>
            </a:r>
            <a:r>
              <a:rPr kumimoji="1" lang="en-US" altLang="ja-JP" dirty="0" smtClean="0">
                <a:solidFill>
                  <a:schemeClr val="tx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1</a:t>
            </a:r>
            <a:r>
              <a:rPr kumimoji="1" lang="ja-JP" altLang="en-US" dirty="0" smtClean="0">
                <a:solidFill>
                  <a:schemeClr val="tx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期「大阪府まち・ひと・しごと創生総合戦略」具体的目標の進捗状況</a:t>
            </a:r>
            <a:endParaRPr kumimoji="1" lang="ja-JP" altLang="en-US" dirty="0">
              <a:solidFill>
                <a:schemeClr val="tx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0</a:t>
            </a:fld>
            <a:endParaRPr kumimoji="1" lang="ja-JP" altLang="en-US"/>
          </a:p>
        </p:txBody>
      </p:sp>
      <p:sp>
        <p:nvSpPr>
          <p:cNvPr id="5" name="タイトル 1"/>
          <p:cNvSpPr txBox="1">
            <a:spLocks/>
          </p:cNvSpPr>
          <p:nvPr/>
        </p:nvSpPr>
        <p:spPr>
          <a:xfrm>
            <a:off x="971600" y="5571460"/>
            <a:ext cx="7272808" cy="132080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r"/>
            <a:r>
              <a:rPr lang="zh-CN" altLang="en-US" sz="2400" dirty="0" smtClean="0">
                <a:solidFill>
                  <a:schemeClr val="tx1"/>
                </a:solidFill>
                <a:latin typeface="UD デジタル 教科書体 NK-R" panose="02020400000000000000" pitchFamily="18" charset="-128"/>
                <a:ea typeface="UD デジタル 教科書体 NK-R" panose="02020400000000000000" pitchFamily="18" charset="-128"/>
              </a:rPr>
              <a:t>令和</a:t>
            </a:r>
            <a:r>
              <a:rPr lang="ja-JP" altLang="en-US" sz="2400" dirty="0" smtClean="0">
                <a:solidFill>
                  <a:schemeClr val="tx1"/>
                </a:solidFill>
                <a:latin typeface="UD デジタル 教科書体 NK-R" panose="02020400000000000000" pitchFamily="18" charset="-128"/>
                <a:ea typeface="UD デジタル 教科書体 NK-R" panose="02020400000000000000" pitchFamily="18" charset="-128"/>
              </a:rPr>
              <a:t>２</a:t>
            </a:r>
            <a:r>
              <a:rPr lang="zh-CN" altLang="en-US" sz="2400" dirty="0" smtClean="0">
                <a:solidFill>
                  <a:schemeClr val="tx1"/>
                </a:solidFill>
                <a:latin typeface="UD デジタル 教科書体 NK-R" panose="02020400000000000000" pitchFamily="18" charset="-128"/>
                <a:ea typeface="UD デジタル 教科書体 NK-R" panose="02020400000000000000" pitchFamily="18" charset="-128"/>
              </a:rPr>
              <a:t>年</a:t>
            </a:r>
            <a:r>
              <a:rPr lang="ja-JP" altLang="en-US" sz="2400" dirty="0" smtClean="0">
                <a:solidFill>
                  <a:schemeClr val="tx1"/>
                </a:solidFill>
                <a:latin typeface="UD デジタル 教科書体 NK-R" panose="02020400000000000000" pitchFamily="18" charset="-128"/>
                <a:ea typeface="UD デジタル 教科書体 NK-R" panose="02020400000000000000" pitchFamily="18" charset="-128"/>
              </a:rPr>
              <a:t>８</a:t>
            </a:r>
            <a:r>
              <a:rPr lang="zh-CN" altLang="en-US" sz="2400" dirty="0" smtClean="0">
                <a:solidFill>
                  <a:schemeClr val="tx1"/>
                </a:solidFill>
                <a:latin typeface="UD デジタル 教科書体 NK-R" panose="02020400000000000000" pitchFamily="18" charset="-128"/>
                <a:ea typeface="UD デジタル 教科書体 NK-R" panose="02020400000000000000" pitchFamily="18" charset="-128"/>
              </a:rPr>
              <a:t>月</a:t>
            </a:r>
            <a:r>
              <a:rPr lang="en-US" altLang="zh-CN" sz="2400" dirty="0" smtClean="0">
                <a:solidFill>
                  <a:schemeClr val="tx1"/>
                </a:solidFill>
                <a:latin typeface="UD デジタル 教科書体 NK-R" panose="02020400000000000000" pitchFamily="18" charset="-128"/>
                <a:ea typeface="UD デジタル 教科書体 NK-R" panose="02020400000000000000" pitchFamily="18" charset="-128"/>
              </a:rPr>
              <a:t>3</a:t>
            </a:r>
            <a:r>
              <a:rPr lang="ja-JP" altLang="en-US" sz="2400" dirty="0" smtClean="0">
                <a:solidFill>
                  <a:schemeClr val="tx1"/>
                </a:solidFill>
                <a:latin typeface="UD デジタル 教科書体 NK-R" panose="02020400000000000000" pitchFamily="18" charset="-128"/>
                <a:ea typeface="UD デジタル 教科書体 NK-R" panose="02020400000000000000" pitchFamily="18" charset="-128"/>
              </a:rPr>
              <a:t>１</a:t>
            </a:r>
            <a:r>
              <a:rPr lang="zh-CN" altLang="en-US" sz="2400" dirty="0" smtClean="0">
                <a:solidFill>
                  <a:schemeClr val="tx1"/>
                </a:solidFill>
                <a:latin typeface="UD デジタル 教科書体 NK-R" panose="02020400000000000000" pitchFamily="18" charset="-128"/>
                <a:ea typeface="UD デジタル 教科書体 NK-R" panose="02020400000000000000" pitchFamily="18" charset="-128"/>
              </a:rPr>
              <a:t>日</a:t>
            </a:r>
            <a:endParaRPr lang="zh-CN" altLang="en-US" sz="2400" dirty="0">
              <a:solidFill>
                <a:schemeClr val="tx1"/>
              </a:solidFill>
              <a:latin typeface="UD デジタル 教科書体 NK-R" panose="02020400000000000000" pitchFamily="18" charset="-128"/>
              <a:ea typeface="UD デジタル 教科書体 NK-R" panose="02020400000000000000" pitchFamily="18" charset="-128"/>
            </a:endParaRPr>
          </a:p>
          <a:p>
            <a:pPr algn="r"/>
            <a:r>
              <a:rPr lang="zh-CN" altLang="en-US" sz="2400" dirty="0" smtClean="0">
                <a:solidFill>
                  <a:schemeClr val="tx1"/>
                </a:solidFill>
                <a:latin typeface="UD デジタル 教科書体 NK-R" panose="02020400000000000000" pitchFamily="18" charset="-128"/>
                <a:ea typeface="UD デジタル 教科書体 NK-R" panose="02020400000000000000" pitchFamily="18" charset="-128"/>
              </a:rPr>
              <a:t>第</a:t>
            </a:r>
            <a:r>
              <a:rPr lang="en-US" altLang="zh-CN" sz="2400" dirty="0" smtClean="0">
                <a:solidFill>
                  <a:schemeClr val="tx1"/>
                </a:solidFill>
                <a:latin typeface="UD デジタル 教科書体 NK-R" panose="02020400000000000000" pitchFamily="18" charset="-128"/>
                <a:ea typeface="UD デジタル 教科書体 NK-R" panose="02020400000000000000" pitchFamily="18" charset="-128"/>
              </a:rPr>
              <a:t>1</a:t>
            </a:r>
            <a:r>
              <a:rPr lang="zh-CN" altLang="en-US" sz="2400" dirty="0" smtClean="0">
                <a:solidFill>
                  <a:schemeClr val="tx1"/>
                </a:solidFill>
                <a:latin typeface="UD デジタル 教科書体 NK-R" panose="02020400000000000000" pitchFamily="18" charset="-128"/>
                <a:ea typeface="UD デジタル 教科書体 NK-R" panose="02020400000000000000" pitchFamily="18" charset="-128"/>
              </a:rPr>
              <a:t>回</a:t>
            </a:r>
            <a:r>
              <a:rPr lang="ja-JP" altLang="en-US" sz="2400" dirty="0" smtClean="0">
                <a:solidFill>
                  <a:schemeClr val="tx1"/>
                </a:solidFill>
                <a:latin typeface="UD デジタル 教科書体 NK-R" panose="02020400000000000000" pitchFamily="18" charset="-128"/>
                <a:ea typeface="UD デジタル 教科書体 NK-R" panose="02020400000000000000" pitchFamily="18" charset="-128"/>
              </a:rPr>
              <a:t>大阪府まち・ひと・しごと創生推進審議会</a:t>
            </a:r>
            <a:endParaRPr lang="zh-CN" altLang="en-US" sz="2400" dirty="0">
              <a:solidFill>
                <a:schemeClr val="tx1"/>
              </a:solidFill>
              <a:latin typeface="UD デジタル 教科書体 NK-R" panose="02020400000000000000" pitchFamily="18" charset="-128"/>
              <a:ea typeface="UD デジタル 教科書体 NK-R" panose="02020400000000000000" pitchFamily="18" charset="-128"/>
            </a:endParaRPr>
          </a:p>
          <a:p>
            <a:pPr algn="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大阪府まち・ひと・しごと創生推進審議会</a:t>
            </a:r>
            <a:r>
              <a:rPr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事務局</a:t>
            </a:r>
            <a:endParaRPr lang="en-US" altLang="ja-JP" sz="16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r"/>
            <a:r>
              <a:rPr lang="zh-CN"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大阪府</a:t>
            </a:r>
            <a:r>
              <a:rPr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政策企画</a:t>
            </a:r>
            <a:r>
              <a:rPr lang="zh-CN"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部</a:t>
            </a:r>
            <a:r>
              <a:rPr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広域調整</a:t>
            </a:r>
            <a:r>
              <a:rPr lang="zh-CN"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室</a:t>
            </a:r>
            <a:r>
              <a:rPr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事業推進</a:t>
            </a:r>
            <a:r>
              <a:rPr lang="zh-CN"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課</a:t>
            </a:r>
            <a:endParaRPr lang="zh-CN" altLang="en-US"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 name="タイトル 1"/>
          <p:cNvSpPr txBox="1">
            <a:spLocks/>
          </p:cNvSpPr>
          <p:nvPr/>
        </p:nvSpPr>
        <p:spPr>
          <a:xfrm>
            <a:off x="7956376" y="116632"/>
            <a:ext cx="1004713" cy="576064"/>
          </a:xfrm>
          <a:prstGeom prst="rect">
            <a:avLst/>
          </a:prstGeom>
          <a:solidFill>
            <a:schemeClr val="bg1"/>
          </a:solidFill>
          <a:ln>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smtClean="0">
                <a:latin typeface="+mj-ea"/>
                <a:cs typeface="Meiryo UI" panose="020B0604030504040204" pitchFamily="50" charset="-128"/>
              </a:rPr>
              <a:t>資料２</a:t>
            </a:r>
            <a:endParaRPr lang="ja-JP" altLang="en-US" sz="3200" b="1" dirty="0">
              <a:latin typeface="+mj-ea"/>
              <a:cs typeface="Meiryo UI" panose="020B0604030504040204" pitchFamily="50" charset="-128"/>
            </a:endParaRPr>
          </a:p>
        </p:txBody>
      </p:sp>
      <p:cxnSp>
        <p:nvCxnSpPr>
          <p:cNvPr id="7" name="直線コネクタ 6"/>
          <p:cNvCxnSpPr/>
          <p:nvPr/>
        </p:nvCxnSpPr>
        <p:spPr>
          <a:xfrm>
            <a:off x="179512" y="4025594"/>
            <a:ext cx="734481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42890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表 28"/>
          <p:cNvGraphicFramePr>
            <a:graphicFrameLocks noGrp="1"/>
          </p:cNvGraphicFramePr>
          <p:nvPr>
            <p:extLst>
              <p:ext uri="{D42A27DB-BD31-4B8C-83A1-F6EECF244321}">
                <p14:modId xmlns:p14="http://schemas.microsoft.com/office/powerpoint/2010/main" val="2416500529"/>
              </p:ext>
            </p:extLst>
          </p:nvPr>
        </p:nvGraphicFramePr>
        <p:xfrm>
          <a:off x="2267745" y="4581128"/>
          <a:ext cx="3888431" cy="1850112"/>
        </p:xfrm>
        <a:graphic>
          <a:graphicData uri="http://schemas.openxmlformats.org/drawingml/2006/table">
            <a:tbl>
              <a:tblPr firstRow="1" bandRow="1">
                <a:tableStyleId>{5940675A-B579-460E-94D1-54222C63F5DA}</a:tableStyleId>
              </a:tblPr>
              <a:tblGrid>
                <a:gridCol w="1512167">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tblGrid>
              <a:tr h="282760">
                <a:tc>
                  <a:txBody>
                    <a:bodyPr/>
                    <a:lstStyle/>
                    <a:p>
                      <a:pPr algn="ctr"/>
                      <a:r>
                        <a:rPr kumimoji="1" lang="ja-JP" altLang="en-US" sz="900" dirty="0" smtClean="0"/>
                        <a:t>基本目標②</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extLst>
                  <a:ext uri="{0D108BD9-81ED-4DB2-BD59-A6C34878D82A}">
                    <a16:rowId xmlns:a16="http://schemas.microsoft.com/office/drawing/2014/main" val="10000"/>
                  </a:ext>
                </a:extLst>
              </a:tr>
              <a:tr h="472305">
                <a:tc>
                  <a:txBody>
                    <a:bodyPr/>
                    <a:lstStyle/>
                    <a:p>
                      <a:r>
                        <a:rPr kumimoji="1" lang="ja-JP" altLang="en-US" sz="900" u="sng" dirty="0" smtClean="0"/>
                        <a:t>全国学力・学習状況調査</a:t>
                      </a:r>
                    </a:p>
                    <a:p>
                      <a:r>
                        <a:rPr kumimoji="1" lang="ja-JP" altLang="en-US" sz="900" u="sng" dirty="0" smtClean="0"/>
                        <a:t>における平均正答率</a:t>
                      </a:r>
                    </a:p>
                    <a:p>
                      <a:r>
                        <a:rPr kumimoji="1" lang="ja-JP" altLang="en-US" sz="900" u="none" baseline="0" dirty="0" smtClean="0"/>
                        <a:t> </a:t>
                      </a:r>
                      <a:r>
                        <a:rPr kumimoji="1" lang="ja-JP" altLang="en-US" sz="900" u="none" dirty="0" smtClean="0"/>
                        <a:t>目標：全国水準をめざす</a:t>
                      </a:r>
                      <a:endParaRPr kumimoji="1" lang="ja-JP" altLang="en-US" sz="900" u="none" dirty="0"/>
                    </a:p>
                  </a:txBody>
                  <a:tcPr anchor="ctr"/>
                </a:tc>
                <a:tc>
                  <a:txBody>
                    <a:bodyPr/>
                    <a:lstStyle/>
                    <a:p>
                      <a:r>
                        <a:rPr kumimoji="1" lang="en-US" altLang="ja-JP" sz="900" dirty="0" smtClean="0"/>
                        <a:t>【2015</a:t>
                      </a:r>
                      <a:r>
                        <a:rPr kumimoji="1" lang="ja-JP" altLang="en-US" sz="900" dirty="0" smtClean="0"/>
                        <a:t>年度</a:t>
                      </a:r>
                      <a:r>
                        <a:rPr kumimoji="1" lang="en-US" altLang="ja-JP" sz="900" dirty="0" smtClean="0"/>
                        <a:t>】</a:t>
                      </a:r>
                    </a:p>
                    <a:p>
                      <a:pPr algn="ctr"/>
                      <a:r>
                        <a:rPr kumimoji="1" lang="zh-CN" altLang="en-US" sz="900" dirty="0" smtClean="0"/>
                        <a:t>小：</a:t>
                      </a:r>
                      <a:r>
                        <a:rPr kumimoji="1" lang="en-US" altLang="zh-CN" sz="900" dirty="0" smtClean="0"/>
                        <a:t>62.3</a:t>
                      </a:r>
                    </a:p>
                    <a:p>
                      <a:pPr algn="ctr"/>
                      <a:r>
                        <a:rPr kumimoji="1" lang="en-US" altLang="zh-CN" sz="900" dirty="0" smtClean="0"/>
                        <a:t>(</a:t>
                      </a:r>
                      <a:r>
                        <a:rPr kumimoji="1" lang="zh-CN" altLang="en-US" sz="900" dirty="0" smtClean="0"/>
                        <a:t>全国</a:t>
                      </a:r>
                      <a:r>
                        <a:rPr kumimoji="1" lang="en-US" altLang="zh-CN" sz="900" dirty="0" smtClean="0"/>
                        <a:t>63.9)</a:t>
                      </a:r>
                    </a:p>
                    <a:p>
                      <a:pPr algn="ctr"/>
                      <a:endParaRPr kumimoji="1" lang="en-US" altLang="zh-CN" sz="900" dirty="0" smtClean="0"/>
                    </a:p>
                    <a:p>
                      <a:pPr algn="ctr"/>
                      <a:r>
                        <a:rPr kumimoji="1" lang="zh-CN" altLang="en-US" sz="900" dirty="0" smtClean="0"/>
                        <a:t>中：</a:t>
                      </a:r>
                      <a:r>
                        <a:rPr kumimoji="1" lang="en-US" altLang="zh-CN" sz="900" dirty="0" smtClean="0"/>
                        <a:t>61.2</a:t>
                      </a:r>
                    </a:p>
                    <a:p>
                      <a:pPr algn="ctr"/>
                      <a:r>
                        <a:rPr kumimoji="1" lang="en-US" altLang="zh-CN" sz="900" dirty="0" smtClean="0"/>
                        <a:t>(</a:t>
                      </a:r>
                      <a:r>
                        <a:rPr kumimoji="1" lang="zh-CN" altLang="en-US" sz="900" dirty="0" smtClean="0"/>
                        <a:t>全国</a:t>
                      </a:r>
                      <a:r>
                        <a:rPr kumimoji="1" lang="en-US" altLang="zh-CN" sz="900" dirty="0" smtClean="0"/>
                        <a:t>61.9)</a:t>
                      </a:r>
                      <a:endParaRPr kumimoji="1" lang="ja-JP" altLang="en-US" sz="900" dirty="0"/>
                    </a:p>
                  </a:txBody>
                  <a:tcPr anchor="ctr"/>
                </a:tc>
                <a:tc>
                  <a:txBody>
                    <a:bodyPr/>
                    <a:lstStyle/>
                    <a:p>
                      <a:r>
                        <a:rPr kumimoji="1" lang="en-US" altLang="ja-JP" sz="900" dirty="0" smtClean="0"/>
                        <a:t>【2018</a:t>
                      </a:r>
                      <a:r>
                        <a:rPr kumimoji="1" lang="ja-JP" altLang="en-US" sz="900" dirty="0" smtClean="0"/>
                        <a:t>年度</a:t>
                      </a:r>
                      <a:r>
                        <a:rPr kumimoji="1" lang="en-US" altLang="ja-JP" sz="900" dirty="0" smtClean="0"/>
                        <a:t>】</a:t>
                      </a:r>
                    </a:p>
                    <a:p>
                      <a:pPr algn="ctr"/>
                      <a:r>
                        <a:rPr kumimoji="1" lang="zh-CN" altLang="en-US" sz="900" dirty="0" smtClean="0"/>
                        <a:t>小：</a:t>
                      </a:r>
                      <a:r>
                        <a:rPr kumimoji="1" lang="en-US" altLang="ja-JP" sz="900" dirty="0" smtClean="0"/>
                        <a:t>58</a:t>
                      </a:r>
                      <a:r>
                        <a:rPr kumimoji="1" lang="en-US" altLang="zh-CN" sz="900" dirty="0" smtClean="0"/>
                        <a:t>.</a:t>
                      </a:r>
                      <a:r>
                        <a:rPr kumimoji="1" lang="en-US" altLang="ja-JP" sz="900" dirty="0" smtClean="0"/>
                        <a:t>6</a:t>
                      </a:r>
                      <a:endParaRPr kumimoji="1" lang="en-US" altLang="zh-CN" sz="900" dirty="0" smtClean="0"/>
                    </a:p>
                    <a:p>
                      <a:pPr algn="ctr"/>
                      <a:r>
                        <a:rPr kumimoji="1" lang="en-US" altLang="zh-CN" sz="900" dirty="0" smtClean="0"/>
                        <a:t>(</a:t>
                      </a:r>
                      <a:r>
                        <a:rPr kumimoji="1" lang="zh-CN" altLang="en-US" sz="900" dirty="0" smtClean="0"/>
                        <a:t>全国</a:t>
                      </a:r>
                      <a:r>
                        <a:rPr kumimoji="1" lang="en-US" altLang="zh-CN" sz="900" dirty="0" smtClean="0"/>
                        <a:t>6</a:t>
                      </a:r>
                      <a:r>
                        <a:rPr kumimoji="1" lang="en-US" altLang="ja-JP" sz="900" dirty="0" smtClean="0"/>
                        <a:t>0</a:t>
                      </a:r>
                      <a:r>
                        <a:rPr kumimoji="1" lang="en-US" altLang="zh-CN" sz="900" dirty="0" smtClean="0"/>
                        <a:t>.</a:t>
                      </a:r>
                      <a:r>
                        <a:rPr kumimoji="1" lang="en-US" altLang="ja-JP" sz="900" dirty="0" smtClean="0"/>
                        <a:t>1</a:t>
                      </a:r>
                      <a:r>
                        <a:rPr kumimoji="1" lang="en-US" altLang="zh-CN" sz="900" dirty="0" smtClean="0"/>
                        <a:t>)</a:t>
                      </a:r>
                    </a:p>
                    <a:p>
                      <a:pPr algn="ctr"/>
                      <a:endParaRPr kumimoji="1" lang="en-US" altLang="zh-CN" sz="900" dirty="0" smtClean="0"/>
                    </a:p>
                    <a:p>
                      <a:pPr algn="ctr"/>
                      <a:r>
                        <a:rPr kumimoji="1" lang="zh-CN" altLang="en-US" sz="900" dirty="0" smtClean="0"/>
                        <a:t>中：</a:t>
                      </a:r>
                      <a:r>
                        <a:rPr kumimoji="1" lang="en-US" altLang="zh-CN" sz="900" dirty="0" smtClean="0"/>
                        <a:t>6</a:t>
                      </a:r>
                      <a:r>
                        <a:rPr kumimoji="1" lang="en-US" altLang="ja-JP" sz="900" dirty="0" smtClean="0"/>
                        <a:t>1</a:t>
                      </a:r>
                      <a:r>
                        <a:rPr kumimoji="1" lang="en-US" altLang="zh-CN" sz="900" dirty="0" smtClean="0"/>
                        <a:t>.</a:t>
                      </a:r>
                      <a:r>
                        <a:rPr kumimoji="1" lang="en-US" altLang="ja-JP" sz="900" dirty="0" smtClean="0"/>
                        <a:t>3</a:t>
                      </a:r>
                      <a:endParaRPr kumimoji="1" lang="en-US" altLang="zh-CN" sz="900" dirty="0" smtClean="0"/>
                    </a:p>
                    <a:p>
                      <a:pPr algn="ctr"/>
                      <a:r>
                        <a:rPr kumimoji="1" lang="en-US" altLang="zh-CN" sz="900" dirty="0" smtClean="0"/>
                        <a:t>(</a:t>
                      </a:r>
                      <a:r>
                        <a:rPr kumimoji="1" lang="zh-CN" altLang="en-US" sz="900" dirty="0" smtClean="0"/>
                        <a:t>全国</a:t>
                      </a:r>
                      <a:r>
                        <a:rPr kumimoji="1" lang="en-US" altLang="zh-CN" sz="900" dirty="0" smtClean="0"/>
                        <a:t>6</a:t>
                      </a:r>
                      <a:r>
                        <a:rPr kumimoji="1" lang="en-US" altLang="ja-JP" sz="900" dirty="0" smtClean="0"/>
                        <a:t>2</a:t>
                      </a:r>
                      <a:r>
                        <a:rPr kumimoji="1" lang="en-US" altLang="zh-CN" sz="900" dirty="0" smtClean="0"/>
                        <a:t>.6)</a:t>
                      </a:r>
                      <a:endParaRPr kumimoji="1" lang="ja-JP" altLang="en-US" sz="900" dirty="0"/>
                    </a:p>
                  </a:txBody>
                  <a:tcPr anchor="ctr">
                    <a:solidFill>
                      <a:schemeClr val="bg1">
                        <a:lumMod val="95000"/>
                      </a:schemeClr>
                    </a:solidFill>
                  </a:tcPr>
                </a:tc>
                <a:tc>
                  <a:txBody>
                    <a:bodyPr/>
                    <a:lstStyle/>
                    <a:p>
                      <a:r>
                        <a:rPr kumimoji="1" lang="en-US" altLang="ja-JP" sz="900" dirty="0" smtClean="0"/>
                        <a:t>【2019</a:t>
                      </a:r>
                      <a:r>
                        <a:rPr kumimoji="1" lang="ja-JP" altLang="en-US" sz="900" dirty="0" smtClean="0"/>
                        <a:t>年度</a:t>
                      </a:r>
                      <a:r>
                        <a:rPr kumimoji="1" lang="en-US" altLang="ja-JP" sz="900" dirty="0" smtClean="0"/>
                        <a:t>】</a:t>
                      </a:r>
                    </a:p>
                    <a:p>
                      <a:pPr algn="ctr"/>
                      <a:r>
                        <a:rPr kumimoji="1" lang="zh-CN" altLang="en-US" sz="900" dirty="0" smtClean="0"/>
                        <a:t>小：</a:t>
                      </a:r>
                      <a:r>
                        <a:rPr kumimoji="1" lang="en-US" altLang="zh-CN" sz="900" dirty="0" smtClean="0">
                          <a:solidFill>
                            <a:schemeClr val="tx1"/>
                          </a:solidFill>
                        </a:rPr>
                        <a:t>63.4</a:t>
                      </a:r>
                      <a:endParaRPr kumimoji="1" lang="en-US" altLang="ja-JP" sz="900" dirty="0" smtClean="0">
                        <a:solidFill>
                          <a:schemeClr val="tx1"/>
                        </a:solidFill>
                      </a:endParaRPr>
                    </a:p>
                    <a:p>
                      <a:pPr algn="ctr"/>
                      <a:r>
                        <a:rPr kumimoji="1" lang="en-US" altLang="ja-JP" sz="900" dirty="0" smtClean="0">
                          <a:solidFill>
                            <a:schemeClr val="tx1"/>
                          </a:solidFill>
                        </a:rPr>
                        <a:t> </a:t>
                      </a:r>
                      <a:r>
                        <a:rPr kumimoji="1" lang="en-US" altLang="zh-CN" sz="900" dirty="0" smtClean="0">
                          <a:solidFill>
                            <a:schemeClr val="tx1"/>
                          </a:solidFill>
                        </a:rPr>
                        <a:t>(</a:t>
                      </a:r>
                      <a:r>
                        <a:rPr kumimoji="1" lang="zh-CN" altLang="en-US" sz="900" dirty="0" smtClean="0">
                          <a:solidFill>
                            <a:schemeClr val="tx1"/>
                          </a:solidFill>
                        </a:rPr>
                        <a:t>全国</a:t>
                      </a:r>
                      <a:r>
                        <a:rPr kumimoji="1" lang="en-US" altLang="zh-CN" sz="900" dirty="0" smtClean="0">
                          <a:solidFill>
                            <a:schemeClr val="tx1"/>
                          </a:solidFill>
                        </a:rPr>
                        <a:t>65.2)</a:t>
                      </a:r>
                    </a:p>
                    <a:p>
                      <a:pPr algn="ctr"/>
                      <a:endParaRPr kumimoji="1" lang="en-US" altLang="zh-CN" sz="900" dirty="0" smtClean="0">
                        <a:solidFill>
                          <a:schemeClr val="tx1"/>
                        </a:solidFill>
                      </a:endParaRPr>
                    </a:p>
                    <a:p>
                      <a:pPr algn="ctr"/>
                      <a:r>
                        <a:rPr kumimoji="1" lang="zh-CN" altLang="en-US" sz="900" dirty="0" smtClean="0">
                          <a:solidFill>
                            <a:schemeClr val="tx1"/>
                          </a:solidFill>
                        </a:rPr>
                        <a:t>中：</a:t>
                      </a:r>
                      <a:r>
                        <a:rPr kumimoji="1" lang="en-US" altLang="zh-CN" sz="900" dirty="0" smtClean="0">
                          <a:solidFill>
                            <a:schemeClr val="tx1"/>
                          </a:solidFill>
                        </a:rPr>
                        <a:t>61.5</a:t>
                      </a:r>
                      <a:endParaRPr kumimoji="1" lang="en-US" altLang="zh-CN" sz="900" strike="sngStrike" dirty="0" smtClean="0">
                        <a:solidFill>
                          <a:schemeClr val="tx1"/>
                        </a:solidFill>
                      </a:endParaRPr>
                    </a:p>
                    <a:p>
                      <a:pPr algn="ctr"/>
                      <a:r>
                        <a:rPr kumimoji="1" lang="en-US" altLang="zh-CN" sz="900" dirty="0" smtClean="0"/>
                        <a:t>(</a:t>
                      </a:r>
                      <a:r>
                        <a:rPr kumimoji="1" lang="zh-CN" altLang="en-US" sz="900" dirty="0" smtClean="0"/>
                        <a:t>全国</a:t>
                      </a:r>
                      <a:r>
                        <a:rPr kumimoji="1" lang="en-US" altLang="zh-CN" sz="900" dirty="0" smtClean="0"/>
                        <a:t>6</a:t>
                      </a:r>
                      <a:r>
                        <a:rPr kumimoji="1" lang="en-US" altLang="ja-JP" sz="900" dirty="0" smtClean="0"/>
                        <a:t>2.9</a:t>
                      </a:r>
                      <a:r>
                        <a:rPr kumimoji="1" lang="en-US" altLang="zh-CN" sz="900" dirty="0" smtClean="0"/>
                        <a:t>)</a:t>
                      </a:r>
                      <a:endParaRPr kumimoji="1" lang="ja-JP" altLang="en-US" sz="900" dirty="0"/>
                    </a:p>
                  </a:txBody>
                  <a:tcPr anchor="ctr"/>
                </a:tc>
                <a:extLst>
                  <a:ext uri="{0D108BD9-81ED-4DB2-BD59-A6C34878D82A}">
                    <a16:rowId xmlns:a16="http://schemas.microsoft.com/office/drawing/2014/main" val="10001"/>
                  </a:ext>
                </a:extLst>
              </a:tr>
              <a:tr h="652952">
                <a:tc>
                  <a:txBody>
                    <a:bodyPr/>
                    <a:lstStyle/>
                    <a:p>
                      <a:r>
                        <a:rPr kumimoji="1" lang="ja-JP" altLang="en-US" sz="900" u="sng" dirty="0" smtClean="0"/>
                        <a:t>少年非行防止活動ネットワーク構築市町村</a:t>
                      </a:r>
                    </a:p>
                    <a:p>
                      <a:r>
                        <a:rPr kumimoji="1" lang="ja-JP" altLang="en-US" sz="900" u="none" baseline="0" dirty="0" smtClean="0"/>
                        <a:t> </a:t>
                      </a:r>
                      <a:r>
                        <a:rPr kumimoji="1" lang="ja-JP" altLang="en-US" sz="900" u="none" dirty="0" smtClean="0"/>
                        <a:t>目標：全市町村での構築</a:t>
                      </a:r>
                    </a:p>
                    <a:p>
                      <a:r>
                        <a:rPr kumimoji="1" lang="ja-JP" altLang="en-US" sz="900" u="none" baseline="0" dirty="0" smtClean="0"/>
                        <a:t> </a:t>
                      </a:r>
                      <a:r>
                        <a:rPr kumimoji="1" lang="ja-JP" altLang="en-US" sz="900" u="none" dirty="0" smtClean="0"/>
                        <a:t>目標年</a:t>
                      </a:r>
                      <a:r>
                        <a:rPr kumimoji="1" lang="en-US" altLang="ja-JP" sz="900" u="none" dirty="0" smtClean="0"/>
                        <a:t>(</a:t>
                      </a:r>
                      <a:r>
                        <a:rPr kumimoji="1" lang="ja-JP" altLang="en-US" sz="900" u="none" dirty="0" smtClean="0"/>
                        <a:t>年度</a:t>
                      </a:r>
                      <a:r>
                        <a:rPr kumimoji="1" lang="en-US" altLang="ja-JP" sz="900" u="none" dirty="0" smtClean="0"/>
                        <a:t>)</a:t>
                      </a:r>
                      <a:r>
                        <a:rPr kumimoji="1" lang="ja-JP" altLang="en-US" sz="900" u="none" dirty="0" smtClean="0"/>
                        <a:t>：</a:t>
                      </a:r>
                      <a:r>
                        <a:rPr kumimoji="1" lang="en-US" altLang="ja-JP" sz="900" u="none" dirty="0" smtClean="0"/>
                        <a:t>2019</a:t>
                      </a:r>
                      <a:r>
                        <a:rPr kumimoji="1" lang="ja-JP" altLang="en-US" sz="900" u="none" dirty="0" smtClean="0"/>
                        <a:t>年度</a:t>
                      </a:r>
                      <a:endParaRPr kumimoji="1" lang="ja-JP" altLang="en-US" sz="900" u="none" dirty="0"/>
                    </a:p>
                  </a:txBody>
                  <a:tcPr anchor="ctr"/>
                </a:tc>
                <a:tc>
                  <a:txBody>
                    <a:bodyPr/>
                    <a:lstStyle/>
                    <a:p>
                      <a:r>
                        <a:rPr kumimoji="1" lang="en-US" altLang="ja-JP" sz="900" dirty="0" smtClean="0"/>
                        <a:t>【2014</a:t>
                      </a:r>
                      <a:r>
                        <a:rPr kumimoji="1" lang="ja-JP" altLang="en-US" sz="900" dirty="0" smtClean="0"/>
                        <a:t>年度</a:t>
                      </a:r>
                      <a:r>
                        <a:rPr kumimoji="1" lang="en-US" altLang="ja-JP" sz="900" dirty="0" smtClean="0"/>
                        <a:t>】</a:t>
                      </a:r>
                    </a:p>
                    <a:p>
                      <a:pPr algn="ctr"/>
                      <a:r>
                        <a:rPr kumimoji="1" lang="en-US" altLang="ja-JP" sz="900" dirty="0" smtClean="0"/>
                        <a:t>30</a:t>
                      </a:r>
                      <a:endParaRPr kumimoji="1" lang="ja-JP" altLang="en-US" sz="900" dirty="0"/>
                    </a:p>
                  </a:txBody>
                  <a:tcPr anchor="ctr"/>
                </a:tc>
                <a:tc>
                  <a:txBody>
                    <a:bodyPr/>
                    <a:lstStyle/>
                    <a:p>
                      <a:r>
                        <a:rPr kumimoji="1" lang="en-US" altLang="ja-JP" sz="900" dirty="0" smtClean="0"/>
                        <a:t>【2017</a:t>
                      </a:r>
                      <a:r>
                        <a:rPr kumimoji="1" lang="ja-JP" altLang="en-US" sz="900" dirty="0" smtClean="0"/>
                        <a:t>年度</a:t>
                      </a:r>
                      <a:r>
                        <a:rPr kumimoji="1" lang="en-US" altLang="ja-JP" sz="900" dirty="0" smtClean="0"/>
                        <a:t>】</a:t>
                      </a:r>
                    </a:p>
                    <a:p>
                      <a:pPr algn="ctr"/>
                      <a:r>
                        <a:rPr kumimoji="1" lang="en-US" altLang="ja-JP" sz="900" dirty="0" smtClean="0"/>
                        <a:t>43</a:t>
                      </a:r>
                      <a:endParaRPr kumimoji="1" lang="ja-JP" altLang="en-US" sz="900" dirty="0"/>
                    </a:p>
                  </a:txBody>
                  <a:tcPr anchor="ctr">
                    <a:solidFill>
                      <a:schemeClr val="bg1">
                        <a:lumMod val="95000"/>
                      </a:schemeClr>
                    </a:solidFill>
                  </a:tcPr>
                </a:tc>
                <a:tc>
                  <a:txBody>
                    <a:bodyPr/>
                    <a:lstStyle/>
                    <a:p>
                      <a:r>
                        <a:rPr kumimoji="1" lang="en-US" altLang="ja-JP" sz="900" dirty="0" smtClean="0"/>
                        <a:t>【2019</a:t>
                      </a:r>
                      <a:r>
                        <a:rPr kumimoji="1" lang="ja-JP" altLang="en-US" sz="900" dirty="0" smtClean="0"/>
                        <a:t>年度</a:t>
                      </a:r>
                      <a:r>
                        <a:rPr kumimoji="1" lang="en-US" altLang="ja-JP" sz="900" dirty="0" smtClean="0"/>
                        <a:t>】</a:t>
                      </a:r>
                    </a:p>
                    <a:p>
                      <a:pPr algn="ctr"/>
                      <a:r>
                        <a:rPr kumimoji="1" lang="en-US" altLang="ja-JP" sz="900" dirty="0" smtClean="0"/>
                        <a:t>43</a:t>
                      </a:r>
                      <a:endParaRPr kumimoji="1" lang="ja-JP" altLang="en-US" sz="900" dirty="0"/>
                    </a:p>
                  </a:txBody>
                  <a:tcPr anchor="ctr"/>
                </a:tc>
                <a:extLst>
                  <a:ext uri="{0D108BD9-81ED-4DB2-BD59-A6C34878D82A}">
                    <a16:rowId xmlns:a16="http://schemas.microsoft.com/office/drawing/2014/main" val="10002"/>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451924209"/>
              </p:ext>
            </p:extLst>
          </p:nvPr>
        </p:nvGraphicFramePr>
        <p:xfrm>
          <a:off x="2267741" y="2348880"/>
          <a:ext cx="3888433" cy="1777873"/>
        </p:xfrm>
        <a:graphic>
          <a:graphicData uri="http://schemas.openxmlformats.org/drawingml/2006/table">
            <a:tbl>
              <a:tblPr firstRow="1" bandRow="1">
                <a:tableStyleId>{5940675A-B579-460E-94D1-54222C63F5DA}</a:tableStyleId>
              </a:tblPr>
              <a:tblGrid>
                <a:gridCol w="1512169">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tblGrid>
              <a:tr h="288032">
                <a:tc>
                  <a:txBody>
                    <a:bodyPr/>
                    <a:lstStyle/>
                    <a:p>
                      <a:pPr algn="ctr"/>
                      <a:r>
                        <a:rPr kumimoji="1" lang="ja-JP" altLang="en-US" sz="900" dirty="0" smtClean="0"/>
                        <a:t>基本目標①</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accent3">
                        <a:lumMod val="20000"/>
                        <a:lumOff val="80000"/>
                      </a:schemeClr>
                    </a:solidFill>
                  </a:tcPr>
                </a:tc>
                <a:tc>
                  <a:txBody>
                    <a:bodyPr/>
                    <a:lstStyle/>
                    <a:p>
                      <a:pPr algn="ctr"/>
                      <a:r>
                        <a:rPr kumimoji="1" lang="ja-JP" altLang="en-US" sz="900" dirty="0" smtClean="0"/>
                        <a:t>実績値</a:t>
                      </a:r>
                      <a:endParaRPr kumimoji="1" lang="ja-JP" altLang="en-US" sz="900" dirty="0"/>
                    </a:p>
                  </a:txBody>
                  <a:tcPr anchor="ctr"/>
                </a:tc>
                <a:extLst>
                  <a:ext uri="{0D108BD9-81ED-4DB2-BD59-A6C34878D82A}">
                    <a16:rowId xmlns:a16="http://schemas.microsoft.com/office/drawing/2014/main" val="10000"/>
                  </a:ext>
                </a:extLst>
              </a:tr>
              <a:tr h="514481">
                <a:tc>
                  <a:txBody>
                    <a:bodyPr/>
                    <a:lstStyle/>
                    <a:p>
                      <a:r>
                        <a:rPr kumimoji="1" lang="ja-JP" altLang="en-US" sz="900" u="sng" dirty="0" smtClean="0"/>
                        <a:t>就業率（</a:t>
                      </a:r>
                      <a:r>
                        <a:rPr kumimoji="1" lang="en-US" altLang="ja-JP" sz="900" u="sng" dirty="0" smtClean="0"/>
                        <a:t>15</a:t>
                      </a:r>
                      <a:r>
                        <a:rPr kumimoji="1" lang="ja-JP" altLang="en-US" sz="900" u="sng" dirty="0" smtClean="0"/>
                        <a:t>～</a:t>
                      </a:r>
                      <a:r>
                        <a:rPr kumimoji="1" lang="en-US" altLang="ja-JP" sz="900" u="sng" dirty="0" smtClean="0"/>
                        <a:t>34</a:t>
                      </a:r>
                      <a:r>
                        <a:rPr kumimoji="1" lang="ja-JP" altLang="en-US" sz="900" u="sng" dirty="0" smtClean="0"/>
                        <a:t>歳）</a:t>
                      </a:r>
                      <a:r>
                        <a:rPr kumimoji="1" lang="en-US" altLang="ja-JP" sz="900" u="sng" dirty="0" smtClean="0"/>
                        <a:t>[</a:t>
                      </a:r>
                      <a:r>
                        <a:rPr kumimoji="1" lang="ja-JP" altLang="en-US" sz="900" u="sng" dirty="0" smtClean="0"/>
                        <a:t>％</a:t>
                      </a:r>
                      <a:r>
                        <a:rPr kumimoji="1" lang="en-US" altLang="ja-JP" sz="900" u="sng" dirty="0" smtClean="0"/>
                        <a:t>]</a:t>
                      </a:r>
                    </a:p>
                    <a:p>
                      <a:r>
                        <a:rPr kumimoji="1" lang="ja-JP" altLang="en-US" sz="900" baseline="0" dirty="0" smtClean="0"/>
                        <a:t> </a:t>
                      </a:r>
                      <a:r>
                        <a:rPr kumimoji="1" lang="ja-JP" altLang="en-US" sz="900" dirty="0" smtClean="0"/>
                        <a:t>目標：全国平均を上回る</a:t>
                      </a:r>
                    </a:p>
                    <a:p>
                      <a:r>
                        <a:rPr kumimoji="1" lang="ja-JP" altLang="en-US" sz="900" baseline="0" dirty="0" smtClean="0"/>
                        <a:t> </a:t>
                      </a:r>
                      <a:r>
                        <a:rPr kumimoji="1" lang="ja-JP" altLang="en-US" sz="900" dirty="0" smtClean="0"/>
                        <a:t>目標年（年度）：</a:t>
                      </a:r>
                      <a:r>
                        <a:rPr kumimoji="1" lang="en-US" altLang="ja-JP" sz="900" dirty="0" smtClean="0"/>
                        <a:t>2019</a:t>
                      </a:r>
                      <a:r>
                        <a:rPr kumimoji="1" lang="ja-JP" altLang="en-US" sz="900" dirty="0" smtClean="0"/>
                        <a:t>年</a:t>
                      </a:r>
                      <a:endParaRPr kumimoji="1" lang="ja-JP" altLang="en-US" sz="900" dirty="0"/>
                    </a:p>
                  </a:txBody>
                  <a:tcPr anchor="ctr"/>
                </a:tc>
                <a:tc>
                  <a:txBody>
                    <a:bodyPr/>
                    <a:lstStyle/>
                    <a:p>
                      <a:r>
                        <a:rPr kumimoji="1" lang="en-US" altLang="ja-JP" sz="900" dirty="0" smtClean="0"/>
                        <a:t>【2014</a:t>
                      </a:r>
                      <a:r>
                        <a:rPr kumimoji="1" lang="ja-JP" altLang="en-US" sz="900" dirty="0" smtClean="0"/>
                        <a:t>年度</a:t>
                      </a:r>
                      <a:r>
                        <a:rPr kumimoji="1" lang="en-US" altLang="ja-JP" sz="900" dirty="0" smtClean="0"/>
                        <a:t>】</a:t>
                      </a:r>
                    </a:p>
                    <a:p>
                      <a:pPr algn="ctr"/>
                      <a:r>
                        <a:rPr kumimoji="1" lang="en-US" altLang="ja-JP" sz="900" dirty="0" smtClean="0"/>
                        <a:t>61.07</a:t>
                      </a:r>
                    </a:p>
                    <a:p>
                      <a:pPr algn="ctr"/>
                      <a:r>
                        <a:rPr kumimoji="1" lang="en-US" altLang="ja-JP" sz="900" dirty="0" smtClean="0"/>
                        <a:t>(</a:t>
                      </a:r>
                      <a:r>
                        <a:rPr kumimoji="1" lang="ja-JP" altLang="en-US" sz="900" dirty="0" smtClean="0"/>
                        <a:t>全国</a:t>
                      </a:r>
                      <a:r>
                        <a:rPr kumimoji="1" lang="en-US" altLang="ja-JP" sz="900" dirty="0" smtClean="0"/>
                        <a:t>62.17)</a:t>
                      </a:r>
                      <a:endParaRPr kumimoji="1" lang="ja-JP" altLang="en-US" sz="900" dirty="0"/>
                    </a:p>
                  </a:txBody>
                  <a:tcPr anchor="ctr"/>
                </a:tc>
                <a:tc>
                  <a:txBody>
                    <a:bodyPr/>
                    <a:lstStyle/>
                    <a:p>
                      <a:r>
                        <a:rPr kumimoji="1" lang="en-US" altLang="ja-JP" sz="900" dirty="0" smtClean="0"/>
                        <a:t>【2018</a:t>
                      </a:r>
                      <a:r>
                        <a:rPr kumimoji="1" lang="ja-JP" altLang="en-US" sz="900" dirty="0" smtClean="0"/>
                        <a:t>年度</a:t>
                      </a:r>
                      <a:r>
                        <a:rPr kumimoji="1" lang="en-US" altLang="ja-JP" sz="900" dirty="0" smtClean="0"/>
                        <a:t>】</a:t>
                      </a:r>
                    </a:p>
                    <a:p>
                      <a:pPr algn="ctr"/>
                      <a:r>
                        <a:rPr kumimoji="1" lang="en-US" altLang="ja-JP" sz="900" dirty="0" smtClean="0">
                          <a:solidFill>
                            <a:schemeClr val="tx1"/>
                          </a:solidFill>
                        </a:rPr>
                        <a:t>64.96</a:t>
                      </a:r>
                    </a:p>
                    <a:p>
                      <a:pPr algn="ctr"/>
                      <a:r>
                        <a:rPr kumimoji="1" lang="en-US" altLang="ja-JP" sz="900" dirty="0" smtClean="0">
                          <a:solidFill>
                            <a:schemeClr val="tx1"/>
                          </a:solidFill>
                        </a:rPr>
                        <a:t>(</a:t>
                      </a:r>
                      <a:r>
                        <a:rPr kumimoji="1" lang="ja-JP" altLang="en-US" sz="900" dirty="0" smtClean="0">
                          <a:solidFill>
                            <a:schemeClr val="tx1"/>
                          </a:solidFill>
                        </a:rPr>
                        <a:t>全国</a:t>
                      </a:r>
                      <a:r>
                        <a:rPr kumimoji="1" lang="en-US" altLang="ja-JP" sz="900" dirty="0" smtClean="0">
                          <a:solidFill>
                            <a:schemeClr val="tx1"/>
                          </a:solidFill>
                        </a:rPr>
                        <a:t>66.36)</a:t>
                      </a:r>
                      <a:endParaRPr kumimoji="1" lang="ja-JP" altLang="en-US" sz="900" dirty="0">
                        <a:solidFill>
                          <a:schemeClr val="tx1"/>
                        </a:solidFill>
                      </a:endParaRPr>
                    </a:p>
                  </a:txBody>
                  <a:tcPr anchor="ctr">
                    <a:solidFill>
                      <a:schemeClr val="accent3">
                        <a:lumMod val="20000"/>
                        <a:lumOff val="80000"/>
                      </a:schemeClr>
                    </a:solidFill>
                  </a:tcPr>
                </a:tc>
                <a:tc>
                  <a:txBody>
                    <a:bodyPr/>
                    <a:lstStyle/>
                    <a:p>
                      <a:r>
                        <a:rPr kumimoji="1" lang="en-US" altLang="ja-JP" sz="900" dirty="0" smtClean="0"/>
                        <a:t>【2019</a:t>
                      </a:r>
                      <a:r>
                        <a:rPr kumimoji="1" lang="ja-JP" altLang="en-US" sz="900" dirty="0" smtClean="0"/>
                        <a:t>年度</a:t>
                      </a:r>
                      <a:r>
                        <a:rPr kumimoji="1" lang="en-US" altLang="ja-JP" sz="900" dirty="0" smtClean="0"/>
                        <a:t>】</a:t>
                      </a:r>
                    </a:p>
                    <a:p>
                      <a:pPr algn="ctr"/>
                      <a:r>
                        <a:rPr kumimoji="1" lang="en-US" altLang="ja-JP" sz="900" dirty="0" smtClean="0">
                          <a:solidFill>
                            <a:schemeClr val="tx1"/>
                          </a:solidFill>
                        </a:rPr>
                        <a:t>66.79</a:t>
                      </a:r>
                    </a:p>
                    <a:p>
                      <a:pPr algn="ctr"/>
                      <a:r>
                        <a:rPr kumimoji="1" lang="en-US" altLang="ja-JP" sz="900" dirty="0" smtClean="0">
                          <a:solidFill>
                            <a:schemeClr val="tx1"/>
                          </a:solidFill>
                        </a:rPr>
                        <a:t>(</a:t>
                      </a:r>
                      <a:r>
                        <a:rPr kumimoji="1" lang="ja-JP" altLang="en-US" sz="900" dirty="0" smtClean="0">
                          <a:solidFill>
                            <a:schemeClr val="tx1"/>
                          </a:solidFill>
                        </a:rPr>
                        <a:t>全国</a:t>
                      </a:r>
                      <a:r>
                        <a:rPr kumimoji="1" lang="en-US" altLang="ja-JP" sz="900" dirty="0" smtClean="0">
                          <a:solidFill>
                            <a:schemeClr val="tx1"/>
                          </a:solidFill>
                        </a:rPr>
                        <a:t>67.12)</a:t>
                      </a:r>
                      <a:endParaRPr kumimoji="1" lang="ja-JP" altLang="en-US" sz="900" dirty="0">
                        <a:solidFill>
                          <a:schemeClr val="tx1"/>
                        </a:solidFill>
                      </a:endParaRPr>
                    </a:p>
                  </a:txBody>
                  <a:tcPr anchor="ctr"/>
                </a:tc>
                <a:extLst>
                  <a:ext uri="{0D108BD9-81ED-4DB2-BD59-A6C34878D82A}">
                    <a16:rowId xmlns:a16="http://schemas.microsoft.com/office/drawing/2014/main" val="10001"/>
                  </a:ext>
                </a:extLst>
              </a:tr>
              <a:tr h="481426">
                <a:tc>
                  <a:txBody>
                    <a:bodyPr/>
                    <a:lstStyle/>
                    <a:p>
                      <a:r>
                        <a:rPr kumimoji="1" lang="ja-JP" altLang="en-US" sz="900" u="sng" dirty="0" smtClean="0"/>
                        <a:t>女性の就業率（</a:t>
                      </a:r>
                      <a:r>
                        <a:rPr kumimoji="1" lang="en-US" altLang="ja-JP" sz="900" u="sng" dirty="0" smtClean="0"/>
                        <a:t>15</a:t>
                      </a:r>
                      <a:r>
                        <a:rPr kumimoji="1" lang="ja-JP" altLang="en-US" sz="900" u="sng" dirty="0" smtClean="0"/>
                        <a:t>歳～）</a:t>
                      </a:r>
                      <a:r>
                        <a:rPr kumimoji="1" lang="en-US" altLang="ja-JP" sz="900" u="sng" dirty="0" smtClean="0"/>
                        <a:t>[</a:t>
                      </a:r>
                      <a:r>
                        <a:rPr kumimoji="1" lang="ja-JP" altLang="en-US" sz="900" u="sng" dirty="0" smtClean="0"/>
                        <a:t>％</a:t>
                      </a:r>
                      <a:r>
                        <a:rPr kumimoji="1" lang="en-US" altLang="ja-JP" sz="900" u="sng" dirty="0" smtClean="0"/>
                        <a:t>]</a:t>
                      </a:r>
                    </a:p>
                    <a:p>
                      <a:r>
                        <a:rPr kumimoji="1" lang="ja-JP" altLang="en-US" sz="900" baseline="0" dirty="0" smtClean="0"/>
                        <a:t> </a:t>
                      </a:r>
                      <a:r>
                        <a:rPr kumimoji="1" lang="ja-JP" altLang="en-US" sz="900" dirty="0" smtClean="0"/>
                        <a:t>目標：全国平均を上回る</a:t>
                      </a:r>
                    </a:p>
                    <a:p>
                      <a:r>
                        <a:rPr kumimoji="1" lang="ja-JP" altLang="en-US" sz="900" baseline="0" dirty="0" smtClean="0"/>
                        <a:t> </a:t>
                      </a:r>
                      <a:r>
                        <a:rPr kumimoji="1" lang="ja-JP" altLang="en-US" sz="900" dirty="0" smtClean="0"/>
                        <a:t>目標年（年度）：</a:t>
                      </a:r>
                      <a:r>
                        <a:rPr kumimoji="1" lang="en-US" altLang="ja-JP" sz="900" dirty="0" smtClean="0"/>
                        <a:t>2019</a:t>
                      </a:r>
                      <a:r>
                        <a:rPr kumimoji="1" lang="ja-JP" altLang="en-US" sz="900" dirty="0" smtClean="0"/>
                        <a:t>年</a:t>
                      </a:r>
                      <a:endParaRPr kumimoji="1" lang="ja-JP" altLang="en-US" sz="900" dirty="0"/>
                    </a:p>
                  </a:txBody>
                  <a:tcPr anchor="ctr"/>
                </a:tc>
                <a:tc>
                  <a:txBody>
                    <a:bodyPr/>
                    <a:lstStyle/>
                    <a:p>
                      <a:r>
                        <a:rPr kumimoji="1" lang="en-US" altLang="ja-JP" sz="900" dirty="0" smtClean="0"/>
                        <a:t>【2014</a:t>
                      </a:r>
                      <a:r>
                        <a:rPr kumimoji="1" lang="ja-JP" altLang="en-US" sz="900" dirty="0" smtClean="0"/>
                        <a:t>年度</a:t>
                      </a:r>
                      <a:r>
                        <a:rPr kumimoji="1" lang="en-US" altLang="ja-JP" sz="900" dirty="0" smtClean="0"/>
                        <a:t>】</a:t>
                      </a:r>
                    </a:p>
                    <a:p>
                      <a:pPr algn="ctr"/>
                      <a:r>
                        <a:rPr kumimoji="1" lang="en-US" altLang="ja-JP" sz="900" dirty="0" smtClean="0"/>
                        <a:t>44.80</a:t>
                      </a:r>
                    </a:p>
                    <a:p>
                      <a:pPr algn="ctr"/>
                      <a:r>
                        <a:rPr kumimoji="1" lang="en-US" altLang="ja-JP" sz="900" dirty="0" smtClean="0"/>
                        <a:t>(</a:t>
                      </a:r>
                      <a:r>
                        <a:rPr kumimoji="1" lang="ja-JP" altLang="en-US" sz="900" dirty="0" smtClean="0"/>
                        <a:t>全国</a:t>
                      </a:r>
                      <a:r>
                        <a:rPr kumimoji="1" lang="en-US" altLang="ja-JP" sz="900" dirty="0" smtClean="0"/>
                        <a:t>47.72)</a:t>
                      </a:r>
                      <a:endParaRPr kumimoji="1" lang="ja-JP" altLang="en-US" sz="900" dirty="0"/>
                    </a:p>
                  </a:txBody>
                  <a:tcPr anchor="ctr"/>
                </a:tc>
                <a:tc>
                  <a:txBody>
                    <a:bodyPr/>
                    <a:lstStyle/>
                    <a:p>
                      <a:r>
                        <a:rPr kumimoji="1" lang="en-US" altLang="ja-JP" sz="900" dirty="0" smtClean="0"/>
                        <a:t>【</a:t>
                      </a:r>
                      <a:r>
                        <a:rPr kumimoji="1" lang="en-US" altLang="ja-JP" sz="900" dirty="0" smtClean="0">
                          <a:solidFill>
                            <a:schemeClr val="tx1"/>
                          </a:solidFill>
                        </a:rPr>
                        <a:t>2018</a:t>
                      </a:r>
                      <a:r>
                        <a:rPr kumimoji="1" lang="ja-JP" altLang="en-US" sz="900" dirty="0" smtClean="0">
                          <a:solidFill>
                            <a:schemeClr val="tx1"/>
                          </a:solidFill>
                        </a:rPr>
                        <a:t>年度</a:t>
                      </a:r>
                      <a:r>
                        <a:rPr kumimoji="1" lang="en-US" altLang="ja-JP" sz="900" dirty="0" smtClean="0">
                          <a:solidFill>
                            <a:schemeClr val="tx1"/>
                          </a:solidFill>
                        </a:rPr>
                        <a:t>】</a:t>
                      </a:r>
                    </a:p>
                    <a:p>
                      <a:pPr algn="ctr"/>
                      <a:r>
                        <a:rPr kumimoji="1" lang="en-US" altLang="ja-JP" sz="900" dirty="0" smtClean="0">
                          <a:solidFill>
                            <a:schemeClr val="tx1"/>
                          </a:solidFill>
                        </a:rPr>
                        <a:t>48.65</a:t>
                      </a:r>
                    </a:p>
                    <a:p>
                      <a:pPr algn="ctr"/>
                      <a:r>
                        <a:rPr kumimoji="1" lang="en-US" altLang="ja-JP" sz="900" dirty="0" smtClean="0">
                          <a:solidFill>
                            <a:schemeClr val="tx1"/>
                          </a:solidFill>
                        </a:rPr>
                        <a:t>(</a:t>
                      </a:r>
                      <a:r>
                        <a:rPr kumimoji="1" lang="ja-JP" altLang="en-US" sz="900" dirty="0" smtClean="0">
                          <a:solidFill>
                            <a:schemeClr val="tx1"/>
                          </a:solidFill>
                        </a:rPr>
                        <a:t>全国</a:t>
                      </a:r>
                      <a:r>
                        <a:rPr kumimoji="1" lang="en-US" altLang="ja-JP" sz="900" dirty="0" smtClean="0">
                          <a:solidFill>
                            <a:schemeClr val="tx1"/>
                          </a:solidFill>
                        </a:rPr>
                        <a:t>51.33</a:t>
                      </a:r>
                      <a:r>
                        <a:rPr kumimoji="1" lang="en-US" altLang="ja-JP" sz="900" dirty="0" smtClean="0"/>
                        <a:t>)</a:t>
                      </a:r>
                      <a:endParaRPr kumimoji="1" lang="ja-JP" altLang="en-US" sz="900" dirty="0"/>
                    </a:p>
                  </a:txBody>
                  <a:tcPr anchor="ctr">
                    <a:solidFill>
                      <a:schemeClr val="accent3">
                        <a:lumMod val="20000"/>
                        <a:lumOff val="80000"/>
                      </a:schemeClr>
                    </a:solidFill>
                  </a:tcPr>
                </a:tc>
                <a:tc>
                  <a:txBody>
                    <a:bodyPr/>
                    <a:lstStyle/>
                    <a:p>
                      <a:r>
                        <a:rPr kumimoji="1" lang="en-US" altLang="ja-JP" sz="900" dirty="0" smtClean="0"/>
                        <a:t>【</a:t>
                      </a:r>
                      <a:r>
                        <a:rPr kumimoji="1" lang="en-US" altLang="ja-JP" sz="900" dirty="0" smtClean="0">
                          <a:solidFill>
                            <a:schemeClr val="tx1"/>
                          </a:solidFill>
                        </a:rPr>
                        <a:t>2019</a:t>
                      </a:r>
                      <a:r>
                        <a:rPr kumimoji="1" lang="ja-JP" altLang="en-US" sz="900" dirty="0" smtClean="0">
                          <a:solidFill>
                            <a:schemeClr val="tx1"/>
                          </a:solidFill>
                        </a:rPr>
                        <a:t>年度</a:t>
                      </a:r>
                      <a:r>
                        <a:rPr kumimoji="1" lang="en-US" altLang="ja-JP" sz="900" dirty="0" smtClean="0">
                          <a:solidFill>
                            <a:schemeClr val="tx1"/>
                          </a:solidFill>
                        </a:rPr>
                        <a:t>】</a:t>
                      </a:r>
                    </a:p>
                    <a:p>
                      <a:pPr algn="ctr"/>
                      <a:r>
                        <a:rPr kumimoji="1" lang="en-US" altLang="ja-JP" sz="900" dirty="0" smtClean="0">
                          <a:solidFill>
                            <a:schemeClr val="tx1"/>
                          </a:solidFill>
                        </a:rPr>
                        <a:t>51.03</a:t>
                      </a:r>
                    </a:p>
                    <a:p>
                      <a:pPr algn="ctr"/>
                      <a:r>
                        <a:rPr kumimoji="1" lang="en-US" altLang="ja-JP" sz="900" dirty="0" smtClean="0">
                          <a:solidFill>
                            <a:schemeClr val="tx1"/>
                          </a:solidFill>
                        </a:rPr>
                        <a:t>(</a:t>
                      </a:r>
                      <a:r>
                        <a:rPr kumimoji="1" lang="ja-JP" altLang="en-US" sz="900" dirty="0" smtClean="0">
                          <a:solidFill>
                            <a:schemeClr val="tx1"/>
                          </a:solidFill>
                        </a:rPr>
                        <a:t>全国</a:t>
                      </a:r>
                      <a:r>
                        <a:rPr kumimoji="1" lang="en-US" altLang="ja-JP" sz="900" dirty="0" smtClean="0">
                          <a:solidFill>
                            <a:schemeClr val="tx1"/>
                          </a:solidFill>
                        </a:rPr>
                        <a:t>52.30</a:t>
                      </a:r>
                      <a:r>
                        <a:rPr kumimoji="1" lang="en-US" altLang="ja-JP" sz="900" dirty="0" smtClean="0"/>
                        <a:t>)</a:t>
                      </a:r>
                      <a:endParaRPr kumimoji="1" lang="ja-JP" altLang="en-US" sz="900" dirty="0"/>
                    </a:p>
                  </a:txBody>
                  <a:tcPr anchor="ctr"/>
                </a:tc>
                <a:extLst>
                  <a:ext uri="{0D108BD9-81ED-4DB2-BD59-A6C34878D82A}">
                    <a16:rowId xmlns:a16="http://schemas.microsoft.com/office/drawing/2014/main" val="10002"/>
                  </a:ext>
                </a:extLst>
              </a:tr>
              <a:tr h="452867">
                <a:tc>
                  <a:txBody>
                    <a:bodyPr/>
                    <a:lstStyle/>
                    <a:p>
                      <a:r>
                        <a:rPr kumimoji="1" lang="ja-JP" altLang="en-US" sz="900" u="sng" dirty="0" smtClean="0"/>
                        <a:t>合計特殊出生率</a:t>
                      </a:r>
                    </a:p>
                    <a:p>
                      <a:r>
                        <a:rPr kumimoji="1" lang="ja-JP" altLang="en-US" sz="900" baseline="0" dirty="0" smtClean="0"/>
                        <a:t> </a:t>
                      </a:r>
                      <a:r>
                        <a:rPr kumimoji="1" lang="ja-JP" altLang="en-US" sz="900" dirty="0" smtClean="0"/>
                        <a:t>目標：前年を上回る</a:t>
                      </a:r>
                      <a:endParaRPr kumimoji="1" lang="ja-JP" altLang="en-US" sz="900" dirty="0"/>
                    </a:p>
                  </a:txBody>
                  <a:tcPr anchor="ctr"/>
                </a:tc>
                <a:tc>
                  <a:txBody>
                    <a:bodyPr/>
                    <a:lstStyle/>
                    <a:p>
                      <a:r>
                        <a:rPr kumimoji="1" lang="en-US" altLang="ja-JP" sz="900" dirty="0" smtClean="0"/>
                        <a:t>【2014</a:t>
                      </a:r>
                      <a:r>
                        <a:rPr kumimoji="1" lang="ja-JP" altLang="en-US" sz="900" dirty="0" smtClean="0"/>
                        <a:t>年</a:t>
                      </a:r>
                      <a:r>
                        <a:rPr kumimoji="1" lang="en-US" altLang="ja-JP" sz="900" dirty="0" smtClean="0"/>
                        <a:t>】</a:t>
                      </a:r>
                    </a:p>
                    <a:p>
                      <a:pPr algn="ctr"/>
                      <a:r>
                        <a:rPr kumimoji="1" lang="en-US" altLang="ja-JP" sz="900" dirty="0" smtClean="0"/>
                        <a:t>1.31</a:t>
                      </a:r>
                      <a:endParaRPr kumimoji="1" lang="ja-JP" altLang="en-US" sz="900" dirty="0"/>
                    </a:p>
                  </a:txBody>
                  <a:tcPr anchor="ctr"/>
                </a:tc>
                <a:tc>
                  <a:txBody>
                    <a:bodyPr/>
                    <a:lstStyle/>
                    <a:p>
                      <a:r>
                        <a:rPr kumimoji="1" lang="en-US" altLang="ja-JP" sz="900" dirty="0" smtClean="0"/>
                        <a:t>【</a:t>
                      </a:r>
                      <a:r>
                        <a:rPr kumimoji="1" lang="en-US" altLang="ja-JP" sz="900" dirty="0" smtClean="0">
                          <a:solidFill>
                            <a:schemeClr val="tx1"/>
                          </a:solidFill>
                        </a:rPr>
                        <a:t>2018</a:t>
                      </a:r>
                      <a:r>
                        <a:rPr kumimoji="1" lang="ja-JP" altLang="en-US" sz="900" dirty="0" smtClean="0">
                          <a:solidFill>
                            <a:schemeClr val="tx1"/>
                          </a:solidFill>
                        </a:rPr>
                        <a:t>年</a:t>
                      </a:r>
                      <a:r>
                        <a:rPr kumimoji="1" lang="en-US" altLang="ja-JP" sz="900" dirty="0" smtClean="0">
                          <a:solidFill>
                            <a:schemeClr val="tx1"/>
                          </a:solidFill>
                        </a:rPr>
                        <a:t>】</a:t>
                      </a:r>
                    </a:p>
                    <a:p>
                      <a:pPr algn="ctr"/>
                      <a:r>
                        <a:rPr kumimoji="1" lang="en-US" altLang="ja-JP" sz="900" dirty="0" smtClean="0"/>
                        <a:t>1.35</a:t>
                      </a:r>
                    </a:p>
                    <a:p>
                      <a:pPr algn="ctr"/>
                      <a:r>
                        <a:rPr kumimoji="1" lang="ja-JP" altLang="en-US" sz="700" dirty="0" smtClean="0"/>
                        <a:t>（概数）</a:t>
                      </a:r>
                      <a:endParaRPr kumimoji="1" lang="ja-JP" altLang="en-US" sz="700" dirty="0"/>
                    </a:p>
                  </a:txBody>
                  <a:tcPr anchor="ctr">
                    <a:solidFill>
                      <a:schemeClr val="accent3">
                        <a:lumMod val="20000"/>
                        <a:lumOff val="80000"/>
                      </a:schemeClr>
                    </a:solidFill>
                  </a:tcPr>
                </a:tc>
                <a:tc>
                  <a:txBody>
                    <a:bodyPr/>
                    <a:lstStyle/>
                    <a:p>
                      <a:r>
                        <a:rPr kumimoji="1" lang="en-US" altLang="ja-JP" sz="900" dirty="0" smtClean="0"/>
                        <a:t>【</a:t>
                      </a:r>
                      <a:r>
                        <a:rPr kumimoji="1" lang="en-US" altLang="ja-JP" sz="900" dirty="0" smtClean="0">
                          <a:solidFill>
                            <a:schemeClr val="tx1"/>
                          </a:solidFill>
                        </a:rPr>
                        <a:t>2019</a:t>
                      </a:r>
                      <a:r>
                        <a:rPr kumimoji="1" lang="ja-JP" altLang="en-US" sz="900" dirty="0" smtClean="0">
                          <a:solidFill>
                            <a:schemeClr val="tx1"/>
                          </a:solidFill>
                        </a:rPr>
                        <a:t>年</a:t>
                      </a:r>
                      <a:r>
                        <a:rPr kumimoji="1" lang="en-US" altLang="ja-JP" sz="900" dirty="0" smtClean="0">
                          <a:solidFill>
                            <a:schemeClr val="tx1"/>
                          </a:solidFill>
                        </a:rPr>
                        <a:t>】</a:t>
                      </a:r>
                    </a:p>
                    <a:p>
                      <a:pPr algn="ctr"/>
                      <a:r>
                        <a:rPr kumimoji="1" lang="en-US" altLang="ja-JP" sz="900" dirty="0" smtClean="0"/>
                        <a:t>1.31</a:t>
                      </a:r>
                    </a:p>
                    <a:p>
                      <a:pPr algn="ctr"/>
                      <a:r>
                        <a:rPr kumimoji="1" lang="ja-JP" altLang="en-US" sz="700" dirty="0" smtClean="0"/>
                        <a:t>（概数）</a:t>
                      </a:r>
                      <a:endParaRPr kumimoji="1" lang="ja-JP" altLang="en-US" sz="700" dirty="0"/>
                    </a:p>
                  </a:txBody>
                  <a:tcPr anchor="ctr"/>
                </a:tc>
                <a:extLst>
                  <a:ext uri="{0D108BD9-81ED-4DB2-BD59-A6C34878D82A}">
                    <a16:rowId xmlns:a16="http://schemas.microsoft.com/office/drawing/2014/main" val="10003"/>
                  </a:ext>
                </a:extLst>
              </a:tr>
            </a:tbl>
          </a:graphicData>
        </a:graphic>
      </p:graphicFrame>
      <p:sp>
        <p:nvSpPr>
          <p:cNvPr id="2" name="タイトル 1"/>
          <p:cNvSpPr>
            <a:spLocks noGrp="1"/>
          </p:cNvSpPr>
          <p:nvPr>
            <p:ph type="ctrTitle"/>
          </p:nvPr>
        </p:nvSpPr>
        <p:spPr>
          <a:xfrm>
            <a:off x="0" y="1"/>
            <a:ext cx="9144000" cy="620688"/>
          </a:xfrm>
          <a:solidFill>
            <a:srgbClr val="00B050"/>
          </a:solidFill>
          <a:ln>
            <a:noFill/>
          </a:ln>
        </p:spPr>
        <p:txBody>
          <a:bodyPr>
            <a:noAutofit/>
          </a:bodyPr>
          <a:lstStyle/>
          <a:p>
            <a:pPr algn="l"/>
            <a:r>
              <a:rPr lang="ja-JP" altLang="en-US" sz="16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方向性</a:t>
            </a:r>
            <a:r>
              <a:rPr lang="en-US" altLang="ja-JP" sz="16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Ⅰ</a:t>
            </a:r>
            <a:r>
              <a:rPr lang="ja-JP" altLang="en-US" sz="16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24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若者が活躍でき、子育て安心の都市「大阪」の実現</a:t>
            </a:r>
            <a:endParaRPr kumimoji="1" lang="ja-JP" altLang="en-US" sz="24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p:txBody>
      </p:sp>
      <p:sp>
        <p:nvSpPr>
          <p:cNvPr id="25" name="スライド番号プレースホルダー 2"/>
          <p:cNvSpPr>
            <a:spLocks noGrp="1"/>
          </p:cNvSpPr>
          <p:nvPr>
            <p:ph type="sldNum" sz="quarter" idx="12"/>
          </p:nvPr>
        </p:nvSpPr>
        <p:spPr>
          <a:xfrm>
            <a:off x="7010400" y="6597669"/>
            <a:ext cx="2133600" cy="242878"/>
          </a:xfrm>
        </p:spPr>
        <p:txBody>
          <a:bodyPr/>
          <a:lstStyle/>
          <a:p>
            <a:fld id="{D2D8002D-B5B0-4BAC-B1F6-782DDCCE6D9C}" type="slidenum">
              <a:rPr kumimoji="1" lang="ja-JP" altLang="en-US" sz="1600" smtClean="0"/>
              <a:t>1</a:t>
            </a:fld>
            <a:endParaRPr kumimoji="1" lang="ja-JP" altLang="en-US" sz="1600" dirty="0"/>
          </a:p>
        </p:txBody>
      </p:sp>
      <p:sp>
        <p:nvSpPr>
          <p:cNvPr id="10" name="テキスト ボックス 9"/>
          <p:cNvSpPr txBox="1"/>
          <p:nvPr/>
        </p:nvSpPr>
        <p:spPr>
          <a:xfrm>
            <a:off x="35496" y="692696"/>
            <a:ext cx="8352928" cy="276999"/>
          </a:xfrm>
          <a:prstGeom prst="rect">
            <a:avLst/>
          </a:prstGeom>
          <a:noFill/>
        </p:spPr>
        <p:txBody>
          <a:bodyPr wrap="square" rtlCol="0">
            <a:spAutoFit/>
          </a:bodyPr>
          <a:lstStyle/>
          <a:p>
            <a:r>
              <a:rPr lang="en-US" altLang="ja-JP" sz="1200" b="1" dirty="0" smtClean="0"/>
              <a:t>【</a:t>
            </a:r>
            <a:r>
              <a:rPr lang="ja-JP" altLang="en-US" sz="1200" b="1" dirty="0" smtClean="0"/>
              <a:t>基本的方向性</a:t>
            </a:r>
            <a:r>
              <a:rPr lang="en-US" altLang="ja-JP" sz="1200" b="1" dirty="0" smtClean="0"/>
              <a:t>】</a:t>
            </a:r>
            <a:endParaRPr kumimoji="1" lang="ja-JP" altLang="en-US" sz="1200" b="1" dirty="0"/>
          </a:p>
        </p:txBody>
      </p:sp>
      <p:sp>
        <p:nvSpPr>
          <p:cNvPr id="15" name="テキスト ボックス 14"/>
          <p:cNvSpPr txBox="1"/>
          <p:nvPr/>
        </p:nvSpPr>
        <p:spPr>
          <a:xfrm>
            <a:off x="61755" y="2348880"/>
            <a:ext cx="1980000" cy="1769715"/>
          </a:xfrm>
          <a:prstGeom prst="rect">
            <a:avLst/>
          </a:prstGeom>
          <a:noFill/>
          <a:ln>
            <a:solidFill>
              <a:schemeClr val="tx1"/>
            </a:solidFill>
          </a:ln>
        </p:spPr>
        <p:txBody>
          <a:bodyPr wrap="square" rtlCol="0">
            <a:spAutoFit/>
          </a:bodyPr>
          <a:lstStyle/>
          <a:p>
            <a:r>
              <a:rPr lang="ja-JP" altLang="en-US" sz="1000" u="sng" dirty="0" smtClean="0"/>
              <a:t>基本目標①</a:t>
            </a:r>
            <a:endParaRPr kumimoji="1" lang="en-US" altLang="ja-JP" sz="1000" u="sng" dirty="0" smtClean="0"/>
          </a:p>
          <a:p>
            <a:endParaRPr lang="en-US" altLang="ja-JP" sz="900" dirty="0" smtClean="0"/>
          </a:p>
          <a:p>
            <a:r>
              <a:rPr lang="ja-JP" altLang="en-US" sz="1000" dirty="0" smtClean="0"/>
              <a:t>○</a:t>
            </a:r>
            <a:r>
              <a:rPr lang="en-US" altLang="ja-JP" sz="1000" dirty="0" smtClean="0"/>
              <a:t>OSAKA</a:t>
            </a:r>
            <a:r>
              <a:rPr lang="ja-JP" altLang="en-US" sz="1000" dirty="0" smtClean="0"/>
              <a:t>しごとフィールド運営</a:t>
            </a:r>
            <a:endParaRPr lang="en-US" altLang="ja-JP" sz="1000" dirty="0" smtClean="0"/>
          </a:p>
          <a:p>
            <a:r>
              <a:rPr lang="ja-JP" altLang="en-US" sz="1000" dirty="0"/>
              <a:t>　</a:t>
            </a:r>
            <a:r>
              <a:rPr lang="ja-JP" altLang="en-US" sz="1000" dirty="0" smtClean="0"/>
              <a:t>　事業</a:t>
            </a:r>
            <a:endParaRPr lang="en-US" altLang="ja-JP" sz="1000" dirty="0" smtClean="0"/>
          </a:p>
          <a:p>
            <a:endParaRPr lang="en-US" altLang="ja-JP" sz="1000" dirty="0"/>
          </a:p>
          <a:p>
            <a:r>
              <a:rPr lang="ja-JP" altLang="en-US" sz="1000" dirty="0"/>
              <a:t>〇</a:t>
            </a:r>
            <a:r>
              <a:rPr lang="en-US" altLang="ja-JP" sz="1000" dirty="0" smtClean="0"/>
              <a:t>OSAKA</a:t>
            </a:r>
            <a:r>
              <a:rPr lang="ja-JP" altLang="en-US" sz="1000" dirty="0"/>
              <a:t>女性活躍推進事業</a:t>
            </a:r>
            <a:endParaRPr lang="en-US" altLang="ja-JP" sz="1000" dirty="0" smtClean="0"/>
          </a:p>
          <a:p>
            <a:endParaRPr lang="en-US" altLang="ja-JP" sz="1000" dirty="0" smtClean="0"/>
          </a:p>
          <a:p>
            <a:r>
              <a:rPr lang="ja-JP" altLang="en-US" sz="1000" dirty="0" smtClean="0"/>
              <a:t>★ </a:t>
            </a:r>
            <a:r>
              <a:rPr lang="ja-JP" altLang="en-US" sz="1000" dirty="0"/>
              <a:t>新子育て支援交付</a:t>
            </a:r>
            <a:r>
              <a:rPr lang="ja-JP" altLang="en-US" sz="1000" dirty="0" smtClean="0"/>
              <a:t>金</a:t>
            </a:r>
            <a:endParaRPr lang="en-US" altLang="ja-JP" sz="1000" dirty="0" smtClean="0"/>
          </a:p>
          <a:p>
            <a:endParaRPr lang="en-US" altLang="ja-JP" sz="1000" dirty="0" smtClean="0"/>
          </a:p>
          <a:p>
            <a:r>
              <a:rPr lang="ja-JP" altLang="en-US" sz="1000" dirty="0" smtClean="0"/>
              <a:t>○地域</a:t>
            </a:r>
            <a:r>
              <a:rPr lang="ja-JP" altLang="en-US" sz="1000" dirty="0"/>
              <a:t>限定保育士試験事業</a:t>
            </a:r>
            <a:r>
              <a:rPr lang="en-US" altLang="ja-JP" sz="1000" dirty="0"/>
              <a:t>	</a:t>
            </a:r>
          </a:p>
        </p:txBody>
      </p:sp>
      <p:sp>
        <p:nvSpPr>
          <p:cNvPr id="16" name="テキスト ボックス 15"/>
          <p:cNvSpPr txBox="1"/>
          <p:nvPr/>
        </p:nvSpPr>
        <p:spPr>
          <a:xfrm>
            <a:off x="61754" y="4581128"/>
            <a:ext cx="1980000" cy="1785104"/>
          </a:xfrm>
          <a:prstGeom prst="rect">
            <a:avLst/>
          </a:prstGeom>
          <a:noFill/>
          <a:ln>
            <a:solidFill>
              <a:schemeClr val="tx1"/>
            </a:solidFill>
          </a:ln>
        </p:spPr>
        <p:txBody>
          <a:bodyPr wrap="square" rtlCol="0">
            <a:spAutoFit/>
          </a:bodyPr>
          <a:lstStyle/>
          <a:p>
            <a:r>
              <a:rPr lang="ja-JP" altLang="en-US" sz="1000" u="sng" dirty="0" smtClean="0"/>
              <a:t>基本目標②</a:t>
            </a:r>
            <a:endParaRPr lang="en-US" altLang="ja-JP" sz="1000" u="sng" dirty="0" smtClean="0"/>
          </a:p>
          <a:p>
            <a:endParaRPr lang="en-US" altLang="ja-JP" sz="1000" dirty="0" smtClean="0"/>
          </a:p>
          <a:p>
            <a:r>
              <a:rPr lang="ja-JP" altLang="en-US" sz="1000" dirty="0" smtClean="0"/>
              <a:t>○私</a:t>
            </a:r>
            <a:r>
              <a:rPr lang="ja-JP" altLang="en-US" sz="1000" dirty="0"/>
              <a:t>立高等学校等生徒授業料支援</a:t>
            </a:r>
            <a:r>
              <a:rPr lang="ja-JP" altLang="en-US" sz="1000" dirty="0" smtClean="0"/>
              <a:t>補助</a:t>
            </a:r>
            <a:endParaRPr lang="en-US" altLang="ja-JP" sz="1000" dirty="0" smtClean="0"/>
          </a:p>
          <a:p>
            <a:endParaRPr lang="en-US" altLang="ja-JP" sz="1000" dirty="0"/>
          </a:p>
          <a:p>
            <a:r>
              <a:rPr lang="ja-JP" altLang="en-US" sz="1000" dirty="0"/>
              <a:t>〇</a:t>
            </a:r>
            <a:r>
              <a:rPr lang="ja-JP" altLang="en-US" sz="1000" dirty="0" smtClean="0"/>
              <a:t>英語</a:t>
            </a:r>
            <a:r>
              <a:rPr lang="ja-JP" altLang="en-US" sz="1000" dirty="0"/>
              <a:t>教育推進</a:t>
            </a:r>
            <a:r>
              <a:rPr lang="ja-JP" altLang="en-US" sz="1000" dirty="0" smtClean="0"/>
              <a:t>事業</a:t>
            </a:r>
            <a:endParaRPr lang="en-US" altLang="ja-JP" sz="1000" dirty="0" smtClean="0"/>
          </a:p>
          <a:p>
            <a:endParaRPr lang="en-US" altLang="ja-JP" sz="1000" dirty="0"/>
          </a:p>
          <a:p>
            <a:r>
              <a:rPr lang="ja-JP" altLang="en-US" sz="1000" dirty="0"/>
              <a:t>〇</a:t>
            </a:r>
            <a:r>
              <a:rPr lang="ja-JP" altLang="en-US" sz="1000" dirty="0" smtClean="0"/>
              <a:t>ひとり</a:t>
            </a:r>
            <a:r>
              <a:rPr lang="ja-JP" altLang="en-US" sz="1000" dirty="0"/>
              <a:t>親家庭等自立支援</a:t>
            </a:r>
            <a:r>
              <a:rPr lang="ja-JP" altLang="en-US" sz="1000" dirty="0" smtClean="0"/>
              <a:t>事業</a:t>
            </a:r>
            <a:endParaRPr lang="en-US" altLang="ja-JP" sz="1000" dirty="0" smtClean="0"/>
          </a:p>
          <a:p>
            <a:endParaRPr lang="en-US" altLang="ja-JP" sz="1000" dirty="0"/>
          </a:p>
          <a:p>
            <a:r>
              <a:rPr lang="ja-JP" altLang="en-US" sz="1000" dirty="0"/>
              <a:t>〇</a:t>
            </a:r>
            <a:r>
              <a:rPr lang="ja-JP" altLang="en-US" sz="1000" dirty="0" smtClean="0"/>
              <a:t>子ども</a:t>
            </a:r>
            <a:r>
              <a:rPr lang="ja-JP" altLang="en-US" sz="1000" dirty="0"/>
              <a:t>輝く未来基金事業</a:t>
            </a:r>
            <a:endParaRPr lang="en-US" altLang="ja-JP" sz="1000" dirty="0" smtClean="0"/>
          </a:p>
          <a:p>
            <a:r>
              <a:rPr lang="en-US" altLang="ja-JP" sz="1000" dirty="0"/>
              <a:t>	</a:t>
            </a:r>
            <a:endParaRPr lang="en-US" altLang="ja-JP" sz="1000" dirty="0" smtClean="0"/>
          </a:p>
        </p:txBody>
      </p:sp>
      <p:sp>
        <p:nvSpPr>
          <p:cNvPr id="17" name="テキスト ボックス 16"/>
          <p:cNvSpPr txBox="1"/>
          <p:nvPr/>
        </p:nvSpPr>
        <p:spPr>
          <a:xfrm>
            <a:off x="35496" y="2082915"/>
            <a:ext cx="2160244" cy="276999"/>
          </a:xfrm>
          <a:prstGeom prst="rect">
            <a:avLst/>
          </a:prstGeom>
          <a:noFill/>
        </p:spPr>
        <p:txBody>
          <a:bodyPr wrap="square" rtlCol="0">
            <a:spAutoFit/>
          </a:bodyPr>
          <a:lstStyle/>
          <a:p>
            <a:r>
              <a:rPr lang="en-US" altLang="ja-JP" sz="1050" b="1" dirty="0" smtClean="0"/>
              <a:t>【</a:t>
            </a:r>
            <a:r>
              <a:rPr lang="ja-JP" altLang="en-US" sz="1050" b="1" dirty="0"/>
              <a:t>主</a:t>
            </a:r>
            <a:r>
              <a:rPr lang="ja-JP" altLang="en-US" sz="1050" b="1" dirty="0" smtClean="0"/>
              <a:t>な取組み（</a:t>
            </a:r>
            <a:r>
              <a:rPr lang="en-US" altLang="ja-JP" sz="1050" b="1" dirty="0" smtClean="0"/>
              <a:t>2019</a:t>
            </a:r>
            <a:r>
              <a:rPr lang="ja-JP" altLang="en-US" sz="1050" b="1" dirty="0" smtClean="0"/>
              <a:t>年度）</a:t>
            </a:r>
            <a:r>
              <a:rPr lang="en-US" altLang="ja-JP" sz="1050" b="1" dirty="0" smtClean="0"/>
              <a:t>】</a:t>
            </a:r>
            <a:r>
              <a:rPr lang="ja-JP" altLang="en-US" sz="1200" b="1" dirty="0"/>
              <a:t>　</a:t>
            </a:r>
            <a:endParaRPr lang="en-US" altLang="ja-JP" sz="1100" dirty="0" smtClean="0"/>
          </a:p>
        </p:txBody>
      </p:sp>
      <p:sp>
        <p:nvSpPr>
          <p:cNvPr id="18" name="テキスト ボックス 17"/>
          <p:cNvSpPr txBox="1"/>
          <p:nvPr/>
        </p:nvSpPr>
        <p:spPr>
          <a:xfrm>
            <a:off x="2267744" y="2087870"/>
            <a:ext cx="2016224" cy="261610"/>
          </a:xfrm>
          <a:prstGeom prst="rect">
            <a:avLst/>
          </a:prstGeom>
          <a:noFill/>
        </p:spPr>
        <p:txBody>
          <a:bodyPr wrap="square" rtlCol="0">
            <a:spAutoFit/>
          </a:bodyPr>
          <a:lstStyle/>
          <a:p>
            <a:r>
              <a:rPr lang="en-US" altLang="ja-JP" sz="1050" b="1" dirty="0" smtClean="0"/>
              <a:t>【</a:t>
            </a:r>
            <a:r>
              <a:rPr lang="ja-JP" altLang="en-US" sz="1050" b="1" dirty="0" smtClean="0"/>
              <a:t>具体的目標の進捗状況</a:t>
            </a:r>
            <a:r>
              <a:rPr lang="en-US" altLang="ja-JP" sz="1050" b="1" dirty="0" smtClean="0"/>
              <a:t>】</a:t>
            </a:r>
            <a:endParaRPr kumimoji="1" lang="ja-JP" altLang="en-US" sz="1050" b="1" dirty="0"/>
          </a:p>
        </p:txBody>
      </p:sp>
      <p:sp>
        <p:nvSpPr>
          <p:cNvPr id="19" name="テキスト ボックス 18"/>
          <p:cNvSpPr txBox="1"/>
          <p:nvPr/>
        </p:nvSpPr>
        <p:spPr>
          <a:xfrm>
            <a:off x="6300192" y="2087870"/>
            <a:ext cx="2016224" cy="261610"/>
          </a:xfrm>
          <a:prstGeom prst="rect">
            <a:avLst/>
          </a:prstGeom>
          <a:noFill/>
        </p:spPr>
        <p:txBody>
          <a:bodyPr wrap="square" rtlCol="0">
            <a:spAutoFit/>
          </a:bodyPr>
          <a:lstStyle/>
          <a:p>
            <a:r>
              <a:rPr lang="en-US" altLang="ja-JP" sz="1050" b="1" dirty="0" smtClean="0"/>
              <a:t>【</a:t>
            </a:r>
            <a:r>
              <a:rPr lang="ja-JP" altLang="en-US" sz="1050" b="1" dirty="0" smtClean="0"/>
              <a:t>実績に対する評価</a:t>
            </a:r>
            <a:r>
              <a:rPr lang="en-US" altLang="ja-JP" sz="1050" b="1" dirty="0" smtClean="0"/>
              <a:t>】</a:t>
            </a:r>
            <a:endParaRPr kumimoji="1" lang="ja-JP" altLang="en-US" sz="1050" b="1" dirty="0"/>
          </a:p>
        </p:txBody>
      </p:sp>
      <p:sp>
        <p:nvSpPr>
          <p:cNvPr id="21" name="テキスト ボックス 20"/>
          <p:cNvSpPr txBox="1"/>
          <p:nvPr/>
        </p:nvSpPr>
        <p:spPr>
          <a:xfrm>
            <a:off x="6444208" y="2348880"/>
            <a:ext cx="2592288" cy="1200329"/>
          </a:xfrm>
          <a:prstGeom prst="rect">
            <a:avLst/>
          </a:prstGeom>
          <a:noFill/>
          <a:ln>
            <a:solidFill>
              <a:schemeClr val="tx1"/>
            </a:solidFill>
          </a:ln>
        </p:spPr>
        <p:txBody>
          <a:bodyPr wrap="square" rtlCol="0">
            <a:spAutoFit/>
          </a:bodyPr>
          <a:lstStyle/>
          <a:p>
            <a:r>
              <a:rPr lang="ja-JP" altLang="en-US" sz="900" dirty="0" smtClean="0"/>
              <a:t>・若者の就業率は、改善傾向</a:t>
            </a:r>
            <a:r>
              <a:rPr lang="ja-JP" altLang="en-US" sz="900" dirty="0"/>
              <a:t>に</a:t>
            </a:r>
            <a:r>
              <a:rPr lang="ja-JP" altLang="en-US" sz="900" dirty="0" smtClean="0"/>
              <a:t>あり、</a:t>
            </a:r>
            <a:r>
              <a:rPr lang="en-US" altLang="ja-JP" sz="900" dirty="0" smtClean="0"/>
              <a:t>2019</a:t>
            </a:r>
            <a:r>
              <a:rPr lang="ja-JP" altLang="en-US" sz="900" dirty="0" smtClean="0"/>
              <a:t>年度は全国平均との差も縮小。</a:t>
            </a:r>
            <a:endParaRPr lang="en-US" altLang="ja-JP" sz="900" dirty="0" smtClean="0"/>
          </a:p>
          <a:p>
            <a:r>
              <a:rPr lang="ja-JP" altLang="en-US" sz="900" dirty="0" smtClean="0"/>
              <a:t>（全国平均との差：</a:t>
            </a:r>
            <a:r>
              <a:rPr lang="en-US" altLang="ja-JP" sz="900" dirty="0" smtClean="0"/>
              <a:t>2014</a:t>
            </a:r>
            <a:r>
              <a:rPr lang="ja-JP" altLang="en-US" sz="900" dirty="0" smtClean="0"/>
              <a:t>：</a:t>
            </a:r>
            <a:r>
              <a:rPr lang="en-US" altLang="ja-JP" sz="900" dirty="0" smtClean="0"/>
              <a:t>-1.1% </a:t>
            </a:r>
            <a:r>
              <a:rPr lang="ja-JP" altLang="en-US" sz="900" dirty="0" smtClean="0"/>
              <a:t>→ </a:t>
            </a:r>
            <a:r>
              <a:rPr lang="en-US" altLang="ja-JP" sz="900" dirty="0" smtClean="0"/>
              <a:t>2019</a:t>
            </a:r>
            <a:r>
              <a:rPr lang="ja-JP" altLang="en-US" sz="900" dirty="0" smtClean="0"/>
              <a:t>：</a:t>
            </a:r>
            <a:r>
              <a:rPr lang="en-US" altLang="ja-JP" sz="900" dirty="0" smtClean="0"/>
              <a:t>-0</a:t>
            </a:r>
            <a:r>
              <a:rPr lang="en-US" altLang="ja-JP" sz="900" dirty="0"/>
              <a:t>.</a:t>
            </a:r>
            <a:r>
              <a:rPr lang="en-US" altLang="ja-JP" sz="900" dirty="0" smtClean="0"/>
              <a:t>33% </a:t>
            </a:r>
            <a:r>
              <a:rPr lang="ja-JP" altLang="en-US" sz="900" dirty="0" smtClean="0"/>
              <a:t>）</a:t>
            </a:r>
            <a:endParaRPr lang="en-US" altLang="ja-JP" sz="900" dirty="0" smtClean="0"/>
          </a:p>
          <a:p>
            <a:r>
              <a:rPr lang="ja-JP" altLang="en-US" sz="900" dirty="0" smtClean="0"/>
              <a:t>・女性の就業率は</a:t>
            </a:r>
            <a:r>
              <a:rPr lang="ja-JP" altLang="en-US" sz="900" dirty="0"/>
              <a:t>、改善傾向</a:t>
            </a:r>
            <a:r>
              <a:rPr lang="ja-JP" altLang="en-US" sz="900" dirty="0" smtClean="0"/>
              <a:t>にあ</a:t>
            </a:r>
            <a:r>
              <a:rPr lang="ja-JP" altLang="en-US" sz="900" dirty="0"/>
              <a:t>り</a:t>
            </a:r>
            <a:r>
              <a:rPr lang="ja-JP" altLang="en-US" sz="900" dirty="0" smtClean="0"/>
              <a:t>、</a:t>
            </a:r>
            <a:r>
              <a:rPr lang="en-US" altLang="ja-JP" sz="900" dirty="0" smtClean="0"/>
              <a:t>2019</a:t>
            </a:r>
            <a:r>
              <a:rPr lang="ja-JP" altLang="en-US" sz="900" dirty="0" smtClean="0"/>
              <a:t>年度は全国</a:t>
            </a:r>
            <a:r>
              <a:rPr lang="ja-JP" altLang="en-US" sz="900" dirty="0"/>
              <a:t>平均</a:t>
            </a:r>
            <a:r>
              <a:rPr lang="ja-JP" altLang="en-US" sz="900" dirty="0" smtClean="0"/>
              <a:t>との差も</a:t>
            </a:r>
            <a:r>
              <a:rPr lang="ja-JP" altLang="en-US" sz="900" dirty="0"/>
              <a:t>縮小</a:t>
            </a:r>
            <a:r>
              <a:rPr lang="ja-JP" altLang="en-US" sz="900" dirty="0" smtClean="0"/>
              <a:t>。</a:t>
            </a:r>
            <a:endParaRPr lang="en-US" altLang="ja-JP" sz="900" dirty="0" smtClean="0"/>
          </a:p>
          <a:p>
            <a:r>
              <a:rPr lang="ja-JP" altLang="en-US" sz="900" dirty="0" smtClean="0"/>
              <a:t>（</a:t>
            </a:r>
            <a:r>
              <a:rPr lang="en-US" altLang="ja-JP" sz="900" dirty="0" smtClean="0"/>
              <a:t>2014</a:t>
            </a:r>
            <a:r>
              <a:rPr lang="ja-JP" altLang="en-US" sz="900" dirty="0" smtClean="0"/>
              <a:t>：</a:t>
            </a:r>
            <a:r>
              <a:rPr lang="en-US" altLang="ja-JP" sz="900" dirty="0" smtClean="0"/>
              <a:t>-2.92% </a:t>
            </a:r>
            <a:r>
              <a:rPr lang="ja-JP" altLang="en-US" sz="900" dirty="0"/>
              <a:t>→ </a:t>
            </a:r>
            <a:r>
              <a:rPr lang="en-US" altLang="ja-JP" sz="900" dirty="0" smtClean="0"/>
              <a:t>2018</a:t>
            </a:r>
            <a:r>
              <a:rPr lang="ja-JP" altLang="en-US" sz="900" dirty="0" smtClean="0"/>
              <a:t>：</a:t>
            </a:r>
            <a:r>
              <a:rPr lang="en-US" altLang="ja-JP" sz="900" dirty="0" smtClean="0"/>
              <a:t>-1.27 % </a:t>
            </a:r>
            <a:r>
              <a:rPr lang="ja-JP" altLang="en-US" sz="900" dirty="0" smtClean="0"/>
              <a:t>）</a:t>
            </a:r>
            <a:endParaRPr lang="en-US" altLang="ja-JP" sz="900" dirty="0" smtClean="0"/>
          </a:p>
          <a:p>
            <a:r>
              <a:rPr lang="ja-JP" altLang="en-US" sz="900" dirty="0" smtClean="0"/>
              <a:t>・合計特殊出生率は、前年度から</a:t>
            </a:r>
            <a:r>
              <a:rPr lang="en-US" altLang="ja-JP" sz="900" dirty="0" smtClean="0"/>
              <a:t>0.04</a:t>
            </a:r>
            <a:r>
              <a:rPr lang="ja-JP" altLang="en-US" sz="900" dirty="0" smtClean="0"/>
              <a:t>下がり</a:t>
            </a:r>
            <a:endParaRPr lang="en-US" altLang="ja-JP" sz="900" dirty="0" smtClean="0"/>
          </a:p>
          <a:p>
            <a:r>
              <a:rPr lang="ja-JP" altLang="en-US" sz="900" dirty="0"/>
              <a:t>　</a:t>
            </a:r>
            <a:r>
              <a:rPr lang="en-US" altLang="ja-JP" sz="900" dirty="0" smtClean="0"/>
              <a:t>2014</a:t>
            </a:r>
            <a:r>
              <a:rPr lang="ja-JP" altLang="en-US" sz="900" dirty="0" smtClean="0"/>
              <a:t>年度と同程度に</a:t>
            </a:r>
            <a:endParaRPr lang="en-US" altLang="ja-JP" sz="900" dirty="0"/>
          </a:p>
        </p:txBody>
      </p:sp>
      <p:sp>
        <p:nvSpPr>
          <p:cNvPr id="22" name="テキスト ボックス 21"/>
          <p:cNvSpPr txBox="1"/>
          <p:nvPr/>
        </p:nvSpPr>
        <p:spPr>
          <a:xfrm>
            <a:off x="6444208" y="4581128"/>
            <a:ext cx="2592289" cy="1477328"/>
          </a:xfrm>
          <a:prstGeom prst="rect">
            <a:avLst/>
          </a:prstGeom>
          <a:noFill/>
          <a:ln>
            <a:solidFill>
              <a:schemeClr val="tx1"/>
            </a:solidFill>
          </a:ln>
        </p:spPr>
        <p:txBody>
          <a:bodyPr wrap="square" rtlCol="0">
            <a:spAutoFit/>
          </a:bodyPr>
          <a:lstStyle/>
          <a:p>
            <a:r>
              <a:rPr lang="ja-JP" altLang="en-US" sz="900" dirty="0"/>
              <a:t>・</a:t>
            </a:r>
            <a:r>
              <a:rPr lang="en-US" altLang="ja-JP" sz="900" dirty="0"/>
              <a:t> 2019</a:t>
            </a:r>
            <a:r>
              <a:rPr lang="ja-JP" altLang="en-US" sz="900" dirty="0"/>
              <a:t>年度は小・中学校共に、国語・算数（数学）テストの</a:t>
            </a:r>
            <a:r>
              <a:rPr lang="en-US" altLang="ja-JP" sz="900" dirty="0"/>
              <a:t>A</a:t>
            </a:r>
            <a:r>
              <a:rPr lang="ja-JP" altLang="en-US" sz="900" dirty="0"/>
              <a:t>・</a:t>
            </a:r>
            <a:r>
              <a:rPr lang="en-US" altLang="ja-JP" sz="900" dirty="0"/>
              <a:t>B</a:t>
            </a:r>
            <a:r>
              <a:rPr lang="ja-JP" altLang="en-US" sz="900" dirty="0"/>
              <a:t>区分が</a:t>
            </a:r>
            <a:r>
              <a:rPr lang="ja-JP" altLang="en-US" sz="900" dirty="0" smtClean="0"/>
              <a:t>廃止。</a:t>
            </a:r>
            <a:endParaRPr lang="en-US" altLang="ja-JP" sz="900" dirty="0"/>
          </a:p>
          <a:p>
            <a:r>
              <a:rPr lang="ja-JP" altLang="en-US" sz="900" dirty="0"/>
              <a:t>・中学校では新たに英語が追加（</a:t>
            </a:r>
            <a:r>
              <a:rPr lang="en-US" altLang="ja-JP" sz="900" dirty="0"/>
              <a:t>3</a:t>
            </a:r>
            <a:r>
              <a:rPr lang="ja-JP" altLang="en-US" sz="900" dirty="0"/>
              <a:t>年に</a:t>
            </a:r>
            <a:r>
              <a:rPr lang="en-US" altLang="ja-JP" sz="900" dirty="0"/>
              <a:t>1</a:t>
            </a:r>
            <a:r>
              <a:rPr lang="ja-JP" altLang="en-US" sz="900" dirty="0"/>
              <a:t>回程度の実施）。</a:t>
            </a:r>
            <a:endParaRPr lang="en-US" altLang="ja-JP" sz="900" dirty="0"/>
          </a:p>
          <a:p>
            <a:r>
              <a:rPr lang="ja-JP" altLang="en-US" sz="900" dirty="0"/>
              <a:t>・小学校では、算数は概ね全国水準であるものの、</a:t>
            </a:r>
            <a:endParaRPr lang="en-US" altLang="ja-JP" sz="900" dirty="0"/>
          </a:p>
          <a:p>
            <a:r>
              <a:rPr lang="ja-JP" altLang="en-US" sz="900" dirty="0"/>
              <a:t>　国語について差が見られ課題がある。</a:t>
            </a:r>
            <a:endParaRPr lang="en-US" altLang="ja-JP" sz="900" dirty="0"/>
          </a:p>
          <a:p>
            <a:r>
              <a:rPr lang="ja-JP" altLang="en-US" sz="900" dirty="0"/>
              <a:t>・中学校では、数学は概ね全国水準まで</a:t>
            </a:r>
            <a:r>
              <a:rPr lang="ja-JP" altLang="en-US" sz="900" dirty="0" smtClean="0"/>
              <a:t>改善してお</a:t>
            </a:r>
            <a:r>
              <a:rPr lang="ja-JP" altLang="en-US" sz="900" dirty="0"/>
              <a:t>り</a:t>
            </a:r>
            <a:r>
              <a:rPr lang="ja-JP" altLang="en-US" sz="900" dirty="0" smtClean="0"/>
              <a:t>、</a:t>
            </a:r>
            <a:r>
              <a:rPr lang="ja-JP" altLang="en-US" sz="900" dirty="0"/>
              <a:t>英語については全国水準であるものの、</a:t>
            </a:r>
            <a:r>
              <a:rPr lang="ja-JP" altLang="en-US" sz="900" dirty="0" smtClean="0"/>
              <a:t>国語に</a:t>
            </a:r>
            <a:r>
              <a:rPr lang="ja-JP" altLang="en-US" sz="900" dirty="0"/>
              <a:t>ついては差が見られ課題がある。 </a:t>
            </a:r>
            <a:endParaRPr lang="en-US" altLang="ja-JP" sz="900" dirty="0"/>
          </a:p>
          <a:p>
            <a:r>
              <a:rPr lang="ja-JP" altLang="en-US" sz="900" dirty="0"/>
              <a:t>・非行防止活動ネットワークは、全市町村にて構築。</a:t>
            </a:r>
            <a:endParaRPr lang="en-US" altLang="ja-JP" sz="900" dirty="0"/>
          </a:p>
        </p:txBody>
      </p:sp>
      <p:sp>
        <p:nvSpPr>
          <p:cNvPr id="27" name="角丸四角形 26"/>
          <p:cNvSpPr/>
          <p:nvPr/>
        </p:nvSpPr>
        <p:spPr>
          <a:xfrm>
            <a:off x="6444208" y="3645024"/>
            <a:ext cx="2592289" cy="648072"/>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ja-JP" altLang="en-US" sz="900" dirty="0" smtClean="0">
                <a:solidFill>
                  <a:schemeClr val="tx1"/>
                </a:solidFill>
              </a:rPr>
              <a:t>＜参考指標＞　</a:t>
            </a:r>
            <a:endParaRPr kumimoji="1" lang="en-US" altLang="ja-JP" sz="900" dirty="0" smtClean="0">
              <a:solidFill>
                <a:schemeClr val="tx1"/>
              </a:solidFill>
            </a:endParaRPr>
          </a:p>
          <a:p>
            <a:r>
              <a:rPr lang="ja-JP" altLang="en-US" sz="900" dirty="0">
                <a:solidFill>
                  <a:schemeClr val="tx1"/>
                </a:solidFill>
              </a:rPr>
              <a:t>男女別</a:t>
            </a:r>
            <a:r>
              <a:rPr lang="ja-JP" altLang="en-US" sz="900" dirty="0" smtClean="0">
                <a:solidFill>
                  <a:schemeClr val="tx1"/>
                </a:solidFill>
              </a:rPr>
              <a:t>就業率（</a:t>
            </a:r>
            <a:r>
              <a:rPr lang="en-US" altLang="ja-JP" sz="900" dirty="0" smtClean="0">
                <a:solidFill>
                  <a:schemeClr val="tx1"/>
                </a:solidFill>
              </a:rPr>
              <a:t>15</a:t>
            </a:r>
            <a:r>
              <a:rPr lang="ja-JP" altLang="en-US" sz="900" dirty="0" smtClean="0">
                <a:solidFill>
                  <a:schemeClr val="tx1"/>
                </a:solidFill>
              </a:rPr>
              <a:t>～</a:t>
            </a:r>
            <a:r>
              <a:rPr lang="en-US" altLang="ja-JP" sz="900" dirty="0" smtClean="0">
                <a:solidFill>
                  <a:schemeClr val="tx1"/>
                </a:solidFill>
              </a:rPr>
              <a:t>34</a:t>
            </a:r>
            <a:r>
              <a:rPr lang="ja-JP" altLang="en-US" sz="900" dirty="0" smtClean="0">
                <a:solidFill>
                  <a:schemeClr val="tx1"/>
                </a:solidFill>
              </a:rPr>
              <a:t>歳）、女性の就業率（</a:t>
            </a:r>
            <a:r>
              <a:rPr lang="en-US" altLang="ja-JP" sz="900" dirty="0" smtClean="0">
                <a:solidFill>
                  <a:schemeClr val="tx1"/>
                </a:solidFill>
              </a:rPr>
              <a:t>15</a:t>
            </a:r>
            <a:r>
              <a:rPr lang="ja-JP" altLang="en-US" sz="900" dirty="0" smtClean="0">
                <a:solidFill>
                  <a:schemeClr val="tx1"/>
                </a:solidFill>
              </a:rPr>
              <a:t>歳～）、年齢階級別女性の有業率・潜在有業率、出生数、初婚年齢、第一子出生年齢</a:t>
            </a:r>
            <a:endParaRPr kumimoji="1" lang="ja-JP" altLang="en-US" sz="900" dirty="0">
              <a:solidFill>
                <a:schemeClr val="tx1"/>
              </a:solidFill>
            </a:endParaRPr>
          </a:p>
        </p:txBody>
      </p:sp>
      <p:sp>
        <p:nvSpPr>
          <p:cNvPr id="28" name="角丸四角形 27"/>
          <p:cNvSpPr/>
          <p:nvPr/>
        </p:nvSpPr>
        <p:spPr>
          <a:xfrm>
            <a:off x="6444208" y="6106366"/>
            <a:ext cx="2592289" cy="443393"/>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ja-JP" altLang="en-US" sz="900" dirty="0" smtClean="0">
                <a:solidFill>
                  <a:schemeClr val="tx1"/>
                </a:solidFill>
              </a:rPr>
              <a:t>＜参考指標＞</a:t>
            </a:r>
            <a:endParaRPr lang="en-US" altLang="ja-JP" sz="900" dirty="0" smtClean="0">
              <a:solidFill>
                <a:schemeClr val="tx1"/>
              </a:solidFill>
            </a:endParaRPr>
          </a:p>
          <a:p>
            <a:r>
              <a:rPr lang="ja-JP" altLang="en-US" sz="900" dirty="0" smtClean="0">
                <a:solidFill>
                  <a:schemeClr val="tx1"/>
                </a:solidFill>
              </a:rPr>
              <a:t>学力調査の詳細結果</a:t>
            </a:r>
            <a:endParaRPr kumimoji="1" lang="en-US" altLang="ja-JP" sz="900" dirty="0" smtClean="0">
              <a:solidFill>
                <a:schemeClr val="tx1"/>
              </a:solidFill>
            </a:endParaRPr>
          </a:p>
        </p:txBody>
      </p:sp>
      <p:sp>
        <p:nvSpPr>
          <p:cNvPr id="20" name="角丸四角形 19"/>
          <p:cNvSpPr/>
          <p:nvPr/>
        </p:nvSpPr>
        <p:spPr>
          <a:xfrm>
            <a:off x="251520" y="980728"/>
            <a:ext cx="8568952" cy="432048"/>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基本目標①：若い世代の就職・結婚・出産・子育ての希望を実現する</a:t>
            </a:r>
            <a:endParaRPr lang="en-US" altLang="ja-JP" sz="1100" u="sng" dirty="0">
              <a:solidFill>
                <a:schemeClr val="tx1"/>
              </a:solidFill>
            </a:endParaRPr>
          </a:p>
          <a:p>
            <a:r>
              <a:rPr lang="ja-JP" altLang="en-US" sz="1100" dirty="0">
                <a:solidFill>
                  <a:schemeClr val="tx1"/>
                </a:solidFill>
              </a:rPr>
              <a:t>　若い世代の経済的安定や結婚・妊娠・出産・子育ての切れ目のない支援により、結婚・出産・子育ての希望が実現できる環境を整備します</a:t>
            </a:r>
            <a:r>
              <a:rPr lang="ja-JP" altLang="en-US" sz="1100" dirty="0" smtClean="0">
                <a:solidFill>
                  <a:schemeClr val="tx1"/>
                </a:solidFill>
              </a:rPr>
              <a:t>。</a:t>
            </a:r>
            <a:endParaRPr lang="en-US" altLang="ja-JP" sz="1100" dirty="0">
              <a:solidFill>
                <a:schemeClr val="tx1"/>
              </a:solidFill>
            </a:endParaRPr>
          </a:p>
        </p:txBody>
      </p:sp>
      <p:sp>
        <p:nvSpPr>
          <p:cNvPr id="30" name="角丸四角形 29"/>
          <p:cNvSpPr/>
          <p:nvPr/>
        </p:nvSpPr>
        <p:spPr>
          <a:xfrm>
            <a:off x="251521" y="1483130"/>
            <a:ext cx="8568952" cy="433702"/>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基本目標②：次代の「大阪」を担う人をつくる</a:t>
            </a:r>
            <a:endParaRPr lang="en-US" altLang="ja-JP" sz="1100" u="sng" dirty="0">
              <a:solidFill>
                <a:schemeClr val="tx1"/>
              </a:solidFill>
            </a:endParaRPr>
          </a:p>
          <a:p>
            <a:r>
              <a:rPr lang="ja-JP" altLang="en-US" sz="1100" dirty="0">
                <a:solidFill>
                  <a:schemeClr val="tx1"/>
                </a:solidFill>
              </a:rPr>
              <a:t>　虐待や貧困の連鎖、学力・健康問題など、大阪が抱える負の連鎖や課題を解消するとともに、次代の大阪を担う人づくりを進めます。</a:t>
            </a:r>
            <a:endParaRPr lang="en-US" altLang="ja-JP" sz="1100" dirty="0">
              <a:solidFill>
                <a:schemeClr val="tx1"/>
              </a:solidFill>
            </a:endParaRPr>
          </a:p>
        </p:txBody>
      </p:sp>
      <p:sp>
        <p:nvSpPr>
          <p:cNvPr id="31" name="正方形/長方形 30"/>
          <p:cNvSpPr/>
          <p:nvPr/>
        </p:nvSpPr>
        <p:spPr>
          <a:xfrm>
            <a:off x="5344600" y="2334626"/>
            <a:ext cx="811576" cy="181445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5344600" y="4581128"/>
            <a:ext cx="811576" cy="185888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79646" y="6490650"/>
            <a:ext cx="1944216" cy="215444"/>
          </a:xfrm>
          <a:prstGeom prst="rect">
            <a:avLst/>
          </a:prstGeom>
          <a:noFill/>
        </p:spPr>
        <p:txBody>
          <a:bodyPr wrap="square" rtlCol="0">
            <a:spAutoFit/>
          </a:bodyPr>
          <a:lstStyle/>
          <a:p>
            <a:r>
              <a:rPr lang="ja-JP" altLang="en-US" sz="800" u="sng" dirty="0"/>
              <a:t>★</a:t>
            </a:r>
            <a:r>
              <a:rPr lang="ja-JP" altLang="en-US" sz="800" u="sng" dirty="0" smtClean="0"/>
              <a:t>は、企業版ふるさと納税等活用事業</a:t>
            </a:r>
            <a:endParaRPr lang="en-US" altLang="ja-JP" sz="1100" u="sng" dirty="0" smtClean="0"/>
          </a:p>
        </p:txBody>
      </p:sp>
      <p:sp>
        <p:nvSpPr>
          <p:cNvPr id="35" name="フローチャート : 組合せ 34"/>
          <p:cNvSpPr/>
          <p:nvPr/>
        </p:nvSpPr>
        <p:spPr>
          <a:xfrm rot="16200000">
            <a:off x="5722649" y="5443745"/>
            <a:ext cx="1155088" cy="144014"/>
          </a:xfrm>
          <a:prstGeom prst="flowChartMerge">
            <a:avLst/>
          </a:prstGeom>
          <a:solidFill>
            <a:srgbClr val="00B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ローチャート : 組合せ 35"/>
          <p:cNvSpPr/>
          <p:nvPr/>
        </p:nvSpPr>
        <p:spPr>
          <a:xfrm rot="16200000">
            <a:off x="5722647" y="3286466"/>
            <a:ext cx="1155088" cy="144014"/>
          </a:xfrm>
          <a:prstGeom prst="flowChartMerge">
            <a:avLst/>
          </a:prstGeom>
          <a:solidFill>
            <a:srgbClr val="00B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709522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620688"/>
          </a:xfrm>
          <a:solidFill>
            <a:srgbClr val="00B050"/>
          </a:solidFill>
          <a:ln>
            <a:noFill/>
          </a:ln>
        </p:spPr>
        <p:txBody>
          <a:bodyPr>
            <a:noAutofit/>
          </a:bodyPr>
          <a:lstStyle/>
          <a:p>
            <a:pPr algn="l"/>
            <a:r>
              <a:rPr lang="ja-JP" altLang="en-US" sz="16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方向性</a:t>
            </a:r>
            <a:r>
              <a:rPr lang="en-US" altLang="ja-JP" sz="16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Ⅱ</a:t>
            </a:r>
            <a:r>
              <a:rPr lang="ja-JP" altLang="en-US" sz="16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24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人口減少・超高齢社会でも持続可能な地域づくり</a:t>
            </a:r>
            <a:endParaRPr kumimoji="1" lang="ja-JP" altLang="en-US" sz="24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010400" y="6597669"/>
            <a:ext cx="2133600" cy="242878"/>
          </a:xfrm>
        </p:spPr>
        <p:txBody>
          <a:bodyPr/>
          <a:lstStyle/>
          <a:p>
            <a:fld id="{D2D8002D-B5B0-4BAC-B1F6-782DDCCE6D9C}" type="slidenum">
              <a:rPr kumimoji="1" lang="ja-JP" altLang="en-US" sz="1600" smtClean="0"/>
              <a:t>2</a:t>
            </a:fld>
            <a:endParaRPr kumimoji="1" lang="ja-JP" altLang="en-US" sz="1600" dirty="0"/>
          </a:p>
        </p:txBody>
      </p:sp>
      <p:sp>
        <p:nvSpPr>
          <p:cNvPr id="10" name="テキスト ボックス 9"/>
          <p:cNvSpPr txBox="1"/>
          <p:nvPr/>
        </p:nvSpPr>
        <p:spPr>
          <a:xfrm>
            <a:off x="35496" y="692696"/>
            <a:ext cx="8352928" cy="276999"/>
          </a:xfrm>
          <a:prstGeom prst="rect">
            <a:avLst/>
          </a:prstGeom>
          <a:noFill/>
        </p:spPr>
        <p:txBody>
          <a:bodyPr wrap="square" rtlCol="0">
            <a:spAutoFit/>
          </a:bodyPr>
          <a:lstStyle/>
          <a:p>
            <a:r>
              <a:rPr lang="en-US" altLang="ja-JP" sz="1200" b="1" dirty="0" smtClean="0"/>
              <a:t>【</a:t>
            </a:r>
            <a:r>
              <a:rPr lang="ja-JP" altLang="en-US" sz="1200" b="1" dirty="0" smtClean="0"/>
              <a:t>基本的方向性</a:t>
            </a:r>
            <a:r>
              <a:rPr lang="en-US" altLang="ja-JP" sz="1200" b="1" dirty="0" smtClean="0"/>
              <a:t>】</a:t>
            </a:r>
            <a:endParaRPr kumimoji="1" lang="ja-JP" altLang="en-US" sz="1200" b="1" dirty="0"/>
          </a:p>
        </p:txBody>
      </p:sp>
      <p:sp>
        <p:nvSpPr>
          <p:cNvPr id="16" name="テキスト ボックス 15"/>
          <p:cNvSpPr txBox="1"/>
          <p:nvPr/>
        </p:nvSpPr>
        <p:spPr>
          <a:xfrm>
            <a:off x="35496" y="4789021"/>
            <a:ext cx="1978161" cy="1492716"/>
          </a:xfrm>
          <a:prstGeom prst="rect">
            <a:avLst/>
          </a:prstGeom>
          <a:noFill/>
          <a:ln>
            <a:solidFill>
              <a:schemeClr val="tx1"/>
            </a:solidFill>
          </a:ln>
        </p:spPr>
        <p:txBody>
          <a:bodyPr wrap="square" rtlCol="0">
            <a:spAutoFit/>
          </a:bodyPr>
          <a:lstStyle/>
          <a:p>
            <a:r>
              <a:rPr lang="ja-JP" altLang="en-US" sz="1000" u="sng" dirty="0" smtClean="0"/>
              <a:t>基本目標④</a:t>
            </a:r>
            <a:endParaRPr lang="en-US" altLang="ja-JP" sz="900" dirty="0" smtClean="0"/>
          </a:p>
          <a:p>
            <a:r>
              <a:rPr lang="ja-JP" altLang="en-US" sz="900" dirty="0" smtClean="0"/>
              <a:t>〇防潮堤</a:t>
            </a:r>
            <a:r>
              <a:rPr lang="ja-JP" altLang="en-US" sz="900" dirty="0"/>
              <a:t>液状化</a:t>
            </a:r>
            <a:r>
              <a:rPr lang="ja-JP" altLang="en-US" sz="900" dirty="0" smtClean="0"/>
              <a:t>対策</a:t>
            </a:r>
            <a:endParaRPr lang="en-US" altLang="ja-JP" sz="900" dirty="0" smtClean="0"/>
          </a:p>
          <a:p>
            <a:r>
              <a:rPr lang="ja-JP" altLang="en-US" sz="900" dirty="0"/>
              <a:t>　</a:t>
            </a:r>
            <a:r>
              <a:rPr lang="ja-JP" altLang="en-US" sz="900" dirty="0" smtClean="0"/>
              <a:t>　（</a:t>
            </a:r>
            <a:r>
              <a:rPr lang="ja-JP" altLang="en-US" sz="900" dirty="0"/>
              <a:t>津波・</a:t>
            </a:r>
            <a:r>
              <a:rPr lang="ja-JP" altLang="en-US" sz="900" dirty="0" smtClean="0"/>
              <a:t>高潮対策）</a:t>
            </a:r>
            <a:endParaRPr lang="en-US" altLang="ja-JP" sz="900" dirty="0" smtClean="0"/>
          </a:p>
          <a:p>
            <a:endParaRPr lang="en-US" altLang="zh-TW" sz="900" dirty="0"/>
          </a:p>
          <a:p>
            <a:r>
              <a:rPr lang="ja-JP" altLang="en-US" sz="900" dirty="0" smtClean="0"/>
              <a:t>〇</a:t>
            </a:r>
            <a:r>
              <a:rPr lang="zh-TW" altLang="en-US" sz="900" dirty="0" smtClean="0"/>
              <a:t>密集</a:t>
            </a:r>
            <a:r>
              <a:rPr lang="zh-TW" altLang="en-US" sz="900" dirty="0"/>
              <a:t>住宅市街地整備促進</a:t>
            </a:r>
            <a:r>
              <a:rPr lang="zh-TW" altLang="en-US" sz="900" dirty="0" smtClean="0"/>
              <a:t>事業</a:t>
            </a:r>
            <a:endParaRPr lang="en-US" altLang="zh-TW" sz="900" dirty="0" smtClean="0"/>
          </a:p>
          <a:p>
            <a:endParaRPr lang="en-US" altLang="ja-JP" sz="900" dirty="0"/>
          </a:p>
          <a:p>
            <a:r>
              <a:rPr lang="ja-JP" altLang="en-US" sz="900" dirty="0" smtClean="0"/>
              <a:t>〇災害</a:t>
            </a:r>
            <a:r>
              <a:rPr lang="ja-JP" altLang="en-US" sz="900" dirty="0"/>
              <a:t>対策機能強化充実</a:t>
            </a:r>
            <a:r>
              <a:rPr lang="ja-JP" altLang="en-US" sz="900" dirty="0" smtClean="0"/>
              <a:t>事業</a:t>
            </a:r>
            <a:endParaRPr lang="en-US" altLang="ja-JP" sz="900" dirty="0"/>
          </a:p>
          <a:p>
            <a:endParaRPr lang="ja-JP" altLang="en-US" sz="900" dirty="0"/>
          </a:p>
          <a:p>
            <a:r>
              <a:rPr lang="ja-JP" altLang="en-US" sz="900" dirty="0" smtClean="0"/>
              <a:t>○ </a:t>
            </a:r>
            <a:r>
              <a:rPr lang="ja-JP" altLang="en-US" sz="900" dirty="0"/>
              <a:t>地域維持管理連携支援事業</a:t>
            </a:r>
            <a:endParaRPr lang="en-US" altLang="ja-JP" sz="900" dirty="0"/>
          </a:p>
          <a:p>
            <a:r>
              <a:rPr lang="ja-JP" altLang="en-US" sz="900" dirty="0"/>
              <a:t>　</a:t>
            </a:r>
            <a:endParaRPr lang="en-US" altLang="ja-JP" sz="900" dirty="0"/>
          </a:p>
        </p:txBody>
      </p:sp>
      <p:sp>
        <p:nvSpPr>
          <p:cNvPr id="17" name="テキスト ボックス 16"/>
          <p:cNvSpPr txBox="1"/>
          <p:nvPr/>
        </p:nvSpPr>
        <p:spPr>
          <a:xfrm>
            <a:off x="35496" y="2159278"/>
            <a:ext cx="3096344" cy="261610"/>
          </a:xfrm>
          <a:prstGeom prst="rect">
            <a:avLst/>
          </a:prstGeom>
          <a:noFill/>
        </p:spPr>
        <p:txBody>
          <a:bodyPr wrap="square" rtlCol="0">
            <a:spAutoFit/>
          </a:bodyPr>
          <a:lstStyle/>
          <a:p>
            <a:r>
              <a:rPr lang="en-US" altLang="ja-JP" sz="1050" b="1" dirty="0" smtClean="0"/>
              <a:t>【</a:t>
            </a:r>
            <a:r>
              <a:rPr lang="ja-JP" altLang="en-US" sz="1050" b="1" dirty="0"/>
              <a:t>主</a:t>
            </a:r>
            <a:r>
              <a:rPr lang="ja-JP" altLang="en-US" sz="1050" b="1" dirty="0" smtClean="0"/>
              <a:t>な取組み（</a:t>
            </a:r>
            <a:r>
              <a:rPr lang="en-US" altLang="ja-JP" sz="1050" b="1" dirty="0" smtClean="0"/>
              <a:t>2019</a:t>
            </a:r>
            <a:r>
              <a:rPr lang="ja-JP" altLang="en-US" sz="1050" b="1" dirty="0" smtClean="0"/>
              <a:t>年度）</a:t>
            </a:r>
            <a:r>
              <a:rPr lang="en-US" altLang="ja-JP" sz="1050" b="1" dirty="0" smtClean="0"/>
              <a:t>】</a:t>
            </a:r>
          </a:p>
        </p:txBody>
      </p:sp>
      <p:sp>
        <p:nvSpPr>
          <p:cNvPr id="18" name="テキスト ボックス 17"/>
          <p:cNvSpPr txBox="1"/>
          <p:nvPr/>
        </p:nvSpPr>
        <p:spPr>
          <a:xfrm>
            <a:off x="2195736" y="2159278"/>
            <a:ext cx="2016224" cy="261610"/>
          </a:xfrm>
          <a:prstGeom prst="rect">
            <a:avLst/>
          </a:prstGeom>
          <a:noFill/>
        </p:spPr>
        <p:txBody>
          <a:bodyPr wrap="square" rtlCol="0">
            <a:spAutoFit/>
          </a:bodyPr>
          <a:lstStyle/>
          <a:p>
            <a:r>
              <a:rPr lang="en-US" altLang="ja-JP" sz="1050" b="1" dirty="0" smtClean="0"/>
              <a:t>【</a:t>
            </a:r>
            <a:r>
              <a:rPr lang="ja-JP" altLang="en-US" sz="1050" b="1" dirty="0" smtClean="0"/>
              <a:t>具体的目標の進捗状況</a:t>
            </a:r>
            <a:r>
              <a:rPr lang="en-US" altLang="ja-JP" sz="1050" b="1" dirty="0" smtClean="0"/>
              <a:t>】</a:t>
            </a:r>
            <a:endParaRPr kumimoji="1" lang="ja-JP" altLang="en-US" sz="1050" b="1" dirty="0"/>
          </a:p>
        </p:txBody>
      </p:sp>
      <p:sp>
        <p:nvSpPr>
          <p:cNvPr id="19" name="テキスト ボックス 18"/>
          <p:cNvSpPr txBox="1"/>
          <p:nvPr/>
        </p:nvSpPr>
        <p:spPr>
          <a:xfrm>
            <a:off x="6300192" y="2159278"/>
            <a:ext cx="2016224" cy="261610"/>
          </a:xfrm>
          <a:prstGeom prst="rect">
            <a:avLst/>
          </a:prstGeom>
          <a:noFill/>
        </p:spPr>
        <p:txBody>
          <a:bodyPr wrap="square" rtlCol="0">
            <a:spAutoFit/>
          </a:bodyPr>
          <a:lstStyle/>
          <a:p>
            <a:r>
              <a:rPr lang="en-US" altLang="ja-JP" sz="1050" b="1" dirty="0" smtClean="0"/>
              <a:t>【</a:t>
            </a:r>
            <a:r>
              <a:rPr lang="ja-JP" altLang="en-US" sz="1050" b="1" dirty="0" smtClean="0"/>
              <a:t>実績に対する評価</a:t>
            </a:r>
            <a:r>
              <a:rPr lang="en-US" altLang="ja-JP" sz="1050" b="1" dirty="0" smtClean="0"/>
              <a:t>】</a:t>
            </a:r>
            <a:endParaRPr kumimoji="1" lang="ja-JP" altLang="en-US" sz="1050" b="1" dirty="0"/>
          </a:p>
        </p:txBody>
      </p:sp>
      <p:sp>
        <p:nvSpPr>
          <p:cNvPr id="22" name="テキスト ボックス 21"/>
          <p:cNvSpPr txBox="1"/>
          <p:nvPr/>
        </p:nvSpPr>
        <p:spPr>
          <a:xfrm>
            <a:off x="6444207" y="4293096"/>
            <a:ext cx="2592289" cy="1754326"/>
          </a:xfrm>
          <a:prstGeom prst="rect">
            <a:avLst/>
          </a:prstGeom>
          <a:noFill/>
          <a:ln>
            <a:solidFill>
              <a:schemeClr val="tx1"/>
            </a:solidFill>
          </a:ln>
        </p:spPr>
        <p:txBody>
          <a:bodyPr wrap="square" rtlCol="0">
            <a:spAutoFit/>
          </a:bodyPr>
          <a:lstStyle/>
          <a:p>
            <a:r>
              <a:rPr lang="ja-JP" altLang="en-US" sz="900" dirty="0" smtClean="0"/>
              <a:t>・</a:t>
            </a:r>
            <a:r>
              <a:rPr lang="en-US" altLang="ja-JP" sz="900" dirty="0"/>
              <a:t>2015</a:t>
            </a:r>
            <a:r>
              <a:rPr lang="ja-JP" altLang="en-US" sz="900" dirty="0"/>
              <a:t>～</a:t>
            </a:r>
            <a:r>
              <a:rPr lang="en-US" altLang="ja-JP" sz="900" dirty="0"/>
              <a:t>17</a:t>
            </a:r>
            <a:r>
              <a:rPr lang="ja-JP" altLang="en-US" sz="900" dirty="0"/>
              <a:t>年度を集中取組期間と</a:t>
            </a:r>
            <a:r>
              <a:rPr lang="ja-JP" altLang="en-US" sz="900" dirty="0" smtClean="0"/>
              <a:t>して取り組み、防潮堤整備などのハード対策</a:t>
            </a:r>
            <a:r>
              <a:rPr lang="ja-JP" altLang="en-US" sz="900" dirty="0"/>
              <a:t>の</a:t>
            </a:r>
            <a:r>
              <a:rPr lang="ja-JP" altLang="en-US" sz="900" dirty="0" smtClean="0"/>
              <a:t>減災効果により、人的</a:t>
            </a:r>
            <a:r>
              <a:rPr lang="ja-JP" altLang="en-US" sz="900" dirty="0"/>
              <a:t>被害（死者</a:t>
            </a:r>
            <a:r>
              <a:rPr lang="ja-JP" altLang="en-US" sz="900" dirty="0" smtClean="0"/>
              <a:t>）が半減となり当初</a:t>
            </a:r>
            <a:r>
              <a:rPr lang="ja-JP" altLang="en-US" sz="900" dirty="0"/>
              <a:t>計画どおりに</a:t>
            </a:r>
            <a:r>
              <a:rPr lang="ja-JP" altLang="en-US" sz="900" dirty="0" smtClean="0"/>
              <a:t>進捗。引き続き、ハード・ソフトの両面により、</a:t>
            </a:r>
            <a:r>
              <a:rPr lang="en-US" altLang="ja-JP" sz="900" dirty="0" smtClean="0"/>
              <a:t>『</a:t>
            </a:r>
            <a:r>
              <a:rPr lang="ja-JP" altLang="en-US" sz="900" dirty="0"/>
              <a:t>人的被害（死者数）を限りなくゼロに近付けること</a:t>
            </a:r>
            <a:r>
              <a:rPr lang="en-US" altLang="ja-JP" sz="900" dirty="0"/>
              <a:t>』</a:t>
            </a:r>
            <a:r>
              <a:rPr lang="ja-JP" altLang="en-US" sz="900" dirty="0"/>
              <a:t>をめざして取り組んでいく</a:t>
            </a:r>
            <a:r>
              <a:rPr lang="ja-JP" altLang="en-US" sz="900" dirty="0" smtClean="0"/>
              <a:t>。</a:t>
            </a:r>
            <a:endParaRPr lang="en-US" altLang="ja-JP" sz="900" dirty="0" smtClean="0"/>
          </a:p>
          <a:p>
            <a:r>
              <a:rPr lang="en-US" altLang="ja-JP" sz="900" dirty="0"/>
              <a:t>2014</a:t>
            </a:r>
            <a:r>
              <a:rPr lang="ja-JP" altLang="en-US" sz="900" dirty="0"/>
              <a:t>年度より、密集市街地対策の取組みを強化し、まちの安全性は着実に向上しているものの、</a:t>
            </a:r>
          </a:p>
          <a:p>
            <a:r>
              <a:rPr lang="ja-JP" altLang="en-US" sz="900" dirty="0"/>
              <a:t> </a:t>
            </a:r>
            <a:r>
              <a:rPr lang="en-US" altLang="ja-JP" sz="900" dirty="0"/>
              <a:t>2020</a:t>
            </a:r>
            <a:r>
              <a:rPr lang="ja-JP" altLang="en-US" sz="900" dirty="0"/>
              <a:t>年度末までの解消という目標達成は極めて困難な状況である。</a:t>
            </a:r>
            <a:endParaRPr lang="en-US" altLang="ja-JP" sz="900" dirty="0"/>
          </a:p>
          <a:p>
            <a:r>
              <a:rPr lang="en-US" altLang="ja-JP" sz="900" dirty="0"/>
              <a:t>R2</a:t>
            </a:r>
            <a:r>
              <a:rPr lang="ja-JP" altLang="en-US" sz="900" dirty="0"/>
              <a:t>年度末見込み　約</a:t>
            </a:r>
            <a:r>
              <a:rPr lang="en-US" altLang="ja-JP" sz="900" dirty="0"/>
              <a:t>1,300</a:t>
            </a:r>
            <a:r>
              <a:rPr lang="ja-JP" altLang="en-US" sz="900" dirty="0"/>
              <a:t>～</a:t>
            </a:r>
            <a:r>
              <a:rPr lang="en-US" altLang="ja-JP" sz="900" dirty="0"/>
              <a:t>1,400ha</a:t>
            </a:r>
            <a:r>
              <a:rPr lang="ja-JP" altLang="en-US" sz="900" dirty="0"/>
              <a:t>（約</a:t>
            </a:r>
            <a:r>
              <a:rPr lang="en-US" altLang="ja-JP" sz="900" dirty="0"/>
              <a:t>850</a:t>
            </a:r>
            <a:r>
              <a:rPr lang="ja-JP" altLang="en-US" sz="900" dirty="0"/>
              <a:t>～</a:t>
            </a:r>
            <a:r>
              <a:rPr lang="en-US" altLang="ja-JP" sz="900" dirty="0"/>
              <a:t>950ha</a:t>
            </a:r>
            <a:r>
              <a:rPr lang="ja-JP" altLang="en-US" sz="900" dirty="0"/>
              <a:t>解消）</a:t>
            </a:r>
            <a:r>
              <a:rPr lang="en-US" altLang="ja-JP" sz="900" dirty="0"/>
              <a:t>※</a:t>
            </a:r>
            <a:r>
              <a:rPr lang="ja-JP" altLang="en-US" sz="900" dirty="0"/>
              <a:t>今後変動する可能性がある。</a:t>
            </a:r>
          </a:p>
        </p:txBody>
      </p:sp>
      <p:sp>
        <p:nvSpPr>
          <p:cNvPr id="27" name="角丸四角形 26"/>
          <p:cNvSpPr/>
          <p:nvPr/>
        </p:nvSpPr>
        <p:spPr>
          <a:xfrm>
            <a:off x="6447606" y="3571362"/>
            <a:ext cx="2592289" cy="50571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ja-JP" altLang="en-US" sz="900" dirty="0" smtClean="0">
                <a:solidFill>
                  <a:schemeClr val="tx1"/>
                </a:solidFill>
              </a:rPr>
              <a:t>＜参考指標＞　</a:t>
            </a:r>
            <a:endParaRPr kumimoji="1" lang="en-US" altLang="ja-JP" sz="900" dirty="0" smtClean="0">
              <a:solidFill>
                <a:schemeClr val="tx1"/>
              </a:solidFill>
            </a:endParaRPr>
          </a:p>
          <a:p>
            <a:r>
              <a:rPr kumimoji="1" lang="ja-JP" altLang="en-US" sz="900" dirty="0" smtClean="0">
                <a:solidFill>
                  <a:schemeClr val="tx1"/>
                </a:solidFill>
              </a:rPr>
              <a:t>平均寿命・健康寿命、死因別死亡確率等、がん検診受診率、要介護認定率、障がい者</a:t>
            </a:r>
            <a:r>
              <a:rPr lang="ja-JP" altLang="en-US" sz="900" dirty="0" smtClean="0">
                <a:solidFill>
                  <a:schemeClr val="tx1"/>
                </a:solidFill>
              </a:rPr>
              <a:t>雇用率等</a:t>
            </a:r>
            <a:endParaRPr kumimoji="1" lang="ja-JP" altLang="en-US" sz="900" dirty="0">
              <a:solidFill>
                <a:schemeClr val="tx1"/>
              </a:solidFill>
            </a:endParaRPr>
          </a:p>
        </p:txBody>
      </p:sp>
      <p:sp>
        <p:nvSpPr>
          <p:cNvPr id="28" name="角丸四角形 27"/>
          <p:cNvSpPr/>
          <p:nvPr/>
        </p:nvSpPr>
        <p:spPr>
          <a:xfrm>
            <a:off x="6444206" y="6093296"/>
            <a:ext cx="2592289" cy="50571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ja-JP" altLang="en-US" sz="900" dirty="0" smtClean="0">
                <a:solidFill>
                  <a:schemeClr val="tx1"/>
                </a:solidFill>
              </a:rPr>
              <a:t>＜参考指標＞</a:t>
            </a:r>
            <a:endParaRPr lang="en-US" altLang="ja-JP" sz="900" dirty="0" smtClean="0">
              <a:solidFill>
                <a:schemeClr val="tx1"/>
              </a:solidFill>
            </a:endParaRPr>
          </a:p>
          <a:p>
            <a:r>
              <a:rPr lang="ja-JP" altLang="en-US" sz="900" dirty="0" smtClean="0">
                <a:solidFill>
                  <a:schemeClr val="tx1"/>
                </a:solidFill>
              </a:rPr>
              <a:t>地震</a:t>
            </a:r>
            <a:r>
              <a:rPr lang="ja-JP" altLang="en-US" sz="900" dirty="0">
                <a:solidFill>
                  <a:schemeClr val="tx1"/>
                </a:solidFill>
              </a:rPr>
              <a:t>による被害縮小のための取組み、密集市街地対策の検証と今後の取組み</a:t>
            </a:r>
          </a:p>
        </p:txBody>
      </p:sp>
      <p:sp>
        <p:nvSpPr>
          <p:cNvPr id="20" name="角丸四角形 19"/>
          <p:cNvSpPr/>
          <p:nvPr/>
        </p:nvSpPr>
        <p:spPr>
          <a:xfrm>
            <a:off x="251520" y="980728"/>
            <a:ext cx="8568952" cy="432048"/>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a:t>
            </a:r>
            <a:r>
              <a:rPr lang="ja-JP" altLang="en-US" sz="1100" u="sng" dirty="0" smtClean="0">
                <a:solidFill>
                  <a:schemeClr val="tx1"/>
                </a:solidFill>
              </a:rPr>
              <a:t>目標③：誰もが健康でいきいきと活躍できる「まち」をつくる</a:t>
            </a:r>
            <a:endParaRPr lang="en-US" altLang="ja-JP" sz="1100" u="sng" dirty="0">
              <a:solidFill>
                <a:schemeClr val="tx1"/>
              </a:solidFill>
            </a:endParaRPr>
          </a:p>
          <a:p>
            <a:r>
              <a:rPr lang="ja-JP" altLang="en-US" sz="1100" dirty="0">
                <a:solidFill>
                  <a:schemeClr val="tx1"/>
                </a:solidFill>
              </a:rPr>
              <a:t>　</a:t>
            </a:r>
            <a:r>
              <a:rPr lang="ja-JP" altLang="en-US" sz="1100" dirty="0" smtClean="0">
                <a:solidFill>
                  <a:schemeClr val="tx1"/>
                </a:solidFill>
              </a:rPr>
              <a:t>現在進行している人口減少・超高齢社会においても、あらゆる人が健康でいきいきと活躍できる社会の実現をめざします。</a:t>
            </a:r>
            <a:endParaRPr lang="en-US" altLang="ja-JP" sz="1100" dirty="0">
              <a:solidFill>
                <a:schemeClr val="tx1"/>
              </a:solidFill>
            </a:endParaRPr>
          </a:p>
        </p:txBody>
      </p:sp>
      <p:sp>
        <p:nvSpPr>
          <p:cNvPr id="30" name="角丸四角形 29"/>
          <p:cNvSpPr/>
          <p:nvPr/>
        </p:nvSpPr>
        <p:spPr>
          <a:xfrm>
            <a:off x="251521" y="1483130"/>
            <a:ext cx="8568952" cy="577718"/>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a:t>
            </a:r>
            <a:r>
              <a:rPr lang="ja-JP" altLang="en-US" sz="1100" u="sng" dirty="0" smtClean="0">
                <a:solidFill>
                  <a:schemeClr val="tx1"/>
                </a:solidFill>
              </a:rPr>
              <a:t>目標</a:t>
            </a:r>
            <a:r>
              <a:rPr lang="ja-JP" altLang="en-US" sz="1100" u="sng" dirty="0">
                <a:solidFill>
                  <a:schemeClr val="tx1"/>
                </a:solidFill>
              </a:rPr>
              <a:t>④</a:t>
            </a:r>
            <a:r>
              <a:rPr lang="ja-JP" altLang="en-US" sz="1100" u="sng" dirty="0" smtClean="0">
                <a:solidFill>
                  <a:schemeClr val="tx1"/>
                </a:solidFill>
              </a:rPr>
              <a:t>：安全・安心な地域をつくる</a:t>
            </a:r>
            <a:endParaRPr lang="en-US" altLang="ja-JP" sz="1100" u="sng" dirty="0">
              <a:solidFill>
                <a:schemeClr val="tx1"/>
              </a:solidFill>
            </a:endParaRPr>
          </a:p>
          <a:p>
            <a:r>
              <a:rPr lang="ja-JP" altLang="en-US" sz="1100" dirty="0">
                <a:solidFill>
                  <a:schemeClr val="tx1"/>
                </a:solidFill>
              </a:rPr>
              <a:t>　</a:t>
            </a:r>
            <a:r>
              <a:rPr lang="ja-JP" altLang="en-US" sz="1100" dirty="0" smtClean="0">
                <a:solidFill>
                  <a:schemeClr val="tx1"/>
                </a:solidFill>
              </a:rPr>
              <a:t>防災・治安の確保に向けて地域力の強化を図るとともに、公共施設等の利活用・長寿命化などを通じて、人口減少社会においても安全・安心で快適な都市基盤整備の最適化を実現します。</a:t>
            </a:r>
            <a:endParaRPr lang="en-US" altLang="ja-JP" sz="1100" dirty="0">
              <a:solidFill>
                <a:schemeClr val="tx1"/>
              </a:solidFill>
            </a:endParaRPr>
          </a:p>
        </p:txBody>
      </p:sp>
      <p:graphicFrame>
        <p:nvGraphicFramePr>
          <p:cNvPr id="29" name="表 28"/>
          <p:cNvGraphicFramePr>
            <a:graphicFrameLocks noGrp="1"/>
          </p:cNvGraphicFramePr>
          <p:nvPr>
            <p:extLst>
              <p:ext uri="{D42A27DB-BD31-4B8C-83A1-F6EECF244321}">
                <p14:modId xmlns:p14="http://schemas.microsoft.com/office/powerpoint/2010/main" val="3565547577"/>
              </p:ext>
            </p:extLst>
          </p:nvPr>
        </p:nvGraphicFramePr>
        <p:xfrm>
          <a:off x="2316746" y="4746400"/>
          <a:ext cx="3888430" cy="1562920"/>
        </p:xfrm>
        <a:graphic>
          <a:graphicData uri="http://schemas.openxmlformats.org/drawingml/2006/table">
            <a:tbl>
              <a:tblPr firstRow="1" bandRow="1">
                <a:tableStyleId>{5940675A-B579-460E-94D1-54222C63F5DA}</a:tableStyleId>
              </a:tblPr>
              <a:tblGrid>
                <a:gridCol w="1512166">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tblGrid>
              <a:tr h="282760">
                <a:tc>
                  <a:txBody>
                    <a:bodyPr/>
                    <a:lstStyle/>
                    <a:p>
                      <a:pPr algn="ctr"/>
                      <a:r>
                        <a:rPr kumimoji="1" lang="ja-JP" altLang="en-US" sz="900" dirty="0" smtClean="0"/>
                        <a:t>基本目標④</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extLst>
                  <a:ext uri="{0D108BD9-81ED-4DB2-BD59-A6C34878D82A}">
                    <a16:rowId xmlns:a16="http://schemas.microsoft.com/office/drawing/2014/main" val="10000"/>
                  </a:ext>
                </a:extLst>
              </a:tr>
              <a:tr h="472305">
                <a:tc>
                  <a:txBody>
                    <a:bodyPr/>
                    <a:lstStyle/>
                    <a:p>
                      <a:r>
                        <a:rPr kumimoji="1" lang="ja-JP" altLang="en-US" sz="900" u="sng" dirty="0" smtClean="0"/>
                        <a:t>地震による被害予測</a:t>
                      </a:r>
                      <a:r>
                        <a:rPr kumimoji="1" lang="en-US" altLang="ja-JP" sz="900" u="sng" dirty="0" smtClean="0"/>
                        <a:t>[</a:t>
                      </a:r>
                      <a:r>
                        <a:rPr kumimoji="1" lang="ja-JP" altLang="en-US" sz="900" u="sng" dirty="0" smtClean="0"/>
                        <a:t>人</a:t>
                      </a:r>
                      <a:r>
                        <a:rPr kumimoji="1" lang="en-US" altLang="ja-JP" sz="900" u="sng" dirty="0" smtClean="0"/>
                        <a:t>]</a:t>
                      </a:r>
                    </a:p>
                    <a:p>
                      <a:r>
                        <a:rPr kumimoji="1" lang="ja-JP" altLang="en-US" sz="900" u="none" baseline="0" dirty="0" smtClean="0"/>
                        <a:t> </a:t>
                      </a:r>
                      <a:r>
                        <a:rPr kumimoji="1" lang="ja-JP" altLang="en-US" sz="900" u="none" dirty="0" smtClean="0"/>
                        <a:t>目標：限りなくゼロに</a:t>
                      </a:r>
                    </a:p>
                    <a:p>
                      <a:r>
                        <a:rPr kumimoji="1" lang="ja-JP" altLang="en-US" sz="900" u="none" baseline="0" dirty="0" smtClean="0"/>
                        <a:t> </a:t>
                      </a:r>
                      <a:r>
                        <a:rPr kumimoji="1" lang="ja-JP" altLang="en-US" sz="900" u="none" dirty="0" smtClean="0"/>
                        <a:t>目標年</a:t>
                      </a:r>
                      <a:r>
                        <a:rPr kumimoji="1" lang="en-US" altLang="ja-JP" sz="900" u="none" dirty="0" smtClean="0"/>
                        <a:t>(</a:t>
                      </a:r>
                      <a:r>
                        <a:rPr kumimoji="1" lang="ja-JP" altLang="en-US" sz="900" u="none" dirty="0" smtClean="0"/>
                        <a:t>年度</a:t>
                      </a:r>
                      <a:r>
                        <a:rPr kumimoji="1" lang="en-US" altLang="ja-JP" sz="900" u="none" dirty="0" smtClean="0"/>
                        <a:t>)</a:t>
                      </a:r>
                      <a:r>
                        <a:rPr kumimoji="1" lang="ja-JP" altLang="en-US" sz="900" u="none" dirty="0" smtClean="0"/>
                        <a:t>：</a:t>
                      </a:r>
                      <a:r>
                        <a:rPr kumimoji="1" lang="en-US" altLang="ja-JP" sz="900" u="none" dirty="0" smtClean="0"/>
                        <a:t>2024</a:t>
                      </a:r>
                      <a:r>
                        <a:rPr kumimoji="1" lang="ja-JP" altLang="en-US" sz="900" u="none" dirty="0" smtClean="0"/>
                        <a:t>年度</a:t>
                      </a:r>
                      <a:endParaRPr kumimoji="1" lang="ja-JP" altLang="en-US" sz="900" u="none" dirty="0"/>
                    </a:p>
                  </a:txBody>
                  <a:tcPr anchor="ctr"/>
                </a:tc>
                <a:tc>
                  <a:txBody>
                    <a:bodyPr/>
                    <a:lstStyle/>
                    <a:p>
                      <a:r>
                        <a:rPr kumimoji="1" lang="en-US" altLang="ja-JP" sz="900" dirty="0" smtClean="0"/>
                        <a:t>【2013</a:t>
                      </a:r>
                      <a:r>
                        <a:rPr kumimoji="1" lang="ja-JP" altLang="en-US" sz="900" dirty="0" smtClean="0"/>
                        <a:t>年度</a:t>
                      </a:r>
                      <a:r>
                        <a:rPr kumimoji="1" lang="en-US" altLang="ja-JP" sz="900" dirty="0" smtClean="0"/>
                        <a:t>】</a:t>
                      </a:r>
                    </a:p>
                    <a:p>
                      <a:pPr algn="ctr"/>
                      <a:r>
                        <a:rPr kumimoji="1" lang="en-US" altLang="zh-CN" sz="900" dirty="0" smtClean="0"/>
                        <a:t>134,000</a:t>
                      </a:r>
                    </a:p>
                    <a:p>
                      <a:pPr algn="ctr"/>
                      <a:r>
                        <a:rPr kumimoji="1" lang="ja-JP" altLang="en-US" sz="800" dirty="0" smtClean="0"/>
                        <a:t>（推定値）</a:t>
                      </a:r>
                      <a:endParaRPr kumimoji="1" lang="ja-JP" altLang="en-US" sz="800" dirty="0"/>
                    </a:p>
                  </a:txBody>
                  <a:tcPr anchor="ctr"/>
                </a:tc>
                <a:tc>
                  <a:txBody>
                    <a:bodyPr/>
                    <a:lstStyle/>
                    <a:p>
                      <a:r>
                        <a:rPr kumimoji="1" lang="ja-JP" altLang="en-US" sz="800" dirty="0" smtClean="0">
                          <a:solidFill>
                            <a:schemeClr val="tx1"/>
                          </a:solidFill>
                        </a:rPr>
                        <a:t>　　　　</a:t>
                      </a:r>
                      <a:r>
                        <a:rPr kumimoji="1" lang="ja-JP" altLang="en-US" sz="800" dirty="0" err="1" smtClean="0">
                          <a:solidFill>
                            <a:schemeClr val="tx1"/>
                          </a:solidFill>
                        </a:rPr>
                        <a:t>ー</a:t>
                      </a:r>
                      <a:endParaRPr kumimoji="1" lang="ja-JP" altLang="en-US" sz="800" dirty="0" smtClean="0">
                        <a:solidFill>
                          <a:schemeClr val="tx1"/>
                        </a:solidFill>
                      </a:endParaRPr>
                    </a:p>
                  </a:txBody>
                  <a:tcPr anchor="ctr">
                    <a:solidFill>
                      <a:schemeClr val="bg1">
                        <a:lumMod val="95000"/>
                      </a:schemeClr>
                    </a:solidFill>
                  </a:tcPr>
                </a:tc>
                <a:tc>
                  <a:txBody>
                    <a:bodyPr/>
                    <a:lstStyle/>
                    <a:p>
                      <a:r>
                        <a:rPr kumimoji="1" lang="en-US" altLang="ja-JP" sz="900" dirty="0" smtClean="0"/>
                        <a:t>【</a:t>
                      </a:r>
                      <a:r>
                        <a:rPr kumimoji="1" lang="en-US" altLang="ja-JP" sz="900" dirty="0" smtClean="0">
                          <a:solidFill>
                            <a:schemeClr val="tx1"/>
                          </a:solidFill>
                        </a:rPr>
                        <a:t>2018</a:t>
                      </a:r>
                      <a:r>
                        <a:rPr kumimoji="1" lang="ja-JP" altLang="en-US" sz="900" dirty="0" smtClean="0">
                          <a:solidFill>
                            <a:schemeClr val="tx1"/>
                          </a:solidFill>
                        </a:rPr>
                        <a:t>年度</a:t>
                      </a:r>
                      <a:r>
                        <a:rPr kumimoji="1" lang="en-US" altLang="ja-JP" sz="900" dirty="0" smtClean="0">
                          <a:solidFill>
                            <a:schemeClr val="tx1"/>
                          </a:solidFill>
                        </a:rPr>
                        <a:t>】</a:t>
                      </a:r>
                    </a:p>
                    <a:p>
                      <a:pPr algn="ctr"/>
                      <a:r>
                        <a:rPr kumimoji="1" lang="en-US" altLang="ja-JP" sz="900" dirty="0" smtClean="0">
                          <a:solidFill>
                            <a:schemeClr val="tx1"/>
                          </a:solidFill>
                        </a:rPr>
                        <a:t>24</a:t>
                      </a:r>
                      <a:r>
                        <a:rPr kumimoji="1" lang="en-US" altLang="zh-CN" sz="900" dirty="0" smtClean="0">
                          <a:solidFill>
                            <a:schemeClr val="tx1"/>
                          </a:solidFill>
                        </a:rPr>
                        <a:t>,000</a:t>
                      </a:r>
                    </a:p>
                    <a:p>
                      <a:pPr algn="ctr"/>
                      <a:r>
                        <a:rPr kumimoji="1" lang="ja-JP" altLang="en-US" sz="800" dirty="0" smtClean="0">
                          <a:solidFill>
                            <a:schemeClr val="tx1"/>
                          </a:solidFill>
                        </a:rPr>
                        <a:t>（推定値）</a:t>
                      </a:r>
                    </a:p>
                  </a:txBody>
                  <a:tcPr anchor="ctr"/>
                </a:tc>
                <a:extLst>
                  <a:ext uri="{0D108BD9-81ED-4DB2-BD59-A6C34878D82A}">
                    <a16:rowId xmlns:a16="http://schemas.microsoft.com/office/drawing/2014/main" val="10001"/>
                  </a:ext>
                </a:extLst>
              </a:tr>
              <a:tr h="652952">
                <a:tc>
                  <a:txBody>
                    <a:bodyPr/>
                    <a:lstStyle/>
                    <a:p>
                      <a:r>
                        <a:rPr kumimoji="1" lang="ja-JP" altLang="en-US" sz="900" u="sng" dirty="0" smtClean="0"/>
                        <a:t>地震時等に著しく危険な密集市街地の面積</a:t>
                      </a:r>
                      <a:r>
                        <a:rPr kumimoji="1" lang="en-US" altLang="ja-JP" sz="900" u="sng" dirty="0" smtClean="0"/>
                        <a:t>[ha]</a:t>
                      </a:r>
                      <a:r>
                        <a:rPr kumimoji="1" lang="ja-JP" altLang="en-US" sz="900" u="sng" dirty="0" smtClean="0"/>
                        <a:t>（地区数）</a:t>
                      </a:r>
                    </a:p>
                    <a:p>
                      <a:r>
                        <a:rPr kumimoji="1" lang="ja-JP" altLang="en-US" sz="900" u="none" baseline="0" dirty="0" smtClean="0"/>
                        <a:t> </a:t>
                      </a:r>
                      <a:r>
                        <a:rPr kumimoji="1" lang="ja-JP" altLang="en-US" sz="900" u="none" dirty="0" smtClean="0"/>
                        <a:t>目標：解消</a:t>
                      </a:r>
                    </a:p>
                    <a:p>
                      <a:r>
                        <a:rPr kumimoji="1" lang="ja-JP" altLang="en-US" sz="900" u="none" baseline="0" dirty="0" smtClean="0"/>
                        <a:t> </a:t>
                      </a:r>
                      <a:r>
                        <a:rPr kumimoji="1" lang="ja-JP" altLang="en-US" sz="900" u="none" dirty="0" smtClean="0"/>
                        <a:t>目標年</a:t>
                      </a:r>
                      <a:r>
                        <a:rPr kumimoji="1" lang="en-US" altLang="ja-JP" sz="900" u="none" dirty="0" smtClean="0"/>
                        <a:t>(</a:t>
                      </a:r>
                      <a:r>
                        <a:rPr kumimoji="1" lang="ja-JP" altLang="en-US" sz="900" u="none" dirty="0" smtClean="0"/>
                        <a:t>年度</a:t>
                      </a:r>
                      <a:r>
                        <a:rPr kumimoji="1" lang="en-US" altLang="ja-JP" sz="900" u="none" dirty="0" smtClean="0"/>
                        <a:t>)</a:t>
                      </a:r>
                      <a:r>
                        <a:rPr kumimoji="1" lang="ja-JP" altLang="en-US" sz="900" u="none" dirty="0" smtClean="0"/>
                        <a:t>：</a:t>
                      </a:r>
                      <a:r>
                        <a:rPr kumimoji="1" lang="en-US" altLang="ja-JP" sz="900" u="none" dirty="0" smtClean="0"/>
                        <a:t>2020</a:t>
                      </a:r>
                      <a:r>
                        <a:rPr kumimoji="1" lang="ja-JP" altLang="en-US" sz="900" u="none" dirty="0" smtClean="0"/>
                        <a:t>年度</a:t>
                      </a:r>
                      <a:endParaRPr kumimoji="1" lang="ja-JP" altLang="en-US" sz="900" u="none" dirty="0"/>
                    </a:p>
                  </a:txBody>
                  <a:tcPr anchor="ctr"/>
                </a:tc>
                <a:tc>
                  <a:txBody>
                    <a:bodyPr/>
                    <a:lstStyle/>
                    <a:p>
                      <a:r>
                        <a:rPr kumimoji="1" lang="en-US" altLang="ja-JP" sz="900" dirty="0" smtClean="0"/>
                        <a:t>【2014</a:t>
                      </a:r>
                      <a:r>
                        <a:rPr kumimoji="1" lang="ja-JP" altLang="en-US" sz="900" dirty="0" smtClean="0"/>
                        <a:t>年度</a:t>
                      </a:r>
                      <a:r>
                        <a:rPr kumimoji="1" lang="en-US" altLang="ja-JP" sz="900" dirty="0" smtClean="0"/>
                        <a:t>】</a:t>
                      </a:r>
                    </a:p>
                    <a:p>
                      <a:pPr algn="ctr"/>
                      <a:r>
                        <a:rPr kumimoji="1" lang="en-US" altLang="zh-CN" sz="900" dirty="0" smtClean="0"/>
                        <a:t>2,248</a:t>
                      </a:r>
                    </a:p>
                    <a:p>
                      <a:pPr algn="ctr"/>
                      <a:r>
                        <a:rPr kumimoji="1" lang="en-US" altLang="zh-CN" sz="900" dirty="0" smtClean="0"/>
                        <a:t>(</a:t>
                      </a:r>
                      <a:r>
                        <a:rPr kumimoji="1" lang="zh-CN" altLang="en-US" sz="900" dirty="0" smtClean="0"/>
                        <a:t>７市</a:t>
                      </a:r>
                      <a:r>
                        <a:rPr kumimoji="1" lang="en-US" altLang="zh-CN" sz="900" dirty="0" smtClean="0"/>
                        <a:t>11</a:t>
                      </a:r>
                      <a:r>
                        <a:rPr kumimoji="1" lang="zh-CN" altLang="en-US" sz="900" dirty="0" smtClean="0"/>
                        <a:t>地区</a:t>
                      </a:r>
                      <a:r>
                        <a:rPr kumimoji="1" lang="en-US" altLang="zh-CN" sz="900" dirty="0" smtClean="0"/>
                        <a:t>)</a:t>
                      </a:r>
                      <a:endParaRPr kumimoji="1" lang="ja-JP" altLang="en-US" sz="900" dirty="0"/>
                    </a:p>
                  </a:txBody>
                  <a:tcPr anchor="ctr"/>
                </a:tc>
                <a:tc>
                  <a:txBody>
                    <a:bodyPr/>
                    <a:lstStyle/>
                    <a:p>
                      <a:r>
                        <a:rPr kumimoji="1" lang="en-US" altLang="ja-JP" sz="900" dirty="0" smtClean="0">
                          <a:solidFill>
                            <a:schemeClr val="tx1"/>
                          </a:solidFill>
                        </a:rPr>
                        <a:t>【2018</a:t>
                      </a:r>
                      <a:r>
                        <a:rPr kumimoji="1" lang="ja-JP" altLang="en-US" sz="900" dirty="0" smtClean="0">
                          <a:solidFill>
                            <a:schemeClr val="tx1"/>
                          </a:solidFill>
                        </a:rPr>
                        <a:t>年度</a:t>
                      </a:r>
                      <a:r>
                        <a:rPr kumimoji="1" lang="en-US" altLang="ja-JP" sz="900" dirty="0" smtClean="0">
                          <a:solidFill>
                            <a:schemeClr val="tx1"/>
                          </a:solidFill>
                        </a:rPr>
                        <a:t>】</a:t>
                      </a:r>
                    </a:p>
                    <a:p>
                      <a:pPr algn="ctr"/>
                      <a:r>
                        <a:rPr kumimoji="1" lang="en-US" altLang="zh-CN" sz="900" dirty="0" smtClean="0">
                          <a:solidFill>
                            <a:schemeClr val="tx1"/>
                          </a:solidFill>
                        </a:rPr>
                        <a:t>1,885</a:t>
                      </a:r>
                    </a:p>
                    <a:p>
                      <a:pPr algn="ctr"/>
                      <a:r>
                        <a:rPr kumimoji="1" lang="en-US" altLang="zh-CN" sz="900" dirty="0" smtClean="0">
                          <a:solidFill>
                            <a:schemeClr val="tx1"/>
                          </a:solidFill>
                        </a:rPr>
                        <a:t>(</a:t>
                      </a:r>
                      <a:r>
                        <a:rPr kumimoji="1" lang="zh-CN" altLang="en-US" sz="900" dirty="0" smtClean="0">
                          <a:solidFill>
                            <a:schemeClr val="tx1"/>
                          </a:solidFill>
                        </a:rPr>
                        <a:t>７市</a:t>
                      </a:r>
                      <a:r>
                        <a:rPr kumimoji="1" lang="en-US" altLang="zh-CN" sz="900" dirty="0" smtClean="0">
                          <a:solidFill>
                            <a:schemeClr val="tx1"/>
                          </a:solidFill>
                        </a:rPr>
                        <a:t>10</a:t>
                      </a:r>
                      <a:r>
                        <a:rPr kumimoji="1" lang="zh-CN" altLang="en-US" sz="900" dirty="0" smtClean="0">
                          <a:solidFill>
                            <a:schemeClr val="tx1"/>
                          </a:solidFill>
                        </a:rPr>
                        <a:t>地区</a:t>
                      </a:r>
                      <a:r>
                        <a:rPr kumimoji="1" lang="en-US" altLang="zh-CN" sz="900" dirty="0" smtClean="0">
                          <a:solidFill>
                            <a:schemeClr val="tx1"/>
                          </a:solidFill>
                        </a:rPr>
                        <a:t>)</a:t>
                      </a:r>
                      <a:endParaRPr kumimoji="1" lang="ja-JP" altLang="en-US" sz="900" dirty="0">
                        <a:solidFill>
                          <a:schemeClr val="tx1"/>
                        </a:solidFill>
                      </a:endParaRPr>
                    </a:p>
                  </a:txBody>
                  <a:tcPr anchor="ctr">
                    <a:solidFill>
                      <a:schemeClr val="bg1">
                        <a:lumMod val="95000"/>
                      </a:schemeClr>
                    </a:solidFill>
                  </a:tcPr>
                </a:tc>
                <a:tc>
                  <a:txBody>
                    <a:bodyPr/>
                    <a:lstStyle/>
                    <a:p>
                      <a:r>
                        <a:rPr kumimoji="1" lang="en-US" altLang="ja-JP" sz="900" dirty="0" smtClean="0">
                          <a:solidFill>
                            <a:schemeClr val="tx1"/>
                          </a:solidFill>
                        </a:rPr>
                        <a:t>【2019</a:t>
                      </a:r>
                      <a:r>
                        <a:rPr kumimoji="1" lang="ja-JP" altLang="en-US" sz="900" dirty="0" smtClean="0">
                          <a:solidFill>
                            <a:schemeClr val="tx1"/>
                          </a:solidFill>
                        </a:rPr>
                        <a:t>年度</a:t>
                      </a:r>
                      <a:r>
                        <a:rPr kumimoji="1" lang="en-US" altLang="ja-JP" sz="900" dirty="0" smtClean="0">
                          <a:solidFill>
                            <a:schemeClr val="tx1"/>
                          </a:solidFill>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CN" sz="800" dirty="0" smtClean="0">
                          <a:solidFill>
                            <a:schemeClr val="tx1"/>
                          </a:solidFill>
                        </a:rPr>
                        <a:t>1,815</a:t>
                      </a:r>
                      <a:endParaRPr kumimoji="1" lang="en-US" altLang="ja-JP" sz="800" b="1" dirty="0" smtClean="0">
                        <a:solidFill>
                          <a:schemeClr val="tx1"/>
                        </a:solidFill>
                      </a:endParaRPr>
                    </a:p>
                    <a:p>
                      <a:pPr algn="ctr"/>
                      <a:r>
                        <a:rPr kumimoji="1" lang="en-US" altLang="zh-CN" sz="800" b="1" dirty="0" smtClean="0">
                          <a:solidFill>
                            <a:schemeClr val="tx1"/>
                          </a:solidFill>
                        </a:rPr>
                        <a:t>(</a:t>
                      </a:r>
                      <a:r>
                        <a:rPr kumimoji="1" lang="zh-CN" altLang="en-US" sz="800" dirty="0" smtClean="0">
                          <a:solidFill>
                            <a:schemeClr val="tx1"/>
                          </a:solidFill>
                        </a:rPr>
                        <a:t>７市</a:t>
                      </a:r>
                      <a:r>
                        <a:rPr kumimoji="1" lang="en-US" altLang="zh-CN" sz="800" dirty="0" smtClean="0">
                          <a:solidFill>
                            <a:schemeClr val="tx1"/>
                          </a:solidFill>
                        </a:rPr>
                        <a:t>10</a:t>
                      </a:r>
                      <a:r>
                        <a:rPr kumimoji="1" lang="zh-CN" altLang="en-US" sz="800" dirty="0" smtClean="0">
                          <a:solidFill>
                            <a:schemeClr val="tx1"/>
                          </a:solidFill>
                        </a:rPr>
                        <a:t>地区</a:t>
                      </a:r>
                      <a:r>
                        <a:rPr kumimoji="1" lang="en-US" altLang="zh-CN" sz="800" b="1" dirty="0" smtClean="0">
                          <a:solidFill>
                            <a:schemeClr val="tx1"/>
                          </a:solidFill>
                        </a:rPr>
                        <a:t>)</a:t>
                      </a:r>
                      <a:endParaRPr kumimoji="1" lang="ja-JP" altLang="en-US" sz="800" b="1"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33" name="正方形/長方形 32"/>
          <p:cNvSpPr/>
          <p:nvPr/>
        </p:nvSpPr>
        <p:spPr>
          <a:xfrm>
            <a:off x="5344600" y="4756419"/>
            <a:ext cx="845518" cy="155290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35496" y="2435984"/>
            <a:ext cx="1980000" cy="1908215"/>
          </a:xfrm>
          <a:prstGeom prst="rect">
            <a:avLst/>
          </a:prstGeom>
          <a:noFill/>
          <a:ln>
            <a:solidFill>
              <a:schemeClr val="tx1"/>
            </a:solidFill>
          </a:ln>
        </p:spPr>
        <p:txBody>
          <a:bodyPr wrap="square" rtlCol="0">
            <a:spAutoFit/>
          </a:bodyPr>
          <a:lstStyle/>
          <a:p>
            <a:r>
              <a:rPr lang="ja-JP" altLang="en-US" sz="1000" u="sng" dirty="0" smtClean="0"/>
              <a:t>基本目標③</a:t>
            </a:r>
            <a:endParaRPr kumimoji="1" lang="en-US" altLang="ja-JP" sz="1100" u="sng" dirty="0" smtClean="0"/>
          </a:p>
          <a:p>
            <a:r>
              <a:rPr lang="ja-JP" altLang="en-US" sz="900" dirty="0" smtClean="0"/>
              <a:t>☆ 大阪府市医療戦略推進事業</a:t>
            </a:r>
            <a:endParaRPr lang="en-US" altLang="ja-JP" sz="900" dirty="0"/>
          </a:p>
          <a:p>
            <a:endParaRPr lang="en-US" altLang="ja-JP" sz="900" dirty="0" smtClean="0"/>
          </a:p>
          <a:p>
            <a:r>
              <a:rPr lang="ja-JP" altLang="en-US" sz="900" dirty="0" smtClean="0"/>
              <a:t>○ </a:t>
            </a:r>
            <a:r>
              <a:rPr lang="ja-JP" altLang="en-US" sz="900" dirty="0"/>
              <a:t>第２期健康寿命延伸</a:t>
            </a:r>
            <a:r>
              <a:rPr lang="ja-JP" altLang="en-US" sz="900" dirty="0" smtClean="0"/>
              <a:t>プロジェクト</a:t>
            </a:r>
            <a:endParaRPr lang="en-US" altLang="ja-JP" sz="900" dirty="0" smtClean="0"/>
          </a:p>
          <a:p>
            <a:endParaRPr lang="en-US" altLang="ja-JP" sz="900" dirty="0" smtClean="0"/>
          </a:p>
          <a:p>
            <a:r>
              <a:rPr lang="ja-JP" altLang="en-US" sz="900" dirty="0" smtClean="0"/>
              <a:t>〇大阪</a:t>
            </a:r>
            <a:r>
              <a:rPr lang="ja-JP" altLang="en-US" sz="900" dirty="0"/>
              <a:t>ええまち</a:t>
            </a:r>
            <a:r>
              <a:rPr lang="ja-JP" altLang="en-US" sz="900" dirty="0" smtClean="0"/>
              <a:t>プロジェクト</a:t>
            </a:r>
            <a:endParaRPr lang="en-US" altLang="ja-JP" sz="900" dirty="0" smtClean="0"/>
          </a:p>
          <a:p>
            <a:endParaRPr lang="en-US" altLang="ja-JP" sz="900" dirty="0" smtClean="0"/>
          </a:p>
          <a:p>
            <a:r>
              <a:rPr lang="ja-JP" altLang="en-US" sz="900" dirty="0" smtClean="0"/>
              <a:t>〇</a:t>
            </a:r>
            <a:r>
              <a:rPr lang="en-US" altLang="ja-JP" sz="900" dirty="0" smtClean="0"/>
              <a:t>OSAKA</a:t>
            </a:r>
            <a:r>
              <a:rPr lang="ja-JP" altLang="en-US" sz="900" dirty="0"/>
              <a:t>しごとフィールド運営</a:t>
            </a:r>
            <a:r>
              <a:rPr lang="ja-JP" altLang="en-US" sz="900" dirty="0" smtClean="0"/>
              <a:t>事業</a:t>
            </a:r>
            <a:endParaRPr lang="en-US" altLang="ja-JP" sz="900" dirty="0" smtClean="0"/>
          </a:p>
          <a:p>
            <a:r>
              <a:rPr lang="ja-JP" altLang="en-US" sz="900" dirty="0"/>
              <a:t>　</a:t>
            </a:r>
            <a:r>
              <a:rPr lang="ja-JP" altLang="en-US" sz="900" dirty="0" smtClean="0"/>
              <a:t>　＜</a:t>
            </a:r>
            <a:r>
              <a:rPr lang="ja-JP" altLang="en-US" sz="900" dirty="0"/>
              <a:t>再掲</a:t>
            </a:r>
            <a:r>
              <a:rPr lang="ja-JP" altLang="en-US" sz="900" dirty="0" smtClean="0"/>
              <a:t>＞</a:t>
            </a:r>
            <a:endParaRPr lang="en-US" altLang="ja-JP" sz="900" dirty="0" smtClean="0"/>
          </a:p>
          <a:p>
            <a:endParaRPr lang="en-US" altLang="ja-JP" sz="900" dirty="0" smtClean="0"/>
          </a:p>
          <a:p>
            <a:r>
              <a:rPr lang="ja-JP" altLang="en-US" sz="900" dirty="0" smtClean="0"/>
              <a:t>〇精神</a:t>
            </a:r>
            <a:r>
              <a:rPr lang="ja-JP" altLang="en-US" sz="900" dirty="0"/>
              <a:t>・</a:t>
            </a:r>
            <a:r>
              <a:rPr lang="ja-JP" altLang="en-US" sz="900" dirty="0" err="1"/>
              <a:t>発達障がい</a:t>
            </a:r>
            <a:r>
              <a:rPr lang="ja-JP" altLang="en-US" sz="900" dirty="0"/>
              <a:t>者職場定着</a:t>
            </a:r>
            <a:r>
              <a:rPr lang="ja-JP" altLang="en-US" sz="900" dirty="0" smtClean="0"/>
              <a:t>支援</a:t>
            </a:r>
            <a:endParaRPr lang="en-US" altLang="ja-JP" sz="900" dirty="0" smtClean="0"/>
          </a:p>
          <a:p>
            <a:r>
              <a:rPr lang="ja-JP" altLang="en-US" sz="900" dirty="0"/>
              <a:t>　</a:t>
            </a:r>
            <a:r>
              <a:rPr lang="ja-JP" altLang="en-US" sz="900" dirty="0" smtClean="0"/>
              <a:t>事業</a:t>
            </a:r>
            <a:endParaRPr lang="ja-JP" altLang="en-US" sz="900" dirty="0"/>
          </a:p>
          <a:p>
            <a:endParaRPr lang="en-US" altLang="ja-JP" sz="900" dirty="0" smtClean="0"/>
          </a:p>
        </p:txBody>
      </p:sp>
      <p:graphicFrame>
        <p:nvGraphicFramePr>
          <p:cNvPr id="32" name="表 31"/>
          <p:cNvGraphicFramePr>
            <a:graphicFrameLocks noGrp="1"/>
          </p:cNvGraphicFramePr>
          <p:nvPr>
            <p:extLst>
              <p:ext uri="{D42A27DB-BD31-4B8C-83A1-F6EECF244321}">
                <p14:modId xmlns:p14="http://schemas.microsoft.com/office/powerpoint/2010/main" val="3774797321"/>
              </p:ext>
            </p:extLst>
          </p:nvPr>
        </p:nvGraphicFramePr>
        <p:xfrm>
          <a:off x="2267744" y="2423261"/>
          <a:ext cx="3888432" cy="2194560"/>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tblGrid>
              <a:tr h="224175">
                <a:tc>
                  <a:txBody>
                    <a:bodyPr/>
                    <a:lstStyle/>
                    <a:p>
                      <a:pPr algn="ctr"/>
                      <a:r>
                        <a:rPr kumimoji="1" lang="ja-JP" altLang="en-US" sz="900" dirty="0" smtClean="0"/>
                        <a:t>基本目標③</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extLst>
                  <a:ext uri="{0D108BD9-81ED-4DB2-BD59-A6C34878D82A}">
                    <a16:rowId xmlns:a16="http://schemas.microsoft.com/office/drawing/2014/main" val="10000"/>
                  </a:ext>
                </a:extLst>
              </a:tr>
              <a:tr h="927952">
                <a:tc>
                  <a:txBody>
                    <a:bodyPr/>
                    <a:lstStyle/>
                    <a:p>
                      <a:r>
                        <a:rPr kumimoji="1" lang="ja-JP" altLang="en-US" sz="900" u="sng" dirty="0" smtClean="0"/>
                        <a:t>健康寿命</a:t>
                      </a:r>
                      <a:r>
                        <a:rPr kumimoji="1" lang="en-US" altLang="ja-JP" sz="900" u="sng" dirty="0" smtClean="0"/>
                        <a:t>[</a:t>
                      </a:r>
                      <a:r>
                        <a:rPr kumimoji="1" lang="ja-JP" altLang="en-US" sz="900" u="sng" dirty="0" smtClean="0"/>
                        <a:t>歳</a:t>
                      </a:r>
                      <a:r>
                        <a:rPr kumimoji="1" lang="en-US" altLang="ja-JP" sz="900" u="sng" dirty="0" smtClean="0"/>
                        <a:t>]</a:t>
                      </a:r>
                    </a:p>
                    <a:p>
                      <a:r>
                        <a:rPr kumimoji="1" lang="ja-JP" altLang="en-US" sz="900" u="none" baseline="0" dirty="0" smtClean="0"/>
                        <a:t> </a:t>
                      </a:r>
                      <a:r>
                        <a:rPr kumimoji="1" lang="ja-JP" altLang="en-US" sz="900" u="none" dirty="0" smtClean="0"/>
                        <a:t>目標：平均寿命の増加分を</a:t>
                      </a:r>
                    </a:p>
                    <a:p>
                      <a:r>
                        <a:rPr kumimoji="1" lang="ja-JP" altLang="en-US" sz="900" u="none" dirty="0" smtClean="0"/>
                        <a:t>　　</a:t>
                      </a:r>
                      <a:r>
                        <a:rPr kumimoji="1" lang="ja-JP" altLang="en-US" sz="900" u="none" baseline="0" dirty="0" smtClean="0"/>
                        <a:t> </a:t>
                      </a:r>
                      <a:r>
                        <a:rPr kumimoji="1" lang="ja-JP" altLang="en-US" sz="900" u="none" dirty="0" smtClean="0"/>
                        <a:t>上回る健康寿命の増加</a:t>
                      </a:r>
                    </a:p>
                  </a:txBody>
                  <a:tcPr anchor="ctr"/>
                </a:tc>
                <a:tc>
                  <a:txBody>
                    <a:bodyPr/>
                    <a:lstStyle/>
                    <a:p>
                      <a:r>
                        <a:rPr kumimoji="1" lang="en-US" altLang="ja-JP" sz="900" dirty="0" smtClean="0"/>
                        <a:t>【2010</a:t>
                      </a:r>
                      <a:r>
                        <a:rPr kumimoji="1" lang="ja-JP" altLang="en-US" sz="900" dirty="0" smtClean="0"/>
                        <a:t>年</a:t>
                      </a:r>
                      <a:r>
                        <a:rPr kumimoji="1" lang="en-US" altLang="ja-JP" sz="900" dirty="0" smtClean="0"/>
                        <a:t>】</a:t>
                      </a:r>
                    </a:p>
                    <a:p>
                      <a:pPr algn="ctr"/>
                      <a:r>
                        <a:rPr kumimoji="1" lang="en-US" altLang="zh-CN" sz="900" u="none" dirty="0" smtClean="0"/>
                        <a:t>&lt;</a:t>
                      </a:r>
                      <a:r>
                        <a:rPr kumimoji="1" lang="zh-CN" altLang="en-US" sz="900" u="none" dirty="0" smtClean="0"/>
                        <a:t>平均寿命</a:t>
                      </a:r>
                      <a:r>
                        <a:rPr kumimoji="1" lang="en-US" altLang="zh-CN" sz="900" u="none" dirty="0" smtClean="0"/>
                        <a:t>&gt;</a:t>
                      </a:r>
                    </a:p>
                    <a:p>
                      <a:pPr algn="ctr"/>
                      <a:r>
                        <a:rPr kumimoji="1" lang="zh-CN" altLang="en-US" sz="900" dirty="0" smtClean="0"/>
                        <a:t>男性 </a:t>
                      </a:r>
                      <a:r>
                        <a:rPr kumimoji="1" lang="en-US" altLang="zh-CN" sz="900" dirty="0" smtClean="0"/>
                        <a:t>78.99</a:t>
                      </a:r>
                    </a:p>
                    <a:p>
                      <a:pPr algn="ctr"/>
                      <a:r>
                        <a:rPr kumimoji="1" lang="zh-CN" altLang="en-US" sz="900" dirty="0" smtClean="0"/>
                        <a:t>女性 </a:t>
                      </a:r>
                      <a:r>
                        <a:rPr kumimoji="1" lang="en-US" altLang="zh-CN" sz="900" dirty="0" smtClean="0"/>
                        <a:t>85.93</a:t>
                      </a:r>
                    </a:p>
                    <a:p>
                      <a:pPr algn="ctr"/>
                      <a:endParaRPr kumimoji="1" lang="en-US" altLang="ja-JP" sz="900" dirty="0" smtClean="0"/>
                    </a:p>
                    <a:p>
                      <a:pPr algn="l"/>
                      <a:r>
                        <a:rPr kumimoji="1" lang="en-US" altLang="ja-JP" sz="900" dirty="0" smtClean="0"/>
                        <a:t>【2010</a:t>
                      </a:r>
                      <a:r>
                        <a:rPr kumimoji="1" lang="ja-JP" altLang="en-US" sz="900" dirty="0" smtClean="0"/>
                        <a:t>年</a:t>
                      </a:r>
                      <a:r>
                        <a:rPr kumimoji="1" lang="en-US" altLang="ja-JP" sz="900" dirty="0" smtClean="0"/>
                        <a:t>】</a:t>
                      </a:r>
                      <a:endParaRPr kumimoji="1" lang="en-US" altLang="zh-CN" sz="900" dirty="0" smtClean="0"/>
                    </a:p>
                    <a:p>
                      <a:pPr algn="ctr"/>
                      <a:r>
                        <a:rPr kumimoji="1" lang="en-US" altLang="zh-CN" sz="900" dirty="0" smtClean="0"/>
                        <a:t>&lt;</a:t>
                      </a:r>
                      <a:r>
                        <a:rPr kumimoji="1" lang="zh-CN" altLang="en-US" sz="900" dirty="0" smtClean="0"/>
                        <a:t>健康寿命</a:t>
                      </a:r>
                      <a:r>
                        <a:rPr kumimoji="1" lang="en-US" altLang="zh-CN" sz="900" dirty="0" smtClean="0"/>
                        <a:t>&gt;</a:t>
                      </a:r>
                    </a:p>
                    <a:p>
                      <a:pPr algn="ctr"/>
                      <a:r>
                        <a:rPr kumimoji="1" lang="zh-CN" altLang="en-US" sz="900" dirty="0" smtClean="0"/>
                        <a:t>男性 </a:t>
                      </a:r>
                      <a:r>
                        <a:rPr kumimoji="1" lang="en-US" altLang="zh-CN" sz="900" dirty="0" smtClean="0"/>
                        <a:t>69.39</a:t>
                      </a:r>
                    </a:p>
                    <a:p>
                      <a:pPr algn="ctr"/>
                      <a:r>
                        <a:rPr kumimoji="1" lang="zh-CN" altLang="en-US" sz="900" dirty="0" smtClean="0"/>
                        <a:t>女性 </a:t>
                      </a:r>
                      <a:r>
                        <a:rPr kumimoji="1" lang="en-US" altLang="zh-CN" sz="900" dirty="0" smtClean="0"/>
                        <a:t>72.55</a:t>
                      </a:r>
                      <a:endParaRPr kumimoji="1" lang="ja-JP" altLang="en-US" sz="900" dirty="0"/>
                    </a:p>
                  </a:txBody>
                  <a:tcPr anchor="ctr"/>
                </a:tc>
                <a:tc>
                  <a:txBody>
                    <a:bodyPr/>
                    <a:lstStyle/>
                    <a:p>
                      <a:pPr algn="l"/>
                      <a:endParaRPr kumimoji="1" lang="en-US" altLang="ja-JP" sz="900" dirty="0" smtClean="0"/>
                    </a:p>
                    <a:p>
                      <a:pPr algn="l"/>
                      <a:endParaRPr kumimoji="1" lang="en-US" altLang="ja-JP" sz="900" dirty="0" smtClean="0"/>
                    </a:p>
                    <a:p>
                      <a:pPr algn="l"/>
                      <a:endParaRPr kumimoji="1" lang="en-US" altLang="ja-JP" sz="900" dirty="0" smtClean="0"/>
                    </a:p>
                    <a:p>
                      <a:pPr algn="l"/>
                      <a:endParaRPr kumimoji="1" lang="en-US" altLang="ja-JP" sz="900" dirty="0" smtClean="0"/>
                    </a:p>
                    <a:p>
                      <a:pPr algn="l"/>
                      <a:endParaRPr kumimoji="1" lang="en-US" altLang="ja-JP" sz="900" dirty="0" smtClean="0"/>
                    </a:p>
                    <a:p>
                      <a:pPr algn="l"/>
                      <a:r>
                        <a:rPr kumimoji="1" lang="en-US" altLang="ja-JP" sz="900" dirty="0" smtClean="0"/>
                        <a:t>【2013</a:t>
                      </a:r>
                      <a:r>
                        <a:rPr kumimoji="1" lang="ja-JP" altLang="en-US" sz="900" dirty="0" smtClean="0"/>
                        <a:t>年</a:t>
                      </a:r>
                      <a:r>
                        <a:rPr kumimoji="1" lang="en-US" altLang="ja-JP" sz="900" dirty="0" smtClean="0"/>
                        <a:t>】</a:t>
                      </a:r>
                    </a:p>
                    <a:p>
                      <a:pPr algn="l"/>
                      <a:r>
                        <a:rPr kumimoji="1" lang="en-US" altLang="ja-JP" sz="900" dirty="0" smtClean="0"/>
                        <a:t>&lt;</a:t>
                      </a:r>
                      <a:r>
                        <a:rPr kumimoji="1" lang="ja-JP" altLang="en-US" sz="900" dirty="0" smtClean="0"/>
                        <a:t>健康寿命</a:t>
                      </a:r>
                      <a:r>
                        <a:rPr kumimoji="1" lang="en-US" altLang="ja-JP" sz="900" dirty="0" smtClean="0"/>
                        <a:t>&gt;</a:t>
                      </a:r>
                    </a:p>
                    <a:p>
                      <a:pPr algn="ctr"/>
                      <a:r>
                        <a:rPr kumimoji="1" lang="zh-CN" altLang="en-US" sz="900" dirty="0" smtClean="0"/>
                        <a:t>男性 </a:t>
                      </a:r>
                      <a:r>
                        <a:rPr kumimoji="1" lang="en-US" altLang="ja-JP" sz="900" dirty="0" smtClean="0"/>
                        <a:t>70</a:t>
                      </a:r>
                      <a:r>
                        <a:rPr kumimoji="1" lang="en-US" altLang="zh-CN" sz="900" dirty="0" smtClean="0"/>
                        <a:t>.</a:t>
                      </a:r>
                      <a:r>
                        <a:rPr kumimoji="1" lang="en-US" altLang="ja-JP" sz="900" dirty="0" smtClean="0"/>
                        <a:t>46</a:t>
                      </a:r>
                      <a:endParaRPr kumimoji="1" lang="en-US" altLang="zh-CN" sz="900" dirty="0" smtClean="0"/>
                    </a:p>
                    <a:p>
                      <a:pPr algn="ctr"/>
                      <a:r>
                        <a:rPr kumimoji="1" lang="zh-CN" altLang="en-US" sz="900" dirty="0" smtClean="0"/>
                        <a:t>女性 </a:t>
                      </a:r>
                      <a:r>
                        <a:rPr kumimoji="1" lang="en-US" altLang="ja-JP" sz="900" dirty="0" smtClean="0"/>
                        <a:t>72.49</a:t>
                      </a:r>
                    </a:p>
                  </a:txBody>
                  <a:tcPr anchor="ctr">
                    <a:solidFill>
                      <a:schemeClr val="bg1">
                        <a:lumMod val="95000"/>
                      </a:schemeClr>
                    </a:solidFill>
                  </a:tcPr>
                </a:tc>
                <a:tc>
                  <a:txBody>
                    <a:bodyPr/>
                    <a:lstStyle/>
                    <a:p>
                      <a:pPr algn="l"/>
                      <a:r>
                        <a:rPr kumimoji="1" lang="en-US" altLang="ja-JP" sz="900" dirty="0" smtClean="0"/>
                        <a:t>【2015</a:t>
                      </a:r>
                      <a:r>
                        <a:rPr kumimoji="1" lang="ja-JP" altLang="en-US" sz="900" dirty="0" smtClean="0"/>
                        <a:t>年</a:t>
                      </a:r>
                      <a:r>
                        <a:rPr kumimoji="1" lang="en-US" altLang="ja-JP" sz="900" dirty="0" smtClean="0"/>
                        <a:t>】</a:t>
                      </a:r>
                    </a:p>
                    <a:p>
                      <a:pPr algn="l"/>
                      <a:r>
                        <a:rPr kumimoji="1" lang="en-US" altLang="ja-JP" sz="900" dirty="0" smtClean="0"/>
                        <a:t>&lt;</a:t>
                      </a:r>
                      <a:r>
                        <a:rPr kumimoji="1" lang="ja-JP" altLang="en-US" sz="900" dirty="0" smtClean="0"/>
                        <a:t>平均寿命</a:t>
                      </a:r>
                      <a:r>
                        <a:rPr kumimoji="1" lang="en-US" altLang="ja-JP" sz="900" dirty="0" smtClean="0"/>
                        <a:t>&gt;</a:t>
                      </a:r>
                    </a:p>
                    <a:p>
                      <a:pPr algn="ctr"/>
                      <a:r>
                        <a:rPr kumimoji="1" lang="zh-CN" altLang="en-US" sz="900" dirty="0" smtClean="0"/>
                        <a:t>男性 </a:t>
                      </a:r>
                      <a:r>
                        <a:rPr kumimoji="1" lang="en-US" altLang="zh-CN" sz="900" dirty="0" smtClean="0"/>
                        <a:t>80.23</a:t>
                      </a:r>
                    </a:p>
                    <a:p>
                      <a:pPr algn="ctr"/>
                      <a:r>
                        <a:rPr kumimoji="1" lang="zh-CN" altLang="en-US" sz="900" dirty="0" smtClean="0"/>
                        <a:t>女性 </a:t>
                      </a:r>
                      <a:r>
                        <a:rPr kumimoji="1" lang="en-US" altLang="zh-CN" sz="900" dirty="0" smtClean="0"/>
                        <a:t>86.73</a:t>
                      </a:r>
                      <a:endParaRPr kumimoji="1" lang="en-US" altLang="ja-JP" sz="900" dirty="0" smtClean="0"/>
                    </a:p>
                    <a:p>
                      <a:pPr algn="l"/>
                      <a:endParaRPr kumimoji="1" lang="en-US" altLang="ja-JP" sz="900" dirty="0" smtClean="0"/>
                    </a:p>
                    <a:p>
                      <a:pPr algn="l"/>
                      <a:r>
                        <a:rPr kumimoji="1" lang="en-US" altLang="ja-JP" sz="900" dirty="0" smtClean="0"/>
                        <a:t>【2016</a:t>
                      </a:r>
                      <a:r>
                        <a:rPr kumimoji="1" lang="ja-JP" altLang="en-US" sz="900" dirty="0" smtClean="0"/>
                        <a:t>年</a:t>
                      </a:r>
                      <a:r>
                        <a:rPr kumimoji="1" lang="en-US" altLang="ja-JP" sz="900" dirty="0" smtClean="0"/>
                        <a:t>】</a:t>
                      </a:r>
                    </a:p>
                    <a:p>
                      <a:pPr algn="l"/>
                      <a:r>
                        <a:rPr kumimoji="1" lang="en-US" altLang="ja-JP" sz="900" dirty="0" smtClean="0"/>
                        <a:t>&lt;</a:t>
                      </a:r>
                      <a:r>
                        <a:rPr kumimoji="1" lang="ja-JP" altLang="en-US" sz="900" dirty="0" smtClean="0"/>
                        <a:t>健康寿命</a:t>
                      </a:r>
                      <a:r>
                        <a:rPr kumimoji="1" lang="en-US" altLang="ja-JP" sz="900" dirty="0" smtClean="0"/>
                        <a:t>&gt;</a:t>
                      </a:r>
                    </a:p>
                    <a:p>
                      <a:pPr algn="ctr"/>
                      <a:r>
                        <a:rPr kumimoji="1" lang="zh-CN" altLang="en-US" sz="900" dirty="0" smtClean="0"/>
                        <a:t>男性 </a:t>
                      </a:r>
                      <a:r>
                        <a:rPr kumimoji="1" lang="en-US" altLang="zh-CN" sz="900" dirty="0" smtClean="0"/>
                        <a:t>71.50</a:t>
                      </a:r>
                    </a:p>
                    <a:p>
                      <a:pPr algn="ctr"/>
                      <a:r>
                        <a:rPr kumimoji="1" lang="zh-CN" altLang="en-US" sz="900" dirty="0" smtClean="0"/>
                        <a:t>女性 </a:t>
                      </a:r>
                      <a:r>
                        <a:rPr kumimoji="1" lang="en-US" altLang="zh-CN" sz="900" dirty="0" smtClean="0"/>
                        <a:t>74.46</a:t>
                      </a:r>
                      <a:endParaRPr kumimoji="1" lang="en-US" altLang="ja-JP" sz="900" dirty="0" smtClean="0"/>
                    </a:p>
                  </a:txBody>
                  <a:tcPr anchor="ctr"/>
                </a:tc>
                <a:extLst>
                  <a:ext uri="{0D108BD9-81ED-4DB2-BD59-A6C34878D82A}">
                    <a16:rowId xmlns:a16="http://schemas.microsoft.com/office/drawing/2014/main" val="10001"/>
                  </a:ext>
                </a:extLst>
              </a:tr>
              <a:tr h="517667">
                <a:tc>
                  <a:txBody>
                    <a:bodyPr/>
                    <a:lstStyle/>
                    <a:p>
                      <a:r>
                        <a:rPr kumimoji="1" lang="ja-JP" altLang="en-US" sz="900" u="sng" dirty="0" smtClean="0"/>
                        <a:t>府内民間企業の</a:t>
                      </a:r>
                    </a:p>
                    <a:p>
                      <a:r>
                        <a:rPr kumimoji="1" lang="ja-JP" altLang="en-US" sz="900" u="sng" dirty="0" smtClean="0"/>
                        <a:t>障がい者実雇用率</a:t>
                      </a:r>
                      <a:r>
                        <a:rPr kumimoji="1" lang="en-US" altLang="ja-JP" sz="900" u="sng" dirty="0" smtClean="0"/>
                        <a:t>[</a:t>
                      </a:r>
                      <a:r>
                        <a:rPr kumimoji="1" lang="ja-JP" altLang="en-US" sz="900" u="sng" dirty="0" smtClean="0"/>
                        <a:t>％</a:t>
                      </a:r>
                      <a:r>
                        <a:rPr kumimoji="1" lang="en-US" altLang="ja-JP" sz="900" u="sng" dirty="0" smtClean="0"/>
                        <a:t>]</a:t>
                      </a:r>
                    </a:p>
                    <a:p>
                      <a:r>
                        <a:rPr kumimoji="1" lang="ja-JP" altLang="en-US" sz="900" u="none" dirty="0" smtClean="0"/>
                        <a:t>　目標：</a:t>
                      </a:r>
                      <a:r>
                        <a:rPr kumimoji="1" lang="en-US" altLang="ja-JP" sz="900" u="none" dirty="0" smtClean="0"/>
                        <a:t>2.0</a:t>
                      </a:r>
                      <a:r>
                        <a:rPr kumimoji="1" lang="ja-JP" altLang="en-US" sz="900" u="none" dirty="0" smtClean="0"/>
                        <a:t>以上</a:t>
                      </a:r>
                      <a:r>
                        <a:rPr kumimoji="1" lang="en-US" altLang="ja-JP" sz="700" u="none" dirty="0" smtClean="0"/>
                        <a:t>【</a:t>
                      </a:r>
                      <a:r>
                        <a:rPr kumimoji="1" lang="ja-JP" altLang="en-US" sz="700" u="none" dirty="0" smtClean="0"/>
                        <a:t>～</a:t>
                      </a:r>
                      <a:r>
                        <a:rPr kumimoji="1" lang="en-US" altLang="ja-JP" sz="700" u="none" dirty="0" smtClean="0"/>
                        <a:t>2017</a:t>
                      </a:r>
                      <a:r>
                        <a:rPr kumimoji="1" lang="ja-JP" altLang="en-US" sz="700" u="none" dirty="0" smtClean="0"/>
                        <a:t>年度</a:t>
                      </a:r>
                      <a:r>
                        <a:rPr kumimoji="1" lang="en-US" altLang="ja-JP" sz="700" u="none" dirty="0" smtClean="0"/>
                        <a:t>】</a:t>
                      </a:r>
                      <a:endParaRPr kumimoji="1" lang="en-US" altLang="ja-JP" sz="900" u="none" dirty="0" smtClean="0"/>
                    </a:p>
                    <a:p>
                      <a:r>
                        <a:rPr kumimoji="1" lang="ja-JP" altLang="en-US" sz="900" u="none" dirty="0" smtClean="0"/>
                        <a:t>　　　　　</a:t>
                      </a:r>
                      <a:r>
                        <a:rPr kumimoji="1" lang="en-US" altLang="ja-JP" sz="900" u="none" dirty="0" smtClean="0"/>
                        <a:t>2.2</a:t>
                      </a:r>
                      <a:r>
                        <a:rPr kumimoji="1" lang="ja-JP" altLang="en-US" sz="900" u="none" dirty="0" smtClean="0"/>
                        <a:t>以上</a:t>
                      </a:r>
                      <a:r>
                        <a:rPr kumimoji="1" lang="en-US" altLang="ja-JP" sz="700" u="none" dirty="0" smtClean="0"/>
                        <a:t>【2018</a:t>
                      </a:r>
                      <a:r>
                        <a:rPr kumimoji="1" lang="ja-JP" altLang="en-US" sz="700" u="none" dirty="0" smtClean="0"/>
                        <a:t>年度～</a:t>
                      </a:r>
                      <a:r>
                        <a:rPr kumimoji="1" lang="en-US" altLang="ja-JP" sz="700" u="none" dirty="0" smtClean="0"/>
                        <a:t>】</a:t>
                      </a:r>
                      <a:endParaRPr kumimoji="1" lang="ja-JP" altLang="en-US" sz="900" u="none" dirty="0"/>
                    </a:p>
                  </a:txBody>
                  <a:tcPr anchor="ctr"/>
                </a:tc>
                <a:tc>
                  <a:txBody>
                    <a:bodyPr/>
                    <a:lstStyle/>
                    <a:p>
                      <a:r>
                        <a:rPr kumimoji="1" lang="en-US" altLang="ja-JP" sz="900" dirty="0" smtClean="0"/>
                        <a:t>【2015</a:t>
                      </a:r>
                      <a:r>
                        <a:rPr kumimoji="1" lang="ja-JP" altLang="en-US" sz="900" dirty="0" smtClean="0"/>
                        <a:t>年度</a:t>
                      </a:r>
                      <a:r>
                        <a:rPr kumimoji="1" lang="en-US" altLang="ja-JP" sz="900" dirty="0" smtClean="0"/>
                        <a:t>】</a:t>
                      </a:r>
                    </a:p>
                    <a:p>
                      <a:pPr algn="ctr"/>
                      <a:r>
                        <a:rPr kumimoji="1" lang="en-US" altLang="zh-CN" sz="900" dirty="0" smtClean="0"/>
                        <a:t>1.84</a:t>
                      </a:r>
                    </a:p>
                  </a:txBody>
                  <a:tcPr anchor="ctr"/>
                </a:tc>
                <a:tc>
                  <a:txBody>
                    <a:bodyPr/>
                    <a:lstStyle/>
                    <a:p>
                      <a:r>
                        <a:rPr kumimoji="1" lang="en-US" altLang="ja-JP" sz="900" dirty="0" smtClean="0">
                          <a:solidFill>
                            <a:schemeClr val="tx1"/>
                          </a:solidFill>
                        </a:rPr>
                        <a:t>【2018</a:t>
                      </a:r>
                      <a:r>
                        <a:rPr kumimoji="1" lang="ja-JP" altLang="en-US" sz="900" dirty="0" smtClean="0">
                          <a:solidFill>
                            <a:schemeClr val="tx1"/>
                          </a:solidFill>
                        </a:rPr>
                        <a:t>年度</a:t>
                      </a:r>
                      <a:r>
                        <a:rPr kumimoji="1" lang="en-US" altLang="ja-JP" sz="900" dirty="0" smtClean="0">
                          <a:solidFill>
                            <a:schemeClr val="tx1"/>
                          </a:solidFill>
                        </a:rPr>
                        <a:t>】</a:t>
                      </a:r>
                    </a:p>
                    <a:p>
                      <a:pPr algn="ctr"/>
                      <a:r>
                        <a:rPr kumimoji="1" lang="en-US" altLang="ja-JP" sz="900" dirty="0" smtClean="0">
                          <a:solidFill>
                            <a:schemeClr val="tx1"/>
                          </a:solidFill>
                        </a:rPr>
                        <a:t>2.01</a:t>
                      </a:r>
                      <a:endParaRPr kumimoji="1" lang="en-US" altLang="zh-CN" sz="900" dirty="0" smtClean="0">
                        <a:solidFill>
                          <a:schemeClr val="tx1"/>
                        </a:solidFill>
                      </a:endParaRPr>
                    </a:p>
                  </a:txBody>
                  <a:tcPr anchor="ctr">
                    <a:solidFill>
                      <a:schemeClr val="bg1">
                        <a:lumMod val="95000"/>
                      </a:schemeClr>
                    </a:solidFill>
                  </a:tcPr>
                </a:tc>
                <a:tc>
                  <a:txBody>
                    <a:bodyPr/>
                    <a:lstStyle/>
                    <a:p>
                      <a:r>
                        <a:rPr kumimoji="1" lang="en-US" altLang="ja-JP" sz="900" dirty="0" smtClean="0">
                          <a:solidFill>
                            <a:schemeClr val="tx1"/>
                          </a:solidFill>
                        </a:rPr>
                        <a:t>【2019</a:t>
                      </a:r>
                      <a:r>
                        <a:rPr kumimoji="1" lang="ja-JP" altLang="en-US" sz="900" dirty="0" smtClean="0">
                          <a:solidFill>
                            <a:schemeClr val="tx1"/>
                          </a:solidFill>
                        </a:rPr>
                        <a:t>年度</a:t>
                      </a:r>
                      <a:r>
                        <a:rPr kumimoji="1" lang="en-US" altLang="ja-JP" sz="900" dirty="0" smtClean="0">
                          <a:solidFill>
                            <a:schemeClr val="tx1"/>
                          </a:solidFill>
                        </a:rPr>
                        <a:t>】</a:t>
                      </a:r>
                    </a:p>
                    <a:p>
                      <a:pPr algn="ctr"/>
                      <a:r>
                        <a:rPr kumimoji="1" lang="en-US" altLang="ja-JP" sz="900" dirty="0" smtClean="0">
                          <a:solidFill>
                            <a:schemeClr val="tx1"/>
                          </a:solidFill>
                        </a:rPr>
                        <a:t>2.08</a:t>
                      </a:r>
                      <a:endParaRPr kumimoji="1" lang="en-US" altLang="zh-CN" sz="900" dirty="0" smtClean="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35" name="正方形/長方形 34"/>
          <p:cNvSpPr/>
          <p:nvPr/>
        </p:nvSpPr>
        <p:spPr>
          <a:xfrm>
            <a:off x="5344600" y="2435384"/>
            <a:ext cx="845518" cy="214574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フローチャート : 組合せ 35"/>
          <p:cNvSpPr/>
          <p:nvPr/>
        </p:nvSpPr>
        <p:spPr>
          <a:xfrm rot="16200000">
            <a:off x="5722647" y="3286466"/>
            <a:ext cx="1155088" cy="144014"/>
          </a:xfrm>
          <a:prstGeom prst="flowChartMerge">
            <a:avLst/>
          </a:prstGeom>
          <a:solidFill>
            <a:srgbClr val="00B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6447606" y="2435984"/>
            <a:ext cx="2588890" cy="923330"/>
          </a:xfrm>
          <a:prstGeom prst="rect">
            <a:avLst/>
          </a:prstGeom>
          <a:noFill/>
          <a:ln>
            <a:solidFill>
              <a:schemeClr val="tx1"/>
            </a:solidFill>
          </a:ln>
        </p:spPr>
        <p:txBody>
          <a:bodyPr wrap="square" rtlCol="0">
            <a:spAutoFit/>
          </a:bodyPr>
          <a:lstStyle/>
          <a:p>
            <a:r>
              <a:rPr lang="ja-JP" altLang="en-US" sz="900" dirty="0" smtClean="0"/>
              <a:t>・</a:t>
            </a:r>
            <a:r>
              <a:rPr lang="en-US" altLang="ja-JP" sz="900" dirty="0" smtClean="0"/>
              <a:t>5</a:t>
            </a:r>
            <a:r>
              <a:rPr lang="ja-JP" altLang="en-US" sz="900" dirty="0" smtClean="0"/>
              <a:t>年間の平均寿命の伸びは、</a:t>
            </a:r>
            <a:endParaRPr lang="en-US" altLang="ja-JP" sz="900" dirty="0" smtClean="0"/>
          </a:p>
          <a:p>
            <a:r>
              <a:rPr lang="ja-JP" altLang="en-US" sz="900" dirty="0"/>
              <a:t>　</a:t>
            </a:r>
            <a:r>
              <a:rPr lang="ja-JP" altLang="en-US" sz="900" dirty="0" smtClean="0"/>
              <a:t>男性：</a:t>
            </a:r>
            <a:r>
              <a:rPr lang="en-US" altLang="ja-JP" sz="900" dirty="0" smtClean="0"/>
              <a:t>+1.24</a:t>
            </a:r>
            <a:r>
              <a:rPr lang="ja-JP" altLang="en-US" sz="900" dirty="0" smtClean="0"/>
              <a:t>歳、女性：</a:t>
            </a:r>
            <a:r>
              <a:rPr lang="en-US" altLang="ja-JP" sz="900" dirty="0" smtClean="0"/>
              <a:t>+0.80</a:t>
            </a:r>
            <a:r>
              <a:rPr lang="ja-JP" altLang="en-US" sz="900" dirty="0" smtClean="0"/>
              <a:t>歳</a:t>
            </a:r>
            <a:endParaRPr lang="en-US" altLang="ja-JP" sz="900" dirty="0" smtClean="0"/>
          </a:p>
          <a:p>
            <a:r>
              <a:rPr lang="ja-JP" altLang="en-US" sz="900" dirty="0"/>
              <a:t>　</a:t>
            </a:r>
            <a:r>
              <a:rPr lang="en-US" altLang="ja-JP" sz="900" dirty="0" smtClean="0"/>
              <a:t>6</a:t>
            </a:r>
            <a:r>
              <a:rPr lang="ja-JP" altLang="en-US" sz="900" dirty="0" smtClean="0"/>
              <a:t>年間の健康寿命の伸びは、</a:t>
            </a:r>
            <a:endParaRPr lang="en-US" altLang="ja-JP" sz="900" dirty="0" smtClean="0"/>
          </a:p>
          <a:p>
            <a:r>
              <a:rPr lang="ja-JP" altLang="en-US" sz="900" dirty="0"/>
              <a:t>　男性</a:t>
            </a:r>
            <a:r>
              <a:rPr lang="ja-JP" altLang="en-US" sz="900" dirty="0" smtClean="0"/>
              <a:t>：</a:t>
            </a:r>
            <a:r>
              <a:rPr lang="en-US" altLang="ja-JP" sz="900" dirty="0" smtClean="0"/>
              <a:t>+2.11</a:t>
            </a:r>
            <a:r>
              <a:rPr lang="ja-JP" altLang="en-US" sz="900" dirty="0" smtClean="0"/>
              <a:t>歳</a:t>
            </a:r>
            <a:r>
              <a:rPr lang="ja-JP" altLang="en-US" sz="900" dirty="0"/>
              <a:t>、女性</a:t>
            </a:r>
            <a:r>
              <a:rPr lang="ja-JP" altLang="en-US" sz="900" dirty="0" smtClean="0"/>
              <a:t>：</a:t>
            </a:r>
            <a:r>
              <a:rPr lang="en-US" altLang="ja-JP" sz="900" dirty="0" smtClean="0"/>
              <a:t>+1.91</a:t>
            </a:r>
            <a:r>
              <a:rPr lang="ja-JP" altLang="en-US" sz="900" dirty="0" smtClean="0"/>
              <a:t>歳</a:t>
            </a:r>
            <a:r>
              <a:rPr lang="ja-JP" altLang="en-US" sz="900" dirty="0"/>
              <a:t>となっている</a:t>
            </a:r>
            <a:r>
              <a:rPr lang="ja-JP" altLang="en-US" sz="900" dirty="0" smtClean="0"/>
              <a:t>。</a:t>
            </a:r>
            <a:endParaRPr lang="en-US" altLang="ja-JP" sz="900" dirty="0" smtClean="0"/>
          </a:p>
          <a:p>
            <a:r>
              <a:rPr lang="ja-JP" altLang="en-US" sz="900" dirty="0" smtClean="0"/>
              <a:t>・障がい者の雇用率は、改善傾向にあるが、目標には及ばず。引き続き、さらなる取組みが必要。</a:t>
            </a:r>
            <a:endParaRPr lang="en-US" altLang="ja-JP" sz="900" dirty="0"/>
          </a:p>
        </p:txBody>
      </p:sp>
      <p:sp>
        <p:nvSpPr>
          <p:cNvPr id="39" name="フローチャート : 組合せ 38"/>
          <p:cNvSpPr/>
          <p:nvPr/>
        </p:nvSpPr>
        <p:spPr>
          <a:xfrm rot="16200000">
            <a:off x="5760747" y="5294558"/>
            <a:ext cx="1155088" cy="144014"/>
          </a:xfrm>
          <a:prstGeom prst="flowChartMerge">
            <a:avLst/>
          </a:prstGeom>
          <a:solidFill>
            <a:srgbClr val="00B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0" y="6519446"/>
            <a:ext cx="1944216" cy="338554"/>
          </a:xfrm>
          <a:prstGeom prst="rect">
            <a:avLst/>
          </a:prstGeom>
          <a:noFill/>
        </p:spPr>
        <p:txBody>
          <a:bodyPr wrap="square" rtlCol="0">
            <a:spAutoFit/>
          </a:bodyPr>
          <a:lstStyle/>
          <a:p>
            <a:r>
              <a:rPr lang="ja-JP" altLang="en-US" sz="800" u="sng" dirty="0" smtClean="0"/>
              <a:t>（　　）内は取組実績</a:t>
            </a:r>
            <a:endParaRPr lang="en-US" altLang="ja-JP" sz="800" u="sng" dirty="0" smtClean="0"/>
          </a:p>
          <a:p>
            <a:r>
              <a:rPr lang="ja-JP" altLang="en-US" sz="800" u="sng" dirty="0" smtClean="0"/>
              <a:t>☆は、地方創生関連交付金等活用事業</a:t>
            </a:r>
            <a:endParaRPr lang="en-US" altLang="ja-JP" sz="1100" u="sng" dirty="0" smtClean="0"/>
          </a:p>
        </p:txBody>
      </p:sp>
      <p:sp>
        <p:nvSpPr>
          <p:cNvPr id="23" name="テキスト ボックス 22"/>
          <p:cNvSpPr txBox="1"/>
          <p:nvPr/>
        </p:nvSpPr>
        <p:spPr>
          <a:xfrm>
            <a:off x="4355976" y="6319339"/>
            <a:ext cx="2304256" cy="200055"/>
          </a:xfrm>
          <a:prstGeom prst="rect">
            <a:avLst/>
          </a:prstGeom>
          <a:noFill/>
        </p:spPr>
        <p:txBody>
          <a:bodyPr wrap="square" rtlCol="0">
            <a:spAutoFit/>
          </a:bodyPr>
          <a:lstStyle/>
          <a:p>
            <a:r>
              <a:rPr kumimoji="1" lang="ja-JP" altLang="en-US" sz="700" dirty="0" smtClean="0"/>
              <a:t>（</a:t>
            </a:r>
            <a:r>
              <a:rPr kumimoji="1" lang="en-US" altLang="ja-JP" sz="700" dirty="0" smtClean="0"/>
              <a:t>※2018</a:t>
            </a:r>
            <a:r>
              <a:rPr kumimoji="1" lang="ja-JP" altLang="en-US" sz="700" dirty="0" smtClean="0"/>
              <a:t>年度までの整備効果を見込んだもの）</a:t>
            </a:r>
            <a:endParaRPr kumimoji="1" lang="ja-JP" altLang="en-US" sz="700" dirty="0"/>
          </a:p>
        </p:txBody>
      </p:sp>
    </p:spTree>
    <p:extLst>
      <p:ext uri="{BB962C8B-B14F-4D97-AF65-F5344CB8AC3E}">
        <p14:creationId xmlns:p14="http://schemas.microsoft.com/office/powerpoint/2010/main" val="3238117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
            <a:ext cx="9144000" cy="620688"/>
          </a:xfrm>
          <a:solidFill>
            <a:srgbClr val="00B050"/>
          </a:solidFill>
          <a:ln>
            <a:noFill/>
          </a:ln>
        </p:spPr>
        <p:txBody>
          <a:bodyPr>
            <a:noAutofit/>
          </a:bodyPr>
          <a:lstStyle/>
          <a:p>
            <a:pPr algn="l"/>
            <a:r>
              <a:rPr lang="ja-JP" altLang="en-US" sz="16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方向性</a:t>
            </a:r>
            <a:r>
              <a:rPr lang="en-US" altLang="ja-JP" sz="16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Ⅲ</a:t>
            </a:r>
            <a:r>
              <a:rPr lang="ja-JP" altLang="en-US" sz="16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2400" dirty="0" smtClean="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東西二極の一極としての社会経済構造の構築</a:t>
            </a:r>
            <a:endParaRPr kumimoji="1" lang="ja-JP" altLang="en-US" sz="24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p:txBody>
      </p:sp>
      <p:sp>
        <p:nvSpPr>
          <p:cNvPr id="23" name="スライド番号プレースホルダー 2"/>
          <p:cNvSpPr>
            <a:spLocks noGrp="1"/>
          </p:cNvSpPr>
          <p:nvPr>
            <p:ph type="sldNum" sz="quarter" idx="12"/>
          </p:nvPr>
        </p:nvSpPr>
        <p:spPr>
          <a:xfrm>
            <a:off x="7010400" y="6597669"/>
            <a:ext cx="2133600" cy="242878"/>
          </a:xfrm>
        </p:spPr>
        <p:txBody>
          <a:bodyPr/>
          <a:lstStyle/>
          <a:p>
            <a:fld id="{D2D8002D-B5B0-4BAC-B1F6-782DDCCE6D9C}" type="slidenum">
              <a:rPr kumimoji="1" lang="ja-JP" altLang="en-US" sz="1600" smtClean="0"/>
              <a:t>3</a:t>
            </a:fld>
            <a:endParaRPr kumimoji="1" lang="ja-JP" altLang="en-US" sz="1600" dirty="0"/>
          </a:p>
        </p:txBody>
      </p:sp>
      <p:sp>
        <p:nvSpPr>
          <p:cNvPr id="10" name="テキスト ボックス 9"/>
          <p:cNvSpPr txBox="1"/>
          <p:nvPr/>
        </p:nvSpPr>
        <p:spPr>
          <a:xfrm>
            <a:off x="35496" y="692696"/>
            <a:ext cx="8352928" cy="276999"/>
          </a:xfrm>
          <a:prstGeom prst="rect">
            <a:avLst/>
          </a:prstGeom>
          <a:noFill/>
        </p:spPr>
        <p:txBody>
          <a:bodyPr wrap="square" rtlCol="0">
            <a:spAutoFit/>
          </a:bodyPr>
          <a:lstStyle/>
          <a:p>
            <a:r>
              <a:rPr lang="en-US" altLang="ja-JP" sz="1200" b="1" dirty="0" smtClean="0"/>
              <a:t>【</a:t>
            </a:r>
            <a:r>
              <a:rPr lang="ja-JP" altLang="en-US" sz="1200" b="1" dirty="0" smtClean="0"/>
              <a:t>基本的方向性</a:t>
            </a:r>
            <a:r>
              <a:rPr lang="en-US" altLang="ja-JP" sz="1200" b="1" dirty="0" smtClean="0"/>
              <a:t>】</a:t>
            </a:r>
            <a:endParaRPr kumimoji="1" lang="ja-JP" altLang="en-US" sz="1200" b="1" dirty="0"/>
          </a:p>
        </p:txBody>
      </p:sp>
      <p:sp>
        <p:nvSpPr>
          <p:cNvPr id="16" name="テキスト ボックス 15"/>
          <p:cNvSpPr txBox="1"/>
          <p:nvPr/>
        </p:nvSpPr>
        <p:spPr>
          <a:xfrm>
            <a:off x="35496" y="4605703"/>
            <a:ext cx="2016224" cy="1769715"/>
          </a:xfrm>
          <a:prstGeom prst="rect">
            <a:avLst/>
          </a:prstGeom>
          <a:noFill/>
          <a:ln>
            <a:solidFill>
              <a:schemeClr val="tx1"/>
            </a:solidFill>
          </a:ln>
        </p:spPr>
        <p:txBody>
          <a:bodyPr wrap="square" rtlCol="0">
            <a:spAutoFit/>
          </a:bodyPr>
          <a:lstStyle/>
          <a:p>
            <a:r>
              <a:rPr lang="ja-JP" altLang="en-US" sz="1000" u="sng" dirty="0" smtClean="0"/>
              <a:t>基本目標⑥</a:t>
            </a:r>
            <a:endParaRPr lang="en-US" altLang="ja-JP" sz="800" dirty="0" smtClean="0"/>
          </a:p>
          <a:p>
            <a:r>
              <a:rPr lang="ja-JP" altLang="en-US" sz="900" dirty="0"/>
              <a:t>☆</a:t>
            </a:r>
            <a:r>
              <a:rPr lang="ja-JP" altLang="en-US" sz="900" dirty="0" smtClean="0"/>
              <a:t> 大阪観光局運営事業費</a:t>
            </a:r>
            <a:endParaRPr lang="en-US" altLang="ja-JP" sz="900" dirty="0" smtClean="0"/>
          </a:p>
          <a:p>
            <a:r>
              <a:rPr lang="ja-JP" altLang="en-US" sz="900" dirty="0"/>
              <a:t>　</a:t>
            </a:r>
            <a:r>
              <a:rPr lang="ja-JP" altLang="en-US" sz="900" dirty="0" smtClean="0"/>
              <a:t>　（大阪版</a:t>
            </a:r>
            <a:r>
              <a:rPr lang="en-US" altLang="ja-JP" sz="900" dirty="0" smtClean="0"/>
              <a:t>DMO</a:t>
            </a:r>
            <a:r>
              <a:rPr lang="ja-JP" altLang="en-US" sz="900" dirty="0" smtClean="0"/>
              <a:t>）</a:t>
            </a:r>
            <a:endParaRPr lang="en-US" altLang="ja-JP" sz="900" dirty="0" smtClean="0"/>
          </a:p>
          <a:p>
            <a:r>
              <a:rPr lang="ja-JP" altLang="en-US" sz="900" dirty="0" smtClean="0"/>
              <a:t>☆観光</a:t>
            </a:r>
            <a:r>
              <a:rPr lang="ja-JP" altLang="en-US" sz="900" dirty="0"/>
              <a:t>地域づくりと「大阪の食」に</a:t>
            </a:r>
            <a:r>
              <a:rPr lang="ja-JP" altLang="en-US" sz="900" dirty="0" smtClean="0"/>
              <a:t>よる</a:t>
            </a:r>
            <a:endParaRPr lang="en-US" altLang="ja-JP" sz="900" dirty="0" smtClean="0"/>
          </a:p>
          <a:p>
            <a:r>
              <a:rPr lang="ja-JP" altLang="en-US" sz="900" dirty="0"/>
              <a:t>　</a:t>
            </a:r>
            <a:r>
              <a:rPr lang="ja-JP" altLang="en-US" sz="900" dirty="0" smtClean="0"/>
              <a:t>　魅</a:t>
            </a:r>
            <a:r>
              <a:rPr lang="ja-JP" altLang="en-US" sz="900" dirty="0"/>
              <a:t>⼒創出・発信事業＜再掲＞</a:t>
            </a:r>
          </a:p>
          <a:p>
            <a:r>
              <a:rPr lang="ja-JP" altLang="en-US" sz="900" dirty="0" smtClean="0"/>
              <a:t>★ナイトカルチャー</a:t>
            </a:r>
            <a:r>
              <a:rPr lang="ja-JP" altLang="en-US" sz="900" dirty="0"/>
              <a:t>魅⼒創出事業</a:t>
            </a:r>
          </a:p>
          <a:p>
            <a:r>
              <a:rPr lang="ja-JP" altLang="en-US" sz="900" dirty="0" smtClean="0"/>
              <a:t>★公共</a:t>
            </a:r>
            <a:r>
              <a:rPr lang="ja-JP" altLang="en-US" sz="900" dirty="0"/>
              <a:t>交通機関等と連携した受入環境整備事業</a:t>
            </a:r>
          </a:p>
          <a:p>
            <a:r>
              <a:rPr lang="ja-JP" altLang="en-US" sz="900" dirty="0" smtClean="0"/>
              <a:t>★広域</a:t>
            </a:r>
            <a:r>
              <a:rPr lang="ja-JP" altLang="en-US" sz="900" dirty="0"/>
              <a:t>サイクルルート連携事業</a:t>
            </a:r>
          </a:p>
          <a:p>
            <a:r>
              <a:rPr lang="ja-JP" altLang="en-US" sz="900" dirty="0" smtClean="0"/>
              <a:t>★新⼦</a:t>
            </a:r>
            <a:r>
              <a:rPr lang="ja-JP" altLang="en-US" sz="900" dirty="0"/>
              <a:t>育て⽀援交付⾦事業＜再掲＞</a:t>
            </a:r>
          </a:p>
          <a:p>
            <a:r>
              <a:rPr lang="ja-JP" altLang="en-US" sz="900" dirty="0" smtClean="0"/>
              <a:t>〇</a:t>
            </a:r>
            <a:r>
              <a:rPr lang="en-US" altLang="ja-JP" sz="900" dirty="0" smtClean="0"/>
              <a:t>OSAKA</a:t>
            </a:r>
            <a:r>
              <a:rPr lang="ja-JP" altLang="en-US" sz="900" dirty="0"/>
              <a:t>しごとフィールド運営</a:t>
            </a:r>
            <a:r>
              <a:rPr lang="ja-JP" altLang="en-US" sz="900" dirty="0" smtClean="0"/>
              <a:t>事業</a:t>
            </a:r>
            <a:endParaRPr lang="en-US" altLang="ja-JP" sz="900" dirty="0" smtClean="0"/>
          </a:p>
          <a:p>
            <a:r>
              <a:rPr lang="ja-JP" altLang="en-US" sz="900" dirty="0"/>
              <a:t>　</a:t>
            </a:r>
            <a:r>
              <a:rPr lang="ja-JP" altLang="en-US" sz="900" dirty="0" smtClean="0"/>
              <a:t>　＜</a:t>
            </a:r>
            <a:r>
              <a:rPr lang="ja-JP" altLang="en-US" sz="900" dirty="0"/>
              <a:t>再掲＞</a:t>
            </a:r>
          </a:p>
        </p:txBody>
      </p:sp>
      <p:sp>
        <p:nvSpPr>
          <p:cNvPr id="17" name="テキスト ボックス 16"/>
          <p:cNvSpPr txBox="1"/>
          <p:nvPr/>
        </p:nvSpPr>
        <p:spPr>
          <a:xfrm>
            <a:off x="35496" y="2359914"/>
            <a:ext cx="3096344" cy="261610"/>
          </a:xfrm>
          <a:prstGeom prst="rect">
            <a:avLst/>
          </a:prstGeom>
          <a:noFill/>
        </p:spPr>
        <p:txBody>
          <a:bodyPr wrap="square" rtlCol="0">
            <a:spAutoFit/>
          </a:bodyPr>
          <a:lstStyle/>
          <a:p>
            <a:r>
              <a:rPr lang="en-US" altLang="ja-JP" sz="1050" b="1" dirty="0" smtClean="0"/>
              <a:t>【</a:t>
            </a:r>
            <a:r>
              <a:rPr lang="ja-JP" altLang="en-US" sz="1050" b="1" dirty="0"/>
              <a:t>主</a:t>
            </a:r>
            <a:r>
              <a:rPr lang="ja-JP" altLang="en-US" sz="1050" b="1" dirty="0" smtClean="0"/>
              <a:t>な取組み（</a:t>
            </a:r>
            <a:r>
              <a:rPr lang="en-US" altLang="ja-JP" sz="1050" b="1" dirty="0" smtClean="0"/>
              <a:t>2019</a:t>
            </a:r>
            <a:r>
              <a:rPr lang="ja-JP" altLang="en-US" sz="1050" b="1" dirty="0" smtClean="0"/>
              <a:t>年度）</a:t>
            </a:r>
            <a:r>
              <a:rPr lang="en-US" altLang="ja-JP" sz="1050" b="1" dirty="0" smtClean="0"/>
              <a:t>】</a:t>
            </a:r>
            <a:endParaRPr lang="en-US" altLang="ja-JP" sz="600" dirty="0" smtClean="0"/>
          </a:p>
        </p:txBody>
      </p:sp>
      <p:sp>
        <p:nvSpPr>
          <p:cNvPr id="18" name="テキスト ボックス 17"/>
          <p:cNvSpPr txBox="1"/>
          <p:nvPr/>
        </p:nvSpPr>
        <p:spPr>
          <a:xfrm>
            <a:off x="2195736" y="2359914"/>
            <a:ext cx="2016224" cy="261610"/>
          </a:xfrm>
          <a:prstGeom prst="rect">
            <a:avLst/>
          </a:prstGeom>
          <a:noFill/>
        </p:spPr>
        <p:txBody>
          <a:bodyPr wrap="square" rtlCol="0">
            <a:spAutoFit/>
          </a:bodyPr>
          <a:lstStyle/>
          <a:p>
            <a:r>
              <a:rPr lang="en-US" altLang="ja-JP" sz="1050" b="1" dirty="0" smtClean="0"/>
              <a:t>【</a:t>
            </a:r>
            <a:r>
              <a:rPr lang="ja-JP" altLang="en-US" sz="1050" b="1" dirty="0" smtClean="0"/>
              <a:t>具体的目標の進捗状況</a:t>
            </a:r>
            <a:r>
              <a:rPr lang="en-US" altLang="ja-JP" sz="1050" b="1" dirty="0" smtClean="0"/>
              <a:t>】</a:t>
            </a:r>
            <a:endParaRPr kumimoji="1" lang="ja-JP" altLang="en-US" sz="1050" b="1" dirty="0"/>
          </a:p>
        </p:txBody>
      </p:sp>
      <p:sp>
        <p:nvSpPr>
          <p:cNvPr id="19" name="テキスト ボックス 18"/>
          <p:cNvSpPr txBox="1"/>
          <p:nvPr/>
        </p:nvSpPr>
        <p:spPr>
          <a:xfrm>
            <a:off x="6300192" y="2359914"/>
            <a:ext cx="2016224" cy="261610"/>
          </a:xfrm>
          <a:prstGeom prst="rect">
            <a:avLst/>
          </a:prstGeom>
          <a:noFill/>
        </p:spPr>
        <p:txBody>
          <a:bodyPr wrap="square" rtlCol="0">
            <a:spAutoFit/>
          </a:bodyPr>
          <a:lstStyle/>
          <a:p>
            <a:r>
              <a:rPr lang="en-US" altLang="ja-JP" sz="1050" b="1" dirty="0" smtClean="0"/>
              <a:t>【</a:t>
            </a:r>
            <a:r>
              <a:rPr lang="ja-JP" altLang="en-US" sz="1050" b="1" dirty="0" smtClean="0"/>
              <a:t>実績に対する評価</a:t>
            </a:r>
            <a:r>
              <a:rPr lang="en-US" altLang="ja-JP" sz="1050" b="1" dirty="0" smtClean="0"/>
              <a:t>】</a:t>
            </a:r>
            <a:endParaRPr kumimoji="1" lang="ja-JP" altLang="en-US" sz="1050" b="1" dirty="0"/>
          </a:p>
        </p:txBody>
      </p:sp>
      <p:sp>
        <p:nvSpPr>
          <p:cNvPr id="22" name="テキスト ボックス 21"/>
          <p:cNvSpPr txBox="1"/>
          <p:nvPr/>
        </p:nvSpPr>
        <p:spPr>
          <a:xfrm>
            <a:off x="6447605" y="4509120"/>
            <a:ext cx="2592289" cy="1477328"/>
          </a:xfrm>
          <a:prstGeom prst="rect">
            <a:avLst/>
          </a:prstGeom>
          <a:noFill/>
          <a:ln>
            <a:solidFill>
              <a:schemeClr val="tx1"/>
            </a:solidFill>
          </a:ln>
        </p:spPr>
        <p:txBody>
          <a:bodyPr wrap="square" rtlCol="0">
            <a:spAutoFit/>
          </a:bodyPr>
          <a:lstStyle/>
          <a:p>
            <a:r>
              <a:rPr lang="ja-JP" altLang="en-US" sz="900" dirty="0" smtClean="0"/>
              <a:t>・</a:t>
            </a:r>
            <a:r>
              <a:rPr lang="en-US" altLang="ja-JP" sz="900" dirty="0" smtClean="0"/>
              <a:t>2019</a:t>
            </a:r>
            <a:r>
              <a:rPr lang="ja-JP" altLang="en-US" sz="900" dirty="0" smtClean="0"/>
              <a:t>年の目標（</a:t>
            </a:r>
            <a:r>
              <a:rPr lang="en-US" altLang="ja-JP" sz="900" dirty="0"/>
              <a:t>1,224</a:t>
            </a:r>
            <a:r>
              <a:rPr lang="ja-JP" altLang="en-US" sz="900" dirty="0"/>
              <a:t>万人）</a:t>
            </a:r>
            <a:r>
              <a:rPr lang="ja-JP" altLang="en-US" sz="900" dirty="0" smtClean="0"/>
              <a:t>は達成。</a:t>
            </a:r>
            <a:endParaRPr lang="en-US" altLang="ja-JP" sz="900" dirty="0" smtClean="0"/>
          </a:p>
          <a:p>
            <a:r>
              <a:rPr lang="ja-JP" altLang="en-US" sz="900" dirty="0" smtClean="0"/>
              <a:t>新型コロナ感染拡大の影響で、来阪外国人数が大きく落ち込むことが今後予想される。</a:t>
            </a:r>
            <a:r>
              <a:rPr lang="ja-JP" altLang="en-US" sz="900" dirty="0"/>
              <a:t>新</a:t>
            </a:r>
            <a:r>
              <a:rPr lang="ja-JP" altLang="en-US" sz="900" dirty="0" smtClean="0"/>
              <a:t>たな</a:t>
            </a:r>
            <a:r>
              <a:rPr lang="ja-JP" altLang="en-US" sz="900" dirty="0"/>
              <a:t>環境</a:t>
            </a:r>
            <a:r>
              <a:rPr lang="ja-JP" altLang="en-US" sz="900" dirty="0" smtClean="0"/>
              <a:t>の中</a:t>
            </a:r>
            <a:r>
              <a:rPr lang="ja-JP" altLang="en-US" sz="900" dirty="0"/>
              <a:t>で</a:t>
            </a:r>
            <a:r>
              <a:rPr lang="ja-JP" altLang="en-US" sz="900" dirty="0" smtClean="0"/>
              <a:t>、</a:t>
            </a:r>
            <a:r>
              <a:rPr lang="ja-JP" altLang="en-US" sz="900" dirty="0"/>
              <a:t>受入環境整備やさらなる魅力づくりなど、観光振興に積極的に取り組んでいく</a:t>
            </a:r>
            <a:r>
              <a:rPr lang="ja-JP" altLang="en-US" sz="900" dirty="0" smtClean="0"/>
              <a:t>。</a:t>
            </a:r>
            <a:endParaRPr lang="en-US" altLang="ja-JP" sz="900" dirty="0" smtClean="0"/>
          </a:p>
          <a:p>
            <a:r>
              <a:rPr lang="ja-JP" altLang="en-US" sz="900" dirty="0" smtClean="0"/>
              <a:t>・</a:t>
            </a:r>
            <a:r>
              <a:rPr lang="en-US" altLang="ja-JP" sz="900" dirty="0" smtClean="0"/>
              <a:t>2018</a:t>
            </a:r>
            <a:r>
              <a:rPr lang="ja-JP" altLang="en-US" sz="900" dirty="0" smtClean="0"/>
              <a:t>年</a:t>
            </a:r>
            <a:r>
              <a:rPr lang="ja-JP" altLang="en-US" sz="900" dirty="0"/>
              <a:t>の</a:t>
            </a:r>
            <a:r>
              <a:rPr lang="ja-JP" altLang="en-US" sz="900" dirty="0" smtClean="0"/>
              <a:t>超過率</a:t>
            </a:r>
            <a:r>
              <a:rPr lang="en-US" altLang="ja-JP" sz="900" dirty="0" smtClean="0"/>
              <a:t>0.134</a:t>
            </a:r>
            <a:r>
              <a:rPr lang="ja-JP" altLang="en-US" sz="900" dirty="0" smtClean="0"/>
              <a:t>（超過数</a:t>
            </a:r>
            <a:r>
              <a:rPr lang="en-US" altLang="ja-JP" sz="900" dirty="0" smtClean="0"/>
              <a:t>11,599</a:t>
            </a:r>
            <a:r>
              <a:rPr lang="ja-JP" altLang="en-US" sz="900" dirty="0" smtClean="0"/>
              <a:t>人）</a:t>
            </a:r>
            <a:r>
              <a:rPr lang="ja-JP" altLang="en-US" sz="900" dirty="0"/>
              <a:t>に対し</a:t>
            </a:r>
            <a:r>
              <a:rPr lang="ja-JP" altLang="en-US" sz="900" dirty="0" smtClean="0"/>
              <a:t>、</a:t>
            </a:r>
            <a:r>
              <a:rPr lang="en-US" altLang="ja-JP" sz="900" dirty="0" smtClean="0"/>
              <a:t>2019</a:t>
            </a:r>
            <a:r>
              <a:rPr lang="ja-JP" altLang="en-US" sz="900" dirty="0" smtClean="0"/>
              <a:t>年</a:t>
            </a:r>
            <a:r>
              <a:rPr lang="ja-JP" altLang="en-US" sz="900" dirty="0"/>
              <a:t>の超過率</a:t>
            </a:r>
            <a:r>
              <a:rPr lang="en-US" altLang="ja-JP" sz="900" dirty="0" smtClean="0"/>
              <a:t>0.133</a:t>
            </a:r>
            <a:r>
              <a:rPr lang="ja-JP" altLang="en-US" sz="900" dirty="0" smtClean="0"/>
              <a:t>（</a:t>
            </a:r>
            <a:r>
              <a:rPr lang="ja-JP" altLang="en-US" sz="900" dirty="0"/>
              <a:t>超過</a:t>
            </a:r>
            <a:r>
              <a:rPr lang="ja-JP" altLang="en-US" sz="900" dirty="0" smtClean="0"/>
              <a:t>数</a:t>
            </a:r>
            <a:r>
              <a:rPr lang="en-US" altLang="ja-JP" sz="900" dirty="0"/>
              <a:t>11,487</a:t>
            </a:r>
            <a:r>
              <a:rPr lang="ja-JP" altLang="en-US" sz="900" dirty="0" smtClean="0"/>
              <a:t>人</a:t>
            </a:r>
            <a:r>
              <a:rPr lang="ja-JP" altLang="en-US" sz="900" dirty="0"/>
              <a:t>）と、前年</a:t>
            </a:r>
            <a:r>
              <a:rPr lang="ja-JP" altLang="en-US" sz="900" dirty="0" smtClean="0"/>
              <a:t>を下回った。もっとも、引き続き毎年</a:t>
            </a:r>
            <a:r>
              <a:rPr lang="en-US" altLang="ja-JP" sz="900" dirty="0"/>
              <a:t>1</a:t>
            </a:r>
            <a:r>
              <a:rPr lang="ja-JP" altLang="en-US" sz="900" dirty="0"/>
              <a:t>万人</a:t>
            </a:r>
            <a:r>
              <a:rPr lang="ja-JP" altLang="en-US" sz="900" dirty="0" smtClean="0"/>
              <a:t>以上、東京圏への転出</a:t>
            </a:r>
            <a:r>
              <a:rPr lang="ja-JP" altLang="en-US" sz="900" dirty="0"/>
              <a:t>超過が続いており</a:t>
            </a:r>
            <a:r>
              <a:rPr lang="ja-JP" altLang="en-US" sz="900" dirty="0" smtClean="0"/>
              <a:t>、</a:t>
            </a:r>
            <a:r>
              <a:rPr lang="ja-JP" altLang="en-US" sz="900" dirty="0"/>
              <a:t>今後</a:t>
            </a:r>
            <a:r>
              <a:rPr lang="ja-JP" altLang="en-US" sz="900" dirty="0" smtClean="0"/>
              <a:t>も定住促進に向けた取組み</a:t>
            </a:r>
            <a:r>
              <a:rPr lang="ja-JP" altLang="en-US" sz="900" dirty="0"/>
              <a:t>を推進していく必要がある</a:t>
            </a:r>
            <a:r>
              <a:rPr lang="ja-JP" altLang="en-US" sz="900" dirty="0" smtClean="0"/>
              <a:t>。</a:t>
            </a:r>
            <a:endParaRPr lang="en-US" altLang="ja-JP" sz="900" dirty="0" smtClean="0"/>
          </a:p>
        </p:txBody>
      </p:sp>
      <p:sp>
        <p:nvSpPr>
          <p:cNvPr id="27" name="角丸四角形 26"/>
          <p:cNvSpPr/>
          <p:nvPr/>
        </p:nvSpPr>
        <p:spPr>
          <a:xfrm>
            <a:off x="6444205" y="3717032"/>
            <a:ext cx="2592289" cy="36004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ja-JP" altLang="en-US" sz="900" dirty="0" smtClean="0">
                <a:solidFill>
                  <a:schemeClr val="tx1"/>
                </a:solidFill>
              </a:rPr>
              <a:t>＜参考指標＞　</a:t>
            </a:r>
            <a:endParaRPr kumimoji="1" lang="en-US" altLang="ja-JP" sz="900" dirty="0" smtClean="0">
              <a:solidFill>
                <a:schemeClr val="tx1"/>
              </a:solidFill>
            </a:endParaRPr>
          </a:p>
          <a:p>
            <a:r>
              <a:rPr lang="ja-JP" altLang="en-US" sz="900" dirty="0" smtClean="0">
                <a:solidFill>
                  <a:schemeClr val="tx1"/>
                </a:solidFill>
              </a:rPr>
              <a:t>経済成長率、大阪の開業数・廃業数</a:t>
            </a:r>
            <a:endParaRPr kumimoji="1" lang="ja-JP" altLang="en-US" sz="900" dirty="0">
              <a:solidFill>
                <a:schemeClr val="tx1"/>
              </a:solidFill>
            </a:endParaRPr>
          </a:p>
        </p:txBody>
      </p:sp>
      <p:sp>
        <p:nvSpPr>
          <p:cNvPr id="28" name="角丸四角形 27"/>
          <p:cNvSpPr/>
          <p:nvPr/>
        </p:nvSpPr>
        <p:spPr>
          <a:xfrm>
            <a:off x="6444204" y="6038308"/>
            <a:ext cx="2592289" cy="620688"/>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ja-JP" altLang="en-US" sz="900" dirty="0" smtClean="0">
                <a:solidFill>
                  <a:schemeClr val="tx1"/>
                </a:solidFill>
              </a:rPr>
              <a:t>＜参考指標＞</a:t>
            </a:r>
            <a:endParaRPr lang="en-US" altLang="ja-JP" sz="900" dirty="0" smtClean="0">
              <a:solidFill>
                <a:schemeClr val="tx1"/>
              </a:solidFill>
            </a:endParaRPr>
          </a:p>
          <a:p>
            <a:r>
              <a:rPr lang="ja-JP" altLang="en-US" sz="900" dirty="0" smtClean="0">
                <a:solidFill>
                  <a:schemeClr val="tx1"/>
                </a:solidFill>
              </a:rPr>
              <a:t>来</a:t>
            </a:r>
            <a:r>
              <a:rPr lang="ja-JP" altLang="en-US" sz="900" smtClean="0">
                <a:solidFill>
                  <a:schemeClr val="tx1"/>
                </a:solidFill>
              </a:rPr>
              <a:t>阪外客数、住民</a:t>
            </a:r>
            <a:r>
              <a:rPr lang="ja-JP" altLang="en-US" sz="900" dirty="0" smtClean="0">
                <a:solidFill>
                  <a:schemeClr val="tx1"/>
                </a:solidFill>
              </a:rPr>
              <a:t>基本台帳人口移動報告による転出入状況、大阪府から東京圏への転出理由</a:t>
            </a:r>
            <a:endParaRPr kumimoji="1" lang="en-US" altLang="ja-JP" sz="900" dirty="0" smtClean="0">
              <a:solidFill>
                <a:schemeClr val="tx1"/>
              </a:solidFill>
            </a:endParaRPr>
          </a:p>
        </p:txBody>
      </p:sp>
      <p:sp>
        <p:nvSpPr>
          <p:cNvPr id="20" name="角丸四角形 19"/>
          <p:cNvSpPr/>
          <p:nvPr/>
        </p:nvSpPr>
        <p:spPr>
          <a:xfrm>
            <a:off x="251520" y="980728"/>
            <a:ext cx="8568952" cy="57606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a:t>
            </a:r>
            <a:r>
              <a:rPr lang="ja-JP" altLang="en-US" sz="1100" u="sng" dirty="0" smtClean="0">
                <a:solidFill>
                  <a:schemeClr val="tx1"/>
                </a:solidFill>
              </a:rPr>
              <a:t>目標⑤：都市としての経済機能を強化する</a:t>
            </a:r>
            <a:endParaRPr lang="en-US" altLang="ja-JP" sz="1100" u="sng" dirty="0">
              <a:solidFill>
                <a:schemeClr val="tx1"/>
              </a:solidFill>
            </a:endParaRPr>
          </a:p>
          <a:p>
            <a:r>
              <a:rPr lang="ja-JP" altLang="en-US" sz="1100" dirty="0">
                <a:solidFill>
                  <a:schemeClr val="tx1"/>
                </a:solidFill>
              </a:rPr>
              <a:t>　</a:t>
            </a:r>
            <a:r>
              <a:rPr lang="ja-JP" altLang="en-US" sz="1100" dirty="0" smtClean="0">
                <a:solidFill>
                  <a:schemeClr val="tx1"/>
                </a:solidFill>
              </a:rPr>
              <a:t>東京圏への経済機能の流出に歯止めをかけるとともに、関西経済圏の中心を担う大阪において、東西二極の一極としての経済中枢機能、世界との交流窓口となる中継都市機能を強化します。</a:t>
            </a:r>
            <a:endParaRPr lang="en-US" altLang="ja-JP" sz="1100" dirty="0">
              <a:solidFill>
                <a:schemeClr val="tx1"/>
              </a:solidFill>
            </a:endParaRPr>
          </a:p>
        </p:txBody>
      </p:sp>
      <p:sp>
        <p:nvSpPr>
          <p:cNvPr id="30" name="角丸四角形 29"/>
          <p:cNvSpPr/>
          <p:nvPr/>
        </p:nvSpPr>
        <p:spPr>
          <a:xfrm>
            <a:off x="251521" y="1627145"/>
            <a:ext cx="8568952" cy="644209"/>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u="sng" dirty="0">
                <a:solidFill>
                  <a:schemeClr val="tx1"/>
                </a:solidFill>
              </a:rPr>
              <a:t>基本</a:t>
            </a:r>
            <a:r>
              <a:rPr lang="ja-JP" altLang="en-US" sz="1100" u="sng" dirty="0" smtClean="0">
                <a:solidFill>
                  <a:schemeClr val="tx1"/>
                </a:solidFill>
              </a:rPr>
              <a:t>目標⑥：定住魅力・都市魅力を強化する</a:t>
            </a:r>
            <a:endParaRPr lang="en-US" altLang="ja-JP" sz="1100" u="sng" dirty="0">
              <a:solidFill>
                <a:schemeClr val="tx1"/>
              </a:solidFill>
            </a:endParaRPr>
          </a:p>
          <a:p>
            <a:r>
              <a:rPr lang="ja-JP" altLang="en-US" sz="1100" dirty="0">
                <a:solidFill>
                  <a:schemeClr val="tx1"/>
                </a:solidFill>
              </a:rPr>
              <a:t>　</a:t>
            </a:r>
            <a:r>
              <a:rPr lang="ja-JP" altLang="en-US" sz="1100" dirty="0" smtClean="0">
                <a:solidFill>
                  <a:schemeClr val="tx1"/>
                </a:solidFill>
              </a:rPr>
              <a:t>大阪の住みやすさを向上させ、その定住魅力を発信するとともに、大阪のブランド力を高め、都市魅力を創出・発信することで、内外からの集客を促進し、にぎわいと交流人口の拡大を図ります。</a:t>
            </a:r>
            <a:endParaRPr lang="en-US" altLang="ja-JP" sz="1100" dirty="0">
              <a:solidFill>
                <a:schemeClr val="tx1"/>
              </a:solidFill>
            </a:endParaRPr>
          </a:p>
        </p:txBody>
      </p:sp>
      <p:graphicFrame>
        <p:nvGraphicFramePr>
          <p:cNvPr id="34" name="表 33"/>
          <p:cNvGraphicFramePr>
            <a:graphicFrameLocks noGrp="1"/>
          </p:cNvGraphicFramePr>
          <p:nvPr>
            <p:extLst>
              <p:ext uri="{D42A27DB-BD31-4B8C-83A1-F6EECF244321}">
                <p14:modId xmlns:p14="http://schemas.microsoft.com/office/powerpoint/2010/main" val="2421144403"/>
              </p:ext>
            </p:extLst>
          </p:nvPr>
        </p:nvGraphicFramePr>
        <p:xfrm>
          <a:off x="2267745" y="4509120"/>
          <a:ext cx="3888431" cy="1386347"/>
        </p:xfrm>
        <a:graphic>
          <a:graphicData uri="http://schemas.openxmlformats.org/drawingml/2006/table">
            <a:tbl>
              <a:tblPr firstRow="1" bandRow="1">
                <a:tableStyleId>{5940675A-B579-460E-94D1-54222C63F5DA}</a:tableStyleId>
              </a:tblPr>
              <a:tblGrid>
                <a:gridCol w="1512167">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tblGrid>
              <a:tr h="224175">
                <a:tc>
                  <a:txBody>
                    <a:bodyPr/>
                    <a:lstStyle/>
                    <a:p>
                      <a:pPr algn="ctr"/>
                      <a:r>
                        <a:rPr kumimoji="1" lang="ja-JP" altLang="en-US" sz="900" dirty="0" smtClean="0"/>
                        <a:t>基本目標⑥</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extLst>
                  <a:ext uri="{0D108BD9-81ED-4DB2-BD59-A6C34878D82A}">
                    <a16:rowId xmlns:a16="http://schemas.microsoft.com/office/drawing/2014/main" val="10000"/>
                  </a:ext>
                </a:extLst>
              </a:tr>
              <a:tr h="567913">
                <a:tc>
                  <a:txBody>
                    <a:bodyPr/>
                    <a:lstStyle/>
                    <a:p>
                      <a:r>
                        <a:rPr kumimoji="1" lang="zh-TW" altLang="en-US" sz="900" u="sng" dirty="0" smtClean="0">
                          <a:latin typeface="ＭＳ Ｐゴシック" panose="020B0600070205080204" pitchFamily="50" charset="-128"/>
                          <a:ea typeface="ＭＳ Ｐゴシック" panose="020B0600070205080204" pitchFamily="50" charset="-128"/>
                        </a:rPr>
                        <a:t>来阪外国人</a:t>
                      </a:r>
                      <a:r>
                        <a:rPr kumimoji="1" lang="en-US" altLang="zh-TW" sz="900" u="sng" dirty="0" smtClean="0">
                          <a:latin typeface="ＭＳ Ｐゴシック" panose="020B0600070205080204" pitchFamily="50" charset="-128"/>
                          <a:ea typeface="ＭＳ Ｐゴシック" panose="020B0600070205080204" pitchFamily="50" charset="-128"/>
                        </a:rPr>
                        <a:t>[</a:t>
                      </a:r>
                      <a:r>
                        <a:rPr kumimoji="1" lang="zh-TW" altLang="en-US" sz="900" u="sng" dirty="0" smtClean="0">
                          <a:latin typeface="ＭＳ Ｐゴシック" panose="020B0600070205080204" pitchFamily="50" charset="-128"/>
                          <a:ea typeface="ＭＳ Ｐゴシック" panose="020B0600070205080204" pitchFamily="50" charset="-128"/>
                        </a:rPr>
                        <a:t>万人</a:t>
                      </a:r>
                      <a:r>
                        <a:rPr kumimoji="1" lang="en-US" altLang="zh-TW" sz="900" u="sng" dirty="0" smtClean="0">
                          <a:latin typeface="ＭＳ Ｐゴシック" panose="020B0600070205080204" pitchFamily="50" charset="-128"/>
                          <a:ea typeface="ＭＳ Ｐゴシック" panose="020B0600070205080204" pitchFamily="50" charset="-128"/>
                        </a:rPr>
                        <a:t>]</a:t>
                      </a:r>
                    </a:p>
                    <a:p>
                      <a:r>
                        <a:rPr kumimoji="1" lang="zh-TW" altLang="en-US" sz="900" u="none" dirty="0" smtClean="0">
                          <a:latin typeface="ＭＳ Ｐゴシック" panose="020B0600070205080204" pitchFamily="50" charset="-128"/>
                          <a:ea typeface="ＭＳ Ｐゴシック" panose="020B0600070205080204" pitchFamily="50" charset="-128"/>
                        </a:rPr>
                        <a:t>　目標：当初 </a:t>
                      </a:r>
                      <a:r>
                        <a:rPr kumimoji="1" lang="en-US" altLang="ja-JP" sz="900" u="none" dirty="0" smtClean="0"/>
                        <a:t>650</a:t>
                      </a:r>
                      <a:r>
                        <a:rPr kumimoji="1" lang="en-US" altLang="zh-TW" sz="900" u="none" dirty="0" smtClean="0">
                          <a:latin typeface="ＭＳ Ｐゴシック" panose="020B0600070205080204" pitchFamily="50" charset="-128"/>
                          <a:ea typeface="ＭＳ Ｐゴシック" panose="020B0600070205080204" pitchFamily="50" charset="-128"/>
                        </a:rPr>
                        <a:t> → </a:t>
                      </a:r>
                      <a:r>
                        <a:rPr kumimoji="1" lang="en-US" altLang="ja-JP" sz="900" u="none" dirty="0" smtClean="0"/>
                        <a:t>1,300</a:t>
                      </a:r>
                      <a:endParaRPr kumimoji="1" lang="en-US" altLang="zh-TW" sz="900" u="none" dirty="0" smtClean="0">
                        <a:latin typeface="ＭＳ Ｐゴシック" panose="020B0600070205080204" pitchFamily="50" charset="-128"/>
                        <a:ea typeface="ＭＳ Ｐゴシック" panose="020B0600070205080204" pitchFamily="50" charset="-128"/>
                      </a:endParaRPr>
                    </a:p>
                    <a:p>
                      <a:r>
                        <a:rPr kumimoji="1" lang="zh-TW" altLang="en-US" sz="900" u="none" dirty="0" smtClean="0">
                          <a:latin typeface="ＭＳ Ｐゴシック" panose="020B0600070205080204" pitchFamily="50" charset="-128"/>
                          <a:ea typeface="ＭＳ Ｐゴシック" panose="020B0600070205080204" pitchFamily="50" charset="-128"/>
                        </a:rPr>
                        <a:t>　　　　　</a:t>
                      </a:r>
                      <a:r>
                        <a:rPr kumimoji="1" lang="en-US" altLang="zh-TW" sz="900" u="none" dirty="0" smtClean="0">
                          <a:latin typeface="ＭＳ Ｐゴシック" panose="020B0600070205080204" pitchFamily="50" charset="-128"/>
                          <a:ea typeface="ＭＳ Ｐゴシック" panose="020B0600070205080204" pitchFamily="50" charset="-128"/>
                        </a:rPr>
                        <a:t>(H</a:t>
                      </a:r>
                      <a:r>
                        <a:rPr kumimoji="1" lang="en-US" altLang="ja-JP" sz="900" u="none" dirty="0" smtClean="0"/>
                        <a:t>28</a:t>
                      </a:r>
                      <a:r>
                        <a:rPr kumimoji="1" lang="en-US" altLang="zh-TW" sz="900" u="none" dirty="0" smtClean="0">
                          <a:latin typeface="+mn-lt"/>
                          <a:ea typeface="+mn-ea"/>
                        </a:rPr>
                        <a:t>.</a:t>
                      </a:r>
                      <a:r>
                        <a:rPr kumimoji="1" lang="en-US" altLang="ja-JP" sz="900" u="none" dirty="0" smtClean="0"/>
                        <a:t>12</a:t>
                      </a:r>
                      <a:r>
                        <a:rPr kumimoji="1" lang="ja-JP" altLang="en-US" sz="900" u="none" dirty="0" smtClean="0">
                          <a:latin typeface="ＭＳ Ｐゴシック" panose="020B0600070205080204" pitchFamily="50" charset="-128"/>
                          <a:ea typeface="ＭＳ Ｐゴシック" panose="020B0600070205080204" pitchFamily="50" charset="-128"/>
                        </a:rPr>
                        <a:t>に</a:t>
                      </a:r>
                      <a:r>
                        <a:rPr kumimoji="1" lang="zh-TW" altLang="en-US" sz="900" u="none" dirty="0" smtClean="0">
                          <a:latin typeface="ＭＳ Ｐゴシック" panose="020B0600070205080204" pitchFamily="50" charset="-128"/>
                          <a:ea typeface="ＭＳ Ｐゴシック" panose="020B0600070205080204" pitchFamily="50" charset="-128"/>
                        </a:rPr>
                        <a:t>改訂</a:t>
                      </a:r>
                      <a:r>
                        <a:rPr kumimoji="1" lang="en-US" altLang="zh-TW" sz="900" u="none" dirty="0" smtClean="0">
                          <a:latin typeface="ＭＳ Ｐゴシック" panose="020B0600070205080204" pitchFamily="50" charset="-128"/>
                          <a:ea typeface="ＭＳ Ｐゴシック" panose="020B0600070205080204" pitchFamily="50" charset="-128"/>
                        </a:rPr>
                        <a:t>)</a:t>
                      </a:r>
                    </a:p>
                    <a:p>
                      <a:r>
                        <a:rPr kumimoji="1" lang="zh-TW" altLang="en-US" sz="900" u="none" dirty="0" smtClean="0">
                          <a:latin typeface="ＭＳ Ｐゴシック" panose="020B0600070205080204" pitchFamily="50" charset="-128"/>
                          <a:ea typeface="ＭＳ Ｐゴシック" panose="020B0600070205080204" pitchFamily="50" charset="-128"/>
                        </a:rPr>
                        <a:t>　目標年：</a:t>
                      </a:r>
                      <a:r>
                        <a:rPr kumimoji="1" lang="en-US" altLang="ja-JP" sz="900" u="none" dirty="0" smtClean="0"/>
                        <a:t>2020</a:t>
                      </a:r>
                      <a:r>
                        <a:rPr kumimoji="1" lang="zh-TW" altLang="en-US" sz="900" u="none" dirty="0" smtClean="0">
                          <a:latin typeface="ＭＳ Ｐゴシック" panose="020B0600070205080204" pitchFamily="50" charset="-128"/>
                          <a:ea typeface="ＭＳ Ｐゴシック" panose="020B0600070205080204" pitchFamily="50" charset="-128"/>
                        </a:rPr>
                        <a:t>年</a:t>
                      </a:r>
                      <a:endParaRPr kumimoji="1" lang="ja-JP" altLang="en-US" sz="900" u="none" dirty="0">
                        <a:latin typeface="ＭＳ Ｐゴシック" panose="020B0600070205080204" pitchFamily="50" charset="-128"/>
                        <a:ea typeface="ＭＳ Ｐゴシック" panose="020B0600070205080204" pitchFamily="50" charset="-128"/>
                      </a:endParaRPr>
                    </a:p>
                  </a:txBody>
                  <a:tcPr anchor="ctr"/>
                </a:tc>
                <a:tc>
                  <a:txBody>
                    <a:bodyPr/>
                    <a:lstStyle/>
                    <a:p>
                      <a:r>
                        <a:rPr kumimoji="1" lang="en-US" altLang="ja-JP" sz="900" dirty="0" smtClean="0"/>
                        <a:t>【2014</a:t>
                      </a:r>
                      <a:r>
                        <a:rPr kumimoji="1" lang="ja-JP" altLang="en-US" sz="900" dirty="0" smtClean="0"/>
                        <a:t>年</a:t>
                      </a:r>
                      <a:r>
                        <a:rPr kumimoji="1" lang="en-US" altLang="ja-JP" sz="900" dirty="0" smtClean="0"/>
                        <a:t>】</a:t>
                      </a:r>
                    </a:p>
                    <a:p>
                      <a:pPr algn="ctr"/>
                      <a:r>
                        <a:rPr kumimoji="1" lang="en-US" altLang="ja-JP" sz="900" dirty="0" smtClean="0"/>
                        <a:t>376</a:t>
                      </a:r>
                    </a:p>
                    <a:p>
                      <a:pPr algn="ctr"/>
                      <a:endParaRPr kumimoji="1" lang="ja-JP" altLang="en-US" sz="800" dirty="0"/>
                    </a:p>
                  </a:txBody>
                  <a:tcPr anchor="ctr"/>
                </a:tc>
                <a:tc>
                  <a:txBody>
                    <a:bodyPr/>
                    <a:lstStyle/>
                    <a:p>
                      <a:pPr algn="l"/>
                      <a:r>
                        <a:rPr kumimoji="1" lang="en-US" altLang="ja-JP" sz="900" dirty="0" smtClean="0"/>
                        <a:t>【2018</a:t>
                      </a:r>
                      <a:r>
                        <a:rPr kumimoji="1" lang="ja-JP" altLang="en-US" sz="900" dirty="0" smtClean="0"/>
                        <a:t>年</a:t>
                      </a:r>
                      <a:r>
                        <a:rPr kumimoji="1" lang="en-US" altLang="ja-JP" sz="900" dirty="0" smtClean="0"/>
                        <a:t>】</a:t>
                      </a:r>
                    </a:p>
                    <a:p>
                      <a:pPr algn="ctr"/>
                      <a:r>
                        <a:rPr kumimoji="1" lang="en-US" altLang="ja-JP" sz="900" dirty="0" smtClean="0"/>
                        <a:t>1,142</a:t>
                      </a:r>
                    </a:p>
                    <a:p>
                      <a:pPr algn="ctr"/>
                      <a:endParaRPr kumimoji="1" lang="en-US" altLang="ja-JP" sz="900" dirty="0" smtClean="0"/>
                    </a:p>
                  </a:txBody>
                  <a:tcPr anchor="ctr">
                    <a:solidFill>
                      <a:schemeClr val="bg1">
                        <a:lumMod val="95000"/>
                      </a:schemeClr>
                    </a:solidFill>
                  </a:tcPr>
                </a:tc>
                <a:tc>
                  <a:txBody>
                    <a:bodyPr/>
                    <a:lstStyle/>
                    <a:p>
                      <a:pPr algn="l"/>
                      <a:r>
                        <a:rPr kumimoji="1" lang="en-US" altLang="ja-JP" sz="900" dirty="0" smtClean="0"/>
                        <a:t>【2019</a:t>
                      </a:r>
                      <a:r>
                        <a:rPr kumimoji="1" lang="ja-JP" altLang="en-US" sz="900" dirty="0" smtClean="0"/>
                        <a:t>年</a:t>
                      </a:r>
                      <a:r>
                        <a:rPr kumimoji="1" lang="en-US" altLang="ja-JP" sz="900" dirty="0" smtClean="0"/>
                        <a:t>】</a:t>
                      </a:r>
                    </a:p>
                    <a:p>
                      <a:pPr algn="ctr"/>
                      <a:r>
                        <a:rPr kumimoji="1" lang="en-US" altLang="ja-JP" sz="900" dirty="0" smtClean="0"/>
                        <a:t>1,231</a:t>
                      </a:r>
                    </a:p>
                    <a:p>
                      <a:pPr algn="ctr"/>
                      <a:r>
                        <a:rPr kumimoji="1" lang="ja-JP" altLang="en-US" sz="800" dirty="0" smtClean="0"/>
                        <a:t>（速報値）</a:t>
                      </a:r>
                      <a:endParaRPr kumimoji="1" lang="en-US" altLang="ja-JP" sz="800" dirty="0" smtClean="0"/>
                    </a:p>
                  </a:txBody>
                  <a:tcPr anchor="ctr"/>
                </a:tc>
                <a:extLst>
                  <a:ext uri="{0D108BD9-81ED-4DB2-BD59-A6C34878D82A}">
                    <a16:rowId xmlns:a16="http://schemas.microsoft.com/office/drawing/2014/main" val="10001"/>
                  </a:ext>
                </a:extLst>
              </a:tr>
              <a:tr h="517667">
                <a:tc>
                  <a:txBody>
                    <a:bodyPr/>
                    <a:lstStyle/>
                    <a:p>
                      <a:r>
                        <a:rPr kumimoji="1" lang="ja-JP" altLang="en-US" sz="900" u="sng" dirty="0" smtClean="0"/>
                        <a:t>転出超過率（対東京圏）</a:t>
                      </a:r>
                    </a:p>
                    <a:p>
                      <a:r>
                        <a:rPr kumimoji="1" lang="ja-JP" altLang="en-US" sz="900" u="none" dirty="0" smtClean="0"/>
                        <a:t>　目標：前年を下回る</a:t>
                      </a:r>
                      <a:endParaRPr kumimoji="1" lang="ja-JP" altLang="en-US" sz="900" u="none" dirty="0"/>
                    </a:p>
                  </a:txBody>
                  <a:tcPr anchor="ctr"/>
                </a:tc>
                <a:tc>
                  <a:txBody>
                    <a:bodyPr/>
                    <a:lstStyle/>
                    <a:p>
                      <a:r>
                        <a:rPr kumimoji="1" lang="en-US" altLang="ja-JP" sz="900" dirty="0" smtClean="0"/>
                        <a:t>【2014</a:t>
                      </a:r>
                      <a:r>
                        <a:rPr kumimoji="1" lang="ja-JP" altLang="en-US" sz="900" dirty="0" smtClean="0"/>
                        <a:t>年</a:t>
                      </a:r>
                      <a:r>
                        <a:rPr kumimoji="1" lang="en-US" altLang="ja-JP" sz="900" dirty="0" smtClean="0"/>
                        <a:t>】</a:t>
                      </a:r>
                    </a:p>
                    <a:p>
                      <a:pPr algn="ctr"/>
                      <a:r>
                        <a:rPr kumimoji="1" lang="en-US" altLang="zh-CN" sz="900" dirty="0" smtClean="0"/>
                        <a:t>0.126</a:t>
                      </a:r>
                    </a:p>
                  </a:txBody>
                  <a:tcPr anchor="ctr"/>
                </a:tc>
                <a:tc>
                  <a:txBody>
                    <a:bodyPr/>
                    <a:lstStyle/>
                    <a:p>
                      <a:r>
                        <a:rPr kumimoji="1" lang="en-US" altLang="ja-JP" sz="900" dirty="0" smtClean="0"/>
                        <a:t>【</a:t>
                      </a:r>
                      <a:r>
                        <a:rPr kumimoji="1" lang="en-US" altLang="ja-JP" sz="900" dirty="0" smtClean="0">
                          <a:solidFill>
                            <a:schemeClr val="tx1"/>
                          </a:solidFill>
                        </a:rPr>
                        <a:t>2018</a:t>
                      </a:r>
                      <a:r>
                        <a:rPr kumimoji="1" lang="ja-JP" altLang="en-US" sz="900" dirty="0" smtClean="0">
                          <a:solidFill>
                            <a:schemeClr val="tx1"/>
                          </a:solidFill>
                        </a:rPr>
                        <a:t>年</a:t>
                      </a:r>
                      <a:r>
                        <a:rPr kumimoji="1" lang="en-US" altLang="ja-JP" sz="900" dirty="0" smtClean="0">
                          <a:solidFill>
                            <a:schemeClr val="tx1"/>
                          </a:solidFill>
                        </a:rPr>
                        <a:t>】</a:t>
                      </a:r>
                    </a:p>
                    <a:p>
                      <a:pPr algn="ctr"/>
                      <a:r>
                        <a:rPr kumimoji="1" lang="en-US" altLang="zh-CN" sz="900" dirty="0" smtClean="0">
                          <a:solidFill>
                            <a:schemeClr val="tx1"/>
                          </a:solidFill>
                        </a:rPr>
                        <a:t>0.1</a:t>
                      </a:r>
                      <a:r>
                        <a:rPr kumimoji="1" lang="en-US" altLang="ja-JP" sz="900" dirty="0" smtClean="0">
                          <a:solidFill>
                            <a:schemeClr val="tx1"/>
                          </a:solidFill>
                        </a:rPr>
                        <a:t>34</a:t>
                      </a:r>
                      <a:endParaRPr kumimoji="1" lang="en-US" altLang="zh-CN" sz="900" dirty="0" smtClean="0">
                        <a:solidFill>
                          <a:schemeClr val="tx1"/>
                        </a:solidFill>
                      </a:endParaRPr>
                    </a:p>
                  </a:txBody>
                  <a:tcPr anchor="ctr">
                    <a:solidFill>
                      <a:schemeClr val="bg1">
                        <a:lumMod val="95000"/>
                      </a:schemeClr>
                    </a:solidFill>
                  </a:tcPr>
                </a:tc>
                <a:tc>
                  <a:txBody>
                    <a:bodyPr/>
                    <a:lstStyle/>
                    <a:p>
                      <a:r>
                        <a:rPr kumimoji="1" lang="en-US" altLang="ja-JP" sz="900" dirty="0" smtClean="0"/>
                        <a:t>【</a:t>
                      </a:r>
                      <a:r>
                        <a:rPr kumimoji="1" lang="en-US" altLang="ja-JP" sz="900" dirty="0" smtClean="0">
                          <a:solidFill>
                            <a:schemeClr val="tx1"/>
                          </a:solidFill>
                        </a:rPr>
                        <a:t>2019</a:t>
                      </a:r>
                      <a:r>
                        <a:rPr kumimoji="1" lang="ja-JP" altLang="en-US" sz="900" dirty="0" smtClean="0">
                          <a:solidFill>
                            <a:schemeClr val="tx1"/>
                          </a:solidFill>
                        </a:rPr>
                        <a:t>年</a:t>
                      </a:r>
                      <a:r>
                        <a:rPr kumimoji="1" lang="en-US" altLang="ja-JP" sz="900" dirty="0" smtClean="0">
                          <a:solidFill>
                            <a:schemeClr val="tx1"/>
                          </a:solidFill>
                        </a:rPr>
                        <a:t>】</a:t>
                      </a:r>
                    </a:p>
                    <a:p>
                      <a:pPr algn="ctr"/>
                      <a:r>
                        <a:rPr kumimoji="1" lang="en-US" altLang="zh-CN" sz="900" dirty="0" smtClean="0">
                          <a:solidFill>
                            <a:schemeClr val="tx1"/>
                          </a:solidFill>
                        </a:rPr>
                        <a:t>0.1</a:t>
                      </a:r>
                      <a:r>
                        <a:rPr kumimoji="1" lang="en-US" altLang="ja-JP" sz="900" dirty="0" smtClean="0">
                          <a:solidFill>
                            <a:schemeClr val="tx1"/>
                          </a:solidFill>
                        </a:rPr>
                        <a:t>33</a:t>
                      </a:r>
                      <a:endParaRPr kumimoji="1" lang="en-US" altLang="zh-CN" sz="900" dirty="0" smtClean="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35" name="正方形/長方形 34"/>
          <p:cNvSpPr/>
          <p:nvPr/>
        </p:nvSpPr>
        <p:spPr>
          <a:xfrm>
            <a:off x="5344595" y="4509120"/>
            <a:ext cx="811580" cy="136815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323529" y="6425952"/>
            <a:ext cx="1944216" cy="461665"/>
          </a:xfrm>
          <a:prstGeom prst="rect">
            <a:avLst/>
          </a:prstGeom>
          <a:noFill/>
        </p:spPr>
        <p:txBody>
          <a:bodyPr wrap="square" rtlCol="0">
            <a:spAutoFit/>
          </a:bodyPr>
          <a:lstStyle/>
          <a:p>
            <a:r>
              <a:rPr lang="ja-JP" altLang="en-US" sz="800" u="sng" dirty="0" smtClean="0"/>
              <a:t>（　　）内は取組実績</a:t>
            </a:r>
            <a:endParaRPr lang="en-US" altLang="ja-JP" sz="800" u="sng" dirty="0" smtClean="0"/>
          </a:p>
          <a:p>
            <a:r>
              <a:rPr lang="ja-JP" altLang="en-US" sz="800" u="sng" dirty="0" smtClean="0"/>
              <a:t>☆は、地方創生関連交付金等活用事業</a:t>
            </a:r>
            <a:endParaRPr lang="en-US" altLang="ja-JP" sz="800" u="sng" dirty="0" smtClean="0"/>
          </a:p>
          <a:p>
            <a:r>
              <a:rPr lang="ja-JP" altLang="en-US" sz="800" u="sng" dirty="0" smtClean="0"/>
              <a:t>★は企業版ふるさと納税活用事業</a:t>
            </a:r>
            <a:endParaRPr lang="en-US" altLang="ja-JP" sz="1100" u="sng" dirty="0" smtClean="0"/>
          </a:p>
        </p:txBody>
      </p:sp>
      <p:sp>
        <p:nvSpPr>
          <p:cNvPr id="31" name="テキスト ボックス 30"/>
          <p:cNvSpPr txBox="1"/>
          <p:nvPr/>
        </p:nvSpPr>
        <p:spPr>
          <a:xfrm>
            <a:off x="35496" y="2612955"/>
            <a:ext cx="2016224" cy="1908215"/>
          </a:xfrm>
          <a:prstGeom prst="rect">
            <a:avLst/>
          </a:prstGeom>
          <a:noFill/>
          <a:ln>
            <a:solidFill>
              <a:schemeClr val="tx1"/>
            </a:solidFill>
          </a:ln>
        </p:spPr>
        <p:txBody>
          <a:bodyPr wrap="square" rtlCol="0">
            <a:spAutoFit/>
          </a:bodyPr>
          <a:lstStyle/>
          <a:p>
            <a:r>
              <a:rPr lang="ja-JP" altLang="en-US" sz="1000" u="sng" dirty="0" smtClean="0"/>
              <a:t>基本目標⑤</a:t>
            </a:r>
            <a:endParaRPr lang="en-US" altLang="ja-JP" sz="900" dirty="0" smtClean="0"/>
          </a:p>
          <a:p>
            <a:r>
              <a:rPr lang="ja-JP" altLang="en-US" sz="900" dirty="0" smtClean="0"/>
              <a:t>☆若者</a:t>
            </a:r>
            <a:r>
              <a:rPr lang="ja-JP" altLang="en-US" sz="900" dirty="0"/>
              <a:t>・大阪企業未来応援</a:t>
            </a:r>
            <a:r>
              <a:rPr lang="ja-JP" altLang="en-US" sz="900" dirty="0" smtClean="0"/>
              <a:t>事業</a:t>
            </a:r>
            <a:endParaRPr lang="en-US" altLang="ja-JP" sz="900" dirty="0"/>
          </a:p>
          <a:p>
            <a:r>
              <a:rPr lang="ja-JP" altLang="en-US" sz="900" dirty="0" smtClean="0"/>
              <a:t>☆大阪府</a:t>
            </a:r>
            <a:r>
              <a:rPr lang="ja-JP" altLang="en-US" sz="900" dirty="0"/>
              <a:t>プロフェッショナル⼈材戦略拠点</a:t>
            </a:r>
            <a:r>
              <a:rPr lang="ja-JP" altLang="en-US" sz="900" dirty="0" smtClean="0"/>
              <a:t>運営事業</a:t>
            </a:r>
            <a:endParaRPr lang="en-US" altLang="ja-JP" sz="900" dirty="0"/>
          </a:p>
          <a:p>
            <a:r>
              <a:rPr lang="ja-JP" altLang="en-US" sz="900" dirty="0"/>
              <a:t>〇</a:t>
            </a:r>
            <a:r>
              <a:rPr lang="zh-TW" altLang="en-US" sz="900" dirty="0" smtClean="0"/>
              <a:t>成</a:t>
            </a:r>
            <a:r>
              <a:rPr lang="zh-TW" altLang="en-US" sz="900" dirty="0"/>
              <a:t>⻑志向創業者⽀</a:t>
            </a:r>
            <a:r>
              <a:rPr lang="zh-TW" altLang="en-US" sz="900" dirty="0" smtClean="0"/>
              <a:t>援事</a:t>
            </a:r>
            <a:r>
              <a:rPr lang="ja-JP" altLang="en-US" sz="900" dirty="0" smtClean="0"/>
              <a:t>業</a:t>
            </a:r>
            <a:endParaRPr lang="en-US" altLang="ja-JP" sz="900" dirty="0" smtClean="0"/>
          </a:p>
          <a:p>
            <a:r>
              <a:rPr lang="ja-JP" altLang="en-US" sz="900" dirty="0" smtClean="0"/>
              <a:t>★次世代がん治療法ＢＮＣＴ地方創生戦略事業</a:t>
            </a:r>
            <a:endParaRPr lang="en-US" altLang="ja-JP" sz="900" dirty="0"/>
          </a:p>
          <a:p>
            <a:r>
              <a:rPr lang="ja-JP" altLang="en-US" sz="900" dirty="0" smtClean="0"/>
              <a:t>〇</a:t>
            </a:r>
            <a:r>
              <a:rPr lang="zh-TW" altLang="en-US" sz="900" dirty="0" smtClean="0"/>
              <a:t>北⼤</a:t>
            </a:r>
            <a:r>
              <a:rPr lang="zh-TW" altLang="en-US" sz="900" dirty="0"/>
              <a:t>阪健康医療都市形成</a:t>
            </a:r>
            <a:r>
              <a:rPr lang="zh-TW" altLang="en-US" sz="900" dirty="0" smtClean="0"/>
              <a:t>推進事</a:t>
            </a:r>
            <a:r>
              <a:rPr lang="ja-JP" altLang="en-US" sz="900" dirty="0" smtClean="0"/>
              <a:t>業</a:t>
            </a:r>
            <a:endParaRPr lang="en-US" altLang="ja-JP" sz="900" dirty="0"/>
          </a:p>
          <a:p>
            <a:r>
              <a:rPr lang="ja-JP" altLang="en-US" sz="900" dirty="0" smtClean="0"/>
              <a:t>〇水</a:t>
            </a:r>
            <a:r>
              <a:rPr lang="ja-JP" altLang="en-US" sz="900" dirty="0"/>
              <a:t>なす</a:t>
            </a:r>
            <a:r>
              <a:rPr lang="en-US" altLang="ja-JP" sz="900" dirty="0"/>
              <a:t>ICT</a:t>
            </a:r>
            <a:r>
              <a:rPr lang="ja-JP" altLang="en-US" sz="900" dirty="0"/>
              <a:t>技術実証普及</a:t>
            </a:r>
            <a:r>
              <a:rPr lang="ja-JP" altLang="en-US" sz="900" dirty="0" smtClean="0"/>
              <a:t>推進事業</a:t>
            </a:r>
            <a:endParaRPr lang="en-US" altLang="ja-JP" sz="900" dirty="0" smtClean="0"/>
          </a:p>
          <a:p>
            <a:r>
              <a:rPr lang="ja-JP" altLang="en-US" sz="900" dirty="0" smtClean="0"/>
              <a:t>☆観光</a:t>
            </a:r>
            <a:r>
              <a:rPr lang="ja-JP" altLang="en-US" sz="900" dirty="0"/>
              <a:t>地域づくりと「大阪の食」に</a:t>
            </a:r>
            <a:r>
              <a:rPr lang="ja-JP" altLang="en-US" sz="900" dirty="0" smtClean="0"/>
              <a:t>よる</a:t>
            </a:r>
            <a:endParaRPr lang="en-US" altLang="ja-JP" sz="900" dirty="0" smtClean="0"/>
          </a:p>
          <a:p>
            <a:r>
              <a:rPr lang="ja-JP" altLang="en-US" sz="900" dirty="0"/>
              <a:t>　</a:t>
            </a:r>
            <a:r>
              <a:rPr lang="ja-JP" altLang="en-US" sz="900" dirty="0" smtClean="0"/>
              <a:t>魅</a:t>
            </a:r>
            <a:r>
              <a:rPr lang="ja-JP" altLang="en-US" sz="900" dirty="0"/>
              <a:t>⼒創出・発信</a:t>
            </a:r>
            <a:r>
              <a:rPr lang="ja-JP" altLang="en-US" sz="900" dirty="0" smtClean="0"/>
              <a:t>事業</a:t>
            </a:r>
            <a:endParaRPr lang="en-US" altLang="ja-JP" sz="900" dirty="0" smtClean="0"/>
          </a:p>
          <a:p>
            <a:r>
              <a:rPr lang="ja-JP" altLang="en-US" sz="900" dirty="0"/>
              <a:t>〇</a:t>
            </a:r>
            <a:r>
              <a:rPr lang="ja-JP" altLang="en-US" sz="900" dirty="0" smtClean="0"/>
              <a:t>「</a:t>
            </a:r>
            <a:r>
              <a:rPr lang="ja-JP" altLang="en-US" sz="900" dirty="0"/>
              <a:t>淀川左岸線延伸部」の整備</a:t>
            </a:r>
            <a:r>
              <a:rPr lang="ja-JP" altLang="en-US" sz="900" dirty="0" smtClean="0"/>
              <a:t>推進</a:t>
            </a:r>
            <a:endParaRPr lang="en-US" altLang="ja-JP" sz="900" dirty="0" smtClean="0"/>
          </a:p>
          <a:p>
            <a:r>
              <a:rPr lang="ja-JP" altLang="en-US" sz="900" dirty="0" smtClean="0"/>
              <a:t>〇なにわ</a:t>
            </a:r>
            <a:r>
              <a:rPr lang="ja-JP" altLang="en-US" sz="900" dirty="0"/>
              <a:t>筋線の整備</a:t>
            </a:r>
          </a:p>
        </p:txBody>
      </p:sp>
      <p:graphicFrame>
        <p:nvGraphicFramePr>
          <p:cNvPr id="37" name="表 36"/>
          <p:cNvGraphicFramePr>
            <a:graphicFrameLocks noGrp="1"/>
          </p:cNvGraphicFramePr>
          <p:nvPr>
            <p:extLst>
              <p:ext uri="{D42A27DB-BD31-4B8C-83A1-F6EECF244321}">
                <p14:modId xmlns:p14="http://schemas.microsoft.com/office/powerpoint/2010/main" val="3395685631"/>
              </p:ext>
            </p:extLst>
          </p:nvPr>
        </p:nvGraphicFramePr>
        <p:xfrm>
          <a:off x="2267745" y="2695309"/>
          <a:ext cx="3888431" cy="1314180"/>
        </p:xfrm>
        <a:graphic>
          <a:graphicData uri="http://schemas.openxmlformats.org/drawingml/2006/table">
            <a:tbl>
              <a:tblPr firstRow="1" bandRow="1">
                <a:tableStyleId>{5940675A-B579-460E-94D1-54222C63F5DA}</a:tableStyleId>
              </a:tblPr>
              <a:tblGrid>
                <a:gridCol w="1512167">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tblGrid>
              <a:tr h="224175">
                <a:tc>
                  <a:txBody>
                    <a:bodyPr/>
                    <a:lstStyle/>
                    <a:p>
                      <a:pPr algn="ctr"/>
                      <a:r>
                        <a:rPr kumimoji="1" lang="ja-JP" altLang="en-US" sz="900" dirty="0" smtClean="0"/>
                        <a:t>基本目標⑤</a:t>
                      </a:r>
                      <a:endParaRPr kumimoji="1" lang="ja-JP" altLang="en-US" sz="900" dirty="0"/>
                    </a:p>
                  </a:txBody>
                  <a:tcPr anchor="ctr"/>
                </a:tc>
                <a:tc>
                  <a:txBody>
                    <a:bodyPr/>
                    <a:lstStyle/>
                    <a:p>
                      <a:pPr algn="ctr"/>
                      <a:r>
                        <a:rPr kumimoji="1" lang="ja-JP" altLang="en-US" sz="900" dirty="0" smtClean="0"/>
                        <a:t>戦略策定時</a:t>
                      </a:r>
                      <a:endParaRPr kumimoji="1" lang="ja-JP" altLang="en-US" sz="900" dirty="0"/>
                    </a:p>
                  </a:txBody>
                  <a:tcPr anchor="ctr"/>
                </a:tc>
                <a:tc>
                  <a:txBody>
                    <a:bodyPr/>
                    <a:lstStyle/>
                    <a:p>
                      <a:pPr algn="ctr"/>
                      <a:r>
                        <a:rPr kumimoji="1" lang="ja-JP" altLang="en-US" sz="900" dirty="0" smtClean="0"/>
                        <a:t>参考値</a:t>
                      </a:r>
                      <a:endParaRPr kumimoji="1" lang="ja-JP" altLang="en-US" sz="900" dirty="0"/>
                    </a:p>
                  </a:txBody>
                  <a:tcPr anchor="ctr">
                    <a:solidFill>
                      <a:schemeClr val="bg1">
                        <a:lumMod val="95000"/>
                      </a:schemeClr>
                    </a:solidFill>
                  </a:tcPr>
                </a:tc>
                <a:tc>
                  <a:txBody>
                    <a:bodyPr/>
                    <a:lstStyle/>
                    <a:p>
                      <a:pPr algn="ctr"/>
                      <a:r>
                        <a:rPr kumimoji="1" lang="ja-JP" altLang="en-US" sz="900" dirty="0" smtClean="0"/>
                        <a:t>実績値</a:t>
                      </a:r>
                      <a:endParaRPr kumimoji="1" lang="ja-JP" altLang="en-US" sz="900" dirty="0"/>
                    </a:p>
                  </a:txBody>
                  <a:tcPr anchor="ctr"/>
                </a:tc>
                <a:extLst>
                  <a:ext uri="{0D108BD9-81ED-4DB2-BD59-A6C34878D82A}">
                    <a16:rowId xmlns:a16="http://schemas.microsoft.com/office/drawing/2014/main" val="10000"/>
                  </a:ext>
                </a:extLst>
              </a:tr>
              <a:tr h="567913">
                <a:tc>
                  <a:txBody>
                    <a:bodyPr/>
                    <a:lstStyle/>
                    <a:p>
                      <a:r>
                        <a:rPr kumimoji="1" lang="zh-TW" altLang="en-US" sz="900" u="sng" dirty="0" smtClean="0">
                          <a:latin typeface="ＭＳ Ｐゴシック" panose="020B0600070205080204" pitchFamily="50" charset="-128"/>
                          <a:ea typeface="ＭＳ Ｐゴシック" panose="020B0600070205080204" pitchFamily="50" charset="-128"/>
                        </a:rPr>
                        <a:t>実質経済成長率</a:t>
                      </a:r>
                      <a:r>
                        <a:rPr kumimoji="1" lang="en-US" altLang="zh-TW" sz="900" u="sng" dirty="0" smtClean="0">
                          <a:latin typeface="ＭＳ Ｐゴシック" panose="020B0600070205080204" pitchFamily="50" charset="-128"/>
                          <a:ea typeface="ＭＳ Ｐゴシック" panose="020B0600070205080204" pitchFamily="50" charset="-128"/>
                        </a:rPr>
                        <a:t>[</a:t>
                      </a:r>
                      <a:r>
                        <a:rPr kumimoji="1" lang="zh-TW" altLang="en-US" sz="900" u="sng" dirty="0" smtClean="0">
                          <a:latin typeface="ＭＳ Ｐゴシック" panose="020B0600070205080204" pitchFamily="50" charset="-128"/>
                          <a:ea typeface="ＭＳ Ｐゴシック" panose="020B0600070205080204" pitchFamily="50" charset="-128"/>
                        </a:rPr>
                        <a:t>％</a:t>
                      </a:r>
                      <a:r>
                        <a:rPr kumimoji="1" lang="en-US" altLang="zh-TW" sz="900" u="sng" dirty="0" smtClean="0">
                          <a:latin typeface="ＭＳ Ｐゴシック" panose="020B0600070205080204" pitchFamily="50" charset="-128"/>
                          <a:ea typeface="ＭＳ Ｐゴシック" panose="020B0600070205080204" pitchFamily="50" charset="-128"/>
                        </a:rPr>
                        <a:t>]</a:t>
                      </a:r>
                    </a:p>
                    <a:p>
                      <a:r>
                        <a:rPr kumimoji="1" lang="zh-TW" altLang="en-US" sz="900" u="none" dirty="0" smtClean="0">
                          <a:latin typeface="ＭＳ Ｐゴシック" panose="020B0600070205080204" pitchFamily="50" charset="-128"/>
                          <a:ea typeface="ＭＳ Ｐゴシック" panose="020B0600070205080204" pitchFamily="50" charset="-128"/>
                        </a:rPr>
                        <a:t>　目標：年平均</a:t>
                      </a:r>
                      <a:r>
                        <a:rPr kumimoji="1" lang="en-US" altLang="ja-JP" sz="900" u="none" dirty="0" smtClean="0"/>
                        <a:t>2.0</a:t>
                      </a:r>
                      <a:r>
                        <a:rPr kumimoji="1" lang="zh-TW" altLang="en-US" sz="900" u="none" dirty="0" smtClean="0">
                          <a:latin typeface="ＭＳ Ｐゴシック" panose="020B0600070205080204" pitchFamily="50" charset="-128"/>
                          <a:ea typeface="ＭＳ Ｐゴシック" panose="020B0600070205080204" pitchFamily="50" charset="-128"/>
                        </a:rPr>
                        <a:t>以上</a:t>
                      </a:r>
                      <a:endParaRPr kumimoji="1" lang="ja-JP" altLang="en-US" sz="900" u="none" dirty="0">
                        <a:latin typeface="ＭＳ Ｐゴシック" panose="020B0600070205080204" pitchFamily="50" charset="-128"/>
                        <a:ea typeface="ＭＳ Ｐゴシック" panose="020B0600070205080204" pitchFamily="50" charset="-128"/>
                      </a:endParaRPr>
                    </a:p>
                  </a:txBody>
                  <a:tcPr anchor="ctr"/>
                </a:tc>
                <a:tc>
                  <a:txBody>
                    <a:bodyPr/>
                    <a:lstStyle/>
                    <a:p>
                      <a:r>
                        <a:rPr kumimoji="1" lang="en-US" altLang="ja-JP" sz="900" dirty="0" smtClean="0"/>
                        <a:t>【2013</a:t>
                      </a:r>
                      <a:r>
                        <a:rPr kumimoji="1" lang="ja-JP" altLang="en-US" sz="900" dirty="0" smtClean="0"/>
                        <a:t>年度</a:t>
                      </a:r>
                      <a:r>
                        <a:rPr kumimoji="1" lang="en-US" altLang="ja-JP" sz="900" dirty="0" smtClean="0"/>
                        <a:t>】</a:t>
                      </a:r>
                    </a:p>
                    <a:p>
                      <a:pPr algn="ctr"/>
                      <a:r>
                        <a:rPr kumimoji="1" lang="en-US" altLang="ja-JP" sz="900" dirty="0" smtClean="0"/>
                        <a:t>+0.6</a:t>
                      </a:r>
                      <a:endParaRPr kumimoji="1" lang="ja-JP" altLang="en-US" sz="900" dirty="0"/>
                    </a:p>
                  </a:txBody>
                  <a:tcPr anchor="ctr"/>
                </a:tc>
                <a:tc>
                  <a:txBody>
                    <a:bodyPr/>
                    <a:lstStyle/>
                    <a:p>
                      <a:pPr algn="l"/>
                      <a:r>
                        <a:rPr kumimoji="1" lang="en-US" altLang="ja-JP" sz="900" dirty="0" smtClean="0"/>
                        <a:t>【2016</a:t>
                      </a:r>
                      <a:r>
                        <a:rPr kumimoji="1" lang="ja-JP" altLang="en-US" sz="900" dirty="0" smtClean="0"/>
                        <a:t>年度</a:t>
                      </a:r>
                      <a:r>
                        <a:rPr kumimoji="1" lang="en-US" altLang="ja-JP" sz="900" dirty="0" smtClean="0"/>
                        <a:t>】</a:t>
                      </a:r>
                    </a:p>
                    <a:p>
                      <a:pPr algn="ctr"/>
                      <a:r>
                        <a:rPr kumimoji="1" lang="en-US" altLang="ja-JP" sz="900" dirty="0" smtClean="0"/>
                        <a:t>0.0</a:t>
                      </a:r>
                    </a:p>
                  </a:txBody>
                  <a:tcPr anchor="ctr">
                    <a:solidFill>
                      <a:schemeClr val="bg1">
                        <a:lumMod val="95000"/>
                      </a:schemeClr>
                    </a:solidFill>
                  </a:tcPr>
                </a:tc>
                <a:tc>
                  <a:txBody>
                    <a:bodyPr/>
                    <a:lstStyle/>
                    <a:p>
                      <a:pPr algn="l"/>
                      <a:r>
                        <a:rPr kumimoji="1" lang="en-US" altLang="ja-JP" sz="900" dirty="0" smtClean="0"/>
                        <a:t>【2017</a:t>
                      </a:r>
                      <a:r>
                        <a:rPr kumimoji="1" lang="ja-JP" altLang="en-US" sz="900" dirty="0" smtClean="0"/>
                        <a:t>年度</a:t>
                      </a:r>
                      <a:r>
                        <a:rPr kumimoji="1" lang="en-US" altLang="ja-JP" sz="900" dirty="0" smtClean="0"/>
                        <a:t>】</a:t>
                      </a:r>
                    </a:p>
                    <a:p>
                      <a:pPr algn="ctr"/>
                      <a:r>
                        <a:rPr kumimoji="1" lang="en-US" altLang="ja-JP" sz="900" dirty="0" smtClean="0"/>
                        <a:t>2.9</a:t>
                      </a:r>
                    </a:p>
                  </a:txBody>
                  <a:tcPr anchor="ctr"/>
                </a:tc>
                <a:extLst>
                  <a:ext uri="{0D108BD9-81ED-4DB2-BD59-A6C34878D82A}">
                    <a16:rowId xmlns:a16="http://schemas.microsoft.com/office/drawing/2014/main" val="10001"/>
                  </a:ext>
                </a:extLst>
              </a:tr>
              <a:tr h="517667">
                <a:tc>
                  <a:txBody>
                    <a:bodyPr/>
                    <a:lstStyle/>
                    <a:p>
                      <a:r>
                        <a:rPr kumimoji="1" lang="ja-JP" altLang="en-US" sz="900" u="sng" dirty="0" smtClean="0"/>
                        <a:t>開業事業所数</a:t>
                      </a:r>
                    </a:p>
                    <a:p>
                      <a:r>
                        <a:rPr kumimoji="1" lang="ja-JP" altLang="en-US" sz="900" u="none" dirty="0" smtClean="0"/>
                        <a:t>　目標：年間</a:t>
                      </a:r>
                      <a:r>
                        <a:rPr kumimoji="1" lang="en-US" altLang="ja-JP" sz="900" u="none" dirty="0" smtClean="0"/>
                        <a:t>10,000</a:t>
                      </a:r>
                      <a:r>
                        <a:rPr kumimoji="1" lang="ja-JP" altLang="en-US" sz="900" u="none" dirty="0" smtClean="0"/>
                        <a:t>か所</a:t>
                      </a:r>
                      <a:endParaRPr kumimoji="1" lang="ja-JP" altLang="en-US" sz="900" u="none" dirty="0"/>
                    </a:p>
                  </a:txBody>
                  <a:tcPr anchor="ctr"/>
                </a:tc>
                <a:tc>
                  <a:txBody>
                    <a:bodyPr/>
                    <a:lstStyle/>
                    <a:p>
                      <a:r>
                        <a:rPr kumimoji="1" lang="en-US" altLang="ja-JP" sz="900" dirty="0" smtClean="0"/>
                        <a:t>【2014</a:t>
                      </a:r>
                      <a:r>
                        <a:rPr kumimoji="1" lang="ja-JP" altLang="en-US" sz="900" dirty="0" smtClean="0"/>
                        <a:t>年度</a:t>
                      </a:r>
                      <a:r>
                        <a:rPr kumimoji="1" lang="en-US" altLang="ja-JP" sz="900" dirty="0" smtClean="0"/>
                        <a:t>】</a:t>
                      </a:r>
                    </a:p>
                    <a:p>
                      <a:pPr algn="ctr"/>
                      <a:r>
                        <a:rPr kumimoji="1" lang="en-US" altLang="zh-CN" sz="900" dirty="0" smtClean="0"/>
                        <a:t>8,383</a:t>
                      </a:r>
                    </a:p>
                  </a:txBody>
                  <a:tcPr anchor="ctr"/>
                </a:tc>
                <a:tc>
                  <a:txBody>
                    <a:bodyPr/>
                    <a:lstStyle/>
                    <a:p>
                      <a:r>
                        <a:rPr kumimoji="1" lang="en-US" altLang="ja-JP" sz="900" dirty="0" smtClean="0"/>
                        <a:t>【2018</a:t>
                      </a:r>
                      <a:r>
                        <a:rPr kumimoji="1" lang="ja-JP" altLang="en-US" sz="900" dirty="0" smtClean="0"/>
                        <a:t>年度</a:t>
                      </a:r>
                      <a:r>
                        <a:rPr kumimoji="1" lang="en-US" altLang="ja-JP" sz="900" dirty="0" smtClean="0"/>
                        <a:t>】</a:t>
                      </a:r>
                    </a:p>
                    <a:p>
                      <a:pPr algn="ctr"/>
                      <a:r>
                        <a:rPr kumimoji="1" lang="en-US" altLang="ja-JP" sz="900" dirty="0" smtClean="0"/>
                        <a:t>8,463</a:t>
                      </a:r>
                      <a:endParaRPr kumimoji="1" lang="en-US" altLang="zh-CN" sz="900" dirty="0" smtClean="0"/>
                    </a:p>
                  </a:txBody>
                  <a:tcPr anchor="ctr">
                    <a:solidFill>
                      <a:schemeClr val="bg1">
                        <a:lumMod val="95000"/>
                      </a:schemeClr>
                    </a:solidFill>
                  </a:tcPr>
                </a:tc>
                <a:tc>
                  <a:txBody>
                    <a:bodyPr/>
                    <a:lstStyle/>
                    <a:p>
                      <a:r>
                        <a:rPr kumimoji="1" lang="en-US" altLang="ja-JP" sz="900" dirty="0" smtClean="0"/>
                        <a:t>【2019</a:t>
                      </a:r>
                      <a:r>
                        <a:rPr kumimoji="1" lang="ja-JP" altLang="en-US" sz="900" dirty="0" smtClean="0"/>
                        <a:t>年度</a:t>
                      </a:r>
                      <a:r>
                        <a:rPr kumimoji="1" lang="en-US" altLang="ja-JP" sz="900" dirty="0" smtClean="0"/>
                        <a:t>】</a:t>
                      </a:r>
                    </a:p>
                    <a:p>
                      <a:pPr algn="ctr"/>
                      <a:r>
                        <a:rPr kumimoji="1" lang="en-US" altLang="ja-JP" sz="900" dirty="0" smtClean="0"/>
                        <a:t>8,460</a:t>
                      </a:r>
                      <a:endParaRPr kumimoji="1" lang="en-US" altLang="ja-JP" sz="900" baseline="0" dirty="0" smtClean="0"/>
                    </a:p>
                  </a:txBody>
                  <a:tcPr anchor="ctr"/>
                </a:tc>
                <a:extLst>
                  <a:ext uri="{0D108BD9-81ED-4DB2-BD59-A6C34878D82A}">
                    <a16:rowId xmlns:a16="http://schemas.microsoft.com/office/drawing/2014/main" val="10002"/>
                  </a:ext>
                </a:extLst>
              </a:tr>
            </a:tbl>
          </a:graphicData>
        </a:graphic>
      </p:graphicFrame>
      <p:sp>
        <p:nvSpPr>
          <p:cNvPr id="33" name="正方形/長方形 32"/>
          <p:cNvSpPr/>
          <p:nvPr/>
        </p:nvSpPr>
        <p:spPr>
          <a:xfrm>
            <a:off x="5344594" y="2708920"/>
            <a:ext cx="811581" cy="128908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フローチャート : 組合せ 37"/>
          <p:cNvSpPr/>
          <p:nvPr/>
        </p:nvSpPr>
        <p:spPr>
          <a:xfrm rot="16200000">
            <a:off x="5722649" y="3430482"/>
            <a:ext cx="1155088" cy="144014"/>
          </a:xfrm>
          <a:prstGeom prst="flowChartMerge">
            <a:avLst/>
          </a:prstGeom>
          <a:solidFill>
            <a:srgbClr val="00B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6447605" y="2708920"/>
            <a:ext cx="2588889" cy="784830"/>
          </a:xfrm>
          <a:prstGeom prst="rect">
            <a:avLst/>
          </a:prstGeom>
          <a:noFill/>
          <a:ln>
            <a:solidFill>
              <a:schemeClr val="tx1"/>
            </a:solidFill>
          </a:ln>
        </p:spPr>
        <p:txBody>
          <a:bodyPr wrap="square" rtlCol="0">
            <a:spAutoFit/>
          </a:bodyPr>
          <a:lstStyle/>
          <a:p>
            <a:r>
              <a:rPr lang="ja-JP" altLang="en-US" sz="900" dirty="0" smtClean="0"/>
              <a:t>・</a:t>
            </a:r>
            <a:r>
              <a:rPr lang="en-US" altLang="ja-JP" sz="900" dirty="0" smtClean="0"/>
              <a:t>2017</a:t>
            </a:r>
            <a:r>
              <a:rPr lang="ja-JP" altLang="en-US" sz="900" dirty="0" smtClean="0"/>
              <a:t>年度は</a:t>
            </a:r>
            <a:r>
              <a:rPr lang="en-US" altLang="ja-JP" sz="900" dirty="0" smtClean="0"/>
              <a:t>2.9%</a:t>
            </a:r>
            <a:r>
              <a:rPr lang="ja-JP" altLang="en-US" sz="900" dirty="0" smtClean="0"/>
              <a:t>で前年度より大幅に改善</a:t>
            </a:r>
            <a:r>
              <a:rPr lang="ja-JP" altLang="en-US" sz="900" dirty="0"/>
              <a:t>、</a:t>
            </a:r>
            <a:r>
              <a:rPr lang="en-US" altLang="ja-JP" sz="900" dirty="0" smtClean="0"/>
              <a:t>2010</a:t>
            </a:r>
            <a:r>
              <a:rPr lang="ja-JP" altLang="en-US" sz="900" dirty="0" smtClean="0"/>
              <a:t>年～</a:t>
            </a:r>
            <a:r>
              <a:rPr lang="en-US" altLang="ja-JP" sz="900" dirty="0" smtClean="0"/>
              <a:t>2017</a:t>
            </a:r>
            <a:r>
              <a:rPr lang="ja-JP" altLang="en-US" sz="900" dirty="0" smtClean="0"/>
              <a:t>年の年平均は</a:t>
            </a:r>
            <a:r>
              <a:rPr lang="en-US" altLang="ja-JP" sz="900" dirty="0" smtClean="0"/>
              <a:t>1.0</a:t>
            </a:r>
            <a:r>
              <a:rPr lang="ja-JP" altLang="en-US" sz="900" dirty="0" smtClean="0"/>
              <a:t>％となった。</a:t>
            </a:r>
            <a:endParaRPr lang="en-US" altLang="ja-JP" sz="900" dirty="0" smtClean="0"/>
          </a:p>
          <a:p>
            <a:r>
              <a:rPr lang="ja-JP" altLang="en-US" sz="900" dirty="0" smtClean="0"/>
              <a:t>・</a:t>
            </a:r>
            <a:r>
              <a:rPr lang="en-US" altLang="ja-JP" sz="900" dirty="0" smtClean="0"/>
              <a:t>2015</a:t>
            </a:r>
            <a:r>
              <a:rPr lang="ja-JP" altLang="en-US" sz="900" dirty="0" smtClean="0"/>
              <a:t>年度以降、年間</a:t>
            </a:r>
            <a:r>
              <a:rPr lang="en-US" altLang="ja-JP" sz="900" dirty="0" smtClean="0"/>
              <a:t>10,000</a:t>
            </a:r>
            <a:r>
              <a:rPr lang="ja-JP" altLang="en-US" sz="900" dirty="0" smtClean="0"/>
              <a:t>か所が継続していたが、</a:t>
            </a:r>
            <a:r>
              <a:rPr lang="en-US" altLang="ja-JP" sz="900" dirty="0" smtClean="0"/>
              <a:t>2018</a:t>
            </a:r>
            <a:r>
              <a:rPr lang="ja-JP" altLang="en-US" sz="900" dirty="0" smtClean="0"/>
              <a:t>年度から目標を下回っており、</a:t>
            </a:r>
            <a:r>
              <a:rPr lang="en-US" altLang="ja-JP" sz="900" dirty="0" smtClean="0"/>
              <a:t>2019</a:t>
            </a:r>
            <a:r>
              <a:rPr lang="ja-JP" altLang="en-US" sz="900" dirty="0" smtClean="0"/>
              <a:t>年度も同程度にとどまった。</a:t>
            </a:r>
            <a:endParaRPr lang="en-US" altLang="ja-JP" sz="900" dirty="0"/>
          </a:p>
        </p:txBody>
      </p:sp>
      <p:sp>
        <p:nvSpPr>
          <p:cNvPr id="40" name="フローチャート : 組合せ 39"/>
          <p:cNvSpPr/>
          <p:nvPr/>
        </p:nvSpPr>
        <p:spPr>
          <a:xfrm rot="16200000">
            <a:off x="5722649" y="5086665"/>
            <a:ext cx="1155088" cy="144014"/>
          </a:xfrm>
          <a:prstGeom prst="flowChartMerge">
            <a:avLst/>
          </a:prstGeom>
          <a:solidFill>
            <a:srgbClr val="00B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38117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2306</Words>
  <Application>Microsoft Office PowerPoint</Application>
  <PresentationFormat>画面に合わせる (4:3)</PresentationFormat>
  <Paragraphs>334</Paragraphs>
  <Slides>4</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4</vt:i4>
      </vt:variant>
    </vt:vector>
  </HeadingPairs>
  <TitlesOfParts>
    <vt:vector size="16" baseType="lpstr">
      <vt:lpstr>HGP創英角ｺﾞｼｯｸUB</vt:lpstr>
      <vt:lpstr>Meiryo UI</vt:lpstr>
      <vt:lpstr>ＭＳ Ｐゴシック</vt:lpstr>
      <vt:lpstr>新細明體</vt:lpstr>
      <vt:lpstr>UD デジタル 教科書体 NK-R</vt:lpstr>
      <vt:lpstr>メイリオ</vt:lpstr>
      <vt:lpstr>Arial</vt:lpstr>
      <vt:lpstr>Calibri</vt:lpstr>
      <vt:lpstr>Trebuchet MS</vt:lpstr>
      <vt:lpstr>Wingdings 3</vt:lpstr>
      <vt:lpstr>Office テーマ</vt:lpstr>
      <vt:lpstr>ファセット</vt:lpstr>
      <vt:lpstr>第1期「大阪府まち・ひと・しごと創生総合戦略」具体的目標の進捗状況</vt:lpstr>
      <vt:lpstr>方向性Ⅰ）若者が活躍でき、子育て安心の都市「大阪」の実現</vt:lpstr>
      <vt:lpstr>方向性Ⅱ）人口減少・超高齢社会でも持続可能な地域づくり</vt:lpstr>
      <vt:lpstr>方向性Ⅲ）東西二極の一極としての社会経済構造の構築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2020-08-31T08:33:35Z</dcterms:created>
  <dcterms:modified xsi:type="dcterms:W3CDTF">2020-08-31T08:33:40Z</dcterms:modified>
</cp:coreProperties>
</file>