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72" r:id="rId1"/>
    <p:sldMasterId id="2147483684" r:id="rId2"/>
  </p:sldMasterIdLst>
  <p:notesMasterIdLst>
    <p:notesMasterId r:id="rId14"/>
  </p:notesMasterIdLst>
  <p:sldIdLst>
    <p:sldId id="268" r:id="rId3"/>
    <p:sldId id="269" r:id="rId4"/>
    <p:sldId id="279" r:id="rId5"/>
    <p:sldId id="280" r:id="rId6"/>
    <p:sldId id="281" r:id="rId7"/>
    <p:sldId id="272" r:id="rId8"/>
    <p:sldId id="273" r:id="rId9"/>
    <p:sldId id="274" r:id="rId10"/>
    <p:sldId id="275" r:id="rId11"/>
    <p:sldId id="276" r:id="rId12"/>
    <p:sldId id="278" r:id="rId13"/>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032" userDrawn="1">
          <p15:clr>
            <a:srgbClr val="A4A3A4"/>
          </p15:clr>
        </p15:guide>
        <p15:guide id="2" orient="horz" pos="3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D13B"/>
    <a:srgbClr val="5FA3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632" autoAdjust="0"/>
    <p:restoredTop sz="94660"/>
  </p:normalViewPr>
  <p:slideViewPr>
    <p:cSldViewPr snapToGrid="0" showGuides="1">
      <p:cViewPr varScale="1">
        <p:scale>
          <a:sx n="48" d="100"/>
          <a:sy n="48" d="100"/>
        </p:scale>
        <p:origin x="810" y="54"/>
      </p:cViewPr>
      <p:guideLst>
        <p:guide pos="4032"/>
        <p:guide orient="horz" pos="3024"/>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326290C-0671-4945-A593-F426628B3F35}" type="datetimeFigureOut">
              <a:rPr kumimoji="1" lang="ja-JP" altLang="en-US" smtClean="0"/>
              <a:t>2021/5/20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B9F0A57-07DF-49BF-A3F4-CC761F38C84B}" type="slidenum">
              <a:rPr kumimoji="1" lang="ja-JP" altLang="en-US" smtClean="0"/>
              <a:t>‹#›</a:t>
            </a:fld>
            <a:endParaRPr kumimoji="1" lang="ja-JP" altLang="en-US"/>
          </a:p>
        </p:txBody>
      </p:sp>
    </p:spTree>
    <p:extLst>
      <p:ext uri="{BB962C8B-B14F-4D97-AF65-F5344CB8AC3E}">
        <p14:creationId xmlns:p14="http://schemas.microsoft.com/office/powerpoint/2010/main" val="20680103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9F0A57-07DF-49BF-A3F4-CC761F38C84B}" type="slidenum">
              <a:rPr kumimoji="1" lang="ja-JP" altLang="en-US" smtClean="0"/>
              <a:t>1</a:t>
            </a:fld>
            <a:endParaRPr kumimoji="1" lang="ja-JP" altLang="en-US"/>
          </a:p>
        </p:txBody>
      </p:sp>
    </p:spTree>
    <p:extLst>
      <p:ext uri="{BB962C8B-B14F-4D97-AF65-F5344CB8AC3E}">
        <p14:creationId xmlns:p14="http://schemas.microsoft.com/office/powerpoint/2010/main" val="3193348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B9F0A57-07DF-49BF-A3F4-CC761F38C84B}" type="slidenum">
              <a:rPr kumimoji="1" lang="ja-JP" altLang="en-US" smtClean="0"/>
              <a:t>3</a:t>
            </a:fld>
            <a:endParaRPr kumimoji="1" lang="ja-JP" altLang="en-US"/>
          </a:p>
        </p:txBody>
      </p:sp>
    </p:spTree>
    <p:extLst>
      <p:ext uri="{BB962C8B-B14F-4D97-AF65-F5344CB8AC3E}">
        <p14:creationId xmlns:p14="http://schemas.microsoft.com/office/powerpoint/2010/main" val="976138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9F0A57-07DF-49BF-A3F4-CC761F38C84B}" type="slidenum">
              <a:rPr kumimoji="1" lang="ja-JP" altLang="en-US" smtClean="0"/>
              <a:t>4</a:t>
            </a:fld>
            <a:endParaRPr kumimoji="1" lang="ja-JP" altLang="en-US"/>
          </a:p>
        </p:txBody>
      </p:sp>
    </p:spTree>
    <p:extLst>
      <p:ext uri="{BB962C8B-B14F-4D97-AF65-F5344CB8AC3E}">
        <p14:creationId xmlns:p14="http://schemas.microsoft.com/office/powerpoint/2010/main" val="1931215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8</a:t>
            </a:fld>
            <a:endParaRPr kumimoji="1" lang="ja-JP" altLang="en-US"/>
          </a:p>
        </p:txBody>
      </p:sp>
    </p:spTree>
    <p:extLst>
      <p:ext uri="{BB962C8B-B14F-4D97-AF65-F5344CB8AC3E}">
        <p14:creationId xmlns:p14="http://schemas.microsoft.com/office/powerpoint/2010/main" val="4042292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9F0A57-07DF-49BF-A3F4-CC761F38C84B}" type="slidenum">
              <a:rPr kumimoji="1" lang="ja-JP" altLang="en-US" smtClean="0"/>
              <a:t>10</a:t>
            </a:fld>
            <a:endParaRPr kumimoji="1" lang="ja-JP" altLang="en-US"/>
          </a:p>
        </p:txBody>
      </p:sp>
    </p:spTree>
    <p:extLst>
      <p:ext uri="{BB962C8B-B14F-4D97-AF65-F5344CB8AC3E}">
        <p14:creationId xmlns:p14="http://schemas.microsoft.com/office/powerpoint/2010/main" val="474524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8F010B7-BFE2-4016-9D20-1B506CE050EF}"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579463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D334D6-577B-45AA-8131-7BB70EC7C80E}"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1928273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D946C0-2EAE-4216-AE56-F50BABBC43E2}"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1326415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11853" y="-11855"/>
            <a:ext cx="12837726" cy="9624909"/>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82834" y="3366348"/>
            <a:ext cx="8157407" cy="2304823"/>
          </a:xfrm>
        </p:spPr>
        <p:txBody>
          <a:bodyPr anchor="b">
            <a:noAutofit/>
          </a:bodyPr>
          <a:lstStyle>
            <a:lvl1pPr algn="r">
              <a:defRPr sz="756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82834" y="5671168"/>
            <a:ext cx="8157407" cy="1535659"/>
          </a:xfrm>
        </p:spPr>
        <p:txBody>
          <a:bodyPr anchor="t"/>
          <a:lstStyle>
            <a:lvl1pPr marL="0" indent="0" algn="r">
              <a:buNone/>
              <a:defRPr>
                <a:solidFill>
                  <a:schemeClr val="tx1">
                    <a:lumMod val="50000"/>
                    <a:lumOff val="50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D46EDF4-10CE-4189-B633-CA42E52DAB2E}"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1867058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0E108B-ED2C-45F2-9D9E-0C16F727AE9B}"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13405942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53438" y="3781216"/>
            <a:ext cx="8886801" cy="2557213"/>
          </a:xfrm>
        </p:spPr>
        <p:txBody>
          <a:bodyPr anchor="b"/>
          <a:lstStyle>
            <a:lvl1pPr algn="l">
              <a:defRPr sz="56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53438" y="6338427"/>
            <a:ext cx="8886801" cy="1204560"/>
          </a:xfrm>
        </p:spPr>
        <p:txBody>
          <a:bodyPr anchor="t"/>
          <a:lstStyle>
            <a:lvl1pPr marL="0" indent="0" algn="l">
              <a:buNone/>
              <a:defRPr sz="2800">
                <a:solidFill>
                  <a:schemeClr val="tx1">
                    <a:lumMod val="50000"/>
                    <a:lumOff val="50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FDBA3AA-852C-4DAC-BB47-DEFBD6C3C6F6}"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400610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53440" y="853440"/>
            <a:ext cx="8886800" cy="184912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53441" y="3024825"/>
            <a:ext cx="4323353" cy="5433081"/>
          </a:xfrm>
        </p:spPr>
        <p:txBody>
          <a:bodyPr>
            <a:normAutofit/>
          </a:bodyPr>
          <a:lstStyle>
            <a:lvl1pPr>
              <a:defRPr sz="2520"/>
            </a:lvl1pPr>
            <a:lvl2pPr>
              <a:defRPr sz="2240"/>
            </a:lvl2pPr>
            <a:lvl3pPr>
              <a:defRPr sz="1960"/>
            </a:lvl3pPr>
            <a:lvl4pPr>
              <a:defRPr sz="1680"/>
            </a:lvl4pPr>
            <a:lvl5pPr>
              <a:defRPr sz="1680"/>
            </a:lvl5pPr>
            <a:lvl6pPr>
              <a:defRPr sz="1680"/>
            </a:lvl6pPr>
            <a:lvl7pPr>
              <a:defRPr sz="1680"/>
            </a:lvl7pPr>
            <a:lvl8pPr>
              <a:defRPr sz="1680"/>
            </a:lvl8pPr>
            <a:lvl9pPr>
              <a:defRPr sz="168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6886" y="3024827"/>
            <a:ext cx="4323354" cy="5433082"/>
          </a:xfrm>
        </p:spPr>
        <p:txBody>
          <a:bodyPr>
            <a:normAutofit/>
          </a:bodyPr>
          <a:lstStyle>
            <a:lvl1pPr>
              <a:defRPr sz="2520"/>
            </a:lvl1pPr>
            <a:lvl2pPr>
              <a:defRPr sz="2240"/>
            </a:lvl2pPr>
            <a:lvl3pPr>
              <a:defRPr sz="1960"/>
            </a:lvl3pPr>
            <a:lvl4pPr>
              <a:defRPr sz="1680"/>
            </a:lvl4pPr>
            <a:lvl5pPr>
              <a:defRPr sz="1680"/>
            </a:lvl5pPr>
            <a:lvl6pPr>
              <a:defRPr sz="1680"/>
            </a:lvl6pPr>
            <a:lvl7pPr>
              <a:defRPr sz="1680"/>
            </a:lvl7pPr>
            <a:lvl8pPr>
              <a:defRPr sz="1680"/>
            </a:lvl8pPr>
            <a:lvl9pPr>
              <a:defRPr sz="168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9ED437-FA87-47E3-AFDA-DCBA81C425F9}" type="datetime1">
              <a:rPr kumimoji="1" lang="ja-JP" altLang="en-US" smtClean="0"/>
              <a:t>2021/5/20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2477681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53439" y="853440"/>
            <a:ext cx="8886798" cy="184912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53439" y="3025376"/>
            <a:ext cx="4326941" cy="806767"/>
          </a:xfrm>
        </p:spPr>
        <p:txBody>
          <a:bodyPr anchor="b">
            <a:noAutofit/>
          </a:bodyPr>
          <a:lstStyle>
            <a:lvl1pPr marL="0" indent="0">
              <a:buNone/>
              <a:defRPr sz="3360" b="0"/>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53439" y="3832145"/>
            <a:ext cx="4326941" cy="4625764"/>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3296" y="3025376"/>
            <a:ext cx="4326941" cy="806767"/>
          </a:xfrm>
        </p:spPr>
        <p:txBody>
          <a:bodyPr anchor="b">
            <a:noAutofit/>
          </a:bodyPr>
          <a:lstStyle>
            <a:lvl1pPr marL="0" indent="0">
              <a:buNone/>
              <a:defRPr sz="3360" b="0"/>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5413296" y="3832145"/>
            <a:ext cx="4326941" cy="4625764"/>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21A3F6E-E1DA-4F8E-9ABC-E971ED4E34A1}" type="datetime1">
              <a:rPr kumimoji="1" lang="ja-JP" altLang="en-US" smtClean="0"/>
              <a:t>2021/5/20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42928615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53438" y="853440"/>
            <a:ext cx="8886800" cy="184912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8A69213-37E1-4AE9-BA2C-E39838AEEDD0}" type="datetime1">
              <a:rPr kumimoji="1" lang="ja-JP" altLang="en-US" smtClean="0"/>
              <a:t>2021/5/20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37086998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51EFF8-343D-4E7F-A12D-743FA7E6C50A}" type="datetime1">
              <a:rPr kumimoji="1" lang="ja-JP" altLang="en-US" smtClean="0"/>
              <a:t>2021/5/20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28365252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53439" y="2098046"/>
            <a:ext cx="3906255" cy="1789852"/>
          </a:xfrm>
        </p:spPr>
        <p:txBody>
          <a:bodyPr anchor="b">
            <a:normAutofit/>
          </a:bodyPr>
          <a:lstStyle>
            <a:lvl1pPr>
              <a:defRPr sz="2800"/>
            </a:lvl1pPr>
          </a:lstStyle>
          <a:p>
            <a:r>
              <a:rPr lang="ja-JP" altLang="en-US"/>
              <a:t>マスター タイトルの書式設定</a:t>
            </a:r>
            <a:endParaRPr lang="en-US" dirty="0"/>
          </a:p>
        </p:txBody>
      </p:sp>
      <p:sp>
        <p:nvSpPr>
          <p:cNvPr id="3" name="Content Placeholder 2"/>
          <p:cNvSpPr>
            <a:spLocks noGrp="1"/>
          </p:cNvSpPr>
          <p:nvPr>
            <p:ph idx="1"/>
          </p:nvPr>
        </p:nvSpPr>
        <p:spPr>
          <a:xfrm>
            <a:off x="4999786" y="720896"/>
            <a:ext cx="4740452" cy="773701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3439" y="3887897"/>
            <a:ext cx="3906255" cy="3618229"/>
          </a:xfrm>
        </p:spPr>
        <p:txBody>
          <a:bodyPr>
            <a:normAutofit/>
          </a:bodyPr>
          <a:lstStyle>
            <a:lvl1pPr marL="0" indent="0">
              <a:buNone/>
              <a:defRPr sz="196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C45C931-3625-4B7E-B948-59F783962AB6}" type="datetime1">
              <a:rPr kumimoji="1" lang="ja-JP" altLang="en-US" smtClean="0"/>
              <a:t>2021/5/20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942668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45EB78-EBCD-409B-A5AB-3F3DE2D7430B}"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12062853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53438" y="6720840"/>
            <a:ext cx="8886800" cy="793433"/>
          </a:xfrm>
        </p:spPr>
        <p:txBody>
          <a:bodyPr anchor="b">
            <a:normAutofit/>
          </a:bodyPr>
          <a:lstStyle>
            <a:lvl1pPr algn="l">
              <a:defRPr sz="336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53438" y="853440"/>
            <a:ext cx="8886800" cy="5384005"/>
          </a:xfrm>
        </p:spPr>
        <p:txBody>
          <a:bodyPr anchor="t">
            <a:normAutofit/>
          </a:bodyPr>
          <a:lstStyle>
            <a:lvl1pPr marL="0" indent="0" algn="ctr">
              <a:buNone/>
              <a:defRPr sz="2240"/>
            </a:lvl1pPr>
            <a:lvl2pPr marL="640080" indent="0">
              <a:buNone/>
              <a:defRPr sz="2240"/>
            </a:lvl2pPr>
            <a:lvl3pPr marL="1280160" indent="0">
              <a:buNone/>
              <a:defRPr sz="2240"/>
            </a:lvl3pPr>
            <a:lvl4pPr marL="1920240" indent="0">
              <a:buNone/>
              <a:defRPr sz="2240"/>
            </a:lvl4pPr>
            <a:lvl5pPr marL="2560320" indent="0">
              <a:buNone/>
              <a:defRPr sz="2240"/>
            </a:lvl5pPr>
            <a:lvl6pPr marL="3200400" indent="0">
              <a:buNone/>
              <a:defRPr sz="2240"/>
            </a:lvl6pPr>
            <a:lvl7pPr marL="3840480" indent="0">
              <a:buNone/>
              <a:defRPr sz="2240"/>
            </a:lvl7pPr>
            <a:lvl8pPr marL="4480560" indent="0">
              <a:buNone/>
              <a:defRPr sz="2240"/>
            </a:lvl8pPr>
            <a:lvl9pPr marL="5120640" indent="0">
              <a:buNone/>
              <a:defRPr sz="2240"/>
            </a:lvl9pPr>
          </a:lstStyle>
          <a:p>
            <a:r>
              <a:rPr lang="ja-JP" altLang="en-US"/>
              <a:t>図を追加</a:t>
            </a:r>
            <a:endParaRPr lang="en-US" dirty="0"/>
          </a:p>
        </p:txBody>
      </p:sp>
      <p:sp>
        <p:nvSpPr>
          <p:cNvPr id="4" name="Text Placeholder 3"/>
          <p:cNvSpPr>
            <a:spLocks noGrp="1"/>
          </p:cNvSpPr>
          <p:nvPr>
            <p:ph type="body" sz="half" idx="2"/>
          </p:nvPr>
        </p:nvSpPr>
        <p:spPr>
          <a:xfrm>
            <a:off x="853438" y="7514273"/>
            <a:ext cx="8886800" cy="943634"/>
          </a:xfrm>
        </p:spPr>
        <p:txBody>
          <a:bodyPr>
            <a:normAutofit/>
          </a:bodyPr>
          <a:lstStyle>
            <a:lvl1pPr marL="0" indent="0">
              <a:buNone/>
              <a:defRPr sz="168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91BD82-A6E1-426D-B49D-01C3A19F8403}" type="datetime1">
              <a:rPr kumimoji="1" lang="ja-JP" altLang="en-US" smtClean="0"/>
              <a:t>2021/5/20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32404630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53440" y="853440"/>
            <a:ext cx="8886800" cy="4765040"/>
          </a:xfrm>
        </p:spPr>
        <p:txBody>
          <a:bodyPr anchor="ctr">
            <a:normAutofit/>
          </a:bodyPr>
          <a:lstStyle>
            <a:lvl1pPr algn="l">
              <a:defRPr sz="616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53440" y="6258560"/>
            <a:ext cx="8886800" cy="2199347"/>
          </a:xfrm>
        </p:spPr>
        <p:txBody>
          <a:bodyPr anchor="ctr">
            <a:normAutofit/>
          </a:bodyPr>
          <a:lstStyle>
            <a:lvl1pPr marL="0" indent="0" algn="l">
              <a:buNone/>
              <a:defRPr sz="2520">
                <a:solidFill>
                  <a:schemeClr val="tx1">
                    <a:lumMod val="75000"/>
                    <a:lumOff val="2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0E9DBDB-1CFD-4442-894F-FE0248A431EA}"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7201633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084839" y="853440"/>
            <a:ext cx="8501055" cy="4231640"/>
          </a:xfrm>
        </p:spPr>
        <p:txBody>
          <a:bodyPr anchor="ctr">
            <a:normAutofit/>
          </a:bodyPr>
          <a:lstStyle>
            <a:lvl1pPr algn="l">
              <a:defRPr sz="616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541503" y="5085080"/>
            <a:ext cx="7587726" cy="533400"/>
          </a:xfrm>
        </p:spPr>
        <p:txBody>
          <a:bodyPr anchor="ctr">
            <a:noAutofit/>
          </a:bodyPr>
          <a:lstStyle>
            <a:lvl1pPr marL="0" indent="0">
              <a:buFontTx/>
              <a:buNone/>
              <a:defRPr sz="2240">
                <a:solidFill>
                  <a:schemeClr val="tx1">
                    <a:lumMod val="50000"/>
                    <a:lumOff val="50000"/>
                  </a:schemeClr>
                </a:solidFill>
              </a:defRPr>
            </a:lvl1pPr>
            <a:lvl2pPr marL="640080" indent="0">
              <a:buFontTx/>
              <a:buNone/>
              <a:defRPr/>
            </a:lvl2pPr>
            <a:lvl3pPr marL="1280160" indent="0">
              <a:buFontTx/>
              <a:buNone/>
              <a:defRPr/>
            </a:lvl3pPr>
            <a:lvl4pPr marL="1920240" indent="0">
              <a:buFontTx/>
              <a:buNone/>
              <a:defRPr/>
            </a:lvl4pPr>
            <a:lvl5pPr marL="256032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53438" y="6258560"/>
            <a:ext cx="8886801" cy="2199347"/>
          </a:xfrm>
        </p:spPr>
        <p:txBody>
          <a:bodyPr anchor="ctr">
            <a:normAutofit/>
          </a:bodyPr>
          <a:lstStyle>
            <a:lvl1pPr marL="0" indent="0" algn="l">
              <a:buNone/>
              <a:defRPr sz="2520">
                <a:solidFill>
                  <a:schemeClr val="tx1">
                    <a:lumMod val="75000"/>
                    <a:lumOff val="2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FA4A73-395D-4EFB-ADEC-5F67FB1E4BFA}"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
        <p:nvSpPr>
          <p:cNvPr id="24" name="TextBox 23"/>
          <p:cNvSpPr txBox="1"/>
          <p:nvPr/>
        </p:nvSpPr>
        <p:spPr>
          <a:xfrm>
            <a:off x="675796" y="1106529"/>
            <a:ext cx="640247" cy="818686"/>
          </a:xfrm>
          <a:prstGeom prst="rect">
            <a:avLst/>
          </a:prstGeom>
        </p:spPr>
        <p:txBody>
          <a:bodyPr vert="horz" lIns="128016" tIns="64008" rIns="128016" bIns="64008" rtlCol="0" anchor="ctr">
            <a:noAutofit/>
          </a:bodyPr>
          <a:lstStyle/>
          <a:p>
            <a:pPr lvl="0"/>
            <a:r>
              <a:rPr lang="en-US" sz="112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446779" y="4041179"/>
            <a:ext cx="640247" cy="818686"/>
          </a:xfrm>
          <a:prstGeom prst="rect">
            <a:avLst/>
          </a:prstGeom>
        </p:spPr>
        <p:txBody>
          <a:bodyPr vert="horz" lIns="128016" tIns="64008" rIns="128016" bIns="64008" rtlCol="0" anchor="ctr">
            <a:noAutofit/>
          </a:bodyPr>
          <a:lstStyle/>
          <a:p>
            <a:pPr lvl="0"/>
            <a:r>
              <a:rPr lang="en-US" sz="112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041799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53438" y="2704783"/>
            <a:ext cx="8886801" cy="3633644"/>
          </a:xfrm>
        </p:spPr>
        <p:txBody>
          <a:bodyPr anchor="b">
            <a:normAutofit/>
          </a:bodyPr>
          <a:lstStyle>
            <a:lvl1pPr algn="l">
              <a:defRPr sz="616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53438" y="6338427"/>
            <a:ext cx="8886801" cy="2119480"/>
          </a:xfrm>
        </p:spPr>
        <p:txBody>
          <a:bodyPr anchor="t">
            <a:normAutofit/>
          </a:bodyPr>
          <a:lstStyle>
            <a:lvl1pPr marL="0" indent="0" algn="l">
              <a:buNone/>
              <a:defRPr sz="2520">
                <a:solidFill>
                  <a:schemeClr val="tx1">
                    <a:lumMod val="75000"/>
                    <a:lumOff val="2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2209E8E-CFDE-47BC-B9EF-BA2DD2799A16}"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17442811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084839" y="853440"/>
            <a:ext cx="8501055" cy="4231640"/>
          </a:xfrm>
        </p:spPr>
        <p:txBody>
          <a:bodyPr anchor="ctr">
            <a:normAutofit/>
          </a:bodyPr>
          <a:lstStyle>
            <a:lvl1pPr algn="l">
              <a:defRPr sz="616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53436" y="5618480"/>
            <a:ext cx="8886802" cy="719947"/>
          </a:xfrm>
        </p:spPr>
        <p:txBody>
          <a:bodyPr anchor="b">
            <a:noAutofit/>
          </a:bodyPr>
          <a:lstStyle>
            <a:lvl1pPr marL="0" indent="0">
              <a:buFontTx/>
              <a:buNone/>
              <a:defRPr sz="3360">
                <a:solidFill>
                  <a:schemeClr val="tx1">
                    <a:lumMod val="75000"/>
                    <a:lumOff val="25000"/>
                  </a:schemeClr>
                </a:solidFill>
              </a:defRPr>
            </a:lvl1pPr>
            <a:lvl2pPr marL="640080" indent="0">
              <a:buFontTx/>
              <a:buNone/>
              <a:defRPr/>
            </a:lvl2pPr>
            <a:lvl3pPr marL="1280160" indent="0">
              <a:buFontTx/>
              <a:buNone/>
              <a:defRPr/>
            </a:lvl3pPr>
            <a:lvl4pPr marL="1920240" indent="0">
              <a:buFontTx/>
              <a:buNone/>
              <a:defRPr/>
            </a:lvl4pPr>
            <a:lvl5pPr marL="256032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53438" y="6338427"/>
            <a:ext cx="8886801" cy="2119480"/>
          </a:xfrm>
        </p:spPr>
        <p:txBody>
          <a:bodyPr anchor="t">
            <a:normAutofit/>
          </a:bodyPr>
          <a:lstStyle>
            <a:lvl1pPr marL="0" indent="0" algn="l">
              <a:buNone/>
              <a:defRPr sz="2520">
                <a:solidFill>
                  <a:schemeClr val="tx1">
                    <a:lumMod val="50000"/>
                    <a:lumOff val="50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491EDB-789A-4FAC-8FBC-36FDB7B19BBC}"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
        <p:nvSpPr>
          <p:cNvPr id="24" name="TextBox 23"/>
          <p:cNvSpPr txBox="1"/>
          <p:nvPr/>
        </p:nvSpPr>
        <p:spPr>
          <a:xfrm>
            <a:off x="675796" y="1106529"/>
            <a:ext cx="640247" cy="818686"/>
          </a:xfrm>
          <a:prstGeom prst="rect">
            <a:avLst/>
          </a:prstGeom>
        </p:spPr>
        <p:txBody>
          <a:bodyPr vert="horz" lIns="128016" tIns="64008" rIns="128016" bIns="64008" rtlCol="0" anchor="ctr">
            <a:noAutofit/>
          </a:bodyPr>
          <a:lstStyle/>
          <a:p>
            <a:pPr lvl="0"/>
            <a:r>
              <a:rPr lang="en-US" sz="112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446779" y="4041179"/>
            <a:ext cx="640247" cy="818686"/>
          </a:xfrm>
          <a:prstGeom prst="rect">
            <a:avLst/>
          </a:prstGeom>
        </p:spPr>
        <p:txBody>
          <a:bodyPr vert="horz" lIns="128016" tIns="64008" rIns="128016" bIns="64008" rtlCol="0" anchor="ctr">
            <a:noAutofit/>
          </a:bodyPr>
          <a:lstStyle/>
          <a:p>
            <a:pPr lvl="0"/>
            <a:r>
              <a:rPr lang="en-US" sz="112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31868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862188" y="853440"/>
            <a:ext cx="8878051" cy="4231640"/>
          </a:xfrm>
        </p:spPr>
        <p:txBody>
          <a:bodyPr anchor="ctr">
            <a:normAutofit/>
          </a:bodyPr>
          <a:lstStyle>
            <a:lvl1pPr algn="l">
              <a:defRPr sz="616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53436" y="5618480"/>
            <a:ext cx="8886802" cy="719947"/>
          </a:xfrm>
        </p:spPr>
        <p:txBody>
          <a:bodyPr anchor="b">
            <a:noAutofit/>
          </a:bodyPr>
          <a:lstStyle>
            <a:lvl1pPr marL="0" indent="0">
              <a:buFontTx/>
              <a:buNone/>
              <a:defRPr sz="3360">
                <a:solidFill>
                  <a:schemeClr val="accent1"/>
                </a:solidFill>
              </a:defRPr>
            </a:lvl1pPr>
            <a:lvl2pPr marL="640080" indent="0">
              <a:buFontTx/>
              <a:buNone/>
              <a:defRPr/>
            </a:lvl2pPr>
            <a:lvl3pPr marL="1280160" indent="0">
              <a:buFontTx/>
              <a:buNone/>
              <a:defRPr/>
            </a:lvl3pPr>
            <a:lvl4pPr marL="1920240" indent="0">
              <a:buFontTx/>
              <a:buNone/>
              <a:defRPr/>
            </a:lvl4pPr>
            <a:lvl5pPr marL="256032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53438" y="6338427"/>
            <a:ext cx="8886801" cy="2119480"/>
          </a:xfrm>
        </p:spPr>
        <p:txBody>
          <a:bodyPr anchor="t">
            <a:normAutofit/>
          </a:bodyPr>
          <a:lstStyle>
            <a:lvl1pPr marL="0" indent="0" algn="l">
              <a:buNone/>
              <a:defRPr sz="2520">
                <a:solidFill>
                  <a:schemeClr val="tx1">
                    <a:lumMod val="50000"/>
                    <a:lumOff val="50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4DE529C-AD31-4CDA-966F-29944E41CD58}"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9557781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128BB9-8C3B-4586-BE64-8D8B82CF6173}"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17666023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68237" y="853441"/>
            <a:ext cx="1370337" cy="735203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53439" y="853441"/>
            <a:ext cx="7273036" cy="735203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943759-49C3-472F-AC5E-F8929379B739}"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774873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9DE7211-33B0-459C-A494-467D3AF917AA}"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1675746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0439945-86D3-4042-A82E-D43CA18D4E83}" type="datetime1">
              <a:rPr kumimoji="1" lang="ja-JP" altLang="en-US" smtClean="0"/>
              <a:t>2021/5/20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1622022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8A43EA3-18B8-4556-8B4D-EB8B21A37856}" type="datetime1">
              <a:rPr kumimoji="1" lang="ja-JP" altLang="en-US" smtClean="0"/>
              <a:t>2021/5/20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4121893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3973CF-9FBE-48D7-A88E-CB20FC38CF24}" type="datetime1">
              <a:rPr kumimoji="1" lang="ja-JP" altLang="en-US" smtClean="0"/>
              <a:t>2021/5/20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1922842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AEEE7F-7DF3-4F38-83D7-9E023565B609}" type="datetime1">
              <a:rPr kumimoji="1" lang="ja-JP" altLang="en-US" smtClean="0"/>
              <a:t>2021/5/20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2020668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40232B9-6292-4901-8334-DDC9B2339C08}" type="datetime1">
              <a:rPr kumimoji="1" lang="ja-JP" altLang="en-US" smtClean="0"/>
              <a:t>2021/5/20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3356164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00B366-C11A-4D4F-BFD8-780952AB266D}" type="datetime1">
              <a:rPr kumimoji="1" lang="ja-JP" altLang="en-US" smtClean="0"/>
              <a:t>2021/5/20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842963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FB3DF092-7BC1-49EC-8CA1-D75E5C7B7C03}" type="datetime1">
              <a:rPr kumimoji="1" lang="ja-JP" altLang="en-US" smtClean="0"/>
              <a:t>2021/5/20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39335296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1853" y="-11855"/>
            <a:ext cx="12837727" cy="9624909"/>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53439" y="853440"/>
            <a:ext cx="8886798" cy="184912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53438" y="3024827"/>
            <a:ext cx="8886800" cy="543308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567361" y="8457909"/>
            <a:ext cx="957785" cy="511175"/>
          </a:xfrm>
          <a:prstGeom prst="rect">
            <a:avLst/>
          </a:prstGeom>
        </p:spPr>
        <p:txBody>
          <a:bodyPr vert="horz" lIns="91440" tIns="45720" rIns="91440" bIns="45720" rtlCol="0" anchor="ctr"/>
          <a:lstStyle>
            <a:lvl1pPr algn="r">
              <a:defRPr sz="1260">
                <a:solidFill>
                  <a:schemeClr val="tx1">
                    <a:tint val="75000"/>
                  </a:schemeClr>
                </a:solidFill>
              </a:defRPr>
            </a:lvl1pPr>
          </a:lstStyle>
          <a:p>
            <a:fld id="{F02CA008-7F10-4D63-A4BB-88548BC88B79}" type="datetime1">
              <a:rPr kumimoji="1" lang="ja-JP" altLang="en-US" smtClean="0"/>
              <a:t>2021/5/20</a:t>
            </a:fld>
            <a:endParaRPr kumimoji="1" lang="ja-JP" altLang="en-US"/>
          </a:p>
        </p:txBody>
      </p:sp>
      <p:sp>
        <p:nvSpPr>
          <p:cNvPr id="5" name="Footer Placeholder 4"/>
          <p:cNvSpPr>
            <a:spLocks noGrp="1"/>
          </p:cNvSpPr>
          <p:nvPr>
            <p:ph type="ftr" sz="quarter" idx="3"/>
          </p:nvPr>
        </p:nvSpPr>
        <p:spPr>
          <a:xfrm>
            <a:off x="853439" y="8457909"/>
            <a:ext cx="6472162" cy="511175"/>
          </a:xfrm>
          <a:prstGeom prst="rect">
            <a:avLst/>
          </a:prstGeom>
        </p:spPr>
        <p:txBody>
          <a:bodyPr vert="horz" lIns="91440" tIns="45720" rIns="91440" bIns="45720" rtlCol="0" anchor="ctr"/>
          <a:lstStyle>
            <a:lvl1pPr algn="l">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22547" y="8457909"/>
            <a:ext cx="717693" cy="511175"/>
          </a:xfrm>
          <a:prstGeom prst="rect">
            <a:avLst/>
          </a:prstGeom>
        </p:spPr>
        <p:txBody>
          <a:bodyPr vert="horz" lIns="91440" tIns="45720" rIns="91440" bIns="45720" rtlCol="0" anchor="ctr"/>
          <a:lstStyle>
            <a:lvl1pPr algn="r">
              <a:defRPr sz="1260">
                <a:solidFill>
                  <a:schemeClr val="accent1"/>
                </a:solidFill>
              </a:defRPr>
            </a:lvl1p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32502442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hf hdr="0" ftr="0" dt="0"/>
  <p:txStyles>
    <p:titleStyle>
      <a:lvl1pPr algn="l" defTabSz="640080" rtl="0" eaLnBrk="1" latinLnBrk="0" hangingPunct="1">
        <a:spcBef>
          <a:spcPct val="0"/>
        </a:spcBef>
        <a:buNone/>
        <a:defRPr kumimoji="1" sz="504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80060" indent="-480060" algn="l" defTabSz="640080" rtl="0" eaLnBrk="1" latinLnBrk="0" hangingPunct="1">
        <a:spcBef>
          <a:spcPts val="1400"/>
        </a:spcBef>
        <a:spcAft>
          <a:spcPts val="0"/>
        </a:spcAft>
        <a:buClr>
          <a:schemeClr val="accent1"/>
        </a:buClr>
        <a:buSzPct val="80000"/>
        <a:buFont typeface="Wingdings 3" charset="2"/>
        <a:buChar char=""/>
        <a:defRPr kumimoji="1" sz="2520" kern="1200">
          <a:solidFill>
            <a:schemeClr val="tx1">
              <a:lumMod val="75000"/>
              <a:lumOff val="25000"/>
            </a:schemeClr>
          </a:solidFill>
          <a:latin typeface="+mn-lt"/>
          <a:ea typeface="+mn-ea"/>
          <a:cs typeface="+mn-cs"/>
        </a:defRPr>
      </a:lvl1pPr>
      <a:lvl2pPr marL="1040130" indent="-400050" algn="l" defTabSz="640080" rtl="0" eaLnBrk="1" latinLnBrk="0" hangingPunct="1">
        <a:spcBef>
          <a:spcPts val="1400"/>
        </a:spcBef>
        <a:spcAft>
          <a:spcPts val="0"/>
        </a:spcAft>
        <a:buClr>
          <a:schemeClr val="accent1"/>
        </a:buClr>
        <a:buSzPct val="80000"/>
        <a:buFont typeface="Wingdings 3" charset="2"/>
        <a:buChar char=""/>
        <a:defRPr kumimoji="1" sz="2240" kern="1200">
          <a:solidFill>
            <a:schemeClr val="tx1">
              <a:lumMod val="75000"/>
              <a:lumOff val="25000"/>
            </a:schemeClr>
          </a:solidFill>
          <a:latin typeface="+mn-lt"/>
          <a:ea typeface="+mn-ea"/>
          <a:cs typeface="+mn-cs"/>
        </a:defRPr>
      </a:lvl2pPr>
      <a:lvl3pPr marL="1600200" indent="-320040" algn="l" defTabSz="640080" rtl="0" eaLnBrk="1" latinLnBrk="0" hangingPunct="1">
        <a:spcBef>
          <a:spcPts val="1400"/>
        </a:spcBef>
        <a:spcAft>
          <a:spcPts val="0"/>
        </a:spcAft>
        <a:buClr>
          <a:schemeClr val="accent1"/>
        </a:buClr>
        <a:buSzPct val="80000"/>
        <a:buFont typeface="Wingdings 3" charset="2"/>
        <a:buChar char=""/>
        <a:defRPr kumimoji="1" sz="1960" kern="1200">
          <a:solidFill>
            <a:schemeClr val="tx1">
              <a:lumMod val="75000"/>
              <a:lumOff val="25000"/>
            </a:schemeClr>
          </a:solidFill>
          <a:latin typeface="+mn-lt"/>
          <a:ea typeface="+mn-ea"/>
          <a:cs typeface="+mn-cs"/>
        </a:defRPr>
      </a:lvl3pPr>
      <a:lvl4pPr marL="2240280" indent="-320040" algn="l" defTabSz="640080" rtl="0" eaLnBrk="1" latinLnBrk="0" hangingPunct="1">
        <a:spcBef>
          <a:spcPts val="1400"/>
        </a:spcBef>
        <a:spcAft>
          <a:spcPts val="0"/>
        </a:spcAft>
        <a:buClr>
          <a:schemeClr val="accent1"/>
        </a:buClr>
        <a:buSzPct val="80000"/>
        <a:buFont typeface="Wingdings 3" charset="2"/>
        <a:buChar char=""/>
        <a:defRPr kumimoji="1" sz="1680" kern="1200">
          <a:solidFill>
            <a:schemeClr val="tx1">
              <a:lumMod val="75000"/>
              <a:lumOff val="25000"/>
            </a:schemeClr>
          </a:solidFill>
          <a:latin typeface="+mn-lt"/>
          <a:ea typeface="+mn-ea"/>
          <a:cs typeface="+mn-cs"/>
        </a:defRPr>
      </a:lvl4pPr>
      <a:lvl5pPr marL="2880360" indent="-320040" algn="l" defTabSz="640080" rtl="0" eaLnBrk="1" latinLnBrk="0" hangingPunct="1">
        <a:spcBef>
          <a:spcPts val="1400"/>
        </a:spcBef>
        <a:spcAft>
          <a:spcPts val="0"/>
        </a:spcAft>
        <a:buClr>
          <a:schemeClr val="accent1"/>
        </a:buClr>
        <a:buSzPct val="80000"/>
        <a:buFont typeface="Wingdings 3" charset="2"/>
        <a:buChar char=""/>
        <a:defRPr kumimoji="1" sz="1680" kern="1200">
          <a:solidFill>
            <a:schemeClr val="tx1">
              <a:lumMod val="75000"/>
              <a:lumOff val="25000"/>
            </a:schemeClr>
          </a:solidFill>
          <a:latin typeface="+mn-lt"/>
          <a:ea typeface="+mn-ea"/>
          <a:cs typeface="+mn-cs"/>
        </a:defRPr>
      </a:lvl5pPr>
      <a:lvl6pPr marL="3520440" indent="-320040" algn="l" defTabSz="640080" rtl="0" eaLnBrk="1" latinLnBrk="0" hangingPunct="1">
        <a:spcBef>
          <a:spcPts val="1400"/>
        </a:spcBef>
        <a:spcAft>
          <a:spcPts val="0"/>
        </a:spcAft>
        <a:buClr>
          <a:schemeClr val="accent1"/>
        </a:buClr>
        <a:buSzPct val="80000"/>
        <a:buFont typeface="Wingdings 3" charset="2"/>
        <a:buChar char=""/>
        <a:defRPr kumimoji="1" sz="1680" kern="1200">
          <a:solidFill>
            <a:schemeClr val="tx1">
              <a:lumMod val="75000"/>
              <a:lumOff val="25000"/>
            </a:schemeClr>
          </a:solidFill>
          <a:latin typeface="+mn-lt"/>
          <a:ea typeface="+mn-ea"/>
          <a:cs typeface="+mn-cs"/>
        </a:defRPr>
      </a:lvl6pPr>
      <a:lvl7pPr marL="4160520" indent="-320040" algn="l" defTabSz="640080" rtl="0" eaLnBrk="1" latinLnBrk="0" hangingPunct="1">
        <a:spcBef>
          <a:spcPts val="1400"/>
        </a:spcBef>
        <a:spcAft>
          <a:spcPts val="0"/>
        </a:spcAft>
        <a:buClr>
          <a:schemeClr val="accent1"/>
        </a:buClr>
        <a:buSzPct val="80000"/>
        <a:buFont typeface="Wingdings 3" charset="2"/>
        <a:buChar char=""/>
        <a:defRPr kumimoji="1" sz="1680" kern="1200">
          <a:solidFill>
            <a:schemeClr val="tx1">
              <a:lumMod val="75000"/>
              <a:lumOff val="25000"/>
            </a:schemeClr>
          </a:solidFill>
          <a:latin typeface="+mn-lt"/>
          <a:ea typeface="+mn-ea"/>
          <a:cs typeface="+mn-cs"/>
        </a:defRPr>
      </a:lvl7pPr>
      <a:lvl8pPr marL="4800600" indent="-320040" algn="l" defTabSz="640080" rtl="0" eaLnBrk="1" latinLnBrk="0" hangingPunct="1">
        <a:spcBef>
          <a:spcPts val="1400"/>
        </a:spcBef>
        <a:spcAft>
          <a:spcPts val="0"/>
        </a:spcAft>
        <a:buClr>
          <a:schemeClr val="accent1"/>
        </a:buClr>
        <a:buSzPct val="80000"/>
        <a:buFont typeface="Wingdings 3" charset="2"/>
        <a:buChar char=""/>
        <a:defRPr kumimoji="1" sz="1680" kern="1200">
          <a:solidFill>
            <a:schemeClr val="tx1">
              <a:lumMod val="75000"/>
              <a:lumOff val="25000"/>
            </a:schemeClr>
          </a:solidFill>
          <a:latin typeface="+mn-lt"/>
          <a:ea typeface="+mn-ea"/>
          <a:cs typeface="+mn-cs"/>
        </a:defRPr>
      </a:lvl8pPr>
      <a:lvl9pPr marL="5440680" indent="-320040" algn="l" defTabSz="640080" rtl="0" eaLnBrk="1" latinLnBrk="0" hangingPunct="1">
        <a:spcBef>
          <a:spcPts val="1400"/>
        </a:spcBef>
        <a:spcAft>
          <a:spcPts val="0"/>
        </a:spcAft>
        <a:buClr>
          <a:schemeClr val="accent1"/>
        </a:buClr>
        <a:buSzPct val="80000"/>
        <a:buFont typeface="Wingdings 3" charset="2"/>
        <a:buChar char=""/>
        <a:defRPr kumimoji="1" sz="1680" kern="1200">
          <a:solidFill>
            <a:schemeClr val="tx1">
              <a:lumMod val="75000"/>
              <a:lumOff val="25000"/>
            </a:schemeClr>
          </a:solidFill>
          <a:latin typeface="+mn-lt"/>
          <a:ea typeface="+mn-ea"/>
          <a:cs typeface="+mn-cs"/>
        </a:defRPr>
      </a:lvl9pPr>
    </p:bodyStyle>
    <p:otherStyle>
      <a:defPPr>
        <a:defRPr lang="en-US"/>
      </a:defPPr>
      <a:lvl1pPr marL="0" algn="l" defTabSz="640080" rtl="0" eaLnBrk="1" latinLnBrk="0" hangingPunct="1">
        <a:defRPr kumimoji="1" sz="2520" kern="1200">
          <a:solidFill>
            <a:schemeClr val="tx1"/>
          </a:solidFill>
          <a:latin typeface="+mn-lt"/>
          <a:ea typeface="+mn-ea"/>
          <a:cs typeface="+mn-cs"/>
        </a:defRPr>
      </a:lvl1pPr>
      <a:lvl2pPr marL="640080" algn="l" defTabSz="640080" rtl="0" eaLnBrk="1" latinLnBrk="0" hangingPunct="1">
        <a:defRPr kumimoji="1" sz="2520" kern="1200">
          <a:solidFill>
            <a:schemeClr val="tx1"/>
          </a:solidFill>
          <a:latin typeface="+mn-lt"/>
          <a:ea typeface="+mn-ea"/>
          <a:cs typeface="+mn-cs"/>
        </a:defRPr>
      </a:lvl2pPr>
      <a:lvl3pPr marL="1280160" algn="l" defTabSz="640080" rtl="0" eaLnBrk="1" latinLnBrk="0" hangingPunct="1">
        <a:defRPr kumimoji="1" sz="2520" kern="1200">
          <a:solidFill>
            <a:schemeClr val="tx1"/>
          </a:solidFill>
          <a:latin typeface="+mn-lt"/>
          <a:ea typeface="+mn-ea"/>
          <a:cs typeface="+mn-cs"/>
        </a:defRPr>
      </a:lvl3pPr>
      <a:lvl4pPr marL="1920240" algn="l" defTabSz="640080" rtl="0" eaLnBrk="1" latinLnBrk="0" hangingPunct="1">
        <a:defRPr kumimoji="1" sz="2520" kern="1200">
          <a:solidFill>
            <a:schemeClr val="tx1"/>
          </a:solidFill>
          <a:latin typeface="+mn-lt"/>
          <a:ea typeface="+mn-ea"/>
          <a:cs typeface="+mn-cs"/>
        </a:defRPr>
      </a:lvl4pPr>
      <a:lvl5pPr marL="2560320" algn="l" defTabSz="640080" rtl="0" eaLnBrk="1" latinLnBrk="0" hangingPunct="1">
        <a:defRPr kumimoji="1" sz="2520" kern="1200">
          <a:solidFill>
            <a:schemeClr val="tx1"/>
          </a:solidFill>
          <a:latin typeface="+mn-lt"/>
          <a:ea typeface="+mn-ea"/>
          <a:cs typeface="+mn-cs"/>
        </a:defRPr>
      </a:lvl5pPr>
      <a:lvl6pPr marL="3200400" algn="l" defTabSz="640080" rtl="0" eaLnBrk="1" latinLnBrk="0" hangingPunct="1">
        <a:defRPr kumimoji="1" sz="2520" kern="1200">
          <a:solidFill>
            <a:schemeClr val="tx1"/>
          </a:solidFill>
          <a:latin typeface="+mn-lt"/>
          <a:ea typeface="+mn-ea"/>
          <a:cs typeface="+mn-cs"/>
        </a:defRPr>
      </a:lvl6pPr>
      <a:lvl7pPr marL="3840480" algn="l" defTabSz="640080" rtl="0" eaLnBrk="1" latinLnBrk="0" hangingPunct="1">
        <a:defRPr kumimoji="1" sz="2520" kern="1200">
          <a:solidFill>
            <a:schemeClr val="tx1"/>
          </a:solidFill>
          <a:latin typeface="+mn-lt"/>
          <a:ea typeface="+mn-ea"/>
          <a:cs typeface="+mn-cs"/>
        </a:defRPr>
      </a:lvl7pPr>
      <a:lvl8pPr marL="4480560" algn="l" defTabSz="640080" rtl="0" eaLnBrk="1" latinLnBrk="0" hangingPunct="1">
        <a:defRPr kumimoji="1" sz="2520" kern="1200">
          <a:solidFill>
            <a:schemeClr val="tx1"/>
          </a:solidFill>
          <a:latin typeface="+mn-lt"/>
          <a:ea typeface="+mn-ea"/>
          <a:cs typeface="+mn-cs"/>
        </a:defRPr>
      </a:lvl8pPr>
      <a:lvl9pPr marL="5120640" algn="l" defTabSz="64008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1692" y="3890481"/>
            <a:ext cx="11041380" cy="1855788"/>
          </a:xfrm>
        </p:spPr>
        <p:txBody>
          <a:bodyPr>
            <a:noAutofit/>
          </a:bodyPr>
          <a:lstStyle/>
          <a:p>
            <a:r>
              <a:rPr lang="ja-JP" altLang="en-US" sz="5400" dirty="0">
                <a:solidFill>
                  <a:schemeClr val="tx1"/>
                </a:solidFill>
                <a:latin typeface="+mj-ea"/>
              </a:rPr>
              <a:t>第２期大阪府まち・ひと・しごと</a:t>
            </a:r>
            <a:r>
              <a:rPr lang="en-US" altLang="ja-JP" sz="5400" dirty="0">
                <a:solidFill>
                  <a:schemeClr val="tx1"/>
                </a:solidFill>
                <a:latin typeface="+mj-ea"/>
              </a:rPr>
              <a:t/>
            </a:r>
            <a:br>
              <a:rPr lang="en-US" altLang="ja-JP" sz="5400" dirty="0">
                <a:solidFill>
                  <a:schemeClr val="tx1"/>
                </a:solidFill>
                <a:latin typeface="+mj-ea"/>
              </a:rPr>
            </a:br>
            <a:r>
              <a:rPr lang="ja-JP" altLang="en-US" sz="5400" dirty="0">
                <a:solidFill>
                  <a:schemeClr val="tx1"/>
                </a:solidFill>
                <a:latin typeface="+mj-ea"/>
              </a:rPr>
              <a:t>創生総合戦略改訂案概要</a:t>
            </a:r>
            <a:br>
              <a:rPr lang="ja-JP" altLang="en-US" sz="5400" dirty="0">
                <a:solidFill>
                  <a:schemeClr val="tx1"/>
                </a:solidFill>
                <a:latin typeface="+mj-ea"/>
              </a:rPr>
            </a:br>
            <a:endParaRPr kumimoji="1" lang="ja-JP" altLang="en-US" sz="5400" dirty="0">
              <a:solidFill>
                <a:schemeClr val="tx1"/>
              </a:solidFill>
              <a:latin typeface="+mj-ea"/>
            </a:endParaRPr>
          </a:p>
        </p:txBody>
      </p:sp>
      <p:sp>
        <p:nvSpPr>
          <p:cNvPr id="3" name="コンテンツ プレースホルダー 2"/>
          <p:cNvSpPr>
            <a:spLocks noGrp="1"/>
          </p:cNvSpPr>
          <p:nvPr>
            <p:ph idx="1"/>
          </p:nvPr>
        </p:nvSpPr>
        <p:spPr>
          <a:xfrm>
            <a:off x="880110" y="6698974"/>
            <a:ext cx="11041380" cy="1948774"/>
          </a:xfrm>
        </p:spPr>
        <p:txBody>
          <a:bodyPr>
            <a:normAutofit/>
          </a:bodyPr>
          <a:lstStyle/>
          <a:p>
            <a:pPr marL="0" indent="0" algn="r">
              <a:buNone/>
            </a:pPr>
            <a:r>
              <a:rPr lang="ja-JP" altLang="en-US" sz="2800"/>
              <a:t>令和</a:t>
            </a:r>
            <a:r>
              <a:rPr lang="ja-JP" altLang="en-US" sz="2800" smtClean="0"/>
              <a:t>３年３月２６日</a:t>
            </a:r>
            <a:endParaRPr lang="en-US" altLang="ja-JP" sz="2800" dirty="0"/>
          </a:p>
          <a:p>
            <a:pPr marL="0" indent="0" algn="r">
              <a:buNone/>
            </a:pPr>
            <a:r>
              <a:rPr lang="ja-JP" altLang="en-US" sz="2800" dirty="0"/>
              <a:t>大阪府まち・ひと・しごと創生推進審議会事務局</a:t>
            </a:r>
            <a:endParaRPr kumimoji="1" lang="ja-JP" altLang="en-US" sz="2800" dirty="0"/>
          </a:p>
        </p:txBody>
      </p:sp>
      <p:sp>
        <p:nvSpPr>
          <p:cNvPr id="4" name="正方形/長方形 3"/>
          <p:cNvSpPr/>
          <p:nvPr/>
        </p:nvSpPr>
        <p:spPr>
          <a:xfrm>
            <a:off x="9601200" y="337309"/>
            <a:ext cx="2628609" cy="65722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kumimoji="1" lang="ja-JP" sz="28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資料</a:t>
            </a:r>
            <a:r>
              <a:rPr kumimoji="1" lang="ja-JP" altLang="en-US" sz="28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１</a:t>
            </a:r>
            <a:r>
              <a:rPr kumimoji="1" lang="ja-JP" altLang="en-US" sz="28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－１</a:t>
            </a:r>
            <a:endParaRPr lang="ja-JP" sz="2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874530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2"/>
          <a:srcRect l="1223" t="18342" r="24527" b="5028"/>
          <a:stretch/>
        </p:blipFill>
        <p:spPr>
          <a:xfrm>
            <a:off x="0" y="1311228"/>
            <a:ext cx="12801600" cy="7594233"/>
          </a:xfrm>
          <a:prstGeom prst="rect">
            <a:avLst/>
          </a:prstGeom>
        </p:spPr>
      </p:pic>
      <p:sp>
        <p:nvSpPr>
          <p:cNvPr id="3" name="タイトル 1"/>
          <p:cNvSpPr txBox="1">
            <a:spLocks/>
          </p:cNvSpPr>
          <p:nvPr/>
        </p:nvSpPr>
        <p:spPr>
          <a:xfrm>
            <a:off x="200405" y="101231"/>
            <a:ext cx="12264885" cy="1209997"/>
          </a:xfrm>
          <a:prstGeom prst="rect">
            <a:avLst/>
          </a:prstGeom>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chorCtr="0">
            <a:noAutofit/>
          </a:bodyPr>
          <a:lstStyle>
            <a:lvl1pPr algn="l" defTabSz="1280160" rtl="0" eaLnBrk="1" latinLnBrk="0" hangingPunct="1">
              <a:lnSpc>
                <a:spcPct val="90000"/>
              </a:lnSpc>
              <a:spcBef>
                <a:spcPct val="0"/>
              </a:spcBef>
              <a:buNone/>
              <a:defRPr kumimoji="1" sz="616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sz="3200" b="1" dirty="0">
                <a:solidFill>
                  <a:schemeClr val="bg1"/>
                </a:solidFill>
                <a:latin typeface="Meiryo UI" panose="020B0604030504040204" pitchFamily="50" charset="-128"/>
                <a:ea typeface="Meiryo UI" panose="020B0604030504040204" pitchFamily="50" charset="-128"/>
              </a:rPr>
              <a:t>戦略への主な追記文案　</a:t>
            </a:r>
            <a:endParaRPr lang="en-US" altLang="ja-JP" sz="3200" b="1" dirty="0">
              <a:solidFill>
                <a:schemeClr val="bg1"/>
              </a:solidFill>
              <a:latin typeface="Meiryo UI" panose="020B0604030504040204" pitchFamily="50" charset="-128"/>
              <a:ea typeface="Meiryo UI" panose="020B0604030504040204" pitchFamily="50" charset="-128"/>
            </a:endParaRPr>
          </a:p>
          <a:p>
            <a:pPr algn="ctr"/>
            <a:r>
              <a:rPr lang="ja-JP" altLang="en-US" sz="3200" b="1" dirty="0">
                <a:solidFill>
                  <a:schemeClr val="bg1"/>
                </a:solidFill>
                <a:latin typeface="Meiryo UI" panose="020B0604030504040204" pitchFamily="50" charset="-128"/>
                <a:ea typeface="Meiryo UI" panose="020B0604030504040204" pitchFamily="50" charset="-128"/>
              </a:rPr>
              <a:t>参考：スタートアップ・エコシステムグローバル拠点都市概要</a:t>
            </a:r>
            <a:endParaRPr lang="en-US" altLang="ja-JP" sz="3200" b="1" dirty="0">
              <a:solidFill>
                <a:schemeClr val="bg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9140705" y="8905461"/>
            <a:ext cx="4079959" cy="9144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出典：大阪府知事会見資料</a:t>
            </a:r>
          </a:p>
        </p:txBody>
      </p:sp>
      <p:sp>
        <p:nvSpPr>
          <p:cNvPr id="7" name="スライド番号プレースホルダー 5"/>
          <p:cNvSpPr>
            <a:spLocks noGrp="1"/>
          </p:cNvSpPr>
          <p:nvPr>
            <p:ph type="sldNum" sz="quarter" idx="12"/>
          </p:nvPr>
        </p:nvSpPr>
        <p:spPr>
          <a:xfrm>
            <a:off x="9921240" y="9090025"/>
            <a:ext cx="2880360" cy="511175"/>
          </a:xfrm>
        </p:spPr>
        <p:txBody>
          <a:bodyPr/>
          <a:lstStyle/>
          <a:p>
            <a:fld id="{4E07F29A-F6FF-480A-A45F-FDB1DF2B2251}" type="slidenum">
              <a:rPr kumimoji="1" lang="ja-JP" altLang="en-US" sz="2000" smtClean="0">
                <a:solidFill>
                  <a:schemeClr val="tx1"/>
                </a:solidFill>
                <a:latin typeface="Meiryo UI" panose="020B0604030504040204" pitchFamily="50" charset="-128"/>
                <a:ea typeface="Meiryo UI" panose="020B0604030504040204" pitchFamily="50" charset="-128"/>
              </a:rPr>
              <a:t>9</a:t>
            </a:fld>
            <a:endParaRPr kumimoji="1" lang="ja-JP" altLang="en-US"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856300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178905" y="19878"/>
            <a:ext cx="12264885" cy="636109"/>
          </a:xfrm>
          <a:prstGeom prst="rect">
            <a:avLst/>
          </a:prstGeom>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chorCtr="0">
            <a:noAutofit/>
          </a:bodyPr>
          <a:lstStyle>
            <a:lvl1pPr algn="l" defTabSz="1280160" rtl="0" eaLnBrk="1" latinLnBrk="0" hangingPunct="1">
              <a:lnSpc>
                <a:spcPct val="90000"/>
              </a:lnSpc>
              <a:spcBef>
                <a:spcPct val="0"/>
              </a:spcBef>
              <a:buNone/>
              <a:defRPr kumimoji="1" sz="616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sz="3200" b="1" dirty="0">
                <a:solidFill>
                  <a:schemeClr val="bg1"/>
                </a:solidFill>
                <a:latin typeface="Meiryo UI" panose="020B0604030504040204" pitchFamily="50" charset="-128"/>
                <a:ea typeface="Meiryo UI" panose="020B0604030504040204" pitchFamily="50" charset="-128"/>
              </a:rPr>
              <a:t>戦略への主な追記文案　参考：「スーパーシティ」構想の概要</a:t>
            </a:r>
            <a:endParaRPr lang="en-US" altLang="ja-JP" sz="3200" b="1" dirty="0">
              <a:solidFill>
                <a:schemeClr val="bg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4711149" y="9213138"/>
            <a:ext cx="7866098" cy="3199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t>出典：内閣府</a:t>
            </a:r>
            <a:r>
              <a:rPr kumimoji="1" lang="zh-TW" altLang="en-US" sz="1400" dirty="0">
                <a:solidFill>
                  <a:schemeClr val="tx1"/>
                </a:solidFill>
              </a:rPr>
              <a:t>地方創生 推進事務局 </a:t>
            </a:r>
            <a:r>
              <a:rPr kumimoji="1" lang="ja-JP" altLang="en-US" sz="1400" dirty="0">
                <a:solidFill>
                  <a:schemeClr val="tx1"/>
                </a:solidFill>
              </a:rPr>
              <a:t>「「スーパシティ」構想について（令和３年２月更新）」</a:t>
            </a:r>
          </a:p>
        </p:txBody>
      </p:sp>
      <p:sp>
        <p:nvSpPr>
          <p:cNvPr id="7" name="スライド番号プレースホルダー 5"/>
          <p:cNvSpPr>
            <a:spLocks noGrp="1"/>
          </p:cNvSpPr>
          <p:nvPr>
            <p:ph type="sldNum" sz="quarter" idx="12"/>
          </p:nvPr>
        </p:nvSpPr>
        <p:spPr>
          <a:xfrm>
            <a:off x="9921240" y="9090025"/>
            <a:ext cx="2880360" cy="511175"/>
          </a:xfrm>
        </p:spPr>
        <p:txBody>
          <a:bodyPr/>
          <a:lstStyle/>
          <a:p>
            <a:fld id="{4E07F29A-F6FF-480A-A45F-FDB1DF2B2251}" type="slidenum">
              <a:rPr kumimoji="1" lang="ja-JP" altLang="en-US" sz="2000" smtClean="0">
                <a:solidFill>
                  <a:schemeClr val="tx1"/>
                </a:solidFill>
                <a:latin typeface="Meiryo UI" panose="020B0604030504040204" pitchFamily="50" charset="-128"/>
                <a:ea typeface="Meiryo UI" panose="020B0604030504040204" pitchFamily="50" charset="-128"/>
              </a:rPr>
              <a:t>10</a:t>
            </a:fld>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0" y="747277"/>
            <a:ext cx="12801600" cy="395807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b="1" u="sng" smtClean="0">
                <a:solidFill>
                  <a:srgbClr val="FF0000"/>
                </a:solidFill>
                <a:latin typeface="Meiryo UI" panose="020B0604030504040204" pitchFamily="50" charset="-128"/>
                <a:ea typeface="Meiryo UI" panose="020B0604030504040204" pitchFamily="50" charset="-128"/>
              </a:rPr>
              <a:t>住民</a:t>
            </a:r>
            <a:r>
              <a:rPr kumimoji="1" lang="ja-JP" altLang="en-US" sz="2400" b="1" u="sng" dirty="0">
                <a:solidFill>
                  <a:srgbClr val="FF0000"/>
                </a:solidFill>
                <a:latin typeface="Meiryo UI" panose="020B0604030504040204" pitchFamily="50" charset="-128"/>
                <a:ea typeface="Meiryo UI" panose="020B0604030504040204" pitchFamily="50" charset="-128"/>
              </a:rPr>
              <a:t>が参画し、住民目線で</a:t>
            </a:r>
            <a:r>
              <a:rPr kumimoji="1" lang="en-US" altLang="ja-JP" sz="2400" b="1" u="sng" dirty="0">
                <a:solidFill>
                  <a:srgbClr val="FF0000"/>
                </a:solidFill>
                <a:latin typeface="Meiryo UI" panose="020B0604030504040204" pitchFamily="50" charset="-128"/>
                <a:ea typeface="Meiryo UI" panose="020B0604030504040204" pitchFamily="50" charset="-128"/>
              </a:rPr>
              <a:t>2030</a:t>
            </a:r>
            <a:r>
              <a:rPr kumimoji="1" lang="ja-JP" altLang="en-US" sz="2400" b="1" u="sng" dirty="0">
                <a:solidFill>
                  <a:srgbClr val="FF0000"/>
                </a:solidFill>
                <a:latin typeface="Meiryo UI" panose="020B0604030504040204" pitchFamily="50" charset="-128"/>
                <a:ea typeface="Meiryo UI" panose="020B0604030504040204" pitchFamily="50" charset="-128"/>
              </a:rPr>
              <a:t>年頃に実現される未来社会</a:t>
            </a:r>
            <a:r>
              <a:rPr kumimoji="1" lang="ja-JP" altLang="en-US" sz="2400" dirty="0">
                <a:solidFill>
                  <a:schemeClr val="tx1"/>
                </a:solidFill>
                <a:latin typeface="Meiryo UI" panose="020B0604030504040204" pitchFamily="50" charset="-128"/>
                <a:ea typeface="Meiryo UI" panose="020B0604030504040204" pitchFamily="50" charset="-128"/>
              </a:rPr>
              <a:t>を先行実現すること目指す。</a:t>
            </a:r>
            <a:endParaRPr kumimoji="1" lang="en-US" altLang="ja-JP" sz="2400" dirty="0">
              <a:solidFill>
                <a:schemeClr val="tx1"/>
              </a:solidFill>
              <a:latin typeface="Meiryo UI" panose="020B0604030504040204" pitchFamily="50" charset="-128"/>
              <a:ea typeface="Meiryo UI" panose="020B0604030504040204" pitchFamily="50" charset="-128"/>
            </a:endParaRPr>
          </a:p>
          <a:p>
            <a:endParaRPr kumimoji="1" lang="en-US" altLang="ja-JP" sz="2400" dirty="0">
              <a:solidFill>
                <a:schemeClr val="tx1"/>
              </a:solidFill>
              <a:latin typeface="Meiryo UI" panose="020B0604030504040204" pitchFamily="50" charset="-128"/>
              <a:ea typeface="Meiryo UI" panose="020B0604030504040204" pitchFamily="50" charset="-128"/>
            </a:endParaRPr>
          </a:p>
          <a:p>
            <a:r>
              <a:rPr kumimoji="1" lang="en-US" altLang="ja-JP" sz="2400" b="1" dirty="0">
                <a:solidFill>
                  <a:schemeClr val="tx1"/>
                </a:solidFill>
                <a:latin typeface="Meiryo UI" panose="020B0604030504040204" pitchFamily="50" charset="-128"/>
                <a:ea typeface="Meiryo UI" panose="020B0604030504040204" pitchFamily="50" charset="-128"/>
              </a:rPr>
              <a:t>【</a:t>
            </a:r>
            <a:r>
              <a:rPr kumimoji="1" lang="ja-JP" altLang="en-US" sz="2400" b="1" dirty="0">
                <a:solidFill>
                  <a:schemeClr val="tx1"/>
                </a:solidFill>
                <a:latin typeface="Meiryo UI" panose="020B0604030504040204" pitchFamily="50" charset="-128"/>
                <a:ea typeface="Meiryo UI" panose="020B0604030504040204" pitchFamily="50" charset="-128"/>
              </a:rPr>
              <a:t>ポイント</a:t>
            </a:r>
            <a:r>
              <a:rPr kumimoji="1" lang="en-US" altLang="ja-JP" sz="2400" b="1" dirty="0">
                <a:solidFill>
                  <a:schemeClr val="tx1"/>
                </a:solidFill>
                <a:latin typeface="Meiryo UI" panose="020B0604030504040204" pitchFamily="50" charset="-128"/>
                <a:ea typeface="Meiryo UI" panose="020B0604030504040204" pitchFamily="50" charset="-128"/>
              </a:rPr>
              <a:t>】</a:t>
            </a:r>
          </a:p>
          <a:p>
            <a:r>
              <a:rPr kumimoji="1" lang="en-US" altLang="ja-JP" sz="2400" b="1" dirty="0">
                <a:solidFill>
                  <a:schemeClr val="tx1"/>
                </a:solidFill>
                <a:latin typeface="Meiryo UI" panose="020B0604030504040204" pitchFamily="50" charset="-128"/>
                <a:ea typeface="Meiryo UI" panose="020B0604030504040204" pitchFamily="50" charset="-128"/>
              </a:rPr>
              <a:t>①</a:t>
            </a:r>
            <a:r>
              <a:rPr kumimoji="1" lang="ja-JP" altLang="en-US" sz="2400" b="1" u="sng" dirty="0">
                <a:solidFill>
                  <a:srgbClr val="FF0000"/>
                </a:solidFill>
                <a:latin typeface="Meiryo UI" panose="020B0604030504040204" pitchFamily="50" charset="-128"/>
                <a:ea typeface="Meiryo UI" panose="020B0604030504040204" pitchFamily="50" charset="-128"/>
              </a:rPr>
              <a:t>生活全般にまたがる複数分野の先端的 サービスの提供</a:t>
            </a:r>
          </a:p>
          <a:p>
            <a:r>
              <a:rPr kumimoji="1" lang="ja-JP" altLang="en-US" sz="2400" dirty="0">
                <a:solidFill>
                  <a:schemeClr val="tx1"/>
                </a:solidFill>
                <a:latin typeface="Meiryo UI" panose="020B0604030504040204" pitchFamily="50" charset="-128"/>
                <a:ea typeface="Meiryo UI" panose="020B0604030504040204" pitchFamily="50" charset="-128"/>
              </a:rPr>
              <a:t>　</a:t>
            </a:r>
            <a:r>
              <a:rPr kumimoji="1" lang="en-US" altLang="ja-JP" sz="2400" dirty="0">
                <a:solidFill>
                  <a:schemeClr val="tx1"/>
                </a:solidFill>
                <a:latin typeface="Meiryo UI" panose="020B0604030504040204" pitchFamily="50" charset="-128"/>
                <a:ea typeface="Meiryo UI" panose="020B0604030504040204" pitchFamily="50" charset="-128"/>
              </a:rPr>
              <a:t>AI </a:t>
            </a:r>
            <a:r>
              <a:rPr kumimoji="1" lang="ja-JP" altLang="en-US" sz="2400" dirty="0">
                <a:solidFill>
                  <a:schemeClr val="tx1"/>
                </a:solidFill>
                <a:latin typeface="Meiryo UI" panose="020B0604030504040204" pitchFamily="50" charset="-128"/>
                <a:ea typeface="Meiryo UI" panose="020B0604030504040204" pitchFamily="50" charset="-128"/>
              </a:rPr>
              <a:t>やビッグデータなど先端技術を活用し、行政手続、移動、医療教育など幅広い分野で利便性を向上。 </a:t>
            </a:r>
            <a:endParaRPr kumimoji="1" lang="en-US" altLang="ja-JP" sz="2400" dirty="0">
              <a:solidFill>
                <a:schemeClr val="tx1"/>
              </a:solidFill>
              <a:latin typeface="Meiryo UI" panose="020B0604030504040204" pitchFamily="50" charset="-128"/>
              <a:ea typeface="Meiryo UI" panose="020B0604030504040204" pitchFamily="50" charset="-128"/>
            </a:endParaRPr>
          </a:p>
          <a:p>
            <a:r>
              <a:rPr kumimoji="1" lang="ja-JP" altLang="en-US" sz="2400" b="1" dirty="0">
                <a:solidFill>
                  <a:schemeClr val="tx1"/>
                </a:solidFill>
                <a:latin typeface="Meiryo UI" panose="020B0604030504040204" pitchFamily="50" charset="-128"/>
                <a:ea typeface="Meiryo UI" panose="020B0604030504040204" pitchFamily="50" charset="-128"/>
              </a:rPr>
              <a:t>②</a:t>
            </a:r>
            <a:r>
              <a:rPr kumimoji="1" lang="ja-JP" altLang="en-US" sz="2400" b="1" u="sng" dirty="0">
                <a:solidFill>
                  <a:srgbClr val="FF0000"/>
                </a:solidFill>
                <a:latin typeface="Meiryo UI" panose="020B0604030504040204" pitchFamily="50" charset="-128"/>
                <a:ea typeface="Meiryo UI" panose="020B0604030504040204" pitchFamily="50" charset="-128"/>
              </a:rPr>
              <a:t>複数分野間でのデータ 連携</a:t>
            </a:r>
          </a:p>
          <a:p>
            <a:r>
              <a:rPr kumimoji="1" lang="ja-JP" altLang="en-US" sz="2400" dirty="0">
                <a:solidFill>
                  <a:schemeClr val="tx1"/>
                </a:solidFill>
                <a:latin typeface="Meiryo UI" panose="020B0604030504040204" pitchFamily="50" charset="-128"/>
                <a:ea typeface="Meiryo UI" panose="020B0604030504040204" pitchFamily="50" charset="-128"/>
              </a:rPr>
              <a:t>　複数分野の先端的サービス実現のため、「データ連携基盤」 を通じて、様々なデータ連携・共有。 </a:t>
            </a:r>
          </a:p>
          <a:p>
            <a:r>
              <a:rPr kumimoji="1" lang="ja-JP" altLang="en-US" sz="2400" b="1" dirty="0">
                <a:solidFill>
                  <a:schemeClr val="tx1"/>
                </a:solidFill>
                <a:latin typeface="Meiryo UI" panose="020B0604030504040204" pitchFamily="50" charset="-128"/>
                <a:ea typeface="Meiryo UI" panose="020B0604030504040204" pitchFamily="50" charset="-128"/>
              </a:rPr>
              <a:t>③</a:t>
            </a:r>
            <a:r>
              <a:rPr kumimoji="1" lang="ja-JP" altLang="en-US" sz="2400" b="1" u="sng" dirty="0">
                <a:solidFill>
                  <a:srgbClr val="FF0000"/>
                </a:solidFill>
                <a:latin typeface="Meiryo UI" panose="020B0604030504040204" pitchFamily="50" charset="-128"/>
                <a:ea typeface="Meiryo UI" panose="020B0604030504040204" pitchFamily="50" charset="-128"/>
              </a:rPr>
              <a:t>大胆な規制改革</a:t>
            </a:r>
          </a:p>
          <a:p>
            <a:r>
              <a:rPr kumimoji="1" lang="ja-JP" altLang="en-US" sz="2400" dirty="0">
                <a:solidFill>
                  <a:schemeClr val="tx1"/>
                </a:solidFill>
                <a:latin typeface="Meiryo UI" panose="020B0604030504040204" pitchFamily="50" charset="-128"/>
                <a:ea typeface="Meiryo UI" panose="020B0604030504040204" pitchFamily="50" charset="-128"/>
              </a:rPr>
              <a:t>　先端的サービスを実現するための規制改革を同時・一体的・包括的に推進。</a:t>
            </a:r>
          </a:p>
        </p:txBody>
      </p:sp>
      <p:pic>
        <p:nvPicPr>
          <p:cNvPr id="5" name="図 4"/>
          <p:cNvPicPr>
            <a:picLocks noChangeAspect="1"/>
          </p:cNvPicPr>
          <p:nvPr/>
        </p:nvPicPr>
        <p:blipFill>
          <a:blip r:embed="rId3"/>
          <a:stretch>
            <a:fillRect/>
          </a:stretch>
        </p:blipFill>
        <p:spPr>
          <a:xfrm>
            <a:off x="0" y="4746905"/>
            <a:ext cx="8059501" cy="4293386"/>
          </a:xfrm>
          <a:prstGeom prst="rect">
            <a:avLst/>
          </a:prstGeom>
        </p:spPr>
      </p:pic>
      <p:sp>
        <p:nvSpPr>
          <p:cNvPr id="11" name="正方形/長方形 10"/>
          <p:cNvSpPr/>
          <p:nvPr/>
        </p:nvSpPr>
        <p:spPr>
          <a:xfrm>
            <a:off x="7869459" y="5725081"/>
            <a:ext cx="5137016" cy="3231654"/>
          </a:xfrm>
          <a:prstGeom prst="rect">
            <a:avLst/>
          </a:prstGeom>
        </p:spPr>
        <p:txBody>
          <a:bodyPr wrap="square">
            <a:spAutoFit/>
          </a:bodyPr>
          <a:lstStyle/>
          <a:p>
            <a:pPr>
              <a:spcAft>
                <a:spcPts val="601"/>
              </a:spcAft>
            </a:pPr>
            <a:r>
              <a:rPr lang="ja-JP" altLang="en-US" sz="1400" dirty="0">
                <a:solidFill>
                  <a:schemeClr val="bg1">
                    <a:lumMod val="65000"/>
                  </a:schemeClr>
                </a:solidFill>
                <a:latin typeface="Meiryo UI" panose="020B0604030504040204" pitchFamily="50" charset="-128"/>
                <a:ea typeface="Meiryo UI" panose="020B0604030504040204" pitchFamily="50" charset="-128"/>
              </a:rPr>
              <a:t>令和２年</a:t>
            </a:r>
            <a:endParaRPr lang="en-US" altLang="ja-JP" sz="1400" dirty="0">
              <a:solidFill>
                <a:schemeClr val="bg1">
                  <a:lumMod val="65000"/>
                </a:schemeClr>
              </a:solidFill>
              <a:latin typeface="Meiryo UI" panose="020B0604030504040204" pitchFamily="50" charset="-128"/>
              <a:ea typeface="Meiryo UI" panose="020B0604030504040204" pitchFamily="50" charset="-128"/>
            </a:endParaRPr>
          </a:p>
          <a:p>
            <a:pPr>
              <a:spcAft>
                <a:spcPts val="601"/>
              </a:spcAft>
            </a:pPr>
            <a:r>
              <a:rPr lang="ja-JP" altLang="en-US" sz="1400" dirty="0">
                <a:solidFill>
                  <a:schemeClr val="bg1">
                    <a:lumMod val="65000"/>
                  </a:schemeClr>
                </a:solidFill>
                <a:latin typeface="Meiryo UI" panose="020B0604030504040204" pitchFamily="50" charset="-128"/>
                <a:ea typeface="Meiryo UI" panose="020B0604030504040204" pitchFamily="50" charset="-128"/>
              </a:rPr>
              <a:t>９月１日　 改正国家戦略特別区域法施行</a:t>
            </a:r>
            <a:endParaRPr lang="en-US" altLang="ja-JP" sz="1400" dirty="0">
              <a:solidFill>
                <a:schemeClr val="bg1">
                  <a:lumMod val="65000"/>
                </a:schemeClr>
              </a:solidFill>
              <a:latin typeface="Meiryo UI" panose="020B0604030504040204" pitchFamily="50" charset="-128"/>
              <a:ea typeface="Meiryo UI" panose="020B0604030504040204" pitchFamily="50" charset="-128"/>
            </a:endParaRPr>
          </a:p>
          <a:p>
            <a:pPr>
              <a:spcAft>
                <a:spcPts val="601"/>
              </a:spcAft>
            </a:pPr>
            <a:r>
              <a:rPr lang="en-US" altLang="ja-JP" sz="1400" dirty="0">
                <a:solidFill>
                  <a:schemeClr val="bg1">
                    <a:lumMod val="65000"/>
                  </a:schemeClr>
                </a:solidFill>
                <a:latin typeface="Meiryo UI" panose="020B0604030504040204" pitchFamily="50" charset="-128"/>
                <a:ea typeface="Meiryo UI" panose="020B0604030504040204" pitchFamily="50" charset="-128"/>
              </a:rPr>
              <a:t>10</a:t>
            </a:r>
            <a:r>
              <a:rPr lang="ja-JP" altLang="en-US" sz="1400" dirty="0">
                <a:solidFill>
                  <a:schemeClr val="bg1">
                    <a:lumMod val="65000"/>
                  </a:schemeClr>
                </a:solidFill>
                <a:latin typeface="Meiryo UI" panose="020B0604030504040204" pitchFamily="50" charset="-128"/>
                <a:ea typeface="Meiryo UI" panose="020B0604030504040204" pitchFamily="50" charset="-128"/>
              </a:rPr>
              <a:t>月</a:t>
            </a:r>
            <a:r>
              <a:rPr lang="en-US" altLang="ja-JP" sz="1400" dirty="0">
                <a:solidFill>
                  <a:schemeClr val="bg1">
                    <a:lumMod val="65000"/>
                  </a:schemeClr>
                </a:solidFill>
                <a:latin typeface="Meiryo UI" panose="020B0604030504040204" pitchFamily="50" charset="-128"/>
                <a:ea typeface="Meiryo UI" panose="020B0604030504040204" pitchFamily="50" charset="-128"/>
              </a:rPr>
              <a:t>30</a:t>
            </a:r>
            <a:r>
              <a:rPr lang="ja-JP" altLang="en-US" sz="1400" dirty="0">
                <a:solidFill>
                  <a:schemeClr val="bg1">
                    <a:lumMod val="65000"/>
                  </a:schemeClr>
                </a:solidFill>
                <a:latin typeface="Meiryo UI" panose="020B0604030504040204" pitchFamily="50" charset="-128"/>
                <a:ea typeface="Meiryo UI" panose="020B0604030504040204" pitchFamily="50" charset="-128"/>
              </a:rPr>
              <a:t>日　国家戦略特区基本方針　改正</a:t>
            </a:r>
            <a:r>
              <a:rPr lang="en-US" altLang="ja-JP" sz="1400" dirty="0">
                <a:solidFill>
                  <a:schemeClr val="bg1">
                    <a:lumMod val="65000"/>
                  </a:schemeClr>
                </a:solidFill>
                <a:latin typeface="Meiryo UI" panose="020B0604030504040204" pitchFamily="50" charset="-128"/>
                <a:ea typeface="Meiryo UI" panose="020B0604030504040204" pitchFamily="50" charset="-128"/>
              </a:rPr>
              <a:t>(</a:t>
            </a:r>
            <a:r>
              <a:rPr lang="ja-JP" altLang="en-US" sz="1400" dirty="0">
                <a:solidFill>
                  <a:schemeClr val="bg1">
                    <a:lumMod val="65000"/>
                  </a:schemeClr>
                </a:solidFill>
                <a:latin typeface="Meiryo UI" panose="020B0604030504040204" pitchFamily="50" charset="-128"/>
                <a:ea typeface="Meiryo UI" panose="020B0604030504040204" pitchFamily="50" charset="-128"/>
              </a:rPr>
              <a:t>閣議決定</a:t>
            </a:r>
            <a:r>
              <a:rPr lang="en-US" altLang="ja-JP" sz="1400" dirty="0">
                <a:solidFill>
                  <a:schemeClr val="bg1">
                    <a:lumMod val="65000"/>
                  </a:schemeClr>
                </a:solidFill>
                <a:latin typeface="Meiryo UI" panose="020B0604030504040204" pitchFamily="50" charset="-128"/>
                <a:ea typeface="Meiryo UI" panose="020B0604030504040204" pitchFamily="50" charset="-128"/>
              </a:rPr>
              <a:t>)</a:t>
            </a:r>
          </a:p>
          <a:p>
            <a:pPr>
              <a:spcAft>
                <a:spcPts val="601"/>
              </a:spcAft>
            </a:pPr>
            <a:r>
              <a:rPr lang="en-US" altLang="ja-JP" sz="1400" dirty="0">
                <a:solidFill>
                  <a:schemeClr val="bg1">
                    <a:lumMod val="65000"/>
                  </a:schemeClr>
                </a:solidFill>
                <a:latin typeface="Meiryo UI" panose="020B0604030504040204" pitchFamily="50" charset="-128"/>
                <a:ea typeface="Meiryo UI" panose="020B0604030504040204" pitchFamily="50" charset="-128"/>
              </a:rPr>
              <a:t>12</a:t>
            </a:r>
            <a:r>
              <a:rPr lang="ja-JP" altLang="en-US" sz="1400" dirty="0">
                <a:solidFill>
                  <a:schemeClr val="bg1">
                    <a:lumMod val="65000"/>
                  </a:schemeClr>
                </a:solidFill>
                <a:latin typeface="Meiryo UI" panose="020B0604030504040204" pitchFamily="50" charset="-128"/>
                <a:ea typeface="Meiryo UI" panose="020B0604030504040204" pitchFamily="50" charset="-128"/>
              </a:rPr>
              <a:t>月</a:t>
            </a:r>
            <a:r>
              <a:rPr lang="en-US" altLang="ja-JP" sz="1400" dirty="0">
                <a:solidFill>
                  <a:schemeClr val="bg1">
                    <a:lumMod val="65000"/>
                  </a:schemeClr>
                </a:solidFill>
                <a:latin typeface="Meiryo UI" panose="020B0604030504040204" pitchFamily="50" charset="-128"/>
                <a:ea typeface="Meiryo UI" panose="020B0604030504040204" pitchFamily="50" charset="-128"/>
              </a:rPr>
              <a:t>21</a:t>
            </a:r>
            <a:r>
              <a:rPr lang="ja-JP" altLang="en-US" sz="1400" dirty="0">
                <a:solidFill>
                  <a:schemeClr val="bg1">
                    <a:lumMod val="65000"/>
                  </a:schemeClr>
                </a:solidFill>
                <a:latin typeface="Meiryo UI" panose="020B0604030504040204" pitchFamily="50" charset="-128"/>
                <a:ea typeface="Meiryo UI" panose="020B0604030504040204" pitchFamily="50" charset="-128"/>
              </a:rPr>
              <a:t>日　国家戦略特区諮問会議</a:t>
            </a:r>
            <a:r>
              <a:rPr lang="en-US" altLang="ja-JP" sz="1400" dirty="0">
                <a:solidFill>
                  <a:schemeClr val="bg1">
                    <a:lumMod val="65000"/>
                  </a:schemeClr>
                </a:solidFill>
                <a:latin typeface="Meiryo UI" panose="020B0604030504040204" pitchFamily="50" charset="-128"/>
                <a:ea typeface="Meiryo UI" panose="020B0604030504040204" pitchFamily="50" charset="-128"/>
              </a:rPr>
              <a:t>(</a:t>
            </a:r>
            <a:r>
              <a:rPr lang="ja-JP" altLang="en-US" sz="1400" dirty="0">
                <a:solidFill>
                  <a:schemeClr val="bg1">
                    <a:lumMod val="65000"/>
                  </a:schemeClr>
                </a:solidFill>
                <a:latin typeface="Meiryo UI" panose="020B0604030504040204" pitchFamily="50" charset="-128"/>
                <a:ea typeface="Meiryo UI" panose="020B0604030504040204" pitchFamily="50" charset="-128"/>
              </a:rPr>
              <a:t>専門調査会の設置等</a:t>
            </a:r>
            <a:r>
              <a:rPr lang="en-US" altLang="ja-JP" sz="1400" dirty="0">
                <a:solidFill>
                  <a:schemeClr val="bg1">
                    <a:lumMod val="65000"/>
                  </a:schemeClr>
                </a:solidFill>
                <a:latin typeface="Meiryo UI" panose="020B0604030504040204" pitchFamily="50" charset="-128"/>
                <a:ea typeface="Meiryo UI" panose="020B0604030504040204" pitchFamily="50" charset="-128"/>
              </a:rPr>
              <a:t>)</a:t>
            </a:r>
          </a:p>
          <a:p>
            <a:pPr>
              <a:spcAft>
                <a:spcPts val="601"/>
              </a:spcAft>
            </a:pPr>
            <a:r>
              <a:rPr lang="en-US" altLang="ja-JP" sz="1400" dirty="0">
                <a:solidFill>
                  <a:schemeClr val="bg1">
                    <a:lumMod val="65000"/>
                  </a:schemeClr>
                </a:solidFill>
                <a:latin typeface="Meiryo UI" panose="020B0604030504040204" pitchFamily="50" charset="-128"/>
                <a:ea typeface="Meiryo UI" panose="020B0604030504040204" pitchFamily="50" charset="-128"/>
              </a:rPr>
              <a:t>12</a:t>
            </a:r>
            <a:r>
              <a:rPr lang="ja-JP" altLang="en-US" sz="1400" dirty="0">
                <a:solidFill>
                  <a:schemeClr val="bg1">
                    <a:lumMod val="65000"/>
                  </a:schemeClr>
                </a:solidFill>
                <a:latin typeface="Meiryo UI" panose="020B0604030504040204" pitchFamily="50" charset="-128"/>
                <a:ea typeface="Meiryo UI" panose="020B0604030504040204" pitchFamily="50" charset="-128"/>
              </a:rPr>
              <a:t>月</a:t>
            </a:r>
            <a:r>
              <a:rPr lang="en-US" altLang="ja-JP" sz="1400" dirty="0">
                <a:solidFill>
                  <a:schemeClr val="bg1">
                    <a:lumMod val="65000"/>
                  </a:schemeClr>
                </a:solidFill>
                <a:latin typeface="Meiryo UI" panose="020B0604030504040204" pitchFamily="50" charset="-128"/>
                <a:ea typeface="Meiryo UI" panose="020B0604030504040204" pitchFamily="50" charset="-128"/>
              </a:rPr>
              <a:t>25</a:t>
            </a:r>
            <a:r>
              <a:rPr lang="ja-JP" altLang="en-US" sz="1400" dirty="0">
                <a:solidFill>
                  <a:schemeClr val="bg1">
                    <a:lumMod val="65000"/>
                  </a:schemeClr>
                </a:solidFill>
                <a:latin typeface="Meiryo UI" panose="020B0604030504040204" pitchFamily="50" charset="-128"/>
                <a:ea typeface="Meiryo UI" panose="020B0604030504040204" pitchFamily="50" charset="-128"/>
              </a:rPr>
              <a:t>日　スーパーシティ公募開始</a:t>
            </a:r>
            <a:endParaRPr lang="en-US" altLang="ja-JP" sz="1400" dirty="0">
              <a:solidFill>
                <a:schemeClr val="bg1">
                  <a:lumMod val="65000"/>
                </a:schemeClr>
              </a:solidFill>
              <a:latin typeface="Meiryo UI" panose="020B0604030504040204" pitchFamily="50" charset="-128"/>
              <a:ea typeface="Meiryo UI" panose="020B0604030504040204" pitchFamily="50" charset="-128"/>
            </a:endParaRPr>
          </a:p>
          <a:p>
            <a:pPr>
              <a:spcAft>
                <a:spcPts val="601"/>
              </a:spcAft>
            </a:pPr>
            <a:endParaRPr lang="en-US" altLang="ja-JP" sz="1400" dirty="0">
              <a:solidFill>
                <a:prstClr val="black"/>
              </a:solidFill>
              <a:latin typeface="Meiryo UI" panose="020B0604030504040204" pitchFamily="50" charset="-128"/>
              <a:ea typeface="Meiryo UI" panose="020B0604030504040204" pitchFamily="50" charset="-128"/>
            </a:endParaRPr>
          </a:p>
          <a:p>
            <a:pPr>
              <a:spcAft>
                <a:spcPts val="601"/>
              </a:spcAft>
            </a:pPr>
            <a:r>
              <a:rPr lang="ja-JP" altLang="en-US" sz="1400" dirty="0">
                <a:solidFill>
                  <a:prstClr val="black"/>
                </a:solidFill>
                <a:latin typeface="Meiryo UI" panose="020B0604030504040204" pitchFamily="50" charset="-128"/>
                <a:ea typeface="Meiryo UI" panose="020B0604030504040204" pitchFamily="50" charset="-128"/>
              </a:rPr>
              <a:t>令和</a:t>
            </a:r>
            <a:r>
              <a:rPr lang="ja-JP" altLang="en-US" sz="1400" dirty="0" smtClean="0">
                <a:solidFill>
                  <a:prstClr val="black"/>
                </a:solidFill>
                <a:latin typeface="Meiryo UI" panose="020B0604030504040204" pitchFamily="50" charset="-128"/>
                <a:ea typeface="Meiryo UI" panose="020B0604030504040204" pitchFamily="50" charset="-128"/>
              </a:rPr>
              <a:t>３年</a:t>
            </a:r>
            <a:endParaRPr lang="en-US" altLang="ja-JP" sz="1400" dirty="0">
              <a:solidFill>
                <a:prstClr val="black"/>
              </a:solidFill>
              <a:latin typeface="Meiryo UI" panose="020B0604030504040204" pitchFamily="50" charset="-128"/>
              <a:ea typeface="Meiryo UI" panose="020B0604030504040204" pitchFamily="50" charset="-128"/>
            </a:endParaRPr>
          </a:p>
          <a:p>
            <a:pPr>
              <a:spcAft>
                <a:spcPts val="601"/>
              </a:spcAft>
            </a:pPr>
            <a:r>
              <a:rPr lang="en-US" altLang="ja-JP" sz="1400" dirty="0">
                <a:solidFill>
                  <a:prstClr val="black"/>
                </a:solidFill>
                <a:latin typeface="Meiryo UI" panose="020B0604030504040204" pitchFamily="50" charset="-128"/>
                <a:ea typeface="Meiryo UI" panose="020B0604030504040204" pitchFamily="50" charset="-128"/>
              </a:rPr>
              <a:t>4</a:t>
            </a:r>
            <a:r>
              <a:rPr lang="ja-JP" altLang="en-US" sz="1400" dirty="0" smtClean="0">
                <a:solidFill>
                  <a:prstClr val="black"/>
                </a:solidFill>
                <a:latin typeface="Meiryo UI" panose="020B0604030504040204" pitchFamily="50" charset="-128"/>
                <a:ea typeface="Meiryo UI" panose="020B0604030504040204" pitchFamily="50" charset="-128"/>
              </a:rPr>
              <a:t>月</a:t>
            </a:r>
            <a:r>
              <a:rPr lang="en-US" altLang="ja-JP" sz="1400" dirty="0">
                <a:solidFill>
                  <a:prstClr val="black"/>
                </a:solidFill>
                <a:latin typeface="Meiryo UI" panose="020B0604030504040204" pitchFamily="50" charset="-128"/>
                <a:ea typeface="Meiryo UI" panose="020B0604030504040204" pitchFamily="50" charset="-128"/>
              </a:rPr>
              <a:t>16</a:t>
            </a:r>
            <a:r>
              <a:rPr lang="ja-JP" altLang="en-US" sz="1400" dirty="0" smtClean="0">
                <a:solidFill>
                  <a:prstClr val="black"/>
                </a:solidFill>
                <a:latin typeface="Meiryo UI" panose="020B0604030504040204" pitchFamily="50" charset="-128"/>
                <a:ea typeface="Meiryo UI" panose="020B0604030504040204" pitchFamily="50" charset="-128"/>
              </a:rPr>
              <a:t>日</a:t>
            </a:r>
            <a:r>
              <a:rPr lang="ja-JP" altLang="en-US" sz="1400" dirty="0">
                <a:solidFill>
                  <a:prstClr val="black"/>
                </a:solidFill>
                <a:latin typeface="Meiryo UI" panose="020B0604030504040204" pitchFamily="50" charset="-128"/>
                <a:ea typeface="Meiryo UI" panose="020B0604030504040204" pitchFamily="50" charset="-128"/>
              </a:rPr>
              <a:t>　公募締切　　</a:t>
            </a:r>
            <a:endParaRPr lang="en-US" altLang="ja-JP" sz="1400" dirty="0">
              <a:solidFill>
                <a:prstClr val="black"/>
              </a:solidFill>
              <a:latin typeface="Meiryo UI" panose="020B0604030504040204" pitchFamily="50" charset="-128"/>
              <a:ea typeface="Meiryo UI" panose="020B0604030504040204" pitchFamily="50" charset="-128"/>
            </a:endParaRPr>
          </a:p>
          <a:p>
            <a:pPr>
              <a:spcAft>
                <a:spcPts val="601"/>
              </a:spcAft>
            </a:pPr>
            <a:r>
              <a:rPr lang="en-US" altLang="ja-JP" sz="1400" dirty="0" smtClean="0">
                <a:solidFill>
                  <a:prstClr val="black"/>
                </a:solidFill>
                <a:latin typeface="Meiryo UI" panose="020B0604030504040204" pitchFamily="50" charset="-128"/>
                <a:ea typeface="Meiryo UI" panose="020B0604030504040204" pitchFamily="50" charset="-128"/>
              </a:rPr>
              <a:t>4</a:t>
            </a:r>
            <a:r>
              <a:rPr lang="ja-JP" altLang="en-US" sz="1400" dirty="0" smtClean="0">
                <a:solidFill>
                  <a:prstClr val="black"/>
                </a:solidFill>
                <a:latin typeface="Meiryo UI" panose="020B0604030504040204" pitchFamily="50" charset="-128"/>
                <a:ea typeface="Meiryo UI" panose="020B0604030504040204" pitchFamily="50" charset="-128"/>
              </a:rPr>
              <a:t>月</a:t>
            </a:r>
            <a:r>
              <a:rPr lang="ja-JP" altLang="en-US" sz="1400" dirty="0">
                <a:solidFill>
                  <a:prstClr val="black"/>
                </a:solidFill>
                <a:latin typeface="Meiryo UI" panose="020B0604030504040204" pitchFamily="50" charset="-128"/>
                <a:ea typeface="Meiryo UI" panose="020B0604030504040204" pitchFamily="50" charset="-128"/>
              </a:rPr>
              <a:t>以降 　専門調査会（区域指定の原案の検討）</a:t>
            </a:r>
            <a:endParaRPr lang="en-US" altLang="ja-JP" sz="1400" dirty="0">
              <a:solidFill>
                <a:prstClr val="black"/>
              </a:solidFill>
              <a:latin typeface="Meiryo UI" panose="020B0604030504040204" pitchFamily="50" charset="-128"/>
              <a:ea typeface="Meiryo UI" panose="020B0604030504040204" pitchFamily="50" charset="-128"/>
            </a:endParaRPr>
          </a:p>
          <a:p>
            <a:pPr>
              <a:spcAft>
                <a:spcPts val="601"/>
              </a:spcAft>
            </a:pPr>
            <a:r>
              <a:rPr lang="ja-JP" altLang="en-US" sz="1400" dirty="0">
                <a:solidFill>
                  <a:prstClr val="black"/>
                </a:solidFill>
                <a:latin typeface="Meiryo UI" panose="020B0604030504040204" pitchFamily="50" charset="-128"/>
                <a:ea typeface="Meiryo UI" panose="020B0604030504040204" pitchFamily="50" charset="-128"/>
              </a:rPr>
              <a:t>　　　　　  　国家戦略特区諮問会議（区域指定の案の意見具申）</a:t>
            </a:r>
            <a:endParaRPr lang="en-US" altLang="ja-JP" sz="1400" dirty="0">
              <a:solidFill>
                <a:prstClr val="black"/>
              </a:solidFill>
              <a:latin typeface="Meiryo UI" panose="020B0604030504040204" pitchFamily="50" charset="-128"/>
              <a:ea typeface="Meiryo UI" panose="020B0604030504040204" pitchFamily="50" charset="-128"/>
            </a:endParaRPr>
          </a:p>
          <a:p>
            <a:pPr>
              <a:spcAft>
                <a:spcPts val="601"/>
              </a:spcAft>
            </a:pPr>
            <a:r>
              <a:rPr lang="ja-JP" altLang="en-US" sz="1400" dirty="0">
                <a:solidFill>
                  <a:prstClr val="black"/>
                </a:solidFill>
                <a:latin typeface="Meiryo UI" panose="020B0604030504040204" pitchFamily="50" charset="-128"/>
                <a:ea typeface="Meiryo UI" panose="020B0604030504040204" pitchFamily="50" charset="-128"/>
              </a:rPr>
              <a:t>　　　　　 　 政令閣議決定（区域指定）</a:t>
            </a:r>
            <a:endParaRPr lang="en-US" altLang="ja-JP" sz="14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7968260" y="5011794"/>
            <a:ext cx="3040076" cy="446276"/>
          </a:xfrm>
          <a:prstGeom prst="rect">
            <a:avLst/>
          </a:prstGeom>
          <a:noFill/>
        </p:spPr>
        <p:txBody>
          <a:bodyPr wrap="square" rtlCol="0">
            <a:spAutoFit/>
          </a:bodyPr>
          <a:lstStyle/>
          <a:p>
            <a:r>
              <a:rPr lang="ja-JP" altLang="en-US" sz="2300" b="1" dirty="0">
                <a:latin typeface="Meiryo UI" panose="020B0604030504040204" pitchFamily="50" charset="-128"/>
                <a:ea typeface="Meiryo UI" panose="020B0604030504040204" pitchFamily="50" charset="-128"/>
              </a:rPr>
              <a:t>今後のスケジュール</a:t>
            </a:r>
          </a:p>
        </p:txBody>
      </p:sp>
      <p:sp>
        <p:nvSpPr>
          <p:cNvPr id="13" name="正方形/長方形 12"/>
          <p:cNvSpPr/>
          <p:nvPr/>
        </p:nvSpPr>
        <p:spPr>
          <a:xfrm>
            <a:off x="7970374" y="5499625"/>
            <a:ext cx="4660918" cy="921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910752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下矢印 8"/>
          <p:cNvSpPr/>
          <p:nvPr/>
        </p:nvSpPr>
        <p:spPr>
          <a:xfrm>
            <a:off x="4815505" y="7325307"/>
            <a:ext cx="2991680" cy="715452"/>
          </a:xfrm>
          <a:prstGeom prst="downArrow">
            <a:avLst>
              <a:gd name="adj1" fmla="val 50000"/>
              <a:gd name="adj2" fmla="val 488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txBox="1">
            <a:spLocks/>
          </p:cNvSpPr>
          <p:nvPr/>
        </p:nvSpPr>
        <p:spPr>
          <a:xfrm>
            <a:off x="178905" y="19878"/>
            <a:ext cx="12264885" cy="636109"/>
          </a:xfrm>
          <a:prstGeom prst="rect">
            <a:avLst/>
          </a:prstGeom>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chorCtr="0">
            <a:noAutofit/>
          </a:bodyPr>
          <a:lstStyle>
            <a:lvl1pPr algn="l" defTabSz="1280160" rtl="0" eaLnBrk="1" latinLnBrk="0" hangingPunct="1">
              <a:lnSpc>
                <a:spcPct val="90000"/>
              </a:lnSpc>
              <a:spcBef>
                <a:spcPct val="0"/>
              </a:spcBef>
              <a:buNone/>
              <a:defRPr kumimoji="1" sz="616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sz="3200" b="1" dirty="0">
                <a:solidFill>
                  <a:schemeClr val="bg1"/>
                </a:solidFill>
                <a:latin typeface="Meiryo UI" panose="020B0604030504040204" pitchFamily="50" charset="-128"/>
                <a:ea typeface="Meiryo UI" panose="020B0604030504040204" pitchFamily="50" charset="-128"/>
              </a:rPr>
              <a:t>「第２期大阪府まち・ひと・しごと創生総合戦略」改訂の経緯</a:t>
            </a:r>
            <a:endParaRPr lang="ja-JP" altLang="en-US" sz="3200" dirty="0"/>
          </a:p>
        </p:txBody>
      </p:sp>
      <p:sp>
        <p:nvSpPr>
          <p:cNvPr id="5" name="正方形/長方形 4"/>
          <p:cNvSpPr/>
          <p:nvPr/>
        </p:nvSpPr>
        <p:spPr>
          <a:xfrm>
            <a:off x="178903" y="731157"/>
            <a:ext cx="12264885" cy="1593824"/>
          </a:xfrm>
          <a:prstGeom prst="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a:latin typeface="Meiryo UI" panose="020B0604030504040204" pitchFamily="50" charset="-128"/>
                <a:ea typeface="Meiryo UI" panose="020B0604030504040204" pitchFamily="50" charset="-128"/>
              </a:rPr>
              <a:t>　令和</a:t>
            </a:r>
            <a:r>
              <a:rPr kumimoji="1" lang="en-US" altLang="ja-JP" dirty="0">
                <a:latin typeface="Meiryo UI" panose="020B0604030504040204" pitchFamily="50" charset="-128"/>
                <a:ea typeface="Meiryo UI" panose="020B0604030504040204" pitchFamily="50" charset="-128"/>
              </a:rPr>
              <a:t>2</a:t>
            </a:r>
            <a:r>
              <a:rPr kumimoji="1" lang="ja-JP" altLang="en-US" dirty="0">
                <a:latin typeface="Meiryo UI" panose="020B0604030504040204" pitchFamily="50" charset="-128"/>
                <a:ea typeface="Meiryo UI" panose="020B0604030504040204" pitchFamily="50" charset="-128"/>
              </a:rPr>
              <a:t>年</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月に第２期大阪府まち・ひと・しごと創生総合戦略」を策定。</a:t>
            </a:r>
            <a:endParaRPr kumimoji="1" lang="en-US" altLang="ja-JP"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Ⅰ</a:t>
            </a:r>
            <a:r>
              <a:rPr kumimoji="1" lang="ja-JP" altLang="en-US" dirty="0">
                <a:latin typeface="Meiryo UI" panose="020B0604030504040204" pitchFamily="50" charset="-128"/>
                <a:ea typeface="Meiryo UI" panose="020B0604030504040204" pitchFamily="50" charset="-128"/>
              </a:rPr>
              <a:t>　若者が活躍でき、子育て安心の都市「大阪」の実現、</a:t>
            </a:r>
            <a:r>
              <a:rPr kumimoji="1" lang="en-US" altLang="ja-JP" dirty="0">
                <a:latin typeface="Meiryo UI" panose="020B0604030504040204" pitchFamily="50" charset="-128"/>
                <a:ea typeface="Meiryo UI" panose="020B0604030504040204" pitchFamily="50" charset="-128"/>
              </a:rPr>
              <a:t>Ⅱ</a:t>
            </a:r>
            <a:r>
              <a:rPr kumimoji="1" lang="ja-JP" altLang="en-US" dirty="0">
                <a:latin typeface="Meiryo UI" panose="020B0604030504040204" pitchFamily="50" charset="-128"/>
                <a:ea typeface="Meiryo UI" panose="020B0604030504040204" pitchFamily="50" charset="-128"/>
              </a:rPr>
              <a:t>　人口減少、超高齢社会でも持続可能な地域づくり、</a:t>
            </a:r>
            <a:r>
              <a:rPr kumimoji="1" lang="en-US" altLang="ja-JP" dirty="0">
                <a:latin typeface="Meiryo UI" panose="020B0604030504040204" pitchFamily="50" charset="-128"/>
                <a:ea typeface="Meiryo UI" panose="020B0604030504040204" pitchFamily="50" charset="-128"/>
              </a:rPr>
              <a:t>Ⅲ</a:t>
            </a:r>
            <a:r>
              <a:rPr kumimoji="1" lang="ja-JP" altLang="en-US" dirty="0">
                <a:latin typeface="Meiryo UI" panose="020B0604030504040204" pitchFamily="50" charset="-128"/>
                <a:ea typeface="Meiryo UI" panose="020B0604030504040204" pitchFamily="50" charset="-128"/>
              </a:rPr>
              <a:t>　東西二極の一極としての社会経済構造の構築の３つの方向性を推進していくため、第</a:t>
            </a:r>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期総合戦略の振り返りや新たな動きを活かし、取組みを推進・加速化していくことにより、計画終了翌年の</a:t>
            </a:r>
            <a:r>
              <a:rPr kumimoji="1" lang="en-US" altLang="ja-JP" dirty="0">
                <a:latin typeface="Meiryo UI" panose="020B0604030504040204" pitchFamily="50" charset="-128"/>
                <a:ea typeface="Meiryo UI" panose="020B0604030504040204" pitchFamily="50" charset="-128"/>
              </a:rPr>
              <a:t>2025</a:t>
            </a:r>
            <a:r>
              <a:rPr kumimoji="1" lang="ja-JP" altLang="en-US" dirty="0">
                <a:latin typeface="Meiryo UI" panose="020B0604030504040204" pitchFamily="50" charset="-128"/>
                <a:ea typeface="Meiryo UI" panose="020B0604030504040204" pitchFamily="50" charset="-128"/>
              </a:rPr>
              <a:t>年大阪・関西万博の開催に相応しいまちづくりを推進。</a:t>
            </a:r>
          </a:p>
        </p:txBody>
      </p:sp>
      <p:sp>
        <p:nvSpPr>
          <p:cNvPr id="6" name="二等辺三角形 5"/>
          <p:cNvSpPr/>
          <p:nvPr/>
        </p:nvSpPr>
        <p:spPr>
          <a:xfrm rot="10800000">
            <a:off x="5780993" y="2431724"/>
            <a:ext cx="1060704" cy="37768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爆発 2 6"/>
          <p:cNvSpPr/>
          <p:nvPr/>
        </p:nvSpPr>
        <p:spPr>
          <a:xfrm>
            <a:off x="0" y="2726302"/>
            <a:ext cx="12801600" cy="914400"/>
          </a:xfrm>
          <a:prstGeom prst="irregularSeal2">
            <a:avLst/>
          </a:prstGeom>
          <a:effectLst>
            <a:outerShdw blurRad="50800" dist="38100" dir="5400000" algn="t" rotWithShape="0">
              <a:prstClr val="black">
                <a:alpha val="40000"/>
              </a:prstClr>
            </a:outerShdw>
          </a:effectLst>
        </p:spPr>
        <p:style>
          <a:lnRef idx="0">
            <a:schemeClr val="dk1"/>
          </a:lnRef>
          <a:fillRef idx="3">
            <a:schemeClr val="dk1"/>
          </a:fillRef>
          <a:effectRef idx="3">
            <a:schemeClr val="dk1"/>
          </a:effectRef>
          <a:fontRef idx="minor">
            <a:schemeClr val="lt1"/>
          </a:fontRef>
        </p:style>
        <p:txBody>
          <a:bodyPr rtlCol="0" anchor="ctr"/>
          <a:lstStyle/>
          <a:p>
            <a:pPr algn="ctr"/>
            <a:r>
              <a:rPr kumimoji="1" lang="en-US" altLang="ja-JP" sz="2400" b="1" dirty="0">
                <a:latin typeface="Meiryo UI" panose="020B0604030504040204" pitchFamily="50" charset="-128"/>
                <a:ea typeface="Meiryo UI" panose="020B0604030504040204" pitchFamily="50" charset="-128"/>
              </a:rPr>
              <a:t>R2,1</a:t>
            </a:r>
            <a:r>
              <a:rPr kumimoji="1" lang="ja-JP" altLang="en-US" sz="2400" b="1" dirty="0">
                <a:latin typeface="Meiryo UI" panose="020B0604030504040204" pitchFamily="50" charset="-128"/>
                <a:ea typeface="Meiryo UI" panose="020B0604030504040204" pitchFamily="50" charset="-128"/>
              </a:rPr>
              <a:t>月～新型コロナウイルスの感染拡大</a:t>
            </a:r>
          </a:p>
        </p:txBody>
      </p:sp>
      <p:sp>
        <p:nvSpPr>
          <p:cNvPr id="8" name="正方形/長方形 7"/>
          <p:cNvSpPr/>
          <p:nvPr/>
        </p:nvSpPr>
        <p:spPr>
          <a:xfrm>
            <a:off x="178903" y="4042023"/>
            <a:ext cx="12264885" cy="3131007"/>
          </a:xfrm>
          <a:prstGeom prst="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◆大阪府の経済への影響</a:t>
            </a:r>
            <a:endParaRPr kumimoji="1" lang="en-US" altLang="ja-JP" sz="2000" b="1"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新型コロナウイルス感染拡大により、関西の</a:t>
            </a:r>
            <a:r>
              <a:rPr kumimoji="1" lang="en-US" altLang="ja-JP" dirty="0">
                <a:latin typeface="Meiryo UI" panose="020B0604030504040204" pitchFamily="50" charset="-128"/>
                <a:ea typeface="Meiryo UI" panose="020B0604030504040204" pitchFamily="50" charset="-128"/>
              </a:rPr>
              <a:t>2020</a:t>
            </a:r>
            <a:r>
              <a:rPr kumimoji="1" lang="ja-JP" altLang="en-US" dirty="0">
                <a:latin typeface="Meiryo UI" panose="020B0604030504040204" pitchFamily="50" charset="-128"/>
                <a:ea typeface="Meiryo UI" panose="020B0604030504040204" pitchFamily="50" charset="-128"/>
              </a:rPr>
              <a:t>年度成長率はマイナス</a:t>
            </a:r>
            <a:r>
              <a:rPr kumimoji="1" lang="en-US" altLang="ja-JP" dirty="0">
                <a:latin typeface="Meiryo UI" panose="020B0604030504040204" pitchFamily="50" charset="-128"/>
                <a:ea typeface="Meiryo UI" panose="020B0604030504040204" pitchFamily="50" charset="-128"/>
              </a:rPr>
              <a:t>5.2</a:t>
            </a:r>
            <a:r>
              <a:rPr kumimoji="1" lang="ja-JP" altLang="en-US" dirty="0">
                <a:latin typeface="Meiryo UI" panose="020B0604030504040204" pitchFamily="50" charset="-128"/>
                <a:ea typeface="Meiryo UI" panose="020B0604030504040204" pitchFamily="50" charset="-128"/>
              </a:rPr>
              <a:t>％との試算あり</a:t>
            </a:r>
            <a:r>
              <a:rPr kumimoji="1" lang="ja-JP" altLang="en-US" sz="1400" dirty="0">
                <a:latin typeface="Meiryo UI" panose="020B0604030504040204" pitchFamily="50" charset="-128"/>
                <a:ea typeface="Meiryo UI" panose="020B0604030504040204" pitchFamily="50" charset="-128"/>
              </a:rPr>
              <a:t>（出典：</a:t>
            </a:r>
            <a:r>
              <a:rPr kumimoji="1" lang="en-US" altLang="ja-JP" sz="1400" dirty="0">
                <a:latin typeface="Meiryo UI" panose="020B0604030504040204" pitchFamily="50" charset="-128"/>
                <a:ea typeface="Meiryo UI" panose="020B0604030504040204" pitchFamily="50" charset="-128"/>
              </a:rPr>
              <a:t>APIR</a:t>
            </a:r>
            <a:r>
              <a:rPr kumimoji="1" lang="ja-JP" altLang="en-US" sz="1400" dirty="0">
                <a:latin typeface="Meiryo UI" panose="020B0604030504040204" pitchFamily="50" charset="-128"/>
                <a:ea typeface="Meiryo UI" panose="020B0604030504040204" pitchFamily="50" charset="-128"/>
              </a:rPr>
              <a:t>「関西経済の現況と予測№</a:t>
            </a:r>
            <a:r>
              <a:rPr kumimoji="1" lang="en-US" altLang="ja-JP" sz="1400" dirty="0">
                <a:latin typeface="Meiryo UI" panose="020B0604030504040204" pitchFamily="50" charset="-128"/>
                <a:ea typeface="Meiryo UI" panose="020B0604030504040204" pitchFamily="50" charset="-128"/>
              </a:rPr>
              <a:t>51</a:t>
            </a:r>
            <a:r>
              <a:rPr kumimoji="1" lang="ja-JP" altLang="en-US" sz="1400"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また、大阪の成長の柱の一つであったインバウンド需要が消失し、</a:t>
            </a:r>
            <a:r>
              <a:rPr kumimoji="1" lang="en-US" altLang="ja-JP" dirty="0">
                <a:latin typeface="Meiryo UI" panose="020B0604030504040204" pitchFamily="50" charset="-128"/>
                <a:ea typeface="Meiryo UI" panose="020B0604030504040204" pitchFamily="50" charset="-128"/>
              </a:rPr>
              <a:t>2020</a:t>
            </a:r>
            <a:r>
              <a:rPr kumimoji="1" lang="ja-JP" altLang="en-US" dirty="0">
                <a:latin typeface="Meiryo UI" panose="020B0604030504040204" pitchFamily="50" charset="-128"/>
                <a:ea typeface="Meiryo UI" panose="020B0604030504040204" pitchFamily="50" charset="-128"/>
              </a:rPr>
              <a:t>年</a:t>
            </a:r>
            <a:r>
              <a:rPr kumimoji="1" lang="en-US" altLang="ja-JP" dirty="0">
                <a:latin typeface="Meiryo UI" panose="020B0604030504040204" pitchFamily="50" charset="-128"/>
                <a:ea typeface="Meiryo UI" panose="020B0604030504040204" pitchFamily="50" charset="-128"/>
              </a:rPr>
              <a:t>4</a:t>
            </a:r>
            <a:r>
              <a:rPr kumimoji="1" lang="ja-JP" altLang="en-US" dirty="0">
                <a:latin typeface="Meiryo UI" panose="020B0604030504040204" pitchFamily="50" charset="-128"/>
                <a:ea typeface="Meiryo UI" panose="020B0604030504040204" pitchFamily="50" charset="-128"/>
              </a:rPr>
              <a:t>月以降、対前年度比マイナス</a:t>
            </a:r>
            <a:r>
              <a:rPr kumimoji="1" lang="en-US" altLang="ja-JP" dirty="0">
                <a:latin typeface="Meiryo UI" panose="020B0604030504040204" pitchFamily="50" charset="-128"/>
                <a:ea typeface="Meiryo UI" panose="020B0604030504040204" pitchFamily="50" charset="-128"/>
              </a:rPr>
              <a:t>98</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99</a:t>
            </a:r>
            <a:r>
              <a:rPr kumimoji="1" lang="ja-JP" altLang="en-US" dirty="0">
                <a:latin typeface="Meiryo UI" panose="020B0604030504040204" pitchFamily="50" charset="-128"/>
                <a:ea typeface="Meiryo UI" panose="020B0604030504040204" pitchFamily="50" charset="-128"/>
              </a:rPr>
              <a:t>％で推移</a:t>
            </a:r>
            <a:endParaRPr kumimoji="1" lang="en-US" altLang="ja-JP"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（出典：日本政府観光局</a:t>
            </a:r>
            <a:r>
              <a:rPr kumimoji="1" lang="en-US" altLang="ja-JP" sz="1400" dirty="0">
                <a:latin typeface="Meiryo UI" panose="020B0604030504040204" pitchFamily="50" charset="-128"/>
                <a:ea typeface="Meiryo UI" panose="020B0604030504040204" pitchFamily="50" charset="-128"/>
              </a:rPr>
              <a:t>JNTO</a:t>
            </a:r>
            <a:r>
              <a:rPr kumimoji="1" lang="ja-JP" altLang="en-US" sz="1400" dirty="0">
                <a:latin typeface="Meiryo UI" panose="020B0604030504040204" pitchFamily="50" charset="-128"/>
                <a:ea typeface="Meiryo UI" panose="020B0604030504040204" pitchFamily="50" charset="-128"/>
              </a:rPr>
              <a:t>及び官公庁「訪日外国人消費動向調査を基に推計」）</a:t>
            </a:r>
            <a:endParaRPr kumimoji="1" lang="en-US" altLang="ja-JP" sz="1400" dirty="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雇用情勢について、完全失業率が上昇し、有効求人倍率が低下</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◆コロナを契機とする新たな生活様式や行動変容</a:t>
            </a:r>
            <a:endParaRPr kumimoji="1" lang="en-US" altLang="ja-JP" sz="2000" b="1" dirty="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ＥＣの拡大など消費行動の変化、テレワークなど、働き方の変化、オンラインによるイベント等の開催</a:t>
            </a:r>
          </a:p>
          <a:p>
            <a:r>
              <a:rPr kumimoji="1" lang="ja-JP" altLang="en-US" dirty="0">
                <a:latin typeface="Meiryo UI" panose="020B0604030504040204" pitchFamily="50" charset="-128"/>
                <a:ea typeface="Meiryo UI" panose="020B0604030504040204" pitchFamily="50" charset="-128"/>
              </a:rPr>
              <a:t>　ポストコロナを見据えた成長産業、国際金融体制・市場の変化、社会全体のデジタル化の加速</a:t>
            </a:r>
          </a:p>
          <a:p>
            <a:r>
              <a:rPr kumimoji="1" lang="ja-JP" altLang="en-US" dirty="0">
                <a:latin typeface="Meiryo UI" panose="020B0604030504040204" pitchFamily="50" charset="-128"/>
                <a:ea typeface="Meiryo UI" panose="020B0604030504040204" pitchFamily="50" charset="-128"/>
              </a:rPr>
              <a:t>　新しい生活スタイルや意識の変化、健康意識の高まり、持続可能なより良い社会をめざす国際的な脱炭素に向けた動き</a:t>
            </a:r>
          </a:p>
          <a:p>
            <a:endParaRPr kumimoji="1" lang="ja-JP" altLang="en-US" dirty="0">
              <a:latin typeface="Meiryo UI" panose="020B0604030504040204" pitchFamily="50" charset="-128"/>
              <a:ea typeface="Meiryo UI" panose="020B0604030504040204" pitchFamily="50" charset="-128"/>
            </a:endParaRPr>
          </a:p>
        </p:txBody>
      </p:sp>
      <p:sp>
        <p:nvSpPr>
          <p:cNvPr id="10" name="角丸四角形 9"/>
          <p:cNvSpPr/>
          <p:nvPr/>
        </p:nvSpPr>
        <p:spPr>
          <a:xfrm>
            <a:off x="178903" y="8093991"/>
            <a:ext cx="12264885" cy="1368061"/>
          </a:xfrm>
          <a:prstGeom prst="roundRect">
            <a:avLst/>
          </a:prstGeom>
          <a:effectLst>
            <a:outerShdw blurRad="50800" dist="38100" dir="5400000" algn="t"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2400" b="1" dirty="0">
                <a:latin typeface="Meiryo UI" panose="020B0604030504040204" pitchFamily="50" charset="-128"/>
                <a:ea typeface="Meiryo UI" panose="020B0604030504040204" pitchFamily="50" charset="-128"/>
              </a:rPr>
              <a:t>新型コロナ感染拡大による大阪経済への影響や、新たな生活様式の下、多様化した働き方などの行動変容を踏まえた上で、新たな地方創生の</a:t>
            </a:r>
            <a:r>
              <a:rPr kumimoji="1" lang="ja-JP" altLang="en-US" sz="2400" b="1" dirty="0" smtClean="0">
                <a:latin typeface="Meiryo UI" panose="020B0604030504040204" pitchFamily="50" charset="-128"/>
                <a:ea typeface="Meiryo UI" panose="020B0604030504040204" pitchFamily="50" charset="-128"/>
              </a:rPr>
              <a:t>取組みを</a:t>
            </a:r>
            <a:r>
              <a:rPr kumimoji="1" lang="ja-JP" altLang="en-US" sz="2400" b="1" dirty="0">
                <a:latin typeface="Meiryo UI" panose="020B0604030504040204" pitchFamily="50" charset="-128"/>
                <a:ea typeface="Meiryo UI" panose="020B0604030504040204" pitchFamily="50" charset="-128"/>
              </a:rPr>
              <a:t>進めていくことが求められている。</a:t>
            </a:r>
            <a:endParaRPr kumimoji="1" lang="en-US" altLang="ja-JP" sz="2400" b="1" dirty="0">
              <a:latin typeface="Meiryo UI" panose="020B0604030504040204" pitchFamily="50" charset="-128"/>
              <a:ea typeface="Meiryo UI" panose="020B0604030504040204" pitchFamily="50" charset="-128"/>
            </a:endParaRPr>
          </a:p>
        </p:txBody>
      </p:sp>
      <p:sp>
        <p:nvSpPr>
          <p:cNvPr id="11" name="二等辺三角形 10"/>
          <p:cNvSpPr/>
          <p:nvPr/>
        </p:nvSpPr>
        <p:spPr>
          <a:xfrm rot="10800000">
            <a:off x="5780993" y="3623804"/>
            <a:ext cx="1060704" cy="37768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9921240" y="9090025"/>
            <a:ext cx="2880360" cy="511175"/>
          </a:xfrm>
        </p:spPr>
        <p:txBody>
          <a:bodyPr/>
          <a:lstStyle/>
          <a:p>
            <a:fld id="{4E07F29A-F6FF-480A-A45F-FDB1DF2B2251}" type="slidenum">
              <a:rPr kumimoji="1" lang="ja-JP" altLang="en-US" sz="2000" smtClean="0">
                <a:solidFill>
                  <a:schemeClr val="tx1"/>
                </a:solidFill>
                <a:latin typeface="Meiryo UI" panose="020B0604030504040204" pitchFamily="50" charset="-128"/>
                <a:ea typeface="Meiryo UI" panose="020B0604030504040204" pitchFamily="50" charset="-128"/>
              </a:rPr>
              <a:t>1</a:t>
            </a:fld>
            <a:endParaRPr kumimoji="1" lang="ja-JP" altLang="en-US"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10474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06236" y="2206472"/>
            <a:ext cx="12249978" cy="7140727"/>
          </a:xfrm>
          <a:prstGeom prst="rect">
            <a:avLst/>
          </a:prstGeom>
        </p:spPr>
        <p:style>
          <a:lnRef idx="1">
            <a:schemeClr val="accent6"/>
          </a:lnRef>
          <a:fillRef idx="2">
            <a:schemeClr val="accent6"/>
          </a:fillRef>
          <a:effectRef idx="1">
            <a:schemeClr val="accent6"/>
          </a:effectRef>
          <a:fontRef idx="minor">
            <a:schemeClr val="dk1"/>
          </a:fontRef>
        </p:style>
        <p:txBody>
          <a:bodyPr rtlCol="0" anchor="t" anchorCtr="0"/>
          <a:lstStyle/>
          <a:p>
            <a:pPr algn="ctr"/>
            <a:r>
              <a:rPr kumimoji="1" lang="ja-JP" altLang="en-US" sz="2800" b="1" dirty="0">
                <a:effectLst>
                  <a:outerShdw blurRad="38100" dist="38100" dir="2700000" algn="tl">
                    <a:srgbClr val="000000">
                      <a:alpha val="43137"/>
                    </a:srgbClr>
                  </a:outerShdw>
                </a:effectLst>
              </a:rPr>
              <a:t>関連戦略及び整合性を図るべき主な項目</a:t>
            </a:r>
          </a:p>
        </p:txBody>
      </p:sp>
      <p:sp>
        <p:nvSpPr>
          <p:cNvPr id="4" name="タイトル 1"/>
          <p:cNvSpPr txBox="1">
            <a:spLocks/>
          </p:cNvSpPr>
          <p:nvPr/>
        </p:nvSpPr>
        <p:spPr>
          <a:xfrm>
            <a:off x="178905" y="19878"/>
            <a:ext cx="12264885" cy="636109"/>
          </a:xfrm>
          <a:prstGeom prst="rect">
            <a:avLst/>
          </a:prstGeom>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chorCtr="0">
            <a:noAutofit/>
          </a:bodyPr>
          <a:lstStyle>
            <a:lvl1pPr algn="l" defTabSz="1280160" rtl="0" eaLnBrk="1" latinLnBrk="0" hangingPunct="1">
              <a:lnSpc>
                <a:spcPct val="90000"/>
              </a:lnSpc>
              <a:spcBef>
                <a:spcPct val="0"/>
              </a:spcBef>
              <a:buNone/>
              <a:defRPr kumimoji="1" sz="616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sz="3200" b="1" dirty="0">
                <a:solidFill>
                  <a:schemeClr val="bg1"/>
                </a:solidFill>
                <a:latin typeface="Meiryo UI" panose="020B0604030504040204" pitchFamily="50" charset="-128"/>
                <a:ea typeface="Meiryo UI" panose="020B0604030504040204" pitchFamily="50" charset="-128"/>
              </a:rPr>
              <a:t>「第２期大阪府まち・ひと・しごと創生総合戦略」改訂の方針</a:t>
            </a:r>
            <a:endParaRPr lang="ja-JP" altLang="en-US" sz="3200" dirty="0"/>
          </a:p>
        </p:txBody>
      </p:sp>
      <p:sp>
        <p:nvSpPr>
          <p:cNvPr id="6" name="角丸四角形 5"/>
          <p:cNvSpPr/>
          <p:nvPr/>
        </p:nvSpPr>
        <p:spPr>
          <a:xfrm>
            <a:off x="449743" y="5112091"/>
            <a:ext cx="11695874" cy="2118908"/>
          </a:xfrm>
          <a:prstGeom prst="roundRect">
            <a:avLst>
              <a:gd name="adj" fmla="val 12564"/>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nchorCtr="0"/>
          <a:lstStyle/>
          <a:p>
            <a:r>
              <a:rPr lang="zh-TW" altLang="en-US"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大阪都市魅力創造戦略</a:t>
            </a:r>
            <a:r>
              <a:rPr lang="en-US" altLang="zh-TW" u="sng"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2025</a:t>
            </a:r>
            <a:r>
              <a:rPr lang="ja-JP" altLang="en-US" u="sng"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（案）：</a:t>
            </a:r>
            <a:r>
              <a:rPr lang="ja-JP" altLang="en-US"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令和</a:t>
            </a:r>
            <a:r>
              <a:rPr lang="en-US" altLang="ja-JP"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3</a:t>
            </a:r>
            <a:r>
              <a:rPr lang="ja-JP" altLang="en-US"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年</a:t>
            </a:r>
            <a:r>
              <a:rPr lang="en-US" altLang="ja-JP"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3</a:t>
            </a:r>
            <a:r>
              <a:rPr lang="ja-JP" altLang="en-US"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月</a:t>
            </a:r>
            <a:r>
              <a:rPr kumimoji="1" lang="ja-JP" altLang="en-US" u="sng"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策定予定</a:t>
            </a:r>
            <a:endParaRPr kumimoji="1" lang="en-US" altLang="ja-JP"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新型コロナウイルス感染症の影響・状況を踏まえ、観光需要の回復を担う国内旅行の促進や新たな潮流に 対応した魅力の創出・強化、インバウンド回復後を見据えた基盤整備などを着実に推進するとともに、大阪・ 関西万博の開催さらには開催後に向けて、国際都市大阪の新たな賑わいを創り出し、活力を高めていくための施策の方向性を示すものとして</a:t>
            </a:r>
            <a:r>
              <a:rPr lang="ja-JP" altLang="en-US" sz="1600" dirty="0" smtClean="0">
                <a:latin typeface="Meiryo UI" panose="020B0604030504040204" pitchFamily="50" charset="-128"/>
                <a:ea typeface="Meiryo UI" panose="020B0604030504040204" pitchFamily="50" charset="-128"/>
              </a:rPr>
              <a:t>策定予定。</a:t>
            </a:r>
            <a:endParaRPr lang="en-US" altLang="ja-JP" sz="1600" dirty="0">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⇒内外からの誘客に関する数値</a:t>
            </a:r>
            <a:r>
              <a:rPr kumimoji="1" lang="ja-JP" altLang="en-US" sz="1600" dirty="0" smtClean="0">
                <a:solidFill>
                  <a:schemeClr val="tx1"/>
                </a:solidFill>
                <a:latin typeface="Meiryo UI" panose="020B0604030504040204" pitchFamily="50" charset="-128"/>
                <a:ea typeface="Meiryo UI" panose="020B0604030504040204" pitchFamily="50" charset="-128"/>
              </a:rPr>
              <a:t>目標案：</a:t>
            </a:r>
            <a:r>
              <a:rPr kumimoji="1" lang="ja-JP" altLang="en-US" sz="1600" dirty="0">
                <a:solidFill>
                  <a:schemeClr val="tx1"/>
                </a:solidFill>
                <a:latin typeface="Meiryo UI" panose="020B0604030504040204" pitchFamily="50" charset="-128"/>
                <a:ea typeface="Meiryo UI" panose="020B0604030504040204" pitchFamily="50" charset="-128"/>
              </a:rPr>
              <a:t>日本人延べ宿泊者数</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大阪</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a:t>
            </a:r>
            <a:r>
              <a:rPr kumimoji="1" lang="en-US" altLang="ja-JP" sz="1600" dirty="0">
                <a:solidFill>
                  <a:schemeClr val="tx1"/>
                </a:solidFill>
                <a:latin typeface="Meiryo UI" panose="020B0604030504040204" pitchFamily="50" charset="-128"/>
                <a:ea typeface="Meiryo UI" panose="020B0604030504040204" pitchFamily="50" charset="-128"/>
              </a:rPr>
              <a:t>2,950</a:t>
            </a:r>
            <a:r>
              <a:rPr kumimoji="1" lang="ja-JP" altLang="en-US" sz="1600" dirty="0">
                <a:solidFill>
                  <a:schemeClr val="tx1"/>
                </a:solidFill>
                <a:latin typeface="Meiryo UI" panose="020B0604030504040204" pitchFamily="50" charset="-128"/>
                <a:ea typeface="Meiryo UI" panose="020B0604030504040204" pitchFamily="50" charset="-128"/>
              </a:rPr>
              <a:t>万人</a:t>
            </a:r>
            <a:r>
              <a:rPr kumimoji="1" lang="ja-JP" altLang="en-US" sz="1600" dirty="0" smtClean="0">
                <a:solidFill>
                  <a:schemeClr val="tx1"/>
                </a:solidFill>
                <a:latin typeface="Meiryo UI" panose="020B0604030504040204" pitchFamily="50" charset="-128"/>
                <a:ea typeface="Meiryo UI" panose="020B0604030504040204" pitchFamily="50" charset="-128"/>
              </a:rPr>
              <a:t>泊</a:t>
            </a: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en-US" altLang="ja-JP" sz="1600" dirty="0">
                <a:solidFill>
                  <a:schemeClr val="tx1"/>
                </a:solidFill>
                <a:latin typeface="Meiryo UI" panose="020B0604030504040204" pitchFamily="50" charset="-128"/>
                <a:ea typeface="Meiryo UI" panose="020B0604030504040204" pitchFamily="50" charset="-128"/>
              </a:rPr>
              <a:t>2022</a:t>
            </a:r>
            <a:r>
              <a:rPr kumimoji="1" lang="ja-JP" altLang="en-US" sz="1600" dirty="0">
                <a:solidFill>
                  <a:schemeClr val="tx1"/>
                </a:solidFill>
                <a:latin typeface="Meiryo UI" panose="020B0604030504040204" pitchFamily="50" charset="-128"/>
                <a:ea typeface="Meiryo UI" panose="020B0604030504040204" pitchFamily="50" charset="-128"/>
              </a:rPr>
              <a:t>年の達成を目標とする</a:t>
            </a:r>
            <a:r>
              <a:rPr kumimoji="1" lang="en-US" altLang="ja-JP" sz="1600" dirty="0">
                <a:solidFill>
                  <a:schemeClr val="tx1"/>
                </a:solidFill>
                <a:latin typeface="Meiryo UI" panose="020B0604030504040204" pitchFamily="50" charset="-128"/>
                <a:ea typeface="Meiryo UI" panose="020B0604030504040204" pitchFamily="50" charset="-128"/>
              </a:rPr>
              <a:t>】</a:t>
            </a:r>
          </a:p>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　来</a:t>
            </a:r>
            <a:r>
              <a:rPr kumimoji="1" lang="ja-JP" altLang="en-US" sz="1600" dirty="0">
                <a:solidFill>
                  <a:schemeClr val="tx1"/>
                </a:solidFill>
                <a:latin typeface="Meiryo UI" panose="020B0604030504040204" pitchFamily="50" charset="-128"/>
                <a:ea typeface="Meiryo UI" panose="020B0604030504040204" pitchFamily="50" charset="-128"/>
              </a:rPr>
              <a:t>阪外国人旅行者数：</a:t>
            </a:r>
            <a:r>
              <a:rPr kumimoji="1" lang="en-US" altLang="ja-JP" sz="1600" dirty="0">
                <a:solidFill>
                  <a:schemeClr val="tx1"/>
                </a:solidFill>
                <a:latin typeface="Meiryo UI" panose="020B0604030504040204" pitchFamily="50" charset="-128"/>
                <a:ea typeface="Meiryo UI" panose="020B0604030504040204" pitchFamily="50" charset="-128"/>
              </a:rPr>
              <a:t>1152.5</a:t>
            </a:r>
            <a:r>
              <a:rPr kumimoji="1" lang="ja-JP" altLang="en-US" sz="1600" dirty="0" smtClean="0">
                <a:solidFill>
                  <a:schemeClr val="tx1"/>
                </a:solidFill>
                <a:latin typeface="Meiryo UI" panose="020B0604030504040204" pitchFamily="50" charset="-128"/>
                <a:ea typeface="Meiryo UI" panose="020B0604030504040204" pitchFamily="50" charset="-128"/>
              </a:rPr>
              <a:t>万人</a:t>
            </a: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入国制限解除から</a:t>
            </a:r>
            <a:r>
              <a:rPr kumimoji="1" lang="en-US" altLang="ja-JP" sz="1600" dirty="0">
                <a:solidFill>
                  <a:schemeClr val="tx1"/>
                </a:solidFill>
                <a:latin typeface="Meiryo UI" panose="020B0604030504040204" pitchFamily="50" charset="-128"/>
                <a:ea typeface="Meiryo UI" panose="020B0604030504040204" pitchFamily="50" charset="-128"/>
              </a:rPr>
              <a:t>2</a:t>
            </a:r>
            <a:r>
              <a:rPr kumimoji="1" lang="ja-JP" altLang="en-US" sz="1600" dirty="0">
                <a:solidFill>
                  <a:schemeClr val="tx1"/>
                </a:solidFill>
                <a:latin typeface="Meiryo UI" panose="020B0604030504040204" pitchFamily="50" charset="-128"/>
                <a:ea typeface="Meiryo UI" panose="020B0604030504040204" pitchFamily="50" charset="-128"/>
              </a:rPr>
              <a:t>年後の達成を目標とする</a:t>
            </a:r>
            <a:r>
              <a:rPr kumimoji="1" lang="en-US" altLang="ja-JP" sz="1600" dirty="0">
                <a:solidFill>
                  <a:schemeClr val="tx1"/>
                </a:solidFill>
                <a:latin typeface="Meiryo UI" panose="020B0604030504040204" pitchFamily="50" charset="-128"/>
                <a:ea typeface="Meiryo UI" panose="020B0604030504040204" pitchFamily="50" charset="-128"/>
              </a:rPr>
              <a:t>】</a:t>
            </a:r>
          </a:p>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　　　　　　　　　　　　　　　　　　　　　　　　</a:t>
            </a: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上記</a:t>
            </a:r>
            <a:r>
              <a:rPr kumimoji="1" lang="en-US" altLang="ja-JP" sz="1100" dirty="0">
                <a:solidFill>
                  <a:schemeClr val="tx1"/>
                </a:solidFill>
                <a:latin typeface="Meiryo UI" panose="020B0604030504040204" pitchFamily="50" charset="-128"/>
                <a:ea typeface="Meiryo UI" panose="020B0604030504040204" pitchFamily="50" charset="-128"/>
              </a:rPr>
              <a:t>2</a:t>
            </a:r>
            <a:r>
              <a:rPr kumimoji="1" lang="ja-JP" altLang="en-US" sz="1100" dirty="0" err="1">
                <a:solidFill>
                  <a:schemeClr val="tx1"/>
                </a:solidFill>
                <a:latin typeface="Meiryo UI" panose="020B0604030504040204" pitchFamily="50" charset="-128"/>
                <a:ea typeface="Meiryo UI" panose="020B0604030504040204" pitchFamily="50" charset="-128"/>
              </a:rPr>
              <a:t>つに</a:t>
            </a:r>
            <a:r>
              <a:rPr kumimoji="1" lang="ja-JP" altLang="en-US" sz="1100" dirty="0">
                <a:solidFill>
                  <a:schemeClr val="tx1"/>
                </a:solidFill>
                <a:latin typeface="Meiryo UI" panose="020B0604030504040204" pitchFamily="50" charset="-128"/>
                <a:ea typeface="Meiryo UI" panose="020B0604030504040204" pitchFamily="50" charset="-128"/>
              </a:rPr>
              <a:t>ついては、新型コロナウイルス感染症発生前の水準</a:t>
            </a:r>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年実績</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を上回ることを当面の目標とする。先行きの</a:t>
            </a:r>
            <a:r>
              <a:rPr kumimoji="1" lang="ja-JP" altLang="en-US" sz="1100" dirty="0" smtClean="0">
                <a:solidFill>
                  <a:schemeClr val="tx1"/>
                </a:solidFill>
                <a:latin typeface="Meiryo UI" panose="020B0604030504040204" pitchFamily="50" charset="-128"/>
                <a:ea typeface="Meiryo UI" panose="020B0604030504040204" pitchFamily="50" charset="-128"/>
              </a:rPr>
              <a:t>見通しづらい状況</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を</a:t>
            </a:r>
            <a:r>
              <a:rPr kumimoji="1" lang="ja-JP" altLang="en-US" sz="1100" dirty="0">
                <a:solidFill>
                  <a:schemeClr val="tx1"/>
                </a:solidFill>
                <a:latin typeface="Meiryo UI" panose="020B0604030504040204" pitchFamily="50" charset="-128"/>
                <a:ea typeface="Meiryo UI" panose="020B0604030504040204" pitchFamily="50" charset="-128"/>
              </a:rPr>
              <a:t>踏まえ</a:t>
            </a:r>
            <a:r>
              <a:rPr kumimoji="1" lang="ja-JP" altLang="en-US" sz="1100" dirty="0" smtClean="0">
                <a:solidFill>
                  <a:schemeClr val="tx1"/>
                </a:solidFill>
                <a:latin typeface="Meiryo UI" panose="020B0604030504040204" pitchFamily="50" charset="-128"/>
                <a:ea typeface="Meiryo UI" panose="020B0604030504040204" pitchFamily="50" charset="-128"/>
              </a:rPr>
              <a:t>社会経済</a:t>
            </a:r>
            <a:r>
              <a:rPr kumimoji="1" lang="ja-JP" altLang="en-US" sz="1100" dirty="0">
                <a:solidFill>
                  <a:schemeClr val="tx1"/>
                </a:solidFill>
                <a:latin typeface="Meiryo UI" panose="020B0604030504040204" pitchFamily="50" charset="-128"/>
                <a:ea typeface="Meiryo UI" panose="020B0604030504040204" pitchFamily="50" charset="-128"/>
              </a:rPr>
              <a:t>情勢等の変化に応じて</a:t>
            </a:r>
            <a:r>
              <a:rPr kumimoji="1" lang="ja-JP" altLang="en-US" sz="1100" dirty="0" smtClean="0">
                <a:solidFill>
                  <a:schemeClr val="tx1"/>
                </a:solidFill>
                <a:latin typeface="Meiryo UI" panose="020B0604030504040204" pitchFamily="50" charset="-128"/>
                <a:ea typeface="Meiryo UI" panose="020B0604030504040204" pitchFamily="50" charset="-128"/>
              </a:rPr>
              <a:t>、目標値</a:t>
            </a:r>
            <a:r>
              <a:rPr kumimoji="1" lang="ja-JP" altLang="en-US" sz="1100" dirty="0">
                <a:solidFill>
                  <a:schemeClr val="tx1"/>
                </a:solidFill>
                <a:latin typeface="Meiryo UI" panose="020B0604030504040204" pitchFamily="50" charset="-128"/>
                <a:ea typeface="Meiryo UI" panose="020B0604030504040204" pitchFamily="50" charset="-128"/>
              </a:rPr>
              <a:t>、達成をめざす時期等について、必要に応じて柔軟に見直しを行っていく</a:t>
            </a:r>
          </a:p>
        </p:txBody>
      </p:sp>
      <p:sp>
        <p:nvSpPr>
          <p:cNvPr id="9" name="正方形/長方形 8"/>
          <p:cNvSpPr/>
          <p:nvPr/>
        </p:nvSpPr>
        <p:spPr>
          <a:xfrm>
            <a:off x="218660" y="854765"/>
            <a:ext cx="12225130" cy="1152930"/>
          </a:xfrm>
          <a:prstGeom prst="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000" dirty="0">
                <a:latin typeface="Meiryo UI" panose="020B0604030504040204" pitchFamily="50" charset="-128"/>
                <a:ea typeface="Meiryo UI" panose="020B0604030504040204" pitchFamily="50" charset="-128"/>
              </a:rPr>
              <a:t>これまでの戦略の方向性は引き続き踏襲しつつ、感染症拡大を受けた大阪府経済への影響や、新たな生活様式、行動変容を踏まえた上で、下記関連戦略との整合性を図り、地方創生を推進する必要。</a:t>
            </a:r>
          </a:p>
        </p:txBody>
      </p:sp>
      <p:sp>
        <p:nvSpPr>
          <p:cNvPr id="3" name="スライド番号プレースホルダー 2"/>
          <p:cNvSpPr>
            <a:spLocks noGrp="1"/>
          </p:cNvSpPr>
          <p:nvPr>
            <p:ph type="sldNum" sz="quarter" idx="12"/>
          </p:nvPr>
        </p:nvSpPr>
        <p:spPr>
          <a:xfrm>
            <a:off x="9921240" y="9085937"/>
            <a:ext cx="2880360" cy="511175"/>
          </a:xfrm>
        </p:spPr>
        <p:txBody>
          <a:bodyPr/>
          <a:lstStyle/>
          <a:p>
            <a:fld id="{4E07F29A-F6FF-480A-A45F-FDB1DF2B2251}" type="slidenum">
              <a:rPr kumimoji="1" lang="ja-JP" altLang="en-US" sz="2000" smtClean="0">
                <a:solidFill>
                  <a:schemeClr val="tx1"/>
                </a:solidFill>
                <a:latin typeface="Meiryo UI" panose="020B0604030504040204" pitchFamily="50" charset="-128"/>
                <a:ea typeface="Meiryo UI" panose="020B0604030504040204" pitchFamily="50" charset="-128"/>
              </a:rPr>
              <a:t>2</a:t>
            </a:fld>
            <a:endParaRPr kumimoji="1" lang="ja-JP" altLang="en-US" sz="2000">
              <a:solidFill>
                <a:schemeClr val="tx1"/>
              </a:solidFill>
              <a:latin typeface="Meiryo UI" panose="020B0604030504040204" pitchFamily="50" charset="-128"/>
              <a:ea typeface="Meiryo UI" panose="020B0604030504040204" pitchFamily="50" charset="-128"/>
            </a:endParaRPr>
          </a:p>
        </p:txBody>
      </p:sp>
      <p:sp>
        <p:nvSpPr>
          <p:cNvPr id="11" name="角丸四角形 10"/>
          <p:cNvSpPr/>
          <p:nvPr/>
        </p:nvSpPr>
        <p:spPr>
          <a:xfrm>
            <a:off x="402533" y="2662606"/>
            <a:ext cx="11743084" cy="2365513"/>
          </a:xfrm>
          <a:prstGeom prst="roundRect">
            <a:avLst>
              <a:gd name="adj" fmla="val 10481"/>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nchorCtr="0"/>
          <a:lstStyle/>
          <a:p>
            <a:r>
              <a:rPr kumimoji="1" lang="ja-JP" altLang="en-US"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大阪の再生・成長に向けた新戦略：令和２年</a:t>
            </a:r>
            <a:r>
              <a:rPr kumimoji="1" lang="en-US" altLang="ja-JP"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12</a:t>
            </a:r>
            <a:r>
              <a:rPr kumimoji="1" lang="ja-JP" altLang="en-US"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月策定</a:t>
            </a:r>
            <a:r>
              <a:rPr kumimoji="1" lang="ja-JP" altLang="en-US" u="sng" dirty="0">
                <a:latin typeface="Meiryo UI" panose="020B0604030504040204" pitchFamily="50" charset="-128"/>
                <a:ea typeface="Meiryo UI" panose="020B0604030504040204" pitchFamily="50" charset="-128"/>
              </a:rPr>
              <a:t>　</a:t>
            </a:r>
            <a:endParaRPr kumimoji="1" lang="en-US" altLang="ja-JP" u="sng"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コロナ禍に</a:t>
            </a:r>
            <a:r>
              <a:rPr kumimoji="1" lang="ja-JP" altLang="en-US" sz="1600" dirty="0">
                <a:latin typeface="Meiryo UI" panose="020B0604030504040204" pitchFamily="50" charset="-128"/>
                <a:ea typeface="Meiryo UI" panose="020B0604030504040204" pitchFamily="50" charset="-128"/>
              </a:rPr>
              <a:t>よる様々な影響を踏まえ、経済や府民生活へのダメージを最小限に抑えるために緊急的に取り組むべきもの、さらにはコロナ終息を見据え、大阪の再生・成長に向けて取り組むべき方向性を明らかにする、新たな戦略を大阪府・大阪市において策定。</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⇒目標指標（一部抜粋）：実質経済成長率を</a:t>
            </a:r>
            <a:r>
              <a:rPr kumimoji="1" lang="en-US" altLang="ja-JP" sz="1600" dirty="0">
                <a:latin typeface="Meiryo UI" panose="020B0604030504040204" pitchFamily="50" charset="-128"/>
                <a:ea typeface="Meiryo UI" panose="020B0604030504040204" pitchFamily="50" charset="-128"/>
              </a:rPr>
              <a:t>2022</a:t>
            </a:r>
            <a:r>
              <a:rPr kumimoji="1" lang="ja-JP" altLang="en-US" sz="1600" dirty="0">
                <a:latin typeface="Meiryo UI" panose="020B0604030504040204" pitchFamily="50" charset="-128"/>
                <a:ea typeface="Meiryo UI" panose="020B0604030504040204" pitchFamily="50" charset="-128"/>
              </a:rPr>
              <a:t>年に府内総生産（実質）をコロナ前の水準に戻す。それを踏まえ、年平均</a:t>
            </a:r>
            <a:r>
              <a:rPr kumimoji="1" lang="en-US" altLang="ja-JP" sz="1600" dirty="0">
                <a:latin typeface="Meiryo UI" panose="020B0604030504040204" pitchFamily="50" charset="-128"/>
                <a:ea typeface="Meiryo UI" panose="020B0604030504040204" pitchFamily="50" charset="-128"/>
              </a:rPr>
              <a:t>2</a:t>
            </a:r>
            <a:r>
              <a:rPr kumimoji="1" lang="ja-JP" altLang="en-US" sz="1600" dirty="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以上と設定。</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経済面で</a:t>
            </a:r>
            <a:r>
              <a:rPr kumimoji="1" lang="en-US" altLang="ja-JP" sz="1600" dirty="0">
                <a:latin typeface="Meiryo UI" panose="020B0604030504040204" pitchFamily="50" charset="-128"/>
                <a:ea typeface="Meiryo UI" panose="020B0604030504040204" pitchFamily="50" charset="-128"/>
              </a:rPr>
              <a:t>5</a:t>
            </a:r>
            <a:r>
              <a:rPr kumimoji="1" lang="ja-JP" altLang="en-US" sz="1600" dirty="0" err="1">
                <a:latin typeface="Meiryo UI" panose="020B0604030504040204" pitchFamily="50" charset="-128"/>
                <a:ea typeface="Meiryo UI" panose="020B0604030504040204" pitchFamily="50" charset="-128"/>
              </a:rPr>
              <a:t>つの</a:t>
            </a:r>
            <a:r>
              <a:rPr kumimoji="1" lang="ja-JP" altLang="en-US" sz="1600" dirty="0">
                <a:latin typeface="Meiryo UI" panose="020B0604030504040204" pitchFamily="50" charset="-128"/>
                <a:ea typeface="Meiryo UI" panose="020B0604030504040204" pitchFamily="50" charset="-128"/>
              </a:rPr>
              <a:t>重点分野の設定：①健康医療関連産業のリーディング産業化、②国内外の観光需要</a:t>
            </a:r>
            <a:r>
              <a:rPr kumimoji="1" lang="ja-JP" altLang="en-US" sz="1600" dirty="0" smtClean="0">
                <a:latin typeface="Meiryo UI" panose="020B0604030504040204" pitchFamily="50" charset="-128"/>
                <a:ea typeface="Meiryo UI" panose="020B0604030504040204" pitchFamily="50" charset="-128"/>
              </a:rPr>
              <a:t>の取組みの</a:t>
            </a:r>
            <a:r>
              <a:rPr kumimoji="1" lang="ja-JP" altLang="en-US" sz="1600" dirty="0">
                <a:latin typeface="Meiryo UI" panose="020B0604030504040204" pitchFamily="50" charset="-128"/>
                <a:ea typeface="Meiryo UI" panose="020B0604030504040204" pitchFamily="50" charset="-128"/>
              </a:rPr>
              <a:t>強化、</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③スタートアップ、イノベーションの創出、④新しい働き方を通じた多様な人材の活躍促進、⑤国際金融都市の実現に向けた</a:t>
            </a:r>
            <a:r>
              <a:rPr kumimoji="1" lang="ja-JP" altLang="en-US" sz="1600" dirty="0" smtClean="0">
                <a:latin typeface="Meiryo UI" panose="020B0604030504040204" pitchFamily="50" charset="-128"/>
                <a:ea typeface="Meiryo UI" panose="020B0604030504040204" pitchFamily="50" charset="-128"/>
              </a:rPr>
              <a:t>挑戦</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くらし、安全安心の取組みとして、環境に配慮した持続可能な暮らしや、感染症対策、災害対応力の強化等を推進</a:t>
            </a:r>
            <a:endParaRPr kumimoji="1" lang="en-US" altLang="ja-JP" sz="1600" dirty="0">
              <a:latin typeface="Meiryo UI" panose="020B0604030504040204" pitchFamily="50" charset="-128"/>
              <a:ea typeface="Meiryo UI" panose="020B0604030504040204" pitchFamily="50" charset="-128"/>
            </a:endParaRPr>
          </a:p>
        </p:txBody>
      </p:sp>
      <p:sp>
        <p:nvSpPr>
          <p:cNvPr id="12" name="角丸四角形 11"/>
          <p:cNvSpPr/>
          <p:nvPr/>
        </p:nvSpPr>
        <p:spPr>
          <a:xfrm>
            <a:off x="402533" y="7314971"/>
            <a:ext cx="11743084" cy="1908312"/>
          </a:xfrm>
          <a:prstGeom prst="roundRect">
            <a:avLst>
              <a:gd name="adj" fmla="val 11717"/>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nchorCtr="0"/>
          <a:lstStyle/>
          <a:p>
            <a:r>
              <a:rPr kumimoji="1" lang="en-US" altLang="ja-JP"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国</a:t>
            </a:r>
            <a:r>
              <a:rPr kumimoji="1" lang="en-US" altLang="ja-JP"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第</a:t>
            </a:r>
            <a:r>
              <a:rPr kumimoji="1" lang="en-US" altLang="ja-JP"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a:t>
            </a:r>
            <a:r>
              <a:rPr kumimoji="1" lang="ja-JP" altLang="en-US"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期まち・ひと・しごと創生総合戦略：令和</a:t>
            </a:r>
            <a:r>
              <a:rPr kumimoji="1" lang="en-US" altLang="ja-JP"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a:t>
            </a:r>
            <a:r>
              <a:rPr kumimoji="1" lang="ja-JP" altLang="en-US"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年</a:t>
            </a:r>
            <a:r>
              <a:rPr kumimoji="1" lang="en-US" altLang="ja-JP"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12</a:t>
            </a:r>
            <a:r>
              <a:rPr kumimoji="1" lang="ja-JP" altLang="en-US"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月改訂</a:t>
            </a:r>
            <a:endParaRPr kumimoji="1" lang="en-US" altLang="ja-JP"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新型コロナウイルスの地域経済・生活への影響や国民の意識、行動変容を踏まえ</a:t>
            </a:r>
            <a:r>
              <a:rPr kumimoji="1" lang="ja-JP" altLang="en-US" sz="1600" dirty="0" smtClean="0">
                <a:latin typeface="Meiryo UI" panose="020B0604030504040204" pitchFamily="50" charset="-128"/>
                <a:ea typeface="Meiryo UI" panose="020B0604030504040204" pitchFamily="50" charset="-128"/>
              </a:rPr>
              <a:t>、脱炭素社会やテレワークといった新たな地方創生の取組み　</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を全省庁と連携を取りながら総合的に推進。また、今後</a:t>
            </a:r>
            <a:r>
              <a:rPr kumimoji="1" lang="ja-JP" altLang="en-US" sz="1600" dirty="0">
                <a:latin typeface="Meiryo UI" panose="020B0604030504040204" pitchFamily="50" charset="-128"/>
                <a:ea typeface="Meiryo UI" panose="020B0604030504040204" pitchFamily="50" charset="-128"/>
              </a:rPr>
              <a:t>の地方創生の</a:t>
            </a:r>
            <a:r>
              <a:rPr kumimoji="1" lang="ja-JP" altLang="en-US" sz="1600" dirty="0" smtClean="0">
                <a:latin typeface="Meiryo UI" panose="020B0604030504040204" pitchFamily="50" charset="-128"/>
                <a:ea typeface="Meiryo UI" panose="020B0604030504040204" pitchFamily="50" charset="-128"/>
              </a:rPr>
              <a:t>取組みの</a:t>
            </a:r>
            <a:r>
              <a:rPr kumimoji="1" lang="ja-JP" altLang="en-US" sz="1600" dirty="0">
                <a:latin typeface="Meiryo UI" panose="020B0604030504040204" pitchFamily="50" charset="-128"/>
                <a:ea typeface="Meiryo UI" panose="020B0604030504040204" pitchFamily="50" charset="-128"/>
              </a:rPr>
              <a:t>方向性として以下の</a:t>
            </a:r>
            <a:r>
              <a:rPr kumimoji="1" lang="en-US" altLang="ja-JP" sz="1600" dirty="0">
                <a:latin typeface="Meiryo UI" panose="020B0604030504040204" pitchFamily="50" charset="-128"/>
                <a:ea typeface="Meiryo UI" panose="020B0604030504040204" pitchFamily="50" charset="-128"/>
              </a:rPr>
              <a:t>2</a:t>
            </a:r>
            <a:r>
              <a:rPr kumimoji="1" lang="ja-JP" altLang="en-US" sz="1600" dirty="0" err="1">
                <a:latin typeface="Meiryo UI" panose="020B0604030504040204" pitchFamily="50" charset="-128"/>
                <a:ea typeface="Meiryo UI" panose="020B0604030504040204" pitchFamily="50" charset="-128"/>
              </a:rPr>
              <a:t>つを</a:t>
            </a:r>
            <a:r>
              <a:rPr kumimoji="1" lang="ja-JP" altLang="en-US" sz="1600" dirty="0">
                <a:latin typeface="Meiryo UI" panose="020B0604030504040204" pitchFamily="50" charset="-128"/>
                <a:ea typeface="Meiryo UI" panose="020B0604030504040204" pitchFamily="50" charset="-128"/>
              </a:rPr>
              <a:t>提示</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①感染症による意識・行動変容を踏まえた、ひと・しごとの流れの創出</a:t>
            </a:r>
          </a:p>
          <a:p>
            <a:r>
              <a:rPr kumimoji="1" lang="ja-JP" altLang="en-US" sz="1600" dirty="0">
                <a:latin typeface="Meiryo UI" panose="020B0604030504040204" pitchFamily="50" charset="-128"/>
                <a:ea typeface="Meiryo UI" panose="020B0604030504040204" pitchFamily="50" charset="-128"/>
              </a:rPr>
              <a:t>　②各地域の特色を踏まえた自主的・主体的な</a:t>
            </a:r>
            <a:r>
              <a:rPr kumimoji="1" lang="ja-JP" altLang="en-US" sz="1600" dirty="0" smtClean="0">
                <a:latin typeface="Meiryo UI" panose="020B0604030504040204" pitchFamily="50" charset="-128"/>
                <a:ea typeface="Meiryo UI" panose="020B0604030504040204" pitchFamily="50" charset="-128"/>
              </a:rPr>
              <a:t>取組みの</a:t>
            </a:r>
            <a:r>
              <a:rPr kumimoji="1" lang="ja-JP" altLang="en-US" sz="1600" dirty="0">
                <a:latin typeface="Meiryo UI" panose="020B0604030504040204" pitchFamily="50" charset="-128"/>
                <a:ea typeface="Meiryo UI" panose="020B0604030504040204" pitchFamily="50" charset="-128"/>
              </a:rPr>
              <a:t>促進　　　　</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⇒国としては、上記の方向性に則り、各地域の自主的・主体的な</a:t>
            </a:r>
            <a:r>
              <a:rPr kumimoji="1" lang="ja-JP" altLang="en-US" sz="1600" dirty="0" smtClean="0">
                <a:latin typeface="Meiryo UI" panose="020B0604030504040204" pitchFamily="50" charset="-128"/>
                <a:ea typeface="Meiryo UI" panose="020B0604030504040204" pitchFamily="50" charset="-128"/>
              </a:rPr>
              <a:t>取組みを</a:t>
            </a:r>
            <a:r>
              <a:rPr kumimoji="1" lang="ja-JP" altLang="en-US" sz="1600" dirty="0">
                <a:latin typeface="Meiryo UI" panose="020B0604030504040204" pitchFamily="50" charset="-128"/>
                <a:ea typeface="Meiryo UI" panose="020B0604030504040204" pitchFamily="50" charset="-128"/>
              </a:rPr>
              <a:t>基本としつつ、地域のみでは対応しきれない面を様々な</a:t>
            </a:r>
            <a:r>
              <a:rPr kumimoji="1" lang="ja-JP" altLang="en-US" sz="1600" dirty="0" smtClean="0">
                <a:latin typeface="Meiryo UI" panose="020B0604030504040204" pitchFamily="50" charset="-128"/>
                <a:ea typeface="Meiryo UI" panose="020B0604030504040204" pitchFamily="50" charset="-128"/>
              </a:rPr>
              <a:t>観点</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から支援</a:t>
            </a:r>
            <a:r>
              <a:rPr kumimoji="1" lang="ja-JP" altLang="en-US" sz="1600" dirty="0">
                <a:latin typeface="Meiryo UI" panose="020B0604030504040204" pitchFamily="50" charset="-128"/>
                <a:ea typeface="Meiryo UI" panose="020B0604030504040204" pitchFamily="50" charset="-128"/>
              </a:rPr>
              <a:t>するとした。</a:t>
            </a:r>
          </a:p>
          <a:p>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30522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8903" y="1311978"/>
            <a:ext cx="12264885" cy="810661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4" name="タイトル 1"/>
          <p:cNvSpPr txBox="1">
            <a:spLocks/>
          </p:cNvSpPr>
          <p:nvPr/>
        </p:nvSpPr>
        <p:spPr>
          <a:xfrm>
            <a:off x="178905" y="19878"/>
            <a:ext cx="12264885" cy="636109"/>
          </a:xfrm>
          <a:prstGeom prst="rect">
            <a:avLst/>
          </a:prstGeom>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chorCtr="0">
            <a:noAutofit/>
          </a:bodyPr>
          <a:lstStyle>
            <a:lvl1pPr algn="l" defTabSz="1280160" rtl="0" eaLnBrk="1" latinLnBrk="0" hangingPunct="1">
              <a:lnSpc>
                <a:spcPct val="90000"/>
              </a:lnSpc>
              <a:spcBef>
                <a:spcPct val="0"/>
              </a:spcBef>
              <a:buNone/>
              <a:defRPr kumimoji="1" sz="616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sz="3200" b="1" dirty="0">
                <a:solidFill>
                  <a:schemeClr val="bg1"/>
                </a:solidFill>
                <a:latin typeface="Meiryo UI" panose="020B0604030504040204" pitchFamily="50" charset="-128"/>
                <a:ea typeface="Meiryo UI" panose="020B0604030504040204" pitchFamily="50" charset="-128"/>
              </a:rPr>
              <a:t>「第２期大阪府まち・ひと・しごと創生総合戦略」改訂の方針</a:t>
            </a:r>
            <a:endParaRPr lang="ja-JP" altLang="en-US" sz="3200" dirty="0"/>
          </a:p>
        </p:txBody>
      </p:sp>
      <p:sp>
        <p:nvSpPr>
          <p:cNvPr id="14" name="角丸四角形 13"/>
          <p:cNvSpPr/>
          <p:nvPr/>
        </p:nvSpPr>
        <p:spPr>
          <a:xfrm>
            <a:off x="347866" y="1389809"/>
            <a:ext cx="11926958" cy="5540291"/>
          </a:xfrm>
          <a:prstGeom prst="roundRect">
            <a:avLst>
              <a:gd name="adj" fmla="val 4442"/>
            </a:avLst>
          </a:prstGeom>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sz="2800" b="1" dirty="0">
                <a:solidFill>
                  <a:schemeClr val="tx1"/>
                </a:solidFill>
                <a:latin typeface="Meiryo UI" panose="020B0604030504040204" pitchFamily="50" charset="-128"/>
                <a:ea typeface="Meiryo UI" panose="020B0604030504040204" pitchFamily="50" charset="-128"/>
              </a:rPr>
              <a:t>◆戦略の</a:t>
            </a:r>
            <a:r>
              <a:rPr lang="en-US" altLang="ja-JP" sz="2800" b="1" dirty="0">
                <a:solidFill>
                  <a:schemeClr val="tx1"/>
                </a:solidFill>
                <a:latin typeface="Meiryo UI" panose="020B0604030504040204" pitchFamily="50" charset="-128"/>
                <a:ea typeface="Meiryo UI" panose="020B0604030504040204" pitchFamily="50" charset="-128"/>
              </a:rPr>
              <a:t>KPI</a:t>
            </a:r>
            <a:r>
              <a:rPr lang="ja-JP" altLang="en-US" sz="2800" b="1" dirty="0">
                <a:solidFill>
                  <a:schemeClr val="tx1"/>
                </a:solidFill>
                <a:latin typeface="Meiryo UI" panose="020B0604030504040204" pitchFamily="50" charset="-128"/>
                <a:ea typeface="Meiryo UI" panose="020B0604030504040204" pitchFamily="50" charset="-128"/>
              </a:rPr>
              <a:t>の変更</a:t>
            </a:r>
            <a:endParaRPr lang="en-US" altLang="ja-JP" sz="2800" dirty="0">
              <a:solidFill>
                <a:schemeClr val="tx1"/>
              </a:solidFill>
              <a:latin typeface="Meiryo UI" panose="020B0604030504040204" pitchFamily="50" charset="-128"/>
              <a:ea typeface="Meiryo UI" panose="020B0604030504040204" pitchFamily="50" charset="-128"/>
            </a:endParaRPr>
          </a:p>
          <a:p>
            <a:r>
              <a:rPr lang="ja-JP" altLang="en-US" sz="2800" dirty="0">
                <a:solidFill>
                  <a:schemeClr val="tx1"/>
                </a:solidFill>
                <a:latin typeface="Meiryo UI" panose="020B0604030504040204" pitchFamily="50" charset="-128"/>
                <a:ea typeface="Meiryo UI" panose="020B0604030504040204" pitchFamily="50" charset="-128"/>
              </a:rPr>
              <a:t>　</a:t>
            </a:r>
            <a:r>
              <a:rPr lang="ja-JP" altLang="en-US" sz="2700" dirty="0">
                <a:solidFill>
                  <a:schemeClr val="tx1"/>
                </a:solidFill>
                <a:latin typeface="Meiryo UI" panose="020B0604030504040204" pitchFamily="50" charset="-128"/>
                <a:ea typeface="Meiryo UI" panose="020B0604030504040204" pitchFamily="50" charset="-128"/>
              </a:rPr>
              <a:t>　</a:t>
            </a:r>
            <a:r>
              <a:rPr lang="ja-JP" altLang="en-US" sz="2400" u="sng" dirty="0">
                <a:solidFill>
                  <a:schemeClr val="tx1"/>
                </a:solidFill>
                <a:latin typeface="Meiryo UI" panose="020B0604030504040204" pitchFamily="50" charset="-128"/>
                <a:ea typeface="Meiryo UI" panose="020B0604030504040204" pitchFamily="50" charset="-128"/>
              </a:rPr>
              <a:t>・</a:t>
            </a:r>
            <a:r>
              <a:rPr lang="ja-JP" altLang="ja-JP" sz="2400" u="sng" dirty="0">
                <a:solidFill>
                  <a:schemeClr val="tx1"/>
                </a:solidFill>
                <a:latin typeface="Meiryo UI" panose="020B0604030504040204" pitchFamily="50" charset="-128"/>
                <a:ea typeface="Meiryo UI" panose="020B0604030504040204" pitchFamily="50" charset="-128"/>
              </a:rPr>
              <a:t>経済</a:t>
            </a:r>
            <a:r>
              <a:rPr lang="ja-JP" altLang="ja-JP" sz="2400" u="sng" dirty="0" smtClean="0">
                <a:solidFill>
                  <a:schemeClr val="tx1"/>
                </a:solidFill>
                <a:latin typeface="Meiryo UI" panose="020B0604030504040204" pitchFamily="50" charset="-128"/>
                <a:ea typeface="Meiryo UI" panose="020B0604030504040204" pitchFamily="50" charset="-128"/>
              </a:rPr>
              <a:t>成長率</a:t>
            </a:r>
            <a:r>
              <a:rPr lang="ja-JP" altLang="en-US" sz="2400" u="sng" dirty="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感染</a:t>
            </a:r>
            <a:r>
              <a:rPr lang="ja-JP" altLang="en-US" sz="2000" dirty="0">
                <a:solidFill>
                  <a:schemeClr val="tx1"/>
                </a:solidFill>
                <a:latin typeface="Meiryo UI" panose="020B0604030504040204" pitchFamily="50" charset="-128"/>
                <a:ea typeface="Meiryo UI" panose="020B0604030504040204" pitchFamily="50" charset="-128"/>
              </a:rPr>
              <a:t>拡大による大阪府経済の落ち込みを踏まえ、目標値を変更</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400" b="1" dirty="0" smtClean="0">
                <a:solidFill>
                  <a:srgbClr val="FF0000"/>
                </a:solidFill>
                <a:latin typeface="Meiryo UI" panose="020B0604030504040204" pitchFamily="50" charset="-128"/>
                <a:ea typeface="Meiryo UI" panose="020B0604030504040204" pitchFamily="50" charset="-128"/>
              </a:rPr>
              <a:t>⇒</a:t>
            </a:r>
            <a:r>
              <a:rPr lang="en-US" altLang="ja-JP" sz="2400" b="1" dirty="0">
                <a:solidFill>
                  <a:srgbClr val="FF0000"/>
                </a:solidFill>
                <a:latin typeface="Meiryo UI" panose="020B0604030504040204" pitchFamily="50" charset="-128"/>
                <a:ea typeface="Meiryo UI" panose="020B0604030504040204" pitchFamily="50" charset="-128"/>
              </a:rPr>
              <a:t>2022</a:t>
            </a:r>
            <a:r>
              <a:rPr lang="ja-JP" altLang="ja-JP" sz="2400" b="1" dirty="0">
                <a:solidFill>
                  <a:srgbClr val="FF0000"/>
                </a:solidFill>
                <a:latin typeface="Meiryo UI" panose="020B0604030504040204" pitchFamily="50" charset="-128"/>
                <a:ea typeface="Meiryo UI" panose="020B0604030504040204" pitchFamily="50" charset="-128"/>
              </a:rPr>
              <a:t>年までに府内総生産（実質）をコロナ前の水準に</a:t>
            </a:r>
            <a:r>
              <a:rPr lang="ja-JP" altLang="ja-JP" sz="2400" b="1" dirty="0" smtClean="0">
                <a:solidFill>
                  <a:srgbClr val="FF0000"/>
                </a:solidFill>
                <a:latin typeface="Meiryo UI" panose="020B0604030504040204" pitchFamily="50" charset="-128"/>
                <a:ea typeface="Meiryo UI" panose="020B0604030504040204" pitchFamily="50" charset="-128"/>
              </a:rPr>
              <a:t>戻</a:t>
            </a:r>
            <a:r>
              <a:rPr lang="ja-JP" altLang="en-US" sz="2400" b="1" dirty="0" smtClean="0">
                <a:solidFill>
                  <a:srgbClr val="FF0000"/>
                </a:solidFill>
                <a:latin typeface="Meiryo UI" panose="020B0604030504040204" pitchFamily="50" charset="-128"/>
                <a:ea typeface="Meiryo UI" panose="020B0604030504040204" pitchFamily="50" charset="-128"/>
              </a:rPr>
              <a:t>す</a:t>
            </a:r>
            <a:endParaRPr lang="en-US" altLang="ja-JP" sz="2400" b="1" dirty="0">
              <a:solidFill>
                <a:srgbClr val="FF0000"/>
              </a:solidFill>
              <a:latin typeface="Meiryo UI" panose="020B0604030504040204" pitchFamily="50" charset="-128"/>
              <a:ea typeface="Meiryo UI" panose="020B0604030504040204" pitchFamily="50" charset="-128"/>
            </a:endParaRPr>
          </a:p>
          <a:p>
            <a:r>
              <a:rPr lang="ja-JP" altLang="en-US" sz="2400" b="1" dirty="0">
                <a:solidFill>
                  <a:srgbClr val="FF0000"/>
                </a:solidFill>
                <a:latin typeface="Meiryo UI" panose="020B0604030504040204" pitchFamily="50" charset="-128"/>
                <a:ea typeface="Meiryo UI" panose="020B0604030504040204" pitchFamily="50" charset="-128"/>
              </a:rPr>
              <a:t>　　　　　　　　</a:t>
            </a:r>
            <a:r>
              <a:rPr lang="ja-JP" altLang="ja-JP" sz="2400" b="1" dirty="0" smtClean="0">
                <a:solidFill>
                  <a:srgbClr val="FF0000"/>
                </a:solidFill>
                <a:latin typeface="Meiryo UI" panose="020B0604030504040204" pitchFamily="50" charset="-128"/>
                <a:ea typeface="Meiryo UI" panose="020B0604030504040204" pitchFamily="50" charset="-128"/>
              </a:rPr>
              <a:t>それ</a:t>
            </a:r>
            <a:r>
              <a:rPr lang="ja-JP" altLang="ja-JP" sz="2400" b="1" dirty="0">
                <a:solidFill>
                  <a:srgbClr val="FF0000"/>
                </a:solidFill>
                <a:latin typeface="Meiryo UI" panose="020B0604030504040204" pitchFamily="50" charset="-128"/>
                <a:ea typeface="Meiryo UI" panose="020B0604030504040204" pitchFamily="50" charset="-128"/>
              </a:rPr>
              <a:t>を踏まえ、年平均</a:t>
            </a:r>
            <a:r>
              <a:rPr lang="en-US" altLang="ja-JP" sz="2400" b="1" dirty="0">
                <a:solidFill>
                  <a:srgbClr val="FF0000"/>
                </a:solidFill>
                <a:latin typeface="Meiryo UI" panose="020B0604030504040204" pitchFamily="50" charset="-128"/>
                <a:ea typeface="Meiryo UI" panose="020B0604030504040204" pitchFamily="50" charset="-128"/>
              </a:rPr>
              <a:t>2</a:t>
            </a:r>
            <a:r>
              <a:rPr lang="ja-JP" altLang="ja-JP" sz="2400" b="1" dirty="0">
                <a:solidFill>
                  <a:srgbClr val="FF0000"/>
                </a:solidFill>
                <a:latin typeface="Meiryo UI" panose="020B0604030504040204" pitchFamily="50" charset="-128"/>
                <a:ea typeface="Meiryo UI" panose="020B0604030504040204" pitchFamily="50" charset="-128"/>
              </a:rPr>
              <a:t>％以上に改訂</a:t>
            </a:r>
            <a:endParaRPr lang="en-US" altLang="ja-JP" sz="2400" b="1" dirty="0">
              <a:solidFill>
                <a:srgbClr val="FF0000"/>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u="sng" dirty="0">
                <a:solidFill>
                  <a:schemeClr val="tx1"/>
                </a:solidFill>
                <a:latin typeface="Meiryo UI" panose="020B0604030504040204" pitchFamily="50" charset="-128"/>
                <a:ea typeface="Meiryo UI" panose="020B0604030504040204" pitchFamily="50" charset="-128"/>
              </a:rPr>
              <a:t>・来阪</a:t>
            </a:r>
            <a:r>
              <a:rPr lang="ja-JP" altLang="ja-JP" sz="2400" u="sng" dirty="0">
                <a:solidFill>
                  <a:schemeClr val="tx1"/>
                </a:solidFill>
                <a:latin typeface="Meiryo UI" panose="020B0604030504040204" pitchFamily="50" charset="-128"/>
                <a:ea typeface="Meiryo UI" panose="020B0604030504040204" pitchFamily="50" charset="-128"/>
              </a:rPr>
              <a:t>外国</a:t>
            </a:r>
            <a:r>
              <a:rPr lang="ja-JP" altLang="ja-JP" sz="2400" u="sng" dirty="0" smtClean="0">
                <a:solidFill>
                  <a:schemeClr val="tx1"/>
                </a:solidFill>
                <a:latin typeface="Meiryo UI" panose="020B0604030504040204" pitchFamily="50" charset="-128"/>
                <a:ea typeface="Meiryo UI" panose="020B0604030504040204" pitchFamily="50" charset="-128"/>
              </a:rPr>
              <a:t>人数</a:t>
            </a:r>
            <a:r>
              <a:rPr lang="ja-JP" altLang="en-US" sz="2400" dirty="0">
                <a:solidFill>
                  <a:schemeClr val="tx1"/>
                </a:solidFill>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インバウンド</a:t>
            </a:r>
            <a:r>
              <a:rPr kumimoji="1" lang="ja-JP" altLang="en-US" sz="2000" dirty="0">
                <a:latin typeface="Meiryo UI" panose="020B0604030504040204" pitchFamily="50" charset="-128"/>
                <a:ea typeface="Meiryo UI" panose="020B0604030504040204" pitchFamily="50" charset="-128"/>
              </a:rPr>
              <a:t>需要が消失し、</a:t>
            </a:r>
            <a:r>
              <a:rPr kumimoji="1" lang="en-US" altLang="ja-JP" sz="2000" dirty="0">
                <a:latin typeface="Meiryo UI" panose="020B0604030504040204" pitchFamily="50" charset="-128"/>
                <a:ea typeface="Meiryo UI" panose="020B0604030504040204" pitchFamily="50" charset="-128"/>
              </a:rPr>
              <a:t>2020</a:t>
            </a:r>
            <a:r>
              <a:rPr kumimoji="1" lang="ja-JP" altLang="en-US" sz="2000" dirty="0">
                <a:latin typeface="Meiryo UI" panose="020B0604030504040204" pitchFamily="50" charset="-128"/>
                <a:ea typeface="Meiryo UI" panose="020B0604030504040204" pitchFamily="50" charset="-128"/>
              </a:rPr>
              <a:t>年</a:t>
            </a:r>
            <a:r>
              <a:rPr kumimoji="1" lang="en-US" altLang="ja-JP" sz="2000" dirty="0">
                <a:latin typeface="Meiryo UI" panose="020B0604030504040204" pitchFamily="50" charset="-128"/>
                <a:ea typeface="Meiryo UI" panose="020B0604030504040204" pitchFamily="50" charset="-128"/>
              </a:rPr>
              <a:t>4</a:t>
            </a:r>
            <a:r>
              <a:rPr kumimoji="1" lang="ja-JP" altLang="en-US" sz="2000" dirty="0">
                <a:latin typeface="Meiryo UI" panose="020B0604030504040204" pitchFamily="50" charset="-128"/>
                <a:ea typeface="Meiryo UI" panose="020B0604030504040204" pitchFamily="50" charset="-128"/>
              </a:rPr>
              <a:t>月以降、対前年度比マイナス</a:t>
            </a:r>
            <a:r>
              <a:rPr kumimoji="1" lang="en-US" altLang="ja-JP" sz="2000" dirty="0">
                <a:latin typeface="Meiryo UI" panose="020B0604030504040204" pitchFamily="50" charset="-128"/>
                <a:ea typeface="Meiryo UI" panose="020B0604030504040204" pitchFamily="50" charset="-128"/>
              </a:rPr>
              <a:t>98</a:t>
            </a:r>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99</a:t>
            </a:r>
            <a:r>
              <a:rPr kumimoji="1" lang="ja-JP" altLang="en-US" sz="2000" dirty="0">
                <a:latin typeface="Meiryo UI" panose="020B0604030504040204" pitchFamily="50" charset="-128"/>
                <a:ea typeface="Meiryo UI" panose="020B0604030504040204" pitchFamily="50" charset="-128"/>
              </a:rPr>
              <a:t>％で</a:t>
            </a:r>
            <a:r>
              <a:rPr kumimoji="1" lang="ja-JP" altLang="en-US" sz="2000" dirty="0" smtClean="0">
                <a:latin typeface="Meiryo UI" panose="020B0604030504040204" pitchFamily="50" charset="-128"/>
                <a:ea typeface="Meiryo UI" panose="020B0604030504040204" pitchFamily="50" charset="-128"/>
              </a:rPr>
              <a:t>推移</a:t>
            </a:r>
            <a:endParaRPr kumimoji="1" lang="en-US" altLang="ja-JP" sz="2000" dirty="0" smtClean="0">
              <a:latin typeface="Meiryo UI" panose="020B0604030504040204" pitchFamily="50" charset="-128"/>
              <a:ea typeface="Meiryo UI" panose="020B0604030504040204" pitchFamily="50" charset="-128"/>
            </a:endParaRPr>
          </a:p>
          <a:p>
            <a:r>
              <a:rPr kumimoji="1" lang="ja-JP" altLang="en-US" sz="2000" dirty="0" smtClean="0">
                <a:latin typeface="Meiryo UI" panose="020B0604030504040204" pitchFamily="50" charset="-128"/>
                <a:ea typeface="Meiryo UI" panose="020B0604030504040204" pitchFamily="50" charset="-128"/>
              </a:rPr>
              <a:t>　　　　　　　　　　　　　　　　して</a:t>
            </a:r>
            <a:r>
              <a:rPr kumimoji="1" lang="ja-JP" altLang="en-US" sz="2000" dirty="0">
                <a:latin typeface="Meiryo UI" panose="020B0604030504040204" pitchFamily="50" charset="-128"/>
                <a:ea typeface="Meiryo UI" panose="020B0604030504040204" pitchFamily="50" charset="-128"/>
              </a:rPr>
              <a:t>い</a:t>
            </a:r>
            <a:r>
              <a:rPr kumimoji="1" lang="ja-JP" altLang="en-US" sz="2000" dirty="0" smtClean="0">
                <a:latin typeface="Meiryo UI" panose="020B0604030504040204" pitchFamily="50" charset="-128"/>
                <a:ea typeface="Meiryo UI" panose="020B0604030504040204" pitchFamily="50" charset="-128"/>
              </a:rPr>
              <a:t>る状況</a:t>
            </a:r>
            <a:r>
              <a:rPr kumimoji="1" lang="ja-JP" altLang="en-US" sz="2000" dirty="0">
                <a:latin typeface="Meiryo UI" panose="020B0604030504040204" pitchFamily="50" charset="-128"/>
                <a:ea typeface="Meiryo UI" panose="020B0604030504040204" pitchFamily="50" charset="-128"/>
              </a:rPr>
              <a:t>を</a:t>
            </a:r>
            <a:r>
              <a:rPr kumimoji="1" lang="ja-JP" altLang="en-US" sz="2000" dirty="0" smtClean="0">
                <a:latin typeface="Meiryo UI" panose="020B0604030504040204" pitchFamily="50" charset="-128"/>
                <a:ea typeface="Meiryo UI" panose="020B0604030504040204" pitchFamily="50" charset="-128"/>
              </a:rPr>
              <a:t>踏まえ</a:t>
            </a:r>
            <a:r>
              <a:rPr kumimoji="1" lang="ja-JP" altLang="en-US" sz="2000" dirty="0" smtClean="0">
                <a:solidFill>
                  <a:schemeClr val="tx1"/>
                </a:solidFill>
                <a:latin typeface="Meiryo UI" panose="020B0604030504040204" pitchFamily="50" charset="-128"/>
                <a:ea typeface="Meiryo UI" panose="020B0604030504040204" pitchFamily="50" charset="-128"/>
              </a:rPr>
              <a:t>指標</a:t>
            </a:r>
            <a:r>
              <a:rPr kumimoji="1" lang="ja-JP" altLang="en-US" sz="2000" dirty="0">
                <a:solidFill>
                  <a:schemeClr val="tx1"/>
                </a:solidFill>
                <a:latin typeface="Meiryo UI" panose="020B0604030504040204" pitchFamily="50" charset="-128"/>
                <a:ea typeface="Meiryo UI" panose="020B0604030504040204" pitchFamily="50" charset="-128"/>
              </a:rPr>
              <a:t>を</a:t>
            </a:r>
            <a:r>
              <a:rPr kumimoji="1" lang="ja-JP" altLang="en-US" sz="2000" dirty="0" smtClean="0">
                <a:solidFill>
                  <a:schemeClr val="tx1"/>
                </a:solidFill>
                <a:latin typeface="Meiryo UI" panose="020B0604030504040204" pitchFamily="50" charset="-128"/>
                <a:ea typeface="Meiryo UI" panose="020B0604030504040204" pitchFamily="50" charset="-128"/>
              </a:rPr>
              <a:t>変更</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　　　　　　　</a:t>
            </a:r>
            <a:r>
              <a:rPr lang="ja-JP" altLang="en-US" sz="2800" b="1" dirty="0" smtClean="0">
                <a:solidFill>
                  <a:srgbClr val="FF0000"/>
                </a:solidFill>
                <a:latin typeface="Meiryo UI" panose="020B0604030504040204" pitchFamily="50" charset="-128"/>
                <a:ea typeface="Meiryo UI" panose="020B0604030504040204" pitchFamily="50" charset="-128"/>
              </a:rPr>
              <a:t>⇒</a:t>
            </a:r>
            <a:r>
              <a:rPr lang="ja-JP" altLang="en-US" sz="2400" b="1" dirty="0" smtClean="0">
                <a:solidFill>
                  <a:srgbClr val="FF0000"/>
                </a:solidFill>
                <a:latin typeface="Meiryo UI" panose="020B0604030504040204" pitchFamily="50" charset="-128"/>
                <a:ea typeface="Meiryo UI" panose="020B0604030504040204" pitchFamily="50" charset="-128"/>
              </a:rPr>
              <a:t>日本人</a:t>
            </a:r>
            <a:r>
              <a:rPr lang="ja-JP" altLang="en-US" sz="2400" b="1" dirty="0">
                <a:solidFill>
                  <a:srgbClr val="FF0000"/>
                </a:solidFill>
                <a:latin typeface="Meiryo UI" panose="020B0604030504040204" pitchFamily="50" charset="-128"/>
                <a:ea typeface="Meiryo UI" panose="020B0604030504040204" pitchFamily="50" charset="-128"/>
              </a:rPr>
              <a:t>延べ宿泊者数</a:t>
            </a:r>
            <a:r>
              <a:rPr lang="en-US" altLang="ja-JP" sz="2400" b="1" dirty="0">
                <a:solidFill>
                  <a:srgbClr val="FF0000"/>
                </a:solidFill>
                <a:latin typeface="Meiryo UI" panose="020B0604030504040204" pitchFamily="50" charset="-128"/>
                <a:ea typeface="Meiryo UI" panose="020B0604030504040204" pitchFamily="50" charset="-128"/>
              </a:rPr>
              <a:t>〔</a:t>
            </a:r>
            <a:r>
              <a:rPr lang="ja-JP" altLang="en-US" sz="2400" b="1" dirty="0">
                <a:solidFill>
                  <a:srgbClr val="FF0000"/>
                </a:solidFill>
                <a:latin typeface="Meiryo UI" panose="020B0604030504040204" pitchFamily="50" charset="-128"/>
                <a:ea typeface="Meiryo UI" panose="020B0604030504040204" pitchFamily="50" charset="-128"/>
              </a:rPr>
              <a:t>大阪</a:t>
            </a:r>
            <a:r>
              <a:rPr lang="en-US" altLang="ja-JP" sz="2400" b="1" dirty="0">
                <a:solidFill>
                  <a:srgbClr val="FF0000"/>
                </a:solidFill>
                <a:latin typeface="Meiryo UI" panose="020B0604030504040204" pitchFamily="50" charset="-128"/>
                <a:ea typeface="Meiryo UI" panose="020B0604030504040204" pitchFamily="50" charset="-128"/>
              </a:rPr>
              <a:t>〕</a:t>
            </a:r>
            <a:r>
              <a:rPr lang="ja-JP" altLang="en-US" sz="2400" b="1" dirty="0">
                <a:solidFill>
                  <a:srgbClr val="FF0000"/>
                </a:solidFill>
                <a:latin typeface="Meiryo UI" panose="020B0604030504040204" pitchFamily="50" charset="-128"/>
                <a:ea typeface="Meiryo UI" panose="020B0604030504040204" pitchFamily="50" charset="-128"/>
              </a:rPr>
              <a:t>：</a:t>
            </a:r>
            <a:r>
              <a:rPr lang="en-US" altLang="ja-JP" sz="2400" b="1" dirty="0">
                <a:solidFill>
                  <a:srgbClr val="FF0000"/>
                </a:solidFill>
                <a:latin typeface="Meiryo UI" panose="020B0604030504040204" pitchFamily="50" charset="-128"/>
                <a:ea typeface="Meiryo UI" panose="020B0604030504040204" pitchFamily="50" charset="-128"/>
              </a:rPr>
              <a:t>2,950</a:t>
            </a:r>
            <a:r>
              <a:rPr lang="ja-JP" altLang="en-US" sz="2400" b="1" dirty="0">
                <a:solidFill>
                  <a:srgbClr val="FF0000"/>
                </a:solidFill>
                <a:latin typeface="Meiryo UI" panose="020B0604030504040204" pitchFamily="50" charset="-128"/>
                <a:ea typeface="Meiryo UI" panose="020B0604030504040204" pitchFamily="50" charset="-128"/>
              </a:rPr>
              <a:t>万人泊</a:t>
            </a:r>
            <a:r>
              <a:rPr lang="en-US" altLang="ja-JP" sz="1400" b="1" dirty="0" smtClean="0">
                <a:solidFill>
                  <a:srgbClr val="FF0000"/>
                </a:solidFill>
                <a:latin typeface="Meiryo UI" panose="020B0604030504040204" pitchFamily="50" charset="-128"/>
                <a:ea typeface="Meiryo UI" panose="020B0604030504040204" pitchFamily="50" charset="-128"/>
              </a:rPr>
              <a:t>※</a:t>
            </a:r>
            <a:r>
              <a:rPr lang="ja-JP" altLang="en-US" sz="1400" b="1" dirty="0" smtClean="0">
                <a:solidFill>
                  <a:srgbClr val="FF0000"/>
                </a:solidFill>
                <a:latin typeface="Meiryo UI" panose="020B0604030504040204" pitchFamily="50" charset="-128"/>
                <a:ea typeface="Meiryo UI" panose="020B0604030504040204" pitchFamily="50" charset="-128"/>
              </a:rPr>
              <a:t>１</a:t>
            </a:r>
            <a:r>
              <a:rPr lang="en-US" altLang="ja-JP" sz="1400" b="1" dirty="0" smtClean="0">
                <a:solidFill>
                  <a:srgbClr val="FF0000"/>
                </a:solidFill>
                <a:latin typeface="Meiryo UI" panose="020B0604030504040204" pitchFamily="50" charset="-128"/>
                <a:ea typeface="Meiryo UI" panose="020B0604030504040204" pitchFamily="50" charset="-128"/>
              </a:rPr>
              <a:t>【2022</a:t>
            </a:r>
            <a:r>
              <a:rPr lang="ja-JP" altLang="en-US" sz="1400" b="1" dirty="0">
                <a:solidFill>
                  <a:srgbClr val="FF0000"/>
                </a:solidFill>
                <a:latin typeface="Meiryo UI" panose="020B0604030504040204" pitchFamily="50" charset="-128"/>
                <a:ea typeface="Meiryo UI" panose="020B0604030504040204" pitchFamily="50" charset="-128"/>
              </a:rPr>
              <a:t>年の達成を目標とする</a:t>
            </a:r>
            <a:r>
              <a:rPr lang="en-US" altLang="ja-JP" sz="1400" b="1" dirty="0" smtClean="0">
                <a:solidFill>
                  <a:srgbClr val="FF0000"/>
                </a:solidFill>
                <a:latin typeface="Meiryo UI" panose="020B0604030504040204" pitchFamily="50" charset="-128"/>
                <a:ea typeface="Meiryo UI" panose="020B0604030504040204" pitchFamily="50" charset="-128"/>
              </a:rPr>
              <a:t>】</a:t>
            </a:r>
            <a:r>
              <a:rPr lang="ja-JP" altLang="en-US" sz="2400" b="1" dirty="0" smtClean="0">
                <a:solidFill>
                  <a:srgbClr val="FF0000"/>
                </a:solidFill>
                <a:latin typeface="Meiryo UI" panose="020B0604030504040204" pitchFamily="50" charset="-128"/>
                <a:ea typeface="Meiryo UI" panose="020B0604030504040204" pitchFamily="50" charset="-128"/>
              </a:rPr>
              <a:t>（案）</a:t>
            </a:r>
            <a:r>
              <a:rPr lang="en-US" altLang="ja-JP" sz="1400" b="1" dirty="0" smtClean="0">
                <a:solidFill>
                  <a:srgbClr val="FF0000"/>
                </a:solidFill>
                <a:latin typeface="Meiryo UI" panose="020B0604030504040204" pitchFamily="50" charset="-128"/>
                <a:ea typeface="Meiryo UI" panose="020B0604030504040204" pitchFamily="50" charset="-128"/>
              </a:rPr>
              <a:t>※</a:t>
            </a:r>
            <a:r>
              <a:rPr lang="ja-JP" altLang="en-US" sz="1400" b="1" dirty="0" smtClean="0">
                <a:solidFill>
                  <a:srgbClr val="FF0000"/>
                </a:solidFill>
                <a:latin typeface="Meiryo UI" panose="020B0604030504040204" pitchFamily="50" charset="-128"/>
                <a:ea typeface="Meiryo UI" panose="020B0604030504040204" pitchFamily="50" charset="-128"/>
              </a:rPr>
              <a:t>２</a:t>
            </a:r>
            <a:endParaRPr lang="en-US" altLang="ja-JP" sz="1400" b="1" dirty="0">
              <a:solidFill>
                <a:srgbClr val="FF0000"/>
              </a:solidFill>
              <a:latin typeface="Meiryo UI" panose="020B0604030504040204" pitchFamily="50" charset="-128"/>
              <a:ea typeface="Meiryo UI" panose="020B0604030504040204" pitchFamily="50" charset="-128"/>
            </a:endParaRPr>
          </a:p>
          <a:p>
            <a:r>
              <a:rPr lang="ja-JP" altLang="en-US" sz="2400" b="1" dirty="0">
                <a:solidFill>
                  <a:srgbClr val="FF0000"/>
                </a:solidFill>
                <a:latin typeface="Meiryo UI" panose="020B0604030504040204" pitchFamily="50" charset="-128"/>
                <a:ea typeface="Meiryo UI" panose="020B0604030504040204" pitchFamily="50" charset="-128"/>
              </a:rPr>
              <a:t>　　</a:t>
            </a:r>
            <a:r>
              <a:rPr lang="ja-JP" altLang="en-US" sz="2400" b="1" dirty="0" smtClean="0">
                <a:solidFill>
                  <a:srgbClr val="FF0000"/>
                </a:solidFill>
                <a:latin typeface="Meiryo UI" panose="020B0604030504040204" pitchFamily="50" charset="-128"/>
                <a:ea typeface="Meiryo UI" panose="020B0604030504040204" pitchFamily="50" charset="-128"/>
              </a:rPr>
              <a:t>　　　　　　来</a:t>
            </a:r>
            <a:r>
              <a:rPr lang="ja-JP" altLang="en-US" sz="2400" b="1" dirty="0">
                <a:solidFill>
                  <a:srgbClr val="FF0000"/>
                </a:solidFill>
                <a:latin typeface="Meiryo UI" panose="020B0604030504040204" pitchFamily="50" charset="-128"/>
                <a:ea typeface="Meiryo UI" panose="020B0604030504040204" pitchFamily="50" charset="-128"/>
              </a:rPr>
              <a:t>阪外国人旅行者数：</a:t>
            </a:r>
            <a:r>
              <a:rPr lang="en-US" altLang="ja-JP" sz="2400" b="1" dirty="0">
                <a:solidFill>
                  <a:srgbClr val="FF0000"/>
                </a:solidFill>
                <a:latin typeface="Meiryo UI" panose="020B0604030504040204" pitchFamily="50" charset="-128"/>
                <a:ea typeface="Meiryo UI" panose="020B0604030504040204" pitchFamily="50" charset="-128"/>
              </a:rPr>
              <a:t>1152.5</a:t>
            </a:r>
            <a:r>
              <a:rPr lang="ja-JP" altLang="en-US" sz="2400" b="1" dirty="0">
                <a:solidFill>
                  <a:srgbClr val="FF0000"/>
                </a:solidFill>
                <a:latin typeface="Meiryo UI" panose="020B0604030504040204" pitchFamily="50" charset="-128"/>
                <a:ea typeface="Meiryo UI" panose="020B0604030504040204" pitchFamily="50" charset="-128"/>
              </a:rPr>
              <a:t>万人</a:t>
            </a:r>
            <a:r>
              <a:rPr lang="en-US" altLang="ja-JP" sz="1400" b="1" dirty="0" smtClean="0">
                <a:solidFill>
                  <a:srgbClr val="FF0000"/>
                </a:solidFill>
                <a:latin typeface="Meiryo UI" panose="020B0604030504040204" pitchFamily="50" charset="-128"/>
                <a:ea typeface="Meiryo UI" panose="020B0604030504040204" pitchFamily="50" charset="-128"/>
              </a:rPr>
              <a:t>※</a:t>
            </a:r>
            <a:r>
              <a:rPr lang="ja-JP" altLang="en-US" sz="1400" b="1" dirty="0" smtClean="0">
                <a:solidFill>
                  <a:srgbClr val="FF0000"/>
                </a:solidFill>
                <a:latin typeface="Meiryo UI" panose="020B0604030504040204" pitchFamily="50" charset="-128"/>
                <a:ea typeface="Meiryo UI" panose="020B0604030504040204" pitchFamily="50" charset="-128"/>
              </a:rPr>
              <a:t>１</a:t>
            </a:r>
            <a:r>
              <a:rPr lang="en-US" altLang="ja-JP" sz="1400" b="1" dirty="0" smtClean="0">
                <a:solidFill>
                  <a:srgbClr val="FF0000"/>
                </a:solidFill>
                <a:latin typeface="Meiryo UI" panose="020B0604030504040204" pitchFamily="50" charset="-128"/>
                <a:ea typeface="Meiryo UI" panose="020B0604030504040204" pitchFamily="50" charset="-128"/>
              </a:rPr>
              <a:t>【</a:t>
            </a:r>
            <a:r>
              <a:rPr lang="ja-JP" altLang="en-US" sz="1400" b="1" dirty="0">
                <a:solidFill>
                  <a:srgbClr val="FF0000"/>
                </a:solidFill>
                <a:latin typeface="Meiryo UI" panose="020B0604030504040204" pitchFamily="50" charset="-128"/>
                <a:ea typeface="Meiryo UI" panose="020B0604030504040204" pitchFamily="50" charset="-128"/>
              </a:rPr>
              <a:t>入国制限解除から</a:t>
            </a:r>
            <a:r>
              <a:rPr lang="en-US" altLang="ja-JP" sz="1400" b="1" dirty="0">
                <a:solidFill>
                  <a:srgbClr val="FF0000"/>
                </a:solidFill>
                <a:latin typeface="Meiryo UI" panose="020B0604030504040204" pitchFamily="50" charset="-128"/>
                <a:ea typeface="Meiryo UI" panose="020B0604030504040204" pitchFamily="50" charset="-128"/>
              </a:rPr>
              <a:t>2</a:t>
            </a:r>
            <a:r>
              <a:rPr lang="ja-JP" altLang="en-US" sz="1400" b="1" dirty="0">
                <a:solidFill>
                  <a:srgbClr val="FF0000"/>
                </a:solidFill>
                <a:latin typeface="Meiryo UI" panose="020B0604030504040204" pitchFamily="50" charset="-128"/>
                <a:ea typeface="Meiryo UI" panose="020B0604030504040204" pitchFamily="50" charset="-128"/>
              </a:rPr>
              <a:t>年後の達成を目標とする</a:t>
            </a:r>
            <a:r>
              <a:rPr lang="en-US" altLang="ja-JP" sz="1400" b="1" dirty="0" smtClean="0">
                <a:solidFill>
                  <a:srgbClr val="FF0000"/>
                </a:solidFill>
                <a:latin typeface="Meiryo UI" panose="020B0604030504040204" pitchFamily="50" charset="-128"/>
                <a:ea typeface="Meiryo UI" panose="020B0604030504040204" pitchFamily="50" charset="-128"/>
              </a:rPr>
              <a:t>】</a:t>
            </a:r>
            <a:r>
              <a:rPr lang="ja-JP" altLang="en-US" sz="2400" b="1" dirty="0" smtClean="0">
                <a:solidFill>
                  <a:srgbClr val="FF0000"/>
                </a:solidFill>
                <a:latin typeface="Meiryo UI" panose="020B0604030504040204" pitchFamily="50" charset="-128"/>
                <a:ea typeface="Meiryo UI" panose="020B0604030504040204" pitchFamily="50" charset="-128"/>
              </a:rPr>
              <a:t>（案）</a:t>
            </a:r>
            <a:r>
              <a:rPr lang="en-US" altLang="ja-JP" sz="1400" b="1" dirty="0" smtClean="0">
                <a:solidFill>
                  <a:srgbClr val="FF0000"/>
                </a:solidFill>
                <a:latin typeface="Meiryo UI" panose="020B0604030504040204" pitchFamily="50" charset="-128"/>
                <a:ea typeface="Meiryo UI" panose="020B0604030504040204" pitchFamily="50" charset="-128"/>
              </a:rPr>
              <a:t>※</a:t>
            </a:r>
            <a:r>
              <a:rPr lang="ja-JP" altLang="en-US" sz="1400" b="1" dirty="0" smtClean="0">
                <a:solidFill>
                  <a:srgbClr val="FF0000"/>
                </a:solidFill>
                <a:latin typeface="Meiryo UI" panose="020B0604030504040204" pitchFamily="50" charset="-128"/>
                <a:ea typeface="Meiryo UI" panose="020B0604030504040204" pitchFamily="50" charset="-128"/>
              </a:rPr>
              <a:t>２</a:t>
            </a:r>
            <a:endParaRPr lang="en-US" altLang="ja-JP" sz="1400" b="1" dirty="0">
              <a:solidFill>
                <a:srgbClr val="FF0000"/>
              </a:solidFill>
              <a:latin typeface="Meiryo UI" panose="020B0604030504040204" pitchFamily="50" charset="-128"/>
              <a:ea typeface="Meiryo UI" panose="020B0604030504040204" pitchFamily="50" charset="-128"/>
            </a:endParaRPr>
          </a:p>
          <a:p>
            <a:pPr>
              <a:lnSpc>
                <a:spcPts val="1000"/>
              </a:lnSpc>
            </a:pPr>
            <a:r>
              <a:rPr lang="ja-JP" altLang="en-US" sz="2400" b="1" dirty="0">
                <a:solidFill>
                  <a:srgbClr val="FF0000"/>
                </a:solidFill>
                <a:latin typeface="Meiryo UI" panose="020B0604030504040204" pitchFamily="50" charset="-128"/>
                <a:ea typeface="Meiryo UI" panose="020B0604030504040204" pitchFamily="50" charset="-128"/>
              </a:rPr>
              <a:t>　　</a:t>
            </a:r>
            <a:r>
              <a:rPr lang="ja-JP" altLang="en-US" sz="2400" b="1" dirty="0" smtClean="0">
                <a:solidFill>
                  <a:srgbClr val="FF0000"/>
                </a:solidFill>
                <a:latin typeface="Meiryo UI" panose="020B0604030504040204" pitchFamily="50" charset="-128"/>
                <a:ea typeface="Meiryo UI" panose="020B0604030504040204" pitchFamily="50" charset="-128"/>
              </a:rPr>
              <a:t>　　　　　　</a:t>
            </a:r>
            <a:r>
              <a:rPr lang="en-US" altLang="ja-JP" sz="1050" b="1" dirty="0" smtClean="0">
                <a:solidFill>
                  <a:srgbClr val="FF0000"/>
                </a:solidFill>
                <a:latin typeface="Meiryo UI" panose="020B0604030504040204" pitchFamily="50" charset="-128"/>
                <a:ea typeface="Meiryo UI" panose="020B0604030504040204" pitchFamily="50" charset="-128"/>
              </a:rPr>
              <a:t>※</a:t>
            </a:r>
            <a:r>
              <a:rPr lang="ja-JP" altLang="en-US" sz="1050" b="1" dirty="0" smtClean="0">
                <a:solidFill>
                  <a:srgbClr val="FF0000"/>
                </a:solidFill>
                <a:latin typeface="Meiryo UI" panose="020B0604030504040204" pitchFamily="50" charset="-128"/>
                <a:ea typeface="Meiryo UI" panose="020B0604030504040204" pitchFamily="50" charset="-128"/>
              </a:rPr>
              <a:t>１</a:t>
            </a:r>
            <a:r>
              <a:rPr lang="en-US" altLang="ja-JP" sz="1050" b="1" dirty="0" smtClean="0">
                <a:solidFill>
                  <a:srgbClr val="FF0000"/>
                </a:solidFill>
                <a:latin typeface="Meiryo UI" panose="020B0604030504040204" pitchFamily="50" charset="-128"/>
                <a:ea typeface="Meiryo UI" panose="020B0604030504040204" pitchFamily="50" charset="-128"/>
              </a:rPr>
              <a:t>: </a:t>
            </a:r>
            <a:r>
              <a:rPr lang="ja-JP" altLang="en-US" sz="1050" b="1" dirty="0" smtClean="0">
                <a:solidFill>
                  <a:srgbClr val="FF0000"/>
                </a:solidFill>
                <a:latin typeface="Meiryo UI" panose="020B0604030504040204" pitchFamily="50" charset="-128"/>
                <a:ea typeface="Meiryo UI" panose="020B0604030504040204" pitchFamily="50" charset="-128"/>
              </a:rPr>
              <a:t>新型</a:t>
            </a:r>
            <a:r>
              <a:rPr lang="ja-JP" altLang="en-US" sz="1050" b="1" dirty="0">
                <a:solidFill>
                  <a:srgbClr val="FF0000"/>
                </a:solidFill>
                <a:latin typeface="Meiryo UI" panose="020B0604030504040204" pitchFamily="50" charset="-128"/>
                <a:ea typeface="Meiryo UI" panose="020B0604030504040204" pitchFamily="50" charset="-128"/>
              </a:rPr>
              <a:t>コロナウイルス感染症発生前の水準</a:t>
            </a:r>
            <a:r>
              <a:rPr lang="en-US" altLang="ja-JP" sz="1050" b="1" dirty="0">
                <a:solidFill>
                  <a:srgbClr val="FF0000"/>
                </a:solidFill>
                <a:latin typeface="Meiryo UI" panose="020B0604030504040204" pitchFamily="50" charset="-128"/>
                <a:ea typeface="Meiryo UI" panose="020B0604030504040204" pitchFamily="50" charset="-128"/>
              </a:rPr>
              <a:t>〈2019</a:t>
            </a:r>
            <a:r>
              <a:rPr lang="ja-JP" altLang="en-US" sz="1050" b="1" dirty="0">
                <a:solidFill>
                  <a:srgbClr val="FF0000"/>
                </a:solidFill>
                <a:latin typeface="Meiryo UI" panose="020B0604030504040204" pitchFamily="50" charset="-128"/>
                <a:ea typeface="Meiryo UI" panose="020B0604030504040204" pitchFamily="50" charset="-128"/>
              </a:rPr>
              <a:t>年実績</a:t>
            </a:r>
            <a:r>
              <a:rPr lang="en-US" altLang="ja-JP" sz="1050" b="1" dirty="0">
                <a:solidFill>
                  <a:srgbClr val="FF0000"/>
                </a:solidFill>
                <a:latin typeface="Meiryo UI" panose="020B0604030504040204" pitchFamily="50" charset="-128"/>
                <a:ea typeface="Meiryo UI" panose="020B0604030504040204" pitchFamily="50" charset="-128"/>
              </a:rPr>
              <a:t>〉</a:t>
            </a:r>
            <a:r>
              <a:rPr lang="ja-JP" altLang="en-US" sz="1050" b="1" dirty="0">
                <a:solidFill>
                  <a:srgbClr val="FF0000"/>
                </a:solidFill>
                <a:latin typeface="Meiryo UI" panose="020B0604030504040204" pitchFamily="50" charset="-128"/>
                <a:ea typeface="Meiryo UI" panose="020B0604030504040204" pitchFamily="50" charset="-128"/>
              </a:rPr>
              <a:t>を上回ることを当面の目標とする。先行きの見通しづらい状況を踏まえ</a:t>
            </a:r>
            <a:r>
              <a:rPr lang="ja-JP" altLang="en-US" sz="1050" b="1" dirty="0" smtClean="0">
                <a:solidFill>
                  <a:srgbClr val="FF0000"/>
                </a:solidFill>
                <a:latin typeface="Meiryo UI" panose="020B0604030504040204" pitchFamily="50" charset="-128"/>
                <a:ea typeface="Meiryo UI" panose="020B0604030504040204" pitchFamily="50" charset="-128"/>
              </a:rPr>
              <a:t>社会経済情勢</a:t>
            </a:r>
            <a:r>
              <a:rPr lang="ja-JP" altLang="en-US" sz="1050" b="1" dirty="0">
                <a:solidFill>
                  <a:srgbClr val="FF0000"/>
                </a:solidFill>
                <a:latin typeface="Meiryo UI" panose="020B0604030504040204" pitchFamily="50" charset="-128"/>
                <a:ea typeface="Meiryo UI" panose="020B0604030504040204" pitchFamily="50" charset="-128"/>
              </a:rPr>
              <a:t>等の変化に応じて、目標値</a:t>
            </a:r>
            <a:r>
              <a:rPr lang="ja-JP" altLang="en-US" sz="1050" b="1" dirty="0" smtClean="0">
                <a:solidFill>
                  <a:srgbClr val="FF0000"/>
                </a:solidFill>
                <a:latin typeface="Meiryo UI" panose="020B0604030504040204" pitchFamily="50" charset="-128"/>
                <a:ea typeface="Meiryo UI" panose="020B0604030504040204" pitchFamily="50" charset="-128"/>
              </a:rPr>
              <a:t>、</a:t>
            </a:r>
            <a:endParaRPr lang="en-US" altLang="ja-JP" sz="1050" b="1" dirty="0" smtClean="0">
              <a:solidFill>
                <a:srgbClr val="FF0000"/>
              </a:solidFill>
              <a:latin typeface="Meiryo UI" panose="020B0604030504040204" pitchFamily="50" charset="-128"/>
              <a:ea typeface="Meiryo UI" panose="020B0604030504040204" pitchFamily="50" charset="-128"/>
            </a:endParaRPr>
          </a:p>
          <a:p>
            <a:pPr>
              <a:lnSpc>
                <a:spcPts val="1000"/>
              </a:lnSpc>
            </a:pPr>
            <a:r>
              <a:rPr lang="ja-JP" altLang="en-US" sz="1050" b="1" dirty="0">
                <a:solidFill>
                  <a:srgbClr val="FF0000"/>
                </a:solidFill>
                <a:latin typeface="Meiryo UI" panose="020B0604030504040204" pitchFamily="50" charset="-128"/>
                <a:ea typeface="Meiryo UI" panose="020B0604030504040204" pitchFamily="50" charset="-128"/>
              </a:rPr>
              <a:t>　</a:t>
            </a:r>
            <a:r>
              <a:rPr lang="ja-JP" altLang="en-US" sz="1050" b="1" dirty="0" smtClean="0">
                <a:solidFill>
                  <a:srgbClr val="FF0000"/>
                </a:solidFill>
                <a:latin typeface="Meiryo UI" panose="020B0604030504040204" pitchFamily="50" charset="-128"/>
                <a:ea typeface="Meiryo UI" panose="020B0604030504040204" pitchFamily="50" charset="-128"/>
              </a:rPr>
              <a:t>　　　　　　　　　　　　　　　　　　　　　 達成をめざす</a:t>
            </a:r>
            <a:r>
              <a:rPr lang="ja-JP" altLang="en-US" sz="1050" b="1" dirty="0">
                <a:solidFill>
                  <a:srgbClr val="FF0000"/>
                </a:solidFill>
                <a:latin typeface="Meiryo UI" panose="020B0604030504040204" pitchFamily="50" charset="-128"/>
                <a:ea typeface="Meiryo UI" panose="020B0604030504040204" pitchFamily="50" charset="-128"/>
              </a:rPr>
              <a:t>時期等について、必要に応じて柔軟に見直しを行っていく</a:t>
            </a:r>
          </a:p>
          <a:p>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dirty="0" smtClean="0">
                <a:solidFill>
                  <a:srgbClr val="FF0000"/>
                </a:solidFill>
                <a:latin typeface="Meiryo UI" panose="020B0604030504040204" pitchFamily="50" charset="-128"/>
                <a:ea typeface="Meiryo UI" panose="020B0604030504040204" pitchFamily="50" charset="-128"/>
              </a:rPr>
              <a:t>　</a:t>
            </a: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dirty="0" smtClean="0">
                <a:solidFill>
                  <a:srgbClr val="FF0000"/>
                </a:solidFill>
                <a:latin typeface="Meiryo UI" panose="020B0604030504040204" pitchFamily="50" charset="-128"/>
                <a:ea typeface="Meiryo UI" panose="020B0604030504040204" pitchFamily="50" charset="-128"/>
              </a:rPr>
              <a:t>　　　　　　</a:t>
            </a: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dirty="0" smtClean="0">
                <a:solidFill>
                  <a:srgbClr val="FF0000"/>
                </a:solidFill>
                <a:latin typeface="Meiryo UI" panose="020B0604030504040204" pitchFamily="50" charset="-128"/>
                <a:ea typeface="Meiryo UI" panose="020B0604030504040204" pitchFamily="50" charset="-128"/>
              </a:rPr>
              <a:t>　　  </a:t>
            </a:r>
            <a:r>
              <a:rPr lang="en-US" altLang="ja-JP" sz="1050" b="1" dirty="0" smtClean="0">
                <a:solidFill>
                  <a:srgbClr val="FF0000"/>
                </a:solidFill>
                <a:latin typeface="Meiryo UI" panose="020B0604030504040204" pitchFamily="50" charset="-128"/>
                <a:ea typeface="Meiryo UI" panose="020B0604030504040204" pitchFamily="50" charset="-128"/>
              </a:rPr>
              <a:t>※</a:t>
            </a:r>
            <a:r>
              <a:rPr lang="ja-JP" altLang="en-US" sz="1050" b="1" dirty="0" smtClean="0">
                <a:solidFill>
                  <a:srgbClr val="FF0000"/>
                </a:solidFill>
                <a:latin typeface="Meiryo UI" panose="020B0604030504040204" pitchFamily="50" charset="-128"/>
                <a:ea typeface="Meiryo UI" panose="020B0604030504040204" pitchFamily="50" charset="-128"/>
              </a:rPr>
              <a:t>２：</a:t>
            </a:r>
            <a:r>
              <a:rPr lang="zh-TW" altLang="en-US" sz="1050" b="1" dirty="0">
                <a:solidFill>
                  <a:srgbClr val="FF0000"/>
                </a:solidFill>
                <a:latin typeface="Meiryo UI" panose="020B0604030504040204" pitchFamily="50" charset="-128"/>
                <a:ea typeface="Meiryo UI" panose="020B0604030504040204" pitchFamily="50" charset="-128"/>
              </a:rPr>
              <a:t>大阪都市魅力創造戦略</a:t>
            </a:r>
            <a:r>
              <a:rPr lang="en-US" altLang="zh-TW" sz="1050" b="1" dirty="0">
                <a:solidFill>
                  <a:srgbClr val="FF0000"/>
                </a:solidFill>
                <a:latin typeface="Meiryo UI" panose="020B0604030504040204" pitchFamily="50" charset="-128"/>
                <a:ea typeface="Meiryo UI" panose="020B0604030504040204" pitchFamily="50" charset="-128"/>
              </a:rPr>
              <a:t>2025</a:t>
            </a:r>
            <a:r>
              <a:rPr lang="zh-TW" altLang="en-US" sz="1050" b="1" dirty="0">
                <a:solidFill>
                  <a:srgbClr val="FF0000"/>
                </a:solidFill>
                <a:latin typeface="Meiryo UI" panose="020B0604030504040204" pitchFamily="50" charset="-128"/>
                <a:ea typeface="Meiryo UI" panose="020B0604030504040204" pitchFamily="50" charset="-128"/>
              </a:rPr>
              <a:t>（案</a:t>
            </a:r>
            <a:r>
              <a:rPr lang="zh-TW" altLang="en-US" sz="1050" b="1" dirty="0" smtClean="0">
                <a:solidFill>
                  <a:srgbClr val="FF0000"/>
                </a:solidFill>
                <a:latin typeface="Meiryo UI" panose="020B0604030504040204" pitchFamily="50" charset="-128"/>
                <a:ea typeface="Meiryo UI" panose="020B0604030504040204" pitchFamily="50" charset="-128"/>
              </a:rPr>
              <a:t>）</a:t>
            </a:r>
            <a:r>
              <a:rPr lang="ja-JP" altLang="en-US" sz="1050" b="1" dirty="0" smtClean="0">
                <a:solidFill>
                  <a:srgbClr val="FF0000"/>
                </a:solidFill>
                <a:latin typeface="Meiryo UI" panose="020B0604030504040204" pitchFamily="50" charset="-128"/>
                <a:ea typeface="Meiryo UI" panose="020B0604030504040204" pitchFamily="50" charset="-128"/>
              </a:rPr>
              <a:t>が</a:t>
            </a:r>
            <a:r>
              <a:rPr lang="zh-TW" altLang="en-US" sz="1050" b="1" dirty="0" smtClean="0">
                <a:solidFill>
                  <a:srgbClr val="FF0000"/>
                </a:solidFill>
                <a:latin typeface="Meiryo UI" panose="020B0604030504040204" pitchFamily="50" charset="-128"/>
                <a:ea typeface="Meiryo UI" panose="020B0604030504040204" pitchFamily="50" charset="-128"/>
              </a:rPr>
              <a:t>令和</a:t>
            </a:r>
            <a:r>
              <a:rPr lang="en-US" altLang="zh-TW" sz="1050" b="1" dirty="0">
                <a:solidFill>
                  <a:srgbClr val="FF0000"/>
                </a:solidFill>
                <a:latin typeface="Meiryo UI" panose="020B0604030504040204" pitchFamily="50" charset="-128"/>
                <a:ea typeface="Meiryo UI" panose="020B0604030504040204" pitchFamily="50" charset="-128"/>
              </a:rPr>
              <a:t>3</a:t>
            </a:r>
            <a:r>
              <a:rPr lang="zh-TW" altLang="en-US" sz="1050" b="1" dirty="0">
                <a:solidFill>
                  <a:srgbClr val="FF0000"/>
                </a:solidFill>
                <a:latin typeface="Meiryo UI" panose="020B0604030504040204" pitchFamily="50" charset="-128"/>
                <a:ea typeface="Meiryo UI" panose="020B0604030504040204" pitchFamily="50" charset="-128"/>
              </a:rPr>
              <a:t>年</a:t>
            </a:r>
            <a:r>
              <a:rPr lang="en-US" altLang="zh-TW" sz="1050" b="1" dirty="0">
                <a:solidFill>
                  <a:srgbClr val="FF0000"/>
                </a:solidFill>
                <a:latin typeface="Meiryo UI" panose="020B0604030504040204" pitchFamily="50" charset="-128"/>
                <a:ea typeface="Meiryo UI" panose="020B0604030504040204" pitchFamily="50" charset="-128"/>
              </a:rPr>
              <a:t>3</a:t>
            </a:r>
            <a:r>
              <a:rPr lang="zh-TW" altLang="en-US" sz="1050" b="1" dirty="0">
                <a:solidFill>
                  <a:srgbClr val="FF0000"/>
                </a:solidFill>
                <a:latin typeface="Meiryo UI" panose="020B0604030504040204" pitchFamily="50" charset="-128"/>
                <a:ea typeface="Meiryo UI" panose="020B0604030504040204" pitchFamily="50" charset="-128"/>
              </a:rPr>
              <a:t>月策定</a:t>
            </a:r>
            <a:r>
              <a:rPr lang="zh-TW" altLang="en-US" sz="1050" b="1" dirty="0" smtClean="0">
                <a:solidFill>
                  <a:srgbClr val="FF0000"/>
                </a:solidFill>
                <a:latin typeface="Meiryo UI" panose="020B0604030504040204" pitchFamily="50" charset="-128"/>
                <a:ea typeface="Meiryo UI" panose="020B0604030504040204" pitchFamily="50" charset="-128"/>
              </a:rPr>
              <a:t>予定</a:t>
            </a:r>
            <a:r>
              <a:rPr lang="ja-JP" altLang="en-US" sz="1050" b="1" dirty="0" smtClean="0">
                <a:solidFill>
                  <a:srgbClr val="FF0000"/>
                </a:solidFill>
                <a:latin typeface="Meiryo UI" panose="020B0604030504040204" pitchFamily="50" charset="-128"/>
                <a:ea typeface="Meiryo UI" panose="020B0604030504040204" pitchFamily="50" charset="-128"/>
              </a:rPr>
              <a:t>のため、現時点ではあくまで案とする</a:t>
            </a:r>
            <a:endParaRPr lang="en-US" altLang="ja-JP" sz="1050" b="1" dirty="0" smtClean="0">
              <a:solidFill>
                <a:srgbClr val="FF0000"/>
              </a:solidFill>
              <a:latin typeface="Meiryo UI" panose="020B0604030504040204" pitchFamily="50" charset="-128"/>
              <a:ea typeface="Meiryo UI" panose="020B0604030504040204" pitchFamily="50" charset="-128"/>
            </a:endParaRPr>
          </a:p>
          <a:p>
            <a:pPr lvl="0"/>
            <a:r>
              <a:rPr lang="ja-JP" altLang="en-US" sz="1050" b="1" dirty="0" smtClean="0">
                <a:solidFill>
                  <a:srgbClr val="FF0000"/>
                </a:solidFill>
                <a:latin typeface="Meiryo UI" panose="020B0604030504040204" pitchFamily="50" charset="-128"/>
                <a:ea typeface="Meiryo UI" panose="020B0604030504040204" pitchFamily="50" charset="-128"/>
              </a:rPr>
              <a:t>　　　　</a:t>
            </a:r>
            <a:r>
              <a:rPr lang="ja-JP" altLang="en-US" sz="2400" u="sng" dirty="0" smtClean="0">
                <a:solidFill>
                  <a:prstClr val="black"/>
                </a:solidFill>
                <a:latin typeface="Meiryo UI" panose="020B0604030504040204" pitchFamily="50" charset="-128"/>
                <a:ea typeface="Meiryo UI" panose="020B0604030504040204" pitchFamily="50" charset="-128"/>
              </a:rPr>
              <a:t>・</a:t>
            </a:r>
            <a:r>
              <a:rPr lang="ja-JP" altLang="en-US" sz="2400" u="sng" dirty="0">
                <a:solidFill>
                  <a:prstClr val="black"/>
                </a:solidFill>
                <a:latin typeface="Meiryo UI" panose="020B0604030504040204" pitchFamily="50" charset="-128"/>
                <a:ea typeface="Meiryo UI" panose="020B0604030504040204" pitchFamily="50" charset="-128"/>
              </a:rPr>
              <a:t>温室効果ガス排出量</a:t>
            </a:r>
            <a:r>
              <a:rPr lang="ja-JP" altLang="en-US" sz="2400" dirty="0">
                <a:solidFill>
                  <a:prstClr val="black"/>
                </a:solidFill>
                <a:latin typeface="Meiryo UI" panose="020B0604030504040204" pitchFamily="50" charset="-128"/>
                <a:ea typeface="Meiryo UI" panose="020B0604030504040204" pitchFamily="50" charset="-128"/>
              </a:rPr>
              <a:t>：</a:t>
            </a:r>
            <a:r>
              <a:rPr lang="ja-JP" altLang="en-US" sz="2000" dirty="0">
                <a:solidFill>
                  <a:prstClr val="black"/>
                </a:solidFill>
                <a:latin typeface="Meiryo UI" panose="020B0604030504040204" pitchFamily="50" charset="-128"/>
                <a:ea typeface="Meiryo UI" panose="020B0604030504040204" pitchFamily="50" charset="-128"/>
              </a:rPr>
              <a:t>脱炭素化推進による環境にやさしい</a:t>
            </a:r>
            <a:r>
              <a:rPr lang="ja-JP" altLang="en-US" sz="2000" dirty="0" smtClean="0">
                <a:solidFill>
                  <a:prstClr val="black"/>
                </a:solidFill>
                <a:latin typeface="Meiryo UI" panose="020B0604030504040204" pitchFamily="50" charset="-128"/>
                <a:ea typeface="Meiryo UI" panose="020B0604030504040204" pitchFamily="50" charset="-128"/>
              </a:rPr>
              <a:t>都市の実現</a:t>
            </a:r>
            <a:r>
              <a:rPr lang="ja-JP" altLang="en-US" sz="2000" dirty="0">
                <a:solidFill>
                  <a:prstClr val="black"/>
                </a:solidFill>
                <a:latin typeface="Meiryo UI" panose="020B0604030504040204" pitchFamily="50" charset="-128"/>
                <a:ea typeface="Meiryo UI" panose="020B0604030504040204" pitchFamily="50" charset="-128"/>
              </a:rPr>
              <a:t>に向けて、新たに指標を追加　</a:t>
            </a:r>
            <a:endParaRPr lang="en-US" altLang="ja-JP" sz="2000" dirty="0">
              <a:solidFill>
                <a:prstClr val="black"/>
              </a:solidFill>
              <a:latin typeface="Meiryo UI" panose="020B0604030504040204" pitchFamily="50" charset="-128"/>
              <a:ea typeface="Meiryo UI" panose="020B0604030504040204" pitchFamily="50" charset="-128"/>
            </a:endParaRPr>
          </a:p>
          <a:p>
            <a:pPr lvl="0"/>
            <a:r>
              <a:rPr lang="ja-JP" altLang="en-US" sz="2000" dirty="0">
                <a:solidFill>
                  <a:prstClr val="black"/>
                </a:solidFill>
                <a:latin typeface="Meiryo UI" panose="020B0604030504040204" pitchFamily="50" charset="-128"/>
                <a:ea typeface="Meiryo UI" panose="020B0604030504040204" pitchFamily="50" charset="-128"/>
              </a:rPr>
              <a:t>　　　　　　　</a:t>
            </a:r>
            <a:r>
              <a:rPr lang="ja-JP" altLang="en-US" sz="2000" dirty="0" smtClean="0">
                <a:solidFill>
                  <a:prstClr val="black"/>
                </a:solidFill>
                <a:latin typeface="Meiryo UI" panose="020B0604030504040204" pitchFamily="50" charset="-128"/>
                <a:ea typeface="Meiryo UI" panose="020B0604030504040204" pitchFamily="50" charset="-128"/>
              </a:rPr>
              <a:t>　</a:t>
            </a:r>
            <a:r>
              <a:rPr lang="ja-JP" altLang="en-US" sz="2400" b="1" dirty="0" smtClean="0">
                <a:solidFill>
                  <a:srgbClr val="FF0000"/>
                </a:solidFill>
                <a:latin typeface="Meiryo UI" panose="020B0604030504040204" pitchFamily="50" charset="-128"/>
                <a:ea typeface="Meiryo UI" panose="020B0604030504040204" pitchFamily="50" charset="-128"/>
              </a:rPr>
              <a:t> </a:t>
            </a:r>
            <a:r>
              <a:rPr lang="ja-JP" altLang="en-US" sz="2400" b="1" dirty="0">
                <a:solidFill>
                  <a:srgbClr val="FF0000"/>
                </a:solidFill>
                <a:latin typeface="Meiryo UI" panose="020B0604030504040204" pitchFamily="50" charset="-128"/>
                <a:ea typeface="Meiryo UI" panose="020B0604030504040204" pitchFamily="50" charset="-128"/>
              </a:rPr>
              <a:t>⇒</a:t>
            </a:r>
            <a:r>
              <a:rPr lang="ja-JP" altLang="en-US" sz="2400" b="1" dirty="0" smtClean="0">
                <a:solidFill>
                  <a:srgbClr val="FF0000"/>
                </a:solidFill>
                <a:latin typeface="Meiryo UI" panose="020B0604030504040204" pitchFamily="50" charset="-128"/>
                <a:ea typeface="Meiryo UI" panose="020B0604030504040204" pitchFamily="50" charset="-128"/>
              </a:rPr>
              <a:t>温室</a:t>
            </a:r>
            <a:r>
              <a:rPr lang="ja-JP" altLang="en-US" sz="2400" b="1" dirty="0">
                <a:solidFill>
                  <a:srgbClr val="FF0000"/>
                </a:solidFill>
                <a:latin typeface="Meiryo UI" panose="020B0604030504040204" pitchFamily="50" charset="-128"/>
                <a:ea typeface="Meiryo UI" panose="020B0604030504040204" pitchFamily="50" charset="-128"/>
              </a:rPr>
              <a:t>効果ガス排出量：</a:t>
            </a:r>
            <a:r>
              <a:rPr lang="en-US" altLang="ja-JP" sz="2400" b="1" dirty="0">
                <a:solidFill>
                  <a:srgbClr val="FF0000"/>
                </a:solidFill>
                <a:latin typeface="Meiryo UI" panose="020B0604030504040204" pitchFamily="50" charset="-128"/>
                <a:ea typeface="Meiryo UI" panose="020B0604030504040204" pitchFamily="50" charset="-128"/>
              </a:rPr>
              <a:t>2030</a:t>
            </a:r>
            <a:r>
              <a:rPr lang="ja-JP" altLang="en-US" sz="2400" b="1" dirty="0">
                <a:solidFill>
                  <a:srgbClr val="FF0000"/>
                </a:solidFill>
                <a:latin typeface="Meiryo UI" panose="020B0604030504040204" pitchFamily="50" charset="-128"/>
                <a:ea typeface="Meiryo UI" panose="020B0604030504040204" pitchFamily="50" charset="-128"/>
              </a:rPr>
              <a:t>年度の府域の温室効果ガス排出量</a:t>
            </a:r>
            <a:r>
              <a:rPr lang="ja-JP" altLang="en-US" sz="2400" b="1" dirty="0" smtClean="0">
                <a:solidFill>
                  <a:srgbClr val="FF0000"/>
                </a:solidFill>
                <a:latin typeface="Meiryo UI" panose="020B0604030504040204" pitchFamily="50" charset="-128"/>
                <a:ea typeface="Meiryo UI" panose="020B0604030504040204" pitchFamily="50" charset="-128"/>
              </a:rPr>
              <a:t>を</a:t>
            </a:r>
            <a:endParaRPr lang="en-US" altLang="ja-JP" sz="2400" b="1" dirty="0">
              <a:solidFill>
                <a:srgbClr val="FF0000"/>
              </a:solidFill>
              <a:latin typeface="Meiryo UI" panose="020B0604030504040204" pitchFamily="50" charset="-128"/>
              <a:ea typeface="Meiryo UI" panose="020B0604030504040204" pitchFamily="50" charset="-128"/>
            </a:endParaRPr>
          </a:p>
          <a:p>
            <a:pPr lvl="0"/>
            <a:r>
              <a:rPr lang="ja-JP" altLang="en-US" sz="2400" b="1" dirty="0">
                <a:solidFill>
                  <a:srgbClr val="FF0000"/>
                </a:solidFill>
                <a:latin typeface="Meiryo UI" panose="020B0604030504040204" pitchFamily="50" charset="-128"/>
                <a:ea typeface="Meiryo UI" panose="020B0604030504040204" pitchFamily="50" charset="-128"/>
              </a:rPr>
              <a:t>　　　　　　　　　</a:t>
            </a:r>
            <a:r>
              <a:rPr lang="en-US" altLang="ja-JP" sz="2400" b="1" dirty="0" smtClean="0">
                <a:solidFill>
                  <a:srgbClr val="FF0000"/>
                </a:solidFill>
                <a:latin typeface="Meiryo UI" panose="020B0604030504040204" pitchFamily="50" charset="-128"/>
                <a:ea typeface="Meiryo UI" panose="020B0604030504040204" pitchFamily="50" charset="-128"/>
              </a:rPr>
              <a:t>2013</a:t>
            </a:r>
            <a:r>
              <a:rPr lang="ja-JP" altLang="en-US" sz="2400" b="1" dirty="0">
                <a:solidFill>
                  <a:srgbClr val="FF0000"/>
                </a:solidFill>
                <a:latin typeface="Meiryo UI" panose="020B0604030504040204" pitchFamily="50" charset="-128"/>
                <a:ea typeface="Meiryo UI" panose="020B0604030504040204" pitchFamily="50" charset="-128"/>
              </a:rPr>
              <a:t>年度比で</a:t>
            </a:r>
            <a:r>
              <a:rPr lang="en-US" altLang="ja-JP" sz="2400" b="1" dirty="0">
                <a:solidFill>
                  <a:srgbClr val="FF0000"/>
                </a:solidFill>
                <a:latin typeface="Meiryo UI" panose="020B0604030504040204" pitchFamily="50" charset="-128"/>
                <a:ea typeface="Meiryo UI" panose="020B0604030504040204" pitchFamily="50" charset="-128"/>
              </a:rPr>
              <a:t>40</a:t>
            </a:r>
            <a:r>
              <a:rPr lang="ja-JP" altLang="en-US" sz="2400" b="1" dirty="0">
                <a:solidFill>
                  <a:srgbClr val="FF0000"/>
                </a:solidFill>
                <a:latin typeface="Meiryo UI" panose="020B0604030504040204" pitchFamily="50" charset="-128"/>
                <a:ea typeface="Meiryo UI" panose="020B0604030504040204" pitchFamily="50" charset="-128"/>
              </a:rPr>
              <a:t>％削減（案）</a:t>
            </a:r>
            <a:r>
              <a:rPr lang="en-US" altLang="ja-JP" sz="1400" b="1" dirty="0">
                <a:solidFill>
                  <a:srgbClr val="FF0000"/>
                </a:solidFill>
                <a:latin typeface="Meiryo UI" panose="020B0604030504040204" pitchFamily="50" charset="-128"/>
                <a:ea typeface="Meiryo UI" panose="020B0604030504040204" pitchFamily="50" charset="-128"/>
              </a:rPr>
              <a:t>※</a:t>
            </a:r>
            <a:r>
              <a:rPr lang="ja-JP" altLang="en-US" sz="1400" b="1">
                <a:solidFill>
                  <a:srgbClr val="FF0000"/>
                </a:solidFill>
                <a:latin typeface="Meiryo UI" panose="020B0604030504040204" pitchFamily="50" charset="-128"/>
                <a:ea typeface="Meiryo UI" panose="020B0604030504040204" pitchFamily="50" charset="-128"/>
              </a:rPr>
              <a:t>３</a:t>
            </a:r>
            <a:endParaRPr lang="en-US" altLang="ja-JP" sz="2400" b="1" dirty="0" smtClean="0">
              <a:solidFill>
                <a:srgbClr val="FF0000"/>
              </a:solidFill>
              <a:latin typeface="Meiryo UI" panose="020B0604030504040204" pitchFamily="50" charset="-128"/>
              <a:ea typeface="Meiryo UI" panose="020B0604030504040204" pitchFamily="50" charset="-128"/>
            </a:endParaRPr>
          </a:p>
          <a:p>
            <a:pPr lvl="0"/>
            <a:r>
              <a:rPr lang="ja-JP" altLang="en-US" sz="1050" b="1" dirty="0" smtClean="0">
                <a:solidFill>
                  <a:srgbClr val="FF0000"/>
                </a:solidFill>
                <a:latin typeface="Meiryo UI" panose="020B0604030504040204" pitchFamily="50" charset="-128"/>
                <a:ea typeface="Meiryo UI" panose="020B0604030504040204" pitchFamily="50" charset="-128"/>
              </a:rPr>
              <a:t>　　　　　　　　　　　　　　　　　　</a:t>
            </a:r>
            <a:r>
              <a:rPr lang="en-US" altLang="ja-JP" sz="1050" b="1" dirty="0" smtClean="0">
                <a:solidFill>
                  <a:srgbClr val="FF0000"/>
                </a:solidFill>
                <a:latin typeface="Meiryo UI" panose="020B0604030504040204" pitchFamily="50" charset="-128"/>
                <a:ea typeface="Meiryo UI" panose="020B0604030504040204" pitchFamily="50" charset="-128"/>
              </a:rPr>
              <a:t>※3</a:t>
            </a:r>
            <a:r>
              <a:rPr lang="ja-JP" altLang="en-US" sz="1050" b="1" dirty="0" smtClean="0">
                <a:solidFill>
                  <a:srgbClr val="FF0000"/>
                </a:solidFill>
                <a:latin typeface="Meiryo UI" panose="020B0604030504040204" pitchFamily="50" charset="-128"/>
                <a:ea typeface="Meiryo UI" panose="020B0604030504040204" pitchFamily="50" charset="-128"/>
              </a:rPr>
              <a:t>：</a:t>
            </a:r>
            <a:r>
              <a:rPr lang="zh-CN" altLang="en-US" sz="1050" b="1" dirty="0">
                <a:solidFill>
                  <a:srgbClr val="FF0000"/>
                </a:solidFill>
                <a:latin typeface="Meiryo UI" panose="020B0604030504040204" pitchFamily="50" charset="-128"/>
                <a:ea typeface="Meiryo UI" panose="020B0604030504040204" pitchFamily="50" charset="-128"/>
              </a:rPr>
              <a:t>大阪府地球温暖化対策実行計画（区域施策編）</a:t>
            </a:r>
            <a:r>
              <a:rPr lang="zh-TW" altLang="en-US" sz="1050" b="1" dirty="0" smtClean="0">
                <a:solidFill>
                  <a:srgbClr val="FF0000"/>
                </a:solidFill>
                <a:latin typeface="Meiryo UI" panose="020B0604030504040204" pitchFamily="50" charset="-128"/>
                <a:ea typeface="Meiryo UI" panose="020B0604030504040204" pitchFamily="50" charset="-128"/>
              </a:rPr>
              <a:t>（</a:t>
            </a:r>
            <a:r>
              <a:rPr lang="zh-TW" altLang="en-US" sz="1050" b="1" dirty="0">
                <a:solidFill>
                  <a:srgbClr val="FF0000"/>
                </a:solidFill>
                <a:latin typeface="Meiryo UI" panose="020B0604030504040204" pitchFamily="50" charset="-128"/>
                <a:ea typeface="Meiryo UI" panose="020B0604030504040204" pitchFamily="50" charset="-128"/>
              </a:rPr>
              <a:t>案）</a:t>
            </a:r>
            <a:r>
              <a:rPr lang="ja-JP" altLang="en-US" sz="1050" b="1" dirty="0">
                <a:solidFill>
                  <a:srgbClr val="FF0000"/>
                </a:solidFill>
                <a:latin typeface="Meiryo UI" panose="020B0604030504040204" pitchFamily="50" charset="-128"/>
                <a:ea typeface="Meiryo UI" panose="020B0604030504040204" pitchFamily="50" charset="-128"/>
              </a:rPr>
              <a:t>が</a:t>
            </a:r>
            <a:r>
              <a:rPr lang="zh-TW" altLang="en-US" sz="1050" b="1" dirty="0">
                <a:solidFill>
                  <a:srgbClr val="FF0000"/>
                </a:solidFill>
                <a:latin typeface="Meiryo UI" panose="020B0604030504040204" pitchFamily="50" charset="-128"/>
                <a:ea typeface="Meiryo UI" panose="020B0604030504040204" pitchFamily="50" charset="-128"/>
              </a:rPr>
              <a:t>令和</a:t>
            </a:r>
            <a:r>
              <a:rPr lang="en-US" altLang="zh-TW" sz="1050" b="1" dirty="0" smtClean="0">
                <a:solidFill>
                  <a:srgbClr val="FF0000"/>
                </a:solidFill>
                <a:latin typeface="Meiryo UI" panose="020B0604030504040204" pitchFamily="50" charset="-128"/>
                <a:ea typeface="Meiryo UI" panose="020B0604030504040204" pitchFamily="50" charset="-128"/>
              </a:rPr>
              <a:t>3</a:t>
            </a:r>
            <a:r>
              <a:rPr lang="zh-TW" altLang="en-US" sz="1050" b="1" dirty="0" smtClean="0">
                <a:solidFill>
                  <a:srgbClr val="FF0000"/>
                </a:solidFill>
                <a:latin typeface="Meiryo UI" panose="020B0604030504040204" pitchFamily="50" charset="-128"/>
                <a:ea typeface="Meiryo UI" panose="020B0604030504040204" pitchFamily="50" charset="-128"/>
              </a:rPr>
              <a:t>年</a:t>
            </a:r>
            <a:r>
              <a:rPr lang="ja-JP" altLang="en-US" sz="1050" b="1" dirty="0">
                <a:solidFill>
                  <a:srgbClr val="FF0000"/>
                </a:solidFill>
                <a:latin typeface="Meiryo UI" panose="020B0604030504040204" pitchFamily="50" charset="-128"/>
                <a:ea typeface="Meiryo UI" panose="020B0604030504040204" pitchFamily="50" charset="-128"/>
              </a:rPr>
              <a:t>３</a:t>
            </a:r>
            <a:r>
              <a:rPr lang="zh-TW" altLang="en-US" sz="1050" b="1" dirty="0" smtClean="0">
                <a:solidFill>
                  <a:srgbClr val="FF0000"/>
                </a:solidFill>
                <a:latin typeface="Meiryo UI" panose="020B0604030504040204" pitchFamily="50" charset="-128"/>
                <a:ea typeface="Meiryo UI" panose="020B0604030504040204" pitchFamily="50" charset="-128"/>
              </a:rPr>
              <a:t>月</a:t>
            </a:r>
            <a:r>
              <a:rPr lang="zh-TW" altLang="en-US" sz="1050" b="1" dirty="0">
                <a:solidFill>
                  <a:srgbClr val="FF0000"/>
                </a:solidFill>
                <a:latin typeface="Meiryo UI" panose="020B0604030504040204" pitchFamily="50" charset="-128"/>
                <a:ea typeface="Meiryo UI" panose="020B0604030504040204" pitchFamily="50" charset="-128"/>
              </a:rPr>
              <a:t>策定予定</a:t>
            </a:r>
            <a:r>
              <a:rPr lang="ja-JP" altLang="en-US" sz="1050" b="1" dirty="0">
                <a:solidFill>
                  <a:srgbClr val="FF0000"/>
                </a:solidFill>
                <a:latin typeface="Meiryo UI" panose="020B0604030504040204" pitchFamily="50" charset="-128"/>
                <a:ea typeface="Meiryo UI" panose="020B0604030504040204" pitchFamily="50" charset="-128"/>
              </a:rPr>
              <a:t>のため、現時点ではあくまで案とする</a:t>
            </a:r>
            <a:r>
              <a:rPr lang="ja-JP" altLang="en-US" sz="1050" dirty="0">
                <a:solidFill>
                  <a:srgbClr val="FF0000"/>
                </a:solidFill>
                <a:latin typeface="Meiryo UI" panose="020B0604030504040204" pitchFamily="50" charset="-128"/>
                <a:ea typeface="Meiryo UI" panose="020B0604030504040204" pitchFamily="50" charset="-128"/>
              </a:rPr>
              <a:t>　</a:t>
            </a:r>
            <a:endParaRPr lang="en-US" altLang="ja-JP" sz="1050" b="1" dirty="0">
              <a:solidFill>
                <a:srgbClr val="FF0000"/>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u="sng" dirty="0">
                <a:solidFill>
                  <a:schemeClr val="tx1"/>
                </a:solidFill>
                <a:latin typeface="Meiryo UI" panose="020B0604030504040204" pitchFamily="50" charset="-128"/>
                <a:ea typeface="Meiryo UI" panose="020B0604030504040204" pitchFamily="50" charset="-128"/>
              </a:rPr>
              <a:t>・</a:t>
            </a:r>
            <a:r>
              <a:rPr lang="ja-JP" altLang="ja-JP" sz="2400" u="sng" dirty="0">
                <a:solidFill>
                  <a:schemeClr val="tx1"/>
                </a:solidFill>
                <a:latin typeface="Meiryo UI" panose="020B0604030504040204" pitchFamily="50" charset="-128"/>
                <a:ea typeface="Meiryo UI" panose="020B0604030504040204" pitchFamily="50" charset="-128"/>
              </a:rPr>
              <a:t>府内民間企業の</a:t>
            </a:r>
            <a:r>
              <a:rPr lang="ja-JP" altLang="ja-JP" sz="2400" u="sng" dirty="0" err="1">
                <a:solidFill>
                  <a:schemeClr val="tx1"/>
                </a:solidFill>
                <a:latin typeface="Meiryo UI" panose="020B0604030504040204" pitchFamily="50" charset="-128"/>
                <a:ea typeface="Meiryo UI" panose="020B0604030504040204" pitchFamily="50" charset="-128"/>
              </a:rPr>
              <a:t>障がい</a:t>
            </a:r>
            <a:r>
              <a:rPr lang="ja-JP" altLang="ja-JP" sz="2400" u="sng" dirty="0">
                <a:solidFill>
                  <a:schemeClr val="tx1"/>
                </a:solidFill>
                <a:latin typeface="Meiryo UI" panose="020B0604030504040204" pitchFamily="50" charset="-128"/>
                <a:ea typeface="Meiryo UI" panose="020B0604030504040204" pitchFamily="50" charset="-128"/>
              </a:rPr>
              <a:t>者実雇用率　</a:t>
            </a:r>
            <a:endParaRPr lang="en-US" altLang="ja-JP" sz="2400" u="sng"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err="1" smtClean="0">
                <a:solidFill>
                  <a:schemeClr val="tx1"/>
                </a:solidFill>
                <a:latin typeface="Meiryo UI" panose="020B0604030504040204" pitchFamily="50" charset="-128"/>
                <a:ea typeface="Meiryo UI" panose="020B0604030504040204" pitchFamily="50" charset="-128"/>
              </a:rPr>
              <a:t>障</a:t>
            </a:r>
            <a:r>
              <a:rPr lang="ja-JP" altLang="en-US" sz="2000" dirty="0" err="1">
                <a:solidFill>
                  <a:schemeClr val="tx1"/>
                </a:solidFill>
                <a:latin typeface="Meiryo UI" panose="020B0604030504040204" pitchFamily="50" charset="-128"/>
                <a:ea typeface="Meiryo UI" panose="020B0604030504040204" pitchFamily="50" charset="-128"/>
              </a:rPr>
              <a:t>がい</a:t>
            </a:r>
            <a:r>
              <a:rPr lang="ja-JP" altLang="en-US" sz="2000" dirty="0" smtClean="0">
                <a:solidFill>
                  <a:schemeClr val="tx1"/>
                </a:solidFill>
                <a:latin typeface="Meiryo UI" panose="020B0604030504040204" pitchFamily="50" charset="-128"/>
                <a:ea typeface="Meiryo UI" panose="020B0604030504040204" pitchFamily="50" charset="-128"/>
              </a:rPr>
              <a:t>者の法定雇用率</a:t>
            </a:r>
            <a:r>
              <a:rPr lang="ja-JP" altLang="en-US" sz="2000" dirty="0">
                <a:solidFill>
                  <a:schemeClr val="tx1"/>
                </a:solidFill>
                <a:latin typeface="Meiryo UI" panose="020B0604030504040204" pitchFamily="50" charset="-128"/>
                <a:ea typeface="Meiryo UI" panose="020B0604030504040204" pitchFamily="50" charset="-128"/>
              </a:rPr>
              <a:t>の引き上げに合わせ</a:t>
            </a:r>
            <a:r>
              <a:rPr lang="en-US" altLang="ja-JP" sz="2000" dirty="0">
                <a:solidFill>
                  <a:schemeClr val="tx1"/>
                </a:solidFill>
                <a:latin typeface="Meiryo UI" panose="020B0604030504040204" pitchFamily="50" charset="-128"/>
                <a:ea typeface="Meiryo UI" panose="020B0604030504040204" pitchFamily="50" charset="-128"/>
              </a:rPr>
              <a:t>2.2</a:t>
            </a:r>
            <a:r>
              <a:rPr lang="ja-JP" altLang="en-US" sz="2000" dirty="0">
                <a:solidFill>
                  <a:schemeClr val="tx1"/>
                </a:solidFill>
                <a:latin typeface="Meiryo UI" panose="020B0604030504040204" pitchFamily="50" charset="-128"/>
                <a:ea typeface="Meiryo UI" panose="020B0604030504040204" pitchFamily="50" charset="-128"/>
              </a:rPr>
              <a:t>％⇒</a:t>
            </a:r>
            <a:r>
              <a:rPr lang="en-US" altLang="ja-JP" sz="2400" b="1" dirty="0">
                <a:solidFill>
                  <a:srgbClr val="FF0000"/>
                </a:solidFill>
                <a:latin typeface="Meiryo UI" panose="020B0604030504040204" pitchFamily="50" charset="-128"/>
                <a:ea typeface="Meiryo UI" panose="020B0604030504040204" pitchFamily="50" charset="-128"/>
              </a:rPr>
              <a:t>2.3%</a:t>
            </a:r>
            <a:r>
              <a:rPr lang="ja-JP" altLang="en-US" sz="2000" dirty="0">
                <a:solidFill>
                  <a:schemeClr val="tx1"/>
                </a:solidFill>
                <a:latin typeface="Meiryo UI" panose="020B0604030504040204" pitchFamily="50" charset="-128"/>
                <a:ea typeface="Meiryo UI" panose="020B0604030504040204" pitchFamily="50" charset="-128"/>
              </a:rPr>
              <a:t>に</a:t>
            </a:r>
            <a:r>
              <a:rPr lang="ja-JP" altLang="en-US" sz="2000" dirty="0" smtClean="0">
                <a:solidFill>
                  <a:schemeClr val="tx1"/>
                </a:solidFill>
                <a:latin typeface="Meiryo UI" panose="020B0604030504040204" pitchFamily="50" charset="-128"/>
                <a:ea typeface="Meiryo UI" panose="020B0604030504040204" pitchFamily="50" charset="-128"/>
              </a:rPr>
              <a:t>改訂</a:t>
            </a:r>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p:txBody>
      </p:sp>
      <p:sp>
        <p:nvSpPr>
          <p:cNvPr id="15" name="角丸四角形 14"/>
          <p:cNvSpPr/>
          <p:nvPr/>
        </p:nvSpPr>
        <p:spPr>
          <a:xfrm>
            <a:off x="347866" y="7007931"/>
            <a:ext cx="11926958" cy="2305878"/>
          </a:xfrm>
          <a:prstGeom prst="roundRect">
            <a:avLst>
              <a:gd name="adj" fmla="val 4442"/>
            </a:avLst>
          </a:prstGeom>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sz="2800" b="1" dirty="0">
                <a:solidFill>
                  <a:schemeClr val="tx1"/>
                </a:solidFill>
                <a:latin typeface="Meiryo UI" panose="020B0604030504040204" pitchFamily="50" charset="-128"/>
                <a:ea typeface="Meiryo UI" panose="020B0604030504040204" pitchFamily="50" charset="-128"/>
              </a:rPr>
              <a:t>◆ウィズコロナ及びポストコロナの観点から、新たな地方創生の</a:t>
            </a:r>
            <a:r>
              <a:rPr lang="ja-JP" altLang="en-US" sz="2800" b="1" dirty="0" smtClean="0">
                <a:solidFill>
                  <a:schemeClr val="tx1"/>
                </a:solidFill>
                <a:latin typeface="Meiryo UI" panose="020B0604030504040204" pitchFamily="50" charset="-128"/>
                <a:ea typeface="Meiryo UI" panose="020B0604030504040204" pitchFamily="50" charset="-128"/>
              </a:rPr>
              <a:t>取組みを</a:t>
            </a:r>
            <a:r>
              <a:rPr lang="ja-JP" altLang="en-US" sz="2800" b="1" dirty="0">
                <a:solidFill>
                  <a:schemeClr val="tx1"/>
                </a:solidFill>
                <a:latin typeface="Meiryo UI" panose="020B0604030504040204" pitchFamily="50" charset="-128"/>
                <a:ea typeface="Meiryo UI" panose="020B0604030504040204" pitchFamily="50" charset="-128"/>
              </a:rPr>
              <a:t>追記</a:t>
            </a:r>
            <a:r>
              <a:rPr lang="ja-JP" altLang="ja-JP" sz="2800" b="1" dirty="0">
                <a:solidFill>
                  <a:schemeClr val="tx1"/>
                </a:solidFill>
                <a:latin typeface="Meiryo UI" panose="020B0604030504040204" pitchFamily="50" charset="-128"/>
                <a:ea typeface="Meiryo UI" panose="020B0604030504040204" pitchFamily="50" charset="-128"/>
              </a:rPr>
              <a:t>　</a:t>
            </a:r>
            <a:r>
              <a:rPr lang="ja-JP" altLang="en-US" sz="2800" b="1" dirty="0">
                <a:solidFill>
                  <a:schemeClr val="tx1"/>
                </a:solidFill>
                <a:latin typeface="Meiryo UI" panose="020B0604030504040204" pitchFamily="50" charset="-128"/>
                <a:ea typeface="Meiryo UI" panose="020B0604030504040204" pitchFamily="50" charset="-128"/>
              </a:rPr>
              <a:t>　　</a:t>
            </a:r>
            <a:endParaRPr lang="en-US" altLang="ja-JP" sz="2400" dirty="0">
              <a:solidFill>
                <a:schemeClr val="tx1"/>
              </a:solidFill>
              <a:latin typeface="Meiryo UI" panose="020B0604030504040204" pitchFamily="50" charset="-128"/>
              <a:ea typeface="Meiryo UI" panose="020B0604030504040204" pitchFamily="50" charset="-128"/>
            </a:endParaRPr>
          </a:p>
          <a:p>
            <a:r>
              <a:rPr lang="en-US" altLang="ja-JP" sz="24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　・</a:t>
            </a:r>
            <a:r>
              <a:rPr lang="ja-JP" altLang="ja-JP" sz="2400" dirty="0">
                <a:solidFill>
                  <a:schemeClr val="tx1"/>
                </a:solidFill>
                <a:latin typeface="Meiryo UI" panose="020B0604030504040204" pitchFamily="50" charset="-128"/>
                <a:ea typeface="Meiryo UI" panose="020B0604030504040204" pitchFamily="50" charset="-128"/>
              </a:rPr>
              <a:t>脱炭素社会の実現</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ja-JP" sz="2400" dirty="0">
                <a:solidFill>
                  <a:schemeClr val="tx1"/>
                </a:solidFill>
                <a:latin typeface="Meiryo UI" panose="020B0604030504040204" pitchFamily="50" charset="-128"/>
                <a:ea typeface="Meiryo UI" panose="020B0604030504040204" pitchFamily="50" charset="-128"/>
              </a:rPr>
              <a:t>国際金融都市の実現</a:t>
            </a:r>
          </a:p>
          <a:p>
            <a:pPr lvl="0"/>
            <a:r>
              <a:rPr lang="ja-JP" altLang="en-US" sz="2400" dirty="0">
                <a:solidFill>
                  <a:schemeClr val="tx1"/>
                </a:solidFill>
                <a:latin typeface="Meiryo UI" panose="020B0604030504040204" pitchFamily="50" charset="-128"/>
                <a:ea typeface="Meiryo UI" panose="020B0604030504040204" pitchFamily="50" charset="-128"/>
              </a:rPr>
              <a:t>　　　・</a:t>
            </a:r>
            <a:r>
              <a:rPr lang="ja-JP" altLang="ja-JP" sz="2400" dirty="0">
                <a:solidFill>
                  <a:schemeClr val="tx1"/>
                </a:solidFill>
                <a:latin typeface="Meiryo UI" panose="020B0604030504040204" pitchFamily="50" charset="-128"/>
                <a:ea typeface="Meiryo UI" panose="020B0604030504040204" pitchFamily="50" charset="-128"/>
              </a:rPr>
              <a:t>スタートアップ</a:t>
            </a:r>
            <a:r>
              <a:rPr lang="ja-JP" altLang="en-US" sz="2400" dirty="0">
                <a:solidFill>
                  <a:schemeClr val="tx1"/>
                </a:solidFill>
                <a:latin typeface="Meiryo UI" panose="020B0604030504040204" pitchFamily="50" charset="-128"/>
                <a:ea typeface="Meiryo UI" panose="020B0604030504040204" pitchFamily="50" charset="-128"/>
              </a:rPr>
              <a:t>・</a:t>
            </a:r>
            <a:r>
              <a:rPr lang="ja-JP" altLang="ja-JP" sz="2400" dirty="0">
                <a:solidFill>
                  <a:schemeClr val="tx1"/>
                </a:solidFill>
                <a:latin typeface="Meiryo UI" panose="020B0604030504040204" pitchFamily="50" charset="-128"/>
                <a:ea typeface="Meiryo UI" panose="020B0604030504040204" pitchFamily="50" charset="-128"/>
              </a:rPr>
              <a:t>エコシステムグローバル拠点都市</a:t>
            </a: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ja-JP" sz="2400" dirty="0">
                <a:solidFill>
                  <a:schemeClr val="tx1"/>
                </a:solidFill>
                <a:latin typeface="Meiryo UI" panose="020B0604030504040204" pitchFamily="50" charset="-128"/>
                <a:ea typeface="Meiryo UI" panose="020B0604030504040204" pitchFamily="50" charset="-128"/>
              </a:rPr>
              <a:t>テレワーク</a:t>
            </a:r>
            <a:r>
              <a:rPr lang="ja-JP" altLang="en-US" sz="2400" dirty="0">
                <a:solidFill>
                  <a:schemeClr val="tx1"/>
                </a:solidFill>
                <a:latin typeface="Meiryo UI" panose="020B0604030504040204" pitchFamily="50" charset="-128"/>
                <a:ea typeface="Meiryo UI" panose="020B0604030504040204" pitchFamily="50" charset="-128"/>
              </a:rPr>
              <a:t>・リモートワーク</a:t>
            </a:r>
            <a:r>
              <a:rPr lang="ja-JP" altLang="ja-JP" sz="2400" dirty="0">
                <a:solidFill>
                  <a:schemeClr val="tx1"/>
                </a:solidFill>
                <a:latin typeface="Meiryo UI" panose="020B0604030504040204" pitchFamily="50" charset="-128"/>
                <a:ea typeface="Meiryo UI" panose="020B0604030504040204" pitchFamily="50" charset="-128"/>
              </a:rPr>
              <a:t>の推進</a:t>
            </a:r>
            <a:endParaRPr lang="en-US" altLang="ja-JP" sz="2400" dirty="0">
              <a:solidFill>
                <a:schemeClr val="tx1"/>
              </a:solidFill>
              <a:latin typeface="Meiryo UI" panose="020B0604030504040204" pitchFamily="50" charset="-128"/>
              <a:ea typeface="Meiryo UI" panose="020B0604030504040204" pitchFamily="50" charset="-128"/>
            </a:endParaRPr>
          </a:p>
          <a:p>
            <a:pPr lvl="0"/>
            <a:r>
              <a:rPr lang="ja-JP" altLang="en-US" sz="2400" dirty="0">
                <a:solidFill>
                  <a:schemeClr val="tx1"/>
                </a:solidFill>
                <a:latin typeface="Meiryo UI" panose="020B0604030504040204" pitchFamily="50" charset="-128"/>
                <a:ea typeface="Meiryo UI" panose="020B0604030504040204" pitchFamily="50" charset="-128"/>
              </a:rPr>
              <a:t>　　　・</a:t>
            </a:r>
            <a:r>
              <a:rPr lang="ja-JP" altLang="ja-JP" sz="2400" dirty="0">
                <a:solidFill>
                  <a:schemeClr val="tx1"/>
                </a:solidFill>
                <a:latin typeface="Meiryo UI" panose="020B0604030504040204" pitchFamily="50" charset="-128"/>
                <a:ea typeface="Meiryo UI" panose="020B0604030504040204" pitchFamily="50" charset="-128"/>
              </a:rPr>
              <a:t>スーパーシティの推進</a:t>
            </a:r>
          </a:p>
        </p:txBody>
      </p:sp>
      <p:sp>
        <p:nvSpPr>
          <p:cNvPr id="5" name="スライド番号プレースホルダー 4"/>
          <p:cNvSpPr>
            <a:spLocks noGrp="1"/>
          </p:cNvSpPr>
          <p:nvPr>
            <p:ph type="sldNum" sz="quarter" idx="12"/>
          </p:nvPr>
        </p:nvSpPr>
        <p:spPr>
          <a:xfrm>
            <a:off x="9921240" y="9090025"/>
            <a:ext cx="2880360" cy="511175"/>
          </a:xfrm>
        </p:spPr>
        <p:txBody>
          <a:bodyPr/>
          <a:lstStyle/>
          <a:p>
            <a:fld id="{4E07F29A-F6FF-480A-A45F-FDB1DF2B2251}" type="slidenum">
              <a:rPr kumimoji="1" lang="ja-JP" altLang="en-US" sz="2000" smtClean="0">
                <a:solidFill>
                  <a:schemeClr val="tx1"/>
                </a:solidFill>
                <a:latin typeface="Meiryo UI" panose="020B0604030504040204" pitchFamily="50" charset="-128"/>
                <a:ea typeface="Meiryo UI" panose="020B0604030504040204" pitchFamily="50" charset="-128"/>
              </a:rPr>
              <a:t>3</a:t>
            </a:fld>
            <a:endParaRPr kumimoji="1" lang="ja-JP" altLang="en-US" sz="2000">
              <a:solidFill>
                <a:schemeClr val="tx1"/>
              </a:solidFill>
              <a:latin typeface="Meiryo UI" panose="020B0604030504040204" pitchFamily="50" charset="-128"/>
              <a:ea typeface="Meiryo UI" panose="020B0604030504040204" pitchFamily="50" charset="-128"/>
            </a:endParaRPr>
          </a:p>
        </p:txBody>
      </p:sp>
      <p:sp>
        <p:nvSpPr>
          <p:cNvPr id="13" name="角丸四角形 12"/>
          <p:cNvSpPr/>
          <p:nvPr/>
        </p:nvSpPr>
        <p:spPr>
          <a:xfrm>
            <a:off x="178903" y="655991"/>
            <a:ext cx="12264885" cy="655987"/>
          </a:xfrm>
          <a:prstGeom prst="roundRect">
            <a:avLst>
              <a:gd name="adj" fmla="val 4442"/>
            </a:avLst>
          </a:prstGeom>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sz="2000" dirty="0">
                <a:solidFill>
                  <a:schemeClr val="tx1"/>
                </a:solidFill>
                <a:latin typeface="Meiryo UI" panose="020B0604030504040204" pitchFamily="50" charset="-128"/>
                <a:ea typeface="Meiryo UI" panose="020B0604030504040204" pitchFamily="50" charset="-128"/>
              </a:rPr>
              <a:t>　</a:t>
            </a:r>
            <a:r>
              <a:rPr lang="ja-JP" altLang="ja-JP" dirty="0">
                <a:solidFill>
                  <a:schemeClr val="tx1"/>
                </a:solidFill>
                <a:latin typeface="Meiryo UI" panose="020B0604030504040204" pitchFamily="50" charset="-128"/>
                <a:ea typeface="Meiryo UI" panose="020B0604030504040204" pitchFamily="50" charset="-128"/>
              </a:rPr>
              <a:t>戦略全体の</a:t>
            </a:r>
            <a:r>
              <a:rPr lang="ja-JP" altLang="en-US" dirty="0">
                <a:solidFill>
                  <a:schemeClr val="tx1"/>
                </a:solidFill>
                <a:latin typeface="Meiryo UI" panose="020B0604030504040204" pitchFamily="50" charset="-128"/>
                <a:ea typeface="Meiryo UI" panose="020B0604030504040204" pitchFamily="50" charset="-128"/>
              </a:rPr>
              <a:t>方向性、戦略はこのまま維持し、これまでの地方創生の</a:t>
            </a:r>
            <a:r>
              <a:rPr lang="ja-JP" altLang="en-US" dirty="0" smtClean="0">
                <a:solidFill>
                  <a:schemeClr val="tx1"/>
                </a:solidFill>
                <a:latin typeface="Meiryo UI" panose="020B0604030504040204" pitchFamily="50" charset="-128"/>
                <a:ea typeface="Meiryo UI" panose="020B0604030504040204" pitchFamily="50" charset="-128"/>
              </a:rPr>
              <a:t>取組みを</a:t>
            </a:r>
            <a:r>
              <a:rPr lang="ja-JP" altLang="en-US" dirty="0">
                <a:solidFill>
                  <a:schemeClr val="tx1"/>
                </a:solidFill>
                <a:latin typeface="Meiryo UI" panose="020B0604030504040204" pitchFamily="50" charset="-128"/>
                <a:ea typeface="Meiryo UI" panose="020B0604030504040204" pitchFamily="50" charset="-128"/>
              </a:rPr>
              <a:t>着実に行うとともに、感染症による</a:t>
            </a:r>
            <a:r>
              <a:rPr lang="ja-JP" altLang="en-US" dirty="0" smtClean="0">
                <a:solidFill>
                  <a:schemeClr val="tx1"/>
                </a:solidFill>
                <a:latin typeface="Meiryo UI" panose="020B0604030504040204" pitchFamily="50" charset="-128"/>
                <a:ea typeface="Meiryo UI" panose="020B0604030504040204" pitchFamily="50" charset="-128"/>
              </a:rPr>
              <a:t>影響を</a:t>
            </a:r>
            <a:r>
              <a:rPr lang="ja-JP" altLang="en-US" dirty="0">
                <a:solidFill>
                  <a:schemeClr val="tx1"/>
                </a:solidFill>
                <a:latin typeface="Meiryo UI" panose="020B0604030504040204" pitchFamily="50" charset="-128"/>
                <a:ea typeface="Meiryo UI" panose="020B0604030504040204" pitchFamily="50" charset="-128"/>
              </a:rPr>
              <a:t>踏まえ、各戦略が新たに掲げる目標値、方向性との整合性を図るため、以下を改訂。</a:t>
            </a:r>
            <a:endParaRPr lang="en-US" altLang="ja-JP" dirty="0">
              <a:solidFill>
                <a:schemeClr val="tx1"/>
              </a:solidFill>
              <a:latin typeface="Meiryo UI" panose="020B0604030504040204" pitchFamily="50" charset="-128"/>
              <a:ea typeface="Meiryo UI" panose="020B0604030504040204" pitchFamily="50" charset="-128"/>
            </a:endParaRPr>
          </a:p>
          <a:p>
            <a:r>
              <a:rPr lang="ja-JP" altLang="ja-JP" dirty="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69749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166967" y="8310654"/>
            <a:ext cx="12473958" cy="1188000"/>
          </a:xfrm>
          <a:prstGeom prst="rect">
            <a:avLst/>
          </a:prstGeom>
          <a:solidFill>
            <a:srgbClr val="FF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113211" y="637681"/>
            <a:ext cx="12527713" cy="1314357"/>
          </a:xfrm>
          <a:prstGeom prst="roundRect">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66967" y="34236"/>
            <a:ext cx="12384778" cy="568805"/>
          </a:xfrm>
          <a:prstGeom prst="rect">
            <a:avLst/>
          </a:prstGeom>
          <a:solidFill>
            <a:srgbClr val="5FA326"/>
          </a:solidFill>
          <a:ln>
            <a:noFill/>
          </a:ln>
        </p:spPr>
        <p:txBody>
          <a:bodyPr wrap="square" rtlCol="0" anchor="ctr" anchorCtr="0">
            <a:noAutofit/>
          </a:bodyPr>
          <a:lstStyle/>
          <a:p>
            <a:pPr algn="ctr"/>
            <a:r>
              <a:rPr lang="ja-JP" altLang="en-US" sz="3200" b="1" dirty="0">
                <a:solidFill>
                  <a:schemeClr val="bg1"/>
                </a:solidFill>
                <a:latin typeface="Meiryo UI" panose="020B0604030504040204" pitchFamily="50" charset="-128"/>
                <a:ea typeface="Meiryo UI" panose="020B0604030504040204" pitchFamily="50" charset="-128"/>
              </a:rPr>
              <a:t>「第２期大阪府まち・ひと・しごと創生総合戦略」改訂案概要</a:t>
            </a:r>
            <a:endParaRPr kumimoji="1" lang="ja-JP" altLang="en-US" sz="3200" b="1" dirty="0">
              <a:solidFill>
                <a:schemeClr val="bg1"/>
              </a:solidFill>
              <a:latin typeface="+mj-ea"/>
              <a:ea typeface="+mj-ea"/>
            </a:endParaRPr>
          </a:p>
        </p:txBody>
      </p:sp>
      <p:sp>
        <p:nvSpPr>
          <p:cNvPr id="14" name="正方形/長方形 13"/>
          <p:cNvSpPr/>
          <p:nvPr/>
        </p:nvSpPr>
        <p:spPr>
          <a:xfrm>
            <a:off x="495641" y="2234853"/>
            <a:ext cx="5511421" cy="288147"/>
          </a:xfrm>
          <a:prstGeom prst="rect">
            <a:avLst/>
          </a:prstGeom>
          <a:solidFill>
            <a:srgbClr val="7FD13B">
              <a:alpha val="50000"/>
            </a:srgbClr>
          </a:solidFill>
          <a:ln>
            <a:solidFill>
              <a:srgbClr val="7FD13B"/>
            </a:solidFill>
          </a:ln>
        </p:spPr>
        <p:style>
          <a:lnRef idx="1">
            <a:schemeClr val="accent1"/>
          </a:lnRef>
          <a:fillRef idx="2">
            <a:schemeClr val="accent1"/>
          </a:fillRef>
          <a:effectRef idx="1">
            <a:schemeClr val="accent1"/>
          </a:effectRef>
          <a:fontRef idx="minor">
            <a:schemeClr val="dk1"/>
          </a:fontRef>
        </p:style>
        <p:txBody>
          <a:bodyPr wrap="square" lIns="36000" tIns="36000" rIns="36000" bIns="36000" anchor="ctr">
            <a:spAutoFit/>
          </a:bodyPr>
          <a:lstStyle/>
          <a:p>
            <a:pPr marL="108000"/>
            <a:r>
              <a:rPr lang="ja-JP" altLang="en-US" sz="1400" b="1" dirty="0">
                <a:latin typeface="Meiryo UI" panose="020B0604030504040204" pitchFamily="50" charset="-128"/>
                <a:ea typeface="Meiryo UI" panose="020B0604030504040204" pitchFamily="50" charset="-128"/>
              </a:rPr>
              <a:t>第２期大阪府まち・ひと・しごと創生総合戦略</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2020</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2024</a:t>
            </a:r>
            <a:r>
              <a:rPr lang="ja-JP" altLang="en-US" sz="1100" dirty="0">
                <a:latin typeface="Meiryo UI" panose="020B0604030504040204" pitchFamily="50" charset="-128"/>
                <a:ea typeface="Meiryo UI" panose="020B0604030504040204" pitchFamily="50" charset="-128"/>
              </a:rPr>
              <a:t>年度）</a:t>
            </a:r>
          </a:p>
        </p:txBody>
      </p:sp>
      <p:sp>
        <p:nvSpPr>
          <p:cNvPr id="67" name="角丸四角形 66"/>
          <p:cNvSpPr/>
          <p:nvPr/>
        </p:nvSpPr>
        <p:spPr>
          <a:xfrm>
            <a:off x="8544081" y="3188815"/>
            <a:ext cx="4104000" cy="5053029"/>
          </a:xfrm>
          <a:prstGeom prst="roundRect">
            <a:avLst>
              <a:gd name="adj" fmla="val 268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60">
              <a:defRPr/>
            </a:pPr>
            <a:r>
              <a:rPr kumimoji="1" lang="en-US" altLang="ja-JP" sz="1050" b="1" dirty="0">
                <a:solidFill>
                  <a:prstClr val="black"/>
                </a:solidFill>
                <a:latin typeface="Meiryo UI" panose="020B0604030504040204" pitchFamily="50" charset="-128"/>
                <a:ea typeface="Meiryo UI" panose="020B0604030504040204" pitchFamily="50" charset="-128"/>
              </a:rPr>
              <a:t>Ⅲ</a:t>
            </a:r>
            <a:r>
              <a:rPr kumimoji="1" lang="ja-JP" altLang="en-US" sz="1050" b="1" dirty="0">
                <a:solidFill>
                  <a:prstClr val="black"/>
                </a:solidFill>
                <a:latin typeface="Meiryo UI" panose="020B0604030504040204" pitchFamily="50" charset="-128"/>
                <a:ea typeface="Meiryo UI" panose="020B0604030504040204" pitchFamily="50" charset="-128"/>
              </a:rPr>
              <a:t>）東西二極の一極としての社会経済構造の構築</a:t>
            </a:r>
          </a:p>
        </p:txBody>
      </p:sp>
      <p:sp>
        <p:nvSpPr>
          <p:cNvPr id="69" name="角丸四角形 68"/>
          <p:cNvSpPr/>
          <p:nvPr/>
        </p:nvSpPr>
        <p:spPr>
          <a:xfrm>
            <a:off x="4352289" y="3182694"/>
            <a:ext cx="4104000" cy="5047867"/>
          </a:xfrm>
          <a:prstGeom prst="roundRect">
            <a:avLst>
              <a:gd name="adj" fmla="val 2727"/>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60">
              <a:defRPr/>
            </a:pPr>
            <a:r>
              <a:rPr kumimoji="1" lang="en-US" altLang="ja-JP" sz="1050" b="1" dirty="0">
                <a:solidFill>
                  <a:prstClr val="black"/>
                </a:solidFill>
                <a:latin typeface="Meiryo UI" panose="020B0604030504040204" pitchFamily="50" charset="-128"/>
                <a:ea typeface="Meiryo UI" panose="020B0604030504040204" pitchFamily="50" charset="-128"/>
              </a:rPr>
              <a:t>Ⅱ</a:t>
            </a:r>
            <a:r>
              <a:rPr kumimoji="1" lang="ja-JP" altLang="en-US" sz="1050" b="1" dirty="0">
                <a:solidFill>
                  <a:prstClr val="black"/>
                </a:solidFill>
                <a:latin typeface="Meiryo UI" panose="020B0604030504040204" pitchFamily="50" charset="-128"/>
                <a:ea typeface="Meiryo UI" panose="020B0604030504040204" pitchFamily="50" charset="-128"/>
              </a:rPr>
              <a:t>）人口減少・超高齢社会でも持続可能な地域づくり</a:t>
            </a:r>
          </a:p>
        </p:txBody>
      </p:sp>
      <p:sp>
        <p:nvSpPr>
          <p:cNvPr id="71" name="角丸四角形 70"/>
          <p:cNvSpPr/>
          <p:nvPr/>
        </p:nvSpPr>
        <p:spPr>
          <a:xfrm>
            <a:off x="197230" y="3188815"/>
            <a:ext cx="4104000" cy="5037506"/>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60">
              <a:defRPr/>
            </a:pPr>
            <a:r>
              <a:rPr kumimoji="1" lang="en-US" altLang="ja-JP" sz="1050" b="1" dirty="0">
                <a:solidFill>
                  <a:prstClr val="black"/>
                </a:solidFill>
                <a:latin typeface="Meiryo UI" panose="020B0604030504040204" pitchFamily="50" charset="-128"/>
                <a:ea typeface="Meiryo UI" panose="020B0604030504040204" pitchFamily="50" charset="-128"/>
              </a:rPr>
              <a:t>Ⅰ</a:t>
            </a:r>
            <a:r>
              <a:rPr kumimoji="1" lang="ja-JP" altLang="en-US" sz="1050" b="1" dirty="0">
                <a:solidFill>
                  <a:prstClr val="black"/>
                </a:solidFill>
                <a:latin typeface="Meiryo UI" panose="020B0604030504040204" pitchFamily="50" charset="-128"/>
                <a:ea typeface="Meiryo UI" panose="020B0604030504040204" pitchFamily="50" charset="-128"/>
              </a:rPr>
              <a:t>）若者が活躍でき、子育て安心の都市「大阪」の実現</a:t>
            </a: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defRPr/>
            </a:pPr>
            <a:endParaRPr kumimoji="1" lang="en-US" altLang="ja-JP" sz="1100" b="1" u="sng" dirty="0">
              <a:solidFill>
                <a:prstClr val="black"/>
              </a:solidFill>
              <a:latin typeface="Meiryo UI" panose="020B0604030504040204" pitchFamily="50" charset="-128"/>
              <a:ea typeface="Meiryo UI" panose="020B0604030504040204" pitchFamily="50" charset="-128"/>
            </a:endParaRPr>
          </a:p>
        </p:txBody>
      </p:sp>
      <p:sp>
        <p:nvSpPr>
          <p:cNvPr id="72" name="テキスト ボックス 71"/>
          <p:cNvSpPr txBox="1"/>
          <p:nvPr/>
        </p:nvSpPr>
        <p:spPr>
          <a:xfrm>
            <a:off x="197230" y="2856381"/>
            <a:ext cx="12456000" cy="241980"/>
          </a:xfrm>
          <a:prstGeom prst="rect">
            <a:avLst/>
          </a:prstGeom>
          <a:solidFill>
            <a:schemeClr val="accent2">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tIns="36000" bIns="36000" rtlCol="0">
            <a:spAutoFit/>
          </a:bodyPr>
          <a:lstStyle/>
          <a:p>
            <a:pPr algn="ctr">
              <a:lnSpc>
                <a:spcPts val="1320"/>
              </a:lnSpc>
            </a:pPr>
            <a:r>
              <a:rPr kumimoji="1" lang="ja-JP" altLang="en-US" sz="1100" b="1" dirty="0">
                <a:solidFill>
                  <a:schemeClr val="tx1"/>
                </a:solidFill>
                <a:latin typeface="Meiryo UI" panose="020B0604030504040204" pitchFamily="50" charset="-128"/>
                <a:ea typeface="Meiryo UI" panose="020B0604030504040204" pitchFamily="50" charset="-128"/>
              </a:rPr>
              <a:t>基本目標・基本的方向</a:t>
            </a:r>
          </a:p>
        </p:txBody>
      </p:sp>
      <p:sp>
        <p:nvSpPr>
          <p:cNvPr id="73" name="正方形/長方形 72"/>
          <p:cNvSpPr/>
          <p:nvPr/>
        </p:nvSpPr>
        <p:spPr>
          <a:xfrm>
            <a:off x="223801" y="3550153"/>
            <a:ext cx="3960000" cy="2206610"/>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60">
              <a:lnSpc>
                <a:spcPts val="800"/>
              </a:lnSpc>
              <a:defRPr/>
            </a:pPr>
            <a:r>
              <a:rPr kumimoji="1" lang="ja-JP" altLang="en-US" sz="1050" b="1" dirty="0">
                <a:solidFill>
                  <a:prstClr val="black"/>
                </a:solidFill>
                <a:latin typeface="Meiryo UI" panose="020B0604030504040204" pitchFamily="50" charset="-128"/>
                <a:ea typeface="Meiryo UI" panose="020B0604030504040204" pitchFamily="50" charset="-128"/>
              </a:rPr>
              <a:t>①若い世代の就職・結婚・出産・子育ての希望を実現する</a:t>
            </a: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1800"/>
              </a:lnSpc>
              <a:defRPr/>
            </a:pPr>
            <a:endParaRPr kumimoji="1" lang="en-US" altLang="ja-JP" sz="1050" b="1" u="dbl"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a:solidFill>
                  <a:prstClr val="black"/>
                </a:solidFill>
                <a:latin typeface="Meiryo UI" panose="020B0604030504040204" pitchFamily="50" charset="-128"/>
                <a:ea typeface="Meiryo UI" panose="020B0604030504040204" pitchFamily="50" charset="-128"/>
              </a:rPr>
              <a:t>（１）若者の安定就職支援、職場</a:t>
            </a:r>
            <a:r>
              <a:rPr kumimoji="1" lang="ja-JP" altLang="en-US" sz="1050" dirty="0">
                <a:solidFill>
                  <a:schemeClr val="tx1"/>
                </a:solidFill>
                <a:latin typeface="Meiryo UI" panose="020B0604030504040204" pitchFamily="50" charset="-128"/>
                <a:ea typeface="Meiryo UI" panose="020B0604030504040204" pitchFamily="50" charset="-128"/>
              </a:rPr>
              <a:t>定着支援</a:t>
            </a:r>
            <a:endParaRPr kumimoji="1" lang="en-US" altLang="ja-JP" sz="1050" dirty="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（若者の就職、職場定着支援　高校生に対する府内中小</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en-US" altLang="ja-JP" sz="100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企業の魅力発信　等）</a:t>
            </a:r>
            <a:endParaRPr kumimoji="1" lang="ja-JP" altLang="en-US" sz="1050" dirty="0">
              <a:solidFill>
                <a:schemeClr val="tx1"/>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a:solidFill>
                  <a:schemeClr val="tx1"/>
                </a:solidFill>
                <a:latin typeface="Meiryo UI" panose="020B0604030504040204" pitchFamily="50" charset="-128"/>
                <a:ea typeface="Meiryo UI" panose="020B0604030504040204" pitchFamily="50" charset="-128"/>
              </a:rPr>
              <a:t>（２）女性の活躍推進</a:t>
            </a:r>
            <a:endParaRPr kumimoji="1" lang="en-US" altLang="ja-JP" sz="1050" dirty="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schemeClr val="tx1"/>
                </a:solidFill>
                <a:latin typeface="Meiryo UI" panose="020B0604030504040204" pitchFamily="50" charset="-128"/>
                <a:ea typeface="Meiryo UI" panose="020B0604030504040204" pitchFamily="50" charset="-128"/>
              </a:rPr>
              <a:t>     （ワーク・ライフ・バランスの推進、女性の職域拡大　等）</a:t>
            </a:r>
          </a:p>
          <a:p>
            <a:pPr defTabSz="1280160">
              <a:lnSpc>
                <a:spcPts val="1500"/>
              </a:lnSpc>
              <a:defRPr/>
            </a:pPr>
            <a:r>
              <a:rPr kumimoji="1" lang="ja-JP" altLang="en-US" sz="1050" dirty="0">
                <a:solidFill>
                  <a:schemeClr val="tx1"/>
                </a:solidFill>
                <a:latin typeface="Meiryo UI" panose="020B0604030504040204" pitchFamily="50" charset="-128"/>
                <a:ea typeface="Meiryo UI" panose="020B0604030504040204" pitchFamily="50" charset="-128"/>
              </a:rPr>
              <a:t>（３）結婚・妊娠・出産・子育て環境の充実</a:t>
            </a:r>
            <a:endParaRPr kumimoji="1" lang="en-US" altLang="ja-JP" sz="1050" dirty="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schemeClr val="tx1"/>
                </a:solidFill>
                <a:latin typeface="Meiryo UI" panose="020B0604030504040204" pitchFamily="50" charset="-128"/>
                <a:ea typeface="Meiryo UI" panose="020B0604030504040204" pitchFamily="50" charset="-128"/>
              </a:rPr>
              <a:t>     （子ども・子育て支援新制度、放課後児童クラブ等の</a:t>
            </a:r>
            <a:r>
              <a:rPr kumimoji="1" lang="ja-JP" altLang="en-US" sz="1000" dirty="0">
                <a:solidFill>
                  <a:prstClr val="black"/>
                </a:solidFill>
                <a:latin typeface="Meiryo UI" panose="020B0604030504040204" pitchFamily="50" charset="-128"/>
                <a:ea typeface="Meiryo UI" panose="020B0604030504040204" pitchFamily="50" charset="-128"/>
              </a:rPr>
              <a:t>拡充、</a:t>
            </a:r>
            <a:endParaRPr kumimoji="1" lang="en-US" altLang="ja-JP" sz="1000" dirty="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en-US" altLang="ja-JP" sz="1000" dirty="0">
                <a:solidFill>
                  <a:prstClr val="black"/>
                </a:solidFill>
                <a:latin typeface="Meiryo UI" panose="020B0604030504040204" pitchFamily="50" charset="-128"/>
                <a:ea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rPr>
              <a:t>事業所内保育施設の開設支援　等）</a:t>
            </a:r>
          </a:p>
          <a:p>
            <a:pPr defTabSz="1280160">
              <a:lnSpc>
                <a:spcPts val="1500"/>
              </a:lnSpc>
              <a:defRPr/>
            </a:pPr>
            <a:endParaRPr kumimoji="1" lang="en-US" altLang="ja-JP" sz="1000" dirty="0">
              <a:solidFill>
                <a:prstClr val="black"/>
              </a:solidFill>
              <a:latin typeface="Meiryo UI" panose="020B0604030504040204" pitchFamily="50" charset="-128"/>
              <a:ea typeface="Meiryo UI" panose="020B0604030504040204" pitchFamily="50" charset="-128"/>
            </a:endParaRPr>
          </a:p>
        </p:txBody>
      </p:sp>
      <p:sp>
        <p:nvSpPr>
          <p:cNvPr id="74" name="正方形/長方形 73"/>
          <p:cNvSpPr/>
          <p:nvPr/>
        </p:nvSpPr>
        <p:spPr>
          <a:xfrm>
            <a:off x="274685" y="5902417"/>
            <a:ext cx="3960000" cy="2253410"/>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60">
              <a:lnSpc>
                <a:spcPts val="800"/>
              </a:lnSpc>
              <a:defRPr/>
            </a:pPr>
            <a:r>
              <a:rPr kumimoji="1" lang="ja-JP" altLang="en-US" sz="1050" b="1" dirty="0">
                <a:solidFill>
                  <a:prstClr val="black"/>
                </a:solidFill>
                <a:latin typeface="Meiryo UI" panose="020B0604030504040204" pitchFamily="50" charset="-128"/>
                <a:ea typeface="Meiryo UI" panose="020B0604030504040204" pitchFamily="50" charset="-128"/>
              </a:rPr>
              <a:t>②次代の「大阪」を担う人をつくる</a:t>
            </a: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a:solidFill>
                  <a:prstClr val="black"/>
                </a:solidFill>
                <a:latin typeface="Meiryo UI" panose="020B0604030504040204" pitchFamily="50" charset="-128"/>
                <a:ea typeface="Meiryo UI" panose="020B0604030504040204" pitchFamily="50" charset="-128"/>
              </a:rPr>
              <a:t>（１）次代を担う人づくり</a:t>
            </a: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rPr>
              <a:t>（学力・体力の向上、生きる力をはぐくむ</a:t>
            </a:r>
            <a:r>
              <a:rPr kumimoji="1" lang="ja-JP" altLang="en-US" sz="1000" dirty="0">
                <a:solidFill>
                  <a:schemeClr val="tx1"/>
                </a:solidFill>
                <a:latin typeface="Meiryo UI" panose="020B0604030504040204" pitchFamily="50" charset="-128"/>
                <a:ea typeface="Meiryo UI" panose="020B0604030504040204" pitchFamily="50" charset="-128"/>
              </a:rPr>
              <a:t>教育、英語教育の</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schemeClr val="tx1"/>
                </a:solidFill>
                <a:latin typeface="Meiryo UI" panose="020B0604030504040204" pitchFamily="50" charset="-128"/>
                <a:ea typeface="Meiryo UI" panose="020B0604030504040204" pitchFamily="50" charset="-128"/>
              </a:rPr>
              <a:t>        充実などグローバル人材の育成　等）</a:t>
            </a:r>
          </a:p>
          <a:p>
            <a:pPr defTabSz="1280160">
              <a:lnSpc>
                <a:spcPts val="1500"/>
              </a:lnSpc>
              <a:defRPr/>
            </a:pPr>
            <a:r>
              <a:rPr kumimoji="1" lang="ja-JP" altLang="en-US" sz="1050" dirty="0">
                <a:solidFill>
                  <a:schemeClr val="tx1"/>
                </a:solidFill>
                <a:latin typeface="Meiryo UI" panose="020B0604030504040204" pitchFamily="50" charset="-128"/>
                <a:ea typeface="Meiryo UI" panose="020B0604030504040204" pitchFamily="50" charset="-128"/>
              </a:rPr>
              <a:t>（２）子どもをめぐる課題への対応</a:t>
            </a:r>
            <a:endParaRPr kumimoji="1" lang="en-US" altLang="ja-JP" sz="1050" dirty="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prstClr val="black"/>
                </a:solidFill>
                <a:latin typeface="Meiryo UI" panose="020B0604030504040204" pitchFamily="50" charset="-128"/>
                <a:ea typeface="Meiryo UI" panose="020B0604030504040204" pitchFamily="50" charset="-128"/>
              </a:rPr>
              <a:t>     （少年非行等への対応、児童虐待への対応、地域の特色を</a:t>
            </a:r>
            <a:endParaRPr kumimoji="1" lang="en-US" altLang="ja-JP" sz="1000" dirty="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prstClr val="black"/>
                </a:solidFill>
                <a:latin typeface="Meiryo UI" panose="020B0604030504040204" pitchFamily="50" charset="-128"/>
                <a:ea typeface="Meiryo UI" panose="020B0604030504040204" pitchFamily="50" charset="-128"/>
              </a:rPr>
              <a:t>　　　　活かした教育の実施　等）</a:t>
            </a:r>
          </a:p>
          <a:p>
            <a:pPr defTabSz="1280160">
              <a:lnSpc>
                <a:spcPts val="1300"/>
              </a:lnSpc>
              <a:defRPr/>
            </a:pPr>
            <a:endParaRPr kumimoji="1" lang="en-US" altLang="ja-JP" sz="1050" dirty="0">
              <a:solidFill>
                <a:prstClr val="black"/>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4421136" y="3550153"/>
            <a:ext cx="3960000" cy="2206610"/>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60">
              <a:lnSpc>
                <a:spcPts val="800"/>
              </a:lnSpc>
              <a:defRPr/>
            </a:pPr>
            <a:r>
              <a:rPr kumimoji="1" lang="ja-JP" altLang="en-US" sz="1050" b="1" dirty="0">
                <a:solidFill>
                  <a:prstClr val="black"/>
                </a:solidFill>
                <a:latin typeface="Meiryo UI" panose="020B0604030504040204" pitchFamily="50" charset="-128"/>
                <a:ea typeface="Meiryo UI" panose="020B0604030504040204" pitchFamily="50" charset="-128"/>
              </a:rPr>
              <a:t>③誰もが健康でいきいきと暮らせるまちづくり</a:t>
            </a: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a:solidFill>
                  <a:prstClr val="black"/>
                </a:solidFill>
                <a:latin typeface="Meiryo UI" panose="020B0604030504040204" pitchFamily="50" charset="-128"/>
                <a:ea typeface="Meiryo UI" panose="020B0604030504040204" pitchFamily="50" charset="-128"/>
              </a:rPr>
              <a:t>（１）健康寿命の延伸</a:t>
            </a: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prstClr val="black"/>
                </a:solidFill>
                <a:latin typeface="Meiryo UI" panose="020B0604030504040204" pitchFamily="50" charset="-128"/>
                <a:ea typeface="Meiryo UI" panose="020B0604030504040204" pitchFamily="50" charset="-128"/>
              </a:rPr>
              <a:t>     （健</a:t>
            </a:r>
            <a:r>
              <a:rPr kumimoji="1" lang="en-US" altLang="ja-JP" sz="1000" dirty="0">
                <a:solidFill>
                  <a:prstClr val="black"/>
                </a:solidFill>
                <a:latin typeface="Meiryo UI" panose="020B0604030504040204" pitchFamily="50" charset="-128"/>
                <a:ea typeface="Meiryo UI" panose="020B0604030504040204" pitchFamily="50" charset="-128"/>
              </a:rPr>
              <a:t>(</a:t>
            </a:r>
            <a:r>
              <a:rPr kumimoji="1" lang="ja-JP" altLang="en-US" sz="1000" dirty="0">
                <a:solidFill>
                  <a:prstClr val="black"/>
                </a:solidFill>
                <a:latin typeface="Meiryo UI" panose="020B0604030504040204" pitchFamily="50" charset="-128"/>
                <a:ea typeface="Meiryo UI" panose="020B0604030504040204" pitchFamily="50" charset="-128"/>
              </a:rPr>
              <a:t>検</a:t>
            </a:r>
            <a:r>
              <a:rPr kumimoji="1" lang="en-US" altLang="ja-JP" sz="1000" dirty="0">
                <a:solidFill>
                  <a:prstClr val="black"/>
                </a:solidFill>
                <a:latin typeface="Meiryo UI" panose="020B0604030504040204" pitchFamily="50" charset="-128"/>
                <a:ea typeface="Meiryo UI" panose="020B0604030504040204" pitchFamily="50" charset="-128"/>
              </a:rPr>
              <a:t>)</a:t>
            </a:r>
            <a:r>
              <a:rPr kumimoji="1" lang="ja-JP" altLang="en-US" sz="1000" dirty="0">
                <a:solidFill>
                  <a:prstClr val="black"/>
                </a:solidFill>
                <a:latin typeface="Meiryo UI" panose="020B0604030504040204" pitchFamily="50" charset="-128"/>
                <a:ea typeface="Meiryo UI" panose="020B0604030504040204" pitchFamily="50" charset="-128"/>
              </a:rPr>
              <a:t>診の促進、生活習慣の改善</a:t>
            </a:r>
            <a:r>
              <a:rPr kumimoji="1" lang="ja-JP" altLang="en-US" sz="1000" dirty="0">
                <a:solidFill>
                  <a:schemeClr val="tx1"/>
                </a:solidFill>
                <a:latin typeface="Meiryo UI" panose="020B0604030504040204" pitchFamily="50" charset="-128"/>
                <a:ea typeface="Meiryo UI" panose="020B0604030504040204" pitchFamily="50" charset="-128"/>
              </a:rPr>
              <a:t>、健康アプリ「アスマイル」　等）</a:t>
            </a:r>
          </a:p>
          <a:p>
            <a:pPr defTabSz="1280160">
              <a:lnSpc>
                <a:spcPts val="1500"/>
              </a:lnSpc>
              <a:defRPr/>
            </a:pPr>
            <a:r>
              <a:rPr kumimoji="1" lang="ja-JP" altLang="en-US" sz="1050" dirty="0">
                <a:solidFill>
                  <a:schemeClr val="tx1"/>
                </a:solidFill>
                <a:latin typeface="Meiryo UI" panose="020B0604030504040204" pitchFamily="50" charset="-128"/>
                <a:ea typeface="Meiryo UI" panose="020B0604030504040204" pitchFamily="50" charset="-128"/>
              </a:rPr>
              <a:t>（２）高齢者等がいきいきと暮らせるまちづくり</a:t>
            </a:r>
            <a:endParaRPr kumimoji="1" lang="en-US" altLang="ja-JP" sz="1050" dirty="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schemeClr val="tx1"/>
                </a:solidFill>
                <a:latin typeface="Meiryo UI" panose="020B0604030504040204" pitchFamily="50" charset="-128"/>
                <a:ea typeface="Meiryo UI" panose="020B0604030504040204" pitchFamily="50" charset="-128"/>
              </a:rPr>
              <a:t>     （地域包括ケアシステムの構築、地域医療構想の実現、先端技術の</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schemeClr val="tx1"/>
                </a:solidFill>
                <a:latin typeface="Meiryo UI" panose="020B0604030504040204" pitchFamily="50" charset="-128"/>
                <a:ea typeface="Meiryo UI" panose="020B0604030504040204" pitchFamily="50" charset="-128"/>
              </a:rPr>
              <a:t>　　　　活用による住民生活の向上　等）</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a:solidFill>
                  <a:schemeClr val="tx1"/>
                </a:solidFill>
                <a:latin typeface="Meiryo UI" panose="020B0604030504040204" pitchFamily="50" charset="-128"/>
                <a:ea typeface="Meiryo UI" panose="020B0604030504040204" pitchFamily="50" charset="-128"/>
              </a:rPr>
              <a:t>（３）あらゆる人が活躍できる「全員参画社会」の実現</a:t>
            </a:r>
            <a:endParaRPr kumimoji="1" lang="en-US" altLang="ja-JP" sz="1050" dirty="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schemeClr val="tx1"/>
                </a:solidFill>
                <a:latin typeface="Meiryo UI" panose="020B0604030504040204" pitchFamily="50" charset="-128"/>
                <a:ea typeface="Meiryo UI" panose="020B0604030504040204" pitchFamily="50" charset="-128"/>
              </a:rPr>
              <a:t>     （あらゆる人が活躍できる環境づくり、全ての人の人権が尊重される社</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schemeClr val="tx1"/>
                </a:solidFill>
                <a:latin typeface="Meiryo UI" panose="020B0604030504040204" pitchFamily="50" charset="-128"/>
                <a:ea typeface="Meiryo UI" panose="020B0604030504040204" pitchFamily="50" charset="-128"/>
              </a:rPr>
              <a:t>　　　　会の実現、外国人材の円滑な受入れ促進　等）</a:t>
            </a:r>
          </a:p>
          <a:p>
            <a:pPr defTabSz="1280160">
              <a:lnSpc>
                <a:spcPts val="1500"/>
              </a:lnSpc>
              <a:defRPr/>
            </a:pPr>
            <a:endParaRPr kumimoji="1" lang="en-US" altLang="ja-JP" sz="1050" dirty="0">
              <a:solidFill>
                <a:prstClr val="black"/>
              </a:solidFill>
              <a:latin typeface="Meiryo UI" panose="020B0604030504040204" pitchFamily="50" charset="-128"/>
              <a:ea typeface="Meiryo UI" panose="020B0604030504040204" pitchFamily="50" charset="-128"/>
            </a:endParaRPr>
          </a:p>
        </p:txBody>
      </p:sp>
      <p:sp>
        <p:nvSpPr>
          <p:cNvPr id="76" name="正方形/長方形 75"/>
          <p:cNvSpPr/>
          <p:nvPr/>
        </p:nvSpPr>
        <p:spPr>
          <a:xfrm>
            <a:off x="4423946" y="5875262"/>
            <a:ext cx="3960000" cy="2277321"/>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60">
              <a:lnSpc>
                <a:spcPts val="800"/>
              </a:lnSpc>
              <a:defRPr/>
            </a:pPr>
            <a:r>
              <a:rPr kumimoji="1" lang="ja-JP" altLang="en-US" sz="1050" b="1" dirty="0">
                <a:solidFill>
                  <a:prstClr val="black"/>
                </a:solidFill>
                <a:latin typeface="Meiryo UI" panose="020B0604030504040204" pitchFamily="50" charset="-128"/>
                <a:ea typeface="Meiryo UI" panose="020B0604030504040204" pitchFamily="50" charset="-128"/>
              </a:rPr>
              <a:t>④安全・安心な地域をつくる</a:t>
            </a: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endParaRPr kumimoji="1" lang="en-US" altLang="ja-JP" sz="1050" dirty="0" smtClean="0">
              <a:solidFill>
                <a:prstClr val="black"/>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smtClean="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１）</a:t>
            </a:r>
            <a:r>
              <a:rPr kumimoji="1" lang="ja-JP" altLang="en-US" sz="1050" dirty="0">
                <a:solidFill>
                  <a:schemeClr val="tx1"/>
                </a:solidFill>
                <a:latin typeface="Meiryo UI" panose="020B0604030504040204" pitchFamily="50" charset="-128"/>
                <a:ea typeface="Meiryo UI" panose="020B0604030504040204" pitchFamily="50" charset="-128"/>
              </a:rPr>
              <a:t>安全・安心の確保</a:t>
            </a:r>
            <a:endParaRPr kumimoji="1" lang="en-US" altLang="ja-JP" sz="1050" dirty="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schemeClr val="tx1"/>
                </a:solidFill>
                <a:latin typeface="Meiryo UI" panose="020B0604030504040204" pitchFamily="50" charset="-128"/>
                <a:ea typeface="Meiryo UI" panose="020B0604030504040204" pitchFamily="50" charset="-128"/>
              </a:rPr>
              <a:t>     （国土強靭化計画に基づく災害対策強化、南海トラフ巨大地震対</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schemeClr val="tx1"/>
                </a:solidFill>
                <a:latin typeface="Meiryo UI" panose="020B0604030504040204" pitchFamily="50" charset="-128"/>
                <a:ea typeface="Meiryo UI" panose="020B0604030504040204" pitchFamily="50" charset="-128"/>
              </a:rPr>
              <a:t>　　　　策、治安・防犯の推進　等）</a:t>
            </a:r>
          </a:p>
          <a:p>
            <a:pPr defTabSz="1280160">
              <a:lnSpc>
                <a:spcPts val="1500"/>
              </a:lnSpc>
              <a:defRPr/>
            </a:pPr>
            <a:r>
              <a:rPr kumimoji="1" lang="ja-JP" altLang="en-US" sz="1050" dirty="0">
                <a:solidFill>
                  <a:schemeClr val="tx1"/>
                </a:solidFill>
                <a:latin typeface="Meiryo UI" panose="020B0604030504040204" pitchFamily="50" charset="-128"/>
                <a:ea typeface="Meiryo UI" panose="020B0604030504040204" pitchFamily="50" charset="-128"/>
              </a:rPr>
              <a:t>（２）都市基盤の再構築</a:t>
            </a:r>
            <a:endParaRPr kumimoji="1" lang="en-US" altLang="ja-JP" sz="1050" dirty="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schemeClr val="tx1"/>
                </a:solidFill>
                <a:latin typeface="Meiryo UI" panose="020B0604030504040204" pitchFamily="50" charset="-128"/>
                <a:ea typeface="Meiryo UI" panose="020B0604030504040204" pitchFamily="50" charset="-128"/>
              </a:rPr>
              <a:t>     （ファシリティマネジメント推進　等）</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a:solidFill>
                  <a:schemeClr val="tx1"/>
                </a:solidFill>
                <a:latin typeface="Meiryo UI" panose="020B0604030504040204" pitchFamily="50" charset="-128"/>
                <a:ea typeface="Meiryo UI" panose="020B0604030504040204" pitchFamily="50" charset="-128"/>
              </a:rPr>
              <a:t>（３）環境にやさしい都市の実現</a:t>
            </a:r>
            <a:endParaRPr kumimoji="1" lang="en-US" altLang="ja-JP" sz="1050" dirty="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b="1" u="sng" dirty="0">
                <a:solidFill>
                  <a:srgbClr val="FF0000"/>
                </a:solidFill>
                <a:latin typeface="Meiryo UI" panose="020B0604030504040204" pitchFamily="50" charset="-128"/>
                <a:ea typeface="Meiryo UI" panose="020B0604030504040204" pitchFamily="50" charset="-128"/>
              </a:rPr>
              <a:t>脱炭素社会の実現</a:t>
            </a:r>
            <a:r>
              <a:rPr kumimoji="1" lang="ja-JP" altLang="en-US" sz="1000" dirty="0">
                <a:solidFill>
                  <a:schemeClr val="tx1"/>
                </a:solidFill>
                <a:latin typeface="Meiryo UI" panose="020B0604030504040204" pitchFamily="50" charset="-128"/>
                <a:ea typeface="Meiryo UI" panose="020B0604030504040204" pitchFamily="50" charset="-128"/>
              </a:rPr>
              <a:t>、プラスチックごみ対策、食品ロス対策　等）</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60">
              <a:lnSpc>
                <a:spcPts val="1500"/>
              </a:lnSpc>
              <a:defRPr/>
            </a:pPr>
            <a:endParaRPr kumimoji="1" lang="ja-JP" altLang="en-US" sz="1000" dirty="0">
              <a:solidFill>
                <a:schemeClr val="tx1"/>
              </a:solidFill>
              <a:latin typeface="Meiryo UI" panose="020B0604030504040204" pitchFamily="50" charset="-128"/>
              <a:ea typeface="Meiryo UI" panose="020B0604030504040204" pitchFamily="50" charset="-128"/>
            </a:endParaRPr>
          </a:p>
          <a:p>
            <a:pPr defTabSz="1280160">
              <a:lnSpc>
                <a:spcPts val="1500"/>
              </a:lnSpc>
              <a:defRPr/>
            </a:pPr>
            <a:endParaRPr kumimoji="1" lang="en-US" altLang="ja-JP" sz="1050" dirty="0">
              <a:solidFill>
                <a:prstClr val="black"/>
              </a:solidFill>
              <a:latin typeface="Meiryo UI" panose="020B0604030504040204" pitchFamily="50" charset="-128"/>
              <a:ea typeface="Meiryo UI" panose="020B0604030504040204" pitchFamily="50" charset="-128"/>
            </a:endParaRPr>
          </a:p>
        </p:txBody>
      </p:sp>
      <p:sp>
        <p:nvSpPr>
          <p:cNvPr id="80" name="正方形/長方形 79"/>
          <p:cNvSpPr/>
          <p:nvPr/>
        </p:nvSpPr>
        <p:spPr>
          <a:xfrm>
            <a:off x="8595303" y="3550153"/>
            <a:ext cx="3960000" cy="2206610"/>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60">
              <a:lnSpc>
                <a:spcPts val="800"/>
              </a:lnSpc>
              <a:defRPr/>
            </a:pPr>
            <a:r>
              <a:rPr kumimoji="1" lang="ja-JP" altLang="en-US" sz="1050" b="1" dirty="0">
                <a:solidFill>
                  <a:prstClr val="black"/>
                </a:solidFill>
                <a:latin typeface="Meiryo UI" panose="020B0604030504040204" pitchFamily="50" charset="-128"/>
                <a:ea typeface="Meiryo UI" panose="020B0604030504040204" pitchFamily="50" charset="-128"/>
              </a:rPr>
              <a:t>⑤都市としての経済機能を強化する</a:t>
            </a: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800"/>
              </a:lnSpc>
              <a:defRPr/>
            </a:pPr>
            <a:endParaRPr kumimoji="1" lang="en-US" altLang="ja-JP" sz="400"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a:solidFill>
                  <a:prstClr val="black"/>
                </a:solidFill>
                <a:latin typeface="Meiryo UI" panose="020B0604030504040204" pitchFamily="50" charset="-128"/>
                <a:ea typeface="Meiryo UI" panose="020B0604030504040204" pitchFamily="50" charset="-128"/>
              </a:rPr>
              <a:t>（１）産業の創出・振興</a:t>
            </a: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prstClr val="black"/>
                </a:solidFill>
                <a:latin typeface="Meiryo UI" panose="020B0604030504040204" pitchFamily="50" charset="-128"/>
                <a:ea typeface="Meiryo UI" panose="020B0604030504040204" pitchFamily="50" charset="-128"/>
              </a:rPr>
              <a:t>     （イノベーションの創出（</a:t>
            </a:r>
            <a:r>
              <a:rPr kumimoji="1" lang="ja-JP" altLang="en-US" sz="1000" b="1" u="sng" dirty="0">
                <a:solidFill>
                  <a:srgbClr val="FF0000"/>
                </a:solidFill>
                <a:latin typeface="Meiryo UI" panose="020B0604030504040204" pitchFamily="50" charset="-128"/>
                <a:ea typeface="Meiryo UI" panose="020B0604030504040204" pitchFamily="50" charset="-128"/>
              </a:rPr>
              <a:t>グローバル拠点都市</a:t>
            </a:r>
            <a:r>
              <a:rPr kumimoji="1" lang="ja-JP" altLang="en-US" sz="1000" dirty="0">
                <a:solidFill>
                  <a:prstClr val="black"/>
                </a:solidFill>
                <a:latin typeface="Meiryo UI" panose="020B0604030504040204" pitchFamily="50" charset="-128"/>
                <a:ea typeface="Meiryo UI" panose="020B0604030504040204" pitchFamily="50" charset="-128"/>
              </a:rPr>
              <a:t>）、起業・</a:t>
            </a:r>
            <a:r>
              <a:rPr kumimoji="1" lang="ja-JP" altLang="en-US" sz="1000" dirty="0">
                <a:solidFill>
                  <a:schemeClr val="tx1"/>
                </a:solidFill>
                <a:latin typeface="Meiryo UI" panose="020B0604030504040204" pitchFamily="50" charset="-128"/>
                <a:ea typeface="Meiryo UI" panose="020B0604030504040204" pitchFamily="50" charset="-128"/>
              </a:rPr>
              <a:t>第二創業</a:t>
            </a:r>
            <a:r>
              <a:rPr kumimoji="1" lang="ja-JP" altLang="en-US" sz="1000" dirty="0" smtClean="0">
                <a:solidFill>
                  <a:schemeClr val="tx1"/>
                </a:solidFill>
                <a:latin typeface="Meiryo UI" panose="020B0604030504040204" pitchFamily="50" charset="-128"/>
                <a:ea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ja-JP" altLang="en-US" sz="1000" smtClean="0">
                <a:solidFill>
                  <a:schemeClr val="tx1"/>
                </a:solidFill>
                <a:latin typeface="Meiryo UI" panose="020B0604030504040204" pitchFamily="50" charset="-128"/>
                <a:ea typeface="Meiryo UI" panose="020B0604030504040204" pitchFamily="50" charset="-128"/>
              </a:rPr>
              <a:t>　先端</a:t>
            </a:r>
            <a:r>
              <a:rPr kumimoji="1" lang="ja-JP" altLang="en-US" sz="1000" dirty="0">
                <a:solidFill>
                  <a:schemeClr val="tx1"/>
                </a:solidFill>
                <a:latin typeface="Meiryo UI" panose="020B0604030504040204" pitchFamily="50" charset="-128"/>
                <a:ea typeface="Meiryo UI" panose="020B0604030504040204" pitchFamily="50" charset="-128"/>
              </a:rPr>
              <a:t>技術を活用した生産性の向上、</a:t>
            </a:r>
            <a:r>
              <a:rPr kumimoji="1" lang="ja-JP" altLang="en-US" sz="1000" b="1" u="sng" dirty="0">
                <a:solidFill>
                  <a:srgbClr val="FF0000"/>
                </a:solidFill>
                <a:latin typeface="Meiryo UI" panose="020B0604030504040204" pitchFamily="50" charset="-128"/>
                <a:ea typeface="Meiryo UI" panose="020B0604030504040204" pitchFamily="50" charset="-128"/>
              </a:rPr>
              <a:t>国際金融都市の実現</a:t>
            </a:r>
            <a:r>
              <a:rPr kumimoji="1" lang="ja-JP" altLang="en-US" sz="1000" dirty="0">
                <a:solidFill>
                  <a:schemeClr val="tx1"/>
                </a:solidFill>
                <a:latin typeface="Meiryo UI" panose="020B0604030504040204" pitchFamily="50" charset="-128"/>
                <a:ea typeface="Meiryo UI" panose="020B0604030504040204" pitchFamily="50" charset="-128"/>
              </a:rPr>
              <a:t>等）</a:t>
            </a:r>
          </a:p>
          <a:p>
            <a:pPr defTabSz="1280160">
              <a:lnSpc>
                <a:spcPts val="1500"/>
              </a:lnSpc>
              <a:defRPr/>
            </a:pPr>
            <a:r>
              <a:rPr kumimoji="1" lang="ja-JP" altLang="en-US" sz="1050" dirty="0">
                <a:solidFill>
                  <a:schemeClr val="tx1"/>
                </a:solidFill>
                <a:latin typeface="Meiryo UI" panose="020B0604030504040204" pitchFamily="50" charset="-128"/>
                <a:ea typeface="Meiryo UI" panose="020B0604030504040204" pitchFamily="50" charset="-128"/>
              </a:rPr>
              <a:t>（２）企業立地の促進</a:t>
            </a:r>
            <a:r>
              <a:rPr kumimoji="1" lang="ja-JP" altLang="en-US" sz="1000" dirty="0">
                <a:solidFill>
                  <a:schemeClr val="tx1"/>
                </a:solidFill>
                <a:latin typeface="Meiryo UI" panose="020B0604030504040204" pitchFamily="50" charset="-128"/>
                <a:ea typeface="Meiryo UI" panose="020B0604030504040204" pitchFamily="50" charset="-128"/>
              </a:rPr>
              <a:t>（東京圏等への経済機能の流出抑制）</a:t>
            </a:r>
          </a:p>
          <a:p>
            <a:pPr defTabSz="1280160">
              <a:lnSpc>
                <a:spcPts val="1500"/>
              </a:lnSpc>
              <a:defRPr/>
            </a:pPr>
            <a:r>
              <a:rPr kumimoji="1" lang="ja-JP" altLang="en-US" sz="1050" dirty="0">
                <a:solidFill>
                  <a:schemeClr val="tx1"/>
                </a:solidFill>
                <a:latin typeface="Meiryo UI" panose="020B0604030504040204" pitchFamily="50" charset="-128"/>
                <a:ea typeface="Meiryo UI" panose="020B0604030504040204" pitchFamily="50" charset="-128"/>
              </a:rPr>
              <a:t>（３）活力ある農林水産業の実現</a:t>
            </a:r>
            <a:endParaRPr kumimoji="1" lang="en-US" altLang="ja-JP" sz="1050" dirty="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schemeClr val="tx1"/>
                </a:solidFill>
                <a:latin typeface="Meiryo UI" panose="020B0604030504040204" pitchFamily="50" charset="-128"/>
                <a:ea typeface="Meiryo UI" panose="020B0604030504040204" pitchFamily="50" charset="-128"/>
              </a:rPr>
              <a:t>     （都市型農業振興、農水産物、特産品海外展開　等）</a:t>
            </a:r>
          </a:p>
          <a:p>
            <a:pPr defTabSz="1280160">
              <a:lnSpc>
                <a:spcPts val="1500"/>
              </a:lnSpc>
              <a:defRPr/>
            </a:pPr>
            <a:r>
              <a:rPr kumimoji="1" lang="ja-JP" altLang="en-US" sz="1050" dirty="0">
                <a:solidFill>
                  <a:schemeClr val="tx1"/>
                </a:solidFill>
                <a:latin typeface="Meiryo UI" panose="020B0604030504040204" pitchFamily="50" charset="-128"/>
                <a:ea typeface="Meiryo UI" panose="020B0604030504040204" pitchFamily="50" charset="-128"/>
              </a:rPr>
              <a:t>（４）多様な担い手との協働</a:t>
            </a:r>
            <a:r>
              <a:rPr kumimoji="1" lang="ja-JP" altLang="en-US" sz="1000" dirty="0">
                <a:solidFill>
                  <a:schemeClr val="tx1"/>
                </a:solidFill>
                <a:latin typeface="Meiryo UI" panose="020B0604030504040204" pitchFamily="50" charset="-128"/>
                <a:ea typeface="Meiryo UI" panose="020B0604030504040204" pitchFamily="50" charset="-128"/>
              </a:rPr>
              <a:t>（民間など担い手と</a:t>
            </a:r>
            <a:r>
              <a:rPr kumimoji="1" lang="ja-JP" altLang="en-US" sz="1000" dirty="0">
                <a:solidFill>
                  <a:prstClr val="black"/>
                </a:solidFill>
                <a:latin typeface="Meiryo UI" panose="020B0604030504040204" pitchFamily="50" charset="-128"/>
                <a:ea typeface="Meiryo UI" panose="020B0604030504040204" pitchFamily="50" charset="-128"/>
              </a:rPr>
              <a:t>の幅広い連携）</a:t>
            </a:r>
          </a:p>
          <a:p>
            <a:pPr defTabSz="1280160">
              <a:lnSpc>
                <a:spcPts val="1500"/>
              </a:lnSpc>
              <a:defRPr/>
            </a:pPr>
            <a:r>
              <a:rPr kumimoji="1" lang="ja-JP" altLang="en-US" sz="1050" dirty="0">
                <a:solidFill>
                  <a:prstClr val="black"/>
                </a:solidFill>
                <a:latin typeface="Meiryo UI" panose="020B0604030504040204" pitchFamily="50" charset="-128"/>
                <a:ea typeface="Meiryo UI" panose="020B0604030504040204" pitchFamily="50" charset="-128"/>
              </a:rPr>
              <a:t>（５）インフラの充実・強化</a:t>
            </a:r>
            <a:r>
              <a:rPr kumimoji="1" lang="ja-JP" altLang="en-US" sz="1000" dirty="0">
                <a:solidFill>
                  <a:prstClr val="black"/>
                </a:solidFill>
                <a:latin typeface="Meiryo UI" panose="020B0604030504040204" pitchFamily="50" charset="-128"/>
                <a:ea typeface="Meiryo UI" panose="020B0604030504040204" pitchFamily="50" charset="-128"/>
              </a:rPr>
              <a:t>（広域交通インフラ整備　等）</a:t>
            </a:r>
            <a:endParaRPr kumimoji="1" lang="ja-JP" altLang="en-US" sz="1050" dirty="0">
              <a:solidFill>
                <a:prstClr val="black"/>
              </a:solidFill>
              <a:latin typeface="Meiryo UI" panose="020B0604030504040204" pitchFamily="50" charset="-128"/>
              <a:ea typeface="Meiryo UI" panose="020B0604030504040204" pitchFamily="50" charset="-128"/>
            </a:endParaRPr>
          </a:p>
        </p:txBody>
      </p:sp>
      <p:sp>
        <p:nvSpPr>
          <p:cNvPr id="91" name="正方形/長方形 90"/>
          <p:cNvSpPr/>
          <p:nvPr/>
        </p:nvSpPr>
        <p:spPr>
          <a:xfrm>
            <a:off x="8591745" y="5861680"/>
            <a:ext cx="3960000" cy="2282229"/>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60">
              <a:lnSpc>
                <a:spcPts val="800"/>
              </a:lnSpc>
              <a:defRPr/>
            </a:pPr>
            <a:r>
              <a:rPr kumimoji="1" lang="ja-JP" altLang="en-US" sz="1050" b="1" dirty="0">
                <a:solidFill>
                  <a:prstClr val="black"/>
                </a:solidFill>
                <a:latin typeface="Meiryo UI" panose="020B0604030504040204" pitchFamily="50" charset="-128"/>
                <a:ea typeface="Meiryo UI" panose="020B0604030504040204" pitchFamily="50" charset="-128"/>
              </a:rPr>
              <a:t>⑥定住魅力・都市魅力を強化する</a:t>
            </a: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1300"/>
              </a:lnSpc>
              <a:defRPr/>
            </a:pPr>
            <a:endParaRPr kumimoji="1" lang="en-US" altLang="ja-JP" sz="300" dirty="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50" dirty="0" smtClean="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１）定住魅力の強化</a:t>
            </a: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prstClr val="black"/>
                </a:solidFill>
                <a:latin typeface="Meiryo UI" panose="020B0604030504040204" pitchFamily="50" charset="-128"/>
                <a:ea typeface="Meiryo UI" panose="020B0604030504040204" pitchFamily="50" charset="-128"/>
              </a:rPr>
              <a:t>　　 （居住魅力</a:t>
            </a:r>
            <a:r>
              <a:rPr kumimoji="1" lang="ja-JP" altLang="en-US" sz="1000" dirty="0">
                <a:solidFill>
                  <a:schemeClr val="tx1"/>
                </a:solidFill>
                <a:latin typeface="Meiryo UI" panose="020B0604030504040204" pitchFamily="50" charset="-128"/>
                <a:ea typeface="Meiryo UI" panose="020B0604030504040204" pitchFamily="50" charset="-128"/>
              </a:rPr>
              <a:t>の発信、スマートシティ推進による住民</a:t>
            </a:r>
            <a:r>
              <a:rPr kumimoji="1" lang="ja-JP" altLang="en-US" sz="1000" dirty="0" smtClean="0">
                <a:solidFill>
                  <a:schemeClr val="tx1"/>
                </a:solidFill>
                <a:latin typeface="Meiryo UI" panose="020B0604030504040204" pitchFamily="50" charset="-128"/>
                <a:ea typeface="Meiryo UI" panose="020B0604030504040204" pitchFamily="50" charset="-128"/>
              </a:rPr>
              <a:t>の</a:t>
            </a:r>
            <a:r>
              <a:rPr kumimoji="1" lang="en-US" altLang="ja-JP" sz="1000" dirty="0" err="1" smtClean="0">
                <a:solidFill>
                  <a:schemeClr val="tx1"/>
                </a:solidFill>
                <a:latin typeface="Meiryo UI" panose="020B0604030504040204" pitchFamily="50" charset="-128"/>
                <a:ea typeface="Meiryo UI" panose="020B0604030504040204" pitchFamily="50" charset="-128"/>
              </a:rPr>
              <a:t>QoL</a:t>
            </a:r>
            <a:r>
              <a:rPr kumimoji="1" lang="ja-JP" altLang="en-US" sz="1000" dirty="0">
                <a:solidFill>
                  <a:schemeClr val="tx1"/>
                </a:solidFill>
                <a:latin typeface="Meiryo UI" panose="020B0604030504040204" pitchFamily="50" charset="-128"/>
                <a:ea typeface="Meiryo UI" panose="020B0604030504040204" pitchFamily="50" charset="-128"/>
              </a:rPr>
              <a:t>の向上</a:t>
            </a:r>
            <a:r>
              <a:rPr kumimoji="1" lang="ja-JP" altLang="en-US" sz="1000" dirty="0" smtClean="0">
                <a:solidFill>
                  <a:schemeClr val="tx1"/>
                </a:solidFill>
                <a:latin typeface="Meiryo UI" panose="020B0604030504040204" pitchFamily="50" charset="-128"/>
                <a:ea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b="1" dirty="0">
                <a:solidFill>
                  <a:schemeClr val="tx1"/>
                </a:solidFill>
                <a:latin typeface="Meiryo UI" panose="020B0604030504040204" pitchFamily="50" charset="-128"/>
                <a:ea typeface="Meiryo UI" panose="020B0604030504040204" pitchFamily="50" charset="-128"/>
              </a:rPr>
              <a:t>　</a:t>
            </a:r>
            <a:r>
              <a:rPr kumimoji="1" lang="ja-JP" altLang="en-US" sz="1000" b="1" dirty="0" smtClean="0">
                <a:solidFill>
                  <a:schemeClr val="tx1"/>
                </a:solidFill>
                <a:latin typeface="Meiryo UI" panose="020B0604030504040204" pitchFamily="50" charset="-128"/>
                <a:ea typeface="Meiryo UI" panose="020B0604030504040204" pitchFamily="50" charset="-128"/>
              </a:rPr>
              <a:t>　　　</a:t>
            </a:r>
            <a:r>
              <a:rPr kumimoji="1" lang="ja-JP" altLang="en-US" sz="1000" b="1" u="sng" dirty="0" smtClean="0">
                <a:solidFill>
                  <a:schemeClr val="tx1"/>
                </a:solidFill>
                <a:latin typeface="Meiryo UI" panose="020B0604030504040204" pitchFamily="50" charset="-128"/>
                <a:ea typeface="Meiryo UI" panose="020B0604030504040204" pitchFamily="50" charset="-128"/>
              </a:rPr>
              <a:t>　</a:t>
            </a:r>
            <a:r>
              <a:rPr kumimoji="1" lang="ja-JP" altLang="en-US" sz="1000" b="1" u="sng" dirty="0" smtClean="0">
                <a:solidFill>
                  <a:srgbClr val="FF0000"/>
                </a:solidFill>
                <a:latin typeface="Meiryo UI" panose="020B0604030504040204" pitchFamily="50" charset="-128"/>
                <a:ea typeface="Meiryo UI" panose="020B0604030504040204" pitchFamily="50" charset="-128"/>
              </a:rPr>
              <a:t>テレワーク</a:t>
            </a:r>
            <a:r>
              <a:rPr kumimoji="1" lang="ja-JP" altLang="en-US" sz="1000" b="1" u="sng" dirty="0">
                <a:solidFill>
                  <a:srgbClr val="FF0000"/>
                </a:solidFill>
                <a:latin typeface="Meiryo UI" panose="020B0604030504040204" pitchFamily="50" charset="-128"/>
                <a:ea typeface="Meiryo UI" panose="020B0604030504040204" pitchFamily="50" charset="-128"/>
              </a:rPr>
              <a:t>・リモートワークの推進</a:t>
            </a:r>
            <a:r>
              <a:rPr kumimoji="1" lang="ja-JP" altLang="en-US" sz="1000" dirty="0">
                <a:solidFill>
                  <a:schemeClr val="tx1"/>
                </a:solidFill>
                <a:latin typeface="Meiryo UI" panose="020B0604030504040204" pitchFamily="50" charset="-128"/>
                <a:ea typeface="Meiryo UI" panose="020B0604030504040204" pitchFamily="50" charset="-128"/>
              </a:rPr>
              <a:t>、空家の多様な活用　等）</a:t>
            </a:r>
          </a:p>
          <a:p>
            <a:pPr defTabSz="1280160">
              <a:lnSpc>
                <a:spcPts val="1500"/>
              </a:lnSpc>
              <a:defRPr/>
            </a:pPr>
            <a:r>
              <a:rPr kumimoji="1" lang="ja-JP" altLang="en-US" sz="1050" dirty="0">
                <a:solidFill>
                  <a:schemeClr val="tx1"/>
                </a:solidFill>
                <a:latin typeface="Meiryo UI" panose="020B0604030504040204" pitchFamily="50" charset="-128"/>
                <a:ea typeface="Meiryo UI" panose="020B0604030504040204" pitchFamily="50" charset="-128"/>
              </a:rPr>
              <a:t>（２）都市魅力の創出・発信　</a:t>
            </a:r>
          </a:p>
          <a:p>
            <a:pPr defTabSz="1280160">
              <a:lnSpc>
                <a:spcPts val="1300"/>
              </a:lnSpc>
              <a:defRPr/>
            </a:pPr>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（外国人観光客の受入環境整備、世界遺産を活かした観光提案、</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schemeClr val="tx1"/>
                </a:solidFill>
                <a:latin typeface="Meiryo UI" panose="020B0604030504040204" pitchFamily="50" charset="-128"/>
                <a:ea typeface="Meiryo UI" panose="020B0604030504040204" pitchFamily="50" charset="-128"/>
              </a:rPr>
              <a:t>　　　　公共施設を活用した観光提案、</a:t>
            </a:r>
            <a:r>
              <a:rPr kumimoji="1" lang="ja-JP" altLang="en-US" sz="1000" b="1" u="sng" dirty="0">
                <a:solidFill>
                  <a:srgbClr val="FF0000"/>
                </a:solidFill>
                <a:latin typeface="Meiryo UI" panose="020B0604030504040204" pitchFamily="50" charset="-128"/>
                <a:ea typeface="Meiryo UI" panose="020B0604030504040204" pitchFamily="50" charset="-128"/>
              </a:rPr>
              <a:t>スーパーシティの推進、</a:t>
            </a:r>
            <a:r>
              <a:rPr kumimoji="1" lang="ja-JP" altLang="en-US" sz="1000" dirty="0">
                <a:solidFill>
                  <a:schemeClr val="tx1"/>
                </a:solidFill>
                <a:latin typeface="Meiryo UI" panose="020B0604030504040204" pitchFamily="50" charset="-128"/>
                <a:ea typeface="Meiryo UI" panose="020B0604030504040204" pitchFamily="50" charset="-128"/>
              </a:rPr>
              <a:t>大阪</a:t>
            </a:r>
            <a:r>
              <a:rPr kumimoji="1" lang="ja-JP" altLang="en-US" sz="1000" dirty="0" smtClean="0">
                <a:solidFill>
                  <a:schemeClr val="tx1"/>
                </a:solidFill>
                <a:latin typeface="Meiryo UI" panose="020B0604030504040204" pitchFamily="50" charset="-128"/>
                <a:ea typeface="Meiryo UI" panose="020B0604030504040204" pitchFamily="50" charset="-128"/>
              </a:rPr>
              <a:t>特産</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品</a:t>
            </a:r>
            <a:r>
              <a:rPr kumimoji="1" lang="ja-JP" altLang="en-US" sz="1000" dirty="0">
                <a:solidFill>
                  <a:schemeClr val="tx1"/>
                </a:solidFill>
                <a:latin typeface="Meiryo UI" panose="020B0604030504040204" pitchFamily="50" charset="-128"/>
                <a:ea typeface="Meiryo UI" panose="020B0604030504040204" pitchFamily="50" charset="-128"/>
              </a:rPr>
              <a:t>の商品力</a:t>
            </a:r>
            <a:r>
              <a:rPr kumimoji="1" lang="ja-JP" altLang="en-US" sz="1000" dirty="0">
                <a:solidFill>
                  <a:prstClr val="black"/>
                </a:solidFill>
                <a:latin typeface="Meiryo UI" panose="020B0604030504040204" pitchFamily="50" charset="-128"/>
                <a:ea typeface="Meiryo UI" panose="020B0604030504040204" pitchFamily="50" charset="-128"/>
              </a:rPr>
              <a:t>向上　等）</a:t>
            </a:r>
          </a:p>
        </p:txBody>
      </p:sp>
      <p:sp>
        <p:nvSpPr>
          <p:cNvPr id="57" name="正方形/長方形 56"/>
          <p:cNvSpPr/>
          <p:nvPr/>
        </p:nvSpPr>
        <p:spPr>
          <a:xfrm>
            <a:off x="113212" y="2237085"/>
            <a:ext cx="399220" cy="288000"/>
          </a:xfrm>
          <a:prstGeom prst="rect">
            <a:avLst/>
          </a:prstGeom>
          <a:solidFill>
            <a:srgbClr val="7FD13B"/>
          </a:solidFill>
          <a:ln>
            <a:solidFill>
              <a:srgbClr val="7FD13B"/>
            </a:solidFill>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lgn="ctr"/>
            <a:r>
              <a:rPr lang="ja-JP" altLang="en-US" sz="1200" b="1" dirty="0">
                <a:solidFill>
                  <a:schemeClr val="bg1"/>
                </a:solidFill>
                <a:latin typeface="Meiryo UI" panose="020B0604030504040204" pitchFamily="50" charset="-128"/>
                <a:ea typeface="Meiryo UI" panose="020B0604030504040204" pitchFamily="50" charset="-128"/>
              </a:rPr>
              <a:t>府</a:t>
            </a:r>
          </a:p>
        </p:txBody>
      </p:sp>
      <p:sp>
        <p:nvSpPr>
          <p:cNvPr id="21" name="テキスト ボックス 20"/>
          <p:cNvSpPr txBox="1"/>
          <p:nvPr/>
        </p:nvSpPr>
        <p:spPr>
          <a:xfrm>
            <a:off x="166967" y="8310654"/>
            <a:ext cx="369332" cy="1188000"/>
          </a:xfrm>
          <a:prstGeom prst="rect">
            <a:avLst/>
          </a:prstGeom>
          <a:noFill/>
          <a:ln w="25400" cmpd="dbl">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vert="eaVert" wrap="square" rtlCol="0" anchor="ctr">
            <a:spAutoFit/>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重点取組方向</a:t>
            </a:r>
          </a:p>
        </p:txBody>
      </p:sp>
      <p:sp>
        <p:nvSpPr>
          <p:cNvPr id="23" name="テキスト ボックス 22"/>
          <p:cNvSpPr txBox="1"/>
          <p:nvPr/>
        </p:nvSpPr>
        <p:spPr>
          <a:xfrm>
            <a:off x="351632" y="3772686"/>
            <a:ext cx="3773741" cy="369332"/>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r>
              <a:rPr kumimoji="1" lang="en-US" altLang="ja-JP" sz="900" dirty="0">
                <a:latin typeface="Meiryo UI" panose="020B0604030504040204" pitchFamily="50" charset="-128"/>
                <a:ea typeface="Meiryo UI" panose="020B0604030504040204" pitchFamily="50" charset="-128"/>
              </a:rPr>
              <a:t>KPI</a:t>
            </a:r>
            <a:r>
              <a:rPr kumimoji="1" lang="ja-JP" altLang="en-US" sz="900" dirty="0">
                <a:latin typeface="Meiryo UI" panose="020B0604030504040204" pitchFamily="50" charset="-128"/>
                <a:ea typeface="Meiryo UI" panose="020B0604030504040204" pitchFamily="50" charset="-128"/>
              </a:rPr>
              <a:t>：就業率（若者、女性）</a:t>
            </a:r>
            <a:r>
              <a:rPr kumimoji="1" lang="en-US" altLang="ja-JP" sz="900" dirty="0">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全国平均を上回る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合計特殊出生率：前年を上回る</a:t>
            </a:r>
          </a:p>
        </p:txBody>
      </p:sp>
      <p:sp>
        <p:nvSpPr>
          <p:cNvPr id="60" name="テキスト ボックス 59"/>
          <p:cNvSpPr txBox="1"/>
          <p:nvPr/>
        </p:nvSpPr>
        <p:spPr>
          <a:xfrm>
            <a:off x="351634" y="6181906"/>
            <a:ext cx="3773740" cy="470599"/>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none" rtlCol="0" anchor="ctr">
            <a:noAutofit/>
          </a:bodyPr>
          <a:lstStyle/>
          <a:p>
            <a:r>
              <a:rPr kumimoji="1" lang="en-US" altLang="ja-JP" sz="900" dirty="0">
                <a:latin typeface="Meiryo UI" panose="020B0604030504040204" pitchFamily="50" charset="-128"/>
                <a:ea typeface="Meiryo UI" panose="020B0604030504040204" pitchFamily="50" charset="-128"/>
              </a:rPr>
              <a:t>KPI</a:t>
            </a:r>
            <a:r>
              <a:rPr kumimoji="1" lang="ja-JP" altLang="en-US" sz="900" dirty="0">
                <a:latin typeface="Meiryo UI" panose="020B0604030504040204" pitchFamily="50" charset="-128"/>
                <a:ea typeface="Meiryo UI" panose="020B0604030504040204" pitchFamily="50" charset="-128"/>
              </a:rPr>
              <a:t>：全国学習調査正答率：全国水準の達成・維持をめざす（小６・中３）</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全国体力等調査評価：全国水準をめざす</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高校生就業率：全国水準をめざす</a:t>
            </a:r>
          </a:p>
        </p:txBody>
      </p:sp>
      <p:sp>
        <p:nvSpPr>
          <p:cNvPr id="61" name="テキスト ボックス 60"/>
          <p:cNvSpPr txBox="1"/>
          <p:nvPr/>
        </p:nvSpPr>
        <p:spPr>
          <a:xfrm>
            <a:off x="4589045" y="3796969"/>
            <a:ext cx="3575331" cy="340875"/>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none" rtlCol="0" anchor="ctr">
            <a:noAutofit/>
          </a:bodyPr>
          <a:lstStyle/>
          <a:p>
            <a:pPr>
              <a:lnSpc>
                <a:spcPts val="1000"/>
              </a:lnSpc>
            </a:pPr>
            <a:r>
              <a:rPr kumimoji="1" lang="en-US" altLang="ja-JP" sz="900" dirty="0">
                <a:latin typeface="Meiryo UI" panose="020B0604030504040204" pitchFamily="50" charset="-128"/>
                <a:ea typeface="Meiryo UI" panose="020B0604030504040204" pitchFamily="50" charset="-128"/>
              </a:rPr>
              <a:t>KPI</a:t>
            </a:r>
            <a:r>
              <a:rPr kumimoji="1" lang="ja-JP" altLang="en-US" sz="900" dirty="0">
                <a:latin typeface="Meiryo UI" panose="020B0604030504040204" pitchFamily="50" charset="-128"/>
                <a:ea typeface="Meiryo UI" panose="020B0604030504040204" pitchFamily="50" charset="-128"/>
              </a:rPr>
              <a:t>：健康寿命：</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歳以上延伸</a:t>
            </a:r>
            <a:endParaRPr kumimoji="1" lang="en-US" altLang="ja-JP" sz="900" dirty="0">
              <a:latin typeface="Meiryo UI" panose="020B0604030504040204" pitchFamily="50" charset="-128"/>
              <a:ea typeface="Meiryo UI" panose="020B0604030504040204" pitchFamily="50" charset="-128"/>
            </a:endParaRPr>
          </a:p>
          <a:p>
            <a:pPr>
              <a:lnSpc>
                <a:spcPts val="1000"/>
              </a:lnSpc>
            </a:pPr>
            <a:r>
              <a:rPr kumimoji="1" lang="ja-JP" altLang="en-US" sz="900" b="1" dirty="0">
                <a:solidFill>
                  <a:srgbClr val="FF0000"/>
                </a:solidFill>
                <a:latin typeface="Meiryo UI" panose="020B0604030504040204" pitchFamily="50" charset="-128"/>
                <a:ea typeface="Meiryo UI" panose="020B0604030504040204" pitchFamily="50" charset="-128"/>
              </a:rPr>
              <a:t>　　　　</a:t>
            </a:r>
            <a:r>
              <a:rPr kumimoji="1" lang="ja-JP" altLang="en-US" sz="900" b="1" u="sng" dirty="0" err="1">
                <a:solidFill>
                  <a:srgbClr val="FF0000"/>
                </a:solidFill>
                <a:latin typeface="Meiryo UI" panose="020B0604030504040204" pitchFamily="50" charset="-128"/>
                <a:ea typeface="Meiryo UI" panose="020B0604030504040204" pitchFamily="50" charset="-128"/>
              </a:rPr>
              <a:t>障がい</a:t>
            </a:r>
            <a:r>
              <a:rPr kumimoji="1" lang="ja-JP" altLang="en-US" sz="900" b="1" u="sng" dirty="0">
                <a:solidFill>
                  <a:srgbClr val="FF0000"/>
                </a:solidFill>
                <a:latin typeface="Meiryo UI" panose="020B0604030504040204" pitchFamily="50" charset="-128"/>
                <a:ea typeface="Meiryo UI" panose="020B0604030504040204" pitchFamily="50" charset="-128"/>
              </a:rPr>
              <a:t>者実雇用率：</a:t>
            </a:r>
            <a:r>
              <a:rPr kumimoji="1" lang="en-US" altLang="ja-JP" sz="900" b="1" u="sng" dirty="0">
                <a:solidFill>
                  <a:srgbClr val="FF0000"/>
                </a:solidFill>
                <a:latin typeface="Meiryo UI" panose="020B0604030504040204" pitchFamily="50" charset="-128"/>
                <a:ea typeface="Meiryo UI" panose="020B0604030504040204" pitchFamily="50" charset="-128"/>
              </a:rPr>
              <a:t>2.3</a:t>
            </a:r>
            <a:r>
              <a:rPr kumimoji="1" lang="ja-JP" altLang="en-US" sz="900" b="1" u="sng" dirty="0">
                <a:solidFill>
                  <a:srgbClr val="FF0000"/>
                </a:solidFill>
                <a:latin typeface="Meiryo UI" panose="020B0604030504040204" pitchFamily="50" charset="-128"/>
                <a:ea typeface="Meiryo UI" panose="020B0604030504040204" pitchFamily="50" charset="-128"/>
              </a:rPr>
              <a:t>％以上</a:t>
            </a:r>
          </a:p>
        </p:txBody>
      </p:sp>
      <p:sp>
        <p:nvSpPr>
          <p:cNvPr id="62" name="テキスト ボックス 61"/>
          <p:cNvSpPr txBox="1"/>
          <p:nvPr/>
        </p:nvSpPr>
        <p:spPr>
          <a:xfrm>
            <a:off x="4561382" y="6109248"/>
            <a:ext cx="3759280" cy="477054"/>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pPr>
              <a:lnSpc>
                <a:spcPts val="1000"/>
              </a:lnSpc>
            </a:pPr>
            <a:r>
              <a:rPr kumimoji="1" lang="en-US" altLang="ja-JP" sz="900" dirty="0">
                <a:latin typeface="Meiryo UI" panose="020B0604030504040204" pitchFamily="50" charset="-128"/>
                <a:ea typeface="Meiryo UI" panose="020B0604030504040204" pitchFamily="50" charset="-128"/>
              </a:rPr>
              <a:t>KPI</a:t>
            </a:r>
            <a:r>
              <a:rPr kumimoji="1" lang="ja-JP" altLang="en-US" sz="900" dirty="0">
                <a:latin typeface="Meiryo UI" panose="020B0604030504040204" pitchFamily="50" charset="-128"/>
                <a:ea typeface="Meiryo UI" panose="020B0604030504040204" pitchFamily="50" charset="-128"/>
              </a:rPr>
              <a:t>：地震による被害予測：限りなくゼロに（</a:t>
            </a:r>
            <a:r>
              <a:rPr kumimoji="1" lang="en-US" altLang="ja-JP" sz="900" dirty="0">
                <a:latin typeface="Meiryo UI" panose="020B0604030504040204" pitchFamily="50" charset="-128"/>
                <a:ea typeface="Meiryo UI" panose="020B0604030504040204" pitchFamily="50" charset="-128"/>
              </a:rPr>
              <a:t>2024</a:t>
            </a:r>
            <a:r>
              <a:rPr kumimoji="1" lang="ja-JP" altLang="en-US" sz="900" dirty="0">
                <a:latin typeface="Meiryo UI" panose="020B0604030504040204" pitchFamily="50" charset="-128"/>
                <a:ea typeface="Meiryo UI" panose="020B0604030504040204" pitchFamily="50" charset="-128"/>
              </a:rPr>
              <a:t>年まで</a:t>
            </a:r>
            <a:r>
              <a:rPr kumimoji="1" lang="en-US" altLang="ja-JP" sz="900" dirty="0" smtClean="0">
                <a:latin typeface="Meiryo UI" panose="020B0604030504040204" pitchFamily="50" charset="-128"/>
                <a:ea typeface="Meiryo UI" panose="020B0604030504040204" pitchFamily="50" charset="-128"/>
              </a:rPr>
              <a:t>】</a:t>
            </a:r>
          </a:p>
          <a:p>
            <a:pPr>
              <a:lnSpc>
                <a:spcPts val="1000"/>
              </a:lnSpc>
            </a:pPr>
            <a:r>
              <a:rPr kumimoji="1" lang="ja-JP" altLang="en-US" sz="900" dirty="0" smtClean="0">
                <a:latin typeface="Meiryo UI" panose="020B0604030504040204" pitchFamily="50" charset="-128"/>
                <a:ea typeface="Meiryo UI" panose="020B0604030504040204" pitchFamily="50" charset="-128"/>
              </a:rPr>
              <a:t>　　　　</a:t>
            </a:r>
            <a:r>
              <a:rPr kumimoji="1" lang="ja-JP" altLang="en-US" sz="900" b="1" u="sng" dirty="0" smtClean="0">
                <a:solidFill>
                  <a:srgbClr val="FF0000"/>
                </a:solidFill>
                <a:latin typeface="Meiryo UI" panose="020B0604030504040204" pitchFamily="50" charset="-128"/>
                <a:ea typeface="Meiryo UI" panose="020B0604030504040204" pitchFamily="50" charset="-128"/>
              </a:rPr>
              <a:t>温室</a:t>
            </a:r>
            <a:r>
              <a:rPr kumimoji="1" lang="ja-JP" altLang="en-US" sz="900" b="1" u="sng" dirty="0">
                <a:solidFill>
                  <a:srgbClr val="FF0000"/>
                </a:solidFill>
                <a:latin typeface="Meiryo UI" panose="020B0604030504040204" pitchFamily="50" charset="-128"/>
                <a:ea typeface="Meiryo UI" panose="020B0604030504040204" pitchFamily="50" charset="-128"/>
              </a:rPr>
              <a:t>効果ガス排出量：</a:t>
            </a:r>
            <a:r>
              <a:rPr kumimoji="1" lang="en-US" altLang="ja-JP" sz="900" b="1" u="sng" dirty="0">
                <a:solidFill>
                  <a:srgbClr val="FF0000"/>
                </a:solidFill>
                <a:latin typeface="Meiryo UI" panose="020B0604030504040204" pitchFamily="50" charset="-128"/>
                <a:ea typeface="Meiryo UI" panose="020B0604030504040204" pitchFamily="50" charset="-128"/>
              </a:rPr>
              <a:t>2030</a:t>
            </a:r>
            <a:r>
              <a:rPr kumimoji="1" lang="ja-JP" altLang="en-US" sz="900" b="1" u="sng" dirty="0">
                <a:solidFill>
                  <a:srgbClr val="FF0000"/>
                </a:solidFill>
                <a:latin typeface="Meiryo UI" panose="020B0604030504040204" pitchFamily="50" charset="-128"/>
                <a:ea typeface="Meiryo UI" panose="020B0604030504040204" pitchFamily="50" charset="-128"/>
              </a:rPr>
              <a:t>年度の府域の温室効果ガス排出量</a:t>
            </a:r>
            <a:r>
              <a:rPr kumimoji="1" lang="ja-JP" altLang="en-US" sz="900" b="1" u="sng" dirty="0" smtClean="0">
                <a:solidFill>
                  <a:srgbClr val="FF0000"/>
                </a:solidFill>
                <a:latin typeface="Meiryo UI" panose="020B0604030504040204" pitchFamily="50" charset="-128"/>
                <a:ea typeface="Meiryo UI" panose="020B0604030504040204" pitchFamily="50" charset="-128"/>
              </a:rPr>
              <a:t>を</a:t>
            </a:r>
            <a:endParaRPr kumimoji="1" lang="ja-JP" altLang="en-US" sz="900" b="1" u="sng" dirty="0">
              <a:solidFill>
                <a:srgbClr val="FF0000"/>
              </a:solidFill>
              <a:latin typeface="Meiryo UI" panose="020B0604030504040204" pitchFamily="50" charset="-128"/>
              <a:ea typeface="Meiryo UI" panose="020B0604030504040204" pitchFamily="50" charset="-128"/>
            </a:endParaRPr>
          </a:p>
          <a:p>
            <a:pPr>
              <a:lnSpc>
                <a:spcPts val="1000"/>
              </a:lnSpc>
            </a:pPr>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a:t>
            </a:r>
            <a:r>
              <a:rPr kumimoji="1" lang="en-US" altLang="ja-JP" sz="900" b="1" u="sng" dirty="0" smtClean="0">
                <a:solidFill>
                  <a:srgbClr val="FF0000"/>
                </a:solidFill>
                <a:latin typeface="Meiryo UI" panose="020B0604030504040204" pitchFamily="50" charset="-128"/>
                <a:ea typeface="Meiryo UI" panose="020B0604030504040204" pitchFamily="50" charset="-128"/>
              </a:rPr>
              <a:t>2013</a:t>
            </a:r>
            <a:r>
              <a:rPr kumimoji="1" lang="ja-JP" altLang="en-US" sz="900" b="1" u="sng" dirty="0">
                <a:solidFill>
                  <a:srgbClr val="FF0000"/>
                </a:solidFill>
                <a:latin typeface="Meiryo UI" panose="020B0604030504040204" pitchFamily="50" charset="-128"/>
                <a:ea typeface="Meiryo UI" panose="020B0604030504040204" pitchFamily="50" charset="-128"/>
              </a:rPr>
              <a:t>年度比で</a:t>
            </a:r>
            <a:r>
              <a:rPr kumimoji="1" lang="en-US" altLang="ja-JP" sz="900" b="1" u="sng" dirty="0">
                <a:solidFill>
                  <a:srgbClr val="FF0000"/>
                </a:solidFill>
                <a:latin typeface="Meiryo UI" panose="020B0604030504040204" pitchFamily="50" charset="-128"/>
                <a:ea typeface="Meiryo UI" panose="020B0604030504040204" pitchFamily="50" charset="-128"/>
              </a:rPr>
              <a:t>40</a:t>
            </a:r>
            <a:r>
              <a:rPr kumimoji="1" lang="ja-JP" altLang="en-US" sz="900" b="1" u="sng" dirty="0">
                <a:solidFill>
                  <a:srgbClr val="FF0000"/>
                </a:solidFill>
                <a:latin typeface="Meiryo UI" panose="020B0604030504040204" pitchFamily="50" charset="-128"/>
                <a:ea typeface="Meiryo UI" panose="020B0604030504040204" pitchFamily="50" charset="-128"/>
              </a:rPr>
              <a:t>％</a:t>
            </a:r>
            <a:r>
              <a:rPr kumimoji="1" lang="ja-JP" altLang="en-US" sz="900" b="1" u="sng" dirty="0" smtClean="0">
                <a:solidFill>
                  <a:srgbClr val="FF0000"/>
                </a:solidFill>
                <a:latin typeface="Meiryo UI" panose="020B0604030504040204" pitchFamily="50" charset="-128"/>
                <a:ea typeface="Meiryo UI" panose="020B0604030504040204" pitchFamily="50" charset="-128"/>
              </a:rPr>
              <a:t>削減</a:t>
            </a:r>
            <a:endParaRPr kumimoji="1" lang="ja-JP" altLang="en-US" sz="900" b="1" u="sng" dirty="0">
              <a:solidFill>
                <a:srgbClr val="FF0000"/>
              </a:solidFill>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8756823" y="3767326"/>
            <a:ext cx="3650404" cy="477054"/>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pPr>
              <a:lnSpc>
                <a:spcPts val="1000"/>
              </a:lnSpc>
            </a:pPr>
            <a:r>
              <a:rPr kumimoji="1" lang="en-US" altLang="ja-JP" sz="900" dirty="0">
                <a:latin typeface="Meiryo UI" panose="020B0604030504040204" pitchFamily="50" charset="-128"/>
                <a:ea typeface="Meiryo UI" panose="020B0604030504040204" pitchFamily="50" charset="-128"/>
              </a:rPr>
              <a:t>KPI</a:t>
            </a:r>
            <a:r>
              <a:rPr kumimoji="1" lang="ja-JP" altLang="en-US" sz="900" dirty="0">
                <a:latin typeface="Meiryo UI" panose="020B0604030504040204" pitchFamily="50" charset="-128"/>
                <a:ea typeface="Meiryo UI" panose="020B0604030504040204" pitchFamily="50" charset="-128"/>
              </a:rPr>
              <a:t>：</a:t>
            </a:r>
            <a:r>
              <a:rPr kumimoji="1" lang="ja-JP" altLang="en-US" sz="900" b="1" u="sng" dirty="0">
                <a:solidFill>
                  <a:srgbClr val="FF0000"/>
                </a:solidFill>
                <a:latin typeface="Meiryo UI" panose="020B0604030504040204" pitchFamily="50" charset="-128"/>
                <a:ea typeface="Meiryo UI" panose="020B0604030504040204" pitchFamily="50" charset="-128"/>
              </a:rPr>
              <a:t>実質経済成長率：</a:t>
            </a:r>
            <a:r>
              <a:rPr kumimoji="1" lang="en-US" altLang="ja-JP" sz="900" b="1" u="sng" dirty="0">
                <a:solidFill>
                  <a:srgbClr val="FF0000"/>
                </a:solidFill>
                <a:latin typeface="Meiryo UI" panose="020B0604030504040204" pitchFamily="50" charset="-128"/>
                <a:ea typeface="Meiryo UI" panose="020B0604030504040204" pitchFamily="50" charset="-128"/>
              </a:rPr>
              <a:t>2022</a:t>
            </a:r>
            <a:r>
              <a:rPr kumimoji="1" lang="ja-JP" altLang="en-US" sz="900" b="1" u="sng" dirty="0">
                <a:solidFill>
                  <a:srgbClr val="FF0000"/>
                </a:solidFill>
                <a:latin typeface="Meiryo UI" panose="020B0604030504040204" pitchFamily="50" charset="-128"/>
                <a:ea typeface="Meiryo UI" panose="020B0604030504040204" pitchFamily="50" charset="-128"/>
              </a:rPr>
              <a:t>年度に府内総生産（実質）をコロナ前の</a:t>
            </a:r>
            <a:endParaRPr kumimoji="1" lang="en-US" altLang="ja-JP" sz="900" b="1" u="sng" dirty="0">
              <a:solidFill>
                <a:srgbClr val="FF0000"/>
              </a:solidFill>
              <a:latin typeface="Meiryo UI" panose="020B0604030504040204" pitchFamily="50" charset="-128"/>
              <a:ea typeface="Meiryo UI" panose="020B0604030504040204" pitchFamily="50" charset="-128"/>
            </a:endParaRPr>
          </a:p>
          <a:p>
            <a:pPr>
              <a:lnSpc>
                <a:spcPts val="1000"/>
              </a:lnSpc>
            </a:pPr>
            <a:r>
              <a:rPr kumimoji="1" lang="ja-JP" altLang="en-US" sz="900" b="1" dirty="0">
                <a:solidFill>
                  <a:srgbClr val="FF0000"/>
                </a:solidFill>
                <a:latin typeface="Meiryo UI" panose="020B0604030504040204" pitchFamily="50" charset="-128"/>
                <a:ea typeface="Meiryo UI" panose="020B0604030504040204" pitchFamily="50" charset="-128"/>
              </a:rPr>
              <a:t>　　　　　　　　　　　　　　　　</a:t>
            </a:r>
            <a:r>
              <a:rPr kumimoji="1" lang="ja-JP" altLang="en-US" sz="900" b="1" u="sng" dirty="0">
                <a:solidFill>
                  <a:srgbClr val="FF0000"/>
                </a:solidFill>
                <a:latin typeface="Meiryo UI" panose="020B0604030504040204" pitchFamily="50" charset="-128"/>
                <a:ea typeface="Meiryo UI" panose="020B0604030504040204" pitchFamily="50" charset="-128"/>
              </a:rPr>
              <a:t>水準に戻す。それを踏まえ、年平均２</a:t>
            </a:r>
            <a:r>
              <a:rPr kumimoji="1" lang="en-US" altLang="ja-JP" sz="900" b="1" u="sng" dirty="0">
                <a:solidFill>
                  <a:srgbClr val="FF0000"/>
                </a:solidFill>
                <a:latin typeface="Meiryo UI" panose="020B0604030504040204" pitchFamily="50" charset="-128"/>
                <a:ea typeface="Meiryo UI" panose="020B0604030504040204" pitchFamily="50" charset="-128"/>
              </a:rPr>
              <a:t>%</a:t>
            </a:r>
            <a:r>
              <a:rPr kumimoji="1" lang="ja-JP" altLang="en-US" sz="900" b="1" u="sng" dirty="0">
                <a:solidFill>
                  <a:srgbClr val="FF0000"/>
                </a:solidFill>
                <a:latin typeface="Meiryo UI" panose="020B0604030504040204" pitchFamily="50" charset="-128"/>
                <a:ea typeface="Meiryo UI" panose="020B0604030504040204" pitchFamily="50" charset="-128"/>
              </a:rPr>
              <a:t>以上</a:t>
            </a:r>
            <a:endParaRPr kumimoji="1" lang="en-US" altLang="ja-JP" sz="900" dirty="0">
              <a:latin typeface="Meiryo UI" panose="020B0604030504040204" pitchFamily="50" charset="-128"/>
              <a:ea typeface="Meiryo UI" panose="020B0604030504040204" pitchFamily="50" charset="-128"/>
            </a:endParaRPr>
          </a:p>
          <a:p>
            <a:pPr>
              <a:lnSpc>
                <a:spcPts val="1000"/>
              </a:lnSpc>
            </a:pPr>
            <a:r>
              <a:rPr kumimoji="1" lang="ja-JP" altLang="en-US" sz="900" dirty="0">
                <a:latin typeface="Meiryo UI" panose="020B0604030504040204" pitchFamily="50" charset="-128"/>
                <a:ea typeface="Meiryo UI" panose="020B0604030504040204" pitchFamily="50" charset="-128"/>
              </a:rPr>
              <a:t>　　　　開業事業所数：</a:t>
            </a:r>
            <a:r>
              <a:rPr kumimoji="1" lang="en-US" altLang="ja-JP" sz="900" dirty="0">
                <a:latin typeface="Meiryo UI" panose="020B0604030504040204" pitchFamily="50" charset="-128"/>
                <a:ea typeface="Meiryo UI" panose="020B0604030504040204" pitchFamily="50" charset="-128"/>
              </a:rPr>
              <a:t>10,000</a:t>
            </a:r>
            <a:r>
              <a:rPr kumimoji="1" lang="ja-JP" altLang="en-US" sz="900" dirty="0">
                <a:latin typeface="Meiryo UI" panose="020B0604030504040204" pitchFamily="50" charset="-128"/>
                <a:ea typeface="Meiryo UI" panose="020B0604030504040204" pitchFamily="50" charset="-128"/>
              </a:rPr>
              <a:t>か所</a:t>
            </a:r>
          </a:p>
        </p:txBody>
      </p:sp>
      <p:sp>
        <p:nvSpPr>
          <p:cNvPr id="64" name="テキスト ボックス 63"/>
          <p:cNvSpPr txBox="1"/>
          <p:nvPr/>
        </p:nvSpPr>
        <p:spPr>
          <a:xfrm>
            <a:off x="8689106" y="6055471"/>
            <a:ext cx="3785837" cy="861774"/>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pPr>
              <a:lnSpc>
                <a:spcPts val="1000"/>
              </a:lnSpc>
            </a:pPr>
            <a:r>
              <a:rPr kumimoji="1" lang="en-US" altLang="ja-JP" sz="900" dirty="0">
                <a:latin typeface="Meiryo UI" panose="020B0604030504040204" pitchFamily="50" charset="-128"/>
                <a:ea typeface="Meiryo UI" panose="020B0604030504040204" pitchFamily="50" charset="-128"/>
              </a:rPr>
              <a:t>KPI</a:t>
            </a:r>
            <a:r>
              <a:rPr kumimoji="1" lang="ja-JP" altLang="en-US" sz="900" dirty="0">
                <a:latin typeface="Meiryo UI" panose="020B0604030504040204" pitchFamily="50" charset="-128"/>
                <a:ea typeface="Meiryo UI" panose="020B0604030504040204" pitchFamily="50" charset="-128"/>
              </a:rPr>
              <a:t>：</a:t>
            </a:r>
            <a:r>
              <a:rPr kumimoji="1" lang="ja-JP" altLang="en-US" sz="900" b="1" u="sng" dirty="0">
                <a:solidFill>
                  <a:srgbClr val="FF0000"/>
                </a:solidFill>
                <a:latin typeface="Meiryo UI" panose="020B0604030504040204" pitchFamily="50" charset="-128"/>
                <a:ea typeface="Meiryo UI" panose="020B0604030504040204" pitchFamily="50" charset="-128"/>
              </a:rPr>
              <a:t>日本人延べ宿泊者数</a:t>
            </a:r>
            <a:r>
              <a:rPr kumimoji="1" lang="en-US" altLang="ja-JP" sz="900" b="1" u="sng" dirty="0">
                <a:solidFill>
                  <a:srgbClr val="FF0000"/>
                </a:solidFill>
                <a:latin typeface="Meiryo UI" panose="020B0604030504040204" pitchFamily="50" charset="-128"/>
                <a:ea typeface="Meiryo UI" panose="020B0604030504040204" pitchFamily="50" charset="-128"/>
              </a:rPr>
              <a:t>〔</a:t>
            </a:r>
            <a:r>
              <a:rPr kumimoji="1" lang="ja-JP" altLang="en-US" sz="900" b="1" u="sng" dirty="0">
                <a:solidFill>
                  <a:srgbClr val="FF0000"/>
                </a:solidFill>
                <a:latin typeface="Meiryo UI" panose="020B0604030504040204" pitchFamily="50" charset="-128"/>
                <a:ea typeface="Meiryo UI" panose="020B0604030504040204" pitchFamily="50" charset="-128"/>
              </a:rPr>
              <a:t>大阪</a:t>
            </a:r>
            <a:r>
              <a:rPr kumimoji="1" lang="en-US" altLang="ja-JP" sz="900" b="1" u="sng" dirty="0">
                <a:solidFill>
                  <a:srgbClr val="FF0000"/>
                </a:solidFill>
                <a:latin typeface="Meiryo UI" panose="020B0604030504040204" pitchFamily="50" charset="-128"/>
                <a:ea typeface="Meiryo UI" panose="020B0604030504040204" pitchFamily="50" charset="-128"/>
              </a:rPr>
              <a:t>〕</a:t>
            </a:r>
            <a:r>
              <a:rPr kumimoji="1" lang="ja-JP" altLang="en-US" sz="900" b="1" u="sng" dirty="0">
                <a:solidFill>
                  <a:srgbClr val="FF0000"/>
                </a:solidFill>
                <a:latin typeface="Meiryo UI" panose="020B0604030504040204" pitchFamily="50" charset="-128"/>
                <a:ea typeface="Meiryo UI" panose="020B0604030504040204" pitchFamily="50" charset="-128"/>
              </a:rPr>
              <a:t>：</a:t>
            </a:r>
            <a:r>
              <a:rPr kumimoji="1" lang="en-US" altLang="ja-JP" sz="900" b="1" u="sng" dirty="0">
                <a:solidFill>
                  <a:srgbClr val="FF0000"/>
                </a:solidFill>
                <a:latin typeface="Meiryo UI" panose="020B0604030504040204" pitchFamily="50" charset="-128"/>
                <a:ea typeface="Meiryo UI" panose="020B0604030504040204" pitchFamily="50" charset="-128"/>
              </a:rPr>
              <a:t>2,950</a:t>
            </a:r>
            <a:r>
              <a:rPr kumimoji="1" lang="ja-JP" altLang="en-US" sz="900" b="1" u="sng" dirty="0">
                <a:solidFill>
                  <a:srgbClr val="FF0000"/>
                </a:solidFill>
                <a:latin typeface="Meiryo UI" panose="020B0604030504040204" pitchFamily="50" charset="-128"/>
                <a:ea typeface="Meiryo UI" panose="020B0604030504040204" pitchFamily="50" charset="-128"/>
              </a:rPr>
              <a:t>万人</a:t>
            </a:r>
            <a:r>
              <a:rPr kumimoji="1" lang="ja-JP" altLang="en-US" sz="900" b="1" u="sng" dirty="0" smtClean="0">
                <a:solidFill>
                  <a:srgbClr val="FF0000"/>
                </a:solidFill>
                <a:latin typeface="Meiryo UI" panose="020B0604030504040204" pitchFamily="50" charset="-128"/>
                <a:ea typeface="Meiryo UI" panose="020B0604030504040204" pitchFamily="50" charset="-128"/>
              </a:rPr>
              <a:t>泊</a:t>
            </a:r>
            <a:r>
              <a:rPr kumimoji="1" lang="en-US" altLang="ja-JP" sz="900" b="1" u="sng" dirty="0" smtClean="0">
                <a:solidFill>
                  <a:srgbClr val="FF0000"/>
                </a:solidFill>
                <a:latin typeface="Meiryo UI" panose="020B0604030504040204" pitchFamily="50" charset="-128"/>
                <a:ea typeface="Meiryo UI" panose="020B0604030504040204" pitchFamily="50" charset="-128"/>
              </a:rPr>
              <a:t>※</a:t>
            </a:r>
            <a:r>
              <a:rPr kumimoji="1" lang="en-US" altLang="ja-JP" sz="700" b="1" u="sng" dirty="0" smtClean="0">
                <a:solidFill>
                  <a:srgbClr val="FF0000"/>
                </a:solidFill>
                <a:latin typeface="Meiryo UI" panose="020B0604030504040204" pitchFamily="50" charset="-128"/>
                <a:ea typeface="Meiryo UI" panose="020B0604030504040204" pitchFamily="50" charset="-128"/>
              </a:rPr>
              <a:t>【</a:t>
            </a:r>
            <a:r>
              <a:rPr kumimoji="1" lang="en-US" altLang="ja-JP" sz="700" b="1" u="sng" dirty="0">
                <a:solidFill>
                  <a:srgbClr val="FF0000"/>
                </a:solidFill>
                <a:latin typeface="Meiryo UI" panose="020B0604030504040204" pitchFamily="50" charset="-128"/>
                <a:ea typeface="Meiryo UI" panose="020B0604030504040204" pitchFamily="50" charset="-128"/>
              </a:rPr>
              <a:t>2022</a:t>
            </a:r>
            <a:r>
              <a:rPr kumimoji="1" lang="ja-JP" altLang="en-US" sz="700" b="1" u="sng" dirty="0">
                <a:solidFill>
                  <a:srgbClr val="FF0000"/>
                </a:solidFill>
                <a:latin typeface="Meiryo UI" panose="020B0604030504040204" pitchFamily="50" charset="-128"/>
                <a:ea typeface="Meiryo UI" panose="020B0604030504040204" pitchFamily="50" charset="-128"/>
              </a:rPr>
              <a:t>年達成目標</a:t>
            </a:r>
            <a:r>
              <a:rPr kumimoji="1" lang="en-US" altLang="ja-JP" sz="700" b="1" u="sng" dirty="0">
                <a:solidFill>
                  <a:srgbClr val="FF0000"/>
                </a:solidFill>
                <a:latin typeface="Meiryo UI" panose="020B0604030504040204" pitchFamily="50" charset="-128"/>
                <a:ea typeface="Meiryo UI" panose="020B0604030504040204" pitchFamily="50" charset="-128"/>
              </a:rPr>
              <a:t>】</a:t>
            </a:r>
            <a:r>
              <a:rPr kumimoji="1" lang="ja-JP" altLang="en-US" sz="700" b="1" u="sng" dirty="0">
                <a:solidFill>
                  <a:srgbClr val="FF0000"/>
                </a:solidFill>
                <a:latin typeface="Meiryo UI" panose="020B0604030504040204" pitchFamily="50" charset="-128"/>
                <a:ea typeface="Meiryo UI" panose="020B0604030504040204" pitchFamily="50" charset="-128"/>
              </a:rPr>
              <a:t>　</a:t>
            </a:r>
            <a:endParaRPr kumimoji="1" lang="en-US" altLang="ja-JP" sz="700" b="1" u="sng" dirty="0">
              <a:solidFill>
                <a:srgbClr val="FF0000"/>
              </a:solidFill>
              <a:latin typeface="Meiryo UI" panose="020B0604030504040204" pitchFamily="50" charset="-128"/>
              <a:ea typeface="Meiryo UI" panose="020B0604030504040204" pitchFamily="50" charset="-128"/>
            </a:endParaRPr>
          </a:p>
          <a:p>
            <a:pPr>
              <a:lnSpc>
                <a:spcPts val="1000"/>
              </a:lnSpc>
            </a:pPr>
            <a:r>
              <a:rPr kumimoji="1" lang="ja-JP" altLang="en-US" sz="900" b="1" dirty="0">
                <a:solidFill>
                  <a:srgbClr val="FF0000"/>
                </a:solidFill>
                <a:latin typeface="Meiryo UI" panose="020B0604030504040204" pitchFamily="50" charset="-128"/>
                <a:ea typeface="Meiryo UI" panose="020B0604030504040204" pitchFamily="50" charset="-128"/>
              </a:rPr>
              <a:t>　　　　</a:t>
            </a:r>
            <a:r>
              <a:rPr kumimoji="1" lang="ja-JP" altLang="en-US" sz="900" b="1" u="sng" dirty="0">
                <a:solidFill>
                  <a:srgbClr val="FF0000"/>
                </a:solidFill>
                <a:latin typeface="Meiryo UI" panose="020B0604030504040204" pitchFamily="50" charset="-128"/>
                <a:ea typeface="Meiryo UI" panose="020B0604030504040204" pitchFamily="50" charset="-128"/>
              </a:rPr>
              <a:t>来阪外国人旅行者数：</a:t>
            </a:r>
            <a:r>
              <a:rPr kumimoji="1" lang="en-US" altLang="ja-JP" sz="900" b="1" u="sng" dirty="0">
                <a:solidFill>
                  <a:srgbClr val="FF0000"/>
                </a:solidFill>
                <a:latin typeface="Meiryo UI" panose="020B0604030504040204" pitchFamily="50" charset="-128"/>
                <a:ea typeface="Meiryo UI" panose="020B0604030504040204" pitchFamily="50" charset="-128"/>
              </a:rPr>
              <a:t>1152.5</a:t>
            </a:r>
            <a:r>
              <a:rPr kumimoji="1" lang="ja-JP" altLang="en-US" sz="900" b="1" u="sng" dirty="0" smtClean="0">
                <a:solidFill>
                  <a:srgbClr val="FF0000"/>
                </a:solidFill>
                <a:latin typeface="Meiryo UI" panose="020B0604030504040204" pitchFamily="50" charset="-128"/>
                <a:ea typeface="Meiryo UI" panose="020B0604030504040204" pitchFamily="50" charset="-128"/>
              </a:rPr>
              <a:t>万人</a:t>
            </a:r>
            <a:r>
              <a:rPr kumimoji="1" lang="en-US" altLang="ja-JP" sz="900" b="1" u="sng" dirty="0" smtClean="0">
                <a:solidFill>
                  <a:srgbClr val="FF0000"/>
                </a:solidFill>
                <a:latin typeface="Meiryo UI" panose="020B0604030504040204" pitchFamily="50" charset="-128"/>
                <a:ea typeface="Meiryo UI" panose="020B0604030504040204" pitchFamily="50" charset="-128"/>
              </a:rPr>
              <a:t>※</a:t>
            </a:r>
            <a:r>
              <a:rPr kumimoji="1" lang="en-US" altLang="ja-JP" sz="700" b="1" u="sng" dirty="0" smtClean="0">
                <a:solidFill>
                  <a:srgbClr val="FF0000"/>
                </a:solidFill>
                <a:latin typeface="Meiryo UI" panose="020B0604030504040204" pitchFamily="50" charset="-128"/>
                <a:ea typeface="Meiryo UI" panose="020B0604030504040204" pitchFamily="50" charset="-128"/>
              </a:rPr>
              <a:t>【</a:t>
            </a:r>
            <a:r>
              <a:rPr kumimoji="1" lang="ja-JP" altLang="en-US" sz="700" b="1" u="sng" dirty="0">
                <a:solidFill>
                  <a:srgbClr val="FF0000"/>
                </a:solidFill>
                <a:latin typeface="Meiryo UI" panose="020B0604030504040204" pitchFamily="50" charset="-128"/>
                <a:ea typeface="Meiryo UI" panose="020B0604030504040204" pitchFamily="50" charset="-128"/>
              </a:rPr>
              <a:t>入国制限解除から</a:t>
            </a:r>
            <a:r>
              <a:rPr kumimoji="1" lang="en-US" altLang="ja-JP" sz="700" b="1" u="sng" dirty="0">
                <a:solidFill>
                  <a:srgbClr val="FF0000"/>
                </a:solidFill>
                <a:latin typeface="Meiryo UI" panose="020B0604030504040204" pitchFamily="50" charset="-128"/>
                <a:ea typeface="Meiryo UI" panose="020B0604030504040204" pitchFamily="50" charset="-128"/>
              </a:rPr>
              <a:t>2</a:t>
            </a:r>
            <a:r>
              <a:rPr kumimoji="1" lang="ja-JP" altLang="en-US" sz="700" b="1" u="sng" dirty="0">
                <a:solidFill>
                  <a:srgbClr val="FF0000"/>
                </a:solidFill>
                <a:latin typeface="Meiryo UI" panose="020B0604030504040204" pitchFamily="50" charset="-128"/>
                <a:ea typeface="Meiryo UI" panose="020B0604030504040204" pitchFamily="50" charset="-128"/>
              </a:rPr>
              <a:t>年後達成目標</a:t>
            </a:r>
            <a:r>
              <a:rPr kumimoji="1" lang="en-US" altLang="ja-JP" sz="700" b="1" u="sng" dirty="0">
                <a:solidFill>
                  <a:srgbClr val="FF0000"/>
                </a:solidFill>
                <a:latin typeface="Meiryo UI" panose="020B0604030504040204" pitchFamily="50" charset="-128"/>
                <a:ea typeface="Meiryo UI" panose="020B0604030504040204" pitchFamily="50" charset="-128"/>
              </a:rPr>
              <a:t>】</a:t>
            </a:r>
            <a:endParaRPr kumimoji="1" lang="en-US" altLang="ja-JP" sz="900" b="1" u="sng" dirty="0">
              <a:solidFill>
                <a:srgbClr val="FF0000"/>
              </a:solidFill>
              <a:latin typeface="Meiryo UI" panose="020B0604030504040204" pitchFamily="50" charset="-128"/>
              <a:ea typeface="Meiryo UI" panose="020B0604030504040204" pitchFamily="50" charset="-128"/>
            </a:endParaRPr>
          </a:p>
          <a:p>
            <a:pPr>
              <a:lnSpc>
                <a:spcPts val="1000"/>
              </a:lnSpc>
            </a:pPr>
            <a:r>
              <a:rPr kumimoji="1" lang="ja-JP" altLang="en-US" sz="900" b="1" dirty="0" smtClean="0">
                <a:solidFill>
                  <a:srgbClr val="FF0000"/>
                </a:solidFill>
                <a:latin typeface="Meiryo UI" panose="020B0604030504040204" pitchFamily="50" charset="-128"/>
                <a:ea typeface="Meiryo UI" panose="020B0604030504040204" pitchFamily="50" charset="-128"/>
              </a:rPr>
              <a:t>　　</a:t>
            </a:r>
            <a:r>
              <a:rPr kumimoji="1" lang="ja-JP" altLang="en-US" sz="500" b="1" dirty="0" smtClean="0">
                <a:solidFill>
                  <a:srgbClr val="FF0000"/>
                </a:solidFill>
                <a:latin typeface="Meiryo UI" panose="020B0604030504040204" pitchFamily="50" charset="-128"/>
                <a:ea typeface="Meiryo UI" panose="020B0604030504040204" pitchFamily="50" charset="-128"/>
              </a:rPr>
              <a:t>　　</a:t>
            </a:r>
            <a:r>
              <a:rPr kumimoji="1" lang="en-US" altLang="ja-JP" sz="500" b="1" dirty="0" smtClean="0">
                <a:solidFill>
                  <a:srgbClr val="FF0000"/>
                </a:solidFill>
                <a:latin typeface="Meiryo UI" panose="020B0604030504040204" pitchFamily="50" charset="-128"/>
                <a:ea typeface="Meiryo UI" panose="020B0604030504040204" pitchFamily="50" charset="-128"/>
              </a:rPr>
              <a:t>※</a:t>
            </a:r>
            <a:r>
              <a:rPr kumimoji="1" lang="ja-JP" altLang="en-US" sz="500" b="1" dirty="0" smtClean="0">
                <a:solidFill>
                  <a:srgbClr val="FF0000"/>
                </a:solidFill>
                <a:latin typeface="Meiryo UI" panose="020B0604030504040204" pitchFamily="50" charset="-128"/>
                <a:ea typeface="Meiryo UI" panose="020B0604030504040204" pitchFamily="50" charset="-128"/>
              </a:rPr>
              <a:t>新型コロナウイルス感染症発生前の水準</a:t>
            </a:r>
            <a:r>
              <a:rPr kumimoji="1" lang="en-US" altLang="ja-JP" sz="500" b="1" dirty="0" smtClean="0">
                <a:solidFill>
                  <a:srgbClr val="FF0000"/>
                </a:solidFill>
                <a:latin typeface="Meiryo UI" panose="020B0604030504040204" pitchFamily="50" charset="-128"/>
                <a:ea typeface="Meiryo UI" panose="020B0604030504040204" pitchFamily="50" charset="-128"/>
              </a:rPr>
              <a:t>〈2019</a:t>
            </a:r>
            <a:r>
              <a:rPr kumimoji="1" lang="ja-JP" altLang="en-US" sz="500" b="1" dirty="0" smtClean="0">
                <a:solidFill>
                  <a:srgbClr val="FF0000"/>
                </a:solidFill>
                <a:latin typeface="Meiryo UI" panose="020B0604030504040204" pitchFamily="50" charset="-128"/>
                <a:ea typeface="Meiryo UI" panose="020B0604030504040204" pitchFamily="50" charset="-128"/>
              </a:rPr>
              <a:t>年実績</a:t>
            </a:r>
            <a:r>
              <a:rPr kumimoji="1" lang="en-US" altLang="ja-JP" sz="500" b="1" dirty="0" smtClean="0">
                <a:solidFill>
                  <a:srgbClr val="FF0000"/>
                </a:solidFill>
                <a:latin typeface="Meiryo UI" panose="020B0604030504040204" pitchFamily="50" charset="-128"/>
                <a:ea typeface="Meiryo UI" panose="020B0604030504040204" pitchFamily="50" charset="-128"/>
              </a:rPr>
              <a:t>〉</a:t>
            </a:r>
            <a:r>
              <a:rPr kumimoji="1" lang="ja-JP" altLang="en-US" sz="500" b="1" dirty="0" smtClean="0">
                <a:solidFill>
                  <a:srgbClr val="FF0000"/>
                </a:solidFill>
                <a:latin typeface="Meiryo UI" panose="020B0604030504040204" pitchFamily="50" charset="-128"/>
                <a:ea typeface="Meiryo UI" panose="020B0604030504040204" pitchFamily="50" charset="-128"/>
              </a:rPr>
              <a:t>を上回ることを当面の目標とする。先行きの見通しづらい状況を踏まえ</a:t>
            </a:r>
            <a:endParaRPr kumimoji="1" lang="en-US" altLang="ja-JP" sz="500" b="1" dirty="0" smtClean="0">
              <a:solidFill>
                <a:srgbClr val="FF0000"/>
              </a:solidFill>
              <a:latin typeface="Meiryo UI" panose="020B0604030504040204" pitchFamily="50" charset="-128"/>
              <a:ea typeface="Meiryo UI" panose="020B0604030504040204" pitchFamily="50" charset="-128"/>
            </a:endParaRPr>
          </a:p>
          <a:p>
            <a:pPr>
              <a:lnSpc>
                <a:spcPts val="1000"/>
              </a:lnSpc>
            </a:pPr>
            <a:r>
              <a:rPr kumimoji="1" lang="ja-JP" altLang="en-US" sz="500" b="1" dirty="0" smtClean="0">
                <a:solidFill>
                  <a:srgbClr val="FF0000"/>
                </a:solidFill>
                <a:latin typeface="Meiryo UI" panose="020B0604030504040204" pitchFamily="50" charset="-128"/>
                <a:ea typeface="Meiryo UI" panose="020B0604030504040204" pitchFamily="50" charset="-128"/>
              </a:rPr>
              <a:t>　　　　　　　社会経済情勢等の変化に応じて、目標値、達成をめざす時期等について、必要に応じて柔軟に見直しを行っていく</a:t>
            </a:r>
            <a:endParaRPr kumimoji="1" lang="en-US" altLang="ja-JP" sz="400" dirty="0" smtClean="0">
              <a:solidFill>
                <a:srgbClr val="FF0000"/>
              </a:solidFill>
              <a:latin typeface="Meiryo UI" panose="020B0604030504040204" pitchFamily="50" charset="-128"/>
              <a:ea typeface="Meiryo UI" panose="020B0604030504040204" pitchFamily="50" charset="-128"/>
            </a:endParaRPr>
          </a:p>
          <a:p>
            <a:pPr>
              <a:lnSpc>
                <a:spcPts val="1000"/>
              </a:lnSpc>
            </a:pPr>
            <a:r>
              <a:rPr kumimoji="1" lang="ja-JP" altLang="en-US" sz="900" dirty="0">
                <a:latin typeface="Meiryo UI" panose="020B0604030504040204" pitchFamily="50" charset="-128"/>
                <a:ea typeface="Meiryo UI" panose="020B0604030504040204" pitchFamily="50" charset="-128"/>
              </a:rPr>
              <a:t>　　　　転入超過率（対全国）：前年を上回る</a:t>
            </a:r>
            <a:endParaRPr kumimoji="1" lang="en-US" altLang="ja-JP" sz="900" dirty="0">
              <a:latin typeface="Meiryo UI" panose="020B0604030504040204" pitchFamily="50" charset="-128"/>
              <a:ea typeface="Meiryo UI" panose="020B0604030504040204" pitchFamily="50" charset="-128"/>
            </a:endParaRPr>
          </a:p>
          <a:p>
            <a:pPr>
              <a:lnSpc>
                <a:spcPts val="1000"/>
              </a:lnSpc>
            </a:pPr>
            <a:r>
              <a:rPr kumimoji="1" lang="ja-JP" altLang="en-US" sz="900" dirty="0">
                <a:latin typeface="Meiryo UI" panose="020B0604030504040204" pitchFamily="50" charset="-128"/>
                <a:ea typeface="Meiryo UI" panose="020B0604030504040204" pitchFamily="50" charset="-128"/>
              </a:rPr>
              <a:t>　　　　転出超過率（対東京圏）：前年を下回る</a:t>
            </a:r>
          </a:p>
        </p:txBody>
      </p:sp>
      <p:sp>
        <p:nvSpPr>
          <p:cNvPr id="54" name="正方形/長方形 53"/>
          <p:cNvSpPr/>
          <p:nvPr/>
        </p:nvSpPr>
        <p:spPr>
          <a:xfrm>
            <a:off x="71730" y="2551098"/>
            <a:ext cx="12692288" cy="253349"/>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tIns="72000" rtlCol="0" anchor="ctr"/>
          <a:lstStyle/>
          <a:p>
            <a:pPr>
              <a:lnSpc>
                <a:spcPts val="1500"/>
              </a:lnSpc>
            </a:pPr>
            <a:r>
              <a:rPr lang="ja-JP" altLang="en-US" sz="1050" b="1" u="sng" dirty="0">
                <a:solidFill>
                  <a:srgbClr val="FF0000"/>
                </a:solidFill>
                <a:latin typeface="Meiryo UI" panose="020B0604030504040204" pitchFamily="50" charset="-128"/>
                <a:ea typeface="Meiryo UI" panose="020B0604030504040204" pitchFamily="50" charset="-128"/>
              </a:rPr>
              <a:t>新型コロナ感染拡大による大阪経済や府民生活への影響、意識・行動変容を踏まえた上でウィズコロナ、ポストコロナを踏まえたまち・ひと・しごとの創生を推進していく。</a:t>
            </a:r>
            <a:endParaRPr lang="en-US" altLang="ja-JP" sz="1050" b="1" u="sng" dirty="0">
              <a:solidFill>
                <a:srgbClr val="FF0000"/>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99874" y="2166730"/>
            <a:ext cx="12636000" cy="74344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角丸四角形 64"/>
          <p:cNvSpPr/>
          <p:nvPr/>
        </p:nvSpPr>
        <p:spPr>
          <a:xfrm>
            <a:off x="579224" y="8375758"/>
            <a:ext cx="3960000" cy="1080200"/>
          </a:xfrm>
          <a:prstGeom prst="roundRect">
            <a:avLst/>
          </a:prstGeom>
        </p:spPr>
        <p:style>
          <a:lnRef idx="2">
            <a:schemeClr val="dk1"/>
          </a:lnRef>
          <a:fillRef idx="1">
            <a:schemeClr val="lt1"/>
          </a:fillRef>
          <a:effectRef idx="0">
            <a:schemeClr val="dk1"/>
          </a:effectRef>
          <a:fontRef idx="minor">
            <a:schemeClr val="dk1"/>
          </a:fontRef>
        </p:style>
        <p:txBody>
          <a:bodyPr vert="horz" lIns="72000" tIns="36000" rIns="72000"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◎万博のインパクトを活かした取組み</a:t>
            </a:r>
          </a:p>
          <a:p>
            <a:r>
              <a:rPr kumimoji="1" lang="ja-JP" altLang="en-US" sz="1050" dirty="0">
                <a:solidFill>
                  <a:schemeClr val="tx1"/>
                </a:solidFill>
                <a:latin typeface="Meiryo UI" panose="020B0604030504040204" pitchFamily="50" charset="-128"/>
                <a:ea typeface="Meiryo UI" panose="020B0604030504040204" pitchFamily="50" charset="-128"/>
              </a:rPr>
              <a:t>　万博開催を一過性のものとせず、そのインパクトを最大限に活かし、「大阪の持続的な成長」と「府民の豊かな暮らし」を確たるものとするとともに、</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達成に向けた未来をつくるため、</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err="1">
                <a:solidFill>
                  <a:schemeClr val="tx1"/>
                </a:solidFill>
                <a:latin typeface="Meiryo UI" panose="020B0604030504040204" pitchFamily="50" charset="-128"/>
                <a:ea typeface="Meiryo UI" panose="020B0604030504040204" pitchFamily="50" charset="-128"/>
              </a:rPr>
              <a:t>つの</a:t>
            </a:r>
            <a:r>
              <a:rPr kumimoji="1" lang="ja-JP" altLang="en-US" sz="1050" dirty="0">
                <a:solidFill>
                  <a:schemeClr val="tx1"/>
                </a:solidFill>
                <a:latin typeface="Meiryo UI" panose="020B0604030504040204" pitchFamily="50" charset="-128"/>
                <a:ea typeface="Meiryo UI" panose="020B0604030504040204" pitchFamily="50" charset="-128"/>
              </a:rPr>
              <a:t>方向性（①多様なチャレンジによる成長、②いのち輝く幸せな暮らし、③世界の未来をともにつくる）で取組みを推進します。</a:t>
            </a:r>
          </a:p>
        </p:txBody>
      </p:sp>
      <p:sp>
        <p:nvSpPr>
          <p:cNvPr id="70" name="角丸四角形 69"/>
          <p:cNvSpPr/>
          <p:nvPr/>
        </p:nvSpPr>
        <p:spPr>
          <a:xfrm>
            <a:off x="4574529" y="8361033"/>
            <a:ext cx="3960000" cy="1080000"/>
          </a:xfrm>
          <a:prstGeom prst="roundRect">
            <a:avLst/>
          </a:prstGeom>
        </p:spPr>
        <p:style>
          <a:lnRef idx="2">
            <a:schemeClr val="dk1"/>
          </a:lnRef>
          <a:fillRef idx="1">
            <a:schemeClr val="lt1"/>
          </a:fillRef>
          <a:effectRef idx="0">
            <a:schemeClr val="dk1"/>
          </a:effectRef>
          <a:fontRef idx="minor">
            <a:schemeClr val="dk1"/>
          </a:fontRef>
        </p:style>
        <p:txBody>
          <a:bodyPr vert="horz" lIns="72000" tIns="36000" rIns="72000"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SDGs</a:t>
            </a:r>
            <a:r>
              <a:rPr kumimoji="1" lang="ja-JP" altLang="en-US" sz="1200" b="1" u="sng" dirty="0">
                <a:solidFill>
                  <a:schemeClr val="tx1"/>
                </a:solidFill>
                <a:latin typeface="Meiryo UI" panose="020B0604030504040204" pitchFamily="50" charset="-128"/>
                <a:ea typeface="Meiryo UI" panose="020B0604030504040204" pitchFamily="50" charset="-128"/>
              </a:rPr>
              <a:t>の推進</a:t>
            </a:r>
          </a:p>
          <a:p>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の取組みは、大阪が未来に向かって持続的に成長し、府民一人ひとりが「豊かさ」や「安全・安心」を実感できる社会へと発展する基盤づくりにつながるものです。大阪府では、「</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先進都市」をめざすこととしており、</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の理念を踏まえ、「人口減少・超高齢社会」においても持続可能な発展を実現できるよう取組みを推進します。</a:t>
            </a:r>
          </a:p>
        </p:txBody>
      </p:sp>
      <p:sp>
        <p:nvSpPr>
          <p:cNvPr id="77" name="角丸四角形 76"/>
          <p:cNvSpPr/>
          <p:nvPr/>
        </p:nvSpPr>
        <p:spPr>
          <a:xfrm>
            <a:off x="8578350" y="8375958"/>
            <a:ext cx="3960000" cy="1080000"/>
          </a:xfrm>
          <a:prstGeom prst="roundRect">
            <a:avLst/>
          </a:prstGeom>
        </p:spPr>
        <p:style>
          <a:lnRef idx="2">
            <a:schemeClr val="dk1"/>
          </a:lnRef>
          <a:fillRef idx="1">
            <a:schemeClr val="lt1"/>
          </a:fillRef>
          <a:effectRef idx="0">
            <a:schemeClr val="dk1"/>
          </a:effectRef>
          <a:fontRef idx="minor">
            <a:schemeClr val="dk1"/>
          </a:fontRef>
        </p:style>
        <p:txBody>
          <a:bodyPr vert="horz" lIns="72000" tIns="36000" rIns="72000"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◎スマートシティ実現に向けた取組み</a:t>
            </a:r>
          </a:p>
          <a:p>
            <a:r>
              <a:rPr kumimoji="1" lang="ja-JP" altLang="en-US" sz="1050" dirty="0">
                <a:solidFill>
                  <a:schemeClr val="tx1"/>
                </a:solidFill>
                <a:latin typeface="Meiryo UI" panose="020B0604030504040204" pitchFamily="50" charset="-128"/>
                <a:ea typeface="Meiryo UI" panose="020B0604030504040204" pitchFamily="50" charset="-128"/>
              </a:rPr>
              <a:t>　国がめざす</a:t>
            </a:r>
            <a:r>
              <a:rPr kumimoji="1" lang="en-US" altLang="ja-JP" sz="1050" dirty="0">
                <a:solidFill>
                  <a:schemeClr val="tx1"/>
                </a:solidFill>
                <a:latin typeface="Meiryo UI" panose="020B0604030504040204" pitchFamily="50" charset="-128"/>
                <a:ea typeface="Meiryo UI" panose="020B0604030504040204" pitchFamily="50" charset="-128"/>
              </a:rPr>
              <a:t>Society5.0</a:t>
            </a:r>
            <a:r>
              <a:rPr kumimoji="1" lang="ja-JP" altLang="en-US" sz="1050" dirty="0">
                <a:solidFill>
                  <a:schemeClr val="tx1"/>
                </a:solidFill>
                <a:latin typeface="Meiryo UI" panose="020B0604030504040204" pitchFamily="50" charset="-128"/>
                <a:ea typeface="Meiryo UI" panose="020B0604030504040204" pitchFamily="50" charset="-128"/>
              </a:rPr>
              <a:t>の実現や、人口減少・超高齢社会の到来を見据え、住民の生活の質（</a:t>
            </a:r>
            <a:r>
              <a:rPr kumimoji="1" lang="en-US" altLang="ja-JP" sz="1050" dirty="0" err="1">
                <a:solidFill>
                  <a:schemeClr val="tx1"/>
                </a:solidFill>
                <a:latin typeface="Meiryo UI" panose="020B0604030504040204" pitchFamily="50" charset="-128"/>
                <a:ea typeface="Meiryo UI" panose="020B0604030504040204" pitchFamily="50" charset="-128"/>
              </a:rPr>
              <a:t>QoL</a:t>
            </a:r>
            <a:r>
              <a:rPr kumimoji="1" lang="ja-JP" altLang="en-US" sz="1050" dirty="0">
                <a:solidFill>
                  <a:schemeClr val="tx1"/>
                </a:solidFill>
                <a:latin typeface="Meiryo UI" panose="020B0604030504040204" pitchFamily="50" charset="-128"/>
                <a:ea typeface="Meiryo UI" panose="020B0604030504040204" pitchFamily="50" charset="-128"/>
              </a:rPr>
              <a:t>）の向上や都市機能の強化を図るため、万博開催を大きなインパクトとしながら、府域全体で先端技術の利便性を住民に実感してもらえるよう、「大阪モデル」のスマートシティ実現に向けた取組みを進めます。</a:t>
            </a:r>
          </a:p>
        </p:txBody>
      </p:sp>
      <p:sp>
        <p:nvSpPr>
          <p:cNvPr id="59" name="正方形/長方形 58"/>
          <p:cNvSpPr/>
          <p:nvPr/>
        </p:nvSpPr>
        <p:spPr>
          <a:xfrm>
            <a:off x="8756823" y="2856381"/>
            <a:ext cx="3891280" cy="241980"/>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tIns="72000" rtlCol="0" anchor="ctr"/>
          <a:lstStyle/>
          <a:p>
            <a:pPr algn="ctr">
              <a:lnSpc>
                <a:spcPts val="1000"/>
              </a:lnSpc>
            </a:pPr>
            <a:r>
              <a:rPr lang="ja-JP" altLang="en-US" sz="1000" dirty="0">
                <a:solidFill>
                  <a:srgbClr val="FF0000"/>
                </a:solidFill>
                <a:latin typeface="Meiryo UI" panose="020B0604030504040204" pitchFamily="50" charset="-128"/>
                <a:ea typeface="Meiryo UI" panose="020B0604030504040204" pitchFamily="50" charset="-128"/>
              </a:rPr>
              <a:t>（</a:t>
            </a:r>
            <a:r>
              <a:rPr lang="en-US" altLang="ja-JP" sz="1000" dirty="0">
                <a:solidFill>
                  <a:srgbClr val="FF0000"/>
                </a:solidFill>
                <a:latin typeface="Meiryo UI" panose="020B0604030504040204" pitchFamily="50" charset="-128"/>
                <a:ea typeface="Meiryo UI" panose="020B0604030504040204" pitchFamily="50" charset="-128"/>
              </a:rPr>
              <a:t>※</a:t>
            </a:r>
            <a:r>
              <a:rPr lang="ja-JP" altLang="en-US" sz="1000" dirty="0">
                <a:solidFill>
                  <a:srgbClr val="FF0000"/>
                </a:solidFill>
                <a:latin typeface="Meiryo UI" panose="020B0604030504040204" pitchFamily="50" charset="-128"/>
                <a:ea typeface="Meiryo UI" panose="020B0604030504040204" pitchFamily="50" charset="-128"/>
              </a:rPr>
              <a:t>第</a:t>
            </a:r>
            <a:r>
              <a:rPr lang="en-US" altLang="ja-JP" sz="1000" dirty="0">
                <a:solidFill>
                  <a:srgbClr val="FF0000"/>
                </a:solidFill>
                <a:latin typeface="Meiryo UI" panose="020B0604030504040204" pitchFamily="50" charset="-128"/>
                <a:ea typeface="Meiryo UI" panose="020B0604030504040204" pitchFamily="50" charset="-128"/>
              </a:rPr>
              <a:t>2</a:t>
            </a:r>
            <a:r>
              <a:rPr lang="ja-JP" altLang="en-US" sz="1000" dirty="0">
                <a:solidFill>
                  <a:srgbClr val="FF0000"/>
                </a:solidFill>
                <a:latin typeface="Meiryo UI" panose="020B0604030504040204" pitchFamily="50" charset="-128"/>
                <a:ea typeface="Meiryo UI" panose="020B0604030504040204" pitchFamily="50" charset="-128"/>
              </a:rPr>
              <a:t>期総合戦略改訂版では（赤字部）を改訂もしくは追加）</a:t>
            </a:r>
            <a:endParaRPr lang="en-US" altLang="ja-JP" sz="1000" dirty="0">
              <a:solidFill>
                <a:srgbClr val="FF000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9906098" y="9103503"/>
            <a:ext cx="2880360" cy="511175"/>
          </a:xfrm>
        </p:spPr>
        <p:txBody>
          <a:bodyPr/>
          <a:lstStyle/>
          <a:p>
            <a:fld id="{4E07F29A-F6FF-480A-A45F-FDB1DF2B2251}" type="slidenum">
              <a:rPr kumimoji="1" lang="ja-JP" altLang="en-US" sz="2000" smtClean="0">
                <a:solidFill>
                  <a:schemeClr val="tx1"/>
                </a:solidFill>
                <a:latin typeface="Meiryo UI" panose="020B0604030504040204" pitchFamily="50" charset="-128"/>
                <a:ea typeface="Meiryo UI" panose="020B0604030504040204" pitchFamily="50" charset="-128"/>
              </a:rPr>
              <a:t>4</a:t>
            </a:fld>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2041282" y="6046528"/>
            <a:ext cx="314708" cy="27075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500" dirty="0" smtClean="0">
                <a:solidFill>
                  <a:srgbClr val="FF0000"/>
                </a:solidFill>
              </a:rPr>
              <a:t>(</a:t>
            </a:r>
            <a:r>
              <a:rPr kumimoji="1" lang="ja-JP" altLang="en-US" sz="500" dirty="0" smtClean="0">
                <a:solidFill>
                  <a:srgbClr val="FF0000"/>
                </a:solidFill>
              </a:rPr>
              <a:t>案</a:t>
            </a:r>
            <a:r>
              <a:rPr kumimoji="1" lang="en-US" altLang="ja-JP" sz="500" dirty="0" smtClean="0">
                <a:solidFill>
                  <a:srgbClr val="FF0000"/>
                </a:solidFill>
              </a:rPr>
              <a:t>)</a:t>
            </a:r>
            <a:endParaRPr kumimoji="1" lang="ja-JP" altLang="en-US" sz="500" dirty="0">
              <a:solidFill>
                <a:srgbClr val="FF0000"/>
              </a:solidFill>
            </a:endParaRPr>
          </a:p>
        </p:txBody>
      </p:sp>
      <p:sp>
        <p:nvSpPr>
          <p:cNvPr id="34" name="正方形/長方形 33"/>
          <p:cNvSpPr/>
          <p:nvPr/>
        </p:nvSpPr>
        <p:spPr>
          <a:xfrm>
            <a:off x="12193682" y="6163179"/>
            <a:ext cx="445855" cy="28777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500" dirty="0" smtClean="0">
                <a:solidFill>
                  <a:srgbClr val="FF0000"/>
                </a:solidFill>
              </a:rPr>
              <a:t>(</a:t>
            </a:r>
            <a:r>
              <a:rPr kumimoji="1" lang="ja-JP" altLang="en-US" sz="500" dirty="0" smtClean="0">
                <a:solidFill>
                  <a:srgbClr val="FF0000"/>
                </a:solidFill>
              </a:rPr>
              <a:t>案</a:t>
            </a:r>
            <a:r>
              <a:rPr kumimoji="1" lang="en-US" altLang="ja-JP" sz="500" dirty="0" smtClean="0">
                <a:solidFill>
                  <a:srgbClr val="FF0000"/>
                </a:solidFill>
              </a:rPr>
              <a:t>)</a:t>
            </a:r>
            <a:endParaRPr kumimoji="1" lang="ja-JP" altLang="en-US" sz="500" dirty="0">
              <a:solidFill>
                <a:srgbClr val="FF0000"/>
              </a:solidFill>
            </a:endParaRPr>
          </a:p>
        </p:txBody>
      </p:sp>
      <p:sp>
        <p:nvSpPr>
          <p:cNvPr id="35" name="正方形/長方形 34"/>
          <p:cNvSpPr/>
          <p:nvPr/>
        </p:nvSpPr>
        <p:spPr>
          <a:xfrm>
            <a:off x="7231628" y="6344357"/>
            <a:ext cx="314708" cy="27075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500" dirty="0" smtClean="0">
                <a:solidFill>
                  <a:srgbClr val="FF0000"/>
                </a:solidFill>
              </a:rPr>
              <a:t>(</a:t>
            </a:r>
            <a:r>
              <a:rPr kumimoji="1" lang="ja-JP" altLang="en-US" sz="500" dirty="0" smtClean="0">
                <a:solidFill>
                  <a:srgbClr val="FF0000"/>
                </a:solidFill>
              </a:rPr>
              <a:t>案</a:t>
            </a:r>
            <a:r>
              <a:rPr kumimoji="1" lang="en-US" altLang="ja-JP" sz="500" dirty="0" smtClean="0">
                <a:solidFill>
                  <a:srgbClr val="FF0000"/>
                </a:solidFill>
              </a:rPr>
              <a:t>)</a:t>
            </a:r>
            <a:endParaRPr kumimoji="1" lang="ja-JP" altLang="en-US" sz="500" dirty="0">
              <a:solidFill>
                <a:srgbClr val="FF0000"/>
              </a:solidFill>
            </a:endParaRPr>
          </a:p>
        </p:txBody>
      </p:sp>
      <p:sp>
        <p:nvSpPr>
          <p:cNvPr id="44" name="正方形/長方形 43"/>
          <p:cNvSpPr/>
          <p:nvPr/>
        </p:nvSpPr>
        <p:spPr>
          <a:xfrm>
            <a:off x="180081" y="672646"/>
            <a:ext cx="13081635" cy="1323439"/>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a:spAutoFit/>
          </a:bodyPr>
          <a:lstStyle/>
          <a:p>
            <a:pPr>
              <a:lnSpc>
                <a:spcPts val="1200"/>
              </a:lnSpc>
            </a:pPr>
            <a:r>
              <a:rPr lang="ja-JP" altLang="en-US" sz="1120" dirty="0">
                <a:solidFill>
                  <a:schemeClr val="tx1"/>
                </a:solidFill>
                <a:latin typeface="Meiryo UI" panose="020B0604030504040204" pitchFamily="50" charset="-128"/>
                <a:ea typeface="Meiryo UI" panose="020B0604030504040204" pitchFamily="50" charset="-128"/>
              </a:rPr>
              <a:t>○　</a:t>
            </a:r>
            <a:r>
              <a:rPr lang="en-US" altLang="ja-JP" sz="1120" dirty="0">
                <a:solidFill>
                  <a:schemeClr val="tx1"/>
                </a:solidFill>
                <a:latin typeface="Meiryo UI" panose="020B0604030504040204" pitchFamily="50" charset="-128"/>
                <a:ea typeface="Meiryo UI" panose="020B0604030504040204" pitchFamily="50" charset="-128"/>
              </a:rPr>
              <a:t>2020</a:t>
            </a:r>
            <a:r>
              <a:rPr lang="ja-JP" altLang="en-US" sz="1120" dirty="0">
                <a:solidFill>
                  <a:schemeClr val="tx1"/>
                </a:solidFill>
                <a:latin typeface="Meiryo UI" panose="020B0604030504040204" pitchFamily="50" charset="-128"/>
                <a:ea typeface="Meiryo UI" panose="020B0604030504040204" pitchFamily="50" charset="-128"/>
              </a:rPr>
              <a:t>年以降、新型コロナウイルスの感染拡大によりインバウンドの消失や雇用環境の悪化など、大阪経済や府民生活が甚大な影響を受けるとともに、新たな生活様式、行動変容が生じており、この</a:t>
            </a:r>
            <a:r>
              <a:rPr lang="ja-JP" altLang="en-US" sz="1120" dirty="0" smtClean="0">
                <a:solidFill>
                  <a:schemeClr val="tx1"/>
                </a:solidFill>
                <a:latin typeface="Meiryo UI" panose="020B0604030504040204" pitchFamily="50" charset="-128"/>
                <a:ea typeface="Meiryo UI" panose="020B0604030504040204" pitchFamily="50" charset="-128"/>
              </a:rPr>
              <a:t>コロナ禍に</a:t>
            </a:r>
            <a:r>
              <a:rPr lang="ja-JP" altLang="en-US" sz="1120" dirty="0">
                <a:solidFill>
                  <a:schemeClr val="tx1"/>
                </a:solidFill>
                <a:latin typeface="Meiryo UI" panose="020B0604030504040204" pitchFamily="50" charset="-128"/>
                <a:ea typeface="Meiryo UI" panose="020B0604030504040204" pitchFamily="50" charset="-128"/>
              </a:rPr>
              <a:t>よる様々</a:t>
            </a:r>
            <a:endParaRPr lang="en-US" altLang="ja-JP" sz="1120" dirty="0">
              <a:solidFill>
                <a:schemeClr val="tx1"/>
              </a:solidFill>
              <a:latin typeface="Meiryo UI" panose="020B0604030504040204" pitchFamily="50" charset="-128"/>
              <a:ea typeface="Meiryo UI" panose="020B0604030504040204" pitchFamily="50" charset="-128"/>
            </a:endParaRPr>
          </a:p>
          <a:p>
            <a:pPr>
              <a:lnSpc>
                <a:spcPts val="1200"/>
              </a:lnSpc>
            </a:pPr>
            <a:r>
              <a:rPr lang="ja-JP" altLang="en-US" sz="1120" dirty="0">
                <a:solidFill>
                  <a:schemeClr val="tx1"/>
                </a:solidFill>
                <a:latin typeface="Meiryo UI" panose="020B0604030504040204" pitchFamily="50" charset="-128"/>
                <a:ea typeface="Meiryo UI" panose="020B0604030504040204" pitchFamily="50" charset="-128"/>
              </a:rPr>
              <a:t>　　 な影響を踏まえた上で、まち・ひと・しごとの好循環に向けた</a:t>
            </a:r>
            <a:r>
              <a:rPr lang="ja-JP" altLang="en-US" sz="1120" dirty="0" smtClean="0">
                <a:solidFill>
                  <a:schemeClr val="tx1"/>
                </a:solidFill>
                <a:latin typeface="Meiryo UI" panose="020B0604030504040204" pitchFamily="50" charset="-128"/>
                <a:ea typeface="Meiryo UI" panose="020B0604030504040204" pitchFamily="50" charset="-128"/>
              </a:rPr>
              <a:t>取組みを</a:t>
            </a:r>
            <a:r>
              <a:rPr lang="ja-JP" altLang="en-US" sz="1120" dirty="0">
                <a:solidFill>
                  <a:schemeClr val="tx1"/>
                </a:solidFill>
                <a:latin typeface="Meiryo UI" panose="020B0604030504040204" pitchFamily="50" charset="-128"/>
                <a:ea typeface="Meiryo UI" panose="020B0604030504040204" pitchFamily="50" charset="-128"/>
              </a:rPr>
              <a:t>推進することが求められています。</a:t>
            </a:r>
            <a:endParaRPr lang="en-US" altLang="ja-JP" sz="1120" dirty="0">
              <a:solidFill>
                <a:schemeClr val="tx1"/>
              </a:solidFill>
              <a:latin typeface="Meiryo UI" panose="020B0604030504040204" pitchFamily="50" charset="-128"/>
              <a:ea typeface="Meiryo UI" panose="020B0604030504040204" pitchFamily="50" charset="-128"/>
            </a:endParaRPr>
          </a:p>
          <a:p>
            <a:pPr>
              <a:lnSpc>
                <a:spcPts val="1200"/>
              </a:lnSpc>
            </a:pPr>
            <a:r>
              <a:rPr lang="ja-JP" altLang="en-US" sz="1120" dirty="0">
                <a:solidFill>
                  <a:schemeClr val="tx1"/>
                </a:solidFill>
                <a:latin typeface="Meiryo UI" panose="020B0604030504040204" pitchFamily="50" charset="-128"/>
                <a:ea typeface="Meiryo UI" panose="020B0604030504040204" pitchFamily="50" charset="-128"/>
              </a:rPr>
              <a:t>○　これまでの第２期大阪府まち・ひと・しごと創生総合戦略の方向性は引き続き踏襲しつつ、</a:t>
            </a:r>
            <a:endParaRPr lang="en-US" altLang="ja-JP" sz="1120" dirty="0">
              <a:solidFill>
                <a:schemeClr val="tx1"/>
              </a:solidFill>
              <a:latin typeface="Meiryo UI" panose="020B0604030504040204" pitchFamily="50" charset="-128"/>
              <a:ea typeface="Meiryo UI" panose="020B0604030504040204" pitchFamily="50" charset="-128"/>
            </a:endParaRPr>
          </a:p>
          <a:p>
            <a:pPr>
              <a:lnSpc>
                <a:spcPts val="1200"/>
              </a:lnSpc>
            </a:pPr>
            <a:r>
              <a:rPr lang="ja-JP" altLang="en-US" sz="1120" dirty="0">
                <a:solidFill>
                  <a:schemeClr val="tx1"/>
                </a:solidFill>
                <a:latin typeface="Meiryo UI" panose="020B0604030504040204" pitchFamily="50" charset="-128"/>
                <a:ea typeface="Meiryo UI" panose="020B0604030504040204" pitchFamily="50" charset="-128"/>
              </a:rPr>
              <a:t>　　　・令和</a:t>
            </a:r>
            <a:r>
              <a:rPr lang="en-US" altLang="ja-JP" sz="1120" dirty="0">
                <a:solidFill>
                  <a:schemeClr val="tx1"/>
                </a:solidFill>
                <a:latin typeface="Meiryo UI" panose="020B0604030504040204" pitchFamily="50" charset="-128"/>
                <a:ea typeface="Meiryo UI" panose="020B0604030504040204" pitchFamily="50" charset="-128"/>
              </a:rPr>
              <a:t>2</a:t>
            </a:r>
            <a:r>
              <a:rPr lang="ja-JP" altLang="en-US" sz="1120" dirty="0">
                <a:solidFill>
                  <a:schemeClr val="tx1"/>
                </a:solidFill>
                <a:latin typeface="Meiryo UI" panose="020B0604030504040204" pitchFamily="50" charset="-128"/>
                <a:ea typeface="Meiryo UI" panose="020B0604030504040204" pitchFamily="50" charset="-128"/>
              </a:rPr>
              <a:t>年</a:t>
            </a:r>
            <a:r>
              <a:rPr lang="en-US" altLang="ja-JP" sz="1120" dirty="0">
                <a:solidFill>
                  <a:schemeClr val="tx1"/>
                </a:solidFill>
                <a:latin typeface="Meiryo UI" panose="020B0604030504040204" pitchFamily="50" charset="-128"/>
                <a:ea typeface="Meiryo UI" panose="020B0604030504040204" pitchFamily="50" charset="-128"/>
              </a:rPr>
              <a:t>12</a:t>
            </a:r>
            <a:r>
              <a:rPr lang="ja-JP" altLang="en-US" sz="1120" dirty="0">
                <a:solidFill>
                  <a:schemeClr val="tx1"/>
                </a:solidFill>
                <a:latin typeface="Meiryo UI" panose="020B0604030504040204" pitchFamily="50" charset="-128"/>
                <a:ea typeface="Meiryo UI" panose="020B0604030504040204" pitchFamily="50" charset="-128"/>
              </a:rPr>
              <a:t>月の</a:t>
            </a:r>
            <a:r>
              <a:rPr lang="ja-JP" altLang="en-US" sz="1120" b="1" dirty="0">
                <a:solidFill>
                  <a:srgbClr val="FF0000"/>
                </a:solidFill>
                <a:latin typeface="Meiryo UI" panose="020B0604030504040204" pitchFamily="50" charset="-128"/>
                <a:ea typeface="Meiryo UI" panose="020B0604030504040204" pitchFamily="50" charset="-128"/>
              </a:rPr>
              <a:t>国の第</a:t>
            </a:r>
            <a:r>
              <a:rPr lang="en-US" altLang="ja-JP" sz="1120" b="1" dirty="0">
                <a:solidFill>
                  <a:srgbClr val="FF0000"/>
                </a:solidFill>
                <a:latin typeface="Meiryo UI" panose="020B0604030504040204" pitchFamily="50" charset="-128"/>
                <a:ea typeface="Meiryo UI" panose="020B0604030504040204" pitchFamily="50" charset="-128"/>
              </a:rPr>
              <a:t>2</a:t>
            </a:r>
            <a:r>
              <a:rPr lang="ja-JP" altLang="en-US" sz="1120" b="1" dirty="0">
                <a:solidFill>
                  <a:srgbClr val="FF0000"/>
                </a:solidFill>
                <a:latin typeface="Meiryo UI" panose="020B0604030504040204" pitchFamily="50" charset="-128"/>
                <a:ea typeface="Meiryo UI" panose="020B0604030504040204" pitchFamily="50" charset="-128"/>
              </a:rPr>
              <a:t>期総合戦略の改訂</a:t>
            </a:r>
            <a:r>
              <a:rPr lang="ja-JP" altLang="en-US" sz="1120" dirty="0">
                <a:solidFill>
                  <a:schemeClr val="tx1"/>
                </a:solidFill>
                <a:latin typeface="Meiryo UI" panose="020B0604030504040204" pitchFamily="50" charset="-128"/>
                <a:ea typeface="Meiryo UI" panose="020B0604030504040204" pitchFamily="50" charset="-128"/>
              </a:rPr>
              <a:t>に盛り込まれた</a:t>
            </a:r>
            <a:r>
              <a:rPr lang="ja-JP" altLang="en-US" sz="1120" b="1" dirty="0">
                <a:solidFill>
                  <a:srgbClr val="FF0000"/>
                </a:solidFill>
                <a:latin typeface="Meiryo UI" panose="020B0604030504040204" pitchFamily="50" charset="-128"/>
                <a:ea typeface="Meiryo UI" panose="020B0604030504040204" pitchFamily="50" charset="-128"/>
              </a:rPr>
              <a:t>脱炭素社会</a:t>
            </a:r>
            <a:r>
              <a:rPr lang="ja-JP" altLang="en-US" sz="1120" dirty="0">
                <a:solidFill>
                  <a:schemeClr val="tx1"/>
                </a:solidFill>
                <a:latin typeface="Meiryo UI" panose="020B0604030504040204" pitchFamily="50" charset="-128"/>
                <a:ea typeface="Meiryo UI" panose="020B0604030504040204" pitchFamily="50" charset="-128"/>
              </a:rPr>
              <a:t>や</a:t>
            </a:r>
            <a:r>
              <a:rPr lang="ja-JP" altLang="en-US" sz="1120" b="1" dirty="0">
                <a:solidFill>
                  <a:srgbClr val="FF0000"/>
                </a:solidFill>
                <a:latin typeface="Meiryo UI" panose="020B0604030504040204" pitchFamily="50" charset="-128"/>
                <a:ea typeface="Meiryo UI" panose="020B0604030504040204" pitchFamily="50" charset="-128"/>
              </a:rPr>
              <a:t>テレワーク</a:t>
            </a:r>
            <a:r>
              <a:rPr lang="ja-JP" altLang="en-US" sz="1120" dirty="0">
                <a:solidFill>
                  <a:schemeClr val="tx1"/>
                </a:solidFill>
                <a:latin typeface="Meiryo UI" panose="020B0604030504040204" pitchFamily="50" charset="-128"/>
                <a:ea typeface="Meiryo UI" panose="020B0604030504040204" pitchFamily="50" charset="-128"/>
              </a:rPr>
              <a:t>といった新たな地方創生の</a:t>
            </a:r>
            <a:r>
              <a:rPr lang="ja-JP" altLang="en-US" sz="1120" dirty="0" smtClean="0">
                <a:solidFill>
                  <a:schemeClr val="tx1"/>
                </a:solidFill>
                <a:latin typeface="Meiryo UI" panose="020B0604030504040204" pitchFamily="50" charset="-128"/>
                <a:ea typeface="Meiryo UI" panose="020B0604030504040204" pitchFamily="50" charset="-128"/>
              </a:rPr>
              <a:t>取組み、</a:t>
            </a:r>
            <a:endParaRPr lang="en-US" altLang="ja-JP" sz="1120" dirty="0">
              <a:solidFill>
                <a:schemeClr val="tx1"/>
              </a:solidFill>
              <a:latin typeface="Meiryo UI" panose="020B0604030504040204" pitchFamily="50" charset="-128"/>
              <a:ea typeface="Meiryo UI" panose="020B0604030504040204" pitchFamily="50" charset="-128"/>
            </a:endParaRPr>
          </a:p>
          <a:p>
            <a:pPr>
              <a:lnSpc>
                <a:spcPts val="1200"/>
              </a:lnSpc>
            </a:pPr>
            <a:r>
              <a:rPr lang="ja-JP" altLang="en-US" sz="1120" dirty="0">
                <a:solidFill>
                  <a:schemeClr val="tx1"/>
                </a:solidFill>
                <a:latin typeface="Meiryo UI" panose="020B0604030504040204" pitchFamily="50" charset="-128"/>
                <a:ea typeface="Meiryo UI" panose="020B0604030504040204" pitchFamily="50" charset="-128"/>
              </a:rPr>
              <a:t>　　　・令和</a:t>
            </a:r>
            <a:r>
              <a:rPr lang="en-US" altLang="ja-JP" sz="1120" dirty="0">
                <a:solidFill>
                  <a:schemeClr val="tx1"/>
                </a:solidFill>
                <a:latin typeface="Meiryo UI" panose="020B0604030504040204" pitchFamily="50" charset="-128"/>
                <a:ea typeface="Meiryo UI" panose="020B0604030504040204" pitchFamily="50" charset="-128"/>
              </a:rPr>
              <a:t>2</a:t>
            </a:r>
            <a:r>
              <a:rPr lang="ja-JP" altLang="en-US" sz="1120" dirty="0">
                <a:solidFill>
                  <a:schemeClr val="tx1"/>
                </a:solidFill>
                <a:latin typeface="Meiryo UI" panose="020B0604030504040204" pitchFamily="50" charset="-128"/>
                <a:ea typeface="Meiryo UI" panose="020B0604030504040204" pitchFamily="50" charset="-128"/>
              </a:rPr>
              <a:t>年</a:t>
            </a:r>
            <a:r>
              <a:rPr lang="en-US" altLang="ja-JP" sz="1120" dirty="0">
                <a:solidFill>
                  <a:schemeClr val="tx1"/>
                </a:solidFill>
                <a:latin typeface="Meiryo UI" panose="020B0604030504040204" pitchFamily="50" charset="-128"/>
                <a:ea typeface="Meiryo UI" panose="020B0604030504040204" pitchFamily="50" charset="-128"/>
              </a:rPr>
              <a:t>12</a:t>
            </a:r>
            <a:r>
              <a:rPr lang="ja-JP" altLang="en-US" sz="1120" dirty="0">
                <a:solidFill>
                  <a:schemeClr val="tx1"/>
                </a:solidFill>
                <a:latin typeface="Meiryo UI" panose="020B0604030504040204" pitchFamily="50" charset="-128"/>
                <a:ea typeface="Meiryo UI" panose="020B0604030504040204" pitchFamily="50" charset="-128"/>
              </a:rPr>
              <a:t>月に新たに策定された</a:t>
            </a:r>
            <a:r>
              <a:rPr lang="ja-JP" altLang="en-US" sz="1120" b="1" dirty="0">
                <a:solidFill>
                  <a:srgbClr val="FF0000"/>
                </a:solidFill>
                <a:latin typeface="Meiryo UI" panose="020B0604030504040204" pitchFamily="50" charset="-128"/>
                <a:ea typeface="Meiryo UI" panose="020B0604030504040204" pitchFamily="50" charset="-128"/>
              </a:rPr>
              <a:t>「大阪の再生・成長に向けた新戦略」</a:t>
            </a:r>
            <a:r>
              <a:rPr lang="ja-JP" altLang="en-US" sz="1120" dirty="0">
                <a:solidFill>
                  <a:schemeClr val="tx1"/>
                </a:solidFill>
                <a:latin typeface="Meiryo UI" panose="020B0604030504040204" pitchFamily="50" charset="-128"/>
                <a:ea typeface="Meiryo UI" panose="020B0604030504040204" pitchFamily="50" charset="-128"/>
              </a:rPr>
              <a:t>によって示された大阪経済の再生に向けた新たな経済指標と</a:t>
            </a:r>
            <a:r>
              <a:rPr lang="ja-JP" altLang="en-US" sz="1120" b="1" dirty="0">
                <a:solidFill>
                  <a:srgbClr val="FF0000"/>
                </a:solidFill>
                <a:latin typeface="Meiryo UI" panose="020B0604030504040204" pitchFamily="50" charset="-128"/>
                <a:ea typeface="Meiryo UI" panose="020B0604030504040204" pitchFamily="50" charset="-128"/>
              </a:rPr>
              <a:t>スタートアップ、イノベーションの創出</a:t>
            </a:r>
            <a:r>
              <a:rPr lang="ja-JP" altLang="en-US" sz="1120" dirty="0">
                <a:solidFill>
                  <a:srgbClr val="FF0000"/>
                </a:solidFill>
                <a:latin typeface="Meiryo UI" panose="020B0604030504040204" pitchFamily="50" charset="-128"/>
                <a:ea typeface="Meiryo UI" panose="020B0604030504040204" pitchFamily="50" charset="-128"/>
              </a:rPr>
              <a:t>、</a:t>
            </a:r>
            <a:r>
              <a:rPr lang="ja-JP" altLang="en-US" sz="1120" b="1" dirty="0">
                <a:solidFill>
                  <a:srgbClr val="FF0000"/>
                </a:solidFill>
                <a:latin typeface="Meiryo UI" panose="020B0604030504040204" pitchFamily="50" charset="-128"/>
                <a:ea typeface="Meiryo UI" panose="020B0604030504040204" pitchFamily="50" charset="-128"/>
              </a:rPr>
              <a:t>国際金融都市の実現に向けた挑戦</a:t>
            </a:r>
            <a:endParaRPr lang="en-US" altLang="ja-JP" sz="1120" b="1" dirty="0">
              <a:solidFill>
                <a:srgbClr val="FF0000"/>
              </a:solidFill>
              <a:latin typeface="Meiryo UI" panose="020B0604030504040204" pitchFamily="50" charset="-128"/>
              <a:ea typeface="Meiryo UI" panose="020B0604030504040204" pitchFamily="50" charset="-128"/>
            </a:endParaRPr>
          </a:p>
          <a:p>
            <a:pPr>
              <a:lnSpc>
                <a:spcPts val="1200"/>
              </a:lnSpc>
            </a:pPr>
            <a:r>
              <a:rPr lang="ja-JP" altLang="en-US" sz="1120" b="1" dirty="0">
                <a:solidFill>
                  <a:srgbClr val="FF0000"/>
                </a:solidFill>
                <a:latin typeface="Meiryo UI" panose="020B0604030504040204" pitchFamily="50" charset="-128"/>
                <a:ea typeface="Meiryo UI" panose="020B0604030504040204" pitchFamily="50" charset="-128"/>
              </a:rPr>
              <a:t>　　　　</a:t>
            </a:r>
            <a:r>
              <a:rPr lang="ja-JP" altLang="en-US" sz="1120" dirty="0">
                <a:solidFill>
                  <a:schemeClr val="tx1"/>
                </a:solidFill>
                <a:latin typeface="Meiryo UI" panose="020B0604030504040204" pitchFamily="50" charset="-128"/>
                <a:ea typeface="Meiryo UI" panose="020B0604030504040204" pitchFamily="50" charset="-128"/>
              </a:rPr>
              <a:t>といったポストコロナを見据えた</a:t>
            </a:r>
            <a:r>
              <a:rPr lang="ja-JP" altLang="en-US" sz="1120" dirty="0" smtClean="0">
                <a:solidFill>
                  <a:schemeClr val="tx1"/>
                </a:solidFill>
                <a:latin typeface="Meiryo UI" panose="020B0604030504040204" pitchFamily="50" charset="-128"/>
                <a:ea typeface="Meiryo UI" panose="020B0604030504040204" pitchFamily="50" charset="-128"/>
              </a:rPr>
              <a:t>取組み、</a:t>
            </a:r>
            <a:endParaRPr lang="en-US" altLang="ja-JP" sz="1120" dirty="0">
              <a:solidFill>
                <a:schemeClr val="tx1"/>
              </a:solidFill>
              <a:latin typeface="Meiryo UI" panose="020B0604030504040204" pitchFamily="50" charset="-128"/>
              <a:ea typeface="Meiryo UI" panose="020B0604030504040204" pitchFamily="50" charset="-128"/>
            </a:endParaRPr>
          </a:p>
          <a:p>
            <a:pPr>
              <a:lnSpc>
                <a:spcPts val="1200"/>
              </a:lnSpc>
            </a:pPr>
            <a:r>
              <a:rPr lang="ja-JP" altLang="en-US" sz="1120" dirty="0">
                <a:solidFill>
                  <a:schemeClr val="tx1"/>
                </a:solidFill>
                <a:latin typeface="Meiryo UI" panose="020B0604030504040204" pitchFamily="50" charset="-128"/>
                <a:ea typeface="Meiryo UI" panose="020B0604030504040204" pitchFamily="50" charset="-128"/>
              </a:rPr>
              <a:t>　　　・令和</a:t>
            </a:r>
            <a:r>
              <a:rPr lang="en-US" altLang="ja-JP" sz="1120" dirty="0">
                <a:solidFill>
                  <a:schemeClr val="tx1"/>
                </a:solidFill>
                <a:latin typeface="Meiryo UI" panose="020B0604030504040204" pitchFamily="50" charset="-128"/>
                <a:ea typeface="Meiryo UI" panose="020B0604030504040204" pitchFamily="50" charset="-128"/>
              </a:rPr>
              <a:t>3</a:t>
            </a:r>
            <a:r>
              <a:rPr lang="ja-JP" altLang="en-US" sz="1120" dirty="0">
                <a:solidFill>
                  <a:schemeClr val="tx1"/>
                </a:solidFill>
                <a:latin typeface="Meiryo UI" panose="020B0604030504040204" pitchFamily="50" charset="-128"/>
                <a:ea typeface="Meiryo UI" panose="020B0604030504040204" pitchFamily="50" charset="-128"/>
              </a:rPr>
              <a:t>年</a:t>
            </a:r>
            <a:r>
              <a:rPr lang="en-US" altLang="ja-JP" sz="1120" dirty="0">
                <a:solidFill>
                  <a:schemeClr val="tx1"/>
                </a:solidFill>
                <a:latin typeface="Meiryo UI" panose="020B0604030504040204" pitchFamily="50" charset="-128"/>
                <a:ea typeface="Meiryo UI" panose="020B0604030504040204" pitchFamily="50" charset="-128"/>
              </a:rPr>
              <a:t>3</a:t>
            </a:r>
            <a:r>
              <a:rPr lang="ja-JP" altLang="en-US" sz="1120" dirty="0">
                <a:solidFill>
                  <a:schemeClr val="tx1"/>
                </a:solidFill>
                <a:latin typeface="Meiryo UI" panose="020B0604030504040204" pitchFamily="50" charset="-128"/>
                <a:ea typeface="Meiryo UI" panose="020B0604030504040204" pitchFamily="50" charset="-128"/>
              </a:rPr>
              <a:t>月策定の</a:t>
            </a:r>
            <a:r>
              <a:rPr lang="ja-JP" altLang="en-US" sz="1120" b="1" dirty="0">
                <a:solidFill>
                  <a:srgbClr val="FF0000"/>
                </a:solidFill>
                <a:latin typeface="Meiryo UI" panose="020B0604030504040204" pitchFamily="50" charset="-128"/>
                <a:ea typeface="Meiryo UI" panose="020B0604030504040204" pitchFamily="50" charset="-128"/>
              </a:rPr>
              <a:t>「</a:t>
            </a:r>
            <a:r>
              <a:rPr lang="zh-TW" altLang="en-US" sz="1120" b="1" dirty="0">
                <a:solidFill>
                  <a:srgbClr val="FF0000"/>
                </a:solidFill>
                <a:latin typeface="Meiryo UI" panose="020B0604030504040204" pitchFamily="50" charset="-128"/>
                <a:ea typeface="Meiryo UI" panose="020B0604030504040204" pitchFamily="50" charset="-128"/>
              </a:rPr>
              <a:t>大阪都市魅力創造戦略</a:t>
            </a:r>
            <a:r>
              <a:rPr lang="en-US" altLang="zh-TW" sz="1120" b="1" dirty="0">
                <a:solidFill>
                  <a:srgbClr val="FF0000"/>
                </a:solidFill>
                <a:latin typeface="Meiryo UI" panose="020B0604030504040204" pitchFamily="50" charset="-128"/>
                <a:ea typeface="Meiryo UI" panose="020B0604030504040204" pitchFamily="50" charset="-128"/>
              </a:rPr>
              <a:t>2025</a:t>
            </a:r>
            <a:r>
              <a:rPr lang="ja-JP" altLang="en-US" sz="1120" b="1" dirty="0">
                <a:solidFill>
                  <a:srgbClr val="FF0000"/>
                </a:solidFill>
                <a:latin typeface="Meiryo UI" panose="020B0604030504040204" pitchFamily="50" charset="-128"/>
                <a:ea typeface="Meiryo UI" panose="020B0604030504040204" pitchFamily="50" charset="-128"/>
              </a:rPr>
              <a:t>」</a:t>
            </a:r>
            <a:r>
              <a:rPr lang="ja-JP" altLang="en-US" sz="1120" dirty="0">
                <a:solidFill>
                  <a:schemeClr val="tx1"/>
                </a:solidFill>
                <a:latin typeface="Meiryo UI" panose="020B0604030504040204" pitchFamily="50" charset="-128"/>
                <a:ea typeface="Meiryo UI" panose="020B0604030504040204" pitchFamily="50" charset="-128"/>
              </a:rPr>
              <a:t>によって新たに示される国内外の誘客に向けた指標</a:t>
            </a:r>
            <a:endParaRPr lang="en-US" altLang="ja-JP" sz="1120" dirty="0">
              <a:solidFill>
                <a:schemeClr val="tx1"/>
              </a:solidFill>
              <a:latin typeface="Meiryo UI" panose="020B0604030504040204" pitchFamily="50" charset="-128"/>
              <a:ea typeface="Meiryo UI" panose="020B0604030504040204" pitchFamily="50" charset="-128"/>
            </a:endParaRPr>
          </a:p>
          <a:p>
            <a:pPr>
              <a:lnSpc>
                <a:spcPts val="1200"/>
              </a:lnSpc>
            </a:pPr>
            <a:r>
              <a:rPr lang="ja-JP" altLang="en-US" sz="1120" dirty="0">
                <a:solidFill>
                  <a:schemeClr val="tx1"/>
                </a:solidFill>
                <a:latin typeface="Meiryo UI" panose="020B0604030504040204" pitchFamily="50" charset="-128"/>
                <a:ea typeface="Meiryo UI" panose="020B0604030504040204" pitchFamily="50" charset="-128"/>
              </a:rPr>
              <a:t>　　 との整合性を図り、感染症拡大を受けた大阪府経済への影響や、新たな生活様式、行動変容を踏まえた地方創生の推進のため、本戦略の</a:t>
            </a:r>
            <a:r>
              <a:rPr lang="en-US" altLang="ja-JP" sz="1120" dirty="0">
                <a:solidFill>
                  <a:schemeClr val="tx1"/>
                </a:solidFill>
                <a:latin typeface="Meiryo UI" panose="020B0604030504040204" pitchFamily="50" charset="-128"/>
                <a:ea typeface="Meiryo UI" panose="020B0604030504040204" pitchFamily="50" charset="-128"/>
              </a:rPr>
              <a:t>KPI</a:t>
            </a:r>
            <a:r>
              <a:rPr lang="ja-JP" altLang="en-US" sz="1120" dirty="0">
                <a:solidFill>
                  <a:schemeClr val="tx1"/>
                </a:solidFill>
                <a:latin typeface="Meiryo UI" panose="020B0604030504040204" pitchFamily="50" charset="-128"/>
                <a:ea typeface="Meiryo UI" panose="020B0604030504040204" pitchFamily="50" charset="-128"/>
              </a:rPr>
              <a:t>の一部を改訂し、新たな</a:t>
            </a:r>
            <a:r>
              <a:rPr lang="ja-JP" altLang="en-US" sz="1120" dirty="0" smtClean="0">
                <a:solidFill>
                  <a:schemeClr val="tx1"/>
                </a:solidFill>
                <a:latin typeface="Meiryo UI" panose="020B0604030504040204" pitchFamily="50" charset="-128"/>
                <a:ea typeface="Meiryo UI" panose="020B0604030504040204" pitchFamily="50" charset="-128"/>
              </a:rPr>
              <a:t>取組みの</a:t>
            </a:r>
            <a:r>
              <a:rPr lang="ja-JP" altLang="en-US" sz="1120" dirty="0">
                <a:solidFill>
                  <a:schemeClr val="tx1"/>
                </a:solidFill>
                <a:latin typeface="Meiryo UI" panose="020B0604030504040204" pitchFamily="50" charset="-128"/>
                <a:ea typeface="Meiryo UI" panose="020B0604030504040204" pitchFamily="50" charset="-128"/>
              </a:rPr>
              <a:t>記載を追加します。</a:t>
            </a:r>
            <a:endParaRPr lang="en-US" altLang="ja-JP" sz="112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485985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78905" y="19878"/>
            <a:ext cx="12264885" cy="636109"/>
          </a:xfrm>
          <a:prstGeom prst="rect">
            <a:avLst/>
          </a:prstGeom>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chorCtr="0">
            <a:noAutofit/>
          </a:bodyPr>
          <a:lstStyle>
            <a:lvl1pPr algn="l" defTabSz="1280160" rtl="0" eaLnBrk="1" latinLnBrk="0" hangingPunct="1">
              <a:lnSpc>
                <a:spcPct val="90000"/>
              </a:lnSpc>
              <a:spcBef>
                <a:spcPct val="0"/>
              </a:spcBef>
              <a:buNone/>
              <a:defRPr kumimoji="1" sz="616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sz="3200" b="1" dirty="0">
                <a:solidFill>
                  <a:schemeClr val="bg1"/>
                </a:solidFill>
                <a:latin typeface="Meiryo UI" panose="020B0604030504040204" pitchFamily="50" charset="-128"/>
                <a:ea typeface="Meiryo UI" panose="020B0604030504040204" pitchFamily="50" charset="-128"/>
              </a:rPr>
              <a:t>戦略への主な追記文案</a:t>
            </a:r>
            <a:endParaRPr lang="en-US" altLang="ja-JP" sz="3200" b="1" dirty="0">
              <a:solidFill>
                <a:schemeClr val="bg1"/>
              </a:solidFill>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178904" y="844509"/>
            <a:ext cx="12264885" cy="4318942"/>
            <a:chOff x="178900" y="5068957"/>
            <a:chExt cx="12264885" cy="4318942"/>
          </a:xfrm>
        </p:grpSpPr>
        <p:sp>
          <p:nvSpPr>
            <p:cNvPr id="11" name="正方形/長方形 10"/>
            <p:cNvSpPr/>
            <p:nvPr/>
          </p:nvSpPr>
          <p:spPr>
            <a:xfrm>
              <a:off x="178900" y="5068957"/>
              <a:ext cx="12264885" cy="4318942"/>
            </a:xfrm>
            <a:prstGeom prst="rect">
              <a:avLst/>
            </a:prstGeom>
            <a:solidFill>
              <a:schemeClr val="accent6">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t" anchorCtr="0"/>
            <a:lstStyle/>
            <a:p>
              <a:r>
                <a:rPr kumimoji="1" lang="ja-JP" altLang="en-US"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脱炭素社会の実現</a:t>
              </a:r>
            </a:p>
          </p:txBody>
        </p:sp>
        <p:sp>
          <p:nvSpPr>
            <p:cNvPr id="12" name="角丸四角形 11"/>
            <p:cNvSpPr/>
            <p:nvPr/>
          </p:nvSpPr>
          <p:spPr>
            <a:xfrm>
              <a:off x="347863" y="5598563"/>
              <a:ext cx="11926958" cy="3634094"/>
            </a:xfrm>
            <a:prstGeom prst="roundRect">
              <a:avLst>
                <a:gd name="adj" fmla="val 4442"/>
              </a:avLst>
            </a:prstGeom>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dirty="0">
                  <a:solidFill>
                    <a:schemeClr val="tx1"/>
                  </a:solidFill>
                  <a:latin typeface="Meiryo UI" panose="020B0604030504040204" pitchFamily="50" charset="-128"/>
                  <a:ea typeface="Meiryo UI" panose="020B0604030504040204" pitchFamily="50" charset="-128"/>
                </a:rPr>
                <a:t>地球温暖化対策の国際協定であるパリ協定や、</a:t>
              </a:r>
              <a:r>
                <a:rPr lang="en-US" altLang="ja-JP" dirty="0">
                  <a:solidFill>
                    <a:schemeClr val="tx1"/>
                  </a:solidFill>
                  <a:latin typeface="Meiryo UI" panose="020B0604030504040204" pitchFamily="50" charset="-128"/>
                  <a:ea typeface="Meiryo UI" panose="020B0604030504040204" pitchFamily="50" charset="-128"/>
                </a:rPr>
                <a:t>SDG</a:t>
              </a:r>
              <a:r>
                <a:rPr lang="ja-JP" altLang="en-US" dirty="0" err="1">
                  <a:solidFill>
                    <a:schemeClr val="tx1"/>
                  </a:solidFill>
                  <a:latin typeface="Meiryo UI" panose="020B0604030504040204" pitchFamily="50" charset="-128"/>
                  <a:ea typeface="Meiryo UI" panose="020B0604030504040204" pitchFamily="50" charset="-128"/>
                </a:rPr>
                <a:t>ｓ</a:t>
              </a:r>
              <a:r>
                <a:rPr lang="ja-JP" altLang="en-US" dirty="0">
                  <a:solidFill>
                    <a:schemeClr val="tx1"/>
                  </a:solidFill>
                  <a:latin typeface="Meiryo UI" panose="020B0604030504040204" pitchFamily="50" charset="-128"/>
                  <a:ea typeface="Meiryo UI" panose="020B0604030504040204" pitchFamily="50" charset="-128"/>
                </a:rPr>
                <a:t>の達成にも一致した形で、「よりよい持続可能な社会」をつくり</a:t>
              </a:r>
              <a:r>
                <a:rPr lang="ja-JP" altLang="en-US">
                  <a:solidFill>
                    <a:schemeClr val="tx1"/>
                  </a:solidFill>
                  <a:latin typeface="Meiryo UI" panose="020B0604030504040204" pitchFamily="50" charset="-128"/>
                  <a:ea typeface="Meiryo UI" panose="020B0604030504040204" pitchFamily="50" charset="-128"/>
                </a:rPr>
                <a:t>、</a:t>
              </a:r>
              <a:r>
                <a:rPr lang="ja-JP" altLang="en-US" smtClean="0">
                  <a:solidFill>
                    <a:schemeClr val="tx1"/>
                  </a:solidFill>
                  <a:latin typeface="Meiryo UI" panose="020B0604030504040204" pitchFamily="50" charset="-128"/>
                  <a:ea typeface="Meiryo UI" panose="020B0604030504040204" pitchFamily="50" charset="-128"/>
                </a:rPr>
                <a:t>コロナ禍から</a:t>
              </a:r>
              <a:r>
                <a:rPr lang="ja-JP" altLang="en-US" dirty="0">
                  <a:solidFill>
                    <a:schemeClr val="tx1"/>
                  </a:solidFill>
                  <a:latin typeface="Meiryo UI" panose="020B0604030504040204" pitchFamily="50" charset="-128"/>
                  <a:ea typeface="Meiryo UI" panose="020B0604030504040204" pitchFamily="50" charset="-128"/>
                </a:rPr>
                <a:t>の復興を目指すという「グリーンリカバリ</a:t>
              </a: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」という考え方が世界的に拡大。</a:t>
              </a:r>
            </a:p>
            <a:p>
              <a:r>
                <a:rPr lang="ja-JP" altLang="en-US" dirty="0">
                  <a:solidFill>
                    <a:schemeClr val="tx1"/>
                  </a:solidFill>
                  <a:latin typeface="Meiryo UI" panose="020B0604030504040204" pitchFamily="50" charset="-128"/>
                  <a:ea typeface="Meiryo UI" panose="020B0604030504040204" pitchFamily="50" charset="-128"/>
                </a:rPr>
                <a:t>　　　　　　　　　　　　　　　　　　</a:t>
              </a:r>
              <a:r>
                <a:rPr lang="ja-JP" altLang="en-US" b="1" u="sng" dirty="0">
                  <a:solidFill>
                    <a:schemeClr val="tx1"/>
                  </a:solidFill>
                  <a:latin typeface="Meiryo UI" panose="020B0604030504040204" pitchFamily="50" charset="-128"/>
                  <a:ea typeface="Meiryo UI" panose="020B0604030504040204" pitchFamily="50" charset="-128"/>
                </a:rPr>
                <a:t>　⇒持続可能な脱炭素社会を</a:t>
              </a:r>
              <a:r>
                <a:rPr lang="ja-JP" altLang="en-US" b="1" u="sng" dirty="0" smtClean="0">
                  <a:solidFill>
                    <a:schemeClr val="tx1"/>
                  </a:solidFill>
                  <a:latin typeface="Meiryo UI" panose="020B0604030504040204" pitchFamily="50" charset="-128"/>
                  <a:ea typeface="Meiryo UI" panose="020B0604030504040204" pitchFamily="50" charset="-128"/>
                </a:rPr>
                <a:t>目指した取組みの</a:t>
              </a:r>
              <a:r>
                <a:rPr lang="ja-JP" altLang="en-US" b="1" u="sng" dirty="0">
                  <a:solidFill>
                    <a:schemeClr val="tx1"/>
                  </a:solidFill>
                  <a:latin typeface="Meiryo UI" panose="020B0604030504040204" pitchFamily="50" charset="-128"/>
                  <a:ea typeface="Meiryo UI" panose="020B0604030504040204" pitchFamily="50" charset="-128"/>
                </a:rPr>
                <a:t>推進が必要</a:t>
              </a:r>
              <a:endParaRPr lang="en-US" altLang="ja-JP" b="1" u="sng" dirty="0">
                <a:solidFill>
                  <a:schemeClr val="tx1"/>
                </a:solidFill>
                <a:latin typeface="Meiryo UI" panose="020B0604030504040204" pitchFamily="50" charset="-128"/>
                <a:ea typeface="Meiryo UI" panose="020B0604030504040204" pitchFamily="50" charset="-128"/>
              </a:endParaRPr>
            </a:p>
            <a:p>
              <a:endParaRPr lang="en-US" altLang="ja-JP" b="1" u="sng" dirty="0">
                <a:solidFill>
                  <a:schemeClr val="tx1"/>
                </a:solidFill>
                <a:latin typeface="Meiryo UI" panose="020B0604030504040204" pitchFamily="50" charset="-128"/>
                <a:ea typeface="Meiryo UI" panose="020B0604030504040204" pitchFamily="50" charset="-128"/>
              </a:endParaRPr>
            </a:p>
            <a:p>
              <a:r>
                <a:rPr lang="ja-JP" altLang="en-US" sz="2400"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戦略本文に下記記載を追記</a:t>
              </a:r>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基本目標④：安全・安心な地域をつくる</a:t>
              </a:r>
            </a:p>
            <a:p>
              <a:r>
                <a:rPr lang="ja-JP" altLang="en-US" dirty="0">
                  <a:solidFill>
                    <a:schemeClr val="tx1"/>
                  </a:solidFill>
                  <a:latin typeface="Meiryo UI" panose="020B0604030504040204" pitchFamily="50" charset="-128"/>
                  <a:ea typeface="Meiryo UI" panose="020B0604030504040204" pitchFamily="50" charset="-128"/>
                </a:rPr>
                <a:t>　　基本的方向（３）環境にやさしい都市の実現</a:t>
              </a:r>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〇　　より良い持続可能な社会をつくり、コロナ禍からの復興をめざすという「グリーンリカバリー」の考え方を踏まえて、脱炭素社会</a:t>
              </a:r>
              <a:endParaRPr lang="en-US" altLang="ja-JP"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の実現に向け、府域の</a:t>
              </a:r>
              <a:r>
                <a:rPr lang="en-US" altLang="ja-JP"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排出量実質ゼロ、プラスチックごみゼロの実現に資する環境先進技術の実用化を進め、その</a:t>
              </a:r>
              <a:endParaRPr lang="en-US" altLang="ja-JP"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技術を普及促進します。また、脱炭素化の鍵となり、関連産業分野の裾野が広い水素エネルギーについて、万博の開催</a:t>
              </a:r>
              <a:endParaRPr lang="en-US" altLang="ja-JP"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も契機にその普及拡大を図ります。</a:t>
              </a:r>
            </a:p>
            <a:p>
              <a:pPr lvl="0"/>
              <a:r>
                <a:rPr lang="ja-JP" altLang="en-US" dirty="0">
                  <a:solidFill>
                    <a:schemeClr val="tx1"/>
                  </a:solidFill>
                  <a:latin typeface="Meiryo UI" panose="020B0604030504040204" pitchFamily="50" charset="-128"/>
                  <a:ea typeface="Meiryo UI" panose="020B0604030504040204" pitchFamily="50" charset="-128"/>
                </a:rPr>
                <a:t>　　　　　</a:t>
              </a:r>
              <a:endParaRPr kumimoji="1" lang="ja-JP" altLang="en-US" sz="2400" dirty="0">
                <a:solidFill>
                  <a:schemeClr val="tx1"/>
                </a:solidFill>
              </a:endParaRPr>
            </a:p>
          </p:txBody>
        </p:sp>
        <p:sp>
          <p:nvSpPr>
            <p:cNvPr id="5" name="二等辺三角形 4"/>
            <p:cNvSpPr/>
            <p:nvPr/>
          </p:nvSpPr>
          <p:spPr>
            <a:xfrm rot="10800000">
              <a:off x="5320837" y="6663949"/>
              <a:ext cx="1060704" cy="23222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604120" y="7831092"/>
              <a:ext cx="11554842" cy="1323682"/>
            </a:xfrm>
            <a:prstGeom prst="roundRect">
              <a:avLst>
                <a:gd name="adj" fmla="val 15005"/>
              </a:avLst>
            </a:prstGeom>
            <a:solidFill>
              <a:srgbClr val="7FD13B">
                <a:alpha val="7000"/>
              </a:srgb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sp>
        <p:nvSpPr>
          <p:cNvPr id="6" name="スライド番号プレースホルダー 5"/>
          <p:cNvSpPr>
            <a:spLocks noGrp="1"/>
          </p:cNvSpPr>
          <p:nvPr>
            <p:ph type="sldNum" sz="quarter" idx="12"/>
          </p:nvPr>
        </p:nvSpPr>
        <p:spPr>
          <a:xfrm>
            <a:off x="9921240" y="9090025"/>
            <a:ext cx="2880360" cy="511175"/>
          </a:xfrm>
        </p:spPr>
        <p:txBody>
          <a:bodyPr/>
          <a:lstStyle/>
          <a:p>
            <a:fld id="{4E07F29A-F6FF-480A-A45F-FDB1DF2B2251}" type="slidenum">
              <a:rPr kumimoji="1" lang="ja-JP" altLang="en-US" sz="2000" smtClean="0">
                <a:solidFill>
                  <a:schemeClr val="tx1"/>
                </a:solidFill>
                <a:latin typeface="Meiryo UI" panose="020B0604030504040204" pitchFamily="50" charset="-128"/>
                <a:ea typeface="Meiryo UI" panose="020B0604030504040204" pitchFamily="50" charset="-128"/>
              </a:rPr>
              <a:t>5</a:t>
            </a:fld>
            <a:endParaRPr kumimoji="1" lang="ja-JP" altLang="en-US" sz="2000" dirty="0">
              <a:solidFill>
                <a:schemeClr val="tx1"/>
              </a:solidFill>
              <a:latin typeface="Meiryo UI" panose="020B0604030504040204" pitchFamily="50" charset="-128"/>
              <a:ea typeface="Meiryo UI" panose="020B0604030504040204" pitchFamily="50" charset="-128"/>
            </a:endParaRPr>
          </a:p>
        </p:txBody>
      </p:sp>
      <p:grpSp>
        <p:nvGrpSpPr>
          <p:cNvPr id="16" name="グループ化 15"/>
          <p:cNvGrpSpPr/>
          <p:nvPr/>
        </p:nvGrpSpPr>
        <p:grpSpPr>
          <a:xfrm>
            <a:off x="178904" y="5264836"/>
            <a:ext cx="12264885" cy="4310156"/>
            <a:chOff x="178901" y="705365"/>
            <a:chExt cx="12264885" cy="4310156"/>
          </a:xfrm>
        </p:grpSpPr>
        <p:sp>
          <p:nvSpPr>
            <p:cNvPr id="19" name="正方形/長方形 18"/>
            <p:cNvSpPr/>
            <p:nvPr/>
          </p:nvSpPr>
          <p:spPr>
            <a:xfrm>
              <a:off x="178901" y="705365"/>
              <a:ext cx="12264885" cy="4310156"/>
            </a:xfrm>
            <a:prstGeom prst="rect">
              <a:avLst/>
            </a:prstGeom>
          </p:spPr>
          <p:style>
            <a:lnRef idx="1">
              <a:schemeClr val="accent6"/>
            </a:lnRef>
            <a:fillRef idx="2">
              <a:schemeClr val="accent6"/>
            </a:fillRef>
            <a:effectRef idx="1">
              <a:schemeClr val="accent6"/>
            </a:effectRef>
            <a:fontRef idx="minor">
              <a:schemeClr val="dk1"/>
            </a:fontRef>
          </p:style>
          <p:txBody>
            <a:bodyPr rtlCol="0" anchor="t" anchorCtr="0"/>
            <a:lstStyle/>
            <a:p>
              <a:r>
                <a:rPr kumimoji="1" lang="ja-JP" altLang="en-US"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国際金融都市の推進</a:t>
              </a:r>
            </a:p>
          </p:txBody>
        </p:sp>
        <p:sp>
          <p:nvSpPr>
            <p:cNvPr id="20" name="角丸四角形 19"/>
            <p:cNvSpPr/>
            <p:nvPr/>
          </p:nvSpPr>
          <p:spPr>
            <a:xfrm>
              <a:off x="347864" y="1161539"/>
              <a:ext cx="11926958" cy="3708635"/>
            </a:xfrm>
            <a:prstGeom prst="roundRect">
              <a:avLst>
                <a:gd name="adj" fmla="val 4442"/>
              </a:avLst>
            </a:prstGeom>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dirty="0">
                  <a:solidFill>
                    <a:schemeClr val="tx1"/>
                  </a:solidFill>
                  <a:latin typeface="Meiryo UI" panose="020B0604030504040204" pitchFamily="50" charset="-128"/>
                  <a:ea typeface="Meiryo UI" panose="020B0604030504040204" pitchFamily="50" charset="-128"/>
                </a:rPr>
                <a:t>　大阪の経済が落ち込む中、ポストコロナを見据え、大阪独自の個性と機能を持った国際金融都市として、「革新的な金融都市」</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や、　「アジアのデリバティブ市場をけん引する一大拠点」の実現に向けた取組みを推進する必要。　</a:t>
              </a:r>
            </a:p>
            <a:p>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b="1" u="sng" dirty="0">
                  <a:solidFill>
                    <a:schemeClr val="tx1"/>
                  </a:solidFill>
                  <a:latin typeface="Meiryo UI" panose="020B0604030504040204" pitchFamily="50" charset="-128"/>
                  <a:ea typeface="Meiryo UI" panose="020B0604030504040204" pitchFamily="50" charset="-128"/>
                </a:rPr>
                <a:t>⇒大阪の国際金融都市の推進について記載を追記</a:t>
              </a:r>
              <a:endParaRPr lang="en-US" altLang="ja-JP" b="1" u="sng" dirty="0">
                <a:solidFill>
                  <a:schemeClr val="tx1"/>
                </a:solidFill>
                <a:latin typeface="Meiryo UI" panose="020B0604030504040204" pitchFamily="50" charset="-128"/>
                <a:ea typeface="Meiryo UI" panose="020B0604030504040204" pitchFamily="50" charset="-128"/>
              </a:endParaRPr>
            </a:p>
            <a:p>
              <a:endParaRPr lang="en-US" altLang="ja-JP" sz="2400" b="1" dirty="0">
                <a:solidFill>
                  <a:schemeClr val="tx1"/>
                </a:solidFill>
                <a:latin typeface="Meiryo UI" panose="020B0604030504040204" pitchFamily="50" charset="-128"/>
                <a:ea typeface="Meiryo UI" panose="020B0604030504040204" pitchFamily="50" charset="-128"/>
              </a:endParaRPr>
            </a:p>
            <a:p>
              <a:r>
                <a:rPr lang="ja-JP" altLang="en-US" sz="2400"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戦略本文に下記記載を追記</a:t>
              </a:r>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基本目標⑤：都市としての経済機能を強化する</a:t>
              </a:r>
            </a:p>
            <a:p>
              <a:r>
                <a:rPr lang="ja-JP" altLang="en-US" dirty="0">
                  <a:solidFill>
                    <a:schemeClr val="tx1"/>
                  </a:solidFill>
                  <a:latin typeface="Meiryo UI" panose="020B0604030504040204" pitchFamily="50" charset="-128"/>
                  <a:ea typeface="Meiryo UI" panose="020B0604030504040204" pitchFamily="50" charset="-128"/>
                </a:rPr>
                <a:t>　　基本的方向（１）産業の創出・振興</a:t>
              </a:r>
            </a:p>
            <a:p>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〇　金融・商品のデリバティブを扱う国内唯一の総合取引所である大阪取引所を有する大阪の強みや、万博やＩＲなどの</a:t>
              </a:r>
              <a:endParaRPr lang="en-US" altLang="ja-JP"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国内外の投資を呼び込む世界的なビッグプロジェクトの進展、スタートアップ拠点形成などのポテンシャルを活かし、東京</a:t>
              </a:r>
              <a:endParaRPr lang="en-US" altLang="ja-JP"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とは異なる個性・機能を持った国際金融都市の実現に向けた取組みを推進します。</a:t>
              </a:r>
            </a:p>
            <a:p>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dirty="0">
                  <a:solidFill>
                    <a:schemeClr val="tx1"/>
                  </a:solidFill>
                  <a:latin typeface="Meiryo UI" panose="020B0604030504040204" pitchFamily="50" charset="-128"/>
                  <a:ea typeface="Meiryo UI" panose="020B0604030504040204" pitchFamily="50" charset="-128"/>
                </a:rPr>
                <a:t>　　　　　</a:t>
              </a:r>
              <a:endParaRPr kumimoji="1" lang="ja-JP" altLang="en-US" sz="2400" dirty="0">
                <a:solidFill>
                  <a:schemeClr val="tx1"/>
                </a:solidFill>
              </a:endParaRPr>
            </a:p>
          </p:txBody>
        </p:sp>
        <p:sp>
          <p:nvSpPr>
            <p:cNvPr id="21" name="二等辺三角形 20"/>
            <p:cNvSpPr/>
            <p:nvPr/>
          </p:nvSpPr>
          <p:spPr>
            <a:xfrm rot="10800000">
              <a:off x="5457369" y="2481982"/>
              <a:ext cx="1060704" cy="23222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604121" y="3649126"/>
              <a:ext cx="11554842" cy="1122571"/>
            </a:xfrm>
            <a:prstGeom prst="roundRect">
              <a:avLst>
                <a:gd name="adj" fmla="val 15005"/>
              </a:avLst>
            </a:prstGeom>
            <a:solidFill>
              <a:srgbClr val="7FD13B">
                <a:alpha val="7000"/>
              </a:srgb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spTree>
    <p:extLst>
      <p:ext uri="{BB962C8B-B14F-4D97-AF65-F5344CB8AC3E}">
        <p14:creationId xmlns:p14="http://schemas.microsoft.com/office/powerpoint/2010/main" val="4085356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78905" y="19878"/>
            <a:ext cx="12264885" cy="636109"/>
          </a:xfrm>
          <a:prstGeom prst="rect">
            <a:avLst/>
          </a:prstGeom>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chorCtr="0">
            <a:noAutofit/>
          </a:bodyPr>
          <a:lstStyle>
            <a:lvl1pPr algn="l" defTabSz="1280160" rtl="0" eaLnBrk="1" latinLnBrk="0" hangingPunct="1">
              <a:lnSpc>
                <a:spcPct val="90000"/>
              </a:lnSpc>
              <a:spcBef>
                <a:spcPct val="0"/>
              </a:spcBef>
              <a:buNone/>
              <a:defRPr kumimoji="1" sz="616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sz="3200" b="1" dirty="0">
                <a:solidFill>
                  <a:schemeClr val="bg1"/>
                </a:solidFill>
                <a:latin typeface="Meiryo UI" panose="020B0604030504040204" pitchFamily="50" charset="-128"/>
                <a:ea typeface="Meiryo UI" panose="020B0604030504040204" pitchFamily="50" charset="-128"/>
              </a:rPr>
              <a:t>戦略への主な追記文案</a:t>
            </a:r>
            <a:endParaRPr lang="en-US" altLang="ja-JP" sz="32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78900" y="731162"/>
            <a:ext cx="12264885" cy="4636787"/>
          </a:xfrm>
          <a:prstGeom prst="rect">
            <a:avLst/>
          </a:prstGeom>
          <a:solidFill>
            <a:schemeClr val="accent6">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t" anchorCtr="0"/>
          <a:lstStyle/>
          <a:p>
            <a:r>
              <a:rPr kumimoji="1" lang="ja-JP" altLang="en-US"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スタートアップ・エコシステムグローバル拠点都市</a:t>
            </a:r>
          </a:p>
        </p:txBody>
      </p:sp>
      <p:sp>
        <p:nvSpPr>
          <p:cNvPr id="12" name="角丸四角形 11"/>
          <p:cNvSpPr/>
          <p:nvPr/>
        </p:nvSpPr>
        <p:spPr>
          <a:xfrm>
            <a:off x="236013" y="1207279"/>
            <a:ext cx="11926958" cy="3896139"/>
          </a:xfrm>
          <a:prstGeom prst="roundRect">
            <a:avLst>
              <a:gd name="adj" fmla="val 4442"/>
            </a:avLst>
          </a:prstGeom>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dirty="0">
                <a:solidFill>
                  <a:schemeClr val="tx1"/>
                </a:solidFill>
                <a:latin typeface="Meiryo UI" panose="020B0604030504040204" pitchFamily="50" charset="-128"/>
                <a:ea typeface="Meiryo UI" panose="020B0604030504040204" pitchFamily="50" charset="-128"/>
              </a:rPr>
              <a:t>　大阪の経済が落ち込む中、ポストコロナを見据え、</a:t>
            </a:r>
            <a:r>
              <a:rPr kumimoji="1" lang="ja-JP" altLang="en-US" dirty="0">
                <a:latin typeface="Meiryo UI" panose="020B0604030504040204" pitchFamily="50" charset="-128"/>
                <a:ea typeface="Meiryo UI" panose="020B0604030504040204" pitchFamily="50" charset="-128"/>
              </a:rPr>
              <a:t>大阪の経済成長の一翼を担うスタートアップの創出を推進する必要。</a:t>
            </a:r>
            <a:endParaRPr kumimoji="1" lang="en-US" altLang="ja-JP" dirty="0">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令和</a:t>
            </a:r>
            <a:r>
              <a:rPr kumimoji="1" lang="en-US" altLang="ja-JP" dirty="0">
                <a:solidFill>
                  <a:schemeClr val="tx1"/>
                </a:solidFill>
                <a:latin typeface="Meiryo UI" panose="020B0604030504040204" pitchFamily="50" charset="-128"/>
                <a:ea typeface="Meiryo UI" panose="020B0604030504040204" pitchFamily="50" charset="-128"/>
              </a:rPr>
              <a:t>2</a:t>
            </a:r>
            <a:r>
              <a:rPr kumimoji="1" lang="ja-JP" altLang="en-US" dirty="0">
                <a:solidFill>
                  <a:schemeClr val="tx1"/>
                </a:solidFill>
                <a:latin typeface="Meiryo UI" panose="020B0604030504040204" pitchFamily="50" charset="-128"/>
                <a:ea typeface="Meiryo UI" panose="020B0604030504040204" pitchFamily="50" charset="-128"/>
              </a:rPr>
              <a:t>年</a:t>
            </a:r>
            <a:r>
              <a:rPr kumimoji="1" lang="en-US" altLang="ja-JP" dirty="0">
                <a:solidFill>
                  <a:schemeClr val="tx1"/>
                </a:solidFill>
                <a:latin typeface="Meiryo UI" panose="020B0604030504040204" pitchFamily="50" charset="-128"/>
                <a:ea typeface="Meiryo UI" panose="020B0604030504040204" pitchFamily="50" charset="-128"/>
              </a:rPr>
              <a:t>7</a:t>
            </a:r>
            <a:r>
              <a:rPr kumimoji="1" lang="ja-JP" altLang="en-US" dirty="0">
                <a:solidFill>
                  <a:schemeClr val="tx1"/>
                </a:solidFill>
                <a:latin typeface="Meiryo UI" panose="020B0604030504040204" pitchFamily="50" charset="-128"/>
                <a:ea typeface="Meiryo UI" panose="020B0604030504040204" pitchFamily="50" charset="-128"/>
              </a:rPr>
              <a:t>月、大阪は京都、兵庫とともにグローバル拠点都市に選出されたことを受け、</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世界に伍するグローバル・エコシステムの</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構築を推進。</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b="1" u="sng" dirty="0">
                <a:solidFill>
                  <a:schemeClr val="tx1"/>
                </a:solidFill>
                <a:latin typeface="Meiryo UI" panose="020B0604030504040204" pitchFamily="50" charset="-128"/>
                <a:ea typeface="Meiryo UI" panose="020B0604030504040204" pitchFamily="50" charset="-128"/>
              </a:rPr>
              <a:t>　⇒</a:t>
            </a:r>
            <a:r>
              <a:rPr lang="ja-JP" altLang="en-US" b="1" u="sng" dirty="0" smtClean="0">
                <a:solidFill>
                  <a:schemeClr val="tx1"/>
                </a:solidFill>
                <a:latin typeface="Meiryo UI" panose="020B0604030504040204" pitchFamily="50" charset="-128"/>
                <a:ea typeface="Meiryo UI" panose="020B0604030504040204" pitchFamily="50" charset="-128"/>
              </a:rPr>
              <a:t>大阪スタートアップ</a:t>
            </a:r>
            <a:r>
              <a:rPr lang="ja-JP" altLang="en-US" b="1" u="sng" dirty="0">
                <a:solidFill>
                  <a:schemeClr val="tx1"/>
                </a:solidFill>
                <a:latin typeface="Meiryo UI" panose="020B0604030504040204" pitchFamily="50" charset="-128"/>
                <a:ea typeface="Meiryo UI" panose="020B0604030504040204" pitchFamily="50" charset="-128"/>
              </a:rPr>
              <a:t>・エコシステム拠点都市に関する記載を追記</a:t>
            </a:r>
            <a:endParaRPr lang="en-US" altLang="ja-JP" sz="2400" b="1" dirty="0">
              <a:solidFill>
                <a:schemeClr val="tx1"/>
              </a:solidFill>
              <a:latin typeface="Meiryo UI" panose="020B0604030504040204" pitchFamily="50" charset="-128"/>
              <a:ea typeface="Meiryo UI" panose="020B0604030504040204" pitchFamily="50" charset="-128"/>
            </a:endParaRPr>
          </a:p>
          <a:p>
            <a:r>
              <a:rPr lang="ja-JP" altLang="en-US" sz="2400"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戦略本文に下記記載を追記</a:t>
            </a:r>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基本目標⑤：都市としての経済機能を強化する</a:t>
            </a:r>
          </a:p>
          <a:p>
            <a:r>
              <a:rPr lang="ja-JP" altLang="en-US" dirty="0">
                <a:solidFill>
                  <a:schemeClr val="tx1"/>
                </a:solidFill>
                <a:latin typeface="Meiryo UI" panose="020B0604030504040204" pitchFamily="50" charset="-128"/>
                <a:ea typeface="Meiryo UI" panose="020B0604030504040204" pitchFamily="50" charset="-128"/>
              </a:rPr>
              <a:t>　　基本的方向（１）産業の創出・振興</a:t>
            </a:r>
          </a:p>
          <a:p>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また、行政と経済界等が一体となって、次代の産業を担うスタートアップをオール大阪で産み育てる環境を整備</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し、京阪神、</a:t>
            </a:r>
            <a:endParaRPr lang="en-US" altLang="ja-JP"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関西</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との広域連携の</a:t>
            </a:r>
            <a:r>
              <a:rPr lang="ja-JP" altLang="en-US"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取組みに</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より、東京や海外主要都市に匹敵する世界トップクラスの</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スタートアップ・エコシステム</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構築・拠点</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形成</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をめざします</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月、京都、兵庫とともにグローバル拠点都市に選出されたことを受け、世界</a:t>
            </a:r>
            <a:r>
              <a:rPr lang="ja-JP" altLang="en-US"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に冠たるグローバル</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・エコシステムへの</a:t>
            </a:r>
            <a:endParaRPr lang="en-US" altLang="ja-JP"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発展</a:t>
            </a:r>
            <a:r>
              <a:rPr lang="ja-JP" altLang="en-US"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に取り組みます</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下線部追記箇所</a:t>
            </a:r>
          </a:p>
          <a:p>
            <a:pPr lvl="0"/>
            <a:r>
              <a:rPr lang="ja-JP" altLang="en-US" dirty="0">
                <a:solidFill>
                  <a:schemeClr val="tx1"/>
                </a:solidFill>
                <a:latin typeface="Meiryo UI" panose="020B0604030504040204" pitchFamily="50" charset="-128"/>
                <a:ea typeface="Meiryo UI" panose="020B0604030504040204" pitchFamily="50" charset="-128"/>
              </a:rPr>
              <a:t>　　　　　</a:t>
            </a:r>
            <a:endParaRPr kumimoji="1" lang="ja-JP" altLang="en-US" sz="2400" dirty="0">
              <a:solidFill>
                <a:schemeClr val="tx1"/>
              </a:solidFill>
            </a:endParaRPr>
          </a:p>
        </p:txBody>
      </p:sp>
      <p:sp>
        <p:nvSpPr>
          <p:cNvPr id="9" name="角丸四角形 8"/>
          <p:cNvSpPr/>
          <p:nvPr/>
        </p:nvSpPr>
        <p:spPr>
          <a:xfrm>
            <a:off x="533921" y="3424467"/>
            <a:ext cx="11554842" cy="1570382"/>
          </a:xfrm>
          <a:prstGeom prst="roundRect">
            <a:avLst>
              <a:gd name="adj" fmla="val 15005"/>
            </a:avLst>
          </a:prstGeom>
          <a:solidFill>
            <a:srgbClr val="7FD13B">
              <a:alpha val="7000"/>
            </a:srgb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0" name="二等辺三角形 9"/>
          <p:cNvSpPr/>
          <p:nvPr/>
        </p:nvSpPr>
        <p:spPr>
          <a:xfrm rot="10800000">
            <a:off x="5669140" y="3010203"/>
            <a:ext cx="1060704" cy="23222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p:cNvSpPr>
            <a:spLocks noGrp="1"/>
          </p:cNvSpPr>
          <p:nvPr>
            <p:ph type="sldNum" sz="quarter" idx="12"/>
          </p:nvPr>
        </p:nvSpPr>
        <p:spPr>
          <a:xfrm>
            <a:off x="9921240" y="9070145"/>
            <a:ext cx="2880360" cy="511175"/>
          </a:xfrm>
        </p:spPr>
        <p:txBody>
          <a:bodyPr/>
          <a:lstStyle/>
          <a:p>
            <a:fld id="{4E07F29A-F6FF-480A-A45F-FDB1DF2B2251}" type="slidenum">
              <a:rPr kumimoji="1" lang="ja-JP" altLang="en-US" sz="2000" smtClean="0">
                <a:solidFill>
                  <a:schemeClr val="tx1"/>
                </a:solidFill>
                <a:latin typeface="Meiryo UI" panose="020B0604030504040204" pitchFamily="50" charset="-128"/>
                <a:ea typeface="Meiryo UI" panose="020B0604030504040204" pitchFamily="50" charset="-128"/>
              </a:rPr>
              <a:t>6</a:t>
            </a:fld>
            <a:endParaRPr kumimoji="1" lang="ja-JP" altLang="en-US" sz="2000" dirty="0">
              <a:solidFill>
                <a:schemeClr val="tx1"/>
              </a:solidFill>
              <a:latin typeface="Meiryo UI" panose="020B0604030504040204" pitchFamily="50" charset="-128"/>
              <a:ea typeface="Meiryo UI" panose="020B0604030504040204" pitchFamily="50" charset="-128"/>
            </a:endParaRPr>
          </a:p>
        </p:txBody>
      </p:sp>
      <p:grpSp>
        <p:nvGrpSpPr>
          <p:cNvPr id="16" name="グループ化 15"/>
          <p:cNvGrpSpPr/>
          <p:nvPr/>
        </p:nvGrpSpPr>
        <p:grpSpPr>
          <a:xfrm>
            <a:off x="178900" y="5443124"/>
            <a:ext cx="12264885" cy="4013316"/>
            <a:chOff x="178901" y="1008627"/>
            <a:chExt cx="12264885" cy="4013316"/>
          </a:xfrm>
        </p:grpSpPr>
        <p:sp>
          <p:nvSpPr>
            <p:cNvPr id="17" name="正方形/長方形 16"/>
            <p:cNvSpPr/>
            <p:nvPr/>
          </p:nvSpPr>
          <p:spPr>
            <a:xfrm>
              <a:off x="178901" y="1008627"/>
              <a:ext cx="12264885" cy="4013316"/>
            </a:xfrm>
            <a:prstGeom prst="rect">
              <a:avLst/>
            </a:prstGeom>
          </p:spPr>
          <p:style>
            <a:lnRef idx="1">
              <a:schemeClr val="accent6"/>
            </a:lnRef>
            <a:fillRef idx="2">
              <a:schemeClr val="accent6"/>
            </a:fillRef>
            <a:effectRef idx="1">
              <a:schemeClr val="accent6"/>
            </a:effectRef>
            <a:fontRef idx="minor">
              <a:schemeClr val="dk1"/>
            </a:fontRef>
          </p:style>
          <p:txBody>
            <a:bodyPr rtlCol="0" anchor="t" anchorCtr="0"/>
            <a:lstStyle/>
            <a:p>
              <a:r>
                <a:rPr kumimoji="1" lang="ja-JP" altLang="en-US"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テレワーク・リモートワークの推進</a:t>
              </a:r>
            </a:p>
          </p:txBody>
        </p:sp>
        <p:sp>
          <p:nvSpPr>
            <p:cNvPr id="18" name="角丸四角形 17"/>
            <p:cNvSpPr/>
            <p:nvPr/>
          </p:nvSpPr>
          <p:spPr>
            <a:xfrm>
              <a:off x="347864" y="1566880"/>
              <a:ext cx="11926958" cy="3318093"/>
            </a:xfrm>
            <a:prstGeom prst="roundRect">
              <a:avLst>
                <a:gd name="adj" fmla="val 4442"/>
              </a:avLst>
            </a:prstGeom>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dirty="0">
                  <a:solidFill>
                    <a:schemeClr val="tx1"/>
                  </a:solidFill>
                  <a:latin typeface="Meiryo UI" panose="020B0604030504040204" pitchFamily="50" charset="-128"/>
                  <a:ea typeface="Meiryo UI" panose="020B0604030504040204" pitchFamily="50" charset="-128"/>
                </a:rPr>
                <a:t>新型コロナ感染拡大を踏まえ、テレワーク、リモートワーク導入などＩＣＴ化を促進し、生産性の向上を図るととともに、多様な働き方を実現していくことが求められている。</a:t>
              </a:r>
            </a:p>
            <a:p>
              <a:r>
                <a:rPr lang="ja-JP" altLang="en-US" dirty="0">
                  <a:solidFill>
                    <a:schemeClr val="tx1"/>
                  </a:solidFill>
                  <a:latin typeface="Meiryo UI" panose="020B0604030504040204" pitchFamily="50" charset="-128"/>
                  <a:ea typeface="Meiryo UI" panose="020B0604030504040204" pitchFamily="50" charset="-128"/>
                </a:rPr>
                <a:t>　　　　　　　　　　　　　　　　　　　　　</a:t>
              </a:r>
              <a:r>
                <a:rPr lang="ja-JP" altLang="en-US" b="1" u="sng" dirty="0">
                  <a:solidFill>
                    <a:schemeClr val="tx1"/>
                  </a:solidFill>
                  <a:latin typeface="Meiryo UI" panose="020B0604030504040204" pitchFamily="50" charset="-128"/>
                  <a:ea typeface="Meiryo UI" panose="020B0604030504040204" pitchFamily="50" charset="-128"/>
                </a:rPr>
                <a:t>　　⇒テレワーク・リモートワークを</a:t>
              </a:r>
              <a:r>
                <a:rPr lang="ja-JP" altLang="en-US" b="1" u="sng" dirty="0" smtClean="0">
                  <a:solidFill>
                    <a:schemeClr val="tx1"/>
                  </a:solidFill>
                  <a:latin typeface="Meiryo UI" panose="020B0604030504040204" pitchFamily="50" charset="-128"/>
                  <a:ea typeface="Meiryo UI" panose="020B0604030504040204" pitchFamily="50" charset="-128"/>
                </a:rPr>
                <a:t>目指した取組みの</a:t>
              </a:r>
              <a:r>
                <a:rPr lang="ja-JP" altLang="en-US" b="1" u="sng" dirty="0">
                  <a:solidFill>
                    <a:schemeClr val="tx1"/>
                  </a:solidFill>
                  <a:latin typeface="Meiryo UI" panose="020B0604030504040204" pitchFamily="50" charset="-128"/>
                  <a:ea typeface="Meiryo UI" panose="020B0604030504040204" pitchFamily="50" charset="-128"/>
                </a:rPr>
                <a:t>推進が必要</a:t>
              </a:r>
              <a:endParaRPr lang="en-US" altLang="ja-JP" b="1" u="sng" dirty="0">
                <a:solidFill>
                  <a:schemeClr val="tx1"/>
                </a:solidFill>
                <a:latin typeface="Meiryo UI" panose="020B0604030504040204" pitchFamily="50" charset="-128"/>
                <a:ea typeface="Meiryo UI" panose="020B0604030504040204" pitchFamily="50" charset="-128"/>
              </a:endParaRPr>
            </a:p>
            <a:p>
              <a:endParaRPr lang="en-US" altLang="ja-JP" sz="2400" b="1" dirty="0">
                <a:solidFill>
                  <a:schemeClr val="tx1"/>
                </a:solidFill>
                <a:latin typeface="Meiryo UI" panose="020B0604030504040204" pitchFamily="50" charset="-128"/>
                <a:ea typeface="Meiryo UI" panose="020B0604030504040204" pitchFamily="50" charset="-128"/>
              </a:endParaRPr>
            </a:p>
            <a:p>
              <a:r>
                <a:rPr lang="ja-JP" altLang="en-US" sz="2400"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戦略本文に下記記載を追記</a:t>
              </a:r>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基本目標⑥：定住魅力・都市魅力を強化する</a:t>
              </a:r>
            </a:p>
            <a:p>
              <a:r>
                <a:rPr lang="ja-JP" altLang="en-US" dirty="0">
                  <a:solidFill>
                    <a:schemeClr val="tx1"/>
                  </a:solidFill>
                  <a:latin typeface="Meiryo UI" panose="020B0604030504040204" pitchFamily="50" charset="-128"/>
                  <a:ea typeface="Meiryo UI" panose="020B0604030504040204" pitchFamily="50" charset="-128"/>
                </a:rPr>
                <a:t>　　基本的方向（</a:t>
              </a:r>
              <a:r>
                <a:rPr lang="en-US" altLang="ja-JP" dirty="0">
                  <a:solidFill>
                    <a:schemeClr val="tx1"/>
                  </a:solidFill>
                  <a:latin typeface="Meiryo UI" panose="020B0604030504040204" pitchFamily="50" charset="-128"/>
                  <a:ea typeface="Meiryo UI" panose="020B0604030504040204" pitchFamily="50" charset="-128"/>
                </a:rPr>
                <a:t>1</a:t>
              </a:r>
              <a:r>
                <a:rPr lang="ja-JP" altLang="en-US" dirty="0">
                  <a:solidFill>
                    <a:schemeClr val="tx1"/>
                  </a:solidFill>
                  <a:latin typeface="Meiryo UI" panose="020B0604030504040204" pitchFamily="50" charset="-128"/>
                  <a:ea typeface="Meiryo UI" panose="020B0604030504040204" pitchFamily="50" charset="-128"/>
                </a:rPr>
                <a:t>）定住魅力の強化</a:t>
              </a:r>
            </a:p>
            <a:p>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〇　新型コロナウイルス感染症の拡大による人々のワークスタイルの変革といった新しい生活様式を踏まえ、新たな”働く場”の</a:t>
              </a:r>
              <a:endParaRPr lang="en-US" altLang="ja-JP"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創出のためのリモートワーク拠点づくりを行うなど、テレワーク・リモートワークの普及・促進に</a:t>
              </a:r>
              <a:r>
                <a:rPr lang="ja-JP" altLang="en-US"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向けた取組みを</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進めます。</a:t>
              </a:r>
            </a:p>
            <a:p>
              <a:endParaRPr lang="ja-JP" altLang="en-US"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二等辺三角形 18"/>
            <p:cNvSpPr/>
            <p:nvPr/>
          </p:nvSpPr>
          <p:spPr>
            <a:xfrm rot="10800000">
              <a:off x="5669141" y="2804681"/>
              <a:ext cx="1060704" cy="23222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540084" y="3829692"/>
              <a:ext cx="11548680" cy="862062"/>
            </a:xfrm>
            <a:prstGeom prst="roundRect">
              <a:avLst>
                <a:gd name="adj" fmla="val 15005"/>
              </a:avLst>
            </a:prstGeom>
            <a:solidFill>
              <a:srgbClr val="7FD13B">
                <a:alpha val="7000"/>
              </a:srgb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spTree>
    <p:extLst>
      <p:ext uri="{BB962C8B-B14F-4D97-AF65-F5344CB8AC3E}">
        <p14:creationId xmlns:p14="http://schemas.microsoft.com/office/powerpoint/2010/main" val="597743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78905" y="19878"/>
            <a:ext cx="12264885" cy="636109"/>
          </a:xfrm>
          <a:prstGeom prst="rect">
            <a:avLst/>
          </a:prstGeom>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chorCtr="0">
            <a:noAutofit/>
          </a:bodyPr>
          <a:lstStyle>
            <a:lvl1pPr algn="l" defTabSz="1280160" rtl="0" eaLnBrk="1" latinLnBrk="0" hangingPunct="1">
              <a:lnSpc>
                <a:spcPct val="90000"/>
              </a:lnSpc>
              <a:spcBef>
                <a:spcPct val="0"/>
              </a:spcBef>
              <a:buNone/>
              <a:defRPr kumimoji="1" sz="616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sz="3200" b="1" dirty="0">
                <a:solidFill>
                  <a:schemeClr val="bg1"/>
                </a:solidFill>
                <a:latin typeface="Meiryo UI" panose="020B0604030504040204" pitchFamily="50" charset="-128"/>
                <a:ea typeface="Meiryo UI" panose="020B0604030504040204" pitchFamily="50" charset="-128"/>
              </a:rPr>
              <a:t>戦略への主な追記文案</a:t>
            </a:r>
            <a:endParaRPr lang="en-US" altLang="ja-JP" sz="32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78899" y="876051"/>
            <a:ext cx="12264885" cy="4316578"/>
          </a:xfrm>
          <a:prstGeom prst="rect">
            <a:avLst/>
          </a:prstGeom>
          <a:solidFill>
            <a:schemeClr val="accent6">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t" anchorCtr="0"/>
          <a:lstStyle/>
          <a:p>
            <a:r>
              <a:rPr kumimoji="1" lang="ja-JP" altLang="en-US" sz="2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スーパーシティの推進</a:t>
            </a:r>
          </a:p>
        </p:txBody>
      </p:sp>
      <p:sp>
        <p:nvSpPr>
          <p:cNvPr id="12" name="角丸四角形 11"/>
          <p:cNvSpPr/>
          <p:nvPr/>
        </p:nvSpPr>
        <p:spPr>
          <a:xfrm>
            <a:off x="347862" y="1424476"/>
            <a:ext cx="11926958" cy="3636458"/>
          </a:xfrm>
          <a:prstGeom prst="roundRect">
            <a:avLst>
              <a:gd name="adj" fmla="val 4442"/>
            </a:avLst>
          </a:prstGeom>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dirty="0">
                <a:solidFill>
                  <a:schemeClr val="tx1"/>
                </a:solidFill>
                <a:latin typeface="Meiryo UI" panose="020B0604030504040204" pitchFamily="50" charset="-128"/>
                <a:ea typeface="Meiryo UI" panose="020B0604030504040204" pitchFamily="50" charset="-128"/>
              </a:rPr>
              <a:t>ポストコロナの大阪経済の再生、大阪・関西万博に向けて、スーパーシティの区域指定獲得などを通じたイノベーションの創出環境の整備が必要。　　　　　　　　　　　　　　　　　　　　　　　　　　</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b="1" u="sng" dirty="0">
                <a:solidFill>
                  <a:schemeClr val="tx1"/>
                </a:solidFill>
                <a:latin typeface="Meiryo UI" panose="020B0604030504040204" pitchFamily="50" charset="-128"/>
                <a:ea typeface="Meiryo UI" panose="020B0604030504040204" pitchFamily="50" charset="-128"/>
              </a:rPr>
              <a:t>⇒大阪府における、スーパーシティ実現に</a:t>
            </a:r>
            <a:r>
              <a:rPr lang="ja-JP" altLang="en-US" b="1" u="sng" dirty="0" smtClean="0">
                <a:solidFill>
                  <a:schemeClr val="tx1"/>
                </a:solidFill>
                <a:latin typeface="Meiryo UI" panose="020B0604030504040204" pitchFamily="50" charset="-128"/>
                <a:ea typeface="Meiryo UI" panose="020B0604030504040204" pitchFamily="50" charset="-128"/>
              </a:rPr>
              <a:t>向けた取組みの</a:t>
            </a:r>
            <a:r>
              <a:rPr lang="ja-JP" altLang="en-US" b="1" u="sng" dirty="0">
                <a:solidFill>
                  <a:schemeClr val="tx1"/>
                </a:solidFill>
                <a:latin typeface="Meiryo UI" panose="020B0604030504040204" pitchFamily="50" charset="-128"/>
                <a:ea typeface="Meiryo UI" panose="020B0604030504040204" pitchFamily="50" charset="-128"/>
              </a:rPr>
              <a:t>推進が必要</a:t>
            </a:r>
            <a:endParaRPr lang="en-US" altLang="ja-JP" b="1" u="sng" dirty="0">
              <a:solidFill>
                <a:schemeClr val="tx1"/>
              </a:solidFill>
              <a:latin typeface="Meiryo UI" panose="020B0604030504040204" pitchFamily="50" charset="-128"/>
              <a:ea typeface="Meiryo UI" panose="020B0604030504040204" pitchFamily="50" charset="-128"/>
            </a:endParaRPr>
          </a:p>
          <a:p>
            <a:r>
              <a:rPr lang="ja-JP" altLang="en-US" sz="2400"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戦略本文に下記記載を追記</a:t>
            </a:r>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基本目標⑥：定住魅力・都市魅力を強化する</a:t>
            </a:r>
          </a:p>
          <a:p>
            <a:r>
              <a:rPr lang="ja-JP" altLang="en-US" dirty="0">
                <a:solidFill>
                  <a:schemeClr val="tx1"/>
                </a:solidFill>
                <a:latin typeface="Meiryo UI" panose="020B0604030504040204" pitchFamily="50" charset="-128"/>
                <a:ea typeface="Meiryo UI" panose="020B0604030504040204" pitchFamily="50" charset="-128"/>
              </a:rPr>
              <a:t>　　基本的方向２）都市魅力の創出・発信</a:t>
            </a:r>
          </a:p>
          <a:p>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うめきた</a:t>
            </a:r>
            <a:r>
              <a:rPr lang="en-US" altLang="ja-JP"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期地区及び夢洲におけるスーパーシティの区域指定を獲得し、大胆な規制緩和による未来社会の実現を</a:t>
            </a:r>
            <a:endParaRPr lang="en-US" altLang="ja-JP"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めざします。</a:t>
            </a:r>
            <a:r>
              <a:rPr lang="ja-JP" altLang="en-US"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2400" dirty="0">
              <a:solidFill>
                <a:schemeClr val="tx1"/>
              </a:solidFill>
            </a:endParaRPr>
          </a:p>
        </p:txBody>
      </p:sp>
      <p:sp>
        <p:nvSpPr>
          <p:cNvPr id="10" name="角丸四角形 9"/>
          <p:cNvSpPr/>
          <p:nvPr/>
        </p:nvSpPr>
        <p:spPr>
          <a:xfrm>
            <a:off x="608127" y="3262567"/>
            <a:ext cx="11406428" cy="1401174"/>
          </a:xfrm>
          <a:prstGeom prst="roundRect">
            <a:avLst>
              <a:gd name="adj" fmla="val 15005"/>
            </a:avLst>
          </a:prstGeom>
          <a:solidFill>
            <a:srgbClr val="7FD13B">
              <a:alpha val="7000"/>
            </a:srgb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二等辺三角形 13"/>
          <p:cNvSpPr/>
          <p:nvPr/>
        </p:nvSpPr>
        <p:spPr>
          <a:xfrm rot="10800000">
            <a:off x="5616396" y="2488570"/>
            <a:ext cx="1060704" cy="23222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p:cNvSpPr>
            <a:spLocks noGrp="1"/>
          </p:cNvSpPr>
          <p:nvPr>
            <p:ph type="sldNum" sz="quarter" idx="12"/>
          </p:nvPr>
        </p:nvSpPr>
        <p:spPr>
          <a:xfrm>
            <a:off x="9921240" y="9090025"/>
            <a:ext cx="2880360" cy="511175"/>
          </a:xfrm>
        </p:spPr>
        <p:txBody>
          <a:bodyPr/>
          <a:lstStyle/>
          <a:p>
            <a:fld id="{4E07F29A-F6FF-480A-A45F-FDB1DF2B2251}" type="slidenum">
              <a:rPr kumimoji="1" lang="ja-JP" altLang="en-US" sz="2000" smtClean="0">
                <a:solidFill>
                  <a:schemeClr val="tx1"/>
                </a:solidFill>
                <a:latin typeface="Meiryo UI" panose="020B0604030504040204" pitchFamily="50" charset="-128"/>
                <a:ea typeface="Meiryo UI" panose="020B0604030504040204" pitchFamily="50" charset="-128"/>
              </a:rPr>
              <a:t>7</a:t>
            </a:fld>
            <a:endParaRPr kumimoji="1" lang="ja-JP" altLang="en-US"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344183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31"/>
          <p:cNvSpPr/>
          <p:nvPr/>
        </p:nvSpPr>
        <p:spPr>
          <a:xfrm>
            <a:off x="778508" y="1078597"/>
            <a:ext cx="11513654" cy="39183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33" name="テキスト ボックス 32"/>
          <p:cNvSpPr txBox="1"/>
          <p:nvPr/>
        </p:nvSpPr>
        <p:spPr bwMode="white">
          <a:xfrm>
            <a:off x="3738824" y="1112026"/>
            <a:ext cx="5801065" cy="369332"/>
          </a:xfrm>
          <a:prstGeom prst="rect">
            <a:avLst/>
          </a:prstGeom>
          <a:noFill/>
        </p:spPr>
        <p:txBody>
          <a:bodyPr wrap="square" rtlCol="0">
            <a:spAutoFit/>
          </a:bodyPr>
          <a:lstStyle/>
          <a:p>
            <a:pPr algn="ctr"/>
            <a:r>
              <a:rPr kumimoji="1" lang="ja-JP" altLang="en-US" b="1" dirty="0">
                <a:solidFill>
                  <a:schemeClr val="bg1"/>
                </a:solidFill>
                <a:latin typeface="+mn-ea"/>
              </a:rPr>
              <a:t>　国際金融都市の実現に向けた挑戦</a:t>
            </a:r>
          </a:p>
        </p:txBody>
      </p:sp>
      <p:sp>
        <p:nvSpPr>
          <p:cNvPr id="34" name="角丸四角形 33"/>
          <p:cNvSpPr/>
          <p:nvPr/>
        </p:nvSpPr>
        <p:spPr>
          <a:xfrm>
            <a:off x="346537" y="2043113"/>
            <a:ext cx="592163" cy="337527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b="1" dirty="0"/>
          </a:p>
        </p:txBody>
      </p:sp>
      <p:sp>
        <p:nvSpPr>
          <p:cNvPr id="35" name="テキスト ボックス 34"/>
          <p:cNvSpPr txBox="1"/>
          <p:nvPr/>
        </p:nvSpPr>
        <p:spPr bwMode="white">
          <a:xfrm>
            <a:off x="411797" y="2224642"/>
            <a:ext cx="415498" cy="2878817"/>
          </a:xfrm>
          <a:prstGeom prst="rect">
            <a:avLst/>
          </a:prstGeom>
          <a:noFill/>
        </p:spPr>
        <p:txBody>
          <a:bodyPr vert="eaVert" wrap="square" rtlCol="0">
            <a:spAutoFit/>
          </a:bodyPr>
          <a:lstStyle/>
          <a:p>
            <a:pPr algn="ctr"/>
            <a:r>
              <a:rPr kumimoji="1" lang="ja-JP" altLang="en-US" sz="1500" b="1" dirty="0">
                <a:latin typeface="+mn-ea"/>
              </a:rPr>
              <a:t>大阪がめざす国際金融都市像</a:t>
            </a:r>
          </a:p>
        </p:txBody>
      </p:sp>
      <p:sp>
        <p:nvSpPr>
          <p:cNvPr id="36" name="角丸四角形 35"/>
          <p:cNvSpPr/>
          <p:nvPr/>
        </p:nvSpPr>
        <p:spPr>
          <a:xfrm>
            <a:off x="6909972" y="2100106"/>
            <a:ext cx="5477290" cy="3326297"/>
          </a:xfrm>
          <a:prstGeom prst="roundRect">
            <a:avLst>
              <a:gd name="adj" fmla="val 6026"/>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15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7" name="角丸四角形 36"/>
          <p:cNvSpPr/>
          <p:nvPr/>
        </p:nvSpPr>
        <p:spPr>
          <a:xfrm>
            <a:off x="7314019" y="2728213"/>
            <a:ext cx="4924628" cy="166446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15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9" name="角丸四角形 38"/>
          <p:cNvSpPr/>
          <p:nvPr/>
        </p:nvSpPr>
        <p:spPr>
          <a:xfrm>
            <a:off x="8240392" y="2630289"/>
            <a:ext cx="2814119" cy="26349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350" b="1" dirty="0">
                <a:solidFill>
                  <a:schemeClr val="bg1"/>
                </a:solidFill>
                <a:latin typeface="+mn-ea"/>
              </a:rPr>
              <a:t>革新的な金融都市・大阪</a:t>
            </a:r>
          </a:p>
        </p:txBody>
      </p:sp>
      <p:graphicFrame>
        <p:nvGraphicFramePr>
          <p:cNvPr id="40" name="表 39"/>
          <p:cNvGraphicFramePr>
            <a:graphicFrameLocks noGrp="1"/>
          </p:cNvGraphicFramePr>
          <p:nvPr/>
        </p:nvGraphicFramePr>
        <p:xfrm>
          <a:off x="1261237" y="2198435"/>
          <a:ext cx="2740196" cy="298866"/>
        </p:xfrm>
        <a:graphic>
          <a:graphicData uri="http://schemas.openxmlformats.org/drawingml/2006/table">
            <a:tbl>
              <a:tblPr firstRow="1" bandRow="1">
                <a:tableStyleId>{5C22544A-7EE6-4342-B048-85BDC9FD1C3A}</a:tableStyleId>
              </a:tblPr>
              <a:tblGrid>
                <a:gridCol w="2740196">
                  <a:extLst>
                    <a:ext uri="{9D8B030D-6E8A-4147-A177-3AD203B41FA5}">
                      <a16:colId xmlns:a16="http://schemas.microsoft.com/office/drawing/2014/main" val="2261158890"/>
                    </a:ext>
                  </a:extLst>
                </a:gridCol>
              </a:tblGrid>
              <a:tr h="298866">
                <a:tc>
                  <a:txBody>
                    <a:bodyPr/>
                    <a:lstStyle/>
                    <a:p>
                      <a:r>
                        <a:rPr kumimoji="1" lang="ja-JP" altLang="en-US" sz="1500" dirty="0">
                          <a:solidFill>
                            <a:schemeClr val="tx1"/>
                          </a:solidFill>
                          <a:latin typeface="+mn-ea"/>
                          <a:ea typeface="+mn-ea"/>
                        </a:rPr>
                        <a:t>■大阪の強み</a:t>
                      </a:r>
                    </a:p>
                  </a:txBody>
                  <a:tcPr marL="68580" marR="68580" marT="34290" marB="34290">
                    <a:lnL w="762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43550371"/>
                  </a:ext>
                </a:extLst>
              </a:tr>
            </a:tbl>
          </a:graphicData>
        </a:graphic>
      </p:graphicFrame>
      <p:graphicFrame>
        <p:nvGraphicFramePr>
          <p:cNvPr id="41" name="表 40"/>
          <p:cNvGraphicFramePr>
            <a:graphicFrameLocks noGrp="1"/>
          </p:cNvGraphicFramePr>
          <p:nvPr/>
        </p:nvGraphicFramePr>
        <p:xfrm>
          <a:off x="7112606" y="2195378"/>
          <a:ext cx="4673700" cy="298866"/>
        </p:xfrm>
        <a:graphic>
          <a:graphicData uri="http://schemas.openxmlformats.org/drawingml/2006/table">
            <a:tbl>
              <a:tblPr firstRow="1" bandRow="1">
                <a:tableStyleId>{5C22544A-7EE6-4342-B048-85BDC9FD1C3A}</a:tableStyleId>
              </a:tblPr>
              <a:tblGrid>
                <a:gridCol w="4673700">
                  <a:extLst>
                    <a:ext uri="{9D8B030D-6E8A-4147-A177-3AD203B41FA5}">
                      <a16:colId xmlns:a16="http://schemas.microsoft.com/office/drawing/2014/main" val="2261158890"/>
                    </a:ext>
                  </a:extLst>
                </a:gridCol>
              </a:tblGrid>
              <a:tr h="298866">
                <a:tc>
                  <a:txBody>
                    <a:bodyPr/>
                    <a:lstStyle/>
                    <a:p>
                      <a:r>
                        <a:rPr kumimoji="1" lang="ja-JP" altLang="en-US" sz="1500" dirty="0">
                          <a:solidFill>
                            <a:schemeClr val="tx1"/>
                          </a:solidFill>
                          <a:latin typeface="+mn-ea"/>
                          <a:ea typeface="+mn-ea"/>
                        </a:rPr>
                        <a:t>■大阪が目指す国際金融都市像（イメージ）</a:t>
                      </a:r>
                    </a:p>
                  </a:txBody>
                  <a:tcPr marL="68580" marR="68580" marT="34290" marB="34290">
                    <a:lnL w="762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43550371"/>
                  </a:ext>
                </a:extLst>
              </a:tr>
            </a:tbl>
          </a:graphicData>
        </a:graphic>
      </p:graphicFrame>
      <p:graphicFrame>
        <p:nvGraphicFramePr>
          <p:cNvPr id="46" name="表 45"/>
          <p:cNvGraphicFramePr>
            <a:graphicFrameLocks noGrp="1"/>
          </p:cNvGraphicFramePr>
          <p:nvPr>
            <p:extLst>
              <p:ext uri="{D42A27DB-BD31-4B8C-83A1-F6EECF244321}">
                <p14:modId xmlns:p14="http://schemas.microsoft.com/office/powerpoint/2010/main" val="3319458844"/>
              </p:ext>
            </p:extLst>
          </p:nvPr>
        </p:nvGraphicFramePr>
        <p:xfrm>
          <a:off x="7592696" y="2962676"/>
          <a:ext cx="4307460" cy="1383030"/>
        </p:xfrm>
        <a:graphic>
          <a:graphicData uri="http://schemas.openxmlformats.org/drawingml/2006/table">
            <a:tbl>
              <a:tblPr firstRow="1" bandRow="1">
                <a:tableStyleId>{5C22544A-7EE6-4342-B048-85BDC9FD1C3A}</a:tableStyleId>
              </a:tblPr>
              <a:tblGrid>
                <a:gridCol w="4307460">
                  <a:extLst>
                    <a:ext uri="{9D8B030D-6E8A-4147-A177-3AD203B41FA5}">
                      <a16:colId xmlns:a16="http://schemas.microsoft.com/office/drawing/2014/main" val="1790078169"/>
                    </a:ext>
                  </a:extLst>
                </a:gridCol>
              </a:tblGrid>
              <a:tr h="1383030">
                <a:tc>
                  <a:txBody>
                    <a:bodyPr/>
                    <a:lstStyle/>
                    <a:p>
                      <a:pPr marL="361950" indent="-361950">
                        <a:lnSpc>
                          <a:spcPct val="100000"/>
                        </a:lnSpc>
                      </a:pPr>
                      <a:r>
                        <a:rPr kumimoji="1" lang="ja-JP" altLang="en-US" sz="1200" b="0" dirty="0">
                          <a:solidFill>
                            <a:schemeClr val="tx1"/>
                          </a:solidFill>
                          <a:latin typeface="+mn-ea"/>
                          <a:ea typeface="+mn-ea"/>
                        </a:rPr>
                        <a:t>▽　万博開催都市として世界の先頭に立って、オール大阪でＳＤＧ</a:t>
                      </a:r>
                      <a:r>
                        <a:rPr kumimoji="1" lang="en-US" altLang="ja-JP" sz="1200" b="0" dirty="0">
                          <a:solidFill>
                            <a:schemeClr val="tx1"/>
                          </a:solidFill>
                          <a:latin typeface="+mn-ea"/>
                          <a:ea typeface="+mn-ea"/>
                        </a:rPr>
                        <a:t>s</a:t>
                      </a:r>
                      <a:r>
                        <a:rPr kumimoji="1" lang="ja-JP" altLang="en-US" sz="1200" b="0" dirty="0">
                          <a:solidFill>
                            <a:schemeClr val="tx1"/>
                          </a:solidFill>
                          <a:latin typeface="+mn-ea"/>
                          <a:ea typeface="+mn-ea"/>
                        </a:rPr>
                        <a:t>を達成するため、ＥＳＧ投資を推進　</a:t>
                      </a:r>
                      <a:endParaRPr kumimoji="1" lang="en-US" altLang="ja-JP" sz="1200" b="0" dirty="0">
                        <a:solidFill>
                          <a:schemeClr val="tx1"/>
                        </a:solidFill>
                        <a:latin typeface="+mn-ea"/>
                        <a:ea typeface="+mn-ea"/>
                      </a:endParaRPr>
                    </a:p>
                    <a:p>
                      <a:pPr marL="361950" indent="-361950">
                        <a:lnSpc>
                          <a:spcPct val="100000"/>
                        </a:lnSpc>
                      </a:pPr>
                      <a:r>
                        <a:rPr kumimoji="1" lang="ja-JP" altLang="en-US" sz="1200" b="0" dirty="0">
                          <a:solidFill>
                            <a:schemeClr val="tx1"/>
                          </a:solidFill>
                          <a:latin typeface="+mn-ea"/>
                          <a:ea typeface="+mn-ea"/>
                        </a:rPr>
                        <a:t>▽　大胆な規制緩和により、国内外から運用資金や金融人材等が集積する革新的な金融都市を実現</a:t>
                      </a:r>
                    </a:p>
                    <a:p>
                      <a:pPr marL="361950" indent="-361950">
                        <a:lnSpc>
                          <a:spcPct val="100000"/>
                        </a:lnSpc>
                      </a:pPr>
                      <a:r>
                        <a:rPr kumimoji="1" lang="ja-JP" altLang="en-US" sz="1200" b="0" dirty="0">
                          <a:solidFill>
                            <a:schemeClr val="tx1"/>
                          </a:solidFill>
                          <a:latin typeface="+mn-ea"/>
                          <a:ea typeface="+mn-ea"/>
                        </a:rPr>
                        <a:t>▽　金融事業における最先端技術の社会実装、金融</a:t>
                      </a:r>
                      <a:r>
                        <a:rPr kumimoji="1" lang="en-US" altLang="ja-JP" sz="1200" b="0" dirty="0">
                          <a:solidFill>
                            <a:schemeClr val="tx1"/>
                          </a:solidFill>
                          <a:latin typeface="+mn-ea"/>
                          <a:ea typeface="+mn-ea"/>
                        </a:rPr>
                        <a:t>DX</a:t>
                      </a:r>
                      <a:r>
                        <a:rPr kumimoji="1" lang="ja-JP" altLang="en-US" sz="1200" b="0" dirty="0">
                          <a:solidFill>
                            <a:schemeClr val="tx1"/>
                          </a:solidFill>
                          <a:latin typeface="+mn-ea"/>
                          <a:ea typeface="+mn-ea"/>
                        </a:rPr>
                        <a:t>による新たなマーケットの創造</a:t>
                      </a:r>
                      <a:endParaRPr kumimoji="1" lang="en-US" altLang="ja-JP" sz="1200" b="0" dirty="0">
                        <a:solidFill>
                          <a:schemeClr val="tx1"/>
                        </a:solidFill>
                        <a:latin typeface="+mn-ea"/>
                        <a:ea typeface="+mn-ea"/>
                      </a:endParaRPr>
                    </a:p>
                  </a:txBody>
                  <a:tcPr marL="68580" marR="68580" marT="34290" marB="34290">
                    <a:lnL w="57150" cap="flat" cmpd="sng" algn="ctr">
                      <a:noFill/>
                      <a:prstDash val="solid"/>
                      <a:round/>
                      <a:headEnd type="none" w="med" len="med"/>
                      <a:tailEnd type="none" w="med" len="med"/>
                    </a:lnL>
                    <a:noFill/>
                  </a:tcPr>
                </a:tc>
                <a:extLst>
                  <a:ext uri="{0D108BD9-81ED-4DB2-BD59-A6C34878D82A}">
                    <a16:rowId xmlns:a16="http://schemas.microsoft.com/office/drawing/2014/main" val="3302292627"/>
                  </a:ext>
                </a:extLst>
              </a:tr>
            </a:tbl>
          </a:graphicData>
        </a:graphic>
      </p:graphicFrame>
      <p:sp>
        <p:nvSpPr>
          <p:cNvPr id="48" name="二等辺三角形 47"/>
          <p:cNvSpPr/>
          <p:nvPr/>
        </p:nvSpPr>
        <p:spPr>
          <a:xfrm rot="5400000">
            <a:off x="5428051" y="3586490"/>
            <a:ext cx="2422608" cy="249704"/>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n-ea"/>
            </a:endParaRPr>
          </a:p>
        </p:txBody>
      </p:sp>
      <p:graphicFrame>
        <p:nvGraphicFramePr>
          <p:cNvPr id="49" name="表 48"/>
          <p:cNvGraphicFramePr>
            <a:graphicFrameLocks noGrp="1"/>
          </p:cNvGraphicFramePr>
          <p:nvPr/>
        </p:nvGraphicFramePr>
        <p:xfrm>
          <a:off x="1261237" y="3748510"/>
          <a:ext cx="2740196" cy="298866"/>
        </p:xfrm>
        <a:graphic>
          <a:graphicData uri="http://schemas.openxmlformats.org/drawingml/2006/table">
            <a:tbl>
              <a:tblPr firstRow="1" bandRow="1">
                <a:tableStyleId>{5C22544A-7EE6-4342-B048-85BDC9FD1C3A}</a:tableStyleId>
              </a:tblPr>
              <a:tblGrid>
                <a:gridCol w="2740196">
                  <a:extLst>
                    <a:ext uri="{9D8B030D-6E8A-4147-A177-3AD203B41FA5}">
                      <a16:colId xmlns:a16="http://schemas.microsoft.com/office/drawing/2014/main" val="2261158890"/>
                    </a:ext>
                  </a:extLst>
                </a:gridCol>
              </a:tblGrid>
              <a:tr h="298866">
                <a:tc>
                  <a:txBody>
                    <a:bodyPr/>
                    <a:lstStyle/>
                    <a:p>
                      <a:r>
                        <a:rPr kumimoji="1" lang="ja-JP" altLang="en-US" sz="1500" dirty="0">
                          <a:solidFill>
                            <a:schemeClr val="tx1"/>
                          </a:solidFill>
                          <a:latin typeface="+mn-ea"/>
                          <a:ea typeface="+mn-ea"/>
                        </a:rPr>
                        <a:t>■大阪のポテンシャル</a:t>
                      </a:r>
                    </a:p>
                  </a:txBody>
                  <a:tcPr marL="68580" marR="68580" marT="34290" marB="34290">
                    <a:lnL w="762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43550371"/>
                  </a:ext>
                </a:extLst>
              </a:tr>
            </a:tbl>
          </a:graphicData>
        </a:graphic>
      </p:graphicFrame>
      <p:sp>
        <p:nvSpPr>
          <p:cNvPr id="52" name="テキスト ボックス 51">
            <a:extLst>
              <a:ext uri="{FF2B5EF4-FFF2-40B4-BE49-F238E27FC236}">
                <a16:creationId xmlns:a16="http://schemas.microsoft.com/office/drawing/2014/main" id="{BA3705D9-CD45-4777-9D42-F9489F1E73FE}"/>
              </a:ext>
            </a:extLst>
          </p:cNvPr>
          <p:cNvSpPr txBox="1">
            <a:spLocks noChangeAspect="1"/>
          </p:cNvSpPr>
          <p:nvPr/>
        </p:nvSpPr>
        <p:spPr>
          <a:xfrm>
            <a:off x="1283378" y="4069944"/>
            <a:ext cx="4869575" cy="1349087"/>
          </a:xfrm>
          <a:prstGeom prst="rect">
            <a:avLst/>
          </a:prstGeom>
          <a:noFill/>
        </p:spPr>
        <p:txBody>
          <a:bodyPr wrap="square" rtlCol="0">
            <a:spAutoFit/>
          </a:bodyPr>
          <a:lstStyle/>
          <a:p>
            <a:pPr marL="257175" indent="-257175">
              <a:lnSpc>
                <a:spcPts val="1425"/>
              </a:lnSpc>
              <a:buAutoNum type="arabicDbPeriod"/>
            </a:pPr>
            <a:r>
              <a:rPr kumimoji="1" lang="ja-JP" altLang="en-US" sz="1200" spc="-113" dirty="0">
                <a:latin typeface="+mn-ea"/>
                <a:cs typeface="Segoe UI Semibold" panose="020B0702040204020203" pitchFamily="34" charset="0"/>
              </a:rPr>
              <a:t>国内外の投資を呼び込むビッグプロジェクトの進展</a:t>
            </a:r>
            <a:endParaRPr kumimoji="1" lang="en-US" altLang="ja-JP" sz="1200" spc="-113" dirty="0">
              <a:latin typeface="+mn-ea"/>
              <a:cs typeface="Segoe UI Semibold" panose="020B0702040204020203" pitchFamily="34" charset="0"/>
            </a:endParaRPr>
          </a:p>
          <a:p>
            <a:pPr>
              <a:lnSpc>
                <a:spcPts val="1425"/>
              </a:lnSpc>
            </a:pPr>
            <a:r>
              <a:rPr kumimoji="1" lang="ja-JP" altLang="en-US" sz="1200" dirty="0">
                <a:latin typeface="+mn-ea"/>
              </a:rPr>
              <a:t>　▽　</a:t>
            </a:r>
            <a:r>
              <a:rPr kumimoji="1" lang="en-US" altLang="ja-JP" sz="1200" dirty="0">
                <a:latin typeface="+mn-ea"/>
              </a:rPr>
              <a:t>2025</a:t>
            </a:r>
            <a:r>
              <a:rPr kumimoji="1" lang="ja-JP" altLang="en-US" sz="1200" dirty="0">
                <a:latin typeface="+mn-ea"/>
              </a:rPr>
              <a:t>年大阪・関西万博</a:t>
            </a:r>
            <a:endParaRPr kumimoji="1" lang="en-US" altLang="ja-JP" sz="1200" dirty="0">
              <a:latin typeface="+mn-ea"/>
            </a:endParaRPr>
          </a:p>
          <a:p>
            <a:pPr>
              <a:lnSpc>
                <a:spcPts val="1425"/>
              </a:lnSpc>
            </a:pPr>
            <a:r>
              <a:rPr kumimoji="1" lang="ja-JP" altLang="en-US" sz="1200" dirty="0">
                <a:latin typeface="+mn-ea"/>
              </a:rPr>
              <a:t>　▽　世界最高水準の成長型</a:t>
            </a:r>
            <a:r>
              <a:rPr kumimoji="1" lang="en-US" altLang="ja-JP" sz="1200" dirty="0">
                <a:latin typeface="+mn-ea"/>
              </a:rPr>
              <a:t>IR</a:t>
            </a:r>
            <a:endParaRPr kumimoji="1" lang="ja-JP" altLang="en-US" sz="1200" dirty="0">
              <a:latin typeface="+mn-ea"/>
            </a:endParaRPr>
          </a:p>
          <a:p>
            <a:pPr>
              <a:lnSpc>
                <a:spcPts val="1425"/>
              </a:lnSpc>
            </a:pPr>
            <a:r>
              <a:rPr kumimoji="1" lang="ja-JP" altLang="en-US" sz="1200" spc="-75" dirty="0">
                <a:latin typeface="+mn-ea"/>
                <a:cs typeface="Segoe UI Semibold" panose="020B0702040204020203" pitchFamily="34" charset="0"/>
              </a:rPr>
              <a:t>２．　新たなイノベーションの創出拠点</a:t>
            </a:r>
          </a:p>
          <a:p>
            <a:pPr>
              <a:lnSpc>
                <a:spcPts val="1425"/>
              </a:lnSpc>
            </a:pPr>
            <a:r>
              <a:rPr kumimoji="1" lang="ja-JP" altLang="en-US" sz="1200" dirty="0">
                <a:latin typeface="+mn-ea"/>
              </a:rPr>
              <a:t>　▽　スマートシティ、スーパーシティの推進</a:t>
            </a:r>
            <a:endParaRPr kumimoji="1" lang="en-US" altLang="ja-JP" sz="1200" dirty="0">
              <a:latin typeface="+mn-ea"/>
            </a:endParaRPr>
          </a:p>
          <a:p>
            <a:pPr>
              <a:lnSpc>
                <a:spcPts val="1425"/>
              </a:lnSpc>
            </a:pPr>
            <a:r>
              <a:rPr kumimoji="1" lang="ja-JP" altLang="en-US" sz="1200" dirty="0">
                <a:latin typeface="+mn-ea"/>
              </a:rPr>
              <a:t>　▽　</a:t>
            </a:r>
            <a:r>
              <a:rPr kumimoji="1" lang="ja-JP" altLang="en-US" sz="1200" spc="-45" dirty="0">
                <a:latin typeface="+mn-ea"/>
              </a:rPr>
              <a:t>スタートアップ･エコシステム グローバル拠点都市形成</a:t>
            </a:r>
            <a:endParaRPr kumimoji="1" lang="en-US" altLang="ja-JP" sz="1200" spc="-45" dirty="0">
              <a:latin typeface="+mn-ea"/>
            </a:endParaRPr>
          </a:p>
          <a:p>
            <a:pPr>
              <a:lnSpc>
                <a:spcPts val="1425"/>
              </a:lnSpc>
            </a:pPr>
            <a:r>
              <a:rPr kumimoji="1" lang="ja-JP" altLang="en-US" sz="1200" dirty="0">
                <a:latin typeface="+mn-ea"/>
              </a:rPr>
              <a:t>　▽　うめきた</a:t>
            </a:r>
            <a:r>
              <a:rPr kumimoji="1" lang="en-US" altLang="ja-JP" sz="1200" dirty="0">
                <a:latin typeface="+mn-ea"/>
              </a:rPr>
              <a:t>2</a:t>
            </a:r>
            <a:r>
              <a:rPr kumimoji="1" lang="ja-JP" altLang="en-US" sz="1200" dirty="0">
                <a:latin typeface="+mn-ea"/>
              </a:rPr>
              <a:t>期、未来医療国際拠点（中之島）の整備</a:t>
            </a:r>
          </a:p>
        </p:txBody>
      </p:sp>
      <p:sp>
        <p:nvSpPr>
          <p:cNvPr id="54" name="テキスト ボックス 53">
            <a:extLst>
              <a:ext uri="{FF2B5EF4-FFF2-40B4-BE49-F238E27FC236}">
                <a16:creationId xmlns:a16="http://schemas.microsoft.com/office/drawing/2014/main" id="{BA3705D9-CD45-4777-9D42-F9489F1E73FE}"/>
              </a:ext>
            </a:extLst>
          </p:cNvPr>
          <p:cNvSpPr txBox="1">
            <a:spLocks noChangeAspect="1"/>
          </p:cNvSpPr>
          <p:nvPr/>
        </p:nvSpPr>
        <p:spPr>
          <a:xfrm>
            <a:off x="1279963" y="2490463"/>
            <a:ext cx="4910783" cy="1169551"/>
          </a:xfrm>
          <a:prstGeom prst="rect">
            <a:avLst/>
          </a:prstGeom>
          <a:noFill/>
        </p:spPr>
        <p:txBody>
          <a:bodyPr wrap="square" rtlCol="0">
            <a:spAutoFit/>
          </a:bodyPr>
          <a:lstStyle/>
          <a:p>
            <a:pPr>
              <a:lnSpc>
                <a:spcPts val="1425"/>
              </a:lnSpc>
            </a:pPr>
            <a:r>
              <a:rPr kumimoji="1" lang="ja-JP" altLang="en-US" sz="1200" spc="-75" dirty="0">
                <a:latin typeface="+mn-ea"/>
                <a:cs typeface="Segoe UI Semibold" panose="020B0702040204020203" pitchFamily="34" charset="0"/>
              </a:rPr>
              <a:t>１．歴史的背景</a:t>
            </a:r>
            <a:endParaRPr kumimoji="1" lang="en-US" altLang="ja-JP" sz="1200" spc="-75" dirty="0">
              <a:latin typeface="+mn-ea"/>
              <a:cs typeface="Segoe UI Semibold" panose="020B0702040204020203" pitchFamily="34" charset="0"/>
            </a:endParaRPr>
          </a:p>
          <a:p>
            <a:pPr>
              <a:lnSpc>
                <a:spcPts val="1425"/>
              </a:lnSpc>
            </a:pPr>
            <a:r>
              <a:rPr kumimoji="1" lang="ja-JP" altLang="en-US" sz="1200" dirty="0">
                <a:latin typeface="+mn-ea"/>
              </a:rPr>
              <a:t>　▽　先物取引（デリバティブ）発祥の地</a:t>
            </a:r>
          </a:p>
          <a:p>
            <a:pPr>
              <a:lnSpc>
                <a:spcPts val="1425"/>
              </a:lnSpc>
            </a:pPr>
            <a:r>
              <a:rPr kumimoji="1" lang="ja-JP" altLang="en-US" sz="1200" spc="-75" dirty="0">
                <a:latin typeface="+mn-ea"/>
                <a:cs typeface="Segoe UI Semibold" panose="020B0702040204020203" pitchFamily="34" charset="0"/>
              </a:rPr>
              <a:t>２．充実した都市インフラ等の存在</a:t>
            </a:r>
            <a:endParaRPr kumimoji="1" lang="ja-JP" altLang="en-US" sz="1200" dirty="0">
              <a:latin typeface="+mn-ea"/>
              <a:cs typeface="Segoe UI Semibold" panose="020B0702040204020203" pitchFamily="34" charset="0"/>
            </a:endParaRPr>
          </a:p>
          <a:p>
            <a:pPr>
              <a:lnSpc>
                <a:spcPts val="1425"/>
              </a:lnSpc>
            </a:pPr>
            <a:r>
              <a:rPr kumimoji="1" lang="ja-JP" altLang="en-US" sz="1200" dirty="0">
                <a:latin typeface="+mn-ea"/>
              </a:rPr>
              <a:t>　▽　</a:t>
            </a:r>
            <a:r>
              <a:rPr kumimoji="1" lang="ja-JP" altLang="en-US" sz="1200" spc="-38" dirty="0">
                <a:latin typeface="+mn-ea"/>
              </a:rPr>
              <a:t>金融・商品のデリバティブを扱う国内唯一の総合取引所</a:t>
            </a:r>
            <a:endParaRPr kumimoji="1" lang="en-US" altLang="ja-JP" sz="1200" spc="-38" dirty="0">
              <a:latin typeface="+mn-ea"/>
            </a:endParaRPr>
          </a:p>
          <a:p>
            <a:pPr>
              <a:lnSpc>
                <a:spcPts val="1425"/>
              </a:lnSpc>
            </a:pPr>
            <a:r>
              <a:rPr kumimoji="1" lang="ja-JP" altLang="en-US" sz="1200" dirty="0">
                <a:latin typeface="+mn-ea"/>
              </a:rPr>
              <a:t>　▽　充実した交通ネットワーク、国際貿易港</a:t>
            </a:r>
            <a:endParaRPr kumimoji="1" lang="en-US" altLang="ja-JP" sz="1200" dirty="0">
              <a:latin typeface="+mn-ea"/>
            </a:endParaRPr>
          </a:p>
          <a:p>
            <a:pPr>
              <a:lnSpc>
                <a:spcPts val="1425"/>
              </a:lnSpc>
            </a:pPr>
            <a:r>
              <a:rPr kumimoji="1" lang="ja-JP" altLang="en-US" sz="1200" dirty="0">
                <a:latin typeface="+mn-ea"/>
              </a:rPr>
              <a:t>　▽　高等教育機関、ライフサイエンス関連産業</a:t>
            </a:r>
            <a:endParaRPr kumimoji="1" lang="ja-JP" altLang="en-US" sz="1200" dirty="0">
              <a:latin typeface="+mn-ea"/>
              <a:cs typeface="Segoe UI Semibold" panose="020B0702040204020203" pitchFamily="34" charset="0"/>
            </a:endParaRPr>
          </a:p>
        </p:txBody>
      </p:sp>
      <p:sp>
        <p:nvSpPr>
          <p:cNvPr id="55" name="角丸四角形 54"/>
          <p:cNvSpPr/>
          <p:nvPr/>
        </p:nvSpPr>
        <p:spPr>
          <a:xfrm>
            <a:off x="1077568" y="2100106"/>
            <a:ext cx="5206139" cy="3326297"/>
          </a:xfrm>
          <a:prstGeom prst="roundRect">
            <a:avLst>
              <a:gd name="adj" fmla="val 4983"/>
            </a:avLst>
          </a:prstGeom>
          <a:noFill/>
          <a:ln>
            <a:solidFill>
              <a:schemeClr val="tx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1500" dirty="0">
              <a:solidFill>
                <a:schemeClr val="tx1"/>
              </a:solidFill>
              <a:latin typeface="+mn-ea"/>
            </a:endParaRPr>
          </a:p>
        </p:txBody>
      </p:sp>
      <p:pic>
        <p:nvPicPr>
          <p:cNvPr id="3" name="図 2"/>
          <p:cNvPicPr>
            <a:picLocks noChangeAspect="1"/>
          </p:cNvPicPr>
          <p:nvPr/>
        </p:nvPicPr>
        <p:blipFill>
          <a:blip r:embed="rId3"/>
          <a:stretch>
            <a:fillRect/>
          </a:stretch>
        </p:blipFill>
        <p:spPr>
          <a:xfrm>
            <a:off x="1671638" y="6199830"/>
            <a:ext cx="4334149" cy="3401374"/>
          </a:xfrm>
          <a:prstGeom prst="rect">
            <a:avLst/>
          </a:prstGeom>
        </p:spPr>
      </p:pic>
      <p:sp>
        <p:nvSpPr>
          <p:cNvPr id="58" name="角丸四角形 57"/>
          <p:cNvSpPr/>
          <p:nvPr/>
        </p:nvSpPr>
        <p:spPr>
          <a:xfrm>
            <a:off x="7314019" y="4650117"/>
            <a:ext cx="4924628" cy="70849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1500" dirty="0">
              <a:solidFill>
                <a:schemeClr val="tx1"/>
              </a:solidFill>
              <a:latin typeface="UD デジタル 教科書体 NK-B" panose="02020700000000000000" pitchFamily="18" charset="-128"/>
              <a:ea typeface="UD デジタル 教科書体 NK-B" panose="02020700000000000000" pitchFamily="18"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2901468584"/>
              </p:ext>
            </p:extLst>
          </p:nvPr>
        </p:nvGraphicFramePr>
        <p:xfrm>
          <a:off x="7516286" y="4827025"/>
          <a:ext cx="4520092" cy="506730"/>
        </p:xfrm>
        <a:graphic>
          <a:graphicData uri="http://schemas.openxmlformats.org/drawingml/2006/table">
            <a:tbl>
              <a:tblPr firstRow="1" bandRow="1">
                <a:tableStyleId>{5C22544A-7EE6-4342-B048-85BDC9FD1C3A}</a:tableStyleId>
              </a:tblPr>
              <a:tblGrid>
                <a:gridCol w="4520092">
                  <a:extLst>
                    <a:ext uri="{9D8B030D-6E8A-4147-A177-3AD203B41FA5}">
                      <a16:colId xmlns:a16="http://schemas.microsoft.com/office/drawing/2014/main" val="1790078169"/>
                    </a:ext>
                  </a:extLst>
                </a:gridCol>
              </a:tblGrid>
              <a:tr h="506730">
                <a:tc>
                  <a:txBody>
                    <a:bodyPr/>
                    <a:lstStyle/>
                    <a:p>
                      <a:pPr marL="361950" indent="-361950">
                        <a:lnSpc>
                          <a:spcPct val="100000"/>
                        </a:lnSpc>
                      </a:pPr>
                      <a:r>
                        <a:rPr kumimoji="1" lang="ja-JP" altLang="en-US" sz="1200" b="0" dirty="0">
                          <a:solidFill>
                            <a:schemeClr val="tx1"/>
                          </a:solidFill>
                          <a:latin typeface="+mn-ea"/>
                          <a:ea typeface="+mn-ea"/>
                        </a:rPr>
                        <a:t>▽　デリバティブ取引の成長力を取り込むため、アジアのデリバティブ市場をけん引する一大拠点を創設</a:t>
                      </a:r>
                    </a:p>
                  </a:txBody>
                  <a:tcPr marL="68580" marR="68580" marT="34290" marB="34290">
                    <a:lnL w="57150" cap="flat" cmpd="sng" algn="ctr">
                      <a:noFill/>
                      <a:prstDash val="solid"/>
                      <a:round/>
                      <a:headEnd type="none" w="med" len="med"/>
                      <a:tailEnd type="none" w="med" len="med"/>
                    </a:lnL>
                    <a:noFill/>
                  </a:tcPr>
                </a:tc>
                <a:extLst>
                  <a:ext uri="{0D108BD9-81ED-4DB2-BD59-A6C34878D82A}">
                    <a16:rowId xmlns:a16="http://schemas.microsoft.com/office/drawing/2014/main" val="3302292627"/>
                  </a:ext>
                </a:extLst>
              </a:tr>
            </a:tbl>
          </a:graphicData>
        </a:graphic>
      </p:graphicFrame>
      <p:sp>
        <p:nvSpPr>
          <p:cNvPr id="57" name="角丸四角形 56"/>
          <p:cNvSpPr/>
          <p:nvPr/>
        </p:nvSpPr>
        <p:spPr>
          <a:xfrm>
            <a:off x="8240392" y="4544739"/>
            <a:ext cx="2814119" cy="26349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350" b="1" dirty="0">
                <a:solidFill>
                  <a:schemeClr val="bg1"/>
                </a:solidFill>
                <a:latin typeface="+mn-ea"/>
              </a:rPr>
              <a:t>アジアのデリバティブ都市・大阪</a:t>
            </a:r>
          </a:p>
        </p:txBody>
      </p:sp>
      <p:sp>
        <p:nvSpPr>
          <p:cNvPr id="59" name="角丸四角形 58"/>
          <p:cNvSpPr/>
          <p:nvPr/>
        </p:nvSpPr>
        <p:spPr>
          <a:xfrm>
            <a:off x="346537" y="6100903"/>
            <a:ext cx="592163" cy="339670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b="1" dirty="0"/>
          </a:p>
        </p:txBody>
      </p:sp>
      <p:sp>
        <p:nvSpPr>
          <p:cNvPr id="60" name="テキスト ボックス 59"/>
          <p:cNvSpPr txBox="1"/>
          <p:nvPr/>
        </p:nvSpPr>
        <p:spPr bwMode="white">
          <a:xfrm>
            <a:off x="411797" y="6447772"/>
            <a:ext cx="415498" cy="2878817"/>
          </a:xfrm>
          <a:prstGeom prst="rect">
            <a:avLst/>
          </a:prstGeom>
          <a:noFill/>
        </p:spPr>
        <p:txBody>
          <a:bodyPr vert="eaVert" wrap="square" rtlCol="0">
            <a:spAutoFit/>
          </a:bodyPr>
          <a:lstStyle/>
          <a:p>
            <a:pPr algn="ctr"/>
            <a:r>
              <a:rPr kumimoji="1" lang="ja-JP" altLang="en-US" sz="1500" b="1" dirty="0">
                <a:latin typeface="+mn-ea"/>
              </a:rPr>
              <a:t>国際金融都市の実現に向けて</a:t>
            </a:r>
          </a:p>
        </p:txBody>
      </p:sp>
      <p:sp>
        <p:nvSpPr>
          <p:cNvPr id="61" name="テキスト ボックス 60"/>
          <p:cNvSpPr txBox="1"/>
          <p:nvPr/>
        </p:nvSpPr>
        <p:spPr>
          <a:xfrm>
            <a:off x="1218375" y="5747837"/>
            <a:ext cx="11397488" cy="353067"/>
          </a:xfrm>
          <a:prstGeom prst="rect">
            <a:avLst/>
          </a:prstGeom>
          <a:solidFill>
            <a:schemeClr val="accent1">
              <a:lumMod val="20000"/>
              <a:lumOff val="80000"/>
            </a:schemeClr>
          </a:solidFill>
          <a:ln w="9525">
            <a:solidFill>
              <a:schemeClr val="tx1"/>
            </a:solidFill>
          </a:ln>
        </p:spPr>
        <p:txBody>
          <a:bodyPr wrap="square" rtlCol="0" anchor="ctr" anchorCtr="0">
            <a:noAutofit/>
          </a:bodyPr>
          <a:lstStyle/>
          <a:p>
            <a:pPr marL="216000" indent="-342900"/>
            <a:r>
              <a:rPr lang="ja-JP" altLang="en-US" sz="1500" b="1" dirty="0">
                <a:latin typeface="+mn-ea"/>
              </a:rPr>
              <a:t>〇官民一体による推進組織を立ち上げ、国際金融都市の実現に向けた取組みを推進</a:t>
            </a:r>
            <a:endParaRPr lang="en-US" altLang="ja-JP" sz="1500" b="1" dirty="0">
              <a:latin typeface="+mn-ea"/>
            </a:endParaRPr>
          </a:p>
        </p:txBody>
      </p:sp>
      <p:sp>
        <p:nvSpPr>
          <p:cNvPr id="62" name="テキスト ボックス 61"/>
          <p:cNvSpPr txBox="1"/>
          <p:nvPr/>
        </p:nvSpPr>
        <p:spPr>
          <a:xfrm>
            <a:off x="1077568" y="1648113"/>
            <a:ext cx="11581157" cy="353067"/>
          </a:xfrm>
          <a:prstGeom prst="rect">
            <a:avLst/>
          </a:prstGeom>
          <a:solidFill>
            <a:schemeClr val="accent1">
              <a:lumMod val="20000"/>
              <a:lumOff val="80000"/>
            </a:schemeClr>
          </a:solidFill>
          <a:ln w="9525">
            <a:solidFill>
              <a:schemeClr val="tx1"/>
            </a:solidFill>
          </a:ln>
        </p:spPr>
        <p:txBody>
          <a:bodyPr wrap="square" rtlCol="0" anchor="ctr" anchorCtr="0">
            <a:noAutofit/>
          </a:bodyPr>
          <a:lstStyle/>
          <a:p>
            <a:pPr marL="216000" indent="-342900"/>
            <a:r>
              <a:rPr lang="ja-JP" altLang="en-US" sz="1500" b="1" dirty="0">
                <a:latin typeface="+mn-ea"/>
              </a:rPr>
              <a:t>〇大阪独自の個性と機能を持った国際金融都市として、大阪が日本全体の経済成長をけん引していく</a:t>
            </a:r>
            <a:endParaRPr lang="en-US" altLang="ja-JP" sz="1500" b="1" dirty="0">
              <a:latin typeface="+mn-ea"/>
            </a:endParaRPr>
          </a:p>
        </p:txBody>
      </p:sp>
      <p:sp>
        <p:nvSpPr>
          <p:cNvPr id="63" name="テキスト ボックス 62"/>
          <p:cNvSpPr txBox="1"/>
          <p:nvPr/>
        </p:nvSpPr>
        <p:spPr>
          <a:xfrm>
            <a:off x="7055081" y="6492864"/>
            <a:ext cx="5332181" cy="912320"/>
          </a:xfrm>
          <a:prstGeom prst="rect">
            <a:avLst/>
          </a:prstGeom>
          <a:noFill/>
          <a:ln w="9525">
            <a:noFill/>
          </a:ln>
        </p:spPr>
        <p:txBody>
          <a:bodyPr wrap="square" rtlCol="0" anchor="ctr" anchorCtr="0">
            <a:noAutofit/>
          </a:bodyPr>
          <a:lstStyle/>
          <a:p>
            <a:pPr marL="201216" indent="-201216"/>
            <a:r>
              <a:rPr lang="ja-JP" altLang="en-US" sz="1350" spc="-75" dirty="0">
                <a:latin typeface="+mn-ea"/>
              </a:rPr>
              <a:t>　〇大阪のビジネス環境や生活環境の魅力向上</a:t>
            </a:r>
            <a:endParaRPr lang="en-US" altLang="ja-JP" sz="1350" spc="-75" dirty="0">
              <a:latin typeface="+mn-ea"/>
            </a:endParaRPr>
          </a:p>
          <a:p>
            <a:pPr marL="201216" indent="-201216"/>
            <a:r>
              <a:rPr lang="ja-JP" altLang="en-US" sz="1350" spc="-75" dirty="0">
                <a:latin typeface="+mn-ea"/>
              </a:rPr>
              <a:t>　〇金融市場に参加するプレーヤーを国内外から誘致・育成</a:t>
            </a:r>
            <a:endParaRPr lang="en-US" altLang="ja-JP" sz="1350" spc="-75" dirty="0">
              <a:latin typeface="+mn-ea"/>
            </a:endParaRPr>
          </a:p>
          <a:p>
            <a:pPr marL="201216" indent="-201216"/>
            <a:r>
              <a:rPr lang="ja-JP" altLang="en-US" sz="1350" spc="-75" dirty="0">
                <a:latin typeface="+mn-ea"/>
              </a:rPr>
              <a:t>　○ＳＤＧｓ推進のための投資環境の構築　など　</a:t>
            </a:r>
            <a:endParaRPr lang="en-US" altLang="ja-JP" sz="1350" spc="-75" dirty="0">
              <a:latin typeface="+mn-ea"/>
            </a:endParaRPr>
          </a:p>
        </p:txBody>
      </p:sp>
      <p:graphicFrame>
        <p:nvGraphicFramePr>
          <p:cNvPr id="64" name="表 63"/>
          <p:cNvGraphicFramePr>
            <a:graphicFrameLocks noGrp="1"/>
          </p:cNvGraphicFramePr>
          <p:nvPr/>
        </p:nvGraphicFramePr>
        <p:xfrm>
          <a:off x="7130282" y="6316070"/>
          <a:ext cx="4673700" cy="298866"/>
        </p:xfrm>
        <a:graphic>
          <a:graphicData uri="http://schemas.openxmlformats.org/drawingml/2006/table">
            <a:tbl>
              <a:tblPr firstRow="1" bandRow="1">
                <a:tableStyleId>{5C22544A-7EE6-4342-B048-85BDC9FD1C3A}</a:tableStyleId>
              </a:tblPr>
              <a:tblGrid>
                <a:gridCol w="4673700">
                  <a:extLst>
                    <a:ext uri="{9D8B030D-6E8A-4147-A177-3AD203B41FA5}">
                      <a16:colId xmlns:a16="http://schemas.microsoft.com/office/drawing/2014/main" val="2261158890"/>
                    </a:ext>
                  </a:extLst>
                </a:gridCol>
              </a:tblGrid>
              <a:tr h="298866">
                <a:tc>
                  <a:txBody>
                    <a:bodyPr/>
                    <a:lstStyle/>
                    <a:p>
                      <a:r>
                        <a:rPr kumimoji="1" lang="ja-JP" altLang="en-US" sz="1500" dirty="0">
                          <a:solidFill>
                            <a:schemeClr val="tx1"/>
                          </a:solidFill>
                          <a:latin typeface="+mn-ea"/>
                          <a:ea typeface="+mn-ea"/>
                        </a:rPr>
                        <a:t>■取組みの方向性</a:t>
                      </a:r>
                    </a:p>
                  </a:txBody>
                  <a:tcPr marL="68580" marR="68580" marT="34290" marB="34290">
                    <a:lnL w="762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43550371"/>
                  </a:ext>
                </a:extLst>
              </a:tr>
            </a:tbl>
          </a:graphicData>
        </a:graphic>
      </p:graphicFrame>
      <p:pic>
        <p:nvPicPr>
          <p:cNvPr id="7" name="図 6"/>
          <p:cNvPicPr>
            <a:picLocks noChangeAspect="1"/>
          </p:cNvPicPr>
          <p:nvPr/>
        </p:nvPicPr>
        <p:blipFill>
          <a:blip r:embed="rId4"/>
          <a:stretch>
            <a:fillRect/>
          </a:stretch>
        </p:blipFill>
        <p:spPr>
          <a:xfrm>
            <a:off x="7488913" y="7662237"/>
            <a:ext cx="4183742" cy="1664352"/>
          </a:xfrm>
          <a:prstGeom prst="rect">
            <a:avLst/>
          </a:prstGeom>
        </p:spPr>
      </p:pic>
      <p:graphicFrame>
        <p:nvGraphicFramePr>
          <p:cNvPr id="65" name="表 64"/>
          <p:cNvGraphicFramePr>
            <a:graphicFrameLocks noGrp="1"/>
          </p:cNvGraphicFramePr>
          <p:nvPr>
            <p:extLst>
              <p:ext uri="{D42A27DB-BD31-4B8C-83A1-F6EECF244321}">
                <p14:modId xmlns:p14="http://schemas.microsoft.com/office/powerpoint/2010/main" val="679561041"/>
              </p:ext>
            </p:extLst>
          </p:nvPr>
        </p:nvGraphicFramePr>
        <p:xfrm>
          <a:off x="7203039" y="7405184"/>
          <a:ext cx="4673700" cy="298866"/>
        </p:xfrm>
        <a:graphic>
          <a:graphicData uri="http://schemas.openxmlformats.org/drawingml/2006/table">
            <a:tbl>
              <a:tblPr firstRow="1" bandRow="1">
                <a:tableStyleId>{5C22544A-7EE6-4342-B048-85BDC9FD1C3A}</a:tableStyleId>
              </a:tblPr>
              <a:tblGrid>
                <a:gridCol w="4673700">
                  <a:extLst>
                    <a:ext uri="{9D8B030D-6E8A-4147-A177-3AD203B41FA5}">
                      <a16:colId xmlns:a16="http://schemas.microsoft.com/office/drawing/2014/main" val="2261158890"/>
                    </a:ext>
                  </a:extLst>
                </a:gridCol>
              </a:tblGrid>
              <a:tr h="298866">
                <a:tc>
                  <a:txBody>
                    <a:bodyPr/>
                    <a:lstStyle/>
                    <a:p>
                      <a:r>
                        <a:rPr kumimoji="1" lang="ja-JP" altLang="en-US" sz="1500" dirty="0">
                          <a:solidFill>
                            <a:schemeClr val="tx1"/>
                          </a:solidFill>
                          <a:latin typeface="+mn-ea"/>
                          <a:ea typeface="+mn-ea"/>
                        </a:rPr>
                        <a:t>■国際金融都市実現の効果</a:t>
                      </a:r>
                    </a:p>
                  </a:txBody>
                  <a:tcPr marL="68580" marR="68580" marT="34290" marB="34290">
                    <a:lnL w="762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43550371"/>
                  </a:ext>
                </a:extLst>
              </a:tr>
            </a:tbl>
          </a:graphicData>
        </a:graphic>
      </p:graphicFrame>
      <p:sp>
        <p:nvSpPr>
          <p:cNvPr id="38" name="タイトル 1"/>
          <p:cNvSpPr txBox="1">
            <a:spLocks/>
          </p:cNvSpPr>
          <p:nvPr/>
        </p:nvSpPr>
        <p:spPr>
          <a:xfrm>
            <a:off x="200405" y="101231"/>
            <a:ext cx="12264885" cy="636109"/>
          </a:xfrm>
          <a:prstGeom prst="rect">
            <a:avLst/>
          </a:prstGeom>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chorCtr="0">
            <a:noAutofit/>
          </a:bodyPr>
          <a:lstStyle>
            <a:lvl1pPr algn="l" defTabSz="1280160" rtl="0" eaLnBrk="1" latinLnBrk="0" hangingPunct="1">
              <a:lnSpc>
                <a:spcPct val="90000"/>
              </a:lnSpc>
              <a:spcBef>
                <a:spcPct val="0"/>
              </a:spcBef>
              <a:buNone/>
              <a:defRPr kumimoji="1" sz="616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sz="3200" b="1" dirty="0">
                <a:solidFill>
                  <a:schemeClr val="bg1"/>
                </a:solidFill>
                <a:latin typeface="Meiryo UI" panose="020B0604030504040204" pitchFamily="50" charset="-128"/>
                <a:ea typeface="Meiryo UI" panose="020B0604030504040204" pitchFamily="50" charset="-128"/>
              </a:rPr>
              <a:t>戦略への主な追記文案　参考：国際金融都市概要</a:t>
            </a:r>
            <a:endParaRPr lang="en-US" altLang="ja-JP" sz="3200" b="1" dirty="0">
              <a:solidFill>
                <a:schemeClr val="bg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8240392" y="9040410"/>
            <a:ext cx="4079959" cy="9144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出典：大阪の再生・成長に向けた新戦略</a:t>
            </a:r>
          </a:p>
        </p:txBody>
      </p:sp>
      <p:sp>
        <p:nvSpPr>
          <p:cNvPr id="42" name="スライド番号プレースホルダー 5"/>
          <p:cNvSpPr>
            <a:spLocks noGrp="1"/>
          </p:cNvSpPr>
          <p:nvPr>
            <p:ph type="sldNum" sz="quarter" idx="12"/>
          </p:nvPr>
        </p:nvSpPr>
        <p:spPr>
          <a:xfrm>
            <a:off x="9921240" y="9090025"/>
            <a:ext cx="2880360" cy="511175"/>
          </a:xfrm>
        </p:spPr>
        <p:txBody>
          <a:bodyPr/>
          <a:lstStyle/>
          <a:p>
            <a:fld id="{4E07F29A-F6FF-480A-A45F-FDB1DF2B2251}" type="slidenum">
              <a:rPr kumimoji="1" lang="ja-JP" altLang="en-US" sz="2000" smtClean="0">
                <a:solidFill>
                  <a:schemeClr val="tx1"/>
                </a:solidFill>
                <a:latin typeface="Meiryo UI" panose="020B0604030504040204" pitchFamily="50" charset="-128"/>
                <a:ea typeface="Meiryo UI" panose="020B0604030504040204" pitchFamily="50" charset="-128"/>
              </a:rPr>
              <a:t>8</a:t>
            </a:fld>
            <a:endParaRPr kumimoji="1" lang="ja-JP" altLang="en-US"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552078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5366</Words>
  <Application>Microsoft Office PowerPoint</Application>
  <PresentationFormat>A3 297x420 mm</PresentationFormat>
  <Paragraphs>324</Paragraphs>
  <Slides>11</Slides>
  <Notes>5</Notes>
  <HiddenSlides>0</HiddenSlides>
  <MMClips>0</MMClips>
  <ScaleCrop>false</ScaleCrop>
  <HeadingPairs>
    <vt:vector size="6" baseType="variant">
      <vt:variant>
        <vt:lpstr>使用されているフォント</vt:lpstr>
      </vt:variant>
      <vt:variant>
        <vt:i4>14</vt:i4>
      </vt:variant>
      <vt:variant>
        <vt:lpstr>テーマ</vt:lpstr>
      </vt:variant>
      <vt:variant>
        <vt:i4>2</vt:i4>
      </vt:variant>
      <vt:variant>
        <vt:lpstr>スライド タイトル</vt:lpstr>
      </vt:variant>
      <vt:variant>
        <vt:i4>11</vt:i4>
      </vt:variant>
    </vt:vector>
  </HeadingPairs>
  <TitlesOfParts>
    <vt:vector size="27" baseType="lpstr">
      <vt:lpstr>Meiryo UI</vt:lpstr>
      <vt:lpstr>ＭＳ Ｐゴシック</vt:lpstr>
      <vt:lpstr>新細明體</vt:lpstr>
      <vt:lpstr>UD デジタル 教科書体 NK-B</vt:lpstr>
      <vt:lpstr>メイリオ</vt:lpstr>
      <vt:lpstr>游ゴシック</vt:lpstr>
      <vt:lpstr>游ゴシック Light</vt:lpstr>
      <vt:lpstr>Arial</vt:lpstr>
      <vt:lpstr>Calibri</vt:lpstr>
      <vt:lpstr>Calibri Light</vt:lpstr>
      <vt:lpstr>Segoe UI Semibold</vt:lpstr>
      <vt:lpstr>Times New Roman</vt:lpstr>
      <vt:lpstr>Trebuchet MS</vt:lpstr>
      <vt:lpstr>Wingdings 3</vt:lpstr>
      <vt:lpstr>Office テーマ</vt:lpstr>
      <vt:lpstr>ファセット</vt:lpstr>
      <vt:lpstr>第２期大阪府まち・ひと・しごと 創生総合戦略改訂案概要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2021-03-26T07:39:27Z</dcterms:created>
  <dcterms:modified xsi:type="dcterms:W3CDTF">2021-05-20T04:21:36Z</dcterms:modified>
</cp:coreProperties>
</file>