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0" r:id="rId2"/>
    <p:sldId id="258" r:id="rId3"/>
    <p:sldId id="262" r:id="rId4"/>
    <p:sldId id="269" r:id="rId5"/>
    <p:sldId id="266" r:id="rId6"/>
    <p:sldId id="261" r:id="rId7"/>
    <p:sldId id="259" r:id="rId8"/>
    <p:sldId id="260" r:id="rId9"/>
    <p:sldId id="263" r:id="rId10"/>
    <p:sldId id="264" r:id="rId11"/>
    <p:sldId id="267" r:id="rId12"/>
    <p:sldId id="265" r:id="rId1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BE2FB-B865-4F4E-AE63-494906A9C850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8767-5EDC-4080-AF7A-360257E63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74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618CA2-07D7-4980-8BFB-D7373A010509}" type="datetimeFigureOut">
              <a:rPr kumimoji="1" lang="ja-JP" altLang="en-US" smtClean="0"/>
              <a:t>2019/2/5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8C462D-ECB2-4C99-B090-731461CE1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902997" cy="99060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大阪府における人口減少の課題に</a:t>
            </a:r>
            <a:r>
              <a:rPr lang="ja-JP" altLang="en-US" sz="3200" dirty="0" smtClean="0"/>
              <a:t>ついて</a:t>
            </a:r>
            <a:r>
              <a:rPr lang="en-US" altLang="ja-JP" sz="3200" dirty="0" smtClean="0"/>
              <a:t>【</a:t>
            </a:r>
            <a:r>
              <a:rPr lang="ja-JP" altLang="en-US" sz="3200" dirty="0" smtClean="0"/>
              <a:t>未定稿</a:t>
            </a:r>
            <a:r>
              <a:rPr lang="en-US" altLang="ja-JP" sz="3200" dirty="0" smtClean="0"/>
              <a:t>】</a:t>
            </a:r>
            <a:endParaRPr kumimoji="1" lang="ja-JP" altLang="en-US" sz="3200" dirty="0"/>
          </a:p>
        </p:txBody>
      </p:sp>
      <p:sp>
        <p:nvSpPr>
          <p:cNvPr id="5" name="角丸四角形 4"/>
          <p:cNvSpPr/>
          <p:nvPr/>
        </p:nvSpPr>
        <p:spPr>
          <a:xfrm>
            <a:off x="323528" y="980728"/>
            <a:ext cx="864096" cy="51125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人口減少・少子高齢化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97091" y="980728"/>
            <a:ext cx="710613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総量の減少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197091" y="4581128"/>
            <a:ext cx="710613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構成の変化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2843808" y="980729"/>
          <a:ext cx="5864586" cy="1987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9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人口減少</a:t>
                      </a:r>
                      <a:endParaRPr kumimoji="1" lang="en-US" altLang="ja-JP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抑制対策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自然増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○結婚・妊娠・出産・子育て環境の充実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○女性・若者の経済的な自立促進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社会増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○産業の創出・振興、インフラの充実・強化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○次代を担う人づくり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○都市魅力の向上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8568"/>
              </p:ext>
            </p:extLst>
          </p:nvPr>
        </p:nvGraphicFramePr>
        <p:xfrm>
          <a:off x="2843808" y="3023984"/>
          <a:ext cx="5864585" cy="1557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8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人口減少</a:t>
                      </a:r>
                      <a:endParaRPr kumimoji="1" lang="en-US" altLang="ja-JP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による影響</a:t>
                      </a:r>
                      <a:endParaRPr kumimoji="1" lang="en-US" altLang="ja-JP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への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○生産性の維持・向上（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AI/</a:t>
                      </a:r>
                      <a:r>
                        <a:rPr kumimoji="1"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IoT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の活用など）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○労働力の確保（女性・高齢者・外国人の活用など）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○都市基盤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道路、橋梁、水道など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の維持管理・更新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○まちの再生（都市の集約化、空き家対策など）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2843808" y="4632920"/>
          <a:ext cx="5864585" cy="1388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18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構成変化</a:t>
                      </a:r>
                      <a:endParaRPr kumimoji="1" lang="en-US" altLang="ja-JP" sz="1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による影響</a:t>
                      </a:r>
                      <a:endParaRPr kumimoji="1" lang="en-US" altLang="ja-JP" sz="1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への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○医療・介護サービスの確保</a:t>
                      </a:r>
                      <a:endParaRPr kumimoji="1"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（医療・介護サービスの体制確保、健康寿命の延伸など）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18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○超高齢社会への対応</a:t>
                      </a:r>
                      <a:endParaRPr kumimoji="1"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（地域のつながりの強化、自立した生活の実現など）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2267744" y="6093296"/>
          <a:ext cx="64406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行政基盤</a:t>
                      </a:r>
                      <a:endParaRPr kumimoji="1" lang="en-US" altLang="ja-JP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の確保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○安全・安心の確保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8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○持続可能な行政体制の確保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右矢印 11"/>
          <p:cNvSpPr/>
          <p:nvPr/>
        </p:nvSpPr>
        <p:spPr>
          <a:xfrm>
            <a:off x="2051720" y="1628800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2051720" y="3429000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051720" y="4905164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08394" y="1340768"/>
            <a:ext cx="400110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網掛けは、地方創生交付金充当事業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0317892" y="292855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1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812360" y="0"/>
            <a:ext cx="1270149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資料３</a:t>
            </a:r>
            <a:r>
              <a:rPr lang="ja-JP" altLang="en-US" b="1" dirty="0">
                <a:solidFill>
                  <a:schemeClr val="tx1"/>
                </a:solidFill>
              </a:rPr>
              <a:t>－</a:t>
            </a:r>
            <a:r>
              <a:rPr lang="ja-JP" altLang="en-US" b="1" dirty="0" smtClean="0">
                <a:solidFill>
                  <a:schemeClr val="tx1"/>
                </a:solidFill>
              </a:rPr>
              <a:t>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lang="ja-JP" altLang="en-US" dirty="0"/>
              <a:t>　構成変更による影響へ</a:t>
            </a:r>
            <a:r>
              <a:rPr lang="ja-JP" altLang="en-US" dirty="0" smtClean="0"/>
              <a:t>の対応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4021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3568" y="1465620"/>
            <a:ext cx="37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P</a:t>
            </a:r>
            <a:r>
              <a:rPr kumimoji="1" lang="ja-JP" altLang="en-US" sz="1400" dirty="0" smtClean="0"/>
              <a:t>）</a:t>
            </a:r>
            <a:r>
              <a:rPr lang="ja-JP" altLang="en-US" sz="1400" dirty="0" smtClean="0"/>
              <a:t>新たな</a:t>
            </a:r>
            <a:r>
              <a:rPr lang="ja-JP" altLang="en-US" sz="1400" dirty="0"/>
              <a:t>社人</a:t>
            </a:r>
            <a:r>
              <a:rPr lang="ja-JP" altLang="en-US" sz="1400" dirty="0" smtClean="0"/>
              <a:t>研</a:t>
            </a:r>
            <a:r>
              <a:rPr lang="ja-JP" altLang="en-US" sz="1400" dirty="0"/>
              <a:t>世帯推計</a:t>
            </a:r>
            <a:r>
              <a:rPr lang="ja-JP" altLang="en-US" sz="1400" dirty="0" smtClean="0"/>
              <a:t>が出ていないので、人口ビジョンまま（</a:t>
            </a:r>
            <a:r>
              <a:rPr lang="en-US" altLang="ja-JP" sz="1400" dirty="0" smtClean="0"/>
              <a:t>H28.3</a:t>
            </a:r>
            <a:r>
              <a:rPr lang="ja-JP" altLang="en-US" sz="1400" dirty="0" smtClean="0"/>
              <a:t>時点）</a:t>
            </a:r>
            <a:endParaRPr kumimoji="1" lang="ja-JP" altLang="en-US" sz="14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1956" y="1465620"/>
            <a:ext cx="3808516" cy="5234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高齢者の単独世帯は増加が見込まれる。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結果、高齢者の孤立が進み、地域のつながりが希薄化するとともに、仕事を持たない高齢者が増加することで、生活困窮者が増加するおそれ。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、高齢化の進展により、死亡数は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年のピークに向けて今後ますます増加が見込まれる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高齢単独世帯への対応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地域のつながりの強化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いきいき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と活躍する高齢者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の支援（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就業、ボランティアなど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困窮者の自立支援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火葬場やお墓の確保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48873"/>
            <a:ext cx="4680519" cy="23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547664" y="643359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出典：大阪府の将来推計人口について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3827" y="403398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出典：大阪府人口ビジョン</a:t>
            </a:r>
            <a:endParaRPr kumimoji="1" lang="ja-JP" altLang="en-US" sz="1400" dirty="0"/>
          </a:p>
        </p:txBody>
      </p:sp>
      <p:sp>
        <p:nvSpPr>
          <p:cNvPr id="12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10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4860032" y="869811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 smtClean="0">
                <a:solidFill>
                  <a:schemeClr val="tx2"/>
                </a:solidFill>
              </a:rPr>
              <a:t>＜高齢単独世帯の増加＞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7644" y="463339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死亡数の推移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3" y="1131421"/>
            <a:ext cx="469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一般世帯数に占める高齢者世帯及び高齢単独世帯の割合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90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552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5</a:t>
            </a:r>
            <a:r>
              <a:rPr lang="ja-JP" altLang="en-US" dirty="0" smtClean="0"/>
              <a:t>　行政基盤の確保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700808"/>
            <a:ext cx="424847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地域の高齢化が進む中、地震・津波・風水害などの様々な災害に対応するため、ハード・ソフト両面にわたる対策が急務。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643359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出典：新・地震防災アクションプラン</a:t>
            </a:r>
            <a:endParaRPr kumimoji="1" lang="ja-JP" altLang="en-US" sz="1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" y="1196752"/>
            <a:ext cx="3962400" cy="27432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" y="4077072"/>
            <a:ext cx="3962400" cy="2743200"/>
          </a:xfrm>
          <a:prstGeom prst="rect">
            <a:avLst/>
          </a:prstGeom>
        </p:spPr>
      </p:pic>
      <p:sp>
        <p:nvSpPr>
          <p:cNvPr id="13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11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572000" y="3717032"/>
            <a:ext cx="4248472" cy="209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安全・安心の確保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南海トラフ地震をはじめ、地震・津波対策の推進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風水害対策の推進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安心・安全なまちづくり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61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758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5</a:t>
            </a:r>
            <a:r>
              <a:rPr lang="ja-JP" altLang="en-US" dirty="0"/>
              <a:t>　</a:t>
            </a:r>
            <a:r>
              <a:rPr lang="ja-JP" altLang="en-US" dirty="0" smtClean="0"/>
              <a:t>行政基盤の確保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5324294"/>
            <a:ext cx="5144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</a:t>
            </a:r>
            <a:r>
              <a:rPr kumimoji="1" lang="en-US" altLang="ja-JP" sz="1400" dirty="0" smtClean="0"/>
              <a:t>2040</a:t>
            </a:r>
            <a:r>
              <a:rPr kumimoji="1" lang="ja-JP" altLang="en-US" sz="1400" dirty="0" smtClean="0"/>
              <a:t>年頃までに想定される各行政分野の課題等について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　　（第</a:t>
            </a:r>
            <a:r>
              <a:rPr lang="en-US" altLang="ja-JP" sz="1400" dirty="0" smtClean="0"/>
              <a:t>32</a:t>
            </a:r>
            <a:r>
              <a:rPr lang="ja-JP" altLang="en-US" sz="1400" dirty="0" smtClean="0"/>
              <a:t>次地方制度調査会第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回専門小委員会資料）</a:t>
            </a:r>
            <a:endParaRPr kumimoji="1" lang="en-US" altLang="ja-JP" sz="1400" dirty="0" smtClean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4481" y="1844824"/>
            <a:ext cx="3352015" cy="292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社会保障費の増大が想定される一方、所得や地価が減少・下落することにより地方税収が減少すれば、行政サービス低下のおそれ。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持続可能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体制の確保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12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6719"/>
            <a:ext cx="5364088" cy="378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9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9296" cy="8640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</a:t>
            </a:r>
            <a:r>
              <a:rPr lang="ja-JP" altLang="en-US" dirty="0" smtClean="0"/>
              <a:t>　人口減少抑制対策（自然増）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616623" cy="292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8145" y="1628800"/>
            <a:ext cx="3275856" cy="2088232"/>
          </a:xfrm>
        </p:spPr>
        <p:txBody>
          <a:bodyPr>
            <a:normAutofit/>
          </a:bodyPr>
          <a:lstStyle/>
          <a:p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大阪府の人口は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887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万人をピークとして減少期に突入</a:t>
            </a:r>
            <a:endParaRPr kumimoji="1"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776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万人と急激な減少が見込まれる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27186" y="650559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出典：大阪府の将来推計人口について</a:t>
            </a:r>
            <a:endParaRPr kumimoji="1" lang="ja-JP" altLang="en-U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1838"/>
            <a:ext cx="5454756" cy="26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868144" y="4417876"/>
            <a:ext cx="3153046" cy="203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年の人口構成割合は、高齢者が全体の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分の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程度に増加。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生産年齢人口は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分の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年少人口は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分の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程度までそれぞれ減少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10800000">
            <a:off x="6084168" y="3429000"/>
            <a:ext cx="2736304" cy="691428"/>
          </a:xfrm>
          <a:prstGeom prst="triangle">
            <a:avLst/>
          </a:prstGeom>
          <a:solidFill>
            <a:srgbClr val="00FFF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228183" y="3501008"/>
            <a:ext cx="273630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このまま人口減少が進むと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25344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2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2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566663"/>
            <a:ext cx="4104456" cy="2726433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構成は、少子・高齢化が進展。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年には「団塊ジュニア世代」が高齢者となり、人口ピラミッドはより逆三角形に近い「つぼ型」に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遷移。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今後、人口減少傾向を抑制し、人口構成を変えていくためには、子育て世代が仕事と子育てを両立し、安心して子どもを産み育てる環境づくりが必要。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" y="3563840"/>
            <a:ext cx="3408513" cy="2776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384376" cy="279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9552" y="692696"/>
            <a:ext cx="94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【2015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】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170" y="3575539"/>
            <a:ext cx="94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【2040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】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1331" y="644346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出典：大阪府の将来推計人口について</a:t>
            </a:r>
            <a:endParaRPr kumimoji="1" lang="ja-JP" altLang="en-US" sz="14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572000" y="4581129"/>
            <a:ext cx="4104456" cy="143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結婚・妊娠・出産・子育て環境の充実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若者や女性の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経済的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な自立促進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3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60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824" y="206152"/>
            <a:ext cx="8229600" cy="846584"/>
          </a:xfrm>
        </p:spPr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ja-JP" altLang="en-US" dirty="0" smtClean="0"/>
              <a:t>　人口減少抑制対策（社会増）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105273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</a:t>
            </a:r>
            <a:r>
              <a:rPr lang="zh-TW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</a:t>
            </a:r>
            <a:r>
              <a:rPr lang="zh-TW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基本台帳移動</a:t>
            </a:r>
            <a:r>
              <a:rPr lang="zh-TW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zh-TW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地域別転</a:t>
            </a:r>
            <a:r>
              <a:rPr lang="zh-TW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出入状況</a:t>
            </a:r>
            <a:endParaRPr kumimoji="1"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508104" y="1700808"/>
            <a:ext cx="352839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大阪府は、近年、転入者が転出者を上回る転入超過（社会増）となっているが、圏域別では東京圏への転出が顕著。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定住魅力を高め、東京圏への流出を防ぐとともに、都市魅力を向上し、交流人口を拡大することも必要。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0" y="4316705"/>
            <a:ext cx="4143164" cy="253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508104" y="4437112"/>
            <a:ext cx="3528392" cy="2088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定住魅力・都市魅力の強化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産業の創出・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振興（農林水産業含む）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産業振興・企業誘致を推進するためのインフラの充実・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強化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次代を担う人づくり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4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" y="1340768"/>
            <a:ext cx="5225115" cy="29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64096"/>
          </a:xfrm>
        </p:spPr>
        <p:txBody>
          <a:bodyPr/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　人口減少による影響への</a:t>
            </a:r>
            <a:r>
              <a:rPr lang="ja-JP" altLang="en-US" dirty="0"/>
              <a:t>対応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4168" y="1546919"/>
            <a:ext cx="2952328" cy="1882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人口が減少した場合、一人当たりの生産性を向上しなければ、経済が縮小するおそれ。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084168" y="3707016"/>
            <a:ext cx="295232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生産性の維持・向上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AI/</a:t>
            </a:r>
            <a:r>
              <a:rPr lang="en-US" altLang="ja-JP" sz="1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IoT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の活用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社会環境の変化に対応した人材の育成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904656" cy="3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3528" y="5157192"/>
            <a:ext cx="56886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ym typeface="Wingdings" panose="05000000000000000000" pitchFamily="2" charset="2"/>
              </a:rPr>
              <a:t>出典：大阪府統計課「大阪府民経済計算」「大阪府の推計人口」</a:t>
            </a:r>
            <a:endParaRPr lang="en-US" altLang="ja-JP" sz="1400" dirty="0" smtClean="0">
              <a:sym typeface="Wingdings" panose="05000000000000000000" pitchFamily="2" charset="2"/>
            </a:endParaRPr>
          </a:p>
          <a:p>
            <a:r>
              <a:rPr lang="ja-JP" altLang="en-US" sz="1400" dirty="0">
                <a:sym typeface="Wingdings" panose="05000000000000000000" pitchFamily="2" charset="2"/>
              </a:rPr>
              <a:t>　</a:t>
            </a:r>
            <a:r>
              <a:rPr lang="ja-JP" altLang="en-US" sz="1400" dirty="0" smtClean="0">
                <a:sym typeface="Wingdings" panose="05000000000000000000" pitchFamily="2" charset="2"/>
              </a:rPr>
              <a:t>　　 総務省「国勢調査」</a:t>
            </a:r>
            <a:endParaRPr lang="en-US" altLang="ja-JP" sz="1400" dirty="0" smtClean="0">
              <a:sym typeface="Wingdings" panose="05000000000000000000" pitchFamily="2" charset="2"/>
            </a:endParaRPr>
          </a:p>
          <a:p>
            <a:endParaRPr lang="en-US" altLang="ja-JP" sz="1100" dirty="0" smtClean="0">
              <a:sym typeface="Wingdings" panose="05000000000000000000" pitchFamily="2" charset="2"/>
            </a:endParaRPr>
          </a:p>
          <a:p>
            <a:r>
              <a:rPr lang="ja-JP" altLang="en-US" sz="1100" dirty="0" smtClean="0">
                <a:sym typeface="Wingdings" panose="05000000000000000000" pitchFamily="2" charset="2"/>
              </a:rPr>
              <a:t>　　　</a:t>
            </a:r>
            <a:r>
              <a:rPr lang="en-US" altLang="ja-JP" sz="1100" dirty="0" smtClean="0">
                <a:sym typeface="Wingdings" panose="05000000000000000000" pitchFamily="2" charset="2"/>
              </a:rPr>
              <a:t>※</a:t>
            </a:r>
            <a:r>
              <a:rPr lang="ja-JP" altLang="en-US" sz="1100" dirty="0" smtClean="0">
                <a:sym typeface="Wingdings" panose="05000000000000000000" pitchFamily="2" charset="2"/>
              </a:rPr>
              <a:t>府内総生産</a:t>
            </a:r>
            <a:endParaRPr lang="en-US" altLang="ja-JP" sz="1100" dirty="0" smtClean="0">
              <a:sym typeface="Wingdings" panose="05000000000000000000" pitchFamily="2" charset="2"/>
            </a:endParaRPr>
          </a:p>
          <a:p>
            <a:r>
              <a:rPr lang="ja-JP" altLang="en-US" sz="1100" dirty="0">
                <a:sym typeface="Wingdings" panose="05000000000000000000" pitchFamily="2" charset="2"/>
              </a:rPr>
              <a:t>　</a:t>
            </a:r>
            <a:r>
              <a:rPr lang="ja-JP" altLang="en-US" sz="1100" dirty="0" smtClean="0">
                <a:sym typeface="Wingdings" panose="05000000000000000000" pitchFamily="2" charset="2"/>
              </a:rPr>
              <a:t>　　　　</a:t>
            </a:r>
            <a:r>
              <a:rPr lang="en-US" altLang="ja-JP" sz="1100" dirty="0" smtClean="0">
                <a:sym typeface="Wingdings" panose="05000000000000000000" pitchFamily="2" charset="2"/>
              </a:rPr>
              <a:t>1970</a:t>
            </a:r>
            <a:r>
              <a:rPr lang="ja-JP" altLang="en-US" sz="1100" dirty="0" smtClean="0">
                <a:sym typeface="Wingdings" panose="05000000000000000000" pitchFamily="2" charset="2"/>
              </a:rPr>
              <a:t>～</a:t>
            </a:r>
            <a:r>
              <a:rPr lang="en-US" altLang="ja-JP" sz="1100" dirty="0" smtClean="0">
                <a:sym typeface="Wingdings" panose="05000000000000000000" pitchFamily="2" charset="2"/>
              </a:rPr>
              <a:t>1988</a:t>
            </a:r>
            <a:r>
              <a:rPr lang="ja-JP" altLang="en-US" sz="1100" dirty="0" smtClean="0">
                <a:sym typeface="Wingdings" panose="05000000000000000000" pitchFamily="2" charset="2"/>
              </a:rPr>
              <a:t>年：平成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11</a:t>
            </a:r>
            <a:r>
              <a:rPr lang="ja-JP" altLang="en-US" sz="1100" dirty="0" smtClean="0">
                <a:sym typeface="Wingdings" panose="05000000000000000000" pitchFamily="2" charset="2"/>
              </a:rPr>
              <a:t>年度確報（</a:t>
            </a:r>
            <a:r>
              <a:rPr lang="en-US" altLang="ja-JP" sz="1100" dirty="0" smtClean="0">
                <a:sym typeface="Wingdings" panose="05000000000000000000" pitchFamily="2" charset="2"/>
              </a:rPr>
              <a:t>68SNA</a:t>
            </a:r>
            <a:r>
              <a:rPr lang="ja-JP" altLang="en-US" sz="1100" dirty="0" smtClean="0">
                <a:sym typeface="Wingdings" panose="05000000000000000000" pitchFamily="2" charset="2"/>
              </a:rPr>
              <a:t> 体系基準年平成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2</a:t>
            </a:r>
            <a:r>
              <a:rPr lang="ja-JP" altLang="en-US" sz="1100" dirty="0" smtClean="0">
                <a:sym typeface="Wingdings" panose="05000000000000000000" pitchFamily="2" charset="2"/>
              </a:rPr>
              <a:t>年）</a:t>
            </a:r>
            <a:endParaRPr lang="en-US" altLang="ja-JP" sz="1100" dirty="0" smtClean="0">
              <a:sym typeface="Wingdings" panose="05000000000000000000" pitchFamily="2" charset="2"/>
            </a:endParaRPr>
          </a:p>
          <a:p>
            <a:r>
              <a:rPr lang="ja-JP" altLang="en-US" sz="1100" dirty="0">
                <a:sym typeface="Wingdings" panose="05000000000000000000" pitchFamily="2" charset="2"/>
              </a:rPr>
              <a:t>　</a:t>
            </a:r>
            <a:r>
              <a:rPr lang="ja-JP" altLang="en-US" sz="1100" dirty="0" smtClean="0">
                <a:sym typeface="Wingdings" panose="05000000000000000000" pitchFamily="2" charset="2"/>
              </a:rPr>
              <a:t>　　　　</a:t>
            </a:r>
            <a:r>
              <a:rPr lang="en-US" altLang="ja-JP" sz="1100" dirty="0" smtClean="0">
                <a:sym typeface="Wingdings" panose="05000000000000000000" pitchFamily="2" charset="2"/>
              </a:rPr>
              <a:t>1989</a:t>
            </a:r>
            <a:r>
              <a:rPr lang="ja-JP" altLang="en-US" sz="1100" dirty="0" smtClean="0">
                <a:sym typeface="Wingdings" panose="05000000000000000000" pitchFamily="2" charset="2"/>
              </a:rPr>
              <a:t>～</a:t>
            </a:r>
            <a:r>
              <a:rPr lang="en-US" altLang="ja-JP" sz="1100" dirty="0" smtClean="0">
                <a:sym typeface="Wingdings" panose="05000000000000000000" pitchFamily="2" charset="2"/>
              </a:rPr>
              <a:t>1995</a:t>
            </a:r>
            <a:r>
              <a:rPr lang="ja-JP" altLang="en-US" sz="1100" dirty="0" smtClean="0">
                <a:sym typeface="Wingdings" panose="05000000000000000000" pitchFamily="2" charset="2"/>
              </a:rPr>
              <a:t>年：平成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15</a:t>
            </a:r>
            <a:r>
              <a:rPr lang="ja-JP" altLang="en-US" sz="1100" dirty="0" smtClean="0">
                <a:sym typeface="Wingdings" panose="05000000000000000000" pitchFamily="2" charset="2"/>
              </a:rPr>
              <a:t>年度確報（</a:t>
            </a:r>
            <a:r>
              <a:rPr lang="en-US" altLang="ja-JP" sz="1100" dirty="0" smtClean="0">
                <a:sym typeface="Wingdings" panose="05000000000000000000" pitchFamily="2" charset="2"/>
              </a:rPr>
              <a:t>93SNA</a:t>
            </a:r>
            <a:r>
              <a:rPr lang="ja-JP" altLang="en-US" sz="1100" dirty="0" smtClean="0">
                <a:sym typeface="Wingdings" panose="05000000000000000000" pitchFamily="2" charset="2"/>
              </a:rPr>
              <a:t> 体系基準年平成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7</a:t>
            </a:r>
            <a:r>
              <a:rPr lang="ja-JP" altLang="en-US" sz="1100" dirty="0" smtClean="0">
                <a:sym typeface="Wingdings" panose="05000000000000000000" pitchFamily="2" charset="2"/>
              </a:rPr>
              <a:t>年）</a:t>
            </a:r>
            <a:endParaRPr lang="en-US" altLang="ja-JP" sz="1100" dirty="0" smtClean="0">
              <a:sym typeface="Wingdings" panose="05000000000000000000" pitchFamily="2" charset="2"/>
            </a:endParaRPr>
          </a:p>
          <a:p>
            <a:r>
              <a:rPr lang="ja-JP" altLang="en-US" sz="1100" dirty="0">
                <a:sym typeface="Wingdings" panose="05000000000000000000" pitchFamily="2" charset="2"/>
              </a:rPr>
              <a:t>　</a:t>
            </a:r>
            <a:r>
              <a:rPr lang="ja-JP" altLang="en-US" sz="1100" dirty="0" smtClean="0">
                <a:sym typeface="Wingdings" panose="05000000000000000000" pitchFamily="2" charset="2"/>
              </a:rPr>
              <a:t>　　　　</a:t>
            </a:r>
            <a:r>
              <a:rPr lang="en-US" altLang="ja-JP" sz="1100" dirty="0" smtClean="0">
                <a:sym typeface="Wingdings" panose="05000000000000000000" pitchFamily="2" charset="2"/>
              </a:rPr>
              <a:t>1996</a:t>
            </a:r>
            <a:r>
              <a:rPr lang="ja-JP" altLang="en-US" sz="1100" dirty="0" smtClean="0">
                <a:sym typeface="Wingdings" panose="05000000000000000000" pitchFamily="2" charset="2"/>
              </a:rPr>
              <a:t>～</a:t>
            </a:r>
            <a:r>
              <a:rPr lang="en-US" altLang="ja-JP" sz="1100" dirty="0" smtClean="0">
                <a:sym typeface="Wingdings" panose="05000000000000000000" pitchFamily="2" charset="2"/>
              </a:rPr>
              <a:t>2000</a:t>
            </a:r>
            <a:r>
              <a:rPr lang="ja-JP" altLang="en-US" sz="1100" dirty="0" smtClean="0">
                <a:sym typeface="Wingdings" panose="05000000000000000000" pitchFamily="2" charset="2"/>
              </a:rPr>
              <a:t>年：平成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21</a:t>
            </a:r>
            <a:r>
              <a:rPr lang="ja-JP" altLang="en-US" sz="1100" dirty="0" smtClean="0">
                <a:sym typeface="Wingdings" panose="05000000000000000000" pitchFamily="2" charset="2"/>
              </a:rPr>
              <a:t>年度確報（</a:t>
            </a:r>
            <a:r>
              <a:rPr lang="en-US" altLang="ja-JP" sz="1100" dirty="0" smtClean="0">
                <a:sym typeface="Wingdings" panose="05000000000000000000" pitchFamily="2" charset="2"/>
              </a:rPr>
              <a:t>93SNA</a:t>
            </a:r>
            <a:r>
              <a:rPr lang="ja-JP" altLang="en-US" sz="1100" dirty="0" smtClean="0">
                <a:sym typeface="Wingdings" panose="05000000000000000000" pitchFamily="2" charset="2"/>
              </a:rPr>
              <a:t> 体系基準年平成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12</a:t>
            </a:r>
            <a:r>
              <a:rPr lang="ja-JP" altLang="en-US" sz="1100" dirty="0" smtClean="0">
                <a:sym typeface="Wingdings" panose="05000000000000000000" pitchFamily="2" charset="2"/>
              </a:rPr>
              <a:t>年）</a:t>
            </a:r>
            <a:endParaRPr lang="en-US" altLang="ja-JP" sz="1100" dirty="0" smtClean="0">
              <a:sym typeface="Wingdings" panose="05000000000000000000" pitchFamily="2" charset="2"/>
            </a:endParaRPr>
          </a:p>
          <a:p>
            <a:r>
              <a:rPr lang="ja-JP" altLang="en-US" sz="1100" dirty="0">
                <a:sym typeface="Wingdings" panose="05000000000000000000" pitchFamily="2" charset="2"/>
              </a:rPr>
              <a:t>　</a:t>
            </a:r>
            <a:r>
              <a:rPr lang="ja-JP" altLang="en-US" sz="1100" dirty="0" smtClean="0">
                <a:sym typeface="Wingdings" panose="05000000000000000000" pitchFamily="2" charset="2"/>
              </a:rPr>
              <a:t>　　　　</a:t>
            </a:r>
            <a:r>
              <a:rPr lang="en-US" altLang="ja-JP" sz="1100" dirty="0" smtClean="0">
                <a:sym typeface="Wingdings" panose="05000000000000000000" pitchFamily="2" charset="2"/>
              </a:rPr>
              <a:t>2001</a:t>
            </a:r>
            <a:r>
              <a:rPr lang="ja-JP" altLang="en-US" sz="1100" dirty="0" smtClean="0">
                <a:sym typeface="Wingdings" panose="05000000000000000000" pitchFamily="2" charset="2"/>
              </a:rPr>
              <a:t>～</a:t>
            </a:r>
            <a:r>
              <a:rPr lang="en-US" altLang="ja-JP" sz="1100" dirty="0" smtClean="0">
                <a:sym typeface="Wingdings" panose="05000000000000000000" pitchFamily="2" charset="2"/>
              </a:rPr>
              <a:t>2005</a:t>
            </a:r>
            <a:r>
              <a:rPr lang="ja-JP" altLang="en-US" sz="1100" dirty="0" smtClean="0">
                <a:sym typeface="Wingdings" panose="05000000000000000000" pitchFamily="2" charset="2"/>
              </a:rPr>
              <a:t>年：平成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26</a:t>
            </a:r>
            <a:r>
              <a:rPr lang="ja-JP" altLang="en-US" sz="1100" dirty="0" smtClean="0">
                <a:sym typeface="Wingdings" panose="05000000000000000000" pitchFamily="2" charset="2"/>
              </a:rPr>
              <a:t>年度確報（</a:t>
            </a:r>
            <a:r>
              <a:rPr lang="en-US" altLang="ja-JP" sz="1100" dirty="0" smtClean="0">
                <a:sym typeface="Wingdings" panose="05000000000000000000" pitchFamily="2" charset="2"/>
              </a:rPr>
              <a:t>93SNA</a:t>
            </a:r>
            <a:r>
              <a:rPr lang="ja-JP" altLang="en-US" sz="1100" dirty="0" smtClean="0">
                <a:sym typeface="Wingdings" panose="05000000000000000000" pitchFamily="2" charset="2"/>
              </a:rPr>
              <a:t> 体系基準年平成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17</a:t>
            </a:r>
            <a:r>
              <a:rPr lang="ja-JP" altLang="en-US" sz="1100" dirty="0" smtClean="0">
                <a:sym typeface="Wingdings" panose="05000000000000000000" pitchFamily="2" charset="2"/>
              </a:rPr>
              <a:t>年）</a:t>
            </a:r>
            <a:endParaRPr lang="en-US" altLang="ja-JP" sz="1100" dirty="0" smtClean="0">
              <a:sym typeface="Wingdings" panose="05000000000000000000" pitchFamily="2" charset="2"/>
            </a:endParaRPr>
          </a:p>
          <a:p>
            <a:r>
              <a:rPr lang="ja-JP" altLang="en-US" sz="1100" dirty="0">
                <a:sym typeface="Wingdings" panose="05000000000000000000" pitchFamily="2" charset="2"/>
              </a:rPr>
              <a:t>　</a:t>
            </a:r>
            <a:r>
              <a:rPr lang="ja-JP" altLang="en-US" sz="1100" dirty="0" smtClean="0">
                <a:sym typeface="Wingdings" panose="05000000000000000000" pitchFamily="2" charset="2"/>
              </a:rPr>
              <a:t>　　　　</a:t>
            </a:r>
            <a:r>
              <a:rPr lang="en-US" altLang="ja-JP" sz="1100" dirty="0" smtClean="0">
                <a:sym typeface="Wingdings" panose="05000000000000000000" pitchFamily="2" charset="2"/>
              </a:rPr>
              <a:t>2006</a:t>
            </a:r>
            <a:r>
              <a:rPr lang="ja-JP" altLang="en-US" sz="1100" dirty="0" smtClean="0">
                <a:sym typeface="Wingdings" panose="05000000000000000000" pitchFamily="2" charset="2"/>
              </a:rPr>
              <a:t>～</a:t>
            </a:r>
            <a:r>
              <a:rPr lang="en-US" altLang="ja-JP" sz="1100" dirty="0" smtClean="0">
                <a:sym typeface="Wingdings" panose="05000000000000000000" pitchFamily="2" charset="2"/>
              </a:rPr>
              <a:t>2015</a:t>
            </a:r>
            <a:r>
              <a:rPr lang="ja-JP" altLang="en-US" sz="1100" dirty="0" smtClean="0">
                <a:sym typeface="Wingdings" panose="05000000000000000000" pitchFamily="2" charset="2"/>
              </a:rPr>
              <a:t>年：平成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27</a:t>
            </a:r>
            <a:r>
              <a:rPr lang="ja-JP" altLang="en-US" sz="1100" dirty="0" smtClean="0">
                <a:sym typeface="Wingdings" panose="05000000000000000000" pitchFamily="2" charset="2"/>
              </a:rPr>
              <a:t>年度確報（</a:t>
            </a:r>
            <a:r>
              <a:rPr lang="en-US" altLang="ja-JP" sz="1100" dirty="0" smtClean="0">
                <a:sym typeface="Wingdings" panose="05000000000000000000" pitchFamily="2" charset="2"/>
              </a:rPr>
              <a:t>08SNA</a:t>
            </a:r>
            <a:r>
              <a:rPr lang="ja-JP" altLang="en-US" sz="1100" dirty="0" smtClean="0">
                <a:sym typeface="Wingdings" panose="05000000000000000000" pitchFamily="2" charset="2"/>
              </a:rPr>
              <a:t> 体系基準年平成</a:t>
            </a:r>
            <a:r>
              <a:rPr lang="en-US" altLang="ja-JP" sz="1100" dirty="0" smtClean="0">
                <a:sym typeface="Wingdings" panose="05000000000000000000" pitchFamily="2" charset="2"/>
              </a:rPr>
              <a:t>23</a:t>
            </a:r>
            <a:r>
              <a:rPr lang="ja-JP" altLang="en-US" sz="1100" dirty="0" smtClean="0">
                <a:sym typeface="Wingdings" panose="05000000000000000000" pitchFamily="2" charset="2"/>
              </a:rPr>
              <a:t>年）</a:t>
            </a:r>
            <a:endParaRPr lang="en-US" altLang="ja-JP" sz="1100" dirty="0" smtClean="0">
              <a:sym typeface="Wingdings" panose="05000000000000000000" pitchFamily="2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139303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府内総生産と人口の推移</a:t>
            </a:r>
            <a:endParaRPr kumimoji="1"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5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3"/>
          <p:cNvSpPr txBox="1"/>
          <p:nvPr/>
        </p:nvSpPr>
        <p:spPr>
          <a:xfrm>
            <a:off x="5796136" y="869811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 smtClean="0">
                <a:solidFill>
                  <a:schemeClr val="tx2"/>
                </a:solidFill>
              </a:rPr>
              <a:t>＜経済の縮小＞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9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71" y="4844446"/>
            <a:ext cx="4458915" cy="19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7" y="908720"/>
            <a:ext cx="4220057" cy="34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7581" y="1147324"/>
            <a:ext cx="4306991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少子・高齢化の進展により、生産年齢人口が減少し、労働力の減少。その結果、経済の縮小が懸念。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577581" y="2420888"/>
            <a:ext cx="4566419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労働力の確保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働く意欲のある女性や高齢者等の就業支援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の活用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高齢者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の定義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変更等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により現在の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生産年齢人口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を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確保する場合、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歳まで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年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歳までを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生産年齢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とすることが必要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988945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年齢人口と高齢者人口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の推移</a:t>
            </a:r>
            <a:endParaRPr kumimoji="1"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6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64096"/>
          </a:xfrm>
        </p:spPr>
        <p:txBody>
          <a:bodyPr/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　人口減少による影響への</a:t>
            </a:r>
            <a:r>
              <a:rPr lang="ja-JP" altLang="en-US" dirty="0"/>
              <a:t>対応</a:t>
            </a:r>
            <a:endParaRPr kumimoji="1" lang="ja-JP" altLang="en-US" dirty="0"/>
          </a:p>
        </p:txBody>
      </p:sp>
      <p:sp>
        <p:nvSpPr>
          <p:cNvPr id="12" name="テキスト ボックス 3"/>
          <p:cNvSpPr txBox="1"/>
          <p:nvPr/>
        </p:nvSpPr>
        <p:spPr>
          <a:xfrm>
            <a:off x="5796136" y="869811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 smtClean="0">
                <a:solidFill>
                  <a:schemeClr val="tx2"/>
                </a:solidFill>
              </a:rPr>
              <a:t>＜労働力の減少＞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9904"/>
            <a:ext cx="4398069" cy="24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411760" y="43651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女性の有業率（全国・府）</a:t>
            </a:r>
            <a:endParaRPr kumimoji="1"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4581128"/>
            <a:ext cx="415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都道府県別 外国人労働者数（</a:t>
            </a:r>
            <a:r>
              <a:rPr kumimoji="1" lang="en-US" altLang="ja-JP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月末）</a:t>
            </a:r>
            <a:endParaRPr kumimoji="1"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7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　人口減少による影響への対応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6749" y="1268760"/>
            <a:ext cx="3160444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人口減少に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よりインフラへの需要が減少する可能性。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一方、今後、インフラの老朽化に伴う維持更新需要が見込まれる。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32561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出典：「大阪府都市整備中期計画（案）（</a:t>
            </a:r>
            <a:r>
              <a:rPr lang="en-US" altLang="ja-JP" sz="1400" dirty="0" smtClean="0"/>
              <a:t>H28.3</a:t>
            </a:r>
            <a:r>
              <a:rPr lang="ja-JP" altLang="en-US" sz="1400" dirty="0" smtClean="0"/>
              <a:t>改訂）」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6505600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出典：第</a:t>
            </a:r>
            <a:r>
              <a:rPr lang="en-US" altLang="ja-JP" sz="1400" dirty="0" smtClean="0"/>
              <a:t>14</a:t>
            </a:r>
            <a:r>
              <a:rPr lang="ja-JP" altLang="en-US" sz="1400" dirty="0" smtClean="0"/>
              <a:t>回副首都推進本部会議資料</a:t>
            </a:r>
            <a:endParaRPr kumimoji="1" lang="ja-JP" altLang="en-US" sz="1400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724128" y="4221088"/>
            <a:ext cx="3287714" cy="259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都市基盤の維持管理・更新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人口減少を踏まえ、施設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更新時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ダウンサイジング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の検討。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7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6" y="1279115"/>
            <a:ext cx="5486400" cy="19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3"/>
          <p:cNvSpPr txBox="1"/>
          <p:nvPr/>
        </p:nvSpPr>
        <p:spPr>
          <a:xfrm>
            <a:off x="5292080" y="764704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 smtClean="0">
                <a:solidFill>
                  <a:schemeClr val="tx2"/>
                </a:solidFill>
              </a:rPr>
              <a:t>＜都市基盤の老朽化＞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55394"/>
            <a:ext cx="5617765" cy="24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04226" y="373878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大阪府水道老朽管率</a:t>
            </a:r>
            <a:endParaRPr kumimoji="1"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13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603" y="188640"/>
            <a:ext cx="8229600" cy="792088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　人口減少による影響への対応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1" y="4614629"/>
            <a:ext cx="5256585" cy="2236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人口減少により、郊外では居住の低密度化が進み、生活サービス機能の維持が困難になることが懸念。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高齢化の進展により、空き家、農地や森林の放棄地の増加が見込まれる。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生産年齢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人口の減少などにより、鉄道・バスなど公共交通の利用者の減少が見込まれる。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436096" y="5085184"/>
            <a:ext cx="3448476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まちの再生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都市計画の見直し（集約）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空き家や放棄地対策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新たな公共交通システム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（自動運転やライドシェアなど）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7" y="4005064"/>
            <a:ext cx="424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</a:t>
            </a:r>
            <a:r>
              <a:rPr kumimoji="1" lang="en-US" altLang="ja-JP" sz="1400" dirty="0" smtClean="0"/>
              <a:t>H25(2013)</a:t>
            </a:r>
            <a:r>
              <a:rPr kumimoji="1" lang="ja-JP" altLang="en-US" sz="1400" dirty="0" smtClean="0"/>
              <a:t>までは総務省「住宅・土地統計調査」</a:t>
            </a:r>
            <a:endParaRPr kumimoji="1"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 </a:t>
            </a:r>
            <a:r>
              <a:rPr lang="en-US" altLang="ja-JP" sz="1400" dirty="0" smtClean="0"/>
              <a:t>2020</a:t>
            </a:r>
            <a:r>
              <a:rPr lang="ja-JP" altLang="en-US" sz="1400" dirty="0" smtClean="0"/>
              <a:t>以降は大阪府企画室の試算</a:t>
            </a:r>
            <a:endParaRPr kumimoji="1" lang="ja-JP" altLang="en-US" sz="1400" dirty="0"/>
          </a:p>
        </p:txBody>
      </p:sp>
      <p:sp>
        <p:nvSpPr>
          <p:cNvPr id="11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8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3"/>
          <p:cNvSpPr txBox="1"/>
          <p:nvPr/>
        </p:nvSpPr>
        <p:spPr>
          <a:xfrm>
            <a:off x="5436096" y="764704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 smtClean="0">
                <a:solidFill>
                  <a:schemeClr val="tx2"/>
                </a:solidFill>
              </a:rPr>
              <a:t>＜まち再生の必要性＞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6314"/>
            <a:ext cx="4886385" cy="299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00813"/>
            <a:ext cx="4013194" cy="2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4</a:t>
            </a:r>
            <a:r>
              <a:rPr lang="ja-JP" altLang="en-US" dirty="0" smtClean="0"/>
              <a:t>　構成変更による影響への対応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1599" y="6549090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出典：「</a:t>
            </a:r>
            <a:r>
              <a:rPr kumimoji="1" lang="en-US" altLang="ja-JP" sz="900" dirty="0" smtClean="0"/>
              <a:t>2040</a:t>
            </a:r>
            <a:r>
              <a:rPr kumimoji="1" lang="ja-JP" altLang="en-US" sz="900" dirty="0" smtClean="0"/>
              <a:t>年を見据えた社会保障の将来見通し」（内閣官房・内閣府・財務省・厚生労働省）</a:t>
            </a:r>
            <a:endParaRPr kumimoji="1" lang="ja-JP" altLang="en-US" sz="900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2074" y="908720"/>
            <a:ext cx="8201004" cy="2486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高齢化の進展により、医療・介護・年金など社会保障費の増加が見込まれる。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また、医療・介護人材の確保も課題。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Meiryo UI" panose="020B0604030504040204" pitchFamily="50" charset="-128"/>
              <a:buChar char="○"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医療・介護サービスの確保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医療費の適正化　　　　　　　　　・ 健康寿命の延伸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医療・介護サービスの体制整備（人材確保、ロボット・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の活用など）</a:t>
            </a:r>
          </a:p>
          <a:p>
            <a:pPr lvl="1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高齢者の活躍支援（就業、ボランティアなど）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054379" y="6515483"/>
            <a:ext cx="1066800" cy="329184"/>
          </a:xfrm>
        </p:spPr>
        <p:txBody>
          <a:bodyPr/>
          <a:lstStyle/>
          <a:p>
            <a:pPr algn="r"/>
            <a:fld id="{148C462D-ECB2-4C99-B090-731461CE150E}" type="slidenum">
              <a:rPr kumimoji="1"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r"/>
              <a:t>9</a:t>
            </a:fld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2"/>
          <a:stretch/>
        </p:blipFill>
        <p:spPr bwMode="auto">
          <a:xfrm>
            <a:off x="611560" y="3284984"/>
            <a:ext cx="3688591" cy="326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3"/>
          <p:cNvSpPr txBox="1"/>
          <p:nvPr/>
        </p:nvSpPr>
        <p:spPr>
          <a:xfrm>
            <a:off x="4860032" y="764704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 smtClean="0">
                <a:solidFill>
                  <a:schemeClr val="tx2"/>
                </a:solidFill>
              </a:rPr>
              <a:t>＜医療・介護需要の増大＞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r="4505"/>
          <a:stretch/>
        </p:blipFill>
        <p:spPr bwMode="auto">
          <a:xfrm>
            <a:off x="4630276" y="3501008"/>
            <a:ext cx="4032448" cy="266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228184" y="6266014"/>
            <a:ext cx="2583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出典：「大阪府高齢者計画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726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1705</TotalTime>
  <Words>1253</Words>
  <Application>Microsoft Office PowerPoint</Application>
  <PresentationFormat>画面に合わせる (4:3)</PresentationFormat>
  <Paragraphs>174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ＭＳ Ｐゴシック</vt:lpstr>
      <vt:lpstr>Arial</vt:lpstr>
      <vt:lpstr>Calibri</vt:lpstr>
      <vt:lpstr>Wingdings</vt:lpstr>
      <vt:lpstr>クラリティ</vt:lpstr>
      <vt:lpstr>大阪府における人口減少の課題について【未定稿】</vt:lpstr>
      <vt:lpstr>1　人口減少抑制対策（自然増）</vt:lpstr>
      <vt:lpstr>PowerPoint プレゼンテーション</vt:lpstr>
      <vt:lpstr>2　人口減少抑制対策（社会増）</vt:lpstr>
      <vt:lpstr>3　人口減少による影響への対応</vt:lpstr>
      <vt:lpstr>3　人口減少による影響への対応</vt:lpstr>
      <vt:lpstr>3　人口減少による影響への対応</vt:lpstr>
      <vt:lpstr>3　人口減少による影響への対応</vt:lpstr>
      <vt:lpstr>4　構成変更による影響への対応</vt:lpstr>
      <vt:lpstr>4　構成変更による影響への対応</vt:lpstr>
      <vt:lpstr>5　行政基盤の確保</vt:lpstr>
      <vt:lpstr>5　行政基盤の確保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中村　亮太</cp:lastModifiedBy>
  <cp:revision>85</cp:revision>
  <cp:lastPrinted>2018-08-28T10:05:45Z</cp:lastPrinted>
  <dcterms:created xsi:type="dcterms:W3CDTF">2018-08-22T00:38:25Z</dcterms:created>
  <dcterms:modified xsi:type="dcterms:W3CDTF">2019-02-05T10:33:41Z</dcterms:modified>
</cp:coreProperties>
</file>