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2"/>
  </p:notesMasterIdLst>
  <p:sldIdLst>
    <p:sldId id="674" r:id="rId2"/>
    <p:sldId id="675" r:id="rId3"/>
    <p:sldId id="680" r:id="rId4"/>
    <p:sldId id="682" r:id="rId5"/>
    <p:sldId id="683" r:id="rId6"/>
    <p:sldId id="701" r:id="rId7"/>
    <p:sldId id="685" r:id="rId8"/>
    <p:sldId id="710" r:id="rId9"/>
    <p:sldId id="689" r:id="rId10"/>
    <p:sldId id="705"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A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00" autoAdjust="0"/>
    <p:restoredTop sz="94700" autoAdjust="0"/>
  </p:normalViewPr>
  <p:slideViewPr>
    <p:cSldViewPr>
      <p:cViewPr varScale="1">
        <p:scale>
          <a:sx n="70" d="100"/>
          <a:sy n="70" d="100"/>
        </p:scale>
        <p:origin x="161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BEC7E683-BBDE-45AC-A4FF-3989F8F6A592}" type="datetimeFigureOut">
              <a:rPr kumimoji="1" lang="ja-JP" altLang="en-US" smtClean="0"/>
              <a:t>2019/2/19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DE9D0732-3674-4A86-B757-2431B3921950}" type="slidenum">
              <a:rPr kumimoji="1" lang="ja-JP" altLang="en-US" smtClean="0"/>
              <a:t>‹#›</a:t>
            </a:fld>
            <a:endParaRPr kumimoji="1" lang="ja-JP" altLang="en-US"/>
          </a:p>
        </p:txBody>
      </p:sp>
    </p:spTree>
    <p:extLst>
      <p:ext uri="{BB962C8B-B14F-4D97-AF65-F5344CB8AC3E}">
        <p14:creationId xmlns:p14="http://schemas.microsoft.com/office/powerpoint/2010/main" val="550146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6397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4436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5413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55008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2019/2/19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44662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2019/2/19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5549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4B8EB-C3A8-4739-AC15-0DB8D7D02E21}" type="datetimeFigureOut">
              <a:rPr kumimoji="1" lang="ja-JP" altLang="en-US" smtClean="0"/>
              <a:t>2019/2/19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915690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4B8EB-C3A8-4739-AC15-0DB8D7D02E21}" type="datetimeFigureOut">
              <a:rPr kumimoji="1" lang="ja-JP" altLang="en-US" smtClean="0"/>
              <a:t>2019/2/19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6554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4B8EB-C3A8-4739-AC15-0DB8D7D02E21}" type="datetimeFigureOut">
              <a:rPr kumimoji="1" lang="ja-JP" altLang="en-US" smtClean="0"/>
              <a:t>2019/2/19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14578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2019/2/19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83099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2019/2/19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86252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4B8EB-C3A8-4739-AC15-0DB8D7D02E21}" type="datetimeFigureOut">
              <a:rPr kumimoji="1" lang="ja-JP" altLang="en-US" smtClean="0"/>
              <a:t>2019/2/19</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987418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テキスト ボックス 3"/>
          <p:cNvSpPr txBox="1"/>
          <p:nvPr/>
        </p:nvSpPr>
        <p:spPr>
          <a:xfrm>
            <a:off x="735772" y="1453331"/>
            <a:ext cx="8020792" cy="523220"/>
          </a:xfrm>
          <a:prstGeom prst="rect">
            <a:avLst/>
          </a:prstGeom>
          <a:noFill/>
        </p:spPr>
        <p:txBody>
          <a:bodyPr wrap="square" rtlCol="0">
            <a:spAutoFit/>
          </a:bodyPr>
          <a:lstStyle/>
          <a:p>
            <a:pPr algn="ct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具体的な施策と重要事業評価指標（</a:t>
            </a: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940152" y="2455798"/>
            <a:ext cx="2016224" cy="369332"/>
          </a:xfrm>
          <a:prstGeom prst="rect">
            <a:avLst/>
          </a:prstGeom>
          <a:noFill/>
        </p:spPr>
        <p:txBody>
          <a:bodyPr wrap="square" rtlCol="0">
            <a:spAutoFit/>
          </a:bodyPr>
          <a:lstStyle/>
          <a:p>
            <a:pPr algn="ctr"/>
            <a:r>
              <a:rPr kumimoji="1" lang="en-US" altLang="ja-JP" dirty="0" smtClean="0"/>
              <a:t>2019</a:t>
            </a:r>
            <a:r>
              <a:rPr kumimoji="1" lang="ja-JP" altLang="en-US" dirty="0" smtClean="0"/>
              <a:t>年度版</a:t>
            </a:r>
            <a:endParaRPr kumimoji="1" lang="ja-JP" altLang="en-US" dirty="0"/>
          </a:p>
        </p:txBody>
      </p:sp>
      <p:sp>
        <p:nvSpPr>
          <p:cNvPr id="9" name="正方形/長方形 8"/>
          <p:cNvSpPr/>
          <p:nvPr/>
        </p:nvSpPr>
        <p:spPr>
          <a:xfrm>
            <a:off x="2483768" y="5622339"/>
            <a:ext cx="6136421" cy="646331"/>
          </a:xfrm>
          <a:prstGeom prst="rect">
            <a:avLst/>
          </a:prstGeom>
          <a:ln>
            <a:solidFill>
              <a:schemeClr val="tx1"/>
            </a:solidFill>
          </a:ln>
        </p:spPr>
        <p:txBody>
          <a:bodyPr wrap="square">
            <a:spAutoFit/>
          </a:bodyPr>
          <a:lstStyle/>
          <a:p>
            <a:pPr marL="180000" indent="-457200" algn="just"/>
            <a:r>
              <a:rPr lang="ja-JP" altLang="en-US" sz="1200" u="sng" dirty="0" smtClean="0"/>
              <a:t>事業の表記</a:t>
            </a:r>
            <a:r>
              <a:rPr lang="ja-JP" altLang="en-US" sz="1200" u="sng" dirty="0"/>
              <a:t>について</a:t>
            </a:r>
            <a:endParaRPr lang="en-US" altLang="ja-JP" sz="1200" u="sng" dirty="0" smtClean="0"/>
          </a:p>
          <a:p>
            <a:pPr marL="180000" indent="-457200" algn="just"/>
            <a:r>
              <a:rPr lang="ja-JP" altLang="en-US" sz="1200" dirty="0" smtClean="0"/>
              <a:t>　（　　</a:t>
            </a:r>
            <a:r>
              <a:rPr lang="en-US" altLang="ja-JP" sz="1200" dirty="0" smtClean="0"/>
              <a:t> </a:t>
            </a:r>
            <a:r>
              <a:rPr lang="ja-JP" altLang="en-US" sz="1200" dirty="0" smtClean="0"/>
              <a:t>）・・・　予算額　</a:t>
            </a:r>
            <a:r>
              <a:rPr lang="en-US" altLang="ja-JP" sz="1200" dirty="0" smtClean="0"/>
              <a:t>[</a:t>
            </a:r>
            <a:r>
              <a:rPr lang="ja-JP" altLang="en-US" sz="1200" dirty="0" smtClean="0"/>
              <a:t>単位：千円</a:t>
            </a:r>
            <a:r>
              <a:rPr lang="en-US" altLang="ja-JP" sz="1200" dirty="0" smtClean="0"/>
              <a:t>]</a:t>
            </a:r>
            <a:endParaRPr lang="en-US" altLang="ja-JP" sz="1200" dirty="0"/>
          </a:p>
          <a:p>
            <a:pPr marL="180000" indent="-457200" algn="just"/>
            <a:r>
              <a:rPr lang="en-US" altLang="ja-JP" sz="1200" dirty="0" smtClean="0"/>
              <a:t> </a:t>
            </a:r>
            <a:r>
              <a:rPr lang="ja-JP" altLang="en-US" sz="1200" dirty="0" smtClean="0"/>
              <a:t>　</a:t>
            </a:r>
            <a:r>
              <a:rPr lang="en-US" altLang="ja-JP" sz="1200" dirty="0" smtClean="0"/>
              <a:t>【</a:t>
            </a:r>
            <a:r>
              <a:rPr lang="ja-JP" altLang="en-US" sz="1200" dirty="0" smtClean="0"/>
              <a:t>　　　</a:t>
            </a:r>
            <a:r>
              <a:rPr lang="en-US" altLang="ja-JP" sz="1200" dirty="0" smtClean="0"/>
              <a:t>】 </a:t>
            </a:r>
            <a:r>
              <a:rPr lang="ja-JP" altLang="en-US" sz="1200" dirty="0" smtClean="0"/>
              <a:t>・・・　</a:t>
            </a:r>
            <a:r>
              <a:rPr lang="en-US" altLang="ja-JP" sz="1200" dirty="0" smtClean="0"/>
              <a:t>2019</a:t>
            </a:r>
            <a:r>
              <a:rPr lang="ja-JP" altLang="en-US" sz="1200" dirty="0" smtClean="0"/>
              <a:t>年度に活用する地方創生交付金等</a:t>
            </a:r>
            <a:endParaRPr lang="en-US" altLang="ja-JP" sz="1200" dirty="0" smtClean="0"/>
          </a:p>
        </p:txBody>
      </p:sp>
      <p:sp>
        <p:nvSpPr>
          <p:cNvPr id="6" name="テキスト ボックス 5"/>
          <p:cNvSpPr txBox="1"/>
          <p:nvPr/>
        </p:nvSpPr>
        <p:spPr>
          <a:xfrm>
            <a:off x="3419872" y="332656"/>
            <a:ext cx="2016224" cy="523220"/>
          </a:xfrm>
          <a:prstGeom prst="rect">
            <a:avLst/>
          </a:prstGeom>
          <a:noFill/>
        </p:spPr>
        <p:txBody>
          <a:bodyPr wrap="square" rtlCol="0">
            <a:spAutoFit/>
          </a:bodyPr>
          <a:lstStyle/>
          <a:p>
            <a:pPr algn="ctr"/>
            <a:r>
              <a:rPr lang="ja-JP" altLang="en-US" sz="2800" dirty="0" smtClean="0"/>
              <a:t>（案）</a:t>
            </a:r>
            <a:endParaRPr kumimoji="1" lang="ja-JP" altLang="en-US" sz="2800" dirty="0"/>
          </a:p>
        </p:txBody>
      </p:sp>
      <p:sp>
        <p:nvSpPr>
          <p:cNvPr id="3" name="正方形/長方形 2"/>
          <p:cNvSpPr/>
          <p:nvPr/>
        </p:nvSpPr>
        <p:spPr>
          <a:xfrm>
            <a:off x="7092280" y="188640"/>
            <a:ext cx="1736292" cy="6480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資料</a:t>
            </a:r>
            <a:r>
              <a:rPr kumimoji="1" lang="ja-JP" altLang="en-US" sz="2000" dirty="0" smtClean="0">
                <a:solidFill>
                  <a:schemeClr val="tx1"/>
                </a:solidFill>
              </a:rPr>
              <a:t>１－１</a:t>
            </a:r>
            <a:endParaRPr kumimoji="1" lang="ja-JP" altLang="en-US" sz="1400" dirty="0">
              <a:solidFill>
                <a:schemeClr val="tx1"/>
              </a:solidFill>
            </a:endParaRPr>
          </a:p>
        </p:txBody>
      </p:sp>
    </p:spTree>
    <p:extLst>
      <p:ext uri="{BB962C8B-B14F-4D97-AF65-F5344CB8AC3E}">
        <p14:creationId xmlns:p14="http://schemas.microsoft.com/office/powerpoint/2010/main" val="3369841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9</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pPr marL="180000" indent="-457200"/>
            <a:r>
              <a:rPr lang="ja-JP" altLang="en-US" sz="1600" b="1" dirty="0"/>
              <a:t>　基本目標⑥：定住</a:t>
            </a:r>
            <a:r>
              <a:rPr lang="ja-JP" altLang="ja-JP" sz="1600" b="1" dirty="0"/>
              <a:t>魅力・</a:t>
            </a:r>
            <a:r>
              <a:rPr lang="ja-JP" altLang="en-US" sz="1600" b="1" dirty="0"/>
              <a:t>都市</a:t>
            </a:r>
            <a:r>
              <a:rPr lang="ja-JP" altLang="ja-JP" sz="1600" b="1" dirty="0"/>
              <a:t>魅力</a:t>
            </a:r>
            <a:r>
              <a:rPr lang="ja-JP" altLang="en-US" sz="1600" b="1" dirty="0"/>
              <a:t>を</a:t>
            </a:r>
            <a:r>
              <a:rPr lang="ja-JP" altLang="ja-JP" sz="1600" b="1" dirty="0"/>
              <a:t>強化</a:t>
            </a:r>
            <a:r>
              <a:rPr lang="ja-JP" altLang="en-US" sz="1600" b="1" dirty="0"/>
              <a:t>する</a:t>
            </a:r>
            <a:endParaRPr lang="en-US" altLang="ja-JP" sz="1600" b="1" dirty="0"/>
          </a:p>
        </p:txBody>
      </p:sp>
      <p:sp>
        <p:nvSpPr>
          <p:cNvPr id="13" name="正方形/長方形 12"/>
          <p:cNvSpPr/>
          <p:nvPr/>
        </p:nvSpPr>
        <p:spPr>
          <a:xfrm>
            <a:off x="179512" y="1104999"/>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（２）都市魅力の創出・発信（つづき）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2" name="正方形/長方形 21"/>
          <p:cNvSpPr/>
          <p:nvPr/>
        </p:nvSpPr>
        <p:spPr>
          <a:xfrm>
            <a:off x="379035" y="4509120"/>
            <a:ext cx="8460940" cy="954107"/>
          </a:xfrm>
          <a:prstGeom prst="rect">
            <a:avLst/>
          </a:prstGeom>
        </p:spPr>
        <p:txBody>
          <a:bodyPr wrap="square">
            <a:spAutoFit/>
          </a:bodyPr>
          <a:lstStyle/>
          <a:p>
            <a:pPr marL="180000" indent="-457200" algn="just"/>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広域</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サイクルルート</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連携</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t> 【</a:t>
            </a:r>
            <a:r>
              <a:rPr lang="ja-JP" altLang="en-US" sz="1400" dirty="0"/>
              <a:t>企業版ふるさと納税</a:t>
            </a:r>
            <a:r>
              <a:rPr lang="en-US" altLang="ja-JP" sz="1400" dirty="0"/>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誰もが自転車を楽しむことができる魅力的な都市空間を創造するため、各地域で整備が進められている自転車ルートの広域展開にあたっての課題等を抽出するための社会実験を通じて課題や成果を明らかにし、府県を越えて多方面へと広域的につなぐことで、魅力的なサイクルルートを創設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p>
        </p:txBody>
      </p:sp>
      <p:sp>
        <p:nvSpPr>
          <p:cNvPr id="23" name="正方形/長方形 22"/>
          <p:cNvSpPr/>
          <p:nvPr/>
        </p:nvSpPr>
        <p:spPr>
          <a:xfrm>
            <a:off x="683568" y="5517232"/>
            <a:ext cx="7992888" cy="72008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lang="en-US" altLang="ja-JP" sz="1200" dirty="0">
                <a:solidFill>
                  <a:schemeClr val="tx1"/>
                </a:solidFill>
              </a:rPr>
              <a:t>KPI</a:t>
            </a:r>
            <a:r>
              <a:rPr lang="ja-JP" altLang="en-US" sz="1200" dirty="0" smtClean="0">
                <a:solidFill>
                  <a:schemeClr val="tx1"/>
                </a:solidFill>
              </a:rPr>
              <a:t>：連携することで実現するサイクルルートの距離</a:t>
            </a:r>
            <a:r>
              <a:rPr lang="ja-JP" altLang="en-US" sz="1200" dirty="0">
                <a:solidFill>
                  <a:schemeClr val="tx1"/>
                </a:solidFill>
              </a:rPr>
              <a:t>　</a:t>
            </a:r>
            <a:r>
              <a:rPr lang="en-US" altLang="ja-JP" sz="1200" dirty="0" smtClean="0">
                <a:solidFill>
                  <a:schemeClr val="tx1"/>
                </a:solidFill>
              </a:rPr>
              <a:t>218km【2020</a:t>
            </a:r>
            <a:r>
              <a:rPr lang="ja-JP" altLang="en-US" sz="1200" dirty="0" smtClean="0">
                <a:solidFill>
                  <a:schemeClr val="tx1"/>
                </a:solidFill>
              </a:rPr>
              <a:t>年度</a:t>
            </a:r>
            <a:r>
              <a:rPr lang="en-US" altLang="ja-JP" sz="1200" dirty="0" smtClean="0">
                <a:solidFill>
                  <a:schemeClr val="tx1"/>
                </a:solidFill>
              </a:rPr>
              <a:t>】</a:t>
            </a:r>
            <a:endParaRPr lang="en-US" altLang="ja-JP" sz="1200" dirty="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連携して実施するサイクルイベントの参加者数</a:t>
            </a:r>
            <a:r>
              <a:rPr lang="ja-JP" altLang="en-US" sz="1200" dirty="0">
                <a:solidFill>
                  <a:schemeClr val="tx1"/>
                </a:solidFill>
              </a:rPr>
              <a:t>　</a:t>
            </a:r>
            <a:r>
              <a:rPr lang="en-US" altLang="ja-JP" sz="1200" dirty="0">
                <a:solidFill>
                  <a:schemeClr val="tx1"/>
                </a:solidFill>
              </a:rPr>
              <a:t>400</a:t>
            </a:r>
            <a:r>
              <a:rPr lang="ja-JP" altLang="en-US" sz="1200" dirty="0">
                <a:solidFill>
                  <a:schemeClr val="tx1"/>
                </a:solidFill>
              </a:rPr>
              <a:t>人</a:t>
            </a:r>
            <a:r>
              <a:rPr lang="en-US" altLang="ja-JP" sz="1200" dirty="0" smtClean="0">
                <a:solidFill>
                  <a:schemeClr val="tx1"/>
                </a:solidFill>
              </a:rPr>
              <a:t>【2020</a:t>
            </a:r>
            <a:r>
              <a:rPr lang="ja-JP" altLang="en-US" sz="1200" dirty="0" smtClean="0">
                <a:solidFill>
                  <a:schemeClr val="tx1"/>
                </a:solidFill>
              </a:rPr>
              <a:t>年度</a:t>
            </a:r>
            <a:r>
              <a:rPr lang="en-US" altLang="ja-JP" sz="1200" dirty="0">
                <a:solidFill>
                  <a:schemeClr val="tx1"/>
                </a:solidFill>
              </a:rPr>
              <a:t>】</a:t>
            </a:r>
          </a:p>
          <a:p>
            <a:pPr marL="396000" indent="-457200"/>
            <a:r>
              <a:rPr lang="ja-JP" altLang="en-US" sz="1200" dirty="0">
                <a:solidFill>
                  <a:schemeClr val="tx1"/>
                </a:solidFill>
              </a:rPr>
              <a:t>        </a:t>
            </a:r>
            <a:r>
              <a:rPr lang="ja-JP" altLang="en-US" sz="1200" dirty="0" smtClean="0">
                <a:solidFill>
                  <a:schemeClr val="tx1"/>
                </a:solidFill>
              </a:rPr>
              <a:t>連携地点</a:t>
            </a:r>
            <a:r>
              <a:rPr lang="ja-JP" altLang="en-US" sz="1200" dirty="0">
                <a:solidFill>
                  <a:schemeClr val="tx1"/>
                </a:solidFill>
              </a:rPr>
              <a:t>における自転車通行量　</a:t>
            </a:r>
            <a:r>
              <a:rPr lang="en-US" altLang="ja-JP" sz="1200" dirty="0" smtClean="0">
                <a:solidFill>
                  <a:schemeClr val="tx1"/>
                </a:solidFill>
              </a:rPr>
              <a:t>2,100</a:t>
            </a:r>
            <a:r>
              <a:rPr lang="ja-JP" altLang="en-US" sz="1200" dirty="0" smtClean="0">
                <a:solidFill>
                  <a:schemeClr val="tx1"/>
                </a:solidFill>
              </a:rPr>
              <a:t>台</a:t>
            </a:r>
            <a:r>
              <a:rPr lang="en-US" altLang="ja-JP" sz="1200" dirty="0" smtClean="0">
                <a:solidFill>
                  <a:schemeClr val="tx1"/>
                </a:solidFill>
              </a:rPr>
              <a:t>【2020</a:t>
            </a:r>
            <a:r>
              <a:rPr lang="ja-JP" altLang="en-US" sz="1200" dirty="0" smtClean="0">
                <a:solidFill>
                  <a:schemeClr val="tx1"/>
                </a:solidFill>
              </a:rPr>
              <a:t>年度</a:t>
            </a:r>
            <a:r>
              <a:rPr lang="en-US" altLang="ja-JP" sz="1200" dirty="0" smtClean="0">
                <a:solidFill>
                  <a:schemeClr val="tx1"/>
                </a:solidFill>
              </a:rPr>
              <a:t>】</a:t>
            </a:r>
          </a:p>
        </p:txBody>
      </p:sp>
      <p:sp>
        <p:nvSpPr>
          <p:cNvPr id="12" name="正方形/長方形 11"/>
          <p:cNvSpPr/>
          <p:nvPr/>
        </p:nvSpPr>
        <p:spPr>
          <a:xfrm>
            <a:off x="341530" y="1431921"/>
            <a:ext cx="8460940" cy="954107"/>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353,770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t> 【</a:t>
            </a:r>
            <a:r>
              <a:rPr lang="ja-JP" altLang="en-US" sz="1400" dirty="0"/>
              <a:t>企業版ふるさと納税</a:t>
            </a:r>
            <a:r>
              <a:rPr lang="en-US" altLang="ja-JP" sz="1400" dirty="0"/>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t> </a:t>
            </a:r>
            <a:r>
              <a:rPr lang="ja-JP" altLang="en-US" sz="1400" dirty="0" smtClean="0"/>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御堂筋にオンリーワンの光空間を創出し、大阪ならではのイルミネーションを実施することにより、大阪・光の饗宴の魅力向上を図る。また、夜間公演等の充実支援などを通じて、国内外からの旅行者の要望が多いナイトカルチャーの発掘・創出に取り組む</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p>
        </p:txBody>
      </p:sp>
      <p:sp>
        <p:nvSpPr>
          <p:cNvPr id="14" name="正方形/長方形 13"/>
          <p:cNvSpPr/>
          <p:nvPr/>
        </p:nvSpPr>
        <p:spPr>
          <a:xfrm>
            <a:off x="683568" y="2457456"/>
            <a:ext cx="7992888" cy="36004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lang="en-US" altLang="ja-JP" sz="1200" dirty="0">
                <a:solidFill>
                  <a:schemeClr val="tx1"/>
                </a:solidFill>
              </a:rPr>
              <a:t>KPI</a:t>
            </a:r>
            <a:r>
              <a:rPr lang="ja-JP" altLang="en-US" sz="1200" dirty="0">
                <a:solidFill>
                  <a:schemeClr val="tx1"/>
                </a:solidFill>
              </a:rPr>
              <a:t>：御堂筋イルミネーションの</a:t>
            </a:r>
            <a:r>
              <a:rPr lang="ja-JP" altLang="en-US" sz="1200" dirty="0" smtClean="0">
                <a:solidFill>
                  <a:schemeClr val="tx1"/>
                </a:solidFill>
              </a:rPr>
              <a:t>来場者数　　</a:t>
            </a:r>
            <a:r>
              <a:rPr lang="en-US" altLang="ja-JP" sz="1200" dirty="0" smtClean="0">
                <a:solidFill>
                  <a:schemeClr val="tx1"/>
                </a:solidFill>
              </a:rPr>
              <a:t> 525</a:t>
            </a:r>
            <a:r>
              <a:rPr lang="ja-JP" altLang="en-US" sz="1200" dirty="0" smtClean="0">
                <a:solidFill>
                  <a:schemeClr val="tx1"/>
                </a:solidFill>
              </a:rPr>
              <a:t>万人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endParaRPr lang="ja-JP" altLang="en-US" sz="1200" dirty="0">
              <a:solidFill>
                <a:schemeClr val="tx1"/>
              </a:solidFill>
            </a:endParaRPr>
          </a:p>
        </p:txBody>
      </p:sp>
      <p:sp>
        <p:nvSpPr>
          <p:cNvPr id="16" name="正方形/長方形 15"/>
          <p:cNvSpPr/>
          <p:nvPr/>
        </p:nvSpPr>
        <p:spPr>
          <a:xfrm>
            <a:off x="395536" y="3068960"/>
            <a:ext cx="8460940" cy="738664"/>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公共交通機関等と連携した受入環境整備事業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45,300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t> 【</a:t>
            </a:r>
            <a:r>
              <a:rPr lang="ja-JP" altLang="en-US" sz="1400" dirty="0"/>
              <a:t>企業版ふるさと納税</a:t>
            </a:r>
            <a:r>
              <a:rPr lang="en-US" altLang="ja-JP" sz="1400" dirty="0"/>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国内外の観光客の乗継利便性の向上を図るため、鉄道乗継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駅</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多言語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案内モニターの設置や経路上の床面案内</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表示の整備等</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、他社線への案内に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取り組む鉄道事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業者に対して、事業費の一部を補助。</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683568" y="3904140"/>
            <a:ext cx="7992888" cy="43204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ja-JP" altLang="en-US" sz="1200" dirty="0">
                <a:solidFill>
                  <a:schemeClr val="tx1"/>
                </a:solidFill>
              </a:rPr>
              <a:t>新たに旅行者の利便性向上に向けた環境整備を実施する</a:t>
            </a:r>
            <a:r>
              <a:rPr lang="ja-JP" altLang="en-US" sz="1200" dirty="0" smtClean="0">
                <a:solidFill>
                  <a:schemeClr val="tx1"/>
                </a:solidFill>
              </a:rPr>
              <a:t>駅数</a:t>
            </a:r>
            <a:r>
              <a:rPr lang="ja-JP" altLang="en-US" sz="1200" dirty="0">
                <a:solidFill>
                  <a:schemeClr val="tx1"/>
                </a:solidFill>
              </a:rPr>
              <a:t>　</a:t>
            </a:r>
            <a:r>
              <a:rPr lang="ja-JP" altLang="en-US" sz="1200" dirty="0" smtClean="0">
                <a:solidFill>
                  <a:schemeClr val="tx1"/>
                </a:solidFill>
              </a:rPr>
              <a:t>　</a:t>
            </a:r>
            <a:r>
              <a:rPr lang="en-US" altLang="ja-JP" sz="1200" dirty="0" smtClean="0">
                <a:solidFill>
                  <a:schemeClr val="tx1"/>
                </a:solidFill>
              </a:rPr>
              <a:t>3</a:t>
            </a:r>
            <a:r>
              <a:rPr lang="ja-JP" altLang="en-US" sz="1200" dirty="0">
                <a:solidFill>
                  <a:schemeClr val="tx1"/>
                </a:solidFill>
              </a:rPr>
              <a:t>駅</a:t>
            </a:r>
            <a:r>
              <a:rPr lang="ja-JP" altLang="en-US" sz="1200" dirty="0" smtClean="0">
                <a:solidFill>
                  <a:schemeClr val="tx1"/>
                </a:solidFill>
              </a:rPr>
              <a:t>以上 </a:t>
            </a:r>
            <a:r>
              <a:rPr lang="en-US" altLang="ja-JP" sz="1200" dirty="0" smtClean="0">
                <a:solidFill>
                  <a:schemeClr val="tx1"/>
                </a:solidFill>
              </a:rPr>
              <a:t>【2019</a:t>
            </a:r>
            <a:r>
              <a:rPr lang="ja-JP" altLang="en-US" sz="1200" dirty="0" smtClean="0">
                <a:solidFill>
                  <a:schemeClr val="tx1"/>
                </a:solidFill>
              </a:rPr>
              <a:t>年度</a:t>
            </a:r>
            <a:r>
              <a:rPr lang="en-US" altLang="ja-JP" sz="1200" dirty="0">
                <a:solidFill>
                  <a:schemeClr val="tx1"/>
                </a:solidFill>
              </a:rPr>
              <a:t>】</a:t>
            </a:r>
            <a:endParaRPr lang="ja-JP" altLang="en-US" sz="1200" dirty="0" smtClean="0">
              <a:solidFill>
                <a:schemeClr val="tx1"/>
              </a:solidFill>
            </a:endParaRPr>
          </a:p>
        </p:txBody>
      </p:sp>
      <p:pic>
        <p:nvPicPr>
          <p:cNvPr id="18"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52750" y="648332"/>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28814" y="648332"/>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9631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107504" y="706413"/>
            <a:ext cx="8856984" cy="338554"/>
          </a:xfrm>
          <a:prstGeom prst="rect">
            <a:avLst/>
          </a:prstGeom>
        </p:spPr>
        <p:txBody>
          <a:bodyPr wrap="square">
            <a:spAutoFit/>
          </a:bodyPr>
          <a:lstStyle/>
          <a:p>
            <a:pPr algn="just"/>
            <a:r>
              <a:rPr lang="ja-JP" altLang="en-US" sz="1600" b="1" dirty="0" smtClean="0"/>
              <a:t>　基本目標①：</a:t>
            </a:r>
            <a:r>
              <a:rPr lang="ja-JP" altLang="ja-JP" sz="1600" b="1" dirty="0" smtClean="0"/>
              <a:t>若い</a:t>
            </a:r>
            <a:r>
              <a:rPr lang="ja-JP" altLang="ja-JP" sz="1600" b="1" dirty="0"/>
              <a:t>世代</a:t>
            </a:r>
            <a:r>
              <a:rPr lang="ja-JP" altLang="ja-JP" sz="1600" b="1" dirty="0" smtClean="0"/>
              <a:t>の</a:t>
            </a:r>
            <a:r>
              <a:rPr lang="ja-JP" altLang="en-US" sz="1600" b="1" dirty="0" smtClean="0"/>
              <a:t>結婚・</a:t>
            </a:r>
            <a:r>
              <a:rPr lang="ja-JP" altLang="ja-JP" sz="1600" b="1" dirty="0" smtClean="0"/>
              <a:t>就職</a:t>
            </a:r>
            <a:r>
              <a:rPr lang="ja-JP" altLang="ja-JP" sz="1600" b="1" dirty="0"/>
              <a:t>・出産・子育ての希望を実現</a:t>
            </a:r>
            <a:r>
              <a:rPr lang="ja-JP" altLang="ja-JP" sz="1600" b="1" dirty="0" smtClean="0"/>
              <a:t>する</a:t>
            </a:r>
            <a:endParaRPr lang="ja-JP" altLang="ja-JP" sz="1600" dirty="0"/>
          </a:p>
        </p:txBody>
      </p:sp>
      <p:sp>
        <p:nvSpPr>
          <p:cNvPr id="4" name="正方形/長方形 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5" name="正方形/長方形 4"/>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若者の安定就職支援、職場定着</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smtClean="0">
                <a:solidFill>
                  <a:schemeClr val="tx1"/>
                </a:solidFill>
              </a:rPr>
              <a:t>1</a:t>
            </a:fld>
            <a:endParaRPr lang="ja-JP" altLang="en-US" dirty="0">
              <a:solidFill>
                <a:schemeClr val="tx1"/>
              </a:solidFill>
            </a:endParaRPr>
          </a:p>
        </p:txBody>
      </p:sp>
      <p:sp>
        <p:nvSpPr>
          <p:cNvPr id="16" name="正方形/長方形 15"/>
          <p:cNvSpPr/>
          <p:nvPr/>
        </p:nvSpPr>
        <p:spPr>
          <a:xfrm>
            <a:off x="359532" y="1501044"/>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en-US" altLang="ja-JP" sz="1400" b="1" dirty="0" smtClean="0"/>
              <a:t>OSAKA</a:t>
            </a:r>
            <a:r>
              <a:rPr lang="ja-JP" altLang="en-US" sz="1400" b="1" dirty="0" smtClean="0"/>
              <a:t>しごとフィールド運営事業</a:t>
            </a:r>
            <a:r>
              <a:rPr lang="en-US" altLang="ja-JP" sz="1400" b="1" dirty="0"/>
              <a:t>	</a:t>
            </a:r>
            <a:r>
              <a:rPr lang="en-US" altLang="ja-JP" sz="1400" dirty="0"/>
              <a:t>	</a:t>
            </a:r>
            <a:r>
              <a:rPr lang="ja-JP" altLang="en-US" sz="1400" dirty="0"/>
              <a:t>　</a:t>
            </a:r>
            <a:r>
              <a:rPr lang="ja-JP" altLang="en-US" sz="1400" dirty="0" smtClean="0"/>
              <a:t>（</a:t>
            </a:r>
            <a:r>
              <a:rPr lang="en-US" altLang="ja-JP" sz="1400" dirty="0" smtClean="0"/>
              <a:t>307,851</a:t>
            </a:r>
            <a:r>
              <a:rPr lang="ja-JP" altLang="en-US" sz="1400" dirty="0" smtClean="0"/>
              <a:t>）</a:t>
            </a:r>
            <a:endParaRPr lang="en-US" altLang="ja-JP" sz="1400" dirty="0" smtClean="0"/>
          </a:p>
          <a:p>
            <a:pPr marL="180000" indent="-457200" algn="just"/>
            <a:r>
              <a:rPr lang="ja-JP" altLang="en-US" sz="1400" dirty="0" smtClean="0"/>
              <a:t>　　</a:t>
            </a:r>
            <a:r>
              <a:rPr lang="ja-JP" altLang="en-US" sz="1400" dirty="0"/>
              <a:t>女性や若者を始め多様な人材が活躍できる環境づくりを進めるため、</a:t>
            </a:r>
            <a:r>
              <a:rPr lang="en-US" altLang="ja-JP" sz="1400" dirty="0"/>
              <a:t>OSAKA</a:t>
            </a:r>
            <a:r>
              <a:rPr lang="ja-JP" altLang="en-US" sz="1400" dirty="0"/>
              <a:t>しごとフィールドにおいて</a:t>
            </a:r>
            <a:r>
              <a:rPr lang="ja-JP" altLang="en-US" sz="1400" dirty="0" smtClean="0"/>
              <a:t>、</a:t>
            </a:r>
            <a:r>
              <a:rPr lang="ja-JP" altLang="en-US" sz="1400" dirty="0"/>
              <a:t> </a:t>
            </a:r>
            <a:r>
              <a:rPr lang="ja-JP" altLang="en-US" sz="1400" dirty="0" err="1" smtClean="0"/>
              <a:t>障</a:t>
            </a:r>
            <a:r>
              <a:rPr lang="ja-JP" altLang="en-US" sz="1400" dirty="0" err="1"/>
              <a:t>がい</a:t>
            </a:r>
            <a:r>
              <a:rPr lang="ja-JP" altLang="en-US" sz="1400" dirty="0"/>
              <a:t>者など</a:t>
            </a:r>
            <a:r>
              <a:rPr lang="ja-JP" altLang="en-US" sz="1400" dirty="0" smtClean="0"/>
              <a:t>就職</a:t>
            </a:r>
            <a:r>
              <a:rPr lang="ja-JP" altLang="en-US" sz="1400" dirty="0"/>
              <a:t>困難者に対する専門的な支援を重点的に実施するとともに、人材確保に課題を抱える中小</a:t>
            </a:r>
            <a:r>
              <a:rPr lang="ja-JP" altLang="en-US" sz="1400" dirty="0" smtClean="0"/>
              <a:t>企業を</a:t>
            </a:r>
            <a:r>
              <a:rPr lang="ja-JP" altLang="en-US" sz="1400" dirty="0"/>
              <a:t>支援する</a:t>
            </a:r>
            <a:r>
              <a:rPr lang="ja-JP" altLang="en-US" sz="1400" dirty="0" smtClean="0"/>
              <a:t>。</a:t>
            </a:r>
            <a:endParaRPr lang="en-US" altLang="ja-JP" sz="1100" dirty="0"/>
          </a:p>
        </p:txBody>
      </p:sp>
      <p:sp>
        <p:nvSpPr>
          <p:cNvPr id="11" name="正方形/長方形 10"/>
          <p:cNvSpPr/>
          <p:nvPr/>
        </p:nvSpPr>
        <p:spPr>
          <a:xfrm>
            <a:off x="359532" y="2762344"/>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en-US" altLang="ja-JP" sz="1400" b="1" dirty="0" smtClean="0"/>
              <a:t>OSAKA</a:t>
            </a:r>
            <a:r>
              <a:rPr lang="ja-JP" altLang="en-US" sz="1400" b="1" dirty="0" smtClean="0"/>
              <a:t>女性活躍推進事業</a:t>
            </a:r>
            <a:r>
              <a:rPr lang="ja-JP" altLang="en-US" sz="1200" b="1" dirty="0" smtClean="0"/>
              <a:t> </a:t>
            </a:r>
            <a:r>
              <a:rPr lang="en-US" altLang="ja-JP" sz="1400" b="1" dirty="0"/>
              <a:t>	</a:t>
            </a:r>
            <a:r>
              <a:rPr lang="en-US" altLang="ja-JP" sz="1400" dirty="0"/>
              <a:t>		</a:t>
            </a:r>
            <a:r>
              <a:rPr lang="ja-JP" altLang="en-US" sz="1400" dirty="0" smtClean="0"/>
              <a:t>　　　（</a:t>
            </a:r>
            <a:r>
              <a:rPr lang="en-US" altLang="ja-JP" sz="1400" dirty="0" smtClean="0"/>
              <a:t>4,619</a:t>
            </a:r>
            <a:r>
              <a:rPr lang="ja-JP" altLang="en-US" sz="1400" dirty="0" smtClean="0"/>
              <a:t>）</a:t>
            </a:r>
            <a:endParaRPr lang="en-US" altLang="ja-JP" sz="1400" dirty="0"/>
          </a:p>
          <a:p>
            <a:pPr marL="180000" indent="-457200" algn="just"/>
            <a:r>
              <a:rPr lang="ja-JP" altLang="en-US" sz="1400" dirty="0"/>
              <a:t>　　</a:t>
            </a:r>
            <a:r>
              <a:rPr lang="en-US" altLang="ja-JP" sz="1400" dirty="0"/>
              <a:t>OSAKA</a:t>
            </a:r>
            <a:r>
              <a:rPr lang="ja-JP" altLang="en-US" sz="1400" dirty="0"/>
              <a:t>女性活躍推進会議等と連携し、「ドーン </a:t>
            </a:r>
            <a:r>
              <a:rPr lang="en-US" altLang="ja-JP" sz="1400" dirty="0"/>
              <a:t>de </a:t>
            </a:r>
            <a:r>
              <a:rPr lang="ja-JP" altLang="en-US" sz="1400" dirty="0"/>
              <a:t>キラリ フェスティバル」等の啓発事業を実施するとともに、若年層を対象とした「ライフデザインの描き方</a:t>
            </a:r>
            <a:r>
              <a:rPr lang="ja-JP" altLang="en-US" sz="1400" dirty="0" smtClean="0"/>
              <a:t>セミナー」等を</a:t>
            </a:r>
            <a:r>
              <a:rPr lang="ja-JP" altLang="en-US" sz="1400" dirty="0"/>
              <a:t>開催し、オール大阪でより一層、女性活躍の機運を</a:t>
            </a:r>
            <a:r>
              <a:rPr lang="ja-JP" altLang="en-US" sz="1400" dirty="0" smtClean="0"/>
              <a:t>盛り上げる。</a:t>
            </a:r>
            <a:endParaRPr lang="en-US" altLang="ja-JP" sz="1100" dirty="0"/>
          </a:p>
        </p:txBody>
      </p:sp>
      <p:sp>
        <p:nvSpPr>
          <p:cNvPr id="13" name="正方形/長方形 12"/>
          <p:cNvSpPr/>
          <p:nvPr/>
        </p:nvSpPr>
        <p:spPr>
          <a:xfrm>
            <a:off x="179512" y="2492896"/>
            <a:ext cx="8460940" cy="307777"/>
          </a:xfrm>
          <a:prstGeom prst="rect">
            <a:avLst/>
          </a:prstGeom>
        </p:spPr>
        <p:txBody>
          <a:bodyPr wrap="square">
            <a:spAutoFit/>
          </a:bodyPr>
          <a:lstStyle/>
          <a:p>
            <a:pPr marL="179388"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２）女性の活躍</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208361" y="3645024"/>
            <a:ext cx="8460940" cy="307777"/>
          </a:xfrm>
          <a:prstGeom prst="rect">
            <a:avLst/>
          </a:prstGeom>
          <a:noFill/>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結婚・妊娠・</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出産</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・子育て環境の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59532" y="5805264"/>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地域限定保育士試験事業</a:t>
            </a:r>
            <a:r>
              <a:rPr lang="en-US" altLang="ja-JP" sz="1400" b="1" dirty="0"/>
              <a:t>	</a:t>
            </a:r>
            <a:r>
              <a:rPr lang="en-US" altLang="ja-JP" sz="1400" dirty="0"/>
              <a:t>		</a:t>
            </a:r>
            <a:r>
              <a:rPr lang="ja-JP" altLang="en-US" sz="1400" dirty="0" smtClean="0"/>
              <a:t>　　 （</a:t>
            </a:r>
            <a:r>
              <a:rPr lang="en-US" altLang="ja-JP" sz="1400" dirty="0" smtClean="0"/>
              <a:t>12,203</a:t>
            </a:r>
            <a:r>
              <a:rPr lang="ja-JP" altLang="en-US" sz="1400" dirty="0" smtClean="0"/>
              <a:t>）</a:t>
            </a:r>
            <a:endParaRPr lang="en-US" altLang="ja-JP" sz="1400" dirty="0"/>
          </a:p>
          <a:p>
            <a:pPr marL="180000" indent="-457200" algn="just"/>
            <a:r>
              <a:rPr lang="ja-JP" altLang="en-US" sz="1400" dirty="0"/>
              <a:t>　　保育士試験の受験者に多様な選択肢を提供し、保育士資格取得者を増やすため、後期試験において</a:t>
            </a:r>
            <a:r>
              <a:rPr lang="ja-JP" altLang="en-US" sz="1400" dirty="0" smtClean="0"/>
              <a:t>、実技</a:t>
            </a:r>
            <a:r>
              <a:rPr lang="ja-JP" altLang="en-US" sz="1400" dirty="0"/>
              <a:t>試験による通常試験と保育実技講習会による地域限定試験を同時実施する</a:t>
            </a:r>
            <a:r>
              <a:rPr lang="ja-JP" altLang="en-US" sz="1400" dirty="0" smtClean="0"/>
              <a:t>。</a:t>
            </a:r>
            <a:endParaRPr lang="ja-JP" altLang="en-US" sz="1100" dirty="0" smtClean="0"/>
          </a:p>
        </p:txBody>
      </p:sp>
      <p:sp>
        <p:nvSpPr>
          <p:cNvPr id="17" name="正方形/長方形 16"/>
          <p:cNvSpPr/>
          <p:nvPr/>
        </p:nvSpPr>
        <p:spPr>
          <a:xfrm>
            <a:off x="359532" y="3933056"/>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新</a:t>
            </a:r>
            <a:r>
              <a:rPr lang="ja-JP" altLang="en-US" sz="1400" b="1" dirty="0"/>
              <a:t>子育て支援交付金</a:t>
            </a:r>
            <a:r>
              <a:rPr lang="en-US" altLang="ja-JP" sz="1400" b="1" dirty="0"/>
              <a:t>	</a:t>
            </a:r>
            <a:r>
              <a:rPr lang="en-US" altLang="ja-JP" sz="1400" dirty="0"/>
              <a:t>		</a:t>
            </a:r>
            <a:r>
              <a:rPr lang="ja-JP" altLang="en-US" sz="1400" dirty="0" smtClean="0"/>
              <a:t>（</a:t>
            </a:r>
            <a:r>
              <a:rPr lang="en-US" altLang="ja-JP" sz="1400" dirty="0" smtClean="0"/>
              <a:t>3,048,012</a:t>
            </a:r>
            <a:r>
              <a:rPr lang="ja-JP" altLang="en-US" sz="1400" dirty="0" smtClean="0"/>
              <a:t>）　　　　</a:t>
            </a:r>
            <a:r>
              <a:rPr lang="en-US" altLang="ja-JP" sz="1400" dirty="0" smtClean="0"/>
              <a:t>【</a:t>
            </a:r>
            <a:r>
              <a:rPr lang="ja-JP" altLang="en-US" sz="1400" dirty="0" smtClean="0"/>
              <a:t>企業版ふるさと納税</a:t>
            </a:r>
            <a:r>
              <a:rPr lang="en-US" altLang="ja-JP" sz="1400" dirty="0" smtClean="0"/>
              <a:t>】</a:t>
            </a:r>
            <a:endParaRPr lang="en-US" altLang="ja-JP" sz="1400" dirty="0"/>
          </a:p>
          <a:p>
            <a:pPr marL="180000" indent="-457200" algn="just"/>
            <a:r>
              <a:rPr lang="ja-JP" altLang="en-US" sz="1400" dirty="0"/>
              <a:t>　　若い世代の子育ての希望が実現できる環境整備の一環として</a:t>
            </a:r>
            <a:r>
              <a:rPr lang="ja-JP" altLang="en-US" sz="1400" dirty="0" smtClean="0"/>
              <a:t>、</a:t>
            </a:r>
            <a:r>
              <a:rPr lang="ja-JP" altLang="en-US" sz="1400" dirty="0"/>
              <a:t>子育て支援施策の向上に資することを目的に、市町村が地域の実情に沿って取り組む事業を支援するため、交付金を交付する。</a:t>
            </a:r>
            <a:endParaRPr lang="ja-JP" altLang="en-US" sz="1400" strike="sngStrike" dirty="0"/>
          </a:p>
        </p:txBody>
      </p:sp>
      <p:sp>
        <p:nvSpPr>
          <p:cNvPr id="18" name="正方形/長方形 17"/>
          <p:cNvSpPr/>
          <p:nvPr/>
        </p:nvSpPr>
        <p:spPr>
          <a:xfrm>
            <a:off x="712417" y="4765802"/>
            <a:ext cx="7992888" cy="82343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：合計特殊出生率：</a:t>
            </a:r>
            <a:r>
              <a:rPr lang="en-US" altLang="ja-JP" sz="1200" dirty="0" smtClean="0">
                <a:solidFill>
                  <a:schemeClr val="tx1"/>
                </a:solidFill>
              </a:rPr>
              <a:t>1.39</a:t>
            </a:r>
            <a:r>
              <a:rPr lang="ja-JP" altLang="en-US" sz="1200" dirty="0">
                <a:solidFill>
                  <a:schemeClr val="tx1"/>
                </a:solidFill>
              </a:rPr>
              <a:t> </a:t>
            </a:r>
            <a:r>
              <a:rPr lang="en-US" altLang="ja-JP" sz="1200" dirty="0" smtClean="0">
                <a:solidFill>
                  <a:schemeClr val="tx1"/>
                </a:solidFill>
              </a:rPr>
              <a:t>【2019</a:t>
            </a:r>
            <a:r>
              <a:rPr lang="ja-JP" altLang="en-US" sz="1200" dirty="0" smtClean="0">
                <a:solidFill>
                  <a:schemeClr val="tx1"/>
                </a:solidFill>
              </a:rPr>
              <a:t>年</a:t>
            </a:r>
            <a:r>
              <a:rPr lang="ja-JP" altLang="en-US" sz="1200" dirty="0">
                <a:solidFill>
                  <a:schemeClr val="tx1"/>
                </a:solidFill>
              </a:rPr>
              <a:t>度</a:t>
            </a:r>
            <a:r>
              <a:rPr lang="en-US" altLang="ja-JP" sz="1200" dirty="0" smtClean="0">
                <a:solidFill>
                  <a:schemeClr val="tx1"/>
                </a:solidFill>
              </a:rPr>
              <a:t>】</a:t>
            </a:r>
          </a:p>
          <a:p>
            <a:pPr marL="396000" indent="-457200"/>
            <a:r>
              <a:rPr lang="ja-JP" altLang="en-US" sz="1200" dirty="0" smtClean="0">
                <a:solidFill>
                  <a:schemeClr val="tx1"/>
                </a:solidFill>
              </a:rPr>
              <a:t>　　　　認定こども園の数：</a:t>
            </a:r>
            <a:r>
              <a:rPr lang="en-US" altLang="ja-JP" sz="1200" dirty="0" smtClean="0">
                <a:solidFill>
                  <a:schemeClr val="tx1"/>
                </a:solidFill>
              </a:rPr>
              <a:t>821</a:t>
            </a:r>
            <a:r>
              <a:rPr lang="ja-JP" altLang="en-US" sz="1200" dirty="0" smtClean="0">
                <a:solidFill>
                  <a:schemeClr val="tx1"/>
                </a:solidFill>
              </a:rPr>
              <a:t>ヶ所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r>
              <a:rPr lang="ja-JP" altLang="en-US" sz="1200" dirty="0" smtClean="0">
                <a:solidFill>
                  <a:schemeClr val="tx1"/>
                </a:solidFill>
              </a:rPr>
              <a:t>　</a:t>
            </a:r>
            <a:endParaRPr lang="en-US" altLang="ja-JP" sz="1200" dirty="0" smtClean="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　　　地域子育て支援拠点の数：</a:t>
            </a:r>
            <a:r>
              <a:rPr lang="en-US" altLang="ja-JP" sz="1200" dirty="0" smtClean="0">
                <a:solidFill>
                  <a:schemeClr val="tx1"/>
                </a:solidFill>
              </a:rPr>
              <a:t>522</a:t>
            </a:r>
            <a:r>
              <a:rPr lang="ja-JP" altLang="en-US" sz="1200" dirty="0" smtClean="0">
                <a:solidFill>
                  <a:schemeClr val="tx1"/>
                </a:solidFill>
              </a:rPr>
              <a:t>ヶ所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p>
          <a:p>
            <a:pPr marL="396000" indent="-457200"/>
            <a:r>
              <a:rPr lang="ja-JP" altLang="en-US" sz="1200" dirty="0">
                <a:solidFill>
                  <a:schemeClr val="tx1"/>
                </a:solidFill>
              </a:rPr>
              <a:t>　</a:t>
            </a:r>
            <a:r>
              <a:rPr lang="ja-JP" altLang="en-US" sz="1200" dirty="0" smtClean="0">
                <a:solidFill>
                  <a:schemeClr val="tx1"/>
                </a:solidFill>
              </a:rPr>
              <a:t>　　　利用者支援事業の実施箇所数：</a:t>
            </a:r>
            <a:r>
              <a:rPr lang="en-US" altLang="ja-JP" sz="1200" dirty="0" smtClean="0">
                <a:solidFill>
                  <a:schemeClr val="tx1"/>
                </a:solidFill>
              </a:rPr>
              <a:t>127</a:t>
            </a:r>
            <a:r>
              <a:rPr lang="ja-JP" altLang="en-US" sz="1200" dirty="0">
                <a:solidFill>
                  <a:schemeClr val="tx1"/>
                </a:solidFill>
              </a:rPr>
              <a:t>ヶ</a:t>
            </a:r>
            <a:r>
              <a:rPr lang="ja-JP" altLang="en-US" sz="1200" dirty="0" smtClean="0">
                <a:solidFill>
                  <a:schemeClr val="tx1"/>
                </a:solidFill>
              </a:rPr>
              <a:t>所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endParaRPr lang="ja-JP" altLang="en-US" sz="1200" dirty="0">
              <a:solidFill>
                <a:schemeClr val="tx1"/>
              </a:solidFill>
            </a:endParaRPr>
          </a:p>
        </p:txBody>
      </p:sp>
      <p:pic>
        <p:nvPicPr>
          <p:cNvPr id="19"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31310" y="66493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374" y="66493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55246" y="664931"/>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110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smtClean="0"/>
              <a:t>　基本目標②：</a:t>
            </a:r>
            <a:r>
              <a:rPr lang="ja-JP" altLang="ja-JP" sz="1600" b="1" dirty="0" smtClean="0"/>
              <a:t>次代</a:t>
            </a:r>
            <a:r>
              <a:rPr lang="ja-JP" altLang="ja-JP" sz="1600" b="1" dirty="0"/>
              <a:t>の「大阪」を担う</a:t>
            </a:r>
            <a:r>
              <a:rPr lang="ja-JP" altLang="ja-JP" sz="1600" b="1" dirty="0" smtClean="0"/>
              <a:t>人</a:t>
            </a:r>
            <a:r>
              <a:rPr lang="ja-JP" altLang="en-US" sz="1600" b="1" dirty="0" smtClean="0"/>
              <a:t>をつくる</a:t>
            </a:r>
            <a:endParaRPr lang="ja-JP" altLang="ja-JP" sz="1600" dirty="0"/>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2</a:t>
            </a:fld>
            <a:endParaRPr lang="ja-JP" altLang="en-US" dirty="0">
              <a:solidFill>
                <a:prstClr val="black"/>
              </a:solidFill>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正方形/長方形 15"/>
          <p:cNvSpPr/>
          <p:nvPr/>
        </p:nvSpPr>
        <p:spPr>
          <a:xfrm>
            <a:off x="359532" y="2571243"/>
            <a:ext cx="8460940" cy="116955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英語教育推進事業</a:t>
            </a:r>
            <a:r>
              <a:rPr lang="en-US" altLang="ja-JP" sz="1400" b="1" dirty="0" smtClean="0"/>
              <a:t>		</a:t>
            </a:r>
            <a:r>
              <a:rPr lang="en-US" altLang="ja-JP" sz="1400" b="1" dirty="0"/>
              <a:t>		</a:t>
            </a:r>
            <a:r>
              <a:rPr lang="ja-JP" altLang="en-US" sz="1400" b="1" dirty="0" smtClean="0"/>
              <a:t>　　　</a:t>
            </a:r>
            <a:r>
              <a:rPr lang="ja-JP" altLang="en-US" sz="1400" dirty="0" smtClean="0"/>
              <a:t>（</a:t>
            </a:r>
            <a:r>
              <a:rPr lang="en-US" altLang="ja-JP" sz="1400" dirty="0" smtClean="0"/>
              <a:t>14,516</a:t>
            </a:r>
            <a:r>
              <a:rPr lang="ja-JP" altLang="en-US" sz="1400" dirty="0" smtClean="0"/>
              <a:t>）</a:t>
            </a:r>
            <a:endParaRPr lang="en-US" altLang="ja-JP" sz="1400" dirty="0"/>
          </a:p>
          <a:p>
            <a:pPr marL="180000" indent="-457200" algn="just"/>
            <a:r>
              <a:rPr lang="ja-JP" altLang="en-US" sz="1400" dirty="0" smtClean="0"/>
              <a:t>　　</a:t>
            </a:r>
            <a:r>
              <a:rPr lang="ja-JP" altLang="en-US" sz="1400" dirty="0"/>
              <a:t>　「グローバル化」や「内なる国際化」が進む社会において、府立高校の生徒すべてが英語を話す（即興的に応答する）力を高めることで、４技能をバランスよく身に付け、主体的、自律的に英語を用いてコミュニケーションを図ろうとする意欲や態度が向上し、国内外において、異なる文化を持つ人たちとともによりよい社会を作る担い手となるよう事業展開を図る</a:t>
            </a:r>
            <a:r>
              <a:rPr lang="ja-JP" altLang="en-US" sz="1400" dirty="0" smtClean="0"/>
              <a:t>。</a:t>
            </a:r>
            <a:endParaRPr lang="en-US" altLang="ja-JP" sz="1100" dirty="0"/>
          </a:p>
        </p:txBody>
      </p:sp>
      <p:sp>
        <p:nvSpPr>
          <p:cNvPr id="18" name="正方形/長方形 17"/>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次代</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を担う人づくり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215516" y="4149080"/>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（２）子どもをめぐる課題への対応</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359532" y="4472533"/>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ひとり親家庭等自立支援</a:t>
            </a:r>
            <a:r>
              <a:rPr lang="ja-JP" altLang="en-US" sz="1400" b="1" dirty="0" smtClean="0"/>
              <a:t>事業</a:t>
            </a:r>
            <a:r>
              <a:rPr lang="en-US" altLang="ja-JP" sz="1400" b="1" dirty="0" smtClean="0"/>
              <a:t>	</a:t>
            </a:r>
            <a:r>
              <a:rPr lang="ja-JP" altLang="en-US" sz="1400" b="1" dirty="0"/>
              <a:t>　</a:t>
            </a:r>
            <a:r>
              <a:rPr lang="ja-JP" altLang="en-US" sz="1400" b="1" dirty="0" smtClean="0"/>
              <a:t>　　　　　　</a:t>
            </a:r>
            <a:r>
              <a:rPr lang="en-US" altLang="ja-JP" sz="1400" b="1" dirty="0" smtClean="0"/>
              <a:t>		</a:t>
            </a:r>
            <a:r>
              <a:rPr lang="ja-JP" altLang="en-US" sz="1400" b="1" dirty="0" smtClean="0"/>
              <a:t>　　　</a:t>
            </a:r>
            <a:r>
              <a:rPr lang="ja-JP" altLang="en-US" sz="1400" dirty="0" smtClean="0"/>
              <a:t>（</a:t>
            </a:r>
            <a:r>
              <a:rPr lang="en-US" altLang="ja-JP" sz="1400" dirty="0" smtClean="0"/>
              <a:t>20,017</a:t>
            </a:r>
            <a:r>
              <a:rPr lang="ja-JP" altLang="en-US" sz="1400" dirty="0" smtClean="0"/>
              <a:t>）</a:t>
            </a:r>
            <a:endParaRPr lang="en-US" altLang="ja-JP" sz="1400" dirty="0"/>
          </a:p>
          <a:p>
            <a:pPr marL="180000" indent="-457200" algn="just"/>
            <a:r>
              <a:rPr lang="ja-JP" altLang="en-US" sz="1400" dirty="0" smtClean="0"/>
              <a:t>　　</a:t>
            </a:r>
            <a:r>
              <a:rPr lang="ja-JP" altLang="en-US" sz="1400" dirty="0"/>
              <a:t>ひとり親家庭の親の生活の安定のため、生活援助、保育サービスが必要な場合に家庭生活支援員を派遣するとともに、子どもに対し、学習支援等を実施する。</a:t>
            </a:r>
          </a:p>
        </p:txBody>
      </p:sp>
      <p:sp>
        <p:nvSpPr>
          <p:cNvPr id="13" name="正方形/長方形 12"/>
          <p:cNvSpPr/>
          <p:nvPr/>
        </p:nvSpPr>
        <p:spPr>
          <a:xfrm>
            <a:off x="359532" y="1530081"/>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私立高等学校等生徒授業料支援補助</a:t>
            </a:r>
            <a:r>
              <a:rPr lang="en-US" altLang="ja-JP" sz="1400" b="1" dirty="0" smtClean="0"/>
              <a:t>	</a:t>
            </a:r>
            <a:r>
              <a:rPr lang="en-US" altLang="ja-JP" sz="1400" b="1" dirty="0"/>
              <a:t>	</a:t>
            </a:r>
            <a:r>
              <a:rPr lang="ja-JP" altLang="en-US" sz="1400" dirty="0" smtClean="0"/>
              <a:t>（</a:t>
            </a:r>
            <a:r>
              <a:rPr lang="en-US" altLang="ja-JP" sz="1400" dirty="0" smtClean="0"/>
              <a:t>19,954,985</a:t>
            </a:r>
            <a:r>
              <a:rPr lang="ja-JP" altLang="en-US" sz="1400" dirty="0" smtClean="0"/>
              <a:t>）</a:t>
            </a:r>
            <a:endParaRPr lang="en-US" altLang="ja-JP" sz="1400" dirty="0"/>
          </a:p>
          <a:p>
            <a:pPr marL="180000" indent="-457200" algn="just"/>
            <a:r>
              <a:rPr lang="ja-JP" altLang="en-US" sz="1400" dirty="0" smtClean="0"/>
              <a:t>　　大阪</a:t>
            </a:r>
            <a:r>
              <a:rPr lang="ja-JP" altLang="en-US" sz="1400" dirty="0"/>
              <a:t>の子どもたちが、中学校卒業時の進路選択の段階で、家庭の経済状況にかかわらず、自らの希望や能力に応じて自由に学校選択できる機会を保障するとともに、学校間の切磋琢磨を促し、大阪の教育力の向上を図るため、授業料支援補助を実施する。</a:t>
            </a:r>
            <a:endParaRPr lang="en-US" altLang="ja-JP" sz="1050" dirty="0"/>
          </a:p>
        </p:txBody>
      </p:sp>
      <p:sp>
        <p:nvSpPr>
          <p:cNvPr id="12" name="正方形/長方形 11"/>
          <p:cNvSpPr/>
          <p:nvPr/>
        </p:nvSpPr>
        <p:spPr>
          <a:xfrm>
            <a:off x="341530" y="5445224"/>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子ども輝く未来基金事業</a:t>
            </a:r>
            <a:r>
              <a:rPr lang="en-US" altLang="ja-JP" sz="1400" b="1" dirty="0"/>
              <a:t>	</a:t>
            </a:r>
            <a:r>
              <a:rPr lang="en-US" altLang="ja-JP" sz="1400" dirty="0"/>
              <a:t>		</a:t>
            </a:r>
            <a:r>
              <a:rPr lang="ja-JP" altLang="en-US" sz="1400" dirty="0" smtClean="0"/>
              <a:t>　　　（</a:t>
            </a:r>
            <a:r>
              <a:rPr lang="en-US" altLang="ja-JP" sz="1400" dirty="0" smtClean="0"/>
              <a:t>22,847</a:t>
            </a:r>
            <a:r>
              <a:rPr lang="ja-JP" altLang="en-US" sz="1400" dirty="0" smtClean="0"/>
              <a:t>）　</a:t>
            </a:r>
            <a:endParaRPr lang="en-US" altLang="ja-JP" sz="1400" dirty="0"/>
          </a:p>
          <a:p>
            <a:pPr marL="180000" indent="-457200" algn="just"/>
            <a:r>
              <a:rPr lang="ja-JP" altLang="en-US" sz="1400" dirty="0"/>
              <a:t>　　子どもの貧困対策を社会全体ですすめるという機運を高めるとともに、府民の善意の受け皿</a:t>
            </a:r>
            <a:r>
              <a:rPr lang="ja-JP" altLang="en-US" sz="1400" dirty="0" smtClean="0"/>
              <a:t>として創設した「</a:t>
            </a:r>
            <a:r>
              <a:rPr lang="ja-JP" altLang="en-US" sz="1400" dirty="0"/>
              <a:t>子ども輝く未来基金」を活用し、子どもたちに直接届く支援として、学習教材の提供、体験活動への助成などの事業を実施する</a:t>
            </a:r>
            <a:r>
              <a:rPr lang="ja-JP" altLang="en-US" sz="1400" dirty="0" smtClean="0"/>
              <a:t>。</a:t>
            </a:r>
            <a:endParaRPr lang="en-US" altLang="ja-JP" sz="1400" dirty="0" smtClean="0"/>
          </a:p>
        </p:txBody>
      </p:sp>
      <p:pic>
        <p:nvPicPr>
          <p:cNvPr id="1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80950" y="672980"/>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38158" y="672980"/>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57014" y="672980"/>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09142" y="67298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9901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3</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基本目標③：誰もが健康でいきいきと活躍できる「まち」をつくる</a:t>
            </a:r>
            <a:endParaRPr lang="ja-JP" altLang="ja-JP" sz="1600" dirty="0"/>
          </a:p>
        </p:txBody>
      </p:sp>
      <p:sp>
        <p:nvSpPr>
          <p:cNvPr id="13" name="正方形/長方形 12"/>
          <p:cNvSpPr/>
          <p:nvPr/>
        </p:nvSpPr>
        <p:spPr>
          <a:xfrm>
            <a:off x="359532" y="1322765"/>
            <a:ext cx="8390495" cy="95410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zh-TW" altLang="en-US" sz="1400" b="1" dirty="0"/>
              <a:t>大阪府市医療戦略推進</a:t>
            </a:r>
            <a:r>
              <a:rPr lang="zh-TW" altLang="en-US" sz="1400" b="1" dirty="0" smtClean="0"/>
              <a:t>事業</a:t>
            </a:r>
            <a:r>
              <a:rPr lang="ja-JP" altLang="en-US" sz="1400" b="1" dirty="0" smtClean="0"/>
              <a:t>　　　　　　　　　　　　　　　　　　　　　</a:t>
            </a:r>
            <a:r>
              <a:rPr lang="ja-JP" altLang="en-US" sz="1400" dirty="0" smtClean="0"/>
              <a:t>（</a:t>
            </a:r>
            <a:r>
              <a:rPr lang="en-US" altLang="ja-JP" sz="1400" dirty="0" smtClean="0"/>
              <a:t>188</a:t>
            </a:r>
            <a:r>
              <a:rPr lang="ja-JP" altLang="en-US" sz="1400" dirty="0" smtClean="0"/>
              <a:t>）　　　　　　　　</a:t>
            </a:r>
            <a:r>
              <a:rPr lang="en-US" altLang="ja-JP" sz="1400" dirty="0" smtClean="0"/>
              <a:t>【</a:t>
            </a:r>
            <a:r>
              <a:rPr lang="ja-JP" altLang="en-US" sz="1400" dirty="0" smtClean="0"/>
              <a:t>企業版ふるさと納税</a:t>
            </a:r>
            <a:r>
              <a:rPr lang="en-US" altLang="ja-JP" sz="1400" dirty="0" smtClean="0"/>
              <a:t>】</a:t>
            </a:r>
            <a:endParaRPr lang="en-US" altLang="ja-JP" sz="1400" dirty="0"/>
          </a:p>
          <a:p>
            <a:pPr marL="180000" indent="-457200" algn="just"/>
            <a:r>
              <a:rPr lang="ja-JP" altLang="en-US" sz="1400" dirty="0" smtClean="0"/>
              <a:t>　　</a:t>
            </a:r>
            <a:r>
              <a:rPr lang="ja-JP" altLang="en-US" sz="1400" dirty="0"/>
              <a:t>大阪府市医療戦略会議提言で示された７つの戦略のうちの一つである「スマートエイジング・シティ」の取組みを府内に広く普及させるため、先行モデル３地域の取組事例を</a:t>
            </a:r>
            <a:r>
              <a:rPr lang="ja-JP" altLang="en-US" sz="1400" dirty="0" smtClean="0"/>
              <a:t>紹介するなど、</a:t>
            </a:r>
            <a:r>
              <a:rPr lang="ja-JP" altLang="en-US" sz="1400" dirty="0"/>
              <a:t>健康寿命の延伸と住民のＱＯＬの向上に向け</a:t>
            </a:r>
            <a:r>
              <a:rPr lang="ja-JP" altLang="en-US" sz="1400" dirty="0" smtClean="0"/>
              <a:t>、</a:t>
            </a:r>
            <a:r>
              <a:rPr lang="ja-JP" altLang="en-US" sz="1400" dirty="0"/>
              <a:t>市町村、医療機関、関係団体等によるまちづくりへの参画のきっかけづくりを図る</a:t>
            </a:r>
            <a:r>
              <a:rPr lang="ja-JP" altLang="en-US" sz="1400" dirty="0" smtClean="0"/>
              <a:t>。</a:t>
            </a:r>
            <a:endParaRPr lang="en-US" altLang="ja-JP" sz="1400" dirty="0"/>
          </a:p>
        </p:txBody>
      </p:sp>
      <p:sp>
        <p:nvSpPr>
          <p:cNvPr id="10" name="正方形/長方形 9"/>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8" name="正方形/長方形 7"/>
          <p:cNvSpPr/>
          <p:nvPr/>
        </p:nvSpPr>
        <p:spPr>
          <a:xfrm>
            <a:off x="323528" y="2996952"/>
            <a:ext cx="8426500" cy="954107"/>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第２期健康</a:t>
            </a:r>
            <a:r>
              <a:rPr lang="ja-JP" altLang="en-US" sz="1400" b="1" dirty="0"/>
              <a:t>寿命延伸プロジェクト</a:t>
            </a:r>
            <a:r>
              <a:rPr lang="ja-JP" altLang="en-US" sz="1400" dirty="0"/>
              <a:t>	</a:t>
            </a:r>
            <a:r>
              <a:rPr lang="en-US" altLang="ja-JP" sz="1400" dirty="0" smtClean="0"/>
              <a:t>	 </a:t>
            </a:r>
            <a:r>
              <a:rPr lang="ja-JP" altLang="en-US" sz="1400" dirty="0" smtClean="0"/>
              <a:t>（</a:t>
            </a:r>
            <a:r>
              <a:rPr lang="en-US" altLang="ja-JP" sz="1400" dirty="0" smtClean="0"/>
              <a:t>87,590</a:t>
            </a:r>
            <a:r>
              <a:rPr lang="ja-JP" altLang="en-US" sz="1400" dirty="0" smtClean="0"/>
              <a:t>）</a:t>
            </a:r>
            <a:endParaRPr lang="en-US" altLang="ja-JP" sz="1400" dirty="0"/>
          </a:p>
          <a:p>
            <a:pPr marL="180000" indent="-457200" algn="just"/>
            <a:r>
              <a:rPr lang="ja-JP" altLang="en-US" sz="1400" dirty="0" smtClean="0"/>
              <a:t>　　</a:t>
            </a:r>
            <a:r>
              <a:rPr lang="ja-JP" altLang="en-US" sz="1400" dirty="0"/>
              <a:t>健康寿命の延伸をめざし、市町村や医療保険者、大学等と連携しながら、中小企業の健康経営の支援や健康キャンパスづくりのモデル構築など、ライフステージに応じた取組みを推進する。また、府内市町村の健康格差の縮小に向けて、モデル市町村と連携し、分野別のプログラムの開発等を実施する。</a:t>
            </a:r>
            <a:endParaRPr lang="en-US" altLang="ja-JP" sz="1400" dirty="0" smtClean="0"/>
          </a:p>
        </p:txBody>
      </p:sp>
      <p:sp>
        <p:nvSpPr>
          <p:cNvPr id="12" name="正方形/長方形 11"/>
          <p:cNvSpPr/>
          <p:nvPr/>
        </p:nvSpPr>
        <p:spPr>
          <a:xfrm>
            <a:off x="179512" y="1052736"/>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（１）健康寿命の延伸</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755576" y="2276872"/>
            <a:ext cx="7992888" cy="61932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：スマートエイジング</a:t>
            </a:r>
            <a:r>
              <a:rPr lang="ja-JP" altLang="en-US" sz="1200" dirty="0">
                <a:solidFill>
                  <a:schemeClr val="tx1"/>
                </a:solidFill>
              </a:rPr>
              <a:t>・シティの理念を踏まえ、新たに事業着手した地域の数：１</a:t>
            </a:r>
            <a:r>
              <a:rPr lang="ja-JP" altLang="en-US" sz="1200" dirty="0" smtClean="0">
                <a:solidFill>
                  <a:schemeClr val="tx1"/>
                </a:solidFill>
              </a:rPr>
              <a:t>地域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p>
          <a:p>
            <a:pPr marL="396000" indent="-457200"/>
            <a:r>
              <a:rPr lang="ja-JP" altLang="en-US" sz="1200" dirty="0">
                <a:solidFill>
                  <a:schemeClr val="tx1"/>
                </a:solidFill>
              </a:rPr>
              <a:t>　</a:t>
            </a:r>
            <a:r>
              <a:rPr lang="ja-JP" altLang="en-US" sz="1200" dirty="0" smtClean="0">
                <a:solidFill>
                  <a:schemeClr val="tx1"/>
                </a:solidFill>
              </a:rPr>
              <a:t>　　　スマートエイジングシティの具体化手法セミナー、マッチング機会の創出・提供等の参加者数：</a:t>
            </a:r>
            <a:r>
              <a:rPr lang="en-US" altLang="ja-JP" sz="1200" dirty="0" smtClean="0">
                <a:solidFill>
                  <a:schemeClr val="tx1"/>
                </a:solidFill>
              </a:rPr>
              <a:t>50</a:t>
            </a:r>
            <a:r>
              <a:rPr lang="ja-JP" altLang="en-US" sz="1200" dirty="0">
                <a:solidFill>
                  <a:schemeClr val="tx1"/>
                </a:solidFill>
              </a:rPr>
              <a:t>人</a:t>
            </a:r>
            <a:r>
              <a:rPr lang="ja-JP" altLang="en-US" sz="1200" dirty="0" smtClean="0">
                <a:solidFill>
                  <a:schemeClr val="tx1"/>
                </a:solidFill>
              </a:rPr>
              <a:t> </a:t>
            </a:r>
            <a:r>
              <a:rPr lang="en-US" altLang="ja-JP" sz="1200" dirty="0">
                <a:solidFill>
                  <a:schemeClr val="tx1"/>
                </a:solidFill>
              </a:rPr>
              <a:t>【2019</a:t>
            </a:r>
            <a:r>
              <a:rPr lang="ja-JP" altLang="en-US" sz="1200" dirty="0">
                <a:solidFill>
                  <a:schemeClr val="tx1"/>
                </a:solidFill>
              </a:rPr>
              <a:t>年度</a:t>
            </a:r>
            <a:r>
              <a:rPr lang="en-US" altLang="ja-JP" sz="1200" dirty="0" smtClean="0">
                <a:solidFill>
                  <a:schemeClr val="tx1"/>
                </a:solidFill>
              </a:rPr>
              <a:t>】</a:t>
            </a:r>
          </a:p>
          <a:p>
            <a:pPr marL="396000" indent="-457200"/>
            <a:r>
              <a:rPr lang="ja-JP" altLang="en-US" sz="1200" dirty="0">
                <a:solidFill>
                  <a:schemeClr val="tx1"/>
                </a:solidFill>
              </a:rPr>
              <a:t>　</a:t>
            </a:r>
            <a:r>
              <a:rPr lang="ja-JP" altLang="en-US" sz="1200" dirty="0" smtClean="0">
                <a:solidFill>
                  <a:schemeClr val="tx1"/>
                </a:solidFill>
              </a:rPr>
              <a:t>　　　健康寿命の延伸：平均寿命の増加を上回る健康寿命の増加 </a:t>
            </a:r>
            <a:r>
              <a:rPr lang="en-US" altLang="ja-JP" sz="1200" dirty="0">
                <a:solidFill>
                  <a:schemeClr val="tx1"/>
                </a:solidFill>
              </a:rPr>
              <a:t>【2019</a:t>
            </a:r>
            <a:r>
              <a:rPr lang="ja-JP" altLang="en-US" sz="1200" dirty="0">
                <a:solidFill>
                  <a:schemeClr val="tx1"/>
                </a:solidFill>
              </a:rPr>
              <a:t>年度</a:t>
            </a:r>
            <a:r>
              <a:rPr lang="en-US" altLang="ja-JP" sz="1200" dirty="0">
                <a:solidFill>
                  <a:schemeClr val="tx1"/>
                </a:solidFill>
              </a:rPr>
              <a:t>】</a:t>
            </a:r>
            <a:r>
              <a:rPr lang="en-US" altLang="ja-JP" sz="1200" dirty="0" smtClean="0">
                <a:solidFill>
                  <a:schemeClr val="tx1"/>
                </a:solidFill>
              </a:rPr>
              <a:t> </a:t>
            </a:r>
            <a:endParaRPr kumimoji="1" lang="ja-JP" altLang="en-US" sz="1200" dirty="0">
              <a:solidFill>
                <a:schemeClr val="tx1"/>
              </a:solidFill>
            </a:endParaRPr>
          </a:p>
        </p:txBody>
      </p:sp>
      <p:sp>
        <p:nvSpPr>
          <p:cNvPr id="16" name="正方形/長方形 15"/>
          <p:cNvSpPr/>
          <p:nvPr/>
        </p:nvSpPr>
        <p:spPr>
          <a:xfrm>
            <a:off x="179514" y="4057327"/>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（２）高齢者等がいきいきと暮らせるまちづくり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386826" y="4346520"/>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大阪ええまちプロジェクト</a:t>
            </a:r>
            <a:r>
              <a:rPr lang="ja-JP" altLang="en-US" sz="1400" dirty="0"/>
              <a:t>	</a:t>
            </a:r>
            <a:r>
              <a:rPr lang="en-US" altLang="ja-JP" sz="1400" dirty="0" smtClean="0"/>
              <a:t>		</a:t>
            </a:r>
            <a:r>
              <a:rPr lang="ja-JP" altLang="en-US" sz="1400" dirty="0" smtClean="0"/>
              <a:t>（</a:t>
            </a:r>
            <a:r>
              <a:rPr lang="en-US" altLang="ja-JP" sz="1400" dirty="0" smtClean="0"/>
              <a:t>30,839</a:t>
            </a:r>
            <a:r>
              <a:rPr lang="ja-JP" altLang="en-US" sz="1400" dirty="0" smtClean="0"/>
              <a:t>）</a:t>
            </a:r>
            <a:endParaRPr lang="en-US" altLang="ja-JP" sz="1400" dirty="0"/>
          </a:p>
          <a:p>
            <a:pPr marL="180000" indent="-457200" algn="just"/>
            <a:r>
              <a:rPr lang="ja-JP" altLang="en-US" sz="1400" dirty="0" smtClean="0"/>
              <a:t>　　</a:t>
            </a:r>
            <a:r>
              <a:rPr lang="ja-JP" altLang="en-US" sz="1400" dirty="0"/>
              <a:t>地域の多様な主体の支え合いによる地域包括ケアシステムを構築するため、府民の「地域の支え合い活動」参加への気運の醸成、先進的な活動を行っているＮＰＯ等の基盤強化等、総合的に市町村を支援する。</a:t>
            </a:r>
          </a:p>
        </p:txBody>
      </p:sp>
      <p:sp>
        <p:nvSpPr>
          <p:cNvPr id="14" name="正方形/長方形 13"/>
          <p:cNvSpPr/>
          <p:nvPr/>
        </p:nvSpPr>
        <p:spPr>
          <a:xfrm>
            <a:off x="179513" y="5209455"/>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（３）あらゆる人が活躍できる「全員参画社会」の実現</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395537" y="5786680"/>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精神・</a:t>
            </a:r>
            <a:r>
              <a:rPr lang="ja-JP" altLang="en-US" sz="1400" b="1" dirty="0" err="1" smtClean="0"/>
              <a:t>発達障がい</a:t>
            </a:r>
            <a:r>
              <a:rPr lang="ja-JP" altLang="en-US" sz="1400" b="1" dirty="0" smtClean="0"/>
              <a:t>者職場定着支援事業</a:t>
            </a:r>
            <a:r>
              <a:rPr lang="en-US" altLang="ja-JP" sz="1400" dirty="0" smtClean="0"/>
              <a:t>	</a:t>
            </a:r>
            <a:r>
              <a:rPr lang="en-US" altLang="ja-JP" sz="1400" dirty="0"/>
              <a:t>	</a:t>
            </a:r>
            <a:r>
              <a:rPr lang="ja-JP" altLang="en-US" sz="1400" dirty="0" smtClean="0"/>
              <a:t>（</a:t>
            </a:r>
            <a:r>
              <a:rPr lang="en-US" altLang="ja-JP" sz="1400" dirty="0" smtClean="0"/>
              <a:t>12,196</a:t>
            </a:r>
            <a:r>
              <a:rPr lang="ja-JP" altLang="en-US" sz="1400" dirty="0" smtClean="0"/>
              <a:t>）</a:t>
            </a:r>
            <a:endParaRPr lang="en-US" altLang="ja-JP" sz="1400" dirty="0"/>
          </a:p>
          <a:p>
            <a:pPr marL="180000" indent="-457200" algn="just"/>
            <a:r>
              <a:rPr lang="ja-JP" altLang="en-US" sz="1400" dirty="0" smtClean="0"/>
              <a:t>　　</a:t>
            </a:r>
            <a:r>
              <a:rPr lang="ja-JP" altLang="en-US" sz="1400" dirty="0"/>
              <a:t>人事担当者向け研修会を実施するとともに、働きたい</a:t>
            </a:r>
            <a:r>
              <a:rPr lang="ja-JP" altLang="en-US" sz="1400" dirty="0" err="1"/>
              <a:t>障がい</a:t>
            </a:r>
            <a:r>
              <a:rPr lang="ja-JP" altLang="en-US" sz="1400" dirty="0"/>
              <a:t>者と企業を職場体験としてマッチングすることにより、障がい者に対する理解や職場環境づくりを促進し、精神・発達障がい者の積極的な雇用や職場定着を支援する。　</a:t>
            </a:r>
          </a:p>
        </p:txBody>
      </p:sp>
      <p:sp>
        <p:nvSpPr>
          <p:cNvPr id="17" name="正方形/長方形 16"/>
          <p:cNvSpPr/>
          <p:nvPr/>
        </p:nvSpPr>
        <p:spPr>
          <a:xfrm>
            <a:off x="395537" y="5517232"/>
            <a:ext cx="8289631" cy="307777"/>
          </a:xfrm>
          <a:prstGeom prst="rect">
            <a:avLst/>
          </a:prstGeom>
          <a:noFill/>
        </p:spPr>
        <p:txBody>
          <a:bodyPr wrap="square">
            <a:spAutoFit/>
          </a:bodyPr>
          <a:lstStyle/>
          <a:p>
            <a:pPr marL="180000" indent="-457200" algn="just"/>
            <a:r>
              <a:rPr lang="ja-JP" altLang="en-US" sz="1400" b="1" dirty="0"/>
              <a:t>○	　</a:t>
            </a:r>
            <a:r>
              <a:rPr lang="en-US" altLang="ja-JP" sz="1400" b="1" dirty="0" smtClean="0"/>
              <a:t>OSAKA</a:t>
            </a:r>
            <a:r>
              <a:rPr lang="ja-JP" altLang="en-US" sz="1400" b="1" dirty="0"/>
              <a:t>しごとフィールド運営事業</a:t>
            </a:r>
            <a:r>
              <a:rPr lang="en-US" altLang="ja-JP" sz="1400" dirty="0"/>
              <a:t>		</a:t>
            </a:r>
            <a:r>
              <a:rPr lang="ja-JP" altLang="en-US" sz="1400" dirty="0"/>
              <a:t>＜再掲</a:t>
            </a:r>
            <a:r>
              <a:rPr lang="ja-JP" altLang="en-US" sz="1400" dirty="0" smtClean="0"/>
              <a:t>＞</a:t>
            </a:r>
            <a:endParaRPr lang="en-US" altLang="ja-JP" sz="1400" dirty="0"/>
          </a:p>
        </p:txBody>
      </p:sp>
      <p:pic>
        <p:nvPicPr>
          <p:cNvPr id="19"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4288" y="65430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6416" y="65430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00352" y="65430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52480" y="654300"/>
            <a:ext cx="539999" cy="540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0146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4</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基本目標④：</a:t>
            </a:r>
            <a:r>
              <a:rPr lang="ja-JP" altLang="ja-JP" sz="1600" b="1" dirty="0"/>
              <a:t>安全・安心な地域</a:t>
            </a:r>
            <a:r>
              <a:rPr lang="ja-JP" altLang="en-US" sz="1600" b="1" dirty="0"/>
              <a:t>を</a:t>
            </a:r>
            <a:r>
              <a:rPr lang="ja-JP" altLang="en-US" sz="1600" b="1" dirty="0" smtClean="0"/>
              <a:t>つくる</a:t>
            </a:r>
            <a:endParaRPr lang="ja-JP" altLang="ja-JP" sz="1600" dirty="0"/>
          </a:p>
        </p:txBody>
      </p:sp>
      <p:sp>
        <p:nvSpPr>
          <p:cNvPr id="10" name="正方形/長方形 9"/>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正方形/長方形 13"/>
          <p:cNvSpPr/>
          <p:nvPr/>
        </p:nvSpPr>
        <p:spPr>
          <a:xfrm>
            <a:off x="179512" y="4667591"/>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（２）都市基盤の再構築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）安全・安心の確保</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395536" y="1484784"/>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防潮堤液状化対策（津波・高潮</a:t>
            </a:r>
            <a:r>
              <a:rPr lang="ja-JP" altLang="en-US" sz="1400" b="1" dirty="0" smtClean="0"/>
              <a:t>対策）</a:t>
            </a:r>
            <a:r>
              <a:rPr lang="en-US" altLang="ja-JP" sz="1400" dirty="0" smtClean="0"/>
              <a:t>	</a:t>
            </a:r>
            <a:r>
              <a:rPr lang="en-US" altLang="ja-JP" sz="1400" dirty="0"/>
              <a:t>	</a:t>
            </a:r>
            <a:r>
              <a:rPr lang="ja-JP" altLang="en-US" sz="1400" dirty="0" smtClean="0"/>
              <a:t>（</a:t>
            </a:r>
            <a:r>
              <a:rPr lang="en-US" altLang="ja-JP" sz="1400" dirty="0" smtClean="0"/>
              <a:t>7,793,000</a:t>
            </a:r>
            <a:r>
              <a:rPr lang="ja-JP" altLang="en-US" sz="1400" dirty="0" smtClean="0"/>
              <a:t>）</a:t>
            </a:r>
            <a:endParaRPr lang="en-US" altLang="ja-JP" sz="1400" dirty="0"/>
          </a:p>
          <a:p>
            <a:pPr marL="180000" indent="-457200" algn="just"/>
            <a:r>
              <a:rPr lang="ja-JP" altLang="en-US" sz="1400" dirty="0" smtClean="0"/>
              <a:t>　　</a:t>
            </a:r>
            <a:r>
              <a:rPr lang="ja-JP" altLang="en-US" sz="1400" dirty="0"/>
              <a:t>南海トラフ巨大地震に伴う液状化により沈下する恐れがある防潮堤等について、浸水被害が想定される区間において、緊急性の高い箇所から地盤改良工事等を実施する。</a:t>
            </a:r>
            <a:endParaRPr lang="en-US" altLang="ja-JP" sz="1100" dirty="0"/>
          </a:p>
        </p:txBody>
      </p:sp>
      <p:sp>
        <p:nvSpPr>
          <p:cNvPr id="17" name="正方形/長方形 16"/>
          <p:cNvSpPr/>
          <p:nvPr/>
        </p:nvSpPr>
        <p:spPr>
          <a:xfrm>
            <a:off x="395536" y="2276872"/>
            <a:ext cx="8289631" cy="954107"/>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zh-TW" altLang="en-US" sz="1400" b="1" dirty="0"/>
              <a:t>密集住宅市街地整備促進</a:t>
            </a:r>
            <a:r>
              <a:rPr lang="zh-TW" altLang="en-US" sz="1400" b="1" dirty="0" smtClean="0"/>
              <a:t>事業</a:t>
            </a:r>
            <a:r>
              <a:rPr lang="ja-JP" altLang="en-US" sz="1400" b="1" dirty="0" smtClean="0"/>
              <a:t>　　</a:t>
            </a:r>
            <a:r>
              <a:rPr lang="ja-JP" altLang="en-US" sz="1400" dirty="0"/>
              <a:t>	</a:t>
            </a:r>
            <a:r>
              <a:rPr lang="en-US" altLang="ja-JP" sz="1400" dirty="0" smtClean="0"/>
              <a:t>	</a:t>
            </a:r>
            <a:r>
              <a:rPr lang="ja-JP" altLang="en-US" sz="1400" dirty="0" smtClean="0"/>
              <a:t>（</a:t>
            </a:r>
            <a:r>
              <a:rPr lang="en-US" altLang="ja-JP" sz="1400" dirty="0" smtClean="0"/>
              <a:t>4,718,893</a:t>
            </a:r>
            <a:r>
              <a:rPr lang="ja-JP" altLang="en-US" sz="1400" dirty="0" smtClean="0"/>
              <a:t>）</a:t>
            </a:r>
            <a:endParaRPr lang="en-US" altLang="ja-JP" sz="1400" dirty="0"/>
          </a:p>
          <a:p>
            <a:pPr marL="180000" indent="-457200" algn="just"/>
            <a:r>
              <a:rPr lang="ja-JP" altLang="en-US" sz="1400" dirty="0" smtClean="0"/>
              <a:t>　　</a:t>
            </a:r>
            <a:r>
              <a:rPr lang="ja-JP" altLang="en-US" sz="1400" dirty="0"/>
              <a:t>地震時等に大きな被害が想定される密集市街地の防災性の向上や住環境の改善のため、道路・公園などの地区公共施設の整備、老朽建築物の除却等を行うとともに、密集市街地での延焼を遮断する効果を有する延焼遮断帯（都市計画道路）の整備を推進する。</a:t>
            </a:r>
            <a:endParaRPr lang="en-US" altLang="ja-JP" sz="1100" dirty="0"/>
          </a:p>
        </p:txBody>
      </p:sp>
      <p:sp>
        <p:nvSpPr>
          <p:cNvPr id="18" name="正方形/長方形 17"/>
          <p:cNvSpPr/>
          <p:nvPr/>
        </p:nvSpPr>
        <p:spPr>
          <a:xfrm>
            <a:off x="391180" y="5066600"/>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地域維持管理連携支援</a:t>
            </a:r>
            <a:r>
              <a:rPr lang="zh-TW" altLang="en-US" sz="1400" b="1" dirty="0" smtClean="0"/>
              <a:t>事業</a:t>
            </a:r>
            <a:r>
              <a:rPr lang="ja-JP" altLang="en-US" sz="1400" b="1" dirty="0" smtClean="0"/>
              <a:t>　　</a:t>
            </a:r>
            <a:r>
              <a:rPr lang="ja-JP" altLang="en-US" sz="1400" dirty="0"/>
              <a:t>	</a:t>
            </a:r>
            <a:r>
              <a:rPr lang="en-US" altLang="ja-JP" sz="1400" dirty="0" smtClean="0"/>
              <a:t>	</a:t>
            </a:r>
            <a:r>
              <a:rPr lang="en-US" altLang="ja-JP" sz="1400" dirty="0"/>
              <a:t>	</a:t>
            </a:r>
            <a:r>
              <a:rPr lang="ja-JP" altLang="en-US" sz="1400" dirty="0" smtClean="0"/>
              <a:t>　　（</a:t>
            </a:r>
            <a:r>
              <a:rPr lang="en-US" altLang="ja-JP" sz="1400" dirty="0" smtClean="0"/>
              <a:t>12,881</a:t>
            </a:r>
            <a:r>
              <a:rPr lang="ja-JP" altLang="en-US" sz="1400" dirty="0" smtClean="0"/>
              <a:t>）</a:t>
            </a:r>
            <a:endParaRPr lang="en-US" altLang="ja-JP" sz="1400" dirty="0"/>
          </a:p>
          <a:p>
            <a:pPr marL="180000" indent="-457200" algn="just"/>
            <a:r>
              <a:rPr lang="ja-JP" altLang="en-US" sz="1400" dirty="0" smtClean="0"/>
              <a:t>　　道路・河川などの維持管理データの一元管理、ノウハウ集などの維持管理に必要な情報の蓄積・共有とともに、各施設の劣化予測やライフサイクルコストの自動算出ができるシステムを</a:t>
            </a:r>
            <a:r>
              <a:rPr lang="ja-JP" altLang="en-US" sz="1400" dirty="0"/>
              <a:t>活用</a:t>
            </a:r>
            <a:r>
              <a:rPr lang="ja-JP" altLang="en-US" sz="1400" dirty="0" smtClean="0"/>
              <a:t>し、効率的な維持管理につなげる。</a:t>
            </a:r>
            <a:endParaRPr lang="en-US" altLang="ja-JP" sz="1100" dirty="0"/>
          </a:p>
        </p:txBody>
      </p:sp>
      <p:sp>
        <p:nvSpPr>
          <p:cNvPr id="12" name="正方形/長方形 11"/>
          <p:cNvSpPr/>
          <p:nvPr/>
        </p:nvSpPr>
        <p:spPr>
          <a:xfrm>
            <a:off x="395536" y="3356992"/>
            <a:ext cx="8289631" cy="954107"/>
          </a:xfrm>
          <a:prstGeom prst="rect">
            <a:avLst/>
          </a:prstGeom>
          <a:noFill/>
        </p:spPr>
        <p:txBody>
          <a:bodyPr wrap="square">
            <a:spAutoFit/>
          </a:bodyPr>
          <a:lstStyle/>
          <a:p>
            <a:pPr marL="180000" indent="-457200" algn="just"/>
            <a:r>
              <a:rPr lang="ja-JP" altLang="en-US" sz="1400" dirty="0"/>
              <a:t>○　</a:t>
            </a:r>
            <a:r>
              <a:rPr lang="zh-TW" altLang="en-US" sz="1400" b="1" dirty="0"/>
              <a:t>災害対策機能強化充実事業</a:t>
            </a:r>
            <a:r>
              <a:rPr lang="zh-TW" altLang="en-US" sz="1400" dirty="0"/>
              <a:t>　			</a:t>
            </a:r>
            <a:r>
              <a:rPr lang="ja-JP" altLang="en-US" sz="1400" dirty="0" smtClean="0"/>
              <a:t>　　</a:t>
            </a:r>
            <a:r>
              <a:rPr lang="zh-TW" altLang="en-US" sz="1400" dirty="0" smtClean="0"/>
              <a:t>（</a:t>
            </a:r>
            <a:r>
              <a:rPr lang="en-US" altLang="ja-JP" sz="1400" dirty="0"/>
              <a:t>30</a:t>
            </a:r>
            <a:r>
              <a:rPr lang="en-US" altLang="zh-TW" sz="1400" dirty="0"/>
              <a:t>,2</a:t>
            </a:r>
            <a:r>
              <a:rPr lang="en-US" altLang="ja-JP" sz="1400" dirty="0"/>
              <a:t>25</a:t>
            </a:r>
            <a:r>
              <a:rPr lang="zh-TW" altLang="en-US" sz="1400" dirty="0"/>
              <a:t>）</a:t>
            </a:r>
          </a:p>
          <a:p>
            <a:pPr marL="180000" indent="-457200" algn="just"/>
            <a:r>
              <a:rPr lang="ja-JP" altLang="en-US" sz="1400" dirty="0"/>
              <a:t>　　有識者による南海トラフ地震対応強化策検討委員会の提言をはじめ、度重なる災害の教訓を踏まえ、従前より取り組んできた災害対策に加え、府の初動体制、市町村支援、多様な機関・団体との連携等について、機能の充実強化を図る。</a:t>
            </a:r>
            <a:endParaRPr lang="en-US" altLang="ja-JP" sz="1100" dirty="0"/>
          </a:p>
        </p:txBody>
      </p:sp>
      <p:pic>
        <p:nvPicPr>
          <p:cNvPr id="16"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4558" y="660246"/>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0622" y="660246"/>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6686" y="660246"/>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52750" y="660246"/>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28814" y="660246"/>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48494" y="660246"/>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222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9977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88640"/>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5" name="正方形/長方形 14"/>
          <p:cNvSpPr/>
          <p:nvPr/>
        </p:nvSpPr>
        <p:spPr>
          <a:xfrm>
            <a:off x="396323" y="3483005"/>
            <a:ext cx="8460940" cy="1200329"/>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大阪府</a:t>
            </a:r>
            <a:r>
              <a:rPr lang="ja-JP" altLang="en-US" sz="1400" b="1" dirty="0"/>
              <a:t>プロフェッショナル人材戦略拠点運営</a:t>
            </a:r>
            <a:r>
              <a:rPr lang="ja-JP" altLang="en-US" sz="1400" b="1" dirty="0" smtClean="0"/>
              <a:t>事業</a:t>
            </a:r>
            <a:r>
              <a:rPr lang="ja-JP" altLang="en-US" sz="1600" b="1" dirty="0" smtClean="0"/>
              <a:t> </a:t>
            </a:r>
            <a:r>
              <a:rPr lang="en-US" altLang="ja-JP" sz="1400" dirty="0"/>
              <a:t>	</a:t>
            </a:r>
            <a:r>
              <a:rPr lang="ja-JP" altLang="en-US" sz="1400" dirty="0" smtClean="0"/>
              <a:t>（</a:t>
            </a:r>
            <a:r>
              <a:rPr lang="en-US" altLang="ja-JP" sz="1400" dirty="0" smtClean="0"/>
              <a:t>41,708</a:t>
            </a:r>
            <a:r>
              <a:rPr lang="ja-JP" altLang="en-US" sz="1400" dirty="0" smtClean="0"/>
              <a:t>）</a:t>
            </a:r>
            <a:r>
              <a:rPr lang="en-US" altLang="ja-JP" sz="1400" dirty="0"/>
              <a:t>	【</a:t>
            </a:r>
            <a:r>
              <a:rPr lang="ja-JP" altLang="en-US" sz="1400" dirty="0"/>
              <a:t>地方創生推進交付金</a:t>
            </a:r>
            <a:r>
              <a:rPr lang="en-US" altLang="ja-JP" sz="1400" dirty="0"/>
              <a:t>】</a:t>
            </a:r>
            <a:endParaRPr lang="en-US" altLang="ja-JP" sz="1400" dirty="0" smtClean="0"/>
          </a:p>
          <a:p>
            <a:pPr marL="180000" indent="-457200" algn="just"/>
            <a:r>
              <a:rPr lang="ja-JP" altLang="en-US" sz="1400" dirty="0"/>
              <a:t>　　プロフェッショナル人材戦略拠点において</a:t>
            </a:r>
            <a:r>
              <a:rPr lang="ja-JP" altLang="en-US" sz="1400" dirty="0" smtClean="0"/>
              <a:t>、</a:t>
            </a:r>
            <a:r>
              <a:rPr lang="ja-JP" altLang="en-US" sz="1400" dirty="0"/>
              <a:t>金融機関等との</a:t>
            </a:r>
            <a:r>
              <a:rPr lang="ja-JP" altLang="en-US" sz="1400" dirty="0" smtClean="0"/>
              <a:t>連携を</a:t>
            </a:r>
            <a:r>
              <a:rPr lang="ja-JP" altLang="en-US" sz="1400" dirty="0"/>
              <a:t>通じ、府内</a:t>
            </a:r>
            <a:r>
              <a:rPr lang="ja-JP" altLang="en-US" sz="1400" dirty="0" smtClean="0"/>
              <a:t>の</a:t>
            </a:r>
            <a:r>
              <a:rPr lang="ja-JP" altLang="en-US" sz="1400" dirty="0"/>
              <a:t>中堅・</a:t>
            </a:r>
            <a:r>
              <a:rPr lang="ja-JP" altLang="en-US" sz="1400" dirty="0" smtClean="0"/>
              <a:t>中</a:t>
            </a:r>
            <a:r>
              <a:rPr lang="ja-JP" altLang="en-US" sz="1400" dirty="0"/>
              <a:t>小企業に対して「攻めの経営」や事業承継への取組みなど、経営改善への意欲を</a:t>
            </a:r>
            <a:r>
              <a:rPr lang="ja-JP" altLang="en-US" sz="1400" dirty="0" smtClean="0"/>
              <a:t>喚起</a:t>
            </a:r>
            <a:r>
              <a:rPr lang="ja-JP" altLang="en-US" sz="1400" dirty="0"/>
              <a:t>するとともに</a:t>
            </a:r>
            <a:r>
              <a:rPr lang="ja-JP" altLang="en-US" sz="1400" dirty="0" smtClean="0"/>
              <a:t>、</a:t>
            </a:r>
            <a:r>
              <a:rPr lang="ja-JP" altLang="en-US" sz="1400" dirty="0"/>
              <a:t>プロフェッショナル人材の活用による経営革新の実現を、企業訪問等を通じて経営者に促していく。これらの取組みにより掘り起こされた人材ニーズを人材紹介会社を通じて民間ビジネスベースでマッチングを進めていき</a:t>
            </a:r>
            <a:r>
              <a:rPr lang="ja-JP" altLang="en-US" sz="1400" dirty="0" smtClean="0"/>
              <a:t>、</a:t>
            </a:r>
            <a:r>
              <a:rPr lang="ja-JP" altLang="en-US" sz="1400" dirty="0"/>
              <a:t>中堅・</a:t>
            </a:r>
            <a:r>
              <a:rPr lang="ja-JP" altLang="en-US" sz="1400" dirty="0" smtClean="0"/>
              <a:t>中</a:t>
            </a:r>
            <a:r>
              <a:rPr lang="ja-JP" altLang="en-US" sz="1400" dirty="0"/>
              <a:t>小企業の成長戦略の実現を図っていく</a:t>
            </a:r>
            <a:r>
              <a:rPr lang="ja-JP" altLang="en-US" sz="1400" dirty="0" smtClean="0"/>
              <a:t>。</a:t>
            </a:r>
            <a:r>
              <a:rPr lang="ja-JP" altLang="en-US" sz="1400" dirty="0"/>
              <a:t>　</a:t>
            </a:r>
            <a:endParaRPr lang="en-US" altLang="ja-JP" sz="1400" dirty="0"/>
          </a:p>
        </p:txBody>
      </p:sp>
      <p:sp>
        <p:nvSpPr>
          <p:cNvPr id="19" name="正方形/長方形 18"/>
          <p:cNvSpPr/>
          <p:nvPr/>
        </p:nvSpPr>
        <p:spPr>
          <a:xfrm>
            <a:off x="179512" y="1052736"/>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（１）産業の創出・振興</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774366" y="4725144"/>
            <a:ext cx="7992888" cy="714277"/>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a:solidFill>
                  <a:schemeClr val="tx1"/>
                </a:solidFill>
              </a:rPr>
              <a:t>：府内中小企業等とプロフェッショナル人材とのマッチング成約件数</a:t>
            </a:r>
            <a:r>
              <a:rPr lang="ja-JP" altLang="en-US" sz="1200" dirty="0" smtClean="0">
                <a:solidFill>
                  <a:schemeClr val="tx1"/>
                </a:solidFill>
              </a:rPr>
              <a:t>：</a:t>
            </a:r>
            <a:r>
              <a:rPr lang="en-US" altLang="ja-JP" sz="1200" dirty="0" smtClean="0">
                <a:solidFill>
                  <a:schemeClr val="tx1"/>
                </a:solidFill>
              </a:rPr>
              <a:t>85</a:t>
            </a:r>
            <a:r>
              <a:rPr lang="ja-JP" altLang="en-US" sz="1200" dirty="0" smtClean="0">
                <a:solidFill>
                  <a:schemeClr val="tx1"/>
                </a:solidFill>
              </a:rPr>
              <a:t>件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endParaRPr lang="en-US" altLang="ja-JP" sz="1200" dirty="0">
              <a:solidFill>
                <a:schemeClr val="tx1"/>
              </a:solidFill>
            </a:endParaRPr>
          </a:p>
          <a:p>
            <a:pPr marL="396000" indent="-457200"/>
            <a:r>
              <a:rPr lang="ja-JP" altLang="en-US" sz="1200" dirty="0">
                <a:solidFill>
                  <a:schemeClr val="tx1"/>
                </a:solidFill>
              </a:rPr>
              <a:t>　　　　中小企業経営者等とのプロフェッショナル人材ニーズにかかる相談件数（新規</a:t>
            </a:r>
            <a:r>
              <a:rPr lang="ja-JP" altLang="en-US" sz="1200" dirty="0" smtClean="0">
                <a:solidFill>
                  <a:schemeClr val="tx1"/>
                </a:solidFill>
              </a:rPr>
              <a:t>）：</a:t>
            </a:r>
            <a:r>
              <a:rPr lang="en-US" altLang="ja-JP" sz="1200" dirty="0">
                <a:solidFill>
                  <a:schemeClr val="tx1"/>
                </a:solidFill>
              </a:rPr>
              <a:t>200</a:t>
            </a:r>
            <a:r>
              <a:rPr lang="ja-JP" altLang="en-US" sz="1200" dirty="0">
                <a:solidFill>
                  <a:schemeClr val="tx1"/>
                </a:solidFill>
              </a:rPr>
              <a:t>件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r>
              <a:rPr lang="ja-JP" altLang="en-US" sz="1200" dirty="0" smtClean="0">
                <a:solidFill>
                  <a:schemeClr val="tx1"/>
                </a:solidFill>
              </a:rPr>
              <a:t>　　　　　　　　　　　　　　　　　　　　　　　　　　　　</a:t>
            </a:r>
            <a:endParaRPr lang="en-US" altLang="ja-JP" sz="1200" dirty="0">
              <a:solidFill>
                <a:schemeClr val="tx1"/>
              </a:solidFill>
            </a:endParaRPr>
          </a:p>
          <a:p>
            <a:pPr marL="396000" indent="-457200"/>
            <a:r>
              <a:rPr lang="ja-JP" altLang="en-US" sz="1200" dirty="0">
                <a:solidFill>
                  <a:schemeClr val="tx1"/>
                </a:solidFill>
              </a:rPr>
              <a:t>　　　　中小企業経営者向けセミナー参加企業数：</a:t>
            </a:r>
            <a:r>
              <a:rPr lang="en-US" altLang="ja-JP" sz="1200" dirty="0">
                <a:solidFill>
                  <a:schemeClr val="tx1"/>
                </a:solidFill>
              </a:rPr>
              <a:t>150</a:t>
            </a:r>
            <a:r>
              <a:rPr lang="ja-JP" altLang="en-US" sz="1200" dirty="0">
                <a:solidFill>
                  <a:schemeClr val="tx1"/>
                </a:solidFill>
              </a:rPr>
              <a:t>企業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endParaRPr lang="ja-JP" altLang="en-US" sz="1200" dirty="0">
              <a:solidFill>
                <a:schemeClr val="tx1"/>
              </a:solidFill>
            </a:endParaRPr>
          </a:p>
        </p:txBody>
      </p:sp>
      <p:sp>
        <p:nvSpPr>
          <p:cNvPr id="20" name="正方形/長方形 19"/>
          <p:cNvSpPr/>
          <p:nvPr/>
        </p:nvSpPr>
        <p:spPr>
          <a:xfrm>
            <a:off x="8432528" y="645333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schemeClr val="tx1"/>
                </a:solidFill>
              </a:rPr>
              <a:pPr algn="ctr"/>
              <a:t>5</a:t>
            </a:fld>
            <a:endParaRPr lang="ja-JP" altLang="en-US" dirty="0">
              <a:solidFill>
                <a:schemeClr val="tx1"/>
              </a:solidFill>
            </a:endParaRPr>
          </a:p>
        </p:txBody>
      </p:sp>
      <p:sp>
        <p:nvSpPr>
          <p:cNvPr id="13" name="正方形/長方形 12"/>
          <p:cNvSpPr/>
          <p:nvPr/>
        </p:nvSpPr>
        <p:spPr>
          <a:xfrm>
            <a:off x="396323" y="5643245"/>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成長志向創業者支援事業</a:t>
            </a:r>
            <a:r>
              <a:rPr lang="en-US" altLang="ja-JP" sz="1400" dirty="0"/>
              <a:t>	</a:t>
            </a:r>
            <a:r>
              <a:rPr lang="en-US" altLang="ja-JP" sz="1400" dirty="0" smtClean="0"/>
              <a:t>	</a:t>
            </a:r>
            <a:r>
              <a:rPr lang="en-US" altLang="ja-JP" sz="1400" dirty="0"/>
              <a:t>	</a:t>
            </a:r>
            <a:r>
              <a:rPr lang="ja-JP" altLang="en-US" sz="1400" dirty="0" smtClean="0"/>
              <a:t>（</a:t>
            </a:r>
            <a:r>
              <a:rPr lang="en-US" altLang="ja-JP" sz="1400" dirty="0" smtClean="0"/>
              <a:t>17,139</a:t>
            </a:r>
            <a:r>
              <a:rPr lang="ja-JP" altLang="en-US" sz="1400" dirty="0" smtClean="0"/>
              <a:t>）</a:t>
            </a:r>
            <a:endParaRPr lang="en-US" altLang="ja-JP" sz="1400" dirty="0"/>
          </a:p>
          <a:p>
            <a:pPr marL="180000" indent="-457200" algn="just"/>
            <a:r>
              <a:rPr lang="ja-JP" altLang="en-US" sz="1400" dirty="0"/>
              <a:t>　　　産業構造の大転換が見込まれる中、新規市場を自ら創り出し、事業の急成長を目指すベンチャーのニーズに特化した支援を実施することで、国内外から人材、情報、資金をはじめとしたリソースを集められるリーディングカンパニーの育成・輩出を目指す</a:t>
            </a:r>
            <a:r>
              <a:rPr lang="ja-JP" altLang="en-US" sz="1400" dirty="0" smtClean="0"/>
              <a:t>。</a:t>
            </a:r>
            <a:endParaRPr lang="en-US" altLang="ja-JP" sz="1400" dirty="0" smtClean="0"/>
          </a:p>
        </p:txBody>
      </p:sp>
      <p:sp>
        <p:nvSpPr>
          <p:cNvPr id="16" name="正方形/長方形 15"/>
          <p:cNvSpPr/>
          <p:nvPr/>
        </p:nvSpPr>
        <p:spPr>
          <a:xfrm>
            <a:off x="395536" y="1323345"/>
            <a:ext cx="8460940" cy="116955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ja-JP" sz="1400" b="1" dirty="0" smtClean="0"/>
              <a:t>若者</a:t>
            </a:r>
            <a:r>
              <a:rPr lang="ja-JP" altLang="en-US" sz="1400" b="1" dirty="0" smtClean="0"/>
              <a:t>・大阪企業未来</a:t>
            </a:r>
            <a:r>
              <a:rPr lang="ja-JP" altLang="ja-JP" sz="1400" b="1" dirty="0" smtClean="0"/>
              <a:t>応援事業</a:t>
            </a:r>
            <a:r>
              <a:rPr lang="en-US" altLang="ja-JP" sz="1400" dirty="0"/>
              <a:t>	</a:t>
            </a:r>
            <a:r>
              <a:rPr lang="en-US" altLang="ja-JP" sz="1400" dirty="0" smtClean="0"/>
              <a:t>		</a:t>
            </a:r>
            <a:r>
              <a:rPr lang="ja-JP" altLang="en-US" sz="1400" dirty="0" smtClean="0"/>
              <a:t>（</a:t>
            </a:r>
            <a:r>
              <a:rPr lang="en-US" altLang="ja-JP" sz="1400" dirty="0" smtClean="0"/>
              <a:t>38,084</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ja-JP" altLang="ja-JP" sz="1400" dirty="0"/>
          </a:p>
          <a:p>
            <a:pPr marL="180000" indent="-457200" algn="just"/>
            <a:r>
              <a:rPr lang="ja-JP" altLang="en-US" sz="1400" dirty="0"/>
              <a:t>　　</a:t>
            </a:r>
            <a:r>
              <a:rPr lang="ja-JP" altLang="en-US" sz="1400" dirty="0" smtClean="0"/>
              <a:t>府内中堅・中小企業</a:t>
            </a:r>
            <a:r>
              <a:rPr lang="ja-JP" altLang="en-US" sz="1400" dirty="0"/>
              <a:t>の人材確保のため</a:t>
            </a:r>
            <a:r>
              <a:rPr lang="ja-JP" altLang="en-US" sz="1400" dirty="0" smtClean="0"/>
              <a:t>、</a:t>
            </a:r>
            <a:r>
              <a:rPr lang="ja-JP" altLang="en-US" sz="1400" dirty="0"/>
              <a:t>府内大学等と連携し、就職活動前の早期の段階</a:t>
            </a:r>
            <a:r>
              <a:rPr lang="ja-JP" altLang="en-US" sz="1400" dirty="0" smtClean="0"/>
              <a:t>から継続的</a:t>
            </a:r>
            <a:r>
              <a:rPr lang="ja-JP" altLang="en-US" sz="1400" dirty="0"/>
              <a:t>に</a:t>
            </a:r>
            <a:r>
              <a:rPr lang="ja-JP" altLang="en-US" sz="1400" dirty="0" smtClean="0"/>
              <a:t>府内学生等と</a:t>
            </a:r>
            <a:r>
              <a:rPr lang="ja-JP" altLang="en-US" sz="1400" dirty="0"/>
              <a:t>企業との</a:t>
            </a:r>
            <a:r>
              <a:rPr lang="ja-JP" altLang="en-US" sz="1400" dirty="0" smtClean="0"/>
              <a:t>接点を創出</a:t>
            </a:r>
            <a:r>
              <a:rPr lang="ja-JP" altLang="en-US" sz="1400" dirty="0"/>
              <a:t>するとともに</a:t>
            </a:r>
            <a:r>
              <a:rPr lang="ja-JP" altLang="en-US" sz="1400" dirty="0" smtClean="0"/>
              <a:t>、</a:t>
            </a:r>
            <a:r>
              <a:rPr lang="ja-JP" altLang="en-US" sz="1400" dirty="0"/>
              <a:t>企業を対象にした外国人留学生の</a:t>
            </a:r>
            <a:r>
              <a:rPr lang="ja-JP" altLang="en-US" sz="1400" dirty="0" smtClean="0"/>
              <a:t>採用</a:t>
            </a:r>
            <a:r>
              <a:rPr lang="ja-JP" altLang="en-US" sz="1400" dirty="0"/>
              <a:t>意欲</a:t>
            </a:r>
            <a:r>
              <a:rPr lang="ja-JP" altLang="en-US" sz="1400" dirty="0" smtClean="0"/>
              <a:t>向上</a:t>
            </a:r>
            <a:r>
              <a:rPr lang="ja-JP" altLang="en-US" sz="1400" dirty="0"/>
              <a:t>に取り組み</a:t>
            </a:r>
            <a:r>
              <a:rPr lang="ja-JP" altLang="en-US" sz="1400" dirty="0" smtClean="0"/>
              <a:t>、企業</a:t>
            </a:r>
            <a:r>
              <a:rPr lang="ja-JP" altLang="en-US" sz="1400" dirty="0"/>
              <a:t>へのマッチングを促進する。これらの取組みの実施により、東京圏への人材流出の抑制を図るとともに、府内企業のグローバル化の進展に寄与する。</a:t>
            </a:r>
            <a:endParaRPr lang="en-US" altLang="ja-JP" sz="1400" dirty="0" smtClean="0"/>
          </a:p>
        </p:txBody>
      </p:sp>
      <p:sp>
        <p:nvSpPr>
          <p:cNvPr id="23" name="正方形/長方形 22"/>
          <p:cNvSpPr/>
          <p:nvPr/>
        </p:nvSpPr>
        <p:spPr>
          <a:xfrm>
            <a:off x="733095" y="2492896"/>
            <a:ext cx="7992888" cy="905414"/>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a:solidFill>
                  <a:schemeClr val="tx1"/>
                </a:solidFill>
              </a:rPr>
              <a:t>：連携</a:t>
            </a:r>
            <a:r>
              <a:rPr lang="en-US" altLang="ja-JP" sz="1200" dirty="0">
                <a:solidFill>
                  <a:schemeClr val="tx1"/>
                </a:solidFill>
              </a:rPr>
              <a:t>10</a:t>
            </a:r>
            <a:r>
              <a:rPr lang="ja-JP" altLang="en-US" sz="1200" dirty="0">
                <a:solidFill>
                  <a:schemeClr val="tx1"/>
                </a:solidFill>
              </a:rPr>
              <a:t>大学における府内企業への就職者増加数：</a:t>
            </a:r>
            <a:r>
              <a:rPr lang="en-US" altLang="ja-JP" sz="1200" dirty="0">
                <a:solidFill>
                  <a:schemeClr val="tx1"/>
                </a:solidFill>
              </a:rPr>
              <a:t>200</a:t>
            </a:r>
            <a:r>
              <a:rPr lang="ja-JP" altLang="en-US" sz="1200" dirty="0" smtClean="0">
                <a:solidFill>
                  <a:schemeClr val="tx1"/>
                </a:solidFill>
              </a:rPr>
              <a:t>人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endParaRPr lang="en-US" altLang="ja-JP" sz="1200" dirty="0">
              <a:solidFill>
                <a:schemeClr val="tx1"/>
              </a:solidFill>
            </a:endParaRPr>
          </a:p>
          <a:p>
            <a:pPr marL="396000" indent="-457200"/>
            <a:r>
              <a:rPr lang="ja-JP" altLang="en-US" sz="1200" dirty="0">
                <a:solidFill>
                  <a:schemeClr val="tx1"/>
                </a:solidFill>
              </a:rPr>
              <a:t>　　　　企業との交流会等のイベントへの参加者数：</a:t>
            </a:r>
            <a:r>
              <a:rPr lang="en-US" altLang="ja-JP" sz="1200" dirty="0">
                <a:solidFill>
                  <a:schemeClr val="tx1"/>
                </a:solidFill>
              </a:rPr>
              <a:t>1,960</a:t>
            </a:r>
            <a:r>
              <a:rPr lang="ja-JP" altLang="en-US" sz="1200" dirty="0" smtClean="0">
                <a:solidFill>
                  <a:schemeClr val="tx1"/>
                </a:solidFill>
              </a:rPr>
              <a:t>人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r>
              <a:rPr lang="ja-JP" altLang="en-US" sz="1200" dirty="0" smtClean="0">
                <a:solidFill>
                  <a:schemeClr val="tx1"/>
                </a:solidFill>
              </a:rPr>
              <a:t> </a:t>
            </a:r>
            <a:endParaRPr lang="en-US" altLang="ja-JP" sz="1200" dirty="0">
              <a:solidFill>
                <a:schemeClr val="tx1"/>
              </a:solidFill>
            </a:endParaRPr>
          </a:p>
          <a:p>
            <a:pPr marL="396000" indent="-457200"/>
            <a:r>
              <a:rPr lang="ja-JP" altLang="en-US" sz="1200" dirty="0">
                <a:solidFill>
                  <a:schemeClr val="tx1"/>
                </a:solidFill>
              </a:rPr>
              <a:t>　　　　就職した外国人留学生数：</a:t>
            </a:r>
            <a:r>
              <a:rPr lang="en-US" altLang="ja-JP" sz="1200" dirty="0">
                <a:solidFill>
                  <a:schemeClr val="tx1"/>
                </a:solidFill>
              </a:rPr>
              <a:t>90</a:t>
            </a:r>
            <a:r>
              <a:rPr lang="ja-JP" altLang="en-US" sz="1200" dirty="0">
                <a:solidFill>
                  <a:schemeClr val="tx1"/>
                </a:solidFill>
              </a:rPr>
              <a:t>人 </a:t>
            </a:r>
            <a:r>
              <a:rPr lang="en-US" altLang="ja-JP" sz="1200" dirty="0">
                <a:solidFill>
                  <a:schemeClr val="tx1"/>
                </a:solidFill>
              </a:rPr>
              <a:t>【</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endParaRPr lang="en-US" altLang="ja-JP" sz="1200" dirty="0">
              <a:solidFill>
                <a:schemeClr val="tx1"/>
              </a:solidFill>
            </a:endParaRPr>
          </a:p>
          <a:p>
            <a:pPr marL="396000" indent="-457200"/>
            <a:r>
              <a:rPr lang="ja-JP" altLang="en-US" sz="1200" dirty="0">
                <a:solidFill>
                  <a:schemeClr val="tx1"/>
                </a:solidFill>
              </a:rPr>
              <a:t>　　　　外国人留学生の採用意欲を高めるセミナー等への参加企業数：</a:t>
            </a:r>
            <a:r>
              <a:rPr lang="en-US" altLang="ja-JP" sz="1200" dirty="0">
                <a:solidFill>
                  <a:schemeClr val="tx1"/>
                </a:solidFill>
              </a:rPr>
              <a:t>340</a:t>
            </a:r>
            <a:r>
              <a:rPr lang="ja-JP" altLang="en-US" sz="1200" dirty="0" smtClean="0">
                <a:solidFill>
                  <a:schemeClr val="tx1"/>
                </a:solidFill>
              </a:rPr>
              <a:t>社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 </a:t>
            </a:r>
            <a:r>
              <a:rPr lang="ja-JP" altLang="en-US" sz="1200" dirty="0" smtClean="0">
                <a:solidFill>
                  <a:schemeClr val="tx1"/>
                </a:solidFill>
              </a:rPr>
              <a:t>　</a:t>
            </a:r>
            <a:endParaRPr kumimoji="1" lang="ja-JP" altLang="en-US" sz="1200" dirty="0">
              <a:solidFill>
                <a:schemeClr val="tx1"/>
              </a:solidFill>
            </a:endParaRPr>
          </a:p>
        </p:txBody>
      </p:sp>
      <p:pic>
        <p:nvPicPr>
          <p:cNvPr id="1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96296" y="69804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72360" y="69804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424" y="69804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24488" y="698041"/>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2452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schemeClr val="tx1"/>
                </a:solidFill>
              </a:rPr>
              <a:pPr algn="ctr"/>
              <a:t>6</a:t>
            </a:fld>
            <a:endParaRPr lang="ja-JP" altLang="en-US" dirty="0">
              <a:solidFill>
                <a:schemeClr val="tx1"/>
              </a:solidFill>
            </a:endParaRPr>
          </a:p>
        </p:txBody>
      </p:sp>
      <p:sp>
        <p:nvSpPr>
          <p:cNvPr id="27" name="正方形/長方形 26"/>
          <p:cNvSpPr/>
          <p:nvPr/>
        </p:nvSpPr>
        <p:spPr>
          <a:xfrm>
            <a:off x="395538" y="4450398"/>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水なす</a:t>
            </a:r>
            <a:r>
              <a:rPr lang="en-US" altLang="ja-JP" sz="1400" b="1" dirty="0"/>
              <a:t>ICT</a:t>
            </a:r>
            <a:r>
              <a:rPr lang="ja-JP" altLang="en-US" sz="1400" b="1" dirty="0" smtClean="0"/>
              <a:t>技術実証普及推進事業</a:t>
            </a:r>
            <a:r>
              <a:rPr lang="en-US" altLang="ja-JP" sz="1400" b="1" dirty="0"/>
              <a:t>		</a:t>
            </a:r>
            <a:r>
              <a:rPr lang="ja-JP" altLang="en-US" sz="1400" dirty="0" smtClean="0"/>
              <a:t>（</a:t>
            </a:r>
            <a:r>
              <a:rPr lang="en-US" altLang="ja-JP" sz="1400" dirty="0" smtClean="0"/>
              <a:t>3,370</a:t>
            </a:r>
            <a:r>
              <a:rPr lang="ja-JP" altLang="en-US" sz="1400" dirty="0" smtClean="0"/>
              <a:t>）</a:t>
            </a:r>
            <a:r>
              <a:rPr lang="en-US" altLang="ja-JP" sz="1400" b="1" dirty="0"/>
              <a:t>	</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遠隔操作が可能な高度環境整備システムを普及促進し、スマート農業化を展開することで、作業効率の改善</a:t>
            </a:r>
            <a:r>
              <a:rPr lang="ja-JP" altLang="en-US" sz="1400" dirty="0" smtClean="0"/>
              <a:t>や品質</a:t>
            </a:r>
            <a:r>
              <a:rPr lang="ja-JP" altLang="en-US" sz="1400" dirty="0"/>
              <a:t>向上を図り、生産量の拡大や６次産業化の発展につなげるとともに、新規就農者の確保や生産規模拡大による雇用の創出につなげ、地域活性化を図る。</a:t>
            </a:r>
          </a:p>
        </p:txBody>
      </p:sp>
      <p:sp>
        <p:nvSpPr>
          <p:cNvPr id="28" name="正方形/長方形 27"/>
          <p:cNvSpPr/>
          <p:nvPr/>
        </p:nvSpPr>
        <p:spPr>
          <a:xfrm>
            <a:off x="773576" y="5373216"/>
            <a:ext cx="7982988" cy="746001"/>
          </a:xfrm>
          <a:prstGeom prst="rect">
            <a:avLst/>
          </a:prstGeom>
          <a:noFill/>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：水なす出荷量増加数：</a:t>
            </a:r>
            <a:r>
              <a:rPr lang="en-US" altLang="ja-JP" sz="1200" dirty="0" smtClean="0">
                <a:solidFill>
                  <a:schemeClr val="tx1"/>
                </a:solidFill>
              </a:rPr>
              <a:t>80,000kg</a:t>
            </a:r>
            <a:r>
              <a:rPr lang="ja-JP" altLang="en-US" sz="1200" dirty="0" smtClean="0">
                <a:solidFill>
                  <a:schemeClr val="tx1"/>
                </a:solidFill>
              </a:rPr>
              <a:t> </a:t>
            </a:r>
            <a:r>
              <a:rPr lang="en-US" altLang="ja-JP" sz="1200" dirty="0" smtClean="0">
                <a:solidFill>
                  <a:schemeClr val="tx1"/>
                </a:solidFill>
              </a:rPr>
              <a:t>【2021</a:t>
            </a:r>
            <a:r>
              <a:rPr lang="ja-JP" altLang="en-US" sz="1200" dirty="0" smtClean="0">
                <a:solidFill>
                  <a:schemeClr val="tx1"/>
                </a:solidFill>
              </a:rPr>
              <a:t>年度</a:t>
            </a:r>
            <a:r>
              <a:rPr lang="en-US" altLang="ja-JP" sz="1200" dirty="0" smtClean="0">
                <a:solidFill>
                  <a:schemeClr val="tx1"/>
                </a:solidFill>
              </a:rPr>
              <a:t>】</a:t>
            </a:r>
          </a:p>
          <a:p>
            <a:pPr marL="396000" indent="-457200"/>
            <a:r>
              <a:rPr lang="ja-JP" altLang="en-US" sz="1200" dirty="0" smtClean="0">
                <a:solidFill>
                  <a:schemeClr val="tx1"/>
                </a:solidFill>
              </a:rPr>
              <a:t>　　　　システムを導入した農場数：</a:t>
            </a:r>
            <a:r>
              <a:rPr lang="en-US" altLang="ja-JP" sz="1200" dirty="0" smtClean="0">
                <a:solidFill>
                  <a:schemeClr val="tx1"/>
                </a:solidFill>
              </a:rPr>
              <a:t>12</a:t>
            </a:r>
            <a:r>
              <a:rPr lang="ja-JP" altLang="en-US" sz="1200" dirty="0" smtClean="0">
                <a:solidFill>
                  <a:schemeClr val="tx1"/>
                </a:solidFill>
              </a:rPr>
              <a:t>農場 </a:t>
            </a:r>
            <a:r>
              <a:rPr lang="en-US" altLang="ja-JP" sz="1200" dirty="0" smtClean="0">
                <a:solidFill>
                  <a:schemeClr val="tx1"/>
                </a:solidFill>
              </a:rPr>
              <a:t>【2021</a:t>
            </a:r>
            <a:r>
              <a:rPr lang="ja-JP" altLang="en-US" sz="1200" dirty="0" smtClean="0">
                <a:solidFill>
                  <a:schemeClr val="tx1"/>
                </a:solidFill>
              </a:rPr>
              <a:t>年度</a:t>
            </a:r>
            <a:r>
              <a:rPr lang="en-US" altLang="ja-JP" sz="1200" dirty="0" smtClean="0">
                <a:solidFill>
                  <a:schemeClr val="tx1"/>
                </a:solidFill>
              </a:rPr>
              <a:t>】</a:t>
            </a:r>
          </a:p>
          <a:p>
            <a:pPr marL="396000" indent="-457200"/>
            <a:r>
              <a:rPr lang="ja-JP" altLang="en-US" sz="1200" dirty="0">
                <a:solidFill>
                  <a:schemeClr val="tx1"/>
                </a:solidFill>
              </a:rPr>
              <a:t>　</a:t>
            </a:r>
            <a:r>
              <a:rPr lang="ja-JP" altLang="en-US" sz="1200" dirty="0" smtClean="0">
                <a:solidFill>
                  <a:schemeClr val="tx1"/>
                </a:solidFill>
              </a:rPr>
              <a:t>　　　</a:t>
            </a:r>
            <a:r>
              <a:rPr lang="ja-JP" altLang="en-US" sz="1200" dirty="0">
                <a:solidFill>
                  <a:schemeClr val="tx1"/>
                </a:solidFill>
              </a:rPr>
              <a:t>生産農家への働きかけ：</a:t>
            </a:r>
            <a:r>
              <a:rPr lang="en-US" altLang="ja-JP" sz="1200" dirty="0">
                <a:solidFill>
                  <a:schemeClr val="tx1"/>
                </a:solidFill>
              </a:rPr>
              <a:t>120</a:t>
            </a:r>
            <a:r>
              <a:rPr lang="ja-JP" altLang="en-US" sz="1200" dirty="0">
                <a:solidFill>
                  <a:schemeClr val="tx1"/>
                </a:solidFill>
              </a:rPr>
              <a:t>名 </a:t>
            </a:r>
            <a:r>
              <a:rPr lang="en-US" altLang="ja-JP" sz="1200" dirty="0" smtClean="0">
                <a:solidFill>
                  <a:schemeClr val="tx1"/>
                </a:solidFill>
              </a:rPr>
              <a:t>【2021</a:t>
            </a:r>
            <a:r>
              <a:rPr lang="ja-JP" altLang="en-US" sz="1200" dirty="0" smtClean="0">
                <a:solidFill>
                  <a:schemeClr val="tx1"/>
                </a:solidFill>
              </a:rPr>
              <a:t>年度</a:t>
            </a:r>
            <a:r>
              <a:rPr lang="en-US" altLang="ja-JP" sz="1200" dirty="0" smtClean="0">
                <a:solidFill>
                  <a:schemeClr val="tx1"/>
                </a:solidFill>
              </a:rPr>
              <a:t>】</a:t>
            </a:r>
          </a:p>
        </p:txBody>
      </p:sp>
      <p:sp>
        <p:nvSpPr>
          <p:cNvPr id="29" name="正方形/長方形 28"/>
          <p:cNvSpPr/>
          <p:nvPr/>
        </p:nvSpPr>
        <p:spPr>
          <a:xfrm>
            <a:off x="179514" y="4129335"/>
            <a:ext cx="8460940" cy="307777"/>
          </a:xfrm>
          <a:prstGeom prst="rect">
            <a:avLst/>
          </a:prstGeom>
        </p:spPr>
        <p:txBody>
          <a:bodyPr wrap="square">
            <a:spAutoFit/>
          </a:bodyPr>
          <a:lstStyle/>
          <a:p>
            <a:pPr marL="180000" indent="-457200"/>
            <a:r>
              <a:rPr lang="ja-JP" altLang="en-US" sz="1400" b="1" dirty="0" smtClean="0"/>
              <a:t>（３）活力ある農林水産業の実現</a:t>
            </a:r>
            <a:endParaRPr lang="en-US" altLang="ja-JP" sz="1400" b="1" dirty="0" smtClean="0"/>
          </a:p>
        </p:txBody>
      </p:sp>
      <p:sp>
        <p:nvSpPr>
          <p:cNvPr id="30" name="正方形/長方形 29"/>
          <p:cNvSpPr/>
          <p:nvPr/>
        </p:nvSpPr>
        <p:spPr>
          <a:xfrm>
            <a:off x="395538" y="6237312"/>
            <a:ext cx="8460940" cy="307777"/>
          </a:xfrm>
          <a:prstGeom prst="rect">
            <a:avLst/>
          </a:prstGeom>
        </p:spPr>
        <p:txBody>
          <a:bodyPr wrap="square">
            <a:spAutoFit/>
          </a:bodyPr>
          <a:lstStyle/>
          <a:p>
            <a:pPr marL="180000" indent="-457200" algn="just"/>
            <a:r>
              <a:rPr lang="ja-JP" altLang="en-US" sz="1400" b="1" dirty="0" smtClean="0"/>
              <a:t>○</a:t>
            </a:r>
            <a:r>
              <a:rPr lang="ja-JP" altLang="en-US" sz="1400" b="1" dirty="0"/>
              <a:t>	　観光地域づくりと「大阪の食」による魅力創出・発信</a:t>
            </a:r>
            <a:r>
              <a:rPr lang="ja-JP" altLang="en-US" sz="1400" b="1" dirty="0" smtClean="0"/>
              <a:t>事業</a:t>
            </a:r>
            <a:r>
              <a:rPr lang="en-US" altLang="ja-JP" sz="1400" dirty="0"/>
              <a:t>		</a:t>
            </a:r>
            <a:r>
              <a:rPr lang="ja-JP" altLang="en-US" sz="1400" dirty="0" smtClean="0"/>
              <a:t>＜</a:t>
            </a:r>
            <a:r>
              <a:rPr lang="en-US" altLang="ja-JP" sz="1400" dirty="0" smtClean="0"/>
              <a:t>8</a:t>
            </a:r>
            <a:r>
              <a:rPr lang="ja-JP" altLang="en-US" sz="1400" dirty="0"/>
              <a:t>ページ</a:t>
            </a:r>
            <a:r>
              <a:rPr lang="ja-JP" altLang="en-US" sz="1400" dirty="0" smtClean="0"/>
              <a:t>参照＞</a:t>
            </a:r>
            <a:endParaRPr lang="en-US" altLang="ja-JP" sz="1400" dirty="0"/>
          </a:p>
        </p:txBody>
      </p:sp>
      <p:sp>
        <p:nvSpPr>
          <p:cNvPr id="13" name="正方形/長方形 12"/>
          <p:cNvSpPr/>
          <p:nvPr/>
        </p:nvSpPr>
        <p:spPr>
          <a:xfrm>
            <a:off x="179512" y="2813958"/>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（２）企業立地の促進</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95536" y="3124637"/>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北大阪健康医療都市形成推進</a:t>
            </a:r>
            <a:r>
              <a:rPr lang="zh-TW" altLang="en-US" sz="1400" b="1" dirty="0" smtClean="0"/>
              <a:t>事業</a:t>
            </a:r>
            <a:r>
              <a:rPr lang="en-US" altLang="ja-JP" sz="1400" b="1" dirty="0" smtClean="0"/>
              <a:t>		</a:t>
            </a:r>
            <a:r>
              <a:rPr lang="ja-JP" altLang="en-US" sz="1400" b="1" dirty="0"/>
              <a:t>　</a:t>
            </a:r>
            <a:r>
              <a:rPr lang="ja-JP" altLang="en-US" sz="1400" dirty="0" smtClean="0"/>
              <a:t>（</a:t>
            </a:r>
            <a:r>
              <a:rPr lang="en-US" altLang="ja-JP" sz="1400" dirty="0" smtClean="0"/>
              <a:t>879</a:t>
            </a:r>
            <a:r>
              <a:rPr lang="ja-JP" altLang="en-US" sz="1400" dirty="0" smtClean="0"/>
              <a:t>）</a:t>
            </a:r>
            <a:r>
              <a:rPr lang="en-US" altLang="ja-JP" sz="1400" dirty="0" smtClean="0"/>
              <a:t>	</a:t>
            </a:r>
          </a:p>
          <a:p>
            <a:pPr marL="180000" indent="-457200" algn="just"/>
            <a:r>
              <a:rPr lang="ja-JP" altLang="en-US" sz="1400" dirty="0" smtClean="0"/>
              <a:t>　　北大阪健康医療都市（健都）のコンセプトである「健康・医療」関連企業等の集積に向けた取組みを地元市や国立循環器病研究センター等と一体となって推進する。また、健都への移転方針が決定している国立健康・栄養研究所と府内企業等との連携を促進する。</a:t>
            </a:r>
            <a:endParaRPr lang="en-US" altLang="ja-JP" sz="1100" dirty="0" smtClean="0"/>
          </a:p>
        </p:txBody>
      </p:sp>
      <p:sp>
        <p:nvSpPr>
          <p:cNvPr id="18" name="正方形/長方形 17"/>
          <p:cNvSpPr/>
          <p:nvPr/>
        </p:nvSpPr>
        <p:spPr>
          <a:xfrm>
            <a:off x="395536" y="1340768"/>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次世代がん治療法ＢＮＣＴ地方創生戦略事業</a:t>
            </a:r>
            <a:r>
              <a:rPr lang="en-US" altLang="ja-JP" sz="1400" b="1" dirty="0" smtClean="0"/>
              <a:t>	</a:t>
            </a:r>
            <a:r>
              <a:rPr lang="ja-JP" altLang="en-US" sz="1400" b="1" dirty="0" smtClean="0"/>
              <a:t>　　</a:t>
            </a:r>
            <a:r>
              <a:rPr lang="ja-JP" altLang="en-US" sz="1400" dirty="0" smtClean="0"/>
              <a:t>（</a:t>
            </a:r>
            <a:r>
              <a:rPr lang="en-US" altLang="ja-JP" sz="1400" dirty="0" smtClean="0"/>
              <a:t>800</a:t>
            </a:r>
            <a:r>
              <a:rPr lang="ja-JP" altLang="en-US" sz="1400" dirty="0" smtClean="0"/>
              <a:t>）　　　　　　　　　</a:t>
            </a:r>
            <a:r>
              <a:rPr lang="en-US" altLang="ja-JP" sz="1400" dirty="0" smtClean="0"/>
              <a:t>【</a:t>
            </a:r>
            <a:r>
              <a:rPr lang="ja-JP" altLang="en-US" sz="1400" dirty="0" smtClean="0"/>
              <a:t>企業版ふるさと納税</a:t>
            </a:r>
            <a:r>
              <a:rPr lang="en-US" altLang="ja-JP" sz="1400" dirty="0" smtClean="0"/>
              <a:t>】	</a:t>
            </a:r>
          </a:p>
          <a:p>
            <a:pPr marL="180000" indent="-457200" algn="just"/>
            <a:r>
              <a:rPr lang="ja-JP" altLang="en-US" sz="1400" dirty="0" smtClean="0"/>
              <a:t>　　</a:t>
            </a:r>
            <a:r>
              <a:rPr lang="ja-JP" altLang="en-US" sz="1400" dirty="0"/>
              <a:t>大阪発の先進的ながん治療法であるホウ素中性子捕捉療法（</a:t>
            </a:r>
            <a:r>
              <a:rPr lang="en-US" altLang="ja-JP" sz="1400" dirty="0"/>
              <a:t>BNCT</a:t>
            </a:r>
            <a:r>
              <a:rPr lang="ja-JP" altLang="en-US" sz="1400" dirty="0"/>
              <a:t>）の世界初の医療実用化を見据え、</a:t>
            </a:r>
            <a:r>
              <a:rPr lang="en-US" altLang="ja-JP" sz="1400" dirty="0"/>
              <a:t>BNCT</a:t>
            </a:r>
            <a:r>
              <a:rPr lang="ja-JP" altLang="en-US" sz="1400" dirty="0"/>
              <a:t>の普及促進に向けた取組みを実施する</a:t>
            </a:r>
            <a:r>
              <a:rPr lang="ja-JP" altLang="en-US" sz="1400" dirty="0" smtClean="0"/>
              <a:t>。</a:t>
            </a:r>
            <a:endParaRPr lang="en-US" altLang="ja-JP" sz="1400" dirty="0" smtClean="0"/>
          </a:p>
        </p:txBody>
      </p:sp>
      <p:sp>
        <p:nvSpPr>
          <p:cNvPr id="19" name="正方形/長方形 18"/>
          <p:cNvSpPr/>
          <p:nvPr/>
        </p:nvSpPr>
        <p:spPr>
          <a:xfrm>
            <a:off x="773578" y="2104693"/>
            <a:ext cx="7982986" cy="576064"/>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en-US" altLang="ja-JP" sz="1200" dirty="0" smtClean="0">
                <a:solidFill>
                  <a:schemeClr val="tx1"/>
                </a:solidFill>
              </a:rPr>
              <a:t>BNCT</a:t>
            </a:r>
            <a:r>
              <a:rPr lang="ja-JP" altLang="en-US" sz="1200" dirty="0" smtClean="0">
                <a:solidFill>
                  <a:schemeClr val="tx1"/>
                </a:solidFill>
              </a:rPr>
              <a:t>を</a:t>
            </a:r>
            <a:r>
              <a:rPr lang="ja-JP" altLang="en-US" sz="1200" dirty="0">
                <a:solidFill>
                  <a:schemeClr val="tx1"/>
                </a:solidFill>
              </a:rPr>
              <a:t>目的とした来阪人口</a:t>
            </a:r>
            <a:r>
              <a:rPr lang="ja-JP" altLang="en-US" sz="1200" dirty="0" smtClean="0">
                <a:solidFill>
                  <a:schemeClr val="tx1"/>
                </a:solidFill>
              </a:rPr>
              <a:t>：</a:t>
            </a:r>
            <a:r>
              <a:rPr lang="en-US" altLang="ja-JP" sz="1200" dirty="0" smtClean="0">
                <a:solidFill>
                  <a:schemeClr val="tx1"/>
                </a:solidFill>
              </a:rPr>
              <a:t>700</a:t>
            </a:r>
            <a:r>
              <a:rPr lang="ja-JP" altLang="en-US" sz="1200" dirty="0" smtClean="0">
                <a:solidFill>
                  <a:schemeClr val="tx1"/>
                </a:solidFill>
              </a:rPr>
              <a:t>人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endParaRPr lang="en-US" altLang="ja-JP" sz="1200" dirty="0">
              <a:solidFill>
                <a:schemeClr val="tx1"/>
              </a:solidFill>
            </a:endParaRPr>
          </a:p>
          <a:p>
            <a:pPr marL="396000" indent="-457200"/>
            <a:r>
              <a:rPr lang="ja-JP" altLang="en-US" sz="1200" dirty="0">
                <a:solidFill>
                  <a:schemeClr val="tx1"/>
                </a:solidFill>
              </a:rPr>
              <a:t>　　　　</a:t>
            </a:r>
            <a:r>
              <a:rPr lang="en-US" altLang="ja-JP" sz="1200" dirty="0">
                <a:solidFill>
                  <a:schemeClr val="tx1"/>
                </a:solidFill>
              </a:rPr>
              <a:t>BNCT</a:t>
            </a:r>
            <a:r>
              <a:rPr lang="ja-JP" altLang="en-US" sz="1200" dirty="0">
                <a:solidFill>
                  <a:schemeClr val="tx1"/>
                </a:solidFill>
              </a:rPr>
              <a:t>普及発展による雇用者数</a:t>
            </a:r>
            <a:r>
              <a:rPr lang="ja-JP" altLang="en-US" sz="1200" dirty="0" smtClean="0">
                <a:solidFill>
                  <a:schemeClr val="tx1"/>
                </a:solidFill>
              </a:rPr>
              <a:t>：</a:t>
            </a:r>
            <a:r>
              <a:rPr lang="en-US" altLang="ja-JP" sz="1200" dirty="0">
                <a:solidFill>
                  <a:schemeClr val="tx1"/>
                </a:solidFill>
              </a:rPr>
              <a:t>2</a:t>
            </a:r>
            <a:r>
              <a:rPr lang="en-US" altLang="ja-JP" sz="1200" dirty="0" smtClean="0">
                <a:solidFill>
                  <a:schemeClr val="tx1"/>
                </a:solidFill>
              </a:rPr>
              <a:t>0</a:t>
            </a:r>
            <a:r>
              <a:rPr lang="ja-JP" altLang="en-US" sz="1200" dirty="0" smtClean="0">
                <a:solidFill>
                  <a:schemeClr val="tx1"/>
                </a:solidFill>
              </a:rPr>
              <a:t>人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endParaRPr lang="en-US" altLang="ja-JP" sz="1200" dirty="0">
              <a:solidFill>
                <a:schemeClr val="tx1"/>
              </a:solidFill>
            </a:endParaRPr>
          </a:p>
        </p:txBody>
      </p:sp>
      <p:sp>
        <p:nvSpPr>
          <p:cNvPr id="21" name="正方形/長方形 20"/>
          <p:cNvSpPr/>
          <p:nvPr/>
        </p:nvSpPr>
        <p:spPr>
          <a:xfrm>
            <a:off x="179512" y="1052736"/>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（１）産業の創出・振興（つづき）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96296" y="69804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72360" y="69804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424" y="69804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24488" y="698041"/>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557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7</a:t>
            </a:fld>
            <a:endParaRPr lang="ja-JP" altLang="en-US" dirty="0">
              <a:solidFill>
                <a:prstClr val="black"/>
              </a:solidFill>
            </a:endParaRPr>
          </a:p>
        </p:txBody>
      </p:sp>
      <p:sp>
        <p:nvSpPr>
          <p:cNvPr id="15" name="正方形/長方形 14"/>
          <p:cNvSpPr/>
          <p:nvPr/>
        </p:nvSpPr>
        <p:spPr>
          <a:xfrm>
            <a:off x="179512" y="1085835"/>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（４）多様な担い手との協働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215516" y="2101204"/>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（５）インフラの充実・強化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94925" y="2402304"/>
            <a:ext cx="8289631" cy="954107"/>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「淀川左岸線延伸部」の整備推進</a:t>
            </a:r>
            <a:r>
              <a:rPr lang="ja-JP" altLang="en-US" sz="1400" dirty="0"/>
              <a:t>	</a:t>
            </a:r>
            <a:r>
              <a:rPr lang="en-US" altLang="ja-JP" sz="1400" dirty="0" smtClean="0"/>
              <a:t>	</a:t>
            </a:r>
            <a:r>
              <a:rPr lang="ja-JP" altLang="en-US" sz="1400" dirty="0" smtClean="0"/>
              <a:t>（</a:t>
            </a:r>
            <a:r>
              <a:rPr lang="en-US" altLang="ja-JP" sz="1400" dirty="0"/>
              <a:t>2</a:t>
            </a:r>
            <a:r>
              <a:rPr lang="en-US" altLang="ja-JP" sz="1400" dirty="0" smtClean="0"/>
              <a:t>00,000</a:t>
            </a:r>
            <a:r>
              <a:rPr lang="ja-JP" altLang="en-US" sz="1400" dirty="0" smtClean="0"/>
              <a:t>）</a:t>
            </a:r>
            <a:endParaRPr lang="en-US" altLang="ja-JP" sz="1400" dirty="0"/>
          </a:p>
          <a:p>
            <a:pPr marL="180000" indent="-457200" algn="just"/>
            <a:r>
              <a:rPr lang="ja-JP" altLang="en-US" sz="1400" dirty="0" smtClean="0"/>
              <a:t>　　</a:t>
            </a:r>
            <a:r>
              <a:rPr lang="ja-JP" altLang="en-US" sz="1400" dirty="0"/>
              <a:t>広域的な高速道路ネットワークのミッシングリンクの解消に向けて、大阪・関西の成長のために必要なインフラである、淀川左岸線</a:t>
            </a:r>
            <a:r>
              <a:rPr lang="ja-JP" altLang="en-US" sz="1400" dirty="0" smtClean="0"/>
              <a:t>延伸部</a:t>
            </a:r>
            <a:r>
              <a:rPr lang="ja-JP" altLang="en-US" sz="1400" dirty="0"/>
              <a:t>について調査・設計を進める。</a:t>
            </a:r>
            <a:r>
              <a:rPr lang="en-US" altLang="ja-JP" sz="1400" dirty="0" smtClean="0"/>
              <a:t>(</a:t>
            </a:r>
            <a:r>
              <a:rPr lang="ja-JP" altLang="en-US" sz="1400" dirty="0"/>
              <a:t>事業主体：国土交通省、阪神高速道路㈱、西日本高速道路㈱</a:t>
            </a:r>
            <a:r>
              <a:rPr lang="en-US" altLang="ja-JP" sz="1400" dirty="0"/>
              <a:t>)</a:t>
            </a:r>
            <a:endParaRPr lang="ja-JP" altLang="en-US" sz="1400" dirty="0"/>
          </a:p>
        </p:txBody>
      </p:sp>
      <p:sp>
        <p:nvSpPr>
          <p:cNvPr id="18" name="正方形/長方形 17"/>
          <p:cNvSpPr/>
          <p:nvPr/>
        </p:nvSpPr>
        <p:spPr>
          <a:xfrm>
            <a:off x="394925" y="1393612"/>
            <a:ext cx="8289631" cy="523220"/>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公民戦略連携デスクの設置・運営</a:t>
            </a:r>
            <a:r>
              <a:rPr lang="en-US" altLang="ja-JP" sz="1400" b="1" dirty="0"/>
              <a:t>		</a:t>
            </a:r>
            <a:r>
              <a:rPr lang="ja-JP" altLang="en-US" sz="1400" b="1" dirty="0" smtClean="0"/>
              <a:t>　　</a:t>
            </a:r>
            <a:r>
              <a:rPr lang="ja-JP" altLang="en-US" sz="1400" dirty="0" smtClean="0"/>
              <a:t>（</a:t>
            </a:r>
            <a:r>
              <a:rPr lang="en-US" altLang="ja-JP" sz="1400" dirty="0" smtClean="0"/>
              <a:t>1,857</a:t>
            </a:r>
            <a:r>
              <a:rPr lang="ja-JP" altLang="en-US" sz="1400" dirty="0"/>
              <a:t>）</a:t>
            </a:r>
            <a:endParaRPr lang="en-US" altLang="ja-JP" sz="1400" dirty="0"/>
          </a:p>
          <a:p>
            <a:pPr marL="180000" indent="-457200" algn="just"/>
            <a:r>
              <a:rPr lang="ja-JP" altLang="en-US" sz="1400" dirty="0"/>
              <a:t>　　公民戦略連携デスクの活動を通じて</a:t>
            </a:r>
            <a:r>
              <a:rPr lang="ja-JP" altLang="en-US" sz="1400" dirty="0" smtClean="0"/>
              <a:t>、企業・大学と</a:t>
            </a:r>
            <a:r>
              <a:rPr lang="en-US" altLang="ja-JP" sz="1400" dirty="0"/>
              <a:t>win-win</a:t>
            </a:r>
            <a:r>
              <a:rPr lang="ja-JP" altLang="en-US" sz="1400" dirty="0"/>
              <a:t>の新たなパートナーシップを構築する。</a:t>
            </a:r>
            <a:endParaRPr lang="en-US" altLang="ja-JP" sz="1100" dirty="0"/>
          </a:p>
        </p:txBody>
      </p:sp>
      <p:sp>
        <p:nvSpPr>
          <p:cNvPr id="12" name="正方形/長方形 11"/>
          <p:cNvSpPr/>
          <p:nvPr/>
        </p:nvSpPr>
        <p:spPr>
          <a:xfrm>
            <a:off x="395712" y="3410997"/>
            <a:ext cx="8289631" cy="954107"/>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なにわ筋線の整備</a:t>
            </a:r>
            <a:r>
              <a:rPr lang="ja-JP" altLang="en-US" sz="1400" dirty="0"/>
              <a:t>	</a:t>
            </a:r>
            <a:r>
              <a:rPr lang="en-US" altLang="ja-JP" sz="1400" dirty="0"/>
              <a:t>			</a:t>
            </a:r>
            <a:r>
              <a:rPr lang="ja-JP" altLang="en-US" sz="1400" dirty="0" smtClean="0"/>
              <a:t>（</a:t>
            </a:r>
            <a:r>
              <a:rPr lang="en-US" altLang="ja-JP" sz="1400" dirty="0" smtClean="0"/>
              <a:t>202,197</a:t>
            </a:r>
            <a:r>
              <a:rPr lang="ja-JP" altLang="en-US" sz="1400" dirty="0" smtClean="0"/>
              <a:t>）</a:t>
            </a:r>
            <a:endParaRPr lang="en-US" altLang="ja-JP" sz="1400" dirty="0"/>
          </a:p>
          <a:p>
            <a:pPr marL="180000" indent="-457200" algn="just"/>
            <a:r>
              <a:rPr lang="ja-JP" altLang="en-US" sz="1400" dirty="0" smtClean="0"/>
              <a:t>　　国土軸上の新大阪や大阪都心部（キタ・ミナミ）と関西国際空港や大阪南部地域間のアクセス強化等に資するなにわ筋線について、調査・設計を</a:t>
            </a:r>
            <a:r>
              <a:rPr lang="ja-JP" altLang="en-US" sz="1400" dirty="0"/>
              <a:t>行</a:t>
            </a:r>
            <a:r>
              <a:rPr lang="ja-JP" altLang="en-US" sz="1400" dirty="0" smtClean="0"/>
              <a:t>うとともに、環境アセス、都市計画決定等に関する手続きを進める。（整備主体：関西高速鉄道㈱、運行主体：西日本旅客鉄道㈱・南海電気鉄道㈱）</a:t>
            </a:r>
            <a:endParaRPr lang="ja-JP" altLang="en-US" sz="1400" dirty="0"/>
          </a:p>
        </p:txBody>
      </p:sp>
      <p:pic>
        <p:nvPicPr>
          <p:cNvPr id="1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96296" y="69804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72360" y="69804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424" y="698041"/>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24488" y="698041"/>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4619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8</a:t>
            </a:fld>
            <a:endParaRPr lang="ja-JP" altLang="en-US" dirty="0">
              <a:solidFill>
                <a:prstClr val="black"/>
              </a:solidFill>
            </a:endParaRPr>
          </a:p>
        </p:txBody>
      </p:sp>
      <p:sp>
        <p:nvSpPr>
          <p:cNvPr id="11" name="正方形/長方形 10"/>
          <p:cNvSpPr/>
          <p:nvPr/>
        </p:nvSpPr>
        <p:spPr>
          <a:xfrm>
            <a:off x="107504" y="620688"/>
            <a:ext cx="8856984" cy="338554"/>
          </a:xfrm>
          <a:prstGeom prst="rect">
            <a:avLst/>
          </a:prstGeom>
        </p:spPr>
        <p:txBody>
          <a:bodyPr wrap="square">
            <a:spAutoFit/>
          </a:bodyPr>
          <a:lstStyle/>
          <a:p>
            <a:pPr marL="180000" indent="-457200"/>
            <a:r>
              <a:rPr lang="ja-JP" altLang="en-US" sz="1600" b="1" dirty="0"/>
              <a:t>　基本目標⑥：定住</a:t>
            </a:r>
            <a:r>
              <a:rPr lang="ja-JP" altLang="ja-JP" sz="1600" b="1" dirty="0"/>
              <a:t>魅力・</a:t>
            </a:r>
            <a:r>
              <a:rPr lang="ja-JP" altLang="en-US" sz="1600" b="1" dirty="0"/>
              <a:t>都市</a:t>
            </a:r>
            <a:r>
              <a:rPr lang="ja-JP" altLang="ja-JP" sz="1600" b="1" dirty="0"/>
              <a:t>魅力</a:t>
            </a:r>
            <a:r>
              <a:rPr lang="ja-JP" altLang="en-US" sz="1600" b="1" dirty="0"/>
              <a:t>を</a:t>
            </a:r>
            <a:r>
              <a:rPr lang="ja-JP" altLang="ja-JP" sz="1600" b="1" dirty="0"/>
              <a:t>強化</a:t>
            </a:r>
            <a:r>
              <a:rPr lang="ja-JP" altLang="en-US" sz="1600" b="1" dirty="0"/>
              <a:t>する</a:t>
            </a:r>
            <a:endParaRPr lang="en-US" altLang="ja-JP" sz="1600" b="1" dirty="0"/>
          </a:p>
        </p:txBody>
      </p:sp>
      <p:sp>
        <p:nvSpPr>
          <p:cNvPr id="13" name="正方形/長方形 12"/>
          <p:cNvSpPr/>
          <p:nvPr/>
        </p:nvSpPr>
        <p:spPr>
          <a:xfrm>
            <a:off x="179512" y="1988840"/>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（２）都市魅力の創出・発信</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 name="正方形/長方形 8"/>
          <p:cNvSpPr/>
          <p:nvPr/>
        </p:nvSpPr>
        <p:spPr>
          <a:xfrm>
            <a:off x="395536" y="2296617"/>
            <a:ext cx="8460940" cy="738664"/>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大阪観光局運営事業費（大阪版ＤＭＯ）</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地方創生推進交付金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大阪観光局において、大阪版ＤＭＯとして、マーケティングリサーチや観光案内機能の充実などにより「観光地経営」の視点に立った観光地域づくりを推進する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37574" y="3016697"/>
            <a:ext cx="7992888" cy="76758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zh-CN" altLang="en-US" sz="1200" dirty="0">
                <a:solidFill>
                  <a:schemeClr val="tx1"/>
                </a:solidFill>
              </a:rPr>
              <a:t>来阪外国人</a:t>
            </a:r>
            <a:r>
              <a:rPr lang="zh-CN" altLang="en-US" sz="1200" dirty="0" smtClean="0">
                <a:solidFill>
                  <a:schemeClr val="tx1"/>
                </a:solidFill>
              </a:rPr>
              <a:t>旅行者数：</a:t>
            </a:r>
            <a:r>
              <a:rPr lang="en-US" altLang="zh-CN" sz="1200" dirty="0" smtClean="0">
                <a:solidFill>
                  <a:schemeClr val="tx1"/>
                </a:solidFill>
              </a:rPr>
              <a:t>1,224</a:t>
            </a:r>
            <a:r>
              <a:rPr lang="zh-CN" altLang="en-US" sz="1200" dirty="0" smtClean="0">
                <a:solidFill>
                  <a:schemeClr val="tx1"/>
                </a:solidFill>
              </a:rPr>
              <a:t>万人 </a:t>
            </a:r>
            <a:r>
              <a:rPr lang="en-US" altLang="zh-CN" sz="1200" dirty="0" smtClean="0">
                <a:solidFill>
                  <a:schemeClr val="tx1"/>
                </a:solidFill>
              </a:rPr>
              <a:t>【2019</a:t>
            </a:r>
            <a:r>
              <a:rPr lang="ja-JP" altLang="en-US" sz="1200" dirty="0" smtClean="0">
                <a:solidFill>
                  <a:schemeClr val="tx1"/>
                </a:solidFill>
              </a:rPr>
              <a:t>年度</a:t>
            </a:r>
            <a:r>
              <a:rPr lang="en-US" altLang="zh-CN" sz="1200" dirty="0" smtClean="0">
                <a:solidFill>
                  <a:schemeClr val="tx1"/>
                </a:solidFill>
              </a:rPr>
              <a:t>】</a:t>
            </a:r>
          </a:p>
          <a:p>
            <a:pPr marL="396000" indent="-457200"/>
            <a:r>
              <a:rPr lang="ja-JP" altLang="en-US" sz="1200" dirty="0" smtClean="0">
                <a:solidFill>
                  <a:schemeClr val="tx1"/>
                </a:solidFill>
              </a:rPr>
              <a:t>　　　　外国人旅行消費額：</a:t>
            </a:r>
            <a:r>
              <a:rPr lang="en-US" altLang="ja-JP" sz="1200" dirty="0" smtClean="0">
                <a:solidFill>
                  <a:schemeClr val="tx1"/>
                </a:solidFill>
              </a:rPr>
              <a:t>11,204</a:t>
            </a:r>
            <a:r>
              <a:rPr lang="ja-JP" altLang="en-US" sz="1200" dirty="0" smtClean="0">
                <a:solidFill>
                  <a:schemeClr val="tx1"/>
                </a:solidFill>
              </a:rPr>
              <a:t>億円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p>
          <a:p>
            <a:pPr marL="396000" indent="-457200"/>
            <a:r>
              <a:rPr lang="ja-JP" altLang="en-US" sz="1200" dirty="0">
                <a:solidFill>
                  <a:schemeClr val="tx1"/>
                </a:solidFill>
              </a:rPr>
              <a:t>　</a:t>
            </a:r>
            <a:r>
              <a:rPr lang="ja-JP" altLang="en-US" sz="1200" dirty="0" smtClean="0">
                <a:solidFill>
                  <a:schemeClr val="tx1"/>
                </a:solidFill>
              </a:rPr>
              <a:t>　　　延べ宿泊者数：</a:t>
            </a:r>
            <a:r>
              <a:rPr lang="en-US" altLang="ja-JP" sz="1200" dirty="0" smtClean="0">
                <a:solidFill>
                  <a:schemeClr val="tx1"/>
                </a:solidFill>
              </a:rPr>
              <a:t>3,503</a:t>
            </a:r>
            <a:r>
              <a:rPr lang="ja-JP" altLang="en-US" sz="1200" dirty="0" smtClean="0">
                <a:solidFill>
                  <a:schemeClr val="tx1"/>
                </a:solidFill>
              </a:rPr>
              <a:t>万人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endParaRPr lang="ja-JP" altLang="en-US" sz="1200" dirty="0" smtClean="0">
              <a:solidFill>
                <a:schemeClr val="tx1"/>
              </a:solidFill>
            </a:endParaRPr>
          </a:p>
        </p:txBody>
      </p:sp>
      <p:sp>
        <p:nvSpPr>
          <p:cNvPr id="10" name="正方形/長方形 9"/>
          <p:cNvSpPr/>
          <p:nvPr/>
        </p:nvSpPr>
        <p:spPr>
          <a:xfrm>
            <a:off x="179512" y="1052736"/>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（１）定住魅力の強化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95536" y="1322184"/>
            <a:ext cx="8289631" cy="523220"/>
          </a:xfrm>
          <a:prstGeom prst="rect">
            <a:avLst/>
          </a:prstGeom>
          <a:noFill/>
        </p:spPr>
        <p:txBody>
          <a:bodyPr wrap="square">
            <a:spAutoFit/>
          </a:bodyPr>
          <a:lstStyle/>
          <a:p>
            <a:pPr marL="180000" indent="-457200" algn="just"/>
            <a:r>
              <a:rPr lang="ja-JP" altLang="en-US" sz="1400" b="1" dirty="0"/>
              <a:t>○	　</a:t>
            </a:r>
            <a:r>
              <a:rPr lang="ja-JP" altLang="en-US" sz="1400" b="1" dirty="0" smtClean="0"/>
              <a:t>新子育て支援交付金</a:t>
            </a:r>
            <a:r>
              <a:rPr lang="en-US" altLang="ja-JP" sz="1400" dirty="0" smtClean="0"/>
              <a:t>			</a:t>
            </a:r>
            <a:r>
              <a:rPr lang="ja-JP" altLang="en-US" sz="1400" dirty="0" smtClean="0"/>
              <a:t>＜再掲＞</a:t>
            </a:r>
            <a:endParaRPr lang="en-US" altLang="ja-JP" sz="1400" dirty="0" smtClean="0"/>
          </a:p>
          <a:p>
            <a:pPr marL="180000" indent="-457200" algn="just"/>
            <a:r>
              <a:rPr lang="ja-JP" altLang="en-US" sz="1400" b="1" dirty="0"/>
              <a:t>○	　</a:t>
            </a:r>
            <a:r>
              <a:rPr lang="en-US" altLang="ja-JP" sz="1400" b="1" dirty="0" smtClean="0"/>
              <a:t>OSAKA</a:t>
            </a:r>
            <a:r>
              <a:rPr lang="ja-JP" altLang="en-US" sz="1400" b="1" dirty="0"/>
              <a:t>しごとフィールド運営事業</a:t>
            </a:r>
            <a:r>
              <a:rPr lang="en-US" altLang="ja-JP" sz="1400" dirty="0"/>
              <a:t>		</a:t>
            </a:r>
            <a:r>
              <a:rPr lang="ja-JP" altLang="en-US" sz="1400" dirty="0"/>
              <a:t>＜再掲</a:t>
            </a:r>
            <a:r>
              <a:rPr lang="ja-JP" altLang="en-US" sz="1400" dirty="0" smtClean="0"/>
              <a:t>＞</a:t>
            </a:r>
            <a:endParaRPr lang="en-US" altLang="ja-JP" sz="1400" dirty="0"/>
          </a:p>
        </p:txBody>
      </p:sp>
      <p:sp>
        <p:nvSpPr>
          <p:cNvPr id="22" name="正方形/長方形 21"/>
          <p:cNvSpPr/>
          <p:nvPr/>
        </p:nvSpPr>
        <p:spPr>
          <a:xfrm>
            <a:off x="395536" y="4005064"/>
            <a:ext cx="8460940" cy="1384995"/>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t>観光地域づくりと「大阪の食」による魅力創出・発信事業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13,056</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地方創生推進交付金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国内外からの観光客を継続的・安定的に呼び込むために府有のインフラ施設を観光資源化することで、府内各地で多様な楽しみ方をできる都市をめざす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t>ぶどう</a:t>
            </a:r>
            <a:r>
              <a:rPr lang="ja-JP" altLang="en-US" sz="1400" dirty="0"/>
              <a:t>狩りやワイン産地の見学など着地型観光による「大阪の食」のプロモーションの他、観光コンテンツと連携することにより府内周辺部への流れを創出し、その地域でしかできない「大阪の食」の体験を創出する。あわせて</a:t>
            </a:r>
            <a:r>
              <a:rPr lang="ja-JP" altLang="en-US" sz="1400" dirty="0" smtClean="0"/>
              <a:t>、</a:t>
            </a:r>
            <a:r>
              <a:rPr lang="ja-JP" altLang="en-US" sz="1400" dirty="0"/>
              <a:t>海外市場の開拓を図り、</a:t>
            </a:r>
            <a:r>
              <a:rPr lang="ja-JP" altLang="en-US" sz="1400" dirty="0" smtClean="0"/>
              <a:t>海外</a:t>
            </a:r>
            <a:r>
              <a:rPr lang="ja-JP" altLang="en-US" sz="1400" dirty="0"/>
              <a:t>販路拡大をめざす生産者等を支援する</a:t>
            </a:r>
            <a:r>
              <a:rPr lang="ja-JP" altLang="en-US" sz="1400" dirty="0" smtClean="0"/>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763676" y="5445224"/>
            <a:ext cx="7992888" cy="90010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：インフラツーリズムへの参加者数</a:t>
            </a:r>
            <a:r>
              <a:rPr lang="zh-CN" altLang="en-US" sz="1200" dirty="0" smtClean="0">
                <a:solidFill>
                  <a:schemeClr val="tx1"/>
                </a:solidFill>
              </a:rPr>
              <a:t>：</a:t>
            </a:r>
            <a:r>
              <a:rPr lang="en-US" altLang="zh-CN" sz="1200" dirty="0" smtClean="0">
                <a:solidFill>
                  <a:schemeClr val="tx1"/>
                </a:solidFill>
              </a:rPr>
              <a:t>50</a:t>
            </a:r>
            <a:r>
              <a:rPr lang="zh-CN" altLang="en-US" sz="1200" dirty="0" smtClean="0">
                <a:solidFill>
                  <a:schemeClr val="tx1"/>
                </a:solidFill>
              </a:rPr>
              <a:t>人 </a:t>
            </a:r>
            <a:r>
              <a:rPr lang="en-US" altLang="zh-CN" sz="1200" dirty="0" smtClean="0">
                <a:solidFill>
                  <a:schemeClr val="tx1"/>
                </a:solidFill>
              </a:rPr>
              <a:t>【2019</a:t>
            </a:r>
            <a:r>
              <a:rPr lang="ja-JP" altLang="en-US" sz="1200" dirty="0" smtClean="0">
                <a:solidFill>
                  <a:schemeClr val="tx1"/>
                </a:solidFill>
              </a:rPr>
              <a:t>年度</a:t>
            </a:r>
            <a:r>
              <a:rPr lang="en-US" altLang="zh-CN" sz="1200" dirty="0" smtClean="0">
                <a:solidFill>
                  <a:schemeClr val="tx1"/>
                </a:solidFill>
              </a:rPr>
              <a:t>】</a:t>
            </a:r>
          </a:p>
          <a:p>
            <a:pPr marL="396000" indent="-457200"/>
            <a:r>
              <a:rPr lang="ja-JP" altLang="en-US" sz="1200" dirty="0" smtClean="0">
                <a:solidFill>
                  <a:schemeClr val="tx1"/>
                </a:solidFill>
              </a:rPr>
              <a:t>　　　　インフラツーリズムの認知度：</a:t>
            </a:r>
            <a:r>
              <a:rPr lang="en-US" altLang="ja-JP" sz="1200" dirty="0" smtClean="0">
                <a:solidFill>
                  <a:schemeClr val="tx1"/>
                </a:solidFill>
              </a:rPr>
              <a:t>20</a:t>
            </a:r>
            <a:r>
              <a:rPr lang="ja-JP" altLang="en-US" sz="1200" dirty="0" smtClean="0">
                <a:solidFill>
                  <a:schemeClr val="tx1"/>
                </a:solidFill>
              </a:rPr>
              <a:t>％ </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a:t>
            </a:r>
          </a:p>
          <a:p>
            <a:pPr marL="396000" indent="-457200"/>
            <a:r>
              <a:rPr lang="ja-JP" altLang="en-US" sz="1200" dirty="0">
                <a:solidFill>
                  <a:schemeClr val="tx1"/>
                </a:solidFill>
              </a:rPr>
              <a:t>　</a:t>
            </a:r>
            <a:r>
              <a:rPr lang="ja-JP" altLang="en-US" sz="1200" dirty="0" smtClean="0">
                <a:solidFill>
                  <a:schemeClr val="tx1"/>
                </a:solidFill>
              </a:rPr>
              <a:t>　　　輸出</a:t>
            </a:r>
            <a:r>
              <a:rPr lang="ja-JP" altLang="en-US" sz="1200" dirty="0">
                <a:solidFill>
                  <a:schemeClr val="tx1"/>
                </a:solidFill>
              </a:rPr>
              <a:t>に取り組む生産者等の数：７者 </a:t>
            </a:r>
            <a:r>
              <a:rPr lang="en-US" altLang="ja-JP" sz="1200" dirty="0" smtClean="0">
                <a:solidFill>
                  <a:schemeClr val="tx1"/>
                </a:solidFill>
              </a:rPr>
              <a:t>【2019</a:t>
            </a:r>
            <a:r>
              <a:rPr lang="ja-JP" altLang="en-US" sz="1200" dirty="0">
                <a:solidFill>
                  <a:schemeClr val="tx1"/>
                </a:solidFill>
              </a:rPr>
              <a:t>年度</a:t>
            </a:r>
            <a:r>
              <a:rPr lang="en-US" altLang="ja-JP" sz="1200" dirty="0" smtClean="0">
                <a:solidFill>
                  <a:schemeClr val="tx1"/>
                </a:solidFill>
              </a:rPr>
              <a:t>】</a:t>
            </a:r>
            <a:endParaRPr lang="en-US" altLang="ja-JP" sz="1200" dirty="0">
              <a:solidFill>
                <a:schemeClr val="tx1"/>
              </a:solidFill>
            </a:endParaRPr>
          </a:p>
          <a:p>
            <a:pPr marL="396000" indent="-457200"/>
            <a:r>
              <a:rPr lang="ja-JP" altLang="en-US" sz="1200" dirty="0">
                <a:solidFill>
                  <a:schemeClr val="tx1"/>
                </a:solidFill>
              </a:rPr>
              <a:t>　　　　生産者等の</a:t>
            </a:r>
            <a:r>
              <a:rPr lang="ja-JP" altLang="en-US" sz="1200" dirty="0" smtClean="0">
                <a:solidFill>
                  <a:schemeClr val="tx1"/>
                </a:solidFill>
              </a:rPr>
              <a:t>マッチング数：</a:t>
            </a:r>
            <a:r>
              <a:rPr lang="en-US" altLang="ja-JP" sz="1200" dirty="0" smtClean="0">
                <a:solidFill>
                  <a:schemeClr val="tx1"/>
                </a:solidFill>
              </a:rPr>
              <a:t>125</a:t>
            </a:r>
            <a:r>
              <a:rPr lang="ja-JP" altLang="en-US" sz="1200" dirty="0">
                <a:solidFill>
                  <a:schemeClr val="tx1"/>
                </a:solidFill>
              </a:rPr>
              <a:t>件</a:t>
            </a:r>
            <a:r>
              <a:rPr lang="ja-JP" altLang="en-US" sz="1200" dirty="0" smtClean="0">
                <a:solidFill>
                  <a:schemeClr val="tx1"/>
                </a:solidFill>
              </a:rPr>
              <a:t> </a:t>
            </a:r>
            <a:r>
              <a:rPr lang="en-US" altLang="ja-JP" sz="1200" dirty="0" smtClean="0">
                <a:solidFill>
                  <a:schemeClr val="tx1"/>
                </a:solidFill>
              </a:rPr>
              <a:t>【2019</a:t>
            </a:r>
            <a:r>
              <a:rPr lang="ja-JP" altLang="en-US" sz="1200" dirty="0">
                <a:solidFill>
                  <a:schemeClr val="tx1"/>
                </a:solidFill>
              </a:rPr>
              <a:t>年度</a:t>
            </a:r>
            <a:r>
              <a:rPr lang="en-US" altLang="ja-JP" sz="1200" dirty="0" smtClean="0">
                <a:solidFill>
                  <a:schemeClr val="tx1"/>
                </a:solidFill>
              </a:rPr>
              <a:t>】</a:t>
            </a:r>
            <a:endParaRPr lang="ja-JP" altLang="en-US" sz="1200" dirty="0">
              <a:solidFill>
                <a:schemeClr val="tx1"/>
              </a:solidFill>
            </a:endParaRPr>
          </a:p>
        </p:txBody>
      </p:sp>
      <p:pic>
        <p:nvPicPr>
          <p:cNvPr id="14"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52750" y="648332"/>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28814" y="648332"/>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154682"/>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17440</TotalTime>
  <Words>408</Words>
  <Application>Microsoft Office PowerPoint</Application>
  <PresentationFormat>画面に合わせる (4:3)</PresentationFormat>
  <Paragraphs>149</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中村　亮太</cp:lastModifiedBy>
  <cp:revision>1157</cp:revision>
  <cp:lastPrinted>2019-02-18T04:18:55Z</cp:lastPrinted>
  <dcterms:created xsi:type="dcterms:W3CDTF">2015-04-22T03:25:50Z</dcterms:created>
  <dcterms:modified xsi:type="dcterms:W3CDTF">2019-02-19T01:14:48Z</dcterms:modified>
</cp:coreProperties>
</file>