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notesMasterIdLst>
    <p:notesMasterId r:id="rId41"/>
  </p:notesMasterIdLst>
  <p:sldIdLst>
    <p:sldId id="267" r:id="rId11"/>
    <p:sldId id="302" r:id="rId12"/>
    <p:sldId id="299" r:id="rId13"/>
    <p:sldId id="300" r:id="rId14"/>
    <p:sldId id="277" r:id="rId15"/>
    <p:sldId id="291" r:id="rId16"/>
    <p:sldId id="265" r:id="rId17"/>
    <p:sldId id="308" r:id="rId18"/>
    <p:sldId id="306" r:id="rId19"/>
    <p:sldId id="263" r:id="rId20"/>
    <p:sldId id="278" r:id="rId21"/>
    <p:sldId id="279" r:id="rId22"/>
    <p:sldId id="293" r:id="rId23"/>
    <p:sldId id="280" r:id="rId24"/>
    <p:sldId id="281" r:id="rId25"/>
    <p:sldId id="282" r:id="rId26"/>
    <p:sldId id="301" r:id="rId27"/>
    <p:sldId id="283" r:id="rId28"/>
    <p:sldId id="284" r:id="rId29"/>
    <p:sldId id="286" r:id="rId30"/>
    <p:sldId id="270" r:id="rId31"/>
    <p:sldId id="295" r:id="rId32"/>
    <p:sldId id="296" r:id="rId33"/>
    <p:sldId id="304" r:id="rId34"/>
    <p:sldId id="290" r:id="rId35"/>
    <p:sldId id="285" r:id="rId36"/>
    <p:sldId id="288" r:id="rId37"/>
    <p:sldId id="305" r:id="rId38"/>
    <p:sldId id="307" r:id="rId39"/>
    <p:sldId id="294" r:id="rId4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2580" autoAdjust="0"/>
  </p:normalViewPr>
  <p:slideViewPr>
    <p:cSldViewPr>
      <p:cViewPr>
        <p:scale>
          <a:sx n="76" d="100"/>
          <a:sy n="76" d="100"/>
        </p:scale>
        <p:origin x="-112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578F4-2EC6-4193-8109-2A1FB6825C94}" type="datetimeFigureOut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CA8DE-BF97-4353-818B-7690A64BB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27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A8DE-BF97-4353-818B-7690A64BB69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06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65E41-6C22-4337-A917-207D71B10F3B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2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0000-B2EA-4031-977A-CB1EDCDCE16F}" type="datetime1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67173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468D009E-D4C7-489C-ACD0-30498F6D6B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364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A0FB-1709-4485-8D7A-9FA55A09E287}" type="datetime1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7565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AA07-FC1F-4120-9B34-C7161485680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276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E2E-A133-4123-9C3D-643608032BA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536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5D60-1E91-4A02-A5B2-368D9AE412F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015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E577-0B9C-43D0-813A-3CFE3A0BF83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166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74C-DC4D-49CE-A25F-8E866117305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297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0DC2-149D-424F-A47B-61C7406723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380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071B-44B2-40A9-8943-12934325BEE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857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AE0C-7A5B-4CC7-8115-E45EC501A5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280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85E3-5DB8-4A6F-972A-B13673C7E6E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98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DC4A-082C-4C28-8033-C90E5AFFD69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4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32B9-DE3C-42B7-A223-EAB2FB990CE6}" type="datetime1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8701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C35D-F273-46E3-A285-BA2F7554F2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7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B91C-ADD3-4F66-ACF2-60EE98C7F6B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6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1420-ABA2-4968-8CD5-91F53DE32EE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5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F62B-A8EA-45E3-9349-D6C13D1D8D1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2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4983-149E-40D3-9481-35E950AD12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9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E7A-6D0A-45D7-BD73-B813EF0F43B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5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36F2-8F4F-4711-90F3-A51896F7F39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5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BB03-2FF4-499E-862C-82B3F8CF4AB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68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7ABE-1670-4D9F-BF4D-9AD05266B20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0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2EE-3C1B-4BF4-949A-3837057781AB}" type="datetime1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73403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468D009E-D4C7-489C-ACD0-30498F6D6B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7779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9D11-9768-4288-8F5D-8194DF05821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31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399A-6B4A-4831-B4AA-88E59594510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79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94FC-68B8-4E3F-A90E-0331657691D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26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1101-FC7B-4FA1-89C3-FFE5419CC6D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98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6DBC-8560-48B0-93AC-67F9BCD687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F0B-9DD3-45FF-B3E9-40EF63282CD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66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9B9F-1745-4FCF-A551-B2C0927143F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60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90D6-AE02-467C-A356-8CDBEC4C412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76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41E9-DDAD-4A54-82B2-E0CA4D4216A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7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43EB-A150-486E-BF2A-4EA3955710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6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5933-92F3-404C-827C-518DBE4CCF83}" type="datetime1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87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4F6C-8848-4E91-8E45-5C1CAD156FB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33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82D3-BD54-489E-96B6-12ADF31D0B8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5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4E20-198D-4357-B2A6-81D2DD7907E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2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5F80-B5D7-4EB5-AF47-4DF5D31E03C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71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BEE1-A077-4663-9FB2-C5F247852E8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46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6666-4BD3-44F4-B57D-E1A3DAEC51F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36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23DE-79E2-4F79-8B1B-4CECA3CA51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4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4F5B-D7B4-444D-AA90-17110214122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94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D147-65B0-40A7-A096-FB752DEE3A7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4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1F98-C816-4959-AF52-D77A81A8DA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8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3A52-4A55-412F-B6C1-C6834328649C}" type="datetime1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043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06B0-CE5E-4159-9328-2556309F8FE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66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9A53-364F-495B-9C86-0D94E06E1C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54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1311-9D6E-4652-B0D4-4CC90570094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77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FBC6-2078-47F6-8379-B8042F01C08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36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3DCE-8BA6-4BA0-BE2F-E6DC5F528DE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30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FBC8-DA90-49EE-9A10-CCD7770BE55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2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2EC4-6F09-4B85-A548-C5650488C43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70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703B-55B3-4AB7-B4AE-ED177A8BCB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00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24D-390D-4FFF-AF41-385512B5050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14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80D5-C6C2-4483-9116-8440EAE8953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1E31-E233-49B7-BD6D-0643F38E6DFA}" type="datetime1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093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0D0-E882-4CF1-BB1A-B2ED898332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68B5-C7F9-43FF-979E-D87CFF77E69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535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085E-DF94-46FC-8CE1-751FFF16E1D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17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89BD-1BA3-413E-BE80-152DF71442E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12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12D1-84FB-4D53-BE69-4C25C6BEE5B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0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8575-35F4-4C11-8BB5-D42C4DEDA2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061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126-3395-4E0D-96C0-6261951DCD5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18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D7C-4CF7-4949-AAF1-4AF7B1B59E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82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9378-B1E8-41D9-9FA5-0257034A109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42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1BEB-BE5D-4A04-8B99-499ED907DF2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1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F66-A27F-401B-BDD5-A6FBECA0F0C5}" type="datetime1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329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0271-7978-449F-860C-AE357109D72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099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A6BC-E7E1-4B14-8082-FA1DBA7209F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67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5D6-213D-4D7C-8797-F6FAAB711ED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07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9B4C-1C17-46F8-8BFC-ED708472F87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324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4D52-7A3E-40D2-B45E-C202A69A8B7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29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BA68-9939-4E64-AB54-EBFB92C86BB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24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630E-C8CA-431F-A540-D345CDA06C2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25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1734-1BDC-4151-B017-DC1EE0B32AD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87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A96C-3557-48AE-99C3-C23297912A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60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6D34-90AD-4C61-8EA9-4FC25A487D2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8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E96-DAE9-4854-8DB8-371812062920}" type="datetime1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8601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611F-028D-41AE-BE8E-585C0D3273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775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A8A6-91F8-48B1-BC7B-F181A508B6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71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51C3-70B2-4CAE-B64D-C9BE2FC8B9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875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2C8-5ECC-4A44-9BF3-C40B48DC5A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075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F348-4A93-41B2-8EA6-53F31417D2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171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3C6B-09F0-4CAA-AA0A-86CE38FFBBE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1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6CC7-156B-4BDB-8124-11CD801EE9F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864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1715-6A0E-4328-90EF-F06CFB56B0B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981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C44E-38E6-4659-A8EC-F2776A7D44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27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9DB8-30DE-4874-9412-732D961D01B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3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B3E-0B7D-4146-8C00-558DFE41E40E}" type="datetime1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1282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95E7-2A24-40D4-A005-825DF04C0E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125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9EF-40AF-4802-B6D5-C3568556F2B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282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FEDA-212A-4F1C-91E6-3C9AE2DC210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0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D534-F870-4794-B234-BA9E3E47607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694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4C90-63E0-4FCE-997A-39D623657E1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566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AF4C-A0D4-4FFC-91B8-33BE7436121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826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3091-1222-4456-B3F0-BA2FA19DE9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6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5677-A563-4CF8-8AC2-A1B99528D9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488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F653-4B70-4331-9BFD-099B3801E4C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632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3013-8CEE-4904-8721-BF083B02AC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6B69-9FA3-46AF-9242-CB45343BF1DF}" type="datetime1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097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67D5-E73F-42C3-99F4-C4EF1B915B6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417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E4AD-90B9-4977-A31B-C8D71C2EEB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21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4532-1BB6-45E9-8A94-F70C7BD7DE4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424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21E2-AF22-4AB0-BC85-CE4DA053E55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275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4DF-DDCE-42BB-AAB9-2DC440848E5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395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2324-ED5F-4B56-97C1-6EB7CBE17FB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84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C61F-20C4-485E-8E8A-35D24955A99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03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67C8-6474-4DDC-B93B-6AF97565D2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677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7471-51F6-45E5-B2BB-FC676E8BF5C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321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8419-AAFB-4209-89A6-67804B81DC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3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0A13-0287-4C3C-8332-CE26503DE97A}" type="datetime1">
              <a:rPr kumimoji="1" lang="ja-JP" altLang="en-US" smtClean="0"/>
              <a:t>2018/7/24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58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C72F4-60A3-4041-83FA-C34109D17EE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2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FC25-624A-49F1-968B-1D7F79A0321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1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B8D6-0051-4FC9-9F2E-EB932F68006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6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DFDB-EAE9-497C-B143-7E237535064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0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3EC9-68ED-48A5-A58E-CA1DE989AA2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9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6B549-F2D8-44E5-8289-06E31A13B8F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2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698CC-14B7-45B7-A603-4D33B31C70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0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7EE6-7525-491F-9778-39BDB397DCF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0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A5F6B-2DBC-4507-8B56-DCC4162F972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2018/7/24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7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kumimoji="1" lang="en-US" altLang="ja-JP" sz="4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kumimoji="1" lang="ja-JP" altLang="en-US" sz="3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大阪府の将来推計人口について</a:t>
            </a:r>
            <a:r>
              <a:rPr lang="en-US" altLang="ja-JP" sz="4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4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4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4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4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4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3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２０１８年７月</a:t>
            </a:r>
            <a:r>
              <a:rPr lang="en-US" altLang="ja-JP" sz="3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3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3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3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3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大阪府政策企画部企画室計画課</a:t>
            </a:r>
            <a:endParaRPr kumimoji="1" lang="ja-JP" altLang="en-US" sz="3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7236296" y="584449"/>
            <a:ext cx="1510468" cy="3962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dirty="0" smtClean="0">
                <a:latin typeface="+mj-ea"/>
                <a:cs typeface="Meiryo UI" panose="020B0604030504040204" pitchFamily="50" charset="-128"/>
              </a:rPr>
              <a:t>資料</a:t>
            </a:r>
            <a:r>
              <a:rPr lang="en-US" altLang="ja-JP" sz="2000" b="1" dirty="0" smtClean="0">
                <a:latin typeface="+mj-ea"/>
                <a:cs typeface="Meiryo UI" panose="020B0604030504040204" pitchFamily="50" charset="-128"/>
              </a:rPr>
              <a:t>3</a:t>
            </a:r>
            <a:endParaRPr lang="ja-JP" altLang="en-US" sz="3200" b="1" dirty="0">
              <a:latin typeface="+mj-ea"/>
              <a:cs typeface="Meiryo UI" panose="020B060403050404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984268" y="8384"/>
            <a:ext cx="2014524" cy="5760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 smtClean="0">
                <a:latin typeface="+mj-ea"/>
                <a:cs typeface="Meiryo UI" panose="020B0604030504040204" pitchFamily="50" charset="-128"/>
              </a:rPr>
              <a:t>（未定稿）</a:t>
            </a:r>
            <a:endParaRPr lang="ja-JP" altLang="en-US" sz="4400" b="1" dirty="0">
              <a:latin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8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18610"/>
            <a:ext cx="8424936" cy="12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．推計結果</a:t>
            </a:r>
            <a:endParaRPr kumimoji="1"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7504" y="1052736"/>
            <a:ext cx="89644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推計は、</a:t>
            </a:r>
            <a:r>
              <a:rPr kumimoji="1"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より人口減少が少し緩やかになっており、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2040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年時点で、</a:t>
            </a: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約</a:t>
            </a:r>
            <a:r>
              <a:rPr lang="en-US" altLang="ja-JP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26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万人の上振れとなっています。</a:t>
            </a:r>
            <a:endParaRPr kumimoji="1" lang="en-US" altLang="ja-JP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44" y="6624736"/>
            <a:ext cx="5721275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年府推計の</a:t>
            </a:r>
            <a:r>
              <a:rPr lang="en-US" altLang="ja-JP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年の値は、総務省「</a:t>
            </a:r>
            <a:r>
              <a:rPr lang="ja-JP" altLang="en-US" sz="1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国勢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調査」に</a:t>
            </a:r>
            <a:r>
              <a:rPr lang="ja-JP" altLang="en-US" sz="1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よる実績値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kumimoji="1" lang="ja-JP" altLang="en-US" sz="1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804248" y="5931278"/>
            <a:ext cx="864096" cy="234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804248" y="6408816"/>
            <a:ext cx="864096" cy="234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5496" y="764704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（１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en-US" altLang="ja-JP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7343858" cy="361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6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6" y="2012404"/>
            <a:ext cx="8684304" cy="451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07504" y="788511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</a:t>
            </a:r>
            <a:r>
              <a:rPr lang="ja-JP" altLang="ja-JP" dirty="0" smtClean="0">
                <a:solidFill>
                  <a:prstClr val="black"/>
                </a:solidFill>
              </a:rPr>
              <a:t>大阪府</a:t>
            </a:r>
            <a:r>
              <a:rPr lang="ja-JP" altLang="ja-JP" dirty="0">
                <a:solidFill>
                  <a:prstClr val="black"/>
                </a:solidFill>
              </a:rPr>
              <a:t>の人口</a:t>
            </a:r>
            <a:r>
              <a:rPr lang="ja-JP" altLang="ja-JP" dirty="0" smtClean="0">
                <a:solidFill>
                  <a:prstClr val="black"/>
                </a:solidFill>
              </a:rPr>
              <a:t>は</a:t>
            </a:r>
            <a:r>
              <a:rPr lang="en-US" altLang="ja-JP" dirty="0" smtClean="0">
                <a:solidFill>
                  <a:prstClr val="black"/>
                </a:solidFill>
              </a:rPr>
              <a:t>2010</a:t>
            </a:r>
            <a:r>
              <a:rPr lang="ja-JP" altLang="en-US" dirty="0" smtClean="0">
                <a:solidFill>
                  <a:prstClr val="black"/>
                </a:solidFill>
              </a:rPr>
              <a:t>年をピークとして減少期に突入し、</a:t>
            </a:r>
            <a:r>
              <a:rPr lang="en-US" altLang="ja-JP" dirty="0" smtClean="0">
                <a:solidFill>
                  <a:prstClr val="black"/>
                </a:solidFill>
              </a:rPr>
              <a:t>2015</a:t>
            </a:r>
            <a:r>
              <a:rPr lang="ja-JP" altLang="ja-JP" dirty="0" smtClean="0">
                <a:solidFill>
                  <a:prstClr val="black"/>
                </a:solidFill>
              </a:rPr>
              <a:t>年は</a:t>
            </a:r>
            <a:r>
              <a:rPr lang="en-US" altLang="ja-JP" dirty="0" smtClean="0">
                <a:solidFill>
                  <a:prstClr val="black"/>
                </a:solidFill>
              </a:rPr>
              <a:t>884</a:t>
            </a:r>
            <a:r>
              <a:rPr lang="ja-JP" altLang="ja-JP" dirty="0" smtClean="0">
                <a:solidFill>
                  <a:prstClr val="black"/>
                </a:solidFill>
              </a:rPr>
              <a:t>万人</a:t>
            </a:r>
            <a:r>
              <a:rPr lang="ja-JP" altLang="ja-JP" dirty="0">
                <a:solidFill>
                  <a:prstClr val="black"/>
                </a:solidFill>
              </a:rPr>
              <a:t>と</a:t>
            </a:r>
            <a:r>
              <a:rPr lang="ja-JP" altLang="ja-JP" dirty="0" smtClean="0">
                <a:solidFill>
                  <a:prstClr val="black"/>
                </a:solidFill>
              </a:rPr>
              <a:t>、約</a:t>
            </a:r>
            <a:r>
              <a:rPr lang="en-US" altLang="ja-JP" dirty="0" smtClean="0">
                <a:solidFill>
                  <a:prstClr val="black"/>
                </a:solidFill>
              </a:rPr>
              <a:t>3</a:t>
            </a:r>
            <a:r>
              <a:rPr lang="ja-JP" altLang="ja-JP" dirty="0" smtClean="0">
                <a:solidFill>
                  <a:prstClr val="black"/>
                </a:solidFill>
              </a:rPr>
              <a:t>万人</a:t>
            </a:r>
            <a:endParaRPr lang="en-US" altLang="ja-JP" dirty="0">
              <a:solidFill>
                <a:prstClr val="black"/>
              </a:solidFill>
            </a:endParaRPr>
          </a:p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</a:rPr>
              <a:t>　 減少</a:t>
            </a:r>
            <a:r>
              <a:rPr lang="ja-JP" altLang="ja-JP" dirty="0" smtClean="0">
                <a:solidFill>
                  <a:prstClr val="black"/>
                </a:solidFill>
              </a:rPr>
              <a:t>しました。今後</a:t>
            </a:r>
            <a:r>
              <a:rPr lang="ja-JP" altLang="en-US" dirty="0" smtClean="0">
                <a:solidFill>
                  <a:prstClr val="black"/>
                </a:solidFill>
              </a:rPr>
              <a:t>、</a:t>
            </a:r>
            <a:r>
              <a:rPr lang="ja-JP" altLang="ja-JP" dirty="0" smtClean="0">
                <a:solidFill>
                  <a:prstClr val="black"/>
                </a:solidFill>
              </a:rPr>
              <a:t>減少</a:t>
            </a:r>
            <a:r>
              <a:rPr lang="ja-JP" altLang="en-US" dirty="0" smtClean="0">
                <a:solidFill>
                  <a:prstClr val="black"/>
                </a:solidFill>
              </a:rPr>
              <a:t>傾向は続き</a:t>
            </a:r>
            <a:r>
              <a:rPr lang="ja-JP" altLang="ja-JP" dirty="0" smtClean="0">
                <a:solidFill>
                  <a:prstClr val="black"/>
                </a:solidFill>
              </a:rPr>
              <a:t>、</a:t>
            </a:r>
            <a:r>
              <a:rPr lang="en-US" altLang="ja-JP" dirty="0" smtClean="0">
                <a:solidFill>
                  <a:prstClr val="black"/>
                </a:solidFill>
              </a:rPr>
              <a:t>2045</a:t>
            </a:r>
            <a:r>
              <a:rPr lang="ja-JP" altLang="ja-JP" dirty="0" smtClean="0">
                <a:solidFill>
                  <a:prstClr val="black"/>
                </a:solidFill>
              </a:rPr>
              <a:t>年</a:t>
            </a:r>
            <a:r>
              <a:rPr lang="ja-JP" altLang="ja-JP" dirty="0">
                <a:solidFill>
                  <a:prstClr val="black"/>
                </a:solidFill>
              </a:rPr>
              <a:t>に</a:t>
            </a:r>
            <a:r>
              <a:rPr lang="ja-JP" altLang="ja-JP" dirty="0" smtClean="0">
                <a:solidFill>
                  <a:prstClr val="black"/>
                </a:solidFill>
              </a:rPr>
              <a:t>は</a:t>
            </a:r>
            <a:r>
              <a:rPr lang="en-US" altLang="ja-JP" dirty="0" smtClean="0">
                <a:solidFill>
                  <a:prstClr val="black"/>
                </a:solidFill>
              </a:rPr>
              <a:t>748</a:t>
            </a:r>
            <a:r>
              <a:rPr lang="ja-JP" altLang="ja-JP" dirty="0" smtClean="0">
                <a:solidFill>
                  <a:prstClr val="black"/>
                </a:solidFill>
              </a:rPr>
              <a:t>万人</a:t>
            </a:r>
            <a:r>
              <a:rPr lang="ja-JP" altLang="ja-JP" dirty="0">
                <a:solidFill>
                  <a:prstClr val="black"/>
                </a:solidFill>
              </a:rPr>
              <a:t>となり</a:t>
            </a:r>
            <a:r>
              <a:rPr lang="ja-JP" altLang="ja-JP" dirty="0" smtClean="0">
                <a:solidFill>
                  <a:prstClr val="black"/>
                </a:solidFill>
              </a:rPr>
              <a:t>、</a:t>
            </a:r>
            <a:r>
              <a:rPr lang="en-US" altLang="ja-JP" dirty="0" smtClean="0">
                <a:solidFill>
                  <a:prstClr val="black"/>
                </a:solidFill>
              </a:rPr>
              <a:t>2015</a:t>
            </a:r>
            <a:r>
              <a:rPr lang="ja-JP" altLang="en-US" dirty="0" smtClean="0">
                <a:solidFill>
                  <a:prstClr val="black"/>
                </a:solidFill>
              </a:rPr>
              <a:t>年からの</a:t>
            </a:r>
            <a:r>
              <a:rPr lang="en-US" altLang="ja-JP" dirty="0" smtClean="0">
                <a:solidFill>
                  <a:prstClr val="black"/>
                </a:solidFill>
              </a:rPr>
              <a:t>30</a:t>
            </a:r>
            <a:r>
              <a:rPr lang="ja-JP" altLang="ja-JP" dirty="0" smtClean="0">
                <a:solidFill>
                  <a:prstClr val="black"/>
                </a:solidFill>
              </a:rPr>
              <a:t>年間</a:t>
            </a:r>
            <a:r>
              <a:rPr lang="ja-JP" altLang="en-US" dirty="0" smtClean="0">
                <a:solidFill>
                  <a:prstClr val="black"/>
                </a:solidFill>
              </a:rPr>
              <a:t>で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180000" indent="-457200" algn="just"/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136</a:t>
            </a:r>
            <a:r>
              <a:rPr lang="ja-JP" altLang="ja-JP" dirty="0" smtClean="0">
                <a:solidFill>
                  <a:prstClr val="black"/>
                </a:solidFill>
              </a:rPr>
              <a:t>万人の</a:t>
            </a:r>
            <a:r>
              <a:rPr lang="ja-JP" altLang="ja-JP" dirty="0">
                <a:solidFill>
                  <a:prstClr val="black"/>
                </a:solidFill>
              </a:rPr>
              <a:t>急激な</a:t>
            </a:r>
            <a:r>
              <a:rPr lang="ja-JP" altLang="ja-JP" dirty="0" smtClean="0">
                <a:solidFill>
                  <a:prstClr val="black"/>
                </a:solidFill>
              </a:rPr>
              <a:t>減少</a:t>
            </a:r>
            <a:r>
              <a:rPr lang="ja-JP" altLang="en-US" dirty="0" smtClean="0">
                <a:solidFill>
                  <a:prstClr val="black"/>
                </a:solidFill>
              </a:rPr>
              <a:t>（▲</a:t>
            </a:r>
            <a:r>
              <a:rPr lang="en-US" altLang="ja-JP" dirty="0" smtClean="0">
                <a:solidFill>
                  <a:prstClr val="black"/>
                </a:solidFill>
              </a:rPr>
              <a:t>15.4</a:t>
            </a:r>
            <a:r>
              <a:rPr lang="ja-JP" altLang="en-US" dirty="0" smtClean="0">
                <a:solidFill>
                  <a:prstClr val="black"/>
                </a:solidFill>
              </a:rPr>
              <a:t>％）が</a:t>
            </a:r>
            <a:r>
              <a:rPr lang="ja-JP" altLang="ja-JP" dirty="0" smtClean="0">
                <a:solidFill>
                  <a:prstClr val="black"/>
                </a:solidFill>
              </a:rPr>
              <a:t>見込</a:t>
            </a:r>
            <a:r>
              <a:rPr lang="ja-JP" altLang="en-US" dirty="0" smtClean="0">
                <a:solidFill>
                  <a:prstClr val="black"/>
                </a:solidFill>
              </a:rPr>
              <a:t>まれて</a:t>
            </a:r>
            <a:r>
              <a:rPr lang="ja-JP" altLang="ja-JP" dirty="0" smtClean="0">
                <a:solidFill>
                  <a:prstClr val="black"/>
                </a:solidFill>
              </a:rPr>
              <a:t>います。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この傾向が続くと、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2065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年には、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600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万人程度まで減少する可能性があります。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 </a:t>
            </a:r>
            <a:endParaRPr lang="en-US" altLang="ja-JP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3563888" y="2099694"/>
            <a:ext cx="2691863" cy="393202"/>
            <a:chOff x="3533825" y="3967565"/>
            <a:chExt cx="2643186" cy="372766"/>
          </a:xfrm>
        </p:grpSpPr>
        <p:sp>
          <p:nvSpPr>
            <p:cNvPr id="24" name="直線コネクタ 2"/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直線コネクタ 4"/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テキスト ボックス 9"/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7" name="テキスト ボックス 10"/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5496" y="33265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（２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）人口推計の推移と将来推計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051720" y="6672312"/>
            <a:ext cx="6626287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資料：</a:t>
            </a:r>
            <a:r>
              <a:rPr lang="en-US" altLang="ja-JP" sz="1000" dirty="0">
                <a:solidFill>
                  <a:prstClr val="black"/>
                </a:solidFill>
                <a:cs typeface="Meiryo UI" panose="020B0604030504040204" pitchFamily="50" charset="-128"/>
              </a:rPr>
              <a:t> 2015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年までは総務省「国勢調査」、 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2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5" y="2266806"/>
            <a:ext cx="4691540" cy="368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" y="4365104"/>
            <a:ext cx="3356832" cy="24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240360" cy="245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455876" y="6309320"/>
            <a:ext cx="5580620" cy="1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lvl="1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資料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：地域経済分析システム（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RESAS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）および</a:t>
            </a:r>
            <a:r>
              <a:rPr lang="en-US" altLang="ja-JP" sz="1000" dirty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7504" y="76470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大阪府の人口構成は、高度成長期の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1980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年は、都市に多くみられる「星型」を示して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　 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いましたが、少子・高齢化の進展に伴い、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年には「つぼ型」を示しています。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年には、いわゆる「団塊ジュニア世代」が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70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歳を超え、より逆三角形に近い「つぼ型」に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　 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遷移することが見込まれます。　　</a:t>
            </a:r>
            <a:endParaRPr lang="en-US" altLang="ja-JP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9552" y="192786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</a:rPr>
              <a:t>【</a:t>
            </a:r>
            <a:r>
              <a:rPr lang="en-US" altLang="ja-JP" sz="1200" dirty="0">
                <a:solidFill>
                  <a:prstClr val="black"/>
                </a:solidFill>
              </a:rPr>
              <a:t>1980</a:t>
            </a:r>
            <a:r>
              <a:rPr lang="ja-JP" altLang="en-US" sz="1200" dirty="0">
                <a:solidFill>
                  <a:prstClr val="black"/>
                </a:solidFill>
              </a:rPr>
              <a:t>年</a:t>
            </a:r>
            <a:r>
              <a:rPr lang="en-US" altLang="ja-JP" sz="1200" dirty="0" smtClean="0">
                <a:solidFill>
                  <a:prstClr val="black"/>
                </a:solidFill>
              </a:rPr>
              <a:t>】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9552" y="4410649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</a:rPr>
              <a:t>【</a:t>
            </a:r>
            <a:r>
              <a:rPr lang="en-US" altLang="ja-JP" sz="1200" dirty="0">
                <a:solidFill>
                  <a:prstClr val="black"/>
                </a:solidFill>
              </a:rPr>
              <a:t>2015</a:t>
            </a:r>
            <a:r>
              <a:rPr lang="ja-JP" altLang="en-US" sz="1200" dirty="0" smtClean="0">
                <a:solidFill>
                  <a:prstClr val="black"/>
                </a:solidFill>
              </a:rPr>
              <a:t>年</a:t>
            </a:r>
            <a:r>
              <a:rPr lang="en-US" altLang="ja-JP" sz="1200" dirty="0" smtClean="0">
                <a:solidFill>
                  <a:prstClr val="black"/>
                </a:solidFill>
              </a:rPr>
              <a:t>】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47964" y="226680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</a:rPr>
              <a:t>【2045</a:t>
            </a:r>
            <a:r>
              <a:rPr lang="ja-JP" altLang="en-US" sz="1200" dirty="0" smtClean="0">
                <a:solidFill>
                  <a:prstClr val="black"/>
                </a:solidFill>
              </a:rPr>
              <a:t>年</a:t>
            </a:r>
            <a:r>
              <a:rPr lang="en-US" altLang="ja-JP" sz="1200" dirty="0" smtClean="0">
                <a:solidFill>
                  <a:prstClr val="black"/>
                </a:solidFill>
              </a:rPr>
              <a:t>】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9730" y="1839193"/>
            <a:ext cx="282190" cy="1496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500" dirty="0" smtClean="0">
                <a:solidFill>
                  <a:prstClr val="black"/>
                </a:solidFill>
              </a:rPr>
              <a:t>（人）</a:t>
            </a:r>
            <a:endParaRPr lang="ja-JP" altLang="en-US" sz="50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98410" y="2543805"/>
            <a:ext cx="282190" cy="1496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500" dirty="0" smtClean="0">
                <a:solidFill>
                  <a:prstClr val="black"/>
                </a:solidFill>
              </a:rPr>
              <a:t>（人）</a:t>
            </a:r>
            <a:endParaRPr lang="ja-JP" altLang="en-US" sz="500" dirty="0">
              <a:solidFill>
                <a:prstClr val="black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42185" y="4359473"/>
            <a:ext cx="282190" cy="1496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500" dirty="0" smtClean="0">
                <a:solidFill>
                  <a:prstClr val="black"/>
                </a:solidFill>
              </a:rPr>
              <a:t>（人）</a:t>
            </a:r>
            <a:endParaRPr lang="ja-JP" altLang="en-US" sz="50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5496" y="33265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男女別・</a:t>
            </a:r>
            <a:r>
              <a:rPr lang="en-US" altLang="ja-JP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歳階級別人口ピラミッド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5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47" y="2060848"/>
            <a:ext cx="6247261" cy="205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48" y="4293096"/>
            <a:ext cx="6247260" cy="205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4113" name="Rectangle 4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 </a:t>
            </a:r>
            <a:endParaRPr lang="en-US" altLang="ja-JP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22" name="Rectangle 59"/>
          <p:cNvSpPr>
            <a:spLocks noChangeArrowheads="1"/>
          </p:cNvSpPr>
          <p:nvPr/>
        </p:nvSpPr>
        <p:spPr bwMode="auto">
          <a:xfrm>
            <a:off x="304800" y="3333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4123" name="Rectangle 65"/>
          <p:cNvSpPr>
            <a:spLocks noChangeArrowheads="1"/>
          </p:cNvSpPr>
          <p:nvPr/>
        </p:nvSpPr>
        <p:spPr bwMode="auto">
          <a:xfrm>
            <a:off x="3048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096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200" dirty="0" smtClean="0">
              <a:solidFill>
                <a:prstClr val="black"/>
              </a:solidFill>
              <a:latin typeface="Arial" pitchFamily="34" charset="0"/>
              <a:ea typeface="ＭＳ 明朝" pitchFamily="17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 </a:t>
            </a:r>
            <a:endParaRPr lang="en-US" altLang="ja-JP" sz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5496" y="76470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1950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年代半ば以降に大阪府に大量に流入してきた「団塊世代」と、その子どもたちである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　 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「団塊ジュニア世代」の人口が多く、これらの２つの世代が順に高齢化していく一方、「団塊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　 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ジュニア世代」が出産年齢を迎えた時期に、出生率が低下したこともあいまって、“人口の波”が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　 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訪れなかったため、今後全体として緩やかに減少していくことが見込まれます。　　</a:t>
            </a:r>
            <a:endParaRPr lang="ja-JP" altLang="ja-JP" dirty="0">
              <a:solidFill>
                <a:prstClr val="black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4094618" y="2374496"/>
            <a:ext cx="4149790" cy="3044746"/>
            <a:chOff x="3396431" y="2204864"/>
            <a:chExt cx="3242024" cy="2696385"/>
          </a:xfrm>
        </p:grpSpPr>
        <p:sp>
          <p:nvSpPr>
            <p:cNvPr id="5" name="四角形吹き出し 4"/>
            <p:cNvSpPr/>
            <p:nvPr/>
          </p:nvSpPr>
          <p:spPr>
            <a:xfrm>
              <a:off x="3739408" y="2204864"/>
              <a:ext cx="873822" cy="216024"/>
            </a:xfrm>
            <a:prstGeom prst="wedgeRectCallout">
              <a:avLst>
                <a:gd name="adj1" fmla="val -602"/>
                <a:gd name="adj2" fmla="val 88955"/>
              </a:avLst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ja-JP" altLang="en-US" sz="900" dirty="0" smtClean="0">
                  <a:solidFill>
                    <a:prstClr val="black"/>
                  </a:solidFill>
                </a:rPr>
                <a:t>団塊ジュニア世代</a:t>
              </a:r>
              <a:endParaRPr lang="ja-JP" alt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41" name="四角形吹き出し 40"/>
            <p:cNvSpPr/>
            <p:nvPr/>
          </p:nvSpPr>
          <p:spPr>
            <a:xfrm>
              <a:off x="5079459" y="2222029"/>
              <a:ext cx="514151" cy="216024"/>
            </a:xfrm>
            <a:prstGeom prst="wedgeRectCallout">
              <a:avLst>
                <a:gd name="adj1" fmla="val -602"/>
                <a:gd name="adj2" fmla="val 88955"/>
              </a:avLst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ja-JP" altLang="en-US" sz="900" dirty="0" smtClean="0">
                  <a:solidFill>
                    <a:prstClr val="black"/>
                  </a:solidFill>
                </a:rPr>
                <a:t>団塊</a:t>
              </a:r>
              <a:r>
                <a:rPr lang="ja-JP" altLang="en-US" sz="900" dirty="0">
                  <a:solidFill>
                    <a:prstClr val="black"/>
                  </a:solidFill>
                </a:rPr>
                <a:t>世代</a:t>
              </a:r>
            </a:p>
          </p:txBody>
        </p:sp>
        <p:cxnSp>
          <p:nvCxnSpPr>
            <p:cNvPr id="11" name="直線コネクタ 10"/>
            <p:cNvCxnSpPr>
              <a:endCxn id="42" idx="4"/>
            </p:cNvCxnSpPr>
            <p:nvPr/>
          </p:nvCxnSpPr>
          <p:spPr>
            <a:xfrm>
              <a:off x="4229855" y="2551013"/>
              <a:ext cx="1282545" cy="2004306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5332222" y="2551013"/>
              <a:ext cx="1306233" cy="1950889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四角形吹き出し 41"/>
            <p:cNvSpPr/>
            <p:nvPr/>
          </p:nvSpPr>
          <p:spPr>
            <a:xfrm>
              <a:off x="5593611" y="4252276"/>
              <a:ext cx="819819" cy="206927"/>
            </a:xfrm>
            <a:prstGeom prst="wedgeRectCallout">
              <a:avLst>
                <a:gd name="adj1" fmla="val -59906"/>
                <a:gd name="adj2" fmla="val 96449"/>
              </a:avLst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ja-JP" altLang="en-US" sz="900" dirty="0" smtClean="0">
                  <a:solidFill>
                    <a:prstClr val="black"/>
                  </a:solidFill>
                </a:rPr>
                <a:t>団塊ジュニア世代</a:t>
              </a:r>
              <a:endParaRPr lang="ja-JP" alt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396431" y="4591076"/>
              <a:ext cx="1666849" cy="310173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角丸四角形吹き出し 17"/>
            <p:cNvSpPr/>
            <p:nvPr/>
          </p:nvSpPr>
          <p:spPr>
            <a:xfrm>
              <a:off x="3490353" y="4159027"/>
              <a:ext cx="1368152" cy="342875"/>
            </a:xfrm>
            <a:prstGeom prst="wedgeRoundRectCallout">
              <a:avLst>
                <a:gd name="adj1" fmla="val -18532"/>
                <a:gd name="adj2" fmla="val 104170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 smtClean="0">
                  <a:solidFill>
                    <a:prstClr val="black"/>
                  </a:solidFill>
                </a:rPr>
                <a:t>団塊ジュニア以降、</a:t>
              </a:r>
              <a:endParaRPr lang="en-US" altLang="ja-JP" sz="10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ja-JP" altLang="en-US" sz="1000" dirty="0" smtClean="0">
                  <a:solidFill>
                    <a:prstClr val="black"/>
                  </a:solidFill>
                </a:rPr>
                <a:t>人口の山ができず</a:t>
              </a:r>
              <a:endParaRPr lang="ja-JP" altLang="en-US" sz="100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883535" y="2780928"/>
            <a:ext cx="88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prstClr val="black"/>
                </a:solidFill>
              </a:rPr>
              <a:t>2015</a:t>
            </a:r>
            <a:r>
              <a:rPr lang="ja-JP" altLang="en-US" sz="1200" b="1" dirty="0" smtClean="0">
                <a:solidFill>
                  <a:prstClr val="black"/>
                </a:solidFill>
              </a:rPr>
              <a:t>年</a:t>
            </a:r>
            <a:endParaRPr lang="ja-JP" altLang="en-US" sz="1200" b="1" dirty="0">
              <a:solidFill>
                <a:prstClr val="black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83535" y="5085184"/>
            <a:ext cx="88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prstClr val="black"/>
                </a:solidFill>
              </a:rPr>
              <a:t>2045</a:t>
            </a:r>
            <a:r>
              <a:rPr lang="ja-JP" altLang="en-US" sz="1050" b="1" dirty="0" smtClean="0">
                <a:solidFill>
                  <a:prstClr val="black"/>
                </a:solidFill>
              </a:rPr>
              <a:t>年</a:t>
            </a:r>
            <a:endParaRPr lang="ja-JP" altLang="en-US" sz="1050" b="1" dirty="0">
              <a:solidFill>
                <a:prstClr val="black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1059665" y="3356992"/>
            <a:ext cx="360040" cy="1463706"/>
          </a:xfrm>
          <a:prstGeom prst="downArrow">
            <a:avLst>
              <a:gd name="adj1" fmla="val 50000"/>
              <a:gd name="adj2" fmla="val 529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55576" y="3816012"/>
            <a:ext cx="1022852" cy="3737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solidFill>
                  <a:prstClr val="black"/>
                </a:solidFill>
              </a:rPr>
              <a:t>30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年後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2051720" y="6672312"/>
            <a:ext cx="6626287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資料：</a:t>
            </a:r>
            <a:r>
              <a:rPr lang="en-US" altLang="ja-JP" sz="1000" dirty="0">
                <a:solidFill>
                  <a:prstClr val="black"/>
                </a:solidFill>
                <a:cs typeface="Meiryo UI" panose="020B0604030504040204" pitchFamily="50" charset="-128"/>
              </a:rPr>
              <a:t> 2015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年は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総務省「国勢調査」、 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2045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5496" y="33265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４）</a:t>
            </a:r>
            <a:r>
              <a:rPr lang="en-US" altLang="ja-JP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歳階級別人口分布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92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57332"/>
            <a:ext cx="7920880" cy="397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5496" y="777478"/>
            <a:ext cx="9073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高齢者人口は</a:t>
            </a:r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年々増加し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年の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232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万人が、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</a:t>
            </a:r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に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は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271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万人になると見込まれます。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一方、生産</a:t>
            </a:r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年齢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人口は大きく減少し、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2030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年には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500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万人を割り込み、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年には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400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万人となり、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年から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26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％もの減少が見込まれます。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また、年少人口は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年には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100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万人を割り、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</a:t>
            </a:r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に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は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77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万人となり、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年から</a:t>
            </a:r>
            <a:r>
              <a:rPr lang="en-US" altLang="ja-JP" dirty="0">
                <a:solidFill>
                  <a:prstClr val="black"/>
                </a:solidFill>
                <a:cs typeface="Meiryo UI" panose="020B0604030504040204" pitchFamily="50" charset="-128"/>
              </a:rPr>
              <a:t>30</a:t>
            </a:r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％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もの減少が見込まれます。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39358" y="6252575"/>
            <a:ext cx="592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年少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人口：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0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歳～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14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歳、生産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年齢人口：生産活動の中心となる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15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歳～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64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歳、高齢者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人口：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65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歳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以上</a:t>
            </a:r>
            <a:endParaRPr lang="en-US" altLang="ja-JP" sz="9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国勢調査の年齢不詳分は各年齢区分に按分</a:t>
            </a:r>
            <a:endParaRPr lang="en-US" altLang="ja-JP" sz="9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112385" y="2420888"/>
            <a:ext cx="2691863" cy="393202"/>
            <a:chOff x="3533825" y="3967565"/>
            <a:chExt cx="2643186" cy="372766"/>
          </a:xfrm>
        </p:grpSpPr>
        <p:sp>
          <p:nvSpPr>
            <p:cNvPr id="19" name="直線コネクタ 2"/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直線コネクタ 4"/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テキスト ボックス 9"/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5" name="テキスト ボックス 10"/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051720" y="6672312"/>
            <a:ext cx="6626287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資料：</a:t>
            </a:r>
            <a:r>
              <a:rPr lang="en-US" altLang="ja-JP" sz="1000" dirty="0">
                <a:solidFill>
                  <a:prstClr val="black"/>
                </a:solidFill>
                <a:cs typeface="Meiryo UI" panose="020B0604030504040204" pitchFamily="50" charset="-128"/>
              </a:rPr>
              <a:t> 2015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年までは総務省「国勢調査」、 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5496" y="33265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年齢３区分別人口の推移と将来推計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9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16824" cy="362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1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113" name="Rectangle 4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200" smtClean="0">
              <a:solidFill>
                <a:prstClr val="black"/>
              </a:solidFill>
              <a:latin typeface="Arial" pitchFamily="34" charset="0"/>
              <a:ea typeface="ＭＳ 明朝" pitchFamily="17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prstClr val="black"/>
                </a:solidFill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 </a:t>
            </a:r>
            <a:endParaRPr lang="en-US" altLang="ja-JP" sz="120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07504" y="439504"/>
            <a:ext cx="8829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</a:t>
            </a:r>
            <a:r>
              <a:rPr lang="ja-JP" altLang="en-US" dirty="0" smtClean="0">
                <a:solidFill>
                  <a:prstClr val="black"/>
                </a:solidFill>
              </a:rPr>
              <a:t>高齢者</a:t>
            </a:r>
            <a:r>
              <a:rPr lang="ja-JP" altLang="en-US" dirty="0">
                <a:solidFill>
                  <a:prstClr val="black"/>
                </a:solidFill>
              </a:rPr>
              <a:t>人口の割合は年々増加し、</a:t>
            </a:r>
            <a:r>
              <a:rPr lang="en-US" altLang="ja-JP" dirty="0" smtClean="0">
                <a:solidFill>
                  <a:prstClr val="black"/>
                </a:solidFill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</a:rPr>
              <a:t>年</a:t>
            </a:r>
            <a:r>
              <a:rPr lang="ja-JP" altLang="en-US" dirty="0">
                <a:solidFill>
                  <a:prstClr val="black"/>
                </a:solidFill>
              </a:rPr>
              <a:t>に</a:t>
            </a:r>
            <a:r>
              <a:rPr lang="ja-JP" altLang="en-US" dirty="0" smtClean="0">
                <a:solidFill>
                  <a:prstClr val="black"/>
                </a:solidFill>
              </a:rPr>
              <a:t>は全体の</a:t>
            </a:r>
            <a:r>
              <a:rPr lang="en-US" altLang="ja-JP" dirty="0" smtClean="0">
                <a:solidFill>
                  <a:prstClr val="black"/>
                </a:solidFill>
              </a:rPr>
              <a:t>3</a:t>
            </a:r>
            <a:r>
              <a:rPr lang="ja-JP" altLang="en-US" dirty="0" smtClean="0">
                <a:solidFill>
                  <a:prstClr val="black"/>
                </a:solidFill>
              </a:rPr>
              <a:t>分の</a:t>
            </a:r>
            <a:r>
              <a:rPr lang="en-US" altLang="ja-JP" dirty="0" smtClean="0">
                <a:solidFill>
                  <a:prstClr val="black"/>
                </a:solidFill>
              </a:rPr>
              <a:t>1</a:t>
            </a:r>
            <a:r>
              <a:rPr lang="ja-JP" altLang="en-US" dirty="0" smtClean="0">
                <a:solidFill>
                  <a:prstClr val="black"/>
                </a:solidFill>
              </a:rPr>
              <a:t>を超える</a:t>
            </a:r>
            <a:r>
              <a:rPr lang="en-US" altLang="ja-JP" dirty="0" smtClean="0">
                <a:solidFill>
                  <a:prstClr val="black"/>
                </a:solidFill>
              </a:rPr>
              <a:t>36.2</a:t>
            </a:r>
            <a:r>
              <a:rPr lang="ja-JP" altLang="en-US" dirty="0" smtClean="0">
                <a:solidFill>
                  <a:prstClr val="black"/>
                </a:solidFill>
              </a:rPr>
              <a:t>％</a:t>
            </a:r>
            <a:r>
              <a:rPr lang="ja-JP" altLang="en-US" dirty="0">
                <a:solidFill>
                  <a:prstClr val="black"/>
                </a:solidFill>
              </a:rPr>
              <a:t>を占めると見込まれます</a:t>
            </a:r>
            <a:r>
              <a:rPr lang="ja-JP" altLang="en-US" dirty="0" smtClean="0">
                <a:solidFill>
                  <a:prstClr val="black"/>
                </a:solidFill>
              </a:rPr>
              <a:t>。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</a:rPr>
              <a:t>○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一方</a:t>
            </a:r>
            <a:r>
              <a:rPr lang="ja-JP" altLang="en-US" dirty="0">
                <a:solidFill>
                  <a:prstClr val="black"/>
                </a:solidFill>
              </a:rPr>
              <a:t>、生産年齢</a:t>
            </a:r>
            <a:r>
              <a:rPr lang="ja-JP" altLang="en-US" dirty="0" smtClean="0">
                <a:solidFill>
                  <a:prstClr val="black"/>
                </a:solidFill>
              </a:rPr>
              <a:t>人口及び年少人口の割合は減少</a:t>
            </a:r>
            <a:r>
              <a:rPr lang="ja-JP" altLang="en-US" dirty="0">
                <a:solidFill>
                  <a:prstClr val="black"/>
                </a:solidFill>
              </a:rPr>
              <a:t>を続け</a:t>
            </a:r>
            <a:r>
              <a:rPr lang="ja-JP" altLang="en-US" dirty="0" smtClean="0">
                <a:solidFill>
                  <a:prstClr val="black"/>
                </a:solidFill>
              </a:rPr>
              <a:t>、生産年齢人口は</a:t>
            </a:r>
            <a:r>
              <a:rPr lang="en-US" altLang="ja-JP" dirty="0" smtClean="0">
                <a:solidFill>
                  <a:prstClr val="black"/>
                </a:solidFill>
              </a:rPr>
              <a:t>2015</a:t>
            </a:r>
            <a:r>
              <a:rPr lang="ja-JP" altLang="en-US" dirty="0" smtClean="0">
                <a:solidFill>
                  <a:prstClr val="black"/>
                </a:solidFill>
              </a:rPr>
              <a:t>年の</a:t>
            </a:r>
            <a:r>
              <a:rPr lang="en-US" altLang="ja-JP" dirty="0" smtClean="0">
                <a:solidFill>
                  <a:prstClr val="black"/>
                </a:solidFill>
              </a:rPr>
              <a:t>61.3</a:t>
            </a:r>
            <a:r>
              <a:rPr lang="ja-JP" altLang="en-US" dirty="0" smtClean="0">
                <a:solidFill>
                  <a:prstClr val="black"/>
                </a:solidFill>
              </a:rPr>
              <a:t>％から</a:t>
            </a:r>
            <a:r>
              <a:rPr lang="en-US" altLang="ja-JP" dirty="0" smtClean="0">
                <a:solidFill>
                  <a:prstClr val="black"/>
                </a:solidFill>
              </a:rPr>
              <a:t>2045</a:t>
            </a:r>
            <a:r>
              <a:rPr lang="ja-JP" altLang="en-US" dirty="0">
                <a:solidFill>
                  <a:prstClr val="black"/>
                </a:solidFill>
              </a:rPr>
              <a:t>年に</a:t>
            </a:r>
            <a:r>
              <a:rPr lang="ja-JP" altLang="en-US" dirty="0" smtClean="0">
                <a:solidFill>
                  <a:prstClr val="black"/>
                </a:solidFill>
              </a:rPr>
              <a:t>は</a:t>
            </a:r>
            <a:r>
              <a:rPr lang="en-US" altLang="ja-JP" dirty="0" smtClean="0">
                <a:solidFill>
                  <a:prstClr val="black"/>
                </a:solidFill>
              </a:rPr>
              <a:t>53.5</a:t>
            </a:r>
            <a:r>
              <a:rPr lang="ja-JP" altLang="en-US" dirty="0" smtClean="0">
                <a:solidFill>
                  <a:prstClr val="black"/>
                </a:solidFill>
              </a:rPr>
              <a:t>％まで減少し、年少人口は</a:t>
            </a:r>
            <a:r>
              <a:rPr lang="en-US" altLang="ja-JP" dirty="0" smtClean="0">
                <a:solidFill>
                  <a:prstClr val="black"/>
                </a:solidFill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</a:rPr>
              <a:t>年に全体の１割</a:t>
            </a:r>
            <a:r>
              <a:rPr lang="ja-JP" altLang="en-US" dirty="0">
                <a:solidFill>
                  <a:prstClr val="black"/>
                </a:solidFill>
              </a:rPr>
              <a:t>程度</a:t>
            </a:r>
            <a:r>
              <a:rPr lang="ja-JP" altLang="en-US" dirty="0" smtClean="0">
                <a:solidFill>
                  <a:prstClr val="black"/>
                </a:solidFill>
              </a:rPr>
              <a:t>の</a:t>
            </a:r>
            <a:r>
              <a:rPr lang="en-US" altLang="ja-JP" dirty="0" smtClean="0">
                <a:solidFill>
                  <a:prstClr val="black"/>
                </a:solidFill>
              </a:rPr>
              <a:t>10.3</a:t>
            </a:r>
            <a:r>
              <a:rPr lang="ja-JP" altLang="en-US" dirty="0" smtClean="0">
                <a:solidFill>
                  <a:prstClr val="black"/>
                </a:solidFill>
              </a:rPr>
              <a:t>％</a:t>
            </a:r>
            <a:r>
              <a:rPr lang="ja-JP" altLang="en-US" dirty="0">
                <a:solidFill>
                  <a:prstClr val="black"/>
                </a:solidFill>
              </a:rPr>
              <a:t>にまで減少する</a:t>
            </a:r>
            <a:r>
              <a:rPr lang="ja-JP" altLang="en-US" dirty="0" smtClean="0">
                <a:solidFill>
                  <a:prstClr val="black"/>
                </a:solidFill>
              </a:rPr>
              <a:t>と見込まれます。</a:t>
            </a:r>
            <a:endParaRPr lang="ja-JP" altLang="ja-JP" dirty="0">
              <a:solidFill>
                <a:prstClr val="black"/>
              </a:solidFill>
            </a:endParaRPr>
          </a:p>
        </p:txBody>
      </p:sp>
      <p:sp>
        <p:nvSpPr>
          <p:cNvPr id="43" name="右矢印 42"/>
          <p:cNvSpPr/>
          <p:nvPr/>
        </p:nvSpPr>
        <p:spPr>
          <a:xfrm>
            <a:off x="5940152" y="5996877"/>
            <a:ext cx="396000" cy="252000"/>
          </a:xfrm>
          <a:prstGeom prst="rightArrow">
            <a:avLst>
              <a:gd name="adj1" fmla="val 50000"/>
              <a:gd name="adj2" fmla="val 7806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2051720" y="6672312"/>
            <a:ext cx="6626287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資料：</a:t>
            </a:r>
            <a:r>
              <a:rPr lang="en-US" altLang="ja-JP" sz="1000" dirty="0">
                <a:solidFill>
                  <a:prstClr val="black"/>
                </a:solidFill>
                <a:cs typeface="Meiryo UI" panose="020B0604030504040204" pitchFamily="50" charset="-128"/>
              </a:rPr>
              <a:t> 2015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年までは総務省「国勢調査」、 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140445" y="5661248"/>
            <a:ext cx="6840760" cy="936104"/>
            <a:chOff x="1187624" y="5661248"/>
            <a:chExt cx="6840760" cy="936104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187624" y="5661248"/>
              <a:ext cx="6840760" cy="936104"/>
              <a:chOff x="1012381" y="5667450"/>
              <a:chExt cx="6840760" cy="936104"/>
            </a:xfrm>
          </p:grpSpPr>
          <p:sp>
            <p:nvSpPr>
              <p:cNvPr id="8" name="フローチャート : 代替処理 7"/>
              <p:cNvSpPr/>
              <p:nvPr/>
            </p:nvSpPr>
            <p:spPr>
              <a:xfrm>
                <a:off x="1012381" y="5667450"/>
                <a:ext cx="6840760" cy="936104"/>
              </a:xfrm>
              <a:prstGeom prst="flowChartAlternateProcess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角丸四角形吹き出し 44"/>
              <p:cNvSpPr/>
              <p:nvPr/>
            </p:nvSpPr>
            <p:spPr>
              <a:xfrm>
                <a:off x="1124893" y="5737023"/>
                <a:ext cx="3303091" cy="777280"/>
              </a:xfrm>
              <a:prstGeom prst="wedgeRoundRectCallout">
                <a:avLst>
                  <a:gd name="adj1" fmla="val 54012"/>
                  <a:gd name="adj2" fmla="val 31476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ja-JP" altLang="en-US" sz="1200" b="1" dirty="0" smtClean="0">
                    <a:solidFill>
                      <a:prstClr val="black"/>
                    </a:solidFill>
                  </a:rPr>
                  <a:t>高齢者１人を支える現役世代</a:t>
                </a:r>
                <a:r>
                  <a:rPr lang="ja-JP" altLang="en-US" sz="1200" dirty="0" smtClean="0">
                    <a:solidFill>
                      <a:prstClr val="black"/>
                    </a:solidFill>
                  </a:rPr>
                  <a:t>は、</a:t>
                </a:r>
                <a:endParaRPr lang="en-US" altLang="ja-JP" sz="1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ja-JP" sz="1200" dirty="0" smtClean="0">
                    <a:solidFill>
                      <a:prstClr val="black"/>
                    </a:solidFill>
                  </a:rPr>
                  <a:t>2015</a:t>
                </a:r>
                <a:r>
                  <a:rPr lang="ja-JP" altLang="en-US" sz="1200" dirty="0" smtClean="0">
                    <a:solidFill>
                      <a:prstClr val="black"/>
                    </a:solidFill>
                  </a:rPr>
                  <a:t>年では、</a:t>
                </a:r>
                <a:r>
                  <a:rPr lang="en-US" altLang="ja-JP" sz="1200" b="1" dirty="0" smtClean="0">
                    <a:solidFill>
                      <a:prstClr val="black"/>
                    </a:solidFill>
                  </a:rPr>
                  <a:t>2.34</a:t>
                </a:r>
                <a:r>
                  <a:rPr lang="ja-JP" altLang="en-US" sz="1200" dirty="0" smtClean="0">
                    <a:solidFill>
                      <a:prstClr val="black"/>
                    </a:solidFill>
                  </a:rPr>
                  <a:t>人ですが、</a:t>
                </a:r>
                <a:endParaRPr lang="en-US" altLang="ja-JP" sz="1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ja-JP" sz="1200" dirty="0" smtClean="0">
                    <a:solidFill>
                      <a:prstClr val="black"/>
                    </a:solidFill>
                  </a:rPr>
                  <a:t>2045</a:t>
                </a:r>
                <a:r>
                  <a:rPr lang="ja-JP" altLang="en-US" sz="1200" dirty="0" smtClean="0">
                    <a:solidFill>
                      <a:prstClr val="black"/>
                    </a:solidFill>
                  </a:rPr>
                  <a:t>年では、</a:t>
                </a:r>
                <a:r>
                  <a:rPr lang="en-US" altLang="ja-JP" sz="1200" b="1" dirty="0" smtClean="0">
                    <a:solidFill>
                      <a:prstClr val="black"/>
                    </a:solidFill>
                  </a:rPr>
                  <a:t>1.48</a:t>
                </a:r>
                <a:r>
                  <a:rPr lang="ja-JP" altLang="en-US" sz="1200" dirty="0" smtClean="0">
                    <a:solidFill>
                      <a:prstClr val="black"/>
                    </a:solidFill>
                  </a:rPr>
                  <a:t>人になってしまいます</a:t>
                </a:r>
                <a:r>
                  <a:rPr lang="ja-JP" altLang="en-US" sz="1200" dirty="0">
                    <a:solidFill>
                      <a:prstClr val="black"/>
                    </a:solidFill>
                  </a:rPr>
                  <a:t>。</a:t>
                </a:r>
                <a:endParaRPr lang="en-US" altLang="ja-JP" sz="120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4798498" y="5667450"/>
                <a:ext cx="103841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900" b="1" dirty="0" smtClean="0">
                    <a:solidFill>
                      <a:prstClr val="white"/>
                    </a:solidFill>
                  </a:rPr>
                  <a:t>2015</a:t>
                </a:r>
                <a:r>
                  <a:rPr lang="ja-JP" altLang="en-US" sz="900" b="1" dirty="0" smtClean="0">
                    <a:solidFill>
                      <a:prstClr val="white"/>
                    </a:solidFill>
                  </a:rPr>
                  <a:t>年</a:t>
                </a:r>
                <a:endParaRPr lang="ja-JP" altLang="en-US" sz="9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336152" y="5667450"/>
                <a:ext cx="99399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900" b="1" dirty="0" smtClean="0">
                    <a:solidFill>
                      <a:prstClr val="white"/>
                    </a:solidFill>
                  </a:rPr>
                  <a:t>2045</a:t>
                </a:r>
                <a:r>
                  <a:rPr lang="ja-JP" altLang="en-US" sz="900" b="1" dirty="0" smtClean="0">
                    <a:solidFill>
                      <a:prstClr val="white"/>
                    </a:solidFill>
                  </a:rPr>
                  <a:t>年</a:t>
                </a:r>
                <a:endParaRPr lang="ja-JP" altLang="en-US" sz="900" b="1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076" name="Picture 4" descr="D:\TanakaAs\Documents\My Pictures\無題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0820" y="5883473"/>
                <a:ext cx="805316" cy="609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1" name="Picture 9" descr="D:\TanakaAs\Documents\My Pictures\無題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7717" y="5883473"/>
                <a:ext cx="632322" cy="609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正方形/長方形 2"/>
            <p:cNvSpPr/>
            <p:nvPr/>
          </p:nvSpPr>
          <p:spPr>
            <a:xfrm>
              <a:off x="5764972" y="6167534"/>
              <a:ext cx="58308" cy="285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7181664" y="6214188"/>
              <a:ext cx="54632" cy="239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3419872" y="5301208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年少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人口：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0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歳～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14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歳、生産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年齢人口：生産活動の中心となる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15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歳～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64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歳、高齢者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人口：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65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歳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以上</a:t>
            </a:r>
            <a:endParaRPr lang="en-US" altLang="ja-JP" sz="9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国勢調査の年齢不詳分は各年齢区分に按分</a:t>
            </a:r>
            <a:endParaRPr lang="en-US" altLang="ja-JP" sz="9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4427984" y="1772816"/>
            <a:ext cx="2691863" cy="393202"/>
            <a:chOff x="3533825" y="3967565"/>
            <a:chExt cx="2643186" cy="372766"/>
          </a:xfrm>
        </p:grpSpPr>
        <p:sp>
          <p:nvSpPr>
            <p:cNvPr id="33" name="直線コネクタ 2"/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直線コネクタ 4"/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テキスト ボックス 9"/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8" name="テキスト ボックス 10"/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5496" y="116632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６）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年齢３区分ごとの人口構成割合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0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8" y="2037041"/>
            <a:ext cx="8105900" cy="411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496" y="83671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</a:t>
            </a:r>
            <a:r>
              <a:rPr lang="ja-JP" altLang="en-US" dirty="0" smtClean="0">
                <a:solidFill>
                  <a:prstClr val="black"/>
                </a:solidFill>
              </a:rPr>
              <a:t>出生率は</a:t>
            </a:r>
            <a:r>
              <a:rPr lang="ja-JP" altLang="en-US" dirty="0">
                <a:solidFill>
                  <a:prstClr val="black"/>
                </a:solidFill>
              </a:rPr>
              <a:t>、</a:t>
            </a:r>
            <a:r>
              <a:rPr lang="ja-JP" altLang="ja-JP" dirty="0" smtClean="0">
                <a:solidFill>
                  <a:prstClr val="black"/>
                </a:solidFill>
              </a:rPr>
              <a:t>団塊</a:t>
            </a:r>
            <a:r>
              <a:rPr lang="ja-JP" altLang="ja-JP" dirty="0">
                <a:solidFill>
                  <a:prstClr val="black"/>
                </a:solidFill>
              </a:rPr>
              <a:t>ジュニア</a:t>
            </a:r>
            <a:r>
              <a:rPr lang="ja-JP" altLang="ja-JP" dirty="0" smtClean="0">
                <a:solidFill>
                  <a:prstClr val="black"/>
                </a:solidFill>
              </a:rPr>
              <a:t>世代の誕生</a:t>
            </a:r>
            <a:r>
              <a:rPr lang="ja-JP" altLang="en-US" dirty="0" smtClean="0">
                <a:solidFill>
                  <a:prstClr val="black"/>
                </a:solidFill>
              </a:rPr>
              <a:t>（</a:t>
            </a:r>
            <a:r>
              <a:rPr lang="en-US" altLang="ja-JP" dirty="0" smtClean="0">
                <a:solidFill>
                  <a:prstClr val="black"/>
                </a:solidFill>
              </a:rPr>
              <a:t>1970</a:t>
            </a:r>
            <a:r>
              <a:rPr lang="ja-JP" altLang="en-US" dirty="0" smtClean="0">
                <a:solidFill>
                  <a:prstClr val="black"/>
                </a:solidFill>
              </a:rPr>
              <a:t>年代前半）</a:t>
            </a:r>
            <a:r>
              <a:rPr lang="ja-JP" altLang="ja-JP" dirty="0" smtClean="0">
                <a:solidFill>
                  <a:prstClr val="black"/>
                </a:solidFill>
              </a:rPr>
              <a:t>以降</a:t>
            </a:r>
            <a:r>
              <a:rPr lang="ja-JP" altLang="en-US" dirty="0" smtClean="0">
                <a:solidFill>
                  <a:prstClr val="black"/>
                </a:solidFill>
              </a:rPr>
              <a:t>低下を続け</a:t>
            </a:r>
            <a:r>
              <a:rPr lang="ja-JP" altLang="ja-JP" dirty="0" smtClean="0">
                <a:solidFill>
                  <a:prstClr val="black"/>
                </a:solidFill>
              </a:rPr>
              <a:t>てき</a:t>
            </a:r>
            <a:r>
              <a:rPr lang="ja-JP" altLang="ja-JP" dirty="0">
                <a:solidFill>
                  <a:prstClr val="black"/>
                </a:solidFill>
              </a:rPr>
              <a:t>ましたが、近年</a:t>
            </a:r>
            <a:r>
              <a:rPr lang="ja-JP" altLang="ja-JP" dirty="0" smtClean="0">
                <a:solidFill>
                  <a:prstClr val="black"/>
                </a:solidFill>
              </a:rPr>
              <a:t>わずかながら改善傾向</a:t>
            </a:r>
            <a:r>
              <a:rPr lang="ja-JP" altLang="ja-JP" dirty="0">
                <a:solidFill>
                  <a:prstClr val="black"/>
                </a:solidFill>
              </a:rPr>
              <a:t>にあります。しかし、今後も人口を維持するのに必要とされる</a:t>
            </a:r>
            <a:r>
              <a:rPr lang="ja-JP" altLang="ja-JP" dirty="0" smtClean="0">
                <a:solidFill>
                  <a:prstClr val="black"/>
                </a:solidFill>
              </a:rPr>
              <a:t>水準</a:t>
            </a:r>
            <a:r>
              <a:rPr lang="ja-JP" altLang="en-US" dirty="0" smtClean="0">
                <a:solidFill>
                  <a:prstClr val="black"/>
                </a:solidFill>
              </a:rPr>
              <a:t>（</a:t>
            </a:r>
            <a:r>
              <a:rPr lang="ja-JP" altLang="ja-JP" dirty="0" smtClean="0">
                <a:solidFill>
                  <a:prstClr val="black"/>
                </a:solidFill>
              </a:rPr>
              <a:t>人口</a:t>
            </a:r>
            <a:r>
              <a:rPr lang="ja-JP" altLang="ja-JP" dirty="0">
                <a:solidFill>
                  <a:prstClr val="black"/>
                </a:solidFill>
              </a:rPr>
              <a:t>置換</a:t>
            </a:r>
            <a:r>
              <a:rPr lang="ja-JP" altLang="ja-JP" dirty="0" smtClean="0">
                <a:solidFill>
                  <a:prstClr val="black"/>
                </a:solidFill>
              </a:rPr>
              <a:t>水準</a:t>
            </a:r>
            <a:r>
              <a:rPr lang="ja-JP" altLang="en-US" dirty="0" smtClean="0">
                <a:solidFill>
                  <a:prstClr val="black"/>
                </a:solidFill>
              </a:rPr>
              <a:t>＝</a:t>
            </a:r>
            <a:r>
              <a:rPr lang="en-US" altLang="ja-JP" dirty="0" smtClean="0">
                <a:solidFill>
                  <a:prstClr val="black"/>
                </a:solidFill>
              </a:rPr>
              <a:t>2.07</a:t>
            </a:r>
            <a:r>
              <a:rPr lang="ja-JP" altLang="en-US" dirty="0" smtClean="0">
                <a:solidFill>
                  <a:prstClr val="black"/>
                </a:solidFill>
              </a:rPr>
              <a:t>）</a:t>
            </a:r>
            <a:r>
              <a:rPr lang="ja-JP" altLang="ja-JP" dirty="0" smtClean="0">
                <a:solidFill>
                  <a:prstClr val="black"/>
                </a:solidFill>
              </a:rPr>
              <a:t>を</a:t>
            </a:r>
            <a:r>
              <a:rPr lang="ja-JP" altLang="ja-JP" dirty="0">
                <a:solidFill>
                  <a:prstClr val="black"/>
                </a:solidFill>
              </a:rPr>
              <a:t>下回って推移するとみられ、出産年齢を迎える女性そのものの数が減少すること</a:t>
            </a:r>
            <a:r>
              <a:rPr lang="ja-JP" altLang="ja-JP" dirty="0" smtClean="0">
                <a:solidFill>
                  <a:prstClr val="black"/>
                </a:solidFill>
              </a:rPr>
              <a:t>も</a:t>
            </a:r>
            <a:r>
              <a:rPr lang="ja-JP" altLang="en-US" dirty="0" smtClean="0">
                <a:solidFill>
                  <a:prstClr val="black"/>
                </a:solidFill>
              </a:rPr>
              <a:t>あい</a:t>
            </a:r>
            <a:r>
              <a:rPr lang="ja-JP" altLang="ja-JP" dirty="0" smtClean="0">
                <a:solidFill>
                  <a:prstClr val="black"/>
                </a:solidFill>
              </a:rPr>
              <a:t>まって</a:t>
            </a:r>
            <a:r>
              <a:rPr lang="ja-JP" altLang="ja-JP" dirty="0">
                <a:solidFill>
                  <a:prstClr val="black"/>
                </a:solidFill>
              </a:rPr>
              <a:t>、出生数の減少は続くと見込まれます。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057846" y="6333758"/>
            <a:ext cx="6978650" cy="4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資料</a:t>
            </a:r>
            <a:r>
              <a:rPr lang="zh-TW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：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年までは</a:t>
            </a:r>
            <a:r>
              <a:rPr lang="zh-TW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厚生</a:t>
            </a:r>
            <a:r>
              <a:rPr lang="zh-TW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労働省「人口動態統計</a:t>
            </a:r>
            <a:r>
              <a:rPr lang="zh-TW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」</a:t>
            </a:r>
            <a:r>
              <a:rPr lang="ja-JP" altLang="en-US" sz="1000" dirty="0" err="1">
                <a:solidFill>
                  <a:prstClr val="black"/>
                </a:solidFill>
                <a:cs typeface="Meiryo UI" panose="020B0604030504040204" pitchFamily="50" charset="-128"/>
              </a:rPr>
              <a:t>、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総務省「国勢調査」を基に作成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/>
            </a:r>
            <a:b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</a:b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年以降の合計特殊出生率は</a:t>
            </a:r>
            <a:r>
              <a:rPr lang="ja-JP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国立社会保障・人口問題研究所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「日本の将来推計人口（平成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29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年推計）」、</a:t>
            </a:r>
            <a:endParaRPr lang="en-US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　　出生数は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に作成。</a:t>
            </a:r>
            <a:endParaRPr lang="ja-JP" altLang="en-US" sz="10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364089" y="2629991"/>
            <a:ext cx="2592288" cy="294953"/>
          </a:xfrm>
          <a:prstGeom prst="rect">
            <a:avLst/>
          </a:prstGeom>
          <a:noFill/>
          <a:ln w="3175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 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都道府県別の合計特殊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出生率の将来推計は、</a:t>
            </a:r>
            <a:endParaRPr lang="en-US" altLang="ja-JP" sz="9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266700" indent="-266700"/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公表されていないため未掲載</a:t>
            </a:r>
            <a:endParaRPr lang="ja-JP" altLang="en-US" sz="9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4283968" y="2204864"/>
            <a:ext cx="2691863" cy="393202"/>
            <a:chOff x="3533825" y="3967565"/>
            <a:chExt cx="2643186" cy="372766"/>
          </a:xfrm>
        </p:grpSpPr>
        <p:sp>
          <p:nvSpPr>
            <p:cNvPr id="18" name="直線コネクタ 2"/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直線コネクタ 4"/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テキスト ボックス 9"/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3" name="テキスト ボックス 10"/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496" y="33265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７）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出生数および合計特殊出生率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15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5" y="2037041"/>
            <a:ext cx="8177909" cy="409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7504" y="83671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出生数が減少する一方で、</a:t>
            </a:r>
            <a:r>
              <a:rPr lang="ja-JP" altLang="en-US" dirty="0" smtClean="0">
                <a:solidFill>
                  <a:prstClr val="black"/>
                </a:solidFill>
              </a:rPr>
              <a:t>死亡数は増加傾向が続き、</a:t>
            </a:r>
            <a:r>
              <a:rPr lang="en-US" altLang="ja-JP" dirty="0" smtClean="0">
                <a:solidFill>
                  <a:prstClr val="black"/>
                </a:solidFill>
              </a:rPr>
              <a:t>2010</a:t>
            </a:r>
            <a:r>
              <a:rPr lang="ja-JP" altLang="en-US" dirty="0" smtClean="0">
                <a:solidFill>
                  <a:prstClr val="black"/>
                </a:solidFill>
              </a:rPr>
              <a:t>年には死亡数が約</a:t>
            </a:r>
            <a:r>
              <a:rPr lang="en-US" altLang="ja-JP" dirty="0" smtClean="0">
                <a:solidFill>
                  <a:prstClr val="black"/>
                </a:solidFill>
              </a:rPr>
              <a:t>7.7</a:t>
            </a:r>
            <a:r>
              <a:rPr lang="ja-JP" altLang="en-US" dirty="0" smtClean="0">
                <a:solidFill>
                  <a:prstClr val="black"/>
                </a:solidFill>
              </a:rPr>
              <a:t>万人と出生数の約</a:t>
            </a:r>
            <a:r>
              <a:rPr lang="en-US" altLang="ja-JP" dirty="0" smtClean="0">
                <a:solidFill>
                  <a:prstClr val="black"/>
                </a:solidFill>
              </a:rPr>
              <a:t>7.5</a:t>
            </a:r>
            <a:r>
              <a:rPr lang="ja-JP" altLang="en-US" dirty="0" smtClean="0">
                <a:solidFill>
                  <a:prstClr val="black"/>
                </a:solidFill>
              </a:rPr>
              <a:t>万人を上回り、「自然減少」に転じました。死亡数は今後も増加し、</a:t>
            </a:r>
            <a:r>
              <a:rPr lang="en-US" altLang="ja-JP" dirty="0" smtClean="0">
                <a:solidFill>
                  <a:prstClr val="black"/>
                </a:solidFill>
              </a:rPr>
              <a:t>2025</a:t>
            </a:r>
            <a:r>
              <a:rPr lang="ja-JP" altLang="en-US" dirty="0" smtClean="0">
                <a:solidFill>
                  <a:prstClr val="black"/>
                </a:solidFill>
              </a:rPr>
              <a:t>年には</a:t>
            </a:r>
            <a:r>
              <a:rPr lang="en-US" altLang="ja-JP" dirty="0" smtClean="0">
                <a:solidFill>
                  <a:prstClr val="black"/>
                </a:solidFill>
              </a:rPr>
              <a:t>10</a:t>
            </a:r>
            <a:r>
              <a:rPr lang="ja-JP" altLang="en-US" dirty="0" smtClean="0">
                <a:solidFill>
                  <a:prstClr val="black"/>
                </a:solidFill>
              </a:rPr>
              <a:t>万人を超え、ピークが見込まれる</a:t>
            </a:r>
            <a:r>
              <a:rPr lang="en-US" altLang="ja-JP" dirty="0" smtClean="0">
                <a:solidFill>
                  <a:prstClr val="black"/>
                </a:solidFill>
              </a:rPr>
              <a:t>2040</a:t>
            </a:r>
            <a:r>
              <a:rPr lang="ja-JP" altLang="en-US" dirty="0" smtClean="0">
                <a:solidFill>
                  <a:prstClr val="black"/>
                </a:solidFill>
              </a:rPr>
              <a:t>年には</a:t>
            </a:r>
            <a:r>
              <a:rPr lang="en-US" altLang="ja-JP" dirty="0" smtClean="0">
                <a:solidFill>
                  <a:prstClr val="black"/>
                </a:solidFill>
              </a:rPr>
              <a:t>2015</a:t>
            </a:r>
            <a:r>
              <a:rPr lang="ja-JP" altLang="en-US" dirty="0" smtClean="0">
                <a:solidFill>
                  <a:prstClr val="black"/>
                </a:solidFill>
              </a:rPr>
              <a:t>年の</a:t>
            </a:r>
            <a:r>
              <a:rPr lang="en-US" altLang="ja-JP" dirty="0" smtClean="0">
                <a:solidFill>
                  <a:prstClr val="black"/>
                </a:solidFill>
              </a:rPr>
              <a:t>1.4</a:t>
            </a:r>
            <a:r>
              <a:rPr lang="ja-JP" altLang="en-US" dirty="0" smtClean="0">
                <a:solidFill>
                  <a:prstClr val="black"/>
                </a:solidFill>
              </a:rPr>
              <a:t>倍となる約</a:t>
            </a:r>
            <a:r>
              <a:rPr lang="en-US" altLang="ja-JP" dirty="0" smtClean="0">
                <a:solidFill>
                  <a:prstClr val="black"/>
                </a:solidFill>
              </a:rPr>
              <a:t>11.7</a:t>
            </a:r>
            <a:r>
              <a:rPr lang="ja-JP" altLang="en-US" dirty="0" smtClean="0">
                <a:solidFill>
                  <a:prstClr val="black"/>
                </a:solidFill>
              </a:rPr>
              <a:t>万人となります。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067944" y="6333758"/>
            <a:ext cx="4660242" cy="32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資料</a:t>
            </a:r>
            <a:r>
              <a:rPr lang="zh-TW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：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年までは</a:t>
            </a:r>
            <a:r>
              <a:rPr lang="zh-TW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厚生</a:t>
            </a:r>
            <a:r>
              <a:rPr lang="zh-TW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労働省「人口動態統計</a:t>
            </a:r>
            <a:r>
              <a:rPr lang="zh-TW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」</a:t>
            </a:r>
            <a:r>
              <a:rPr lang="ja-JP" altLang="en-US" sz="1000" dirty="0" err="1">
                <a:solidFill>
                  <a:prstClr val="black"/>
                </a:solidFill>
                <a:cs typeface="Meiryo UI" panose="020B0604030504040204" pitchFamily="50" charset="-128"/>
              </a:rPr>
              <a:t>、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総務省「国勢調査」を基に作成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。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</a:t>
            </a:r>
            <a:endParaRPr lang="en-US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　　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に作成。</a:t>
            </a:r>
            <a:endParaRPr lang="ja-JP" altLang="en-US" sz="10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4427984" y="2171702"/>
            <a:ext cx="2691863" cy="393202"/>
            <a:chOff x="3533825" y="3967565"/>
            <a:chExt cx="2643186" cy="372766"/>
          </a:xfrm>
        </p:grpSpPr>
        <p:sp>
          <p:nvSpPr>
            <p:cNvPr id="20" name="直線コネクタ 2"/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直線コネクタ 4"/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テキスト ボックス 9"/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5" name="テキスト ボックス 10"/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5496" y="33265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８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）死亡数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04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2" y="2687445"/>
            <a:ext cx="7642454" cy="411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7504" y="764704"/>
            <a:ext cx="9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</a:t>
            </a:r>
            <a:r>
              <a:rPr lang="ja-JP" altLang="en-US" dirty="0" smtClean="0">
                <a:solidFill>
                  <a:prstClr val="black"/>
                </a:solidFill>
              </a:rPr>
              <a:t>大阪府</a:t>
            </a:r>
            <a:r>
              <a:rPr lang="ja-JP" altLang="en-US" dirty="0">
                <a:solidFill>
                  <a:prstClr val="black"/>
                </a:solidFill>
              </a:rPr>
              <a:t>と他の都道府県との転出入の状況をみると、</a:t>
            </a:r>
            <a:r>
              <a:rPr lang="en-US" altLang="ja-JP" dirty="0" smtClean="0">
                <a:solidFill>
                  <a:prstClr val="black"/>
                </a:solidFill>
              </a:rPr>
              <a:t>1973</a:t>
            </a:r>
            <a:r>
              <a:rPr lang="ja-JP" altLang="en-US" dirty="0" smtClean="0">
                <a:solidFill>
                  <a:prstClr val="black"/>
                </a:solidFill>
              </a:rPr>
              <a:t>年から</a:t>
            </a:r>
            <a:r>
              <a:rPr lang="en-US" altLang="ja-JP" dirty="0" smtClean="0">
                <a:solidFill>
                  <a:prstClr val="black"/>
                </a:solidFill>
              </a:rPr>
              <a:t>2010</a:t>
            </a:r>
            <a:r>
              <a:rPr lang="ja-JP" altLang="en-US" dirty="0" smtClean="0">
                <a:solidFill>
                  <a:prstClr val="black"/>
                </a:solidFill>
              </a:rPr>
              <a:t>年までは、</a:t>
            </a:r>
            <a:r>
              <a:rPr lang="en-US" altLang="ja-JP" dirty="0" smtClean="0">
                <a:solidFill>
                  <a:prstClr val="black"/>
                </a:solidFill>
              </a:rPr>
              <a:t>1995</a:t>
            </a:r>
            <a:r>
              <a:rPr lang="ja-JP" altLang="en-US" dirty="0" smtClean="0">
                <a:solidFill>
                  <a:prstClr val="black"/>
                </a:solidFill>
              </a:rPr>
              <a:t>年</a:t>
            </a:r>
            <a:r>
              <a:rPr lang="ja-JP" altLang="en-US" dirty="0">
                <a:solidFill>
                  <a:prstClr val="black"/>
                </a:solidFill>
              </a:rPr>
              <a:t>を除き</a:t>
            </a:r>
            <a:r>
              <a:rPr lang="ja-JP" altLang="en-US" dirty="0" smtClean="0">
                <a:solidFill>
                  <a:prstClr val="black"/>
                </a:solidFill>
              </a:rPr>
              <a:t>、一貫</a:t>
            </a:r>
            <a:r>
              <a:rPr lang="ja-JP" altLang="en-US" dirty="0">
                <a:solidFill>
                  <a:prstClr val="black"/>
                </a:solidFill>
              </a:rPr>
              <a:t>して転出</a:t>
            </a:r>
            <a:r>
              <a:rPr lang="ja-JP" altLang="en-US" dirty="0" smtClean="0">
                <a:solidFill>
                  <a:prstClr val="black"/>
                </a:solidFill>
              </a:rPr>
              <a:t>超過（「社会減少」）の傾向</a:t>
            </a:r>
            <a:r>
              <a:rPr lang="ja-JP" altLang="en-US" dirty="0">
                <a:solidFill>
                  <a:prstClr val="black"/>
                </a:solidFill>
              </a:rPr>
              <a:t>が続いていました</a:t>
            </a:r>
            <a:r>
              <a:rPr lang="ja-JP" altLang="en-US" dirty="0" smtClean="0">
                <a:solidFill>
                  <a:prstClr val="black"/>
                </a:solidFill>
              </a:rPr>
              <a:t>。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180000" indent="-457200"/>
            <a:r>
              <a:rPr lang="ja-JP" altLang="en-US" dirty="0" smtClean="0">
                <a:solidFill>
                  <a:prstClr val="black"/>
                </a:solidFill>
              </a:rPr>
              <a:t>○ </a:t>
            </a:r>
            <a:r>
              <a:rPr lang="en-US" altLang="ja-JP" dirty="0" smtClean="0">
                <a:solidFill>
                  <a:prstClr val="black"/>
                </a:solidFill>
              </a:rPr>
              <a:t>2011</a:t>
            </a:r>
            <a:r>
              <a:rPr lang="ja-JP" altLang="en-US" dirty="0" smtClean="0">
                <a:solidFill>
                  <a:prstClr val="black"/>
                </a:solidFill>
              </a:rPr>
              <a:t>年には東日本</a:t>
            </a:r>
            <a:r>
              <a:rPr lang="ja-JP" altLang="en-US" dirty="0">
                <a:solidFill>
                  <a:prstClr val="black"/>
                </a:solidFill>
              </a:rPr>
              <a:t>大震災の影響も</a:t>
            </a:r>
            <a:r>
              <a:rPr lang="ja-JP" altLang="en-US" dirty="0" smtClean="0">
                <a:solidFill>
                  <a:prstClr val="black"/>
                </a:solidFill>
              </a:rPr>
              <a:t>あり、転入者数</a:t>
            </a:r>
            <a:r>
              <a:rPr lang="en-US" altLang="ja-JP" dirty="0" smtClean="0">
                <a:solidFill>
                  <a:prstClr val="black"/>
                </a:solidFill>
              </a:rPr>
              <a:t>156,059</a:t>
            </a:r>
            <a:r>
              <a:rPr lang="ja-JP" altLang="en-US" dirty="0" smtClean="0">
                <a:solidFill>
                  <a:prstClr val="black"/>
                </a:solidFill>
              </a:rPr>
              <a:t>人、転出者数</a:t>
            </a:r>
            <a:r>
              <a:rPr lang="en-US" altLang="ja-JP" dirty="0" smtClean="0">
                <a:solidFill>
                  <a:prstClr val="black"/>
                </a:solidFill>
              </a:rPr>
              <a:t>151,156</a:t>
            </a:r>
            <a:r>
              <a:rPr lang="ja-JP" altLang="en-US" dirty="0" smtClean="0">
                <a:solidFill>
                  <a:prstClr val="black"/>
                </a:solidFill>
              </a:rPr>
              <a:t>人と、転入者</a:t>
            </a:r>
            <a:r>
              <a:rPr lang="ja-JP" altLang="en-US" dirty="0">
                <a:solidFill>
                  <a:prstClr val="black"/>
                </a:solidFill>
              </a:rPr>
              <a:t>が転出者を</a:t>
            </a:r>
            <a:r>
              <a:rPr lang="ja-JP" altLang="en-US" dirty="0" smtClean="0">
                <a:solidFill>
                  <a:prstClr val="black"/>
                </a:solidFill>
              </a:rPr>
              <a:t>上回る転入超過（「社会増加」）と</a:t>
            </a:r>
            <a:r>
              <a:rPr lang="ja-JP" altLang="en-US" dirty="0">
                <a:solidFill>
                  <a:prstClr val="black"/>
                </a:solidFill>
              </a:rPr>
              <a:t>なりました</a:t>
            </a:r>
            <a:r>
              <a:rPr lang="ja-JP" altLang="en-US" dirty="0" smtClean="0">
                <a:solidFill>
                  <a:prstClr val="black"/>
                </a:solidFill>
              </a:rPr>
              <a:t>。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180000" indent="-457200"/>
            <a:r>
              <a:rPr lang="ja-JP" altLang="en-US" dirty="0" smtClean="0">
                <a:solidFill>
                  <a:prstClr val="black"/>
                </a:solidFill>
              </a:rPr>
              <a:t>○ その後、</a:t>
            </a:r>
            <a:r>
              <a:rPr lang="en-US" altLang="ja-JP" dirty="0" smtClean="0">
                <a:solidFill>
                  <a:prstClr val="black"/>
                </a:solidFill>
              </a:rPr>
              <a:t>2014</a:t>
            </a:r>
            <a:r>
              <a:rPr lang="ja-JP" altLang="en-US" dirty="0" smtClean="0">
                <a:solidFill>
                  <a:prstClr val="black"/>
                </a:solidFill>
              </a:rPr>
              <a:t>年を除き、「社会増加」の状況が続き、</a:t>
            </a:r>
            <a:r>
              <a:rPr lang="en-US" altLang="ja-JP" dirty="0" smtClean="0">
                <a:solidFill>
                  <a:prstClr val="black"/>
                </a:solidFill>
              </a:rPr>
              <a:t>2017</a:t>
            </a:r>
            <a:r>
              <a:rPr lang="ja-JP" altLang="en-US" dirty="0" smtClean="0">
                <a:solidFill>
                  <a:prstClr val="black"/>
                </a:solidFill>
              </a:rPr>
              <a:t>年は、転入者数</a:t>
            </a:r>
            <a:r>
              <a:rPr lang="en-US" altLang="ja-JP" dirty="0" smtClean="0">
                <a:solidFill>
                  <a:prstClr val="black"/>
                </a:solidFill>
              </a:rPr>
              <a:t>152,881</a:t>
            </a:r>
            <a:r>
              <a:rPr lang="ja-JP" altLang="en-US" dirty="0" smtClean="0">
                <a:solidFill>
                  <a:prstClr val="black"/>
                </a:solidFill>
              </a:rPr>
              <a:t>人、転出者数</a:t>
            </a:r>
            <a:r>
              <a:rPr lang="en-US" altLang="ja-JP" dirty="0" smtClean="0">
                <a:solidFill>
                  <a:prstClr val="black"/>
                </a:solidFill>
              </a:rPr>
              <a:t>149,920</a:t>
            </a:r>
            <a:r>
              <a:rPr lang="ja-JP" altLang="en-US" dirty="0" smtClean="0">
                <a:solidFill>
                  <a:prstClr val="black"/>
                </a:solidFill>
              </a:rPr>
              <a:t>人と、</a:t>
            </a:r>
            <a:r>
              <a:rPr lang="en-US" altLang="ja-JP" dirty="0" smtClean="0">
                <a:solidFill>
                  <a:prstClr val="black"/>
                </a:solidFill>
              </a:rPr>
              <a:t>2,961</a:t>
            </a:r>
            <a:r>
              <a:rPr lang="ja-JP" altLang="en-US" dirty="0" smtClean="0">
                <a:solidFill>
                  <a:prstClr val="black"/>
                </a:solidFill>
              </a:rPr>
              <a:t>人の「社会増加」とな</a:t>
            </a:r>
            <a:r>
              <a:rPr lang="ja-JP" altLang="en-US" dirty="0">
                <a:solidFill>
                  <a:prstClr val="black"/>
                </a:solidFill>
              </a:rPr>
              <a:t>っています。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46815" y="6381328"/>
            <a:ext cx="3561689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資料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：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総務省「住民基本台帳人口移動報告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」より作成　　　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5496" y="33265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９）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転出入状況の推移（日本人人口）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06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30963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73" y="1268761"/>
            <a:ext cx="4530847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95536" y="5877272"/>
            <a:ext cx="691276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7030A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cs typeface="Century" pitchFamily="18" charset="0"/>
              </a:rPr>
              <a:t>＜参考＞大阪市地域：大阪市　　北大阪地域：吹田市、高槻市、茨木市、摂津市、島本町、豊中市、池田市、箕面市、豊能町、能勢町</a:t>
            </a:r>
            <a:endParaRPr lang="ja-JP" altLang="en-US" sz="800" dirty="0" smtClean="0">
              <a:solidFill>
                <a:prstClr val="black"/>
              </a:solidFill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cs typeface="Century" pitchFamily="18" charset="0"/>
              </a:rPr>
              <a:t>　　　　　　東部大阪地域：守口市、枚方市、寝屋川市、大東市、門真市、四條畷市、交野市、八尾市、柏原市、東大阪市</a:t>
            </a:r>
            <a:endParaRPr lang="ja-JP" altLang="en-US" sz="800" dirty="0" smtClean="0">
              <a:solidFill>
                <a:prstClr val="black"/>
              </a:solidFill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cs typeface="Century" pitchFamily="18" charset="0"/>
              </a:rPr>
              <a:t>　　　　　　南河内地域：富田林市、河内長野市、松原市、羽曳野市、藤井寺市、大阪狭山市、太子町、河南町、千早赤阪村</a:t>
            </a:r>
            <a:endParaRPr lang="ja-JP" altLang="en-US" sz="800" dirty="0" smtClean="0">
              <a:solidFill>
                <a:prstClr val="black"/>
              </a:solidFill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cs typeface="Century" pitchFamily="18" charset="0"/>
              </a:rPr>
              <a:t>　　　　　　泉州地域：堺市、泉大津市、和泉市、高石市、忠岡町、岸和田市、貝塚市、泉佐野市、泉南市、阪南市、熊取町、田尻町、岬町</a:t>
            </a:r>
            <a:endParaRPr lang="en-US" altLang="ja-JP" sz="800" dirty="0" smtClean="0">
              <a:solidFill>
                <a:prstClr val="black"/>
              </a:solidFill>
              <a:cs typeface="Century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>
                <a:solidFill>
                  <a:prstClr val="black"/>
                </a:solidFill>
                <a:cs typeface="ＭＳ Ｐゴシック" pitchFamily="50" charset="-128"/>
              </a:rPr>
              <a:t>　</a:t>
            </a:r>
            <a:r>
              <a:rPr lang="ja-JP" altLang="en-US" sz="800" dirty="0" smtClean="0">
                <a:solidFill>
                  <a:prstClr val="black"/>
                </a:solidFill>
                <a:cs typeface="ＭＳ Ｐゴシック" pitchFamily="50" charset="-128"/>
              </a:rPr>
              <a:t>　　　　　</a:t>
            </a:r>
            <a:r>
              <a:rPr lang="en-US" altLang="ja-JP" sz="800" dirty="0" smtClean="0">
                <a:solidFill>
                  <a:prstClr val="black"/>
                </a:solidFill>
                <a:cs typeface="ＭＳ Ｐゴシック" pitchFamily="50" charset="-128"/>
              </a:rPr>
              <a:t>※</a:t>
            </a:r>
            <a:r>
              <a:rPr lang="ja-JP" altLang="en-US" sz="800" dirty="0" smtClean="0">
                <a:solidFill>
                  <a:prstClr val="black"/>
                </a:solidFill>
                <a:cs typeface="ＭＳ Ｐゴシック" pitchFamily="50" charset="-128"/>
              </a:rPr>
              <a:t>　松原市は</a:t>
            </a:r>
            <a:r>
              <a:rPr lang="en-US" altLang="ja-JP" sz="800" dirty="0" smtClean="0">
                <a:solidFill>
                  <a:prstClr val="black"/>
                </a:solidFill>
                <a:cs typeface="ＭＳ Ｐゴシック" pitchFamily="50" charset="-128"/>
              </a:rPr>
              <a:t>1988</a:t>
            </a:r>
            <a:r>
              <a:rPr lang="ja-JP" altLang="en-US" sz="800" dirty="0" smtClean="0">
                <a:solidFill>
                  <a:prstClr val="black"/>
                </a:solidFill>
                <a:cs typeface="ＭＳ Ｐゴシック" pitchFamily="50" charset="-128"/>
              </a:rPr>
              <a:t>年に東部大阪地域から南河内地域へ、旧美原町域は</a:t>
            </a:r>
            <a:r>
              <a:rPr lang="en-US" altLang="ja-JP" sz="800" dirty="0" smtClean="0">
                <a:solidFill>
                  <a:prstClr val="black"/>
                </a:solidFill>
                <a:cs typeface="ＭＳ Ｐゴシック" pitchFamily="50" charset="-128"/>
              </a:rPr>
              <a:t>2005</a:t>
            </a:r>
            <a:r>
              <a:rPr lang="ja-JP" altLang="en-US" sz="800" dirty="0" smtClean="0">
                <a:solidFill>
                  <a:prstClr val="black"/>
                </a:solidFill>
                <a:cs typeface="ＭＳ Ｐゴシック" pitchFamily="50" charset="-128"/>
              </a:rPr>
              <a:t>年に南河内地域から泉州地域へ編入されています。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07504" y="478413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</a:rPr>
              <a:t>○ 地域別の人口推移では、</a:t>
            </a:r>
            <a:r>
              <a:rPr lang="en-US" altLang="ja-JP" dirty="0" smtClean="0">
                <a:solidFill>
                  <a:prstClr val="black"/>
                </a:solidFill>
              </a:rPr>
              <a:t>2020</a:t>
            </a:r>
            <a:r>
              <a:rPr lang="ja-JP" altLang="en-US" dirty="0" smtClean="0">
                <a:solidFill>
                  <a:prstClr val="black"/>
                </a:solidFill>
              </a:rPr>
              <a:t>年に北大阪地域や大阪市域で増加があるものの、それ以降すべての地域で減少が見込まれます。</a:t>
            </a:r>
            <a:endParaRPr lang="ja-JP" altLang="ja-JP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35915" y="2134017"/>
            <a:ext cx="311254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100" b="1" dirty="0" smtClean="0">
                <a:solidFill>
                  <a:sysClr val="windowText" lastClr="000000"/>
                </a:solidFill>
              </a:rPr>
              <a:t>　　◎　</a:t>
            </a:r>
            <a:r>
              <a:rPr lang="ja-JP" altLang="ja-JP" sz="1100" b="1" dirty="0" smtClean="0">
                <a:solidFill>
                  <a:sysClr val="windowText" lastClr="000000"/>
                </a:solidFill>
              </a:rPr>
              <a:t>地域別人口の</a:t>
            </a:r>
            <a:r>
              <a:rPr lang="ja-JP" altLang="en-US" sz="1100" b="1" dirty="0" smtClean="0">
                <a:solidFill>
                  <a:sysClr val="windowText" lastClr="000000"/>
                </a:solidFill>
              </a:rPr>
              <a:t>減少率</a:t>
            </a:r>
            <a:r>
              <a:rPr lang="ja-JP" altLang="ja-JP" sz="1100" b="1" dirty="0">
                <a:solidFill>
                  <a:sysClr val="windowText" lastClr="000000"/>
                </a:solidFill>
              </a:rPr>
              <a:t>の将来</a:t>
            </a:r>
            <a:r>
              <a:rPr lang="ja-JP" altLang="ja-JP" sz="1100" b="1" dirty="0" smtClean="0">
                <a:solidFill>
                  <a:sysClr val="windowText" lastClr="000000"/>
                </a:solidFill>
              </a:rPr>
              <a:t>推計</a:t>
            </a:r>
            <a:endParaRPr lang="en-US" altLang="ja-JP" sz="1100" b="1" dirty="0" smtClean="0">
              <a:solidFill>
                <a:sysClr val="windowText" lastClr="000000"/>
              </a:solidFill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100" b="1" dirty="0" smtClean="0">
                <a:solidFill>
                  <a:sysClr val="windowText" lastClr="000000"/>
                </a:solidFill>
              </a:rPr>
              <a:t>　</a:t>
            </a:r>
            <a:r>
              <a:rPr lang="ja-JP" altLang="ja-JP" sz="1100" b="1" dirty="0" smtClean="0">
                <a:solidFill>
                  <a:sysClr val="windowText" lastClr="000000"/>
                </a:solidFill>
              </a:rPr>
              <a:t>（</a:t>
            </a:r>
            <a:r>
              <a:rPr lang="en-US" altLang="ja-JP" sz="1100" b="1" dirty="0" smtClean="0">
                <a:solidFill>
                  <a:sysClr val="windowText" lastClr="000000"/>
                </a:solidFill>
              </a:rPr>
              <a:t>2015</a:t>
            </a:r>
            <a:r>
              <a:rPr lang="ja-JP" altLang="ja-JP" sz="1100" b="1" dirty="0" smtClean="0">
                <a:solidFill>
                  <a:sysClr val="windowText" lastClr="000000"/>
                </a:solidFill>
              </a:rPr>
              <a:t>年</a:t>
            </a:r>
            <a:r>
              <a:rPr lang="ja-JP" altLang="ja-JP" sz="1100" b="1" dirty="0">
                <a:solidFill>
                  <a:sysClr val="windowText" lastClr="000000"/>
                </a:solidFill>
              </a:rPr>
              <a:t>を</a:t>
            </a:r>
            <a:r>
              <a:rPr lang="en-US" altLang="ja-JP" sz="1100" b="1" dirty="0">
                <a:solidFill>
                  <a:sysClr val="windowText" lastClr="000000"/>
                </a:solidFill>
              </a:rPr>
              <a:t>1.0</a:t>
            </a:r>
            <a:r>
              <a:rPr lang="ja-JP" altLang="ja-JP" sz="1100" b="1" dirty="0">
                <a:solidFill>
                  <a:sysClr val="windowText" lastClr="000000"/>
                </a:solidFill>
              </a:rPr>
              <a:t>とした場合）</a:t>
            </a:r>
          </a:p>
        </p:txBody>
      </p:sp>
      <p:sp>
        <p:nvSpPr>
          <p:cNvPr id="4" name="四角形吹き出し 3"/>
          <p:cNvSpPr/>
          <p:nvPr/>
        </p:nvSpPr>
        <p:spPr>
          <a:xfrm>
            <a:off x="257273" y="1731476"/>
            <a:ext cx="864000" cy="214605"/>
          </a:xfrm>
          <a:prstGeom prst="wedgeRectCallout">
            <a:avLst>
              <a:gd name="adj1" fmla="val 69019"/>
              <a:gd name="adj2" fmla="val 26993"/>
            </a:avLst>
          </a:prstGeom>
          <a:solidFill>
            <a:srgbClr val="FFFFFF"/>
          </a:solidFill>
          <a:ln w="38100" cmpd="dbl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大阪市</a:t>
            </a:r>
            <a:r>
              <a:rPr kumimoji="0" lang="ja-JP" altLang="en-US" sz="11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18" name="四角形吹き出し 17"/>
          <p:cNvSpPr/>
          <p:nvPr/>
        </p:nvSpPr>
        <p:spPr>
          <a:xfrm>
            <a:off x="113273" y="3478608"/>
            <a:ext cx="1008000" cy="214605"/>
          </a:xfrm>
          <a:prstGeom prst="wedgeRectCallout">
            <a:avLst>
              <a:gd name="adj1" fmla="val 74059"/>
              <a:gd name="adj2" fmla="val 62500"/>
            </a:avLst>
          </a:prstGeom>
          <a:solidFill>
            <a:srgbClr val="FFFFFF"/>
          </a:solidFill>
          <a:ln w="38100" cmpd="dbl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東部大阪地域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19" name="四角形吹き出し 18"/>
          <p:cNvSpPr/>
          <p:nvPr/>
        </p:nvSpPr>
        <p:spPr>
          <a:xfrm>
            <a:off x="406975" y="3983464"/>
            <a:ext cx="714298" cy="214605"/>
          </a:xfrm>
          <a:prstGeom prst="wedgeRectCallout">
            <a:avLst>
              <a:gd name="adj1" fmla="val 57941"/>
              <a:gd name="adj2" fmla="val 84693"/>
            </a:avLst>
          </a:prstGeom>
          <a:solidFill>
            <a:srgbClr val="FFFFFF"/>
          </a:soli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泉州地域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20" name="四角形吹き出し 19"/>
          <p:cNvSpPr/>
          <p:nvPr/>
        </p:nvSpPr>
        <p:spPr>
          <a:xfrm>
            <a:off x="257273" y="4466296"/>
            <a:ext cx="864000" cy="214605"/>
          </a:xfrm>
          <a:prstGeom prst="wedgeRectCallout">
            <a:avLst>
              <a:gd name="adj1" fmla="val 67916"/>
              <a:gd name="adj2" fmla="val -30706"/>
            </a:avLst>
          </a:prstGeom>
          <a:solidFill>
            <a:srgbClr val="FFFFFF"/>
          </a:solidFill>
          <a:ln w="38100" cmpd="dbl">
            <a:solidFill>
              <a:srgbClr val="CCCC00"/>
            </a:solidFill>
            <a:miter lim="800000"/>
            <a:headEnd/>
            <a:tailEnd/>
          </a:ln>
        </p:spPr>
        <p:txBody>
          <a:bodyPr vert="horz" wrap="squar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北大阪地域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265911" y="5157192"/>
            <a:ext cx="855362" cy="214605"/>
          </a:xfrm>
          <a:prstGeom prst="wedgeRectCallout">
            <a:avLst>
              <a:gd name="adj1" fmla="val 66836"/>
              <a:gd name="adj2" fmla="val -66213"/>
            </a:avLst>
          </a:prstGeom>
          <a:solidFill>
            <a:srgbClr val="FFFFFF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南河内</a:t>
            </a:r>
            <a:r>
              <a:rPr kumimoji="0" lang="ja-JP" altLang="en-US" sz="11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195736" y="6669360"/>
            <a:ext cx="6585904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7030A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black"/>
                </a:solidFill>
                <a:cs typeface="Century" pitchFamily="18" charset="0"/>
              </a:rPr>
              <a:t>資料</a:t>
            </a:r>
            <a:r>
              <a:rPr lang="ja-JP" altLang="ja-JP" sz="1000" dirty="0" smtClean="0">
                <a:solidFill>
                  <a:prstClr val="black"/>
                </a:solidFill>
                <a:cs typeface="Century" pitchFamily="18" charset="0"/>
              </a:rPr>
              <a:t>：</a:t>
            </a:r>
            <a:r>
              <a:rPr lang="en-US" altLang="ja-JP" sz="1000" dirty="0" smtClean="0">
                <a:solidFill>
                  <a:prstClr val="black"/>
                </a:solidFill>
                <a:cs typeface="Century" pitchFamily="18" charset="0"/>
              </a:rPr>
              <a:t>2015</a:t>
            </a:r>
            <a:r>
              <a:rPr lang="ja-JP" altLang="en-US" sz="1000" dirty="0" smtClean="0">
                <a:solidFill>
                  <a:prstClr val="black"/>
                </a:solidFill>
                <a:cs typeface="Century" pitchFamily="18" charset="0"/>
              </a:rPr>
              <a:t>年までは総務省「国勢調査」</a:t>
            </a:r>
            <a:r>
              <a:rPr lang="ja-JP" altLang="en-US" sz="1000" dirty="0">
                <a:solidFill>
                  <a:prstClr val="black"/>
                </a:solidFill>
                <a:cs typeface="Century" pitchFamily="18" charset="0"/>
              </a:rPr>
              <a:t>、</a:t>
            </a:r>
            <a:r>
              <a:rPr lang="en-US" altLang="ja-JP" sz="1000" dirty="0" smtClean="0">
                <a:solidFill>
                  <a:prstClr val="black"/>
                </a:solidFill>
                <a:cs typeface="Century" pitchFamily="18" charset="0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Century" pitchFamily="18" charset="0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年府推計（ケース２）を基に作成</a:t>
            </a:r>
            <a:endParaRPr lang="ja-JP" altLang="ja-JP" sz="10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55985" y="1619508"/>
            <a:ext cx="3672408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各地域の将来推計人口は、国推計（</a:t>
            </a:r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）より地域別の人口割合を算定し、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府推計（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）の総人口を按分することにより算定</a:t>
            </a:r>
            <a:endParaRPr lang="en-US" altLang="ja-JP" sz="9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5496" y="116632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１０</a:t>
            </a:r>
            <a:r>
              <a:rPr lang="ja-JP" altLang="en-US" sz="200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転出入状況の推移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地域別人口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1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30319"/>
              </p:ext>
            </p:extLst>
          </p:nvPr>
        </p:nvGraphicFramePr>
        <p:xfrm>
          <a:off x="683568" y="799578"/>
          <a:ext cx="7632848" cy="5941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8564"/>
                <a:gridCol w="1174284"/>
              </a:tblGrid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はじめに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１．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2013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年国推計・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2014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年府推計の点検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２．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2018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年府推計の手法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３．推計結果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(1)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2018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年府推計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endParaRPr kumimoji="1" lang="ja-JP" altLang="en-US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(2)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人口総数の推移と将来推計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(3)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男女別・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歳階級別人口ピラミッド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zh-TW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(4)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zh-TW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zh-TW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歳階級別人口分布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(5)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年齢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区分別人口の推移と将来推計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(6)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年齢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区分ごとの人口構成割合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(7)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出生数および合計特殊出生率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(8)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死亡数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(9)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転出入状況の推移（日本人人口）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(10)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転出入状況の推移（地域別人口）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４．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2018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年府推計と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2014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年府推計の比較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５．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2018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年府推計と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2018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年国推計の比較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en-US" altLang="zh-CN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</a:t>
                      </a:r>
                      <a:r>
                        <a:rPr kumimoji="1" lang="zh-CN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参考</a:t>
                      </a:r>
                      <a:r>
                        <a:rPr kumimoji="1" lang="en-US" altLang="zh-CN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】</a:t>
                      </a:r>
                      <a:r>
                        <a:rPr kumimoji="1" lang="zh-CN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仮定値表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23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32595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参考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】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コーホート要因法のフローチャート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23528" y="159023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目　　　　次　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6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8" y="3717032"/>
            <a:ext cx="2770104" cy="196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85938"/>
            <a:ext cx="2735310" cy="199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73" y="3852362"/>
            <a:ext cx="2735145" cy="193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78" y="1541380"/>
            <a:ext cx="2728141" cy="191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787713" cy="197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63888" y="1753371"/>
            <a:ext cx="1553531" cy="2395709"/>
            <a:chOff x="8824" y="8248"/>
            <a:chExt cx="1467" cy="2141"/>
          </a:xfrm>
        </p:grpSpPr>
        <p:sp>
          <p:nvSpPr>
            <p:cNvPr id="27" name="Freeform 3"/>
            <p:cNvSpPr>
              <a:spLocks noChangeAspect="1"/>
            </p:cNvSpPr>
            <p:nvPr/>
          </p:nvSpPr>
          <p:spPr bwMode="auto">
            <a:xfrm>
              <a:off x="9328" y="8248"/>
              <a:ext cx="816" cy="872"/>
            </a:xfrm>
            <a:custGeom>
              <a:avLst/>
              <a:gdLst>
                <a:gd name="T0" fmla="*/ 53 w 3755"/>
                <a:gd name="T1" fmla="*/ 80 h 4064"/>
                <a:gd name="T2" fmla="*/ 212 w 3755"/>
                <a:gd name="T3" fmla="*/ 0 h 4064"/>
                <a:gd name="T4" fmla="*/ 477 w 3755"/>
                <a:gd name="T5" fmla="*/ 80 h 4064"/>
                <a:gd name="T6" fmla="*/ 513 w 3755"/>
                <a:gd name="T7" fmla="*/ 424 h 4064"/>
                <a:gd name="T8" fmla="*/ 716 w 3755"/>
                <a:gd name="T9" fmla="*/ 512 h 4064"/>
                <a:gd name="T10" fmla="*/ 884 w 3755"/>
                <a:gd name="T11" fmla="*/ 539 h 4064"/>
                <a:gd name="T12" fmla="*/ 1096 w 3755"/>
                <a:gd name="T13" fmla="*/ 539 h 4064"/>
                <a:gd name="T14" fmla="*/ 1564 w 3755"/>
                <a:gd name="T15" fmla="*/ 707 h 4064"/>
                <a:gd name="T16" fmla="*/ 1626 w 3755"/>
                <a:gd name="T17" fmla="*/ 866 h 4064"/>
                <a:gd name="T18" fmla="*/ 1644 w 3755"/>
                <a:gd name="T19" fmla="*/ 1140 h 4064"/>
                <a:gd name="T20" fmla="*/ 1785 w 3755"/>
                <a:gd name="T21" fmla="*/ 1387 h 4064"/>
                <a:gd name="T22" fmla="*/ 1926 w 3755"/>
                <a:gd name="T23" fmla="*/ 1431 h 4064"/>
                <a:gd name="T24" fmla="*/ 2174 w 3755"/>
                <a:gd name="T25" fmla="*/ 1652 h 4064"/>
                <a:gd name="T26" fmla="*/ 2377 w 3755"/>
                <a:gd name="T27" fmla="*/ 1687 h 4064"/>
                <a:gd name="T28" fmla="*/ 2615 w 3755"/>
                <a:gd name="T29" fmla="*/ 1467 h 4064"/>
                <a:gd name="T30" fmla="*/ 2509 w 3755"/>
                <a:gd name="T31" fmla="*/ 1369 h 4064"/>
                <a:gd name="T32" fmla="*/ 2430 w 3755"/>
                <a:gd name="T33" fmla="*/ 1334 h 4064"/>
                <a:gd name="T34" fmla="*/ 2571 w 3755"/>
                <a:gd name="T35" fmla="*/ 1113 h 4064"/>
                <a:gd name="T36" fmla="*/ 2615 w 3755"/>
                <a:gd name="T37" fmla="*/ 910 h 4064"/>
                <a:gd name="T38" fmla="*/ 3013 w 3755"/>
                <a:gd name="T39" fmla="*/ 1087 h 4064"/>
                <a:gd name="T40" fmla="*/ 2978 w 3755"/>
                <a:gd name="T41" fmla="*/ 1360 h 4064"/>
                <a:gd name="T42" fmla="*/ 3022 w 3755"/>
                <a:gd name="T43" fmla="*/ 1511 h 4064"/>
                <a:gd name="T44" fmla="*/ 3287 w 3755"/>
                <a:gd name="T45" fmla="*/ 1475 h 4064"/>
                <a:gd name="T46" fmla="*/ 3357 w 3755"/>
                <a:gd name="T47" fmla="*/ 1749 h 4064"/>
                <a:gd name="T48" fmla="*/ 3614 w 3755"/>
                <a:gd name="T49" fmla="*/ 1811 h 4064"/>
                <a:gd name="T50" fmla="*/ 3755 w 3755"/>
                <a:gd name="T51" fmla="*/ 2076 h 4064"/>
                <a:gd name="T52" fmla="*/ 3552 w 3755"/>
                <a:gd name="T53" fmla="*/ 2438 h 4064"/>
                <a:gd name="T54" fmla="*/ 3384 w 3755"/>
                <a:gd name="T55" fmla="*/ 2703 h 4064"/>
                <a:gd name="T56" fmla="*/ 3022 w 3755"/>
                <a:gd name="T57" fmla="*/ 3172 h 4064"/>
                <a:gd name="T58" fmla="*/ 2880 w 3755"/>
                <a:gd name="T59" fmla="*/ 3419 h 4064"/>
                <a:gd name="T60" fmla="*/ 2562 w 3755"/>
                <a:gd name="T61" fmla="*/ 3719 h 4064"/>
                <a:gd name="T62" fmla="*/ 2368 w 3755"/>
                <a:gd name="T63" fmla="*/ 3560 h 4064"/>
                <a:gd name="T64" fmla="*/ 2006 w 3755"/>
                <a:gd name="T65" fmla="*/ 3825 h 4064"/>
                <a:gd name="T66" fmla="*/ 1701 w 3755"/>
                <a:gd name="T67" fmla="*/ 3825 h 4064"/>
                <a:gd name="T68" fmla="*/ 1449 w 3755"/>
                <a:gd name="T69" fmla="*/ 4064 h 4064"/>
                <a:gd name="T70" fmla="*/ 1308 w 3755"/>
                <a:gd name="T71" fmla="*/ 3737 h 4064"/>
                <a:gd name="T72" fmla="*/ 1140 w 3755"/>
                <a:gd name="T73" fmla="*/ 3260 h 4064"/>
                <a:gd name="T74" fmla="*/ 1043 w 3755"/>
                <a:gd name="T75" fmla="*/ 2747 h 4064"/>
                <a:gd name="T76" fmla="*/ 1140 w 3755"/>
                <a:gd name="T77" fmla="*/ 2403 h 4064"/>
                <a:gd name="T78" fmla="*/ 1228 w 3755"/>
                <a:gd name="T79" fmla="*/ 1979 h 4064"/>
                <a:gd name="T80" fmla="*/ 1025 w 3755"/>
                <a:gd name="T81" fmla="*/ 1829 h 4064"/>
                <a:gd name="T82" fmla="*/ 1016 w 3755"/>
                <a:gd name="T83" fmla="*/ 1705 h 4064"/>
                <a:gd name="T84" fmla="*/ 1299 w 3755"/>
                <a:gd name="T85" fmla="*/ 1670 h 4064"/>
                <a:gd name="T86" fmla="*/ 1361 w 3755"/>
                <a:gd name="T87" fmla="*/ 1537 h 4064"/>
                <a:gd name="T88" fmla="*/ 937 w 3755"/>
                <a:gd name="T89" fmla="*/ 1484 h 4064"/>
                <a:gd name="T90" fmla="*/ 734 w 3755"/>
                <a:gd name="T91" fmla="*/ 1360 h 4064"/>
                <a:gd name="T92" fmla="*/ 495 w 3755"/>
                <a:gd name="T93" fmla="*/ 1219 h 4064"/>
                <a:gd name="T94" fmla="*/ 274 w 3755"/>
                <a:gd name="T95" fmla="*/ 1184 h 4064"/>
                <a:gd name="T96" fmla="*/ 239 w 3755"/>
                <a:gd name="T97" fmla="*/ 928 h 4064"/>
                <a:gd name="T98" fmla="*/ 239 w 3755"/>
                <a:gd name="T99" fmla="*/ 618 h 4064"/>
                <a:gd name="T100" fmla="*/ 292 w 3755"/>
                <a:gd name="T101" fmla="*/ 362 h 4064"/>
                <a:gd name="T102" fmla="*/ 0 w 3755"/>
                <a:gd name="T103" fmla="*/ 19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55" h="4064">
                  <a:moveTo>
                    <a:pt x="0" y="194"/>
                  </a:moveTo>
                  <a:lnTo>
                    <a:pt x="53" y="141"/>
                  </a:lnTo>
                  <a:lnTo>
                    <a:pt x="53" y="80"/>
                  </a:lnTo>
                  <a:lnTo>
                    <a:pt x="133" y="80"/>
                  </a:lnTo>
                  <a:lnTo>
                    <a:pt x="186" y="62"/>
                  </a:lnTo>
                  <a:lnTo>
                    <a:pt x="212" y="0"/>
                  </a:lnTo>
                  <a:lnTo>
                    <a:pt x="274" y="0"/>
                  </a:lnTo>
                  <a:lnTo>
                    <a:pt x="389" y="71"/>
                  </a:lnTo>
                  <a:lnTo>
                    <a:pt x="477" y="80"/>
                  </a:lnTo>
                  <a:lnTo>
                    <a:pt x="548" y="186"/>
                  </a:lnTo>
                  <a:lnTo>
                    <a:pt x="557" y="292"/>
                  </a:lnTo>
                  <a:lnTo>
                    <a:pt x="513" y="424"/>
                  </a:lnTo>
                  <a:lnTo>
                    <a:pt x="566" y="504"/>
                  </a:lnTo>
                  <a:lnTo>
                    <a:pt x="628" y="504"/>
                  </a:lnTo>
                  <a:lnTo>
                    <a:pt x="716" y="512"/>
                  </a:lnTo>
                  <a:lnTo>
                    <a:pt x="769" y="565"/>
                  </a:lnTo>
                  <a:lnTo>
                    <a:pt x="822" y="521"/>
                  </a:lnTo>
                  <a:lnTo>
                    <a:pt x="884" y="539"/>
                  </a:lnTo>
                  <a:lnTo>
                    <a:pt x="954" y="610"/>
                  </a:lnTo>
                  <a:lnTo>
                    <a:pt x="1016" y="610"/>
                  </a:lnTo>
                  <a:lnTo>
                    <a:pt x="1096" y="539"/>
                  </a:lnTo>
                  <a:lnTo>
                    <a:pt x="1211" y="548"/>
                  </a:lnTo>
                  <a:lnTo>
                    <a:pt x="1502" y="733"/>
                  </a:lnTo>
                  <a:lnTo>
                    <a:pt x="1564" y="707"/>
                  </a:lnTo>
                  <a:lnTo>
                    <a:pt x="1701" y="769"/>
                  </a:lnTo>
                  <a:lnTo>
                    <a:pt x="1701" y="839"/>
                  </a:lnTo>
                  <a:lnTo>
                    <a:pt x="1626" y="866"/>
                  </a:lnTo>
                  <a:lnTo>
                    <a:pt x="1652" y="1051"/>
                  </a:lnTo>
                  <a:lnTo>
                    <a:pt x="1591" y="1104"/>
                  </a:lnTo>
                  <a:lnTo>
                    <a:pt x="1644" y="1140"/>
                  </a:lnTo>
                  <a:lnTo>
                    <a:pt x="1644" y="1193"/>
                  </a:lnTo>
                  <a:lnTo>
                    <a:pt x="1582" y="1272"/>
                  </a:lnTo>
                  <a:lnTo>
                    <a:pt x="1785" y="1387"/>
                  </a:lnTo>
                  <a:lnTo>
                    <a:pt x="1856" y="1325"/>
                  </a:lnTo>
                  <a:lnTo>
                    <a:pt x="1900" y="1360"/>
                  </a:lnTo>
                  <a:lnTo>
                    <a:pt x="1926" y="1431"/>
                  </a:lnTo>
                  <a:lnTo>
                    <a:pt x="2085" y="1555"/>
                  </a:lnTo>
                  <a:lnTo>
                    <a:pt x="2182" y="1564"/>
                  </a:lnTo>
                  <a:lnTo>
                    <a:pt x="2174" y="1652"/>
                  </a:lnTo>
                  <a:lnTo>
                    <a:pt x="2253" y="1705"/>
                  </a:lnTo>
                  <a:lnTo>
                    <a:pt x="2333" y="1661"/>
                  </a:lnTo>
                  <a:lnTo>
                    <a:pt x="2377" y="1687"/>
                  </a:lnTo>
                  <a:lnTo>
                    <a:pt x="2615" y="1652"/>
                  </a:lnTo>
                  <a:lnTo>
                    <a:pt x="2624" y="1528"/>
                  </a:lnTo>
                  <a:lnTo>
                    <a:pt x="2615" y="1467"/>
                  </a:lnTo>
                  <a:lnTo>
                    <a:pt x="2571" y="1396"/>
                  </a:lnTo>
                  <a:lnTo>
                    <a:pt x="2518" y="1458"/>
                  </a:lnTo>
                  <a:lnTo>
                    <a:pt x="2509" y="1369"/>
                  </a:lnTo>
                  <a:lnTo>
                    <a:pt x="2421" y="1458"/>
                  </a:lnTo>
                  <a:lnTo>
                    <a:pt x="2386" y="1414"/>
                  </a:lnTo>
                  <a:lnTo>
                    <a:pt x="2430" y="1334"/>
                  </a:lnTo>
                  <a:lnTo>
                    <a:pt x="2465" y="1175"/>
                  </a:lnTo>
                  <a:lnTo>
                    <a:pt x="2536" y="1175"/>
                  </a:lnTo>
                  <a:lnTo>
                    <a:pt x="2571" y="1113"/>
                  </a:lnTo>
                  <a:lnTo>
                    <a:pt x="2527" y="1051"/>
                  </a:lnTo>
                  <a:lnTo>
                    <a:pt x="2589" y="972"/>
                  </a:lnTo>
                  <a:lnTo>
                    <a:pt x="2615" y="910"/>
                  </a:lnTo>
                  <a:lnTo>
                    <a:pt x="2721" y="972"/>
                  </a:lnTo>
                  <a:lnTo>
                    <a:pt x="2951" y="945"/>
                  </a:lnTo>
                  <a:lnTo>
                    <a:pt x="3013" y="1087"/>
                  </a:lnTo>
                  <a:lnTo>
                    <a:pt x="3039" y="1140"/>
                  </a:lnTo>
                  <a:lnTo>
                    <a:pt x="3004" y="1219"/>
                  </a:lnTo>
                  <a:lnTo>
                    <a:pt x="2978" y="1360"/>
                  </a:lnTo>
                  <a:lnTo>
                    <a:pt x="2916" y="1431"/>
                  </a:lnTo>
                  <a:lnTo>
                    <a:pt x="2845" y="1520"/>
                  </a:lnTo>
                  <a:lnTo>
                    <a:pt x="3022" y="1511"/>
                  </a:lnTo>
                  <a:lnTo>
                    <a:pt x="3057" y="1458"/>
                  </a:lnTo>
                  <a:lnTo>
                    <a:pt x="3163" y="1422"/>
                  </a:lnTo>
                  <a:lnTo>
                    <a:pt x="3287" y="1475"/>
                  </a:lnTo>
                  <a:lnTo>
                    <a:pt x="3437" y="1652"/>
                  </a:lnTo>
                  <a:lnTo>
                    <a:pt x="3357" y="1696"/>
                  </a:lnTo>
                  <a:lnTo>
                    <a:pt x="3357" y="1749"/>
                  </a:lnTo>
                  <a:lnTo>
                    <a:pt x="3410" y="1740"/>
                  </a:lnTo>
                  <a:lnTo>
                    <a:pt x="3499" y="1802"/>
                  </a:lnTo>
                  <a:lnTo>
                    <a:pt x="3614" y="1811"/>
                  </a:lnTo>
                  <a:lnTo>
                    <a:pt x="3667" y="1917"/>
                  </a:lnTo>
                  <a:lnTo>
                    <a:pt x="3755" y="2005"/>
                  </a:lnTo>
                  <a:lnTo>
                    <a:pt x="3755" y="2076"/>
                  </a:lnTo>
                  <a:lnTo>
                    <a:pt x="3737" y="2129"/>
                  </a:lnTo>
                  <a:lnTo>
                    <a:pt x="3640" y="2279"/>
                  </a:lnTo>
                  <a:lnTo>
                    <a:pt x="3552" y="2438"/>
                  </a:lnTo>
                  <a:lnTo>
                    <a:pt x="3437" y="2527"/>
                  </a:lnTo>
                  <a:lnTo>
                    <a:pt x="3384" y="2641"/>
                  </a:lnTo>
                  <a:lnTo>
                    <a:pt x="3384" y="2703"/>
                  </a:lnTo>
                  <a:lnTo>
                    <a:pt x="3296" y="2924"/>
                  </a:lnTo>
                  <a:lnTo>
                    <a:pt x="3137" y="3030"/>
                  </a:lnTo>
                  <a:lnTo>
                    <a:pt x="3022" y="3172"/>
                  </a:lnTo>
                  <a:lnTo>
                    <a:pt x="2986" y="3331"/>
                  </a:lnTo>
                  <a:lnTo>
                    <a:pt x="2889" y="3366"/>
                  </a:lnTo>
                  <a:lnTo>
                    <a:pt x="2880" y="3419"/>
                  </a:lnTo>
                  <a:lnTo>
                    <a:pt x="2880" y="3472"/>
                  </a:lnTo>
                  <a:lnTo>
                    <a:pt x="2704" y="3619"/>
                  </a:lnTo>
                  <a:lnTo>
                    <a:pt x="2562" y="3719"/>
                  </a:lnTo>
                  <a:lnTo>
                    <a:pt x="2447" y="3746"/>
                  </a:lnTo>
                  <a:lnTo>
                    <a:pt x="2368" y="3666"/>
                  </a:lnTo>
                  <a:lnTo>
                    <a:pt x="2368" y="3560"/>
                  </a:lnTo>
                  <a:lnTo>
                    <a:pt x="2209" y="3684"/>
                  </a:lnTo>
                  <a:lnTo>
                    <a:pt x="2156" y="3799"/>
                  </a:lnTo>
                  <a:lnTo>
                    <a:pt x="2006" y="3825"/>
                  </a:lnTo>
                  <a:lnTo>
                    <a:pt x="1900" y="3905"/>
                  </a:lnTo>
                  <a:lnTo>
                    <a:pt x="1785" y="3825"/>
                  </a:lnTo>
                  <a:lnTo>
                    <a:pt x="1701" y="3825"/>
                  </a:lnTo>
                  <a:lnTo>
                    <a:pt x="1701" y="3958"/>
                  </a:lnTo>
                  <a:lnTo>
                    <a:pt x="1599" y="3958"/>
                  </a:lnTo>
                  <a:lnTo>
                    <a:pt x="1449" y="4064"/>
                  </a:lnTo>
                  <a:lnTo>
                    <a:pt x="1396" y="4011"/>
                  </a:lnTo>
                  <a:lnTo>
                    <a:pt x="1387" y="3702"/>
                  </a:lnTo>
                  <a:lnTo>
                    <a:pt x="1308" y="3737"/>
                  </a:lnTo>
                  <a:lnTo>
                    <a:pt x="1255" y="3569"/>
                  </a:lnTo>
                  <a:lnTo>
                    <a:pt x="1211" y="3304"/>
                  </a:lnTo>
                  <a:lnTo>
                    <a:pt x="1140" y="3260"/>
                  </a:lnTo>
                  <a:lnTo>
                    <a:pt x="1025" y="3189"/>
                  </a:lnTo>
                  <a:lnTo>
                    <a:pt x="946" y="2898"/>
                  </a:lnTo>
                  <a:lnTo>
                    <a:pt x="1043" y="2747"/>
                  </a:lnTo>
                  <a:lnTo>
                    <a:pt x="1052" y="2659"/>
                  </a:lnTo>
                  <a:lnTo>
                    <a:pt x="999" y="2535"/>
                  </a:lnTo>
                  <a:lnTo>
                    <a:pt x="1140" y="2403"/>
                  </a:lnTo>
                  <a:lnTo>
                    <a:pt x="1166" y="2244"/>
                  </a:lnTo>
                  <a:lnTo>
                    <a:pt x="1202" y="2111"/>
                  </a:lnTo>
                  <a:lnTo>
                    <a:pt x="1228" y="1979"/>
                  </a:lnTo>
                  <a:lnTo>
                    <a:pt x="1202" y="1899"/>
                  </a:lnTo>
                  <a:lnTo>
                    <a:pt x="1113" y="1988"/>
                  </a:lnTo>
                  <a:lnTo>
                    <a:pt x="1025" y="1829"/>
                  </a:lnTo>
                  <a:lnTo>
                    <a:pt x="963" y="1829"/>
                  </a:lnTo>
                  <a:lnTo>
                    <a:pt x="999" y="1767"/>
                  </a:lnTo>
                  <a:lnTo>
                    <a:pt x="1016" y="1705"/>
                  </a:lnTo>
                  <a:lnTo>
                    <a:pt x="1078" y="1705"/>
                  </a:lnTo>
                  <a:lnTo>
                    <a:pt x="1175" y="1634"/>
                  </a:lnTo>
                  <a:lnTo>
                    <a:pt x="1299" y="1670"/>
                  </a:lnTo>
                  <a:lnTo>
                    <a:pt x="1440" y="1643"/>
                  </a:lnTo>
                  <a:lnTo>
                    <a:pt x="1449" y="1555"/>
                  </a:lnTo>
                  <a:lnTo>
                    <a:pt x="1361" y="1537"/>
                  </a:lnTo>
                  <a:lnTo>
                    <a:pt x="1166" y="1414"/>
                  </a:lnTo>
                  <a:lnTo>
                    <a:pt x="1034" y="1484"/>
                  </a:lnTo>
                  <a:lnTo>
                    <a:pt x="937" y="1484"/>
                  </a:lnTo>
                  <a:lnTo>
                    <a:pt x="937" y="1396"/>
                  </a:lnTo>
                  <a:lnTo>
                    <a:pt x="866" y="1414"/>
                  </a:lnTo>
                  <a:lnTo>
                    <a:pt x="734" y="1360"/>
                  </a:lnTo>
                  <a:lnTo>
                    <a:pt x="681" y="1378"/>
                  </a:lnTo>
                  <a:lnTo>
                    <a:pt x="566" y="1228"/>
                  </a:lnTo>
                  <a:lnTo>
                    <a:pt x="495" y="1219"/>
                  </a:lnTo>
                  <a:lnTo>
                    <a:pt x="451" y="1254"/>
                  </a:lnTo>
                  <a:lnTo>
                    <a:pt x="345" y="1184"/>
                  </a:lnTo>
                  <a:lnTo>
                    <a:pt x="274" y="1184"/>
                  </a:lnTo>
                  <a:lnTo>
                    <a:pt x="212" y="1104"/>
                  </a:lnTo>
                  <a:lnTo>
                    <a:pt x="177" y="1025"/>
                  </a:lnTo>
                  <a:lnTo>
                    <a:pt x="239" y="928"/>
                  </a:lnTo>
                  <a:lnTo>
                    <a:pt x="327" y="883"/>
                  </a:lnTo>
                  <a:lnTo>
                    <a:pt x="265" y="707"/>
                  </a:lnTo>
                  <a:lnTo>
                    <a:pt x="239" y="618"/>
                  </a:lnTo>
                  <a:lnTo>
                    <a:pt x="274" y="565"/>
                  </a:lnTo>
                  <a:lnTo>
                    <a:pt x="257" y="477"/>
                  </a:lnTo>
                  <a:lnTo>
                    <a:pt x="292" y="362"/>
                  </a:lnTo>
                  <a:lnTo>
                    <a:pt x="230" y="309"/>
                  </a:lnTo>
                  <a:lnTo>
                    <a:pt x="80" y="309"/>
                  </a:lnTo>
                  <a:lnTo>
                    <a:pt x="0" y="19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12700" cmpd="sng">
              <a:solidFill>
                <a:srgbClr val="CCCC0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" name="Freeform 4"/>
            <p:cNvSpPr>
              <a:spLocks noChangeAspect="1"/>
            </p:cNvSpPr>
            <p:nvPr/>
          </p:nvSpPr>
          <p:spPr bwMode="auto">
            <a:xfrm>
              <a:off x="9505" y="9020"/>
              <a:ext cx="450" cy="494"/>
            </a:xfrm>
            <a:custGeom>
              <a:avLst/>
              <a:gdLst>
                <a:gd name="T0" fmla="*/ 795 w 2067"/>
                <a:gd name="T1" fmla="*/ 362 h 2305"/>
                <a:gd name="T2" fmla="*/ 954 w 2067"/>
                <a:gd name="T3" fmla="*/ 229 h 2305"/>
                <a:gd name="T4" fmla="*/ 1325 w 2067"/>
                <a:gd name="T5" fmla="*/ 229 h 2305"/>
                <a:gd name="T6" fmla="*/ 1537 w 2067"/>
                <a:gd name="T7" fmla="*/ 88 h 2305"/>
                <a:gd name="T8" fmla="*/ 1652 w 2067"/>
                <a:gd name="T9" fmla="*/ 353 h 2305"/>
                <a:gd name="T10" fmla="*/ 1599 w 2067"/>
                <a:gd name="T11" fmla="*/ 538 h 2305"/>
                <a:gd name="T12" fmla="*/ 1740 w 2067"/>
                <a:gd name="T13" fmla="*/ 724 h 2305"/>
                <a:gd name="T14" fmla="*/ 1891 w 2067"/>
                <a:gd name="T15" fmla="*/ 583 h 2305"/>
                <a:gd name="T16" fmla="*/ 2067 w 2067"/>
                <a:gd name="T17" fmla="*/ 653 h 2305"/>
                <a:gd name="T18" fmla="*/ 2023 w 2067"/>
                <a:gd name="T19" fmla="*/ 839 h 2305"/>
                <a:gd name="T20" fmla="*/ 1899 w 2067"/>
                <a:gd name="T21" fmla="*/ 927 h 2305"/>
                <a:gd name="T22" fmla="*/ 1687 w 2067"/>
                <a:gd name="T23" fmla="*/ 1166 h 2305"/>
                <a:gd name="T24" fmla="*/ 1643 w 2067"/>
                <a:gd name="T25" fmla="*/ 1413 h 2305"/>
                <a:gd name="T26" fmla="*/ 1749 w 2067"/>
                <a:gd name="T27" fmla="*/ 1607 h 2305"/>
                <a:gd name="T28" fmla="*/ 1846 w 2067"/>
                <a:gd name="T29" fmla="*/ 1802 h 2305"/>
                <a:gd name="T30" fmla="*/ 1687 w 2067"/>
                <a:gd name="T31" fmla="*/ 1855 h 2305"/>
                <a:gd name="T32" fmla="*/ 1970 w 2067"/>
                <a:gd name="T33" fmla="*/ 2014 h 2305"/>
                <a:gd name="T34" fmla="*/ 1891 w 2067"/>
                <a:gd name="T35" fmla="*/ 2208 h 2305"/>
                <a:gd name="T36" fmla="*/ 1528 w 2067"/>
                <a:gd name="T37" fmla="*/ 2182 h 2305"/>
                <a:gd name="T38" fmla="*/ 1361 w 2067"/>
                <a:gd name="T39" fmla="*/ 2182 h 2305"/>
                <a:gd name="T40" fmla="*/ 998 w 2067"/>
                <a:gd name="T41" fmla="*/ 2173 h 2305"/>
                <a:gd name="T42" fmla="*/ 35 w 2067"/>
                <a:gd name="T43" fmla="*/ 1846 h 2305"/>
                <a:gd name="T44" fmla="*/ 124 w 2067"/>
                <a:gd name="T45" fmla="*/ 1934 h 2305"/>
                <a:gd name="T46" fmla="*/ 300 w 2067"/>
                <a:gd name="T47" fmla="*/ 1908 h 2305"/>
                <a:gd name="T48" fmla="*/ 133 w 2067"/>
                <a:gd name="T49" fmla="*/ 1819 h 2305"/>
                <a:gd name="T50" fmla="*/ 9 w 2067"/>
                <a:gd name="T51" fmla="*/ 1643 h 2305"/>
                <a:gd name="T52" fmla="*/ 451 w 2067"/>
                <a:gd name="T53" fmla="*/ 1811 h 2305"/>
                <a:gd name="T54" fmla="*/ 654 w 2067"/>
                <a:gd name="T55" fmla="*/ 1855 h 2305"/>
                <a:gd name="T56" fmla="*/ 733 w 2067"/>
                <a:gd name="T57" fmla="*/ 1766 h 2305"/>
                <a:gd name="T58" fmla="*/ 539 w 2067"/>
                <a:gd name="T59" fmla="*/ 1660 h 2305"/>
                <a:gd name="T60" fmla="*/ 654 w 2067"/>
                <a:gd name="T61" fmla="*/ 1660 h 2305"/>
                <a:gd name="T62" fmla="*/ 318 w 2067"/>
                <a:gd name="T63" fmla="*/ 1501 h 2305"/>
                <a:gd name="T64" fmla="*/ 415 w 2067"/>
                <a:gd name="T65" fmla="*/ 1378 h 2305"/>
                <a:gd name="T66" fmla="*/ 565 w 2067"/>
                <a:gd name="T67" fmla="*/ 1175 h 2305"/>
                <a:gd name="T68" fmla="*/ 186 w 2067"/>
                <a:gd name="T69" fmla="*/ 1484 h 2305"/>
                <a:gd name="T70" fmla="*/ 265 w 2067"/>
                <a:gd name="T71" fmla="*/ 1369 h 2305"/>
                <a:gd name="T72" fmla="*/ 318 w 2067"/>
                <a:gd name="T73" fmla="*/ 1210 h 2305"/>
                <a:gd name="T74" fmla="*/ 97 w 2067"/>
                <a:gd name="T75" fmla="*/ 1157 h 2305"/>
                <a:gd name="T76" fmla="*/ 88 w 2067"/>
                <a:gd name="T77" fmla="*/ 1007 h 2305"/>
                <a:gd name="T78" fmla="*/ 265 w 2067"/>
                <a:gd name="T79" fmla="*/ 786 h 2305"/>
                <a:gd name="T80" fmla="*/ 459 w 2067"/>
                <a:gd name="T81" fmla="*/ 609 h 2305"/>
                <a:gd name="T82" fmla="*/ 504 w 2067"/>
                <a:gd name="T83" fmla="*/ 415 h 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7" h="2305">
                  <a:moveTo>
                    <a:pt x="574" y="468"/>
                  </a:moveTo>
                  <a:lnTo>
                    <a:pt x="636" y="468"/>
                  </a:lnTo>
                  <a:lnTo>
                    <a:pt x="795" y="362"/>
                  </a:lnTo>
                  <a:lnTo>
                    <a:pt x="892" y="379"/>
                  </a:lnTo>
                  <a:lnTo>
                    <a:pt x="892" y="229"/>
                  </a:lnTo>
                  <a:lnTo>
                    <a:pt x="954" y="229"/>
                  </a:lnTo>
                  <a:lnTo>
                    <a:pt x="1087" y="335"/>
                  </a:lnTo>
                  <a:lnTo>
                    <a:pt x="1202" y="229"/>
                  </a:lnTo>
                  <a:lnTo>
                    <a:pt x="1325" y="229"/>
                  </a:lnTo>
                  <a:lnTo>
                    <a:pt x="1414" y="97"/>
                  </a:lnTo>
                  <a:lnTo>
                    <a:pt x="1537" y="0"/>
                  </a:lnTo>
                  <a:lnTo>
                    <a:pt x="1537" y="88"/>
                  </a:lnTo>
                  <a:lnTo>
                    <a:pt x="1608" y="159"/>
                  </a:lnTo>
                  <a:lnTo>
                    <a:pt x="1617" y="256"/>
                  </a:lnTo>
                  <a:lnTo>
                    <a:pt x="1652" y="353"/>
                  </a:lnTo>
                  <a:lnTo>
                    <a:pt x="1599" y="415"/>
                  </a:lnTo>
                  <a:lnTo>
                    <a:pt x="1581" y="468"/>
                  </a:lnTo>
                  <a:lnTo>
                    <a:pt x="1599" y="538"/>
                  </a:lnTo>
                  <a:lnTo>
                    <a:pt x="1652" y="547"/>
                  </a:lnTo>
                  <a:lnTo>
                    <a:pt x="1696" y="583"/>
                  </a:lnTo>
                  <a:lnTo>
                    <a:pt x="1740" y="724"/>
                  </a:lnTo>
                  <a:lnTo>
                    <a:pt x="1811" y="715"/>
                  </a:lnTo>
                  <a:lnTo>
                    <a:pt x="1829" y="627"/>
                  </a:lnTo>
                  <a:lnTo>
                    <a:pt x="1891" y="583"/>
                  </a:lnTo>
                  <a:lnTo>
                    <a:pt x="1935" y="609"/>
                  </a:lnTo>
                  <a:lnTo>
                    <a:pt x="1908" y="698"/>
                  </a:lnTo>
                  <a:lnTo>
                    <a:pt x="2067" y="653"/>
                  </a:lnTo>
                  <a:lnTo>
                    <a:pt x="2067" y="715"/>
                  </a:lnTo>
                  <a:lnTo>
                    <a:pt x="2023" y="742"/>
                  </a:lnTo>
                  <a:lnTo>
                    <a:pt x="2023" y="839"/>
                  </a:lnTo>
                  <a:lnTo>
                    <a:pt x="1952" y="848"/>
                  </a:lnTo>
                  <a:lnTo>
                    <a:pt x="1899" y="874"/>
                  </a:lnTo>
                  <a:lnTo>
                    <a:pt x="1899" y="927"/>
                  </a:lnTo>
                  <a:lnTo>
                    <a:pt x="1864" y="1007"/>
                  </a:lnTo>
                  <a:lnTo>
                    <a:pt x="1705" y="998"/>
                  </a:lnTo>
                  <a:lnTo>
                    <a:pt x="1687" y="1166"/>
                  </a:lnTo>
                  <a:lnTo>
                    <a:pt x="1626" y="1272"/>
                  </a:lnTo>
                  <a:lnTo>
                    <a:pt x="1687" y="1351"/>
                  </a:lnTo>
                  <a:lnTo>
                    <a:pt x="1643" y="1413"/>
                  </a:lnTo>
                  <a:lnTo>
                    <a:pt x="1670" y="1493"/>
                  </a:lnTo>
                  <a:lnTo>
                    <a:pt x="1679" y="1572"/>
                  </a:lnTo>
                  <a:lnTo>
                    <a:pt x="1749" y="1607"/>
                  </a:lnTo>
                  <a:lnTo>
                    <a:pt x="1767" y="1669"/>
                  </a:lnTo>
                  <a:lnTo>
                    <a:pt x="1829" y="1687"/>
                  </a:lnTo>
                  <a:lnTo>
                    <a:pt x="1846" y="1802"/>
                  </a:lnTo>
                  <a:lnTo>
                    <a:pt x="1802" y="1855"/>
                  </a:lnTo>
                  <a:lnTo>
                    <a:pt x="1749" y="1828"/>
                  </a:lnTo>
                  <a:lnTo>
                    <a:pt x="1687" y="1855"/>
                  </a:lnTo>
                  <a:lnTo>
                    <a:pt x="1785" y="1952"/>
                  </a:lnTo>
                  <a:lnTo>
                    <a:pt x="1899" y="1943"/>
                  </a:lnTo>
                  <a:lnTo>
                    <a:pt x="1970" y="2014"/>
                  </a:lnTo>
                  <a:lnTo>
                    <a:pt x="1961" y="2067"/>
                  </a:lnTo>
                  <a:lnTo>
                    <a:pt x="1891" y="2111"/>
                  </a:lnTo>
                  <a:lnTo>
                    <a:pt x="1891" y="2208"/>
                  </a:lnTo>
                  <a:lnTo>
                    <a:pt x="1811" y="2191"/>
                  </a:lnTo>
                  <a:lnTo>
                    <a:pt x="1740" y="2191"/>
                  </a:lnTo>
                  <a:lnTo>
                    <a:pt x="1528" y="2182"/>
                  </a:lnTo>
                  <a:lnTo>
                    <a:pt x="1484" y="2138"/>
                  </a:lnTo>
                  <a:lnTo>
                    <a:pt x="1422" y="2146"/>
                  </a:lnTo>
                  <a:lnTo>
                    <a:pt x="1361" y="2182"/>
                  </a:lnTo>
                  <a:lnTo>
                    <a:pt x="1290" y="2191"/>
                  </a:lnTo>
                  <a:lnTo>
                    <a:pt x="1104" y="2305"/>
                  </a:lnTo>
                  <a:lnTo>
                    <a:pt x="998" y="2173"/>
                  </a:lnTo>
                  <a:lnTo>
                    <a:pt x="477" y="1996"/>
                  </a:lnTo>
                  <a:lnTo>
                    <a:pt x="53" y="1996"/>
                  </a:lnTo>
                  <a:lnTo>
                    <a:pt x="35" y="1846"/>
                  </a:lnTo>
                  <a:lnTo>
                    <a:pt x="53" y="1925"/>
                  </a:lnTo>
                  <a:lnTo>
                    <a:pt x="97" y="1872"/>
                  </a:lnTo>
                  <a:lnTo>
                    <a:pt x="124" y="1934"/>
                  </a:lnTo>
                  <a:lnTo>
                    <a:pt x="159" y="1881"/>
                  </a:lnTo>
                  <a:lnTo>
                    <a:pt x="194" y="1925"/>
                  </a:lnTo>
                  <a:lnTo>
                    <a:pt x="300" y="1908"/>
                  </a:lnTo>
                  <a:lnTo>
                    <a:pt x="300" y="1837"/>
                  </a:lnTo>
                  <a:lnTo>
                    <a:pt x="221" y="1855"/>
                  </a:lnTo>
                  <a:lnTo>
                    <a:pt x="133" y="1819"/>
                  </a:lnTo>
                  <a:lnTo>
                    <a:pt x="97" y="1766"/>
                  </a:lnTo>
                  <a:lnTo>
                    <a:pt x="0" y="1740"/>
                  </a:lnTo>
                  <a:lnTo>
                    <a:pt x="9" y="1643"/>
                  </a:lnTo>
                  <a:lnTo>
                    <a:pt x="398" y="1599"/>
                  </a:lnTo>
                  <a:lnTo>
                    <a:pt x="451" y="1749"/>
                  </a:lnTo>
                  <a:lnTo>
                    <a:pt x="451" y="1811"/>
                  </a:lnTo>
                  <a:lnTo>
                    <a:pt x="451" y="1890"/>
                  </a:lnTo>
                  <a:lnTo>
                    <a:pt x="521" y="1837"/>
                  </a:lnTo>
                  <a:lnTo>
                    <a:pt x="654" y="1855"/>
                  </a:lnTo>
                  <a:lnTo>
                    <a:pt x="795" y="1758"/>
                  </a:lnTo>
                  <a:lnTo>
                    <a:pt x="822" y="1705"/>
                  </a:lnTo>
                  <a:lnTo>
                    <a:pt x="733" y="1766"/>
                  </a:lnTo>
                  <a:lnTo>
                    <a:pt x="610" y="1784"/>
                  </a:lnTo>
                  <a:lnTo>
                    <a:pt x="530" y="1775"/>
                  </a:lnTo>
                  <a:lnTo>
                    <a:pt x="539" y="1660"/>
                  </a:lnTo>
                  <a:lnTo>
                    <a:pt x="521" y="1572"/>
                  </a:lnTo>
                  <a:lnTo>
                    <a:pt x="601" y="1563"/>
                  </a:lnTo>
                  <a:lnTo>
                    <a:pt x="654" y="1660"/>
                  </a:lnTo>
                  <a:lnTo>
                    <a:pt x="610" y="1510"/>
                  </a:lnTo>
                  <a:lnTo>
                    <a:pt x="451" y="1563"/>
                  </a:lnTo>
                  <a:lnTo>
                    <a:pt x="318" y="1501"/>
                  </a:lnTo>
                  <a:lnTo>
                    <a:pt x="300" y="1413"/>
                  </a:lnTo>
                  <a:lnTo>
                    <a:pt x="389" y="1440"/>
                  </a:lnTo>
                  <a:lnTo>
                    <a:pt x="415" y="1378"/>
                  </a:lnTo>
                  <a:lnTo>
                    <a:pt x="495" y="1281"/>
                  </a:lnTo>
                  <a:lnTo>
                    <a:pt x="548" y="1263"/>
                  </a:lnTo>
                  <a:lnTo>
                    <a:pt x="565" y="1175"/>
                  </a:lnTo>
                  <a:lnTo>
                    <a:pt x="495" y="1192"/>
                  </a:lnTo>
                  <a:lnTo>
                    <a:pt x="389" y="1342"/>
                  </a:lnTo>
                  <a:lnTo>
                    <a:pt x="186" y="1484"/>
                  </a:lnTo>
                  <a:lnTo>
                    <a:pt x="124" y="1457"/>
                  </a:lnTo>
                  <a:lnTo>
                    <a:pt x="150" y="1387"/>
                  </a:lnTo>
                  <a:lnTo>
                    <a:pt x="265" y="1369"/>
                  </a:lnTo>
                  <a:lnTo>
                    <a:pt x="159" y="1325"/>
                  </a:lnTo>
                  <a:lnTo>
                    <a:pt x="168" y="1245"/>
                  </a:lnTo>
                  <a:lnTo>
                    <a:pt x="318" y="1210"/>
                  </a:lnTo>
                  <a:lnTo>
                    <a:pt x="300" y="1139"/>
                  </a:lnTo>
                  <a:lnTo>
                    <a:pt x="97" y="1210"/>
                  </a:lnTo>
                  <a:lnTo>
                    <a:pt x="97" y="1157"/>
                  </a:lnTo>
                  <a:lnTo>
                    <a:pt x="168" y="1069"/>
                  </a:lnTo>
                  <a:lnTo>
                    <a:pt x="150" y="971"/>
                  </a:lnTo>
                  <a:lnTo>
                    <a:pt x="88" y="1007"/>
                  </a:lnTo>
                  <a:lnTo>
                    <a:pt x="27" y="945"/>
                  </a:lnTo>
                  <a:lnTo>
                    <a:pt x="106" y="804"/>
                  </a:lnTo>
                  <a:lnTo>
                    <a:pt x="265" y="786"/>
                  </a:lnTo>
                  <a:lnTo>
                    <a:pt x="318" y="706"/>
                  </a:lnTo>
                  <a:lnTo>
                    <a:pt x="433" y="662"/>
                  </a:lnTo>
                  <a:lnTo>
                    <a:pt x="459" y="609"/>
                  </a:lnTo>
                  <a:lnTo>
                    <a:pt x="459" y="538"/>
                  </a:lnTo>
                  <a:lnTo>
                    <a:pt x="459" y="468"/>
                  </a:lnTo>
                  <a:lnTo>
                    <a:pt x="504" y="415"/>
                  </a:lnTo>
                  <a:lnTo>
                    <a:pt x="565" y="415"/>
                  </a:lnTo>
                  <a:lnTo>
                    <a:pt x="574" y="468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C000"/>
                </a:gs>
              </a:gsLst>
              <a:lin ang="5400000" scaled="1"/>
            </a:gradFill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" name="Freeform 5"/>
            <p:cNvSpPr>
              <a:spLocks noChangeAspect="1"/>
            </p:cNvSpPr>
            <p:nvPr/>
          </p:nvSpPr>
          <p:spPr bwMode="auto">
            <a:xfrm>
              <a:off x="8824" y="9449"/>
              <a:ext cx="1117" cy="940"/>
            </a:xfrm>
            <a:custGeom>
              <a:avLst/>
              <a:gdLst>
                <a:gd name="T0" fmla="*/ 62 w 5132"/>
                <a:gd name="T1" fmla="*/ 4223 h 4382"/>
                <a:gd name="T2" fmla="*/ 17 w 5132"/>
                <a:gd name="T3" fmla="*/ 3949 h 4382"/>
                <a:gd name="T4" fmla="*/ 106 w 5132"/>
                <a:gd name="T5" fmla="*/ 3772 h 4382"/>
                <a:gd name="T6" fmla="*/ 415 w 5132"/>
                <a:gd name="T7" fmla="*/ 3781 h 4382"/>
                <a:gd name="T8" fmla="*/ 857 w 5132"/>
                <a:gd name="T9" fmla="*/ 3543 h 4382"/>
                <a:gd name="T10" fmla="*/ 1175 w 5132"/>
                <a:gd name="T11" fmla="*/ 3472 h 4382"/>
                <a:gd name="T12" fmla="*/ 1599 w 5132"/>
                <a:gd name="T13" fmla="*/ 3039 h 4382"/>
                <a:gd name="T14" fmla="*/ 1842 w 5132"/>
                <a:gd name="T15" fmla="*/ 2315 h 4382"/>
                <a:gd name="T16" fmla="*/ 1678 w 5132"/>
                <a:gd name="T17" fmla="*/ 1979 h 4382"/>
                <a:gd name="T18" fmla="*/ 2270 w 5132"/>
                <a:gd name="T19" fmla="*/ 2509 h 4382"/>
                <a:gd name="T20" fmla="*/ 2420 w 5132"/>
                <a:gd name="T21" fmla="*/ 2244 h 4382"/>
                <a:gd name="T22" fmla="*/ 2624 w 5132"/>
                <a:gd name="T23" fmla="*/ 1864 h 4382"/>
                <a:gd name="T24" fmla="*/ 2791 w 5132"/>
                <a:gd name="T25" fmla="*/ 1855 h 4382"/>
                <a:gd name="T26" fmla="*/ 3056 w 5132"/>
                <a:gd name="T27" fmla="*/ 1025 h 4382"/>
                <a:gd name="T28" fmla="*/ 3277 w 5132"/>
                <a:gd name="T29" fmla="*/ 1228 h 4382"/>
                <a:gd name="T30" fmla="*/ 3366 w 5132"/>
                <a:gd name="T31" fmla="*/ 1157 h 4382"/>
                <a:gd name="T32" fmla="*/ 3207 w 5132"/>
                <a:gd name="T33" fmla="*/ 742 h 4382"/>
                <a:gd name="T34" fmla="*/ 3366 w 5132"/>
                <a:gd name="T35" fmla="*/ 910 h 4382"/>
                <a:gd name="T36" fmla="*/ 3242 w 5132"/>
                <a:gd name="T37" fmla="*/ 610 h 4382"/>
                <a:gd name="T38" fmla="*/ 3357 w 5132"/>
                <a:gd name="T39" fmla="*/ 477 h 4382"/>
                <a:gd name="T40" fmla="*/ 3498 w 5132"/>
                <a:gd name="T41" fmla="*/ 300 h 4382"/>
                <a:gd name="T42" fmla="*/ 3684 w 5132"/>
                <a:gd name="T43" fmla="*/ 530 h 4382"/>
                <a:gd name="T44" fmla="*/ 3392 w 5132"/>
                <a:gd name="T45" fmla="*/ 177 h 4382"/>
                <a:gd name="T46" fmla="*/ 4134 w 5132"/>
                <a:gd name="T47" fmla="*/ 194 h 4382"/>
                <a:gd name="T48" fmla="*/ 4435 w 5132"/>
                <a:gd name="T49" fmla="*/ 300 h 4382"/>
                <a:gd name="T50" fmla="*/ 4523 w 5132"/>
                <a:gd name="T51" fmla="*/ 477 h 4382"/>
                <a:gd name="T52" fmla="*/ 4691 w 5132"/>
                <a:gd name="T53" fmla="*/ 574 h 4382"/>
                <a:gd name="T54" fmla="*/ 4894 w 5132"/>
                <a:gd name="T55" fmla="*/ 618 h 4382"/>
                <a:gd name="T56" fmla="*/ 5097 w 5132"/>
                <a:gd name="T57" fmla="*/ 1113 h 4382"/>
                <a:gd name="T58" fmla="*/ 4894 w 5132"/>
                <a:gd name="T59" fmla="*/ 1210 h 4382"/>
                <a:gd name="T60" fmla="*/ 4744 w 5132"/>
                <a:gd name="T61" fmla="*/ 1157 h 4382"/>
                <a:gd name="T62" fmla="*/ 4611 w 5132"/>
                <a:gd name="T63" fmla="*/ 1396 h 4382"/>
                <a:gd name="T64" fmla="*/ 4682 w 5132"/>
                <a:gd name="T65" fmla="*/ 1899 h 4382"/>
                <a:gd name="T66" fmla="*/ 4541 w 5132"/>
                <a:gd name="T67" fmla="*/ 2535 h 4382"/>
                <a:gd name="T68" fmla="*/ 4284 w 5132"/>
                <a:gd name="T69" fmla="*/ 2942 h 4382"/>
                <a:gd name="T70" fmla="*/ 4117 w 5132"/>
                <a:gd name="T71" fmla="*/ 3233 h 4382"/>
                <a:gd name="T72" fmla="*/ 3745 w 5132"/>
                <a:gd name="T73" fmla="*/ 3366 h 4382"/>
                <a:gd name="T74" fmla="*/ 3286 w 5132"/>
                <a:gd name="T75" fmla="*/ 3472 h 4382"/>
                <a:gd name="T76" fmla="*/ 2765 w 5132"/>
                <a:gd name="T77" fmla="*/ 3613 h 4382"/>
                <a:gd name="T78" fmla="*/ 2571 w 5132"/>
                <a:gd name="T79" fmla="*/ 3534 h 4382"/>
                <a:gd name="T80" fmla="*/ 2465 w 5132"/>
                <a:gd name="T81" fmla="*/ 3799 h 4382"/>
                <a:gd name="T82" fmla="*/ 2164 w 5132"/>
                <a:gd name="T83" fmla="*/ 4002 h 4382"/>
                <a:gd name="T84" fmla="*/ 1996 w 5132"/>
                <a:gd name="T85" fmla="*/ 3834 h 4382"/>
                <a:gd name="T86" fmla="*/ 1652 w 5132"/>
                <a:gd name="T87" fmla="*/ 3825 h 4382"/>
                <a:gd name="T88" fmla="*/ 1192 w 5132"/>
                <a:gd name="T89" fmla="*/ 3958 h 4382"/>
                <a:gd name="T90" fmla="*/ 910 w 5132"/>
                <a:gd name="T91" fmla="*/ 4302 h 4382"/>
                <a:gd name="T92" fmla="*/ 486 w 5132"/>
                <a:gd name="T93" fmla="*/ 4258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32" h="4382">
                  <a:moveTo>
                    <a:pt x="141" y="4382"/>
                  </a:moveTo>
                  <a:lnTo>
                    <a:pt x="115" y="4232"/>
                  </a:lnTo>
                  <a:lnTo>
                    <a:pt x="62" y="4223"/>
                  </a:lnTo>
                  <a:lnTo>
                    <a:pt x="9" y="4108"/>
                  </a:lnTo>
                  <a:lnTo>
                    <a:pt x="115" y="3931"/>
                  </a:lnTo>
                  <a:lnTo>
                    <a:pt x="17" y="3949"/>
                  </a:lnTo>
                  <a:lnTo>
                    <a:pt x="0" y="3834"/>
                  </a:lnTo>
                  <a:lnTo>
                    <a:pt x="62" y="3816"/>
                  </a:lnTo>
                  <a:lnTo>
                    <a:pt x="106" y="3772"/>
                  </a:lnTo>
                  <a:lnTo>
                    <a:pt x="221" y="3737"/>
                  </a:lnTo>
                  <a:lnTo>
                    <a:pt x="362" y="3728"/>
                  </a:lnTo>
                  <a:lnTo>
                    <a:pt x="415" y="3781"/>
                  </a:lnTo>
                  <a:lnTo>
                    <a:pt x="486" y="3772"/>
                  </a:lnTo>
                  <a:lnTo>
                    <a:pt x="698" y="3578"/>
                  </a:lnTo>
                  <a:lnTo>
                    <a:pt x="857" y="3543"/>
                  </a:lnTo>
                  <a:lnTo>
                    <a:pt x="883" y="3596"/>
                  </a:lnTo>
                  <a:lnTo>
                    <a:pt x="980" y="3569"/>
                  </a:lnTo>
                  <a:lnTo>
                    <a:pt x="1175" y="3472"/>
                  </a:lnTo>
                  <a:lnTo>
                    <a:pt x="1263" y="3463"/>
                  </a:lnTo>
                  <a:lnTo>
                    <a:pt x="1396" y="3278"/>
                  </a:lnTo>
                  <a:lnTo>
                    <a:pt x="1599" y="3039"/>
                  </a:lnTo>
                  <a:lnTo>
                    <a:pt x="1749" y="2871"/>
                  </a:lnTo>
                  <a:lnTo>
                    <a:pt x="2005" y="2580"/>
                  </a:lnTo>
                  <a:lnTo>
                    <a:pt x="1842" y="2315"/>
                  </a:lnTo>
                  <a:lnTo>
                    <a:pt x="1387" y="2588"/>
                  </a:lnTo>
                  <a:lnTo>
                    <a:pt x="1201" y="2315"/>
                  </a:lnTo>
                  <a:lnTo>
                    <a:pt x="1678" y="1979"/>
                  </a:lnTo>
                  <a:lnTo>
                    <a:pt x="2040" y="2518"/>
                  </a:lnTo>
                  <a:lnTo>
                    <a:pt x="2208" y="2456"/>
                  </a:lnTo>
                  <a:lnTo>
                    <a:pt x="2270" y="2509"/>
                  </a:lnTo>
                  <a:lnTo>
                    <a:pt x="2314" y="2474"/>
                  </a:lnTo>
                  <a:lnTo>
                    <a:pt x="2270" y="2376"/>
                  </a:lnTo>
                  <a:lnTo>
                    <a:pt x="2420" y="2244"/>
                  </a:lnTo>
                  <a:lnTo>
                    <a:pt x="2456" y="2306"/>
                  </a:lnTo>
                  <a:lnTo>
                    <a:pt x="2756" y="1961"/>
                  </a:lnTo>
                  <a:lnTo>
                    <a:pt x="2624" y="1864"/>
                  </a:lnTo>
                  <a:lnTo>
                    <a:pt x="2615" y="1767"/>
                  </a:lnTo>
                  <a:lnTo>
                    <a:pt x="2721" y="1732"/>
                  </a:lnTo>
                  <a:lnTo>
                    <a:pt x="2791" y="1855"/>
                  </a:lnTo>
                  <a:lnTo>
                    <a:pt x="2836" y="1793"/>
                  </a:lnTo>
                  <a:lnTo>
                    <a:pt x="2800" y="1714"/>
                  </a:lnTo>
                  <a:lnTo>
                    <a:pt x="3056" y="1025"/>
                  </a:lnTo>
                  <a:lnTo>
                    <a:pt x="3127" y="1113"/>
                  </a:lnTo>
                  <a:lnTo>
                    <a:pt x="3215" y="1281"/>
                  </a:lnTo>
                  <a:lnTo>
                    <a:pt x="3277" y="1228"/>
                  </a:lnTo>
                  <a:lnTo>
                    <a:pt x="3233" y="1166"/>
                  </a:lnTo>
                  <a:lnTo>
                    <a:pt x="3268" y="1095"/>
                  </a:lnTo>
                  <a:lnTo>
                    <a:pt x="3366" y="1157"/>
                  </a:lnTo>
                  <a:lnTo>
                    <a:pt x="3419" y="1069"/>
                  </a:lnTo>
                  <a:lnTo>
                    <a:pt x="3127" y="945"/>
                  </a:lnTo>
                  <a:lnTo>
                    <a:pt x="3207" y="742"/>
                  </a:lnTo>
                  <a:lnTo>
                    <a:pt x="3330" y="813"/>
                  </a:lnTo>
                  <a:lnTo>
                    <a:pt x="3304" y="866"/>
                  </a:lnTo>
                  <a:lnTo>
                    <a:pt x="3366" y="910"/>
                  </a:lnTo>
                  <a:lnTo>
                    <a:pt x="3472" y="742"/>
                  </a:lnTo>
                  <a:lnTo>
                    <a:pt x="3498" y="618"/>
                  </a:lnTo>
                  <a:lnTo>
                    <a:pt x="3242" y="610"/>
                  </a:lnTo>
                  <a:lnTo>
                    <a:pt x="3171" y="150"/>
                  </a:lnTo>
                  <a:lnTo>
                    <a:pt x="3295" y="186"/>
                  </a:lnTo>
                  <a:lnTo>
                    <a:pt x="3357" y="477"/>
                  </a:lnTo>
                  <a:lnTo>
                    <a:pt x="3454" y="468"/>
                  </a:lnTo>
                  <a:lnTo>
                    <a:pt x="3419" y="247"/>
                  </a:lnTo>
                  <a:lnTo>
                    <a:pt x="3498" y="300"/>
                  </a:lnTo>
                  <a:lnTo>
                    <a:pt x="3604" y="300"/>
                  </a:lnTo>
                  <a:lnTo>
                    <a:pt x="3613" y="512"/>
                  </a:lnTo>
                  <a:lnTo>
                    <a:pt x="3684" y="530"/>
                  </a:lnTo>
                  <a:lnTo>
                    <a:pt x="3666" y="230"/>
                  </a:lnTo>
                  <a:lnTo>
                    <a:pt x="3489" y="203"/>
                  </a:lnTo>
                  <a:lnTo>
                    <a:pt x="3392" y="177"/>
                  </a:lnTo>
                  <a:lnTo>
                    <a:pt x="3392" y="62"/>
                  </a:lnTo>
                  <a:lnTo>
                    <a:pt x="3595" y="0"/>
                  </a:lnTo>
                  <a:lnTo>
                    <a:pt x="4134" y="194"/>
                  </a:lnTo>
                  <a:lnTo>
                    <a:pt x="4231" y="300"/>
                  </a:lnTo>
                  <a:lnTo>
                    <a:pt x="4390" y="203"/>
                  </a:lnTo>
                  <a:lnTo>
                    <a:pt x="4435" y="300"/>
                  </a:lnTo>
                  <a:lnTo>
                    <a:pt x="4390" y="424"/>
                  </a:lnTo>
                  <a:lnTo>
                    <a:pt x="4505" y="406"/>
                  </a:lnTo>
                  <a:lnTo>
                    <a:pt x="4523" y="477"/>
                  </a:lnTo>
                  <a:lnTo>
                    <a:pt x="4585" y="512"/>
                  </a:lnTo>
                  <a:lnTo>
                    <a:pt x="4585" y="583"/>
                  </a:lnTo>
                  <a:lnTo>
                    <a:pt x="4691" y="574"/>
                  </a:lnTo>
                  <a:lnTo>
                    <a:pt x="4691" y="707"/>
                  </a:lnTo>
                  <a:lnTo>
                    <a:pt x="4832" y="636"/>
                  </a:lnTo>
                  <a:lnTo>
                    <a:pt x="4894" y="618"/>
                  </a:lnTo>
                  <a:lnTo>
                    <a:pt x="4912" y="769"/>
                  </a:lnTo>
                  <a:lnTo>
                    <a:pt x="5132" y="1016"/>
                  </a:lnTo>
                  <a:lnTo>
                    <a:pt x="5097" y="1113"/>
                  </a:lnTo>
                  <a:lnTo>
                    <a:pt x="5053" y="1193"/>
                  </a:lnTo>
                  <a:lnTo>
                    <a:pt x="5035" y="1254"/>
                  </a:lnTo>
                  <a:lnTo>
                    <a:pt x="4894" y="1210"/>
                  </a:lnTo>
                  <a:lnTo>
                    <a:pt x="4814" y="1051"/>
                  </a:lnTo>
                  <a:lnTo>
                    <a:pt x="4761" y="1025"/>
                  </a:lnTo>
                  <a:lnTo>
                    <a:pt x="4744" y="1157"/>
                  </a:lnTo>
                  <a:lnTo>
                    <a:pt x="4567" y="1219"/>
                  </a:lnTo>
                  <a:lnTo>
                    <a:pt x="4532" y="1325"/>
                  </a:lnTo>
                  <a:lnTo>
                    <a:pt x="4611" y="1396"/>
                  </a:lnTo>
                  <a:lnTo>
                    <a:pt x="4611" y="1466"/>
                  </a:lnTo>
                  <a:lnTo>
                    <a:pt x="4620" y="1855"/>
                  </a:lnTo>
                  <a:lnTo>
                    <a:pt x="4682" y="1899"/>
                  </a:lnTo>
                  <a:lnTo>
                    <a:pt x="4390" y="2297"/>
                  </a:lnTo>
                  <a:lnTo>
                    <a:pt x="4496" y="2323"/>
                  </a:lnTo>
                  <a:lnTo>
                    <a:pt x="4541" y="2535"/>
                  </a:lnTo>
                  <a:lnTo>
                    <a:pt x="4452" y="2703"/>
                  </a:lnTo>
                  <a:lnTo>
                    <a:pt x="4443" y="2853"/>
                  </a:lnTo>
                  <a:lnTo>
                    <a:pt x="4284" y="2942"/>
                  </a:lnTo>
                  <a:lnTo>
                    <a:pt x="4258" y="3004"/>
                  </a:lnTo>
                  <a:lnTo>
                    <a:pt x="4178" y="3021"/>
                  </a:lnTo>
                  <a:lnTo>
                    <a:pt x="4117" y="3233"/>
                  </a:lnTo>
                  <a:lnTo>
                    <a:pt x="4028" y="3286"/>
                  </a:lnTo>
                  <a:lnTo>
                    <a:pt x="3887" y="3392"/>
                  </a:lnTo>
                  <a:lnTo>
                    <a:pt x="3745" y="3366"/>
                  </a:lnTo>
                  <a:lnTo>
                    <a:pt x="3551" y="3357"/>
                  </a:lnTo>
                  <a:lnTo>
                    <a:pt x="3463" y="3507"/>
                  </a:lnTo>
                  <a:lnTo>
                    <a:pt x="3286" y="3472"/>
                  </a:lnTo>
                  <a:lnTo>
                    <a:pt x="3260" y="3534"/>
                  </a:lnTo>
                  <a:lnTo>
                    <a:pt x="3180" y="3604"/>
                  </a:lnTo>
                  <a:lnTo>
                    <a:pt x="2765" y="3613"/>
                  </a:lnTo>
                  <a:lnTo>
                    <a:pt x="2703" y="3569"/>
                  </a:lnTo>
                  <a:lnTo>
                    <a:pt x="2641" y="3613"/>
                  </a:lnTo>
                  <a:lnTo>
                    <a:pt x="2571" y="3534"/>
                  </a:lnTo>
                  <a:lnTo>
                    <a:pt x="2553" y="3622"/>
                  </a:lnTo>
                  <a:lnTo>
                    <a:pt x="2473" y="3737"/>
                  </a:lnTo>
                  <a:lnTo>
                    <a:pt x="2465" y="3799"/>
                  </a:lnTo>
                  <a:lnTo>
                    <a:pt x="2208" y="3843"/>
                  </a:lnTo>
                  <a:lnTo>
                    <a:pt x="2173" y="3922"/>
                  </a:lnTo>
                  <a:lnTo>
                    <a:pt x="2164" y="4002"/>
                  </a:lnTo>
                  <a:lnTo>
                    <a:pt x="2085" y="4037"/>
                  </a:lnTo>
                  <a:lnTo>
                    <a:pt x="1996" y="3940"/>
                  </a:lnTo>
                  <a:lnTo>
                    <a:pt x="1996" y="3834"/>
                  </a:lnTo>
                  <a:lnTo>
                    <a:pt x="1961" y="3790"/>
                  </a:lnTo>
                  <a:lnTo>
                    <a:pt x="1842" y="3869"/>
                  </a:lnTo>
                  <a:lnTo>
                    <a:pt x="1652" y="3825"/>
                  </a:lnTo>
                  <a:lnTo>
                    <a:pt x="1581" y="3852"/>
                  </a:lnTo>
                  <a:lnTo>
                    <a:pt x="1378" y="4011"/>
                  </a:lnTo>
                  <a:lnTo>
                    <a:pt x="1192" y="3958"/>
                  </a:lnTo>
                  <a:lnTo>
                    <a:pt x="1139" y="4055"/>
                  </a:lnTo>
                  <a:lnTo>
                    <a:pt x="1175" y="4134"/>
                  </a:lnTo>
                  <a:lnTo>
                    <a:pt x="910" y="4302"/>
                  </a:lnTo>
                  <a:lnTo>
                    <a:pt x="600" y="4373"/>
                  </a:lnTo>
                  <a:lnTo>
                    <a:pt x="618" y="4258"/>
                  </a:lnTo>
                  <a:lnTo>
                    <a:pt x="486" y="4258"/>
                  </a:lnTo>
                  <a:lnTo>
                    <a:pt x="441" y="4373"/>
                  </a:lnTo>
                  <a:lnTo>
                    <a:pt x="141" y="438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12700" cmpd="sng">
              <a:solidFill>
                <a:srgbClr val="92D05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5" name="Freeform 6"/>
            <p:cNvSpPr>
              <a:spLocks noChangeAspect="1"/>
            </p:cNvSpPr>
            <p:nvPr/>
          </p:nvSpPr>
          <p:spPr bwMode="auto">
            <a:xfrm>
              <a:off x="9724" y="9483"/>
              <a:ext cx="444" cy="718"/>
            </a:xfrm>
            <a:custGeom>
              <a:avLst/>
              <a:gdLst>
                <a:gd name="T0" fmla="*/ 62 w 2041"/>
                <a:gd name="T1" fmla="*/ 2871 h 3348"/>
                <a:gd name="T2" fmla="*/ 168 w 2041"/>
                <a:gd name="T3" fmla="*/ 2783 h 3348"/>
                <a:gd name="T4" fmla="*/ 336 w 2041"/>
                <a:gd name="T5" fmla="*/ 2535 h 3348"/>
                <a:gd name="T6" fmla="*/ 371 w 2041"/>
                <a:gd name="T7" fmla="*/ 2164 h 3348"/>
                <a:gd name="T8" fmla="*/ 557 w 2041"/>
                <a:gd name="T9" fmla="*/ 1740 h 3348"/>
                <a:gd name="T10" fmla="*/ 486 w 2041"/>
                <a:gd name="T11" fmla="*/ 1228 h 3348"/>
                <a:gd name="T12" fmla="*/ 468 w 2041"/>
                <a:gd name="T13" fmla="*/ 1051 h 3348"/>
                <a:gd name="T14" fmla="*/ 645 w 2041"/>
                <a:gd name="T15" fmla="*/ 866 h 3348"/>
                <a:gd name="T16" fmla="*/ 742 w 2041"/>
                <a:gd name="T17" fmla="*/ 1060 h 3348"/>
                <a:gd name="T18" fmla="*/ 998 w 2041"/>
                <a:gd name="T19" fmla="*/ 892 h 3348"/>
                <a:gd name="T20" fmla="*/ 786 w 2041"/>
                <a:gd name="T21" fmla="*/ 601 h 3348"/>
                <a:gd name="T22" fmla="*/ 566 w 2041"/>
                <a:gd name="T23" fmla="*/ 521 h 3348"/>
                <a:gd name="T24" fmla="*/ 460 w 2041"/>
                <a:gd name="T25" fmla="*/ 406 h 3348"/>
                <a:gd name="T26" fmla="*/ 415 w 2041"/>
                <a:gd name="T27" fmla="*/ 292 h 3348"/>
                <a:gd name="T28" fmla="*/ 283 w 2041"/>
                <a:gd name="T29" fmla="*/ 247 h 3348"/>
                <a:gd name="T30" fmla="*/ 283 w 2041"/>
                <a:gd name="T31" fmla="*/ 53 h 3348"/>
                <a:gd name="T32" fmla="*/ 415 w 2041"/>
                <a:gd name="T33" fmla="*/ 0 h 3348"/>
                <a:gd name="T34" fmla="*/ 530 w 2041"/>
                <a:gd name="T35" fmla="*/ 53 h 3348"/>
                <a:gd name="T36" fmla="*/ 945 w 2041"/>
                <a:gd name="T37" fmla="*/ 62 h 3348"/>
                <a:gd name="T38" fmla="*/ 1122 w 2041"/>
                <a:gd name="T39" fmla="*/ 144 h 3348"/>
                <a:gd name="T40" fmla="*/ 1387 w 2041"/>
                <a:gd name="T41" fmla="*/ 212 h 3348"/>
                <a:gd name="T42" fmla="*/ 1317 w 2041"/>
                <a:gd name="T43" fmla="*/ 495 h 3348"/>
                <a:gd name="T44" fmla="*/ 1484 w 2041"/>
                <a:gd name="T45" fmla="*/ 451 h 3348"/>
                <a:gd name="T46" fmla="*/ 1635 w 2041"/>
                <a:gd name="T47" fmla="*/ 583 h 3348"/>
                <a:gd name="T48" fmla="*/ 1794 w 2041"/>
                <a:gd name="T49" fmla="*/ 839 h 3348"/>
                <a:gd name="T50" fmla="*/ 1935 w 2041"/>
                <a:gd name="T51" fmla="*/ 839 h 3348"/>
                <a:gd name="T52" fmla="*/ 2023 w 2041"/>
                <a:gd name="T53" fmla="*/ 1405 h 3348"/>
                <a:gd name="T54" fmla="*/ 2041 w 2041"/>
                <a:gd name="T55" fmla="*/ 1855 h 3348"/>
                <a:gd name="T56" fmla="*/ 1855 w 2041"/>
                <a:gd name="T57" fmla="*/ 2156 h 3348"/>
                <a:gd name="T58" fmla="*/ 1979 w 2041"/>
                <a:gd name="T59" fmla="*/ 2270 h 3348"/>
                <a:gd name="T60" fmla="*/ 1794 w 2041"/>
                <a:gd name="T61" fmla="*/ 2562 h 3348"/>
                <a:gd name="T62" fmla="*/ 1493 w 2041"/>
                <a:gd name="T63" fmla="*/ 2721 h 3348"/>
                <a:gd name="T64" fmla="*/ 1281 w 2041"/>
                <a:gd name="T65" fmla="*/ 2703 h 3348"/>
                <a:gd name="T66" fmla="*/ 1113 w 2041"/>
                <a:gd name="T67" fmla="*/ 2739 h 3348"/>
                <a:gd name="T68" fmla="*/ 998 w 2041"/>
                <a:gd name="T69" fmla="*/ 2827 h 3348"/>
                <a:gd name="T70" fmla="*/ 875 w 2041"/>
                <a:gd name="T71" fmla="*/ 2889 h 3348"/>
                <a:gd name="T72" fmla="*/ 760 w 2041"/>
                <a:gd name="T73" fmla="*/ 2933 h 3348"/>
                <a:gd name="T74" fmla="*/ 521 w 2041"/>
                <a:gd name="T75" fmla="*/ 3074 h 3348"/>
                <a:gd name="T76" fmla="*/ 398 w 2041"/>
                <a:gd name="T77" fmla="*/ 3172 h 3348"/>
                <a:gd name="T78" fmla="*/ 195 w 2041"/>
                <a:gd name="T79" fmla="*/ 3348 h 3348"/>
                <a:gd name="T80" fmla="*/ 150 w 2041"/>
                <a:gd name="T81" fmla="*/ 3189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41" h="3348">
                  <a:moveTo>
                    <a:pt x="0" y="3074"/>
                  </a:moveTo>
                  <a:lnTo>
                    <a:pt x="62" y="2871"/>
                  </a:lnTo>
                  <a:lnTo>
                    <a:pt x="133" y="2836"/>
                  </a:lnTo>
                  <a:lnTo>
                    <a:pt x="168" y="2783"/>
                  </a:lnTo>
                  <a:lnTo>
                    <a:pt x="336" y="2694"/>
                  </a:lnTo>
                  <a:lnTo>
                    <a:pt x="336" y="2535"/>
                  </a:lnTo>
                  <a:lnTo>
                    <a:pt x="424" y="2385"/>
                  </a:lnTo>
                  <a:lnTo>
                    <a:pt x="371" y="2164"/>
                  </a:lnTo>
                  <a:lnTo>
                    <a:pt x="274" y="2120"/>
                  </a:lnTo>
                  <a:lnTo>
                    <a:pt x="557" y="1740"/>
                  </a:lnTo>
                  <a:lnTo>
                    <a:pt x="486" y="1634"/>
                  </a:lnTo>
                  <a:lnTo>
                    <a:pt x="486" y="1228"/>
                  </a:lnTo>
                  <a:lnTo>
                    <a:pt x="415" y="1175"/>
                  </a:lnTo>
                  <a:lnTo>
                    <a:pt x="468" y="1051"/>
                  </a:lnTo>
                  <a:lnTo>
                    <a:pt x="619" y="1016"/>
                  </a:lnTo>
                  <a:lnTo>
                    <a:pt x="645" y="866"/>
                  </a:lnTo>
                  <a:lnTo>
                    <a:pt x="707" y="928"/>
                  </a:lnTo>
                  <a:lnTo>
                    <a:pt x="742" y="1060"/>
                  </a:lnTo>
                  <a:lnTo>
                    <a:pt x="901" y="1113"/>
                  </a:lnTo>
                  <a:lnTo>
                    <a:pt x="998" y="892"/>
                  </a:lnTo>
                  <a:lnTo>
                    <a:pt x="998" y="822"/>
                  </a:lnTo>
                  <a:lnTo>
                    <a:pt x="786" y="601"/>
                  </a:lnTo>
                  <a:lnTo>
                    <a:pt x="760" y="451"/>
                  </a:lnTo>
                  <a:lnTo>
                    <a:pt x="566" y="521"/>
                  </a:lnTo>
                  <a:lnTo>
                    <a:pt x="557" y="406"/>
                  </a:lnTo>
                  <a:lnTo>
                    <a:pt x="460" y="406"/>
                  </a:lnTo>
                  <a:lnTo>
                    <a:pt x="460" y="345"/>
                  </a:lnTo>
                  <a:lnTo>
                    <a:pt x="415" y="292"/>
                  </a:lnTo>
                  <a:lnTo>
                    <a:pt x="354" y="239"/>
                  </a:lnTo>
                  <a:lnTo>
                    <a:pt x="283" y="247"/>
                  </a:lnTo>
                  <a:lnTo>
                    <a:pt x="309" y="144"/>
                  </a:lnTo>
                  <a:lnTo>
                    <a:pt x="283" y="53"/>
                  </a:lnTo>
                  <a:lnTo>
                    <a:pt x="362" y="35"/>
                  </a:lnTo>
                  <a:lnTo>
                    <a:pt x="415" y="0"/>
                  </a:lnTo>
                  <a:lnTo>
                    <a:pt x="468" y="0"/>
                  </a:lnTo>
                  <a:lnTo>
                    <a:pt x="530" y="53"/>
                  </a:lnTo>
                  <a:lnTo>
                    <a:pt x="884" y="71"/>
                  </a:lnTo>
                  <a:lnTo>
                    <a:pt x="945" y="62"/>
                  </a:lnTo>
                  <a:lnTo>
                    <a:pt x="998" y="144"/>
                  </a:lnTo>
                  <a:lnTo>
                    <a:pt x="1122" y="144"/>
                  </a:lnTo>
                  <a:lnTo>
                    <a:pt x="1219" y="71"/>
                  </a:lnTo>
                  <a:lnTo>
                    <a:pt x="1387" y="212"/>
                  </a:lnTo>
                  <a:lnTo>
                    <a:pt x="1308" y="380"/>
                  </a:lnTo>
                  <a:lnTo>
                    <a:pt x="1317" y="495"/>
                  </a:lnTo>
                  <a:lnTo>
                    <a:pt x="1370" y="548"/>
                  </a:lnTo>
                  <a:lnTo>
                    <a:pt x="1484" y="451"/>
                  </a:lnTo>
                  <a:lnTo>
                    <a:pt x="1484" y="548"/>
                  </a:lnTo>
                  <a:lnTo>
                    <a:pt x="1635" y="583"/>
                  </a:lnTo>
                  <a:lnTo>
                    <a:pt x="1701" y="689"/>
                  </a:lnTo>
                  <a:lnTo>
                    <a:pt x="1794" y="839"/>
                  </a:lnTo>
                  <a:lnTo>
                    <a:pt x="1864" y="804"/>
                  </a:lnTo>
                  <a:lnTo>
                    <a:pt x="1935" y="839"/>
                  </a:lnTo>
                  <a:lnTo>
                    <a:pt x="1935" y="1175"/>
                  </a:lnTo>
                  <a:lnTo>
                    <a:pt x="2023" y="1405"/>
                  </a:lnTo>
                  <a:lnTo>
                    <a:pt x="1988" y="1670"/>
                  </a:lnTo>
                  <a:lnTo>
                    <a:pt x="2041" y="1855"/>
                  </a:lnTo>
                  <a:lnTo>
                    <a:pt x="1935" y="2094"/>
                  </a:lnTo>
                  <a:lnTo>
                    <a:pt x="1855" y="2156"/>
                  </a:lnTo>
                  <a:lnTo>
                    <a:pt x="1873" y="2315"/>
                  </a:lnTo>
                  <a:lnTo>
                    <a:pt x="1979" y="2270"/>
                  </a:lnTo>
                  <a:lnTo>
                    <a:pt x="1935" y="2500"/>
                  </a:lnTo>
                  <a:lnTo>
                    <a:pt x="1794" y="2562"/>
                  </a:lnTo>
                  <a:lnTo>
                    <a:pt x="1701" y="2703"/>
                  </a:lnTo>
                  <a:lnTo>
                    <a:pt x="1493" y="2721"/>
                  </a:lnTo>
                  <a:lnTo>
                    <a:pt x="1325" y="2668"/>
                  </a:lnTo>
                  <a:lnTo>
                    <a:pt x="1281" y="2703"/>
                  </a:lnTo>
                  <a:lnTo>
                    <a:pt x="1272" y="2800"/>
                  </a:lnTo>
                  <a:lnTo>
                    <a:pt x="1113" y="2739"/>
                  </a:lnTo>
                  <a:lnTo>
                    <a:pt x="1060" y="2862"/>
                  </a:lnTo>
                  <a:lnTo>
                    <a:pt x="998" y="2827"/>
                  </a:lnTo>
                  <a:lnTo>
                    <a:pt x="919" y="2827"/>
                  </a:lnTo>
                  <a:lnTo>
                    <a:pt x="875" y="2889"/>
                  </a:lnTo>
                  <a:lnTo>
                    <a:pt x="804" y="2871"/>
                  </a:lnTo>
                  <a:lnTo>
                    <a:pt x="760" y="2933"/>
                  </a:lnTo>
                  <a:lnTo>
                    <a:pt x="689" y="3057"/>
                  </a:lnTo>
                  <a:lnTo>
                    <a:pt x="521" y="3074"/>
                  </a:lnTo>
                  <a:lnTo>
                    <a:pt x="477" y="3163"/>
                  </a:lnTo>
                  <a:lnTo>
                    <a:pt x="398" y="3172"/>
                  </a:lnTo>
                  <a:lnTo>
                    <a:pt x="362" y="3225"/>
                  </a:lnTo>
                  <a:lnTo>
                    <a:pt x="195" y="3348"/>
                  </a:lnTo>
                  <a:lnTo>
                    <a:pt x="124" y="3269"/>
                  </a:lnTo>
                  <a:lnTo>
                    <a:pt x="150" y="3189"/>
                  </a:lnTo>
                  <a:lnTo>
                    <a:pt x="0" y="307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FF"/>
                </a:gs>
              </a:gsLst>
              <a:lin ang="5400000" scaled="1"/>
            </a:gradFill>
            <a:ln w="9525">
              <a:solidFill>
                <a:srgbClr val="FF99FF"/>
              </a:solidFill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6" name="Freeform 7"/>
            <p:cNvSpPr>
              <a:spLocks noChangeAspect="1"/>
            </p:cNvSpPr>
            <p:nvPr/>
          </p:nvSpPr>
          <p:spPr bwMode="auto">
            <a:xfrm>
              <a:off x="9852" y="8704"/>
              <a:ext cx="439" cy="912"/>
            </a:xfrm>
            <a:custGeom>
              <a:avLst/>
              <a:gdLst>
                <a:gd name="T0" fmla="*/ 150 w 2014"/>
                <a:gd name="T1" fmla="*/ 1608 h 4249"/>
                <a:gd name="T2" fmla="*/ 468 w 2014"/>
                <a:gd name="T3" fmla="*/ 1237 h 4249"/>
                <a:gd name="T4" fmla="*/ 636 w 2014"/>
                <a:gd name="T5" fmla="*/ 1016 h 4249"/>
                <a:gd name="T6" fmla="*/ 892 w 2014"/>
                <a:gd name="T7" fmla="*/ 804 h 4249"/>
                <a:gd name="T8" fmla="*/ 981 w 2014"/>
                <a:gd name="T9" fmla="*/ 495 h 4249"/>
                <a:gd name="T10" fmla="*/ 1166 w 2014"/>
                <a:gd name="T11" fmla="*/ 309 h 4249"/>
                <a:gd name="T12" fmla="*/ 1343 w 2014"/>
                <a:gd name="T13" fmla="*/ 106 h 4249"/>
                <a:gd name="T14" fmla="*/ 1449 w 2014"/>
                <a:gd name="T15" fmla="*/ 336 h 4249"/>
                <a:gd name="T16" fmla="*/ 1626 w 2014"/>
                <a:gd name="T17" fmla="*/ 442 h 4249"/>
                <a:gd name="T18" fmla="*/ 1736 w 2014"/>
                <a:gd name="T19" fmla="*/ 663 h 4249"/>
                <a:gd name="T20" fmla="*/ 2014 w 2014"/>
                <a:gd name="T21" fmla="*/ 1007 h 4249"/>
                <a:gd name="T22" fmla="*/ 1670 w 2014"/>
                <a:gd name="T23" fmla="*/ 1237 h 4249"/>
                <a:gd name="T24" fmla="*/ 1626 w 2014"/>
                <a:gd name="T25" fmla="*/ 1528 h 4249"/>
                <a:gd name="T26" fmla="*/ 1590 w 2014"/>
                <a:gd name="T27" fmla="*/ 1670 h 4249"/>
                <a:gd name="T28" fmla="*/ 1449 w 2014"/>
                <a:gd name="T29" fmla="*/ 1758 h 4249"/>
                <a:gd name="T30" fmla="*/ 1555 w 2014"/>
                <a:gd name="T31" fmla="*/ 1988 h 4249"/>
                <a:gd name="T32" fmla="*/ 1263 w 2014"/>
                <a:gd name="T33" fmla="*/ 2271 h 4249"/>
                <a:gd name="T34" fmla="*/ 1343 w 2014"/>
                <a:gd name="T35" fmla="*/ 2544 h 4249"/>
                <a:gd name="T36" fmla="*/ 1255 w 2014"/>
                <a:gd name="T37" fmla="*/ 2792 h 4249"/>
                <a:gd name="T38" fmla="*/ 1149 w 2014"/>
                <a:gd name="T39" fmla="*/ 3163 h 4249"/>
                <a:gd name="T40" fmla="*/ 1043 w 2014"/>
                <a:gd name="T41" fmla="*/ 3472 h 4249"/>
                <a:gd name="T42" fmla="*/ 1228 w 2014"/>
                <a:gd name="T43" fmla="*/ 3472 h 4249"/>
                <a:gd name="T44" fmla="*/ 1343 w 2014"/>
                <a:gd name="T45" fmla="*/ 3711 h 4249"/>
                <a:gd name="T46" fmla="*/ 1263 w 2014"/>
                <a:gd name="T47" fmla="*/ 3843 h 4249"/>
                <a:gd name="T48" fmla="*/ 1113 w 2014"/>
                <a:gd name="T49" fmla="*/ 4037 h 4249"/>
                <a:gd name="T50" fmla="*/ 998 w 2014"/>
                <a:gd name="T51" fmla="*/ 4196 h 4249"/>
                <a:gd name="T52" fmla="*/ 901 w 2014"/>
                <a:gd name="T53" fmla="*/ 4073 h 4249"/>
                <a:gd name="T54" fmla="*/ 733 w 2014"/>
                <a:gd name="T55" fmla="*/ 4099 h 4249"/>
                <a:gd name="T56" fmla="*/ 795 w 2014"/>
                <a:gd name="T57" fmla="*/ 3852 h 4249"/>
                <a:gd name="T58" fmla="*/ 530 w 2014"/>
                <a:gd name="T59" fmla="*/ 3775 h 4249"/>
                <a:gd name="T60" fmla="*/ 345 w 2014"/>
                <a:gd name="T61" fmla="*/ 3684 h 4249"/>
                <a:gd name="T62" fmla="*/ 318 w 2014"/>
                <a:gd name="T63" fmla="*/ 3587 h 4249"/>
                <a:gd name="T64" fmla="*/ 362 w 2014"/>
                <a:gd name="T65" fmla="*/ 3472 h 4249"/>
                <a:gd name="T66" fmla="*/ 168 w 2014"/>
                <a:gd name="T67" fmla="*/ 3410 h 4249"/>
                <a:gd name="T68" fmla="*/ 168 w 2014"/>
                <a:gd name="T69" fmla="*/ 3322 h 4249"/>
                <a:gd name="T70" fmla="*/ 265 w 2014"/>
                <a:gd name="T71" fmla="*/ 3278 h 4249"/>
                <a:gd name="T72" fmla="*/ 168 w 2014"/>
                <a:gd name="T73" fmla="*/ 3127 h 4249"/>
                <a:gd name="T74" fmla="*/ 71 w 2014"/>
                <a:gd name="T75" fmla="*/ 2995 h 4249"/>
                <a:gd name="T76" fmla="*/ 88 w 2014"/>
                <a:gd name="T77" fmla="*/ 2801 h 4249"/>
                <a:gd name="T78" fmla="*/ 106 w 2014"/>
                <a:gd name="T79" fmla="*/ 2624 h 4249"/>
                <a:gd name="T80" fmla="*/ 292 w 2014"/>
                <a:gd name="T81" fmla="*/ 2500 h 4249"/>
                <a:gd name="T82" fmla="*/ 406 w 2014"/>
                <a:gd name="T83" fmla="*/ 2324 h 4249"/>
                <a:gd name="T84" fmla="*/ 468 w 2014"/>
                <a:gd name="T85" fmla="*/ 2094 h 4249"/>
                <a:gd name="T86" fmla="*/ 336 w 2014"/>
                <a:gd name="T87" fmla="*/ 2085 h 4249"/>
                <a:gd name="T88" fmla="*/ 221 w 2014"/>
                <a:gd name="T89" fmla="*/ 2103 h 4249"/>
                <a:gd name="T90" fmla="*/ 141 w 2014"/>
                <a:gd name="T91" fmla="*/ 2173 h 4249"/>
                <a:gd name="T92" fmla="*/ 9 w 2014"/>
                <a:gd name="T93" fmla="*/ 2005 h 4249"/>
                <a:gd name="T94" fmla="*/ 62 w 2014"/>
                <a:gd name="T95" fmla="*/ 1838 h 4249"/>
                <a:gd name="T96" fmla="*/ 35 w 2014"/>
                <a:gd name="T97" fmla="*/ 1626 h 4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14" h="4249">
                  <a:moveTo>
                    <a:pt x="35" y="1626"/>
                  </a:moveTo>
                  <a:lnTo>
                    <a:pt x="150" y="1608"/>
                  </a:lnTo>
                  <a:lnTo>
                    <a:pt x="468" y="1361"/>
                  </a:lnTo>
                  <a:lnTo>
                    <a:pt x="468" y="1237"/>
                  </a:lnTo>
                  <a:lnTo>
                    <a:pt x="592" y="1219"/>
                  </a:lnTo>
                  <a:lnTo>
                    <a:pt x="636" y="1016"/>
                  </a:lnTo>
                  <a:lnTo>
                    <a:pt x="751" y="919"/>
                  </a:lnTo>
                  <a:lnTo>
                    <a:pt x="892" y="804"/>
                  </a:lnTo>
                  <a:lnTo>
                    <a:pt x="981" y="548"/>
                  </a:lnTo>
                  <a:lnTo>
                    <a:pt x="981" y="495"/>
                  </a:lnTo>
                  <a:lnTo>
                    <a:pt x="1043" y="406"/>
                  </a:lnTo>
                  <a:lnTo>
                    <a:pt x="1166" y="309"/>
                  </a:lnTo>
                  <a:lnTo>
                    <a:pt x="1343" y="0"/>
                  </a:lnTo>
                  <a:lnTo>
                    <a:pt x="1343" y="106"/>
                  </a:lnTo>
                  <a:lnTo>
                    <a:pt x="1449" y="106"/>
                  </a:lnTo>
                  <a:lnTo>
                    <a:pt x="1449" y="336"/>
                  </a:lnTo>
                  <a:lnTo>
                    <a:pt x="1590" y="380"/>
                  </a:lnTo>
                  <a:lnTo>
                    <a:pt x="1626" y="442"/>
                  </a:lnTo>
                  <a:lnTo>
                    <a:pt x="1736" y="601"/>
                  </a:lnTo>
                  <a:lnTo>
                    <a:pt x="1736" y="663"/>
                  </a:lnTo>
                  <a:lnTo>
                    <a:pt x="1917" y="822"/>
                  </a:lnTo>
                  <a:lnTo>
                    <a:pt x="2014" y="1007"/>
                  </a:lnTo>
                  <a:lnTo>
                    <a:pt x="1736" y="1343"/>
                  </a:lnTo>
                  <a:lnTo>
                    <a:pt x="1670" y="1237"/>
                  </a:lnTo>
                  <a:lnTo>
                    <a:pt x="1626" y="1361"/>
                  </a:lnTo>
                  <a:lnTo>
                    <a:pt x="1626" y="1528"/>
                  </a:lnTo>
                  <a:lnTo>
                    <a:pt x="1643" y="1599"/>
                  </a:lnTo>
                  <a:lnTo>
                    <a:pt x="1590" y="1670"/>
                  </a:lnTo>
                  <a:lnTo>
                    <a:pt x="1528" y="1670"/>
                  </a:lnTo>
                  <a:lnTo>
                    <a:pt x="1449" y="1758"/>
                  </a:lnTo>
                  <a:lnTo>
                    <a:pt x="1537" y="1811"/>
                  </a:lnTo>
                  <a:lnTo>
                    <a:pt x="1555" y="1988"/>
                  </a:lnTo>
                  <a:lnTo>
                    <a:pt x="1449" y="2138"/>
                  </a:lnTo>
                  <a:lnTo>
                    <a:pt x="1263" y="2271"/>
                  </a:lnTo>
                  <a:lnTo>
                    <a:pt x="1237" y="2430"/>
                  </a:lnTo>
                  <a:lnTo>
                    <a:pt x="1343" y="2544"/>
                  </a:lnTo>
                  <a:lnTo>
                    <a:pt x="1255" y="2650"/>
                  </a:lnTo>
                  <a:lnTo>
                    <a:pt x="1255" y="2792"/>
                  </a:lnTo>
                  <a:lnTo>
                    <a:pt x="1202" y="2862"/>
                  </a:lnTo>
                  <a:lnTo>
                    <a:pt x="1149" y="3163"/>
                  </a:lnTo>
                  <a:lnTo>
                    <a:pt x="1113" y="3366"/>
                  </a:lnTo>
                  <a:lnTo>
                    <a:pt x="1043" y="3472"/>
                  </a:lnTo>
                  <a:lnTo>
                    <a:pt x="1087" y="3525"/>
                  </a:lnTo>
                  <a:lnTo>
                    <a:pt x="1228" y="3472"/>
                  </a:lnTo>
                  <a:lnTo>
                    <a:pt x="1343" y="3560"/>
                  </a:lnTo>
                  <a:lnTo>
                    <a:pt x="1343" y="3711"/>
                  </a:lnTo>
                  <a:lnTo>
                    <a:pt x="1343" y="3775"/>
                  </a:lnTo>
                  <a:lnTo>
                    <a:pt x="1263" y="3843"/>
                  </a:lnTo>
                  <a:lnTo>
                    <a:pt x="1246" y="3949"/>
                  </a:lnTo>
                  <a:lnTo>
                    <a:pt x="1113" y="4037"/>
                  </a:lnTo>
                  <a:lnTo>
                    <a:pt x="1069" y="4249"/>
                  </a:lnTo>
                  <a:lnTo>
                    <a:pt x="998" y="4196"/>
                  </a:lnTo>
                  <a:lnTo>
                    <a:pt x="901" y="4170"/>
                  </a:lnTo>
                  <a:lnTo>
                    <a:pt x="901" y="4073"/>
                  </a:lnTo>
                  <a:lnTo>
                    <a:pt x="778" y="4152"/>
                  </a:lnTo>
                  <a:lnTo>
                    <a:pt x="733" y="4099"/>
                  </a:lnTo>
                  <a:lnTo>
                    <a:pt x="733" y="3993"/>
                  </a:lnTo>
                  <a:lnTo>
                    <a:pt x="795" y="3852"/>
                  </a:lnTo>
                  <a:lnTo>
                    <a:pt x="610" y="3693"/>
                  </a:lnTo>
                  <a:lnTo>
                    <a:pt x="530" y="3775"/>
                  </a:lnTo>
                  <a:lnTo>
                    <a:pt x="406" y="3775"/>
                  </a:lnTo>
                  <a:lnTo>
                    <a:pt x="345" y="3684"/>
                  </a:lnTo>
                  <a:lnTo>
                    <a:pt x="292" y="3693"/>
                  </a:lnTo>
                  <a:lnTo>
                    <a:pt x="318" y="3587"/>
                  </a:lnTo>
                  <a:lnTo>
                    <a:pt x="406" y="3525"/>
                  </a:lnTo>
                  <a:lnTo>
                    <a:pt x="362" y="3472"/>
                  </a:lnTo>
                  <a:lnTo>
                    <a:pt x="300" y="3392"/>
                  </a:lnTo>
                  <a:lnTo>
                    <a:pt x="168" y="3410"/>
                  </a:lnTo>
                  <a:lnTo>
                    <a:pt x="106" y="3322"/>
                  </a:lnTo>
                  <a:lnTo>
                    <a:pt x="168" y="3322"/>
                  </a:lnTo>
                  <a:lnTo>
                    <a:pt x="230" y="3348"/>
                  </a:lnTo>
                  <a:lnTo>
                    <a:pt x="265" y="3278"/>
                  </a:lnTo>
                  <a:lnTo>
                    <a:pt x="239" y="3154"/>
                  </a:lnTo>
                  <a:lnTo>
                    <a:pt x="168" y="3127"/>
                  </a:lnTo>
                  <a:lnTo>
                    <a:pt x="141" y="3057"/>
                  </a:lnTo>
                  <a:lnTo>
                    <a:pt x="71" y="2995"/>
                  </a:lnTo>
                  <a:lnTo>
                    <a:pt x="53" y="2862"/>
                  </a:lnTo>
                  <a:lnTo>
                    <a:pt x="88" y="2801"/>
                  </a:lnTo>
                  <a:lnTo>
                    <a:pt x="44" y="2748"/>
                  </a:lnTo>
                  <a:lnTo>
                    <a:pt x="106" y="2624"/>
                  </a:lnTo>
                  <a:lnTo>
                    <a:pt x="115" y="2474"/>
                  </a:lnTo>
                  <a:lnTo>
                    <a:pt x="292" y="2500"/>
                  </a:lnTo>
                  <a:lnTo>
                    <a:pt x="318" y="2341"/>
                  </a:lnTo>
                  <a:lnTo>
                    <a:pt x="406" y="2324"/>
                  </a:lnTo>
                  <a:lnTo>
                    <a:pt x="468" y="2200"/>
                  </a:lnTo>
                  <a:lnTo>
                    <a:pt x="468" y="2094"/>
                  </a:lnTo>
                  <a:lnTo>
                    <a:pt x="318" y="2156"/>
                  </a:lnTo>
                  <a:lnTo>
                    <a:pt x="336" y="2085"/>
                  </a:lnTo>
                  <a:lnTo>
                    <a:pt x="292" y="2032"/>
                  </a:lnTo>
                  <a:lnTo>
                    <a:pt x="221" y="2103"/>
                  </a:lnTo>
                  <a:lnTo>
                    <a:pt x="203" y="2182"/>
                  </a:lnTo>
                  <a:lnTo>
                    <a:pt x="141" y="2173"/>
                  </a:lnTo>
                  <a:lnTo>
                    <a:pt x="88" y="2023"/>
                  </a:lnTo>
                  <a:lnTo>
                    <a:pt x="9" y="2005"/>
                  </a:lnTo>
                  <a:lnTo>
                    <a:pt x="0" y="1891"/>
                  </a:lnTo>
                  <a:lnTo>
                    <a:pt x="62" y="1838"/>
                  </a:lnTo>
                  <a:lnTo>
                    <a:pt x="44" y="1776"/>
                  </a:lnTo>
                  <a:lnTo>
                    <a:pt x="35" y="162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B0F0"/>
                </a:gs>
              </a:gsLst>
              <a:lin ang="5400000" scaled="1"/>
            </a:gradFill>
            <a:ln w="12700" cmpd="sng">
              <a:solidFill>
                <a:srgbClr val="00B0F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543814" y="1105719"/>
            <a:ext cx="1892282" cy="595089"/>
          </a:xfrm>
          <a:prstGeom prst="wedgeEllipseCallout">
            <a:avLst>
              <a:gd name="adj1" fmla="val -89450"/>
              <a:gd name="adj2" fmla="val 22986"/>
            </a:avLst>
          </a:prstGeom>
          <a:solidFill>
            <a:srgbClr val="FFFFFF"/>
          </a:solidFill>
          <a:ln w="15875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年より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8.1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5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7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1.6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9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  <a:endParaRPr lang="ja-JP" altLang="ja-JP" sz="16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236296" y="956591"/>
            <a:ext cx="1852696" cy="600201"/>
          </a:xfrm>
          <a:prstGeom prst="wedgeEllipseCallout">
            <a:avLst>
              <a:gd name="adj1" fmla="val 20612"/>
              <a:gd name="adj2" fmla="val 72961"/>
            </a:avLst>
          </a:prstGeom>
          <a:solidFill>
            <a:srgbClr val="FFFFFF"/>
          </a:solidFill>
          <a:ln w="15875">
            <a:solidFill>
              <a:srgbClr val="CCCC00"/>
            </a:solidFill>
            <a:prstDash val="sysDot"/>
            <a:miter lim="800000"/>
            <a:headEnd/>
            <a:tailEnd/>
          </a:ln>
        </p:spPr>
        <p:txBody>
          <a:bodyPr vert="horz" wrap="square" lIns="3600" tIns="1800" rIns="3600" bIns="180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年より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は　</a:t>
            </a:r>
            <a:r>
              <a:rPr lang="en-US" altLang="ko-KR" sz="900" b="1" dirty="0" smtClean="0">
                <a:solidFill>
                  <a:prstClr val="black"/>
                </a:solidFill>
                <a:latin typeface="HG丸ｺﾞｼｯｸM-PRO" pitchFamily="50" charset="-128"/>
                <a:ea typeface="Malgun Gothic" pitchFamily="34" charset="-127"/>
                <a:cs typeface="ＭＳ Ｐゴシック" pitchFamily="50" charset="-128"/>
              </a:rPr>
              <a:t>1</a:t>
            </a:r>
            <a:r>
              <a:rPr lang="en-US" altLang="ko-KR" sz="900" b="1" dirty="0">
                <a:solidFill>
                  <a:prstClr val="black"/>
                </a:solidFill>
                <a:latin typeface="HG丸ｺﾞｼｯｸM-PRO" pitchFamily="50" charset="-128"/>
                <a:ea typeface="ＭＳ 明朝" pitchFamily="17" charset="-128"/>
                <a:cs typeface="ＭＳ Ｐゴシック" pitchFamily="50" charset="-128"/>
              </a:rPr>
              <a:t>0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.9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5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7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ＭＳ 明朝" pitchFamily="17" charset="-128"/>
                <a:cs typeface="ＭＳ Ｐゴシック" pitchFamily="50" charset="-128"/>
              </a:rPr>
              <a:t>1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.</a:t>
            </a:r>
            <a:r>
              <a:rPr lang="en-US" altLang="ja-JP" sz="9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6</a:t>
            </a:r>
            <a:r>
              <a:rPr lang="ja-JP" altLang="en-US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9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  <a:endParaRPr lang="en-US" altLang="ja-JP" sz="900" b="1" dirty="0" smtClean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478489" y="5930851"/>
            <a:ext cx="1766634" cy="605313"/>
          </a:xfrm>
          <a:prstGeom prst="wedgeEllipseCallout">
            <a:avLst>
              <a:gd name="adj1" fmla="val 80006"/>
              <a:gd name="adj2" fmla="val -84730"/>
            </a:avLst>
          </a:prstGeom>
          <a:solidFill>
            <a:srgbClr val="FFFFFF"/>
          </a:solidFill>
          <a:ln w="15875">
            <a:solidFill>
              <a:srgbClr val="00B0F0"/>
            </a:solidFill>
            <a:prstDash val="sysDot"/>
            <a:miter lim="800000"/>
            <a:headEnd/>
            <a:tailEnd/>
          </a:ln>
        </p:spPr>
        <p:txBody>
          <a:bodyPr vert="horz" wrap="square" lIns="3600" tIns="3600" rIns="3600" bIns="360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年より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lang="en-US" altLang="ja-JP" sz="900" b="1" dirty="0">
                <a:solidFill>
                  <a:prstClr val="black"/>
                </a:solidFill>
                <a:latin typeface="HG丸ｺﾞｼｯｸM-PRO" pitchFamily="50" charset="-128"/>
                <a:ea typeface="ＭＳ 明朝" pitchFamily="17" charset="-128"/>
                <a:cs typeface="ＭＳ Ｐゴシック" pitchFamily="50" charset="-128"/>
              </a:rPr>
              <a:t>1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.6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5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7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Malgun Gothic" pitchFamily="34" charset="-127"/>
                <a:cs typeface="ＭＳ Ｐゴシック" pitchFamily="50" charset="-128"/>
              </a:rPr>
              <a:t>2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.3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9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  <a:endParaRPr lang="en-US" altLang="ja-JP" sz="900" b="1" dirty="0" smtClean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636367" y="6193949"/>
            <a:ext cx="1855513" cy="579456"/>
          </a:xfrm>
          <a:prstGeom prst="wedgeEllipseCallout">
            <a:avLst>
              <a:gd name="adj1" fmla="val 43423"/>
              <a:gd name="adj2" fmla="val -79319"/>
            </a:avLst>
          </a:prstGeom>
          <a:solidFill>
            <a:srgbClr val="FFFFFF"/>
          </a:solidFill>
          <a:ln w="15875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 vert="horz" wrap="square" lIns="3600" tIns="3600" rIns="3600" bIns="360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年より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高齢者は　</a:t>
            </a:r>
            <a:r>
              <a:rPr lang="en-US" altLang="ja-JP" sz="10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15.3</a:t>
            </a:r>
            <a:r>
              <a:rPr lang="en-US" altLang="ja-JP" sz="10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8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年少者は　</a:t>
            </a:r>
            <a:r>
              <a:rPr lang="en-US" altLang="ja-JP" sz="10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3.0</a:t>
            </a:r>
            <a:r>
              <a:rPr lang="en-US" altLang="ja-JP" sz="10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77435" y="5714827"/>
            <a:ext cx="2017068" cy="594493"/>
          </a:xfrm>
          <a:prstGeom prst="wedgeEllipseCallout">
            <a:avLst>
              <a:gd name="adj1" fmla="val -33987"/>
              <a:gd name="adj2" fmla="val -72678"/>
            </a:avLst>
          </a:prstGeom>
          <a:solidFill>
            <a:srgbClr val="FFFFFF"/>
          </a:solidFill>
          <a:ln w="15875">
            <a:solidFill>
              <a:srgbClr val="92D050"/>
            </a:solidFill>
            <a:prstDash val="sysDot"/>
            <a:miter lim="800000"/>
            <a:headEnd/>
            <a:tailEnd/>
          </a:ln>
        </p:spPr>
        <p:txBody>
          <a:bodyPr vert="horz" wrap="square" lIns="3600" tIns="3600" rIns="3600" bIns="360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年より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高齢者は　</a:t>
            </a:r>
            <a:r>
              <a:rPr lang="en-US" altLang="ja-JP" sz="10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10.4</a:t>
            </a:r>
            <a:r>
              <a:rPr lang="en-US" altLang="ja-JP" sz="10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8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年少者は　</a:t>
            </a:r>
            <a:r>
              <a:rPr lang="en-US" altLang="ja-JP" sz="10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2.4</a:t>
            </a:r>
            <a:r>
              <a:rPr lang="en-US" altLang="ja-JP" sz="10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  <a:endParaRPr lang="en-US" altLang="ja-JP" sz="1000" b="1" dirty="0" smtClean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05920" y="3315148"/>
            <a:ext cx="1047723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9900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大阪市地域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171046" y="3501008"/>
            <a:ext cx="868186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92D050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泉州地域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4926364" y="4267748"/>
            <a:ext cx="1047724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南河内地域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6222173" y="3645024"/>
            <a:ext cx="1227259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B0F0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東部大阪地域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6156176" y="1335194"/>
            <a:ext cx="1068859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CCCC00"/>
            </a:solidFill>
            <a:miter lim="800000"/>
            <a:headEnd/>
            <a:tailEnd/>
          </a:ln>
        </p:spPr>
        <p:txBody>
          <a:bodyPr vert="horz" wrap="squar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北大阪地域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cxnSp>
        <p:nvCxnSpPr>
          <p:cNvPr id="4" name="直線矢印コネクタ 3"/>
          <p:cNvCxnSpPr>
            <a:stCxn id="36" idx="16"/>
            <a:endCxn id="37" idx="1"/>
          </p:cNvCxnSpPr>
          <p:nvPr/>
        </p:nvCxnSpPr>
        <p:spPr>
          <a:xfrm>
            <a:off x="4944065" y="2809054"/>
            <a:ext cx="1278108" cy="9663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743899" y="2143023"/>
            <a:ext cx="1412277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3326622" y="2749583"/>
            <a:ext cx="1070994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4789043" y="3539231"/>
            <a:ext cx="0" cy="945316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endCxn id="31" idx="3"/>
          </p:cNvCxnSpPr>
          <p:nvPr/>
        </p:nvCxnSpPr>
        <p:spPr>
          <a:xfrm flipH="1" flipV="1">
            <a:off x="3039232" y="3631394"/>
            <a:ext cx="1228124" cy="5697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2123728" y="6672312"/>
            <a:ext cx="6626287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資料：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までは総務省「国勢調査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」、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07504" y="68431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</a:rPr>
              <a:t>○ 年齢別構成比はいずれの地域でも高齢者人口の割合が増加、生産年齢人口及び年少人口の割合が減少すると見込まれます。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</a:rPr>
              <a:t>○ この中で、南河内地域では、</a:t>
            </a:r>
            <a:r>
              <a:rPr lang="en-US" altLang="ja-JP" dirty="0" smtClean="0">
                <a:solidFill>
                  <a:prstClr val="black"/>
                </a:solidFill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</a:rPr>
              <a:t>年に高齢者人口が</a:t>
            </a:r>
            <a:r>
              <a:rPr lang="en-US" altLang="ja-JP" dirty="0" smtClean="0">
                <a:solidFill>
                  <a:prstClr val="black"/>
                </a:solidFill>
              </a:rPr>
              <a:t>4</a:t>
            </a:r>
            <a:r>
              <a:rPr lang="ja-JP" altLang="en-US" dirty="0" smtClean="0">
                <a:solidFill>
                  <a:prstClr val="black"/>
                </a:solidFill>
              </a:rPr>
              <a:t>割を超えるとともに、生産年齢人口が</a:t>
            </a:r>
            <a:r>
              <a:rPr lang="en-US" altLang="ja-JP" dirty="0" smtClean="0">
                <a:solidFill>
                  <a:prstClr val="black"/>
                </a:solidFill>
              </a:rPr>
              <a:t>5</a:t>
            </a:r>
            <a:r>
              <a:rPr lang="ja-JP" altLang="en-US" dirty="0" smtClean="0">
                <a:solidFill>
                  <a:prstClr val="black"/>
                </a:solidFill>
              </a:rPr>
              <a:t>割を切り、高齢化の進展が見込まれます。</a:t>
            </a:r>
            <a:endParaRPr lang="ja-JP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7504" y="764704"/>
            <a:ext cx="8926282" cy="119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は、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年府推計と同様、総人口は減少し、年少人口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及び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生産年齢人口</a:t>
            </a: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が減少する一方、高齢者人口が増加する傾向にあります。</a:t>
            </a: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総人口が約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26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万人の上振れとなるなど、その傾向は若干緩やかになっていますが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、人口減少</a:t>
            </a:r>
            <a:endParaRPr kumimoji="1"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及び高齢化が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依然として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厳しい状況で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あることに変わりはありません。</a:t>
            </a:r>
            <a:endParaRPr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4649"/>
            <a:ext cx="6768753" cy="11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1" y="3799334"/>
            <a:ext cx="6028391" cy="114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8679331" cy="113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サブタイトル 2"/>
          <p:cNvSpPr txBox="1">
            <a:spLocks/>
          </p:cNvSpPr>
          <p:nvPr/>
        </p:nvSpPr>
        <p:spPr>
          <a:xfrm>
            <a:off x="251520" y="2034877"/>
            <a:ext cx="3168352" cy="2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</a:t>
            </a:r>
            <a:endParaRPr lang="en-US" altLang="ja-JP" sz="14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251520" y="3511041"/>
            <a:ext cx="3168352" cy="2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</a:t>
            </a:r>
            <a:endParaRPr lang="en-US" altLang="ja-JP" sz="14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251520" y="5013176"/>
            <a:ext cx="3168352" cy="2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（参考）これまでの実績値</a:t>
            </a:r>
            <a:endParaRPr lang="en-US" altLang="ja-JP" sz="14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４．</a:t>
            </a:r>
            <a:r>
              <a:rPr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府推計と</a:t>
            </a:r>
            <a:r>
              <a:rPr kumimoji="1"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年府推計の比較</a:t>
            </a:r>
            <a:endParaRPr kumimoji="1"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6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7937"/>
            <a:ext cx="8781621" cy="521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サブタイトル 2"/>
          <p:cNvSpPr txBox="1">
            <a:spLocks/>
          </p:cNvSpPr>
          <p:nvPr/>
        </p:nvSpPr>
        <p:spPr>
          <a:xfrm>
            <a:off x="179512" y="548680"/>
            <a:ext cx="316835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　総人口</a:t>
            </a:r>
            <a:endParaRPr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123728" y="6672312"/>
            <a:ext cx="6626287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資料：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までは総務省「国勢調査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」、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年府推計及び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2014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年府推計（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827584" y="1307938"/>
            <a:ext cx="720081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（万人）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427984" y="1307606"/>
            <a:ext cx="2691863" cy="393202"/>
            <a:chOff x="3533825" y="3967565"/>
            <a:chExt cx="2643186" cy="372766"/>
          </a:xfrm>
        </p:grpSpPr>
        <p:sp>
          <p:nvSpPr>
            <p:cNvPr id="11" name="直線コネクタ 2"/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直線コネクタ 4"/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テキスト ボックス 9"/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6" name="テキスト ボックス 10"/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6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40793"/>
            <a:ext cx="2791157" cy="383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1"/>
            <a:ext cx="2719149" cy="383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95"/>
            <a:ext cx="2791157" cy="383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サブタイトル 2"/>
          <p:cNvSpPr txBox="1">
            <a:spLocks/>
          </p:cNvSpPr>
          <p:nvPr/>
        </p:nvSpPr>
        <p:spPr>
          <a:xfrm>
            <a:off x="179512" y="188640"/>
            <a:ext cx="475252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年齢３区分別人口構成割合</a:t>
            </a:r>
            <a:endParaRPr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123728" y="6672312"/>
            <a:ext cx="6626287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資料：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までは総務省「国勢調査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」、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年府推計及び</a:t>
            </a:r>
            <a:r>
              <a:rPr lang="en-US" altLang="ja-JP" sz="1000" dirty="0">
                <a:solidFill>
                  <a:prstClr val="black"/>
                </a:solidFill>
                <a:cs typeface="Meiryo UI" panose="020B0604030504040204" pitchFamily="50" charset="-128"/>
              </a:rPr>
              <a:t>2014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5536" y="2636912"/>
            <a:ext cx="720081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（％）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347863" y="2636912"/>
            <a:ext cx="720081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（％）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372199" y="2636912"/>
            <a:ext cx="720081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（％）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79512" y="764704"/>
            <a:ext cx="8926282" cy="1354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</a:t>
            </a:r>
            <a: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年府推計は、</a:t>
            </a:r>
            <a: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より年少人口および生産年齢人口の構成割合の減少が</a:t>
            </a: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緩やかになっています。特に、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2040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年には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割を切ると見込まれていた年少人口は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割以上の</a:t>
            </a: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水準を維持すると見込まれます。</a:t>
            </a:r>
            <a:endParaRPr kumimoji="1"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しかしながら、高齢者割合は増加し続け、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2040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年には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人に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人以上が高齢者となる見込み</a:t>
            </a: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で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あり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、依然として厳しい状況が見込まれます。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84699" y="2299559"/>
            <a:ext cx="279115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年少人口（</a:t>
            </a:r>
            <a:r>
              <a:rPr kumimoji="1"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</a:t>
            </a:r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kumimoji="1"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14</a:t>
            </a:r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歳）</a:t>
            </a:r>
            <a:endParaRPr kumimoji="1" lang="ja-JP" altLang="en-US" sz="16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509035" y="2299209"/>
            <a:ext cx="279115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生産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</a:t>
            </a:r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人口（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</a:t>
            </a:r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歳）</a:t>
            </a:r>
            <a:endParaRPr kumimoji="1" lang="ja-JP" altLang="en-US" sz="16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533371" y="2276872"/>
            <a:ext cx="279115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高齢者</a:t>
            </a:r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人口（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65</a:t>
            </a:r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歳～）</a:t>
            </a:r>
            <a:endParaRPr kumimoji="1" lang="ja-JP" altLang="en-US" sz="16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5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31153"/>
            <a:ext cx="8424936" cy="119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07504" y="746626"/>
            <a:ext cx="9036496" cy="9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推計（ケース</a:t>
            </a:r>
            <a:r>
              <a:rPr kumimoji="1"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・転入超過中）は、</a:t>
            </a:r>
            <a:r>
              <a:rPr kumimoji="1"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より人口減少が少し緩やかに</a:t>
            </a: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なっており、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2045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年時点で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約</a:t>
            </a:r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14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万人多くなっています。</a:t>
            </a:r>
            <a:endParaRPr kumimoji="1" lang="en-US" altLang="ja-JP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</a:t>
            </a:r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年府推計（ケース</a:t>
            </a:r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・転入超過小）は、</a:t>
            </a:r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年国推計とほぼ同じ傾向を示しています。</a:t>
            </a:r>
            <a:endParaRPr kumimoji="1" lang="en-US" altLang="ja-JP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44" y="6624736"/>
            <a:ext cx="5721275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年の値は、総務省「</a:t>
            </a:r>
            <a:r>
              <a:rPr lang="ja-JP" altLang="en-US" sz="1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国勢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調査」に</a:t>
            </a:r>
            <a:r>
              <a:rPr lang="ja-JP" altLang="en-US" sz="1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よる実績値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kumimoji="1" lang="ja-JP" altLang="en-US" sz="1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668344" y="5931278"/>
            <a:ext cx="936104" cy="234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５．</a:t>
            </a:r>
            <a:r>
              <a:rPr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府推計と</a:t>
            </a:r>
            <a:r>
              <a:rPr kumimoji="1"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年国推計の比較</a:t>
            </a:r>
            <a:endParaRPr kumimoji="1"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7344816" cy="361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7668344" y="6381328"/>
            <a:ext cx="936104" cy="234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504056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ja-JP" altLang="en-US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子ども女性比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：ある年の</a:t>
            </a:r>
            <a:r>
              <a:rPr lang="en-US" altLang="ja-JP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歳人口を</a:t>
            </a:r>
            <a:r>
              <a:rPr lang="en-US" altLang="ja-JP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15-49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歳女性人口で割った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値</a:t>
            </a:r>
            <a:endParaRPr lang="en-US" altLang="ja-JP" sz="18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72816"/>
            <a:ext cx="7488833" cy="110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107504" y="3789040"/>
            <a:ext cx="892899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en-US" altLang="ja-JP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歳性比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：ある年の</a:t>
            </a:r>
            <a:r>
              <a:rPr lang="en-US" altLang="ja-JP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歳女性人口を</a:t>
            </a:r>
            <a:r>
              <a:rPr lang="en-US" altLang="ja-JP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歳男性人口で割って</a:t>
            </a:r>
            <a:r>
              <a:rPr lang="en-US" altLang="ja-JP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をかけた値</a:t>
            </a:r>
            <a:endParaRPr lang="en-US" altLang="ja-JP" sz="18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1" y="4410079"/>
            <a:ext cx="7489544" cy="110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lang="en-US" altLang="ja-JP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r>
              <a:rPr lang="ja-JP" altLang="en-US" sz="3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仮定値表</a:t>
            </a:r>
            <a:endParaRPr kumimoji="1" lang="ja-JP" altLang="en-US" sz="3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9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>
            <a:spLocks noGrp="1"/>
          </p:cNvSpPr>
          <p:nvPr>
            <p:ph type="subTitle" idx="1"/>
          </p:nvPr>
        </p:nvSpPr>
        <p:spPr>
          <a:xfrm>
            <a:off x="35496" y="404664"/>
            <a:ext cx="9001000" cy="656456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ja-JP" altLang="en-US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生残率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：ある年齢の人口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が、</a:t>
            </a:r>
            <a:r>
              <a:rPr lang="en-US" altLang="ja-JP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年後になるまで死亡しない確率のことで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endParaRPr lang="en-US" altLang="ja-JP" sz="18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　　　　男女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年齢（５歳階級）別に設定</a:t>
            </a:r>
            <a:endParaRPr lang="en-US" altLang="ja-JP" sz="18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196008" y="1133128"/>
            <a:ext cx="639688" cy="35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男性</a:t>
            </a:r>
            <a:endParaRPr lang="en-US" altLang="ja-JP" sz="2000" u="sng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5148064" y="1133128"/>
            <a:ext cx="639688" cy="35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女性</a:t>
            </a:r>
            <a:endParaRPr lang="en-US" altLang="ja-JP" sz="2000" u="sng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5"/>
            <a:ext cx="8856984" cy="354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42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>
            <a:spLocks noGrp="1"/>
          </p:cNvSpPr>
          <p:nvPr>
            <p:ph type="subTitle" idx="1"/>
          </p:nvPr>
        </p:nvSpPr>
        <p:spPr>
          <a:xfrm>
            <a:off x="107504" y="476672"/>
            <a:ext cx="8424936" cy="64807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ja-JP" altLang="en-US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純移動率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：ある年齢の人口の</a:t>
            </a:r>
            <a:r>
              <a:rPr lang="en-US" altLang="ja-JP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年間の転入超過率のことで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endParaRPr lang="en-US" altLang="ja-JP" sz="18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大阪府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では、直近の社会移動の動向を踏まえて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、独自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に設定。</a:t>
            </a:r>
          </a:p>
          <a:p>
            <a:pPr algn="l"/>
            <a:endParaRPr lang="en-US" altLang="ja-JP" sz="24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0" y="1484784"/>
            <a:ext cx="9108504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（基準純移動率の算定）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① 総務省「人口推計」より、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日時点の人口を抽出。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② 厚生労働省「都道府県別生命表」により、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年の生残率を算定。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③ ①と②の値により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日時点の期待人口（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年間で社会移動を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と仮定した人口）を算定。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④ ③の値と総務省「人口推計」の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日時点の人口（実績）との差を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2012-17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　　社会移動数として算定。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⑤ ④の値を①の値で割った値を基準純移動率とする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①～⑤について、男女年齢（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歳階級）別に行う。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（転入超過の大きさ別ケース設定）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○総務省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「住民基本台帳人口移動報告」により、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直前の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年区間（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2010-15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年）及び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</a:t>
            </a: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（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2005-15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年）の社会移動の傾向を算定し、基準純移動率に反映させることで、転入超過の大きさ</a:t>
            </a: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により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、次の３つのケース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設定。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02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35496" y="3212976"/>
            <a:ext cx="8928992" cy="202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ケース</a:t>
            </a:r>
            <a:r>
              <a:rPr lang="ja-JP" altLang="en-US" sz="1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３（転入超過小）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：基準純移動率 </a:t>
            </a: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 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直前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年区間（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2005-15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年）の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社会移動の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傾向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・ 直前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年区間の社会移動の傾向を反映するために、総務省「住民基本台帳人口移動報告」により、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年と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年の社会移動数を比較（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▲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8,756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年は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2,296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 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年間の社会移動（転入転出）の大きさは、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0.262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2,296÷8,756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≒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0.262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）に縮小。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 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2020-25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以降の純移動率は、基準純移動率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0.262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をかけた値が継続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すると仮定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 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2015-20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年の純移動率は、社会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移動の傾向が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2020-25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年にかけて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0.262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倍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まで定率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で縮小する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仮定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し、基準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純移動率に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0.512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（√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0.262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≒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0.512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）をかけた値を設定。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5495" y="620688"/>
            <a:ext cx="8914757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ケース１（転入超過大）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基準純移動率 </a:t>
            </a:r>
            <a:endParaRPr lang="en-US" altLang="ja-JP" sz="16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・ 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2015-20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年以降の純移動率は、基準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純移動率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が継続すると仮定。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ケース２（転入超過中）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：基準純移動率 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 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直前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年区間（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2010-15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年）の社会移動の傾向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・ 直前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年区間の社会移動の傾向を反映するために、総務省「住民基本台帳人口移動報告」により、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年と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年の社会移動数を比較（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年は▲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3,570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人、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年は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2,296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 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年間の社会移動（転入転出）の大きさは、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0.643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2,296÷3,570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≒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0.643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）に縮小。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 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2015-20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以降の純移動率は、基準純移動率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0.643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をかけた値が継続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すると仮定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0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サブタイトル 2"/>
          <p:cNvSpPr txBox="1">
            <a:spLocks/>
          </p:cNvSpPr>
          <p:nvPr/>
        </p:nvSpPr>
        <p:spPr>
          <a:xfrm>
            <a:off x="1916088" y="1061120"/>
            <a:ext cx="639688" cy="35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u="sng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男性</a:t>
            </a:r>
            <a:endParaRPr lang="en-US" altLang="ja-JP" sz="2000" u="sng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5211688" y="1061120"/>
            <a:ext cx="639688" cy="35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u="sng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女性</a:t>
            </a:r>
            <a:endParaRPr lang="en-US" altLang="ja-JP" sz="2000" u="sng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3" y="1412776"/>
            <a:ext cx="77343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95536" y="548680"/>
            <a:ext cx="30243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ケース別の純移動率</a:t>
            </a:r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kumimoji="1" lang="en-US" altLang="ja-JP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7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はじめ</a:t>
            </a: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</a:t>
            </a:r>
            <a:endParaRPr kumimoji="1"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285150" y="836712"/>
            <a:ext cx="8535322" cy="5842520"/>
          </a:xfrm>
        </p:spPr>
        <p:txBody>
          <a:bodyPr>
            <a:noAutofit/>
          </a:bodyPr>
          <a:lstStyle/>
          <a:p>
            <a:pPr algn="l"/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では、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年３月に国立社会保障・人口問題研究所が公表した「日本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の地域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別将来推計人口」（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以下「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年国推計」という。）を踏まえ、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３月に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「大阪府の将来推計人口の点検について」により独自の将来推計人口（以下「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年府推計」という。）を公表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しました。</a:t>
            </a:r>
            <a:endParaRPr lang="ja-JP" altLang="en-US" sz="2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この後、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年に国勢調査が行われ、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年３月に国立社会保障・人口問題研究所より「日本の地域別将来推計人口」（以下「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年国推計」という。）が公表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されました。</a:t>
            </a:r>
            <a:endParaRPr lang="en-US" altLang="ja-JP" sz="22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年国推計では、総人口は今後減少すると見込まれているものの、近年の出生率の改善や社会移動の状況が反映されたことから、</a:t>
            </a:r>
            <a:r>
              <a:rPr lang="en-US" altLang="ja-JP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年国推計と比べて減少傾向が緩やかになりました。</a:t>
            </a:r>
            <a:endParaRPr lang="ja-JP" altLang="en-US" sz="2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これらの状況を踏まえ、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年国推計及び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推計について、</a:t>
            </a:r>
            <a:r>
              <a:rPr lang="en-US" altLang="ja-JP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年国勢調査の実績により点検を行うとともに、先に公表された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年国推計の推計手法を踏まえ、新たな府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推計（以下「</a:t>
            </a:r>
            <a:r>
              <a:rPr lang="en-US" altLang="ja-JP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年府推計」という。）を行います。</a:t>
            </a:r>
            <a:endParaRPr lang="ja-JP" altLang="en-US" sz="2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77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619672" y="6552728"/>
            <a:ext cx="7164288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r>
              <a:rPr kumimoji="1"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国立社会保障・人口問題研究所　「日本の地域別将来推計人口（平成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kumimoji="1"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kumimoji="1" lang="en-US" altLang="ja-JP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kumimoji="1"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）年推計）」より作成</a:t>
            </a:r>
            <a:endParaRPr kumimoji="1"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6482"/>
            <a:ext cx="7056784" cy="561886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lang="en-US" altLang="ja-JP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r>
              <a:rPr lang="ja-JP" altLang="en-US" sz="3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コーホート要因法のフローチャート</a:t>
            </a:r>
            <a:endParaRPr kumimoji="1" lang="ja-JP" altLang="en-US" sz="3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21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メモ 4"/>
          <p:cNvSpPr/>
          <p:nvPr/>
        </p:nvSpPr>
        <p:spPr>
          <a:xfrm>
            <a:off x="179512" y="116632"/>
            <a:ext cx="8784976" cy="2160240"/>
          </a:xfrm>
          <a:prstGeom prst="foldedCorner">
            <a:avLst>
              <a:gd name="adj" fmla="val 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spcBef>
                <a:spcPct val="20000"/>
              </a:spcBef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年国推計のポイント（都道府県別の将来推計人口）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・ 近年の出生率の改善（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:1.39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:1.45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（全国））を反映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・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移動は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年の地域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別の人口移動傾向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継続すると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仮定。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 2013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年国推計で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原則として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に観察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された地域別人口移動傾向を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かけて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 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倍まで定率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縮小すると仮定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この結果、総人口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減少傾向が緩やかになりました。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11338"/>
            <a:ext cx="6748661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00" y="6087683"/>
            <a:ext cx="7628024" cy="72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395536" y="2276872"/>
            <a:ext cx="5400600" cy="2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年国推計と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年国推計の比較（大阪府の総人口）</a:t>
            </a:r>
            <a:endParaRPr lang="en-US" altLang="ja-JP" sz="1600" u="sng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683568" y="1678904"/>
            <a:ext cx="504056" cy="45395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0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lang="ja-JP" altLang="en-US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</a:t>
            </a:r>
            <a:r>
              <a:rPr lang="en-US" altLang="ja-JP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年国推計・</a:t>
            </a:r>
            <a:r>
              <a:rPr lang="en-US" altLang="ja-JP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年府推計の点検</a:t>
            </a:r>
            <a:endParaRPr lang="ja-JP" altLang="en-US" sz="240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3419872" y="4293096"/>
            <a:ext cx="4536504" cy="18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9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9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国推計では公表されておらず、公表数値をもとに大阪府企画室が算出した値</a:t>
            </a:r>
            <a:endParaRPr lang="en-US" altLang="ja-JP" sz="9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66766"/>
              </p:ext>
            </p:extLst>
          </p:nvPr>
        </p:nvGraphicFramePr>
        <p:xfrm>
          <a:off x="683568" y="2228841"/>
          <a:ext cx="7200800" cy="199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419781"/>
                <a:gridCol w="1086913"/>
                <a:gridCol w="951049"/>
                <a:gridCol w="1222777"/>
              </a:tblGrid>
              <a:tr h="230460">
                <a:tc rowSpan="2">
                  <a:txBody>
                    <a:bodyPr/>
                    <a:lstStyle/>
                    <a:p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実績値</a:t>
                      </a:r>
                      <a:endParaRPr kumimoji="1" lang="en-US" altLang="ja-JP" sz="120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2015</a:t>
                      </a:r>
                      <a:r>
                        <a:rPr kumimoji="1" lang="ja-JP" altLang="en-US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年国勢調査）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2013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年国推計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304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推計値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乖離数（率）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40936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総人口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2015.10.1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時点）</a:t>
                      </a:r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8,839,469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8,808,282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31,187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 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0.4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自然増減数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（出生数ー死亡数）</a:t>
                      </a:r>
                      <a:endParaRPr kumimoji="1" lang="ja-JP" altLang="en-US" sz="140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46,947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※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73,268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26,231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55.9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　　　出生数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2010~2015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累計）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361,046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※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347,704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13,342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 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3.7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　　　死亡数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2010~2015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累計）</a:t>
                      </a:r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407,993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※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420,972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12,979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baseline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＋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3.2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社会増減数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2010~2015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累計）</a:t>
                      </a:r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21,171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※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16,305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4,866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23.0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57991"/>
              </p:ext>
            </p:extLst>
          </p:nvPr>
        </p:nvGraphicFramePr>
        <p:xfrm>
          <a:off x="683568" y="4689139"/>
          <a:ext cx="7200801" cy="201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419782"/>
                <a:gridCol w="1086913"/>
                <a:gridCol w="1018981"/>
                <a:gridCol w="1154845"/>
              </a:tblGrid>
              <a:tr h="278975">
                <a:tc rowSpan="2">
                  <a:txBody>
                    <a:bodyPr/>
                    <a:lstStyle/>
                    <a:p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実績値</a:t>
                      </a:r>
                      <a:endParaRPr kumimoji="1" lang="en-US" altLang="ja-JP" sz="120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2015</a:t>
                      </a:r>
                      <a:r>
                        <a:rPr kumimoji="1" lang="ja-JP" altLang="en-US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年国勢調査）</a:t>
                      </a:r>
                      <a:endParaRPr kumimoji="1" lang="ja-JP" altLang="en-US" sz="120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2014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年府推計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78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推計値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乖離数（率）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1655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総人口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2015.10.1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時点）</a:t>
                      </a:r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8,839,469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8,813,963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25,506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0.3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1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自然増減数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（出生数ー死亡数）</a:t>
                      </a:r>
                      <a:endParaRPr kumimoji="1" lang="ja-JP" altLang="en-US" sz="140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46,947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71,477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24,530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52.3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  <a:tr h="291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　　　出生数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2010~2015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累計）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361,046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349,026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12,020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3.3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55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　　　死亡数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2010~2015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累計）</a:t>
                      </a:r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407,993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420,503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12,510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＋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3.1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1655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社会増減数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2010~2015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累計）</a:t>
                      </a:r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21,171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20,199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972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4.6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928992" cy="1152128"/>
          </a:xfrm>
        </p:spPr>
        <p:txBody>
          <a:bodyPr>
            <a:noAutofit/>
          </a:bodyPr>
          <a:lstStyle/>
          <a:p>
            <a:pPr algn="l"/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</a:t>
            </a:r>
            <a:r>
              <a:rPr lang="en-US" altLang="ja-JP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年府推計は、</a:t>
            </a:r>
            <a:r>
              <a:rPr lang="en-US" altLang="ja-JP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年国推計を踏まえつつ、府の直近の社会移動の動向を踏まえた、</a:t>
            </a:r>
            <a:endParaRPr lang="en-US" altLang="ja-JP" sz="18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独自</a:t>
            </a:r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純移動率を設定して推計しました。</a:t>
            </a:r>
            <a:endParaRPr lang="en-US" altLang="ja-JP" sz="18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これらの推計結果と</a:t>
            </a:r>
            <a:r>
              <a:rPr lang="en-US" altLang="ja-JP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年国勢調査の実績値を比較</a:t>
            </a:r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します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8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395536" y="1952836"/>
            <a:ext cx="3168352" cy="2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年国推計の点検結果</a:t>
            </a:r>
            <a:endParaRPr lang="en-US" altLang="ja-JP" sz="14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395536" y="4437112"/>
            <a:ext cx="3528392" cy="2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年府推計の点検結果</a:t>
            </a:r>
            <a:endParaRPr lang="en-US" altLang="ja-JP" sz="14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688124" y="3897052"/>
            <a:ext cx="2196244" cy="324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688124" y="6417332"/>
            <a:ext cx="2196244" cy="324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7884368" y="4059070"/>
            <a:ext cx="269776" cy="2466274"/>
            <a:chOff x="7884368" y="4059070"/>
            <a:chExt cx="269776" cy="2466274"/>
          </a:xfrm>
        </p:grpSpPr>
        <p:cxnSp>
          <p:nvCxnSpPr>
            <p:cNvPr id="3" name="直線矢印コネクタ 2"/>
            <p:cNvCxnSpPr/>
            <p:nvPr/>
          </p:nvCxnSpPr>
          <p:spPr>
            <a:xfrm flipH="1">
              <a:off x="7884368" y="4077072"/>
              <a:ext cx="26977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H="1">
              <a:off x="7884368" y="6525344"/>
              <a:ext cx="26977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8154144" y="4059070"/>
              <a:ext cx="0" cy="24662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020272" y="2063800"/>
            <a:ext cx="860016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（人）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020272" y="4545081"/>
            <a:ext cx="860016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（人）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8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メモ 4"/>
          <p:cNvSpPr/>
          <p:nvPr/>
        </p:nvSpPr>
        <p:spPr>
          <a:xfrm>
            <a:off x="395536" y="476672"/>
            <a:ext cx="8352928" cy="4680520"/>
          </a:xfrm>
          <a:prstGeom prst="foldedCorner">
            <a:avLst>
              <a:gd name="adj" fmla="val 83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○ </a:t>
            </a:r>
            <a:r>
              <a:rPr lang="en-US" altLang="ja-JP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2013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年国推計、</a:t>
            </a:r>
            <a:r>
              <a:rPr lang="en-US" altLang="ja-JP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年府推計ともに、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 出生数が想定よりも伸び、死亡数が少なかったため、自然増減数は、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想定よりも減少が小さくなりました。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 社会増減数は、想定より増加が大きくなりました。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⇒ </a:t>
            </a:r>
            <a:r>
              <a:rPr lang="en-US" altLang="ja-JP" sz="22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22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年時点で、国・府の推計値よりも実際の人口の方が</a:t>
            </a:r>
            <a:endParaRPr lang="en-US" altLang="ja-JP" sz="22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22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多くなりました。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en-US" altLang="ja-JP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2013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年国推計と</a:t>
            </a:r>
            <a:r>
              <a:rPr lang="en-US" altLang="ja-JP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年府推計とを比較すると、</a:t>
            </a:r>
            <a:r>
              <a:rPr lang="ja-JP" altLang="en-US" sz="22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社会増減数に</a:t>
            </a:r>
            <a:endParaRPr lang="en-US" altLang="ja-JP" sz="22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差がみられ、</a:t>
            </a:r>
            <a:r>
              <a:rPr lang="en-US" altLang="ja-JP" sz="22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22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年府推計の方が実績値との乖離が小さくなりました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2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856984" cy="2160240"/>
          </a:xfrm>
        </p:spPr>
        <p:txBody>
          <a:bodyPr>
            <a:normAutofit/>
          </a:bodyPr>
          <a:lstStyle/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推計期間</a:t>
            </a:r>
            <a:endParaRPr lang="en-US" altLang="ja-JP" sz="2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~2045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年までの</a:t>
            </a:r>
            <a:r>
              <a:rPr lang="en-US" altLang="ja-JP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年ごとの</a:t>
            </a:r>
            <a:r>
              <a:rPr lang="en-US" altLang="ja-JP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年間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8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endParaRPr lang="en-US" altLang="ja-JP" sz="6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推計手法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 男女５歳階級別コーホート要因法により推計。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・ ある時点の性・年齢別人口を基準人口とし、それぞれ年齢</a:t>
            </a:r>
            <a:r>
              <a:rPr lang="en-US" altLang="ja-JP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歳階級別の純移動率及び生残率、子ども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女性比などを与えて</a:t>
            </a:r>
            <a:r>
              <a:rPr lang="en-US" altLang="ja-JP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年先の性・年齢階級別人口を推計し、このプロセスを推計期間まで繰り返す手法。</a:t>
            </a:r>
            <a:endParaRPr kumimoji="1"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</a:t>
            </a:r>
            <a:r>
              <a:rPr kumimoji="1"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年府推計の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手法</a:t>
            </a:r>
            <a:endParaRPr kumimoji="1"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536" y="2780928"/>
            <a:ext cx="4752528" cy="187231"/>
          </a:xfrm>
          <a:prstGeom prst="rect">
            <a:avLst/>
          </a:prstGeom>
          <a:noFill/>
          <a:ln w="3175" cmpd="dbl" algn="ctr">
            <a:noFill/>
            <a:miter lim="800000"/>
            <a:headEnd/>
            <a:tailEnd/>
          </a:ln>
          <a:effectLst/>
          <a:ex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en-US" altLang="ja-JP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 </a:t>
            </a:r>
            <a:r>
              <a:rPr lang="ja-JP" altLang="en-US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各仮定値、コーホート要因法のフローチャートは、</a:t>
            </a:r>
            <a:r>
              <a:rPr lang="en-US" altLang="ja-JP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p23</a:t>
            </a:r>
            <a:r>
              <a:rPr lang="ja-JP" altLang="en-US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～</a:t>
            </a:r>
            <a:r>
              <a:rPr lang="en-US" altLang="ja-JP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28</a:t>
            </a:r>
            <a:r>
              <a:rPr lang="ja-JP" altLang="en-US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を参照</a:t>
            </a:r>
            <a:endParaRPr lang="en-US" altLang="ja-JP" sz="11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43508" y="3133601"/>
            <a:ext cx="8856984" cy="3607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男女</a:t>
            </a:r>
            <a:r>
              <a:rPr lang="en-US" altLang="ja-JP" sz="2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2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歳階級別コーホート要因法に使用する仮定値</a:t>
            </a:r>
            <a:endParaRPr lang="en-US" altLang="ja-JP" sz="2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>
              <a:spcBef>
                <a:spcPts val="1200"/>
              </a:spcBef>
            </a:pPr>
            <a:r>
              <a:rPr lang="ja-JP" altLang="en-US" sz="2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9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①基準人口</a:t>
            </a:r>
            <a:endParaRPr lang="en-US" altLang="ja-JP" sz="2100" b="1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2015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年国勢調査による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2015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日現在の都道府県別、男女年齢（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歳階級）別人口。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2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9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②子ども女性比</a:t>
            </a:r>
            <a:endParaRPr lang="en-US" altLang="ja-JP" sz="1900" b="1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ある年の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歳人口を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15-49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歳女性人口で割った値。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21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9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</a:t>
            </a:r>
            <a:r>
              <a:rPr lang="en-US" altLang="ja-JP" sz="19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9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歳性比</a:t>
            </a:r>
            <a:endParaRPr lang="en-US" altLang="ja-JP" sz="21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5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ある年の</a:t>
            </a:r>
            <a:r>
              <a:rPr lang="en-US" altLang="ja-JP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歳女性人口を</a:t>
            </a:r>
            <a:r>
              <a:rPr lang="en-US" altLang="ja-JP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歳男性人口で割って</a:t>
            </a:r>
            <a:r>
              <a:rPr lang="en-US" altLang="ja-JP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をかけた値。</a:t>
            </a:r>
            <a:endParaRPr lang="en-US" altLang="ja-JP" sz="15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21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9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④生残率</a:t>
            </a:r>
            <a:endParaRPr lang="en-US" altLang="ja-JP" sz="19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5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ある年齢の人口が、</a:t>
            </a:r>
            <a:r>
              <a:rPr lang="en-US" altLang="ja-JP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年後になるまで死亡しない確率のことで、男女年齢</a:t>
            </a:r>
            <a:r>
              <a:rPr lang="ja-JP" altLang="en-US" sz="15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５歳</a:t>
            </a:r>
            <a:r>
              <a:rPr lang="ja-JP" altLang="en-US" sz="15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階級）別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に設定。</a:t>
            </a:r>
            <a:endParaRPr lang="en-US" altLang="ja-JP" sz="15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endParaRPr lang="en-US" altLang="ja-JP" sz="15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21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9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⑤純移動率</a:t>
            </a:r>
            <a:endParaRPr lang="en-US" altLang="ja-JP" sz="19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ある年齢の人口の</a:t>
            </a:r>
            <a:r>
              <a:rPr lang="en-US" altLang="ja-JP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年間の転入超過率のことで、</a:t>
            </a:r>
            <a:r>
              <a:rPr lang="ja-JP" altLang="en-US" sz="1500" u="sng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大阪府では、直</a:t>
            </a:r>
            <a:r>
              <a:rPr lang="ja-JP" altLang="en-US" sz="15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近の社会移動の動向</a:t>
            </a:r>
            <a:r>
              <a:rPr lang="ja-JP" altLang="en-US" sz="1500" u="sng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を踏まえて、</a:t>
            </a:r>
            <a:endParaRPr lang="en-US" altLang="ja-JP" sz="1500" u="sng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5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500" u="sng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男女</a:t>
            </a:r>
            <a:r>
              <a:rPr lang="ja-JP" altLang="en-US" sz="15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年齢</a:t>
            </a:r>
            <a:r>
              <a:rPr lang="ja-JP" altLang="en-US" sz="1500" u="sng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階級（</a:t>
            </a:r>
            <a:r>
              <a:rPr lang="en-US" altLang="ja-JP" sz="15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5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歳階級）</a:t>
            </a:r>
            <a:r>
              <a:rPr lang="ja-JP" altLang="en-US" sz="1500" u="sng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別の純移動率を独自に設定。</a:t>
            </a:r>
            <a:endParaRPr lang="en-US" altLang="ja-JP" sz="15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7544" y="5618033"/>
            <a:ext cx="6040288" cy="187231"/>
          </a:xfrm>
          <a:prstGeom prst="rect">
            <a:avLst/>
          </a:prstGeom>
          <a:noFill/>
          <a:ln w="3175" cmpd="dbl" algn="ctr">
            <a:noFill/>
            <a:miter lim="800000"/>
            <a:headEnd/>
            <a:tailEnd/>
          </a:ln>
          <a:effectLst/>
          <a:ex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en-US" altLang="ja-JP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 </a:t>
            </a:r>
            <a:r>
              <a:rPr lang="ja-JP" altLang="en-US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仮定値</a:t>
            </a:r>
            <a:r>
              <a:rPr lang="en-US" altLang="ja-JP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 </a:t>
            </a:r>
            <a:r>
              <a:rPr lang="ja-JP" altLang="en-US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①～④は</a:t>
            </a:r>
            <a:r>
              <a:rPr lang="en-US" altLang="ja-JP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年国推計と同様の数値を使用</a:t>
            </a:r>
            <a:endParaRPr lang="en-US" altLang="ja-JP" sz="11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6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274568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大阪府独自の純移動率の設定</a:t>
            </a:r>
            <a:endParaRPr kumimoji="1"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endParaRPr lang="en-US" altLang="ja-JP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総務省「人口推計」と厚生労働省「都道府県別生命表」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より、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2012-17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年の純移動率を算定</a:t>
            </a:r>
            <a:r>
              <a:rPr lang="ja-JP" altLang="en-US" sz="16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6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その値を基準純移動率としました。</a:t>
            </a:r>
            <a:endParaRPr lang="en-US" altLang="ja-JP" sz="16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○ 総務省「住民基本台帳人口移動報告」により算定した、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直前の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年区間（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2010-15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年）及び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区画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2005-15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年）の社会移動の傾向を基準純移動率に反映させることで、転入超過の大きさにより、</a:t>
            </a:r>
            <a:endParaRPr lang="en-US" altLang="ja-JP" sz="16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以下の３ケースを設定します。</a:t>
            </a:r>
            <a:endParaRPr lang="en-US" altLang="ja-JP" sz="18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endParaRPr lang="en-US" altLang="ja-JP" sz="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ケース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転入超過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大）：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基準純移動率を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2015-20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以降の純移動率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に設定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ケース２（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転入超過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中）：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直前の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年区間（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2010-15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年）について、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年と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年で社会移動の大きさが縮小した比率を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基準純移動率にかけて純移動率を設定。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ケース３（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転入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超過小）：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直前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区間（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2005-15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年）について、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年で社会移動の大きさが縮小した比率を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基準純移動率にかけて純移動率を設定。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868144" y="2708920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純移動率の設定の詳細は、</a:t>
            </a:r>
            <a:r>
              <a:rPr lang="en-US" altLang="ja-JP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p25</a:t>
            </a:r>
            <a:r>
              <a:rPr lang="ja-JP" altLang="en-US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参照</a:t>
            </a:r>
            <a:endParaRPr kumimoji="1" lang="en-US" altLang="ja-JP" sz="12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3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8681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11560" y="908720"/>
            <a:ext cx="5760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 smtClean="0">
                <a:solidFill>
                  <a:schemeClr val="tx1"/>
                </a:solidFill>
              </a:rPr>
              <a:t>（人）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36039" y="4365104"/>
            <a:ext cx="7920880" cy="1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資料</a:t>
            </a:r>
            <a:r>
              <a:rPr lang="zh-TW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：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年までは「国勢調査」を基に作成。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2015-20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年府推計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（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ケース１、２、３）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を基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に作成。</a:t>
            </a:r>
            <a:endParaRPr lang="ja-JP" altLang="en-US" sz="10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868144" y="1189831"/>
            <a:ext cx="2644759" cy="294953"/>
          </a:xfrm>
          <a:prstGeom prst="rect">
            <a:avLst/>
          </a:prstGeom>
          <a:solidFill>
            <a:schemeClr val="bg1"/>
          </a:solidFill>
          <a:ln w="3175" cmpd="dbl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 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数値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は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、各</a:t>
            </a:r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5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年間の累計社会移動数の平均</a:t>
            </a:r>
            <a:endParaRPr lang="en-US" altLang="ja-JP" sz="9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266700" indent="-266700"/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（</a:t>
            </a:r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1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年間あたりの社会移動数）を記載</a:t>
            </a:r>
            <a:endParaRPr lang="en-US" altLang="ja-JP" sz="9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5536" y="548680"/>
            <a:ext cx="2790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社会移動数の推移</a:t>
            </a:r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kumimoji="1" lang="en-US" altLang="ja-JP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88167" y="4680566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※2015-20</a:t>
            </a:r>
            <a:r>
              <a:rPr lang="ja-JP" altLang="en-US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年（ケース</a:t>
            </a:r>
            <a:r>
              <a:rPr lang="en-US" altLang="ja-JP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</a:t>
            </a:r>
            <a:r>
              <a:rPr lang="en-US" altLang="ja-JP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2020-25</a:t>
            </a:r>
            <a:r>
              <a:rPr lang="ja-JP" altLang="en-US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年）以降の純移動率は一定ですが、総人口が減少傾向にあることから、社会移動数が減少傾向となっています。</a:t>
            </a:r>
            <a:endParaRPr kumimoji="1" lang="en-US" altLang="ja-JP" sz="12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4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6292</TotalTime>
  <Words>2021</Words>
  <Application>Microsoft Office PowerPoint</Application>
  <PresentationFormat>画面に合わせる (4:3)</PresentationFormat>
  <Paragraphs>410</Paragraphs>
  <Slides>30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10</vt:i4>
      </vt:variant>
      <vt:variant>
        <vt:lpstr>スライド タイトル</vt:lpstr>
      </vt:variant>
      <vt:variant>
        <vt:i4>30</vt:i4>
      </vt:variant>
    </vt:vector>
  </HeadingPairs>
  <TitlesOfParts>
    <vt:vector size="40" baseType="lpstr">
      <vt:lpstr>Office ​​テーマ</vt:lpstr>
      <vt:lpstr>1_Office ​​テーマ</vt:lpstr>
      <vt:lpstr>2_Office ​​テーマ</vt:lpstr>
      <vt:lpstr>3_Office ​​テーマ</vt:lpstr>
      <vt:lpstr>4_Office ​​テーマ</vt:lpstr>
      <vt:lpstr>5_Office ​​テーマ</vt:lpstr>
      <vt:lpstr>6_Office ​​テーマ</vt:lpstr>
      <vt:lpstr>7_Office ​​テーマ</vt:lpstr>
      <vt:lpstr>8_Office ​​テーマ</vt:lpstr>
      <vt:lpstr>9_Office ​​テーマ</vt:lpstr>
      <vt:lpstr> 大阪府の将来推計人口について   ２０１８年７月  大阪府政策企画部企画室計画課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大阪府庁</dc:creator>
  <cp:lastModifiedBy>HOSTNAME</cp:lastModifiedBy>
  <cp:revision>283</cp:revision>
  <cp:lastPrinted>2018-07-09T07:11:33Z</cp:lastPrinted>
  <dcterms:created xsi:type="dcterms:W3CDTF">2013-09-30T02:18:00Z</dcterms:created>
  <dcterms:modified xsi:type="dcterms:W3CDTF">2018-07-24T02:44:15Z</dcterms:modified>
</cp:coreProperties>
</file>