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8" r:id="rId2"/>
    <p:sldId id="263" r:id="rId3"/>
    <p:sldId id="264"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5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635A9212-E3C4-47E2-AB76-9957C017F5F7}" type="datetimeFigureOut">
              <a:rPr kumimoji="1" lang="ja-JP" altLang="en-US" smtClean="0"/>
              <a:t>2018/9/4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8F76EF5F-7DBF-4A40-9C45-EC83E7153B76}" type="slidenum">
              <a:rPr kumimoji="1" lang="ja-JP" altLang="en-US" smtClean="0"/>
              <a:t>‹#›</a:t>
            </a:fld>
            <a:endParaRPr kumimoji="1" lang="ja-JP" altLang="en-US"/>
          </a:p>
        </p:txBody>
      </p:sp>
    </p:spTree>
    <p:extLst>
      <p:ext uri="{BB962C8B-B14F-4D97-AF65-F5344CB8AC3E}">
        <p14:creationId xmlns:p14="http://schemas.microsoft.com/office/powerpoint/2010/main" val="24037813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F76EF5F-7DBF-4A40-9C45-EC83E7153B76}" type="slidenum">
              <a:rPr kumimoji="1" lang="ja-JP" altLang="en-US" smtClean="0"/>
              <a:t>1</a:t>
            </a:fld>
            <a:endParaRPr kumimoji="1" lang="ja-JP" altLang="en-US"/>
          </a:p>
        </p:txBody>
      </p:sp>
    </p:spTree>
    <p:extLst>
      <p:ext uri="{BB962C8B-B14F-4D97-AF65-F5344CB8AC3E}">
        <p14:creationId xmlns:p14="http://schemas.microsoft.com/office/powerpoint/2010/main" val="3697369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F76EF5F-7DBF-4A40-9C45-EC83E7153B76}" type="slidenum">
              <a:rPr kumimoji="1" lang="ja-JP" altLang="en-US" smtClean="0"/>
              <a:t>2</a:t>
            </a:fld>
            <a:endParaRPr kumimoji="1" lang="ja-JP" altLang="en-US"/>
          </a:p>
        </p:txBody>
      </p:sp>
    </p:spTree>
    <p:extLst>
      <p:ext uri="{BB962C8B-B14F-4D97-AF65-F5344CB8AC3E}">
        <p14:creationId xmlns:p14="http://schemas.microsoft.com/office/powerpoint/2010/main" val="3697369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F76EF5F-7DBF-4A40-9C45-EC83E7153B76}" type="slidenum">
              <a:rPr kumimoji="1" lang="ja-JP" altLang="en-US" smtClean="0"/>
              <a:t>3</a:t>
            </a:fld>
            <a:endParaRPr kumimoji="1" lang="ja-JP" altLang="en-US"/>
          </a:p>
        </p:txBody>
      </p:sp>
    </p:spTree>
    <p:extLst>
      <p:ext uri="{BB962C8B-B14F-4D97-AF65-F5344CB8AC3E}">
        <p14:creationId xmlns:p14="http://schemas.microsoft.com/office/powerpoint/2010/main" val="3697369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93BD765-D712-4648-AB2E-CC78B052DBDD}" type="datetime1">
              <a:rPr kumimoji="1" lang="ja-JP" altLang="en-US" smtClean="0"/>
              <a:t>2018/9/4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5640C43-2394-492E-89AC-E81ACBAB5EAB}" type="datetime1">
              <a:rPr kumimoji="1" lang="ja-JP" altLang="en-US" smtClean="0"/>
              <a:t>2018/9/4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0E71FEC-D61E-41AD-B056-A245DE545096}" type="datetime1">
              <a:rPr kumimoji="1" lang="ja-JP" altLang="en-US" smtClean="0"/>
              <a:t>2018/9/4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A72B693-5D38-4A80-B6C4-1271975D5FE9}" type="datetime1">
              <a:rPr kumimoji="1" lang="ja-JP" altLang="en-US" smtClean="0"/>
              <a:t>2018/9/4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00D3B940-9D44-42E8-8685-4BDCF8D721C7}" type="datetime1">
              <a:rPr kumimoji="1" lang="ja-JP" altLang="en-US" smtClean="0"/>
              <a:t>2018/9/4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BA879816-3CBD-40E2-B8D2-CFF44522C749}" type="datetime1">
              <a:rPr kumimoji="1" lang="ja-JP" altLang="en-US" smtClean="0"/>
              <a:t>2018/9/4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F06145C4-7ED6-4F6C-BD03-91758180B152}" type="datetime1">
              <a:rPr kumimoji="1" lang="ja-JP" altLang="en-US" smtClean="0"/>
              <a:t>2018/9/4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6DE0722-04EC-47DD-ACB4-1D67559A53DC}" type="datetime1">
              <a:rPr kumimoji="1" lang="ja-JP" altLang="en-US" smtClean="0"/>
              <a:t>2018/9/4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F218579-ABB7-443E-8C48-0763722A3633}" type="datetime1">
              <a:rPr kumimoji="1" lang="ja-JP" altLang="en-US" smtClean="0"/>
              <a:t>2018/9/4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25778DF-EC08-472F-841D-5A260FFFF173}" type="datetime1">
              <a:rPr kumimoji="1" lang="ja-JP" altLang="en-US" smtClean="0"/>
              <a:t>2018/9/4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C5FBB5D-2535-4D55-959F-E66E0F35C923}" type="datetime1">
              <a:rPr kumimoji="1" lang="ja-JP" altLang="en-US" smtClean="0"/>
              <a:t>2018/9/4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810EFC-B87A-4EF5-BE0D-1779BB5D3DAB}" type="datetime1">
              <a:rPr kumimoji="1" lang="ja-JP" altLang="en-US" smtClean="0"/>
              <a:t>2018/9/4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表 28"/>
          <p:cNvGraphicFramePr>
            <a:graphicFrameLocks noGrp="1"/>
          </p:cNvGraphicFramePr>
          <p:nvPr>
            <p:extLst>
              <p:ext uri="{D42A27DB-BD31-4B8C-83A1-F6EECF244321}">
                <p14:modId xmlns:p14="http://schemas.microsoft.com/office/powerpoint/2010/main" val="1115016553"/>
              </p:ext>
            </p:extLst>
          </p:nvPr>
        </p:nvGraphicFramePr>
        <p:xfrm>
          <a:off x="2267745" y="4581128"/>
          <a:ext cx="3888431" cy="1850112"/>
        </p:xfrm>
        <a:graphic>
          <a:graphicData uri="http://schemas.openxmlformats.org/drawingml/2006/table">
            <a:tbl>
              <a:tblPr firstRow="1" bandRow="1">
                <a:tableStyleId>{5940675A-B579-460E-94D1-54222C63F5DA}</a:tableStyleId>
              </a:tblPr>
              <a:tblGrid>
                <a:gridCol w="1512167"/>
                <a:gridCol w="792088"/>
                <a:gridCol w="792088"/>
                <a:gridCol w="792088"/>
              </a:tblGrid>
              <a:tr h="282760">
                <a:tc>
                  <a:txBody>
                    <a:bodyPr/>
                    <a:lstStyle/>
                    <a:p>
                      <a:pPr algn="ctr"/>
                      <a:r>
                        <a:rPr kumimoji="1" lang="ja-JP" altLang="en-US" sz="900" dirty="0" smtClean="0"/>
                        <a:t>基本目標②</a:t>
                      </a:r>
                      <a:endParaRPr kumimoji="1" lang="ja-JP" altLang="en-US" sz="900" dirty="0"/>
                    </a:p>
                  </a:txBody>
                  <a:tcPr anchor="ctr"/>
                </a:tc>
                <a:tc>
                  <a:txBody>
                    <a:bodyPr/>
                    <a:lstStyle/>
                    <a:p>
                      <a:pPr algn="ctr"/>
                      <a:r>
                        <a:rPr kumimoji="1" lang="ja-JP" altLang="en-US" sz="900" dirty="0" smtClean="0"/>
                        <a:t>戦略策定時</a:t>
                      </a:r>
                      <a:endParaRPr kumimoji="1" lang="ja-JP" altLang="en-US" sz="900" dirty="0"/>
                    </a:p>
                  </a:txBody>
                  <a:tcPr anchor="ctr"/>
                </a:tc>
                <a:tc>
                  <a:txBody>
                    <a:bodyPr/>
                    <a:lstStyle/>
                    <a:p>
                      <a:pPr algn="ctr"/>
                      <a:r>
                        <a:rPr kumimoji="1" lang="ja-JP" altLang="en-US" sz="900" dirty="0" smtClean="0"/>
                        <a:t>参考値</a:t>
                      </a:r>
                      <a:endParaRPr kumimoji="1" lang="ja-JP" altLang="en-US" sz="900" dirty="0"/>
                    </a:p>
                  </a:txBody>
                  <a:tcPr anchor="ctr">
                    <a:solidFill>
                      <a:schemeClr val="bg1">
                        <a:lumMod val="95000"/>
                      </a:schemeClr>
                    </a:solidFill>
                  </a:tcPr>
                </a:tc>
                <a:tc>
                  <a:txBody>
                    <a:bodyPr/>
                    <a:lstStyle/>
                    <a:p>
                      <a:pPr algn="ctr"/>
                      <a:r>
                        <a:rPr kumimoji="1" lang="ja-JP" altLang="en-US" sz="900" dirty="0" smtClean="0"/>
                        <a:t>実績値</a:t>
                      </a:r>
                      <a:endParaRPr kumimoji="1" lang="ja-JP" altLang="en-US" sz="900" dirty="0"/>
                    </a:p>
                  </a:txBody>
                  <a:tcPr anchor="ctr"/>
                </a:tc>
              </a:tr>
              <a:tr h="472305">
                <a:tc>
                  <a:txBody>
                    <a:bodyPr/>
                    <a:lstStyle/>
                    <a:p>
                      <a:r>
                        <a:rPr kumimoji="1" lang="ja-JP" altLang="en-US" sz="900" u="sng" dirty="0" smtClean="0"/>
                        <a:t>全国学力・学習状況調査</a:t>
                      </a:r>
                    </a:p>
                    <a:p>
                      <a:r>
                        <a:rPr kumimoji="1" lang="ja-JP" altLang="en-US" sz="900" u="sng" dirty="0" smtClean="0"/>
                        <a:t>における平均正答率</a:t>
                      </a:r>
                    </a:p>
                    <a:p>
                      <a:r>
                        <a:rPr kumimoji="1" lang="ja-JP" altLang="en-US" sz="900" u="none" baseline="0" dirty="0" smtClean="0"/>
                        <a:t> </a:t>
                      </a:r>
                      <a:r>
                        <a:rPr kumimoji="1" lang="ja-JP" altLang="en-US" sz="900" u="none" dirty="0" smtClean="0"/>
                        <a:t>目標：全国水準をめざす</a:t>
                      </a:r>
                      <a:endParaRPr kumimoji="1" lang="ja-JP" altLang="en-US" sz="900" u="none" dirty="0"/>
                    </a:p>
                  </a:txBody>
                  <a:tcPr anchor="ctr"/>
                </a:tc>
                <a:tc>
                  <a:txBody>
                    <a:bodyPr/>
                    <a:lstStyle/>
                    <a:p>
                      <a:r>
                        <a:rPr kumimoji="1" lang="en-US" altLang="ja-JP" sz="900" dirty="0" smtClean="0"/>
                        <a:t>【2015</a:t>
                      </a:r>
                      <a:r>
                        <a:rPr kumimoji="1" lang="ja-JP" altLang="en-US" sz="900" dirty="0" smtClean="0"/>
                        <a:t>年度</a:t>
                      </a:r>
                      <a:r>
                        <a:rPr kumimoji="1" lang="en-US" altLang="ja-JP" sz="900" dirty="0" smtClean="0"/>
                        <a:t>】</a:t>
                      </a:r>
                    </a:p>
                    <a:p>
                      <a:pPr algn="ctr"/>
                      <a:r>
                        <a:rPr kumimoji="1" lang="zh-CN" altLang="en-US" sz="900" dirty="0" smtClean="0"/>
                        <a:t>小：</a:t>
                      </a:r>
                      <a:r>
                        <a:rPr kumimoji="1" lang="en-US" altLang="zh-CN" sz="900" dirty="0" smtClean="0"/>
                        <a:t>62.3</a:t>
                      </a:r>
                    </a:p>
                    <a:p>
                      <a:pPr algn="ctr"/>
                      <a:r>
                        <a:rPr kumimoji="1" lang="en-US" altLang="zh-CN" sz="900" dirty="0" smtClean="0"/>
                        <a:t>(</a:t>
                      </a:r>
                      <a:r>
                        <a:rPr kumimoji="1" lang="zh-CN" altLang="en-US" sz="900" dirty="0" smtClean="0"/>
                        <a:t>全国</a:t>
                      </a:r>
                      <a:r>
                        <a:rPr kumimoji="1" lang="en-US" altLang="zh-CN" sz="900" dirty="0" smtClean="0"/>
                        <a:t>63.9)</a:t>
                      </a:r>
                    </a:p>
                    <a:p>
                      <a:pPr algn="ctr"/>
                      <a:endParaRPr kumimoji="1" lang="en-US" altLang="zh-CN" sz="900" dirty="0" smtClean="0"/>
                    </a:p>
                    <a:p>
                      <a:pPr algn="ctr"/>
                      <a:r>
                        <a:rPr kumimoji="1" lang="zh-CN" altLang="en-US" sz="900" dirty="0" smtClean="0"/>
                        <a:t>中：</a:t>
                      </a:r>
                      <a:r>
                        <a:rPr kumimoji="1" lang="en-US" altLang="zh-CN" sz="900" dirty="0" smtClean="0"/>
                        <a:t>61.2</a:t>
                      </a:r>
                    </a:p>
                    <a:p>
                      <a:pPr algn="ctr"/>
                      <a:r>
                        <a:rPr kumimoji="1" lang="en-US" altLang="zh-CN" sz="900" dirty="0" smtClean="0"/>
                        <a:t>(</a:t>
                      </a:r>
                      <a:r>
                        <a:rPr kumimoji="1" lang="zh-CN" altLang="en-US" sz="900" dirty="0" smtClean="0"/>
                        <a:t>全国</a:t>
                      </a:r>
                      <a:r>
                        <a:rPr kumimoji="1" lang="en-US" altLang="zh-CN" sz="900" dirty="0" smtClean="0"/>
                        <a:t>61.9)</a:t>
                      </a:r>
                      <a:endParaRPr kumimoji="1" lang="ja-JP" altLang="en-US" sz="900" dirty="0"/>
                    </a:p>
                  </a:txBody>
                  <a:tcPr anchor="ctr"/>
                </a:tc>
                <a:tc>
                  <a:txBody>
                    <a:bodyPr/>
                    <a:lstStyle/>
                    <a:p>
                      <a:r>
                        <a:rPr kumimoji="1" lang="en-US" altLang="ja-JP" sz="900" dirty="0" smtClean="0"/>
                        <a:t>【2016</a:t>
                      </a:r>
                      <a:r>
                        <a:rPr kumimoji="1" lang="ja-JP" altLang="en-US" sz="900" dirty="0" smtClean="0"/>
                        <a:t>年度</a:t>
                      </a:r>
                      <a:r>
                        <a:rPr kumimoji="1" lang="en-US" altLang="ja-JP" sz="900" dirty="0" smtClean="0"/>
                        <a:t>】</a:t>
                      </a:r>
                    </a:p>
                    <a:p>
                      <a:pPr algn="ctr"/>
                      <a:r>
                        <a:rPr kumimoji="1" lang="zh-CN" altLang="en-US" sz="900" dirty="0" smtClean="0"/>
                        <a:t>小：</a:t>
                      </a:r>
                      <a:r>
                        <a:rPr kumimoji="1" lang="en-US" altLang="zh-CN" sz="900" dirty="0" smtClean="0"/>
                        <a:t>62.4</a:t>
                      </a:r>
                    </a:p>
                    <a:p>
                      <a:pPr algn="ctr"/>
                      <a:r>
                        <a:rPr kumimoji="1" lang="en-US" altLang="zh-CN" sz="900" dirty="0" smtClean="0"/>
                        <a:t>(</a:t>
                      </a:r>
                      <a:r>
                        <a:rPr kumimoji="1" lang="zh-CN" altLang="en-US" sz="900" dirty="0" smtClean="0"/>
                        <a:t>全国</a:t>
                      </a:r>
                      <a:r>
                        <a:rPr kumimoji="1" lang="en-US" altLang="zh-CN" sz="900" dirty="0" smtClean="0"/>
                        <a:t>63.9)</a:t>
                      </a:r>
                    </a:p>
                    <a:p>
                      <a:pPr algn="ctr"/>
                      <a:endParaRPr kumimoji="1" lang="en-US" altLang="zh-CN" sz="900" dirty="0" smtClean="0"/>
                    </a:p>
                    <a:p>
                      <a:pPr algn="ctr"/>
                      <a:r>
                        <a:rPr kumimoji="1" lang="zh-CN" altLang="en-US" sz="900" dirty="0" smtClean="0"/>
                        <a:t>中：</a:t>
                      </a:r>
                      <a:r>
                        <a:rPr kumimoji="1" lang="en-US" altLang="zh-CN" sz="900" dirty="0" smtClean="0"/>
                        <a:t>60.4</a:t>
                      </a:r>
                    </a:p>
                    <a:p>
                      <a:pPr algn="ctr"/>
                      <a:r>
                        <a:rPr kumimoji="1" lang="en-US" altLang="zh-CN" sz="900" dirty="0" smtClean="0"/>
                        <a:t>(</a:t>
                      </a:r>
                      <a:r>
                        <a:rPr kumimoji="1" lang="zh-CN" altLang="en-US" sz="900" dirty="0" smtClean="0"/>
                        <a:t>全国</a:t>
                      </a:r>
                      <a:r>
                        <a:rPr kumimoji="1" lang="en-US" altLang="zh-CN" sz="900" dirty="0" smtClean="0"/>
                        <a:t>62.1)</a:t>
                      </a:r>
                      <a:endParaRPr kumimoji="1" lang="ja-JP" altLang="en-US" sz="900" dirty="0"/>
                    </a:p>
                  </a:txBody>
                  <a:tcPr anchor="ctr">
                    <a:solidFill>
                      <a:schemeClr val="bg1">
                        <a:lumMod val="95000"/>
                      </a:schemeClr>
                    </a:solidFill>
                  </a:tcPr>
                </a:tc>
                <a:tc>
                  <a:txBody>
                    <a:bodyPr/>
                    <a:lstStyle/>
                    <a:p>
                      <a:r>
                        <a:rPr kumimoji="1" lang="en-US" altLang="ja-JP" sz="900" dirty="0" smtClean="0"/>
                        <a:t>【2017</a:t>
                      </a:r>
                      <a:r>
                        <a:rPr kumimoji="1" lang="ja-JP" altLang="en-US" sz="900" dirty="0" smtClean="0"/>
                        <a:t>年度</a:t>
                      </a:r>
                      <a:r>
                        <a:rPr kumimoji="1" lang="en-US" altLang="ja-JP" sz="900" dirty="0" smtClean="0"/>
                        <a:t>】</a:t>
                      </a:r>
                    </a:p>
                    <a:p>
                      <a:pPr algn="ctr"/>
                      <a:r>
                        <a:rPr kumimoji="1" lang="zh-CN" altLang="en-US" sz="900" dirty="0" smtClean="0"/>
                        <a:t>小：</a:t>
                      </a:r>
                      <a:r>
                        <a:rPr kumimoji="1" lang="en-US" altLang="zh-CN" sz="900" dirty="0" smtClean="0"/>
                        <a:t>62.3</a:t>
                      </a:r>
                    </a:p>
                    <a:p>
                      <a:pPr algn="ctr"/>
                      <a:r>
                        <a:rPr kumimoji="1" lang="en-US" altLang="zh-CN" sz="900" dirty="0" smtClean="0"/>
                        <a:t>(</a:t>
                      </a:r>
                      <a:r>
                        <a:rPr kumimoji="1" lang="zh-CN" altLang="en-US" sz="900" dirty="0" smtClean="0"/>
                        <a:t>全国</a:t>
                      </a:r>
                      <a:r>
                        <a:rPr kumimoji="1" lang="en-US" altLang="zh-CN" sz="900" dirty="0" smtClean="0"/>
                        <a:t>64.2)</a:t>
                      </a:r>
                    </a:p>
                    <a:p>
                      <a:pPr algn="ctr"/>
                      <a:endParaRPr kumimoji="1" lang="en-US" altLang="zh-CN" sz="900" dirty="0" smtClean="0"/>
                    </a:p>
                    <a:p>
                      <a:pPr algn="ctr"/>
                      <a:r>
                        <a:rPr kumimoji="1" lang="zh-CN" altLang="en-US" sz="900" dirty="0" smtClean="0"/>
                        <a:t>中：</a:t>
                      </a:r>
                      <a:r>
                        <a:rPr kumimoji="1" lang="en-US" altLang="zh-CN" sz="900" dirty="0" smtClean="0"/>
                        <a:t>63.6</a:t>
                      </a:r>
                    </a:p>
                    <a:p>
                      <a:pPr algn="ctr"/>
                      <a:r>
                        <a:rPr kumimoji="1" lang="en-US" altLang="zh-CN" sz="900" dirty="0" smtClean="0"/>
                        <a:t>(</a:t>
                      </a:r>
                      <a:r>
                        <a:rPr kumimoji="1" lang="zh-CN" altLang="en-US" sz="900" dirty="0" smtClean="0"/>
                        <a:t>全国</a:t>
                      </a:r>
                      <a:r>
                        <a:rPr kumimoji="1" lang="en-US" altLang="zh-CN" sz="900" dirty="0" smtClean="0"/>
                        <a:t>65.6)</a:t>
                      </a:r>
                      <a:endParaRPr kumimoji="1" lang="ja-JP" altLang="en-US" sz="900" dirty="0"/>
                    </a:p>
                  </a:txBody>
                  <a:tcPr anchor="ctr"/>
                </a:tc>
              </a:tr>
              <a:tr h="652952">
                <a:tc>
                  <a:txBody>
                    <a:bodyPr/>
                    <a:lstStyle/>
                    <a:p>
                      <a:r>
                        <a:rPr kumimoji="1" lang="ja-JP" altLang="en-US" sz="900" u="sng" dirty="0" smtClean="0"/>
                        <a:t>少年非行防止活動ネットワーク構築市町村</a:t>
                      </a:r>
                    </a:p>
                    <a:p>
                      <a:r>
                        <a:rPr kumimoji="1" lang="ja-JP" altLang="en-US" sz="900" u="none" baseline="0" dirty="0" smtClean="0"/>
                        <a:t> </a:t>
                      </a:r>
                      <a:r>
                        <a:rPr kumimoji="1" lang="ja-JP" altLang="en-US" sz="900" u="none" dirty="0" smtClean="0"/>
                        <a:t>目標：全市町村での構築</a:t>
                      </a:r>
                    </a:p>
                    <a:p>
                      <a:r>
                        <a:rPr kumimoji="1" lang="ja-JP" altLang="en-US" sz="900" u="none" baseline="0" dirty="0" smtClean="0"/>
                        <a:t> </a:t>
                      </a:r>
                      <a:r>
                        <a:rPr kumimoji="1" lang="ja-JP" altLang="en-US" sz="900" u="none" dirty="0" smtClean="0"/>
                        <a:t>目標年</a:t>
                      </a:r>
                      <a:r>
                        <a:rPr kumimoji="1" lang="en-US" altLang="ja-JP" sz="900" u="none" dirty="0" smtClean="0"/>
                        <a:t>(</a:t>
                      </a:r>
                      <a:r>
                        <a:rPr kumimoji="1" lang="ja-JP" altLang="en-US" sz="900" u="none" dirty="0" smtClean="0"/>
                        <a:t>年度</a:t>
                      </a:r>
                      <a:r>
                        <a:rPr kumimoji="1" lang="en-US" altLang="ja-JP" sz="900" u="none" dirty="0" smtClean="0"/>
                        <a:t>)</a:t>
                      </a:r>
                      <a:r>
                        <a:rPr kumimoji="1" lang="ja-JP" altLang="en-US" sz="900" u="none" dirty="0" smtClean="0"/>
                        <a:t>：</a:t>
                      </a:r>
                      <a:r>
                        <a:rPr kumimoji="1" lang="en-US" altLang="ja-JP" sz="900" u="none" dirty="0" smtClean="0"/>
                        <a:t>2019</a:t>
                      </a:r>
                      <a:r>
                        <a:rPr kumimoji="1" lang="ja-JP" altLang="en-US" sz="900" u="none" dirty="0" smtClean="0"/>
                        <a:t>年度</a:t>
                      </a:r>
                      <a:endParaRPr kumimoji="1" lang="ja-JP" altLang="en-US" sz="900" u="none" dirty="0"/>
                    </a:p>
                  </a:txBody>
                  <a:tcPr anchor="ctr"/>
                </a:tc>
                <a:tc>
                  <a:txBody>
                    <a:bodyPr/>
                    <a:lstStyle/>
                    <a:p>
                      <a:r>
                        <a:rPr kumimoji="1" lang="en-US" altLang="ja-JP" sz="900" dirty="0" smtClean="0"/>
                        <a:t>【2014</a:t>
                      </a:r>
                      <a:r>
                        <a:rPr kumimoji="1" lang="ja-JP" altLang="en-US" sz="900" dirty="0" smtClean="0"/>
                        <a:t>年度</a:t>
                      </a:r>
                      <a:r>
                        <a:rPr kumimoji="1" lang="en-US" altLang="ja-JP" sz="900" dirty="0" smtClean="0"/>
                        <a:t>】</a:t>
                      </a:r>
                    </a:p>
                    <a:p>
                      <a:pPr algn="ctr"/>
                      <a:r>
                        <a:rPr kumimoji="1" lang="en-US" altLang="ja-JP" sz="900" dirty="0" smtClean="0"/>
                        <a:t>30</a:t>
                      </a:r>
                      <a:endParaRPr kumimoji="1" lang="ja-JP" altLang="en-US" sz="900" dirty="0"/>
                    </a:p>
                  </a:txBody>
                  <a:tcPr anchor="ctr"/>
                </a:tc>
                <a:tc>
                  <a:txBody>
                    <a:bodyPr/>
                    <a:lstStyle/>
                    <a:p>
                      <a:r>
                        <a:rPr kumimoji="1" lang="en-US" altLang="ja-JP" sz="900" dirty="0" smtClean="0"/>
                        <a:t>【2016</a:t>
                      </a:r>
                      <a:r>
                        <a:rPr kumimoji="1" lang="ja-JP" altLang="en-US" sz="900" dirty="0" smtClean="0"/>
                        <a:t>年度</a:t>
                      </a:r>
                      <a:r>
                        <a:rPr kumimoji="1" lang="en-US" altLang="ja-JP" sz="900" dirty="0" smtClean="0"/>
                        <a:t>】</a:t>
                      </a:r>
                    </a:p>
                    <a:p>
                      <a:pPr algn="ctr"/>
                      <a:r>
                        <a:rPr kumimoji="1" lang="en-US" altLang="ja-JP" sz="900" dirty="0" smtClean="0"/>
                        <a:t>38</a:t>
                      </a:r>
                      <a:endParaRPr kumimoji="1" lang="ja-JP" altLang="en-US" sz="900" dirty="0"/>
                    </a:p>
                  </a:txBody>
                  <a:tcPr anchor="ctr">
                    <a:solidFill>
                      <a:schemeClr val="bg1">
                        <a:lumMod val="95000"/>
                      </a:schemeClr>
                    </a:solidFill>
                  </a:tcPr>
                </a:tc>
                <a:tc>
                  <a:txBody>
                    <a:bodyPr/>
                    <a:lstStyle/>
                    <a:p>
                      <a:r>
                        <a:rPr kumimoji="1" lang="en-US" altLang="ja-JP" sz="900" dirty="0" smtClean="0"/>
                        <a:t>【2017</a:t>
                      </a:r>
                      <a:r>
                        <a:rPr kumimoji="1" lang="ja-JP" altLang="en-US" sz="900" dirty="0" smtClean="0"/>
                        <a:t>年度</a:t>
                      </a:r>
                      <a:r>
                        <a:rPr kumimoji="1" lang="en-US" altLang="ja-JP" sz="900" dirty="0" smtClean="0"/>
                        <a:t>】</a:t>
                      </a:r>
                    </a:p>
                    <a:p>
                      <a:pPr algn="ctr"/>
                      <a:r>
                        <a:rPr kumimoji="1" lang="en-US" altLang="ja-JP" sz="900" dirty="0" smtClean="0"/>
                        <a:t>43</a:t>
                      </a:r>
                      <a:endParaRPr kumimoji="1" lang="ja-JP" altLang="en-US" sz="900" dirty="0"/>
                    </a:p>
                  </a:txBody>
                  <a:tcPr anchor="ctr"/>
                </a:tc>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485251687"/>
              </p:ext>
            </p:extLst>
          </p:nvPr>
        </p:nvGraphicFramePr>
        <p:xfrm>
          <a:off x="2267743" y="2348880"/>
          <a:ext cx="3888433" cy="1808353"/>
        </p:xfrm>
        <a:graphic>
          <a:graphicData uri="http://schemas.openxmlformats.org/drawingml/2006/table">
            <a:tbl>
              <a:tblPr firstRow="1" bandRow="1">
                <a:tableStyleId>{5940675A-B579-460E-94D1-54222C63F5DA}</a:tableStyleId>
              </a:tblPr>
              <a:tblGrid>
                <a:gridCol w="1512169"/>
                <a:gridCol w="792088"/>
                <a:gridCol w="792088"/>
                <a:gridCol w="792088"/>
              </a:tblGrid>
              <a:tr h="288032">
                <a:tc>
                  <a:txBody>
                    <a:bodyPr/>
                    <a:lstStyle/>
                    <a:p>
                      <a:pPr algn="ctr"/>
                      <a:r>
                        <a:rPr kumimoji="1" lang="ja-JP" altLang="en-US" sz="900" dirty="0" smtClean="0"/>
                        <a:t>基本目標①</a:t>
                      </a:r>
                      <a:endParaRPr kumimoji="1" lang="ja-JP" altLang="en-US" sz="900" dirty="0"/>
                    </a:p>
                  </a:txBody>
                  <a:tcPr anchor="ctr"/>
                </a:tc>
                <a:tc>
                  <a:txBody>
                    <a:bodyPr/>
                    <a:lstStyle/>
                    <a:p>
                      <a:pPr algn="ctr"/>
                      <a:r>
                        <a:rPr kumimoji="1" lang="ja-JP" altLang="en-US" sz="900" dirty="0" smtClean="0"/>
                        <a:t>戦略策定時</a:t>
                      </a:r>
                      <a:endParaRPr kumimoji="1" lang="ja-JP" altLang="en-US" sz="900" dirty="0"/>
                    </a:p>
                  </a:txBody>
                  <a:tcPr anchor="ctr"/>
                </a:tc>
                <a:tc>
                  <a:txBody>
                    <a:bodyPr/>
                    <a:lstStyle/>
                    <a:p>
                      <a:pPr algn="ctr"/>
                      <a:r>
                        <a:rPr kumimoji="1" lang="ja-JP" altLang="en-US" sz="900" dirty="0" smtClean="0"/>
                        <a:t>参考値</a:t>
                      </a:r>
                      <a:endParaRPr kumimoji="1" lang="ja-JP" altLang="en-US" sz="900" dirty="0"/>
                    </a:p>
                  </a:txBody>
                  <a:tcPr anchor="ctr">
                    <a:solidFill>
                      <a:schemeClr val="bg1">
                        <a:lumMod val="95000"/>
                      </a:schemeClr>
                    </a:solidFill>
                  </a:tcPr>
                </a:tc>
                <a:tc>
                  <a:txBody>
                    <a:bodyPr/>
                    <a:lstStyle/>
                    <a:p>
                      <a:pPr algn="ctr"/>
                      <a:r>
                        <a:rPr kumimoji="1" lang="ja-JP" altLang="en-US" sz="900" dirty="0" smtClean="0"/>
                        <a:t>実績値</a:t>
                      </a:r>
                      <a:endParaRPr kumimoji="1" lang="ja-JP" altLang="en-US" sz="900" dirty="0"/>
                    </a:p>
                  </a:txBody>
                  <a:tcPr anchor="ctr"/>
                </a:tc>
              </a:tr>
              <a:tr h="514481">
                <a:tc>
                  <a:txBody>
                    <a:bodyPr/>
                    <a:lstStyle/>
                    <a:p>
                      <a:r>
                        <a:rPr kumimoji="1" lang="ja-JP" altLang="en-US" sz="900" u="sng" dirty="0" smtClean="0"/>
                        <a:t>就業率（</a:t>
                      </a:r>
                      <a:r>
                        <a:rPr kumimoji="1" lang="en-US" altLang="ja-JP" sz="900" u="sng" dirty="0" smtClean="0"/>
                        <a:t>15</a:t>
                      </a:r>
                      <a:r>
                        <a:rPr kumimoji="1" lang="ja-JP" altLang="en-US" sz="900" u="sng" dirty="0" smtClean="0"/>
                        <a:t>～</a:t>
                      </a:r>
                      <a:r>
                        <a:rPr kumimoji="1" lang="en-US" altLang="ja-JP" sz="900" u="sng" dirty="0" smtClean="0"/>
                        <a:t>34</a:t>
                      </a:r>
                      <a:r>
                        <a:rPr kumimoji="1" lang="ja-JP" altLang="en-US" sz="900" u="sng" dirty="0" smtClean="0"/>
                        <a:t>歳）</a:t>
                      </a:r>
                      <a:r>
                        <a:rPr kumimoji="1" lang="en-US" altLang="ja-JP" sz="900" u="sng" dirty="0" smtClean="0"/>
                        <a:t>[</a:t>
                      </a:r>
                      <a:r>
                        <a:rPr kumimoji="1" lang="ja-JP" altLang="en-US" sz="900" u="sng" dirty="0" smtClean="0"/>
                        <a:t>％</a:t>
                      </a:r>
                      <a:r>
                        <a:rPr kumimoji="1" lang="en-US" altLang="ja-JP" sz="900" u="sng" dirty="0" smtClean="0"/>
                        <a:t>]</a:t>
                      </a:r>
                    </a:p>
                    <a:p>
                      <a:r>
                        <a:rPr kumimoji="1" lang="ja-JP" altLang="en-US" sz="900" baseline="0" dirty="0" smtClean="0"/>
                        <a:t> </a:t>
                      </a:r>
                      <a:r>
                        <a:rPr kumimoji="1" lang="ja-JP" altLang="en-US" sz="900" dirty="0" smtClean="0"/>
                        <a:t>目標：全国平均を上回る</a:t>
                      </a:r>
                    </a:p>
                    <a:p>
                      <a:r>
                        <a:rPr kumimoji="1" lang="ja-JP" altLang="en-US" sz="900" baseline="0" dirty="0" smtClean="0"/>
                        <a:t> </a:t>
                      </a:r>
                      <a:r>
                        <a:rPr kumimoji="1" lang="ja-JP" altLang="en-US" sz="900" dirty="0" smtClean="0"/>
                        <a:t>目標年（年度）：</a:t>
                      </a:r>
                      <a:r>
                        <a:rPr kumimoji="1" lang="en-US" altLang="ja-JP" sz="900" dirty="0" smtClean="0"/>
                        <a:t>2019</a:t>
                      </a:r>
                      <a:r>
                        <a:rPr kumimoji="1" lang="ja-JP" altLang="en-US" sz="900" dirty="0" smtClean="0"/>
                        <a:t>年</a:t>
                      </a:r>
                      <a:endParaRPr kumimoji="1" lang="ja-JP" altLang="en-US" sz="900" dirty="0"/>
                    </a:p>
                  </a:txBody>
                  <a:tcPr anchor="ctr"/>
                </a:tc>
                <a:tc>
                  <a:txBody>
                    <a:bodyPr/>
                    <a:lstStyle/>
                    <a:p>
                      <a:r>
                        <a:rPr kumimoji="1" lang="en-US" altLang="ja-JP" sz="900" dirty="0" smtClean="0"/>
                        <a:t>【2014</a:t>
                      </a:r>
                      <a:r>
                        <a:rPr kumimoji="1" lang="ja-JP" altLang="en-US" sz="900" dirty="0" smtClean="0"/>
                        <a:t>年</a:t>
                      </a:r>
                      <a:r>
                        <a:rPr kumimoji="1" lang="en-US" altLang="ja-JP" sz="900" dirty="0" smtClean="0"/>
                        <a:t>】</a:t>
                      </a:r>
                    </a:p>
                    <a:p>
                      <a:pPr algn="ctr"/>
                      <a:r>
                        <a:rPr kumimoji="1" lang="en-US" altLang="ja-JP" sz="900" dirty="0" smtClean="0"/>
                        <a:t>61.07</a:t>
                      </a:r>
                    </a:p>
                    <a:p>
                      <a:pPr algn="ctr"/>
                      <a:r>
                        <a:rPr kumimoji="1" lang="en-US" altLang="ja-JP" sz="900" dirty="0" smtClean="0"/>
                        <a:t>(</a:t>
                      </a:r>
                      <a:r>
                        <a:rPr kumimoji="1" lang="ja-JP" altLang="en-US" sz="900" dirty="0" smtClean="0"/>
                        <a:t>全国</a:t>
                      </a:r>
                      <a:r>
                        <a:rPr kumimoji="1" lang="en-US" altLang="ja-JP" sz="900" dirty="0" smtClean="0"/>
                        <a:t>62.22)</a:t>
                      </a:r>
                      <a:endParaRPr kumimoji="1" lang="ja-JP" altLang="en-US" sz="900" dirty="0"/>
                    </a:p>
                  </a:txBody>
                  <a:tcPr anchor="ctr"/>
                </a:tc>
                <a:tc>
                  <a:txBody>
                    <a:bodyPr/>
                    <a:lstStyle/>
                    <a:p>
                      <a:r>
                        <a:rPr kumimoji="1" lang="en-US" altLang="ja-JP" sz="900" dirty="0" smtClean="0"/>
                        <a:t>【2016</a:t>
                      </a:r>
                      <a:r>
                        <a:rPr kumimoji="1" lang="ja-JP" altLang="en-US" sz="900" dirty="0" smtClean="0"/>
                        <a:t>年</a:t>
                      </a:r>
                      <a:r>
                        <a:rPr kumimoji="1" lang="en-US" altLang="ja-JP" sz="900" dirty="0" smtClean="0"/>
                        <a:t>】</a:t>
                      </a:r>
                    </a:p>
                    <a:p>
                      <a:pPr algn="ctr"/>
                      <a:r>
                        <a:rPr kumimoji="1" lang="en-US" altLang="ja-JP" sz="900" dirty="0" smtClean="0"/>
                        <a:t>61.54</a:t>
                      </a:r>
                    </a:p>
                    <a:p>
                      <a:pPr algn="ctr"/>
                      <a:r>
                        <a:rPr kumimoji="1" lang="en-US" altLang="ja-JP" sz="900" dirty="0" smtClean="0"/>
                        <a:t>(</a:t>
                      </a:r>
                      <a:r>
                        <a:rPr kumimoji="1" lang="ja-JP" altLang="en-US" sz="900" dirty="0" smtClean="0"/>
                        <a:t>全国</a:t>
                      </a:r>
                      <a:r>
                        <a:rPr kumimoji="1" lang="en-US" altLang="ja-JP" sz="900" dirty="0" smtClean="0"/>
                        <a:t>63.57)</a:t>
                      </a:r>
                      <a:endParaRPr kumimoji="1" lang="ja-JP" altLang="en-US" sz="900" dirty="0"/>
                    </a:p>
                  </a:txBody>
                  <a:tcPr anchor="ctr">
                    <a:solidFill>
                      <a:schemeClr val="bg1">
                        <a:lumMod val="95000"/>
                      </a:schemeClr>
                    </a:solidFill>
                  </a:tcPr>
                </a:tc>
                <a:tc>
                  <a:txBody>
                    <a:bodyPr/>
                    <a:lstStyle/>
                    <a:p>
                      <a:r>
                        <a:rPr kumimoji="1" lang="en-US" altLang="ja-JP" sz="900" dirty="0" smtClean="0"/>
                        <a:t>【2017</a:t>
                      </a:r>
                      <a:r>
                        <a:rPr kumimoji="1" lang="ja-JP" altLang="en-US" sz="900" dirty="0" smtClean="0"/>
                        <a:t>年</a:t>
                      </a:r>
                      <a:r>
                        <a:rPr kumimoji="1" lang="en-US" altLang="ja-JP" sz="900" dirty="0" smtClean="0"/>
                        <a:t>】</a:t>
                      </a:r>
                    </a:p>
                    <a:p>
                      <a:pPr algn="ctr"/>
                      <a:r>
                        <a:rPr kumimoji="1" lang="en-US" altLang="ja-JP" sz="900" dirty="0" smtClean="0"/>
                        <a:t>63.24</a:t>
                      </a:r>
                    </a:p>
                    <a:p>
                      <a:pPr algn="ctr"/>
                      <a:r>
                        <a:rPr kumimoji="1" lang="en-US" altLang="ja-JP" sz="900" dirty="0" smtClean="0"/>
                        <a:t>(</a:t>
                      </a:r>
                      <a:r>
                        <a:rPr kumimoji="1" lang="ja-JP" altLang="en-US" sz="900" dirty="0" smtClean="0"/>
                        <a:t>全国</a:t>
                      </a:r>
                      <a:r>
                        <a:rPr kumimoji="1" lang="en-US" altLang="ja-JP" sz="900" dirty="0" smtClean="0"/>
                        <a:t>64.01)</a:t>
                      </a:r>
                      <a:endParaRPr kumimoji="1" lang="ja-JP" altLang="en-US" sz="900" dirty="0"/>
                    </a:p>
                  </a:txBody>
                  <a:tcPr anchor="ctr"/>
                </a:tc>
              </a:tr>
              <a:tr h="481426">
                <a:tc>
                  <a:txBody>
                    <a:bodyPr/>
                    <a:lstStyle/>
                    <a:p>
                      <a:r>
                        <a:rPr kumimoji="1" lang="ja-JP" altLang="en-US" sz="900" u="sng" dirty="0" smtClean="0"/>
                        <a:t>女性の就業率（</a:t>
                      </a:r>
                      <a:r>
                        <a:rPr kumimoji="1" lang="en-US" altLang="ja-JP" sz="900" u="sng" dirty="0" smtClean="0"/>
                        <a:t>15</a:t>
                      </a:r>
                      <a:r>
                        <a:rPr kumimoji="1" lang="ja-JP" altLang="en-US" sz="900" u="sng" dirty="0" smtClean="0"/>
                        <a:t>歳～）</a:t>
                      </a:r>
                      <a:r>
                        <a:rPr kumimoji="1" lang="en-US" altLang="ja-JP" sz="900" u="sng" dirty="0" smtClean="0"/>
                        <a:t>[</a:t>
                      </a:r>
                      <a:r>
                        <a:rPr kumimoji="1" lang="ja-JP" altLang="en-US" sz="900" u="sng" dirty="0" smtClean="0"/>
                        <a:t>％</a:t>
                      </a:r>
                      <a:r>
                        <a:rPr kumimoji="1" lang="en-US" altLang="ja-JP" sz="900" u="sng" dirty="0" smtClean="0"/>
                        <a:t>]</a:t>
                      </a:r>
                    </a:p>
                    <a:p>
                      <a:r>
                        <a:rPr kumimoji="1" lang="ja-JP" altLang="en-US" sz="900" baseline="0" dirty="0" smtClean="0"/>
                        <a:t> </a:t>
                      </a:r>
                      <a:r>
                        <a:rPr kumimoji="1" lang="ja-JP" altLang="en-US" sz="900" dirty="0" smtClean="0"/>
                        <a:t>目標：全国平均を上回る</a:t>
                      </a:r>
                    </a:p>
                    <a:p>
                      <a:r>
                        <a:rPr kumimoji="1" lang="ja-JP" altLang="en-US" sz="900" baseline="0" dirty="0" smtClean="0"/>
                        <a:t> </a:t>
                      </a:r>
                      <a:r>
                        <a:rPr kumimoji="1" lang="ja-JP" altLang="en-US" sz="900" dirty="0" smtClean="0"/>
                        <a:t>目標年（年度）：</a:t>
                      </a:r>
                      <a:r>
                        <a:rPr kumimoji="1" lang="en-US" altLang="ja-JP" sz="900" dirty="0" smtClean="0"/>
                        <a:t>2019</a:t>
                      </a:r>
                      <a:r>
                        <a:rPr kumimoji="1" lang="ja-JP" altLang="en-US" sz="900" dirty="0" smtClean="0"/>
                        <a:t>年</a:t>
                      </a:r>
                      <a:endParaRPr kumimoji="1" lang="ja-JP" altLang="en-US" sz="900" dirty="0"/>
                    </a:p>
                  </a:txBody>
                  <a:tcPr anchor="ctr"/>
                </a:tc>
                <a:tc>
                  <a:txBody>
                    <a:bodyPr/>
                    <a:lstStyle/>
                    <a:p>
                      <a:r>
                        <a:rPr kumimoji="1" lang="en-US" altLang="ja-JP" sz="900" dirty="0" smtClean="0"/>
                        <a:t>【2014</a:t>
                      </a:r>
                      <a:r>
                        <a:rPr kumimoji="1" lang="ja-JP" altLang="en-US" sz="900" dirty="0" smtClean="0"/>
                        <a:t>年</a:t>
                      </a:r>
                      <a:r>
                        <a:rPr kumimoji="1" lang="en-US" altLang="ja-JP" sz="900" dirty="0" smtClean="0"/>
                        <a:t>】</a:t>
                      </a:r>
                    </a:p>
                    <a:p>
                      <a:pPr algn="ctr"/>
                      <a:r>
                        <a:rPr kumimoji="1" lang="en-US" altLang="ja-JP" sz="900" dirty="0" smtClean="0"/>
                        <a:t>44.80</a:t>
                      </a:r>
                    </a:p>
                    <a:p>
                      <a:pPr algn="ctr"/>
                      <a:r>
                        <a:rPr kumimoji="1" lang="en-US" altLang="ja-JP" sz="900" dirty="0" smtClean="0"/>
                        <a:t>(</a:t>
                      </a:r>
                      <a:r>
                        <a:rPr kumimoji="1" lang="ja-JP" altLang="en-US" sz="900" dirty="0" smtClean="0"/>
                        <a:t>全国</a:t>
                      </a:r>
                      <a:r>
                        <a:rPr kumimoji="1" lang="en-US" altLang="ja-JP" sz="900" dirty="0" smtClean="0"/>
                        <a:t>47.58)</a:t>
                      </a:r>
                      <a:endParaRPr kumimoji="1" lang="ja-JP" altLang="en-US" sz="900" dirty="0"/>
                    </a:p>
                  </a:txBody>
                  <a:tcPr anchor="ctr"/>
                </a:tc>
                <a:tc>
                  <a:txBody>
                    <a:bodyPr/>
                    <a:lstStyle/>
                    <a:p>
                      <a:r>
                        <a:rPr kumimoji="1" lang="en-US" altLang="ja-JP" sz="900" dirty="0" smtClean="0"/>
                        <a:t>【2016</a:t>
                      </a:r>
                      <a:r>
                        <a:rPr kumimoji="1" lang="ja-JP" altLang="en-US" sz="900" dirty="0" smtClean="0"/>
                        <a:t>年</a:t>
                      </a:r>
                      <a:r>
                        <a:rPr kumimoji="1" lang="en-US" altLang="ja-JP" sz="900" dirty="0" smtClean="0"/>
                        <a:t>】</a:t>
                      </a:r>
                    </a:p>
                    <a:p>
                      <a:pPr algn="ctr"/>
                      <a:r>
                        <a:rPr kumimoji="1" lang="en-US" altLang="ja-JP" sz="900" dirty="0" smtClean="0"/>
                        <a:t>46.80</a:t>
                      </a:r>
                    </a:p>
                    <a:p>
                      <a:pPr algn="ctr"/>
                      <a:r>
                        <a:rPr kumimoji="1" lang="en-US" altLang="ja-JP" sz="900" dirty="0" smtClean="0"/>
                        <a:t>(</a:t>
                      </a:r>
                      <a:r>
                        <a:rPr kumimoji="1" lang="ja-JP" altLang="en-US" sz="900" dirty="0" smtClean="0"/>
                        <a:t>全国</a:t>
                      </a:r>
                      <a:r>
                        <a:rPr kumimoji="1" lang="en-US" altLang="ja-JP" sz="900" dirty="0" smtClean="0"/>
                        <a:t>48.87)</a:t>
                      </a:r>
                      <a:endParaRPr kumimoji="1" lang="ja-JP" altLang="en-US" sz="900" dirty="0"/>
                    </a:p>
                  </a:txBody>
                  <a:tcPr anchor="ctr">
                    <a:solidFill>
                      <a:schemeClr val="bg1">
                        <a:lumMod val="95000"/>
                      </a:schemeClr>
                    </a:solidFill>
                  </a:tcPr>
                </a:tc>
                <a:tc>
                  <a:txBody>
                    <a:bodyPr/>
                    <a:lstStyle/>
                    <a:p>
                      <a:r>
                        <a:rPr kumimoji="1" lang="en-US" altLang="ja-JP" sz="900" dirty="0" smtClean="0"/>
                        <a:t>【2017</a:t>
                      </a:r>
                      <a:r>
                        <a:rPr kumimoji="1" lang="ja-JP" altLang="en-US" sz="900" dirty="0" smtClean="0"/>
                        <a:t>年</a:t>
                      </a:r>
                      <a:r>
                        <a:rPr kumimoji="1" lang="en-US" altLang="ja-JP" sz="900" dirty="0" smtClean="0"/>
                        <a:t>】</a:t>
                      </a:r>
                    </a:p>
                    <a:p>
                      <a:pPr algn="ctr"/>
                      <a:r>
                        <a:rPr kumimoji="1" lang="en-US" altLang="ja-JP" sz="900" dirty="0" smtClean="0"/>
                        <a:t>47.66</a:t>
                      </a:r>
                    </a:p>
                    <a:p>
                      <a:pPr algn="ctr"/>
                      <a:r>
                        <a:rPr kumimoji="1" lang="en-US" altLang="ja-JP" sz="900" dirty="0" smtClean="0"/>
                        <a:t>(</a:t>
                      </a:r>
                      <a:r>
                        <a:rPr kumimoji="1" lang="ja-JP" altLang="en-US" sz="900" dirty="0" smtClean="0"/>
                        <a:t>全国</a:t>
                      </a:r>
                      <a:r>
                        <a:rPr kumimoji="1" lang="en-US" altLang="ja-JP" sz="900" dirty="0" smtClean="0"/>
                        <a:t>49.80)</a:t>
                      </a:r>
                      <a:endParaRPr kumimoji="1" lang="ja-JP" altLang="en-US" sz="900" dirty="0"/>
                    </a:p>
                  </a:txBody>
                  <a:tcPr anchor="ctr"/>
                </a:tc>
              </a:tr>
              <a:tr h="452867">
                <a:tc>
                  <a:txBody>
                    <a:bodyPr/>
                    <a:lstStyle/>
                    <a:p>
                      <a:r>
                        <a:rPr kumimoji="1" lang="ja-JP" altLang="en-US" sz="900" u="sng" dirty="0" smtClean="0"/>
                        <a:t>合計特殊出生率</a:t>
                      </a:r>
                    </a:p>
                    <a:p>
                      <a:r>
                        <a:rPr kumimoji="1" lang="ja-JP" altLang="en-US" sz="900" baseline="0" dirty="0" smtClean="0"/>
                        <a:t> </a:t>
                      </a:r>
                      <a:r>
                        <a:rPr kumimoji="1" lang="ja-JP" altLang="en-US" sz="900" dirty="0" smtClean="0"/>
                        <a:t>目標：前年を上回る</a:t>
                      </a:r>
                      <a:endParaRPr kumimoji="1" lang="ja-JP" altLang="en-US" sz="900" dirty="0"/>
                    </a:p>
                  </a:txBody>
                  <a:tcPr anchor="ctr"/>
                </a:tc>
                <a:tc>
                  <a:txBody>
                    <a:bodyPr/>
                    <a:lstStyle/>
                    <a:p>
                      <a:r>
                        <a:rPr kumimoji="1" lang="en-US" altLang="ja-JP" sz="900" dirty="0" smtClean="0"/>
                        <a:t>【2014</a:t>
                      </a:r>
                      <a:r>
                        <a:rPr kumimoji="1" lang="ja-JP" altLang="en-US" sz="900" dirty="0" smtClean="0"/>
                        <a:t>年</a:t>
                      </a:r>
                      <a:r>
                        <a:rPr kumimoji="1" lang="en-US" altLang="ja-JP" sz="900" dirty="0" smtClean="0"/>
                        <a:t>】</a:t>
                      </a:r>
                    </a:p>
                    <a:p>
                      <a:pPr algn="ctr"/>
                      <a:r>
                        <a:rPr kumimoji="1" lang="en-US" altLang="ja-JP" sz="900" dirty="0" smtClean="0"/>
                        <a:t>1.31</a:t>
                      </a:r>
                      <a:endParaRPr kumimoji="1" lang="ja-JP" altLang="en-US" sz="900" dirty="0"/>
                    </a:p>
                  </a:txBody>
                  <a:tcPr anchor="ctr"/>
                </a:tc>
                <a:tc>
                  <a:txBody>
                    <a:bodyPr/>
                    <a:lstStyle/>
                    <a:p>
                      <a:r>
                        <a:rPr kumimoji="1" lang="en-US" altLang="ja-JP" sz="900" dirty="0" smtClean="0"/>
                        <a:t>【2016</a:t>
                      </a:r>
                      <a:r>
                        <a:rPr kumimoji="1" lang="ja-JP" altLang="en-US" sz="900" dirty="0" smtClean="0"/>
                        <a:t>年</a:t>
                      </a:r>
                      <a:r>
                        <a:rPr kumimoji="1" lang="en-US" altLang="ja-JP" sz="900" dirty="0" smtClean="0"/>
                        <a:t>】</a:t>
                      </a:r>
                    </a:p>
                    <a:p>
                      <a:pPr algn="ctr"/>
                      <a:r>
                        <a:rPr kumimoji="1" lang="en-US" altLang="ja-JP" sz="900" dirty="0" smtClean="0"/>
                        <a:t>1.37</a:t>
                      </a:r>
                      <a:endParaRPr kumimoji="1" lang="ja-JP" altLang="en-US" sz="900" dirty="0"/>
                    </a:p>
                  </a:txBody>
                  <a:tcPr anchor="ctr">
                    <a:solidFill>
                      <a:schemeClr val="bg1">
                        <a:lumMod val="95000"/>
                      </a:schemeClr>
                    </a:solidFill>
                  </a:tcPr>
                </a:tc>
                <a:tc>
                  <a:txBody>
                    <a:bodyPr/>
                    <a:lstStyle/>
                    <a:p>
                      <a:r>
                        <a:rPr kumimoji="1" lang="en-US" altLang="ja-JP" sz="900" dirty="0" smtClean="0"/>
                        <a:t>【2017</a:t>
                      </a:r>
                      <a:r>
                        <a:rPr kumimoji="1" lang="ja-JP" altLang="en-US" sz="900" dirty="0" smtClean="0"/>
                        <a:t>年</a:t>
                      </a:r>
                      <a:r>
                        <a:rPr kumimoji="1" lang="en-US" altLang="ja-JP" sz="900" dirty="0" smtClean="0"/>
                        <a:t>】</a:t>
                      </a:r>
                    </a:p>
                    <a:p>
                      <a:pPr algn="ctr"/>
                      <a:r>
                        <a:rPr kumimoji="1" lang="en-US" altLang="ja-JP" sz="900" dirty="0" smtClean="0"/>
                        <a:t>1.35</a:t>
                      </a:r>
                    </a:p>
                    <a:p>
                      <a:pPr algn="ctr"/>
                      <a:r>
                        <a:rPr kumimoji="1" lang="ja-JP" altLang="en-US" sz="900" dirty="0" smtClean="0"/>
                        <a:t>（概数）</a:t>
                      </a:r>
                      <a:endParaRPr kumimoji="1" lang="ja-JP" altLang="en-US" sz="900" dirty="0"/>
                    </a:p>
                  </a:txBody>
                  <a:tcPr anchor="ctr"/>
                </a:tc>
              </a:tr>
            </a:tbl>
          </a:graphicData>
        </a:graphic>
      </p:graphicFrame>
      <p:sp>
        <p:nvSpPr>
          <p:cNvPr id="2" name="タイトル 1"/>
          <p:cNvSpPr>
            <a:spLocks noGrp="1"/>
          </p:cNvSpPr>
          <p:nvPr>
            <p:ph type="ctrTitle"/>
          </p:nvPr>
        </p:nvSpPr>
        <p:spPr>
          <a:xfrm>
            <a:off x="0" y="1"/>
            <a:ext cx="9144000" cy="620688"/>
          </a:xfrm>
          <a:solidFill>
            <a:srgbClr val="3366FF"/>
          </a:solidFill>
          <a:ln>
            <a:solidFill>
              <a:srgbClr val="3366FF"/>
            </a:solidFill>
          </a:ln>
        </p:spPr>
        <p:txBody>
          <a:bodyPr>
            <a:noAutofit/>
          </a:bodyPr>
          <a:lstStyle/>
          <a:p>
            <a:pPr algn="l"/>
            <a:r>
              <a:rPr lang="ja-JP" altLang="en-US" sz="1600" b="1" dirty="0" smtClean="0">
                <a:solidFill>
                  <a:schemeClr val="bg1"/>
                </a:solidFill>
                <a:latin typeface="+mj-ea"/>
                <a:cs typeface="Meiryo UI" panose="020B0604030504040204" pitchFamily="50" charset="-128"/>
              </a:rPr>
              <a:t>方向性</a:t>
            </a:r>
            <a:r>
              <a:rPr lang="en-US" altLang="ja-JP" sz="1600" b="1" dirty="0" smtClean="0">
                <a:solidFill>
                  <a:schemeClr val="bg1"/>
                </a:solidFill>
                <a:latin typeface="+mj-ea"/>
                <a:cs typeface="Meiryo UI" panose="020B0604030504040204" pitchFamily="50" charset="-128"/>
              </a:rPr>
              <a:t>Ⅰ</a:t>
            </a:r>
            <a:r>
              <a:rPr lang="ja-JP" altLang="en-US" sz="1600" b="1" dirty="0" smtClean="0">
                <a:solidFill>
                  <a:schemeClr val="bg1"/>
                </a:solidFill>
                <a:latin typeface="+mj-ea"/>
                <a:cs typeface="Meiryo UI" panose="020B0604030504040204" pitchFamily="50" charset="-128"/>
              </a:rPr>
              <a:t>）</a:t>
            </a:r>
            <a:r>
              <a:rPr kumimoji="1" lang="ja-JP" altLang="en-US" sz="2400" b="1" dirty="0" smtClean="0">
                <a:solidFill>
                  <a:schemeClr val="bg1"/>
                </a:solidFill>
                <a:latin typeface="+mj-ea"/>
                <a:cs typeface="Meiryo UI" panose="020B0604030504040204" pitchFamily="50" charset="-128"/>
              </a:rPr>
              <a:t>若者が活躍でき、子育て安心の都市「大阪」の実現</a:t>
            </a:r>
            <a:endParaRPr kumimoji="1" lang="ja-JP" altLang="en-US" sz="2400" b="1" dirty="0">
              <a:solidFill>
                <a:schemeClr val="bg1"/>
              </a:solidFill>
              <a:latin typeface="+mj-ea"/>
              <a:cs typeface="Meiryo UI" panose="020B0604030504040204" pitchFamily="50" charset="-128"/>
            </a:endParaRPr>
          </a:p>
        </p:txBody>
      </p:sp>
      <p:sp>
        <p:nvSpPr>
          <p:cNvPr id="10" name="テキスト ボックス 9"/>
          <p:cNvSpPr txBox="1"/>
          <p:nvPr/>
        </p:nvSpPr>
        <p:spPr>
          <a:xfrm>
            <a:off x="35496" y="692696"/>
            <a:ext cx="8352928" cy="276999"/>
          </a:xfrm>
          <a:prstGeom prst="rect">
            <a:avLst/>
          </a:prstGeom>
          <a:noFill/>
        </p:spPr>
        <p:txBody>
          <a:bodyPr wrap="square" rtlCol="0">
            <a:spAutoFit/>
          </a:bodyPr>
          <a:lstStyle/>
          <a:p>
            <a:r>
              <a:rPr lang="en-US" altLang="ja-JP" sz="1200" b="1" dirty="0" smtClean="0"/>
              <a:t>【</a:t>
            </a:r>
            <a:r>
              <a:rPr lang="ja-JP" altLang="en-US" sz="1200" b="1" dirty="0" smtClean="0"/>
              <a:t>基本的方向性</a:t>
            </a:r>
            <a:r>
              <a:rPr lang="en-US" altLang="ja-JP" sz="1200" b="1" dirty="0" smtClean="0"/>
              <a:t>】</a:t>
            </a:r>
            <a:endParaRPr kumimoji="1" lang="ja-JP" altLang="en-US" sz="1200" b="1" dirty="0"/>
          </a:p>
        </p:txBody>
      </p:sp>
      <p:sp>
        <p:nvSpPr>
          <p:cNvPr id="15" name="テキスト ボックス 14"/>
          <p:cNvSpPr txBox="1"/>
          <p:nvPr/>
        </p:nvSpPr>
        <p:spPr>
          <a:xfrm>
            <a:off x="35496" y="2348880"/>
            <a:ext cx="1944216" cy="2185214"/>
          </a:xfrm>
          <a:prstGeom prst="rect">
            <a:avLst/>
          </a:prstGeom>
          <a:noFill/>
          <a:ln>
            <a:solidFill>
              <a:schemeClr val="tx1"/>
            </a:solidFill>
          </a:ln>
        </p:spPr>
        <p:txBody>
          <a:bodyPr wrap="square" rtlCol="0">
            <a:spAutoFit/>
          </a:bodyPr>
          <a:lstStyle/>
          <a:p>
            <a:r>
              <a:rPr lang="ja-JP" altLang="en-US" sz="1000" u="sng" dirty="0" smtClean="0"/>
              <a:t>基本目標①</a:t>
            </a:r>
            <a:endParaRPr kumimoji="1" lang="en-US" altLang="ja-JP" sz="1100" u="sng" dirty="0" smtClean="0"/>
          </a:p>
          <a:p>
            <a:r>
              <a:rPr lang="ja-JP" altLang="en-US" sz="900" dirty="0"/>
              <a:t>☆</a:t>
            </a:r>
            <a:r>
              <a:rPr lang="ja-JP" altLang="en-US" sz="900" dirty="0" smtClean="0"/>
              <a:t> 若者安定就職応援事業</a:t>
            </a:r>
            <a:endParaRPr lang="en-US" altLang="ja-JP" sz="900" dirty="0" smtClean="0"/>
          </a:p>
          <a:p>
            <a:r>
              <a:rPr lang="ja-JP" altLang="en-US" sz="900" dirty="0" smtClean="0"/>
              <a:t>　・安定就職者数  （</a:t>
            </a:r>
            <a:r>
              <a:rPr lang="en-US" altLang="ja-JP" sz="900" dirty="0" smtClean="0"/>
              <a:t>766</a:t>
            </a:r>
            <a:r>
              <a:rPr lang="ja-JP" altLang="en-US" sz="900" dirty="0" smtClean="0"/>
              <a:t>人）</a:t>
            </a:r>
            <a:endParaRPr lang="en-US" altLang="ja-JP" sz="900" dirty="0" smtClean="0"/>
          </a:p>
          <a:p>
            <a:r>
              <a:rPr lang="ja-JP" altLang="en-US" sz="900" dirty="0"/>
              <a:t>　</a:t>
            </a:r>
            <a:r>
              <a:rPr lang="ja-JP" altLang="en-US" sz="900" dirty="0" smtClean="0"/>
              <a:t>・インターンシップ参加者  （</a:t>
            </a:r>
            <a:r>
              <a:rPr lang="en-US" altLang="ja-JP" sz="900" dirty="0" smtClean="0"/>
              <a:t>113</a:t>
            </a:r>
            <a:r>
              <a:rPr lang="ja-JP" altLang="en-US" sz="900" dirty="0" smtClean="0"/>
              <a:t>人）</a:t>
            </a:r>
            <a:endParaRPr lang="en-US" altLang="ja-JP" sz="900" dirty="0" smtClean="0"/>
          </a:p>
          <a:p>
            <a:endParaRPr lang="en-US" altLang="ja-JP" sz="900" dirty="0" smtClean="0"/>
          </a:p>
          <a:p>
            <a:r>
              <a:rPr lang="ja-JP" altLang="en-US" sz="900" dirty="0" smtClean="0"/>
              <a:t>☆ 女性・若者働き方改革推進事業</a:t>
            </a:r>
            <a:endParaRPr lang="en-US" altLang="ja-JP" sz="900" dirty="0" smtClean="0"/>
          </a:p>
          <a:p>
            <a:r>
              <a:rPr lang="ja-JP" altLang="en-US" sz="900" dirty="0"/>
              <a:t>　</a:t>
            </a:r>
            <a:r>
              <a:rPr lang="ja-JP" altLang="en-US" sz="900" dirty="0" smtClean="0"/>
              <a:t>・</a:t>
            </a:r>
            <a:r>
              <a:rPr lang="ja-JP" altLang="en-US" sz="900" dirty="0"/>
              <a:t>就職者数</a:t>
            </a:r>
            <a:r>
              <a:rPr lang="ja-JP" altLang="en-US" sz="900" dirty="0" smtClean="0"/>
              <a:t>  （</a:t>
            </a:r>
            <a:r>
              <a:rPr lang="en-US" altLang="ja-JP" sz="900" dirty="0" smtClean="0"/>
              <a:t>480</a:t>
            </a:r>
            <a:r>
              <a:rPr lang="ja-JP" altLang="en-US" sz="900" dirty="0" smtClean="0"/>
              <a:t>人）</a:t>
            </a:r>
            <a:endParaRPr lang="en-US" altLang="ja-JP" sz="900" dirty="0" smtClean="0"/>
          </a:p>
          <a:p>
            <a:r>
              <a:rPr lang="ja-JP" altLang="en-US" sz="900" dirty="0"/>
              <a:t>　</a:t>
            </a:r>
            <a:r>
              <a:rPr lang="ja-JP" altLang="en-US" sz="900" dirty="0" smtClean="0"/>
              <a:t>・職場体験受入人数（</a:t>
            </a:r>
            <a:r>
              <a:rPr lang="en-US" altLang="ja-JP" sz="900" dirty="0" smtClean="0"/>
              <a:t>106</a:t>
            </a:r>
            <a:r>
              <a:rPr lang="ja-JP" altLang="en-US" sz="900" dirty="0" smtClean="0"/>
              <a:t>人）</a:t>
            </a:r>
            <a:endParaRPr lang="en-US" altLang="ja-JP" sz="900" dirty="0" smtClean="0"/>
          </a:p>
          <a:p>
            <a:endParaRPr lang="en-US" altLang="ja-JP" sz="900" dirty="0" smtClean="0"/>
          </a:p>
          <a:p>
            <a:r>
              <a:rPr lang="ja-JP" altLang="en-US" sz="900" dirty="0" smtClean="0"/>
              <a:t>○ </a:t>
            </a:r>
            <a:r>
              <a:rPr lang="en-US" altLang="ja-JP" sz="900" dirty="0" smtClean="0"/>
              <a:t>OSAKA</a:t>
            </a:r>
            <a:r>
              <a:rPr lang="ja-JP" altLang="en-US" sz="900" dirty="0" smtClean="0"/>
              <a:t>しごとフィールド運営事業</a:t>
            </a:r>
            <a:endParaRPr lang="en-US" altLang="ja-JP" sz="900" dirty="0" smtClean="0"/>
          </a:p>
          <a:p>
            <a:r>
              <a:rPr lang="ja-JP" altLang="en-US" sz="900" dirty="0"/>
              <a:t>　</a:t>
            </a:r>
            <a:r>
              <a:rPr lang="ja-JP" altLang="en-US" sz="900" dirty="0" smtClean="0"/>
              <a:t>・就職者数  （</a:t>
            </a:r>
            <a:r>
              <a:rPr lang="en-US" altLang="ja-JP" sz="900" dirty="0" smtClean="0"/>
              <a:t>8,023</a:t>
            </a:r>
            <a:r>
              <a:rPr lang="ja-JP" altLang="en-US" sz="900" dirty="0" smtClean="0"/>
              <a:t>人）</a:t>
            </a:r>
            <a:endParaRPr lang="en-US" altLang="ja-JP" sz="900" dirty="0" smtClean="0"/>
          </a:p>
          <a:p>
            <a:endParaRPr lang="en-US" altLang="ja-JP" sz="900" dirty="0" smtClean="0"/>
          </a:p>
          <a:p>
            <a:r>
              <a:rPr lang="ja-JP" altLang="en-US" sz="900" dirty="0" smtClean="0"/>
              <a:t>○ </a:t>
            </a:r>
            <a:r>
              <a:rPr lang="ja-JP" altLang="en-US" sz="900" dirty="0"/>
              <a:t>新子育て支援交付金</a:t>
            </a:r>
            <a:endParaRPr lang="en-US" altLang="ja-JP" sz="900" dirty="0"/>
          </a:p>
          <a:p>
            <a:r>
              <a:rPr lang="ja-JP" altLang="en-US" sz="900" dirty="0"/>
              <a:t>　・子どもを大阪で育ててよかった</a:t>
            </a:r>
            <a:r>
              <a:rPr lang="ja-JP" altLang="en-US" sz="900" dirty="0" smtClean="0"/>
              <a:t>と</a:t>
            </a:r>
            <a:endParaRPr lang="en-US" altLang="ja-JP" sz="900" dirty="0" smtClean="0"/>
          </a:p>
          <a:p>
            <a:r>
              <a:rPr lang="ja-JP" altLang="en-US" sz="900" dirty="0" smtClean="0"/>
              <a:t>　　思っている</a:t>
            </a:r>
            <a:r>
              <a:rPr lang="ja-JP" altLang="en-US" sz="900" dirty="0"/>
              <a:t>府民の割合　（</a:t>
            </a:r>
            <a:r>
              <a:rPr lang="en-US" altLang="ja-JP" sz="900" dirty="0" smtClean="0"/>
              <a:t>67.2</a:t>
            </a:r>
            <a:r>
              <a:rPr lang="ja-JP" altLang="en-US" sz="900" dirty="0"/>
              <a:t>％</a:t>
            </a:r>
            <a:r>
              <a:rPr lang="ja-JP" altLang="en-US" sz="900" dirty="0" smtClean="0"/>
              <a:t>）</a:t>
            </a:r>
            <a:endParaRPr lang="en-US" altLang="ja-JP" sz="900" dirty="0"/>
          </a:p>
        </p:txBody>
      </p:sp>
      <p:sp>
        <p:nvSpPr>
          <p:cNvPr id="16" name="テキスト ボックス 15"/>
          <p:cNvSpPr txBox="1"/>
          <p:nvPr/>
        </p:nvSpPr>
        <p:spPr>
          <a:xfrm>
            <a:off x="35496" y="4725144"/>
            <a:ext cx="1944216" cy="800219"/>
          </a:xfrm>
          <a:prstGeom prst="rect">
            <a:avLst/>
          </a:prstGeom>
          <a:noFill/>
          <a:ln>
            <a:solidFill>
              <a:schemeClr val="tx1"/>
            </a:solidFill>
          </a:ln>
        </p:spPr>
        <p:txBody>
          <a:bodyPr wrap="square" rtlCol="0">
            <a:spAutoFit/>
          </a:bodyPr>
          <a:lstStyle/>
          <a:p>
            <a:r>
              <a:rPr lang="ja-JP" altLang="en-US" sz="1000" u="sng" dirty="0" smtClean="0"/>
              <a:t>基本目標②</a:t>
            </a:r>
            <a:endParaRPr lang="en-US" altLang="ja-JP" sz="900" dirty="0" smtClean="0"/>
          </a:p>
          <a:p>
            <a:r>
              <a:rPr lang="ja-JP" altLang="en-US" sz="900" dirty="0" smtClean="0"/>
              <a:t>○ 課題早期発見フォローアップ事業</a:t>
            </a:r>
            <a:endParaRPr lang="en-US" altLang="ja-JP" sz="900" dirty="0" smtClean="0"/>
          </a:p>
          <a:p>
            <a:r>
              <a:rPr lang="ja-JP" altLang="en-US" sz="900" dirty="0" smtClean="0"/>
              <a:t>　・平成</a:t>
            </a:r>
            <a:r>
              <a:rPr lang="en-US" altLang="ja-JP" sz="900" dirty="0" smtClean="0"/>
              <a:t>27</a:t>
            </a:r>
            <a:r>
              <a:rPr lang="ja-JP" altLang="en-US" sz="900" dirty="0" smtClean="0"/>
              <a:t>年度の対象校の不登校</a:t>
            </a:r>
            <a:endParaRPr lang="en-US" altLang="ja-JP" sz="900" dirty="0" smtClean="0"/>
          </a:p>
          <a:p>
            <a:r>
              <a:rPr lang="ja-JP" altLang="en-US" sz="900" dirty="0"/>
              <a:t>　</a:t>
            </a:r>
            <a:r>
              <a:rPr lang="ja-JP" altLang="en-US" sz="900" dirty="0" smtClean="0"/>
              <a:t>　生徒数</a:t>
            </a:r>
            <a:r>
              <a:rPr lang="en-US" altLang="ja-JP" sz="900" dirty="0" smtClean="0"/>
              <a:t>1,365</a:t>
            </a:r>
            <a:r>
              <a:rPr lang="ja-JP" altLang="en-US" sz="900" dirty="0" smtClean="0"/>
              <a:t>人を減少させる</a:t>
            </a:r>
            <a:endParaRPr lang="en-US" altLang="ja-JP" sz="900" dirty="0" smtClean="0"/>
          </a:p>
          <a:p>
            <a:r>
              <a:rPr lang="ja-JP" altLang="en-US" sz="900" dirty="0" smtClean="0"/>
              <a:t>　　（</a:t>
            </a:r>
            <a:r>
              <a:rPr lang="en-US" altLang="ja-JP" sz="900" dirty="0" smtClean="0"/>
              <a:t>22</a:t>
            </a:r>
            <a:r>
              <a:rPr lang="ja-JP" altLang="en-US" sz="900" dirty="0" smtClean="0"/>
              <a:t>％減少）</a:t>
            </a:r>
            <a:endParaRPr lang="en-US" altLang="ja-JP" sz="900" dirty="0" smtClean="0"/>
          </a:p>
        </p:txBody>
      </p:sp>
      <p:sp>
        <p:nvSpPr>
          <p:cNvPr id="17" name="テキスト ボックス 16"/>
          <p:cNvSpPr txBox="1"/>
          <p:nvPr/>
        </p:nvSpPr>
        <p:spPr>
          <a:xfrm>
            <a:off x="35496" y="2082915"/>
            <a:ext cx="2160244" cy="276999"/>
          </a:xfrm>
          <a:prstGeom prst="rect">
            <a:avLst/>
          </a:prstGeom>
          <a:noFill/>
        </p:spPr>
        <p:txBody>
          <a:bodyPr wrap="square" rtlCol="0">
            <a:spAutoFit/>
          </a:bodyPr>
          <a:lstStyle/>
          <a:p>
            <a:r>
              <a:rPr lang="en-US" altLang="ja-JP" sz="1050" b="1" dirty="0" smtClean="0"/>
              <a:t>【</a:t>
            </a:r>
            <a:r>
              <a:rPr lang="ja-JP" altLang="en-US" sz="1050" b="1" dirty="0"/>
              <a:t>主</a:t>
            </a:r>
            <a:r>
              <a:rPr lang="ja-JP" altLang="en-US" sz="1050" b="1" dirty="0" smtClean="0"/>
              <a:t>な取組み（</a:t>
            </a:r>
            <a:r>
              <a:rPr lang="en-US" altLang="ja-JP" sz="1050" b="1" dirty="0" smtClean="0"/>
              <a:t>2017</a:t>
            </a:r>
            <a:r>
              <a:rPr lang="ja-JP" altLang="en-US" sz="1050" b="1" dirty="0" smtClean="0"/>
              <a:t>年度）</a:t>
            </a:r>
            <a:r>
              <a:rPr lang="en-US" altLang="ja-JP" sz="1050" b="1" dirty="0" smtClean="0"/>
              <a:t>】</a:t>
            </a:r>
            <a:r>
              <a:rPr lang="ja-JP" altLang="en-US" sz="1200" b="1" dirty="0"/>
              <a:t>　</a:t>
            </a:r>
            <a:endParaRPr lang="en-US" altLang="ja-JP" sz="1100" dirty="0" smtClean="0"/>
          </a:p>
        </p:txBody>
      </p:sp>
      <p:sp>
        <p:nvSpPr>
          <p:cNvPr id="18" name="テキスト ボックス 17"/>
          <p:cNvSpPr txBox="1"/>
          <p:nvPr/>
        </p:nvSpPr>
        <p:spPr>
          <a:xfrm>
            <a:off x="2267744" y="2087870"/>
            <a:ext cx="2016224" cy="261610"/>
          </a:xfrm>
          <a:prstGeom prst="rect">
            <a:avLst/>
          </a:prstGeom>
          <a:noFill/>
        </p:spPr>
        <p:txBody>
          <a:bodyPr wrap="square" rtlCol="0">
            <a:spAutoFit/>
          </a:bodyPr>
          <a:lstStyle/>
          <a:p>
            <a:r>
              <a:rPr lang="en-US" altLang="ja-JP" sz="1050" b="1" dirty="0" smtClean="0"/>
              <a:t>【</a:t>
            </a:r>
            <a:r>
              <a:rPr lang="ja-JP" altLang="en-US" sz="1050" b="1" dirty="0" smtClean="0"/>
              <a:t>具体的目標の進捗状況</a:t>
            </a:r>
            <a:r>
              <a:rPr lang="en-US" altLang="ja-JP" sz="1050" b="1" dirty="0" smtClean="0"/>
              <a:t>】</a:t>
            </a:r>
            <a:endParaRPr kumimoji="1" lang="ja-JP" altLang="en-US" sz="1050" b="1" dirty="0"/>
          </a:p>
        </p:txBody>
      </p:sp>
      <p:sp>
        <p:nvSpPr>
          <p:cNvPr id="19" name="テキスト ボックス 18"/>
          <p:cNvSpPr txBox="1"/>
          <p:nvPr/>
        </p:nvSpPr>
        <p:spPr>
          <a:xfrm>
            <a:off x="6300192" y="2087870"/>
            <a:ext cx="2016224" cy="261610"/>
          </a:xfrm>
          <a:prstGeom prst="rect">
            <a:avLst/>
          </a:prstGeom>
          <a:noFill/>
        </p:spPr>
        <p:txBody>
          <a:bodyPr wrap="square" rtlCol="0">
            <a:spAutoFit/>
          </a:bodyPr>
          <a:lstStyle/>
          <a:p>
            <a:r>
              <a:rPr lang="en-US" altLang="ja-JP" sz="1050" b="1" dirty="0" smtClean="0"/>
              <a:t>【</a:t>
            </a:r>
            <a:r>
              <a:rPr lang="ja-JP" altLang="en-US" sz="1050" b="1" dirty="0" smtClean="0"/>
              <a:t>実績に対する評価</a:t>
            </a:r>
            <a:r>
              <a:rPr lang="en-US" altLang="ja-JP" sz="1050" b="1" dirty="0" smtClean="0"/>
              <a:t>】</a:t>
            </a:r>
            <a:endParaRPr kumimoji="1" lang="ja-JP" altLang="en-US" sz="1050" b="1" dirty="0"/>
          </a:p>
        </p:txBody>
      </p:sp>
      <p:sp>
        <p:nvSpPr>
          <p:cNvPr id="21" name="テキスト ボックス 20"/>
          <p:cNvSpPr txBox="1"/>
          <p:nvPr/>
        </p:nvSpPr>
        <p:spPr>
          <a:xfrm>
            <a:off x="6444208" y="2348880"/>
            <a:ext cx="2592288" cy="1200329"/>
          </a:xfrm>
          <a:prstGeom prst="rect">
            <a:avLst/>
          </a:prstGeom>
          <a:noFill/>
          <a:ln>
            <a:solidFill>
              <a:schemeClr val="tx1"/>
            </a:solidFill>
          </a:ln>
        </p:spPr>
        <p:txBody>
          <a:bodyPr wrap="square" rtlCol="0">
            <a:spAutoFit/>
          </a:bodyPr>
          <a:lstStyle/>
          <a:p>
            <a:r>
              <a:rPr lang="ja-JP" altLang="en-US" sz="900" dirty="0" smtClean="0"/>
              <a:t>・若者の就業率は、改善傾向</a:t>
            </a:r>
            <a:r>
              <a:rPr lang="ja-JP" altLang="en-US" sz="900" dirty="0"/>
              <a:t>にあり</a:t>
            </a:r>
            <a:r>
              <a:rPr lang="ja-JP" altLang="en-US" sz="900" dirty="0" smtClean="0"/>
              <a:t>、かつ全国平均との差は</a:t>
            </a:r>
            <a:r>
              <a:rPr lang="ja-JP" altLang="en-US" sz="900" dirty="0"/>
              <a:t>縮小</a:t>
            </a:r>
            <a:r>
              <a:rPr lang="ja-JP" altLang="en-US" sz="900" dirty="0" smtClean="0"/>
              <a:t>傾向。</a:t>
            </a:r>
            <a:endParaRPr lang="en-US" altLang="ja-JP" sz="900" dirty="0" smtClean="0"/>
          </a:p>
          <a:p>
            <a:r>
              <a:rPr lang="ja-JP" altLang="en-US" sz="900" dirty="0" smtClean="0"/>
              <a:t>（</a:t>
            </a:r>
            <a:r>
              <a:rPr lang="en-US" altLang="ja-JP" sz="900" dirty="0" smtClean="0"/>
              <a:t>2014</a:t>
            </a:r>
            <a:r>
              <a:rPr lang="ja-JP" altLang="en-US" sz="900" dirty="0" smtClean="0"/>
              <a:t>：</a:t>
            </a:r>
            <a:r>
              <a:rPr lang="en-US" altLang="ja-JP" sz="900" dirty="0" smtClean="0"/>
              <a:t>-1.15% </a:t>
            </a:r>
            <a:r>
              <a:rPr lang="ja-JP" altLang="en-US" sz="900" dirty="0" smtClean="0"/>
              <a:t>→ </a:t>
            </a:r>
            <a:r>
              <a:rPr lang="en-US" altLang="ja-JP" sz="900" dirty="0" smtClean="0"/>
              <a:t>2018</a:t>
            </a:r>
            <a:r>
              <a:rPr lang="ja-JP" altLang="en-US" sz="900" dirty="0" smtClean="0"/>
              <a:t>：</a:t>
            </a:r>
            <a:r>
              <a:rPr lang="en-US" altLang="ja-JP" sz="900" dirty="0" smtClean="0"/>
              <a:t>-0.77% </a:t>
            </a:r>
            <a:r>
              <a:rPr lang="ja-JP" altLang="en-US" sz="900" dirty="0" smtClean="0"/>
              <a:t>）</a:t>
            </a:r>
            <a:endParaRPr lang="en-US" altLang="ja-JP" sz="900" dirty="0" smtClean="0"/>
          </a:p>
          <a:p>
            <a:r>
              <a:rPr lang="ja-JP" altLang="en-US" sz="900" dirty="0" smtClean="0"/>
              <a:t>・女性の就業率は、改善傾向にあり、かつ全国平均との差は縮小傾向。</a:t>
            </a:r>
            <a:endParaRPr lang="en-US" altLang="ja-JP" sz="900" dirty="0" smtClean="0"/>
          </a:p>
          <a:p>
            <a:r>
              <a:rPr lang="ja-JP" altLang="en-US" sz="900" dirty="0" smtClean="0"/>
              <a:t>（</a:t>
            </a:r>
            <a:r>
              <a:rPr lang="en-US" altLang="ja-JP" sz="900" dirty="0" smtClean="0"/>
              <a:t>2014</a:t>
            </a:r>
            <a:r>
              <a:rPr lang="ja-JP" altLang="en-US" sz="900" dirty="0" smtClean="0"/>
              <a:t>：</a:t>
            </a:r>
            <a:r>
              <a:rPr lang="en-US" altLang="ja-JP" sz="900" dirty="0" smtClean="0"/>
              <a:t>-2.78% </a:t>
            </a:r>
            <a:r>
              <a:rPr lang="ja-JP" altLang="en-US" sz="900" dirty="0"/>
              <a:t>→ </a:t>
            </a:r>
            <a:r>
              <a:rPr lang="en-US" altLang="ja-JP" sz="900" dirty="0" smtClean="0"/>
              <a:t>2018</a:t>
            </a:r>
            <a:r>
              <a:rPr lang="ja-JP" altLang="en-US" sz="900" dirty="0" smtClean="0"/>
              <a:t>：</a:t>
            </a:r>
            <a:r>
              <a:rPr lang="en-US" altLang="ja-JP" sz="900" dirty="0"/>
              <a:t>-</a:t>
            </a:r>
            <a:r>
              <a:rPr lang="en-US" altLang="ja-JP" sz="900" dirty="0" smtClean="0"/>
              <a:t>2.14% </a:t>
            </a:r>
            <a:r>
              <a:rPr lang="ja-JP" altLang="en-US" sz="900" dirty="0" smtClean="0"/>
              <a:t>）</a:t>
            </a:r>
            <a:endParaRPr lang="en-US" altLang="ja-JP" sz="900" dirty="0" smtClean="0"/>
          </a:p>
          <a:p>
            <a:r>
              <a:rPr lang="ja-JP" altLang="en-US" sz="900" dirty="0" smtClean="0"/>
              <a:t>・合計特殊出生率は、</a:t>
            </a:r>
            <a:r>
              <a:rPr lang="en-US" altLang="ja-JP" sz="900" dirty="0" smtClean="0"/>
              <a:t>2014</a:t>
            </a:r>
            <a:r>
              <a:rPr lang="ja-JP" altLang="en-US" sz="900" dirty="0" smtClean="0"/>
              <a:t>年よりは上回っているが、前年度を下回る。</a:t>
            </a:r>
            <a:endParaRPr lang="en-US" altLang="ja-JP" sz="900" dirty="0"/>
          </a:p>
        </p:txBody>
      </p:sp>
      <p:sp>
        <p:nvSpPr>
          <p:cNvPr id="22" name="テキスト ボックス 21"/>
          <p:cNvSpPr txBox="1"/>
          <p:nvPr/>
        </p:nvSpPr>
        <p:spPr>
          <a:xfrm>
            <a:off x="6444208" y="4581128"/>
            <a:ext cx="2592289" cy="1338828"/>
          </a:xfrm>
          <a:prstGeom prst="rect">
            <a:avLst/>
          </a:prstGeom>
          <a:noFill/>
          <a:ln>
            <a:solidFill>
              <a:schemeClr val="tx1"/>
            </a:solidFill>
          </a:ln>
        </p:spPr>
        <p:txBody>
          <a:bodyPr wrap="square" rtlCol="0">
            <a:spAutoFit/>
          </a:bodyPr>
          <a:lstStyle/>
          <a:p>
            <a:r>
              <a:rPr lang="ja-JP" altLang="en-US" sz="900" dirty="0"/>
              <a:t>・小学校では、全国平均よりやや低い状況が続いており、特に国語の課題が大きい</a:t>
            </a:r>
            <a:r>
              <a:rPr lang="ja-JP" altLang="en-US" sz="900" dirty="0" smtClean="0"/>
              <a:t>。</a:t>
            </a:r>
            <a:endParaRPr lang="en-US" altLang="ja-JP" sz="900" dirty="0" smtClean="0"/>
          </a:p>
          <a:p>
            <a:r>
              <a:rPr lang="ja-JP" altLang="en-US" sz="900" dirty="0"/>
              <a:t>・中学校では、以前と比べて改善した状況にあるものの、数学で全国との差はやや広がっており、</a:t>
            </a:r>
            <a:r>
              <a:rPr lang="ja-JP" altLang="en-US" sz="900" dirty="0" smtClean="0"/>
              <a:t>国語・数学とも</a:t>
            </a:r>
            <a:r>
              <a:rPr lang="ja-JP" altLang="en-US" sz="900" dirty="0"/>
              <a:t>にＢ</a:t>
            </a:r>
            <a:r>
              <a:rPr lang="ja-JP" altLang="en-US" sz="900" dirty="0" smtClean="0"/>
              <a:t>区分（知識</a:t>
            </a:r>
            <a:r>
              <a:rPr lang="ja-JP" altLang="en-US" sz="900" dirty="0"/>
              <a:t>・技能等を実生活の様々な場面に活用する</a:t>
            </a:r>
            <a:r>
              <a:rPr lang="ja-JP" altLang="en-US" sz="900" dirty="0" smtClean="0"/>
              <a:t>力を</a:t>
            </a:r>
            <a:r>
              <a:rPr lang="ja-JP" altLang="en-US" sz="900" dirty="0"/>
              <a:t>問う内容</a:t>
            </a:r>
            <a:r>
              <a:rPr lang="ja-JP" altLang="en-US" sz="900" dirty="0" smtClean="0"/>
              <a:t>）</a:t>
            </a:r>
            <a:r>
              <a:rPr lang="ja-JP" altLang="en-US" sz="900" dirty="0"/>
              <a:t>の課題が大きい。 </a:t>
            </a:r>
            <a:endParaRPr lang="en-US" altLang="ja-JP" sz="900" dirty="0" smtClean="0"/>
          </a:p>
          <a:p>
            <a:r>
              <a:rPr lang="ja-JP" altLang="en-US" sz="900" dirty="0" smtClean="0"/>
              <a:t>・非行防止活動ネットワークは、全市町村にて構築（大阪市は一部未構築の区もある）。</a:t>
            </a:r>
            <a:endParaRPr lang="en-US" altLang="ja-JP" sz="900" dirty="0"/>
          </a:p>
        </p:txBody>
      </p:sp>
      <p:sp>
        <p:nvSpPr>
          <p:cNvPr id="27" name="角丸四角形 26"/>
          <p:cNvSpPr/>
          <p:nvPr/>
        </p:nvSpPr>
        <p:spPr>
          <a:xfrm>
            <a:off x="6444208" y="3645024"/>
            <a:ext cx="2592289" cy="648072"/>
          </a:xfrm>
          <a:prstGeom prst="roundRect">
            <a:avLst/>
          </a:prstGeom>
          <a:solidFill>
            <a:schemeClr val="accent1">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rPr>
              <a:t>＜参考指標＞　</a:t>
            </a:r>
            <a:endParaRPr kumimoji="1" lang="en-US" altLang="ja-JP" sz="900" dirty="0" smtClean="0">
              <a:solidFill>
                <a:schemeClr val="tx1"/>
              </a:solidFill>
            </a:endParaRPr>
          </a:p>
          <a:p>
            <a:r>
              <a:rPr lang="ja-JP" altLang="en-US" sz="900" dirty="0">
                <a:solidFill>
                  <a:schemeClr val="tx1"/>
                </a:solidFill>
              </a:rPr>
              <a:t>男女別</a:t>
            </a:r>
            <a:r>
              <a:rPr lang="ja-JP" altLang="en-US" sz="900" dirty="0" smtClean="0">
                <a:solidFill>
                  <a:schemeClr val="tx1"/>
                </a:solidFill>
              </a:rPr>
              <a:t>就業率（</a:t>
            </a:r>
            <a:r>
              <a:rPr lang="en-US" altLang="ja-JP" sz="900" dirty="0" smtClean="0">
                <a:solidFill>
                  <a:schemeClr val="tx1"/>
                </a:solidFill>
              </a:rPr>
              <a:t>15</a:t>
            </a:r>
            <a:r>
              <a:rPr lang="ja-JP" altLang="en-US" sz="900" dirty="0" smtClean="0">
                <a:solidFill>
                  <a:schemeClr val="tx1"/>
                </a:solidFill>
              </a:rPr>
              <a:t>～</a:t>
            </a:r>
            <a:r>
              <a:rPr lang="en-US" altLang="ja-JP" sz="900" dirty="0" smtClean="0">
                <a:solidFill>
                  <a:schemeClr val="tx1"/>
                </a:solidFill>
              </a:rPr>
              <a:t>34</a:t>
            </a:r>
            <a:r>
              <a:rPr lang="ja-JP" altLang="en-US" sz="900" dirty="0" smtClean="0">
                <a:solidFill>
                  <a:schemeClr val="tx1"/>
                </a:solidFill>
              </a:rPr>
              <a:t>歳）、女性の就業率（</a:t>
            </a:r>
            <a:r>
              <a:rPr lang="en-US" altLang="ja-JP" sz="900" dirty="0" smtClean="0">
                <a:solidFill>
                  <a:schemeClr val="tx1"/>
                </a:solidFill>
              </a:rPr>
              <a:t>15</a:t>
            </a:r>
            <a:r>
              <a:rPr lang="ja-JP" altLang="en-US" sz="900" dirty="0" smtClean="0">
                <a:solidFill>
                  <a:schemeClr val="tx1"/>
                </a:solidFill>
              </a:rPr>
              <a:t>歳～）、年齢階級別女性の有業率・潜在有業率、出生数、初婚年齢、第一子出生年齢</a:t>
            </a:r>
            <a:endParaRPr kumimoji="1" lang="ja-JP" altLang="en-US" sz="900" dirty="0">
              <a:solidFill>
                <a:schemeClr val="tx1"/>
              </a:solidFill>
            </a:endParaRPr>
          </a:p>
        </p:txBody>
      </p:sp>
      <p:sp>
        <p:nvSpPr>
          <p:cNvPr id="28" name="角丸四角形 27"/>
          <p:cNvSpPr/>
          <p:nvPr/>
        </p:nvSpPr>
        <p:spPr>
          <a:xfrm>
            <a:off x="6447606" y="6081951"/>
            <a:ext cx="2592289" cy="443393"/>
          </a:xfrm>
          <a:prstGeom prst="roundRect">
            <a:avLst/>
          </a:prstGeom>
          <a:solidFill>
            <a:schemeClr val="accent1">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rPr>
              <a:t>＜参考指標＞</a:t>
            </a:r>
            <a:endParaRPr lang="en-US" altLang="ja-JP" sz="900" dirty="0" smtClean="0">
              <a:solidFill>
                <a:schemeClr val="tx1"/>
              </a:solidFill>
            </a:endParaRPr>
          </a:p>
          <a:p>
            <a:r>
              <a:rPr lang="ja-JP" altLang="en-US" sz="900" dirty="0" smtClean="0">
                <a:solidFill>
                  <a:schemeClr val="tx1"/>
                </a:solidFill>
              </a:rPr>
              <a:t>学力調査の詳細結果</a:t>
            </a:r>
            <a:endParaRPr kumimoji="1" lang="en-US" altLang="ja-JP" sz="900" dirty="0" smtClean="0">
              <a:solidFill>
                <a:schemeClr val="tx1"/>
              </a:solidFill>
            </a:endParaRPr>
          </a:p>
        </p:txBody>
      </p:sp>
      <p:sp>
        <p:nvSpPr>
          <p:cNvPr id="20" name="角丸四角形 19"/>
          <p:cNvSpPr/>
          <p:nvPr/>
        </p:nvSpPr>
        <p:spPr>
          <a:xfrm>
            <a:off x="251520" y="980728"/>
            <a:ext cx="8568952" cy="432048"/>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u="sng" dirty="0">
                <a:solidFill>
                  <a:schemeClr val="tx1"/>
                </a:solidFill>
              </a:rPr>
              <a:t>基本目標①：若い世代の就職・結婚・出産・子育ての希望を実現する</a:t>
            </a:r>
            <a:endParaRPr lang="en-US" altLang="ja-JP" sz="1100" u="sng" dirty="0">
              <a:solidFill>
                <a:schemeClr val="tx1"/>
              </a:solidFill>
            </a:endParaRPr>
          </a:p>
          <a:p>
            <a:r>
              <a:rPr lang="ja-JP" altLang="en-US" sz="1100" dirty="0">
                <a:solidFill>
                  <a:schemeClr val="tx1"/>
                </a:solidFill>
              </a:rPr>
              <a:t>　若い世代の経済的安定や結婚・妊娠・出産・子育ての切れ目のない支援により、結婚・出産・子育ての希望が実現できる環境を整備します</a:t>
            </a:r>
            <a:r>
              <a:rPr lang="ja-JP" altLang="en-US" sz="1100" dirty="0" smtClean="0">
                <a:solidFill>
                  <a:schemeClr val="tx1"/>
                </a:solidFill>
              </a:rPr>
              <a:t>。</a:t>
            </a:r>
            <a:endParaRPr lang="en-US" altLang="ja-JP" sz="1100" dirty="0">
              <a:solidFill>
                <a:schemeClr val="tx1"/>
              </a:solidFill>
            </a:endParaRPr>
          </a:p>
        </p:txBody>
      </p:sp>
      <p:sp>
        <p:nvSpPr>
          <p:cNvPr id="30" name="角丸四角形 29"/>
          <p:cNvSpPr/>
          <p:nvPr/>
        </p:nvSpPr>
        <p:spPr>
          <a:xfrm>
            <a:off x="251521" y="1483130"/>
            <a:ext cx="8568952" cy="433702"/>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u="sng" dirty="0">
                <a:solidFill>
                  <a:schemeClr val="tx1"/>
                </a:solidFill>
              </a:rPr>
              <a:t>基本目標②：次代の「大阪」を担う人をつくる</a:t>
            </a:r>
            <a:endParaRPr lang="en-US" altLang="ja-JP" sz="1100" u="sng" dirty="0">
              <a:solidFill>
                <a:schemeClr val="tx1"/>
              </a:solidFill>
            </a:endParaRPr>
          </a:p>
          <a:p>
            <a:r>
              <a:rPr lang="ja-JP" altLang="en-US" sz="1100" dirty="0">
                <a:solidFill>
                  <a:schemeClr val="tx1"/>
                </a:solidFill>
              </a:rPr>
              <a:t>　虐待や貧困の連鎖、学力・健康問題など、大阪が抱える負の連鎖や課題を解消するとともに、次代の大阪を担う人づくりを進めます。</a:t>
            </a:r>
            <a:endParaRPr lang="en-US" altLang="ja-JP" sz="1100" dirty="0">
              <a:solidFill>
                <a:schemeClr val="tx1"/>
              </a:solidFill>
            </a:endParaRPr>
          </a:p>
        </p:txBody>
      </p:sp>
      <p:sp>
        <p:nvSpPr>
          <p:cNvPr id="31" name="正方形/長方形 30"/>
          <p:cNvSpPr/>
          <p:nvPr/>
        </p:nvSpPr>
        <p:spPr>
          <a:xfrm>
            <a:off x="5344600" y="2334626"/>
            <a:ext cx="811576" cy="181445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5344600" y="4581128"/>
            <a:ext cx="811576" cy="185888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タイトル 1"/>
          <p:cNvSpPr txBox="1">
            <a:spLocks/>
          </p:cNvSpPr>
          <p:nvPr/>
        </p:nvSpPr>
        <p:spPr>
          <a:xfrm>
            <a:off x="7812360" y="116632"/>
            <a:ext cx="1148729" cy="396279"/>
          </a:xfrm>
          <a:prstGeom prst="rect">
            <a:avLst/>
          </a:prstGeom>
          <a:solidFill>
            <a:schemeClr val="bg1"/>
          </a:solidFill>
          <a:ln>
            <a:solidFill>
              <a:srgbClr val="3366FF"/>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smtClean="0">
                <a:latin typeface="+mj-ea"/>
                <a:cs typeface="Meiryo UI" panose="020B0604030504040204" pitchFamily="50" charset="-128"/>
              </a:rPr>
              <a:t>資料</a:t>
            </a:r>
            <a:r>
              <a:rPr lang="en-US" altLang="ja-JP" sz="2000" b="1" dirty="0" smtClean="0">
                <a:latin typeface="+mj-ea"/>
                <a:cs typeface="Meiryo UI" panose="020B0604030504040204" pitchFamily="50" charset="-128"/>
              </a:rPr>
              <a:t>1-1</a:t>
            </a:r>
            <a:endParaRPr lang="ja-JP" altLang="en-US" sz="3200" b="1" dirty="0">
              <a:latin typeface="+mj-ea"/>
              <a:cs typeface="Meiryo UI" panose="020B0604030504040204" pitchFamily="50" charset="-128"/>
            </a:endParaRPr>
          </a:p>
        </p:txBody>
      </p:sp>
      <p:sp>
        <p:nvSpPr>
          <p:cNvPr id="24" name="テキスト ボックス 23"/>
          <p:cNvSpPr txBox="1"/>
          <p:nvPr/>
        </p:nvSpPr>
        <p:spPr>
          <a:xfrm>
            <a:off x="35496" y="5538718"/>
            <a:ext cx="1944216" cy="338554"/>
          </a:xfrm>
          <a:prstGeom prst="rect">
            <a:avLst/>
          </a:prstGeom>
          <a:noFill/>
        </p:spPr>
        <p:txBody>
          <a:bodyPr wrap="square" rtlCol="0">
            <a:spAutoFit/>
          </a:bodyPr>
          <a:lstStyle/>
          <a:p>
            <a:r>
              <a:rPr lang="ja-JP" altLang="en-US" sz="800" u="sng" dirty="0" smtClean="0"/>
              <a:t>（　　）内は取組実績</a:t>
            </a:r>
            <a:endParaRPr lang="en-US" altLang="ja-JP" sz="800" u="sng" dirty="0" smtClean="0"/>
          </a:p>
          <a:p>
            <a:r>
              <a:rPr lang="ja-JP" altLang="en-US" sz="800" u="sng" dirty="0" smtClean="0"/>
              <a:t>☆は、地方創生関連交付金等活用事業</a:t>
            </a:r>
            <a:endParaRPr lang="en-US" altLang="ja-JP" sz="1100" u="sng" dirty="0" smtClean="0"/>
          </a:p>
        </p:txBody>
      </p:sp>
      <p:sp>
        <p:nvSpPr>
          <p:cNvPr id="35" name="フローチャート : 組合せ 34"/>
          <p:cNvSpPr/>
          <p:nvPr/>
        </p:nvSpPr>
        <p:spPr>
          <a:xfrm rot="16200000">
            <a:off x="5722649" y="5443745"/>
            <a:ext cx="1155088" cy="144014"/>
          </a:xfrm>
          <a:prstGeom prst="flowChartMerge">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フローチャート : 組合せ 35"/>
          <p:cNvSpPr/>
          <p:nvPr/>
        </p:nvSpPr>
        <p:spPr>
          <a:xfrm rot="16200000">
            <a:off x="5722647" y="3286466"/>
            <a:ext cx="1155088" cy="144014"/>
          </a:xfrm>
          <a:prstGeom prst="flowChartMerge">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スライド番号プレースホルダー 2"/>
          <p:cNvSpPr>
            <a:spLocks noGrp="1"/>
          </p:cNvSpPr>
          <p:nvPr>
            <p:ph type="sldNum" sz="quarter" idx="12"/>
          </p:nvPr>
        </p:nvSpPr>
        <p:spPr>
          <a:xfrm>
            <a:off x="7010400" y="6597669"/>
            <a:ext cx="2133600" cy="242878"/>
          </a:xfrm>
        </p:spPr>
        <p:txBody>
          <a:bodyPr/>
          <a:lstStyle/>
          <a:p>
            <a:fld id="{D2D8002D-B5B0-4BAC-B1F6-782DDCCE6D9C}" type="slidenum">
              <a:rPr kumimoji="1" lang="ja-JP" altLang="en-US" sz="1600" smtClean="0"/>
              <a:t>1</a:t>
            </a:fld>
            <a:endParaRPr kumimoji="1" lang="ja-JP" altLang="en-US" sz="1600" dirty="0"/>
          </a:p>
        </p:txBody>
      </p:sp>
      <p:sp>
        <p:nvSpPr>
          <p:cNvPr id="4" name="正方形/長方形 3"/>
          <p:cNvSpPr/>
          <p:nvPr/>
        </p:nvSpPr>
        <p:spPr>
          <a:xfrm>
            <a:off x="5868144" y="5774532"/>
            <a:ext cx="288032" cy="2467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rPr>
              <a:t>★</a:t>
            </a:r>
            <a:endParaRPr kumimoji="1" lang="ja-JP" altLang="en-US" dirty="0">
              <a:solidFill>
                <a:schemeClr val="tx1"/>
              </a:solidFill>
            </a:endParaRPr>
          </a:p>
        </p:txBody>
      </p:sp>
      <p:sp>
        <p:nvSpPr>
          <p:cNvPr id="26" name="正方形/長方形 25"/>
          <p:cNvSpPr/>
          <p:nvPr/>
        </p:nvSpPr>
        <p:spPr>
          <a:xfrm>
            <a:off x="5868144" y="3645024"/>
            <a:ext cx="288032" cy="2467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rPr>
              <a:t>★</a:t>
            </a:r>
            <a:endParaRPr kumimoji="1" lang="ja-JP" altLang="en-US" dirty="0">
              <a:solidFill>
                <a:schemeClr val="tx1"/>
              </a:solidFill>
            </a:endParaRPr>
          </a:p>
        </p:txBody>
      </p:sp>
      <p:sp>
        <p:nvSpPr>
          <p:cNvPr id="34" name="正方形/長方形 33"/>
          <p:cNvSpPr/>
          <p:nvPr/>
        </p:nvSpPr>
        <p:spPr>
          <a:xfrm>
            <a:off x="5868144" y="3140968"/>
            <a:ext cx="288032" cy="2467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rPr>
              <a:t>★</a:t>
            </a:r>
            <a:endParaRPr kumimoji="1" lang="ja-JP" altLang="en-US" dirty="0">
              <a:solidFill>
                <a:schemeClr val="tx1"/>
              </a:solidFill>
            </a:endParaRPr>
          </a:p>
        </p:txBody>
      </p:sp>
      <p:sp>
        <p:nvSpPr>
          <p:cNvPr id="37" name="正方形/長方形 36"/>
          <p:cNvSpPr/>
          <p:nvPr/>
        </p:nvSpPr>
        <p:spPr>
          <a:xfrm>
            <a:off x="5868144" y="2636912"/>
            <a:ext cx="288032" cy="2467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rPr>
              <a:t>★</a:t>
            </a:r>
            <a:endParaRPr kumimoji="1" lang="ja-JP" altLang="en-US" dirty="0">
              <a:solidFill>
                <a:schemeClr val="tx1"/>
              </a:solidFill>
            </a:endParaRPr>
          </a:p>
        </p:txBody>
      </p:sp>
    </p:spTree>
    <p:extLst>
      <p:ext uri="{BB962C8B-B14F-4D97-AF65-F5344CB8AC3E}">
        <p14:creationId xmlns:p14="http://schemas.microsoft.com/office/powerpoint/2010/main" val="3070952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
            <a:ext cx="9144000" cy="620688"/>
          </a:xfrm>
          <a:solidFill>
            <a:srgbClr val="3366FF"/>
          </a:solidFill>
          <a:ln>
            <a:solidFill>
              <a:srgbClr val="3366FF"/>
            </a:solidFill>
          </a:ln>
        </p:spPr>
        <p:txBody>
          <a:bodyPr>
            <a:noAutofit/>
          </a:bodyPr>
          <a:lstStyle/>
          <a:p>
            <a:pPr algn="l"/>
            <a:r>
              <a:rPr lang="ja-JP" altLang="en-US" sz="1600" b="1" dirty="0" smtClean="0">
                <a:solidFill>
                  <a:schemeClr val="bg1"/>
                </a:solidFill>
                <a:latin typeface="+mj-ea"/>
                <a:cs typeface="Meiryo UI" panose="020B0604030504040204" pitchFamily="50" charset="-128"/>
              </a:rPr>
              <a:t>方向性</a:t>
            </a:r>
            <a:r>
              <a:rPr lang="en-US" altLang="ja-JP" sz="1600" b="1" dirty="0">
                <a:solidFill>
                  <a:schemeClr val="bg1"/>
                </a:solidFill>
                <a:latin typeface="+mj-ea"/>
                <a:cs typeface="Meiryo UI" panose="020B0604030504040204" pitchFamily="50" charset="-128"/>
              </a:rPr>
              <a:t>Ⅱ</a:t>
            </a:r>
            <a:r>
              <a:rPr lang="ja-JP" altLang="en-US" sz="1600" b="1" dirty="0" smtClean="0">
                <a:solidFill>
                  <a:schemeClr val="bg1"/>
                </a:solidFill>
                <a:latin typeface="+mj-ea"/>
                <a:cs typeface="Meiryo UI" panose="020B0604030504040204" pitchFamily="50" charset="-128"/>
              </a:rPr>
              <a:t>）</a:t>
            </a:r>
            <a:r>
              <a:rPr kumimoji="1" lang="ja-JP" altLang="en-US" sz="2400" b="1" dirty="0" smtClean="0">
                <a:solidFill>
                  <a:schemeClr val="bg1"/>
                </a:solidFill>
                <a:latin typeface="+mj-ea"/>
                <a:cs typeface="Meiryo UI" panose="020B0604030504040204" pitchFamily="50" charset="-128"/>
              </a:rPr>
              <a:t>人口減少・超高齢社会でも持続可能な地域づくり</a:t>
            </a:r>
            <a:endParaRPr kumimoji="1" lang="ja-JP" altLang="en-US" sz="2400" b="1" dirty="0">
              <a:solidFill>
                <a:schemeClr val="bg1"/>
              </a:solidFill>
              <a:latin typeface="+mj-ea"/>
              <a:cs typeface="Meiryo UI" panose="020B0604030504040204" pitchFamily="50" charset="-128"/>
            </a:endParaRPr>
          </a:p>
        </p:txBody>
      </p:sp>
      <p:sp>
        <p:nvSpPr>
          <p:cNvPr id="10" name="テキスト ボックス 9"/>
          <p:cNvSpPr txBox="1"/>
          <p:nvPr/>
        </p:nvSpPr>
        <p:spPr>
          <a:xfrm>
            <a:off x="35496" y="692696"/>
            <a:ext cx="8352928" cy="276999"/>
          </a:xfrm>
          <a:prstGeom prst="rect">
            <a:avLst/>
          </a:prstGeom>
          <a:noFill/>
        </p:spPr>
        <p:txBody>
          <a:bodyPr wrap="square" rtlCol="0">
            <a:spAutoFit/>
          </a:bodyPr>
          <a:lstStyle/>
          <a:p>
            <a:r>
              <a:rPr lang="en-US" altLang="ja-JP" sz="1200" b="1" dirty="0" smtClean="0"/>
              <a:t>【</a:t>
            </a:r>
            <a:r>
              <a:rPr lang="ja-JP" altLang="en-US" sz="1200" b="1" dirty="0" smtClean="0"/>
              <a:t>基本的方向性</a:t>
            </a:r>
            <a:r>
              <a:rPr lang="en-US" altLang="ja-JP" sz="1200" b="1" dirty="0" smtClean="0"/>
              <a:t>】</a:t>
            </a:r>
            <a:endParaRPr kumimoji="1" lang="ja-JP" altLang="en-US" sz="1200" b="1" dirty="0"/>
          </a:p>
        </p:txBody>
      </p:sp>
      <p:sp>
        <p:nvSpPr>
          <p:cNvPr id="16" name="テキスト ボックス 15"/>
          <p:cNvSpPr txBox="1"/>
          <p:nvPr/>
        </p:nvSpPr>
        <p:spPr>
          <a:xfrm>
            <a:off x="35496" y="4789021"/>
            <a:ext cx="1944216" cy="800219"/>
          </a:xfrm>
          <a:prstGeom prst="rect">
            <a:avLst/>
          </a:prstGeom>
          <a:noFill/>
          <a:ln>
            <a:solidFill>
              <a:schemeClr val="tx1"/>
            </a:solidFill>
          </a:ln>
        </p:spPr>
        <p:txBody>
          <a:bodyPr wrap="square" rtlCol="0">
            <a:spAutoFit/>
          </a:bodyPr>
          <a:lstStyle/>
          <a:p>
            <a:r>
              <a:rPr lang="ja-JP" altLang="en-US" sz="1000" u="sng" dirty="0" smtClean="0"/>
              <a:t>基本目標④</a:t>
            </a:r>
            <a:endParaRPr lang="en-US" altLang="ja-JP" sz="900" dirty="0" smtClean="0"/>
          </a:p>
          <a:p>
            <a:r>
              <a:rPr lang="ja-JP" altLang="en-US" sz="900" dirty="0"/>
              <a:t>○ 地域維持管理連携支援事業</a:t>
            </a:r>
            <a:endParaRPr lang="en-US" altLang="ja-JP" sz="900" dirty="0"/>
          </a:p>
          <a:p>
            <a:r>
              <a:rPr lang="ja-JP" altLang="en-US" sz="900" dirty="0"/>
              <a:t>　・道路・港湾、公園・海岸、河川</a:t>
            </a:r>
            <a:endParaRPr lang="en-US" altLang="ja-JP" sz="900" dirty="0"/>
          </a:p>
          <a:p>
            <a:r>
              <a:rPr lang="ja-JP" altLang="en-US" sz="900" dirty="0"/>
              <a:t>　　分野におけるシステム構築</a:t>
            </a:r>
            <a:endParaRPr lang="en-US" altLang="ja-JP" sz="900" dirty="0"/>
          </a:p>
          <a:p>
            <a:r>
              <a:rPr lang="ja-JP" altLang="en-US" sz="900" dirty="0"/>
              <a:t>　　（全体の</a:t>
            </a:r>
            <a:r>
              <a:rPr lang="en-US" altLang="ja-JP" sz="900" dirty="0"/>
              <a:t>80</a:t>
            </a:r>
            <a:r>
              <a:rPr lang="ja-JP" altLang="en-US" sz="900" dirty="0"/>
              <a:t>％程度構築</a:t>
            </a:r>
            <a:r>
              <a:rPr lang="ja-JP" altLang="en-US" sz="900" dirty="0" smtClean="0"/>
              <a:t>）</a:t>
            </a:r>
            <a:endParaRPr lang="en-US" altLang="ja-JP" sz="900" dirty="0"/>
          </a:p>
        </p:txBody>
      </p:sp>
      <p:sp>
        <p:nvSpPr>
          <p:cNvPr id="17" name="テキスト ボックス 16"/>
          <p:cNvSpPr txBox="1"/>
          <p:nvPr/>
        </p:nvSpPr>
        <p:spPr>
          <a:xfrm>
            <a:off x="35496" y="2159278"/>
            <a:ext cx="3096344" cy="261610"/>
          </a:xfrm>
          <a:prstGeom prst="rect">
            <a:avLst/>
          </a:prstGeom>
          <a:noFill/>
        </p:spPr>
        <p:txBody>
          <a:bodyPr wrap="square" rtlCol="0">
            <a:spAutoFit/>
          </a:bodyPr>
          <a:lstStyle/>
          <a:p>
            <a:r>
              <a:rPr lang="en-US" altLang="ja-JP" sz="1050" b="1" dirty="0" smtClean="0"/>
              <a:t>【</a:t>
            </a:r>
            <a:r>
              <a:rPr lang="ja-JP" altLang="en-US" sz="1050" b="1" dirty="0"/>
              <a:t>主</a:t>
            </a:r>
            <a:r>
              <a:rPr lang="ja-JP" altLang="en-US" sz="1050" b="1" dirty="0" smtClean="0"/>
              <a:t>な取組み（</a:t>
            </a:r>
            <a:r>
              <a:rPr lang="en-US" altLang="ja-JP" sz="1050" b="1" dirty="0" smtClean="0"/>
              <a:t>2017</a:t>
            </a:r>
            <a:r>
              <a:rPr lang="ja-JP" altLang="en-US" sz="1050" b="1" dirty="0" smtClean="0"/>
              <a:t>年度）</a:t>
            </a:r>
            <a:r>
              <a:rPr lang="en-US" altLang="ja-JP" sz="1050" b="1" dirty="0" smtClean="0"/>
              <a:t>】</a:t>
            </a:r>
          </a:p>
        </p:txBody>
      </p:sp>
      <p:sp>
        <p:nvSpPr>
          <p:cNvPr id="18" name="テキスト ボックス 17"/>
          <p:cNvSpPr txBox="1"/>
          <p:nvPr/>
        </p:nvSpPr>
        <p:spPr>
          <a:xfrm>
            <a:off x="2195736" y="2159278"/>
            <a:ext cx="2016224" cy="261610"/>
          </a:xfrm>
          <a:prstGeom prst="rect">
            <a:avLst/>
          </a:prstGeom>
          <a:noFill/>
        </p:spPr>
        <p:txBody>
          <a:bodyPr wrap="square" rtlCol="0">
            <a:spAutoFit/>
          </a:bodyPr>
          <a:lstStyle/>
          <a:p>
            <a:r>
              <a:rPr lang="en-US" altLang="ja-JP" sz="1050" b="1" dirty="0" smtClean="0"/>
              <a:t>【</a:t>
            </a:r>
            <a:r>
              <a:rPr lang="ja-JP" altLang="en-US" sz="1050" b="1" dirty="0" smtClean="0"/>
              <a:t>具体的目標の進捗状況</a:t>
            </a:r>
            <a:r>
              <a:rPr lang="en-US" altLang="ja-JP" sz="1050" b="1" dirty="0" smtClean="0"/>
              <a:t>】</a:t>
            </a:r>
            <a:endParaRPr kumimoji="1" lang="ja-JP" altLang="en-US" sz="1050" b="1" dirty="0"/>
          </a:p>
        </p:txBody>
      </p:sp>
      <p:sp>
        <p:nvSpPr>
          <p:cNvPr id="19" name="テキスト ボックス 18"/>
          <p:cNvSpPr txBox="1"/>
          <p:nvPr/>
        </p:nvSpPr>
        <p:spPr>
          <a:xfrm>
            <a:off x="6300192" y="2159278"/>
            <a:ext cx="2016224" cy="261610"/>
          </a:xfrm>
          <a:prstGeom prst="rect">
            <a:avLst/>
          </a:prstGeom>
          <a:noFill/>
        </p:spPr>
        <p:txBody>
          <a:bodyPr wrap="square" rtlCol="0">
            <a:spAutoFit/>
          </a:bodyPr>
          <a:lstStyle/>
          <a:p>
            <a:r>
              <a:rPr lang="en-US" altLang="ja-JP" sz="1050" b="1" dirty="0" smtClean="0"/>
              <a:t>【</a:t>
            </a:r>
            <a:r>
              <a:rPr lang="ja-JP" altLang="en-US" sz="1050" b="1" dirty="0" smtClean="0"/>
              <a:t>実績に対する評価</a:t>
            </a:r>
            <a:r>
              <a:rPr lang="en-US" altLang="ja-JP" sz="1050" b="1" dirty="0" smtClean="0"/>
              <a:t>】</a:t>
            </a:r>
            <a:endParaRPr kumimoji="1" lang="ja-JP" altLang="en-US" sz="1050" b="1" dirty="0"/>
          </a:p>
        </p:txBody>
      </p:sp>
      <p:sp>
        <p:nvSpPr>
          <p:cNvPr id="22" name="テキスト ボックス 21"/>
          <p:cNvSpPr txBox="1"/>
          <p:nvPr/>
        </p:nvSpPr>
        <p:spPr>
          <a:xfrm>
            <a:off x="6444207" y="4293096"/>
            <a:ext cx="2592289" cy="1754326"/>
          </a:xfrm>
          <a:prstGeom prst="rect">
            <a:avLst/>
          </a:prstGeom>
          <a:noFill/>
          <a:ln>
            <a:solidFill>
              <a:schemeClr val="tx1"/>
            </a:solidFill>
          </a:ln>
        </p:spPr>
        <p:txBody>
          <a:bodyPr wrap="square" rtlCol="0">
            <a:spAutoFit/>
          </a:bodyPr>
          <a:lstStyle/>
          <a:p>
            <a:r>
              <a:rPr lang="ja-JP" altLang="en-US" sz="900" dirty="0" smtClean="0"/>
              <a:t>・</a:t>
            </a:r>
            <a:r>
              <a:rPr lang="en-US" altLang="ja-JP" sz="900" dirty="0"/>
              <a:t>2015</a:t>
            </a:r>
            <a:r>
              <a:rPr lang="ja-JP" altLang="en-US" sz="900" dirty="0"/>
              <a:t>～</a:t>
            </a:r>
            <a:r>
              <a:rPr lang="en-US" altLang="ja-JP" sz="900" dirty="0"/>
              <a:t>17</a:t>
            </a:r>
            <a:r>
              <a:rPr lang="ja-JP" altLang="en-US" sz="900" dirty="0"/>
              <a:t>年度を集中取組期間と</a:t>
            </a:r>
            <a:r>
              <a:rPr lang="ja-JP" altLang="en-US" sz="900" dirty="0" smtClean="0"/>
              <a:t>して取り組み、防潮堤整備などのハード対策</a:t>
            </a:r>
            <a:r>
              <a:rPr lang="ja-JP" altLang="en-US" sz="900" dirty="0"/>
              <a:t>の</a:t>
            </a:r>
            <a:r>
              <a:rPr lang="ja-JP" altLang="en-US" sz="900" dirty="0" smtClean="0"/>
              <a:t>減災効果により、人的</a:t>
            </a:r>
            <a:r>
              <a:rPr lang="ja-JP" altLang="en-US" sz="900" dirty="0"/>
              <a:t>被害（死者</a:t>
            </a:r>
            <a:r>
              <a:rPr lang="ja-JP" altLang="en-US" sz="900" dirty="0" smtClean="0"/>
              <a:t>）が半減となり当初</a:t>
            </a:r>
            <a:r>
              <a:rPr lang="ja-JP" altLang="en-US" sz="900" dirty="0"/>
              <a:t>計画どおりに</a:t>
            </a:r>
            <a:r>
              <a:rPr lang="ja-JP" altLang="en-US" sz="900" dirty="0" smtClean="0"/>
              <a:t>進捗。引き続き、ハード・ソフトの両面により、</a:t>
            </a:r>
            <a:r>
              <a:rPr lang="en-US" altLang="ja-JP" sz="900" dirty="0" smtClean="0"/>
              <a:t>『</a:t>
            </a:r>
            <a:r>
              <a:rPr lang="ja-JP" altLang="en-US" sz="900" dirty="0"/>
              <a:t>人的被害（死者数）を限りなくゼロに近付けること</a:t>
            </a:r>
            <a:r>
              <a:rPr lang="en-US" altLang="ja-JP" sz="900" dirty="0"/>
              <a:t>』</a:t>
            </a:r>
            <a:r>
              <a:rPr lang="ja-JP" altLang="en-US" sz="900" dirty="0"/>
              <a:t>をめざして取り組んでいく</a:t>
            </a:r>
            <a:r>
              <a:rPr lang="ja-JP" altLang="en-US" sz="900" dirty="0" smtClean="0"/>
              <a:t>。</a:t>
            </a:r>
            <a:endParaRPr lang="en-US" altLang="ja-JP" sz="900" dirty="0" smtClean="0"/>
          </a:p>
          <a:p>
            <a:r>
              <a:rPr lang="ja-JP" altLang="en-US" sz="900" dirty="0"/>
              <a:t>・</a:t>
            </a:r>
            <a:r>
              <a:rPr lang="en-US" altLang="ja-JP" sz="900" dirty="0"/>
              <a:t>2014</a:t>
            </a:r>
            <a:r>
              <a:rPr lang="ja-JP" altLang="en-US" sz="900" dirty="0"/>
              <a:t>年度より、密集市街地対策の取組みを強化し、</a:t>
            </a:r>
            <a:r>
              <a:rPr lang="en-US" altLang="ja-JP" sz="900" dirty="0"/>
              <a:t>2017</a:t>
            </a:r>
            <a:r>
              <a:rPr lang="ja-JP" altLang="en-US" sz="900" dirty="0"/>
              <a:t>年度にこれまでの取組みの成果を検証したところ、現在のペースでは</a:t>
            </a:r>
            <a:r>
              <a:rPr lang="ja-JP" altLang="en-US" sz="900" dirty="0" smtClean="0"/>
              <a:t>、</a:t>
            </a:r>
            <a:r>
              <a:rPr lang="ja-JP" altLang="en-US" sz="900" dirty="0" smtClean="0">
                <a:solidFill>
                  <a:srgbClr val="FF0000"/>
                </a:solidFill>
              </a:rPr>
              <a:t>当初より</a:t>
            </a:r>
            <a:r>
              <a:rPr lang="en-US" altLang="ja-JP" sz="900" dirty="0" smtClean="0"/>
              <a:t>2020</a:t>
            </a:r>
            <a:r>
              <a:rPr lang="ja-JP" altLang="en-US" sz="900" dirty="0"/>
              <a:t>年度までに約</a:t>
            </a:r>
            <a:r>
              <a:rPr lang="en-US" altLang="ja-JP" sz="900" dirty="0"/>
              <a:t>1,500ha</a:t>
            </a:r>
            <a:r>
              <a:rPr lang="ja-JP" altLang="en-US" sz="900" dirty="0"/>
              <a:t>について不燃領域率</a:t>
            </a:r>
            <a:r>
              <a:rPr lang="en-US" altLang="ja-JP" sz="900" dirty="0"/>
              <a:t>40</a:t>
            </a:r>
            <a:r>
              <a:rPr lang="ja-JP" altLang="en-US" sz="900" dirty="0"/>
              <a:t>％を達成する見込みであり、残りの</a:t>
            </a:r>
            <a:r>
              <a:rPr lang="en-US" altLang="ja-JP" sz="900" dirty="0"/>
              <a:t>750ha</a:t>
            </a:r>
            <a:r>
              <a:rPr lang="ja-JP" altLang="en-US" sz="900" dirty="0"/>
              <a:t>についても引き続き取組みが必要。</a:t>
            </a:r>
            <a:endParaRPr lang="en-US" altLang="ja-JP" sz="900" dirty="0"/>
          </a:p>
        </p:txBody>
      </p:sp>
      <p:sp>
        <p:nvSpPr>
          <p:cNvPr id="27" name="角丸四角形 26"/>
          <p:cNvSpPr/>
          <p:nvPr/>
        </p:nvSpPr>
        <p:spPr>
          <a:xfrm>
            <a:off x="6447606" y="3571362"/>
            <a:ext cx="2592289" cy="505710"/>
          </a:xfrm>
          <a:prstGeom prst="roundRect">
            <a:avLst/>
          </a:prstGeom>
          <a:solidFill>
            <a:schemeClr val="accent1">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rPr>
              <a:t>＜参考指標＞　</a:t>
            </a:r>
            <a:endParaRPr kumimoji="1" lang="en-US" altLang="ja-JP" sz="900" dirty="0" smtClean="0">
              <a:solidFill>
                <a:schemeClr val="tx1"/>
              </a:solidFill>
            </a:endParaRPr>
          </a:p>
          <a:p>
            <a:r>
              <a:rPr kumimoji="1" lang="ja-JP" altLang="en-US" sz="900" dirty="0" smtClean="0">
                <a:solidFill>
                  <a:schemeClr val="tx1"/>
                </a:solidFill>
              </a:rPr>
              <a:t>平均寿命・健康寿命、死因別死亡確率等、がん検診受診率、要介護認定率、障がい者</a:t>
            </a:r>
            <a:r>
              <a:rPr lang="ja-JP" altLang="en-US" sz="900" dirty="0" smtClean="0">
                <a:solidFill>
                  <a:schemeClr val="tx1"/>
                </a:solidFill>
              </a:rPr>
              <a:t>雇用率等</a:t>
            </a:r>
            <a:endParaRPr kumimoji="1" lang="ja-JP" altLang="en-US" sz="900" dirty="0">
              <a:solidFill>
                <a:schemeClr val="tx1"/>
              </a:solidFill>
            </a:endParaRPr>
          </a:p>
        </p:txBody>
      </p:sp>
      <p:sp>
        <p:nvSpPr>
          <p:cNvPr id="28" name="角丸四角形 27"/>
          <p:cNvSpPr/>
          <p:nvPr/>
        </p:nvSpPr>
        <p:spPr>
          <a:xfrm>
            <a:off x="6444206" y="6093296"/>
            <a:ext cx="2592289" cy="505710"/>
          </a:xfrm>
          <a:prstGeom prst="roundRect">
            <a:avLst/>
          </a:prstGeom>
          <a:solidFill>
            <a:schemeClr val="accent1">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rPr>
              <a:t>＜参考指標＞</a:t>
            </a:r>
            <a:endParaRPr lang="en-US" altLang="ja-JP" sz="900" dirty="0" smtClean="0">
              <a:solidFill>
                <a:schemeClr val="tx1"/>
              </a:solidFill>
            </a:endParaRPr>
          </a:p>
          <a:p>
            <a:r>
              <a:rPr lang="ja-JP" altLang="en-US" sz="900" dirty="0" smtClean="0">
                <a:solidFill>
                  <a:schemeClr val="tx1"/>
                </a:solidFill>
              </a:rPr>
              <a:t>地震</a:t>
            </a:r>
            <a:r>
              <a:rPr lang="ja-JP" altLang="en-US" sz="900" dirty="0">
                <a:solidFill>
                  <a:schemeClr val="tx1"/>
                </a:solidFill>
              </a:rPr>
              <a:t>による被害縮小のための取組み、密集市街地対策の検証と今後の取組み</a:t>
            </a:r>
          </a:p>
        </p:txBody>
      </p:sp>
      <p:sp>
        <p:nvSpPr>
          <p:cNvPr id="20" name="角丸四角形 19"/>
          <p:cNvSpPr/>
          <p:nvPr/>
        </p:nvSpPr>
        <p:spPr>
          <a:xfrm>
            <a:off x="251520" y="980728"/>
            <a:ext cx="8568952" cy="432048"/>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u="sng" dirty="0">
                <a:solidFill>
                  <a:schemeClr val="tx1"/>
                </a:solidFill>
              </a:rPr>
              <a:t>基本</a:t>
            </a:r>
            <a:r>
              <a:rPr lang="ja-JP" altLang="en-US" sz="1100" u="sng" dirty="0" smtClean="0">
                <a:solidFill>
                  <a:schemeClr val="tx1"/>
                </a:solidFill>
              </a:rPr>
              <a:t>目標③：誰もが健康でいきいきと活躍できる「まち」をつくる</a:t>
            </a:r>
            <a:endParaRPr lang="en-US" altLang="ja-JP" sz="1100" u="sng" dirty="0">
              <a:solidFill>
                <a:schemeClr val="tx1"/>
              </a:solidFill>
            </a:endParaRPr>
          </a:p>
          <a:p>
            <a:r>
              <a:rPr lang="ja-JP" altLang="en-US" sz="1100" dirty="0">
                <a:solidFill>
                  <a:schemeClr val="tx1"/>
                </a:solidFill>
              </a:rPr>
              <a:t>　</a:t>
            </a:r>
            <a:r>
              <a:rPr lang="ja-JP" altLang="en-US" sz="1100" dirty="0" smtClean="0">
                <a:solidFill>
                  <a:schemeClr val="tx1"/>
                </a:solidFill>
              </a:rPr>
              <a:t>現在進行している人口減少・超高齢社会においても、あらゆる人が健康でいきいきと活躍できる社会の実現をめざします。</a:t>
            </a:r>
            <a:endParaRPr lang="en-US" altLang="ja-JP" sz="1100" dirty="0">
              <a:solidFill>
                <a:schemeClr val="tx1"/>
              </a:solidFill>
            </a:endParaRPr>
          </a:p>
        </p:txBody>
      </p:sp>
      <p:sp>
        <p:nvSpPr>
          <p:cNvPr id="30" name="角丸四角形 29"/>
          <p:cNvSpPr/>
          <p:nvPr/>
        </p:nvSpPr>
        <p:spPr>
          <a:xfrm>
            <a:off x="251521" y="1483130"/>
            <a:ext cx="8568952" cy="577718"/>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u="sng" dirty="0">
                <a:solidFill>
                  <a:schemeClr val="tx1"/>
                </a:solidFill>
              </a:rPr>
              <a:t>基本</a:t>
            </a:r>
            <a:r>
              <a:rPr lang="ja-JP" altLang="en-US" sz="1100" u="sng" dirty="0" smtClean="0">
                <a:solidFill>
                  <a:schemeClr val="tx1"/>
                </a:solidFill>
              </a:rPr>
              <a:t>目標</a:t>
            </a:r>
            <a:r>
              <a:rPr lang="ja-JP" altLang="en-US" sz="1100" u="sng" dirty="0">
                <a:solidFill>
                  <a:schemeClr val="tx1"/>
                </a:solidFill>
              </a:rPr>
              <a:t>④</a:t>
            </a:r>
            <a:r>
              <a:rPr lang="ja-JP" altLang="en-US" sz="1100" u="sng" dirty="0" smtClean="0">
                <a:solidFill>
                  <a:schemeClr val="tx1"/>
                </a:solidFill>
              </a:rPr>
              <a:t>：安全・安心な地域をつくる</a:t>
            </a:r>
            <a:endParaRPr lang="en-US" altLang="ja-JP" sz="1100" u="sng" dirty="0">
              <a:solidFill>
                <a:schemeClr val="tx1"/>
              </a:solidFill>
            </a:endParaRPr>
          </a:p>
          <a:p>
            <a:r>
              <a:rPr lang="ja-JP" altLang="en-US" sz="1100" dirty="0">
                <a:solidFill>
                  <a:schemeClr val="tx1"/>
                </a:solidFill>
              </a:rPr>
              <a:t>　</a:t>
            </a:r>
            <a:r>
              <a:rPr lang="ja-JP" altLang="en-US" sz="1100" dirty="0" smtClean="0">
                <a:solidFill>
                  <a:schemeClr val="tx1"/>
                </a:solidFill>
              </a:rPr>
              <a:t>防災・治安の確保に向けて地域力の強化を図るとともに、公共施設等の利活用・長寿命化などを通じて、人口減少社会においても安全・安心で快適な都市基盤整備の最適化を実現します。</a:t>
            </a:r>
            <a:endParaRPr lang="en-US" altLang="ja-JP" sz="1100" dirty="0">
              <a:solidFill>
                <a:schemeClr val="tx1"/>
              </a:solidFill>
            </a:endParaRPr>
          </a:p>
        </p:txBody>
      </p:sp>
      <p:graphicFrame>
        <p:nvGraphicFramePr>
          <p:cNvPr id="29" name="表 28"/>
          <p:cNvGraphicFramePr>
            <a:graphicFrameLocks noGrp="1"/>
          </p:cNvGraphicFramePr>
          <p:nvPr>
            <p:extLst>
              <p:ext uri="{D42A27DB-BD31-4B8C-83A1-F6EECF244321}">
                <p14:modId xmlns:p14="http://schemas.microsoft.com/office/powerpoint/2010/main" val="2970052063"/>
              </p:ext>
            </p:extLst>
          </p:nvPr>
        </p:nvGraphicFramePr>
        <p:xfrm>
          <a:off x="2267746" y="4746400"/>
          <a:ext cx="3888430" cy="1562920"/>
        </p:xfrm>
        <a:graphic>
          <a:graphicData uri="http://schemas.openxmlformats.org/drawingml/2006/table">
            <a:tbl>
              <a:tblPr firstRow="1" bandRow="1">
                <a:tableStyleId>{5940675A-B579-460E-94D1-54222C63F5DA}</a:tableStyleId>
              </a:tblPr>
              <a:tblGrid>
                <a:gridCol w="1512166"/>
                <a:gridCol w="792088"/>
                <a:gridCol w="792088"/>
                <a:gridCol w="792088"/>
              </a:tblGrid>
              <a:tr h="282760">
                <a:tc>
                  <a:txBody>
                    <a:bodyPr/>
                    <a:lstStyle/>
                    <a:p>
                      <a:pPr algn="ctr"/>
                      <a:r>
                        <a:rPr kumimoji="1" lang="ja-JP" altLang="en-US" sz="900" dirty="0" smtClean="0"/>
                        <a:t>基本目標④</a:t>
                      </a:r>
                      <a:endParaRPr kumimoji="1" lang="ja-JP" altLang="en-US" sz="900" dirty="0"/>
                    </a:p>
                  </a:txBody>
                  <a:tcPr anchor="ctr"/>
                </a:tc>
                <a:tc>
                  <a:txBody>
                    <a:bodyPr/>
                    <a:lstStyle/>
                    <a:p>
                      <a:pPr algn="ctr"/>
                      <a:r>
                        <a:rPr kumimoji="1" lang="ja-JP" altLang="en-US" sz="900" dirty="0" smtClean="0"/>
                        <a:t>戦略策定時</a:t>
                      </a:r>
                      <a:endParaRPr kumimoji="1" lang="ja-JP" altLang="en-US" sz="900" dirty="0"/>
                    </a:p>
                  </a:txBody>
                  <a:tcPr anchor="ctr"/>
                </a:tc>
                <a:tc>
                  <a:txBody>
                    <a:bodyPr/>
                    <a:lstStyle/>
                    <a:p>
                      <a:pPr algn="ctr"/>
                      <a:r>
                        <a:rPr kumimoji="1" lang="ja-JP" altLang="en-US" sz="900" dirty="0" smtClean="0"/>
                        <a:t>参考値</a:t>
                      </a:r>
                      <a:endParaRPr kumimoji="1" lang="ja-JP" altLang="en-US" sz="900" dirty="0"/>
                    </a:p>
                  </a:txBody>
                  <a:tcPr anchor="ctr">
                    <a:solidFill>
                      <a:schemeClr val="bg1">
                        <a:lumMod val="95000"/>
                      </a:schemeClr>
                    </a:solidFill>
                  </a:tcPr>
                </a:tc>
                <a:tc>
                  <a:txBody>
                    <a:bodyPr/>
                    <a:lstStyle/>
                    <a:p>
                      <a:pPr algn="ctr"/>
                      <a:r>
                        <a:rPr kumimoji="1" lang="ja-JP" altLang="en-US" sz="900" dirty="0" smtClean="0"/>
                        <a:t>実績値</a:t>
                      </a:r>
                      <a:endParaRPr kumimoji="1" lang="ja-JP" altLang="en-US" sz="900" dirty="0"/>
                    </a:p>
                  </a:txBody>
                  <a:tcPr anchor="ctr"/>
                </a:tc>
              </a:tr>
              <a:tr h="472305">
                <a:tc>
                  <a:txBody>
                    <a:bodyPr/>
                    <a:lstStyle/>
                    <a:p>
                      <a:r>
                        <a:rPr kumimoji="1" lang="ja-JP" altLang="en-US" sz="900" u="sng" dirty="0" smtClean="0"/>
                        <a:t>地震による被害予測</a:t>
                      </a:r>
                      <a:r>
                        <a:rPr kumimoji="1" lang="en-US" altLang="ja-JP" sz="900" u="sng" dirty="0" smtClean="0"/>
                        <a:t>[</a:t>
                      </a:r>
                      <a:r>
                        <a:rPr kumimoji="1" lang="ja-JP" altLang="en-US" sz="900" u="sng" dirty="0" smtClean="0"/>
                        <a:t>人</a:t>
                      </a:r>
                      <a:r>
                        <a:rPr kumimoji="1" lang="en-US" altLang="ja-JP" sz="900" u="sng" dirty="0" smtClean="0"/>
                        <a:t>]</a:t>
                      </a:r>
                    </a:p>
                    <a:p>
                      <a:r>
                        <a:rPr kumimoji="1" lang="ja-JP" altLang="en-US" sz="900" u="none" baseline="0" dirty="0" smtClean="0"/>
                        <a:t> </a:t>
                      </a:r>
                      <a:r>
                        <a:rPr kumimoji="1" lang="ja-JP" altLang="en-US" sz="900" u="none" dirty="0" smtClean="0"/>
                        <a:t>目標：限りなくゼロに</a:t>
                      </a:r>
                    </a:p>
                    <a:p>
                      <a:r>
                        <a:rPr kumimoji="1" lang="ja-JP" altLang="en-US" sz="900" u="none" baseline="0" dirty="0" smtClean="0"/>
                        <a:t> </a:t>
                      </a:r>
                      <a:r>
                        <a:rPr kumimoji="1" lang="ja-JP" altLang="en-US" sz="900" u="none" dirty="0" smtClean="0"/>
                        <a:t>目標年</a:t>
                      </a:r>
                      <a:r>
                        <a:rPr kumimoji="1" lang="en-US" altLang="ja-JP" sz="900" u="none" dirty="0" smtClean="0"/>
                        <a:t>(</a:t>
                      </a:r>
                      <a:r>
                        <a:rPr kumimoji="1" lang="ja-JP" altLang="en-US" sz="900" u="none" dirty="0" smtClean="0"/>
                        <a:t>年度</a:t>
                      </a:r>
                      <a:r>
                        <a:rPr kumimoji="1" lang="en-US" altLang="ja-JP" sz="900" u="none" dirty="0" smtClean="0"/>
                        <a:t>)</a:t>
                      </a:r>
                      <a:r>
                        <a:rPr kumimoji="1" lang="ja-JP" altLang="en-US" sz="900" u="none" dirty="0" smtClean="0"/>
                        <a:t>：</a:t>
                      </a:r>
                      <a:r>
                        <a:rPr kumimoji="1" lang="en-US" altLang="ja-JP" sz="900" u="none" dirty="0" smtClean="0"/>
                        <a:t>2024</a:t>
                      </a:r>
                      <a:r>
                        <a:rPr kumimoji="1" lang="ja-JP" altLang="en-US" sz="900" u="none" dirty="0" smtClean="0"/>
                        <a:t>年度</a:t>
                      </a:r>
                      <a:endParaRPr kumimoji="1" lang="ja-JP" altLang="en-US" sz="900" u="none" dirty="0"/>
                    </a:p>
                  </a:txBody>
                  <a:tcPr anchor="ctr"/>
                </a:tc>
                <a:tc>
                  <a:txBody>
                    <a:bodyPr/>
                    <a:lstStyle/>
                    <a:p>
                      <a:r>
                        <a:rPr kumimoji="1" lang="en-US" altLang="ja-JP" sz="900" dirty="0" smtClean="0"/>
                        <a:t>【2013</a:t>
                      </a:r>
                      <a:r>
                        <a:rPr kumimoji="1" lang="ja-JP" altLang="en-US" sz="900" dirty="0" smtClean="0"/>
                        <a:t>年度</a:t>
                      </a:r>
                      <a:r>
                        <a:rPr kumimoji="1" lang="en-US" altLang="ja-JP" sz="900" dirty="0" smtClean="0"/>
                        <a:t>】</a:t>
                      </a:r>
                    </a:p>
                    <a:p>
                      <a:pPr algn="ctr"/>
                      <a:r>
                        <a:rPr kumimoji="1" lang="en-US" altLang="zh-CN" sz="900" dirty="0" smtClean="0"/>
                        <a:t>134,000</a:t>
                      </a:r>
                      <a:endParaRPr kumimoji="1" lang="ja-JP" altLang="en-US" sz="900" dirty="0"/>
                    </a:p>
                  </a:txBody>
                  <a:tcPr anchor="ctr"/>
                </a:tc>
                <a:tc>
                  <a:txBody>
                    <a:bodyPr/>
                    <a:lstStyle/>
                    <a:p>
                      <a:pPr algn="ctr"/>
                      <a:r>
                        <a:rPr kumimoji="1" lang="ja-JP" altLang="en-US" sz="900" dirty="0" smtClean="0"/>
                        <a:t>－</a:t>
                      </a:r>
                      <a:endParaRPr kumimoji="1" lang="ja-JP" altLang="en-US" sz="900" dirty="0"/>
                    </a:p>
                  </a:txBody>
                  <a:tcPr anchor="ctr">
                    <a:solidFill>
                      <a:schemeClr val="bg1">
                        <a:lumMod val="95000"/>
                      </a:schemeClr>
                    </a:solidFill>
                  </a:tcPr>
                </a:tc>
                <a:tc>
                  <a:txBody>
                    <a:bodyPr/>
                    <a:lstStyle/>
                    <a:p>
                      <a:r>
                        <a:rPr kumimoji="1" lang="en-US" altLang="ja-JP" sz="900" dirty="0" smtClean="0"/>
                        <a:t>【2017</a:t>
                      </a:r>
                      <a:r>
                        <a:rPr kumimoji="1" lang="ja-JP" altLang="en-US" sz="900" dirty="0" smtClean="0"/>
                        <a:t>年度</a:t>
                      </a:r>
                      <a:r>
                        <a:rPr kumimoji="1" lang="en-US" altLang="ja-JP" sz="900" dirty="0" smtClean="0"/>
                        <a:t>】</a:t>
                      </a:r>
                    </a:p>
                    <a:p>
                      <a:pPr algn="ctr"/>
                      <a:r>
                        <a:rPr kumimoji="1" lang="en-US" altLang="zh-CN" sz="900" dirty="0" smtClean="0"/>
                        <a:t>67,000</a:t>
                      </a:r>
                      <a:endParaRPr kumimoji="1" lang="ja-JP" altLang="en-US" sz="900" dirty="0" smtClean="0"/>
                    </a:p>
                  </a:txBody>
                  <a:tcPr anchor="ctr"/>
                </a:tc>
              </a:tr>
              <a:tr h="652952">
                <a:tc>
                  <a:txBody>
                    <a:bodyPr/>
                    <a:lstStyle/>
                    <a:p>
                      <a:r>
                        <a:rPr kumimoji="1" lang="ja-JP" altLang="en-US" sz="900" u="sng" dirty="0" smtClean="0"/>
                        <a:t>地震時等に著しく危険な密集市街地の面積</a:t>
                      </a:r>
                      <a:r>
                        <a:rPr kumimoji="1" lang="en-US" altLang="ja-JP" sz="900" u="sng" dirty="0" smtClean="0"/>
                        <a:t>[ha]</a:t>
                      </a:r>
                      <a:r>
                        <a:rPr kumimoji="1" lang="ja-JP" altLang="en-US" sz="900" u="sng" dirty="0" smtClean="0"/>
                        <a:t>（地区数）</a:t>
                      </a:r>
                    </a:p>
                    <a:p>
                      <a:r>
                        <a:rPr kumimoji="1" lang="ja-JP" altLang="en-US" sz="900" u="none" baseline="0" dirty="0" smtClean="0"/>
                        <a:t> </a:t>
                      </a:r>
                      <a:r>
                        <a:rPr kumimoji="1" lang="ja-JP" altLang="en-US" sz="900" u="none" dirty="0" smtClean="0"/>
                        <a:t>目標：解消</a:t>
                      </a:r>
                    </a:p>
                    <a:p>
                      <a:r>
                        <a:rPr kumimoji="1" lang="ja-JP" altLang="en-US" sz="900" u="none" baseline="0" dirty="0" smtClean="0"/>
                        <a:t> </a:t>
                      </a:r>
                      <a:r>
                        <a:rPr kumimoji="1" lang="ja-JP" altLang="en-US" sz="900" u="none" dirty="0" smtClean="0"/>
                        <a:t>目標年</a:t>
                      </a:r>
                      <a:r>
                        <a:rPr kumimoji="1" lang="en-US" altLang="ja-JP" sz="900" u="none" dirty="0" smtClean="0"/>
                        <a:t>(</a:t>
                      </a:r>
                      <a:r>
                        <a:rPr kumimoji="1" lang="ja-JP" altLang="en-US" sz="900" u="none" dirty="0" smtClean="0"/>
                        <a:t>年度</a:t>
                      </a:r>
                      <a:r>
                        <a:rPr kumimoji="1" lang="en-US" altLang="ja-JP" sz="900" u="none" dirty="0" smtClean="0"/>
                        <a:t>)</a:t>
                      </a:r>
                      <a:r>
                        <a:rPr kumimoji="1" lang="ja-JP" altLang="en-US" sz="900" u="none" dirty="0" smtClean="0"/>
                        <a:t>：</a:t>
                      </a:r>
                      <a:r>
                        <a:rPr kumimoji="1" lang="en-US" altLang="ja-JP" sz="900" u="none" dirty="0" smtClean="0"/>
                        <a:t>2020</a:t>
                      </a:r>
                      <a:r>
                        <a:rPr kumimoji="1" lang="ja-JP" altLang="en-US" sz="900" u="none" dirty="0" smtClean="0"/>
                        <a:t>年度</a:t>
                      </a:r>
                      <a:endParaRPr kumimoji="1" lang="ja-JP" altLang="en-US" sz="900" u="none" dirty="0"/>
                    </a:p>
                  </a:txBody>
                  <a:tcPr anchor="ctr"/>
                </a:tc>
                <a:tc>
                  <a:txBody>
                    <a:bodyPr/>
                    <a:lstStyle/>
                    <a:p>
                      <a:r>
                        <a:rPr kumimoji="1" lang="en-US" altLang="ja-JP" sz="900" dirty="0" smtClean="0"/>
                        <a:t>【2014</a:t>
                      </a:r>
                      <a:r>
                        <a:rPr kumimoji="1" lang="ja-JP" altLang="en-US" sz="900" dirty="0" smtClean="0"/>
                        <a:t>年度</a:t>
                      </a:r>
                      <a:r>
                        <a:rPr kumimoji="1" lang="en-US" altLang="ja-JP" sz="900" dirty="0" smtClean="0"/>
                        <a:t>】</a:t>
                      </a:r>
                    </a:p>
                    <a:p>
                      <a:pPr algn="ctr"/>
                      <a:r>
                        <a:rPr kumimoji="1" lang="en-US" altLang="zh-CN" sz="900" dirty="0" smtClean="0"/>
                        <a:t>2,248</a:t>
                      </a:r>
                    </a:p>
                    <a:p>
                      <a:pPr algn="ctr"/>
                      <a:r>
                        <a:rPr kumimoji="1" lang="en-US" altLang="zh-CN" sz="900" dirty="0" smtClean="0"/>
                        <a:t>(</a:t>
                      </a:r>
                      <a:r>
                        <a:rPr kumimoji="1" lang="zh-CN" altLang="en-US" sz="900" dirty="0" smtClean="0"/>
                        <a:t>７市</a:t>
                      </a:r>
                      <a:r>
                        <a:rPr kumimoji="1" lang="en-US" altLang="zh-CN" sz="900" dirty="0" smtClean="0"/>
                        <a:t>11</a:t>
                      </a:r>
                      <a:r>
                        <a:rPr kumimoji="1" lang="zh-CN" altLang="en-US" sz="900" dirty="0" smtClean="0"/>
                        <a:t>地区</a:t>
                      </a:r>
                      <a:r>
                        <a:rPr kumimoji="1" lang="en-US" altLang="zh-CN" sz="900" dirty="0" smtClean="0"/>
                        <a:t>)</a:t>
                      </a:r>
                      <a:endParaRPr kumimoji="1" lang="ja-JP" altLang="en-US" sz="900" dirty="0"/>
                    </a:p>
                  </a:txBody>
                  <a:tcPr anchor="ctr"/>
                </a:tc>
                <a:tc>
                  <a:txBody>
                    <a:bodyPr/>
                    <a:lstStyle/>
                    <a:p>
                      <a:r>
                        <a:rPr kumimoji="1" lang="en-US" altLang="ja-JP" sz="900" dirty="0" smtClean="0"/>
                        <a:t>【2016</a:t>
                      </a:r>
                      <a:r>
                        <a:rPr kumimoji="1" lang="ja-JP" altLang="en-US" sz="900" dirty="0" smtClean="0"/>
                        <a:t>年度</a:t>
                      </a:r>
                      <a:r>
                        <a:rPr kumimoji="1" lang="en-US" altLang="ja-JP" sz="900" dirty="0" smtClean="0"/>
                        <a:t>】</a:t>
                      </a:r>
                    </a:p>
                    <a:p>
                      <a:pPr algn="ctr"/>
                      <a:r>
                        <a:rPr kumimoji="1" lang="en-US" altLang="zh-CN" sz="900" dirty="0" smtClean="0"/>
                        <a:t>2,248</a:t>
                      </a:r>
                    </a:p>
                    <a:p>
                      <a:pPr algn="ctr"/>
                      <a:r>
                        <a:rPr kumimoji="1" lang="en-US" altLang="zh-CN" sz="900" dirty="0" smtClean="0"/>
                        <a:t>(</a:t>
                      </a:r>
                      <a:r>
                        <a:rPr kumimoji="1" lang="zh-CN" altLang="en-US" sz="900" dirty="0" smtClean="0"/>
                        <a:t>７市</a:t>
                      </a:r>
                      <a:r>
                        <a:rPr kumimoji="1" lang="en-US" altLang="zh-CN" sz="900" dirty="0" smtClean="0"/>
                        <a:t>11</a:t>
                      </a:r>
                      <a:r>
                        <a:rPr kumimoji="1" lang="zh-CN" altLang="en-US" sz="900" dirty="0" smtClean="0"/>
                        <a:t>地区</a:t>
                      </a:r>
                      <a:r>
                        <a:rPr kumimoji="1" lang="en-US" altLang="zh-CN" sz="900" dirty="0" smtClean="0"/>
                        <a:t>)</a:t>
                      </a:r>
                      <a:endParaRPr kumimoji="1" lang="ja-JP" altLang="en-US" sz="900" dirty="0" smtClean="0"/>
                    </a:p>
                  </a:txBody>
                  <a:tcPr anchor="ctr">
                    <a:solidFill>
                      <a:schemeClr val="bg1">
                        <a:lumMod val="95000"/>
                      </a:schemeClr>
                    </a:solidFill>
                  </a:tcPr>
                </a:tc>
                <a:tc>
                  <a:txBody>
                    <a:bodyPr/>
                    <a:lstStyle/>
                    <a:p>
                      <a:r>
                        <a:rPr kumimoji="1" lang="en-US" altLang="ja-JP" sz="900" dirty="0" smtClean="0"/>
                        <a:t>【2017</a:t>
                      </a:r>
                      <a:r>
                        <a:rPr kumimoji="1" lang="ja-JP" altLang="en-US" sz="900" dirty="0" smtClean="0"/>
                        <a:t>年度</a:t>
                      </a:r>
                      <a:r>
                        <a:rPr kumimoji="1" lang="en-US" altLang="ja-JP" sz="900" dirty="0" smtClean="0"/>
                        <a:t>】</a:t>
                      </a:r>
                    </a:p>
                    <a:p>
                      <a:pPr algn="ctr"/>
                      <a:r>
                        <a:rPr kumimoji="1" lang="en-US" altLang="zh-CN" sz="900" dirty="0" smtClean="0"/>
                        <a:t>1,980</a:t>
                      </a:r>
                    </a:p>
                    <a:p>
                      <a:pPr algn="ctr"/>
                      <a:r>
                        <a:rPr kumimoji="1" lang="en-US" altLang="zh-CN" sz="900" dirty="0" smtClean="0"/>
                        <a:t>(</a:t>
                      </a:r>
                      <a:r>
                        <a:rPr kumimoji="1" lang="zh-CN" altLang="en-US" sz="900" dirty="0" smtClean="0"/>
                        <a:t>７市</a:t>
                      </a:r>
                      <a:r>
                        <a:rPr kumimoji="1" lang="en-US" altLang="zh-CN" sz="900" dirty="0" smtClean="0"/>
                        <a:t>11</a:t>
                      </a:r>
                      <a:r>
                        <a:rPr kumimoji="1" lang="zh-CN" altLang="en-US" sz="900" dirty="0" smtClean="0"/>
                        <a:t>地区</a:t>
                      </a:r>
                      <a:r>
                        <a:rPr kumimoji="1" lang="en-US" altLang="zh-CN" sz="900" dirty="0" smtClean="0"/>
                        <a:t>)</a:t>
                      </a:r>
                      <a:endParaRPr kumimoji="1" lang="ja-JP" altLang="en-US" sz="900" dirty="0"/>
                    </a:p>
                  </a:txBody>
                  <a:tcPr anchor="ctr"/>
                </a:tc>
              </a:tr>
            </a:tbl>
          </a:graphicData>
        </a:graphic>
      </p:graphicFrame>
      <p:sp>
        <p:nvSpPr>
          <p:cNvPr id="33" name="正方形/長方形 32"/>
          <p:cNvSpPr/>
          <p:nvPr/>
        </p:nvSpPr>
        <p:spPr>
          <a:xfrm>
            <a:off x="5344600" y="4756419"/>
            <a:ext cx="845518" cy="162490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35496" y="2435984"/>
            <a:ext cx="1944216" cy="1354217"/>
          </a:xfrm>
          <a:prstGeom prst="rect">
            <a:avLst/>
          </a:prstGeom>
          <a:noFill/>
          <a:ln>
            <a:solidFill>
              <a:schemeClr val="tx1"/>
            </a:solidFill>
          </a:ln>
        </p:spPr>
        <p:txBody>
          <a:bodyPr wrap="square" rtlCol="0">
            <a:spAutoFit/>
          </a:bodyPr>
          <a:lstStyle/>
          <a:p>
            <a:r>
              <a:rPr lang="ja-JP" altLang="en-US" sz="1000" u="sng" dirty="0" smtClean="0"/>
              <a:t>基本目標③</a:t>
            </a:r>
            <a:endParaRPr kumimoji="1" lang="en-US" altLang="ja-JP" sz="1100" u="sng" dirty="0" smtClean="0"/>
          </a:p>
          <a:p>
            <a:r>
              <a:rPr lang="ja-JP" altLang="en-US" sz="900" dirty="0"/>
              <a:t>○ </a:t>
            </a:r>
            <a:r>
              <a:rPr lang="ja-JP" altLang="en-US" sz="900" dirty="0" smtClean="0"/>
              <a:t>大阪府市医療戦略推進事業</a:t>
            </a:r>
            <a:endParaRPr lang="en-US" altLang="ja-JP" sz="900" dirty="0"/>
          </a:p>
          <a:p>
            <a:r>
              <a:rPr lang="ja-JP" altLang="en-US" sz="900" dirty="0"/>
              <a:t>　</a:t>
            </a:r>
            <a:r>
              <a:rPr lang="ja-JP" altLang="en-US" sz="900" dirty="0" smtClean="0"/>
              <a:t>・スマートエイジング・シティの</a:t>
            </a:r>
            <a:endParaRPr lang="en-US" altLang="ja-JP" sz="900" dirty="0"/>
          </a:p>
          <a:p>
            <a:r>
              <a:rPr lang="ja-JP" altLang="en-US" sz="900" dirty="0" smtClean="0"/>
              <a:t>　　理念を踏まえ、新たに</a:t>
            </a:r>
            <a:r>
              <a:rPr lang="en-US" altLang="ja-JP" sz="900" dirty="0" smtClean="0"/>
              <a:t>1</a:t>
            </a:r>
            <a:r>
              <a:rPr lang="ja-JP" altLang="en-US" sz="900" dirty="0" smtClean="0"/>
              <a:t>以上の</a:t>
            </a:r>
            <a:endParaRPr lang="en-US" altLang="ja-JP" sz="900" dirty="0" smtClean="0"/>
          </a:p>
          <a:p>
            <a:r>
              <a:rPr lang="ja-JP" altLang="en-US" sz="900" dirty="0"/>
              <a:t>　</a:t>
            </a:r>
            <a:r>
              <a:rPr lang="ja-JP" altLang="en-US" sz="900" dirty="0" smtClean="0"/>
              <a:t>　地域で事業着手</a:t>
            </a:r>
            <a:r>
              <a:rPr lang="en-US" altLang="ja-JP" sz="900" dirty="0" smtClean="0"/>
              <a:t>【</a:t>
            </a:r>
            <a:r>
              <a:rPr lang="ja-JP" altLang="en-US" sz="900" dirty="0" smtClean="0"/>
              <a:t>～</a:t>
            </a:r>
            <a:r>
              <a:rPr lang="en-US" altLang="ja-JP" sz="900" dirty="0" smtClean="0"/>
              <a:t>2020</a:t>
            </a:r>
            <a:r>
              <a:rPr lang="ja-JP" altLang="en-US" sz="900" dirty="0" smtClean="0"/>
              <a:t>年度</a:t>
            </a:r>
            <a:r>
              <a:rPr lang="en-US" altLang="ja-JP" sz="900" dirty="0" smtClean="0"/>
              <a:t>】</a:t>
            </a:r>
          </a:p>
          <a:p>
            <a:endParaRPr lang="en-US" altLang="ja-JP" sz="900" dirty="0"/>
          </a:p>
          <a:p>
            <a:r>
              <a:rPr lang="ja-JP" altLang="en-US" sz="900" dirty="0" smtClean="0"/>
              <a:t>○ 健康寿命延伸プロジェクト </a:t>
            </a:r>
            <a:endParaRPr lang="en-US" altLang="ja-JP" sz="900" dirty="0" smtClean="0"/>
          </a:p>
          <a:p>
            <a:r>
              <a:rPr lang="ja-JP" altLang="en-US" sz="900" dirty="0" smtClean="0"/>
              <a:t>　・特定健診受診率の向上</a:t>
            </a:r>
            <a:endParaRPr lang="en-US" altLang="ja-JP" sz="900" dirty="0" smtClean="0"/>
          </a:p>
          <a:p>
            <a:r>
              <a:rPr lang="ja-JP" altLang="en-US" sz="900" dirty="0" smtClean="0"/>
              <a:t>　　（</a:t>
            </a:r>
            <a:r>
              <a:rPr lang="en-US" altLang="ja-JP" sz="900" dirty="0" smtClean="0"/>
              <a:t>2012</a:t>
            </a:r>
            <a:r>
              <a:rPr lang="ja-JP" altLang="en-US" sz="900" dirty="0" smtClean="0"/>
              <a:t>年</a:t>
            </a:r>
            <a:r>
              <a:rPr lang="en-US" altLang="ja-JP" sz="900" dirty="0" smtClean="0"/>
              <a:t>40.5%</a:t>
            </a:r>
            <a:r>
              <a:rPr lang="ja-JP" altLang="en-US" sz="900" dirty="0" smtClean="0"/>
              <a:t>→</a:t>
            </a:r>
            <a:r>
              <a:rPr lang="en-US" altLang="ja-JP" sz="900" dirty="0" smtClean="0"/>
              <a:t>2015</a:t>
            </a:r>
            <a:r>
              <a:rPr lang="ja-JP" altLang="en-US" sz="900" dirty="0" smtClean="0"/>
              <a:t>年</a:t>
            </a:r>
            <a:r>
              <a:rPr lang="en-US" altLang="ja-JP" sz="900" dirty="0" smtClean="0"/>
              <a:t>45.6%</a:t>
            </a:r>
            <a:r>
              <a:rPr lang="ja-JP" altLang="en-US" sz="900" dirty="0" smtClean="0"/>
              <a:t>）</a:t>
            </a:r>
            <a:endParaRPr lang="en-US" altLang="ja-JP" sz="900" dirty="0" smtClean="0"/>
          </a:p>
        </p:txBody>
      </p:sp>
      <p:graphicFrame>
        <p:nvGraphicFramePr>
          <p:cNvPr id="32" name="表 31"/>
          <p:cNvGraphicFramePr>
            <a:graphicFrameLocks noGrp="1"/>
          </p:cNvGraphicFramePr>
          <p:nvPr>
            <p:extLst>
              <p:ext uri="{D42A27DB-BD31-4B8C-83A1-F6EECF244321}">
                <p14:modId xmlns:p14="http://schemas.microsoft.com/office/powerpoint/2010/main" val="1438147393"/>
              </p:ext>
            </p:extLst>
          </p:nvPr>
        </p:nvGraphicFramePr>
        <p:xfrm>
          <a:off x="2267744" y="2423261"/>
          <a:ext cx="3888432" cy="2194560"/>
        </p:xfrm>
        <a:graphic>
          <a:graphicData uri="http://schemas.openxmlformats.org/drawingml/2006/table">
            <a:tbl>
              <a:tblPr firstRow="1" bandRow="1">
                <a:tableStyleId>{5940675A-B579-460E-94D1-54222C63F5DA}</a:tableStyleId>
              </a:tblPr>
              <a:tblGrid>
                <a:gridCol w="1512168"/>
                <a:gridCol w="792088"/>
                <a:gridCol w="792088"/>
                <a:gridCol w="792088"/>
              </a:tblGrid>
              <a:tr h="224175">
                <a:tc>
                  <a:txBody>
                    <a:bodyPr/>
                    <a:lstStyle/>
                    <a:p>
                      <a:pPr algn="ctr"/>
                      <a:r>
                        <a:rPr kumimoji="1" lang="ja-JP" altLang="en-US" sz="900" dirty="0" smtClean="0"/>
                        <a:t>基本目標③</a:t>
                      </a:r>
                      <a:endParaRPr kumimoji="1" lang="ja-JP" altLang="en-US" sz="900" dirty="0"/>
                    </a:p>
                  </a:txBody>
                  <a:tcPr anchor="ctr"/>
                </a:tc>
                <a:tc>
                  <a:txBody>
                    <a:bodyPr/>
                    <a:lstStyle/>
                    <a:p>
                      <a:pPr algn="ctr"/>
                      <a:r>
                        <a:rPr kumimoji="1" lang="ja-JP" altLang="en-US" sz="900" dirty="0" smtClean="0"/>
                        <a:t>戦略策定時</a:t>
                      </a:r>
                      <a:endParaRPr kumimoji="1" lang="ja-JP" altLang="en-US" sz="900" dirty="0"/>
                    </a:p>
                  </a:txBody>
                  <a:tcPr anchor="ctr"/>
                </a:tc>
                <a:tc>
                  <a:txBody>
                    <a:bodyPr/>
                    <a:lstStyle/>
                    <a:p>
                      <a:pPr algn="ctr"/>
                      <a:r>
                        <a:rPr kumimoji="1" lang="ja-JP" altLang="en-US" sz="900" dirty="0" smtClean="0"/>
                        <a:t>参考値</a:t>
                      </a:r>
                      <a:endParaRPr kumimoji="1" lang="ja-JP" altLang="en-US" sz="900" dirty="0"/>
                    </a:p>
                  </a:txBody>
                  <a:tcPr anchor="ctr">
                    <a:solidFill>
                      <a:schemeClr val="bg1">
                        <a:lumMod val="95000"/>
                      </a:schemeClr>
                    </a:solidFill>
                  </a:tcPr>
                </a:tc>
                <a:tc>
                  <a:txBody>
                    <a:bodyPr/>
                    <a:lstStyle/>
                    <a:p>
                      <a:pPr algn="ctr"/>
                      <a:r>
                        <a:rPr kumimoji="1" lang="ja-JP" altLang="en-US" sz="900" dirty="0" smtClean="0"/>
                        <a:t>実績値</a:t>
                      </a:r>
                      <a:endParaRPr kumimoji="1" lang="ja-JP" altLang="en-US" sz="900" dirty="0"/>
                    </a:p>
                  </a:txBody>
                  <a:tcPr anchor="ctr"/>
                </a:tc>
              </a:tr>
              <a:tr h="927952">
                <a:tc>
                  <a:txBody>
                    <a:bodyPr/>
                    <a:lstStyle/>
                    <a:p>
                      <a:r>
                        <a:rPr kumimoji="1" lang="ja-JP" altLang="en-US" sz="900" u="sng" dirty="0" smtClean="0"/>
                        <a:t>健康寿命</a:t>
                      </a:r>
                      <a:r>
                        <a:rPr kumimoji="1" lang="en-US" altLang="ja-JP" sz="900" u="sng" dirty="0" smtClean="0"/>
                        <a:t>[</a:t>
                      </a:r>
                      <a:r>
                        <a:rPr kumimoji="1" lang="ja-JP" altLang="en-US" sz="900" u="sng" dirty="0" smtClean="0"/>
                        <a:t>歳</a:t>
                      </a:r>
                      <a:r>
                        <a:rPr kumimoji="1" lang="en-US" altLang="ja-JP" sz="900" u="sng" dirty="0" smtClean="0"/>
                        <a:t>]</a:t>
                      </a:r>
                    </a:p>
                    <a:p>
                      <a:r>
                        <a:rPr kumimoji="1" lang="ja-JP" altLang="en-US" sz="900" u="none" baseline="0" dirty="0" smtClean="0"/>
                        <a:t> </a:t>
                      </a:r>
                      <a:r>
                        <a:rPr kumimoji="1" lang="ja-JP" altLang="en-US" sz="900" u="none" dirty="0" smtClean="0"/>
                        <a:t>目標：平均寿命の増加分を</a:t>
                      </a:r>
                    </a:p>
                    <a:p>
                      <a:r>
                        <a:rPr kumimoji="1" lang="ja-JP" altLang="en-US" sz="900" u="none" dirty="0" smtClean="0"/>
                        <a:t>　　</a:t>
                      </a:r>
                      <a:r>
                        <a:rPr kumimoji="1" lang="ja-JP" altLang="en-US" sz="900" u="none" baseline="0" dirty="0" smtClean="0"/>
                        <a:t> </a:t>
                      </a:r>
                      <a:r>
                        <a:rPr kumimoji="1" lang="ja-JP" altLang="en-US" sz="900" u="none" dirty="0" smtClean="0"/>
                        <a:t>上回る健康寿命の増加</a:t>
                      </a:r>
                    </a:p>
                    <a:p>
                      <a:r>
                        <a:rPr kumimoji="1" lang="ja-JP" altLang="en-US" sz="900" u="none" baseline="0" dirty="0" smtClean="0"/>
                        <a:t> </a:t>
                      </a:r>
                      <a:r>
                        <a:rPr kumimoji="1" lang="ja-JP" altLang="en-US" sz="900" u="none" dirty="0" smtClean="0"/>
                        <a:t>目標年</a:t>
                      </a:r>
                      <a:r>
                        <a:rPr kumimoji="1" lang="en-US" altLang="ja-JP" sz="900" u="none" dirty="0" smtClean="0"/>
                        <a:t>(</a:t>
                      </a:r>
                      <a:r>
                        <a:rPr kumimoji="1" lang="ja-JP" altLang="en-US" sz="900" u="none" dirty="0" smtClean="0"/>
                        <a:t>年度</a:t>
                      </a:r>
                      <a:r>
                        <a:rPr kumimoji="1" lang="en-US" altLang="ja-JP" sz="900" u="none" dirty="0" smtClean="0"/>
                        <a:t>)</a:t>
                      </a:r>
                      <a:r>
                        <a:rPr kumimoji="1" lang="ja-JP" altLang="en-US" sz="900" u="none" dirty="0" smtClean="0"/>
                        <a:t>：</a:t>
                      </a:r>
                      <a:r>
                        <a:rPr kumimoji="1" lang="en-US" altLang="ja-JP" sz="900" u="none" dirty="0" smtClean="0"/>
                        <a:t>2023</a:t>
                      </a:r>
                      <a:r>
                        <a:rPr kumimoji="1" lang="ja-JP" altLang="en-US" sz="900" u="none" smtClean="0"/>
                        <a:t>年度</a:t>
                      </a:r>
                      <a:endParaRPr kumimoji="1" lang="ja-JP" altLang="en-US" sz="900" u="none" dirty="0"/>
                    </a:p>
                  </a:txBody>
                  <a:tcPr anchor="ctr"/>
                </a:tc>
                <a:tc>
                  <a:txBody>
                    <a:bodyPr/>
                    <a:lstStyle/>
                    <a:p>
                      <a:r>
                        <a:rPr kumimoji="1" lang="en-US" altLang="ja-JP" sz="900" dirty="0" smtClean="0"/>
                        <a:t>【2010</a:t>
                      </a:r>
                      <a:r>
                        <a:rPr kumimoji="1" lang="ja-JP" altLang="en-US" sz="900" dirty="0" smtClean="0"/>
                        <a:t>年</a:t>
                      </a:r>
                      <a:r>
                        <a:rPr kumimoji="1" lang="en-US" altLang="ja-JP" sz="900" dirty="0" smtClean="0"/>
                        <a:t>】</a:t>
                      </a:r>
                    </a:p>
                    <a:p>
                      <a:pPr algn="ctr"/>
                      <a:r>
                        <a:rPr kumimoji="1" lang="en-US" altLang="zh-CN" sz="900" u="none" dirty="0" smtClean="0"/>
                        <a:t>&lt;</a:t>
                      </a:r>
                      <a:r>
                        <a:rPr kumimoji="1" lang="zh-CN" altLang="en-US" sz="900" u="none" dirty="0" smtClean="0"/>
                        <a:t>平均寿命</a:t>
                      </a:r>
                      <a:r>
                        <a:rPr kumimoji="1" lang="en-US" altLang="zh-CN" sz="900" u="none" dirty="0" smtClean="0"/>
                        <a:t>&gt;</a:t>
                      </a:r>
                    </a:p>
                    <a:p>
                      <a:pPr algn="ctr"/>
                      <a:r>
                        <a:rPr kumimoji="1" lang="zh-CN" altLang="en-US" sz="900" dirty="0" smtClean="0"/>
                        <a:t>男性 </a:t>
                      </a:r>
                      <a:r>
                        <a:rPr kumimoji="1" lang="en-US" altLang="zh-CN" sz="900" dirty="0" smtClean="0"/>
                        <a:t>78.99</a:t>
                      </a:r>
                    </a:p>
                    <a:p>
                      <a:pPr algn="ctr"/>
                      <a:r>
                        <a:rPr kumimoji="1" lang="zh-CN" altLang="en-US" sz="900" dirty="0" smtClean="0"/>
                        <a:t>女性 </a:t>
                      </a:r>
                      <a:r>
                        <a:rPr kumimoji="1" lang="en-US" altLang="zh-CN" sz="900" dirty="0" smtClean="0"/>
                        <a:t>85.93</a:t>
                      </a:r>
                    </a:p>
                    <a:p>
                      <a:pPr algn="ctr"/>
                      <a:endParaRPr kumimoji="1" lang="en-US" altLang="ja-JP" sz="900" dirty="0" smtClean="0"/>
                    </a:p>
                    <a:p>
                      <a:pPr algn="l"/>
                      <a:r>
                        <a:rPr kumimoji="1" lang="en-US" altLang="ja-JP" sz="900" dirty="0" smtClean="0"/>
                        <a:t>【2010</a:t>
                      </a:r>
                      <a:r>
                        <a:rPr kumimoji="1" lang="ja-JP" altLang="en-US" sz="900" dirty="0" smtClean="0"/>
                        <a:t>年</a:t>
                      </a:r>
                      <a:r>
                        <a:rPr kumimoji="1" lang="en-US" altLang="ja-JP" sz="900" dirty="0" smtClean="0"/>
                        <a:t>】</a:t>
                      </a:r>
                      <a:endParaRPr kumimoji="1" lang="en-US" altLang="zh-CN" sz="900" dirty="0" smtClean="0"/>
                    </a:p>
                    <a:p>
                      <a:pPr algn="ctr"/>
                      <a:r>
                        <a:rPr kumimoji="1" lang="en-US" altLang="zh-CN" sz="900" dirty="0" smtClean="0"/>
                        <a:t>&lt;</a:t>
                      </a:r>
                      <a:r>
                        <a:rPr kumimoji="1" lang="zh-CN" altLang="en-US" sz="900" dirty="0" smtClean="0"/>
                        <a:t>健康寿命</a:t>
                      </a:r>
                      <a:r>
                        <a:rPr kumimoji="1" lang="en-US" altLang="zh-CN" sz="900" dirty="0" smtClean="0"/>
                        <a:t>&gt;</a:t>
                      </a:r>
                    </a:p>
                    <a:p>
                      <a:pPr algn="ctr"/>
                      <a:r>
                        <a:rPr kumimoji="1" lang="zh-CN" altLang="en-US" sz="900" dirty="0" smtClean="0"/>
                        <a:t>男性 </a:t>
                      </a:r>
                      <a:r>
                        <a:rPr kumimoji="1" lang="en-US" altLang="zh-CN" sz="900" dirty="0" smtClean="0"/>
                        <a:t>69.39</a:t>
                      </a:r>
                    </a:p>
                    <a:p>
                      <a:pPr algn="ctr"/>
                      <a:r>
                        <a:rPr kumimoji="1" lang="zh-CN" altLang="en-US" sz="900" dirty="0" smtClean="0"/>
                        <a:t>女性 </a:t>
                      </a:r>
                      <a:r>
                        <a:rPr kumimoji="1" lang="en-US" altLang="zh-CN" sz="900" dirty="0" smtClean="0"/>
                        <a:t>72.55</a:t>
                      </a:r>
                      <a:endParaRPr kumimoji="1" lang="ja-JP" altLang="en-US" sz="900" dirty="0"/>
                    </a:p>
                  </a:txBody>
                  <a:tcPr anchor="ctr"/>
                </a:tc>
                <a:tc>
                  <a:txBody>
                    <a:bodyPr/>
                    <a:lstStyle/>
                    <a:p>
                      <a:pPr algn="l"/>
                      <a:endParaRPr kumimoji="1" lang="en-US" altLang="ja-JP" sz="900" dirty="0" smtClean="0"/>
                    </a:p>
                    <a:p>
                      <a:pPr algn="l"/>
                      <a:endParaRPr kumimoji="1" lang="en-US" altLang="ja-JP" sz="900" dirty="0" smtClean="0"/>
                    </a:p>
                    <a:p>
                      <a:pPr algn="l"/>
                      <a:endParaRPr kumimoji="1" lang="en-US" altLang="ja-JP" sz="900" dirty="0" smtClean="0"/>
                    </a:p>
                    <a:p>
                      <a:pPr algn="l"/>
                      <a:endParaRPr kumimoji="1" lang="en-US" altLang="ja-JP" sz="900" dirty="0" smtClean="0"/>
                    </a:p>
                    <a:p>
                      <a:pPr algn="l"/>
                      <a:endParaRPr kumimoji="1" lang="en-US" altLang="ja-JP" sz="9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smtClean="0"/>
                        <a:t>【2013</a:t>
                      </a:r>
                      <a:r>
                        <a:rPr kumimoji="1" lang="ja-JP" altLang="en-US" sz="900" dirty="0" smtClean="0"/>
                        <a:t>年</a:t>
                      </a:r>
                      <a:r>
                        <a:rPr kumimoji="1" lang="en-US" altLang="ja-JP" sz="900" dirty="0" smtClean="0"/>
                        <a:t>】</a:t>
                      </a:r>
                    </a:p>
                    <a:p>
                      <a:pPr algn="ctr"/>
                      <a:r>
                        <a:rPr kumimoji="1" lang="en-US" altLang="zh-CN" sz="900" dirty="0" smtClean="0"/>
                        <a:t>&lt;</a:t>
                      </a:r>
                      <a:r>
                        <a:rPr kumimoji="1" lang="zh-CN" altLang="en-US" sz="900" dirty="0" smtClean="0"/>
                        <a:t>健康寿命</a:t>
                      </a:r>
                      <a:r>
                        <a:rPr kumimoji="1" lang="en-US" altLang="zh-CN" sz="900" dirty="0" smtClean="0"/>
                        <a:t>&gt;</a:t>
                      </a:r>
                    </a:p>
                    <a:p>
                      <a:pPr algn="ctr"/>
                      <a:r>
                        <a:rPr kumimoji="1" lang="zh-CN" altLang="en-US" sz="900" dirty="0" smtClean="0"/>
                        <a:t>男性 </a:t>
                      </a:r>
                      <a:r>
                        <a:rPr kumimoji="1" lang="en-US" altLang="zh-CN" sz="900" dirty="0" smtClean="0"/>
                        <a:t>70.46</a:t>
                      </a:r>
                    </a:p>
                    <a:p>
                      <a:pPr algn="ctr"/>
                      <a:r>
                        <a:rPr kumimoji="1" lang="zh-CN" altLang="en-US" sz="900" dirty="0" smtClean="0"/>
                        <a:t>女性 </a:t>
                      </a:r>
                      <a:r>
                        <a:rPr kumimoji="1" lang="en-US" altLang="zh-CN" sz="900" dirty="0" smtClean="0"/>
                        <a:t>72.49</a:t>
                      </a:r>
                      <a:endParaRPr kumimoji="1" lang="ja-JP" altLang="en-US" sz="900" dirty="0"/>
                    </a:p>
                  </a:txBody>
                  <a:tcPr anchor="ctr">
                    <a:solidFill>
                      <a:schemeClr val="bg1">
                        <a:lumMod val="95000"/>
                      </a:schemeClr>
                    </a:solidFill>
                  </a:tcPr>
                </a:tc>
                <a:tc>
                  <a:txBody>
                    <a:bodyPr/>
                    <a:lstStyle/>
                    <a:p>
                      <a:pPr algn="l"/>
                      <a:r>
                        <a:rPr kumimoji="1" lang="en-US" altLang="ja-JP" sz="900" dirty="0" smtClean="0"/>
                        <a:t>【2015</a:t>
                      </a:r>
                      <a:r>
                        <a:rPr kumimoji="1" lang="ja-JP" altLang="en-US" sz="900" dirty="0" smtClean="0"/>
                        <a:t>年</a:t>
                      </a:r>
                      <a:r>
                        <a:rPr kumimoji="1" lang="en-US" altLang="ja-JP" sz="900" dirty="0" smtClean="0"/>
                        <a:t>】</a:t>
                      </a:r>
                    </a:p>
                    <a:p>
                      <a:pPr algn="l"/>
                      <a:r>
                        <a:rPr kumimoji="1" lang="en-US" altLang="ja-JP" sz="900" dirty="0" smtClean="0"/>
                        <a:t>&lt;</a:t>
                      </a:r>
                      <a:r>
                        <a:rPr kumimoji="1" lang="ja-JP" altLang="en-US" sz="900" dirty="0" smtClean="0"/>
                        <a:t>平均寿命</a:t>
                      </a:r>
                      <a:r>
                        <a:rPr kumimoji="1" lang="en-US" altLang="ja-JP" sz="900" dirty="0" smtClean="0"/>
                        <a:t>&gt;</a:t>
                      </a:r>
                    </a:p>
                    <a:p>
                      <a:pPr algn="ctr"/>
                      <a:r>
                        <a:rPr kumimoji="1" lang="zh-CN" altLang="en-US" sz="900" dirty="0" smtClean="0"/>
                        <a:t>男性 </a:t>
                      </a:r>
                      <a:r>
                        <a:rPr kumimoji="1" lang="en-US" altLang="zh-CN" sz="900" dirty="0" smtClean="0"/>
                        <a:t>80.23</a:t>
                      </a:r>
                    </a:p>
                    <a:p>
                      <a:pPr algn="ctr"/>
                      <a:r>
                        <a:rPr kumimoji="1" lang="zh-CN" altLang="en-US" sz="900" dirty="0" smtClean="0"/>
                        <a:t>女性 </a:t>
                      </a:r>
                      <a:r>
                        <a:rPr kumimoji="1" lang="en-US" altLang="zh-CN" sz="900" dirty="0" smtClean="0"/>
                        <a:t>86.73</a:t>
                      </a:r>
                      <a:endParaRPr kumimoji="1" lang="en-US" altLang="ja-JP" sz="900" dirty="0" smtClean="0"/>
                    </a:p>
                    <a:p>
                      <a:pPr algn="l"/>
                      <a:endParaRPr kumimoji="1" lang="en-US" altLang="ja-JP" sz="900" dirty="0" smtClean="0"/>
                    </a:p>
                    <a:p>
                      <a:pPr algn="l"/>
                      <a:r>
                        <a:rPr kumimoji="1" lang="en-US" altLang="ja-JP" sz="900" dirty="0" smtClean="0"/>
                        <a:t>【2016</a:t>
                      </a:r>
                      <a:r>
                        <a:rPr kumimoji="1" lang="ja-JP" altLang="en-US" sz="900" dirty="0" smtClean="0"/>
                        <a:t>年</a:t>
                      </a:r>
                      <a:r>
                        <a:rPr kumimoji="1" lang="en-US" altLang="ja-JP" sz="900" dirty="0" smtClean="0"/>
                        <a:t>】</a:t>
                      </a:r>
                    </a:p>
                    <a:p>
                      <a:pPr algn="l"/>
                      <a:r>
                        <a:rPr kumimoji="1" lang="en-US" altLang="ja-JP" sz="900" dirty="0" smtClean="0"/>
                        <a:t>&lt;</a:t>
                      </a:r>
                      <a:r>
                        <a:rPr kumimoji="1" lang="ja-JP" altLang="en-US" sz="900" dirty="0" smtClean="0"/>
                        <a:t>健康寿命</a:t>
                      </a:r>
                      <a:r>
                        <a:rPr kumimoji="1" lang="en-US" altLang="ja-JP" sz="900" dirty="0" smtClean="0"/>
                        <a:t>&gt;</a:t>
                      </a:r>
                    </a:p>
                    <a:p>
                      <a:pPr algn="ctr"/>
                      <a:r>
                        <a:rPr kumimoji="1" lang="zh-CN" altLang="en-US" sz="900" dirty="0" smtClean="0"/>
                        <a:t>男性 </a:t>
                      </a:r>
                      <a:r>
                        <a:rPr kumimoji="1" lang="en-US" altLang="zh-CN" sz="900" dirty="0" smtClean="0"/>
                        <a:t>71.50</a:t>
                      </a:r>
                    </a:p>
                    <a:p>
                      <a:pPr algn="ctr"/>
                      <a:r>
                        <a:rPr kumimoji="1" lang="zh-CN" altLang="en-US" sz="900" dirty="0" smtClean="0"/>
                        <a:t>女性 </a:t>
                      </a:r>
                      <a:r>
                        <a:rPr kumimoji="1" lang="en-US" altLang="zh-CN" sz="900" dirty="0" smtClean="0"/>
                        <a:t>74.46</a:t>
                      </a:r>
                      <a:endParaRPr kumimoji="1" lang="en-US" altLang="ja-JP" sz="900" dirty="0" smtClean="0"/>
                    </a:p>
                  </a:txBody>
                  <a:tcPr anchor="ctr"/>
                </a:tc>
              </a:tr>
              <a:tr h="517667">
                <a:tc>
                  <a:txBody>
                    <a:bodyPr/>
                    <a:lstStyle/>
                    <a:p>
                      <a:r>
                        <a:rPr kumimoji="1" lang="ja-JP" altLang="en-US" sz="900" u="sng" dirty="0" smtClean="0"/>
                        <a:t>府内民間企業の</a:t>
                      </a:r>
                    </a:p>
                    <a:p>
                      <a:r>
                        <a:rPr kumimoji="1" lang="ja-JP" altLang="en-US" sz="900" u="sng" dirty="0" smtClean="0"/>
                        <a:t>障がい者実雇用率</a:t>
                      </a:r>
                      <a:r>
                        <a:rPr kumimoji="1" lang="en-US" altLang="ja-JP" sz="900" u="sng" dirty="0" smtClean="0"/>
                        <a:t>[</a:t>
                      </a:r>
                      <a:r>
                        <a:rPr kumimoji="1" lang="ja-JP" altLang="en-US" sz="900" u="sng" dirty="0" smtClean="0"/>
                        <a:t>％</a:t>
                      </a:r>
                      <a:r>
                        <a:rPr kumimoji="1" lang="en-US" altLang="ja-JP" sz="900" u="sng" dirty="0" smtClean="0"/>
                        <a:t>]</a:t>
                      </a:r>
                    </a:p>
                    <a:p>
                      <a:r>
                        <a:rPr kumimoji="1" lang="ja-JP" altLang="en-US" sz="900" u="none" dirty="0" smtClean="0"/>
                        <a:t>　目標：</a:t>
                      </a:r>
                      <a:r>
                        <a:rPr kumimoji="1" lang="en-US" altLang="ja-JP" sz="900" u="none" dirty="0" smtClean="0"/>
                        <a:t>2.0</a:t>
                      </a:r>
                      <a:r>
                        <a:rPr kumimoji="1" lang="ja-JP" altLang="en-US" sz="900" u="none" dirty="0" smtClean="0"/>
                        <a:t>以上</a:t>
                      </a:r>
                      <a:r>
                        <a:rPr kumimoji="1" lang="en-US" altLang="ja-JP" sz="700" u="none" dirty="0" smtClean="0"/>
                        <a:t>【</a:t>
                      </a:r>
                      <a:r>
                        <a:rPr kumimoji="1" lang="ja-JP" altLang="en-US" sz="700" u="none" dirty="0" smtClean="0"/>
                        <a:t>～</a:t>
                      </a:r>
                      <a:r>
                        <a:rPr kumimoji="1" lang="en-US" altLang="ja-JP" sz="700" u="none" dirty="0" smtClean="0"/>
                        <a:t>2017</a:t>
                      </a:r>
                      <a:r>
                        <a:rPr kumimoji="1" lang="ja-JP" altLang="en-US" sz="700" u="none" dirty="0" smtClean="0"/>
                        <a:t>年度</a:t>
                      </a:r>
                      <a:r>
                        <a:rPr kumimoji="1" lang="en-US" altLang="ja-JP" sz="700" u="none" dirty="0" smtClean="0"/>
                        <a:t>】</a:t>
                      </a:r>
                      <a:endParaRPr kumimoji="1" lang="en-US" altLang="ja-JP" sz="900" u="none" dirty="0" smtClean="0"/>
                    </a:p>
                    <a:p>
                      <a:r>
                        <a:rPr kumimoji="1" lang="ja-JP" altLang="en-US" sz="900" u="none" dirty="0" smtClean="0"/>
                        <a:t>　　　　　</a:t>
                      </a:r>
                      <a:r>
                        <a:rPr kumimoji="1" lang="en-US" altLang="ja-JP" sz="900" u="none" dirty="0" smtClean="0"/>
                        <a:t>2.2</a:t>
                      </a:r>
                      <a:r>
                        <a:rPr kumimoji="1" lang="ja-JP" altLang="en-US" sz="900" u="none" dirty="0" smtClean="0"/>
                        <a:t>以上</a:t>
                      </a:r>
                      <a:r>
                        <a:rPr kumimoji="1" lang="en-US" altLang="ja-JP" sz="700" u="none" dirty="0" smtClean="0"/>
                        <a:t>【2018</a:t>
                      </a:r>
                      <a:r>
                        <a:rPr kumimoji="1" lang="ja-JP" altLang="en-US" sz="700" u="none" dirty="0" smtClean="0"/>
                        <a:t>年度～</a:t>
                      </a:r>
                      <a:r>
                        <a:rPr kumimoji="1" lang="en-US" altLang="ja-JP" sz="700" u="none" dirty="0" smtClean="0"/>
                        <a:t>】</a:t>
                      </a:r>
                      <a:endParaRPr kumimoji="1" lang="ja-JP" altLang="en-US" sz="900" u="none" dirty="0"/>
                    </a:p>
                  </a:txBody>
                  <a:tcPr anchor="ctr"/>
                </a:tc>
                <a:tc>
                  <a:txBody>
                    <a:bodyPr/>
                    <a:lstStyle/>
                    <a:p>
                      <a:r>
                        <a:rPr kumimoji="1" lang="en-US" altLang="ja-JP" sz="900" dirty="0" smtClean="0"/>
                        <a:t>【2015</a:t>
                      </a:r>
                      <a:r>
                        <a:rPr kumimoji="1" lang="ja-JP" altLang="en-US" sz="900" dirty="0" smtClean="0"/>
                        <a:t>年度</a:t>
                      </a:r>
                      <a:r>
                        <a:rPr kumimoji="1" lang="en-US" altLang="ja-JP" sz="900" dirty="0" smtClean="0"/>
                        <a:t>】</a:t>
                      </a:r>
                    </a:p>
                    <a:p>
                      <a:pPr algn="ctr"/>
                      <a:r>
                        <a:rPr kumimoji="1" lang="en-US" altLang="zh-CN" sz="900" dirty="0" smtClean="0"/>
                        <a:t>1.84</a:t>
                      </a:r>
                    </a:p>
                  </a:txBody>
                  <a:tcPr anchor="ctr"/>
                </a:tc>
                <a:tc>
                  <a:txBody>
                    <a:bodyPr/>
                    <a:lstStyle/>
                    <a:p>
                      <a:r>
                        <a:rPr kumimoji="1" lang="en-US" altLang="ja-JP" sz="900" dirty="0" smtClean="0"/>
                        <a:t>【2016</a:t>
                      </a:r>
                      <a:r>
                        <a:rPr kumimoji="1" lang="ja-JP" altLang="en-US" sz="900" dirty="0" smtClean="0"/>
                        <a:t>年度</a:t>
                      </a:r>
                      <a:r>
                        <a:rPr kumimoji="1" lang="en-US" altLang="ja-JP" sz="900" dirty="0" smtClean="0"/>
                        <a:t>】</a:t>
                      </a:r>
                    </a:p>
                    <a:p>
                      <a:pPr algn="ctr"/>
                      <a:r>
                        <a:rPr kumimoji="1" lang="en-US" altLang="zh-CN" sz="900" dirty="0" smtClean="0"/>
                        <a:t>1.88</a:t>
                      </a:r>
                    </a:p>
                  </a:txBody>
                  <a:tcPr anchor="ctr">
                    <a:solidFill>
                      <a:schemeClr val="bg1">
                        <a:lumMod val="95000"/>
                      </a:schemeClr>
                    </a:solidFill>
                  </a:tcPr>
                </a:tc>
                <a:tc>
                  <a:txBody>
                    <a:bodyPr/>
                    <a:lstStyle/>
                    <a:p>
                      <a:r>
                        <a:rPr kumimoji="1" lang="en-US" altLang="ja-JP" sz="900" dirty="0" smtClean="0"/>
                        <a:t>【2017</a:t>
                      </a:r>
                      <a:r>
                        <a:rPr kumimoji="1" lang="ja-JP" altLang="en-US" sz="900" dirty="0" smtClean="0"/>
                        <a:t>年度</a:t>
                      </a:r>
                      <a:r>
                        <a:rPr kumimoji="1" lang="en-US" altLang="ja-JP" sz="900" dirty="0" smtClean="0"/>
                        <a:t>】</a:t>
                      </a:r>
                    </a:p>
                    <a:p>
                      <a:pPr algn="ctr"/>
                      <a:r>
                        <a:rPr kumimoji="1" lang="en-US" altLang="zh-CN" sz="900" dirty="0" smtClean="0"/>
                        <a:t>1.92</a:t>
                      </a:r>
                    </a:p>
                  </a:txBody>
                  <a:tcPr anchor="ctr"/>
                </a:tc>
              </a:tr>
            </a:tbl>
          </a:graphicData>
        </a:graphic>
      </p:graphicFrame>
      <p:sp>
        <p:nvSpPr>
          <p:cNvPr id="35" name="正方形/長方形 34"/>
          <p:cNvSpPr/>
          <p:nvPr/>
        </p:nvSpPr>
        <p:spPr>
          <a:xfrm>
            <a:off x="5344600" y="2435384"/>
            <a:ext cx="845518" cy="214574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フローチャート : 組合せ 35"/>
          <p:cNvSpPr/>
          <p:nvPr/>
        </p:nvSpPr>
        <p:spPr>
          <a:xfrm rot="16200000">
            <a:off x="5722647" y="3286466"/>
            <a:ext cx="1155088" cy="144014"/>
          </a:xfrm>
          <a:prstGeom prst="flowChartMerge">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6447606" y="2435984"/>
            <a:ext cx="2588890" cy="923330"/>
          </a:xfrm>
          <a:prstGeom prst="rect">
            <a:avLst/>
          </a:prstGeom>
          <a:noFill/>
          <a:ln>
            <a:solidFill>
              <a:schemeClr val="tx1"/>
            </a:solidFill>
          </a:ln>
        </p:spPr>
        <p:txBody>
          <a:bodyPr wrap="square" rtlCol="0">
            <a:spAutoFit/>
          </a:bodyPr>
          <a:lstStyle/>
          <a:p>
            <a:r>
              <a:rPr lang="ja-JP" altLang="en-US" sz="900" dirty="0" smtClean="0"/>
              <a:t>・</a:t>
            </a:r>
            <a:r>
              <a:rPr lang="en-US" altLang="ja-JP" sz="900" dirty="0" smtClean="0"/>
              <a:t>5</a:t>
            </a:r>
            <a:r>
              <a:rPr lang="ja-JP" altLang="en-US" sz="900" dirty="0" smtClean="0"/>
              <a:t>年間の平均寿命の伸びは、</a:t>
            </a:r>
            <a:endParaRPr lang="en-US" altLang="ja-JP" sz="900" dirty="0" smtClean="0"/>
          </a:p>
          <a:p>
            <a:r>
              <a:rPr lang="ja-JP" altLang="en-US" sz="900" dirty="0"/>
              <a:t>　</a:t>
            </a:r>
            <a:r>
              <a:rPr lang="ja-JP" altLang="en-US" sz="900" dirty="0" smtClean="0"/>
              <a:t>男性：</a:t>
            </a:r>
            <a:r>
              <a:rPr lang="en-US" altLang="ja-JP" sz="900" dirty="0" smtClean="0"/>
              <a:t>+1.24</a:t>
            </a:r>
            <a:r>
              <a:rPr lang="ja-JP" altLang="en-US" sz="900" dirty="0" smtClean="0"/>
              <a:t>歳、女性：</a:t>
            </a:r>
            <a:r>
              <a:rPr lang="en-US" altLang="ja-JP" sz="900" dirty="0" smtClean="0"/>
              <a:t>+0.80</a:t>
            </a:r>
            <a:r>
              <a:rPr lang="ja-JP" altLang="en-US" sz="900" dirty="0" smtClean="0"/>
              <a:t>歳</a:t>
            </a:r>
            <a:endParaRPr lang="en-US" altLang="ja-JP" sz="900" dirty="0" smtClean="0"/>
          </a:p>
          <a:p>
            <a:r>
              <a:rPr lang="ja-JP" altLang="en-US" sz="900" dirty="0"/>
              <a:t>　</a:t>
            </a:r>
            <a:r>
              <a:rPr lang="en-US" altLang="ja-JP" sz="900" dirty="0" smtClean="0"/>
              <a:t>6</a:t>
            </a:r>
            <a:r>
              <a:rPr lang="ja-JP" altLang="en-US" sz="900" dirty="0" smtClean="0"/>
              <a:t>年間の健康寿命の伸びは、</a:t>
            </a:r>
            <a:endParaRPr lang="en-US" altLang="ja-JP" sz="900" dirty="0" smtClean="0"/>
          </a:p>
          <a:p>
            <a:r>
              <a:rPr lang="ja-JP" altLang="en-US" sz="900" dirty="0"/>
              <a:t>　男性</a:t>
            </a:r>
            <a:r>
              <a:rPr lang="ja-JP" altLang="en-US" sz="900" dirty="0" smtClean="0"/>
              <a:t>：</a:t>
            </a:r>
            <a:r>
              <a:rPr lang="en-US" altLang="ja-JP" sz="900" dirty="0" smtClean="0"/>
              <a:t>+2.11</a:t>
            </a:r>
            <a:r>
              <a:rPr lang="ja-JP" altLang="en-US" sz="900" dirty="0" smtClean="0"/>
              <a:t>歳</a:t>
            </a:r>
            <a:r>
              <a:rPr lang="ja-JP" altLang="en-US" sz="900" dirty="0"/>
              <a:t>、女性</a:t>
            </a:r>
            <a:r>
              <a:rPr lang="ja-JP" altLang="en-US" sz="900" dirty="0" smtClean="0"/>
              <a:t>：</a:t>
            </a:r>
            <a:r>
              <a:rPr lang="en-US" altLang="ja-JP" sz="900" dirty="0" smtClean="0"/>
              <a:t>+1.91</a:t>
            </a:r>
            <a:r>
              <a:rPr lang="ja-JP" altLang="en-US" sz="900" dirty="0" smtClean="0"/>
              <a:t>歳</a:t>
            </a:r>
            <a:r>
              <a:rPr lang="ja-JP" altLang="en-US" sz="900" dirty="0"/>
              <a:t>となっている</a:t>
            </a:r>
            <a:r>
              <a:rPr lang="ja-JP" altLang="en-US" sz="900" dirty="0" smtClean="0"/>
              <a:t>。</a:t>
            </a:r>
            <a:endParaRPr lang="en-US" altLang="ja-JP" sz="900" dirty="0" smtClean="0"/>
          </a:p>
          <a:p>
            <a:r>
              <a:rPr lang="ja-JP" altLang="en-US" sz="900" dirty="0" smtClean="0"/>
              <a:t>・障がい者の雇用率は、改善傾向にあるが、目標には及ばず。引き続き、さらなる取組みが必要。</a:t>
            </a:r>
            <a:endParaRPr lang="en-US" altLang="ja-JP" sz="900" dirty="0"/>
          </a:p>
        </p:txBody>
      </p:sp>
      <p:sp>
        <p:nvSpPr>
          <p:cNvPr id="39" name="フローチャート : 組合せ 38"/>
          <p:cNvSpPr/>
          <p:nvPr/>
        </p:nvSpPr>
        <p:spPr>
          <a:xfrm rot="16200000">
            <a:off x="5722647" y="5299729"/>
            <a:ext cx="1155088" cy="144014"/>
          </a:xfrm>
          <a:prstGeom prst="flowChartMerge">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35496" y="5682734"/>
            <a:ext cx="1944216" cy="338554"/>
          </a:xfrm>
          <a:prstGeom prst="rect">
            <a:avLst/>
          </a:prstGeom>
          <a:noFill/>
        </p:spPr>
        <p:txBody>
          <a:bodyPr wrap="square" rtlCol="0">
            <a:spAutoFit/>
          </a:bodyPr>
          <a:lstStyle/>
          <a:p>
            <a:r>
              <a:rPr lang="ja-JP" altLang="en-US" sz="800" u="sng" dirty="0" smtClean="0"/>
              <a:t>（　　）内は取組実績</a:t>
            </a:r>
            <a:endParaRPr lang="en-US" altLang="ja-JP" sz="800" u="sng" dirty="0" smtClean="0"/>
          </a:p>
          <a:p>
            <a:r>
              <a:rPr lang="ja-JP" altLang="en-US" sz="800" u="sng" dirty="0" smtClean="0"/>
              <a:t>☆は、地方創生関連交付金等活用事業</a:t>
            </a:r>
            <a:endParaRPr lang="en-US" altLang="ja-JP" sz="1100" u="sng" dirty="0" smtClean="0"/>
          </a:p>
        </p:txBody>
      </p:sp>
      <p:sp>
        <p:nvSpPr>
          <p:cNvPr id="3" name="スライド番号プレースホルダー 2"/>
          <p:cNvSpPr>
            <a:spLocks noGrp="1"/>
          </p:cNvSpPr>
          <p:nvPr>
            <p:ph type="sldNum" sz="quarter" idx="12"/>
          </p:nvPr>
        </p:nvSpPr>
        <p:spPr>
          <a:xfrm>
            <a:off x="7010400" y="6597669"/>
            <a:ext cx="2133600" cy="242878"/>
          </a:xfrm>
        </p:spPr>
        <p:txBody>
          <a:bodyPr/>
          <a:lstStyle/>
          <a:p>
            <a:fld id="{D2D8002D-B5B0-4BAC-B1F6-782DDCCE6D9C}" type="slidenum">
              <a:rPr kumimoji="1" lang="ja-JP" altLang="en-US" sz="1600" smtClean="0"/>
              <a:t>2</a:t>
            </a:fld>
            <a:endParaRPr kumimoji="1" lang="ja-JP" altLang="en-US" sz="1600" dirty="0"/>
          </a:p>
        </p:txBody>
      </p:sp>
      <p:sp>
        <p:nvSpPr>
          <p:cNvPr id="23" name="正方形/長方形 22"/>
          <p:cNvSpPr/>
          <p:nvPr/>
        </p:nvSpPr>
        <p:spPr>
          <a:xfrm>
            <a:off x="5940152" y="3326260"/>
            <a:ext cx="288032" cy="2467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rPr>
              <a:t>★</a:t>
            </a:r>
            <a:endParaRPr kumimoji="1" lang="ja-JP" altLang="en-US" dirty="0">
              <a:solidFill>
                <a:schemeClr val="tx1"/>
              </a:solidFill>
            </a:endParaRPr>
          </a:p>
        </p:txBody>
      </p:sp>
      <p:sp>
        <p:nvSpPr>
          <p:cNvPr id="25" name="正方形/長方形 24"/>
          <p:cNvSpPr/>
          <p:nvPr/>
        </p:nvSpPr>
        <p:spPr>
          <a:xfrm>
            <a:off x="5940152" y="4982444"/>
            <a:ext cx="288032" cy="2467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rPr>
              <a:t>★</a:t>
            </a:r>
            <a:endParaRPr kumimoji="1" lang="ja-JP" altLang="en-US" dirty="0">
              <a:solidFill>
                <a:schemeClr val="tx1"/>
              </a:solidFill>
            </a:endParaRPr>
          </a:p>
        </p:txBody>
      </p:sp>
      <p:sp>
        <p:nvSpPr>
          <p:cNvPr id="26" name="正方形/長方形 25"/>
          <p:cNvSpPr/>
          <p:nvPr/>
        </p:nvSpPr>
        <p:spPr>
          <a:xfrm>
            <a:off x="5940152" y="5517232"/>
            <a:ext cx="288032" cy="2467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rPr>
              <a:t>★</a:t>
            </a:r>
            <a:endParaRPr kumimoji="1" lang="ja-JP" altLang="en-US" dirty="0">
              <a:solidFill>
                <a:schemeClr val="tx1"/>
              </a:solidFill>
            </a:endParaRPr>
          </a:p>
        </p:txBody>
      </p:sp>
    </p:spTree>
    <p:extLst>
      <p:ext uri="{BB962C8B-B14F-4D97-AF65-F5344CB8AC3E}">
        <p14:creationId xmlns:p14="http://schemas.microsoft.com/office/powerpoint/2010/main" val="3238117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
            <a:ext cx="9144000" cy="620688"/>
          </a:xfrm>
          <a:solidFill>
            <a:srgbClr val="3366FF"/>
          </a:solidFill>
          <a:ln>
            <a:solidFill>
              <a:srgbClr val="3366FF"/>
            </a:solidFill>
          </a:ln>
        </p:spPr>
        <p:txBody>
          <a:bodyPr>
            <a:noAutofit/>
          </a:bodyPr>
          <a:lstStyle/>
          <a:p>
            <a:pPr algn="l"/>
            <a:r>
              <a:rPr lang="ja-JP" altLang="en-US" sz="1600" b="1" dirty="0" smtClean="0">
                <a:solidFill>
                  <a:schemeClr val="bg1"/>
                </a:solidFill>
                <a:latin typeface="+mj-ea"/>
                <a:cs typeface="Meiryo UI" panose="020B0604030504040204" pitchFamily="50" charset="-128"/>
              </a:rPr>
              <a:t>方向性</a:t>
            </a:r>
            <a:r>
              <a:rPr lang="en-US" altLang="ja-JP" sz="1600" b="1" dirty="0">
                <a:solidFill>
                  <a:schemeClr val="bg1"/>
                </a:solidFill>
                <a:latin typeface="+mj-ea"/>
                <a:cs typeface="Meiryo UI" panose="020B0604030504040204" pitchFamily="50" charset="-128"/>
              </a:rPr>
              <a:t>Ⅲ</a:t>
            </a:r>
            <a:r>
              <a:rPr lang="ja-JP" altLang="en-US" sz="1600" b="1" dirty="0" smtClean="0">
                <a:solidFill>
                  <a:schemeClr val="bg1"/>
                </a:solidFill>
                <a:latin typeface="+mj-ea"/>
                <a:cs typeface="Meiryo UI" panose="020B0604030504040204" pitchFamily="50" charset="-128"/>
              </a:rPr>
              <a:t>）</a:t>
            </a:r>
            <a:r>
              <a:rPr kumimoji="1" lang="ja-JP" altLang="en-US" sz="2400" b="1" dirty="0" smtClean="0">
                <a:solidFill>
                  <a:schemeClr val="bg1"/>
                </a:solidFill>
                <a:latin typeface="+mj-ea"/>
                <a:cs typeface="Meiryo UI" panose="020B0604030504040204" pitchFamily="50" charset="-128"/>
              </a:rPr>
              <a:t>東西二極の一極としての社会経済構造の構築</a:t>
            </a:r>
            <a:endParaRPr kumimoji="1" lang="ja-JP" altLang="en-US" sz="2400" b="1" dirty="0">
              <a:solidFill>
                <a:schemeClr val="bg1"/>
              </a:solidFill>
              <a:latin typeface="+mj-ea"/>
              <a:cs typeface="Meiryo UI" panose="020B0604030504040204" pitchFamily="50" charset="-128"/>
            </a:endParaRPr>
          </a:p>
        </p:txBody>
      </p:sp>
      <p:sp>
        <p:nvSpPr>
          <p:cNvPr id="10" name="テキスト ボックス 9"/>
          <p:cNvSpPr txBox="1"/>
          <p:nvPr/>
        </p:nvSpPr>
        <p:spPr>
          <a:xfrm>
            <a:off x="35496" y="692696"/>
            <a:ext cx="8352928" cy="276999"/>
          </a:xfrm>
          <a:prstGeom prst="rect">
            <a:avLst/>
          </a:prstGeom>
          <a:noFill/>
        </p:spPr>
        <p:txBody>
          <a:bodyPr wrap="square" rtlCol="0">
            <a:spAutoFit/>
          </a:bodyPr>
          <a:lstStyle/>
          <a:p>
            <a:r>
              <a:rPr lang="en-US" altLang="ja-JP" sz="1200" b="1" dirty="0" smtClean="0"/>
              <a:t>【</a:t>
            </a:r>
            <a:r>
              <a:rPr lang="ja-JP" altLang="en-US" sz="1200" b="1" dirty="0" smtClean="0"/>
              <a:t>基本的方向性</a:t>
            </a:r>
            <a:r>
              <a:rPr lang="en-US" altLang="ja-JP" sz="1200" b="1" dirty="0" smtClean="0"/>
              <a:t>】</a:t>
            </a:r>
            <a:endParaRPr kumimoji="1" lang="ja-JP" altLang="en-US" sz="1200" b="1" dirty="0"/>
          </a:p>
        </p:txBody>
      </p:sp>
      <p:sp>
        <p:nvSpPr>
          <p:cNvPr id="16" name="テキスト ボックス 15"/>
          <p:cNvSpPr txBox="1"/>
          <p:nvPr/>
        </p:nvSpPr>
        <p:spPr>
          <a:xfrm>
            <a:off x="35496" y="5387151"/>
            <a:ext cx="2016224" cy="1354217"/>
          </a:xfrm>
          <a:prstGeom prst="rect">
            <a:avLst/>
          </a:prstGeom>
          <a:noFill/>
          <a:ln>
            <a:solidFill>
              <a:schemeClr val="tx1"/>
            </a:solidFill>
          </a:ln>
        </p:spPr>
        <p:txBody>
          <a:bodyPr wrap="square" rtlCol="0">
            <a:spAutoFit/>
          </a:bodyPr>
          <a:lstStyle/>
          <a:p>
            <a:r>
              <a:rPr lang="ja-JP" altLang="en-US" sz="1000" u="sng" dirty="0" smtClean="0"/>
              <a:t>基本目標⑥</a:t>
            </a:r>
            <a:endParaRPr lang="en-US" altLang="ja-JP" sz="800" dirty="0" smtClean="0"/>
          </a:p>
          <a:p>
            <a:r>
              <a:rPr lang="ja-JP" altLang="en-US" sz="900" dirty="0"/>
              <a:t>☆</a:t>
            </a:r>
            <a:r>
              <a:rPr lang="ja-JP" altLang="en-US" sz="900" dirty="0" smtClean="0"/>
              <a:t> 大阪観光局運営事業費</a:t>
            </a:r>
            <a:endParaRPr lang="en-US" altLang="ja-JP" sz="900" dirty="0" smtClean="0"/>
          </a:p>
          <a:p>
            <a:r>
              <a:rPr lang="ja-JP" altLang="en-US" sz="900" dirty="0" smtClean="0"/>
              <a:t>　・来阪外国人旅行者数（</a:t>
            </a:r>
            <a:r>
              <a:rPr lang="en-US" altLang="ja-JP" sz="900" dirty="0" smtClean="0"/>
              <a:t>1,111</a:t>
            </a:r>
            <a:r>
              <a:rPr lang="ja-JP" altLang="en-US" sz="900" dirty="0" smtClean="0"/>
              <a:t>万人）</a:t>
            </a:r>
            <a:endParaRPr lang="en-US" altLang="ja-JP" sz="900" dirty="0" smtClean="0"/>
          </a:p>
          <a:p>
            <a:r>
              <a:rPr lang="ja-JP" altLang="en-US" sz="900" dirty="0"/>
              <a:t>　</a:t>
            </a:r>
            <a:r>
              <a:rPr lang="ja-JP" altLang="en-US" sz="900" dirty="0" smtClean="0"/>
              <a:t>・外国人旅行消費額 （</a:t>
            </a:r>
            <a:r>
              <a:rPr lang="en-US" altLang="ja-JP" sz="900" dirty="0" smtClean="0"/>
              <a:t>9,700</a:t>
            </a:r>
            <a:r>
              <a:rPr lang="ja-JP" altLang="en-US" sz="900" dirty="0" smtClean="0"/>
              <a:t>億円）</a:t>
            </a:r>
            <a:endParaRPr lang="en-US" altLang="ja-JP" sz="900" dirty="0" smtClean="0"/>
          </a:p>
          <a:p>
            <a:r>
              <a:rPr lang="ja-JP" altLang="en-US" sz="900" dirty="0"/>
              <a:t>　</a:t>
            </a:r>
            <a:r>
              <a:rPr lang="ja-JP" altLang="en-US" sz="900" dirty="0" smtClean="0"/>
              <a:t>・延べ宿泊者数　（</a:t>
            </a:r>
            <a:r>
              <a:rPr lang="en-US" altLang="ja-JP" sz="900" dirty="0" smtClean="0"/>
              <a:t>3,275</a:t>
            </a:r>
            <a:r>
              <a:rPr lang="ja-JP" altLang="en-US" sz="900" dirty="0" smtClean="0"/>
              <a:t>万人）</a:t>
            </a:r>
            <a:endParaRPr lang="en-US" altLang="ja-JP" sz="900" dirty="0" smtClean="0"/>
          </a:p>
          <a:p>
            <a:endParaRPr lang="en-US" altLang="ja-JP" sz="900" dirty="0"/>
          </a:p>
          <a:p>
            <a:r>
              <a:rPr lang="ja-JP" altLang="en-US" sz="900" dirty="0" smtClean="0"/>
              <a:t>○ 水と光とみどりのまちづくり推進事業</a:t>
            </a:r>
            <a:endParaRPr lang="en-US" altLang="ja-JP" sz="900" dirty="0" smtClean="0"/>
          </a:p>
          <a:p>
            <a:r>
              <a:rPr lang="ja-JP" altLang="en-US" sz="900" dirty="0"/>
              <a:t>　</a:t>
            </a:r>
            <a:r>
              <a:rPr lang="ja-JP" altLang="en-US" sz="900" dirty="0" smtClean="0"/>
              <a:t>・舟運利用者数（</a:t>
            </a:r>
            <a:r>
              <a:rPr lang="en-US" altLang="ja-JP" sz="900" dirty="0" smtClean="0"/>
              <a:t>120</a:t>
            </a:r>
            <a:r>
              <a:rPr lang="ja-JP" altLang="en-US" sz="900" dirty="0" smtClean="0"/>
              <a:t>万人）</a:t>
            </a:r>
            <a:endParaRPr lang="en-US" altLang="ja-JP" sz="900" dirty="0" smtClean="0"/>
          </a:p>
        </p:txBody>
      </p:sp>
      <p:sp>
        <p:nvSpPr>
          <p:cNvPr id="17" name="テキスト ボックス 16"/>
          <p:cNvSpPr txBox="1"/>
          <p:nvPr/>
        </p:nvSpPr>
        <p:spPr>
          <a:xfrm>
            <a:off x="35496" y="2359914"/>
            <a:ext cx="3096344" cy="261610"/>
          </a:xfrm>
          <a:prstGeom prst="rect">
            <a:avLst/>
          </a:prstGeom>
          <a:noFill/>
        </p:spPr>
        <p:txBody>
          <a:bodyPr wrap="square" rtlCol="0">
            <a:spAutoFit/>
          </a:bodyPr>
          <a:lstStyle/>
          <a:p>
            <a:r>
              <a:rPr lang="en-US" altLang="ja-JP" sz="1050" b="1" dirty="0" smtClean="0"/>
              <a:t>【</a:t>
            </a:r>
            <a:r>
              <a:rPr lang="ja-JP" altLang="en-US" sz="1050" b="1" dirty="0"/>
              <a:t>主</a:t>
            </a:r>
            <a:r>
              <a:rPr lang="ja-JP" altLang="en-US" sz="1050" b="1" dirty="0" smtClean="0"/>
              <a:t>な取組み（</a:t>
            </a:r>
            <a:r>
              <a:rPr lang="en-US" altLang="ja-JP" sz="1050" b="1" dirty="0" smtClean="0"/>
              <a:t>2017</a:t>
            </a:r>
            <a:r>
              <a:rPr lang="ja-JP" altLang="en-US" sz="1050" b="1" dirty="0" smtClean="0"/>
              <a:t>年度）</a:t>
            </a:r>
            <a:r>
              <a:rPr lang="en-US" altLang="ja-JP" sz="1050" b="1" dirty="0" smtClean="0"/>
              <a:t>】</a:t>
            </a:r>
            <a:endParaRPr lang="en-US" altLang="ja-JP" sz="600" dirty="0" smtClean="0"/>
          </a:p>
        </p:txBody>
      </p:sp>
      <p:sp>
        <p:nvSpPr>
          <p:cNvPr id="18" name="テキスト ボックス 17"/>
          <p:cNvSpPr txBox="1"/>
          <p:nvPr/>
        </p:nvSpPr>
        <p:spPr>
          <a:xfrm>
            <a:off x="2195736" y="2359914"/>
            <a:ext cx="2016224" cy="261610"/>
          </a:xfrm>
          <a:prstGeom prst="rect">
            <a:avLst/>
          </a:prstGeom>
          <a:noFill/>
        </p:spPr>
        <p:txBody>
          <a:bodyPr wrap="square" rtlCol="0">
            <a:spAutoFit/>
          </a:bodyPr>
          <a:lstStyle/>
          <a:p>
            <a:r>
              <a:rPr lang="en-US" altLang="ja-JP" sz="1050" b="1" dirty="0" smtClean="0"/>
              <a:t>【</a:t>
            </a:r>
            <a:r>
              <a:rPr lang="ja-JP" altLang="en-US" sz="1050" b="1" dirty="0" smtClean="0"/>
              <a:t>具体的目標の進捗状況</a:t>
            </a:r>
            <a:r>
              <a:rPr lang="en-US" altLang="ja-JP" sz="1050" b="1" dirty="0" smtClean="0"/>
              <a:t>】</a:t>
            </a:r>
            <a:endParaRPr kumimoji="1" lang="ja-JP" altLang="en-US" sz="1050" b="1" dirty="0"/>
          </a:p>
        </p:txBody>
      </p:sp>
      <p:sp>
        <p:nvSpPr>
          <p:cNvPr id="19" name="テキスト ボックス 18"/>
          <p:cNvSpPr txBox="1"/>
          <p:nvPr/>
        </p:nvSpPr>
        <p:spPr>
          <a:xfrm>
            <a:off x="6300192" y="2359914"/>
            <a:ext cx="2016224" cy="261610"/>
          </a:xfrm>
          <a:prstGeom prst="rect">
            <a:avLst/>
          </a:prstGeom>
          <a:noFill/>
        </p:spPr>
        <p:txBody>
          <a:bodyPr wrap="square" rtlCol="0">
            <a:spAutoFit/>
          </a:bodyPr>
          <a:lstStyle/>
          <a:p>
            <a:r>
              <a:rPr lang="en-US" altLang="ja-JP" sz="1050" b="1" dirty="0" smtClean="0"/>
              <a:t>【</a:t>
            </a:r>
            <a:r>
              <a:rPr lang="ja-JP" altLang="en-US" sz="1050" b="1" dirty="0" smtClean="0"/>
              <a:t>実績に対する評価</a:t>
            </a:r>
            <a:r>
              <a:rPr lang="en-US" altLang="ja-JP" sz="1050" b="1" dirty="0" smtClean="0"/>
              <a:t>】</a:t>
            </a:r>
            <a:endParaRPr kumimoji="1" lang="ja-JP" altLang="en-US" sz="1050" b="1" dirty="0"/>
          </a:p>
        </p:txBody>
      </p:sp>
      <p:sp>
        <p:nvSpPr>
          <p:cNvPr id="22" name="テキスト ボックス 21"/>
          <p:cNvSpPr txBox="1"/>
          <p:nvPr/>
        </p:nvSpPr>
        <p:spPr>
          <a:xfrm>
            <a:off x="6447605" y="4509120"/>
            <a:ext cx="2592289" cy="1200329"/>
          </a:xfrm>
          <a:prstGeom prst="rect">
            <a:avLst/>
          </a:prstGeom>
          <a:noFill/>
          <a:ln>
            <a:solidFill>
              <a:schemeClr val="tx1"/>
            </a:solidFill>
          </a:ln>
        </p:spPr>
        <p:txBody>
          <a:bodyPr wrap="square" rtlCol="0">
            <a:spAutoFit/>
          </a:bodyPr>
          <a:lstStyle/>
          <a:p>
            <a:r>
              <a:rPr lang="ja-JP" altLang="en-US" sz="900" dirty="0" smtClean="0"/>
              <a:t>・</a:t>
            </a:r>
            <a:r>
              <a:rPr lang="en-US" altLang="ja-JP" sz="900" dirty="0" smtClean="0"/>
              <a:t>2017</a:t>
            </a:r>
            <a:r>
              <a:rPr lang="ja-JP" altLang="en-US" sz="900" dirty="0" smtClean="0"/>
              <a:t>年の目標（</a:t>
            </a:r>
            <a:r>
              <a:rPr lang="en-US" altLang="ja-JP" sz="900" dirty="0" smtClean="0"/>
              <a:t>1,045</a:t>
            </a:r>
            <a:r>
              <a:rPr lang="ja-JP" altLang="en-US" sz="900" dirty="0" smtClean="0"/>
              <a:t>万人）は達成。</a:t>
            </a:r>
            <a:r>
              <a:rPr lang="ja-JP" altLang="en-US" sz="900" dirty="0"/>
              <a:t>引き続き、受入環境整備やさらなる魅力づくりなど、観光振興に積極的に取り組んでいく</a:t>
            </a:r>
            <a:r>
              <a:rPr lang="ja-JP" altLang="en-US" sz="900" dirty="0" smtClean="0"/>
              <a:t>。</a:t>
            </a:r>
            <a:endParaRPr lang="en-US" altLang="ja-JP" sz="900" dirty="0" smtClean="0"/>
          </a:p>
          <a:p>
            <a:r>
              <a:rPr lang="ja-JP" altLang="en-US" sz="900" dirty="0" smtClean="0"/>
              <a:t>・</a:t>
            </a:r>
            <a:r>
              <a:rPr lang="en-US" altLang="ja-JP" sz="900" dirty="0" smtClean="0"/>
              <a:t>2016</a:t>
            </a:r>
            <a:r>
              <a:rPr lang="ja-JP" altLang="en-US" sz="900" dirty="0" smtClean="0"/>
              <a:t>年</a:t>
            </a:r>
            <a:r>
              <a:rPr lang="ja-JP" altLang="en-US" sz="900" dirty="0"/>
              <a:t>の超過率</a:t>
            </a:r>
            <a:r>
              <a:rPr lang="en-US" altLang="ja-JP" sz="900" dirty="0" smtClean="0"/>
              <a:t>0.126</a:t>
            </a:r>
            <a:r>
              <a:rPr lang="ja-JP" altLang="en-US" sz="900" dirty="0" smtClean="0"/>
              <a:t>（</a:t>
            </a:r>
            <a:r>
              <a:rPr lang="ja-JP" altLang="en-US" sz="900" dirty="0"/>
              <a:t>超過数</a:t>
            </a:r>
            <a:r>
              <a:rPr lang="en-US" altLang="ja-JP" sz="900" dirty="0" smtClean="0"/>
              <a:t>11,086</a:t>
            </a:r>
            <a:r>
              <a:rPr lang="ja-JP" altLang="en-US" sz="900" dirty="0" smtClean="0"/>
              <a:t>人</a:t>
            </a:r>
            <a:r>
              <a:rPr lang="ja-JP" altLang="en-US" sz="900" dirty="0"/>
              <a:t>）に対し</a:t>
            </a:r>
            <a:r>
              <a:rPr lang="ja-JP" altLang="en-US" sz="900" dirty="0" smtClean="0"/>
              <a:t>、</a:t>
            </a:r>
            <a:r>
              <a:rPr lang="en-US" altLang="ja-JP" sz="900" dirty="0" smtClean="0"/>
              <a:t>2017</a:t>
            </a:r>
            <a:r>
              <a:rPr lang="ja-JP" altLang="en-US" sz="900" dirty="0" smtClean="0"/>
              <a:t>年</a:t>
            </a:r>
            <a:r>
              <a:rPr lang="ja-JP" altLang="en-US" sz="900" dirty="0"/>
              <a:t>の超過率</a:t>
            </a:r>
            <a:r>
              <a:rPr lang="en-US" altLang="ja-JP" sz="900" dirty="0" smtClean="0"/>
              <a:t>0.123</a:t>
            </a:r>
            <a:r>
              <a:rPr lang="ja-JP" altLang="en-US" sz="900" dirty="0" smtClean="0"/>
              <a:t>（</a:t>
            </a:r>
            <a:r>
              <a:rPr lang="ja-JP" altLang="en-US" sz="900" dirty="0"/>
              <a:t>超過数</a:t>
            </a:r>
            <a:r>
              <a:rPr lang="en-US" altLang="ja-JP" sz="900" dirty="0" smtClean="0"/>
              <a:t>10,657</a:t>
            </a:r>
            <a:r>
              <a:rPr lang="ja-JP" altLang="en-US" sz="900" dirty="0" smtClean="0"/>
              <a:t>人</a:t>
            </a:r>
            <a:r>
              <a:rPr lang="ja-JP" altLang="en-US" sz="900" dirty="0"/>
              <a:t>）と、前年を</a:t>
            </a:r>
            <a:r>
              <a:rPr lang="ja-JP" altLang="en-US" sz="900" dirty="0" smtClean="0"/>
              <a:t>下回っているが、</a:t>
            </a:r>
            <a:r>
              <a:rPr lang="ja-JP" altLang="en-US" sz="900" dirty="0"/>
              <a:t>毎年</a:t>
            </a:r>
            <a:r>
              <a:rPr lang="en-US" altLang="ja-JP" sz="900" dirty="0"/>
              <a:t>1</a:t>
            </a:r>
            <a:r>
              <a:rPr lang="ja-JP" altLang="en-US" sz="900" dirty="0"/>
              <a:t>万人</a:t>
            </a:r>
            <a:r>
              <a:rPr lang="ja-JP" altLang="en-US" sz="900" dirty="0" smtClean="0"/>
              <a:t>以上、東京圏への転出</a:t>
            </a:r>
            <a:r>
              <a:rPr lang="ja-JP" altLang="en-US" sz="900" dirty="0"/>
              <a:t>超過が続いており、引き続き、取組みを推進していく必要がある</a:t>
            </a:r>
            <a:r>
              <a:rPr lang="ja-JP" altLang="en-US" sz="900" dirty="0" smtClean="0"/>
              <a:t>。</a:t>
            </a:r>
            <a:endParaRPr lang="en-US" altLang="ja-JP" sz="900" dirty="0" smtClean="0"/>
          </a:p>
        </p:txBody>
      </p:sp>
      <p:sp>
        <p:nvSpPr>
          <p:cNvPr id="27" name="角丸四角形 26"/>
          <p:cNvSpPr/>
          <p:nvPr/>
        </p:nvSpPr>
        <p:spPr>
          <a:xfrm>
            <a:off x="6444208" y="3573016"/>
            <a:ext cx="2592289" cy="360040"/>
          </a:xfrm>
          <a:prstGeom prst="roundRect">
            <a:avLst/>
          </a:prstGeom>
          <a:solidFill>
            <a:schemeClr val="accent1">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rPr>
              <a:t>＜参考指標＞　</a:t>
            </a:r>
            <a:endParaRPr kumimoji="1" lang="en-US" altLang="ja-JP" sz="900" dirty="0" smtClean="0">
              <a:solidFill>
                <a:schemeClr val="tx1"/>
              </a:solidFill>
            </a:endParaRPr>
          </a:p>
          <a:p>
            <a:r>
              <a:rPr lang="ja-JP" altLang="en-US" sz="900" dirty="0" smtClean="0">
                <a:solidFill>
                  <a:schemeClr val="tx1"/>
                </a:solidFill>
              </a:rPr>
              <a:t>経済成長率、大阪の開業数・廃業数</a:t>
            </a:r>
            <a:endParaRPr kumimoji="1" lang="ja-JP" altLang="en-US" sz="900" dirty="0">
              <a:solidFill>
                <a:schemeClr val="tx1"/>
              </a:solidFill>
            </a:endParaRPr>
          </a:p>
        </p:txBody>
      </p:sp>
      <p:sp>
        <p:nvSpPr>
          <p:cNvPr id="28" name="角丸四角形 27"/>
          <p:cNvSpPr/>
          <p:nvPr/>
        </p:nvSpPr>
        <p:spPr>
          <a:xfrm>
            <a:off x="6447605" y="5805264"/>
            <a:ext cx="2592289" cy="620688"/>
          </a:xfrm>
          <a:prstGeom prst="roundRect">
            <a:avLst/>
          </a:prstGeom>
          <a:solidFill>
            <a:schemeClr val="accent1">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schemeClr val="tx1"/>
                </a:solidFill>
              </a:rPr>
              <a:t>＜参考指標＞</a:t>
            </a:r>
            <a:endParaRPr lang="en-US" altLang="ja-JP" sz="900" dirty="0" smtClean="0">
              <a:solidFill>
                <a:schemeClr val="tx1"/>
              </a:solidFill>
            </a:endParaRPr>
          </a:p>
          <a:p>
            <a:r>
              <a:rPr lang="ja-JP" altLang="en-US" sz="900" dirty="0" smtClean="0">
                <a:solidFill>
                  <a:schemeClr val="tx1"/>
                </a:solidFill>
              </a:rPr>
              <a:t>来阪外客数、訪日外国人消費の波及効果、住民基本台帳人口移動報告による転出入状況、大阪府から東京圏への転出理由</a:t>
            </a:r>
            <a:endParaRPr kumimoji="1" lang="en-US" altLang="ja-JP" sz="900" dirty="0" smtClean="0">
              <a:solidFill>
                <a:schemeClr val="tx1"/>
              </a:solidFill>
            </a:endParaRPr>
          </a:p>
        </p:txBody>
      </p:sp>
      <p:sp>
        <p:nvSpPr>
          <p:cNvPr id="20" name="角丸四角形 19"/>
          <p:cNvSpPr/>
          <p:nvPr/>
        </p:nvSpPr>
        <p:spPr>
          <a:xfrm>
            <a:off x="251520" y="980728"/>
            <a:ext cx="8568952" cy="57606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u="sng" dirty="0">
                <a:solidFill>
                  <a:schemeClr val="tx1"/>
                </a:solidFill>
              </a:rPr>
              <a:t>基本</a:t>
            </a:r>
            <a:r>
              <a:rPr lang="ja-JP" altLang="en-US" sz="1100" u="sng" dirty="0" smtClean="0">
                <a:solidFill>
                  <a:schemeClr val="tx1"/>
                </a:solidFill>
              </a:rPr>
              <a:t>目標⑤：都市としての経済機能を強化する</a:t>
            </a:r>
            <a:endParaRPr lang="en-US" altLang="ja-JP" sz="1100" u="sng" dirty="0">
              <a:solidFill>
                <a:schemeClr val="tx1"/>
              </a:solidFill>
            </a:endParaRPr>
          </a:p>
          <a:p>
            <a:r>
              <a:rPr lang="ja-JP" altLang="en-US" sz="1100" dirty="0">
                <a:solidFill>
                  <a:schemeClr val="tx1"/>
                </a:solidFill>
              </a:rPr>
              <a:t>　</a:t>
            </a:r>
            <a:r>
              <a:rPr lang="ja-JP" altLang="en-US" sz="1100" dirty="0" smtClean="0">
                <a:solidFill>
                  <a:schemeClr val="tx1"/>
                </a:solidFill>
              </a:rPr>
              <a:t>東京圏への経済機能の流出に歯止めをかけるとともに、関西経済圏の中心を担う大阪において、東西二極の一極としての経済中枢機能、世界との交流窓口となる中継都市機能を強化します。</a:t>
            </a:r>
            <a:endParaRPr lang="en-US" altLang="ja-JP" sz="1100" dirty="0">
              <a:solidFill>
                <a:schemeClr val="tx1"/>
              </a:solidFill>
            </a:endParaRPr>
          </a:p>
        </p:txBody>
      </p:sp>
      <p:sp>
        <p:nvSpPr>
          <p:cNvPr id="30" name="角丸四角形 29"/>
          <p:cNvSpPr/>
          <p:nvPr/>
        </p:nvSpPr>
        <p:spPr>
          <a:xfrm>
            <a:off x="251521" y="1627145"/>
            <a:ext cx="8568952" cy="644209"/>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u="sng" dirty="0">
                <a:solidFill>
                  <a:schemeClr val="tx1"/>
                </a:solidFill>
              </a:rPr>
              <a:t>基本</a:t>
            </a:r>
            <a:r>
              <a:rPr lang="ja-JP" altLang="en-US" sz="1100" u="sng" dirty="0" smtClean="0">
                <a:solidFill>
                  <a:schemeClr val="tx1"/>
                </a:solidFill>
              </a:rPr>
              <a:t>目標⑥：定住魅力・都市魅力を強化する</a:t>
            </a:r>
            <a:endParaRPr lang="en-US" altLang="ja-JP" sz="1100" u="sng" dirty="0">
              <a:solidFill>
                <a:schemeClr val="tx1"/>
              </a:solidFill>
            </a:endParaRPr>
          </a:p>
          <a:p>
            <a:r>
              <a:rPr lang="ja-JP" altLang="en-US" sz="1100" dirty="0">
                <a:solidFill>
                  <a:schemeClr val="tx1"/>
                </a:solidFill>
              </a:rPr>
              <a:t>　</a:t>
            </a:r>
            <a:r>
              <a:rPr lang="ja-JP" altLang="en-US" sz="1100" dirty="0" smtClean="0">
                <a:solidFill>
                  <a:schemeClr val="tx1"/>
                </a:solidFill>
              </a:rPr>
              <a:t>大阪の住みやすさを向上させ、その定住魅力を発信するとともに、大阪のブランド力を高め、都市魅力を創出・発信することで、内外からの集客を促進し、にぎわいと交流人口の拡大を図ります。</a:t>
            </a:r>
            <a:endParaRPr lang="en-US" altLang="ja-JP" sz="1100" dirty="0">
              <a:solidFill>
                <a:schemeClr val="tx1"/>
              </a:solidFill>
            </a:endParaRPr>
          </a:p>
        </p:txBody>
      </p:sp>
      <p:graphicFrame>
        <p:nvGraphicFramePr>
          <p:cNvPr id="34" name="表 33"/>
          <p:cNvGraphicFramePr>
            <a:graphicFrameLocks noGrp="1"/>
          </p:cNvGraphicFramePr>
          <p:nvPr>
            <p:extLst>
              <p:ext uri="{D42A27DB-BD31-4B8C-83A1-F6EECF244321}">
                <p14:modId xmlns:p14="http://schemas.microsoft.com/office/powerpoint/2010/main" val="24353280"/>
              </p:ext>
            </p:extLst>
          </p:nvPr>
        </p:nvGraphicFramePr>
        <p:xfrm>
          <a:off x="2267745" y="4509120"/>
          <a:ext cx="3888431" cy="1386347"/>
        </p:xfrm>
        <a:graphic>
          <a:graphicData uri="http://schemas.openxmlformats.org/drawingml/2006/table">
            <a:tbl>
              <a:tblPr firstRow="1" bandRow="1">
                <a:tableStyleId>{5940675A-B579-460E-94D1-54222C63F5DA}</a:tableStyleId>
              </a:tblPr>
              <a:tblGrid>
                <a:gridCol w="1512167"/>
                <a:gridCol w="792088"/>
                <a:gridCol w="792088"/>
                <a:gridCol w="792088"/>
              </a:tblGrid>
              <a:tr h="224175">
                <a:tc>
                  <a:txBody>
                    <a:bodyPr/>
                    <a:lstStyle/>
                    <a:p>
                      <a:pPr algn="ctr"/>
                      <a:r>
                        <a:rPr kumimoji="1" lang="ja-JP" altLang="en-US" sz="900" dirty="0" smtClean="0"/>
                        <a:t>基本目標⑥</a:t>
                      </a:r>
                      <a:endParaRPr kumimoji="1" lang="ja-JP" altLang="en-US" sz="900" dirty="0"/>
                    </a:p>
                  </a:txBody>
                  <a:tcPr anchor="ctr"/>
                </a:tc>
                <a:tc>
                  <a:txBody>
                    <a:bodyPr/>
                    <a:lstStyle/>
                    <a:p>
                      <a:pPr algn="ctr"/>
                      <a:r>
                        <a:rPr kumimoji="1" lang="ja-JP" altLang="en-US" sz="900" dirty="0" smtClean="0"/>
                        <a:t>戦略策定時</a:t>
                      </a:r>
                      <a:endParaRPr kumimoji="1" lang="ja-JP" altLang="en-US" sz="900" dirty="0"/>
                    </a:p>
                  </a:txBody>
                  <a:tcPr anchor="ctr"/>
                </a:tc>
                <a:tc>
                  <a:txBody>
                    <a:bodyPr/>
                    <a:lstStyle/>
                    <a:p>
                      <a:pPr algn="ctr"/>
                      <a:r>
                        <a:rPr kumimoji="1" lang="ja-JP" altLang="en-US" sz="900" dirty="0" smtClean="0"/>
                        <a:t>参考値</a:t>
                      </a:r>
                      <a:endParaRPr kumimoji="1" lang="ja-JP" altLang="en-US" sz="900" dirty="0"/>
                    </a:p>
                  </a:txBody>
                  <a:tcPr anchor="ctr">
                    <a:solidFill>
                      <a:schemeClr val="bg1">
                        <a:lumMod val="95000"/>
                      </a:schemeClr>
                    </a:solidFill>
                  </a:tcPr>
                </a:tc>
                <a:tc>
                  <a:txBody>
                    <a:bodyPr/>
                    <a:lstStyle/>
                    <a:p>
                      <a:pPr algn="ctr"/>
                      <a:r>
                        <a:rPr kumimoji="1" lang="ja-JP" altLang="en-US" sz="900" dirty="0" smtClean="0"/>
                        <a:t>実績値</a:t>
                      </a:r>
                      <a:endParaRPr kumimoji="1" lang="ja-JP" altLang="en-US" sz="900" dirty="0"/>
                    </a:p>
                  </a:txBody>
                  <a:tcPr anchor="ctr"/>
                </a:tc>
              </a:tr>
              <a:tr h="567913">
                <a:tc>
                  <a:txBody>
                    <a:bodyPr/>
                    <a:lstStyle/>
                    <a:p>
                      <a:r>
                        <a:rPr kumimoji="1" lang="zh-TW" altLang="en-US" sz="900" u="sng" dirty="0" smtClean="0">
                          <a:latin typeface="ＭＳ Ｐゴシック" panose="020B0600070205080204" pitchFamily="50" charset="-128"/>
                          <a:ea typeface="ＭＳ Ｐゴシック" panose="020B0600070205080204" pitchFamily="50" charset="-128"/>
                        </a:rPr>
                        <a:t>来阪外国人</a:t>
                      </a:r>
                      <a:r>
                        <a:rPr kumimoji="1" lang="en-US" altLang="zh-TW" sz="900" u="sng" dirty="0" smtClean="0">
                          <a:latin typeface="ＭＳ Ｐゴシック" panose="020B0600070205080204" pitchFamily="50" charset="-128"/>
                          <a:ea typeface="ＭＳ Ｐゴシック" panose="020B0600070205080204" pitchFamily="50" charset="-128"/>
                        </a:rPr>
                        <a:t>[</a:t>
                      </a:r>
                      <a:r>
                        <a:rPr kumimoji="1" lang="zh-TW" altLang="en-US" sz="900" u="sng" dirty="0" smtClean="0">
                          <a:latin typeface="ＭＳ Ｐゴシック" panose="020B0600070205080204" pitchFamily="50" charset="-128"/>
                          <a:ea typeface="ＭＳ Ｐゴシック" panose="020B0600070205080204" pitchFamily="50" charset="-128"/>
                        </a:rPr>
                        <a:t>万人</a:t>
                      </a:r>
                      <a:r>
                        <a:rPr kumimoji="1" lang="en-US" altLang="zh-TW" sz="900" u="sng" dirty="0" smtClean="0">
                          <a:latin typeface="ＭＳ Ｐゴシック" panose="020B0600070205080204" pitchFamily="50" charset="-128"/>
                          <a:ea typeface="ＭＳ Ｐゴシック" panose="020B0600070205080204" pitchFamily="50" charset="-128"/>
                        </a:rPr>
                        <a:t>]</a:t>
                      </a:r>
                    </a:p>
                    <a:p>
                      <a:r>
                        <a:rPr kumimoji="1" lang="zh-TW" altLang="en-US" sz="900" u="none" dirty="0" smtClean="0">
                          <a:latin typeface="ＭＳ Ｐゴシック" panose="020B0600070205080204" pitchFamily="50" charset="-128"/>
                          <a:ea typeface="ＭＳ Ｐゴシック" panose="020B0600070205080204" pitchFamily="50" charset="-128"/>
                        </a:rPr>
                        <a:t>　目標：当初 </a:t>
                      </a:r>
                      <a:r>
                        <a:rPr kumimoji="1" lang="en-US" altLang="ja-JP" sz="900" u="none" dirty="0" smtClean="0"/>
                        <a:t>650</a:t>
                      </a:r>
                      <a:r>
                        <a:rPr kumimoji="1" lang="en-US" altLang="zh-TW" sz="900" u="none" dirty="0" smtClean="0">
                          <a:latin typeface="ＭＳ Ｐゴシック" panose="020B0600070205080204" pitchFamily="50" charset="-128"/>
                          <a:ea typeface="ＭＳ Ｐゴシック" panose="020B0600070205080204" pitchFamily="50" charset="-128"/>
                        </a:rPr>
                        <a:t> → </a:t>
                      </a:r>
                      <a:r>
                        <a:rPr kumimoji="1" lang="en-US" altLang="ja-JP" sz="900" u="none" dirty="0" smtClean="0"/>
                        <a:t>1,300</a:t>
                      </a:r>
                      <a:endParaRPr kumimoji="1" lang="en-US" altLang="zh-TW" sz="900" u="none" dirty="0" smtClean="0">
                        <a:latin typeface="ＭＳ Ｐゴシック" panose="020B0600070205080204" pitchFamily="50" charset="-128"/>
                        <a:ea typeface="ＭＳ Ｐゴシック" panose="020B0600070205080204" pitchFamily="50" charset="-128"/>
                      </a:endParaRPr>
                    </a:p>
                    <a:p>
                      <a:r>
                        <a:rPr kumimoji="1" lang="zh-TW" altLang="en-US" sz="900" u="none" dirty="0" smtClean="0">
                          <a:latin typeface="ＭＳ Ｐゴシック" panose="020B0600070205080204" pitchFamily="50" charset="-128"/>
                          <a:ea typeface="ＭＳ Ｐゴシック" panose="020B0600070205080204" pitchFamily="50" charset="-128"/>
                        </a:rPr>
                        <a:t>　　　　　</a:t>
                      </a:r>
                      <a:r>
                        <a:rPr kumimoji="1" lang="en-US" altLang="zh-TW" sz="900" u="none" dirty="0" smtClean="0">
                          <a:latin typeface="ＭＳ Ｐゴシック" panose="020B0600070205080204" pitchFamily="50" charset="-128"/>
                          <a:ea typeface="ＭＳ Ｐゴシック" panose="020B0600070205080204" pitchFamily="50" charset="-128"/>
                        </a:rPr>
                        <a:t>(H</a:t>
                      </a:r>
                      <a:r>
                        <a:rPr kumimoji="1" lang="en-US" altLang="ja-JP" sz="900" u="none" dirty="0" smtClean="0"/>
                        <a:t>28</a:t>
                      </a:r>
                      <a:r>
                        <a:rPr kumimoji="1" lang="en-US" altLang="zh-TW" sz="900" u="none" dirty="0" smtClean="0">
                          <a:latin typeface="+mn-lt"/>
                          <a:ea typeface="+mn-ea"/>
                        </a:rPr>
                        <a:t>.</a:t>
                      </a:r>
                      <a:r>
                        <a:rPr kumimoji="1" lang="en-US" altLang="ja-JP" sz="900" u="none" dirty="0" smtClean="0"/>
                        <a:t>12</a:t>
                      </a:r>
                      <a:r>
                        <a:rPr kumimoji="1" lang="ja-JP" altLang="en-US" sz="900" u="none" dirty="0" smtClean="0">
                          <a:latin typeface="ＭＳ Ｐゴシック" panose="020B0600070205080204" pitchFamily="50" charset="-128"/>
                          <a:ea typeface="ＭＳ Ｐゴシック" panose="020B0600070205080204" pitchFamily="50" charset="-128"/>
                        </a:rPr>
                        <a:t>に</a:t>
                      </a:r>
                      <a:r>
                        <a:rPr kumimoji="1" lang="zh-TW" altLang="en-US" sz="900" u="none" dirty="0" smtClean="0">
                          <a:latin typeface="ＭＳ Ｐゴシック" panose="020B0600070205080204" pitchFamily="50" charset="-128"/>
                          <a:ea typeface="ＭＳ Ｐゴシック" panose="020B0600070205080204" pitchFamily="50" charset="-128"/>
                        </a:rPr>
                        <a:t>改訂</a:t>
                      </a:r>
                      <a:r>
                        <a:rPr kumimoji="1" lang="en-US" altLang="zh-TW" sz="900" u="none" dirty="0" smtClean="0">
                          <a:latin typeface="ＭＳ Ｐゴシック" panose="020B0600070205080204" pitchFamily="50" charset="-128"/>
                          <a:ea typeface="ＭＳ Ｐゴシック" panose="020B0600070205080204" pitchFamily="50" charset="-128"/>
                        </a:rPr>
                        <a:t>)</a:t>
                      </a:r>
                    </a:p>
                    <a:p>
                      <a:r>
                        <a:rPr kumimoji="1" lang="zh-TW" altLang="en-US" sz="900" u="none" dirty="0" smtClean="0">
                          <a:latin typeface="ＭＳ Ｐゴシック" panose="020B0600070205080204" pitchFamily="50" charset="-128"/>
                          <a:ea typeface="ＭＳ Ｐゴシック" panose="020B0600070205080204" pitchFamily="50" charset="-128"/>
                        </a:rPr>
                        <a:t>　目標年（年度）：</a:t>
                      </a:r>
                      <a:r>
                        <a:rPr kumimoji="1" lang="en-US" altLang="ja-JP" sz="900" u="none" dirty="0" smtClean="0"/>
                        <a:t>2020</a:t>
                      </a:r>
                      <a:r>
                        <a:rPr kumimoji="1" lang="zh-TW" altLang="en-US" sz="900" u="none" dirty="0" smtClean="0">
                          <a:latin typeface="ＭＳ Ｐゴシック" panose="020B0600070205080204" pitchFamily="50" charset="-128"/>
                          <a:ea typeface="ＭＳ Ｐゴシック" panose="020B0600070205080204" pitchFamily="50" charset="-128"/>
                        </a:rPr>
                        <a:t>年</a:t>
                      </a:r>
                      <a:endParaRPr kumimoji="1" lang="ja-JP" altLang="en-US" sz="900" u="none" dirty="0">
                        <a:latin typeface="ＭＳ Ｐゴシック" panose="020B0600070205080204" pitchFamily="50" charset="-128"/>
                        <a:ea typeface="ＭＳ Ｐゴシック" panose="020B0600070205080204" pitchFamily="50" charset="-128"/>
                      </a:endParaRPr>
                    </a:p>
                  </a:txBody>
                  <a:tcPr anchor="ctr"/>
                </a:tc>
                <a:tc>
                  <a:txBody>
                    <a:bodyPr/>
                    <a:lstStyle/>
                    <a:p>
                      <a:r>
                        <a:rPr kumimoji="1" lang="en-US" altLang="ja-JP" sz="900" dirty="0" smtClean="0"/>
                        <a:t>【2014</a:t>
                      </a:r>
                      <a:r>
                        <a:rPr kumimoji="1" lang="ja-JP" altLang="en-US" sz="900" dirty="0" smtClean="0"/>
                        <a:t>年</a:t>
                      </a:r>
                      <a:r>
                        <a:rPr kumimoji="1" lang="en-US" altLang="ja-JP" sz="900" dirty="0" smtClean="0"/>
                        <a:t>】</a:t>
                      </a:r>
                    </a:p>
                    <a:p>
                      <a:pPr algn="ctr"/>
                      <a:r>
                        <a:rPr kumimoji="1" lang="en-US" altLang="ja-JP" sz="900" dirty="0" smtClean="0"/>
                        <a:t>376</a:t>
                      </a:r>
                      <a:endParaRPr kumimoji="1" lang="ja-JP" altLang="en-US" sz="900" dirty="0"/>
                    </a:p>
                  </a:txBody>
                  <a:tcPr anchor="ctr"/>
                </a:tc>
                <a:tc>
                  <a:txBody>
                    <a:bodyPr/>
                    <a:lstStyle/>
                    <a:p>
                      <a:pPr algn="l"/>
                      <a:r>
                        <a:rPr kumimoji="1" lang="en-US" altLang="ja-JP" sz="900" dirty="0" smtClean="0"/>
                        <a:t>【2016</a:t>
                      </a:r>
                      <a:r>
                        <a:rPr kumimoji="1" lang="ja-JP" altLang="en-US" sz="900" dirty="0" smtClean="0"/>
                        <a:t>年</a:t>
                      </a:r>
                      <a:r>
                        <a:rPr kumimoji="1" lang="en-US" altLang="ja-JP" sz="900" dirty="0" smtClean="0"/>
                        <a:t>】</a:t>
                      </a:r>
                    </a:p>
                    <a:p>
                      <a:pPr algn="ctr"/>
                      <a:r>
                        <a:rPr kumimoji="1" lang="en-US" altLang="ja-JP" sz="900" dirty="0" smtClean="0"/>
                        <a:t>940</a:t>
                      </a:r>
                    </a:p>
                  </a:txBody>
                  <a:tcPr anchor="ctr">
                    <a:solidFill>
                      <a:schemeClr val="bg1">
                        <a:lumMod val="95000"/>
                      </a:schemeClr>
                    </a:solidFill>
                  </a:tcPr>
                </a:tc>
                <a:tc>
                  <a:txBody>
                    <a:bodyPr/>
                    <a:lstStyle/>
                    <a:p>
                      <a:pPr algn="l"/>
                      <a:r>
                        <a:rPr kumimoji="1" lang="en-US" altLang="ja-JP" sz="900" dirty="0" smtClean="0"/>
                        <a:t>【2017</a:t>
                      </a:r>
                      <a:r>
                        <a:rPr kumimoji="1" lang="ja-JP" altLang="en-US" sz="900" dirty="0" smtClean="0"/>
                        <a:t>年</a:t>
                      </a:r>
                      <a:r>
                        <a:rPr kumimoji="1" lang="en-US" altLang="ja-JP" sz="900" dirty="0" smtClean="0"/>
                        <a:t>】</a:t>
                      </a:r>
                    </a:p>
                    <a:p>
                      <a:pPr algn="ctr"/>
                      <a:r>
                        <a:rPr kumimoji="1" lang="en-US" altLang="ja-JP" sz="900" smtClean="0"/>
                        <a:t>1,110</a:t>
                      </a:r>
                      <a:endParaRPr kumimoji="1" lang="en-US" altLang="ja-JP" sz="900" dirty="0" smtClean="0"/>
                    </a:p>
                  </a:txBody>
                  <a:tcPr anchor="ctr"/>
                </a:tc>
              </a:tr>
              <a:tr h="517667">
                <a:tc>
                  <a:txBody>
                    <a:bodyPr/>
                    <a:lstStyle/>
                    <a:p>
                      <a:r>
                        <a:rPr kumimoji="1" lang="ja-JP" altLang="en-US" sz="900" u="sng" dirty="0" smtClean="0"/>
                        <a:t>転出超過率（対東京圏）</a:t>
                      </a:r>
                    </a:p>
                    <a:p>
                      <a:r>
                        <a:rPr kumimoji="1" lang="ja-JP" altLang="en-US" sz="900" u="none" dirty="0" smtClean="0"/>
                        <a:t>　目標：前年を下回る</a:t>
                      </a:r>
                      <a:endParaRPr kumimoji="1" lang="ja-JP" altLang="en-US" sz="900" u="none" dirty="0"/>
                    </a:p>
                  </a:txBody>
                  <a:tcPr anchor="ctr"/>
                </a:tc>
                <a:tc>
                  <a:txBody>
                    <a:bodyPr/>
                    <a:lstStyle/>
                    <a:p>
                      <a:r>
                        <a:rPr kumimoji="1" lang="en-US" altLang="ja-JP" sz="900" dirty="0" smtClean="0"/>
                        <a:t>【H2014</a:t>
                      </a:r>
                      <a:r>
                        <a:rPr kumimoji="1" lang="ja-JP" altLang="en-US" sz="900" dirty="0" smtClean="0"/>
                        <a:t>年</a:t>
                      </a:r>
                      <a:r>
                        <a:rPr kumimoji="1" lang="en-US" altLang="ja-JP" sz="900" dirty="0" smtClean="0"/>
                        <a:t>】</a:t>
                      </a:r>
                    </a:p>
                    <a:p>
                      <a:pPr algn="ctr"/>
                      <a:r>
                        <a:rPr kumimoji="1" lang="en-US" altLang="zh-CN" sz="900" dirty="0" smtClean="0"/>
                        <a:t>0.126</a:t>
                      </a:r>
                    </a:p>
                  </a:txBody>
                  <a:tcPr anchor="ctr"/>
                </a:tc>
                <a:tc>
                  <a:txBody>
                    <a:bodyPr/>
                    <a:lstStyle/>
                    <a:p>
                      <a:r>
                        <a:rPr kumimoji="1" lang="en-US" altLang="ja-JP" sz="900" dirty="0" smtClean="0"/>
                        <a:t>【2016</a:t>
                      </a:r>
                      <a:r>
                        <a:rPr kumimoji="1" lang="ja-JP" altLang="en-US" sz="900" dirty="0" smtClean="0"/>
                        <a:t>年</a:t>
                      </a:r>
                      <a:r>
                        <a:rPr kumimoji="1" lang="en-US" altLang="ja-JP" sz="900" dirty="0" smtClean="0"/>
                        <a:t>】</a:t>
                      </a:r>
                    </a:p>
                    <a:p>
                      <a:pPr algn="ctr"/>
                      <a:r>
                        <a:rPr kumimoji="1" lang="en-US" altLang="zh-CN" sz="900" dirty="0" smtClean="0"/>
                        <a:t>0.126</a:t>
                      </a:r>
                    </a:p>
                  </a:txBody>
                  <a:tcPr anchor="ctr">
                    <a:solidFill>
                      <a:schemeClr val="bg1">
                        <a:lumMod val="95000"/>
                      </a:schemeClr>
                    </a:solidFill>
                  </a:tcPr>
                </a:tc>
                <a:tc>
                  <a:txBody>
                    <a:bodyPr/>
                    <a:lstStyle/>
                    <a:p>
                      <a:r>
                        <a:rPr kumimoji="1" lang="en-US" altLang="ja-JP" sz="900" dirty="0" smtClean="0"/>
                        <a:t>【2017</a:t>
                      </a:r>
                      <a:r>
                        <a:rPr kumimoji="1" lang="ja-JP" altLang="en-US" sz="900" dirty="0" smtClean="0"/>
                        <a:t>年</a:t>
                      </a:r>
                      <a:r>
                        <a:rPr kumimoji="1" lang="en-US" altLang="ja-JP" sz="900" dirty="0" smtClean="0"/>
                        <a:t>】</a:t>
                      </a:r>
                    </a:p>
                    <a:p>
                      <a:pPr algn="ctr"/>
                      <a:r>
                        <a:rPr kumimoji="1" lang="en-US" altLang="zh-CN" sz="900" dirty="0" smtClean="0"/>
                        <a:t>0.123</a:t>
                      </a:r>
                    </a:p>
                  </a:txBody>
                  <a:tcPr anchor="ctr"/>
                </a:tc>
              </a:tr>
            </a:tbl>
          </a:graphicData>
        </a:graphic>
      </p:graphicFrame>
      <p:sp>
        <p:nvSpPr>
          <p:cNvPr id="35" name="正方形/長方形 34"/>
          <p:cNvSpPr/>
          <p:nvPr/>
        </p:nvSpPr>
        <p:spPr>
          <a:xfrm>
            <a:off x="5344595" y="4509120"/>
            <a:ext cx="811580" cy="136815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2051720" y="6453336"/>
            <a:ext cx="1944216" cy="338554"/>
          </a:xfrm>
          <a:prstGeom prst="rect">
            <a:avLst/>
          </a:prstGeom>
          <a:noFill/>
        </p:spPr>
        <p:txBody>
          <a:bodyPr wrap="square" rtlCol="0">
            <a:spAutoFit/>
          </a:bodyPr>
          <a:lstStyle/>
          <a:p>
            <a:r>
              <a:rPr lang="ja-JP" altLang="en-US" sz="800" u="sng" dirty="0" smtClean="0"/>
              <a:t>（　　）内は取組実績</a:t>
            </a:r>
            <a:endParaRPr lang="en-US" altLang="ja-JP" sz="800" u="sng" dirty="0" smtClean="0"/>
          </a:p>
          <a:p>
            <a:r>
              <a:rPr lang="ja-JP" altLang="en-US" sz="800" u="sng" dirty="0" smtClean="0"/>
              <a:t>☆は、地方創生関連交付金等活用事業</a:t>
            </a:r>
            <a:endParaRPr lang="en-US" altLang="ja-JP" sz="1100" u="sng" dirty="0" smtClean="0"/>
          </a:p>
        </p:txBody>
      </p:sp>
      <p:sp>
        <p:nvSpPr>
          <p:cNvPr id="31" name="テキスト ボックス 30"/>
          <p:cNvSpPr txBox="1"/>
          <p:nvPr/>
        </p:nvSpPr>
        <p:spPr>
          <a:xfrm>
            <a:off x="35496" y="2612955"/>
            <a:ext cx="2016224" cy="2739211"/>
          </a:xfrm>
          <a:prstGeom prst="rect">
            <a:avLst/>
          </a:prstGeom>
          <a:noFill/>
          <a:ln>
            <a:solidFill>
              <a:schemeClr val="tx1"/>
            </a:solidFill>
          </a:ln>
        </p:spPr>
        <p:txBody>
          <a:bodyPr wrap="square" rtlCol="0">
            <a:spAutoFit/>
          </a:bodyPr>
          <a:lstStyle/>
          <a:p>
            <a:r>
              <a:rPr lang="ja-JP" altLang="en-US" sz="1000" u="sng" dirty="0" smtClean="0"/>
              <a:t>基本目標⑤</a:t>
            </a:r>
            <a:endParaRPr lang="en-US" altLang="ja-JP" sz="900" dirty="0" smtClean="0"/>
          </a:p>
          <a:p>
            <a:r>
              <a:rPr lang="ja-JP" altLang="en-US" sz="900" dirty="0" smtClean="0"/>
              <a:t>☆ おおさかＵＩＪターン促進事業</a:t>
            </a:r>
            <a:endParaRPr lang="en-US" altLang="ja-JP" sz="900" dirty="0" smtClean="0"/>
          </a:p>
          <a:p>
            <a:r>
              <a:rPr lang="ja-JP" altLang="en-US" sz="900" dirty="0"/>
              <a:t>　・</a:t>
            </a:r>
            <a:r>
              <a:rPr lang="en-US" altLang="ja-JP" sz="900" dirty="0"/>
              <a:t>UIJ</a:t>
            </a:r>
            <a:r>
              <a:rPr lang="ja-JP" altLang="en-US" sz="900" dirty="0"/>
              <a:t>ターン就職者数　（</a:t>
            </a:r>
            <a:r>
              <a:rPr lang="en-US" altLang="ja-JP" sz="900" dirty="0" smtClean="0"/>
              <a:t>65</a:t>
            </a:r>
            <a:r>
              <a:rPr lang="ja-JP" altLang="en-US" sz="900" dirty="0" smtClean="0"/>
              <a:t>人）</a:t>
            </a:r>
            <a:endParaRPr lang="en-US" altLang="ja-JP" sz="900" dirty="0" smtClean="0"/>
          </a:p>
          <a:p>
            <a:endParaRPr lang="en-US" altLang="ja-JP" sz="900" dirty="0" smtClean="0"/>
          </a:p>
          <a:p>
            <a:r>
              <a:rPr lang="ja-JP" altLang="en-US" sz="900" dirty="0" smtClean="0"/>
              <a:t>☆大阪府プロフェッショナル人材戦略拠点運営事業</a:t>
            </a:r>
            <a:endParaRPr lang="en-US" altLang="ja-JP" sz="900" dirty="0" smtClean="0"/>
          </a:p>
          <a:p>
            <a:r>
              <a:rPr lang="ja-JP" altLang="en-US" sz="900" dirty="0"/>
              <a:t>　</a:t>
            </a:r>
            <a:r>
              <a:rPr lang="ja-JP" altLang="en-US" sz="900" dirty="0" smtClean="0"/>
              <a:t>・府内中小企業とプロフェッショナル</a:t>
            </a:r>
            <a:endParaRPr lang="en-US" altLang="ja-JP" sz="900" dirty="0" smtClean="0"/>
          </a:p>
          <a:p>
            <a:r>
              <a:rPr lang="ja-JP" altLang="en-US" sz="900" dirty="0" smtClean="0"/>
              <a:t>　　人材とのマッチング制約件数</a:t>
            </a:r>
            <a:endParaRPr lang="en-US" altLang="ja-JP" sz="900" dirty="0" smtClean="0"/>
          </a:p>
          <a:p>
            <a:r>
              <a:rPr lang="ja-JP" altLang="en-US" sz="900" dirty="0"/>
              <a:t>　</a:t>
            </a:r>
            <a:r>
              <a:rPr lang="ja-JP" altLang="en-US" sz="900" dirty="0" smtClean="0"/>
              <a:t>　　　　　　　　　　　　　　（</a:t>
            </a:r>
            <a:r>
              <a:rPr lang="en-US" altLang="ja-JP" sz="900" dirty="0" smtClean="0"/>
              <a:t>91</a:t>
            </a:r>
            <a:r>
              <a:rPr lang="ja-JP" altLang="en-US" sz="900" dirty="0" smtClean="0"/>
              <a:t>件）</a:t>
            </a:r>
            <a:endParaRPr lang="en-US" altLang="ja-JP" sz="900" dirty="0" smtClean="0"/>
          </a:p>
          <a:p>
            <a:endParaRPr lang="en-US" altLang="ja-JP" sz="900" dirty="0"/>
          </a:p>
          <a:p>
            <a:r>
              <a:rPr lang="ja-JP" altLang="en-US" sz="900" dirty="0" smtClean="0"/>
              <a:t>☆次世代がん治療法ＢＮＣＴ地方創生戦略事業</a:t>
            </a:r>
            <a:endParaRPr lang="en-US" altLang="ja-JP" sz="900" dirty="0" smtClean="0"/>
          </a:p>
          <a:p>
            <a:r>
              <a:rPr lang="ja-JP" altLang="en-US" sz="900" dirty="0"/>
              <a:t>　</a:t>
            </a:r>
            <a:r>
              <a:rPr lang="ja-JP" altLang="en-US" sz="900" dirty="0" smtClean="0"/>
              <a:t>・ＢＮＣＴを目的とした来阪人口</a:t>
            </a:r>
            <a:endParaRPr lang="en-US" altLang="ja-JP" sz="900" dirty="0" smtClean="0"/>
          </a:p>
          <a:p>
            <a:r>
              <a:rPr lang="ja-JP" altLang="en-US" sz="900" dirty="0"/>
              <a:t>　</a:t>
            </a:r>
            <a:r>
              <a:rPr lang="ja-JP" altLang="en-US" sz="900" dirty="0" smtClean="0"/>
              <a:t>　　　　　　　　　　　　　　（</a:t>
            </a:r>
            <a:r>
              <a:rPr lang="en-US" altLang="ja-JP" sz="900" dirty="0" smtClean="0"/>
              <a:t>536</a:t>
            </a:r>
            <a:r>
              <a:rPr lang="ja-JP" altLang="en-US" sz="900" dirty="0" smtClean="0"/>
              <a:t>人）</a:t>
            </a:r>
            <a:endParaRPr lang="en-US" altLang="ja-JP" sz="900" dirty="0"/>
          </a:p>
          <a:p>
            <a:endParaRPr lang="en-US" altLang="ja-JP" sz="900" dirty="0" smtClean="0"/>
          </a:p>
          <a:p>
            <a:r>
              <a:rPr lang="ja-JP" altLang="en-US" sz="900" dirty="0" smtClean="0"/>
              <a:t>☆ 大阪産</a:t>
            </a:r>
            <a:r>
              <a:rPr lang="ja-JP" altLang="en-US" sz="900" dirty="0"/>
              <a:t>（</a:t>
            </a:r>
            <a:r>
              <a:rPr lang="ja-JP" altLang="en-US" sz="900" dirty="0" smtClean="0"/>
              <a:t>もん）グローバルブランド化促進事業</a:t>
            </a:r>
            <a:endParaRPr lang="en-US" altLang="ja-JP" sz="900" dirty="0" smtClean="0"/>
          </a:p>
          <a:p>
            <a:r>
              <a:rPr lang="ja-JP" altLang="en-US" sz="900" dirty="0"/>
              <a:t>　</a:t>
            </a:r>
            <a:r>
              <a:rPr lang="ja-JP" altLang="en-US" sz="900" dirty="0" smtClean="0"/>
              <a:t>・出展事業者の</a:t>
            </a:r>
            <a:r>
              <a:rPr lang="en-US" altLang="ja-JP" sz="900" dirty="0" smtClean="0"/>
              <a:t>1</a:t>
            </a:r>
            <a:r>
              <a:rPr lang="ja-JP" altLang="en-US" sz="900" dirty="0" smtClean="0"/>
              <a:t>事業者あたり</a:t>
            </a:r>
            <a:endParaRPr lang="en-US" altLang="ja-JP" sz="900" dirty="0" smtClean="0"/>
          </a:p>
          <a:p>
            <a:r>
              <a:rPr lang="ja-JP" altLang="en-US" sz="900" dirty="0"/>
              <a:t>　</a:t>
            </a:r>
            <a:r>
              <a:rPr lang="ja-JP" altLang="en-US" sz="900" dirty="0" smtClean="0"/>
              <a:t>　商談数</a:t>
            </a:r>
            <a:r>
              <a:rPr lang="ja-JP" altLang="en-US" sz="900" dirty="0"/>
              <a:t>　</a:t>
            </a:r>
            <a:r>
              <a:rPr lang="ja-JP" altLang="en-US" sz="900" dirty="0" smtClean="0"/>
              <a:t>（</a:t>
            </a:r>
            <a:r>
              <a:rPr lang="en-US" altLang="ja-JP" sz="900" dirty="0" smtClean="0"/>
              <a:t>38</a:t>
            </a:r>
            <a:r>
              <a:rPr lang="ja-JP" altLang="en-US" sz="900" dirty="0" smtClean="0"/>
              <a:t>件）</a:t>
            </a:r>
            <a:endParaRPr lang="en-US" altLang="ja-JP" sz="900" dirty="0" smtClean="0"/>
          </a:p>
        </p:txBody>
      </p:sp>
      <p:graphicFrame>
        <p:nvGraphicFramePr>
          <p:cNvPr id="37" name="表 36"/>
          <p:cNvGraphicFramePr>
            <a:graphicFrameLocks noGrp="1"/>
          </p:cNvGraphicFramePr>
          <p:nvPr>
            <p:extLst>
              <p:ext uri="{D42A27DB-BD31-4B8C-83A1-F6EECF244321}">
                <p14:modId xmlns:p14="http://schemas.microsoft.com/office/powerpoint/2010/main" val="669397792"/>
              </p:ext>
            </p:extLst>
          </p:nvPr>
        </p:nvGraphicFramePr>
        <p:xfrm>
          <a:off x="2267745" y="2695309"/>
          <a:ext cx="3888431" cy="1314180"/>
        </p:xfrm>
        <a:graphic>
          <a:graphicData uri="http://schemas.openxmlformats.org/drawingml/2006/table">
            <a:tbl>
              <a:tblPr firstRow="1" bandRow="1">
                <a:tableStyleId>{5940675A-B579-460E-94D1-54222C63F5DA}</a:tableStyleId>
              </a:tblPr>
              <a:tblGrid>
                <a:gridCol w="1512167"/>
                <a:gridCol w="792088"/>
                <a:gridCol w="792088"/>
                <a:gridCol w="792088"/>
              </a:tblGrid>
              <a:tr h="224175">
                <a:tc>
                  <a:txBody>
                    <a:bodyPr/>
                    <a:lstStyle/>
                    <a:p>
                      <a:pPr algn="ctr"/>
                      <a:r>
                        <a:rPr kumimoji="1" lang="ja-JP" altLang="en-US" sz="900" dirty="0" smtClean="0"/>
                        <a:t>基本目標⑤</a:t>
                      </a:r>
                      <a:endParaRPr kumimoji="1" lang="ja-JP" altLang="en-US" sz="900" dirty="0"/>
                    </a:p>
                  </a:txBody>
                  <a:tcPr anchor="ctr"/>
                </a:tc>
                <a:tc>
                  <a:txBody>
                    <a:bodyPr/>
                    <a:lstStyle/>
                    <a:p>
                      <a:pPr algn="ctr"/>
                      <a:r>
                        <a:rPr kumimoji="1" lang="ja-JP" altLang="en-US" sz="900" dirty="0" smtClean="0"/>
                        <a:t>戦略策定時</a:t>
                      </a:r>
                      <a:endParaRPr kumimoji="1" lang="ja-JP" altLang="en-US" sz="900" dirty="0"/>
                    </a:p>
                  </a:txBody>
                  <a:tcPr anchor="ctr"/>
                </a:tc>
                <a:tc>
                  <a:txBody>
                    <a:bodyPr/>
                    <a:lstStyle/>
                    <a:p>
                      <a:pPr algn="ctr"/>
                      <a:r>
                        <a:rPr kumimoji="1" lang="ja-JP" altLang="en-US" sz="900" dirty="0" smtClean="0"/>
                        <a:t>参考値</a:t>
                      </a:r>
                      <a:endParaRPr kumimoji="1" lang="ja-JP" altLang="en-US" sz="900" dirty="0"/>
                    </a:p>
                  </a:txBody>
                  <a:tcPr anchor="ctr">
                    <a:solidFill>
                      <a:schemeClr val="bg1">
                        <a:lumMod val="95000"/>
                      </a:schemeClr>
                    </a:solidFill>
                  </a:tcPr>
                </a:tc>
                <a:tc>
                  <a:txBody>
                    <a:bodyPr/>
                    <a:lstStyle/>
                    <a:p>
                      <a:pPr algn="ctr"/>
                      <a:r>
                        <a:rPr kumimoji="1" lang="ja-JP" altLang="en-US" sz="900" dirty="0" smtClean="0"/>
                        <a:t>実績値</a:t>
                      </a:r>
                      <a:endParaRPr kumimoji="1" lang="ja-JP" altLang="en-US" sz="900" dirty="0"/>
                    </a:p>
                  </a:txBody>
                  <a:tcPr anchor="ctr"/>
                </a:tc>
              </a:tr>
              <a:tr h="567913">
                <a:tc>
                  <a:txBody>
                    <a:bodyPr/>
                    <a:lstStyle/>
                    <a:p>
                      <a:r>
                        <a:rPr kumimoji="1" lang="zh-TW" altLang="en-US" sz="900" u="sng" dirty="0" smtClean="0">
                          <a:latin typeface="ＭＳ Ｐゴシック" panose="020B0600070205080204" pitchFamily="50" charset="-128"/>
                          <a:ea typeface="ＭＳ Ｐゴシック" panose="020B0600070205080204" pitchFamily="50" charset="-128"/>
                        </a:rPr>
                        <a:t>実質経済成長率</a:t>
                      </a:r>
                      <a:r>
                        <a:rPr kumimoji="1" lang="en-US" altLang="zh-TW" sz="900" u="sng" dirty="0" smtClean="0">
                          <a:latin typeface="ＭＳ Ｐゴシック" panose="020B0600070205080204" pitchFamily="50" charset="-128"/>
                          <a:ea typeface="ＭＳ Ｐゴシック" panose="020B0600070205080204" pitchFamily="50" charset="-128"/>
                        </a:rPr>
                        <a:t>[</a:t>
                      </a:r>
                      <a:r>
                        <a:rPr kumimoji="1" lang="zh-TW" altLang="en-US" sz="900" u="sng" dirty="0" smtClean="0">
                          <a:latin typeface="ＭＳ Ｐゴシック" panose="020B0600070205080204" pitchFamily="50" charset="-128"/>
                          <a:ea typeface="ＭＳ Ｐゴシック" panose="020B0600070205080204" pitchFamily="50" charset="-128"/>
                        </a:rPr>
                        <a:t>％</a:t>
                      </a:r>
                      <a:r>
                        <a:rPr kumimoji="1" lang="en-US" altLang="zh-TW" sz="900" u="sng" dirty="0" smtClean="0">
                          <a:latin typeface="ＭＳ Ｐゴシック" panose="020B0600070205080204" pitchFamily="50" charset="-128"/>
                          <a:ea typeface="ＭＳ Ｐゴシック" panose="020B0600070205080204" pitchFamily="50" charset="-128"/>
                        </a:rPr>
                        <a:t>]</a:t>
                      </a:r>
                    </a:p>
                    <a:p>
                      <a:r>
                        <a:rPr kumimoji="1" lang="zh-TW" altLang="en-US" sz="900" u="none" dirty="0" smtClean="0">
                          <a:latin typeface="ＭＳ Ｐゴシック" panose="020B0600070205080204" pitchFamily="50" charset="-128"/>
                          <a:ea typeface="ＭＳ Ｐゴシック" panose="020B0600070205080204" pitchFamily="50" charset="-128"/>
                        </a:rPr>
                        <a:t>　目標：年平均</a:t>
                      </a:r>
                      <a:r>
                        <a:rPr kumimoji="1" lang="en-US" altLang="ja-JP" sz="900" u="none" dirty="0" smtClean="0"/>
                        <a:t>2.0</a:t>
                      </a:r>
                      <a:r>
                        <a:rPr kumimoji="1" lang="zh-TW" altLang="en-US" sz="900" u="none" dirty="0" smtClean="0">
                          <a:latin typeface="ＭＳ Ｐゴシック" panose="020B0600070205080204" pitchFamily="50" charset="-128"/>
                          <a:ea typeface="ＭＳ Ｐゴシック" panose="020B0600070205080204" pitchFamily="50" charset="-128"/>
                        </a:rPr>
                        <a:t>以上</a:t>
                      </a:r>
                      <a:endParaRPr kumimoji="1" lang="ja-JP" altLang="en-US" sz="900" u="none" dirty="0">
                        <a:latin typeface="ＭＳ Ｐゴシック" panose="020B0600070205080204" pitchFamily="50" charset="-128"/>
                        <a:ea typeface="ＭＳ Ｐゴシック" panose="020B0600070205080204" pitchFamily="50" charset="-128"/>
                      </a:endParaRPr>
                    </a:p>
                  </a:txBody>
                  <a:tcPr anchor="ctr"/>
                </a:tc>
                <a:tc>
                  <a:txBody>
                    <a:bodyPr/>
                    <a:lstStyle/>
                    <a:p>
                      <a:r>
                        <a:rPr kumimoji="1" lang="en-US" altLang="ja-JP" sz="900" dirty="0" smtClean="0"/>
                        <a:t>【2013</a:t>
                      </a:r>
                      <a:r>
                        <a:rPr kumimoji="1" lang="ja-JP" altLang="en-US" sz="900" dirty="0" smtClean="0"/>
                        <a:t>年度</a:t>
                      </a:r>
                      <a:r>
                        <a:rPr kumimoji="1" lang="en-US" altLang="ja-JP" sz="900" dirty="0" smtClean="0"/>
                        <a:t>】</a:t>
                      </a:r>
                    </a:p>
                    <a:p>
                      <a:pPr algn="ctr"/>
                      <a:r>
                        <a:rPr kumimoji="1" lang="en-US" altLang="ja-JP" sz="900" dirty="0" smtClean="0"/>
                        <a:t>+0.8</a:t>
                      </a:r>
                      <a:endParaRPr kumimoji="1" lang="ja-JP" altLang="en-US" sz="900" dirty="0"/>
                    </a:p>
                  </a:txBody>
                  <a:tcPr anchor="ctr"/>
                </a:tc>
                <a:tc>
                  <a:txBody>
                    <a:bodyPr/>
                    <a:lstStyle/>
                    <a:p>
                      <a:pPr algn="l"/>
                      <a:r>
                        <a:rPr kumimoji="1" lang="en-US" altLang="ja-JP" sz="900" dirty="0" smtClean="0"/>
                        <a:t>【2014</a:t>
                      </a:r>
                      <a:r>
                        <a:rPr kumimoji="1" lang="ja-JP" altLang="en-US" sz="900" dirty="0" smtClean="0"/>
                        <a:t>年度</a:t>
                      </a:r>
                      <a:r>
                        <a:rPr kumimoji="1" lang="en-US" altLang="ja-JP" sz="900" dirty="0" smtClean="0"/>
                        <a:t>】</a:t>
                      </a:r>
                    </a:p>
                    <a:p>
                      <a:pPr algn="ctr"/>
                      <a:r>
                        <a:rPr kumimoji="1" lang="en-US" altLang="ja-JP" sz="900" dirty="0" smtClean="0"/>
                        <a:t>-0.5</a:t>
                      </a:r>
                    </a:p>
                  </a:txBody>
                  <a:tcPr anchor="ctr">
                    <a:solidFill>
                      <a:schemeClr val="bg1">
                        <a:lumMod val="95000"/>
                      </a:schemeClr>
                    </a:solidFill>
                  </a:tcPr>
                </a:tc>
                <a:tc>
                  <a:txBody>
                    <a:bodyPr/>
                    <a:lstStyle/>
                    <a:p>
                      <a:pPr algn="l"/>
                      <a:r>
                        <a:rPr kumimoji="1" lang="en-US" altLang="ja-JP" sz="900" dirty="0" smtClean="0"/>
                        <a:t>【2015</a:t>
                      </a:r>
                      <a:r>
                        <a:rPr kumimoji="1" lang="ja-JP" altLang="en-US" sz="900" dirty="0" smtClean="0"/>
                        <a:t>年度</a:t>
                      </a:r>
                      <a:r>
                        <a:rPr kumimoji="1" lang="en-US" altLang="ja-JP" sz="900" dirty="0" smtClean="0"/>
                        <a:t>】</a:t>
                      </a:r>
                    </a:p>
                    <a:p>
                      <a:pPr algn="ctr"/>
                      <a:r>
                        <a:rPr kumimoji="1" lang="en-US" altLang="ja-JP" sz="900" dirty="0" smtClean="0"/>
                        <a:t>+1.5</a:t>
                      </a:r>
                    </a:p>
                  </a:txBody>
                  <a:tcPr anchor="ctr"/>
                </a:tc>
              </a:tr>
              <a:tr h="517667">
                <a:tc>
                  <a:txBody>
                    <a:bodyPr/>
                    <a:lstStyle/>
                    <a:p>
                      <a:r>
                        <a:rPr kumimoji="1" lang="ja-JP" altLang="en-US" sz="900" u="sng" dirty="0" smtClean="0"/>
                        <a:t>開業事業所数</a:t>
                      </a:r>
                    </a:p>
                    <a:p>
                      <a:r>
                        <a:rPr kumimoji="1" lang="ja-JP" altLang="en-US" sz="900" u="none" dirty="0" smtClean="0"/>
                        <a:t>　目標：年間</a:t>
                      </a:r>
                      <a:r>
                        <a:rPr kumimoji="1" lang="en-US" altLang="ja-JP" sz="900" u="none" dirty="0" smtClean="0"/>
                        <a:t>10,000</a:t>
                      </a:r>
                      <a:r>
                        <a:rPr kumimoji="1" lang="ja-JP" altLang="en-US" sz="900" u="none" dirty="0" smtClean="0"/>
                        <a:t>か所</a:t>
                      </a:r>
                      <a:endParaRPr kumimoji="1" lang="ja-JP" altLang="en-US" sz="900" u="none" dirty="0"/>
                    </a:p>
                  </a:txBody>
                  <a:tcPr anchor="ctr"/>
                </a:tc>
                <a:tc>
                  <a:txBody>
                    <a:bodyPr/>
                    <a:lstStyle/>
                    <a:p>
                      <a:r>
                        <a:rPr kumimoji="1" lang="en-US" altLang="ja-JP" sz="900" dirty="0" smtClean="0"/>
                        <a:t>【2014</a:t>
                      </a:r>
                      <a:r>
                        <a:rPr kumimoji="1" lang="ja-JP" altLang="en-US" sz="900" dirty="0" smtClean="0"/>
                        <a:t>年度</a:t>
                      </a:r>
                      <a:r>
                        <a:rPr kumimoji="1" lang="en-US" altLang="ja-JP" sz="900" dirty="0" smtClean="0"/>
                        <a:t>】</a:t>
                      </a:r>
                    </a:p>
                    <a:p>
                      <a:pPr algn="ctr"/>
                      <a:r>
                        <a:rPr kumimoji="1" lang="en-US" altLang="zh-CN" sz="900" dirty="0" smtClean="0"/>
                        <a:t>8,383</a:t>
                      </a:r>
                    </a:p>
                  </a:txBody>
                  <a:tcPr anchor="ctr"/>
                </a:tc>
                <a:tc>
                  <a:txBody>
                    <a:bodyPr/>
                    <a:lstStyle/>
                    <a:p>
                      <a:r>
                        <a:rPr kumimoji="1" lang="en-US" altLang="ja-JP" sz="900" dirty="0" smtClean="0"/>
                        <a:t>【2016</a:t>
                      </a:r>
                      <a:r>
                        <a:rPr kumimoji="1" lang="ja-JP" altLang="en-US" sz="900" dirty="0" smtClean="0"/>
                        <a:t>年度</a:t>
                      </a:r>
                      <a:r>
                        <a:rPr kumimoji="1" lang="en-US" altLang="ja-JP" sz="900" dirty="0" smtClean="0"/>
                        <a:t>】</a:t>
                      </a:r>
                    </a:p>
                    <a:p>
                      <a:pPr algn="ctr"/>
                      <a:r>
                        <a:rPr kumimoji="1" lang="en-US" altLang="zh-CN" sz="900" dirty="0" smtClean="0"/>
                        <a:t>11,700</a:t>
                      </a:r>
                    </a:p>
                  </a:txBody>
                  <a:tcPr anchor="ctr">
                    <a:solidFill>
                      <a:schemeClr val="bg1">
                        <a:lumMod val="95000"/>
                      </a:schemeClr>
                    </a:solidFill>
                  </a:tcPr>
                </a:tc>
                <a:tc>
                  <a:txBody>
                    <a:bodyPr/>
                    <a:lstStyle/>
                    <a:p>
                      <a:r>
                        <a:rPr kumimoji="1" lang="en-US" altLang="ja-JP" sz="900" dirty="0" smtClean="0"/>
                        <a:t>【2017</a:t>
                      </a:r>
                      <a:r>
                        <a:rPr kumimoji="1" lang="ja-JP" altLang="en-US" sz="900" dirty="0" smtClean="0"/>
                        <a:t>年度</a:t>
                      </a:r>
                      <a:r>
                        <a:rPr kumimoji="1" lang="en-US" altLang="ja-JP" sz="900" dirty="0" smtClean="0"/>
                        <a:t>】</a:t>
                      </a:r>
                    </a:p>
                    <a:p>
                      <a:pPr algn="ctr"/>
                      <a:r>
                        <a:rPr kumimoji="1" lang="en-US" altLang="zh-CN" sz="900" dirty="0" smtClean="0"/>
                        <a:t>11,629</a:t>
                      </a:r>
                    </a:p>
                  </a:txBody>
                  <a:tcPr anchor="ctr"/>
                </a:tc>
              </a:tr>
            </a:tbl>
          </a:graphicData>
        </a:graphic>
      </p:graphicFrame>
      <p:sp>
        <p:nvSpPr>
          <p:cNvPr id="33" name="正方形/長方形 32"/>
          <p:cNvSpPr/>
          <p:nvPr/>
        </p:nvSpPr>
        <p:spPr>
          <a:xfrm>
            <a:off x="5344594" y="2708920"/>
            <a:ext cx="811581" cy="128908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フローチャート : 組合せ 37"/>
          <p:cNvSpPr/>
          <p:nvPr/>
        </p:nvSpPr>
        <p:spPr>
          <a:xfrm rot="16200000">
            <a:off x="5722649" y="3430482"/>
            <a:ext cx="1155088" cy="144014"/>
          </a:xfrm>
          <a:prstGeom prst="flowChartMerge">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6447605" y="2708920"/>
            <a:ext cx="2588889" cy="784830"/>
          </a:xfrm>
          <a:prstGeom prst="rect">
            <a:avLst/>
          </a:prstGeom>
          <a:noFill/>
          <a:ln>
            <a:solidFill>
              <a:schemeClr val="tx1"/>
            </a:solidFill>
          </a:ln>
        </p:spPr>
        <p:txBody>
          <a:bodyPr wrap="square" rtlCol="0">
            <a:spAutoFit/>
          </a:bodyPr>
          <a:lstStyle/>
          <a:p>
            <a:r>
              <a:rPr lang="ja-JP" altLang="en-US" sz="900" dirty="0" smtClean="0"/>
              <a:t>・</a:t>
            </a:r>
            <a:r>
              <a:rPr lang="en-US" altLang="ja-JP" sz="900" dirty="0" smtClean="0"/>
              <a:t>2015</a:t>
            </a:r>
            <a:r>
              <a:rPr lang="ja-JP" altLang="en-US" sz="900" dirty="0" smtClean="0"/>
              <a:t>年度は前年度比</a:t>
            </a:r>
            <a:r>
              <a:rPr lang="en-US" altLang="ja-JP" sz="900" dirty="0" smtClean="0"/>
              <a:t>+1.5%</a:t>
            </a:r>
            <a:r>
              <a:rPr lang="ja-JP" altLang="en-US" sz="900" dirty="0" smtClean="0"/>
              <a:t>で</a:t>
            </a:r>
            <a:r>
              <a:rPr lang="en-US" altLang="ja-JP" sz="900" dirty="0" smtClean="0"/>
              <a:t>2</a:t>
            </a:r>
            <a:r>
              <a:rPr lang="ja-JP" altLang="en-US" sz="900" dirty="0" smtClean="0"/>
              <a:t>年ぶりの増加。また、全国（</a:t>
            </a:r>
            <a:r>
              <a:rPr lang="en-US" altLang="ja-JP" sz="900" dirty="0" smtClean="0"/>
              <a:t>+1.4%</a:t>
            </a:r>
            <a:r>
              <a:rPr lang="ja-JP" altLang="en-US" sz="900" dirty="0" smtClean="0"/>
              <a:t>）を上回っている。</a:t>
            </a:r>
            <a:endParaRPr lang="en-US" altLang="ja-JP" sz="900" dirty="0"/>
          </a:p>
          <a:p>
            <a:r>
              <a:rPr lang="ja-JP" altLang="en-US" sz="900" dirty="0" smtClean="0"/>
              <a:t>・</a:t>
            </a:r>
            <a:r>
              <a:rPr lang="en-US" altLang="ja-JP" sz="900" dirty="0" smtClean="0"/>
              <a:t>2015</a:t>
            </a:r>
            <a:r>
              <a:rPr lang="ja-JP" altLang="en-US" sz="900" dirty="0" smtClean="0"/>
              <a:t>年度以降、年間</a:t>
            </a:r>
            <a:r>
              <a:rPr lang="en-US" altLang="ja-JP" sz="900" dirty="0" smtClean="0"/>
              <a:t>10,000</a:t>
            </a:r>
            <a:r>
              <a:rPr lang="ja-JP" altLang="en-US" sz="900" dirty="0" smtClean="0"/>
              <a:t>か所が継続しているが、</a:t>
            </a:r>
            <a:r>
              <a:rPr lang="en-US" altLang="ja-JP" sz="900" dirty="0" smtClean="0"/>
              <a:t>2017</a:t>
            </a:r>
            <a:r>
              <a:rPr lang="ja-JP" altLang="en-US" sz="900" dirty="0" smtClean="0"/>
              <a:t>年度は前年度よりも若干減少している。全国に占めるシェアも</a:t>
            </a:r>
            <a:r>
              <a:rPr lang="en-US" altLang="ja-JP" sz="900" dirty="0" smtClean="0"/>
              <a:t>9.8</a:t>
            </a:r>
            <a:r>
              <a:rPr lang="ja-JP" altLang="en-US" sz="900" dirty="0" smtClean="0"/>
              <a:t>％から</a:t>
            </a:r>
            <a:r>
              <a:rPr lang="en-US" altLang="ja-JP" sz="900" dirty="0" smtClean="0"/>
              <a:t>9.7</a:t>
            </a:r>
            <a:r>
              <a:rPr lang="ja-JP" altLang="en-US" sz="900" dirty="0" smtClean="0"/>
              <a:t>％と若干減少。</a:t>
            </a:r>
            <a:endParaRPr lang="en-US" altLang="ja-JP" sz="900" dirty="0"/>
          </a:p>
        </p:txBody>
      </p:sp>
      <p:sp>
        <p:nvSpPr>
          <p:cNvPr id="40" name="フローチャート : 組合せ 39"/>
          <p:cNvSpPr/>
          <p:nvPr/>
        </p:nvSpPr>
        <p:spPr>
          <a:xfrm rot="16200000">
            <a:off x="5722649" y="5086665"/>
            <a:ext cx="1155088" cy="144014"/>
          </a:xfrm>
          <a:prstGeom prst="flowChartMerge">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スライド番号プレースホルダー 2"/>
          <p:cNvSpPr>
            <a:spLocks noGrp="1"/>
          </p:cNvSpPr>
          <p:nvPr>
            <p:ph type="sldNum" sz="quarter" idx="12"/>
          </p:nvPr>
        </p:nvSpPr>
        <p:spPr>
          <a:xfrm>
            <a:off x="7010400" y="6597669"/>
            <a:ext cx="2133600" cy="242878"/>
          </a:xfrm>
        </p:spPr>
        <p:txBody>
          <a:bodyPr/>
          <a:lstStyle/>
          <a:p>
            <a:fld id="{D2D8002D-B5B0-4BAC-B1F6-782DDCCE6D9C}" type="slidenum">
              <a:rPr kumimoji="1" lang="ja-JP" altLang="en-US" sz="1600" smtClean="0"/>
              <a:t>3</a:t>
            </a:fld>
            <a:endParaRPr kumimoji="1" lang="ja-JP" altLang="en-US" sz="1600" dirty="0"/>
          </a:p>
        </p:txBody>
      </p:sp>
      <p:sp>
        <p:nvSpPr>
          <p:cNvPr id="25" name="正方形/長方形 24"/>
          <p:cNvSpPr/>
          <p:nvPr/>
        </p:nvSpPr>
        <p:spPr>
          <a:xfrm>
            <a:off x="5940152" y="2894212"/>
            <a:ext cx="288032" cy="2467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rPr>
              <a:t>★</a:t>
            </a:r>
            <a:endParaRPr kumimoji="1" lang="ja-JP" altLang="en-US" dirty="0">
              <a:solidFill>
                <a:schemeClr val="tx1"/>
              </a:solidFill>
            </a:endParaRPr>
          </a:p>
        </p:txBody>
      </p:sp>
      <p:sp>
        <p:nvSpPr>
          <p:cNvPr id="26" name="正方形/長方形 25"/>
          <p:cNvSpPr/>
          <p:nvPr/>
        </p:nvSpPr>
        <p:spPr>
          <a:xfrm>
            <a:off x="5940152" y="3470276"/>
            <a:ext cx="288032" cy="2467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rPr>
              <a:t>★</a:t>
            </a:r>
            <a:endParaRPr kumimoji="1" lang="ja-JP" altLang="en-US" dirty="0">
              <a:solidFill>
                <a:schemeClr val="tx1"/>
              </a:solidFill>
            </a:endParaRPr>
          </a:p>
        </p:txBody>
      </p:sp>
      <p:sp>
        <p:nvSpPr>
          <p:cNvPr id="29" name="正方形/長方形 28"/>
          <p:cNvSpPr/>
          <p:nvPr/>
        </p:nvSpPr>
        <p:spPr>
          <a:xfrm>
            <a:off x="5940152" y="4838428"/>
            <a:ext cx="288032" cy="2467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rPr>
              <a:t>★</a:t>
            </a:r>
            <a:endParaRPr kumimoji="1" lang="ja-JP" altLang="en-US" dirty="0">
              <a:solidFill>
                <a:schemeClr val="tx1"/>
              </a:solidFill>
            </a:endParaRPr>
          </a:p>
        </p:txBody>
      </p:sp>
      <p:sp>
        <p:nvSpPr>
          <p:cNvPr id="32" name="正方形/長方形 31"/>
          <p:cNvSpPr/>
          <p:nvPr/>
        </p:nvSpPr>
        <p:spPr>
          <a:xfrm>
            <a:off x="5940152" y="5445224"/>
            <a:ext cx="288032" cy="2467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rPr>
              <a:t>★</a:t>
            </a:r>
            <a:endParaRPr kumimoji="1" lang="ja-JP" altLang="en-US" dirty="0">
              <a:solidFill>
                <a:schemeClr val="tx1"/>
              </a:solidFill>
            </a:endParaRPr>
          </a:p>
        </p:txBody>
      </p:sp>
    </p:spTree>
    <p:extLst>
      <p:ext uri="{BB962C8B-B14F-4D97-AF65-F5344CB8AC3E}">
        <p14:creationId xmlns:p14="http://schemas.microsoft.com/office/powerpoint/2010/main" val="32381176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2928</TotalTime>
  <Words>1421</Words>
  <Application>Microsoft Office PowerPoint</Application>
  <PresentationFormat>画面に合わせる (4:3)</PresentationFormat>
  <Paragraphs>322</Paragraphs>
  <Slides>3</Slides>
  <Notes>3</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方向性Ⅰ）若者が活躍でき、子育て安心の都市「大阪」の実現</vt:lpstr>
      <vt:lpstr>方向性Ⅱ）人口減少・超高齢社会でも持続可能な地域づくり</vt:lpstr>
      <vt:lpstr>方向性Ⅲ）東西二極の一極としての社会経済構造の構築</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方向性Ⅰ）若者が活躍でき、子育て安心の都市「大阪」の実現</dc:title>
  <dc:creator>中村　亮太</dc:creator>
  <cp:lastModifiedBy>HOSTNAME</cp:lastModifiedBy>
  <cp:revision>92</cp:revision>
  <cp:lastPrinted>2018-07-10T00:31:46Z</cp:lastPrinted>
  <dcterms:created xsi:type="dcterms:W3CDTF">2018-01-15T02:18:04Z</dcterms:created>
  <dcterms:modified xsi:type="dcterms:W3CDTF">2018-09-04T03:16:34Z</dcterms:modified>
</cp:coreProperties>
</file>