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5"/>
  </p:notesMasterIdLst>
  <p:sldIdLst>
    <p:sldId id="674" r:id="rId2"/>
    <p:sldId id="675" r:id="rId3"/>
    <p:sldId id="706" r:id="rId4"/>
    <p:sldId id="680" r:id="rId5"/>
    <p:sldId id="682" r:id="rId6"/>
    <p:sldId id="683" r:id="rId7"/>
    <p:sldId id="701" r:id="rId8"/>
    <p:sldId id="703" r:id="rId9"/>
    <p:sldId id="685" r:id="rId10"/>
    <p:sldId id="710" r:id="rId11"/>
    <p:sldId id="689" r:id="rId12"/>
    <p:sldId id="705" r:id="rId13"/>
    <p:sldId id="711" r:id="rId1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A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00" autoAdjust="0"/>
    <p:restoredTop sz="94700" autoAdjust="0"/>
  </p:normalViewPr>
  <p:slideViewPr>
    <p:cSldViewPr>
      <p:cViewPr>
        <p:scale>
          <a:sx n="80" d="100"/>
          <a:sy n="80" d="100"/>
        </p:scale>
        <p:origin x="-1314"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BEC7E683-BBDE-45AC-A4FF-3989F8F6A592}" type="datetimeFigureOut">
              <a:rPr kumimoji="1" lang="ja-JP" altLang="en-US" smtClean="0"/>
              <a:t>2018/2/19</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DE9D0732-3674-4A86-B757-2431B3921950}" type="slidenum">
              <a:rPr kumimoji="1" lang="ja-JP" altLang="en-US" smtClean="0"/>
              <a:t>‹#›</a:t>
            </a:fld>
            <a:endParaRPr kumimoji="1" lang="ja-JP" altLang="en-US"/>
          </a:p>
        </p:txBody>
      </p:sp>
    </p:spTree>
    <p:extLst>
      <p:ext uri="{BB962C8B-B14F-4D97-AF65-F5344CB8AC3E}">
        <p14:creationId xmlns:p14="http://schemas.microsoft.com/office/powerpoint/2010/main" val="550146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2018/2/19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263976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2018/2/19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244363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2018/2/19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354139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2018/2/19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550083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2018/2/19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446625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494B8EB-C3A8-4739-AC15-0DB8D7D02E21}" type="datetimeFigureOut">
              <a:rPr kumimoji="1" lang="ja-JP" altLang="en-US" smtClean="0"/>
              <a:t>2018/2/19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155495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494B8EB-C3A8-4739-AC15-0DB8D7D02E21}" type="datetimeFigureOut">
              <a:rPr kumimoji="1" lang="ja-JP" altLang="en-US" smtClean="0"/>
              <a:t>2018/2/19</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1915690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494B8EB-C3A8-4739-AC15-0DB8D7D02E21}" type="datetimeFigureOut">
              <a:rPr kumimoji="1" lang="ja-JP" altLang="en-US" smtClean="0"/>
              <a:t>2018/2/19</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36554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494B8EB-C3A8-4739-AC15-0DB8D7D02E21}" type="datetimeFigureOut">
              <a:rPr kumimoji="1" lang="ja-JP" altLang="en-US" smtClean="0"/>
              <a:t>2018/2/19</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145780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494B8EB-C3A8-4739-AC15-0DB8D7D02E21}" type="datetimeFigureOut">
              <a:rPr kumimoji="1" lang="ja-JP" altLang="en-US" smtClean="0"/>
              <a:t>2018/2/19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1830995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494B8EB-C3A8-4739-AC15-0DB8D7D02E21}" type="datetimeFigureOut">
              <a:rPr kumimoji="1" lang="ja-JP" altLang="en-US" smtClean="0"/>
              <a:t>2018/2/19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862521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94B8EB-C3A8-4739-AC15-0DB8D7D02E21}" type="datetimeFigureOut">
              <a:rPr kumimoji="1" lang="ja-JP" altLang="en-US" smtClean="0"/>
              <a:t>2018/2/19</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987418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971600" y="2276872"/>
            <a:ext cx="7200800"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テキスト ボックス 3"/>
          <p:cNvSpPr txBox="1"/>
          <p:nvPr/>
        </p:nvSpPr>
        <p:spPr>
          <a:xfrm>
            <a:off x="735772" y="1453331"/>
            <a:ext cx="8020792" cy="523220"/>
          </a:xfrm>
          <a:prstGeom prst="rect">
            <a:avLst/>
          </a:prstGeom>
          <a:noFill/>
        </p:spPr>
        <p:txBody>
          <a:bodyPr wrap="square" rtlCol="0">
            <a:spAutoFit/>
          </a:bodyPr>
          <a:lstStyle/>
          <a:p>
            <a:pPr algn="ctr"/>
            <a:r>
              <a:rPr lang="en-US" altLang="ja-JP"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具体的な施策と重要事業評価指標（</a:t>
            </a:r>
            <a:r>
              <a:rPr lang="en-US" altLang="ja-JP"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5940152" y="2455798"/>
            <a:ext cx="2016224" cy="369332"/>
          </a:xfrm>
          <a:prstGeom prst="rect">
            <a:avLst/>
          </a:prstGeom>
          <a:noFill/>
        </p:spPr>
        <p:txBody>
          <a:bodyPr wrap="square" rtlCol="0">
            <a:spAutoFit/>
          </a:bodyPr>
          <a:lstStyle/>
          <a:p>
            <a:pPr algn="ctr"/>
            <a:r>
              <a:rPr kumimoji="1" lang="ja-JP" altLang="en-US" dirty="0" smtClean="0"/>
              <a:t>平成</a:t>
            </a:r>
            <a:r>
              <a:rPr lang="en-US" altLang="ja-JP" dirty="0" smtClean="0"/>
              <a:t>30</a:t>
            </a:r>
            <a:r>
              <a:rPr kumimoji="1" lang="ja-JP" altLang="en-US" dirty="0" smtClean="0"/>
              <a:t>年度版</a:t>
            </a:r>
            <a:endParaRPr kumimoji="1" lang="ja-JP" altLang="en-US" dirty="0"/>
          </a:p>
        </p:txBody>
      </p:sp>
      <p:sp>
        <p:nvSpPr>
          <p:cNvPr id="9" name="正方形/長方形 8"/>
          <p:cNvSpPr/>
          <p:nvPr/>
        </p:nvSpPr>
        <p:spPr>
          <a:xfrm>
            <a:off x="2483768" y="5622339"/>
            <a:ext cx="6136421" cy="830997"/>
          </a:xfrm>
          <a:prstGeom prst="rect">
            <a:avLst/>
          </a:prstGeom>
          <a:ln>
            <a:solidFill>
              <a:schemeClr val="tx1"/>
            </a:solidFill>
          </a:ln>
        </p:spPr>
        <p:txBody>
          <a:bodyPr wrap="square">
            <a:spAutoFit/>
          </a:bodyPr>
          <a:lstStyle/>
          <a:p>
            <a:pPr marL="180000" indent="-457200" algn="just"/>
            <a:r>
              <a:rPr lang="ja-JP" altLang="en-US" sz="1200" u="sng" dirty="0" smtClean="0"/>
              <a:t>事業の表記</a:t>
            </a:r>
            <a:r>
              <a:rPr lang="ja-JP" altLang="en-US" sz="1200" u="sng" dirty="0"/>
              <a:t>について</a:t>
            </a:r>
            <a:endParaRPr lang="en-US" altLang="ja-JP" sz="1200" u="sng" dirty="0" smtClean="0"/>
          </a:p>
          <a:p>
            <a:pPr marL="180000" indent="-457200" algn="just"/>
            <a:r>
              <a:rPr lang="ja-JP" altLang="en-US" sz="1200" dirty="0" smtClean="0"/>
              <a:t>　（　　</a:t>
            </a:r>
            <a:r>
              <a:rPr lang="en-US" altLang="ja-JP" sz="1200" dirty="0" smtClean="0"/>
              <a:t> </a:t>
            </a:r>
            <a:r>
              <a:rPr lang="ja-JP" altLang="en-US" sz="1200" dirty="0" smtClean="0"/>
              <a:t>）・・・　予算額　</a:t>
            </a:r>
            <a:r>
              <a:rPr lang="en-US" altLang="ja-JP" sz="1200" dirty="0" smtClean="0"/>
              <a:t>[</a:t>
            </a:r>
            <a:r>
              <a:rPr lang="ja-JP" altLang="en-US" sz="1200" dirty="0" smtClean="0"/>
              <a:t>単位：千円</a:t>
            </a:r>
            <a:r>
              <a:rPr lang="en-US" altLang="ja-JP" sz="1200" dirty="0" smtClean="0"/>
              <a:t>]</a:t>
            </a:r>
            <a:endParaRPr lang="en-US" altLang="ja-JP" sz="1200" dirty="0"/>
          </a:p>
          <a:p>
            <a:pPr marL="180000" indent="-457200" algn="just"/>
            <a:r>
              <a:rPr lang="en-US" altLang="ja-JP" sz="1200" dirty="0" smtClean="0"/>
              <a:t> </a:t>
            </a:r>
            <a:r>
              <a:rPr lang="ja-JP" altLang="en-US" sz="1200" dirty="0" smtClean="0"/>
              <a:t>　</a:t>
            </a:r>
            <a:r>
              <a:rPr lang="en-US" altLang="ja-JP" sz="1200" dirty="0" smtClean="0"/>
              <a:t>【</a:t>
            </a:r>
            <a:r>
              <a:rPr lang="ja-JP" altLang="en-US" sz="1200" dirty="0" smtClean="0"/>
              <a:t>　　　</a:t>
            </a:r>
            <a:r>
              <a:rPr lang="en-US" altLang="ja-JP" sz="1200" dirty="0" smtClean="0"/>
              <a:t>】 </a:t>
            </a:r>
            <a:r>
              <a:rPr lang="ja-JP" altLang="en-US" sz="1200" dirty="0" smtClean="0"/>
              <a:t>・・・　平成</a:t>
            </a:r>
            <a:r>
              <a:rPr lang="en-US" altLang="ja-JP" sz="1200" dirty="0" smtClean="0"/>
              <a:t>30</a:t>
            </a:r>
            <a:r>
              <a:rPr lang="ja-JP" altLang="en-US" sz="1200" dirty="0" smtClean="0"/>
              <a:t>年度に活用する地方創生交付金等</a:t>
            </a:r>
            <a:endParaRPr lang="en-US" altLang="ja-JP" sz="1200" dirty="0" smtClean="0"/>
          </a:p>
          <a:p>
            <a:pPr marL="180000" indent="-457200" algn="just"/>
            <a:r>
              <a:rPr lang="ja-JP" altLang="en-US" sz="1200" dirty="0" smtClean="0"/>
              <a:t>　　　</a:t>
            </a:r>
            <a:r>
              <a:rPr lang="en-US" altLang="ja-JP" sz="1200" dirty="0" smtClean="0"/>
              <a:t>※</a:t>
            </a:r>
            <a:r>
              <a:rPr lang="ja-JP" altLang="en-US" sz="1200" dirty="0" smtClean="0"/>
              <a:t>　　</a:t>
            </a:r>
            <a:r>
              <a:rPr lang="ja-JP" altLang="en-US" sz="1200" dirty="0"/>
              <a:t>・・</a:t>
            </a:r>
            <a:r>
              <a:rPr lang="ja-JP" altLang="en-US" sz="1200" dirty="0" smtClean="0"/>
              <a:t>・　当該事業（先行実施した関連事業を含む）で過去に活用した地方創生交付金　</a:t>
            </a:r>
            <a:endParaRPr lang="ja-JP" altLang="ja-JP" sz="1200" dirty="0"/>
          </a:p>
        </p:txBody>
      </p:sp>
      <p:sp>
        <p:nvSpPr>
          <p:cNvPr id="6" name="正方形/長方形 5"/>
          <p:cNvSpPr/>
          <p:nvPr/>
        </p:nvSpPr>
        <p:spPr>
          <a:xfrm>
            <a:off x="7596337" y="332803"/>
            <a:ext cx="1160228" cy="400110"/>
          </a:xfrm>
          <a:prstGeom prst="rect">
            <a:avLst/>
          </a:prstGeom>
          <a:ln>
            <a:solidFill>
              <a:schemeClr val="tx1"/>
            </a:solidFill>
          </a:ln>
        </p:spPr>
        <p:txBody>
          <a:bodyPr wrap="square">
            <a:spAutoFit/>
          </a:bodyPr>
          <a:lstStyle/>
          <a:p>
            <a:pPr marL="180000" indent="-457200" algn="ctr"/>
            <a:r>
              <a:rPr lang="ja-JP" altLang="en-US" sz="2000" b="1" dirty="0" smtClean="0"/>
              <a:t>資料２</a:t>
            </a:r>
            <a:endParaRPr lang="ja-JP" altLang="ja-JP" sz="2000" b="1" dirty="0"/>
          </a:p>
        </p:txBody>
      </p:sp>
    </p:spTree>
    <p:extLst>
      <p:ext uri="{BB962C8B-B14F-4D97-AF65-F5344CB8AC3E}">
        <p14:creationId xmlns:p14="http://schemas.microsoft.com/office/powerpoint/2010/main" val="3369841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a:t>　基本目標⑤：</a:t>
            </a:r>
            <a:r>
              <a:rPr lang="ja-JP" altLang="ja-JP" sz="1600" b="1" dirty="0"/>
              <a:t>都市としての経済機能</a:t>
            </a:r>
            <a:r>
              <a:rPr lang="ja-JP" altLang="en-US" sz="1600" b="1" dirty="0"/>
              <a:t>を</a:t>
            </a:r>
            <a:r>
              <a:rPr lang="ja-JP" altLang="ja-JP" sz="1600" b="1" dirty="0"/>
              <a:t>強化</a:t>
            </a:r>
            <a:r>
              <a:rPr lang="ja-JP" altLang="en-US" sz="1600" b="1" dirty="0"/>
              <a:t>する</a:t>
            </a:r>
            <a:endParaRPr lang="ja-JP" altLang="ja-JP" sz="1600" dirty="0"/>
          </a:p>
        </p:txBody>
      </p:sp>
      <p:sp>
        <p:nvSpPr>
          <p:cNvPr id="14" name="正方形/長方形 13"/>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0" name="正方形/長方形 19"/>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9</a:t>
            </a:fld>
            <a:endParaRPr lang="ja-JP" altLang="en-US" dirty="0">
              <a:solidFill>
                <a:prstClr val="black"/>
              </a:solidFill>
            </a:endParaRPr>
          </a:p>
        </p:txBody>
      </p:sp>
      <p:sp>
        <p:nvSpPr>
          <p:cNvPr id="15" name="正方形/長方形 14"/>
          <p:cNvSpPr/>
          <p:nvPr/>
        </p:nvSpPr>
        <p:spPr>
          <a:xfrm>
            <a:off x="179512" y="1085835"/>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（４）多様な担い手との協働</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215516" y="2101204"/>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（５）インフラの充実・強化</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394925" y="2402304"/>
            <a:ext cx="8289631" cy="738664"/>
          </a:xfrm>
          <a:prstGeom prst="rect">
            <a:avLst/>
          </a:prstGeom>
          <a:noFill/>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ja-JP" altLang="en-US" sz="1400" b="1" dirty="0"/>
              <a:t>「淀川左岸線延伸部」の整備推進</a:t>
            </a:r>
            <a:r>
              <a:rPr lang="ja-JP" altLang="en-US" sz="1400" dirty="0"/>
              <a:t>	</a:t>
            </a:r>
            <a:r>
              <a:rPr lang="en-US" altLang="ja-JP" sz="1400" dirty="0" smtClean="0"/>
              <a:t>	</a:t>
            </a:r>
            <a:r>
              <a:rPr lang="ja-JP" altLang="en-US" sz="1400" dirty="0" smtClean="0"/>
              <a:t>（</a:t>
            </a:r>
            <a:r>
              <a:rPr lang="en-US" altLang="ja-JP" sz="1400" dirty="0" smtClean="0"/>
              <a:t>100,000</a:t>
            </a:r>
            <a:r>
              <a:rPr lang="ja-JP" altLang="en-US" sz="1400" dirty="0" smtClean="0"/>
              <a:t>）</a:t>
            </a:r>
            <a:endParaRPr lang="en-US" altLang="ja-JP" sz="1400" dirty="0"/>
          </a:p>
          <a:p>
            <a:pPr marL="180000" indent="-457200" algn="just"/>
            <a:r>
              <a:rPr lang="ja-JP" altLang="en-US" sz="1400" dirty="0" smtClean="0"/>
              <a:t>　　</a:t>
            </a:r>
            <a:r>
              <a:rPr lang="ja-JP" altLang="en-US" sz="1400" dirty="0"/>
              <a:t>広域的な高速道路ネットワークのミッシングリンクの解消に向けて、大阪・関西の成長のために必要なインフラである、</a:t>
            </a:r>
          </a:p>
          <a:p>
            <a:pPr marL="180000" indent="-457200" algn="just"/>
            <a:r>
              <a:rPr lang="ja-JP" altLang="en-US" sz="1400" dirty="0" smtClean="0"/>
              <a:t> 　淀川</a:t>
            </a:r>
            <a:r>
              <a:rPr lang="ja-JP" altLang="en-US" sz="1400" dirty="0"/>
              <a:t>左岸線延伸部の事業</a:t>
            </a:r>
            <a:r>
              <a:rPr lang="ja-JP" altLang="en-US" sz="1400" dirty="0" smtClean="0"/>
              <a:t>に</a:t>
            </a:r>
            <a:r>
              <a:rPr lang="ja-JP" altLang="en-US" sz="1400" dirty="0"/>
              <a:t>推進</a:t>
            </a:r>
            <a:r>
              <a:rPr lang="ja-JP" altLang="en-US" sz="1400" dirty="0" smtClean="0"/>
              <a:t>する</a:t>
            </a:r>
            <a:r>
              <a:rPr lang="ja-JP" altLang="en-US" sz="1400" dirty="0"/>
              <a:t>。</a:t>
            </a:r>
            <a:r>
              <a:rPr lang="en-US" altLang="ja-JP" sz="1400" dirty="0"/>
              <a:t>(</a:t>
            </a:r>
            <a:r>
              <a:rPr lang="ja-JP" altLang="en-US" sz="1400" dirty="0"/>
              <a:t>事業主体：国土交通省、阪神高速道路㈱、西日本高速道路㈱</a:t>
            </a:r>
            <a:r>
              <a:rPr lang="ja-JP" altLang="en-US" sz="1400" dirty="0" smtClean="0"/>
              <a:t>）</a:t>
            </a:r>
            <a:endParaRPr lang="ja-JP" altLang="en-US" sz="1400" dirty="0"/>
          </a:p>
        </p:txBody>
      </p:sp>
      <p:sp>
        <p:nvSpPr>
          <p:cNvPr id="18" name="正方形/長方形 17"/>
          <p:cNvSpPr/>
          <p:nvPr/>
        </p:nvSpPr>
        <p:spPr>
          <a:xfrm>
            <a:off x="394925" y="1393612"/>
            <a:ext cx="8289631" cy="523220"/>
          </a:xfrm>
          <a:prstGeom prst="rect">
            <a:avLst/>
          </a:prstGeom>
          <a:noFill/>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ja-JP" altLang="en-US" sz="1400" b="1" dirty="0"/>
              <a:t>公民戦略連携デスクの設置・運営</a:t>
            </a:r>
            <a:r>
              <a:rPr lang="en-US" altLang="ja-JP" sz="1400" b="1" dirty="0"/>
              <a:t>		</a:t>
            </a:r>
            <a:r>
              <a:rPr lang="ja-JP" altLang="en-US" sz="1400" dirty="0"/>
              <a:t>（</a:t>
            </a:r>
            <a:r>
              <a:rPr lang="en-US" altLang="ja-JP" sz="1400" dirty="0"/>
              <a:t>1,507</a:t>
            </a:r>
            <a:r>
              <a:rPr lang="ja-JP" altLang="en-US" sz="1400" dirty="0"/>
              <a:t>）</a:t>
            </a:r>
            <a:endParaRPr lang="en-US" altLang="ja-JP" sz="1400" dirty="0"/>
          </a:p>
          <a:p>
            <a:pPr marL="180000" indent="-457200" algn="just"/>
            <a:r>
              <a:rPr lang="ja-JP" altLang="en-US" sz="1400" dirty="0"/>
              <a:t>　　公民戦略連携デスクの活動を通じて、民間企業等と</a:t>
            </a:r>
            <a:r>
              <a:rPr lang="en-US" altLang="ja-JP" sz="1400" dirty="0"/>
              <a:t>win-win</a:t>
            </a:r>
            <a:r>
              <a:rPr lang="ja-JP" altLang="en-US" sz="1400" dirty="0"/>
              <a:t>の新たなパートナーシップを構築する。</a:t>
            </a:r>
            <a:endParaRPr lang="en-US" altLang="ja-JP" sz="1100" dirty="0"/>
          </a:p>
        </p:txBody>
      </p:sp>
    </p:spTree>
    <p:extLst>
      <p:ext uri="{BB962C8B-B14F-4D97-AF65-F5344CB8AC3E}">
        <p14:creationId xmlns:p14="http://schemas.microsoft.com/office/powerpoint/2010/main" val="4284619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10</a:t>
            </a:fld>
            <a:endParaRPr lang="ja-JP" altLang="en-US" dirty="0">
              <a:solidFill>
                <a:prstClr val="black"/>
              </a:solidFill>
            </a:endParaRPr>
          </a:p>
        </p:txBody>
      </p:sp>
      <p:sp>
        <p:nvSpPr>
          <p:cNvPr id="11" name="正方形/長方形 10"/>
          <p:cNvSpPr/>
          <p:nvPr/>
        </p:nvSpPr>
        <p:spPr>
          <a:xfrm>
            <a:off x="107504" y="620688"/>
            <a:ext cx="8856984" cy="338554"/>
          </a:xfrm>
          <a:prstGeom prst="rect">
            <a:avLst/>
          </a:prstGeom>
        </p:spPr>
        <p:txBody>
          <a:bodyPr wrap="square">
            <a:spAutoFit/>
          </a:bodyPr>
          <a:lstStyle/>
          <a:p>
            <a:pPr marL="180000" indent="-457200"/>
            <a:r>
              <a:rPr lang="ja-JP" altLang="en-US" sz="1600" b="1" dirty="0"/>
              <a:t>　基本目標⑥：定住</a:t>
            </a:r>
            <a:r>
              <a:rPr lang="ja-JP" altLang="ja-JP" sz="1600" b="1" dirty="0"/>
              <a:t>魅力・</a:t>
            </a:r>
            <a:r>
              <a:rPr lang="ja-JP" altLang="en-US" sz="1600" b="1" dirty="0"/>
              <a:t>都市</a:t>
            </a:r>
            <a:r>
              <a:rPr lang="ja-JP" altLang="ja-JP" sz="1600" b="1" dirty="0"/>
              <a:t>魅力</a:t>
            </a:r>
            <a:r>
              <a:rPr lang="ja-JP" altLang="en-US" sz="1600" b="1" dirty="0"/>
              <a:t>を</a:t>
            </a:r>
            <a:r>
              <a:rPr lang="ja-JP" altLang="ja-JP" sz="1600" b="1" dirty="0"/>
              <a:t>強化</a:t>
            </a:r>
            <a:r>
              <a:rPr lang="ja-JP" altLang="en-US" sz="1600" b="1" dirty="0"/>
              <a:t>する</a:t>
            </a:r>
            <a:endParaRPr lang="en-US" altLang="ja-JP" sz="1600" b="1" dirty="0"/>
          </a:p>
        </p:txBody>
      </p:sp>
      <p:sp>
        <p:nvSpPr>
          <p:cNvPr id="13" name="正方形/長方形 12"/>
          <p:cNvSpPr/>
          <p:nvPr/>
        </p:nvSpPr>
        <p:spPr>
          <a:xfrm>
            <a:off x="179512" y="1969095"/>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（２）都市魅力の創出・発信</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9" name="正方形/長方形 8"/>
          <p:cNvSpPr/>
          <p:nvPr/>
        </p:nvSpPr>
        <p:spPr>
          <a:xfrm>
            <a:off x="395536" y="2258288"/>
            <a:ext cx="8460940" cy="738664"/>
          </a:xfrm>
          <a:prstGeom prst="rect">
            <a:avLst/>
          </a:prstGeom>
        </p:spPr>
        <p:txBody>
          <a:bodyPr wrap="square">
            <a:spAutoFit/>
          </a:bodyPr>
          <a:lstStyle/>
          <a:p>
            <a:pPr marL="180000" indent="-457200" algn="just"/>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大阪観光局運営事業費（大阪版ＤＭＯ）</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140,000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地方創生推進交付金</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just"/>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大阪観光局において、大阪版ＤＭＯとして、マーケティングリサーチや観光案内機能の充実などにより「観光地経営」の視点に立った観光地域づくりを推進する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t>※</a:t>
            </a:r>
            <a:r>
              <a:rPr lang="ja-JP" altLang="en-US" sz="1100" dirty="0"/>
              <a:t>　地方</a:t>
            </a:r>
            <a:r>
              <a:rPr lang="ja-JP" altLang="en-US" sz="1100" dirty="0" smtClean="0"/>
              <a:t>創生推進交付</a:t>
            </a:r>
            <a:r>
              <a:rPr lang="ja-JP" altLang="en-US" sz="1100" dirty="0"/>
              <a:t>金（</a:t>
            </a:r>
            <a:r>
              <a:rPr lang="en-US" altLang="ja-JP" sz="1100" dirty="0" smtClean="0"/>
              <a:t>H28</a:t>
            </a:r>
            <a:r>
              <a:rPr lang="ja-JP" altLang="en-US" sz="1100" dirty="0" smtClean="0"/>
              <a:t>・</a:t>
            </a:r>
            <a:r>
              <a:rPr lang="en-US" altLang="ja-JP" sz="1100" dirty="0" smtClean="0"/>
              <a:t>29</a:t>
            </a:r>
            <a:r>
              <a:rPr lang="ja-JP" altLang="en-US" sz="1100" dirty="0" smtClean="0"/>
              <a:t>年度</a:t>
            </a:r>
            <a:r>
              <a:rPr lang="ja-JP" altLang="en-US" sz="1100" dirty="0"/>
              <a:t>）</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737574" y="3021460"/>
            <a:ext cx="7992888" cy="767580"/>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a:t>
            </a:r>
            <a:r>
              <a:rPr lang="zh-CN" altLang="en-US" sz="1200" dirty="0">
                <a:solidFill>
                  <a:schemeClr val="tx1"/>
                </a:solidFill>
              </a:rPr>
              <a:t>来阪外国人</a:t>
            </a:r>
            <a:r>
              <a:rPr lang="zh-CN" altLang="en-US" sz="1200" dirty="0" smtClean="0">
                <a:solidFill>
                  <a:schemeClr val="tx1"/>
                </a:solidFill>
              </a:rPr>
              <a:t>旅行者数：</a:t>
            </a:r>
            <a:r>
              <a:rPr lang="en-US" altLang="zh-CN" sz="1200" dirty="0" smtClean="0">
                <a:solidFill>
                  <a:schemeClr val="tx1"/>
                </a:solidFill>
              </a:rPr>
              <a:t>1,139</a:t>
            </a:r>
            <a:r>
              <a:rPr lang="zh-CN" altLang="en-US" sz="1200" dirty="0" smtClean="0">
                <a:solidFill>
                  <a:schemeClr val="tx1"/>
                </a:solidFill>
              </a:rPr>
              <a:t>万人 </a:t>
            </a:r>
            <a:r>
              <a:rPr lang="en-US" altLang="zh-CN" sz="1200" dirty="0" smtClean="0">
                <a:solidFill>
                  <a:schemeClr val="tx1"/>
                </a:solidFill>
              </a:rPr>
              <a:t>【H30</a:t>
            </a:r>
            <a:r>
              <a:rPr lang="ja-JP" altLang="en-US" sz="1200" dirty="0" smtClean="0">
                <a:solidFill>
                  <a:schemeClr val="tx1"/>
                </a:solidFill>
              </a:rPr>
              <a:t>年度</a:t>
            </a:r>
            <a:r>
              <a:rPr lang="en-US" altLang="zh-CN" sz="1200" dirty="0" smtClean="0">
                <a:solidFill>
                  <a:schemeClr val="tx1"/>
                </a:solidFill>
              </a:rPr>
              <a:t>】</a:t>
            </a:r>
          </a:p>
          <a:p>
            <a:pPr marL="396000" indent="-457200"/>
            <a:r>
              <a:rPr lang="ja-JP" altLang="en-US" sz="1200" dirty="0" smtClean="0">
                <a:solidFill>
                  <a:schemeClr val="tx1"/>
                </a:solidFill>
              </a:rPr>
              <a:t>　　　　外国人旅行消費額：</a:t>
            </a:r>
            <a:r>
              <a:rPr lang="en-US" altLang="ja-JP" sz="1200" dirty="0" smtClean="0">
                <a:solidFill>
                  <a:schemeClr val="tx1"/>
                </a:solidFill>
              </a:rPr>
              <a:t>10,426</a:t>
            </a:r>
            <a:r>
              <a:rPr lang="ja-JP" altLang="en-US" sz="1200" dirty="0" smtClean="0">
                <a:solidFill>
                  <a:schemeClr val="tx1"/>
                </a:solidFill>
              </a:rPr>
              <a:t>億円 </a:t>
            </a:r>
            <a:r>
              <a:rPr lang="en-US" altLang="ja-JP" sz="1200" dirty="0" smtClean="0">
                <a:solidFill>
                  <a:schemeClr val="tx1"/>
                </a:solidFill>
              </a:rPr>
              <a:t>【H30</a:t>
            </a:r>
            <a:r>
              <a:rPr lang="ja-JP" altLang="en-US" sz="1200" dirty="0" smtClean="0">
                <a:solidFill>
                  <a:schemeClr val="tx1"/>
                </a:solidFill>
              </a:rPr>
              <a:t>年度</a:t>
            </a:r>
            <a:r>
              <a:rPr lang="en-US" altLang="ja-JP" sz="1200" dirty="0" smtClean="0">
                <a:solidFill>
                  <a:schemeClr val="tx1"/>
                </a:solidFill>
              </a:rPr>
              <a:t>】</a:t>
            </a:r>
          </a:p>
          <a:p>
            <a:pPr marL="396000" indent="-457200"/>
            <a:r>
              <a:rPr lang="ja-JP" altLang="en-US" sz="1200" dirty="0">
                <a:solidFill>
                  <a:schemeClr val="tx1"/>
                </a:solidFill>
              </a:rPr>
              <a:t>　</a:t>
            </a:r>
            <a:r>
              <a:rPr lang="ja-JP" altLang="en-US" sz="1200" dirty="0" smtClean="0">
                <a:solidFill>
                  <a:schemeClr val="tx1"/>
                </a:solidFill>
              </a:rPr>
              <a:t>　　　延べ宿泊者数：</a:t>
            </a:r>
            <a:r>
              <a:rPr lang="en-US" altLang="ja-JP" sz="1200" dirty="0" smtClean="0">
                <a:solidFill>
                  <a:schemeClr val="tx1"/>
                </a:solidFill>
              </a:rPr>
              <a:t>3,395</a:t>
            </a:r>
            <a:r>
              <a:rPr lang="ja-JP" altLang="en-US" sz="1200" dirty="0" smtClean="0">
                <a:solidFill>
                  <a:schemeClr val="tx1"/>
                </a:solidFill>
              </a:rPr>
              <a:t>万人 </a:t>
            </a:r>
            <a:r>
              <a:rPr lang="en-US" altLang="ja-JP" sz="1200" dirty="0" smtClean="0">
                <a:solidFill>
                  <a:schemeClr val="tx1"/>
                </a:solidFill>
              </a:rPr>
              <a:t>【H30</a:t>
            </a:r>
            <a:r>
              <a:rPr lang="ja-JP" altLang="en-US" sz="1200" dirty="0" smtClean="0">
                <a:solidFill>
                  <a:schemeClr val="tx1"/>
                </a:solidFill>
              </a:rPr>
              <a:t>年度</a:t>
            </a:r>
            <a:r>
              <a:rPr lang="en-US" altLang="ja-JP" sz="1200" dirty="0" smtClean="0">
                <a:solidFill>
                  <a:schemeClr val="tx1"/>
                </a:solidFill>
              </a:rPr>
              <a:t>】</a:t>
            </a:r>
            <a:endParaRPr lang="ja-JP" altLang="en-US" sz="1200" dirty="0" smtClean="0">
              <a:solidFill>
                <a:schemeClr val="tx1"/>
              </a:solidFill>
            </a:endParaRPr>
          </a:p>
        </p:txBody>
      </p:sp>
      <p:sp>
        <p:nvSpPr>
          <p:cNvPr id="10" name="正方形/長方形 9"/>
          <p:cNvSpPr/>
          <p:nvPr/>
        </p:nvSpPr>
        <p:spPr>
          <a:xfrm>
            <a:off x="179512" y="908720"/>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（１）定住魅力の強化</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413538" y="4005064"/>
            <a:ext cx="8460940" cy="954107"/>
          </a:xfrm>
          <a:prstGeom prst="rect">
            <a:avLst/>
          </a:prstGeom>
        </p:spPr>
        <p:txBody>
          <a:bodyPr wrap="square">
            <a:spAutoFit/>
          </a:bodyPr>
          <a:lstStyle/>
          <a:p>
            <a:pPr marL="180000" indent="-457200" algn="just"/>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Osaka Free Wi-Fi</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設置促進</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事業</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46,000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just"/>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外国人旅行者からのニーズ</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が高い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Wi-Fi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環境</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の整備を促進するため、市町村が策定した</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Wi-Fi</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整備計画書の整備エリア内における</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Wi-Fi</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機器の設置に係る初期費用</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の一部</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を支援する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just"/>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t>※</a:t>
            </a:r>
            <a:r>
              <a:rPr lang="ja-JP" altLang="en-US" sz="1100" dirty="0"/>
              <a:t>　地方創生先行型交付金（</a:t>
            </a:r>
            <a:r>
              <a:rPr lang="en-US" altLang="ja-JP" sz="1100" dirty="0"/>
              <a:t>H27</a:t>
            </a:r>
            <a:r>
              <a:rPr lang="ja-JP" altLang="en-US" sz="1100" dirty="0"/>
              <a:t>年度）</a:t>
            </a:r>
            <a:endParaRPr lang="en-US" altLang="ja-JP" sz="1100" dirty="0"/>
          </a:p>
        </p:txBody>
      </p:sp>
      <p:sp>
        <p:nvSpPr>
          <p:cNvPr id="20" name="正方形/長方形 19"/>
          <p:cNvSpPr/>
          <p:nvPr/>
        </p:nvSpPr>
        <p:spPr>
          <a:xfrm>
            <a:off x="755576" y="5013176"/>
            <a:ext cx="7992888" cy="360040"/>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a:t>
            </a:r>
            <a:r>
              <a:rPr lang="en-US" altLang="ja-JP" sz="1200" dirty="0" smtClean="0">
                <a:solidFill>
                  <a:schemeClr val="tx1"/>
                </a:solidFill>
              </a:rPr>
              <a:t>Wi-Fi</a:t>
            </a:r>
            <a:r>
              <a:rPr lang="ja-JP" altLang="en-US" sz="1200" dirty="0">
                <a:solidFill>
                  <a:schemeClr val="tx1"/>
                </a:solidFill>
              </a:rPr>
              <a:t>整備計画書提出</a:t>
            </a:r>
            <a:r>
              <a:rPr lang="ja-JP" altLang="en-US" sz="1200" dirty="0" smtClean="0">
                <a:solidFill>
                  <a:schemeClr val="tx1"/>
                </a:solidFill>
              </a:rPr>
              <a:t>市町村：</a:t>
            </a:r>
            <a:r>
              <a:rPr lang="ja-JP" altLang="en-US" sz="1200" dirty="0">
                <a:solidFill>
                  <a:schemeClr val="tx1"/>
                </a:solidFill>
              </a:rPr>
              <a:t>府内</a:t>
            </a:r>
            <a:r>
              <a:rPr lang="en-US" altLang="ja-JP" sz="1200" dirty="0">
                <a:solidFill>
                  <a:schemeClr val="tx1"/>
                </a:solidFill>
              </a:rPr>
              <a:t>12</a:t>
            </a:r>
            <a:r>
              <a:rPr lang="ja-JP" altLang="en-US" sz="1200" dirty="0">
                <a:solidFill>
                  <a:schemeClr val="tx1"/>
                </a:solidFill>
              </a:rPr>
              <a:t>市町村</a:t>
            </a:r>
            <a:r>
              <a:rPr lang="ja-JP" altLang="en-US" sz="1200" dirty="0" smtClean="0">
                <a:solidFill>
                  <a:schemeClr val="tx1"/>
                </a:solidFill>
              </a:rPr>
              <a:t>程度 </a:t>
            </a:r>
            <a:r>
              <a:rPr lang="en-US" altLang="ja-JP" sz="1200" dirty="0">
                <a:solidFill>
                  <a:schemeClr val="tx1"/>
                </a:solidFill>
              </a:rPr>
              <a:t>【</a:t>
            </a:r>
            <a:r>
              <a:rPr lang="en-US" altLang="ja-JP" sz="1200" dirty="0" smtClean="0">
                <a:solidFill>
                  <a:schemeClr val="tx1"/>
                </a:solidFill>
              </a:rPr>
              <a:t>H30</a:t>
            </a:r>
            <a:r>
              <a:rPr lang="ja-JP" altLang="en-US" sz="1200" dirty="0" smtClean="0">
                <a:solidFill>
                  <a:schemeClr val="tx1"/>
                </a:solidFill>
              </a:rPr>
              <a:t>年度</a:t>
            </a:r>
            <a:r>
              <a:rPr lang="en-US" altLang="ja-JP" sz="1200" dirty="0">
                <a:solidFill>
                  <a:schemeClr val="tx1"/>
                </a:solidFill>
              </a:rPr>
              <a:t>】</a:t>
            </a:r>
            <a:endParaRPr lang="ja-JP" altLang="en-US" sz="1200" dirty="0" smtClean="0">
              <a:solidFill>
                <a:schemeClr val="tx1"/>
              </a:solidFill>
            </a:endParaRPr>
          </a:p>
        </p:txBody>
      </p:sp>
      <p:sp>
        <p:nvSpPr>
          <p:cNvPr id="16" name="正方形/長方形 15"/>
          <p:cNvSpPr/>
          <p:nvPr/>
        </p:nvSpPr>
        <p:spPr>
          <a:xfrm>
            <a:off x="395536" y="1178168"/>
            <a:ext cx="8289631" cy="738664"/>
          </a:xfrm>
          <a:prstGeom prst="rect">
            <a:avLst/>
          </a:prstGeom>
          <a:noFill/>
        </p:spPr>
        <p:txBody>
          <a:bodyPr wrap="square">
            <a:spAutoFit/>
          </a:bodyPr>
          <a:lstStyle/>
          <a:p>
            <a:pPr marL="180000" indent="-457200" algn="just"/>
            <a:r>
              <a:rPr lang="ja-JP" altLang="en-US" sz="1400" b="1" dirty="0"/>
              <a:t>○	　</a:t>
            </a:r>
            <a:r>
              <a:rPr lang="ja-JP" altLang="en-US" sz="1400" b="1" dirty="0" smtClean="0"/>
              <a:t>新</a:t>
            </a:r>
            <a:r>
              <a:rPr lang="ja-JP" altLang="en-US" sz="1400" b="1" dirty="0"/>
              <a:t>子育て支援交付金</a:t>
            </a:r>
            <a:r>
              <a:rPr lang="en-US" altLang="ja-JP" sz="1400" dirty="0" smtClean="0"/>
              <a:t>			</a:t>
            </a:r>
            <a:r>
              <a:rPr lang="ja-JP" altLang="en-US" sz="1400" dirty="0" smtClean="0"/>
              <a:t>＜再掲＞</a:t>
            </a:r>
            <a:endParaRPr lang="en-US" altLang="ja-JP" sz="1400" dirty="0" smtClean="0"/>
          </a:p>
          <a:p>
            <a:pPr marL="180000" indent="-457200" algn="just"/>
            <a:r>
              <a:rPr lang="ja-JP" altLang="en-US" sz="1400" b="1" dirty="0"/>
              <a:t>○	　</a:t>
            </a:r>
            <a:r>
              <a:rPr lang="en-US" altLang="ja-JP" sz="1400" b="1" dirty="0" smtClean="0"/>
              <a:t>OSAKA</a:t>
            </a:r>
            <a:r>
              <a:rPr lang="ja-JP" altLang="en-US" sz="1400" b="1" dirty="0"/>
              <a:t>しごとフィールド運営事業</a:t>
            </a:r>
            <a:r>
              <a:rPr lang="en-US" altLang="ja-JP" sz="1400" dirty="0"/>
              <a:t>		</a:t>
            </a:r>
            <a:r>
              <a:rPr lang="ja-JP" altLang="en-US" sz="1400" dirty="0"/>
              <a:t>＜再掲＞</a:t>
            </a:r>
            <a:endParaRPr lang="en-US" altLang="ja-JP" sz="1400" dirty="0"/>
          </a:p>
          <a:p>
            <a:pPr marL="180000" indent="-457200" algn="just"/>
            <a:r>
              <a:rPr lang="ja-JP" altLang="en-US" sz="1400" b="1" dirty="0"/>
              <a:t>○	　</a:t>
            </a:r>
            <a:r>
              <a:rPr lang="ja-JP" altLang="en-US" sz="1400" b="1" dirty="0" smtClean="0"/>
              <a:t>「</a:t>
            </a:r>
            <a:r>
              <a:rPr lang="ja-JP" altLang="en-US" sz="1400" b="1" dirty="0"/>
              <a:t>淀川左岸線延伸部」の整備推進</a:t>
            </a:r>
            <a:r>
              <a:rPr lang="en-US" altLang="ja-JP" sz="1400" dirty="0"/>
              <a:t>		</a:t>
            </a:r>
            <a:r>
              <a:rPr lang="ja-JP" altLang="en-US" sz="1400" dirty="0"/>
              <a:t>＜再掲</a:t>
            </a:r>
            <a:r>
              <a:rPr lang="ja-JP" altLang="en-US" sz="1400" dirty="0" smtClean="0"/>
              <a:t>＞</a:t>
            </a:r>
            <a:endParaRPr lang="en-US" altLang="ja-JP" sz="1400" dirty="0"/>
          </a:p>
        </p:txBody>
      </p:sp>
    </p:spTree>
    <p:extLst>
      <p:ext uri="{BB962C8B-B14F-4D97-AF65-F5344CB8AC3E}">
        <p14:creationId xmlns:p14="http://schemas.microsoft.com/office/powerpoint/2010/main" val="1351154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11</a:t>
            </a:fld>
            <a:endParaRPr lang="ja-JP" altLang="en-US" dirty="0">
              <a:solidFill>
                <a:prstClr val="black"/>
              </a:solidFill>
            </a:endParaRPr>
          </a:p>
        </p:txBody>
      </p:sp>
      <p:sp>
        <p:nvSpPr>
          <p:cNvPr id="11" name="正方形/長方形 10"/>
          <p:cNvSpPr/>
          <p:nvPr/>
        </p:nvSpPr>
        <p:spPr>
          <a:xfrm>
            <a:off x="107504" y="692696"/>
            <a:ext cx="8856984" cy="338554"/>
          </a:xfrm>
          <a:prstGeom prst="rect">
            <a:avLst/>
          </a:prstGeom>
        </p:spPr>
        <p:txBody>
          <a:bodyPr wrap="square">
            <a:spAutoFit/>
          </a:bodyPr>
          <a:lstStyle/>
          <a:p>
            <a:pPr marL="180000" indent="-457200"/>
            <a:r>
              <a:rPr lang="ja-JP" altLang="en-US" sz="1600" b="1" dirty="0"/>
              <a:t>　基本目標⑥：定住</a:t>
            </a:r>
            <a:r>
              <a:rPr lang="ja-JP" altLang="ja-JP" sz="1600" b="1" dirty="0"/>
              <a:t>魅力・</a:t>
            </a:r>
            <a:r>
              <a:rPr lang="ja-JP" altLang="en-US" sz="1600" b="1" dirty="0"/>
              <a:t>都市</a:t>
            </a:r>
            <a:r>
              <a:rPr lang="ja-JP" altLang="ja-JP" sz="1600" b="1" dirty="0"/>
              <a:t>魅力</a:t>
            </a:r>
            <a:r>
              <a:rPr lang="ja-JP" altLang="en-US" sz="1600" b="1" dirty="0"/>
              <a:t>を</a:t>
            </a:r>
            <a:r>
              <a:rPr lang="ja-JP" altLang="ja-JP" sz="1600" b="1" dirty="0"/>
              <a:t>強化</a:t>
            </a:r>
            <a:r>
              <a:rPr lang="ja-JP" altLang="en-US" sz="1600" b="1" dirty="0"/>
              <a:t>する</a:t>
            </a:r>
            <a:endParaRPr lang="en-US" altLang="ja-JP" sz="1600" b="1" dirty="0"/>
          </a:p>
        </p:txBody>
      </p:sp>
      <p:sp>
        <p:nvSpPr>
          <p:cNvPr id="13" name="正方形/長方形 12"/>
          <p:cNvSpPr/>
          <p:nvPr/>
        </p:nvSpPr>
        <p:spPr>
          <a:xfrm>
            <a:off x="179512" y="1104999"/>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（２）都市魅力の創出・発信（つづき）</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2" name="正方形/長方形 11"/>
          <p:cNvSpPr/>
          <p:nvPr/>
        </p:nvSpPr>
        <p:spPr>
          <a:xfrm>
            <a:off x="395536" y="4779729"/>
            <a:ext cx="8460940" cy="954107"/>
          </a:xfrm>
          <a:prstGeom prst="rect">
            <a:avLst/>
          </a:prstGeom>
        </p:spPr>
        <p:txBody>
          <a:bodyPr wrap="square">
            <a:spAutoFit/>
          </a:bodyPr>
          <a:lstStyle/>
          <a:p>
            <a:pPr marL="180000" indent="-457200" algn="just"/>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ナイトカルチャー魅力創出事業</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294,953</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t> </a:t>
            </a:r>
            <a:r>
              <a:rPr lang="ja-JP" altLang="en-US" sz="1400" dirty="0" smtClean="0"/>
              <a:t>　</a:t>
            </a:r>
            <a:r>
              <a:rPr lang="en-US" altLang="ja-JP" sz="1400" dirty="0" smtClean="0"/>
              <a:t>【</a:t>
            </a:r>
            <a:r>
              <a:rPr lang="ja-JP" altLang="en-US" sz="1400" dirty="0"/>
              <a:t>企業版ふるさと納税</a:t>
            </a:r>
            <a:r>
              <a:rPr lang="en-US" altLang="ja-JP" sz="1400" dirty="0"/>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just"/>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御堂筋にオンリーワンの光空間を創出し、大阪ならではのイルミネーションを実施することにより、大阪・光の饗宴の魅力向上を図る。また、夜間公演等の充実支援などを通じて、国内外からの旅行者の要望が多いナイトカルチャーの発掘・創出に取り組む</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t>※</a:t>
            </a:r>
            <a:r>
              <a:rPr lang="ja-JP" altLang="en-US" sz="1100" dirty="0"/>
              <a:t>　地方創生先行型交付金（</a:t>
            </a:r>
            <a:r>
              <a:rPr lang="en-US" altLang="ja-JP" sz="1100" dirty="0"/>
              <a:t>H27</a:t>
            </a:r>
            <a:r>
              <a:rPr lang="ja-JP" altLang="en-US" sz="1100" dirty="0"/>
              <a:t>年度）</a:t>
            </a:r>
            <a:endParaRPr lang="en-US" altLang="ja-JP" sz="1100" dirty="0"/>
          </a:p>
        </p:txBody>
      </p:sp>
      <p:sp>
        <p:nvSpPr>
          <p:cNvPr id="14" name="正方形/長方形 13"/>
          <p:cNvSpPr/>
          <p:nvPr/>
        </p:nvSpPr>
        <p:spPr>
          <a:xfrm>
            <a:off x="701570" y="5805264"/>
            <a:ext cx="7992888" cy="360040"/>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lang="en-US" altLang="ja-JP" sz="1200" dirty="0">
                <a:solidFill>
                  <a:schemeClr val="tx1"/>
                </a:solidFill>
              </a:rPr>
              <a:t>KPI</a:t>
            </a:r>
            <a:r>
              <a:rPr lang="ja-JP" altLang="en-US" sz="1200" dirty="0">
                <a:solidFill>
                  <a:schemeClr val="tx1"/>
                </a:solidFill>
              </a:rPr>
              <a:t>：御堂筋イルミネーションの</a:t>
            </a:r>
            <a:r>
              <a:rPr lang="ja-JP" altLang="en-US" sz="1200" dirty="0" smtClean="0">
                <a:solidFill>
                  <a:schemeClr val="tx1"/>
                </a:solidFill>
              </a:rPr>
              <a:t>来場者数　　</a:t>
            </a:r>
            <a:r>
              <a:rPr lang="en-US" altLang="ja-JP" sz="1200" dirty="0" smtClean="0">
                <a:solidFill>
                  <a:schemeClr val="tx1"/>
                </a:solidFill>
              </a:rPr>
              <a:t> </a:t>
            </a:r>
            <a:r>
              <a:rPr lang="ja-JP" altLang="en-US" sz="1200" dirty="0">
                <a:solidFill>
                  <a:schemeClr val="tx1"/>
                </a:solidFill>
              </a:rPr>
              <a:t>前年度以上　</a:t>
            </a:r>
            <a:r>
              <a:rPr lang="en-US" altLang="ja-JP" sz="1200" dirty="0">
                <a:solidFill>
                  <a:schemeClr val="tx1"/>
                </a:solidFill>
              </a:rPr>
              <a:t> 【</a:t>
            </a:r>
            <a:r>
              <a:rPr lang="ja-JP" altLang="en-US" sz="1200" dirty="0">
                <a:solidFill>
                  <a:schemeClr val="tx1"/>
                </a:solidFill>
              </a:rPr>
              <a:t>平成</a:t>
            </a:r>
            <a:r>
              <a:rPr lang="en-US" altLang="ja-JP" sz="1200" dirty="0">
                <a:solidFill>
                  <a:schemeClr val="tx1"/>
                </a:solidFill>
              </a:rPr>
              <a:t>30</a:t>
            </a:r>
            <a:r>
              <a:rPr lang="ja-JP" altLang="en-US" sz="1200" dirty="0">
                <a:solidFill>
                  <a:schemeClr val="tx1"/>
                </a:solidFill>
              </a:rPr>
              <a:t>年度</a:t>
            </a:r>
            <a:r>
              <a:rPr lang="en-US" altLang="ja-JP" sz="1200" dirty="0">
                <a:solidFill>
                  <a:schemeClr val="tx1"/>
                </a:solidFill>
              </a:rPr>
              <a:t>】</a:t>
            </a:r>
            <a:r>
              <a:rPr lang="ja-JP" altLang="en-US" sz="1200" dirty="0">
                <a:solidFill>
                  <a:schemeClr val="tx1"/>
                </a:solidFill>
              </a:rPr>
              <a:t>　　（参考）</a:t>
            </a:r>
            <a:r>
              <a:rPr lang="en-US" altLang="ja-JP" sz="1200" dirty="0">
                <a:solidFill>
                  <a:schemeClr val="tx1"/>
                </a:solidFill>
              </a:rPr>
              <a:t>H29</a:t>
            </a:r>
            <a:r>
              <a:rPr lang="ja-JP" altLang="en-US" sz="1200" dirty="0">
                <a:solidFill>
                  <a:schemeClr val="tx1"/>
                </a:solidFill>
              </a:rPr>
              <a:t>年度実績　</a:t>
            </a:r>
            <a:r>
              <a:rPr lang="en-US" altLang="ja-JP" sz="1200" dirty="0">
                <a:solidFill>
                  <a:schemeClr val="tx1"/>
                </a:solidFill>
              </a:rPr>
              <a:t>493</a:t>
            </a:r>
            <a:r>
              <a:rPr lang="ja-JP" altLang="en-US" sz="1200" dirty="0">
                <a:solidFill>
                  <a:schemeClr val="tx1"/>
                </a:solidFill>
              </a:rPr>
              <a:t>万人</a:t>
            </a:r>
          </a:p>
        </p:txBody>
      </p:sp>
      <p:sp>
        <p:nvSpPr>
          <p:cNvPr id="16" name="正方形/長方形 15"/>
          <p:cNvSpPr/>
          <p:nvPr/>
        </p:nvSpPr>
        <p:spPr>
          <a:xfrm>
            <a:off x="395536" y="3068960"/>
            <a:ext cx="8460940" cy="1123384"/>
          </a:xfrm>
          <a:prstGeom prst="rect">
            <a:avLst/>
          </a:prstGeom>
        </p:spPr>
        <p:txBody>
          <a:bodyPr wrap="square">
            <a:spAutoFit/>
          </a:bodyPr>
          <a:lstStyle/>
          <a:p>
            <a:pPr marL="180000" indent="-457200" algn="just"/>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水と光とみどりのまちづくり推進事業</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75,465</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just"/>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府・市・経済界等による公民一体型の組織</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「水</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都大阪コンソーシアム」を組成し、水と光の首都大阪の実現に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向けた取組み</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を強力に推進する。また、水辺の魅力景観づくりや舟運活性化に向けた環境整備、遊歩道等の緑化など水辺の回遊性の向上などを推進する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r"/>
            <a:r>
              <a:rPr lang="en-US" altLang="ja-JP" sz="1100" dirty="0" smtClean="0"/>
              <a:t>※</a:t>
            </a:r>
            <a:r>
              <a:rPr lang="ja-JP" altLang="en-US" sz="1100" dirty="0"/>
              <a:t>　地方創生先行型交付金（</a:t>
            </a:r>
            <a:r>
              <a:rPr lang="en-US" altLang="ja-JP" sz="1100" dirty="0"/>
              <a:t>H27</a:t>
            </a:r>
            <a:r>
              <a:rPr lang="ja-JP" altLang="en-US" sz="1100" dirty="0"/>
              <a:t>年度）</a:t>
            </a:r>
            <a:endParaRPr lang="en-US" altLang="ja-JP" sz="1100" dirty="0"/>
          </a:p>
        </p:txBody>
      </p:sp>
      <p:sp>
        <p:nvSpPr>
          <p:cNvPr id="17" name="正方形/長方形 16"/>
          <p:cNvSpPr/>
          <p:nvPr/>
        </p:nvSpPr>
        <p:spPr>
          <a:xfrm>
            <a:off x="701570" y="4221088"/>
            <a:ext cx="7992888" cy="432048"/>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t>KPI</a:t>
            </a:r>
            <a:r>
              <a:rPr lang="ja-JP" altLang="en-US" sz="1200" dirty="0"/>
              <a:t>：水都大阪の成長</a:t>
            </a:r>
          </a:p>
          <a:p>
            <a:pPr marL="396000" indent="-457200"/>
            <a:r>
              <a:rPr lang="ja-JP" altLang="en-US" sz="1200" dirty="0"/>
              <a:t>　　　　　・舟運</a:t>
            </a:r>
            <a:r>
              <a:rPr lang="ja-JP" altLang="en-US" sz="1200" dirty="0" smtClean="0"/>
              <a:t>利用者数</a:t>
            </a:r>
            <a:r>
              <a:rPr lang="ja-JP" altLang="en-US" sz="1200" dirty="0"/>
              <a:t>：</a:t>
            </a:r>
            <a:r>
              <a:rPr lang="en-US" altLang="ja-JP" sz="1200" dirty="0" smtClean="0"/>
              <a:t>100</a:t>
            </a:r>
            <a:r>
              <a:rPr lang="ja-JP" altLang="en-US" sz="1200" dirty="0" smtClean="0"/>
              <a:t>万人 </a:t>
            </a:r>
            <a:r>
              <a:rPr lang="en-US" altLang="ja-JP" sz="1200" dirty="0" smtClean="0"/>
              <a:t>【</a:t>
            </a:r>
            <a:r>
              <a:rPr lang="ja-JP" altLang="en-US" sz="1200" dirty="0" smtClean="0"/>
              <a:t>平成</a:t>
            </a:r>
            <a:r>
              <a:rPr lang="en-US" altLang="ja-JP" sz="1200" dirty="0" smtClean="0"/>
              <a:t>32</a:t>
            </a:r>
            <a:r>
              <a:rPr lang="ja-JP" altLang="en-US" sz="1200" dirty="0" smtClean="0"/>
              <a:t>年度</a:t>
            </a:r>
            <a:r>
              <a:rPr lang="en-US" altLang="ja-JP" sz="1200" dirty="0" smtClean="0"/>
              <a:t>】</a:t>
            </a:r>
            <a:r>
              <a:rPr lang="ja-JP" altLang="en-US" sz="1200" dirty="0" smtClean="0"/>
              <a:t> </a:t>
            </a:r>
          </a:p>
        </p:txBody>
      </p:sp>
      <p:sp>
        <p:nvSpPr>
          <p:cNvPr id="18" name="正方形/長方形 17"/>
          <p:cNvSpPr/>
          <p:nvPr/>
        </p:nvSpPr>
        <p:spPr>
          <a:xfrm>
            <a:off x="395536" y="1369684"/>
            <a:ext cx="8460940" cy="954107"/>
          </a:xfrm>
          <a:prstGeom prst="rect">
            <a:avLst/>
          </a:prstGeom>
        </p:spPr>
        <p:txBody>
          <a:bodyPr wrap="square">
            <a:spAutoFit/>
          </a:bodyPr>
          <a:lstStyle/>
          <a:p>
            <a:pPr marL="180000" indent="-457200" algn="just"/>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国内外からの誘客促進事業</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6</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0,000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御堂筋、万博公園など大阪府域のシンボリックなエリアを集客装置として活用し、世界的な創造都市、国際エンターテイメント都市へ加速すべく、世界で活躍するパフォーマー等が共演するイベントを開催。話題を集め、大阪の魅力を国内外に発信する。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t>※</a:t>
            </a:r>
            <a:r>
              <a:rPr lang="ja-JP" altLang="en-US" sz="1100" dirty="0" smtClean="0"/>
              <a:t>　</a:t>
            </a:r>
            <a:r>
              <a:rPr lang="ja-JP" altLang="en-US" sz="1100" dirty="0"/>
              <a:t>地方創生先行型交付金（</a:t>
            </a:r>
            <a:r>
              <a:rPr lang="en-US" altLang="ja-JP" sz="1100" dirty="0"/>
              <a:t>H27</a:t>
            </a:r>
            <a:r>
              <a:rPr lang="ja-JP" altLang="en-US" sz="1100" dirty="0"/>
              <a:t>年度）</a:t>
            </a:r>
            <a:endParaRPr lang="en-US" altLang="ja-JP" sz="1100" dirty="0"/>
          </a:p>
        </p:txBody>
      </p:sp>
      <p:sp>
        <p:nvSpPr>
          <p:cNvPr id="19" name="正方形/長方形 18"/>
          <p:cNvSpPr/>
          <p:nvPr/>
        </p:nvSpPr>
        <p:spPr>
          <a:xfrm>
            <a:off x="737574" y="2348880"/>
            <a:ext cx="7992888" cy="576064"/>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lang="en-US" altLang="ja-JP" sz="1200" dirty="0">
                <a:solidFill>
                  <a:schemeClr val="tx1"/>
                </a:solidFill>
              </a:rPr>
              <a:t>KPI</a:t>
            </a:r>
            <a:r>
              <a:rPr lang="ja-JP" altLang="en-US" sz="1200" dirty="0">
                <a:solidFill>
                  <a:schemeClr val="tx1"/>
                </a:solidFill>
              </a:rPr>
              <a:t>：テレビ・新聞・雑誌の掲載回数：  </a:t>
            </a:r>
            <a:r>
              <a:rPr lang="en-US" altLang="ja-JP" sz="1200" dirty="0">
                <a:solidFill>
                  <a:schemeClr val="tx1"/>
                </a:solidFill>
              </a:rPr>
              <a:t>75</a:t>
            </a:r>
            <a:r>
              <a:rPr lang="ja-JP" altLang="en-US" sz="1200" dirty="0">
                <a:solidFill>
                  <a:schemeClr val="tx1"/>
                </a:solidFill>
              </a:rPr>
              <a:t>回以上   </a:t>
            </a:r>
            <a:r>
              <a:rPr lang="en-US" altLang="ja-JP" sz="1200" dirty="0">
                <a:solidFill>
                  <a:schemeClr val="tx1"/>
                </a:solidFill>
              </a:rPr>
              <a:t>【</a:t>
            </a:r>
            <a:r>
              <a:rPr lang="ja-JP" altLang="en-US" sz="1200" dirty="0">
                <a:solidFill>
                  <a:schemeClr val="tx1"/>
                </a:solidFill>
              </a:rPr>
              <a:t>平成</a:t>
            </a:r>
            <a:r>
              <a:rPr lang="en-US" altLang="ja-JP" sz="1200" dirty="0">
                <a:solidFill>
                  <a:schemeClr val="tx1"/>
                </a:solidFill>
              </a:rPr>
              <a:t>30</a:t>
            </a:r>
            <a:r>
              <a:rPr lang="ja-JP" altLang="en-US" sz="1200" dirty="0">
                <a:solidFill>
                  <a:schemeClr val="tx1"/>
                </a:solidFill>
              </a:rPr>
              <a:t>年度</a:t>
            </a:r>
            <a:r>
              <a:rPr lang="en-US" altLang="ja-JP" sz="1200" dirty="0">
                <a:solidFill>
                  <a:schemeClr val="tx1"/>
                </a:solidFill>
              </a:rPr>
              <a:t>】 </a:t>
            </a:r>
            <a:r>
              <a:rPr lang="ja-JP" altLang="en-US" sz="1200" dirty="0">
                <a:solidFill>
                  <a:schemeClr val="tx1"/>
                </a:solidFill>
              </a:rPr>
              <a:t>（参考）Ｈ</a:t>
            </a:r>
            <a:r>
              <a:rPr lang="en-US" altLang="ja-JP" sz="1200" dirty="0">
                <a:solidFill>
                  <a:schemeClr val="tx1"/>
                </a:solidFill>
              </a:rPr>
              <a:t>29</a:t>
            </a:r>
            <a:r>
              <a:rPr lang="ja-JP" altLang="en-US" sz="1200" dirty="0">
                <a:solidFill>
                  <a:schemeClr val="tx1"/>
                </a:solidFill>
              </a:rPr>
              <a:t>年度実績    </a:t>
            </a:r>
            <a:r>
              <a:rPr lang="en-US" altLang="ja-JP" sz="1200" dirty="0">
                <a:solidFill>
                  <a:schemeClr val="tx1"/>
                </a:solidFill>
              </a:rPr>
              <a:t>77</a:t>
            </a:r>
            <a:r>
              <a:rPr lang="ja-JP" altLang="en-US" sz="1200" dirty="0">
                <a:solidFill>
                  <a:schemeClr val="tx1"/>
                </a:solidFill>
              </a:rPr>
              <a:t>回　</a:t>
            </a:r>
            <a:r>
              <a:rPr lang="en-US" altLang="ja-JP" sz="1050" dirty="0" smtClean="0">
                <a:solidFill>
                  <a:schemeClr val="tx1"/>
                </a:solidFill>
              </a:rPr>
              <a:t>※H29 </a:t>
            </a:r>
            <a:r>
              <a:rPr lang="en-US" altLang="ja-JP" sz="1050" dirty="0">
                <a:solidFill>
                  <a:schemeClr val="tx1"/>
                </a:solidFill>
              </a:rPr>
              <a:t>.12</a:t>
            </a:r>
            <a:r>
              <a:rPr lang="ja-JP" altLang="en-US" sz="1050" dirty="0">
                <a:solidFill>
                  <a:schemeClr val="tx1"/>
                </a:solidFill>
              </a:rPr>
              <a:t>月末時点</a:t>
            </a:r>
            <a:r>
              <a:rPr lang="ja-JP" altLang="en-US" sz="1200" dirty="0">
                <a:solidFill>
                  <a:schemeClr val="tx1"/>
                </a:solidFill>
              </a:rPr>
              <a:t> </a:t>
            </a:r>
          </a:p>
          <a:p>
            <a:pPr marL="396000" indent="-457200"/>
            <a:r>
              <a:rPr lang="ja-JP" altLang="en-US" sz="1200" dirty="0">
                <a:solidFill>
                  <a:schemeClr val="tx1"/>
                </a:solidFill>
              </a:rPr>
              <a:t>　　　　</a:t>
            </a:r>
            <a:r>
              <a:rPr lang="en-US" altLang="ja-JP" sz="1200" dirty="0">
                <a:solidFill>
                  <a:schemeClr val="tx1"/>
                </a:solidFill>
              </a:rPr>
              <a:t>Web</a:t>
            </a:r>
            <a:r>
              <a:rPr lang="ja-JP" altLang="en-US" sz="1200" dirty="0">
                <a:solidFill>
                  <a:schemeClr val="tx1"/>
                </a:solidFill>
              </a:rPr>
              <a:t>掲載回数                  ：</a:t>
            </a:r>
            <a:r>
              <a:rPr lang="en-US" altLang="ja-JP" sz="1200" dirty="0">
                <a:solidFill>
                  <a:schemeClr val="tx1"/>
                </a:solidFill>
              </a:rPr>
              <a:t>600</a:t>
            </a:r>
            <a:r>
              <a:rPr lang="ja-JP" altLang="en-US" sz="1200" dirty="0">
                <a:solidFill>
                  <a:schemeClr val="tx1"/>
                </a:solidFill>
              </a:rPr>
              <a:t>回以上　</a:t>
            </a:r>
            <a:r>
              <a:rPr lang="en-US" altLang="ja-JP" sz="1200" dirty="0">
                <a:solidFill>
                  <a:schemeClr val="tx1"/>
                </a:solidFill>
              </a:rPr>
              <a:t>【</a:t>
            </a:r>
            <a:r>
              <a:rPr lang="ja-JP" altLang="en-US" sz="1200" dirty="0">
                <a:solidFill>
                  <a:schemeClr val="tx1"/>
                </a:solidFill>
              </a:rPr>
              <a:t>平成</a:t>
            </a:r>
            <a:r>
              <a:rPr lang="en-US" altLang="ja-JP" sz="1200" dirty="0">
                <a:solidFill>
                  <a:schemeClr val="tx1"/>
                </a:solidFill>
              </a:rPr>
              <a:t>30</a:t>
            </a:r>
            <a:r>
              <a:rPr lang="ja-JP" altLang="en-US" sz="1200" dirty="0">
                <a:solidFill>
                  <a:schemeClr val="tx1"/>
                </a:solidFill>
              </a:rPr>
              <a:t>年度</a:t>
            </a:r>
            <a:r>
              <a:rPr lang="en-US" altLang="ja-JP" sz="1200" dirty="0">
                <a:solidFill>
                  <a:schemeClr val="tx1"/>
                </a:solidFill>
              </a:rPr>
              <a:t>】 </a:t>
            </a:r>
            <a:r>
              <a:rPr lang="ja-JP" altLang="en-US" sz="1200" dirty="0">
                <a:solidFill>
                  <a:schemeClr val="tx1"/>
                </a:solidFill>
              </a:rPr>
              <a:t>（参考）Ｈ</a:t>
            </a:r>
            <a:r>
              <a:rPr lang="en-US" altLang="ja-JP" sz="1200" dirty="0">
                <a:solidFill>
                  <a:schemeClr val="tx1"/>
                </a:solidFill>
              </a:rPr>
              <a:t>29</a:t>
            </a:r>
            <a:r>
              <a:rPr lang="ja-JP" altLang="en-US" sz="1200" dirty="0">
                <a:solidFill>
                  <a:schemeClr val="tx1"/>
                </a:solidFill>
              </a:rPr>
              <a:t>年度実績　</a:t>
            </a:r>
            <a:r>
              <a:rPr lang="en-US" altLang="ja-JP" sz="1200" dirty="0">
                <a:solidFill>
                  <a:schemeClr val="tx1"/>
                </a:solidFill>
              </a:rPr>
              <a:t>571</a:t>
            </a:r>
            <a:r>
              <a:rPr lang="ja-JP" altLang="en-US" sz="1200" dirty="0">
                <a:solidFill>
                  <a:schemeClr val="tx1"/>
                </a:solidFill>
              </a:rPr>
              <a:t>回   </a:t>
            </a:r>
            <a:r>
              <a:rPr lang="en-US" altLang="ja-JP" sz="1050" dirty="0" smtClean="0">
                <a:solidFill>
                  <a:schemeClr val="tx1"/>
                </a:solidFill>
              </a:rPr>
              <a:t>※H29 </a:t>
            </a:r>
            <a:r>
              <a:rPr lang="en-US" altLang="ja-JP" sz="1050" dirty="0">
                <a:solidFill>
                  <a:schemeClr val="tx1"/>
                </a:solidFill>
              </a:rPr>
              <a:t>.12</a:t>
            </a:r>
            <a:r>
              <a:rPr lang="ja-JP" altLang="en-US" sz="1050" dirty="0">
                <a:solidFill>
                  <a:schemeClr val="tx1"/>
                </a:solidFill>
              </a:rPr>
              <a:t>月末時点</a:t>
            </a:r>
            <a:endParaRPr lang="ja-JP" altLang="en-US" sz="1200" dirty="0">
              <a:solidFill>
                <a:schemeClr val="tx1"/>
              </a:solidFill>
            </a:endParaRPr>
          </a:p>
        </p:txBody>
      </p:sp>
    </p:spTree>
    <p:extLst>
      <p:ext uri="{BB962C8B-B14F-4D97-AF65-F5344CB8AC3E}">
        <p14:creationId xmlns:p14="http://schemas.microsoft.com/office/powerpoint/2010/main" val="659631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12</a:t>
            </a:fld>
            <a:endParaRPr lang="ja-JP" altLang="en-US" dirty="0">
              <a:solidFill>
                <a:prstClr val="black"/>
              </a:solidFill>
            </a:endParaRPr>
          </a:p>
        </p:txBody>
      </p:sp>
      <p:sp>
        <p:nvSpPr>
          <p:cNvPr id="11" name="正方形/長方形 10"/>
          <p:cNvSpPr/>
          <p:nvPr/>
        </p:nvSpPr>
        <p:spPr>
          <a:xfrm>
            <a:off x="107504" y="692696"/>
            <a:ext cx="8856984" cy="338554"/>
          </a:xfrm>
          <a:prstGeom prst="rect">
            <a:avLst/>
          </a:prstGeom>
        </p:spPr>
        <p:txBody>
          <a:bodyPr wrap="square">
            <a:spAutoFit/>
          </a:bodyPr>
          <a:lstStyle/>
          <a:p>
            <a:pPr marL="180000" indent="-457200"/>
            <a:r>
              <a:rPr lang="ja-JP" altLang="en-US" sz="1600" b="1" dirty="0"/>
              <a:t>　基本目標⑥：定住</a:t>
            </a:r>
            <a:r>
              <a:rPr lang="ja-JP" altLang="ja-JP" sz="1600" b="1" dirty="0"/>
              <a:t>魅力・</a:t>
            </a:r>
            <a:r>
              <a:rPr lang="ja-JP" altLang="en-US" sz="1600" b="1" dirty="0"/>
              <a:t>都市</a:t>
            </a:r>
            <a:r>
              <a:rPr lang="ja-JP" altLang="ja-JP" sz="1600" b="1" dirty="0"/>
              <a:t>魅力</a:t>
            </a:r>
            <a:r>
              <a:rPr lang="ja-JP" altLang="en-US" sz="1600" b="1" dirty="0"/>
              <a:t>を</a:t>
            </a:r>
            <a:r>
              <a:rPr lang="ja-JP" altLang="ja-JP" sz="1600" b="1" dirty="0"/>
              <a:t>強化</a:t>
            </a:r>
            <a:r>
              <a:rPr lang="ja-JP" altLang="en-US" sz="1600" b="1" dirty="0"/>
              <a:t>する</a:t>
            </a:r>
            <a:endParaRPr lang="en-US" altLang="ja-JP" sz="1600" b="1" dirty="0"/>
          </a:p>
        </p:txBody>
      </p:sp>
      <p:sp>
        <p:nvSpPr>
          <p:cNvPr id="13" name="正方形/長方形 12"/>
          <p:cNvSpPr/>
          <p:nvPr/>
        </p:nvSpPr>
        <p:spPr>
          <a:xfrm>
            <a:off x="179512" y="1104999"/>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（２）都市魅力の創出・発信（つづき）</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6" name="正方形/長方形 15"/>
          <p:cNvSpPr/>
          <p:nvPr/>
        </p:nvSpPr>
        <p:spPr>
          <a:xfrm>
            <a:off x="395536" y="3068960"/>
            <a:ext cx="8460940" cy="954107"/>
          </a:xfrm>
          <a:prstGeom prst="rect">
            <a:avLst/>
          </a:prstGeom>
        </p:spPr>
        <p:txBody>
          <a:bodyPr wrap="square">
            <a:spAutoFit/>
          </a:bodyPr>
          <a:lstStyle/>
          <a:p>
            <a:pPr marL="180000" indent="-457200" algn="just"/>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広域</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サイクルルート</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連携</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事業</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1,400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t> 【</a:t>
            </a:r>
            <a:r>
              <a:rPr lang="ja-JP" altLang="en-US" sz="1400" dirty="0"/>
              <a:t>企業版ふるさと納税</a:t>
            </a:r>
            <a:r>
              <a:rPr lang="en-US" altLang="ja-JP" sz="1400" dirty="0"/>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just"/>
            <a:r>
              <a:rPr lang="ja-JP" altLang="en-US" sz="1400" dirty="0">
                <a:latin typeface="Meiryo UI" panose="020B0604030504040204" pitchFamily="50" charset="-128"/>
                <a:ea typeface="Meiryo UI" panose="020B0604030504040204" pitchFamily="50" charset="-128"/>
                <a:cs typeface="Meiryo UI" panose="020B0604030504040204" pitchFamily="50" charset="-128"/>
              </a:rPr>
              <a:t>　　誰もが自転車を楽しむことができる魅力的な都市空間を創造するため、各地域で整備が進められている自転車ルートの広域展開にあたっての課題等を抽出するための社会実験を通じて課題や成果を明らかにし、府県を越えた魅力的なサイクルルートの設定をめざす。</a:t>
            </a:r>
            <a:endParaRPr lang="en-US" altLang="ja-JP" sz="1100" dirty="0"/>
          </a:p>
        </p:txBody>
      </p:sp>
      <p:sp>
        <p:nvSpPr>
          <p:cNvPr id="18" name="正方形/長方形 17"/>
          <p:cNvSpPr/>
          <p:nvPr/>
        </p:nvSpPr>
        <p:spPr>
          <a:xfrm>
            <a:off x="395536" y="1369684"/>
            <a:ext cx="8460940" cy="738664"/>
          </a:xfrm>
          <a:prstGeom prst="rect">
            <a:avLst/>
          </a:prstGeom>
        </p:spPr>
        <p:txBody>
          <a:bodyPr wrap="square">
            <a:spAutoFit/>
          </a:bodyPr>
          <a:lstStyle/>
          <a:p>
            <a:pPr marL="180000" indent="-457200" algn="just"/>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公共交通機関等と連携した受入環境整備事業</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24,300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t> 【</a:t>
            </a:r>
            <a:r>
              <a:rPr lang="ja-JP" altLang="en-US" sz="1400" dirty="0"/>
              <a:t>企業版ふるさと納税</a:t>
            </a:r>
            <a:r>
              <a:rPr lang="en-US" altLang="ja-JP" sz="1400" dirty="0"/>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just"/>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国内外の観光客の乗継利便性の向上を図るため、鉄道乗継駅における多言語案内モニターの設置や経路上の床面案内表示等を整備する鉄道事業者に対して、事業費の一部を補助。</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737574" y="2204864"/>
            <a:ext cx="7992888" cy="432048"/>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a:t>
            </a:r>
            <a:r>
              <a:rPr lang="ja-JP" altLang="en-US" sz="1200" dirty="0">
                <a:solidFill>
                  <a:schemeClr val="tx1"/>
                </a:solidFill>
              </a:rPr>
              <a:t>乗継案内の充実を図る駅</a:t>
            </a:r>
            <a:r>
              <a:rPr lang="en-US" altLang="ja-JP" sz="1200" dirty="0">
                <a:solidFill>
                  <a:schemeClr val="tx1"/>
                </a:solidFill>
              </a:rPr>
              <a:t> </a:t>
            </a:r>
            <a:r>
              <a:rPr lang="ja-JP" altLang="en-US" sz="1200" dirty="0">
                <a:solidFill>
                  <a:schemeClr val="tx1"/>
                </a:solidFill>
              </a:rPr>
              <a:t>：</a:t>
            </a:r>
            <a:r>
              <a:rPr lang="en-US" altLang="ja-JP" sz="1200" dirty="0">
                <a:solidFill>
                  <a:schemeClr val="tx1"/>
                </a:solidFill>
              </a:rPr>
              <a:t>3</a:t>
            </a:r>
            <a:r>
              <a:rPr lang="ja-JP" altLang="en-US" sz="1200" dirty="0">
                <a:solidFill>
                  <a:schemeClr val="tx1"/>
                </a:solidFill>
              </a:rPr>
              <a:t>駅以上</a:t>
            </a:r>
            <a:r>
              <a:rPr lang="en-US" altLang="ja-JP" sz="1200" dirty="0">
                <a:solidFill>
                  <a:schemeClr val="tx1"/>
                </a:solidFill>
              </a:rPr>
              <a:t>【</a:t>
            </a:r>
            <a:r>
              <a:rPr lang="ja-JP" altLang="en-US" sz="1200" dirty="0">
                <a:solidFill>
                  <a:schemeClr val="tx1"/>
                </a:solidFill>
              </a:rPr>
              <a:t>平成</a:t>
            </a:r>
            <a:r>
              <a:rPr lang="en-US" altLang="ja-JP" sz="1200" dirty="0">
                <a:solidFill>
                  <a:schemeClr val="tx1"/>
                </a:solidFill>
              </a:rPr>
              <a:t>30</a:t>
            </a:r>
            <a:r>
              <a:rPr lang="ja-JP" altLang="en-US" sz="1200" dirty="0">
                <a:solidFill>
                  <a:schemeClr val="tx1"/>
                </a:solidFill>
              </a:rPr>
              <a:t>年度</a:t>
            </a:r>
            <a:r>
              <a:rPr lang="en-US" altLang="ja-JP" sz="1200" dirty="0">
                <a:solidFill>
                  <a:schemeClr val="tx1"/>
                </a:solidFill>
              </a:rPr>
              <a:t>】</a:t>
            </a:r>
            <a:endParaRPr lang="ja-JP" altLang="en-US" sz="1200" dirty="0" smtClean="0">
              <a:solidFill>
                <a:schemeClr val="tx1"/>
              </a:solidFill>
            </a:endParaRPr>
          </a:p>
        </p:txBody>
      </p:sp>
      <p:sp>
        <p:nvSpPr>
          <p:cNvPr id="20" name="正方形/長方形 19"/>
          <p:cNvSpPr/>
          <p:nvPr/>
        </p:nvSpPr>
        <p:spPr>
          <a:xfrm>
            <a:off x="737574" y="4221088"/>
            <a:ext cx="7992888" cy="864096"/>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lang="en-US" altLang="ja-JP" sz="1200" dirty="0">
                <a:solidFill>
                  <a:schemeClr val="tx1"/>
                </a:solidFill>
              </a:rPr>
              <a:t>KPI</a:t>
            </a:r>
            <a:r>
              <a:rPr lang="ja-JP" altLang="en-US" sz="1200" dirty="0">
                <a:solidFill>
                  <a:schemeClr val="tx1"/>
                </a:solidFill>
              </a:rPr>
              <a:t>：連携することで実現するサイクルルートの距離　</a:t>
            </a:r>
            <a:r>
              <a:rPr lang="en-US" altLang="ja-JP" sz="1200" dirty="0">
                <a:solidFill>
                  <a:schemeClr val="tx1"/>
                </a:solidFill>
              </a:rPr>
              <a:t>218km【H32</a:t>
            </a:r>
            <a:r>
              <a:rPr lang="ja-JP" altLang="en-US" sz="1200" dirty="0">
                <a:solidFill>
                  <a:schemeClr val="tx1"/>
                </a:solidFill>
              </a:rPr>
              <a:t>年度</a:t>
            </a:r>
            <a:r>
              <a:rPr lang="en-US" altLang="ja-JP" sz="1200" dirty="0">
                <a:solidFill>
                  <a:schemeClr val="tx1"/>
                </a:solidFill>
              </a:rPr>
              <a:t>】</a:t>
            </a:r>
            <a:r>
              <a:rPr lang="ja-JP" altLang="en-US" sz="1200" dirty="0">
                <a:solidFill>
                  <a:schemeClr val="tx1"/>
                </a:solidFill>
              </a:rPr>
              <a:t>（参考）</a:t>
            </a:r>
            <a:r>
              <a:rPr lang="en-US" altLang="ja-JP" sz="1200" dirty="0">
                <a:solidFill>
                  <a:schemeClr val="tx1"/>
                </a:solidFill>
              </a:rPr>
              <a:t>H29</a:t>
            </a:r>
            <a:r>
              <a:rPr lang="ja-JP" altLang="en-US" sz="1200" dirty="0">
                <a:solidFill>
                  <a:schemeClr val="tx1"/>
                </a:solidFill>
              </a:rPr>
              <a:t>年度時点　</a:t>
            </a:r>
            <a:r>
              <a:rPr lang="en-US" altLang="ja-JP" sz="1200" dirty="0">
                <a:solidFill>
                  <a:schemeClr val="tx1"/>
                </a:solidFill>
              </a:rPr>
              <a:t>80km</a:t>
            </a:r>
          </a:p>
          <a:p>
            <a:pPr marL="396000" indent="-457200"/>
            <a:r>
              <a:rPr lang="ja-JP" altLang="en-US" sz="1200" dirty="0">
                <a:solidFill>
                  <a:schemeClr val="tx1"/>
                </a:solidFill>
              </a:rPr>
              <a:t>　　　　連携して実施するサイクルイベントの参加者数　</a:t>
            </a:r>
            <a:r>
              <a:rPr lang="en-US" altLang="ja-JP" sz="1200" dirty="0">
                <a:solidFill>
                  <a:schemeClr val="tx1"/>
                </a:solidFill>
              </a:rPr>
              <a:t>400</a:t>
            </a:r>
            <a:r>
              <a:rPr lang="ja-JP" altLang="en-US" sz="1200" dirty="0">
                <a:solidFill>
                  <a:schemeClr val="tx1"/>
                </a:solidFill>
              </a:rPr>
              <a:t>人</a:t>
            </a:r>
            <a:r>
              <a:rPr lang="en-US" altLang="ja-JP" sz="1200" dirty="0">
                <a:solidFill>
                  <a:schemeClr val="tx1"/>
                </a:solidFill>
              </a:rPr>
              <a:t>【H32</a:t>
            </a:r>
            <a:r>
              <a:rPr lang="ja-JP" altLang="en-US" sz="1200" dirty="0">
                <a:solidFill>
                  <a:schemeClr val="tx1"/>
                </a:solidFill>
              </a:rPr>
              <a:t>年度</a:t>
            </a:r>
            <a:r>
              <a:rPr lang="en-US" altLang="ja-JP" sz="1200" dirty="0">
                <a:solidFill>
                  <a:schemeClr val="tx1"/>
                </a:solidFill>
              </a:rPr>
              <a:t>】</a:t>
            </a:r>
          </a:p>
          <a:p>
            <a:pPr marL="396000" indent="-457200"/>
            <a:r>
              <a:rPr lang="ja-JP" altLang="en-US" sz="1200" dirty="0">
                <a:solidFill>
                  <a:schemeClr val="tx1"/>
                </a:solidFill>
              </a:rPr>
              <a:t>        連携地点における自転車通行量　</a:t>
            </a:r>
            <a:r>
              <a:rPr lang="en-US" altLang="ja-JP" sz="1200" dirty="0">
                <a:solidFill>
                  <a:schemeClr val="tx1"/>
                </a:solidFill>
              </a:rPr>
              <a:t>1930</a:t>
            </a:r>
            <a:r>
              <a:rPr lang="ja-JP" altLang="en-US" sz="1200" dirty="0">
                <a:solidFill>
                  <a:schemeClr val="tx1"/>
                </a:solidFill>
              </a:rPr>
              <a:t>台</a:t>
            </a:r>
            <a:r>
              <a:rPr lang="en-US" altLang="ja-JP" sz="1200" dirty="0">
                <a:solidFill>
                  <a:schemeClr val="tx1"/>
                </a:solidFill>
              </a:rPr>
              <a:t>【H32</a:t>
            </a:r>
            <a:r>
              <a:rPr lang="ja-JP" altLang="en-US" sz="1200" dirty="0">
                <a:solidFill>
                  <a:schemeClr val="tx1"/>
                </a:solidFill>
              </a:rPr>
              <a:t>年度</a:t>
            </a:r>
            <a:r>
              <a:rPr lang="en-US" altLang="ja-JP" sz="1200" dirty="0">
                <a:solidFill>
                  <a:schemeClr val="tx1"/>
                </a:solidFill>
              </a:rPr>
              <a:t>】</a:t>
            </a:r>
            <a:r>
              <a:rPr lang="ja-JP" altLang="en-US" sz="1200" dirty="0">
                <a:solidFill>
                  <a:schemeClr val="tx1"/>
                </a:solidFill>
              </a:rPr>
              <a:t>　（参考）</a:t>
            </a:r>
            <a:r>
              <a:rPr lang="en-US" altLang="ja-JP" sz="1200" dirty="0">
                <a:solidFill>
                  <a:schemeClr val="tx1"/>
                </a:solidFill>
              </a:rPr>
              <a:t>H27</a:t>
            </a:r>
            <a:r>
              <a:rPr lang="ja-JP" altLang="en-US" sz="1200" dirty="0">
                <a:solidFill>
                  <a:schemeClr val="tx1"/>
                </a:solidFill>
              </a:rPr>
              <a:t>交通センサス</a:t>
            </a:r>
            <a:r>
              <a:rPr lang="en-US" altLang="ja-JP" sz="1200" dirty="0">
                <a:solidFill>
                  <a:schemeClr val="tx1"/>
                </a:solidFill>
              </a:rPr>
              <a:t>1650</a:t>
            </a:r>
            <a:r>
              <a:rPr lang="ja-JP" altLang="en-US" sz="1200" dirty="0" smtClean="0">
                <a:solidFill>
                  <a:schemeClr val="tx1"/>
                </a:solidFill>
              </a:rPr>
              <a:t>台</a:t>
            </a:r>
            <a:endParaRPr lang="en-US" altLang="ja-JP" sz="1200" dirty="0" smtClean="0">
              <a:solidFill>
                <a:schemeClr val="tx1"/>
              </a:solidFill>
            </a:endParaRPr>
          </a:p>
          <a:p>
            <a:pPr marL="396000" indent="-457200"/>
            <a:r>
              <a:rPr lang="ja-JP" altLang="en-US" sz="1200" dirty="0">
                <a:solidFill>
                  <a:schemeClr val="tx1"/>
                </a:solidFill>
              </a:rPr>
              <a:t>　</a:t>
            </a:r>
            <a:r>
              <a:rPr lang="ja-JP" altLang="en-US" sz="1200" dirty="0" smtClean="0">
                <a:solidFill>
                  <a:schemeClr val="tx1"/>
                </a:solidFill>
              </a:rPr>
              <a:t>　　　　</a:t>
            </a:r>
            <a:r>
              <a:rPr lang="en-US" altLang="ja-JP" sz="1200" dirty="0" smtClean="0">
                <a:solidFill>
                  <a:schemeClr val="tx1"/>
                </a:solidFill>
              </a:rPr>
              <a:t>※</a:t>
            </a:r>
            <a:r>
              <a:rPr lang="ja-JP" altLang="en-US" sz="1200" dirty="0">
                <a:solidFill>
                  <a:schemeClr val="tx1"/>
                </a:solidFill>
              </a:rPr>
              <a:t>社会実験実施ルート周辺にある道路交通センサス（</a:t>
            </a:r>
            <a:r>
              <a:rPr lang="en-US" altLang="ja-JP" sz="1200" dirty="0">
                <a:solidFill>
                  <a:schemeClr val="tx1"/>
                </a:solidFill>
              </a:rPr>
              <a:t>H27</a:t>
            </a:r>
            <a:r>
              <a:rPr lang="ja-JP" altLang="en-US" sz="1200" dirty="0">
                <a:solidFill>
                  <a:schemeClr val="tx1"/>
                </a:solidFill>
              </a:rPr>
              <a:t>）の自転車類の計測箇所から</a:t>
            </a:r>
            <a:r>
              <a:rPr lang="en-US" altLang="ja-JP" sz="1200" dirty="0">
                <a:solidFill>
                  <a:schemeClr val="tx1"/>
                </a:solidFill>
              </a:rPr>
              <a:t>5</a:t>
            </a:r>
            <a:r>
              <a:rPr lang="ja-JP" altLang="en-US" sz="1200" dirty="0">
                <a:solidFill>
                  <a:schemeClr val="tx1"/>
                </a:solidFill>
              </a:rPr>
              <a:t>箇所を選定</a:t>
            </a:r>
            <a:endParaRPr lang="en-US" altLang="ja-JP" sz="1200" dirty="0">
              <a:solidFill>
                <a:schemeClr val="tx1"/>
              </a:solidFill>
            </a:endParaRPr>
          </a:p>
        </p:txBody>
      </p:sp>
    </p:spTree>
    <p:extLst>
      <p:ext uri="{BB962C8B-B14F-4D97-AF65-F5344CB8AC3E}">
        <p14:creationId xmlns:p14="http://schemas.microsoft.com/office/powerpoint/2010/main" val="4034420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正方形/長方形 2"/>
          <p:cNvSpPr/>
          <p:nvPr/>
        </p:nvSpPr>
        <p:spPr>
          <a:xfrm>
            <a:off x="107504" y="706413"/>
            <a:ext cx="8856984" cy="338554"/>
          </a:xfrm>
          <a:prstGeom prst="rect">
            <a:avLst/>
          </a:prstGeom>
        </p:spPr>
        <p:txBody>
          <a:bodyPr wrap="square">
            <a:spAutoFit/>
          </a:bodyPr>
          <a:lstStyle/>
          <a:p>
            <a:pPr algn="just"/>
            <a:r>
              <a:rPr lang="ja-JP" altLang="en-US" sz="1600" b="1" dirty="0" smtClean="0"/>
              <a:t>　基本目標①：</a:t>
            </a:r>
            <a:r>
              <a:rPr lang="ja-JP" altLang="ja-JP" sz="1600" b="1" dirty="0" smtClean="0"/>
              <a:t>若い</a:t>
            </a:r>
            <a:r>
              <a:rPr lang="ja-JP" altLang="ja-JP" sz="1600" b="1" dirty="0"/>
              <a:t>世代</a:t>
            </a:r>
            <a:r>
              <a:rPr lang="ja-JP" altLang="ja-JP" sz="1600" b="1" dirty="0" smtClean="0"/>
              <a:t>の</a:t>
            </a:r>
            <a:r>
              <a:rPr lang="ja-JP" altLang="en-US" sz="1600" b="1" dirty="0" smtClean="0"/>
              <a:t>結婚・</a:t>
            </a:r>
            <a:r>
              <a:rPr lang="ja-JP" altLang="ja-JP" sz="1600" b="1" dirty="0" smtClean="0"/>
              <a:t>就職</a:t>
            </a:r>
            <a:r>
              <a:rPr lang="ja-JP" altLang="ja-JP" sz="1600" b="1" dirty="0"/>
              <a:t>・出産・子育ての希望を実現</a:t>
            </a:r>
            <a:r>
              <a:rPr lang="ja-JP" altLang="ja-JP" sz="1600" b="1" dirty="0" smtClean="0"/>
              <a:t>する</a:t>
            </a:r>
            <a:endParaRPr lang="ja-JP" altLang="ja-JP" sz="1600" dirty="0"/>
          </a:p>
        </p:txBody>
      </p:sp>
      <p:sp>
        <p:nvSpPr>
          <p:cNvPr id="4" name="正方形/長方形 3"/>
          <p:cNvSpPr/>
          <p:nvPr/>
        </p:nvSpPr>
        <p:spPr>
          <a:xfrm>
            <a:off x="179512" y="146838"/>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5" name="正方形/長方形 4"/>
          <p:cNvSpPr/>
          <p:nvPr/>
        </p:nvSpPr>
        <p:spPr>
          <a:xfrm>
            <a:off x="179512" y="1177007"/>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若者の安定就職支援、職場定着</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359532" y="1484784"/>
            <a:ext cx="8460940" cy="907941"/>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ja-JP" sz="1400" b="1" dirty="0"/>
              <a:t>若者安定就職応援</a:t>
            </a:r>
            <a:r>
              <a:rPr lang="ja-JP" altLang="ja-JP" sz="1400" b="1" dirty="0" smtClean="0"/>
              <a:t>事業</a:t>
            </a:r>
            <a:r>
              <a:rPr lang="en-US" altLang="ja-JP" sz="1400" dirty="0"/>
              <a:t>	</a:t>
            </a:r>
            <a:r>
              <a:rPr lang="en-US" altLang="ja-JP" sz="1400" dirty="0" smtClean="0"/>
              <a:t>		</a:t>
            </a:r>
            <a:r>
              <a:rPr lang="ja-JP" altLang="en-US" sz="1400" dirty="0" smtClean="0"/>
              <a:t>（</a:t>
            </a:r>
            <a:r>
              <a:rPr lang="en-US" altLang="ja-JP" sz="1400" dirty="0" smtClean="0"/>
              <a:t>18,852</a:t>
            </a:r>
            <a:r>
              <a:rPr lang="ja-JP" altLang="en-US" sz="1400" dirty="0" smtClean="0"/>
              <a:t>）</a:t>
            </a:r>
            <a:r>
              <a:rPr lang="en-US" altLang="ja-JP" sz="1400" dirty="0" smtClean="0"/>
              <a:t>	 【</a:t>
            </a:r>
            <a:r>
              <a:rPr lang="ja-JP" altLang="en-US" sz="1400" dirty="0" smtClean="0"/>
              <a:t>地方創生推進交付金</a:t>
            </a:r>
            <a:r>
              <a:rPr lang="en-US" altLang="ja-JP" sz="1400" dirty="0" smtClean="0"/>
              <a:t>】</a:t>
            </a:r>
            <a:endParaRPr lang="ja-JP" altLang="ja-JP" sz="1400" dirty="0"/>
          </a:p>
          <a:p>
            <a:pPr marL="180000" indent="-457200" algn="just"/>
            <a:r>
              <a:rPr lang="ja-JP" altLang="en-US" sz="1400" dirty="0"/>
              <a:t>　　</a:t>
            </a:r>
            <a:r>
              <a:rPr lang="ja-JP" altLang="en-US" sz="1400" dirty="0" smtClean="0"/>
              <a:t>金融</a:t>
            </a:r>
            <a:r>
              <a:rPr lang="ja-JP" altLang="en-US" sz="1400" dirty="0"/>
              <a:t>機関等と連携して合同企業説明会等を開催、人材不足状況にある府内中小企業と大学生等若者とのマッチングを促進。また、ものづくり企業等での高校生のインターンシップを実施。</a:t>
            </a:r>
            <a:endParaRPr lang="en-US" altLang="ja-JP" sz="1400" dirty="0" smtClean="0"/>
          </a:p>
          <a:p>
            <a:pPr marL="180000" indent="-457200" algn="r"/>
            <a:r>
              <a:rPr lang="en-US" altLang="ja-JP" sz="1100" dirty="0" smtClean="0"/>
              <a:t>※</a:t>
            </a:r>
            <a:r>
              <a:rPr lang="ja-JP" altLang="en-US" sz="1100" dirty="0" smtClean="0"/>
              <a:t>　地方</a:t>
            </a:r>
            <a:r>
              <a:rPr lang="ja-JP" altLang="en-US" sz="1100" dirty="0"/>
              <a:t>創生先行型交付</a:t>
            </a:r>
            <a:r>
              <a:rPr lang="ja-JP" altLang="en-US" sz="1100" dirty="0" smtClean="0"/>
              <a:t>金（</a:t>
            </a:r>
            <a:r>
              <a:rPr lang="en-US" altLang="ja-JP" sz="1100" dirty="0" smtClean="0"/>
              <a:t>H27</a:t>
            </a:r>
            <a:r>
              <a:rPr lang="ja-JP" altLang="en-US" sz="1100" dirty="0" smtClean="0"/>
              <a:t>年度）、推進交付金</a:t>
            </a:r>
            <a:r>
              <a:rPr lang="ja-JP" altLang="en-US" sz="1100" dirty="0"/>
              <a:t>（</a:t>
            </a:r>
            <a:r>
              <a:rPr lang="en-US" altLang="ja-JP" sz="1100" dirty="0" smtClean="0"/>
              <a:t>H28</a:t>
            </a:r>
            <a:r>
              <a:rPr lang="ja-JP" altLang="en-US" sz="1100" dirty="0" smtClean="0"/>
              <a:t>・</a:t>
            </a:r>
            <a:r>
              <a:rPr lang="en-US" altLang="ja-JP" sz="1100" dirty="0" smtClean="0"/>
              <a:t>29</a:t>
            </a:r>
            <a:r>
              <a:rPr lang="ja-JP" altLang="en-US" sz="1100" dirty="0" smtClean="0"/>
              <a:t>年度）</a:t>
            </a:r>
            <a:endParaRPr lang="en-US" altLang="ja-JP" sz="1100" dirty="0"/>
          </a:p>
        </p:txBody>
      </p:sp>
      <p:sp>
        <p:nvSpPr>
          <p:cNvPr id="9" name="正方形/長方形 8"/>
          <p:cNvSpPr/>
          <p:nvPr/>
        </p:nvSpPr>
        <p:spPr>
          <a:xfrm>
            <a:off x="697091" y="2422254"/>
            <a:ext cx="7992888" cy="790722"/>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：安定</a:t>
            </a:r>
            <a:r>
              <a:rPr lang="ja-JP" altLang="en-US" sz="1200" dirty="0">
                <a:solidFill>
                  <a:schemeClr val="tx1"/>
                </a:solidFill>
              </a:rPr>
              <a:t>就職者数：</a:t>
            </a:r>
            <a:r>
              <a:rPr lang="en-US" altLang="ja-JP" sz="1200" dirty="0">
                <a:solidFill>
                  <a:schemeClr val="tx1"/>
                </a:solidFill>
              </a:rPr>
              <a:t>700</a:t>
            </a:r>
            <a:r>
              <a:rPr lang="ja-JP" altLang="en-US" sz="1200" dirty="0">
                <a:solidFill>
                  <a:schemeClr val="tx1"/>
                </a:solidFill>
              </a:rPr>
              <a:t>人</a:t>
            </a:r>
            <a:r>
              <a:rPr lang="en-US" altLang="ja-JP" sz="1200" dirty="0">
                <a:solidFill>
                  <a:schemeClr val="tx1"/>
                </a:solidFill>
              </a:rPr>
              <a:t>【</a:t>
            </a:r>
            <a:r>
              <a:rPr lang="en-US" altLang="ja-JP" sz="1200" dirty="0" smtClean="0">
                <a:solidFill>
                  <a:schemeClr val="tx1"/>
                </a:solidFill>
              </a:rPr>
              <a:t>H31.3</a:t>
            </a:r>
            <a:r>
              <a:rPr lang="en-US" altLang="ja-JP" sz="1200" dirty="0">
                <a:solidFill>
                  <a:schemeClr val="tx1"/>
                </a:solidFill>
              </a:rPr>
              <a:t>】</a:t>
            </a:r>
          </a:p>
          <a:p>
            <a:pPr marL="396000" indent="-457200"/>
            <a:r>
              <a:rPr lang="ja-JP" altLang="en-US" sz="1200" dirty="0" smtClean="0">
                <a:solidFill>
                  <a:schemeClr val="tx1"/>
                </a:solidFill>
              </a:rPr>
              <a:t>　　　　うち連携大学における若者の安定就職者数：</a:t>
            </a:r>
            <a:r>
              <a:rPr lang="en-US" altLang="ja-JP" sz="1200" dirty="0" smtClean="0">
                <a:solidFill>
                  <a:schemeClr val="tx1"/>
                </a:solidFill>
              </a:rPr>
              <a:t>400</a:t>
            </a:r>
            <a:r>
              <a:rPr lang="ja-JP" altLang="en-US" sz="1200" dirty="0" smtClean="0">
                <a:solidFill>
                  <a:schemeClr val="tx1"/>
                </a:solidFill>
              </a:rPr>
              <a:t>人</a:t>
            </a:r>
            <a:r>
              <a:rPr lang="en-US" altLang="ja-JP" sz="1200" dirty="0" smtClean="0">
                <a:solidFill>
                  <a:schemeClr val="tx1"/>
                </a:solidFill>
              </a:rPr>
              <a:t>【H31.3】</a:t>
            </a:r>
            <a:r>
              <a:rPr lang="ja-JP" altLang="en-US" sz="1200" dirty="0" smtClean="0">
                <a:solidFill>
                  <a:schemeClr val="tx1"/>
                </a:solidFill>
              </a:rPr>
              <a:t> </a:t>
            </a:r>
            <a:endParaRPr lang="en-US" altLang="ja-JP" sz="1200" dirty="0" smtClean="0">
              <a:solidFill>
                <a:schemeClr val="tx1"/>
              </a:solidFill>
            </a:endParaRPr>
          </a:p>
          <a:p>
            <a:pPr marL="396000" indent="-457200"/>
            <a:r>
              <a:rPr lang="ja-JP" altLang="en-US" sz="1200" dirty="0">
                <a:solidFill>
                  <a:schemeClr val="tx1"/>
                </a:solidFill>
              </a:rPr>
              <a:t>　</a:t>
            </a:r>
            <a:r>
              <a:rPr lang="ja-JP" altLang="en-US" sz="1200" dirty="0" smtClean="0">
                <a:solidFill>
                  <a:schemeClr val="tx1"/>
                </a:solidFill>
              </a:rPr>
              <a:t>　　　インターンシップ</a:t>
            </a:r>
            <a:r>
              <a:rPr lang="ja-JP" altLang="en-US" sz="1200" dirty="0">
                <a:solidFill>
                  <a:schemeClr val="tx1"/>
                </a:solidFill>
              </a:rPr>
              <a:t>参加者数：</a:t>
            </a:r>
            <a:r>
              <a:rPr lang="en-US" altLang="ja-JP" sz="1200" dirty="0">
                <a:solidFill>
                  <a:schemeClr val="tx1"/>
                </a:solidFill>
              </a:rPr>
              <a:t>100</a:t>
            </a:r>
            <a:r>
              <a:rPr lang="ja-JP" altLang="en-US" sz="1200" dirty="0" smtClean="0">
                <a:solidFill>
                  <a:schemeClr val="tx1"/>
                </a:solidFill>
              </a:rPr>
              <a:t>人 </a:t>
            </a:r>
            <a:r>
              <a:rPr lang="en-US" altLang="ja-JP" sz="1200" dirty="0" smtClean="0">
                <a:solidFill>
                  <a:schemeClr val="tx1"/>
                </a:solidFill>
              </a:rPr>
              <a:t>【H31.3】</a:t>
            </a:r>
            <a:r>
              <a:rPr lang="ja-JP" altLang="en-US" sz="1200" dirty="0">
                <a:solidFill>
                  <a:schemeClr val="tx1"/>
                </a:solidFill>
              </a:rPr>
              <a:t>　</a:t>
            </a:r>
            <a:r>
              <a:rPr lang="ja-JP" altLang="en-US" sz="1200" dirty="0" smtClean="0">
                <a:solidFill>
                  <a:schemeClr val="tx1"/>
                </a:solidFill>
              </a:rPr>
              <a:t>　　　　　　　　　　　　　　　　　</a:t>
            </a:r>
            <a:endParaRPr kumimoji="1" lang="ja-JP" altLang="en-US" sz="1200" dirty="0">
              <a:solidFill>
                <a:schemeClr val="tx1"/>
              </a:solidFill>
            </a:endParaRPr>
          </a:p>
        </p:txBody>
      </p:sp>
      <p:sp>
        <p:nvSpPr>
          <p:cNvPr id="12" name="正方形/長方形 11"/>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ECF20B3-C62F-47A6-B890-1989420F1FDB}" type="slidenum">
              <a:rPr lang="ja-JP" altLang="en-US" smtClean="0">
                <a:solidFill>
                  <a:schemeClr val="tx1"/>
                </a:solidFill>
              </a:rPr>
              <a:t>1</a:t>
            </a:fld>
            <a:endParaRPr lang="ja-JP" altLang="en-US" dirty="0">
              <a:solidFill>
                <a:schemeClr val="tx1"/>
              </a:solidFill>
            </a:endParaRPr>
          </a:p>
        </p:txBody>
      </p:sp>
      <p:sp>
        <p:nvSpPr>
          <p:cNvPr id="16" name="正方形/長方形 15"/>
          <p:cNvSpPr/>
          <p:nvPr/>
        </p:nvSpPr>
        <p:spPr>
          <a:xfrm>
            <a:off x="359532" y="3573016"/>
            <a:ext cx="8460940" cy="1338828"/>
          </a:xfrm>
          <a:prstGeom prst="rect">
            <a:avLst/>
          </a:prstGeom>
        </p:spPr>
        <p:txBody>
          <a:bodyPr wrap="square">
            <a:spAutoFit/>
          </a:bodyPr>
          <a:lstStyle/>
          <a:p>
            <a:pPr marL="180000" indent="-457200" algn="just"/>
            <a:r>
              <a:rPr lang="ja-JP" altLang="en-US" sz="1400" b="1" dirty="0" smtClean="0"/>
              <a:t>○</a:t>
            </a:r>
            <a:r>
              <a:rPr lang="ja-JP" altLang="en-US" sz="1400" b="1" dirty="0"/>
              <a:t>　</a:t>
            </a:r>
            <a:r>
              <a:rPr lang="en-US" altLang="ja-JP" sz="1400" b="1" dirty="0" smtClean="0"/>
              <a:t>OSAKA</a:t>
            </a:r>
            <a:r>
              <a:rPr lang="ja-JP" altLang="en-US" sz="1400" b="1" dirty="0" smtClean="0"/>
              <a:t>しごとフィールド運営事業</a:t>
            </a:r>
            <a:r>
              <a:rPr lang="en-US" altLang="ja-JP" sz="1400" b="1" dirty="0" smtClean="0"/>
              <a:t>		</a:t>
            </a:r>
            <a:r>
              <a:rPr lang="ja-JP" altLang="en-US" sz="1400" dirty="0" smtClean="0"/>
              <a:t>（</a:t>
            </a:r>
            <a:r>
              <a:rPr lang="en-US" altLang="ja-JP" sz="1400" dirty="0" smtClean="0"/>
              <a:t>150,782</a:t>
            </a:r>
            <a:r>
              <a:rPr lang="ja-JP" altLang="en-US" sz="1400" dirty="0" smtClean="0"/>
              <a:t>）</a:t>
            </a:r>
            <a:endParaRPr lang="en-US" altLang="ja-JP" sz="1400" dirty="0" smtClean="0"/>
          </a:p>
          <a:p>
            <a:pPr marL="180000" indent="-457200" algn="just"/>
            <a:r>
              <a:rPr lang="ja-JP" altLang="en-US" sz="1400" dirty="0" smtClean="0"/>
              <a:t>　　若者</a:t>
            </a:r>
            <a:r>
              <a:rPr lang="ja-JP" altLang="en-US" sz="1400" dirty="0"/>
              <a:t>を含むあらゆる世代の求職者</a:t>
            </a:r>
            <a:r>
              <a:rPr lang="ja-JP" altLang="en-US" sz="1400" dirty="0" smtClean="0"/>
              <a:t>支援</a:t>
            </a:r>
            <a:r>
              <a:rPr lang="ja-JP" altLang="en-US" sz="1400" dirty="0"/>
              <a:t>として</a:t>
            </a:r>
            <a:r>
              <a:rPr lang="ja-JP" altLang="en-US" sz="1400" dirty="0" smtClean="0"/>
              <a:t>、</a:t>
            </a:r>
            <a:r>
              <a:rPr lang="ja-JP" altLang="en-US" sz="1400" dirty="0"/>
              <a:t>一体的実施を行っているハローワークとの役割分担の</a:t>
            </a:r>
            <a:r>
              <a:rPr lang="ja-JP" altLang="en-US" sz="1400" dirty="0" smtClean="0"/>
              <a:t>もと就職</a:t>
            </a:r>
            <a:r>
              <a:rPr lang="ja-JP" altLang="en-US" sz="1400" dirty="0"/>
              <a:t>から定着までの専門的な支援をワンストップ</a:t>
            </a:r>
            <a:r>
              <a:rPr lang="ja-JP" altLang="en-US" sz="1400" dirty="0" smtClean="0"/>
              <a:t>で実施</a:t>
            </a:r>
            <a:r>
              <a:rPr lang="ja-JP" altLang="en-US" sz="1400" dirty="0"/>
              <a:t>。また、出産等を機に離職した女性等の再就職を支援するため、「保活」と「就活」が一体となった支援を実施</a:t>
            </a:r>
            <a:r>
              <a:rPr lang="ja-JP" altLang="en-US" sz="1400" dirty="0" smtClean="0"/>
              <a:t>。</a:t>
            </a:r>
            <a:r>
              <a:rPr lang="ja-JP" altLang="en-US" sz="1400" dirty="0"/>
              <a:t>さらに</a:t>
            </a:r>
            <a:r>
              <a:rPr lang="ja-JP" altLang="en-US" sz="1400" dirty="0" smtClean="0"/>
              <a:t>、女性</a:t>
            </a:r>
            <a:r>
              <a:rPr lang="ja-JP" altLang="en-US" sz="1400" dirty="0"/>
              <a:t>が働き、働き続ける環境整備の一環として、企業主導型保育事業の</a:t>
            </a:r>
            <a:r>
              <a:rPr lang="ja-JP" altLang="en-US" sz="1400" dirty="0" smtClean="0"/>
              <a:t>推進</a:t>
            </a:r>
            <a:r>
              <a:rPr lang="ja-JP" altLang="en-US" sz="1400" dirty="0"/>
              <a:t>などにより、中小企業の人材確保を支援。</a:t>
            </a:r>
            <a:endParaRPr lang="en-US" altLang="ja-JP" sz="1400" dirty="0"/>
          </a:p>
          <a:p>
            <a:pPr marL="180000" indent="-457200" algn="r"/>
            <a:r>
              <a:rPr lang="en-US" altLang="ja-JP" sz="1100" dirty="0"/>
              <a:t>※</a:t>
            </a:r>
            <a:r>
              <a:rPr lang="ja-JP" altLang="en-US" sz="1100" dirty="0"/>
              <a:t>　地方創生先行型交付金（</a:t>
            </a:r>
            <a:r>
              <a:rPr lang="en-US" altLang="ja-JP" sz="1100" dirty="0"/>
              <a:t>H27</a:t>
            </a:r>
            <a:r>
              <a:rPr lang="ja-JP" altLang="en-US" sz="1100" dirty="0"/>
              <a:t>年度）、加速化交付金（</a:t>
            </a:r>
            <a:r>
              <a:rPr lang="en-US" altLang="ja-JP" sz="1100" dirty="0" smtClean="0"/>
              <a:t>H28</a:t>
            </a:r>
            <a:r>
              <a:rPr lang="ja-JP" altLang="en-US" sz="1100" dirty="0" smtClean="0"/>
              <a:t>年度</a:t>
            </a:r>
            <a:r>
              <a:rPr lang="ja-JP" altLang="en-US" sz="1100" dirty="0"/>
              <a:t>）</a:t>
            </a:r>
            <a:endParaRPr lang="en-US" altLang="ja-JP" sz="1100" dirty="0"/>
          </a:p>
        </p:txBody>
      </p:sp>
      <p:sp>
        <p:nvSpPr>
          <p:cNvPr id="17" name="正方形/長方形 16"/>
          <p:cNvSpPr/>
          <p:nvPr/>
        </p:nvSpPr>
        <p:spPr>
          <a:xfrm>
            <a:off x="683568" y="5013176"/>
            <a:ext cx="7992888" cy="792088"/>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：就職者数：</a:t>
            </a:r>
            <a:r>
              <a:rPr lang="en-US" altLang="ja-JP" sz="1200" dirty="0" smtClean="0">
                <a:solidFill>
                  <a:schemeClr val="tx1"/>
                </a:solidFill>
              </a:rPr>
              <a:t>8,000</a:t>
            </a:r>
            <a:r>
              <a:rPr lang="ja-JP" altLang="en-US" sz="1200" dirty="0" smtClean="0">
                <a:solidFill>
                  <a:schemeClr val="tx1"/>
                </a:solidFill>
              </a:rPr>
              <a:t>人</a:t>
            </a:r>
            <a:r>
              <a:rPr lang="en-US" altLang="ja-JP" sz="1200" dirty="0">
                <a:solidFill>
                  <a:schemeClr val="tx1"/>
                </a:solidFill>
              </a:rPr>
              <a:t>【H31.3】</a:t>
            </a:r>
            <a:endParaRPr lang="ja-JP" altLang="en-US" sz="1200" dirty="0" smtClean="0">
              <a:solidFill>
                <a:schemeClr val="tx1"/>
              </a:solidFill>
            </a:endParaRPr>
          </a:p>
          <a:p>
            <a:pPr marL="396000" indent="-457200"/>
            <a:r>
              <a:rPr lang="ja-JP" altLang="en-US" sz="1200" dirty="0" smtClean="0">
                <a:solidFill>
                  <a:schemeClr val="tx1"/>
                </a:solidFill>
              </a:rPr>
              <a:t>　　　　企業主導型保育助成金決定件数：</a:t>
            </a:r>
            <a:r>
              <a:rPr lang="en-US" altLang="ja-JP" sz="1200" dirty="0" smtClean="0">
                <a:solidFill>
                  <a:schemeClr val="tx1"/>
                </a:solidFill>
              </a:rPr>
              <a:t>20</a:t>
            </a:r>
            <a:r>
              <a:rPr lang="ja-JP" altLang="en-US" sz="1200" dirty="0" smtClean="0">
                <a:solidFill>
                  <a:schemeClr val="tx1"/>
                </a:solidFill>
              </a:rPr>
              <a:t>箇所</a:t>
            </a:r>
            <a:r>
              <a:rPr lang="en-US" altLang="ja-JP" sz="1200" dirty="0">
                <a:solidFill>
                  <a:schemeClr val="tx1"/>
                </a:solidFill>
              </a:rPr>
              <a:t>【H31.3</a:t>
            </a:r>
            <a:r>
              <a:rPr lang="en-US" altLang="ja-JP" sz="1200" dirty="0" smtClean="0">
                <a:solidFill>
                  <a:schemeClr val="tx1"/>
                </a:solidFill>
              </a:rPr>
              <a:t>】</a:t>
            </a:r>
            <a:endParaRPr lang="en-US" altLang="ja-JP" sz="1200" dirty="0">
              <a:solidFill>
                <a:schemeClr val="tx1"/>
              </a:solidFill>
            </a:endParaRPr>
          </a:p>
          <a:p>
            <a:pPr marL="396000" indent="-457200"/>
            <a:r>
              <a:rPr lang="ja-JP" altLang="en-US" sz="1200" dirty="0">
                <a:solidFill>
                  <a:schemeClr val="tx1"/>
                </a:solidFill>
              </a:rPr>
              <a:t>　　　　企業主導型保育施設の共同利用者等支援：</a:t>
            </a:r>
            <a:r>
              <a:rPr lang="en-US" altLang="ja-JP" sz="1200" dirty="0">
                <a:solidFill>
                  <a:schemeClr val="tx1"/>
                </a:solidFill>
              </a:rPr>
              <a:t>30</a:t>
            </a:r>
            <a:r>
              <a:rPr lang="ja-JP" altLang="en-US" sz="1200" dirty="0">
                <a:solidFill>
                  <a:schemeClr val="tx1"/>
                </a:solidFill>
              </a:rPr>
              <a:t>社</a:t>
            </a:r>
            <a:r>
              <a:rPr lang="en-US" altLang="ja-JP" sz="1200" dirty="0">
                <a:solidFill>
                  <a:schemeClr val="tx1"/>
                </a:solidFill>
              </a:rPr>
              <a:t>【H31.3】</a:t>
            </a:r>
            <a:endParaRPr lang="ja-JP" altLang="en-US" sz="1200" dirty="0">
              <a:solidFill>
                <a:schemeClr val="tx1"/>
              </a:solidFill>
            </a:endParaRPr>
          </a:p>
        </p:txBody>
      </p:sp>
    </p:spTree>
    <p:extLst>
      <p:ext uri="{BB962C8B-B14F-4D97-AF65-F5344CB8AC3E}">
        <p14:creationId xmlns:p14="http://schemas.microsoft.com/office/powerpoint/2010/main" val="971104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正方形/長方形 2"/>
          <p:cNvSpPr/>
          <p:nvPr/>
        </p:nvSpPr>
        <p:spPr>
          <a:xfrm>
            <a:off x="107504" y="706413"/>
            <a:ext cx="8856984" cy="338554"/>
          </a:xfrm>
          <a:prstGeom prst="rect">
            <a:avLst/>
          </a:prstGeom>
        </p:spPr>
        <p:txBody>
          <a:bodyPr wrap="square">
            <a:spAutoFit/>
          </a:bodyPr>
          <a:lstStyle/>
          <a:p>
            <a:pPr algn="just"/>
            <a:r>
              <a:rPr lang="ja-JP" altLang="en-US" sz="1600" b="1" dirty="0" smtClean="0"/>
              <a:t>　基本目標①：</a:t>
            </a:r>
            <a:r>
              <a:rPr lang="ja-JP" altLang="ja-JP" sz="1600" b="1" dirty="0" smtClean="0"/>
              <a:t>若い</a:t>
            </a:r>
            <a:r>
              <a:rPr lang="ja-JP" altLang="ja-JP" sz="1600" b="1" dirty="0"/>
              <a:t>世代</a:t>
            </a:r>
            <a:r>
              <a:rPr lang="ja-JP" altLang="ja-JP" sz="1600" b="1" dirty="0" smtClean="0"/>
              <a:t>の</a:t>
            </a:r>
            <a:r>
              <a:rPr lang="ja-JP" altLang="en-US" sz="1600" b="1" dirty="0" smtClean="0"/>
              <a:t>結婚・</a:t>
            </a:r>
            <a:r>
              <a:rPr lang="ja-JP" altLang="ja-JP" sz="1600" b="1" dirty="0" smtClean="0"/>
              <a:t>就職</a:t>
            </a:r>
            <a:r>
              <a:rPr lang="ja-JP" altLang="ja-JP" sz="1600" b="1" dirty="0"/>
              <a:t>・出産・子育ての希望を実現</a:t>
            </a:r>
            <a:r>
              <a:rPr lang="ja-JP" altLang="ja-JP" sz="1600" b="1" dirty="0" smtClean="0"/>
              <a:t>する</a:t>
            </a:r>
            <a:endParaRPr lang="ja-JP" altLang="ja-JP" sz="1600" dirty="0"/>
          </a:p>
        </p:txBody>
      </p:sp>
      <p:sp>
        <p:nvSpPr>
          <p:cNvPr id="4" name="正方形/長方形 3"/>
          <p:cNvSpPr/>
          <p:nvPr/>
        </p:nvSpPr>
        <p:spPr>
          <a:xfrm>
            <a:off x="179512" y="146838"/>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12" name="正方形/長方形 11"/>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ECF20B3-C62F-47A6-B890-1989420F1FDB}" type="slidenum">
              <a:rPr lang="ja-JP" altLang="en-US">
                <a:solidFill>
                  <a:schemeClr val="tx1"/>
                </a:solidFill>
              </a:rPr>
              <a:pPr algn="ctr"/>
              <a:t>2</a:t>
            </a:fld>
            <a:endParaRPr lang="ja-JP" altLang="en-US" dirty="0">
              <a:solidFill>
                <a:schemeClr val="tx1"/>
              </a:solidFill>
            </a:endParaRPr>
          </a:p>
        </p:txBody>
      </p:sp>
      <p:sp>
        <p:nvSpPr>
          <p:cNvPr id="13" name="正方形/長方形 12"/>
          <p:cNvSpPr/>
          <p:nvPr/>
        </p:nvSpPr>
        <p:spPr>
          <a:xfrm>
            <a:off x="359532" y="1445399"/>
            <a:ext cx="8460940" cy="1384995"/>
          </a:xfrm>
          <a:prstGeom prst="rect">
            <a:avLst/>
          </a:prstGeom>
        </p:spPr>
        <p:txBody>
          <a:bodyPr wrap="square">
            <a:spAutoFit/>
          </a:bodyPr>
          <a:lstStyle/>
          <a:p>
            <a:pPr marL="180000" indent="-457200" algn="just"/>
            <a:r>
              <a:rPr lang="ja-JP" altLang="en-US" sz="1400" b="1" dirty="0" smtClean="0"/>
              <a:t>○</a:t>
            </a:r>
            <a:r>
              <a:rPr lang="ja-JP" altLang="en-US" sz="1400" b="1" dirty="0"/>
              <a:t>	　女性・若者働き方改革推進</a:t>
            </a:r>
            <a:r>
              <a:rPr lang="ja-JP" altLang="en-US" sz="1400" b="1" dirty="0" smtClean="0"/>
              <a:t>事業</a:t>
            </a:r>
            <a:r>
              <a:rPr lang="ja-JP" altLang="en-US" sz="1200" b="1" dirty="0"/>
              <a:t>（</a:t>
            </a:r>
            <a:r>
              <a:rPr lang="en-US" altLang="ja-JP" sz="1200" b="1" dirty="0"/>
              <a:t>OSAKA</a:t>
            </a:r>
            <a:r>
              <a:rPr lang="ja-JP" altLang="en-US" sz="1200" b="1" dirty="0"/>
              <a:t>しごとフィールド運営</a:t>
            </a:r>
            <a:r>
              <a:rPr lang="ja-JP" altLang="en-US" sz="1200" b="1" dirty="0" smtClean="0"/>
              <a:t>事業） </a:t>
            </a:r>
            <a:r>
              <a:rPr lang="ja-JP" altLang="en-US" sz="1400" dirty="0" smtClean="0"/>
              <a:t>（</a:t>
            </a:r>
            <a:r>
              <a:rPr lang="en-US" altLang="ja-JP" sz="1400" dirty="0" smtClean="0"/>
              <a:t>90,693</a:t>
            </a:r>
            <a:r>
              <a:rPr lang="ja-JP" altLang="en-US" sz="1400" dirty="0" smtClean="0"/>
              <a:t>）　</a:t>
            </a:r>
            <a:r>
              <a:rPr lang="en-US" altLang="ja-JP" sz="1400" dirty="0" smtClean="0"/>
              <a:t>【</a:t>
            </a:r>
            <a:r>
              <a:rPr lang="ja-JP" altLang="en-US" sz="1400" dirty="0" smtClean="0"/>
              <a:t>地方創生推進交付金</a:t>
            </a:r>
            <a:r>
              <a:rPr lang="en-US" altLang="ja-JP" sz="1400" dirty="0" smtClean="0"/>
              <a:t>】</a:t>
            </a:r>
            <a:endParaRPr lang="en-US" altLang="ja-JP" sz="1400" dirty="0"/>
          </a:p>
          <a:p>
            <a:pPr marL="180000" indent="-457200" algn="just"/>
            <a:r>
              <a:rPr lang="ja-JP" altLang="en-US" sz="1400" dirty="0"/>
              <a:t>　　大阪の産業を支える製造、運輸、建設分野の人材確保を図るとともに、女性・若者の安定就職、経済的自立を実現するため、業界団体や行政機関等との連携体制の</a:t>
            </a:r>
            <a:r>
              <a:rPr lang="ja-JP" altLang="en-US" sz="1400" dirty="0" smtClean="0"/>
              <a:t>もと、大阪</a:t>
            </a:r>
            <a:r>
              <a:rPr lang="ja-JP" altLang="en-US" sz="1400" dirty="0"/>
              <a:t>働き方改革支援センターにおいて大阪府独自の職場改善プログラム（パッションプログラム）や企業の人材確保力強化のためのノウハウの提供等による業界・企業の魅力</a:t>
            </a:r>
            <a:r>
              <a:rPr lang="ja-JP" altLang="en-US" sz="1400" dirty="0" smtClean="0"/>
              <a:t>発信を実施。</a:t>
            </a:r>
            <a:r>
              <a:rPr lang="ja-JP" altLang="en-US" sz="1400" dirty="0"/>
              <a:t>また、</a:t>
            </a:r>
            <a:r>
              <a:rPr lang="en-US" altLang="ja-JP" sz="1400" dirty="0"/>
              <a:t>OSAKA</a:t>
            </a:r>
            <a:r>
              <a:rPr lang="ja-JP" altLang="en-US" sz="1400" dirty="0"/>
              <a:t>しごとフィールドにおいて、</a:t>
            </a:r>
            <a:r>
              <a:rPr lang="ja-JP" altLang="en-US" sz="1400" dirty="0" smtClean="0"/>
              <a:t>求職者</a:t>
            </a:r>
            <a:r>
              <a:rPr lang="ja-JP" altLang="en-US" sz="1400" dirty="0"/>
              <a:t>の事務職志向の転換を</a:t>
            </a:r>
            <a:r>
              <a:rPr lang="ja-JP" altLang="en-US" sz="1400" dirty="0" smtClean="0"/>
              <a:t>促す就職</a:t>
            </a:r>
            <a:r>
              <a:rPr lang="ja-JP" altLang="en-US" sz="1400" dirty="0"/>
              <a:t>支援等を実施。</a:t>
            </a:r>
            <a:endParaRPr lang="en-US" altLang="ja-JP" sz="1400" dirty="0"/>
          </a:p>
          <a:p>
            <a:pPr marL="180000" indent="-457200" algn="r"/>
            <a:r>
              <a:rPr lang="en-US" altLang="ja-JP" sz="1100" dirty="0" smtClean="0"/>
              <a:t>※</a:t>
            </a:r>
            <a:r>
              <a:rPr lang="ja-JP" altLang="en-US" sz="1100" dirty="0"/>
              <a:t>　地方</a:t>
            </a:r>
            <a:r>
              <a:rPr lang="ja-JP" altLang="en-US" sz="1100" dirty="0" smtClean="0"/>
              <a:t>創生推進交付</a:t>
            </a:r>
            <a:r>
              <a:rPr lang="ja-JP" altLang="en-US" sz="1100" dirty="0"/>
              <a:t>金</a:t>
            </a:r>
            <a:r>
              <a:rPr lang="ja-JP" altLang="en-US" sz="1100" dirty="0" smtClean="0"/>
              <a:t>（</a:t>
            </a:r>
            <a:r>
              <a:rPr lang="en-US" altLang="ja-JP" sz="1100" dirty="0" smtClean="0"/>
              <a:t>H28</a:t>
            </a:r>
            <a:r>
              <a:rPr lang="ja-JP" altLang="en-US" sz="1100" dirty="0" smtClean="0"/>
              <a:t>・</a:t>
            </a:r>
            <a:r>
              <a:rPr lang="en-US" altLang="ja-JP" sz="1100" dirty="0" smtClean="0"/>
              <a:t>29</a:t>
            </a:r>
            <a:r>
              <a:rPr lang="ja-JP" altLang="en-US" sz="1100" dirty="0" smtClean="0"/>
              <a:t>年度）</a:t>
            </a:r>
            <a:endParaRPr lang="en-US" altLang="ja-JP" sz="1100" dirty="0"/>
          </a:p>
        </p:txBody>
      </p:sp>
      <p:sp>
        <p:nvSpPr>
          <p:cNvPr id="14" name="正方形/長方形 13"/>
          <p:cNvSpPr/>
          <p:nvPr/>
        </p:nvSpPr>
        <p:spPr>
          <a:xfrm>
            <a:off x="719572" y="2817008"/>
            <a:ext cx="7992888" cy="1332072"/>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a:solidFill>
                  <a:schemeClr val="tx1"/>
                </a:solidFill>
              </a:rPr>
              <a:t>：カウンセリング実施者数（実数）：</a:t>
            </a:r>
            <a:r>
              <a:rPr lang="en-US" altLang="ja-JP" sz="1200" dirty="0">
                <a:solidFill>
                  <a:schemeClr val="tx1"/>
                </a:solidFill>
              </a:rPr>
              <a:t>900</a:t>
            </a:r>
            <a:r>
              <a:rPr lang="ja-JP" altLang="en-US" sz="1200" dirty="0">
                <a:solidFill>
                  <a:schemeClr val="tx1"/>
                </a:solidFill>
              </a:rPr>
              <a:t>人</a:t>
            </a:r>
            <a:r>
              <a:rPr lang="en-US" altLang="ja-JP" sz="1200" dirty="0">
                <a:solidFill>
                  <a:schemeClr val="tx1"/>
                </a:solidFill>
              </a:rPr>
              <a:t>【H31.3】</a:t>
            </a:r>
          </a:p>
          <a:p>
            <a:pPr marL="396000" indent="-457200"/>
            <a:r>
              <a:rPr lang="ja-JP" altLang="en-US" sz="1200" dirty="0">
                <a:solidFill>
                  <a:schemeClr val="tx1"/>
                </a:solidFill>
              </a:rPr>
              <a:t>　　　　就職者数：</a:t>
            </a:r>
            <a:r>
              <a:rPr lang="en-US" altLang="ja-JP" sz="1200" dirty="0">
                <a:solidFill>
                  <a:schemeClr val="tx1"/>
                </a:solidFill>
              </a:rPr>
              <a:t>250</a:t>
            </a:r>
            <a:r>
              <a:rPr lang="ja-JP" altLang="en-US" sz="1200" dirty="0">
                <a:solidFill>
                  <a:schemeClr val="tx1"/>
                </a:solidFill>
              </a:rPr>
              <a:t>人 </a:t>
            </a:r>
            <a:r>
              <a:rPr lang="en-US" altLang="ja-JP" sz="1200" dirty="0">
                <a:solidFill>
                  <a:schemeClr val="tx1"/>
                </a:solidFill>
              </a:rPr>
              <a:t>【H31.3】</a:t>
            </a:r>
          </a:p>
          <a:p>
            <a:pPr marL="396000" indent="-457200"/>
            <a:r>
              <a:rPr lang="ja-JP" altLang="en-US" sz="1200" dirty="0">
                <a:solidFill>
                  <a:schemeClr val="tx1"/>
                </a:solidFill>
              </a:rPr>
              <a:t>　　　　インターンシップ（大学１～３回生対象）受入人数：</a:t>
            </a:r>
            <a:r>
              <a:rPr lang="en-US" altLang="ja-JP" sz="1200" dirty="0">
                <a:solidFill>
                  <a:schemeClr val="tx1"/>
                </a:solidFill>
              </a:rPr>
              <a:t>20</a:t>
            </a:r>
            <a:r>
              <a:rPr lang="ja-JP" altLang="en-US" sz="1200" dirty="0">
                <a:solidFill>
                  <a:schemeClr val="tx1"/>
                </a:solidFill>
              </a:rPr>
              <a:t>人</a:t>
            </a:r>
            <a:r>
              <a:rPr lang="en-US" altLang="ja-JP" sz="1200" dirty="0">
                <a:solidFill>
                  <a:schemeClr val="tx1"/>
                </a:solidFill>
              </a:rPr>
              <a:t>【H31.3】</a:t>
            </a:r>
          </a:p>
          <a:p>
            <a:pPr marL="396000" indent="-457200"/>
            <a:r>
              <a:rPr lang="ja-JP" altLang="en-US" sz="1200" dirty="0">
                <a:solidFill>
                  <a:schemeClr val="tx1"/>
                </a:solidFill>
              </a:rPr>
              <a:t>　　　　職業体験（女性や若者の求職者）受入人数：</a:t>
            </a:r>
            <a:r>
              <a:rPr lang="en-US" altLang="ja-JP" sz="1200" dirty="0">
                <a:solidFill>
                  <a:schemeClr val="tx1"/>
                </a:solidFill>
              </a:rPr>
              <a:t>100</a:t>
            </a:r>
            <a:r>
              <a:rPr lang="ja-JP" altLang="en-US" sz="1200" dirty="0">
                <a:solidFill>
                  <a:schemeClr val="tx1"/>
                </a:solidFill>
              </a:rPr>
              <a:t>人 </a:t>
            </a:r>
            <a:r>
              <a:rPr lang="en-US" altLang="ja-JP" sz="1200" dirty="0">
                <a:solidFill>
                  <a:schemeClr val="tx1"/>
                </a:solidFill>
              </a:rPr>
              <a:t>【H31.3】</a:t>
            </a:r>
          </a:p>
          <a:p>
            <a:pPr marL="396000" indent="-457200"/>
            <a:r>
              <a:rPr lang="ja-JP" altLang="en-US" sz="1200" dirty="0" smtClean="0">
                <a:solidFill>
                  <a:schemeClr val="tx1"/>
                </a:solidFill>
              </a:rPr>
              <a:t>　　　　大阪版エクセレントカンパニー（仮称）：</a:t>
            </a:r>
            <a:r>
              <a:rPr lang="en-US" altLang="ja-JP" sz="1200" dirty="0" smtClean="0">
                <a:solidFill>
                  <a:schemeClr val="tx1"/>
                </a:solidFill>
              </a:rPr>
              <a:t>15</a:t>
            </a:r>
            <a:r>
              <a:rPr lang="ja-JP" altLang="en-US" sz="1200" dirty="0" smtClean="0">
                <a:solidFill>
                  <a:schemeClr val="tx1"/>
                </a:solidFill>
              </a:rPr>
              <a:t>社 </a:t>
            </a:r>
            <a:r>
              <a:rPr lang="en-US" altLang="ja-JP" sz="1200" dirty="0" smtClean="0">
                <a:solidFill>
                  <a:schemeClr val="tx1"/>
                </a:solidFill>
              </a:rPr>
              <a:t>【H31.3】</a:t>
            </a:r>
          </a:p>
          <a:p>
            <a:pPr marL="396000" indent="-457200"/>
            <a:r>
              <a:rPr lang="ja-JP" altLang="en-US" sz="1200" dirty="0" smtClean="0">
                <a:solidFill>
                  <a:schemeClr val="tx1"/>
                </a:solidFill>
              </a:rPr>
              <a:t>　　　　支援</a:t>
            </a:r>
            <a:r>
              <a:rPr lang="ja-JP" altLang="en-US" sz="1200" dirty="0">
                <a:solidFill>
                  <a:schemeClr val="tx1"/>
                </a:solidFill>
              </a:rPr>
              <a:t>を受けて人材確保につながった企業数：</a:t>
            </a:r>
            <a:r>
              <a:rPr lang="en-US" altLang="ja-JP" sz="1200" dirty="0">
                <a:solidFill>
                  <a:schemeClr val="tx1"/>
                </a:solidFill>
              </a:rPr>
              <a:t>200</a:t>
            </a:r>
            <a:r>
              <a:rPr lang="ja-JP" altLang="en-US" sz="1200" dirty="0">
                <a:solidFill>
                  <a:schemeClr val="tx1"/>
                </a:solidFill>
              </a:rPr>
              <a:t>社</a:t>
            </a:r>
            <a:r>
              <a:rPr lang="en-US" altLang="ja-JP" sz="1200" dirty="0">
                <a:solidFill>
                  <a:schemeClr val="tx1"/>
                </a:solidFill>
              </a:rPr>
              <a:t>【H31.3】</a:t>
            </a:r>
          </a:p>
        </p:txBody>
      </p:sp>
      <p:sp>
        <p:nvSpPr>
          <p:cNvPr id="15" name="正方形/長方形 14"/>
          <p:cNvSpPr/>
          <p:nvPr/>
        </p:nvSpPr>
        <p:spPr>
          <a:xfrm>
            <a:off x="179512" y="1124744"/>
            <a:ext cx="8460940" cy="307777"/>
          </a:xfrm>
          <a:prstGeom prst="rect">
            <a:avLst/>
          </a:prstGeom>
        </p:spPr>
        <p:txBody>
          <a:bodyPr wrap="square">
            <a:spAutoFit/>
          </a:bodyPr>
          <a:lstStyle/>
          <a:p>
            <a:pPr marL="179388" indent="-457200" algn="just"/>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２）女性の活躍</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359532" y="4581128"/>
            <a:ext cx="8460940" cy="1123384"/>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新</a:t>
            </a:r>
            <a:r>
              <a:rPr lang="ja-JP" altLang="en-US" sz="1400" b="1" dirty="0"/>
              <a:t>子育て支援交付金</a:t>
            </a:r>
            <a:r>
              <a:rPr lang="en-US" altLang="ja-JP" sz="1400" b="1" dirty="0"/>
              <a:t>	</a:t>
            </a:r>
            <a:r>
              <a:rPr lang="en-US" altLang="ja-JP" sz="1400" dirty="0"/>
              <a:t>		</a:t>
            </a:r>
            <a:r>
              <a:rPr lang="ja-JP" altLang="en-US" sz="1400" dirty="0" smtClean="0"/>
              <a:t>（</a:t>
            </a:r>
            <a:r>
              <a:rPr lang="en-US" altLang="ja-JP" sz="1400" dirty="0" smtClean="0"/>
              <a:t>3,047,512</a:t>
            </a:r>
            <a:r>
              <a:rPr lang="ja-JP" altLang="en-US" sz="1400" dirty="0" smtClean="0"/>
              <a:t>）　　　　</a:t>
            </a:r>
            <a:r>
              <a:rPr lang="en-US" altLang="ja-JP" sz="1400" dirty="0" smtClean="0"/>
              <a:t>【</a:t>
            </a:r>
            <a:r>
              <a:rPr lang="ja-JP" altLang="en-US" sz="1400" dirty="0" smtClean="0"/>
              <a:t>企業版ふるさと納税</a:t>
            </a:r>
            <a:r>
              <a:rPr lang="en-US" altLang="ja-JP" sz="1400" dirty="0" smtClean="0"/>
              <a:t>】</a:t>
            </a:r>
            <a:endParaRPr lang="en-US" altLang="ja-JP" sz="1400" dirty="0"/>
          </a:p>
          <a:p>
            <a:pPr marL="180000" indent="-457200" algn="just"/>
            <a:r>
              <a:rPr lang="ja-JP" altLang="en-US" sz="1400" dirty="0"/>
              <a:t>　　若い世代の子育ての希望が実現できる環境整備の一環として、府内市町村における子育て支援の充実を図るため、子ども・子育て支援新制度の実施に合わせ、新たな交付金制度を創設し、就学前の子育て支援、就学後の子育て支援、ひとり親家庭への支援等を促進する</a:t>
            </a:r>
            <a:r>
              <a:rPr lang="ja-JP" altLang="en-US" sz="1400" dirty="0" smtClean="0"/>
              <a:t>。</a:t>
            </a:r>
            <a:endParaRPr lang="en-US" altLang="ja-JP" sz="1400" dirty="0" smtClean="0"/>
          </a:p>
          <a:p>
            <a:pPr marL="180000" indent="-457200" algn="r"/>
            <a:r>
              <a:rPr lang="ja-JP" altLang="en-US" sz="1100" dirty="0"/>
              <a:t>　</a:t>
            </a:r>
            <a:r>
              <a:rPr lang="en-US" altLang="ja-JP" sz="1100" dirty="0"/>
              <a:t>※</a:t>
            </a:r>
            <a:r>
              <a:rPr lang="ja-JP" altLang="en-US" sz="1100" dirty="0"/>
              <a:t>　地方創生先行型交付金（</a:t>
            </a:r>
            <a:r>
              <a:rPr lang="en-US" altLang="ja-JP" sz="1100" dirty="0"/>
              <a:t>H27</a:t>
            </a:r>
            <a:r>
              <a:rPr lang="ja-JP" altLang="en-US" sz="1100" dirty="0"/>
              <a:t>年度）</a:t>
            </a:r>
            <a:endParaRPr lang="ja-JP" altLang="en-US" sz="1100" dirty="0" smtClean="0"/>
          </a:p>
        </p:txBody>
      </p:sp>
      <p:sp>
        <p:nvSpPr>
          <p:cNvPr id="17" name="正方形/長方形 16"/>
          <p:cNvSpPr/>
          <p:nvPr/>
        </p:nvSpPr>
        <p:spPr>
          <a:xfrm>
            <a:off x="208361" y="4293096"/>
            <a:ext cx="8460940" cy="307777"/>
          </a:xfrm>
          <a:prstGeom prst="rect">
            <a:avLst/>
          </a:prstGeom>
          <a:noFill/>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３</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結婚・妊娠・</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出産</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・子育て環境の</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充実</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712417" y="5733256"/>
            <a:ext cx="7992888" cy="648072"/>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a:solidFill>
                  <a:schemeClr val="tx1"/>
                </a:solidFill>
              </a:rPr>
              <a:t>：子どもを大阪で育ててよかったと思っている府民の割合：前年度を</a:t>
            </a:r>
            <a:r>
              <a:rPr lang="ja-JP" altLang="en-US" sz="1200" dirty="0" smtClean="0">
                <a:solidFill>
                  <a:schemeClr val="tx1"/>
                </a:solidFill>
              </a:rPr>
              <a:t>上回る </a:t>
            </a:r>
            <a:r>
              <a:rPr lang="en-US" altLang="ja-JP" sz="1200" dirty="0" smtClean="0">
                <a:solidFill>
                  <a:schemeClr val="tx1"/>
                </a:solidFill>
              </a:rPr>
              <a:t>【</a:t>
            </a:r>
            <a:r>
              <a:rPr lang="en-US" altLang="ja-JP" sz="1200" dirty="0">
                <a:solidFill>
                  <a:schemeClr val="tx1"/>
                </a:solidFill>
              </a:rPr>
              <a:t>H30.3】</a:t>
            </a:r>
          </a:p>
          <a:p>
            <a:pPr marL="396000" indent="-457200"/>
            <a:r>
              <a:rPr lang="ja-JP" altLang="en-US" sz="1200" dirty="0">
                <a:solidFill>
                  <a:schemeClr val="tx1"/>
                </a:solidFill>
              </a:rPr>
              <a:t>　</a:t>
            </a:r>
            <a:r>
              <a:rPr lang="ja-JP" altLang="en-US" sz="1200" dirty="0" smtClean="0">
                <a:solidFill>
                  <a:schemeClr val="tx1"/>
                </a:solidFill>
              </a:rPr>
              <a:t>　　　（</a:t>
            </a:r>
            <a:r>
              <a:rPr lang="ja-JP" altLang="en-US" sz="1200" dirty="0">
                <a:solidFill>
                  <a:schemeClr val="tx1"/>
                </a:solidFill>
              </a:rPr>
              <a:t>参考）</a:t>
            </a:r>
            <a:r>
              <a:rPr lang="en-US" altLang="ja-JP" sz="1200" dirty="0">
                <a:solidFill>
                  <a:schemeClr val="tx1"/>
                </a:solidFill>
              </a:rPr>
              <a:t>H24.3</a:t>
            </a:r>
            <a:r>
              <a:rPr lang="ja-JP" altLang="en-US" sz="1200" dirty="0">
                <a:solidFill>
                  <a:schemeClr val="tx1"/>
                </a:solidFill>
              </a:rPr>
              <a:t>：</a:t>
            </a:r>
            <a:r>
              <a:rPr lang="en-US" altLang="ja-JP" sz="1200" dirty="0">
                <a:solidFill>
                  <a:schemeClr val="tx1"/>
                </a:solidFill>
              </a:rPr>
              <a:t>49.1</a:t>
            </a:r>
            <a:r>
              <a:rPr lang="ja-JP" altLang="en-US" sz="1200" dirty="0" smtClean="0">
                <a:solidFill>
                  <a:schemeClr val="tx1"/>
                </a:solidFill>
              </a:rPr>
              <a:t>％　　</a:t>
            </a:r>
            <a:r>
              <a:rPr lang="en-US" altLang="ja-JP" sz="1200" dirty="0" smtClean="0">
                <a:solidFill>
                  <a:schemeClr val="tx1"/>
                </a:solidFill>
              </a:rPr>
              <a:t>H25.3</a:t>
            </a:r>
            <a:r>
              <a:rPr lang="ja-JP" altLang="en-US" sz="1200" dirty="0">
                <a:solidFill>
                  <a:schemeClr val="tx1"/>
                </a:solidFill>
              </a:rPr>
              <a:t>：</a:t>
            </a:r>
            <a:r>
              <a:rPr lang="en-US" altLang="ja-JP" sz="1200" dirty="0">
                <a:solidFill>
                  <a:schemeClr val="tx1"/>
                </a:solidFill>
              </a:rPr>
              <a:t>44.0</a:t>
            </a:r>
            <a:r>
              <a:rPr lang="ja-JP" altLang="en-US" sz="1200" dirty="0" smtClean="0">
                <a:solidFill>
                  <a:schemeClr val="tx1"/>
                </a:solidFill>
              </a:rPr>
              <a:t>％　　</a:t>
            </a:r>
            <a:r>
              <a:rPr lang="en-US" altLang="ja-JP" sz="1200" dirty="0" smtClean="0">
                <a:solidFill>
                  <a:schemeClr val="tx1"/>
                </a:solidFill>
              </a:rPr>
              <a:t>H26.3</a:t>
            </a:r>
            <a:r>
              <a:rPr lang="ja-JP" altLang="en-US" sz="1200" dirty="0" smtClean="0">
                <a:solidFill>
                  <a:schemeClr val="tx1"/>
                </a:solidFill>
              </a:rPr>
              <a:t>：</a:t>
            </a:r>
            <a:r>
              <a:rPr lang="en-US" altLang="ja-JP" sz="1200" dirty="0">
                <a:solidFill>
                  <a:schemeClr val="tx1"/>
                </a:solidFill>
              </a:rPr>
              <a:t>57.9</a:t>
            </a:r>
            <a:r>
              <a:rPr lang="ja-JP" altLang="en-US" sz="1200" dirty="0" smtClean="0">
                <a:solidFill>
                  <a:schemeClr val="tx1"/>
                </a:solidFill>
              </a:rPr>
              <a:t>％　　</a:t>
            </a:r>
            <a:r>
              <a:rPr lang="en-US" altLang="ja-JP" sz="1200" dirty="0" smtClean="0">
                <a:solidFill>
                  <a:schemeClr val="tx1"/>
                </a:solidFill>
              </a:rPr>
              <a:t>H27.3</a:t>
            </a:r>
            <a:r>
              <a:rPr lang="ja-JP" altLang="en-US" sz="1200" dirty="0">
                <a:solidFill>
                  <a:schemeClr val="tx1"/>
                </a:solidFill>
              </a:rPr>
              <a:t>：</a:t>
            </a:r>
            <a:r>
              <a:rPr lang="en-US" altLang="ja-JP" sz="1200" dirty="0">
                <a:solidFill>
                  <a:schemeClr val="tx1"/>
                </a:solidFill>
              </a:rPr>
              <a:t>55.8</a:t>
            </a:r>
            <a:r>
              <a:rPr lang="ja-JP" altLang="en-US" sz="1200" dirty="0" smtClean="0">
                <a:solidFill>
                  <a:schemeClr val="tx1"/>
                </a:solidFill>
              </a:rPr>
              <a:t>％　　</a:t>
            </a:r>
            <a:r>
              <a:rPr lang="en-US" altLang="ja-JP" sz="1200" dirty="0" smtClean="0">
                <a:solidFill>
                  <a:schemeClr val="tx1"/>
                </a:solidFill>
              </a:rPr>
              <a:t>H28.3</a:t>
            </a:r>
            <a:r>
              <a:rPr lang="ja-JP" altLang="en-US" sz="1200" dirty="0">
                <a:solidFill>
                  <a:schemeClr val="tx1"/>
                </a:solidFill>
              </a:rPr>
              <a:t>：</a:t>
            </a:r>
            <a:r>
              <a:rPr lang="en-US" altLang="ja-JP" sz="1200" dirty="0">
                <a:solidFill>
                  <a:schemeClr val="tx1"/>
                </a:solidFill>
              </a:rPr>
              <a:t>63.6</a:t>
            </a:r>
            <a:r>
              <a:rPr lang="ja-JP" altLang="en-US" sz="1200" dirty="0">
                <a:solidFill>
                  <a:schemeClr val="tx1"/>
                </a:solidFill>
              </a:rPr>
              <a:t>％</a:t>
            </a:r>
          </a:p>
        </p:txBody>
      </p:sp>
    </p:spTree>
    <p:extLst>
      <p:ext uri="{BB962C8B-B14F-4D97-AF65-F5344CB8AC3E}">
        <p14:creationId xmlns:p14="http://schemas.microsoft.com/office/powerpoint/2010/main" val="858042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smtClean="0"/>
              <a:t>　基本目標②：</a:t>
            </a:r>
            <a:r>
              <a:rPr lang="ja-JP" altLang="ja-JP" sz="1600" b="1" dirty="0" smtClean="0"/>
              <a:t>次代</a:t>
            </a:r>
            <a:r>
              <a:rPr lang="ja-JP" altLang="ja-JP" sz="1600" b="1" dirty="0"/>
              <a:t>の「大阪」を担う</a:t>
            </a:r>
            <a:r>
              <a:rPr lang="ja-JP" altLang="ja-JP" sz="1600" b="1" dirty="0" smtClean="0"/>
              <a:t>人</a:t>
            </a:r>
            <a:r>
              <a:rPr lang="ja-JP" altLang="en-US" sz="1600" b="1" dirty="0" smtClean="0"/>
              <a:t>をつくる</a:t>
            </a:r>
            <a:endParaRPr lang="ja-JP" altLang="ja-JP" sz="1600" dirty="0"/>
          </a:p>
        </p:txBody>
      </p: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ECF20B3-C62F-47A6-B890-1989420F1FDB}" type="slidenum">
              <a:rPr lang="ja-JP" altLang="en-US">
                <a:solidFill>
                  <a:prstClr val="black"/>
                </a:solidFill>
              </a:rPr>
              <a:pPr algn="ctr"/>
              <a:t>3</a:t>
            </a:fld>
            <a:endParaRPr lang="ja-JP" altLang="en-US" dirty="0">
              <a:solidFill>
                <a:prstClr val="black"/>
              </a:solidFill>
            </a:endParaRPr>
          </a:p>
        </p:txBody>
      </p:sp>
      <p:sp>
        <p:nvSpPr>
          <p:cNvPr id="15" name="正方形/長方形 14"/>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6" name="正方形/長方形 15"/>
          <p:cNvSpPr/>
          <p:nvPr/>
        </p:nvSpPr>
        <p:spPr>
          <a:xfrm>
            <a:off x="359532" y="1484784"/>
            <a:ext cx="8460940" cy="1169551"/>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ja-JP" altLang="en-US" sz="1400" b="1" dirty="0"/>
              <a:t>ハートフル企業農の参入促進</a:t>
            </a:r>
            <a:r>
              <a:rPr lang="ja-JP" altLang="en-US" sz="1400" b="1" dirty="0" smtClean="0"/>
              <a:t>事業</a:t>
            </a:r>
            <a:r>
              <a:rPr lang="en-US" altLang="ja-JP" sz="1400" b="1" dirty="0" smtClean="0"/>
              <a:t>		</a:t>
            </a:r>
            <a:r>
              <a:rPr lang="ja-JP" altLang="en-US" sz="1400" dirty="0" smtClean="0"/>
              <a:t>（</a:t>
            </a:r>
            <a:r>
              <a:rPr lang="en-US" altLang="ja-JP" sz="1400" dirty="0" smtClean="0"/>
              <a:t>11,157</a:t>
            </a:r>
            <a:r>
              <a:rPr lang="ja-JP" altLang="en-US" sz="1400" dirty="0" smtClean="0"/>
              <a:t>）</a:t>
            </a:r>
            <a:endParaRPr lang="en-US" altLang="ja-JP" sz="1400" dirty="0"/>
          </a:p>
          <a:p>
            <a:pPr marL="180000" indent="-457200" algn="just"/>
            <a:r>
              <a:rPr lang="ja-JP" altLang="en-US" sz="1400" dirty="0" smtClean="0"/>
              <a:t>　　</a:t>
            </a:r>
            <a:r>
              <a:rPr lang="ja-JP" altLang="en-US" sz="1400" dirty="0"/>
              <a:t>社会の高齢化・成熟化の進展に伴って「農」に関するニーズが増加・多様化し、農と福祉の連携による</a:t>
            </a:r>
            <a:r>
              <a:rPr lang="ja-JP" altLang="en-US" sz="1400" dirty="0" err="1"/>
              <a:t>障がい</a:t>
            </a:r>
            <a:r>
              <a:rPr lang="ja-JP" altLang="en-US" sz="1400" dirty="0"/>
              <a:t>者の就労や雇用等を目的として農園開設等が増加している中、農と福祉等各分野の連携強化により企業等の障がい者雇用による新規農業参入を促進し、農の分野における障がい者の就労・雇用の促進及び多様な担い手の育成・確保による都市農業の振興、農空間の保全を図る。 </a:t>
            </a:r>
            <a:r>
              <a:rPr lang="ja-JP" altLang="en-US" sz="1400" dirty="0" smtClean="0"/>
              <a:t>　　　　　　　　　　　　　　　　　</a:t>
            </a:r>
            <a:r>
              <a:rPr lang="ja-JP" altLang="en-US" sz="1100" dirty="0"/>
              <a:t>　</a:t>
            </a:r>
            <a:r>
              <a:rPr lang="en-US" altLang="ja-JP" sz="1100" dirty="0"/>
              <a:t>※</a:t>
            </a:r>
            <a:r>
              <a:rPr lang="ja-JP" altLang="en-US" sz="1100" dirty="0"/>
              <a:t>　地方創生先行型交付金（</a:t>
            </a:r>
            <a:r>
              <a:rPr lang="en-US" altLang="ja-JP" sz="1100" dirty="0"/>
              <a:t>H27</a:t>
            </a:r>
            <a:r>
              <a:rPr lang="ja-JP" altLang="en-US" sz="1100" dirty="0"/>
              <a:t>年度）</a:t>
            </a:r>
            <a:endParaRPr lang="en-US" altLang="ja-JP" sz="1100" dirty="0"/>
          </a:p>
        </p:txBody>
      </p:sp>
      <p:sp>
        <p:nvSpPr>
          <p:cNvPr id="18" name="正方形/長方形 17"/>
          <p:cNvSpPr/>
          <p:nvPr/>
        </p:nvSpPr>
        <p:spPr>
          <a:xfrm>
            <a:off x="179512" y="1177007"/>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次代</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を担う人づくり</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726795" y="2654335"/>
            <a:ext cx="7992888" cy="504056"/>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t>KPI</a:t>
            </a:r>
            <a:r>
              <a:rPr lang="ja-JP" altLang="en-US" sz="1200" dirty="0" smtClean="0"/>
              <a:t>：</a:t>
            </a:r>
            <a:r>
              <a:rPr lang="ja-JP" altLang="en-US" sz="1200" dirty="0" err="1" smtClean="0"/>
              <a:t>障</a:t>
            </a:r>
            <a:r>
              <a:rPr lang="ja-JP" altLang="en-US" sz="1200" dirty="0" err="1"/>
              <a:t>がい</a:t>
            </a:r>
            <a:r>
              <a:rPr lang="ja-JP" altLang="en-US" sz="1200" dirty="0"/>
              <a:t>者雇用に取り組む、 </a:t>
            </a:r>
            <a:r>
              <a:rPr lang="ja-JP" altLang="en-US" sz="1200" dirty="0" smtClean="0"/>
              <a:t>新規</a:t>
            </a:r>
            <a:r>
              <a:rPr lang="ja-JP" altLang="en-US" sz="1200" dirty="0"/>
              <a:t>参入企業等：</a:t>
            </a:r>
            <a:r>
              <a:rPr lang="en-US" altLang="ja-JP" sz="1200" dirty="0"/>
              <a:t>19</a:t>
            </a:r>
            <a:r>
              <a:rPr lang="ja-JP" altLang="en-US" sz="1200" dirty="0"/>
              <a:t>事業所</a:t>
            </a:r>
            <a:r>
              <a:rPr lang="en-US" altLang="ja-JP" sz="1200" dirty="0"/>
              <a:t>/5</a:t>
            </a:r>
            <a:r>
              <a:rPr lang="ja-JP" altLang="en-US" sz="1200" dirty="0" smtClean="0"/>
              <a:t>年間 </a:t>
            </a:r>
            <a:r>
              <a:rPr lang="en-US" altLang="ja-JP" sz="1200" dirty="0" smtClean="0"/>
              <a:t>【H28</a:t>
            </a:r>
            <a:r>
              <a:rPr lang="ja-JP" altLang="en-US" sz="1200" dirty="0"/>
              <a:t>～</a:t>
            </a:r>
            <a:r>
              <a:rPr lang="en-US" altLang="ja-JP" sz="1200" dirty="0" smtClean="0"/>
              <a:t>32</a:t>
            </a:r>
            <a:r>
              <a:rPr lang="ja-JP" altLang="en-US" sz="1200" dirty="0" smtClean="0"/>
              <a:t>年度</a:t>
            </a:r>
            <a:r>
              <a:rPr lang="en-US" altLang="ja-JP" sz="1200" dirty="0" smtClean="0"/>
              <a:t>】</a:t>
            </a:r>
            <a:r>
              <a:rPr lang="ja-JP" altLang="en-US" sz="1200" dirty="0" smtClean="0"/>
              <a:t> </a:t>
            </a:r>
            <a:endParaRPr lang="ja-JP" altLang="en-US" sz="1200" dirty="0"/>
          </a:p>
          <a:p>
            <a:pPr marL="396000" indent="-457200"/>
            <a:r>
              <a:rPr lang="ja-JP" altLang="en-US" sz="1200" dirty="0" smtClean="0"/>
              <a:t>　　　　　　　　　　　　　　　　　　　　　既参入事</a:t>
            </a:r>
            <a:r>
              <a:rPr lang="ja-JP" altLang="en-US" sz="1200" dirty="0"/>
              <a:t>業者の雇用拡大：</a:t>
            </a:r>
            <a:r>
              <a:rPr lang="en-US" altLang="ja-JP" sz="1200" dirty="0"/>
              <a:t>12</a:t>
            </a:r>
            <a:r>
              <a:rPr lang="ja-JP" altLang="en-US" sz="1200" dirty="0"/>
              <a:t>人以上</a:t>
            </a:r>
            <a:r>
              <a:rPr lang="en-US" altLang="ja-JP" sz="1200" dirty="0"/>
              <a:t>/5</a:t>
            </a:r>
            <a:r>
              <a:rPr lang="ja-JP" altLang="en-US" sz="1200" dirty="0" smtClean="0"/>
              <a:t>年間 </a:t>
            </a:r>
            <a:r>
              <a:rPr lang="en-US" altLang="ja-JP" sz="1200" dirty="0" smtClean="0"/>
              <a:t>【</a:t>
            </a:r>
            <a:r>
              <a:rPr lang="en-US" altLang="ja-JP" sz="1200" dirty="0"/>
              <a:t>H28</a:t>
            </a:r>
            <a:r>
              <a:rPr lang="ja-JP" altLang="en-US" sz="1200" dirty="0"/>
              <a:t>～</a:t>
            </a:r>
            <a:r>
              <a:rPr lang="en-US" altLang="ja-JP" sz="1200" dirty="0"/>
              <a:t>32</a:t>
            </a:r>
            <a:r>
              <a:rPr lang="ja-JP" altLang="en-US" sz="1200" dirty="0"/>
              <a:t>年度</a:t>
            </a:r>
            <a:r>
              <a:rPr lang="en-US" altLang="ja-JP" sz="1200" dirty="0"/>
              <a:t>】</a:t>
            </a:r>
            <a:r>
              <a:rPr lang="ja-JP" altLang="en-US" sz="1200" dirty="0" smtClean="0"/>
              <a:t> </a:t>
            </a:r>
            <a:endParaRPr lang="ja-JP" altLang="en-US" sz="1200" dirty="0"/>
          </a:p>
        </p:txBody>
      </p:sp>
      <p:sp>
        <p:nvSpPr>
          <p:cNvPr id="14" name="正方形/長方形 13"/>
          <p:cNvSpPr/>
          <p:nvPr/>
        </p:nvSpPr>
        <p:spPr>
          <a:xfrm>
            <a:off x="215516" y="3356992"/>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（２）子どもをめぐる課題への対応</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359532" y="3680445"/>
            <a:ext cx="8460940" cy="738664"/>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ja-JP" altLang="en-US" sz="1400" b="1" dirty="0"/>
              <a:t>ひとり親家庭等自立支援</a:t>
            </a:r>
            <a:r>
              <a:rPr lang="ja-JP" altLang="en-US" sz="1400" b="1" dirty="0" smtClean="0"/>
              <a:t>事業</a:t>
            </a:r>
            <a:r>
              <a:rPr lang="en-US" altLang="ja-JP" sz="1400" b="1" dirty="0" smtClean="0"/>
              <a:t>	</a:t>
            </a:r>
            <a:r>
              <a:rPr lang="ja-JP" altLang="en-US" sz="1400" b="1" dirty="0"/>
              <a:t>　</a:t>
            </a:r>
            <a:r>
              <a:rPr lang="ja-JP" altLang="en-US" sz="1400" b="1" dirty="0" smtClean="0"/>
              <a:t>　　　　　　</a:t>
            </a:r>
            <a:r>
              <a:rPr lang="en-US" altLang="ja-JP" sz="1400" b="1" dirty="0" smtClean="0"/>
              <a:t>		</a:t>
            </a:r>
            <a:r>
              <a:rPr lang="ja-JP" altLang="en-US" sz="1400" dirty="0" smtClean="0"/>
              <a:t>（</a:t>
            </a:r>
            <a:r>
              <a:rPr lang="en-US" altLang="ja-JP" sz="1400" dirty="0"/>
              <a:t> 17,143 </a:t>
            </a:r>
            <a:r>
              <a:rPr lang="ja-JP" altLang="en-US" sz="1400" dirty="0" smtClean="0"/>
              <a:t>）</a:t>
            </a:r>
            <a:endParaRPr lang="en-US" altLang="ja-JP" sz="1400" dirty="0"/>
          </a:p>
          <a:p>
            <a:pPr marL="180000" indent="-457200" algn="just"/>
            <a:r>
              <a:rPr lang="ja-JP" altLang="en-US" sz="1400" dirty="0" smtClean="0"/>
              <a:t>　　</a:t>
            </a:r>
            <a:r>
              <a:rPr lang="ja-JP" altLang="en-US" sz="1400" dirty="0"/>
              <a:t>ひとり親家庭の父母等の生活の安定のため、生活援助、保育サービスが必要な場合に家庭生活支援員を派遣するとともに、ひとり親家庭の子どもに対し、学習支援の取組などを支援する。</a:t>
            </a:r>
          </a:p>
        </p:txBody>
      </p:sp>
      <p:sp>
        <p:nvSpPr>
          <p:cNvPr id="22" name="正方形/長方形 21"/>
          <p:cNvSpPr/>
          <p:nvPr/>
        </p:nvSpPr>
        <p:spPr>
          <a:xfrm>
            <a:off x="359532" y="4563125"/>
            <a:ext cx="8460940" cy="954107"/>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子ども</a:t>
            </a:r>
            <a:r>
              <a:rPr lang="ja-JP" altLang="en-US" sz="1400" b="1" dirty="0"/>
              <a:t>の未来応援ネットワークモデル</a:t>
            </a:r>
            <a:r>
              <a:rPr lang="ja-JP" altLang="en-US" sz="1400" b="1" dirty="0" smtClean="0"/>
              <a:t>事業</a:t>
            </a:r>
            <a:r>
              <a:rPr lang="en-US" altLang="ja-JP" sz="1400" b="1" dirty="0"/>
              <a:t>	</a:t>
            </a:r>
            <a:r>
              <a:rPr lang="en-US" altLang="ja-JP" sz="1400" b="1" dirty="0" smtClean="0"/>
              <a:t>	</a:t>
            </a:r>
            <a:r>
              <a:rPr lang="ja-JP" altLang="en-US" sz="1400" dirty="0" smtClean="0"/>
              <a:t>（</a:t>
            </a:r>
            <a:r>
              <a:rPr lang="en-US" altLang="ja-JP" sz="1400" dirty="0" smtClean="0"/>
              <a:t>7,245</a:t>
            </a:r>
            <a:r>
              <a:rPr lang="ja-JP" altLang="en-US" sz="1400" dirty="0" smtClean="0"/>
              <a:t>）</a:t>
            </a:r>
            <a:endParaRPr lang="en-US" altLang="ja-JP" sz="1400" dirty="0"/>
          </a:p>
          <a:p>
            <a:pPr marL="180000" indent="-457200" algn="just"/>
            <a:r>
              <a:rPr lang="ja-JP" altLang="en-US" sz="1400" dirty="0" smtClean="0"/>
              <a:t>　　</a:t>
            </a:r>
            <a:r>
              <a:rPr lang="ja-JP" altLang="en-US" sz="1400" dirty="0"/>
              <a:t>支援の必要な子どもがもれなく救われるようにセーフティネットを強化するため、スクールソーシャルワーカーやコミュニティソーシャルワーカーに加え、地域の人材等を活用し、支援を要する子どもの発見から対策の実施、見守りまでをトータルでサポートするモデルを構築する。</a:t>
            </a:r>
            <a:endParaRPr lang="en-US" altLang="ja-JP" sz="1100" dirty="0"/>
          </a:p>
        </p:txBody>
      </p:sp>
    </p:spTree>
    <p:extLst>
      <p:ext uri="{BB962C8B-B14F-4D97-AF65-F5344CB8AC3E}">
        <p14:creationId xmlns:p14="http://schemas.microsoft.com/office/powerpoint/2010/main" val="919901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ECF20B3-C62F-47A6-B890-1989420F1FDB}" type="slidenum">
              <a:rPr lang="ja-JP" altLang="en-US">
                <a:solidFill>
                  <a:prstClr val="black"/>
                </a:solidFill>
              </a:rPr>
              <a:pPr algn="ctr"/>
              <a:t>4</a:t>
            </a:fld>
            <a:endParaRPr lang="ja-JP" altLang="en-US" dirty="0">
              <a:solidFill>
                <a:prstClr val="black"/>
              </a:solidFill>
            </a:endParaRPr>
          </a:p>
        </p:txBody>
      </p: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a:t>　基本目標③：誰もが健康でいきいきと活躍できる「まち」をつくる</a:t>
            </a:r>
            <a:endParaRPr lang="ja-JP" altLang="ja-JP" sz="1600" dirty="0"/>
          </a:p>
        </p:txBody>
      </p:sp>
      <p:sp>
        <p:nvSpPr>
          <p:cNvPr id="13" name="正方形/長方形 12"/>
          <p:cNvSpPr/>
          <p:nvPr/>
        </p:nvSpPr>
        <p:spPr>
          <a:xfrm>
            <a:off x="359532" y="1484784"/>
            <a:ext cx="8390495" cy="1384995"/>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zh-TW" altLang="en-US" sz="1400" b="1" dirty="0"/>
              <a:t>大阪府市医療戦略推進</a:t>
            </a:r>
            <a:r>
              <a:rPr lang="zh-TW" altLang="en-US" sz="1400" b="1" dirty="0" smtClean="0"/>
              <a:t>事業</a:t>
            </a:r>
            <a:r>
              <a:rPr lang="ja-JP" altLang="en-US" sz="1400" b="1" dirty="0" smtClean="0"/>
              <a:t>　　　　　　　　　　　　　　　　　　　</a:t>
            </a:r>
            <a:r>
              <a:rPr lang="ja-JP" altLang="en-US" sz="1400" dirty="0" smtClean="0"/>
              <a:t>（</a:t>
            </a:r>
            <a:r>
              <a:rPr lang="en-US" altLang="ja-JP" sz="1400" dirty="0" smtClean="0"/>
              <a:t>406</a:t>
            </a:r>
            <a:r>
              <a:rPr lang="ja-JP" altLang="en-US" sz="1400" dirty="0" smtClean="0"/>
              <a:t>）　　　　　　　　　　</a:t>
            </a:r>
            <a:r>
              <a:rPr lang="en-US" altLang="ja-JP" sz="1400" dirty="0" smtClean="0"/>
              <a:t>【</a:t>
            </a:r>
            <a:r>
              <a:rPr lang="ja-JP" altLang="en-US" sz="1400" dirty="0" smtClean="0"/>
              <a:t>企業版ふるさと納税</a:t>
            </a:r>
            <a:r>
              <a:rPr lang="en-US" altLang="ja-JP" sz="1400" dirty="0" smtClean="0"/>
              <a:t>】</a:t>
            </a:r>
            <a:endParaRPr lang="en-US" altLang="ja-JP" sz="1400" dirty="0"/>
          </a:p>
          <a:p>
            <a:pPr marL="180000" indent="-457200" algn="just"/>
            <a:r>
              <a:rPr lang="ja-JP" altLang="en-US" sz="1400" dirty="0" smtClean="0"/>
              <a:t>　　</a:t>
            </a:r>
            <a:r>
              <a:rPr lang="ja-JP" altLang="en-US" sz="1400" dirty="0"/>
              <a:t>大阪府市医療戦略会議提言で示された７つの戦略のうちの一つである「スマートエイジング・シティ」の取組みを府内に広く普及させるため、先行モデル３地域の取組事例を</a:t>
            </a:r>
            <a:r>
              <a:rPr lang="ja-JP" altLang="en-US" sz="1400" dirty="0" smtClean="0"/>
              <a:t>紹介するなど、</a:t>
            </a:r>
            <a:r>
              <a:rPr lang="ja-JP" altLang="en-US" sz="1400" dirty="0"/>
              <a:t>健康寿命の延伸と住民のＱＯＬの向上に向け</a:t>
            </a:r>
            <a:r>
              <a:rPr lang="ja-JP" altLang="en-US" sz="1400" dirty="0" smtClean="0"/>
              <a:t>、</a:t>
            </a:r>
            <a:r>
              <a:rPr lang="ja-JP" altLang="en-US" sz="1400" dirty="0"/>
              <a:t>市町村、医療機関、関係団体等によるまちづくりへの参画のきっかけづくりを図る。</a:t>
            </a:r>
            <a:endParaRPr lang="en-US" altLang="ja-JP" sz="1400" dirty="0"/>
          </a:p>
          <a:p>
            <a:pPr marL="180000" indent="-457200" algn="r"/>
            <a:r>
              <a:rPr lang="ja-JP" altLang="en-US" sz="1400" dirty="0"/>
              <a:t>　</a:t>
            </a:r>
            <a:r>
              <a:rPr lang="en-US" altLang="ja-JP" sz="1100" dirty="0"/>
              <a:t>※</a:t>
            </a:r>
            <a:r>
              <a:rPr lang="ja-JP" altLang="en-US" sz="1100" dirty="0"/>
              <a:t>　地方</a:t>
            </a:r>
            <a:r>
              <a:rPr lang="ja-JP" altLang="en-US" sz="1100" dirty="0" smtClean="0"/>
              <a:t>創生加速化交付</a:t>
            </a:r>
            <a:r>
              <a:rPr lang="ja-JP" altLang="en-US" sz="1100" dirty="0"/>
              <a:t>金（</a:t>
            </a:r>
            <a:r>
              <a:rPr lang="en-US" altLang="ja-JP" sz="1100" dirty="0" smtClean="0"/>
              <a:t>H28</a:t>
            </a:r>
            <a:r>
              <a:rPr lang="ja-JP" altLang="en-US" sz="1100" dirty="0" smtClean="0"/>
              <a:t>年度）</a:t>
            </a:r>
            <a:endParaRPr lang="en-US" altLang="ja-JP" sz="1400" dirty="0"/>
          </a:p>
          <a:p>
            <a:pPr marL="180000" indent="-457200" algn="just"/>
            <a:endParaRPr lang="en-US" altLang="ja-JP" sz="1400" dirty="0"/>
          </a:p>
        </p:txBody>
      </p:sp>
      <p:sp>
        <p:nvSpPr>
          <p:cNvPr id="10" name="正方形/長方形 9"/>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8" name="正方形/長方形 7"/>
          <p:cNvSpPr/>
          <p:nvPr/>
        </p:nvSpPr>
        <p:spPr>
          <a:xfrm>
            <a:off x="323528" y="3194392"/>
            <a:ext cx="8426500" cy="954107"/>
          </a:xfrm>
          <a:prstGeom prst="rect">
            <a:avLst/>
          </a:prstGeom>
          <a:noFill/>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第２次健康</a:t>
            </a:r>
            <a:r>
              <a:rPr lang="ja-JP" altLang="en-US" sz="1400" b="1" dirty="0"/>
              <a:t>寿命延伸プロジェクト</a:t>
            </a:r>
            <a:r>
              <a:rPr lang="ja-JP" altLang="en-US" sz="1400" dirty="0"/>
              <a:t>	</a:t>
            </a:r>
            <a:r>
              <a:rPr lang="en-US" altLang="ja-JP" sz="1400" dirty="0" smtClean="0"/>
              <a:t>	</a:t>
            </a:r>
            <a:r>
              <a:rPr lang="ja-JP" altLang="en-US" sz="1400" dirty="0" smtClean="0"/>
              <a:t>（</a:t>
            </a:r>
            <a:r>
              <a:rPr lang="en-US" altLang="ja-JP" sz="1400" dirty="0" smtClean="0"/>
              <a:t>91,043</a:t>
            </a:r>
            <a:r>
              <a:rPr lang="ja-JP" altLang="en-US" sz="1400" dirty="0" smtClean="0"/>
              <a:t>）</a:t>
            </a:r>
            <a:endParaRPr lang="en-US" altLang="ja-JP" sz="1400" dirty="0"/>
          </a:p>
          <a:p>
            <a:pPr marL="180000" indent="-457200" algn="just"/>
            <a:r>
              <a:rPr lang="ja-JP" altLang="en-US" sz="1400" dirty="0" smtClean="0"/>
              <a:t>　　</a:t>
            </a:r>
            <a:r>
              <a:rPr lang="ja-JP" altLang="en-US" sz="1400" dirty="0"/>
              <a:t>健康寿命の延伸をめざし、市町村や医療保険者、大学等と連携しながら、中小企業の健康経営の支援や健康キャンパスづくりのモデル構築など、ライフステージに応じた取組みを推進する。また、府内市町村の健康格差の縮小に向けて、モデル市町村と連携し、分野別のプログラムの開発等を実施する。</a:t>
            </a:r>
            <a:endParaRPr lang="en-US" altLang="ja-JP" sz="1400" dirty="0" smtClean="0"/>
          </a:p>
        </p:txBody>
      </p:sp>
      <p:sp>
        <p:nvSpPr>
          <p:cNvPr id="12" name="正方形/長方形 11"/>
          <p:cNvSpPr/>
          <p:nvPr/>
        </p:nvSpPr>
        <p:spPr>
          <a:xfrm>
            <a:off x="179512" y="1177007"/>
            <a:ext cx="8640959"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（１）健康寿命の延伸</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757139" y="2636911"/>
            <a:ext cx="7992888" cy="459051"/>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：スマートエイジング</a:t>
            </a:r>
            <a:r>
              <a:rPr lang="ja-JP" altLang="en-US" sz="1200" dirty="0">
                <a:solidFill>
                  <a:schemeClr val="tx1"/>
                </a:solidFill>
              </a:rPr>
              <a:t>・シティの理念を踏まえ、新たに事業着手した地域の数：１</a:t>
            </a:r>
            <a:r>
              <a:rPr lang="ja-JP" altLang="en-US" sz="1200" dirty="0" smtClean="0">
                <a:solidFill>
                  <a:schemeClr val="tx1"/>
                </a:solidFill>
              </a:rPr>
              <a:t>地域 </a:t>
            </a:r>
            <a:r>
              <a:rPr lang="en-US" altLang="ja-JP" sz="1200" dirty="0" smtClean="0">
                <a:solidFill>
                  <a:schemeClr val="tx1"/>
                </a:solidFill>
              </a:rPr>
              <a:t>【H32.3</a:t>
            </a:r>
            <a:r>
              <a:rPr lang="en-US" altLang="ja-JP" sz="1200" dirty="0">
                <a:solidFill>
                  <a:schemeClr val="tx1"/>
                </a:solidFill>
              </a:rPr>
              <a:t>】 </a:t>
            </a:r>
            <a:endParaRPr kumimoji="1" lang="ja-JP" altLang="en-US" sz="1200" dirty="0">
              <a:solidFill>
                <a:schemeClr val="tx1"/>
              </a:solidFill>
            </a:endParaRPr>
          </a:p>
        </p:txBody>
      </p:sp>
      <p:sp>
        <p:nvSpPr>
          <p:cNvPr id="16" name="正方形/長方形 15"/>
          <p:cNvSpPr/>
          <p:nvPr/>
        </p:nvSpPr>
        <p:spPr>
          <a:xfrm>
            <a:off x="179514" y="4293096"/>
            <a:ext cx="8640959"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（２）高齢者等がいきいきと暮らせるまちづくり</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179513" y="5460319"/>
            <a:ext cx="8640959"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（３）あらゆる人が活躍できる「全員参画社会」の実現</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386826" y="4600873"/>
            <a:ext cx="8289631" cy="738664"/>
          </a:xfrm>
          <a:prstGeom prst="rect">
            <a:avLst/>
          </a:prstGeom>
          <a:noFill/>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ja-JP" altLang="en-US" sz="1400" b="1" dirty="0"/>
              <a:t>大阪ええまちプロジェクト</a:t>
            </a:r>
            <a:r>
              <a:rPr lang="ja-JP" altLang="en-US" sz="1400" dirty="0"/>
              <a:t>	</a:t>
            </a:r>
            <a:r>
              <a:rPr lang="en-US" altLang="ja-JP" sz="1400" dirty="0" smtClean="0"/>
              <a:t>		</a:t>
            </a:r>
            <a:r>
              <a:rPr lang="ja-JP" altLang="en-US" sz="1400" dirty="0" smtClean="0"/>
              <a:t>（</a:t>
            </a:r>
            <a:r>
              <a:rPr lang="en-US" altLang="ja-JP" sz="1400" dirty="0" smtClean="0"/>
              <a:t>27,407</a:t>
            </a:r>
            <a:r>
              <a:rPr lang="ja-JP" altLang="en-US" sz="1400" dirty="0" smtClean="0"/>
              <a:t>）</a:t>
            </a:r>
            <a:endParaRPr lang="en-US" altLang="ja-JP" sz="1400" dirty="0"/>
          </a:p>
          <a:p>
            <a:pPr marL="180000" indent="-457200" algn="just"/>
            <a:r>
              <a:rPr lang="ja-JP" altLang="en-US" sz="1400" dirty="0" smtClean="0"/>
              <a:t>　　</a:t>
            </a:r>
            <a:r>
              <a:rPr lang="ja-JP" altLang="en-US" sz="1400" dirty="0"/>
              <a:t>地域の多様な主体の支え合いによる地域包括ケアシステムを構築するため、府民の「地域の支え合い活動」参加へ</a:t>
            </a:r>
            <a:r>
              <a:rPr lang="ja-JP" altLang="en-US" sz="1400" dirty="0" smtClean="0"/>
              <a:t>の気運</a:t>
            </a:r>
            <a:r>
              <a:rPr lang="ja-JP" altLang="en-US" sz="1400" dirty="0"/>
              <a:t>の醸成、先進的な活動を行っているＮＰＯ等</a:t>
            </a:r>
            <a:r>
              <a:rPr lang="ja-JP" altLang="en-US" sz="1400" dirty="0" smtClean="0"/>
              <a:t>の</a:t>
            </a:r>
            <a:r>
              <a:rPr lang="ja-JP" altLang="en-US" sz="1400" dirty="0"/>
              <a:t>基盤の強化</a:t>
            </a:r>
            <a:r>
              <a:rPr lang="ja-JP" altLang="en-US" sz="1400" dirty="0" smtClean="0"/>
              <a:t>等</a:t>
            </a:r>
            <a:r>
              <a:rPr lang="ja-JP" altLang="en-US" sz="1400" dirty="0"/>
              <a:t>、総合的に市町村を</a:t>
            </a:r>
            <a:r>
              <a:rPr lang="ja-JP" altLang="en-US" sz="1400" dirty="0" smtClean="0"/>
              <a:t>支援する</a:t>
            </a:r>
            <a:r>
              <a:rPr lang="ja-JP" altLang="en-US" sz="1400" dirty="0"/>
              <a:t>。</a:t>
            </a:r>
          </a:p>
        </p:txBody>
      </p:sp>
      <p:sp>
        <p:nvSpPr>
          <p:cNvPr id="19" name="正方形/長方形 18"/>
          <p:cNvSpPr/>
          <p:nvPr/>
        </p:nvSpPr>
        <p:spPr>
          <a:xfrm>
            <a:off x="395537" y="5786680"/>
            <a:ext cx="8289631" cy="738664"/>
          </a:xfrm>
          <a:prstGeom prst="rect">
            <a:avLst/>
          </a:prstGeom>
          <a:noFill/>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ja-JP" altLang="en-US" sz="1400" b="1" dirty="0"/>
              <a:t>民生委員・児童委員活動の見える化プロジェクト</a:t>
            </a:r>
            <a:r>
              <a:rPr lang="en-US" altLang="ja-JP" sz="1400" dirty="0" smtClean="0"/>
              <a:t>	</a:t>
            </a:r>
            <a:r>
              <a:rPr lang="ja-JP" altLang="en-US" sz="1400" dirty="0" smtClean="0"/>
              <a:t>（</a:t>
            </a:r>
            <a:r>
              <a:rPr lang="en-US" altLang="ja-JP" sz="1400" dirty="0" smtClean="0"/>
              <a:t>527</a:t>
            </a:r>
            <a:r>
              <a:rPr lang="ja-JP" altLang="en-US" sz="1400" dirty="0" smtClean="0"/>
              <a:t>）</a:t>
            </a:r>
            <a:endParaRPr lang="en-US" altLang="ja-JP" sz="1400" dirty="0"/>
          </a:p>
          <a:p>
            <a:pPr marL="180000" indent="-457200" algn="just"/>
            <a:r>
              <a:rPr lang="ja-JP" altLang="en-US" sz="1400" dirty="0" smtClean="0"/>
              <a:t>　　</a:t>
            </a:r>
            <a:r>
              <a:rPr lang="ja-JP" altLang="en-US" sz="1400" dirty="0"/>
              <a:t>全国初の大学生を対象とした「民生委員・児童委員」の体験型インターンシップ・プログラム</a:t>
            </a:r>
            <a:r>
              <a:rPr lang="ja-JP" altLang="en-US" sz="1400" dirty="0" smtClean="0"/>
              <a:t>を</a:t>
            </a:r>
            <a:r>
              <a:rPr lang="ja-JP" altLang="en-US" sz="1400" dirty="0"/>
              <a:t>継続</a:t>
            </a:r>
            <a:r>
              <a:rPr lang="ja-JP" altLang="en-US" sz="1400" dirty="0" smtClean="0"/>
              <a:t>実施</a:t>
            </a:r>
            <a:r>
              <a:rPr lang="ja-JP" altLang="en-US" sz="1400" dirty="0"/>
              <a:t>し、認知度の向上と担い手確保を図る。</a:t>
            </a:r>
          </a:p>
        </p:txBody>
      </p:sp>
    </p:spTree>
    <p:extLst>
      <p:ext uri="{BB962C8B-B14F-4D97-AF65-F5344CB8AC3E}">
        <p14:creationId xmlns:p14="http://schemas.microsoft.com/office/powerpoint/2010/main" val="3770146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5</a:t>
            </a:fld>
            <a:endParaRPr lang="ja-JP" altLang="en-US" dirty="0">
              <a:solidFill>
                <a:prstClr val="black"/>
              </a:solidFill>
            </a:endParaRPr>
          </a:p>
        </p:txBody>
      </p: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a:t>　基本目標④：</a:t>
            </a:r>
            <a:r>
              <a:rPr lang="ja-JP" altLang="ja-JP" sz="1600" b="1" dirty="0"/>
              <a:t>安全・安心な地域</a:t>
            </a:r>
            <a:r>
              <a:rPr lang="ja-JP" altLang="en-US" sz="1600" b="1" dirty="0"/>
              <a:t>を</a:t>
            </a:r>
            <a:r>
              <a:rPr lang="ja-JP" altLang="en-US" sz="1600" b="1" dirty="0" smtClean="0"/>
              <a:t>つくる</a:t>
            </a:r>
            <a:endParaRPr lang="ja-JP" altLang="ja-JP" sz="1600" dirty="0"/>
          </a:p>
        </p:txBody>
      </p:sp>
      <p:sp>
        <p:nvSpPr>
          <p:cNvPr id="10" name="正方形/長方形 9"/>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2" name="正方形/長方形 11"/>
          <p:cNvSpPr/>
          <p:nvPr/>
        </p:nvSpPr>
        <p:spPr>
          <a:xfrm>
            <a:off x="431540" y="4221272"/>
            <a:ext cx="8460940" cy="954107"/>
          </a:xfrm>
          <a:prstGeom prst="rect">
            <a:avLst/>
          </a:prstGeom>
        </p:spPr>
        <p:txBody>
          <a:bodyPr wrap="square">
            <a:spAutoFit/>
          </a:bodyPr>
          <a:lstStyle/>
          <a:p>
            <a:pPr marL="180000" indent="-457200" algn="just"/>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400" b="1" dirty="0">
                <a:latin typeface="Meiryo UI" panose="020B0604030504040204" pitchFamily="50" charset="-128"/>
                <a:ea typeface="Meiryo UI" panose="020B0604030504040204" pitchFamily="50" charset="-128"/>
                <a:cs typeface="Meiryo UI" panose="020B0604030504040204" pitchFamily="50" charset="-128"/>
              </a:rPr>
              <a:t>地域維持管理連携支援事業</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28,878</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t>道路・河川などの維持管理データの一元管理、ノウハウ集などの維持管理に必要な情報の蓄積・共有とともに、各</a:t>
            </a:r>
            <a:endParaRPr lang="en-US" altLang="ja-JP" sz="1400" dirty="0"/>
          </a:p>
          <a:p>
            <a:r>
              <a:rPr lang="ja-JP" altLang="en-US" sz="1400" dirty="0"/>
              <a:t>　</a:t>
            </a:r>
            <a:r>
              <a:rPr lang="ja-JP" altLang="en-US" sz="1400" dirty="0" smtClean="0"/>
              <a:t> 施設</a:t>
            </a:r>
            <a:r>
              <a:rPr lang="ja-JP" altLang="en-US" sz="1400" dirty="0"/>
              <a:t>の劣化予測やライフサイクルコストの自動算出ができるシステムを構築し、効率的な維持管理につなげる。 </a:t>
            </a:r>
            <a:endParaRPr lang="en-US" altLang="ja-JP" sz="1400" dirty="0" smtClean="0"/>
          </a:p>
          <a:p>
            <a:pPr algn="r"/>
            <a:r>
              <a:rPr lang="ja-JP" altLang="en-US" sz="1400" dirty="0"/>
              <a:t>　</a:t>
            </a:r>
            <a:r>
              <a:rPr lang="en-US" altLang="ja-JP" sz="1100" dirty="0"/>
              <a:t>※</a:t>
            </a:r>
            <a:r>
              <a:rPr lang="ja-JP" altLang="en-US" sz="1100" dirty="0"/>
              <a:t>　地方創生先行型交付金（</a:t>
            </a:r>
            <a:r>
              <a:rPr lang="en-US" altLang="ja-JP" sz="1100" dirty="0"/>
              <a:t>H27</a:t>
            </a:r>
            <a:r>
              <a:rPr lang="ja-JP" altLang="en-US" sz="1100" dirty="0"/>
              <a:t>年度</a:t>
            </a:r>
            <a:r>
              <a:rPr lang="ja-JP" altLang="en-US" sz="1100" dirty="0" smtClean="0"/>
              <a:t>）</a:t>
            </a:r>
            <a:endParaRPr lang="en-US" altLang="ja-JP" sz="1400" dirty="0"/>
          </a:p>
        </p:txBody>
      </p:sp>
      <p:sp>
        <p:nvSpPr>
          <p:cNvPr id="14" name="正方形/長方形 13"/>
          <p:cNvSpPr/>
          <p:nvPr/>
        </p:nvSpPr>
        <p:spPr>
          <a:xfrm>
            <a:off x="179512" y="3905999"/>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（２）都市基盤の再構築</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773578" y="5206204"/>
            <a:ext cx="7992888" cy="1031108"/>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：システム</a:t>
            </a:r>
            <a:r>
              <a:rPr lang="ja-JP" altLang="en-US" sz="1200" dirty="0">
                <a:solidFill>
                  <a:schemeClr val="tx1"/>
                </a:solidFill>
              </a:rPr>
              <a:t>構築</a:t>
            </a:r>
          </a:p>
          <a:p>
            <a:pPr marL="396000" indent="-457200"/>
            <a:r>
              <a:rPr lang="ja-JP" altLang="en-US" sz="1200" dirty="0">
                <a:solidFill>
                  <a:schemeClr val="tx1"/>
                </a:solidFill>
              </a:rPr>
              <a:t>　</a:t>
            </a:r>
            <a:r>
              <a:rPr lang="ja-JP" altLang="en-US" sz="1200" dirty="0" smtClean="0">
                <a:solidFill>
                  <a:schemeClr val="tx1"/>
                </a:solidFill>
              </a:rPr>
              <a:t>　　　　　　道路</a:t>
            </a:r>
            <a:r>
              <a:rPr lang="ja-JP" altLang="en-US" sz="1200" dirty="0">
                <a:solidFill>
                  <a:schemeClr val="tx1"/>
                </a:solidFill>
              </a:rPr>
              <a:t>・港湾</a:t>
            </a:r>
            <a:r>
              <a:rPr lang="ja-JP" altLang="en-US" sz="1200" dirty="0" smtClean="0">
                <a:solidFill>
                  <a:schemeClr val="tx1"/>
                </a:solidFill>
              </a:rPr>
              <a:t>分野 </a:t>
            </a:r>
            <a:r>
              <a:rPr lang="en-US" altLang="ja-JP" sz="1200" dirty="0" smtClean="0">
                <a:solidFill>
                  <a:schemeClr val="tx1"/>
                </a:solidFill>
              </a:rPr>
              <a:t>【H28</a:t>
            </a:r>
            <a:r>
              <a:rPr lang="ja-JP" altLang="en-US" sz="1200" dirty="0">
                <a:solidFill>
                  <a:schemeClr val="tx1"/>
                </a:solidFill>
              </a:rPr>
              <a:t>年度</a:t>
            </a:r>
            <a:r>
              <a:rPr lang="en-US" altLang="ja-JP" sz="1200" dirty="0" smtClean="0">
                <a:solidFill>
                  <a:schemeClr val="tx1"/>
                </a:solidFill>
              </a:rPr>
              <a:t>】</a:t>
            </a:r>
            <a:r>
              <a:rPr lang="ja-JP" altLang="en-US" sz="1200" dirty="0">
                <a:solidFill>
                  <a:schemeClr val="tx1"/>
                </a:solidFill>
              </a:rPr>
              <a:t>　</a:t>
            </a:r>
            <a:r>
              <a:rPr lang="ja-JP" altLang="en-US" sz="1200" dirty="0" smtClean="0">
                <a:solidFill>
                  <a:schemeClr val="tx1"/>
                </a:solidFill>
              </a:rPr>
              <a:t>　公園</a:t>
            </a:r>
            <a:r>
              <a:rPr lang="ja-JP" altLang="en-US" sz="1200" dirty="0">
                <a:solidFill>
                  <a:schemeClr val="tx1"/>
                </a:solidFill>
              </a:rPr>
              <a:t>・海岸</a:t>
            </a:r>
            <a:r>
              <a:rPr lang="ja-JP" altLang="en-US" sz="1200" dirty="0" smtClean="0">
                <a:solidFill>
                  <a:schemeClr val="tx1"/>
                </a:solidFill>
              </a:rPr>
              <a:t>分野 </a:t>
            </a:r>
            <a:r>
              <a:rPr lang="en-US" altLang="ja-JP" sz="1200" dirty="0" smtClean="0">
                <a:solidFill>
                  <a:schemeClr val="tx1"/>
                </a:solidFill>
              </a:rPr>
              <a:t>【H29</a:t>
            </a:r>
            <a:r>
              <a:rPr lang="ja-JP" altLang="en-US" sz="1200" dirty="0">
                <a:solidFill>
                  <a:schemeClr val="tx1"/>
                </a:solidFill>
              </a:rPr>
              <a:t>年度</a:t>
            </a:r>
            <a:r>
              <a:rPr lang="en-US" altLang="ja-JP" sz="1200" dirty="0" smtClean="0">
                <a:solidFill>
                  <a:schemeClr val="tx1"/>
                </a:solidFill>
              </a:rPr>
              <a:t>】</a:t>
            </a:r>
            <a:r>
              <a:rPr lang="ja-JP" altLang="en-US" sz="1200" dirty="0" smtClean="0">
                <a:solidFill>
                  <a:schemeClr val="tx1"/>
                </a:solidFill>
              </a:rPr>
              <a:t> 　　河川分野</a:t>
            </a:r>
            <a:r>
              <a:rPr lang="ja-JP" altLang="en-US" sz="1200" dirty="0">
                <a:solidFill>
                  <a:schemeClr val="tx1"/>
                </a:solidFill>
              </a:rPr>
              <a:t> </a:t>
            </a:r>
            <a:r>
              <a:rPr lang="en-US" altLang="ja-JP" sz="1200" dirty="0" smtClean="0">
                <a:solidFill>
                  <a:schemeClr val="tx1"/>
                </a:solidFill>
              </a:rPr>
              <a:t>【H30</a:t>
            </a:r>
            <a:r>
              <a:rPr lang="ja-JP" altLang="en-US" sz="1200" dirty="0">
                <a:solidFill>
                  <a:schemeClr val="tx1"/>
                </a:solidFill>
              </a:rPr>
              <a:t>年度</a:t>
            </a:r>
            <a:r>
              <a:rPr lang="en-US" altLang="ja-JP" sz="1200" dirty="0" smtClean="0">
                <a:solidFill>
                  <a:schemeClr val="tx1"/>
                </a:solidFill>
              </a:rPr>
              <a:t>】</a:t>
            </a:r>
            <a:endParaRPr lang="ja-JP" altLang="en-US" sz="1200" dirty="0">
              <a:solidFill>
                <a:schemeClr val="tx1"/>
              </a:solidFill>
            </a:endParaRPr>
          </a:p>
          <a:p>
            <a:pPr marL="396000" indent="-457200"/>
            <a:r>
              <a:rPr lang="ja-JP" altLang="en-US" sz="1200" dirty="0" smtClean="0">
                <a:solidFill>
                  <a:schemeClr val="tx1"/>
                </a:solidFill>
              </a:rPr>
              <a:t>　　　　点検</a:t>
            </a:r>
            <a:r>
              <a:rPr lang="ja-JP" altLang="en-US" sz="1200" dirty="0">
                <a:solidFill>
                  <a:schemeClr val="tx1"/>
                </a:solidFill>
              </a:rPr>
              <a:t>結果のデータ蓄積</a:t>
            </a:r>
          </a:p>
          <a:p>
            <a:pPr marL="396000" indent="-457200"/>
            <a:r>
              <a:rPr lang="ja-JP" altLang="en-US" sz="1200" dirty="0">
                <a:solidFill>
                  <a:schemeClr val="tx1"/>
                </a:solidFill>
              </a:rPr>
              <a:t>　</a:t>
            </a:r>
            <a:r>
              <a:rPr lang="ja-JP" altLang="en-US" sz="1200" dirty="0" smtClean="0">
                <a:solidFill>
                  <a:schemeClr val="tx1"/>
                </a:solidFill>
              </a:rPr>
              <a:t>　　　　　　府</a:t>
            </a:r>
            <a:r>
              <a:rPr lang="ja-JP" altLang="en-US" sz="1200" dirty="0">
                <a:solidFill>
                  <a:schemeClr val="tx1"/>
                </a:solidFill>
              </a:rPr>
              <a:t>管理道路橋梁：約</a:t>
            </a:r>
            <a:r>
              <a:rPr lang="en-US" altLang="ja-JP" sz="1200" dirty="0" smtClean="0">
                <a:solidFill>
                  <a:schemeClr val="tx1"/>
                </a:solidFill>
              </a:rPr>
              <a:t>2,200</a:t>
            </a:r>
            <a:r>
              <a:rPr lang="ja-JP" altLang="en-US" sz="1200" dirty="0" smtClean="0">
                <a:solidFill>
                  <a:schemeClr val="tx1"/>
                </a:solidFill>
              </a:rPr>
              <a:t>橋 </a:t>
            </a:r>
            <a:r>
              <a:rPr lang="en-US" altLang="ja-JP" sz="1200" dirty="0" smtClean="0">
                <a:solidFill>
                  <a:schemeClr val="tx1"/>
                </a:solidFill>
              </a:rPr>
              <a:t>【H30</a:t>
            </a:r>
            <a:r>
              <a:rPr lang="ja-JP" altLang="en-US" sz="1200" dirty="0" smtClean="0">
                <a:solidFill>
                  <a:schemeClr val="tx1"/>
                </a:solidFill>
              </a:rPr>
              <a:t>年度</a:t>
            </a:r>
            <a:r>
              <a:rPr lang="en-US" altLang="ja-JP" sz="1200" dirty="0" smtClean="0">
                <a:solidFill>
                  <a:schemeClr val="tx1"/>
                </a:solidFill>
              </a:rPr>
              <a:t>】</a:t>
            </a:r>
            <a:endParaRPr lang="ja-JP" altLang="en-US" sz="1200" dirty="0">
              <a:solidFill>
                <a:schemeClr val="tx1"/>
              </a:solidFill>
            </a:endParaRPr>
          </a:p>
        </p:txBody>
      </p:sp>
      <p:sp>
        <p:nvSpPr>
          <p:cNvPr id="15" name="正方形/長方形 14"/>
          <p:cNvSpPr/>
          <p:nvPr/>
        </p:nvSpPr>
        <p:spPr>
          <a:xfrm>
            <a:off x="179512" y="1177007"/>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１</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）安全・安心の確保</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395536" y="1484784"/>
            <a:ext cx="8289631" cy="738664"/>
          </a:xfrm>
          <a:prstGeom prst="rect">
            <a:avLst/>
          </a:prstGeom>
          <a:noFill/>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ja-JP" altLang="en-US" sz="1400" b="1" dirty="0"/>
              <a:t>防潮堤液状化対策（津波・高潮対策、漁港整備保全</a:t>
            </a:r>
            <a:r>
              <a:rPr lang="ja-JP" altLang="en-US" sz="1400" b="1" dirty="0" smtClean="0"/>
              <a:t>）</a:t>
            </a:r>
            <a:r>
              <a:rPr lang="en-US" altLang="ja-JP" sz="1400" dirty="0" smtClean="0"/>
              <a:t>	</a:t>
            </a:r>
            <a:r>
              <a:rPr lang="ja-JP" altLang="en-US" sz="1400" dirty="0" smtClean="0"/>
              <a:t>（</a:t>
            </a:r>
            <a:r>
              <a:rPr lang="en-US" altLang="ja-JP" sz="1400" dirty="0" smtClean="0"/>
              <a:t>11,883,000</a:t>
            </a:r>
            <a:r>
              <a:rPr lang="ja-JP" altLang="en-US" sz="1400" dirty="0" smtClean="0"/>
              <a:t>）</a:t>
            </a:r>
            <a:endParaRPr lang="en-US" altLang="ja-JP" sz="1400" dirty="0"/>
          </a:p>
          <a:p>
            <a:pPr marL="180000" indent="-457200" algn="just"/>
            <a:r>
              <a:rPr lang="ja-JP" altLang="en-US" sz="1400" dirty="0" smtClean="0"/>
              <a:t>　　</a:t>
            </a:r>
            <a:r>
              <a:rPr lang="ja-JP" altLang="en-US" sz="1400" dirty="0"/>
              <a:t>南海トラフ巨大地震に伴う液状化により沈下する恐れがある防潮堤等について、浸水被害が想定される区間において、緊急性の高い箇所から地盤改良工事等を実施。</a:t>
            </a:r>
            <a:endParaRPr lang="en-US" altLang="ja-JP" sz="1100" dirty="0"/>
          </a:p>
        </p:txBody>
      </p:sp>
      <p:sp>
        <p:nvSpPr>
          <p:cNvPr id="17" name="正方形/長方形 16"/>
          <p:cNvSpPr/>
          <p:nvPr/>
        </p:nvSpPr>
        <p:spPr>
          <a:xfrm>
            <a:off x="395536" y="2564904"/>
            <a:ext cx="8289631" cy="954107"/>
          </a:xfrm>
          <a:prstGeom prst="rect">
            <a:avLst/>
          </a:prstGeom>
          <a:noFill/>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zh-TW" altLang="en-US" sz="1400" b="1" dirty="0"/>
              <a:t>密集住宅市街地整備促進</a:t>
            </a:r>
            <a:r>
              <a:rPr lang="zh-TW" altLang="en-US" sz="1400" b="1" dirty="0" smtClean="0"/>
              <a:t>事業</a:t>
            </a:r>
            <a:r>
              <a:rPr lang="ja-JP" altLang="en-US" sz="1400" b="1" dirty="0" smtClean="0"/>
              <a:t>　　</a:t>
            </a:r>
            <a:r>
              <a:rPr lang="ja-JP" altLang="en-US" sz="1400" dirty="0"/>
              <a:t>	</a:t>
            </a:r>
            <a:r>
              <a:rPr lang="en-US" altLang="ja-JP" sz="1400" dirty="0" smtClean="0"/>
              <a:t>	</a:t>
            </a:r>
            <a:r>
              <a:rPr lang="ja-JP" altLang="en-US" sz="1400" dirty="0" smtClean="0"/>
              <a:t>（</a:t>
            </a:r>
            <a:r>
              <a:rPr lang="en-US" altLang="ja-JP" sz="1400" dirty="0" smtClean="0"/>
              <a:t>1,884,591</a:t>
            </a:r>
            <a:r>
              <a:rPr lang="ja-JP" altLang="en-US" sz="1400" dirty="0" smtClean="0"/>
              <a:t>）</a:t>
            </a:r>
            <a:endParaRPr lang="en-US" altLang="ja-JP" sz="1400" dirty="0"/>
          </a:p>
          <a:p>
            <a:pPr marL="180000" indent="-457200" algn="just"/>
            <a:r>
              <a:rPr lang="ja-JP" altLang="en-US" sz="1400" dirty="0" smtClean="0"/>
              <a:t>　　「</a:t>
            </a:r>
            <a:r>
              <a:rPr lang="ja-JP" altLang="en-US" sz="1400" dirty="0"/>
              <a:t>地震時等に著しく危険な密集市街地」の防災性の向上や地域の魅力向上のため、 老朽建築物の除却等や道路・公園などの地区公共施設の整備を行う市に対し補助するとともに、密集市街地での延焼拡大を抑止する延焼遮断帯（都市計画道路）の整備を推進する。 </a:t>
            </a:r>
            <a:endParaRPr lang="en-US" altLang="ja-JP" sz="1100" dirty="0"/>
          </a:p>
        </p:txBody>
      </p:sp>
    </p:spTree>
    <p:extLst>
      <p:ext uri="{BB962C8B-B14F-4D97-AF65-F5344CB8AC3E}">
        <p14:creationId xmlns:p14="http://schemas.microsoft.com/office/powerpoint/2010/main" val="2862222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9977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107504" y="734498"/>
            <a:ext cx="8856984" cy="338554"/>
          </a:xfrm>
          <a:prstGeom prst="rect">
            <a:avLst/>
          </a:prstGeom>
        </p:spPr>
        <p:txBody>
          <a:bodyPr wrap="square">
            <a:spAutoFit/>
          </a:bodyPr>
          <a:lstStyle/>
          <a:p>
            <a:r>
              <a:rPr lang="ja-JP" altLang="en-US" sz="1600" b="1" dirty="0"/>
              <a:t>　基本目標⑤：</a:t>
            </a:r>
            <a:r>
              <a:rPr lang="ja-JP" altLang="ja-JP" sz="1600" b="1" dirty="0"/>
              <a:t>都市としての経済機能</a:t>
            </a:r>
            <a:r>
              <a:rPr lang="ja-JP" altLang="en-US" sz="1600" b="1" dirty="0"/>
              <a:t>を</a:t>
            </a:r>
            <a:r>
              <a:rPr lang="ja-JP" altLang="ja-JP" sz="1600" b="1" dirty="0"/>
              <a:t>強化</a:t>
            </a:r>
            <a:r>
              <a:rPr lang="ja-JP" altLang="en-US" sz="1600" b="1" dirty="0"/>
              <a:t>する</a:t>
            </a:r>
            <a:endParaRPr lang="ja-JP" altLang="ja-JP" sz="1600" dirty="0"/>
          </a:p>
        </p:txBody>
      </p:sp>
      <p:sp>
        <p:nvSpPr>
          <p:cNvPr id="14" name="正方形/長方形 13"/>
          <p:cNvSpPr/>
          <p:nvPr/>
        </p:nvSpPr>
        <p:spPr>
          <a:xfrm>
            <a:off x="179512" y="188640"/>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12" name="正方形/長方形 11"/>
          <p:cNvSpPr/>
          <p:nvPr/>
        </p:nvSpPr>
        <p:spPr>
          <a:xfrm>
            <a:off x="395536" y="1526586"/>
            <a:ext cx="8460940" cy="954107"/>
          </a:xfrm>
          <a:prstGeom prst="rect">
            <a:avLst/>
          </a:prstGeom>
        </p:spPr>
        <p:txBody>
          <a:bodyPr wrap="square">
            <a:spAutoFit/>
          </a:bodyPr>
          <a:lstStyle/>
          <a:p>
            <a:pPr marL="180000" indent="-457200" algn="just"/>
            <a:r>
              <a:rPr lang="ja-JP" altLang="en-US" sz="1400" b="1" dirty="0" smtClean="0"/>
              <a:t>○</a:t>
            </a:r>
            <a:r>
              <a:rPr lang="ja-JP" altLang="en-US" sz="1400" b="1" dirty="0"/>
              <a:t>　おおさかＵＩＪターン促進</a:t>
            </a:r>
            <a:r>
              <a:rPr lang="ja-JP" altLang="en-US" sz="1400" b="1" dirty="0" smtClean="0"/>
              <a:t>事業</a:t>
            </a:r>
            <a:r>
              <a:rPr lang="en-US" altLang="ja-JP" sz="1400" dirty="0"/>
              <a:t>	</a:t>
            </a:r>
            <a:r>
              <a:rPr lang="en-US" altLang="ja-JP" sz="1400" dirty="0" smtClean="0"/>
              <a:t>	</a:t>
            </a:r>
            <a:r>
              <a:rPr lang="en-US" altLang="ja-JP" sz="1400" dirty="0"/>
              <a:t>	</a:t>
            </a:r>
            <a:r>
              <a:rPr lang="ja-JP" altLang="en-US" sz="1400" dirty="0" smtClean="0"/>
              <a:t>　（</a:t>
            </a:r>
            <a:r>
              <a:rPr lang="en-US" altLang="ja-JP" sz="1400" dirty="0" smtClean="0"/>
              <a:t>14,997</a:t>
            </a:r>
            <a:r>
              <a:rPr lang="ja-JP" altLang="en-US" sz="1400" dirty="0" smtClean="0"/>
              <a:t>）</a:t>
            </a:r>
            <a:r>
              <a:rPr lang="en-US" altLang="ja-JP" sz="1400" dirty="0"/>
              <a:t>	【</a:t>
            </a:r>
            <a:r>
              <a:rPr lang="ja-JP" altLang="en-US" sz="1400" dirty="0"/>
              <a:t>地方創生推進交付金</a:t>
            </a:r>
            <a:r>
              <a:rPr lang="en-US" altLang="ja-JP" sz="1400" dirty="0"/>
              <a:t>】</a:t>
            </a:r>
          </a:p>
          <a:p>
            <a:pPr marL="180000" indent="-457200" algn="just"/>
            <a:r>
              <a:rPr lang="ja-JP" altLang="en-US" sz="1400" dirty="0"/>
              <a:t>　　　府内企業の魅力などを効果的に発信し、東京圏を中心とした優秀</a:t>
            </a:r>
            <a:r>
              <a:rPr lang="ja-JP" altLang="en-US" sz="1400" dirty="0" smtClean="0"/>
              <a:t>な</a:t>
            </a:r>
            <a:r>
              <a:rPr lang="ja-JP" altLang="en-US" sz="1400" dirty="0"/>
              <a:t>人材</a:t>
            </a:r>
            <a:r>
              <a:rPr lang="ja-JP" altLang="en-US" sz="1400" dirty="0" smtClean="0"/>
              <a:t>など</a:t>
            </a:r>
            <a:r>
              <a:rPr lang="ja-JP" altLang="en-US" sz="1400" dirty="0"/>
              <a:t>と</a:t>
            </a:r>
            <a:r>
              <a:rPr lang="ja-JP" altLang="en-US" sz="1400" dirty="0" smtClean="0"/>
              <a:t>府内中</a:t>
            </a:r>
            <a:r>
              <a:rPr lang="ja-JP" altLang="en-US" sz="1400" dirty="0"/>
              <a:t>小企業と</a:t>
            </a:r>
            <a:r>
              <a:rPr lang="ja-JP" altLang="en-US" sz="1400" dirty="0" smtClean="0"/>
              <a:t>の就職</a:t>
            </a:r>
            <a:r>
              <a:rPr lang="ja-JP" altLang="en-US" sz="1400" dirty="0"/>
              <a:t>マッチングを促進する</a:t>
            </a:r>
            <a:r>
              <a:rPr lang="ja-JP" altLang="en-US" sz="1400" dirty="0" smtClean="0"/>
              <a:t>。</a:t>
            </a:r>
            <a:endParaRPr lang="en-US" altLang="ja-JP" sz="1400" dirty="0" smtClean="0"/>
          </a:p>
          <a:p>
            <a:pPr marL="180000" indent="-457200" algn="r"/>
            <a:r>
              <a:rPr lang="en-US" altLang="ja-JP" sz="1100" dirty="0" smtClean="0"/>
              <a:t>※</a:t>
            </a:r>
            <a:r>
              <a:rPr lang="ja-JP" altLang="en-US" sz="1100" dirty="0" smtClean="0"/>
              <a:t>　地方創生先行型交付金（</a:t>
            </a:r>
            <a:r>
              <a:rPr lang="en-US" altLang="ja-JP" sz="1100" dirty="0" smtClean="0"/>
              <a:t>H27</a:t>
            </a:r>
            <a:r>
              <a:rPr lang="ja-JP" altLang="en-US" sz="1100" dirty="0" smtClean="0"/>
              <a:t>年度）、加速化交付金（</a:t>
            </a:r>
            <a:r>
              <a:rPr lang="en-US" altLang="ja-JP" sz="1100" dirty="0" smtClean="0"/>
              <a:t>H28</a:t>
            </a:r>
            <a:r>
              <a:rPr lang="ja-JP" altLang="en-US" sz="1100" dirty="0" smtClean="0"/>
              <a:t>年度）、推進交付金（</a:t>
            </a:r>
            <a:r>
              <a:rPr lang="en-US" altLang="ja-JP" sz="1100" dirty="0" smtClean="0"/>
              <a:t>H28</a:t>
            </a:r>
            <a:r>
              <a:rPr lang="ja-JP" altLang="en-US" sz="1100" dirty="0" smtClean="0"/>
              <a:t>・</a:t>
            </a:r>
            <a:r>
              <a:rPr lang="en-US" altLang="ja-JP" sz="1100" dirty="0" smtClean="0"/>
              <a:t>29</a:t>
            </a:r>
            <a:r>
              <a:rPr lang="ja-JP" altLang="en-US" sz="1100" dirty="0" smtClean="0"/>
              <a:t>年度）</a:t>
            </a:r>
            <a:r>
              <a:rPr lang="ja-JP" altLang="en-US" sz="1400" dirty="0" smtClean="0"/>
              <a:t>　　</a:t>
            </a:r>
            <a:endParaRPr lang="en-US" altLang="ja-JP" sz="1400" dirty="0" smtClean="0"/>
          </a:p>
        </p:txBody>
      </p:sp>
      <p:sp>
        <p:nvSpPr>
          <p:cNvPr id="15" name="正方形/長方形 14"/>
          <p:cNvSpPr/>
          <p:nvPr/>
        </p:nvSpPr>
        <p:spPr>
          <a:xfrm>
            <a:off x="395536" y="3165347"/>
            <a:ext cx="8460940" cy="1631216"/>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大阪府</a:t>
            </a:r>
            <a:r>
              <a:rPr lang="ja-JP" altLang="en-US" sz="1400" b="1" dirty="0"/>
              <a:t>プロフェッショナル人材戦略拠点運営</a:t>
            </a:r>
            <a:r>
              <a:rPr lang="ja-JP" altLang="en-US" sz="1400" b="1" dirty="0" smtClean="0"/>
              <a:t>事業</a:t>
            </a:r>
            <a:r>
              <a:rPr lang="ja-JP" altLang="en-US" sz="1400" b="1" dirty="0"/>
              <a:t>（おおさか</a:t>
            </a:r>
            <a:r>
              <a:rPr lang="en-US" altLang="ja-JP" sz="1400" b="1" dirty="0"/>
              <a:t>UIJ</a:t>
            </a:r>
            <a:r>
              <a:rPr lang="ja-JP" altLang="en-US" sz="1400" b="1" dirty="0"/>
              <a:t>ターン促進事業）</a:t>
            </a:r>
            <a:r>
              <a:rPr lang="ja-JP" altLang="en-US" sz="1600" b="1" dirty="0"/>
              <a:t> </a:t>
            </a:r>
            <a:r>
              <a:rPr lang="en-US" altLang="ja-JP" sz="1400" dirty="0"/>
              <a:t>	</a:t>
            </a:r>
            <a:r>
              <a:rPr lang="ja-JP" altLang="en-US" sz="1400" dirty="0" smtClean="0"/>
              <a:t>（</a:t>
            </a:r>
            <a:r>
              <a:rPr lang="en-US" altLang="ja-JP" sz="1400" dirty="0" smtClean="0"/>
              <a:t>40,931</a:t>
            </a:r>
            <a:r>
              <a:rPr lang="ja-JP" altLang="en-US" sz="1400" dirty="0" smtClean="0"/>
              <a:t>）</a:t>
            </a:r>
            <a:endParaRPr lang="en-US" altLang="ja-JP" sz="1400" dirty="0" smtClean="0"/>
          </a:p>
          <a:p>
            <a:pPr marL="180000" indent="-457200" algn="just"/>
            <a:r>
              <a:rPr lang="ja-JP" altLang="en-US" sz="1400" dirty="0" smtClean="0"/>
              <a:t>　　　　　　　　　　　　　　　　　　　　　　　　　　　　　　　　　　　　　　　　　　　　　　　　　　　　　　</a:t>
            </a:r>
            <a:r>
              <a:rPr lang="en-US" altLang="ja-JP" sz="1400" dirty="0" smtClean="0"/>
              <a:t>【</a:t>
            </a:r>
            <a:r>
              <a:rPr lang="ja-JP" altLang="en-US" sz="1400" dirty="0" smtClean="0"/>
              <a:t>地方創生推進交付金</a:t>
            </a:r>
            <a:r>
              <a:rPr lang="en-US" altLang="ja-JP" sz="1400" dirty="0" smtClean="0"/>
              <a:t>】</a:t>
            </a:r>
            <a:endParaRPr lang="en-US" altLang="ja-JP" sz="1400" dirty="0"/>
          </a:p>
          <a:p>
            <a:pPr marL="180000" indent="-457200" algn="just"/>
            <a:r>
              <a:rPr lang="ja-JP" altLang="en-US" sz="1400" dirty="0"/>
              <a:t>　　プロフェッショナル人材戦略拠点において</a:t>
            </a:r>
            <a:r>
              <a:rPr lang="ja-JP" altLang="en-US" sz="1400" dirty="0" smtClean="0"/>
              <a:t>、</a:t>
            </a:r>
            <a:r>
              <a:rPr lang="ja-JP" altLang="en-US" sz="1400" dirty="0"/>
              <a:t>金融機関等との</a:t>
            </a:r>
            <a:r>
              <a:rPr lang="ja-JP" altLang="en-US" sz="1400" dirty="0" smtClean="0"/>
              <a:t>連携を</a:t>
            </a:r>
            <a:r>
              <a:rPr lang="ja-JP" altLang="en-US" sz="1400" dirty="0"/>
              <a:t>通じ、府内</a:t>
            </a:r>
            <a:r>
              <a:rPr lang="ja-JP" altLang="en-US" sz="1400" dirty="0" smtClean="0"/>
              <a:t>の</a:t>
            </a:r>
            <a:r>
              <a:rPr lang="ja-JP" altLang="en-US" sz="1400" dirty="0"/>
              <a:t>中堅・</a:t>
            </a:r>
            <a:r>
              <a:rPr lang="ja-JP" altLang="en-US" sz="1400" dirty="0" smtClean="0"/>
              <a:t>中</a:t>
            </a:r>
            <a:r>
              <a:rPr lang="ja-JP" altLang="en-US" sz="1400" dirty="0"/>
              <a:t>小企業に対して「攻めの経営」や事業承継への取組みなど、経営改善への意欲を</a:t>
            </a:r>
            <a:r>
              <a:rPr lang="ja-JP" altLang="en-US" sz="1400" dirty="0" smtClean="0"/>
              <a:t>喚起</a:t>
            </a:r>
            <a:r>
              <a:rPr lang="ja-JP" altLang="en-US" sz="1400" dirty="0"/>
              <a:t>するとともに</a:t>
            </a:r>
            <a:r>
              <a:rPr lang="ja-JP" altLang="en-US" sz="1400" dirty="0" smtClean="0"/>
              <a:t>、</a:t>
            </a:r>
            <a:r>
              <a:rPr lang="ja-JP" altLang="en-US" sz="1400" dirty="0"/>
              <a:t>プロフェッショナル人材の活用による経営革新の実現を、企業訪問等を通じて経営者に促していく。これらの取組みにより掘り起こされた人材ニーズを人材紹介会社を通じて民間ビジネスベースでマッチングを進めていき</a:t>
            </a:r>
            <a:r>
              <a:rPr lang="ja-JP" altLang="en-US" sz="1400" dirty="0" smtClean="0"/>
              <a:t>、</a:t>
            </a:r>
            <a:r>
              <a:rPr lang="ja-JP" altLang="en-US" sz="1400" dirty="0"/>
              <a:t>中堅・</a:t>
            </a:r>
            <a:r>
              <a:rPr lang="ja-JP" altLang="en-US" sz="1400" dirty="0" smtClean="0"/>
              <a:t>中</a:t>
            </a:r>
            <a:r>
              <a:rPr lang="ja-JP" altLang="en-US" sz="1400" dirty="0"/>
              <a:t>小企業の成長戦略の実現を図っていく</a:t>
            </a:r>
            <a:r>
              <a:rPr lang="ja-JP" altLang="en-US" sz="1400" dirty="0" smtClean="0"/>
              <a:t>。</a:t>
            </a:r>
            <a:endParaRPr lang="en-US" altLang="ja-JP" sz="1400" dirty="0"/>
          </a:p>
          <a:p>
            <a:pPr marL="180000" indent="-457200" algn="r"/>
            <a:r>
              <a:rPr lang="en-US" altLang="ja-JP" sz="1100" dirty="0"/>
              <a:t>※</a:t>
            </a:r>
            <a:r>
              <a:rPr lang="ja-JP" altLang="en-US" sz="1100" dirty="0"/>
              <a:t>　地方</a:t>
            </a:r>
            <a:r>
              <a:rPr lang="ja-JP" altLang="en-US" sz="1100" dirty="0" smtClean="0"/>
              <a:t>創生加速化</a:t>
            </a:r>
            <a:r>
              <a:rPr lang="ja-JP" altLang="en-US" sz="1100" dirty="0"/>
              <a:t>交付</a:t>
            </a:r>
            <a:r>
              <a:rPr lang="ja-JP" altLang="en-US" sz="1100" dirty="0" smtClean="0"/>
              <a:t>金（</a:t>
            </a:r>
            <a:r>
              <a:rPr lang="en-US" altLang="ja-JP" sz="1100" dirty="0"/>
              <a:t>H28</a:t>
            </a:r>
            <a:r>
              <a:rPr lang="ja-JP" altLang="en-US" sz="1100" dirty="0"/>
              <a:t>年度</a:t>
            </a:r>
            <a:r>
              <a:rPr lang="ja-JP" altLang="en-US" sz="1100" dirty="0" smtClean="0"/>
              <a:t>）、推進交付金（</a:t>
            </a:r>
            <a:r>
              <a:rPr lang="en-US" altLang="ja-JP" sz="1100" dirty="0" smtClean="0"/>
              <a:t>H29</a:t>
            </a:r>
            <a:r>
              <a:rPr lang="ja-JP" altLang="en-US" sz="1100" dirty="0" smtClean="0"/>
              <a:t>年度）</a:t>
            </a:r>
            <a:r>
              <a:rPr lang="ja-JP" altLang="en-US" sz="1400" dirty="0"/>
              <a:t>　　</a:t>
            </a:r>
            <a:endParaRPr lang="en-US" altLang="ja-JP" sz="1400" dirty="0"/>
          </a:p>
        </p:txBody>
      </p:sp>
      <p:sp>
        <p:nvSpPr>
          <p:cNvPr id="19" name="正方形/長方形 18"/>
          <p:cNvSpPr/>
          <p:nvPr/>
        </p:nvSpPr>
        <p:spPr>
          <a:xfrm>
            <a:off x="179512" y="1218809"/>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（１）産業の創出・振興</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773578" y="2501588"/>
            <a:ext cx="7992889" cy="537166"/>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a:t>
            </a:r>
            <a:r>
              <a:rPr lang="en-US" altLang="ja-JP" sz="1200" dirty="0" smtClean="0">
                <a:solidFill>
                  <a:schemeClr val="tx1"/>
                </a:solidFill>
              </a:rPr>
              <a:t>UIJ</a:t>
            </a:r>
            <a:r>
              <a:rPr lang="ja-JP" altLang="en-US" sz="1200" dirty="0">
                <a:solidFill>
                  <a:schemeClr val="tx1"/>
                </a:solidFill>
              </a:rPr>
              <a:t>ターン就職者数：</a:t>
            </a:r>
            <a:r>
              <a:rPr lang="en-US" altLang="ja-JP" sz="1200" dirty="0">
                <a:solidFill>
                  <a:schemeClr val="tx1"/>
                </a:solidFill>
              </a:rPr>
              <a:t>60</a:t>
            </a:r>
            <a:r>
              <a:rPr lang="ja-JP" altLang="en-US" sz="1200" dirty="0">
                <a:solidFill>
                  <a:schemeClr val="tx1"/>
                </a:solidFill>
              </a:rPr>
              <a:t>人</a:t>
            </a:r>
            <a:r>
              <a:rPr lang="ja-JP" altLang="en-US" sz="1200" dirty="0" smtClean="0">
                <a:solidFill>
                  <a:schemeClr val="tx1"/>
                </a:solidFill>
              </a:rPr>
              <a:t>以上</a:t>
            </a:r>
            <a:r>
              <a:rPr lang="en-US" altLang="ja-JP" sz="1200" dirty="0" smtClean="0">
                <a:solidFill>
                  <a:schemeClr val="tx1"/>
                </a:solidFill>
              </a:rPr>
              <a:t>【H31.3】</a:t>
            </a:r>
            <a:endParaRPr lang="ja-JP" altLang="en-US" sz="1200" dirty="0">
              <a:solidFill>
                <a:schemeClr val="tx1"/>
              </a:solidFill>
            </a:endParaRPr>
          </a:p>
        </p:txBody>
      </p:sp>
      <p:sp>
        <p:nvSpPr>
          <p:cNvPr id="18" name="正方形/長方形 17"/>
          <p:cNvSpPr/>
          <p:nvPr/>
        </p:nvSpPr>
        <p:spPr>
          <a:xfrm>
            <a:off x="773579" y="4838954"/>
            <a:ext cx="7992888" cy="707888"/>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a:solidFill>
                  <a:schemeClr val="tx1"/>
                </a:solidFill>
              </a:rPr>
              <a:t>：府内中小企業等とプロフェッショナル人材とのマッチング成約件数</a:t>
            </a:r>
            <a:r>
              <a:rPr lang="ja-JP" altLang="en-US" sz="1200" dirty="0" smtClean="0">
                <a:solidFill>
                  <a:schemeClr val="tx1"/>
                </a:solidFill>
              </a:rPr>
              <a:t>：</a:t>
            </a:r>
            <a:r>
              <a:rPr lang="en-US" altLang="ja-JP" sz="1200" dirty="0" smtClean="0">
                <a:solidFill>
                  <a:schemeClr val="tx1"/>
                </a:solidFill>
              </a:rPr>
              <a:t>60</a:t>
            </a:r>
            <a:r>
              <a:rPr lang="ja-JP" altLang="en-US" sz="1200" dirty="0">
                <a:solidFill>
                  <a:schemeClr val="tx1"/>
                </a:solidFill>
              </a:rPr>
              <a:t>件 </a:t>
            </a:r>
            <a:r>
              <a:rPr lang="en-US" altLang="ja-JP" sz="1200" dirty="0">
                <a:solidFill>
                  <a:schemeClr val="tx1"/>
                </a:solidFill>
              </a:rPr>
              <a:t>【</a:t>
            </a:r>
            <a:r>
              <a:rPr lang="en-US" altLang="ja-JP" sz="1200" dirty="0" smtClean="0">
                <a:solidFill>
                  <a:schemeClr val="tx1"/>
                </a:solidFill>
              </a:rPr>
              <a:t>H31.3</a:t>
            </a:r>
            <a:r>
              <a:rPr lang="en-US" altLang="ja-JP" sz="1200" dirty="0">
                <a:solidFill>
                  <a:schemeClr val="tx1"/>
                </a:solidFill>
              </a:rPr>
              <a:t>】</a:t>
            </a:r>
          </a:p>
          <a:p>
            <a:pPr marL="396000" indent="-457200"/>
            <a:r>
              <a:rPr lang="ja-JP" altLang="en-US" sz="1200" dirty="0">
                <a:solidFill>
                  <a:schemeClr val="tx1"/>
                </a:solidFill>
              </a:rPr>
              <a:t>　　　　中小企業経営者等とのプロフェッショナル人材ニーズにかかる相談件数（新規）：</a:t>
            </a:r>
            <a:r>
              <a:rPr lang="en-US" altLang="ja-JP" sz="1200" dirty="0">
                <a:solidFill>
                  <a:schemeClr val="tx1"/>
                </a:solidFill>
              </a:rPr>
              <a:t>200</a:t>
            </a:r>
            <a:r>
              <a:rPr lang="ja-JP" altLang="en-US" sz="1200" dirty="0">
                <a:solidFill>
                  <a:schemeClr val="tx1"/>
                </a:solidFill>
              </a:rPr>
              <a:t>件 </a:t>
            </a:r>
            <a:r>
              <a:rPr lang="en-US" altLang="ja-JP" sz="1200" dirty="0">
                <a:solidFill>
                  <a:schemeClr val="tx1"/>
                </a:solidFill>
              </a:rPr>
              <a:t>【</a:t>
            </a:r>
            <a:r>
              <a:rPr lang="en-US" altLang="ja-JP" sz="1200" dirty="0" smtClean="0">
                <a:solidFill>
                  <a:schemeClr val="tx1"/>
                </a:solidFill>
              </a:rPr>
              <a:t>H31.3</a:t>
            </a:r>
            <a:r>
              <a:rPr lang="en-US" altLang="ja-JP" sz="1200" dirty="0">
                <a:solidFill>
                  <a:schemeClr val="tx1"/>
                </a:solidFill>
              </a:rPr>
              <a:t>】</a:t>
            </a:r>
          </a:p>
          <a:p>
            <a:pPr marL="396000" indent="-457200"/>
            <a:r>
              <a:rPr lang="ja-JP" altLang="en-US" sz="1200" dirty="0">
                <a:solidFill>
                  <a:schemeClr val="tx1"/>
                </a:solidFill>
              </a:rPr>
              <a:t>　　　　中小企業経営者向けセミナー参加企業数：</a:t>
            </a:r>
            <a:r>
              <a:rPr lang="en-US" altLang="ja-JP" sz="1200" dirty="0">
                <a:solidFill>
                  <a:schemeClr val="tx1"/>
                </a:solidFill>
              </a:rPr>
              <a:t>150</a:t>
            </a:r>
            <a:r>
              <a:rPr lang="ja-JP" altLang="en-US" sz="1200" dirty="0">
                <a:solidFill>
                  <a:schemeClr val="tx1"/>
                </a:solidFill>
              </a:rPr>
              <a:t>企業 </a:t>
            </a:r>
            <a:r>
              <a:rPr lang="en-US" altLang="ja-JP" sz="1200" dirty="0">
                <a:solidFill>
                  <a:schemeClr val="tx1"/>
                </a:solidFill>
              </a:rPr>
              <a:t>【</a:t>
            </a:r>
            <a:r>
              <a:rPr lang="en-US" altLang="ja-JP" sz="1200" dirty="0" smtClean="0">
                <a:solidFill>
                  <a:schemeClr val="tx1"/>
                </a:solidFill>
              </a:rPr>
              <a:t>H31.3</a:t>
            </a:r>
            <a:r>
              <a:rPr lang="en-US" altLang="ja-JP" sz="1200" dirty="0">
                <a:solidFill>
                  <a:schemeClr val="tx1"/>
                </a:solidFill>
              </a:rPr>
              <a:t>】</a:t>
            </a:r>
            <a:endParaRPr lang="ja-JP" altLang="en-US" sz="1200" dirty="0">
              <a:solidFill>
                <a:schemeClr val="tx1"/>
              </a:solidFill>
            </a:endParaRPr>
          </a:p>
        </p:txBody>
      </p:sp>
      <p:sp>
        <p:nvSpPr>
          <p:cNvPr id="20" name="正方形/長方形 19"/>
          <p:cNvSpPr/>
          <p:nvPr/>
        </p:nvSpPr>
        <p:spPr>
          <a:xfrm>
            <a:off x="8432528" y="6531142"/>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ECF20B3-C62F-47A6-B890-1989420F1FDB}" type="slidenum">
              <a:rPr lang="ja-JP" altLang="en-US">
                <a:solidFill>
                  <a:schemeClr val="tx1"/>
                </a:solidFill>
              </a:rPr>
              <a:pPr algn="ctr"/>
              <a:t>6</a:t>
            </a:fld>
            <a:endParaRPr lang="ja-JP" altLang="en-US" dirty="0">
              <a:solidFill>
                <a:schemeClr val="tx1"/>
              </a:solidFill>
            </a:endParaRPr>
          </a:p>
        </p:txBody>
      </p:sp>
    </p:spTree>
    <p:extLst>
      <p:ext uri="{BB962C8B-B14F-4D97-AF65-F5344CB8AC3E}">
        <p14:creationId xmlns:p14="http://schemas.microsoft.com/office/powerpoint/2010/main" val="1432452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a:t>　基本目標⑤：</a:t>
            </a:r>
            <a:r>
              <a:rPr lang="ja-JP" altLang="ja-JP" sz="1600" b="1" dirty="0"/>
              <a:t>都市としての経済機能</a:t>
            </a:r>
            <a:r>
              <a:rPr lang="ja-JP" altLang="en-US" sz="1600" b="1" dirty="0"/>
              <a:t>を</a:t>
            </a:r>
            <a:r>
              <a:rPr lang="ja-JP" altLang="ja-JP" sz="1600" b="1" dirty="0"/>
              <a:t>強化</a:t>
            </a:r>
            <a:r>
              <a:rPr lang="ja-JP" altLang="en-US" sz="1600" b="1" dirty="0"/>
              <a:t>する</a:t>
            </a:r>
            <a:endParaRPr lang="ja-JP" altLang="ja-JP" sz="1600" dirty="0"/>
          </a:p>
        </p:txBody>
      </p:sp>
      <p:sp>
        <p:nvSpPr>
          <p:cNvPr id="14" name="正方形/長方形 13"/>
          <p:cNvSpPr/>
          <p:nvPr/>
        </p:nvSpPr>
        <p:spPr>
          <a:xfrm>
            <a:off x="179512" y="146838"/>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20" name="正方形/長方形 19"/>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schemeClr val="tx1"/>
                </a:solidFill>
              </a:rPr>
              <a:pPr algn="ctr"/>
              <a:t>7</a:t>
            </a:fld>
            <a:endParaRPr lang="ja-JP" altLang="en-US" dirty="0">
              <a:solidFill>
                <a:schemeClr val="tx1"/>
              </a:solidFill>
            </a:endParaRPr>
          </a:p>
        </p:txBody>
      </p:sp>
      <p:sp>
        <p:nvSpPr>
          <p:cNvPr id="21" name="正方形/長方形 20"/>
          <p:cNvSpPr/>
          <p:nvPr/>
        </p:nvSpPr>
        <p:spPr>
          <a:xfrm>
            <a:off x="395536" y="3429000"/>
            <a:ext cx="8460940" cy="907941"/>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ja-JP" altLang="en-US" sz="1400" b="1" dirty="0"/>
              <a:t>次世代がん治療法ＢＮＣＴ地方創生戦略事業</a:t>
            </a:r>
            <a:r>
              <a:rPr lang="en-US" altLang="ja-JP" sz="1400" b="1" dirty="0" smtClean="0"/>
              <a:t>	</a:t>
            </a:r>
            <a:r>
              <a:rPr lang="ja-JP" altLang="en-US" sz="1400" b="1" dirty="0" smtClean="0"/>
              <a:t>　</a:t>
            </a:r>
            <a:r>
              <a:rPr lang="ja-JP" altLang="en-US" sz="1400" dirty="0" smtClean="0"/>
              <a:t>（</a:t>
            </a:r>
            <a:r>
              <a:rPr lang="en-US" altLang="ja-JP" sz="1400" dirty="0" smtClean="0"/>
              <a:t>800</a:t>
            </a:r>
            <a:r>
              <a:rPr lang="ja-JP" altLang="en-US" sz="1400" dirty="0" smtClean="0"/>
              <a:t>）　　　　　　　　　　</a:t>
            </a:r>
            <a:r>
              <a:rPr lang="en-US" altLang="ja-JP" sz="1400" dirty="0" smtClean="0"/>
              <a:t>【</a:t>
            </a:r>
            <a:r>
              <a:rPr lang="ja-JP" altLang="en-US" sz="1400" dirty="0" smtClean="0"/>
              <a:t>企業版ふるさと納税</a:t>
            </a:r>
            <a:r>
              <a:rPr lang="en-US" altLang="ja-JP" sz="1400" dirty="0" smtClean="0"/>
              <a:t>】	</a:t>
            </a:r>
          </a:p>
          <a:p>
            <a:pPr marL="180000" indent="-457200" algn="just"/>
            <a:r>
              <a:rPr lang="ja-JP" altLang="en-US" sz="1400" dirty="0" smtClean="0"/>
              <a:t>　　</a:t>
            </a:r>
            <a:r>
              <a:rPr lang="ja-JP" altLang="en-US" sz="1400" dirty="0"/>
              <a:t>大阪発の先進的ながん治療法であるホウ素中性子捕捉療法（</a:t>
            </a:r>
            <a:r>
              <a:rPr lang="en-US" altLang="ja-JP" sz="1400" dirty="0"/>
              <a:t>BNCT</a:t>
            </a:r>
            <a:r>
              <a:rPr lang="ja-JP" altLang="en-US" sz="1400" dirty="0"/>
              <a:t>）の世界初の医療実用化を見据え、</a:t>
            </a:r>
            <a:r>
              <a:rPr lang="en-US" altLang="ja-JP" sz="1400" dirty="0"/>
              <a:t>BNCT</a:t>
            </a:r>
            <a:r>
              <a:rPr lang="ja-JP" altLang="en-US" sz="1400" dirty="0"/>
              <a:t>の普及促進に向けた取組みを実施する。</a:t>
            </a:r>
            <a:endParaRPr lang="en-US" altLang="ja-JP" sz="1400" dirty="0" smtClean="0"/>
          </a:p>
          <a:p>
            <a:pPr marL="180000" indent="-457200" algn="r"/>
            <a:r>
              <a:rPr lang="ja-JP" altLang="en-US" sz="1100" dirty="0" smtClean="0"/>
              <a:t>　</a:t>
            </a:r>
            <a:r>
              <a:rPr lang="en-US" altLang="ja-JP" sz="1100" dirty="0" smtClean="0"/>
              <a:t>※</a:t>
            </a:r>
            <a:r>
              <a:rPr lang="ja-JP" altLang="en-US" sz="1100" dirty="0" smtClean="0"/>
              <a:t>　地方創生先行型交付金（</a:t>
            </a:r>
            <a:r>
              <a:rPr lang="en-US" altLang="ja-JP" sz="1100" dirty="0" smtClean="0"/>
              <a:t>H27</a:t>
            </a:r>
            <a:r>
              <a:rPr lang="ja-JP" altLang="en-US" sz="1100" dirty="0" smtClean="0"/>
              <a:t>年度）</a:t>
            </a:r>
            <a:endParaRPr lang="en-US" altLang="ja-JP" sz="1100" dirty="0" smtClean="0"/>
          </a:p>
        </p:txBody>
      </p:sp>
      <p:sp>
        <p:nvSpPr>
          <p:cNvPr id="23" name="正方形/長方形 22"/>
          <p:cNvSpPr/>
          <p:nvPr/>
        </p:nvSpPr>
        <p:spPr>
          <a:xfrm>
            <a:off x="773578" y="4437112"/>
            <a:ext cx="7982986" cy="576064"/>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a:t>
            </a:r>
            <a:r>
              <a:rPr lang="en-US" altLang="ja-JP" sz="1200" dirty="0" smtClean="0">
                <a:solidFill>
                  <a:schemeClr val="tx1"/>
                </a:solidFill>
              </a:rPr>
              <a:t>BNCT</a:t>
            </a:r>
            <a:r>
              <a:rPr lang="ja-JP" altLang="en-US" sz="1200" dirty="0" smtClean="0">
                <a:solidFill>
                  <a:schemeClr val="tx1"/>
                </a:solidFill>
              </a:rPr>
              <a:t>を</a:t>
            </a:r>
            <a:r>
              <a:rPr lang="ja-JP" altLang="en-US" sz="1200" dirty="0">
                <a:solidFill>
                  <a:schemeClr val="tx1"/>
                </a:solidFill>
              </a:rPr>
              <a:t>目的とした来阪人口</a:t>
            </a:r>
            <a:r>
              <a:rPr lang="ja-JP" altLang="en-US" sz="1200" dirty="0" smtClean="0">
                <a:solidFill>
                  <a:schemeClr val="tx1"/>
                </a:solidFill>
              </a:rPr>
              <a:t>：</a:t>
            </a:r>
            <a:r>
              <a:rPr lang="en-US" altLang="ja-JP" sz="1200" dirty="0">
                <a:solidFill>
                  <a:schemeClr val="tx1"/>
                </a:solidFill>
              </a:rPr>
              <a:t>500</a:t>
            </a:r>
            <a:r>
              <a:rPr lang="ja-JP" altLang="en-US" sz="1200" dirty="0">
                <a:solidFill>
                  <a:schemeClr val="tx1"/>
                </a:solidFill>
              </a:rPr>
              <a:t>人 </a:t>
            </a:r>
            <a:r>
              <a:rPr lang="en-US" altLang="ja-JP" sz="1200" dirty="0">
                <a:solidFill>
                  <a:schemeClr val="tx1"/>
                </a:solidFill>
              </a:rPr>
              <a:t>【H31.3】</a:t>
            </a:r>
          </a:p>
          <a:p>
            <a:pPr marL="396000" indent="-457200"/>
            <a:r>
              <a:rPr lang="ja-JP" altLang="en-US" sz="1200" dirty="0">
                <a:solidFill>
                  <a:schemeClr val="tx1"/>
                </a:solidFill>
              </a:rPr>
              <a:t>　　　　</a:t>
            </a:r>
            <a:r>
              <a:rPr lang="en-US" altLang="ja-JP" sz="1200" dirty="0">
                <a:solidFill>
                  <a:schemeClr val="tx1"/>
                </a:solidFill>
              </a:rPr>
              <a:t>BNCT</a:t>
            </a:r>
            <a:r>
              <a:rPr lang="ja-JP" altLang="en-US" sz="1200" dirty="0">
                <a:solidFill>
                  <a:schemeClr val="tx1"/>
                </a:solidFill>
              </a:rPr>
              <a:t>普及発展による雇用者数：</a:t>
            </a:r>
            <a:r>
              <a:rPr lang="en-US" altLang="ja-JP" sz="1200" dirty="0">
                <a:solidFill>
                  <a:schemeClr val="tx1"/>
                </a:solidFill>
              </a:rPr>
              <a:t>10</a:t>
            </a:r>
            <a:r>
              <a:rPr lang="ja-JP" altLang="en-US" sz="1200" dirty="0">
                <a:solidFill>
                  <a:schemeClr val="tx1"/>
                </a:solidFill>
              </a:rPr>
              <a:t>人</a:t>
            </a:r>
            <a:r>
              <a:rPr lang="en-US" altLang="ja-JP" sz="1200" dirty="0">
                <a:solidFill>
                  <a:schemeClr val="tx1"/>
                </a:solidFill>
              </a:rPr>
              <a:t>【H31.3】</a:t>
            </a:r>
          </a:p>
        </p:txBody>
      </p:sp>
      <p:sp>
        <p:nvSpPr>
          <p:cNvPr id="28" name="正方形/長方形 27"/>
          <p:cNvSpPr/>
          <p:nvPr/>
        </p:nvSpPr>
        <p:spPr>
          <a:xfrm>
            <a:off x="179512" y="1104999"/>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（１）産業の創出・振興（つづき）</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395536" y="1412776"/>
            <a:ext cx="8460940" cy="907941"/>
          </a:xfrm>
          <a:prstGeom prst="rect">
            <a:avLst/>
          </a:prstGeom>
        </p:spPr>
        <p:txBody>
          <a:bodyPr wrap="square">
            <a:spAutoFit/>
          </a:bodyPr>
          <a:lstStyle/>
          <a:p>
            <a:pPr marL="180000" indent="-457200" algn="just"/>
            <a:r>
              <a:rPr lang="ja-JP" altLang="en-US" sz="1400" b="1" dirty="0" smtClean="0"/>
              <a:t>○</a:t>
            </a:r>
            <a:r>
              <a:rPr lang="ja-JP" altLang="en-US" sz="1400" b="1" dirty="0"/>
              <a:t>	　成長志向創業者支援</a:t>
            </a:r>
            <a:r>
              <a:rPr lang="ja-JP" altLang="en-US" sz="1400" b="1" dirty="0" smtClean="0"/>
              <a:t>事業</a:t>
            </a:r>
            <a:r>
              <a:rPr lang="en-US" altLang="ja-JP" sz="1400" dirty="0"/>
              <a:t>	</a:t>
            </a:r>
            <a:r>
              <a:rPr lang="en-US" altLang="ja-JP" sz="1400" dirty="0" smtClean="0"/>
              <a:t>	</a:t>
            </a:r>
            <a:r>
              <a:rPr lang="en-US" altLang="ja-JP" sz="1400" dirty="0"/>
              <a:t>	</a:t>
            </a:r>
            <a:r>
              <a:rPr lang="ja-JP" altLang="en-US" sz="1400" dirty="0" smtClean="0"/>
              <a:t>（</a:t>
            </a:r>
            <a:r>
              <a:rPr lang="en-US" altLang="ja-JP" sz="1400" dirty="0" smtClean="0"/>
              <a:t>10,281</a:t>
            </a:r>
            <a:r>
              <a:rPr lang="ja-JP" altLang="en-US" sz="1400" dirty="0" smtClean="0"/>
              <a:t>）</a:t>
            </a:r>
            <a:r>
              <a:rPr lang="en-US" altLang="ja-JP" sz="1400" dirty="0" smtClean="0"/>
              <a:t>	【</a:t>
            </a:r>
            <a:r>
              <a:rPr lang="ja-JP" altLang="en-US" sz="1400" dirty="0" smtClean="0"/>
              <a:t>地方創生推進交付金</a:t>
            </a:r>
            <a:r>
              <a:rPr lang="en-US" altLang="ja-JP" sz="1400" dirty="0" smtClean="0"/>
              <a:t>】</a:t>
            </a:r>
            <a:endParaRPr lang="en-US" altLang="ja-JP" sz="1400" dirty="0"/>
          </a:p>
          <a:p>
            <a:pPr marL="180000" indent="-457200" algn="just"/>
            <a:r>
              <a:rPr lang="ja-JP" altLang="en-US" sz="1400" dirty="0"/>
              <a:t>　　株式上場をめざす成長志向のベンチャー創業者に対し、既に成功した起業家等による個別指導等の支援を実施し、成功者が次の挑戦者を支援するベンチャーエコシステムの構築を促進</a:t>
            </a:r>
            <a:r>
              <a:rPr lang="ja-JP" altLang="en-US" sz="1400" dirty="0" smtClean="0"/>
              <a:t>。　　　　　　</a:t>
            </a:r>
            <a:endParaRPr lang="en-US" altLang="ja-JP" sz="1400" dirty="0" smtClean="0"/>
          </a:p>
          <a:p>
            <a:pPr marL="180000" indent="-457200" algn="r"/>
            <a:r>
              <a:rPr lang="en-US" altLang="ja-JP" sz="1100" dirty="0" smtClean="0"/>
              <a:t>※</a:t>
            </a:r>
            <a:r>
              <a:rPr lang="ja-JP" altLang="en-US" sz="1100" dirty="0"/>
              <a:t>　地方創生先行型交付金（</a:t>
            </a:r>
            <a:r>
              <a:rPr lang="en-US" altLang="ja-JP" sz="1100" dirty="0"/>
              <a:t>H27</a:t>
            </a:r>
            <a:r>
              <a:rPr lang="ja-JP" altLang="en-US" sz="1100" dirty="0"/>
              <a:t>年度</a:t>
            </a:r>
            <a:r>
              <a:rPr lang="ja-JP" altLang="en-US" sz="1100" dirty="0" smtClean="0"/>
              <a:t>）、推進交付金（</a:t>
            </a:r>
            <a:r>
              <a:rPr lang="en-US" altLang="ja-JP" sz="1100" dirty="0" smtClean="0"/>
              <a:t>H28</a:t>
            </a:r>
            <a:r>
              <a:rPr lang="ja-JP" altLang="en-US" sz="1100" dirty="0" smtClean="0"/>
              <a:t>・</a:t>
            </a:r>
            <a:r>
              <a:rPr lang="en-US" altLang="ja-JP" sz="1100" dirty="0" smtClean="0"/>
              <a:t>29</a:t>
            </a:r>
            <a:r>
              <a:rPr lang="ja-JP" altLang="en-US" sz="1100" dirty="0" smtClean="0"/>
              <a:t>年度）</a:t>
            </a:r>
            <a:endParaRPr lang="en-US" altLang="ja-JP" sz="1100" dirty="0" smtClean="0"/>
          </a:p>
        </p:txBody>
      </p:sp>
      <p:sp>
        <p:nvSpPr>
          <p:cNvPr id="32" name="正方形/長方形 31"/>
          <p:cNvSpPr/>
          <p:nvPr/>
        </p:nvSpPr>
        <p:spPr>
          <a:xfrm>
            <a:off x="773579" y="2361072"/>
            <a:ext cx="7992888" cy="851904"/>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a:solidFill>
                  <a:schemeClr val="tx1"/>
                </a:solidFill>
              </a:rPr>
              <a:t>：支援対象：</a:t>
            </a:r>
            <a:r>
              <a:rPr lang="en-US" altLang="ja-JP" sz="1200" dirty="0">
                <a:solidFill>
                  <a:schemeClr val="tx1"/>
                </a:solidFill>
              </a:rPr>
              <a:t>20</a:t>
            </a:r>
            <a:r>
              <a:rPr lang="ja-JP" altLang="en-US" sz="1200" dirty="0">
                <a:solidFill>
                  <a:schemeClr val="tx1"/>
                </a:solidFill>
              </a:rPr>
              <a:t>社以上／年（３年まで継続支援が可能）</a:t>
            </a:r>
            <a:r>
              <a:rPr lang="en-US" altLang="ja-JP" sz="1200" dirty="0">
                <a:solidFill>
                  <a:schemeClr val="tx1"/>
                </a:solidFill>
              </a:rPr>
              <a:t> 【H30.9】</a:t>
            </a:r>
            <a:endParaRPr lang="ja-JP" altLang="en-US" sz="1200" dirty="0">
              <a:solidFill>
                <a:schemeClr val="tx1"/>
              </a:solidFill>
            </a:endParaRPr>
          </a:p>
          <a:p>
            <a:pPr marL="396000" indent="-457200"/>
            <a:r>
              <a:rPr lang="ja-JP" altLang="en-US" sz="1200" dirty="0">
                <a:solidFill>
                  <a:schemeClr val="tx1"/>
                </a:solidFill>
              </a:rPr>
              <a:t>　　　　プログラムを継続：</a:t>
            </a:r>
            <a:r>
              <a:rPr lang="en-US" altLang="ja-JP" sz="1200" dirty="0">
                <a:solidFill>
                  <a:schemeClr val="tx1"/>
                </a:solidFill>
              </a:rPr>
              <a:t>12</a:t>
            </a:r>
            <a:r>
              <a:rPr lang="ja-JP" altLang="en-US" sz="1200" dirty="0">
                <a:solidFill>
                  <a:schemeClr val="tx1"/>
                </a:solidFill>
              </a:rPr>
              <a:t>社以上／年</a:t>
            </a:r>
            <a:r>
              <a:rPr lang="en-US" altLang="ja-JP" sz="1200" dirty="0">
                <a:solidFill>
                  <a:schemeClr val="tx1"/>
                </a:solidFill>
              </a:rPr>
              <a:t>【H31.3 】</a:t>
            </a:r>
            <a:endParaRPr lang="ja-JP" altLang="en-US" sz="1200" dirty="0">
              <a:solidFill>
                <a:schemeClr val="tx1"/>
              </a:solidFill>
            </a:endParaRPr>
          </a:p>
          <a:p>
            <a:pPr marL="396000" indent="-457200"/>
            <a:r>
              <a:rPr lang="ja-JP" altLang="en-US" sz="1200" dirty="0">
                <a:solidFill>
                  <a:schemeClr val="tx1"/>
                </a:solidFill>
              </a:rPr>
              <a:t>　　　　支援対象（先行型交付金活用事業を含む。）のうち１／５以上が支援開始から３年以内に上場等（上場・上場準備・</a:t>
            </a:r>
            <a:r>
              <a:rPr lang="en-US" altLang="ja-JP" sz="1200" dirty="0">
                <a:solidFill>
                  <a:schemeClr val="tx1"/>
                </a:solidFill>
              </a:rPr>
              <a:t>M&amp;A</a:t>
            </a:r>
            <a:r>
              <a:rPr lang="ja-JP" altLang="en-US" sz="1200" dirty="0">
                <a:solidFill>
                  <a:schemeClr val="tx1"/>
                </a:solidFill>
              </a:rPr>
              <a:t>等）を達成：</a:t>
            </a:r>
            <a:r>
              <a:rPr lang="en-US" altLang="ja-JP" sz="1200" dirty="0">
                <a:solidFill>
                  <a:schemeClr val="tx1"/>
                </a:solidFill>
              </a:rPr>
              <a:t>8</a:t>
            </a:r>
            <a:r>
              <a:rPr lang="ja-JP" altLang="en-US" sz="1200" dirty="0">
                <a:solidFill>
                  <a:schemeClr val="tx1"/>
                </a:solidFill>
              </a:rPr>
              <a:t>件 </a:t>
            </a:r>
            <a:r>
              <a:rPr lang="en-US" altLang="ja-JP" sz="1200" dirty="0">
                <a:solidFill>
                  <a:schemeClr val="tx1"/>
                </a:solidFill>
              </a:rPr>
              <a:t>【H31.8】</a:t>
            </a:r>
            <a:endParaRPr lang="ja-JP" altLang="en-US" sz="1200" dirty="0">
              <a:solidFill>
                <a:schemeClr val="tx1"/>
              </a:solidFill>
            </a:endParaRPr>
          </a:p>
        </p:txBody>
      </p:sp>
    </p:spTree>
    <p:extLst>
      <p:ext uri="{BB962C8B-B14F-4D97-AF65-F5344CB8AC3E}">
        <p14:creationId xmlns:p14="http://schemas.microsoft.com/office/powerpoint/2010/main" val="2504916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a:t>　基本目標⑤：</a:t>
            </a:r>
            <a:r>
              <a:rPr lang="ja-JP" altLang="ja-JP" sz="1600" b="1" dirty="0"/>
              <a:t>都市としての経済機能</a:t>
            </a:r>
            <a:r>
              <a:rPr lang="ja-JP" altLang="en-US" sz="1600" b="1" dirty="0"/>
              <a:t>を</a:t>
            </a:r>
            <a:r>
              <a:rPr lang="ja-JP" altLang="ja-JP" sz="1600" b="1" dirty="0"/>
              <a:t>強化</a:t>
            </a:r>
            <a:r>
              <a:rPr lang="ja-JP" altLang="en-US" sz="1600" b="1" dirty="0"/>
              <a:t>する</a:t>
            </a:r>
            <a:endParaRPr lang="ja-JP" altLang="ja-JP" sz="1600" dirty="0"/>
          </a:p>
        </p:txBody>
      </p:sp>
      <p:sp>
        <p:nvSpPr>
          <p:cNvPr id="14" name="正方形/長方形 13"/>
          <p:cNvSpPr/>
          <p:nvPr/>
        </p:nvSpPr>
        <p:spPr>
          <a:xfrm>
            <a:off x="179512" y="146838"/>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20" name="正方形/長方形 19"/>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schemeClr val="tx1"/>
                </a:solidFill>
              </a:rPr>
              <a:pPr algn="ctr"/>
              <a:t>8</a:t>
            </a:fld>
            <a:endParaRPr lang="ja-JP" altLang="en-US" dirty="0">
              <a:solidFill>
                <a:schemeClr val="tx1"/>
              </a:solidFill>
            </a:endParaRPr>
          </a:p>
        </p:txBody>
      </p:sp>
      <p:sp>
        <p:nvSpPr>
          <p:cNvPr id="27" name="正方形/長方形 26"/>
          <p:cNvSpPr/>
          <p:nvPr/>
        </p:nvSpPr>
        <p:spPr>
          <a:xfrm>
            <a:off x="395538" y="5066600"/>
            <a:ext cx="8460940" cy="738664"/>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大阪産（もん）グローバルブランド化促進事業</a:t>
            </a:r>
            <a:r>
              <a:rPr lang="en-US" altLang="ja-JP" sz="1400" dirty="0"/>
              <a:t>	</a:t>
            </a:r>
            <a:r>
              <a:rPr lang="ja-JP" altLang="en-US" sz="1400" dirty="0" smtClean="0"/>
              <a:t>（</a:t>
            </a:r>
            <a:r>
              <a:rPr lang="en-US" altLang="ja-JP" sz="1400" dirty="0" smtClean="0"/>
              <a:t>10,998</a:t>
            </a:r>
            <a:r>
              <a:rPr lang="ja-JP" altLang="en-US" sz="1400" dirty="0" smtClean="0"/>
              <a:t>）</a:t>
            </a:r>
            <a:r>
              <a:rPr lang="en-US" altLang="ja-JP" sz="1400" dirty="0" smtClean="0"/>
              <a:t>	【</a:t>
            </a:r>
            <a:r>
              <a:rPr lang="ja-JP" altLang="en-US" sz="1400" dirty="0" smtClean="0"/>
              <a:t>地方創生推進交付金</a:t>
            </a:r>
            <a:r>
              <a:rPr lang="en-US" altLang="ja-JP" sz="1400" dirty="0" smtClean="0"/>
              <a:t>】</a:t>
            </a:r>
            <a:endParaRPr lang="en-US" altLang="ja-JP" sz="1400" dirty="0"/>
          </a:p>
          <a:p>
            <a:pPr marL="180000" indent="-457200" algn="just"/>
            <a:r>
              <a:rPr lang="ja-JP" altLang="en-US" sz="1400" dirty="0"/>
              <a:t>　　農林水産事業者と食品産業、飲食事業者等が連携し、大阪産（もん）のＰＲ・販路拡大等を促進することにより、グローバルブランド化を進める</a:t>
            </a:r>
            <a:r>
              <a:rPr lang="ja-JP" altLang="en-US" sz="1400" dirty="0" smtClean="0"/>
              <a:t>。　　　　　　　　　　　　　</a:t>
            </a:r>
            <a:r>
              <a:rPr lang="ja-JP" altLang="en-US" sz="1100" dirty="0"/>
              <a:t>　</a:t>
            </a:r>
            <a:r>
              <a:rPr lang="en-US" altLang="ja-JP" sz="1100" dirty="0"/>
              <a:t>※</a:t>
            </a:r>
            <a:r>
              <a:rPr lang="ja-JP" altLang="en-US" sz="1100" dirty="0"/>
              <a:t>　地方創生先行型交付金（</a:t>
            </a:r>
            <a:r>
              <a:rPr lang="en-US" altLang="ja-JP" sz="1100" dirty="0"/>
              <a:t>H27</a:t>
            </a:r>
            <a:r>
              <a:rPr lang="ja-JP" altLang="en-US" sz="1100" dirty="0"/>
              <a:t>年度</a:t>
            </a:r>
            <a:r>
              <a:rPr lang="ja-JP" altLang="en-US" sz="1100" dirty="0" smtClean="0"/>
              <a:t>）、推進交付金（</a:t>
            </a:r>
            <a:r>
              <a:rPr lang="en-US" altLang="ja-JP" sz="1100" dirty="0" smtClean="0"/>
              <a:t>H28</a:t>
            </a:r>
            <a:r>
              <a:rPr lang="ja-JP" altLang="en-US" sz="1100" dirty="0" smtClean="0"/>
              <a:t>・</a:t>
            </a:r>
            <a:r>
              <a:rPr lang="en-US" altLang="ja-JP" sz="1100" dirty="0" smtClean="0"/>
              <a:t>29</a:t>
            </a:r>
            <a:r>
              <a:rPr lang="ja-JP" altLang="en-US" sz="1100" dirty="0" smtClean="0"/>
              <a:t>年度）</a:t>
            </a:r>
            <a:endParaRPr lang="en-US" altLang="ja-JP" sz="1100" dirty="0"/>
          </a:p>
        </p:txBody>
      </p:sp>
      <p:sp>
        <p:nvSpPr>
          <p:cNvPr id="28" name="正方形/長方形 27"/>
          <p:cNvSpPr/>
          <p:nvPr/>
        </p:nvSpPr>
        <p:spPr>
          <a:xfrm>
            <a:off x="773578" y="5805264"/>
            <a:ext cx="7982988" cy="432048"/>
          </a:xfrm>
          <a:prstGeom prst="rect">
            <a:avLst/>
          </a:prstGeom>
          <a:noFill/>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：出展事業者の商談数（１事業者あたり）：</a:t>
            </a:r>
            <a:r>
              <a:rPr lang="en-US" altLang="ja-JP" sz="1200" dirty="0" smtClean="0">
                <a:solidFill>
                  <a:schemeClr val="tx1"/>
                </a:solidFill>
              </a:rPr>
              <a:t>15</a:t>
            </a:r>
            <a:r>
              <a:rPr lang="ja-JP" altLang="en-US" sz="1200" dirty="0" smtClean="0">
                <a:solidFill>
                  <a:schemeClr val="tx1"/>
                </a:solidFill>
              </a:rPr>
              <a:t>件 </a:t>
            </a:r>
            <a:r>
              <a:rPr lang="en-US" altLang="ja-JP" sz="1200" dirty="0" smtClean="0">
                <a:solidFill>
                  <a:schemeClr val="tx1"/>
                </a:solidFill>
              </a:rPr>
              <a:t>【H31.3】</a:t>
            </a:r>
          </a:p>
        </p:txBody>
      </p:sp>
      <p:sp>
        <p:nvSpPr>
          <p:cNvPr id="29" name="正方形/長方形 28"/>
          <p:cNvSpPr/>
          <p:nvPr/>
        </p:nvSpPr>
        <p:spPr>
          <a:xfrm>
            <a:off x="179514" y="3289772"/>
            <a:ext cx="8460940" cy="307777"/>
          </a:xfrm>
          <a:prstGeom prst="rect">
            <a:avLst/>
          </a:prstGeom>
        </p:spPr>
        <p:txBody>
          <a:bodyPr wrap="square">
            <a:spAutoFit/>
          </a:bodyPr>
          <a:lstStyle/>
          <a:p>
            <a:pPr marL="180000" indent="-457200"/>
            <a:r>
              <a:rPr lang="ja-JP" altLang="en-US" sz="1400" b="1" dirty="0" smtClean="0"/>
              <a:t>（３）活力ある農林水産業の実現</a:t>
            </a:r>
            <a:endParaRPr lang="en-US" altLang="ja-JP" sz="1400" b="1" dirty="0" smtClean="0"/>
          </a:p>
        </p:txBody>
      </p:sp>
      <p:sp>
        <p:nvSpPr>
          <p:cNvPr id="30" name="正方形/長方形 29"/>
          <p:cNvSpPr/>
          <p:nvPr/>
        </p:nvSpPr>
        <p:spPr>
          <a:xfrm>
            <a:off x="395538" y="3597549"/>
            <a:ext cx="8460940" cy="738664"/>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大阪版施設園芸新技術普及推進事業</a:t>
            </a:r>
            <a:r>
              <a:rPr lang="en-US" altLang="ja-JP" sz="1400" b="1" dirty="0" smtClean="0"/>
              <a:t>		</a:t>
            </a:r>
            <a:r>
              <a:rPr lang="ja-JP" altLang="en-US" sz="1400" dirty="0" smtClean="0"/>
              <a:t>（</a:t>
            </a:r>
            <a:r>
              <a:rPr lang="en-US" altLang="ja-JP" sz="1400" dirty="0" smtClean="0"/>
              <a:t>1,105</a:t>
            </a:r>
            <a:r>
              <a:rPr lang="ja-JP" altLang="en-US" sz="1400" dirty="0" smtClean="0"/>
              <a:t>）</a:t>
            </a:r>
            <a:r>
              <a:rPr lang="en-US" altLang="ja-JP" sz="1400" dirty="0" smtClean="0"/>
              <a:t>		【</a:t>
            </a:r>
            <a:r>
              <a:rPr lang="ja-JP" altLang="en-US" sz="1400" dirty="0" smtClean="0"/>
              <a:t>地方創生推進交付金</a:t>
            </a:r>
            <a:r>
              <a:rPr lang="en-US" altLang="ja-JP" sz="1400" dirty="0" smtClean="0"/>
              <a:t>】</a:t>
            </a:r>
            <a:endParaRPr lang="en-US" altLang="ja-JP" sz="1400" dirty="0"/>
          </a:p>
          <a:p>
            <a:pPr marL="180000" indent="-457200" algn="just"/>
            <a:r>
              <a:rPr lang="ja-JP" altLang="en-US" sz="1400" dirty="0"/>
              <a:t>　　</a:t>
            </a:r>
            <a:r>
              <a:rPr lang="ja-JP" altLang="en-US" sz="1400" dirty="0" err="1"/>
              <a:t>なすの</a:t>
            </a:r>
            <a:r>
              <a:rPr lang="ja-JP" altLang="en-US" sz="1400" dirty="0"/>
              <a:t>小型パイプハウスで自動換気のモデル機の実証と改良を行い、品質・生産面の向上・省力化の新技術を確立する</a:t>
            </a:r>
            <a:r>
              <a:rPr lang="ja-JP" altLang="en-US" sz="1400" dirty="0" smtClean="0"/>
              <a:t>。　　　　 　　　　　　　　　　　　　　　　　　　　　　　　</a:t>
            </a:r>
            <a:r>
              <a:rPr lang="en-US" altLang="ja-JP" sz="1100" dirty="0" smtClean="0"/>
              <a:t>※</a:t>
            </a:r>
            <a:r>
              <a:rPr lang="ja-JP" altLang="en-US" sz="1100" dirty="0"/>
              <a:t>　地方創生先行型交付金（</a:t>
            </a:r>
            <a:r>
              <a:rPr lang="en-US" altLang="ja-JP" sz="1100" dirty="0"/>
              <a:t>H27</a:t>
            </a:r>
            <a:r>
              <a:rPr lang="ja-JP" altLang="en-US" sz="1100" dirty="0"/>
              <a:t>年度</a:t>
            </a:r>
            <a:r>
              <a:rPr lang="ja-JP" altLang="en-US" sz="1100" dirty="0" smtClean="0"/>
              <a:t>）、推進交付金（</a:t>
            </a:r>
            <a:r>
              <a:rPr lang="en-US" altLang="ja-JP" sz="1100" dirty="0" smtClean="0"/>
              <a:t>H28</a:t>
            </a:r>
            <a:r>
              <a:rPr lang="ja-JP" altLang="en-US" sz="1100" dirty="0" smtClean="0"/>
              <a:t>・</a:t>
            </a:r>
            <a:r>
              <a:rPr lang="en-US" altLang="ja-JP" sz="1100" dirty="0" smtClean="0"/>
              <a:t>29</a:t>
            </a:r>
            <a:r>
              <a:rPr lang="ja-JP" altLang="en-US" sz="1100" dirty="0" smtClean="0"/>
              <a:t>年度）</a:t>
            </a:r>
            <a:endParaRPr lang="en-US" altLang="ja-JP" sz="1100" dirty="0"/>
          </a:p>
        </p:txBody>
      </p:sp>
      <p:sp>
        <p:nvSpPr>
          <p:cNvPr id="31" name="正方形/長方形 30"/>
          <p:cNvSpPr/>
          <p:nvPr/>
        </p:nvSpPr>
        <p:spPr>
          <a:xfrm>
            <a:off x="773579" y="4369892"/>
            <a:ext cx="7982987" cy="504056"/>
          </a:xfrm>
          <a:prstGeom prst="rect">
            <a:avLst/>
          </a:prstGeom>
          <a:noFill/>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a:t>
            </a:r>
            <a:r>
              <a:rPr lang="en-US" altLang="ja-JP" sz="1200" dirty="0" smtClean="0">
                <a:solidFill>
                  <a:schemeClr val="tx1"/>
                </a:solidFill>
              </a:rPr>
              <a:t>10</a:t>
            </a:r>
            <a:r>
              <a:rPr lang="ja-JP" altLang="en-US" sz="1200" dirty="0">
                <a:solidFill>
                  <a:schemeClr val="tx1"/>
                </a:solidFill>
              </a:rPr>
              <a:t>ａ当たり収益</a:t>
            </a:r>
            <a:r>
              <a:rPr lang="en-US" altLang="ja-JP" sz="1200" dirty="0">
                <a:solidFill>
                  <a:schemeClr val="tx1"/>
                </a:solidFill>
              </a:rPr>
              <a:t>8</a:t>
            </a:r>
            <a:r>
              <a:rPr lang="ja-JP" altLang="en-US" sz="1200" dirty="0">
                <a:solidFill>
                  <a:schemeClr val="tx1"/>
                </a:solidFill>
              </a:rPr>
              <a:t>％</a:t>
            </a:r>
            <a:r>
              <a:rPr lang="ja-JP" altLang="en-US" sz="1200" dirty="0" smtClean="0">
                <a:solidFill>
                  <a:schemeClr val="tx1"/>
                </a:solidFill>
              </a:rPr>
              <a:t>増 </a:t>
            </a:r>
            <a:r>
              <a:rPr lang="en-US" altLang="ja-JP" sz="1200" dirty="0" smtClean="0">
                <a:solidFill>
                  <a:schemeClr val="tx1"/>
                </a:solidFill>
              </a:rPr>
              <a:t>【</a:t>
            </a:r>
            <a:r>
              <a:rPr lang="en-US" altLang="ja-JP" sz="1200" dirty="0">
                <a:solidFill>
                  <a:schemeClr val="tx1"/>
                </a:solidFill>
              </a:rPr>
              <a:t>H31.3</a:t>
            </a:r>
            <a:r>
              <a:rPr lang="en-US" altLang="ja-JP" sz="1200" dirty="0" smtClean="0">
                <a:solidFill>
                  <a:schemeClr val="tx1"/>
                </a:solidFill>
              </a:rPr>
              <a:t>】</a:t>
            </a:r>
          </a:p>
          <a:p>
            <a:pPr marL="396000" indent="-457200"/>
            <a:r>
              <a:rPr lang="ja-JP" altLang="en-US" sz="1200" dirty="0" smtClean="0">
                <a:solidFill>
                  <a:schemeClr val="tx1"/>
                </a:solidFill>
              </a:rPr>
              <a:t>　　　　実証ハウスの設置個所数：３個所 </a:t>
            </a:r>
            <a:r>
              <a:rPr lang="en-US" altLang="ja-JP" sz="1200" dirty="0" smtClean="0">
                <a:solidFill>
                  <a:schemeClr val="tx1"/>
                </a:solidFill>
              </a:rPr>
              <a:t>【H31.3】</a:t>
            </a:r>
            <a:endParaRPr kumimoji="1" lang="ja-JP" altLang="en-US" sz="1200" dirty="0">
              <a:solidFill>
                <a:schemeClr val="tx1"/>
              </a:solidFill>
            </a:endParaRPr>
          </a:p>
        </p:txBody>
      </p:sp>
      <p:sp>
        <p:nvSpPr>
          <p:cNvPr id="13" name="正方形/長方形 12"/>
          <p:cNvSpPr/>
          <p:nvPr/>
        </p:nvSpPr>
        <p:spPr>
          <a:xfrm>
            <a:off x="179512" y="1124744"/>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（２）企業立地の促進</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395536" y="1435423"/>
            <a:ext cx="8460940" cy="907941"/>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zh-TW" altLang="en-US" sz="1400" b="1" dirty="0"/>
              <a:t>国家戦略特区等推進</a:t>
            </a:r>
            <a:r>
              <a:rPr lang="zh-TW" altLang="en-US" sz="1400" b="1" dirty="0" smtClean="0"/>
              <a:t>事業</a:t>
            </a:r>
            <a:r>
              <a:rPr lang="en-US" altLang="ja-JP" sz="1400" b="1" dirty="0" smtClean="0"/>
              <a:t>			</a:t>
            </a:r>
            <a:r>
              <a:rPr lang="ja-JP" altLang="en-US" sz="1400" b="1" dirty="0" smtClean="0"/>
              <a:t>　</a:t>
            </a:r>
            <a:r>
              <a:rPr lang="ja-JP" altLang="en-US" sz="1400" dirty="0" smtClean="0"/>
              <a:t>（</a:t>
            </a:r>
            <a:r>
              <a:rPr lang="en-US" altLang="ja-JP" sz="1400" dirty="0" smtClean="0"/>
              <a:t>3,627</a:t>
            </a:r>
            <a:r>
              <a:rPr lang="ja-JP" altLang="en-US" sz="1400" dirty="0" smtClean="0"/>
              <a:t>）</a:t>
            </a:r>
            <a:r>
              <a:rPr lang="en-US" altLang="ja-JP" sz="1400" dirty="0" smtClean="0"/>
              <a:t>	</a:t>
            </a:r>
          </a:p>
          <a:p>
            <a:pPr marL="180000" indent="-457200" algn="just"/>
            <a:r>
              <a:rPr lang="ja-JP" altLang="en-US" sz="1400" dirty="0" smtClean="0"/>
              <a:t>　　</a:t>
            </a:r>
            <a:r>
              <a:rPr lang="ja-JP" altLang="en-US" sz="1400" dirty="0"/>
              <a:t>地域経済機能強化の一環として、特区における企業集積の促進を図るため、プロモーション活動を実施することにより、「国家戦略特区」及び「関西イノベーション国際戦略総合特区」のメリットや大阪の投資魅力を府内外へ周知する</a:t>
            </a:r>
            <a:r>
              <a:rPr lang="ja-JP" altLang="en-US" sz="1400" dirty="0" smtClean="0"/>
              <a:t>。</a:t>
            </a:r>
            <a:endParaRPr lang="en-US" altLang="ja-JP" sz="1400" dirty="0" smtClean="0"/>
          </a:p>
          <a:p>
            <a:pPr marL="180000" indent="-457200" algn="r"/>
            <a:r>
              <a:rPr lang="ja-JP" altLang="en-US" sz="1100" dirty="0"/>
              <a:t>　</a:t>
            </a:r>
            <a:r>
              <a:rPr lang="en-US" altLang="ja-JP" sz="1100" dirty="0"/>
              <a:t>※</a:t>
            </a:r>
            <a:r>
              <a:rPr lang="ja-JP" altLang="en-US" sz="1100" dirty="0"/>
              <a:t>　地方創生先行型交付金（</a:t>
            </a:r>
            <a:r>
              <a:rPr lang="en-US" altLang="ja-JP" sz="1100" dirty="0"/>
              <a:t>H27</a:t>
            </a:r>
            <a:r>
              <a:rPr lang="ja-JP" altLang="en-US" sz="1100" dirty="0"/>
              <a:t>年度）</a:t>
            </a:r>
            <a:endParaRPr lang="en-US" altLang="ja-JP" sz="1100" dirty="0" smtClean="0"/>
          </a:p>
        </p:txBody>
      </p:sp>
      <p:sp>
        <p:nvSpPr>
          <p:cNvPr id="16" name="正方形/長方形 15"/>
          <p:cNvSpPr/>
          <p:nvPr/>
        </p:nvSpPr>
        <p:spPr>
          <a:xfrm>
            <a:off x="773578" y="2368625"/>
            <a:ext cx="7982986" cy="556319"/>
          </a:xfrm>
          <a:prstGeom prst="rect">
            <a:avLst/>
          </a:prstGeom>
          <a:noFill/>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：関係</a:t>
            </a:r>
            <a:r>
              <a:rPr lang="ja-JP" altLang="en-US" sz="1200" dirty="0">
                <a:solidFill>
                  <a:schemeClr val="tx1"/>
                </a:solidFill>
              </a:rPr>
              <a:t>機関と連携するセミナー等を含めた</a:t>
            </a:r>
            <a:r>
              <a:rPr lang="ja-JP" altLang="en-US" sz="1200" dirty="0" smtClean="0">
                <a:solidFill>
                  <a:schemeClr val="tx1"/>
                </a:solidFill>
              </a:rPr>
              <a:t>集客：計</a:t>
            </a:r>
            <a:r>
              <a:rPr lang="en-US" altLang="ja-JP" sz="1200" dirty="0" smtClean="0">
                <a:solidFill>
                  <a:schemeClr val="tx1"/>
                </a:solidFill>
              </a:rPr>
              <a:t>200</a:t>
            </a:r>
            <a:r>
              <a:rPr lang="ja-JP" altLang="en-US" sz="1200" dirty="0">
                <a:solidFill>
                  <a:schemeClr val="tx1"/>
                </a:solidFill>
              </a:rPr>
              <a:t>名</a:t>
            </a:r>
            <a:r>
              <a:rPr lang="ja-JP" altLang="en-US" sz="1200" dirty="0" smtClean="0">
                <a:solidFill>
                  <a:schemeClr val="tx1"/>
                </a:solidFill>
              </a:rPr>
              <a:t>以上 </a:t>
            </a:r>
            <a:r>
              <a:rPr lang="en-US" altLang="ja-JP" sz="1200" dirty="0" smtClean="0">
                <a:solidFill>
                  <a:schemeClr val="tx1"/>
                </a:solidFill>
              </a:rPr>
              <a:t>【</a:t>
            </a:r>
            <a:r>
              <a:rPr lang="en-US" altLang="ja-JP" sz="1200" dirty="0" smtClean="0">
                <a:solidFill>
                  <a:schemeClr val="tx1"/>
                </a:solidFill>
              </a:rPr>
              <a:t>H31.3</a:t>
            </a:r>
            <a:r>
              <a:rPr lang="en-US" altLang="ja-JP" sz="1200" dirty="0">
                <a:solidFill>
                  <a:schemeClr val="tx1"/>
                </a:solidFill>
              </a:rPr>
              <a:t>】</a:t>
            </a:r>
          </a:p>
          <a:p>
            <a:pPr marL="396000" indent="-457200"/>
            <a:r>
              <a:rPr lang="ja-JP" altLang="en-US" sz="1200" dirty="0">
                <a:solidFill>
                  <a:schemeClr val="tx1"/>
                </a:solidFill>
              </a:rPr>
              <a:t>　</a:t>
            </a:r>
            <a:r>
              <a:rPr lang="ja-JP" altLang="en-US" sz="1200" dirty="0" smtClean="0">
                <a:solidFill>
                  <a:schemeClr val="tx1"/>
                </a:solidFill>
              </a:rPr>
              <a:t>　　　企業接触：</a:t>
            </a:r>
            <a:r>
              <a:rPr lang="en-US" altLang="ja-JP" sz="1200" dirty="0" smtClean="0">
                <a:solidFill>
                  <a:schemeClr val="tx1"/>
                </a:solidFill>
              </a:rPr>
              <a:t>200</a:t>
            </a:r>
            <a:r>
              <a:rPr lang="ja-JP" altLang="en-US" sz="1200" dirty="0">
                <a:solidFill>
                  <a:schemeClr val="tx1"/>
                </a:solidFill>
              </a:rPr>
              <a:t>社</a:t>
            </a:r>
            <a:r>
              <a:rPr lang="ja-JP" altLang="en-US" sz="1200" dirty="0" smtClean="0">
                <a:solidFill>
                  <a:schemeClr val="tx1"/>
                </a:solidFill>
              </a:rPr>
              <a:t>以上 </a:t>
            </a:r>
            <a:r>
              <a:rPr lang="en-US" altLang="ja-JP" sz="1200" dirty="0" smtClean="0">
                <a:solidFill>
                  <a:schemeClr val="tx1"/>
                </a:solidFill>
              </a:rPr>
              <a:t>【</a:t>
            </a:r>
            <a:r>
              <a:rPr lang="en-US" altLang="ja-JP" sz="1200" dirty="0" smtClean="0">
                <a:solidFill>
                  <a:schemeClr val="tx1"/>
                </a:solidFill>
              </a:rPr>
              <a:t>H31.3】</a:t>
            </a:r>
            <a:endParaRPr lang="en-US" altLang="ja-JP" sz="1200" dirty="0">
              <a:solidFill>
                <a:schemeClr val="tx1"/>
              </a:solidFill>
            </a:endParaRPr>
          </a:p>
        </p:txBody>
      </p:sp>
    </p:spTree>
    <p:extLst>
      <p:ext uri="{BB962C8B-B14F-4D97-AF65-F5344CB8AC3E}">
        <p14:creationId xmlns:p14="http://schemas.microsoft.com/office/powerpoint/2010/main" val="2415557680"/>
      </p:ext>
    </p:extLst>
  </p:cSld>
  <p:clrMapOvr>
    <a:masterClrMapping/>
  </p:clrMapOvr>
</p:sld>
</file>

<file path=ppt/theme/theme1.xml><?xml version="1.0" encoding="utf-8"?>
<a:theme xmlns:a="http://schemas.openxmlformats.org/drawingml/2006/main" name="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15995</TotalTime>
  <Words>578</Words>
  <Application>Microsoft Office PowerPoint</Application>
  <PresentationFormat>画面に合わせる (4:3)</PresentationFormat>
  <Paragraphs>191</Paragraphs>
  <Slides>13</Slides>
  <Notes>0</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1089</cp:revision>
  <cp:lastPrinted>2018-02-01T06:09:10Z</cp:lastPrinted>
  <dcterms:created xsi:type="dcterms:W3CDTF">2015-04-22T03:25:50Z</dcterms:created>
  <dcterms:modified xsi:type="dcterms:W3CDTF">2018-02-19T09:35:49Z</dcterms:modified>
</cp:coreProperties>
</file>