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5"/>
  </p:notesMasterIdLst>
  <p:sldIdLst>
    <p:sldId id="674" r:id="rId2"/>
    <p:sldId id="675" r:id="rId3"/>
    <p:sldId id="706" r:id="rId4"/>
    <p:sldId id="680" r:id="rId5"/>
    <p:sldId id="682" r:id="rId6"/>
    <p:sldId id="683" r:id="rId7"/>
    <p:sldId id="701" r:id="rId8"/>
    <p:sldId id="703" r:id="rId9"/>
    <p:sldId id="685" r:id="rId10"/>
    <p:sldId id="710" r:id="rId11"/>
    <p:sldId id="689" r:id="rId12"/>
    <p:sldId id="705" r:id="rId13"/>
    <p:sldId id="711"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A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700" autoAdjust="0"/>
  </p:normalViewPr>
  <p:slideViewPr>
    <p:cSldViewPr>
      <p:cViewPr>
        <p:scale>
          <a:sx n="80" d="100"/>
          <a:sy n="80" d="100"/>
        </p:scale>
        <p:origin x="-131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EC7E683-BBDE-45AC-A4FF-3989F8F6A592}" type="datetimeFigureOut">
              <a:rPr kumimoji="1" lang="ja-JP" altLang="en-US" smtClean="0"/>
              <a:t>2018/2/19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2018/2/19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2018/2/19</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テキスト ボックス 3"/>
          <p:cNvSpPr txBox="1"/>
          <p:nvPr/>
        </p:nvSpPr>
        <p:spPr>
          <a:xfrm>
            <a:off x="735772" y="1453331"/>
            <a:ext cx="8020792" cy="523220"/>
          </a:xfrm>
          <a:prstGeom prst="rect">
            <a:avLst/>
          </a:prstGeom>
          <a:noFill/>
        </p:spPr>
        <p:txBody>
          <a:bodyPr wrap="square" rtlCol="0">
            <a:spAutoFit/>
          </a:bodyPr>
          <a:lstStyle/>
          <a:p>
            <a:pPr algn="ct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具体的な施策と重要事業評価指標（</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940152" y="2455798"/>
            <a:ext cx="2016224" cy="369332"/>
          </a:xfrm>
          <a:prstGeom prst="rect">
            <a:avLst/>
          </a:prstGeom>
          <a:noFill/>
        </p:spPr>
        <p:txBody>
          <a:bodyPr wrap="square" rtlCol="0">
            <a:spAutoFit/>
          </a:bodyPr>
          <a:lstStyle/>
          <a:p>
            <a:pPr algn="ctr"/>
            <a:r>
              <a:rPr kumimoji="1" lang="ja-JP" altLang="en-US" dirty="0" smtClean="0"/>
              <a:t>平成</a:t>
            </a:r>
            <a:r>
              <a:rPr lang="en-US" altLang="ja-JP" dirty="0" smtClean="0"/>
              <a:t>30</a:t>
            </a:r>
            <a:r>
              <a:rPr kumimoji="1" lang="ja-JP" altLang="en-US" dirty="0" smtClean="0"/>
              <a:t>年度版</a:t>
            </a:r>
            <a:endParaRPr kumimoji="1" lang="ja-JP" altLang="en-US" dirty="0"/>
          </a:p>
        </p:txBody>
      </p:sp>
      <p:sp>
        <p:nvSpPr>
          <p:cNvPr id="9" name="正方形/長方形 8"/>
          <p:cNvSpPr/>
          <p:nvPr/>
        </p:nvSpPr>
        <p:spPr>
          <a:xfrm>
            <a:off x="2483768" y="5622339"/>
            <a:ext cx="6136421" cy="830997"/>
          </a:xfrm>
          <a:prstGeom prst="rect">
            <a:avLst/>
          </a:prstGeom>
          <a:ln>
            <a:solidFill>
              <a:schemeClr val="tx1"/>
            </a:solidFill>
          </a:ln>
        </p:spPr>
        <p:txBody>
          <a:bodyPr wrap="square">
            <a:spAutoFit/>
          </a:bodyPr>
          <a:lstStyle/>
          <a:p>
            <a:pPr marL="180000" indent="-457200" algn="just"/>
            <a:r>
              <a:rPr lang="ja-JP" altLang="en-US" sz="1200" u="sng" dirty="0" smtClean="0"/>
              <a:t>事業の表記</a:t>
            </a:r>
            <a:r>
              <a:rPr lang="ja-JP" altLang="en-US" sz="1200" u="sng" dirty="0"/>
              <a:t>について</a:t>
            </a:r>
            <a:endParaRPr lang="en-US" altLang="ja-JP" sz="1200" u="sng" dirty="0" smtClean="0"/>
          </a:p>
          <a:p>
            <a:pPr marL="180000" indent="-457200" algn="just"/>
            <a:r>
              <a:rPr lang="ja-JP" altLang="en-US" sz="1200" dirty="0" smtClean="0"/>
              <a:t>　（　　</a:t>
            </a:r>
            <a:r>
              <a:rPr lang="en-US" altLang="ja-JP" sz="1200" dirty="0" smtClean="0"/>
              <a:t> </a:t>
            </a:r>
            <a:r>
              <a:rPr lang="ja-JP" altLang="en-US" sz="1200" dirty="0" smtClean="0"/>
              <a:t>）・・・　予算額　</a:t>
            </a:r>
            <a:r>
              <a:rPr lang="en-US" altLang="ja-JP" sz="1200" dirty="0" smtClean="0"/>
              <a:t>[</a:t>
            </a:r>
            <a:r>
              <a:rPr lang="ja-JP" altLang="en-US" sz="1200" dirty="0" smtClean="0"/>
              <a:t>単位：千円</a:t>
            </a:r>
            <a:r>
              <a:rPr lang="en-US" altLang="ja-JP" sz="1200" dirty="0" smtClean="0"/>
              <a:t>]</a:t>
            </a:r>
            <a:endParaRPr lang="en-US" altLang="ja-JP" sz="1200" dirty="0"/>
          </a:p>
          <a:p>
            <a:pPr marL="180000" indent="-457200" algn="just"/>
            <a:r>
              <a:rPr lang="en-US" altLang="ja-JP" sz="1200" dirty="0" smtClean="0"/>
              <a:t> </a:t>
            </a:r>
            <a:r>
              <a:rPr lang="ja-JP" altLang="en-US" sz="1200" dirty="0" smtClean="0"/>
              <a:t>　</a:t>
            </a:r>
            <a:r>
              <a:rPr lang="en-US" altLang="ja-JP" sz="1200" dirty="0" smtClean="0"/>
              <a:t>【</a:t>
            </a:r>
            <a:r>
              <a:rPr lang="ja-JP" altLang="en-US" sz="1200" dirty="0" smtClean="0"/>
              <a:t>　　　</a:t>
            </a:r>
            <a:r>
              <a:rPr lang="en-US" altLang="ja-JP" sz="1200" dirty="0" smtClean="0"/>
              <a:t>】 </a:t>
            </a:r>
            <a:r>
              <a:rPr lang="ja-JP" altLang="en-US" sz="1200" dirty="0" smtClean="0"/>
              <a:t>・・・　平成</a:t>
            </a:r>
            <a:r>
              <a:rPr lang="en-US" altLang="ja-JP" sz="1200" dirty="0" smtClean="0"/>
              <a:t>30</a:t>
            </a:r>
            <a:r>
              <a:rPr lang="ja-JP" altLang="en-US" sz="1200" dirty="0" smtClean="0"/>
              <a:t>年度に活用する地方創生交付金等</a:t>
            </a:r>
            <a:endParaRPr lang="en-US" altLang="ja-JP" sz="1200" dirty="0" smtClean="0"/>
          </a:p>
          <a:p>
            <a:pPr marL="180000" indent="-457200" algn="just"/>
            <a:r>
              <a:rPr lang="ja-JP" altLang="en-US" sz="1200" dirty="0" smtClean="0"/>
              <a:t>　　　</a:t>
            </a:r>
            <a:r>
              <a:rPr lang="en-US" altLang="ja-JP" sz="1200" dirty="0" smtClean="0"/>
              <a:t>※</a:t>
            </a:r>
            <a:r>
              <a:rPr lang="ja-JP" altLang="en-US" sz="1200" dirty="0" smtClean="0"/>
              <a:t>　　</a:t>
            </a:r>
            <a:r>
              <a:rPr lang="ja-JP" altLang="en-US" sz="1200" dirty="0"/>
              <a:t>・・</a:t>
            </a:r>
            <a:r>
              <a:rPr lang="ja-JP" altLang="en-US" sz="1200" dirty="0" smtClean="0"/>
              <a:t>・　当該事業（先行実施した関連事業を含む）で過去に活用した地方創生交付金　</a:t>
            </a:r>
            <a:endParaRPr lang="ja-JP" altLang="ja-JP" sz="1200" dirty="0"/>
          </a:p>
        </p:txBody>
      </p:sp>
      <p:sp>
        <p:nvSpPr>
          <p:cNvPr id="6" name="正方形/長方形 5"/>
          <p:cNvSpPr/>
          <p:nvPr/>
        </p:nvSpPr>
        <p:spPr>
          <a:xfrm>
            <a:off x="7596337" y="332803"/>
            <a:ext cx="1160228" cy="400110"/>
          </a:xfrm>
          <a:prstGeom prst="rect">
            <a:avLst/>
          </a:prstGeom>
          <a:ln>
            <a:solidFill>
              <a:schemeClr val="tx1"/>
            </a:solidFill>
          </a:ln>
        </p:spPr>
        <p:txBody>
          <a:bodyPr wrap="square">
            <a:spAutoFit/>
          </a:bodyPr>
          <a:lstStyle/>
          <a:p>
            <a:pPr marL="180000" indent="-457200" algn="ctr"/>
            <a:r>
              <a:rPr lang="ja-JP" altLang="en-US" sz="2000" b="1" dirty="0" smtClean="0"/>
              <a:t>資料２</a:t>
            </a:r>
            <a:endParaRPr lang="ja-JP" altLang="ja-JP" sz="2000" b="1" dirty="0"/>
          </a:p>
        </p:txBody>
      </p:sp>
    </p:spTree>
    <p:extLst>
      <p:ext uri="{BB962C8B-B14F-4D97-AF65-F5344CB8AC3E}">
        <p14:creationId xmlns:p14="http://schemas.microsoft.com/office/powerpoint/2010/main" val="3369841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9</a:t>
            </a:fld>
            <a:endParaRPr lang="ja-JP" altLang="en-US" dirty="0">
              <a:solidFill>
                <a:prstClr val="black"/>
              </a:solidFill>
            </a:endParaRPr>
          </a:p>
        </p:txBody>
      </p:sp>
      <p:sp>
        <p:nvSpPr>
          <p:cNvPr id="15" name="正方形/長方形 14"/>
          <p:cNvSpPr/>
          <p:nvPr/>
        </p:nvSpPr>
        <p:spPr>
          <a:xfrm>
            <a:off x="179512" y="1085835"/>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（４）多様な担い手との協働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15516" y="210120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（５）インフラの充実・強化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4925" y="240230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「淀川左岸線延伸部」の整備推進</a:t>
            </a:r>
            <a:r>
              <a:rPr lang="ja-JP" altLang="en-US" sz="1400" dirty="0"/>
              <a:t>	</a:t>
            </a:r>
            <a:r>
              <a:rPr lang="en-US" altLang="ja-JP" sz="1400" dirty="0" smtClean="0"/>
              <a:t>	</a:t>
            </a:r>
            <a:r>
              <a:rPr lang="ja-JP" altLang="en-US" sz="1400" dirty="0" smtClean="0"/>
              <a:t>（</a:t>
            </a:r>
            <a:r>
              <a:rPr lang="en-US" altLang="ja-JP" sz="1400" dirty="0" smtClean="0"/>
              <a:t>100,000</a:t>
            </a:r>
            <a:r>
              <a:rPr lang="ja-JP" altLang="en-US" sz="1400" dirty="0" smtClean="0"/>
              <a:t>）</a:t>
            </a:r>
            <a:endParaRPr lang="en-US" altLang="ja-JP" sz="1400" dirty="0"/>
          </a:p>
          <a:p>
            <a:pPr marL="180000" indent="-457200" algn="just"/>
            <a:r>
              <a:rPr lang="ja-JP" altLang="en-US" sz="1400" dirty="0" smtClean="0"/>
              <a:t>　　</a:t>
            </a:r>
            <a:r>
              <a:rPr lang="ja-JP" altLang="en-US" sz="1400" dirty="0"/>
              <a:t>広域的な高速道路ネットワークのミッシングリンクの解消に向けて、大阪・関西の成長のために必要なインフラである、</a:t>
            </a:r>
          </a:p>
          <a:p>
            <a:pPr marL="180000" indent="-457200" algn="just"/>
            <a:r>
              <a:rPr lang="ja-JP" altLang="en-US" sz="1400" dirty="0" smtClean="0"/>
              <a:t> 　淀川</a:t>
            </a:r>
            <a:r>
              <a:rPr lang="ja-JP" altLang="en-US" sz="1400" dirty="0"/>
              <a:t>左岸線延伸部の事業</a:t>
            </a:r>
            <a:r>
              <a:rPr lang="ja-JP" altLang="en-US" sz="1400" dirty="0" smtClean="0"/>
              <a:t>に</a:t>
            </a:r>
            <a:r>
              <a:rPr lang="ja-JP" altLang="en-US" sz="1400" dirty="0"/>
              <a:t>推進</a:t>
            </a:r>
            <a:r>
              <a:rPr lang="ja-JP" altLang="en-US" sz="1400" dirty="0" smtClean="0"/>
              <a:t>する</a:t>
            </a:r>
            <a:r>
              <a:rPr lang="ja-JP" altLang="en-US" sz="1400" dirty="0"/>
              <a:t>。</a:t>
            </a:r>
            <a:r>
              <a:rPr lang="en-US" altLang="ja-JP" sz="1400" dirty="0"/>
              <a:t>(</a:t>
            </a:r>
            <a:r>
              <a:rPr lang="ja-JP" altLang="en-US" sz="1400" dirty="0"/>
              <a:t>事業主体：国土交通省、阪神高速道路㈱、西日本高速道路㈱</a:t>
            </a:r>
            <a:r>
              <a:rPr lang="ja-JP" altLang="en-US" sz="1400" dirty="0" smtClean="0"/>
              <a:t>）</a:t>
            </a:r>
            <a:endParaRPr lang="ja-JP" altLang="en-US" sz="1400" dirty="0"/>
          </a:p>
        </p:txBody>
      </p:sp>
      <p:sp>
        <p:nvSpPr>
          <p:cNvPr id="18" name="正方形/長方形 17"/>
          <p:cNvSpPr/>
          <p:nvPr/>
        </p:nvSpPr>
        <p:spPr>
          <a:xfrm>
            <a:off x="394925" y="1393612"/>
            <a:ext cx="8289631" cy="523220"/>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公民戦略連携デスクの設置・運営</a:t>
            </a:r>
            <a:r>
              <a:rPr lang="en-US" altLang="ja-JP" sz="1400" b="1" dirty="0"/>
              <a:t>		</a:t>
            </a:r>
            <a:r>
              <a:rPr lang="ja-JP" altLang="en-US" sz="1400" dirty="0"/>
              <a:t>（</a:t>
            </a:r>
            <a:r>
              <a:rPr lang="en-US" altLang="ja-JP" sz="1400" dirty="0"/>
              <a:t>1,507</a:t>
            </a:r>
            <a:r>
              <a:rPr lang="ja-JP" altLang="en-US" sz="1400" dirty="0"/>
              <a:t>）</a:t>
            </a:r>
            <a:endParaRPr lang="en-US" altLang="ja-JP" sz="1400" dirty="0"/>
          </a:p>
          <a:p>
            <a:pPr marL="180000" indent="-457200" algn="just"/>
            <a:r>
              <a:rPr lang="ja-JP" altLang="en-US" sz="1400" dirty="0"/>
              <a:t>　　公民戦略連携デスクの活動を通じて、民間企業等と</a:t>
            </a:r>
            <a:r>
              <a:rPr lang="en-US" altLang="ja-JP" sz="1400" dirty="0"/>
              <a:t>win-win</a:t>
            </a:r>
            <a:r>
              <a:rPr lang="ja-JP" altLang="en-US" sz="1400" dirty="0"/>
              <a:t>の新たなパートナーシップを構築する。</a:t>
            </a:r>
            <a:endParaRPr lang="en-US" altLang="ja-JP" sz="1100" dirty="0"/>
          </a:p>
        </p:txBody>
      </p:sp>
    </p:spTree>
    <p:extLst>
      <p:ext uri="{BB962C8B-B14F-4D97-AF65-F5344CB8AC3E}">
        <p14:creationId xmlns:p14="http://schemas.microsoft.com/office/powerpoint/2010/main" val="4284619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10</a:t>
            </a:fld>
            <a:endParaRPr lang="ja-JP" altLang="en-US" dirty="0">
              <a:solidFill>
                <a:prstClr val="black"/>
              </a:solidFill>
            </a:endParaRPr>
          </a:p>
        </p:txBody>
      </p:sp>
      <p:sp>
        <p:nvSpPr>
          <p:cNvPr id="11" name="正方形/長方形 10"/>
          <p:cNvSpPr/>
          <p:nvPr/>
        </p:nvSpPr>
        <p:spPr>
          <a:xfrm>
            <a:off x="107504" y="620688"/>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969095"/>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正方形/長方形 8"/>
          <p:cNvSpPr/>
          <p:nvPr/>
        </p:nvSpPr>
        <p:spPr>
          <a:xfrm>
            <a:off x="395536" y="2258288"/>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大阪観光局運営事業費（大阪版ＤＭＯ）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大阪観光局において、大阪版ＤＭＯとして、マーケティングリサーチや観光案内機能の充実などにより「観光地経営」の視点に立った観光地域づくりを推進する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a:t>
            </a:r>
            <a:r>
              <a:rPr lang="ja-JP" altLang="en-US" sz="1100" dirty="0" smtClean="0"/>
              <a:t>創生推進交付</a:t>
            </a:r>
            <a:r>
              <a:rPr lang="ja-JP" altLang="en-US" sz="1100" dirty="0"/>
              <a:t>金（</a:t>
            </a:r>
            <a:r>
              <a:rPr lang="en-US" altLang="ja-JP" sz="1100" dirty="0" smtClean="0"/>
              <a:t>H28</a:t>
            </a:r>
            <a:r>
              <a:rPr lang="ja-JP" altLang="en-US" sz="1100" dirty="0" smtClean="0"/>
              <a:t>・</a:t>
            </a:r>
            <a:r>
              <a:rPr lang="en-US" altLang="ja-JP" sz="1100" dirty="0" smtClean="0"/>
              <a:t>29</a:t>
            </a:r>
            <a:r>
              <a:rPr lang="ja-JP" altLang="en-US" sz="1100" dirty="0" smtClean="0"/>
              <a:t>年度</a:t>
            </a:r>
            <a:r>
              <a:rPr lang="ja-JP" altLang="en-US" sz="1100" dirty="0"/>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37574" y="3021460"/>
            <a:ext cx="7992888" cy="76758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zh-CN" altLang="en-US" sz="1200" dirty="0">
                <a:solidFill>
                  <a:schemeClr val="tx1"/>
                </a:solidFill>
              </a:rPr>
              <a:t>来阪外国人</a:t>
            </a:r>
            <a:r>
              <a:rPr lang="zh-CN" altLang="en-US" sz="1200" dirty="0" smtClean="0">
                <a:solidFill>
                  <a:schemeClr val="tx1"/>
                </a:solidFill>
              </a:rPr>
              <a:t>旅行者数：</a:t>
            </a:r>
            <a:r>
              <a:rPr lang="en-US" altLang="zh-CN" sz="1200" dirty="0" smtClean="0">
                <a:solidFill>
                  <a:schemeClr val="tx1"/>
                </a:solidFill>
              </a:rPr>
              <a:t>1,139</a:t>
            </a:r>
            <a:r>
              <a:rPr lang="zh-CN" altLang="en-US" sz="1200" dirty="0" smtClean="0">
                <a:solidFill>
                  <a:schemeClr val="tx1"/>
                </a:solidFill>
              </a:rPr>
              <a:t>万人 </a:t>
            </a:r>
            <a:r>
              <a:rPr lang="en-US" altLang="zh-CN" sz="1200" dirty="0" smtClean="0">
                <a:solidFill>
                  <a:schemeClr val="tx1"/>
                </a:solidFill>
              </a:rPr>
              <a:t>【H30</a:t>
            </a:r>
            <a:r>
              <a:rPr lang="ja-JP" altLang="en-US" sz="1200" dirty="0" smtClean="0">
                <a:solidFill>
                  <a:schemeClr val="tx1"/>
                </a:solidFill>
              </a:rPr>
              <a:t>年度</a:t>
            </a:r>
            <a:r>
              <a:rPr lang="en-US" altLang="zh-CN" sz="1200" dirty="0" smtClean="0">
                <a:solidFill>
                  <a:schemeClr val="tx1"/>
                </a:solidFill>
              </a:rPr>
              <a:t>】</a:t>
            </a:r>
          </a:p>
          <a:p>
            <a:pPr marL="396000" indent="-457200"/>
            <a:r>
              <a:rPr lang="ja-JP" altLang="en-US" sz="1200" dirty="0" smtClean="0">
                <a:solidFill>
                  <a:schemeClr val="tx1"/>
                </a:solidFill>
              </a:rPr>
              <a:t>　　　　外国人旅行消費額：</a:t>
            </a:r>
            <a:r>
              <a:rPr lang="en-US" altLang="ja-JP" sz="1200" dirty="0" smtClean="0">
                <a:solidFill>
                  <a:schemeClr val="tx1"/>
                </a:solidFill>
              </a:rPr>
              <a:t>10,426</a:t>
            </a:r>
            <a:r>
              <a:rPr lang="ja-JP" altLang="en-US" sz="1200" dirty="0" smtClean="0">
                <a:solidFill>
                  <a:schemeClr val="tx1"/>
                </a:solidFill>
              </a:rPr>
              <a:t>億円 </a:t>
            </a:r>
            <a:r>
              <a:rPr lang="en-US" altLang="ja-JP" sz="1200" dirty="0" smtClean="0">
                <a:solidFill>
                  <a:schemeClr val="tx1"/>
                </a:solidFill>
              </a:rPr>
              <a:t>【H30</a:t>
            </a:r>
            <a:r>
              <a:rPr lang="ja-JP" altLang="en-US" sz="1200" dirty="0" smtClean="0">
                <a:solidFill>
                  <a:schemeClr val="tx1"/>
                </a:solidFill>
              </a:rPr>
              <a:t>年度</a:t>
            </a:r>
            <a:r>
              <a:rPr lang="en-US" altLang="ja-JP" sz="1200" dirty="0" smtClean="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延べ宿泊者数：</a:t>
            </a:r>
            <a:r>
              <a:rPr lang="en-US" altLang="ja-JP" sz="1200" dirty="0" smtClean="0">
                <a:solidFill>
                  <a:schemeClr val="tx1"/>
                </a:solidFill>
              </a:rPr>
              <a:t>3,395</a:t>
            </a:r>
            <a:r>
              <a:rPr lang="ja-JP" altLang="en-US" sz="1200" dirty="0" smtClean="0">
                <a:solidFill>
                  <a:schemeClr val="tx1"/>
                </a:solidFill>
              </a:rPr>
              <a:t>万人 </a:t>
            </a:r>
            <a:r>
              <a:rPr lang="en-US" altLang="ja-JP" sz="1200" dirty="0" smtClean="0">
                <a:solidFill>
                  <a:schemeClr val="tx1"/>
                </a:solidFill>
              </a:rPr>
              <a:t>【H30</a:t>
            </a:r>
            <a:r>
              <a:rPr lang="ja-JP" altLang="en-US" sz="1200" dirty="0" smtClean="0">
                <a:solidFill>
                  <a:schemeClr val="tx1"/>
                </a:solidFill>
              </a:rPr>
              <a:t>年度</a:t>
            </a:r>
            <a:r>
              <a:rPr lang="en-US" altLang="ja-JP" sz="1200" dirty="0" smtClean="0">
                <a:solidFill>
                  <a:schemeClr val="tx1"/>
                </a:solidFill>
              </a:rPr>
              <a:t>】</a:t>
            </a:r>
            <a:endParaRPr lang="ja-JP" altLang="en-US" sz="1200" dirty="0" smtClean="0">
              <a:solidFill>
                <a:schemeClr val="tx1"/>
              </a:solidFill>
            </a:endParaRPr>
          </a:p>
        </p:txBody>
      </p:sp>
      <p:sp>
        <p:nvSpPr>
          <p:cNvPr id="10" name="正方形/長方形 9"/>
          <p:cNvSpPr/>
          <p:nvPr/>
        </p:nvSpPr>
        <p:spPr>
          <a:xfrm>
            <a:off x="179512" y="90872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（１）定住魅力の強化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13538" y="4005064"/>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設置促進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46,000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外国人旅行者からのニーズ</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が高い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Wi-Fi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環境</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の整備を促進するため、市町村が策定した</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Wi-Fi</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整備計画書の整備エリア内における</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Wi-Fi</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機器の設置に係る初期費用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の一部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を支援する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20" name="正方形/長方形 19"/>
          <p:cNvSpPr/>
          <p:nvPr/>
        </p:nvSpPr>
        <p:spPr>
          <a:xfrm>
            <a:off x="755576" y="5013176"/>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Wi-Fi</a:t>
            </a:r>
            <a:r>
              <a:rPr lang="ja-JP" altLang="en-US" sz="1200" dirty="0">
                <a:solidFill>
                  <a:schemeClr val="tx1"/>
                </a:solidFill>
              </a:rPr>
              <a:t>整備計画書提出</a:t>
            </a:r>
            <a:r>
              <a:rPr lang="ja-JP" altLang="en-US" sz="1200" dirty="0" smtClean="0">
                <a:solidFill>
                  <a:schemeClr val="tx1"/>
                </a:solidFill>
              </a:rPr>
              <a:t>市町村：</a:t>
            </a:r>
            <a:r>
              <a:rPr lang="ja-JP" altLang="en-US" sz="1200" dirty="0">
                <a:solidFill>
                  <a:schemeClr val="tx1"/>
                </a:solidFill>
              </a:rPr>
              <a:t>府内</a:t>
            </a:r>
            <a:r>
              <a:rPr lang="en-US" altLang="ja-JP" sz="1200" dirty="0">
                <a:solidFill>
                  <a:schemeClr val="tx1"/>
                </a:solidFill>
              </a:rPr>
              <a:t>12</a:t>
            </a:r>
            <a:r>
              <a:rPr lang="ja-JP" altLang="en-US" sz="1200" dirty="0">
                <a:solidFill>
                  <a:schemeClr val="tx1"/>
                </a:solidFill>
              </a:rPr>
              <a:t>市町村</a:t>
            </a:r>
            <a:r>
              <a:rPr lang="ja-JP" altLang="en-US" sz="1200" dirty="0" smtClean="0">
                <a:solidFill>
                  <a:schemeClr val="tx1"/>
                </a:solidFill>
              </a:rPr>
              <a:t>程度 </a:t>
            </a:r>
            <a:r>
              <a:rPr lang="en-US" altLang="ja-JP" sz="1200" dirty="0">
                <a:solidFill>
                  <a:schemeClr val="tx1"/>
                </a:solidFill>
              </a:rPr>
              <a:t>【</a:t>
            </a:r>
            <a:r>
              <a:rPr lang="en-US" altLang="ja-JP" sz="1200" dirty="0" smtClean="0">
                <a:solidFill>
                  <a:schemeClr val="tx1"/>
                </a:solidFill>
              </a:rPr>
              <a:t>H30</a:t>
            </a:r>
            <a:r>
              <a:rPr lang="ja-JP" altLang="en-US" sz="1200" dirty="0" smtClean="0">
                <a:solidFill>
                  <a:schemeClr val="tx1"/>
                </a:solidFill>
              </a:rPr>
              <a:t>年度</a:t>
            </a:r>
            <a:r>
              <a:rPr lang="en-US" altLang="ja-JP" sz="1200" dirty="0">
                <a:solidFill>
                  <a:schemeClr val="tx1"/>
                </a:solidFill>
              </a:rPr>
              <a:t>】</a:t>
            </a:r>
            <a:endParaRPr lang="ja-JP" altLang="en-US" sz="1200" dirty="0" smtClean="0">
              <a:solidFill>
                <a:schemeClr val="tx1"/>
              </a:solidFill>
            </a:endParaRPr>
          </a:p>
        </p:txBody>
      </p:sp>
      <p:sp>
        <p:nvSpPr>
          <p:cNvPr id="16" name="正方形/長方形 15"/>
          <p:cNvSpPr/>
          <p:nvPr/>
        </p:nvSpPr>
        <p:spPr>
          <a:xfrm>
            <a:off x="395536" y="1178168"/>
            <a:ext cx="8289631" cy="738664"/>
          </a:xfrm>
          <a:prstGeom prst="rect">
            <a:avLst/>
          </a:prstGeom>
          <a:noFill/>
        </p:spPr>
        <p:txBody>
          <a:bodyPr wrap="square">
            <a:spAutoFit/>
          </a:bodyPr>
          <a:lstStyle/>
          <a:p>
            <a:pPr marL="180000" indent="-457200" algn="just"/>
            <a:r>
              <a:rPr lang="ja-JP" altLang="en-US" sz="1400" b="1" dirty="0"/>
              <a:t>○	　</a:t>
            </a:r>
            <a:r>
              <a:rPr lang="ja-JP" altLang="en-US" sz="1400" b="1" dirty="0" smtClean="0"/>
              <a:t>新</a:t>
            </a:r>
            <a:r>
              <a:rPr lang="ja-JP" altLang="en-US" sz="1400" b="1" dirty="0"/>
              <a:t>子育て支援交付金</a:t>
            </a:r>
            <a:r>
              <a:rPr lang="en-US" altLang="ja-JP" sz="1400" dirty="0" smtClean="0"/>
              <a:t>			</a:t>
            </a:r>
            <a:r>
              <a:rPr lang="ja-JP" altLang="en-US" sz="1400" dirty="0" smtClean="0"/>
              <a:t>＜再掲＞</a:t>
            </a:r>
            <a:endParaRPr lang="en-US" altLang="ja-JP" sz="1400" dirty="0" smtClean="0"/>
          </a:p>
          <a:p>
            <a:pPr marL="180000" indent="-457200" algn="just"/>
            <a:r>
              <a:rPr lang="ja-JP" altLang="en-US" sz="1400" b="1" dirty="0"/>
              <a:t>○	　</a:t>
            </a:r>
            <a:r>
              <a:rPr lang="en-US" altLang="ja-JP" sz="1400" b="1" dirty="0" smtClean="0"/>
              <a:t>OSAKA</a:t>
            </a:r>
            <a:r>
              <a:rPr lang="ja-JP" altLang="en-US" sz="1400" b="1" dirty="0"/>
              <a:t>しごとフィールド運営事業</a:t>
            </a:r>
            <a:r>
              <a:rPr lang="en-US" altLang="ja-JP" sz="1400" dirty="0"/>
              <a:t>		</a:t>
            </a:r>
            <a:r>
              <a:rPr lang="ja-JP" altLang="en-US" sz="1400" dirty="0"/>
              <a:t>＜再掲＞</a:t>
            </a:r>
            <a:endParaRPr lang="en-US" altLang="ja-JP" sz="1400" dirty="0"/>
          </a:p>
          <a:p>
            <a:pPr marL="180000" indent="-457200" algn="just"/>
            <a:r>
              <a:rPr lang="ja-JP" altLang="en-US" sz="1400" b="1" dirty="0"/>
              <a:t>○	　</a:t>
            </a:r>
            <a:r>
              <a:rPr lang="ja-JP" altLang="en-US" sz="1400" b="1" dirty="0" smtClean="0"/>
              <a:t>「</a:t>
            </a:r>
            <a:r>
              <a:rPr lang="ja-JP" altLang="en-US" sz="1400" b="1" dirty="0"/>
              <a:t>淀川左岸線延伸部」の整備推進</a:t>
            </a:r>
            <a:r>
              <a:rPr lang="en-US" altLang="ja-JP" sz="1400" dirty="0"/>
              <a:t>		</a:t>
            </a:r>
            <a:r>
              <a:rPr lang="ja-JP" altLang="en-US" sz="1400" dirty="0"/>
              <a:t>＜再掲</a:t>
            </a:r>
            <a:r>
              <a:rPr lang="ja-JP" altLang="en-US" sz="1400" dirty="0" smtClean="0"/>
              <a:t>＞</a:t>
            </a:r>
            <a:endParaRPr lang="en-US" altLang="ja-JP" sz="1400" dirty="0"/>
          </a:p>
        </p:txBody>
      </p:sp>
    </p:spTree>
    <p:extLst>
      <p:ext uri="{BB962C8B-B14F-4D97-AF65-F5344CB8AC3E}">
        <p14:creationId xmlns:p14="http://schemas.microsoft.com/office/powerpoint/2010/main" val="1351154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11</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104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395536" y="4779729"/>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294,953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smtClean="0"/>
              <a:t>　</a:t>
            </a:r>
            <a:r>
              <a:rPr lang="en-US" altLang="ja-JP" sz="1400" dirty="0" smtClean="0"/>
              <a:t>【</a:t>
            </a:r>
            <a:r>
              <a:rPr lang="ja-JP" altLang="en-US" sz="1400" dirty="0"/>
              <a:t>企業版ふるさと納税</a:t>
            </a:r>
            <a:r>
              <a:rPr lang="en-US" altLang="ja-JP" sz="1400" dirty="0"/>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御堂筋にオンリーワンの光空間を創出し、大阪ならではのイルミネーションを実施することにより、大阪・光の饗宴の魅力向上を図る。また、夜間公演等の充実支援などを通じて、国内外からの旅行者の要望が多いナイトカルチャーの発掘・創出に取り組む</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4" name="正方形/長方形 13"/>
          <p:cNvSpPr/>
          <p:nvPr/>
        </p:nvSpPr>
        <p:spPr>
          <a:xfrm>
            <a:off x="701570" y="5805264"/>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lang="en-US" altLang="ja-JP" sz="1200" dirty="0">
                <a:solidFill>
                  <a:schemeClr val="tx1"/>
                </a:solidFill>
              </a:rPr>
              <a:t>KPI</a:t>
            </a:r>
            <a:r>
              <a:rPr lang="ja-JP" altLang="en-US" sz="1200" dirty="0">
                <a:solidFill>
                  <a:schemeClr val="tx1"/>
                </a:solidFill>
              </a:rPr>
              <a:t>：御堂筋イルミネーションの</a:t>
            </a:r>
            <a:r>
              <a:rPr lang="ja-JP" altLang="en-US" sz="1200" dirty="0" smtClean="0">
                <a:solidFill>
                  <a:schemeClr val="tx1"/>
                </a:solidFill>
              </a:rPr>
              <a:t>来場者数　　</a:t>
            </a:r>
            <a:r>
              <a:rPr lang="en-US" altLang="ja-JP" sz="1200" dirty="0" smtClean="0">
                <a:solidFill>
                  <a:schemeClr val="tx1"/>
                </a:solidFill>
              </a:rPr>
              <a:t> </a:t>
            </a:r>
            <a:r>
              <a:rPr lang="ja-JP" altLang="en-US" sz="1200" dirty="0">
                <a:solidFill>
                  <a:schemeClr val="tx1"/>
                </a:solidFill>
              </a:rPr>
              <a:t>前年度以上　</a:t>
            </a:r>
            <a:r>
              <a:rPr lang="en-US" altLang="ja-JP" sz="1200" dirty="0">
                <a:solidFill>
                  <a:schemeClr val="tx1"/>
                </a:solidFill>
              </a:rPr>
              <a:t> 【</a:t>
            </a:r>
            <a:r>
              <a:rPr lang="ja-JP" altLang="en-US" sz="1200" dirty="0">
                <a:solidFill>
                  <a:schemeClr val="tx1"/>
                </a:solidFill>
              </a:rPr>
              <a:t>平成</a:t>
            </a:r>
            <a:r>
              <a:rPr lang="en-US" altLang="ja-JP" sz="1200" dirty="0">
                <a:solidFill>
                  <a:schemeClr val="tx1"/>
                </a:solidFill>
              </a:rPr>
              <a:t>30</a:t>
            </a:r>
            <a:r>
              <a:rPr lang="ja-JP" altLang="en-US" sz="1200" dirty="0">
                <a:solidFill>
                  <a:schemeClr val="tx1"/>
                </a:solidFill>
              </a:rPr>
              <a:t>年度</a:t>
            </a:r>
            <a:r>
              <a:rPr lang="en-US" altLang="ja-JP" sz="1200" dirty="0">
                <a:solidFill>
                  <a:schemeClr val="tx1"/>
                </a:solidFill>
              </a:rPr>
              <a:t>】</a:t>
            </a:r>
            <a:r>
              <a:rPr lang="ja-JP" altLang="en-US" sz="1200" dirty="0">
                <a:solidFill>
                  <a:schemeClr val="tx1"/>
                </a:solidFill>
              </a:rPr>
              <a:t>　　（参考）</a:t>
            </a:r>
            <a:r>
              <a:rPr lang="en-US" altLang="ja-JP" sz="1200" dirty="0">
                <a:solidFill>
                  <a:schemeClr val="tx1"/>
                </a:solidFill>
              </a:rPr>
              <a:t>H29</a:t>
            </a:r>
            <a:r>
              <a:rPr lang="ja-JP" altLang="en-US" sz="1200" dirty="0">
                <a:solidFill>
                  <a:schemeClr val="tx1"/>
                </a:solidFill>
              </a:rPr>
              <a:t>年度実績　</a:t>
            </a:r>
            <a:r>
              <a:rPr lang="en-US" altLang="ja-JP" sz="1200" dirty="0">
                <a:solidFill>
                  <a:schemeClr val="tx1"/>
                </a:solidFill>
              </a:rPr>
              <a:t>493</a:t>
            </a:r>
            <a:r>
              <a:rPr lang="ja-JP" altLang="en-US" sz="1200" dirty="0">
                <a:solidFill>
                  <a:schemeClr val="tx1"/>
                </a:solidFill>
              </a:rPr>
              <a:t>万人</a:t>
            </a:r>
          </a:p>
        </p:txBody>
      </p:sp>
      <p:sp>
        <p:nvSpPr>
          <p:cNvPr id="16" name="正方形/長方形 15"/>
          <p:cNvSpPr/>
          <p:nvPr/>
        </p:nvSpPr>
        <p:spPr>
          <a:xfrm>
            <a:off x="395536" y="3068960"/>
            <a:ext cx="8460940" cy="112338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75,465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府・市・経済界等による公民一体型の組織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都大阪コンソーシアム」を組成し、水と光の首都大阪の実現に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を強力に推進する。また、水辺の魅力景観づくりや舟運活性化に向けた環境整備、遊歩道等の緑化など水辺の回遊性の向上などを推進する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7" name="正方形/長方形 16"/>
          <p:cNvSpPr/>
          <p:nvPr/>
        </p:nvSpPr>
        <p:spPr>
          <a:xfrm>
            <a:off x="701570" y="4221088"/>
            <a:ext cx="7992888" cy="43204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a:t>：水都大阪の成長</a:t>
            </a:r>
          </a:p>
          <a:p>
            <a:pPr marL="396000" indent="-457200"/>
            <a:r>
              <a:rPr lang="ja-JP" altLang="en-US" sz="1200" dirty="0"/>
              <a:t>　　　　　・舟運</a:t>
            </a:r>
            <a:r>
              <a:rPr lang="ja-JP" altLang="en-US" sz="1200" dirty="0" smtClean="0"/>
              <a:t>利用者数</a:t>
            </a:r>
            <a:r>
              <a:rPr lang="ja-JP" altLang="en-US" sz="1200" dirty="0"/>
              <a:t>：</a:t>
            </a:r>
            <a:r>
              <a:rPr lang="en-US" altLang="ja-JP" sz="1200" dirty="0" smtClean="0"/>
              <a:t>100</a:t>
            </a:r>
            <a:r>
              <a:rPr lang="ja-JP" altLang="en-US" sz="1200" dirty="0" smtClean="0"/>
              <a:t>万人 </a:t>
            </a:r>
            <a:r>
              <a:rPr lang="en-US" altLang="ja-JP" sz="1200" dirty="0" smtClean="0"/>
              <a:t>【</a:t>
            </a:r>
            <a:r>
              <a:rPr lang="ja-JP" altLang="en-US" sz="1200" dirty="0" smtClean="0"/>
              <a:t>平成</a:t>
            </a:r>
            <a:r>
              <a:rPr lang="en-US" altLang="ja-JP" sz="1200" dirty="0" smtClean="0"/>
              <a:t>32</a:t>
            </a:r>
            <a:r>
              <a:rPr lang="ja-JP" altLang="en-US" sz="1200" dirty="0" smtClean="0"/>
              <a:t>年度</a:t>
            </a:r>
            <a:r>
              <a:rPr lang="en-US" altLang="ja-JP" sz="1200" dirty="0" smtClean="0"/>
              <a:t>】</a:t>
            </a:r>
            <a:r>
              <a:rPr lang="ja-JP" altLang="en-US" sz="1200" dirty="0" smtClean="0"/>
              <a:t> </a:t>
            </a:r>
          </a:p>
        </p:txBody>
      </p:sp>
      <p:sp>
        <p:nvSpPr>
          <p:cNvPr id="18" name="正方形/長方形 17"/>
          <p:cNvSpPr/>
          <p:nvPr/>
        </p:nvSpPr>
        <p:spPr>
          <a:xfrm>
            <a:off x="395536" y="1369684"/>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国内外からの誘客促進事業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御堂筋、万博公園など大阪府域のシンボリックなエリアを集客装置として活用し、世界的な創造都市、国際エンターテイメント都市へ加速すべく、世界で活躍するパフォーマー等が共演するイベントを開催。話題を集め、大阪の魅力を国内外に発信する。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smtClean="0"/>
              <a:t>　</a:t>
            </a:r>
            <a:r>
              <a:rPr lang="ja-JP" altLang="en-US" sz="1100" dirty="0"/>
              <a:t>地方創生先行型交付金（</a:t>
            </a:r>
            <a:r>
              <a:rPr lang="en-US" altLang="ja-JP" sz="1100" dirty="0"/>
              <a:t>H27</a:t>
            </a:r>
            <a:r>
              <a:rPr lang="ja-JP" altLang="en-US" sz="1100" dirty="0"/>
              <a:t>年度）</a:t>
            </a:r>
            <a:endParaRPr lang="en-US" altLang="ja-JP" sz="1100" dirty="0"/>
          </a:p>
        </p:txBody>
      </p:sp>
      <p:sp>
        <p:nvSpPr>
          <p:cNvPr id="19" name="正方形/長方形 18"/>
          <p:cNvSpPr/>
          <p:nvPr/>
        </p:nvSpPr>
        <p:spPr>
          <a:xfrm>
            <a:off x="737574" y="2348880"/>
            <a:ext cx="7992888" cy="57606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lang="en-US" altLang="ja-JP" sz="1200" dirty="0">
                <a:solidFill>
                  <a:schemeClr val="tx1"/>
                </a:solidFill>
              </a:rPr>
              <a:t>KPI</a:t>
            </a:r>
            <a:r>
              <a:rPr lang="ja-JP" altLang="en-US" sz="1200" dirty="0">
                <a:solidFill>
                  <a:schemeClr val="tx1"/>
                </a:solidFill>
              </a:rPr>
              <a:t>：テレビ・新聞・雑誌の掲載回数：  </a:t>
            </a:r>
            <a:r>
              <a:rPr lang="en-US" altLang="ja-JP" sz="1200" dirty="0">
                <a:solidFill>
                  <a:schemeClr val="tx1"/>
                </a:solidFill>
              </a:rPr>
              <a:t>75</a:t>
            </a:r>
            <a:r>
              <a:rPr lang="ja-JP" altLang="en-US" sz="1200" dirty="0">
                <a:solidFill>
                  <a:schemeClr val="tx1"/>
                </a:solidFill>
              </a:rPr>
              <a:t>回以上   </a:t>
            </a:r>
            <a:r>
              <a:rPr lang="en-US" altLang="ja-JP" sz="1200" dirty="0">
                <a:solidFill>
                  <a:schemeClr val="tx1"/>
                </a:solidFill>
              </a:rPr>
              <a:t>【</a:t>
            </a:r>
            <a:r>
              <a:rPr lang="ja-JP" altLang="en-US" sz="1200" dirty="0">
                <a:solidFill>
                  <a:schemeClr val="tx1"/>
                </a:solidFill>
              </a:rPr>
              <a:t>平成</a:t>
            </a:r>
            <a:r>
              <a:rPr lang="en-US" altLang="ja-JP" sz="1200" dirty="0">
                <a:solidFill>
                  <a:schemeClr val="tx1"/>
                </a:solidFill>
              </a:rPr>
              <a:t>30</a:t>
            </a:r>
            <a:r>
              <a:rPr lang="ja-JP" altLang="en-US" sz="1200" dirty="0">
                <a:solidFill>
                  <a:schemeClr val="tx1"/>
                </a:solidFill>
              </a:rPr>
              <a:t>年度</a:t>
            </a:r>
            <a:r>
              <a:rPr lang="en-US" altLang="ja-JP" sz="1200" dirty="0">
                <a:solidFill>
                  <a:schemeClr val="tx1"/>
                </a:solidFill>
              </a:rPr>
              <a:t>】 </a:t>
            </a:r>
            <a:r>
              <a:rPr lang="ja-JP" altLang="en-US" sz="1200" dirty="0">
                <a:solidFill>
                  <a:schemeClr val="tx1"/>
                </a:solidFill>
              </a:rPr>
              <a:t>（参考）Ｈ</a:t>
            </a:r>
            <a:r>
              <a:rPr lang="en-US" altLang="ja-JP" sz="1200" dirty="0">
                <a:solidFill>
                  <a:schemeClr val="tx1"/>
                </a:solidFill>
              </a:rPr>
              <a:t>29</a:t>
            </a:r>
            <a:r>
              <a:rPr lang="ja-JP" altLang="en-US" sz="1200" dirty="0">
                <a:solidFill>
                  <a:schemeClr val="tx1"/>
                </a:solidFill>
              </a:rPr>
              <a:t>年度実績    </a:t>
            </a:r>
            <a:r>
              <a:rPr lang="en-US" altLang="ja-JP" sz="1200" dirty="0">
                <a:solidFill>
                  <a:schemeClr val="tx1"/>
                </a:solidFill>
              </a:rPr>
              <a:t>77</a:t>
            </a:r>
            <a:r>
              <a:rPr lang="ja-JP" altLang="en-US" sz="1200" dirty="0">
                <a:solidFill>
                  <a:schemeClr val="tx1"/>
                </a:solidFill>
              </a:rPr>
              <a:t>回　</a:t>
            </a:r>
            <a:r>
              <a:rPr lang="en-US" altLang="ja-JP" sz="1050" dirty="0" smtClean="0">
                <a:solidFill>
                  <a:schemeClr val="tx1"/>
                </a:solidFill>
              </a:rPr>
              <a:t>※H29 </a:t>
            </a:r>
            <a:r>
              <a:rPr lang="en-US" altLang="ja-JP" sz="1050" dirty="0">
                <a:solidFill>
                  <a:schemeClr val="tx1"/>
                </a:solidFill>
              </a:rPr>
              <a:t>.12</a:t>
            </a:r>
            <a:r>
              <a:rPr lang="ja-JP" altLang="en-US" sz="1050" dirty="0">
                <a:solidFill>
                  <a:schemeClr val="tx1"/>
                </a:solidFill>
              </a:rPr>
              <a:t>月末時点</a:t>
            </a:r>
            <a:r>
              <a:rPr lang="ja-JP" altLang="en-US" sz="1200" dirty="0">
                <a:solidFill>
                  <a:schemeClr val="tx1"/>
                </a:solidFill>
              </a:rPr>
              <a:t> </a:t>
            </a:r>
          </a:p>
          <a:p>
            <a:pPr marL="396000" indent="-457200"/>
            <a:r>
              <a:rPr lang="ja-JP" altLang="en-US" sz="1200" dirty="0">
                <a:solidFill>
                  <a:schemeClr val="tx1"/>
                </a:solidFill>
              </a:rPr>
              <a:t>　　　　</a:t>
            </a:r>
            <a:r>
              <a:rPr lang="en-US" altLang="ja-JP" sz="1200" dirty="0">
                <a:solidFill>
                  <a:schemeClr val="tx1"/>
                </a:solidFill>
              </a:rPr>
              <a:t>Web</a:t>
            </a:r>
            <a:r>
              <a:rPr lang="ja-JP" altLang="en-US" sz="1200" dirty="0">
                <a:solidFill>
                  <a:schemeClr val="tx1"/>
                </a:solidFill>
              </a:rPr>
              <a:t>掲載回数                  ：</a:t>
            </a:r>
            <a:r>
              <a:rPr lang="en-US" altLang="ja-JP" sz="1200" dirty="0">
                <a:solidFill>
                  <a:schemeClr val="tx1"/>
                </a:solidFill>
              </a:rPr>
              <a:t>600</a:t>
            </a:r>
            <a:r>
              <a:rPr lang="ja-JP" altLang="en-US" sz="1200" dirty="0">
                <a:solidFill>
                  <a:schemeClr val="tx1"/>
                </a:solidFill>
              </a:rPr>
              <a:t>回以上　</a:t>
            </a:r>
            <a:r>
              <a:rPr lang="en-US" altLang="ja-JP" sz="1200" dirty="0">
                <a:solidFill>
                  <a:schemeClr val="tx1"/>
                </a:solidFill>
              </a:rPr>
              <a:t>【</a:t>
            </a:r>
            <a:r>
              <a:rPr lang="ja-JP" altLang="en-US" sz="1200" dirty="0">
                <a:solidFill>
                  <a:schemeClr val="tx1"/>
                </a:solidFill>
              </a:rPr>
              <a:t>平成</a:t>
            </a:r>
            <a:r>
              <a:rPr lang="en-US" altLang="ja-JP" sz="1200" dirty="0">
                <a:solidFill>
                  <a:schemeClr val="tx1"/>
                </a:solidFill>
              </a:rPr>
              <a:t>30</a:t>
            </a:r>
            <a:r>
              <a:rPr lang="ja-JP" altLang="en-US" sz="1200" dirty="0">
                <a:solidFill>
                  <a:schemeClr val="tx1"/>
                </a:solidFill>
              </a:rPr>
              <a:t>年度</a:t>
            </a:r>
            <a:r>
              <a:rPr lang="en-US" altLang="ja-JP" sz="1200" dirty="0">
                <a:solidFill>
                  <a:schemeClr val="tx1"/>
                </a:solidFill>
              </a:rPr>
              <a:t>】 </a:t>
            </a:r>
            <a:r>
              <a:rPr lang="ja-JP" altLang="en-US" sz="1200" dirty="0">
                <a:solidFill>
                  <a:schemeClr val="tx1"/>
                </a:solidFill>
              </a:rPr>
              <a:t>（参考）Ｈ</a:t>
            </a:r>
            <a:r>
              <a:rPr lang="en-US" altLang="ja-JP" sz="1200" dirty="0">
                <a:solidFill>
                  <a:schemeClr val="tx1"/>
                </a:solidFill>
              </a:rPr>
              <a:t>29</a:t>
            </a:r>
            <a:r>
              <a:rPr lang="ja-JP" altLang="en-US" sz="1200" dirty="0">
                <a:solidFill>
                  <a:schemeClr val="tx1"/>
                </a:solidFill>
              </a:rPr>
              <a:t>年度実績　</a:t>
            </a:r>
            <a:r>
              <a:rPr lang="en-US" altLang="ja-JP" sz="1200" dirty="0">
                <a:solidFill>
                  <a:schemeClr val="tx1"/>
                </a:solidFill>
              </a:rPr>
              <a:t>571</a:t>
            </a:r>
            <a:r>
              <a:rPr lang="ja-JP" altLang="en-US" sz="1200" dirty="0">
                <a:solidFill>
                  <a:schemeClr val="tx1"/>
                </a:solidFill>
              </a:rPr>
              <a:t>回   </a:t>
            </a:r>
            <a:r>
              <a:rPr lang="en-US" altLang="ja-JP" sz="1050" dirty="0" smtClean="0">
                <a:solidFill>
                  <a:schemeClr val="tx1"/>
                </a:solidFill>
              </a:rPr>
              <a:t>※H29 </a:t>
            </a:r>
            <a:r>
              <a:rPr lang="en-US" altLang="ja-JP" sz="1050" dirty="0">
                <a:solidFill>
                  <a:schemeClr val="tx1"/>
                </a:solidFill>
              </a:rPr>
              <a:t>.12</a:t>
            </a:r>
            <a:r>
              <a:rPr lang="ja-JP" altLang="en-US" sz="1050" dirty="0">
                <a:solidFill>
                  <a:schemeClr val="tx1"/>
                </a:solidFill>
              </a:rPr>
              <a:t>月末時点</a:t>
            </a:r>
            <a:endParaRPr lang="ja-JP" altLang="en-US" sz="1200" dirty="0">
              <a:solidFill>
                <a:schemeClr val="tx1"/>
              </a:solidFill>
            </a:endParaRPr>
          </a:p>
        </p:txBody>
      </p:sp>
    </p:spTree>
    <p:extLst>
      <p:ext uri="{BB962C8B-B14F-4D97-AF65-F5344CB8AC3E}">
        <p14:creationId xmlns:p14="http://schemas.microsoft.com/office/powerpoint/2010/main" val="65963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12</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104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395536" y="3068960"/>
            <a:ext cx="8460940" cy="954107"/>
          </a:xfrm>
          <a:prstGeom prst="rect">
            <a:avLst/>
          </a:prstGeom>
        </p:spPr>
        <p:txBody>
          <a:bodyPr wrap="square">
            <a:spAutoFit/>
          </a:bodyPr>
          <a:lstStyle/>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広域</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サイクルルート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a:t>企業版ふるさと納税</a:t>
            </a:r>
            <a:r>
              <a:rPr lang="en-US" altLang="ja-JP" sz="1400" dirty="0"/>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誰もが自転車を楽しむことができる魅力的な都市空間を創造するため、各地域で整備が進められている自転車ルートの広域展開にあたっての課題等を抽出するための社会実験を通じて課題や成果を明らかにし、府県を越えた魅力的なサイクルルートの設定をめざす。</a:t>
            </a:r>
            <a:endParaRPr lang="en-US" altLang="ja-JP" sz="1100" dirty="0"/>
          </a:p>
        </p:txBody>
      </p:sp>
      <p:sp>
        <p:nvSpPr>
          <p:cNvPr id="18" name="正方形/長方形 17"/>
          <p:cNvSpPr/>
          <p:nvPr/>
        </p:nvSpPr>
        <p:spPr>
          <a:xfrm>
            <a:off x="395536" y="1369684"/>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公共交通機関等と連携した受入環境整備事業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24,300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t> 【</a:t>
            </a:r>
            <a:r>
              <a:rPr lang="ja-JP" altLang="en-US" sz="1400" dirty="0"/>
              <a:t>企業版ふるさと納税</a:t>
            </a:r>
            <a:r>
              <a:rPr lang="en-US" altLang="ja-JP" sz="1400" dirty="0"/>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国内外の観光客の乗継利便性の向上を図るため、鉄道乗継駅における多言語案内モニターの設置や経路上の床面案内表示等を整備する鉄道事業者に対して、事業費の一部を補助。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737574" y="2204864"/>
            <a:ext cx="7992888" cy="43204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ja-JP" altLang="en-US" sz="1200" dirty="0">
                <a:solidFill>
                  <a:schemeClr val="tx1"/>
                </a:solidFill>
              </a:rPr>
              <a:t>乗継案内の充実を図る駅</a:t>
            </a:r>
            <a:r>
              <a:rPr lang="en-US" altLang="ja-JP" sz="1200" dirty="0">
                <a:solidFill>
                  <a:schemeClr val="tx1"/>
                </a:solidFill>
              </a:rPr>
              <a:t> </a:t>
            </a:r>
            <a:r>
              <a:rPr lang="ja-JP" altLang="en-US" sz="1200" dirty="0">
                <a:solidFill>
                  <a:schemeClr val="tx1"/>
                </a:solidFill>
              </a:rPr>
              <a:t>：</a:t>
            </a:r>
            <a:r>
              <a:rPr lang="en-US" altLang="ja-JP" sz="1200" dirty="0">
                <a:solidFill>
                  <a:schemeClr val="tx1"/>
                </a:solidFill>
              </a:rPr>
              <a:t>3</a:t>
            </a:r>
            <a:r>
              <a:rPr lang="ja-JP" altLang="en-US" sz="1200" dirty="0">
                <a:solidFill>
                  <a:schemeClr val="tx1"/>
                </a:solidFill>
              </a:rPr>
              <a:t>駅以上</a:t>
            </a:r>
            <a:r>
              <a:rPr lang="en-US" altLang="ja-JP" sz="1200" dirty="0">
                <a:solidFill>
                  <a:schemeClr val="tx1"/>
                </a:solidFill>
              </a:rPr>
              <a:t>【</a:t>
            </a:r>
            <a:r>
              <a:rPr lang="ja-JP" altLang="en-US" sz="1200" dirty="0">
                <a:solidFill>
                  <a:schemeClr val="tx1"/>
                </a:solidFill>
              </a:rPr>
              <a:t>平成</a:t>
            </a:r>
            <a:r>
              <a:rPr lang="en-US" altLang="ja-JP" sz="1200" dirty="0">
                <a:solidFill>
                  <a:schemeClr val="tx1"/>
                </a:solidFill>
              </a:rPr>
              <a:t>30</a:t>
            </a:r>
            <a:r>
              <a:rPr lang="ja-JP" altLang="en-US" sz="1200" dirty="0">
                <a:solidFill>
                  <a:schemeClr val="tx1"/>
                </a:solidFill>
              </a:rPr>
              <a:t>年度</a:t>
            </a:r>
            <a:r>
              <a:rPr lang="en-US" altLang="ja-JP" sz="1200" dirty="0">
                <a:solidFill>
                  <a:schemeClr val="tx1"/>
                </a:solidFill>
              </a:rPr>
              <a:t>】</a:t>
            </a:r>
            <a:endParaRPr lang="ja-JP" altLang="en-US" sz="1200" dirty="0" smtClean="0">
              <a:solidFill>
                <a:schemeClr val="tx1"/>
              </a:solidFill>
            </a:endParaRPr>
          </a:p>
        </p:txBody>
      </p:sp>
      <p:sp>
        <p:nvSpPr>
          <p:cNvPr id="20" name="正方形/長方形 19"/>
          <p:cNvSpPr/>
          <p:nvPr/>
        </p:nvSpPr>
        <p:spPr>
          <a:xfrm>
            <a:off x="737574" y="4221088"/>
            <a:ext cx="7992888" cy="86409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lang="en-US" altLang="ja-JP" sz="1200" dirty="0">
                <a:solidFill>
                  <a:schemeClr val="tx1"/>
                </a:solidFill>
              </a:rPr>
              <a:t>KPI</a:t>
            </a:r>
            <a:r>
              <a:rPr lang="ja-JP" altLang="en-US" sz="1200" dirty="0">
                <a:solidFill>
                  <a:schemeClr val="tx1"/>
                </a:solidFill>
              </a:rPr>
              <a:t>：連携することで実現するサイクルルートの距離　</a:t>
            </a:r>
            <a:r>
              <a:rPr lang="en-US" altLang="ja-JP" sz="1200" dirty="0">
                <a:solidFill>
                  <a:schemeClr val="tx1"/>
                </a:solidFill>
              </a:rPr>
              <a:t>218km【H32</a:t>
            </a:r>
            <a:r>
              <a:rPr lang="ja-JP" altLang="en-US" sz="1200" dirty="0">
                <a:solidFill>
                  <a:schemeClr val="tx1"/>
                </a:solidFill>
              </a:rPr>
              <a:t>年度</a:t>
            </a:r>
            <a:r>
              <a:rPr lang="en-US" altLang="ja-JP" sz="1200" dirty="0">
                <a:solidFill>
                  <a:schemeClr val="tx1"/>
                </a:solidFill>
              </a:rPr>
              <a:t>】</a:t>
            </a:r>
            <a:r>
              <a:rPr lang="ja-JP" altLang="en-US" sz="1200" dirty="0">
                <a:solidFill>
                  <a:schemeClr val="tx1"/>
                </a:solidFill>
              </a:rPr>
              <a:t>（参考）</a:t>
            </a:r>
            <a:r>
              <a:rPr lang="en-US" altLang="ja-JP" sz="1200" dirty="0">
                <a:solidFill>
                  <a:schemeClr val="tx1"/>
                </a:solidFill>
              </a:rPr>
              <a:t>H29</a:t>
            </a:r>
            <a:r>
              <a:rPr lang="ja-JP" altLang="en-US" sz="1200" dirty="0">
                <a:solidFill>
                  <a:schemeClr val="tx1"/>
                </a:solidFill>
              </a:rPr>
              <a:t>年度時点　</a:t>
            </a:r>
            <a:r>
              <a:rPr lang="en-US" altLang="ja-JP" sz="1200" dirty="0">
                <a:solidFill>
                  <a:schemeClr val="tx1"/>
                </a:solidFill>
              </a:rPr>
              <a:t>80km</a:t>
            </a:r>
          </a:p>
          <a:p>
            <a:pPr marL="396000" indent="-457200"/>
            <a:r>
              <a:rPr lang="ja-JP" altLang="en-US" sz="1200" dirty="0">
                <a:solidFill>
                  <a:schemeClr val="tx1"/>
                </a:solidFill>
              </a:rPr>
              <a:t>　　　　連携して実施するサイクルイベントの参加者数　</a:t>
            </a:r>
            <a:r>
              <a:rPr lang="en-US" altLang="ja-JP" sz="1200" dirty="0">
                <a:solidFill>
                  <a:schemeClr val="tx1"/>
                </a:solidFill>
              </a:rPr>
              <a:t>400</a:t>
            </a:r>
            <a:r>
              <a:rPr lang="ja-JP" altLang="en-US" sz="1200" dirty="0">
                <a:solidFill>
                  <a:schemeClr val="tx1"/>
                </a:solidFill>
              </a:rPr>
              <a:t>人</a:t>
            </a:r>
            <a:r>
              <a:rPr lang="en-US" altLang="ja-JP" sz="1200" dirty="0">
                <a:solidFill>
                  <a:schemeClr val="tx1"/>
                </a:solidFill>
              </a:rPr>
              <a:t>【H32</a:t>
            </a:r>
            <a:r>
              <a:rPr lang="ja-JP" altLang="en-US" sz="1200" dirty="0">
                <a:solidFill>
                  <a:schemeClr val="tx1"/>
                </a:solidFill>
              </a:rPr>
              <a:t>年度</a:t>
            </a:r>
            <a:r>
              <a:rPr lang="en-US" altLang="ja-JP" sz="1200" dirty="0">
                <a:solidFill>
                  <a:schemeClr val="tx1"/>
                </a:solidFill>
              </a:rPr>
              <a:t>】</a:t>
            </a:r>
          </a:p>
          <a:p>
            <a:pPr marL="396000" indent="-457200"/>
            <a:r>
              <a:rPr lang="ja-JP" altLang="en-US" sz="1200" dirty="0">
                <a:solidFill>
                  <a:schemeClr val="tx1"/>
                </a:solidFill>
              </a:rPr>
              <a:t>        連携地点における自転車通行量　</a:t>
            </a:r>
            <a:r>
              <a:rPr lang="en-US" altLang="ja-JP" sz="1200" dirty="0">
                <a:solidFill>
                  <a:schemeClr val="tx1"/>
                </a:solidFill>
              </a:rPr>
              <a:t>1930</a:t>
            </a:r>
            <a:r>
              <a:rPr lang="ja-JP" altLang="en-US" sz="1200" dirty="0">
                <a:solidFill>
                  <a:schemeClr val="tx1"/>
                </a:solidFill>
              </a:rPr>
              <a:t>台</a:t>
            </a:r>
            <a:r>
              <a:rPr lang="en-US" altLang="ja-JP" sz="1200" dirty="0">
                <a:solidFill>
                  <a:schemeClr val="tx1"/>
                </a:solidFill>
              </a:rPr>
              <a:t>【H32</a:t>
            </a:r>
            <a:r>
              <a:rPr lang="ja-JP" altLang="en-US" sz="1200" dirty="0">
                <a:solidFill>
                  <a:schemeClr val="tx1"/>
                </a:solidFill>
              </a:rPr>
              <a:t>年度</a:t>
            </a:r>
            <a:r>
              <a:rPr lang="en-US" altLang="ja-JP" sz="1200" dirty="0">
                <a:solidFill>
                  <a:schemeClr val="tx1"/>
                </a:solidFill>
              </a:rPr>
              <a:t>】</a:t>
            </a:r>
            <a:r>
              <a:rPr lang="ja-JP" altLang="en-US" sz="1200" dirty="0">
                <a:solidFill>
                  <a:schemeClr val="tx1"/>
                </a:solidFill>
              </a:rPr>
              <a:t>　（参考）</a:t>
            </a:r>
            <a:r>
              <a:rPr lang="en-US" altLang="ja-JP" sz="1200" dirty="0">
                <a:solidFill>
                  <a:schemeClr val="tx1"/>
                </a:solidFill>
              </a:rPr>
              <a:t>H27</a:t>
            </a:r>
            <a:r>
              <a:rPr lang="ja-JP" altLang="en-US" sz="1200" dirty="0">
                <a:solidFill>
                  <a:schemeClr val="tx1"/>
                </a:solidFill>
              </a:rPr>
              <a:t>交通センサス</a:t>
            </a:r>
            <a:r>
              <a:rPr lang="en-US" altLang="ja-JP" sz="1200" dirty="0">
                <a:solidFill>
                  <a:schemeClr val="tx1"/>
                </a:solidFill>
              </a:rPr>
              <a:t>1650</a:t>
            </a:r>
            <a:r>
              <a:rPr lang="ja-JP" altLang="en-US" sz="1200" dirty="0" smtClean="0">
                <a:solidFill>
                  <a:schemeClr val="tx1"/>
                </a:solidFill>
              </a:rPr>
              <a:t>台</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a:t>
            </a:r>
            <a:r>
              <a:rPr lang="en-US" altLang="ja-JP" sz="1200" dirty="0" smtClean="0">
                <a:solidFill>
                  <a:schemeClr val="tx1"/>
                </a:solidFill>
              </a:rPr>
              <a:t>※</a:t>
            </a:r>
            <a:r>
              <a:rPr lang="ja-JP" altLang="en-US" sz="1200" dirty="0">
                <a:solidFill>
                  <a:schemeClr val="tx1"/>
                </a:solidFill>
              </a:rPr>
              <a:t>社会実験実施ルート周辺にある道路交通センサス（</a:t>
            </a:r>
            <a:r>
              <a:rPr lang="en-US" altLang="ja-JP" sz="1200" dirty="0">
                <a:solidFill>
                  <a:schemeClr val="tx1"/>
                </a:solidFill>
              </a:rPr>
              <a:t>H27</a:t>
            </a:r>
            <a:r>
              <a:rPr lang="ja-JP" altLang="en-US" sz="1200" dirty="0">
                <a:solidFill>
                  <a:schemeClr val="tx1"/>
                </a:solidFill>
              </a:rPr>
              <a:t>）の自転車類の計測箇所から</a:t>
            </a:r>
            <a:r>
              <a:rPr lang="en-US" altLang="ja-JP" sz="1200" dirty="0">
                <a:solidFill>
                  <a:schemeClr val="tx1"/>
                </a:solidFill>
              </a:rPr>
              <a:t>5</a:t>
            </a:r>
            <a:r>
              <a:rPr lang="ja-JP" altLang="en-US" sz="1200" dirty="0">
                <a:solidFill>
                  <a:schemeClr val="tx1"/>
                </a:solidFill>
              </a:rPr>
              <a:t>箇所を選定</a:t>
            </a:r>
            <a:endParaRPr lang="en-US" altLang="ja-JP" sz="1200" dirty="0">
              <a:solidFill>
                <a:schemeClr val="tx1"/>
              </a:solidFill>
            </a:endParaRPr>
          </a:p>
        </p:txBody>
      </p:sp>
    </p:spTree>
    <p:extLst>
      <p:ext uri="{BB962C8B-B14F-4D97-AF65-F5344CB8AC3E}">
        <p14:creationId xmlns:p14="http://schemas.microsoft.com/office/powerpoint/2010/main" val="403442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5" name="正方形/長方形 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若者の安定就職支援、職場定着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59532" y="1484784"/>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ja-JP" sz="1400" b="1" dirty="0"/>
              <a:t>若者安定就職応援</a:t>
            </a:r>
            <a:r>
              <a:rPr lang="ja-JP" altLang="ja-JP" sz="1400" b="1" dirty="0" smtClean="0"/>
              <a:t>事業</a:t>
            </a:r>
            <a:r>
              <a:rPr lang="en-US" altLang="ja-JP" sz="1400" dirty="0"/>
              <a:t>	</a:t>
            </a:r>
            <a:r>
              <a:rPr lang="en-US" altLang="ja-JP" sz="1400" dirty="0" smtClean="0"/>
              <a:t>		</a:t>
            </a:r>
            <a:r>
              <a:rPr lang="ja-JP" altLang="en-US" sz="1400" dirty="0" smtClean="0"/>
              <a:t>（</a:t>
            </a:r>
            <a:r>
              <a:rPr lang="en-US" altLang="ja-JP" sz="1400" dirty="0" smtClean="0"/>
              <a:t>18,852</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ja-JP" altLang="ja-JP" sz="1400" dirty="0"/>
          </a:p>
          <a:p>
            <a:pPr marL="180000" indent="-457200" algn="just"/>
            <a:r>
              <a:rPr lang="ja-JP" altLang="en-US" sz="1400" dirty="0"/>
              <a:t>　　</a:t>
            </a:r>
            <a:r>
              <a:rPr lang="ja-JP" altLang="en-US" sz="1400" dirty="0" smtClean="0"/>
              <a:t>金融</a:t>
            </a:r>
            <a:r>
              <a:rPr lang="ja-JP" altLang="en-US" sz="1400" dirty="0"/>
              <a:t>機関等と連携して合同企業説明会等を開催、人材不足状況にある府内中小企業と大学生等若者とのマッチングを促進。また、ものづくり企業等での高校生のインターンシップを実施。</a:t>
            </a:r>
            <a:endParaRPr lang="en-US" altLang="ja-JP" sz="1400" dirty="0" smtClean="0"/>
          </a:p>
          <a:p>
            <a:pPr marL="180000" indent="-457200" algn="r"/>
            <a:r>
              <a:rPr lang="en-US" altLang="ja-JP" sz="1100" dirty="0" smtClean="0"/>
              <a:t>※</a:t>
            </a:r>
            <a:r>
              <a:rPr lang="ja-JP" altLang="en-US" sz="1100" dirty="0" smtClean="0"/>
              <a:t>　地方</a:t>
            </a:r>
            <a:r>
              <a:rPr lang="ja-JP" altLang="en-US" sz="1100" dirty="0"/>
              <a:t>創生先行型交付</a:t>
            </a:r>
            <a:r>
              <a:rPr lang="ja-JP" altLang="en-US" sz="1100" dirty="0" smtClean="0"/>
              <a:t>金（</a:t>
            </a:r>
            <a:r>
              <a:rPr lang="en-US" altLang="ja-JP" sz="1100" dirty="0" smtClean="0"/>
              <a:t>H27</a:t>
            </a:r>
            <a:r>
              <a:rPr lang="ja-JP" altLang="en-US" sz="1100" dirty="0" smtClean="0"/>
              <a:t>年度）、推進交付金</a:t>
            </a:r>
            <a:r>
              <a:rPr lang="ja-JP" altLang="en-US" sz="1100" dirty="0"/>
              <a:t>（</a:t>
            </a:r>
            <a:r>
              <a:rPr lang="en-US" altLang="ja-JP" sz="1100" dirty="0" smtClean="0"/>
              <a:t>H28</a:t>
            </a:r>
            <a:r>
              <a:rPr lang="ja-JP" altLang="en-US" sz="1100" dirty="0" smtClean="0"/>
              <a:t>・</a:t>
            </a:r>
            <a:r>
              <a:rPr lang="en-US" altLang="ja-JP" sz="1100" dirty="0" smtClean="0"/>
              <a:t>29</a:t>
            </a:r>
            <a:r>
              <a:rPr lang="ja-JP" altLang="en-US" sz="1100" dirty="0" smtClean="0"/>
              <a:t>年度）</a:t>
            </a:r>
            <a:endParaRPr lang="en-US" altLang="ja-JP" sz="1100" dirty="0"/>
          </a:p>
        </p:txBody>
      </p:sp>
      <p:sp>
        <p:nvSpPr>
          <p:cNvPr id="9" name="正方形/長方形 8"/>
          <p:cNvSpPr/>
          <p:nvPr/>
        </p:nvSpPr>
        <p:spPr>
          <a:xfrm>
            <a:off x="697091" y="2422254"/>
            <a:ext cx="7992888" cy="79072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：安定</a:t>
            </a:r>
            <a:r>
              <a:rPr lang="ja-JP" altLang="en-US" sz="1200" dirty="0">
                <a:solidFill>
                  <a:schemeClr val="tx1"/>
                </a:solidFill>
              </a:rPr>
              <a:t>就職者数：</a:t>
            </a:r>
            <a:r>
              <a:rPr lang="en-US" altLang="ja-JP" sz="1200" dirty="0">
                <a:solidFill>
                  <a:schemeClr val="tx1"/>
                </a:solidFill>
              </a:rPr>
              <a:t>700</a:t>
            </a:r>
            <a:r>
              <a:rPr lang="ja-JP" altLang="en-US" sz="1200" dirty="0">
                <a:solidFill>
                  <a:schemeClr val="tx1"/>
                </a:solidFill>
              </a:rPr>
              <a:t>人</a:t>
            </a:r>
            <a:r>
              <a:rPr lang="en-US" altLang="ja-JP" sz="1200" dirty="0">
                <a:solidFill>
                  <a:schemeClr val="tx1"/>
                </a:solidFill>
              </a:rPr>
              <a:t>【</a:t>
            </a:r>
            <a:r>
              <a:rPr lang="en-US" altLang="ja-JP" sz="1200" dirty="0" smtClean="0">
                <a:solidFill>
                  <a:schemeClr val="tx1"/>
                </a:solidFill>
              </a:rPr>
              <a:t>H31.3</a:t>
            </a:r>
            <a:r>
              <a:rPr lang="en-US" altLang="ja-JP" sz="1200" dirty="0">
                <a:solidFill>
                  <a:schemeClr val="tx1"/>
                </a:solidFill>
              </a:rPr>
              <a:t>】</a:t>
            </a:r>
          </a:p>
          <a:p>
            <a:pPr marL="396000" indent="-457200"/>
            <a:r>
              <a:rPr lang="ja-JP" altLang="en-US" sz="1200" dirty="0" smtClean="0">
                <a:solidFill>
                  <a:schemeClr val="tx1"/>
                </a:solidFill>
              </a:rPr>
              <a:t>　　　　うち連携大学における若者の安定就職者数：</a:t>
            </a:r>
            <a:r>
              <a:rPr lang="en-US" altLang="ja-JP" sz="1200" dirty="0" smtClean="0">
                <a:solidFill>
                  <a:schemeClr val="tx1"/>
                </a:solidFill>
              </a:rPr>
              <a:t>400</a:t>
            </a:r>
            <a:r>
              <a:rPr lang="ja-JP" altLang="en-US" sz="1200" dirty="0" smtClean="0">
                <a:solidFill>
                  <a:schemeClr val="tx1"/>
                </a:solidFill>
              </a:rPr>
              <a:t>人</a:t>
            </a:r>
            <a:r>
              <a:rPr lang="en-US" altLang="ja-JP" sz="1200" dirty="0" smtClean="0">
                <a:solidFill>
                  <a:schemeClr val="tx1"/>
                </a:solidFill>
              </a:rPr>
              <a:t>【H31.3】</a:t>
            </a:r>
            <a:r>
              <a:rPr lang="ja-JP" altLang="en-US" sz="1200" dirty="0" smtClean="0">
                <a:solidFill>
                  <a:schemeClr val="tx1"/>
                </a:solidFill>
              </a:rPr>
              <a:t> </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インターンシップ</a:t>
            </a:r>
            <a:r>
              <a:rPr lang="ja-JP" altLang="en-US" sz="1200" dirty="0">
                <a:solidFill>
                  <a:schemeClr val="tx1"/>
                </a:solidFill>
              </a:rPr>
              <a:t>参加者数：</a:t>
            </a:r>
            <a:r>
              <a:rPr lang="en-US" altLang="ja-JP" sz="1200" dirty="0">
                <a:solidFill>
                  <a:schemeClr val="tx1"/>
                </a:solidFill>
              </a:rPr>
              <a:t>100</a:t>
            </a:r>
            <a:r>
              <a:rPr lang="ja-JP" altLang="en-US" sz="1200" dirty="0" smtClean="0">
                <a:solidFill>
                  <a:schemeClr val="tx1"/>
                </a:solidFill>
              </a:rPr>
              <a:t>人 </a:t>
            </a:r>
            <a:r>
              <a:rPr lang="en-US" altLang="ja-JP" sz="1200" dirty="0" smtClean="0">
                <a:solidFill>
                  <a:schemeClr val="tx1"/>
                </a:solidFill>
              </a:rPr>
              <a:t>【H31.3】</a:t>
            </a:r>
            <a:r>
              <a:rPr lang="ja-JP" altLang="en-US" sz="1200" dirty="0">
                <a:solidFill>
                  <a:schemeClr val="tx1"/>
                </a:solidFill>
              </a:rPr>
              <a:t>　</a:t>
            </a:r>
            <a:r>
              <a:rPr lang="ja-JP" altLang="en-US" sz="1200" dirty="0" smtClean="0">
                <a:solidFill>
                  <a:schemeClr val="tx1"/>
                </a:solidFill>
              </a:rPr>
              <a:t>　　　　　　　　　　　　　　　　　</a:t>
            </a:r>
            <a:endParaRPr kumimoji="1" lang="ja-JP" altLang="en-US" sz="1200" dirty="0">
              <a:solidFill>
                <a:schemeClr val="tx1"/>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smtClean="0">
                <a:solidFill>
                  <a:schemeClr val="tx1"/>
                </a:solidFill>
              </a:rPr>
              <a:t>1</a:t>
            </a:fld>
            <a:endParaRPr lang="ja-JP" altLang="en-US" dirty="0">
              <a:solidFill>
                <a:schemeClr val="tx1"/>
              </a:solidFill>
            </a:endParaRPr>
          </a:p>
        </p:txBody>
      </p:sp>
      <p:sp>
        <p:nvSpPr>
          <p:cNvPr id="16" name="正方形/長方形 15"/>
          <p:cNvSpPr/>
          <p:nvPr/>
        </p:nvSpPr>
        <p:spPr>
          <a:xfrm>
            <a:off x="359532" y="3573016"/>
            <a:ext cx="8460940" cy="1338828"/>
          </a:xfrm>
          <a:prstGeom prst="rect">
            <a:avLst/>
          </a:prstGeom>
        </p:spPr>
        <p:txBody>
          <a:bodyPr wrap="square">
            <a:spAutoFit/>
          </a:bodyPr>
          <a:lstStyle/>
          <a:p>
            <a:pPr marL="180000" indent="-457200" algn="just"/>
            <a:r>
              <a:rPr lang="ja-JP" altLang="en-US" sz="1400" b="1" dirty="0" smtClean="0"/>
              <a:t>○</a:t>
            </a:r>
            <a:r>
              <a:rPr lang="ja-JP" altLang="en-US" sz="1400" b="1" dirty="0"/>
              <a:t>　</a:t>
            </a:r>
            <a:r>
              <a:rPr lang="en-US" altLang="ja-JP" sz="1400" b="1" dirty="0" smtClean="0"/>
              <a:t>OSAKA</a:t>
            </a:r>
            <a:r>
              <a:rPr lang="ja-JP" altLang="en-US" sz="1400" b="1" dirty="0" smtClean="0"/>
              <a:t>しごとフィールド運営事業</a:t>
            </a:r>
            <a:r>
              <a:rPr lang="en-US" altLang="ja-JP" sz="1400" b="1" dirty="0" smtClean="0"/>
              <a:t>		</a:t>
            </a:r>
            <a:r>
              <a:rPr lang="ja-JP" altLang="en-US" sz="1400" dirty="0" smtClean="0"/>
              <a:t>（</a:t>
            </a:r>
            <a:r>
              <a:rPr lang="en-US" altLang="ja-JP" sz="1400" dirty="0" smtClean="0"/>
              <a:t>150,782</a:t>
            </a:r>
            <a:r>
              <a:rPr lang="ja-JP" altLang="en-US" sz="1400" dirty="0" smtClean="0"/>
              <a:t>）</a:t>
            </a:r>
            <a:endParaRPr lang="en-US" altLang="ja-JP" sz="1400" dirty="0" smtClean="0"/>
          </a:p>
          <a:p>
            <a:pPr marL="180000" indent="-457200" algn="just"/>
            <a:r>
              <a:rPr lang="ja-JP" altLang="en-US" sz="1400" dirty="0" smtClean="0"/>
              <a:t>　　若者</a:t>
            </a:r>
            <a:r>
              <a:rPr lang="ja-JP" altLang="en-US" sz="1400" dirty="0"/>
              <a:t>を含むあらゆる世代の求職者</a:t>
            </a:r>
            <a:r>
              <a:rPr lang="ja-JP" altLang="en-US" sz="1400" dirty="0" smtClean="0"/>
              <a:t>支援</a:t>
            </a:r>
            <a:r>
              <a:rPr lang="ja-JP" altLang="en-US" sz="1400" dirty="0"/>
              <a:t>として</a:t>
            </a:r>
            <a:r>
              <a:rPr lang="ja-JP" altLang="en-US" sz="1400" dirty="0" smtClean="0"/>
              <a:t>、</a:t>
            </a:r>
            <a:r>
              <a:rPr lang="ja-JP" altLang="en-US" sz="1400" dirty="0"/>
              <a:t>一体的実施を行っているハローワークとの役割分担の</a:t>
            </a:r>
            <a:r>
              <a:rPr lang="ja-JP" altLang="en-US" sz="1400" dirty="0" smtClean="0"/>
              <a:t>もと就職</a:t>
            </a:r>
            <a:r>
              <a:rPr lang="ja-JP" altLang="en-US" sz="1400" dirty="0"/>
              <a:t>から定着までの専門的な支援をワンストップ</a:t>
            </a:r>
            <a:r>
              <a:rPr lang="ja-JP" altLang="en-US" sz="1400" dirty="0" smtClean="0"/>
              <a:t>で実施</a:t>
            </a:r>
            <a:r>
              <a:rPr lang="ja-JP" altLang="en-US" sz="1400" dirty="0"/>
              <a:t>。また、出産等を機に離職した女性等の再就職を支援するため、「保活」と「就活」が一体となった支援を実施</a:t>
            </a:r>
            <a:r>
              <a:rPr lang="ja-JP" altLang="en-US" sz="1400" dirty="0" smtClean="0"/>
              <a:t>。</a:t>
            </a:r>
            <a:r>
              <a:rPr lang="ja-JP" altLang="en-US" sz="1400" dirty="0"/>
              <a:t>さらに</a:t>
            </a:r>
            <a:r>
              <a:rPr lang="ja-JP" altLang="en-US" sz="1400" dirty="0" smtClean="0"/>
              <a:t>、女性</a:t>
            </a:r>
            <a:r>
              <a:rPr lang="ja-JP" altLang="en-US" sz="1400" dirty="0"/>
              <a:t>が働き、働き続ける環境整備の一環として、企業主導型保育事業の</a:t>
            </a:r>
            <a:r>
              <a:rPr lang="ja-JP" altLang="en-US" sz="1400" dirty="0" smtClean="0"/>
              <a:t>推進</a:t>
            </a:r>
            <a:r>
              <a:rPr lang="ja-JP" altLang="en-US" sz="1400" dirty="0"/>
              <a:t>などにより、中小企業の人材確保を支援。</a:t>
            </a:r>
            <a:endParaRPr lang="en-US" altLang="ja-JP" sz="1400" dirty="0"/>
          </a:p>
          <a:p>
            <a:pPr marL="180000" indent="-457200" algn="r"/>
            <a:r>
              <a:rPr lang="en-US" altLang="ja-JP" sz="1100" dirty="0"/>
              <a:t>※</a:t>
            </a:r>
            <a:r>
              <a:rPr lang="ja-JP" altLang="en-US" sz="1100" dirty="0"/>
              <a:t>　地方創生先行型交付金（</a:t>
            </a:r>
            <a:r>
              <a:rPr lang="en-US" altLang="ja-JP" sz="1100" dirty="0"/>
              <a:t>H27</a:t>
            </a:r>
            <a:r>
              <a:rPr lang="ja-JP" altLang="en-US" sz="1100" dirty="0"/>
              <a:t>年度）、加速化交付金（</a:t>
            </a:r>
            <a:r>
              <a:rPr lang="en-US" altLang="ja-JP" sz="1100" dirty="0" smtClean="0"/>
              <a:t>H28</a:t>
            </a:r>
            <a:r>
              <a:rPr lang="ja-JP" altLang="en-US" sz="1100" dirty="0" smtClean="0"/>
              <a:t>年度</a:t>
            </a:r>
            <a:r>
              <a:rPr lang="ja-JP" altLang="en-US" sz="1100" dirty="0"/>
              <a:t>）</a:t>
            </a:r>
            <a:endParaRPr lang="en-US" altLang="ja-JP" sz="1100" dirty="0"/>
          </a:p>
        </p:txBody>
      </p:sp>
      <p:sp>
        <p:nvSpPr>
          <p:cNvPr id="17" name="正方形/長方形 16"/>
          <p:cNvSpPr/>
          <p:nvPr/>
        </p:nvSpPr>
        <p:spPr>
          <a:xfrm>
            <a:off x="683568" y="5013176"/>
            <a:ext cx="7992888" cy="79208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：就職者数：</a:t>
            </a:r>
            <a:r>
              <a:rPr lang="en-US" altLang="ja-JP" sz="1200" dirty="0" smtClean="0">
                <a:solidFill>
                  <a:schemeClr val="tx1"/>
                </a:solidFill>
              </a:rPr>
              <a:t>8,000</a:t>
            </a:r>
            <a:r>
              <a:rPr lang="ja-JP" altLang="en-US" sz="1200" dirty="0" smtClean="0">
                <a:solidFill>
                  <a:schemeClr val="tx1"/>
                </a:solidFill>
              </a:rPr>
              <a:t>人</a:t>
            </a:r>
            <a:r>
              <a:rPr lang="en-US" altLang="ja-JP" sz="1200" dirty="0">
                <a:solidFill>
                  <a:schemeClr val="tx1"/>
                </a:solidFill>
              </a:rPr>
              <a:t>【H31.3】</a:t>
            </a:r>
            <a:endParaRPr lang="ja-JP" altLang="en-US" sz="1200" dirty="0" smtClean="0">
              <a:solidFill>
                <a:schemeClr val="tx1"/>
              </a:solidFill>
            </a:endParaRPr>
          </a:p>
          <a:p>
            <a:pPr marL="396000" indent="-457200"/>
            <a:r>
              <a:rPr lang="ja-JP" altLang="en-US" sz="1200" dirty="0" smtClean="0">
                <a:solidFill>
                  <a:schemeClr val="tx1"/>
                </a:solidFill>
              </a:rPr>
              <a:t>　　　　企業主導型保育助成金決定件数：</a:t>
            </a:r>
            <a:r>
              <a:rPr lang="en-US" altLang="ja-JP" sz="1200" dirty="0" smtClean="0">
                <a:solidFill>
                  <a:schemeClr val="tx1"/>
                </a:solidFill>
              </a:rPr>
              <a:t>20</a:t>
            </a:r>
            <a:r>
              <a:rPr lang="ja-JP" altLang="en-US" sz="1200" dirty="0" smtClean="0">
                <a:solidFill>
                  <a:schemeClr val="tx1"/>
                </a:solidFill>
              </a:rPr>
              <a:t>箇所</a:t>
            </a:r>
            <a:r>
              <a:rPr lang="en-US" altLang="ja-JP" sz="1200" dirty="0">
                <a:solidFill>
                  <a:schemeClr val="tx1"/>
                </a:solidFill>
              </a:rPr>
              <a:t>【H31.3</a:t>
            </a:r>
            <a:r>
              <a:rPr lang="en-US" altLang="ja-JP" sz="1200" dirty="0" smtClean="0">
                <a:solidFill>
                  <a:schemeClr val="tx1"/>
                </a:solidFill>
              </a:rPr>
              <a:t>】</a:t>
            </a:r>
            <a:endParaRPr lang="en-US" altLang="ja-JP" sz="1200" dirty="0">
              <a:solidFill>
                <a:schemeClr val="tx1"/>
              </a:solidFill>
            </a:endParaRPr>
          </a:p>
          <a:p>
            <a:pPr marL="396000" indent="-457200"/>
            <a:r>
              <a:rPr lang="ja-JP" altLang="en-US" sz="1200" dirty="0">
                <a:solidFill>
                  <a:schemeClr val="tx1"/>
                </a:solidFill>
              </a:rPr>
              <a:t>　　　　企業主導型保育施設の共同利用者等支援：</a:t>
            </a:r>
            <a:r>
              <a:rPr lang="en-US" altLang="ja-JP" sz="1200" dirty="0">
                <a:solidFill>
                  <a:schemeClr val="tx1"/>
                </a:solidFill>
              </a:rPr>
              <a:t>30</a:t>
            </a:r>
            <a:r>
              <a:rPr lang="ja-JP" altLang="en-US" sz="1200" dirty="0">
                <a:solidFill>
                  <a:schemeClr val="tx1"/>
                </a:solidFill>
              </a:rPr>
              <a:t>社</a:t>
            </a:r>
            <a:r>
              <a:rPr lang="en-US" altLang="ja-JP" sz="1200" dirty="0">
                <a:solidFill>
                  <a:schemeClr val="tx1"/>
                </a:solidFill>
              </a:rPr>
              <a:t>【H31.3】</a:t>
            </a:r>
            <a:endParaRPr lang="ja-JP" altLang="en-US" sz="1200" dirty="0">
              <a:solidFill>
                <a:schemeClr val="tx1"/>
              </a:solidFill>
            </a:endParaRPr>
          </a:p>
        </p:txBody>
      </p:sp>
    </p:spTree>
    <p:extLst>
      <p:ext uri="{BB962C8B-B14F-4D97-AF65-F5344CB8AC3E}">
        <p14:creationId xmlns:p14="http://schemas.microsoft.com/office/powerpoint/2010/main" val="97110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2</a:t>
            </a:fld>
            <a:endParaRPr lang="ja-JP" altLang="en-US" dirty="0">
              <a:solidFill>
                <a:schemeClr val="tx1"/>
              </a:solidFill>
            </a:endParaRPr>
          </a:p>
        </p:txBody>
      </p:sp>
      <p:sp>
        <p:nvSpPr>
          <p:cNvPr id="13" name="正方形/長方形 12"/>
          <p:cNvSpPr/>
          <p:nvPr/>
        </p:nvSpPr>
        <p:spPr>
          <a:xfrm>
            <a:off x="359532" y="1445399"/>
            <a:ext cx="8460940" cy="1384995"/>
          </a:xfrm>
          <a:prstGeom prst="rect">
            <a:avLst/>
          </a:prstGeom>
        </p:spPr>
        <p:txBody>
          <a:bodyPr wrap="square">
            <a:spAutoFit/>
          </a:bodyPr>
          <a:lstStyle/>
          <a:p>
            <a:pPr marL="180000" indent="-457200" algn="just"/>
            <a:r>
              <a:rPr lang="ja-JP" altLang="en-US" sz="1400" b="1" dirty="0" smtClean="0"/>
              <a:t>○</a:t>
            </a:r>
            <a:r>
              <a:rPr lang="ja-JP" altLang="en-US" sz="1400" b="1" dirty="0"/>
              <a:t>	　女性・若者働き方改革推進</a:t>
            </a:r>
            <a:r>
              <a:rPr lang="ja-JP" altLang="en-US" sz="1400" b="1" dirty="0" smtClean="0"/>
              <a:t>事業</a:t>
            </a:r>
            <a:r>
              <a:rPr lang="ja-JP" altLang="en-US" sz="1200" b="1" dirty="0"/>
              <a:t>（</a:t>
            </a:r>
            <a:r>
              <a:rPr lang="en-US" altLang="ja-JP" sz="1200" b="1" dirty="0"/>
              <a:t>OSAKA</a:t>
            </a:r>
            <a:r>
              <a:rPr lang="ja-JP" altLang="en-US" sz="1200" b="1" dirty="0"/>
              <a:t>しごとフィールド運営</a:t>
            </a:r>
            <a:r>
              <a:rPr lang="ja-JP" altLang="en-US" sz="1200" b="1" dirty="0" smtClean="0"/>
              <a:t>事業） </a:t>
            </a:r>
            <a:r>
              <a:rPr lang="ja-JP" altLang="en-US" sz="1400" dirty="0" smtClean="0"/>
              <a:t>（</a:t>
            </a:r>
            <a:r>
              <a:rPr lang="en-US" altLang="ja-JP" sz="1400" dirty="0" smtClean="0"/>
              <a:t>90,693</a:t>
            </a:r>
            <a:r>
              <a:rPr lang="ja-JP" altLang="en-US" sz="1400" dirty="0" smtClean="0"/>
              <a:t>）　</a:t>
            </a:r>
            <a:r>
              <a:rPr lang="en-US" altLang="ja-JP" sz="1400" dirty="0" smtClean="0"/>
              <a:t>【</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大阪の産業を支える製造、運輸、建設分野の人材確保を図るとともに、女性・若者の安定就職、経済的自立を実現するため、業界団体や行政機関等との連携体制の</a:t>
            </a:r>
            <a:r>
              <a:rPr lang="ja-JP" altLang="en-US" sz="1400" dirty="0" smtClean="0"/>
              <a:t>もと、大阪</a:t>
            </a:r>
            <a:r>
              <a:rPr lang="ja-JP" altLang="en-US" sz="1400" dirty="0"/>
              <a:t>働き方改革支援センターにおいて大阪府独自の職場改善プログラム（パッションプログラム）や企業の人材確保力強化のためのノウハウの提供等による業界・企業の魅力</a:t>
            </a:r>
            <a:r>
              <a:rPr lang="ja-JP" altLang="en-US" sz="1400" dirty="0" smtClean="0"/>
              <a:t>発信を実施。</a:t>
            </a:r>
            <a:r>
              <a:rPr lang="ja-JP" altLang="en-US" sz="1400" dirty="0"/>
              <a:t>また、</a:t>
            </a:r>
            <a:r>
              <a:rPr lang="en-US" altLang="ja-JP" sz="1400" dirty="0"/>
              <a:t>OSAKA</a:t>
            </a:r>
            <a:r>
              <a:rPr lang="ja-JP" altLang="en-US" sz="1400" dirty="0"/>
              <a:t>しごとフィールドにおいて、</a:t>
            </a:r>
            <a:r>
              <a:rPr lang="ja-JP" altLang="en-US" sz="1400" dirty="0" smtClean="0"/>
              <a:t>求職者</a:t>
            </a:r>
            <a:r>
              <a:rPr lang="ja-JP" altLang="en-US" sz="1400" dirty="0"/>
              <a:t>の事務職志向の転換を</a:t>
            </a:r>
            <a:r>
              <a:rPr lang="ja-JP" altLang="en-US" sz="1400" dirty="0" smtClean="0"/>
              <a:t>促す就職</a:t>
            </a:r>
            <a:r>
              <a:rPr lang="ja-JP" altLang="en-US" sz="1400" dirty="0"/>
              <a:t>支援等を実施。</a:t>
            </a:r>
            <a:endParaRPr lang="en-US" altLang="ja-JP" sz="1400" dirty="0"/>
          </a:p>
          <a:p>
            <a:pPr marL="180000" indent="-457200" algn="r"/>
            <a:r>
              <a:rPr lang="en-US" altLang="ja-JP" sz="1100" dirty="0" smtClean="0"/>
              <a:t>※</a:t>
            </a:r>
            <a:r>
              <a:rPr lang="ja-JP" altLang="en-US" sz="1100" dirty="0"/>
              <a:t>　地方</a:t>
            </a:r>
            <a:r>
              <a:rPr lang="ja-JP" altLang="en-US" sz="1100" dirty="0" smtClean="0"/>
              <a:t>創生推進交付</a:t>
            </a:r>
            <a:r>
              <a:rPr lang="ja-JP" altLang="en-US" sz="1100" dirty="0"/>
              <a:t>金</a:t>
            </a:r>
            <a:r>
              <a:rPr lang="ja-JP" altLang="en-US" sz="1100" dirty="0" smtClean="0"/>
              <a:t>（</a:t>
            </a:r>
            <a:r>
              <a:rPr lang="en-US" altLang="ja-JP" sz="1100" dirty="0" smtClean="0"/>
              <a:t>H28</a:t>
            </a:r>
            <a:r>
              <a:rPr lang="ja-JP" altLang="en-US" sz="1100" dirty="0" smtClean="0"/>
              <a:t>・</a:t>
            </a:r>
            <a:r>
              <a:rPr lang="en-US" altLang="ja-JP" sz="1100" dirty="0" smtClean="0"/>
              <a:t>29</a:t>
            </a:r>
            <a:r>
              <a:rPr lang="ja-JP" altLang="en-US" sz="1100" dirty="0" smtClean="0"/>
              <a:t>年度）</a:t>
            </a:r>
            <a:endParaRPr lang="en-US" altLang="ja-JP" sz="1100" dirty="0"/>
          </a:p>
        </p:txBody>
      </p:sp>
      <p:sp>
        <p:nvSpPr>
          <p:cNvPr id="14" name="正方形/長方形 13"/>
          <p:cNvSpPr/>
          <p:nvPr/>
        </p:nvSpPr>
        <p:spPr>
          <a:xfrm>
            <a:off x="719572" y="2817008"/>
            <a:ext cx="7992888" cy="133207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：カウンセリング実施者数（実数）：</a:t>
            </a:r>
            <a:r>
              <a:rPr lang="en-US" altLang="ja-JP" sz="1200" dirty="0">
                <a:solidFill>
                  <a:schemeClr val="tx1"/>
                </a:solidFill>
              </a:rPr>
              <a:t>900</a:t>
            </a:r>
            <a:r>
              <a:rPr lang="ja-JP" altLang="en-US" sz="1200" dirty="0">
                <a:solidFill>
                  <a:schemeClr val="tx1"/>
                </a:solidFill>
              </a:rPr>
              <a:t>人</a:t>
            </a:r>
            <a:r>
              <a:rPr lang="en-US" altLang="ja-JP" sz="1200" dirty="0">
                <a:solidFill>
                  <a:schemeClr val="tx1"/>
                </a:solidFill>
              </a:rPr>
              <a:t>【H31.3】</a:t>
            </a:r>
          </a:p>
          <a:p>
            <a:pPr marL="396000" indent="-457200"/>
            <a:r>
              <a:rPr lang="ja-JP" altLang="en-US" sz="1200" dirty="0">
                <a:solidFill>
                  <a:schemeClr val="tx1"/>
                </a:solidFill>
              </a:rPr>
              <a:t>　　　　就職者数：</a:t>
            </a:r>
            <a:r>
              <a:rPr lang="en-US" altLang="ja-JP" sz="1200" dirty="0">
                <a:solidFill>
                  <a:schemeClr val="tx1"/>
                </a:solidFill>
              </a:rPr>
              <a:t>250</a:t>
            </a:r>
            <a:r>
              <a:rPr lang="ja-JP" altLang="en-US" sz="1200" dirty="0">
                <a:solidFill>
                  <a:schemeClr val="tx1"/>
                </a:solidFill>
              </a:rPr>
              <a:t>人 </a:t>
            </a:r>
            <a:r>
              <a:rPr lang="en-US" altLang="ja-JP" sz="1200" dirty="0">
                <a:solidFill>
                  <a:schemeClr val="tx1"/>
                </a:solidFill>
              </a:rPr>
              <a:t>【H31.3】</a:t>
            </a:r>
          </a:p>
          <a:p>
            <a:pPr marL="396000" indent="-457200"/>
            <a:r>
              <a:rPr lang="ja-JP" altLang="en-US" sz="1200" dirty="0">
                <a:solidFill>
                  <a:schemeClr val="tx1"/>
                </a:solidFill>
              </a:rPr>
              <a:t>　　　　インターンシップ（大学１～３回生対象）受入人数：</a:t>
            </a:r>
            <a:r>
              <a:rPr lang="en-US" altLang="ja-JP" sz="1200" dirty="0">
                <a:solidFill>
                  <a:schemeClr val="tx1"/>
                </a:solidFill>
              </a:rPr>
              <a:t>20</a:t>
            </a:r>
            <a:r>
              <a:rPr lang="ja-JP" altLang="en-US" sz="1200" dirty="0">
                <a:solidFill>
                  <a:schemeClr val="tx1"/>
                </a:solidFill>
              </a:rPr>
              <a:t>人</a:t>
            </a:r>
            <a:r>
              <a:rPr lang="en-US" altLang="ja-JP" sz="1200" dirty="0">
                <a:solidFill>
                  <a:schemeClr val="tx1"/>
                </a:solidFill>
              </a:rPr>
              <a:t>【H31.3】</a:t>
            </a:r>
          </a:p>
          <a:p>
            <a:pPr marL="396000" indent="-457200"/>
            <a:r>
              <a:rPr lang="ja-JP" altLang="en-US" sz="1200" dirty="0">
                <a:solidFill>
                  <a:schemeClr val="tx1"/>
                </a:solidFill>
              </a:rPr>
              <a:t>　　　　職業体験（女性や若者の求職者）受入人数：</a:t>
            </a:r>
            <a:r>
              <a:rPr lang="en-US" altLang="ja-JP" sz="1200" dirty="0">
                <a:solidFill>
                  <a:schemeClr val="tx1"/>
                </a:solidFill>
              </a:rPr>
              <a:t>100</a:t>
            </a:r>
            <a:r>
              <a:rPr lang="ja-JP" altLang="en-US" sz="1200" dirty="0">
                <a:solidFill>
                  <a:schemeClr val="tx1"/>
                </a:solidFill>
              </a:rPr>
              <a:t>人 </a:t>
            </a:r>
            <a:r>
              <a:rPr lang="en-US" altLang="ja-JP" sz="1200" dirty="0">
                <a:solidFill>
                  <a:schemeClr val="tx1"/>
                </a:solidFill>
              </a:rPr>
              <a:t>【H31.3】</a:t>
            </a:r>
          </a:p>
          <a:p>
            <a:pPr marL="396000" indent="-457200"/>
            <a:r>
              <a:rPr lang="ja-JP" altLang="en-US" sz="1200" dirty="0" smtClean="0">
                <a:solidFill>
                  <a:schemeClr val="tx1"/>
                </a:solidFill>
              </a:rPr>
              <a:t>　　　　大阪版エクセレントカンパニー（仮称）：</a:t>
            </a:r>
            <a:r>
              <a:rPr lang="en-US" altLang="ja-JP" sz="1200" dirty="0" smtClean="0">
                <a:solidFill>
                  <a:schemeClr val="tx1"/>
                </a:solidFill>
              </a:rPr>
              <a:t>15</a:t>
            </a:r>
            <a:r>
              <a:rPr lang="ja-JP" altLang="en-US" sz="1200" dirty="0" smtClean="0">
                <a:solidFill>
                  <a:schemeClr val="tx1"/>
                </a:solidFill>
              </a:rPr>
              <a:t>社 </a:t>
            </a:r>
            <a:r>
              <a:rPr lang="en-US" altLang="ja-JP" sz="1200" dirty="0" smtClean="0">
                <a:solidFill>
                  <a:schemeClr val="tx1"/>
                </a:solidFill>
              </a:rPr>
              <a:t>【H31.3】</a:t>
            </a:r>
          </a:p>
          <a:p>
            <a:pPr marL="396000" indent="-457200"/>
            <a:r>
              <a:rPr lang="ja-JP" altLang="en-US" sz="1200" dirty="0" smtClean="0">
                <a:solidFill>
                  <a:schemeClr val="tx1"/>
                </a:solidFill>
              </a:rPr>
              <a:t>　　　　支援</a:t>
            </a:r>
            <a:r>
              <a:rPr lang="ja-JP" altLang="en-US" sz="1200" dirty="0">
                <a:solidFill>
                  <a:schemeClr val="tx1"/>
                </a:solidFill>
              </a:rPr>
              <a:t>を受けて人材確保につながった企業数：</a:t>
            </a:r>
            <a:r>
              <a:rPr lang="en-US" altLang="ja-JP" sz="1200" dirty="0">
                <a:solidFill>
                  <a:schemeClr val="tx1"/>
                </a:solidFill>
              </a:rPr>
              <a:t>200</a:t>
            </a:r>
            <a:r>
              <a:rPr lang="ja-JP" altLang="en-US" sz="1200" dirty="0">
                <a:solidFill>
                  <a:schemeClr val="tx1"/>
                </a:solidFill>
              </a:rPr>
              <a:t>社</a:t>
            </a:r>
            <a:r>
              <a:rPr lang="en-US" altLang="ja-JP" sz="1200" dirty="0">
                <a:solidFill>
                  <a:schemeClr val="tx1"/>
                </a:solidFill>
              </a:rPr>
              <a:t>【H31.3】</a:t>
            </a:r>
          </a:p>
        </p:txBody>
      </p:sp>
      <p:sp>
        <p:nvSpPr>
          <p:cNvPr id="15" name="正方形/長方形 14"/>
          <p:cNvSpPr/>
          <p:nvPr/>
        </p:nvSpPr>
        <p:spPr>
          <a:xfrm>
            <a:off x="179512" y="1124744"/>
            <a:ext cx="8460940" cy="307777"/>
          </a:xfrm>
          <a:prstGeom prst="rect">
            <a:avLst/>
          </a:prstGeom>
        </p:spPr>
        <p:txBody>
          <a:bodyPr wrap="square">
            <a:spAutoFit/>
          </a:bodyPr>
          <a:lstStyle/>
          <a:p>
            <a:pPr marL="179388"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２）女性の活躍</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59532" y="4581128"/>
            <a:ext cx="8460940" cy="112338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新</a:t>
            </a:r>
            <a:r>
              <a:rPr lang="ja-JP" altLang="en-US" sz="1400" b="1" dirty="0"/>
              <a:t>子育て支援交付金</a:t>
            </a:r>
            <a:r>
              <a:rPr lang="en-US" altLang="ja-JP" sz="1400" b="1" dirty="0"/>
              <a:t>	</a:t>
            </a:r>
            <a:r>
              <a:rPr lang="en-US" altLang="ja-JP" sz="1400" dirty="0"/>
              <a:t>		</a:t>
            </a:r>
            <a:r>
              <a:rPr lang="ja-JP" altLang="en-US" sz="1400" dirty="0" smtClean="0"/>
              <a:t>（</a:t>
            </a:r>
            <a:r>
              <a:rPr lang="en-US" altLang="ja-JP" sz="1400" dirty="0" smtClean="0"/>
              <a:t>3,047,512</a:t>
            </a:r>
            <a:r>
              <a:rPr lang="ja-JP" altLang="en-US" sz="1400" dirty="0" smtClean="0"/>
              <a:t>）　　　　</a:t>
            </a:r>
            <a:r>
              <a:rPr lang="en-US" altLang="ja-JP" sz="1400" dirty="0" smtClean="0"/>
              <a:t>【</a:t>
            </a:r>
            <a:r>
              <a:rPr lang="ja-JP" altLang="en-US" sz="1400" dirty="0" smtClean="0"/>
              <a:t>企業版ふるさと納税</a:t>
            </a:r>
            <a:r>
              <a:rPr lang="en-US" altLang="ja-JP" sz="1400" dirty="0" smtClean="0"/>
              <a:t>】</a:t>
            </a:r>
            <a:endParaRPr lang="en-US" altLang="ja-JP" sz="1400" dirty="0"/>
          </a:p>
          <a:p>
            <a:pPr marL="180000" indent="-457200" algn="just"/>
            <a:r>
              <a:rPr lang="ja-JP" altLang="en-US" sz="1400" dirty="0"/>
              <a:t>　　若い世代の子育ての希望が実現できる環境整備の一環として、府内市町村における子育て支援の充実を図るため、子ども・子育て支援新制度の実施に合わせ、新たな交付金制度を創設し、就学前の子育て支援、就学後の子育て支援、ひとり親家庭への支援等を促進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ja-JP" altLang="en-US" sz="1100" dirty="0" smtClean="0"/>
          </a:p>
        </p:txBody>
      </p:sp>
      <p:sp>
        <p:nvSpPr>
          <p:cNvPr id="17" name="正方形/長方形 16"/>
          <p:cNvSpPr/>
          <p:nvPr/>
        </p:nvSpPr>
        <p:spPr>
          <a:xfrm>
            <a:off x="208361" y="4293096"/>
            <a:ext cx="8460940" cy="307777"/>
          </a:xfrm>
          <a:prstGeom prst="rect">
            <a:avLst/>
          </a:prstGeom>
          <a:noFill/>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結婚・妊娠・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出産</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・子育て環境の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712417" y="5733256"/>
            <a:ext cx="7992888" cy="64807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：子どもを大阪で育ててよかったと思っている府民の割合：前年度を</a:t>
            </a:r>
            <a:r>
              <a:rPr lang="ja-JP" altLang="en-US" sz="1200" dirty="0" smtClean="0">
                <a:solidFill>
                  <a:schemeClr val="tx1"/>
                </a:solidFill>
              </a:rPr>
              <a:t>上回る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参考）</a:t>
            </a:r>
            <a:r>
              <a:rPr lang="en-US" altLang="ja-JP" sz="1200" dirty="0">
                <a:solidFill>
                  <a:schemeClr val="tx1"/>
                </a:solidFill>
              </a:rPr>
              <a:t>H24.3</a:t>
            </a:r>
            <a:r>
              <a:rPr lang="ja-JP" altLang="en-US" sz="1200" dirty="0">
                <a:solidFill>
                  <a:schemeClr val="tx1"/>
                </a:solidFill>
              </a:rPr>
              <a:t>：</a:t>
            </a:r>
            <a:r>
              <a:rPr lang="en-US" altLang="ja-JP" sz="1200" dirty="0">
                <a:solidFill>
                  <a:schemeClr val="tx1"/>
                </a:solidFill>
              </a:rPr>
              <a:t>49.1</a:t>
            </a:r>
            <a:r>
              <a:rPr lang="ja-JP" altLang="en-US" sz="1200" dirty="0" smtClean="0">
                <a:solidFill>
                  <a:schemeClr val="tx1"/>
                </a:solidFill>
              </a:rPr>
              <a:t>％　　</a:t>
            </a:r>
            <a:r>
              <a:rPr lang="en-US" altLang="ja-JP" sz="1200" dirty="0" smtClean="0">
                <a:solidFill>
                  <a:schemeClr val="tx1"/>
                </a:solidFill>
              </a:rPr>
              <a:t>H25.3</a:t>
            </a:r>
            <a:r>
              <a:rPr lang="ja-JP" altLang="en-US" sz="1200" dirty="0">
                <a:solidFill>
                  <a:schemeClr val="tx1"/>
                </a:solidFill>
              </a:rPr>
              <a:t>：</a:t>
            </a:r>
            <a:r>
              <a:rPr lang="en-US" altLang="ja-JP" sz="1200" dirty="0">
                <a:solidFill>
                  <a:schemeClr val="tx1"/>
                </a:solidFill>
              </a:rPr>
              <a:t>44.0</a:t>
            </a:r>
            <a:r>
              <a:rPr lang="ja-JP" altLang="en-US" sz="1200" dirty="0" smtClean="0">
                <a:solidFill>
                  <a:schemeClr val="tx1"/>
                </a:solidFill>
              </a:rPr>
              <a:t>％　　</a:t>
            </a:r>
            <a:r>
              <a:rPr lang="en-US" altLang="ja-JP" sz="1200" dirty="0" smtClean="0">
                <a:solidFill>
                  <a:schemeClr val="tx1"/>
                </a:solidFill>
              </a:rPr>
              <a:t>H26.3</a:t>
            </a:r>
            <a:r>
              <a:rPr lang="ja-JP" altLang="en-US" sz="1200" dirty="0" smtClean="0">
                <a:solidFill>
                  <a:schemeClr val="tx1"/>
                </a:solidFill>
              </a:rPr>
              <a:t>：</a:t>
            </a:r>
            <a:r>
              <a:rPr lang="en-US" altLang="ja-JP" sz="1200" dirty="0">
                <a:solidFill>
                  <a:schemeClr val="tx1"/>
                </a:solidFill>
              </a:rPr>
              <a:t>57.9</a:t>
            </a:r>
            <a:r>
              <a:rPr lang="ja-JP" altLang="en-US" sz="1200" dirty="0" smtClean="0">
                <a:solidFill>
                  <a:schemeClr val="tx1"/>
                </a:solidFill>
              </a:rPr>
              <a:t>％　　</a:t>
            </a:r>
            <a:r>
              <a:rPr lang="en-US" altLang="ja-JP" sz="1200" dirty="0" smtClean="0">
                <a:solidFill>
                  <a:schemeClr val="tx1"/>
                </a:solidFill>
              </a:rPr>
              <a:t>H27.3</a:t>
            </a:r>
            <a:r>
              <a:rPr lang="ja-JP" altLang="en-US" sz="1200" dirty="0">
                <a:solidFill>
                  <a:schemeClr val="tx1"/>
                </a:solidFill>
              </a:rPr>
              <a:t>：</a:t>
            </a:r>
            <a:r>
              <a:rPr lang="en-US" altLang="ja-JP" sz="1200" dirty="0">
                <a:solidFill>
                  <a:schemeClr val="tx1"/>
                </a:solidFill>
              </a:rPr>
              <a:t>55.8</a:t>
            </a:r>
            <a:r>
              <a:rPr lang="ja-JP" altLang="en-US" sz="1200" dirty="0" smtClean="0">
                <a:solidFill>
                  <a:schemeClr val="tx1"/>
                </a:solidFill>
              </a:rPr>
              <a:t>％　　</a:t>
            </a:r>
            <a:r>
              <a:rPr lang="en-US" altLang="ja-JP" sz="1200" dirty="0" smtClean="0">
                <a:solidFill>
                  <a:schemeClr val="tx1"/>
                </a:solidFill>
              </a:rPr>
              <a:t>H28.3</a:t>
            </a:r>
            <a:r>
              <a:rPr lang="ja-JP" altLang="en-US" sz="1200" dirty="0">
                <a:solidFill>
                  <a:schemeClr val="tx1"/>
                </a:solidFill>
              </a:rPr>
              <a:t>：</a:t>
            </a:r>
            <a:r>
              <a:rPr lang="en-US" altLang="ja-JP" sz="1200" dirty="0">
                <a:solidFill>
                  <a:schemeClr val="tx1"/>
                </a:solidFill>
              </a:rPr>
              <a:t>63.6</a:t>
            </a:r>
            <a:r>
              <a:rPr lang="ja-JP" altLang="en-US" sz="1200" dirty="0">
                <a:solidFill>
                  <a:schemeClr val="tx1"/>
                </a:solidFill>
              </a:rPr>
              <a:t>％</a:t>
            </a:r>
          </a:p>
        </p:txBody>
      </p:sp>
    </p:spTree>
    <p:extLst>
      <p:ext uri="{BB962C8B-B14F-4D97-AF65-F5344CB8AC3E}">
        <p14:creationId xmlns:p14="http://schemas.microsoft.com/office/powerpoint/2010/main" val="85804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3</a:t>
            </a:fld>
            <a:endParaRPr lang="ja-JP" altLang="en-US" dirty="0">
              <a:solidFill>
                <a:prstClr val="black"/>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359532" y="1484784"/>
            <a:ext cx="8460940" cy="116955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ハートフル企業農の参入促進</a:t>
            </a:r>
            <a:r>
              <a:rPr lang="ja-JP" altLang="en-US" sz="1400" b="1" dirty="0" smtClean="0"/>
              <a:t>事業</a:t>
            </a:r>
            <a:r>
              <a:rPr lang="en-US" altLang="ja-JP" sz="1400" b="1" dirty="0" smtClean="0"/>
              <a:t>		</a:t>
            </a:r>
            <a:r>
              <a:rPr lang="ja-JP" altLang="en-US" sz="1400" dirty="0" smtClean="0"/>
              <a:t>（</a:t>
            </a:r>
            <a:r>
              <a:rPr lang="en-US" altLang="ja-JP" sz="1400" dirty="0" smtClean="0"/>
              <a:t>11,157</a:t>
            </a:r>
            <a:r>
              <a:rPr lang="ja-JP" altLang="en-US" sz="1400" dirty="0" smtClean="0"/>
              <a:t>）</a:t>
            </a:r>
            <a:endParaRPr lang="en-US" altLang="ja-JP" sz="1400" dirty="0"/>
          </a:p>
          <a:p>
            <a:pPr marL="180000" indent="-457200" algn="just"/>
            <a:r>
              <a:rPr lang="ja-JP" altLang="en-US" sz="1400" dirty="0" smtClean="0"/>
              <a:t>　　</a:t>
            </a:r>
            <a:r>
              <a:rPr lang="ja-JP" altLang="en-US" sz="1400" dirty="0"/>
              <a:t>社会の高齢化・成熟化の進展に伴って「農」に関するニーズが増加・多様化し、農と福祉の連携による</a:t>
            </a:r>
            <a:r>
              <a:rPr lang="ja-JP" altLang="en-US" sz="1400" dirty="0" err="1"/>
              <a:t>障がい</a:t>
            </a:r>
            <a:r>
              <a:rPr lang="ja-JP" altLang="en-US" sz="1400" dirty="0"/>
              <a:t>者の就労や雇用等を目的として農園開設等が増加している中、農と福祉等各分野の連携強化により企業等の障がい者雇用による新規農業参入を促進し、農の分野における障がい者の就労・雇用の促進及び多様な担い手の育成・確保による都市農業の振興、農空間の保全を図る。 </a:t>
            </a:r>
            <a:r>
              <a:rPr lang="ja-JP" altLang="en-US" sz="1400" dirty="0" smtClean="0"/>
              <a:t>　　　　　　　　　　　　　　　　　</a:t>
            </a: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8" name="正方形/長方形 17"/>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次代</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を担う人づくり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726795" y="2654335"/>
            <a:ext cx="7992888" cy="50405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err="1" smtClean="0"/>
              <a:t>障</a:t>
            </a:r>
            <a:r>
              <a:rPr lang="ja-JP" altLang="en-US" sz="1200" dirty="0" err="1"/>
              <a:t>がい</a:t>
            </a:r>
            <a:r>
              <a:rPr lang="ja-JP" altLang="en-US" sz="1200" dirty="0"/>
              <a:t>者雇用に取り組む、 </a:t>
            </a:r>
            <a:r>
              <a:rPr lang="ja-JP" altLang="en-US" sz="1200" dirty="0" smtClean="0"/>
              <a:t>新規</a:t>
            </a:r>
            <a:r>
              <a:rPr lang="ja-JP" altLang="en-US" sz="1200" dirty="0"/>
              <a:t>参入企業等：</a:t>
            </a:r>
            <a:r>
              <a:rPr lang="en-US" altLang="ja-JP" sz="1200" dirty="0"/>
              <a:t>19</a:t>
            </a:r>
            <a:r>
              <a:rPr lang="ja-JP" altLang="en-US" sz="1200" dirty="0"/>
              <a:t>事業所</a:t>
            </a:r>
            <a:r>
              <a:rPr lang="en-US" altLang="ja-JP" sz="1200" dirty="0"/>
              <a:t>/5</a:t>
            </a:r>
            <a:r>
              <a:rPr lang="ja-JP" altLang="en-US" sz="1200" dirty="0" smtClean="0"/>
              <a:t>年間 </a:t>
            </a:r>
            <a:r>
              <a:rPr lang="en-US" altLang="ja-JP" sz="1200" dirty="0" smtClean="0"/>
              <a:t>【H28</a:t>
            </a:r>
            <a:r>
              <a:rPr lang="ja-JP" altLang="en-US" sz="1200" dirty="0"/>
              <a:t>～</a:t>
            </a:r>
            <a:r>
              <a:rPr lang="en-US" altLang="ja-JP" sz="1200" dirty="0" smtClean="0"/>
              <a:t>32</a:t>
            </a:r>
            <a:r>
              <a:rPr lang="ja-JP" altLang="en-US" sz="1200" dirty="0" smtClean="0"/>
              <a:t>年度</a:t>
            </a:r>
            <a:r>
              <a:rPr lang="en-US" altLang="ja-JP" sz="1200" dirty="0" smtClean="0"/>
              <a:t>】</a:t>
            </a:r>
            <a:r>
              <a:rPr lang="ja-JP" altLang="en-US" sz="1200" dirty="0" smtClean="0"/>
              <a:t> </a:t>
            </a:r>
            <a:endParaRPr lang="ja-JP" altLang="en-US" sz="1200" dirty="0"/>
          </a:p>
          <a:p>
            <a:pPr marL="396000" indent="-457200"/>
            <a:r>
              <a:rPr lang="ja-JP" altLang="en-US" sz="1200" dirty="0" smtClean="0"/>
              <a:t>　　　　　　　　　　　　　　　　　　　　　既参入事</a:t>
            </a:r>
            <a:r>
              <a:rPr lang="ja-JP" altLang="en-US" sz="1200" dirty="0"/>
              <a:t>業者の雇用拡大：</a:t>
            </a:r>
            <a:r>
              <a:rPr lang="en-US" altLang="ja-JP" sz="1200" dirty="0"/>
              <a:t>12</a:t>
            </a:r>
            <a:r>
              <a:rPr lang="ja-JP" altLang="en-US" sz="1200" dirty="0"/>
              <a:t>人以上</a:t>
            </a:r>
            <a:r>
              <a:rPr lang="en-US" altLang="ja-JP" sz="1200" dirty="0"/>
              <a:t>/5</a:t>
            </a:r>
            <a:r>
              <a:rPr lang="ja-JP" altLang="en-US" sz="1200" dirty="0" smtClean="0"/>
              <a:t>年間 </a:t>
            </a:r>
            <a:r>
              <a:rPr lang="en-US" altLang="ja-JP" sz="1200" dirty="0" smtClean="0"/>
              <a:t>【</a:t>
            </a:r>
            <a:r>
              <a:rPr lang="en-US" altLang="ja-JP" sz="1200" dirty="0"/>
              <a:t>H28</a:t>
            </a:r>
            <a:r>
              <a:rPr lang="ja-JP" altLang="en-US" sz="1200" dirty="0"/>
              <a:t>～</a:t>
            </a:r>
            <a:r>
              <a:rPr lang="en-US" altLang="ja-JP" sz="1200" dirty="0"/>
              <a:t>32</a:t>
            </a:r>
            <a:r>
              <a:rPr lang="ja-JP" altLang="en-US" sz="1200" dirty="0"/>
              <a:t>年度</a:t>
            </a:r>
            <a:r>
              <a:rPr lang="en-US" altLang="ja-JP" sz="1200" dirty="0"/>
              <a:t>】</a:t>
            </a:r>
            <a:r>
              <a:rPr lang="ja-JP" altLang="en-US" sz="1200" dirty="0" smtClean="0"/>
              <a:t> </a:t>
            </a:r>
            <a:endParaRPr lang="ja-JP" altLang="en-US" sz="1200" dirty="0"/>
          </a:p>
        </p:txBody>
      </p:sp>
      <p:sp>
        <p:nvSpPr>
          <p:cNvPr id="14" name="正方形/長方形 13"/>
          <p:cNvSpPr/>
          <p:nvPr/>
        </p:nvSpPr>
        <p:spPr>
          <a:xfrm>
            <a:off x="215516" y="3356992"/>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59532" y="3680445"/>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ひとり親家庭等自立支援</a:t>
            </a:r>
            <a:r>
              <a:rPr lang="ja-JP" altLang="en-US" sz="1400" b="1" dirty="0" smtClean="0"/>
              <a:t>事業</a:t>
            </a:r>
            <a:r>
              <a:rPr lang="en-US" altLang="ja-JP" sz="1400" b="1" dirty="0" smtClean="0"/>
              <a:t>	</a:t>
            </a:r>
            <a:r>
              <a:rPr lang="ja-JP" altLang="en-US" sz="1400" b="1" dirty="0"/>
              <a:t>　</a:t>
            </a:r>
            <a:r>
              <a:rPr lang="ja-JP" altLang="en-US" sz="1400" b="1" dirty="0" smtClean="0"/>
              <a:t>　　　　　　</a:t>
            </a:r>
            <a:r>
              <a:rPr lang="en-US" altLang="ja-JP" sz="1400" b="1" dirty="0" smtClean="0"/>
              <a:t>		</a:t>
            </a:r>
            <a:r>
              <a:rPr lang="ja-JP" altLang="en-US" sz="1400" dirty="0" smtClean="0"/>
              <a:t>（</a:t>
            </a:r>
            <a:r>
              <a:rPr lang="en-US" altLang="ja-JP" sz="1400" dirty="0"/>
              <a:t> 17,143 </a:t>
            </a:r>
            <a:r>
              <a:rPr lang="ja-JP" altLang="en-US" sz="1400" dirty="0" smtClean="0"/>
              <a:t>）</a:t>
            </a:r>
            <a:endParaRPr lang="en-US" altLang="ja-JP" sz="1400" dirty="0"/>
          </a:p>
          <a:p>
            <a:pPr marL="180000" indent="-457200" algn="just"/>
            <a:r>
              <a:rPr lang="ja-JP" altLang="en-US" sz="1400" dirty="0" smtClean="0"/>
              <a:t>　　</a:t>
            </a:r>
            <a:r>
              <a:rPr lang="ja-JP" altLang="en-US" sz="1400" dirty="0"/>
              <a:t>ひとり親家庭の父母等の生活の安定のため、生活援助、保育サービスが必要な場合に家庭生活支援員を派遣するとともに、ひとり親家庭の子どもに対し、学習支援の取組などを支援する。</a:t>
            </a:r>
          </a:p>
        </p:txBody>
      </p:sp>
      <p:sp>
        <p:nvSpPr>
          <p:cNvPr id="22" name="正方形/長方形 21"/>
          <p:cNvSpPr/>
          <p:nvPr/>
        </p:nvSpPr>
        <p:spPr>
          <a:xfrm>
            <a:off x="359532" y="4563125"/>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子ども</a:t>
            </a:r>
            <a:r>
              <a:rPr lang="ja-JP" altLang="en-US" sz="1400" b="1" dirty="0"/>
              <a:t>の未来応援ネットワークモデル</a:t>
            </a:r>
            <a:r>
              <a:rPr lang="ja-JP" altLang="en-US" sz="1400" b="1" dirty="0" smtClean="0"/>
              <a:t>事業</a:t>
            </a:r>
            <a:r>
              <a:rPr lang="en-US" altLang="ja-JP" sz="1400" b="1" dirty="0"/>
              <a:t>	</a:t>
            </a:r>
            <a:r>
              <a:rPr lang="en-US" altLang="ja-JP" sz="1400" b="1" dirty="0" smtClean="0"/>
              <a:t>	</a:t>
            </a:r>
            <a:r>
              <a:rPr lang="ja-JP" altLang="en-US" sz="1400" dirty="0" smtClean="0"/>
              <a:t>（</a:t>
            </a:r>
            <a:r>
              <a:rPr lang="en-US" altLang="ja-JP" sz="1400" dirty="0" smtClean="0"/>
              <a:t>7,245</a:t>
            </a:r>
            <a:r>
              <a:rPr lang="ja-JP" altLang="en-US" sz="1400" dirty="0" smtClean="0"/>
              <a:t>）</a:t>
            </a:r>
            <a:endParaRPr lang="en-US" altLang="ja-JP" sz="1400" dirty="0"/>
          </a:p>
          <a:p>
            <a:pPr marL="180000" indent="-457200" algn="just"/>
            <a:r>
              <a:rPr lang="ja-JP" altLang="en-US" sz="1400" dirty="0" smtClean="0"/>
              <a:t>　　</a:t>
            </a:r>
            <a:r>
              <a:rPr lang="ja-JP" altLang="en-US" sz="1400" dirty="0"/>
              <a:t>支援の必要な子どもがもれなく救われるようにセーフティネットを強化するため、スクールソーシャルワーカーやコミュニティソーシャルワーカーに加え、地域の人材等を活用し、支援を要する子どもの発見から対策の実施、見守りまでをトータルでサポートするモデルを構築する。</a:t>
            </a:r>
            <a:endParaRPr lang="en-US" altLang="ja-JP" sz="1100" dirty="0"/>
          </a:p>
        </p:txBody>
      </p:sp>
    </p:spTree>
    <p:extLst>
      <p:ext uri="{BB962C8B-B14F-4D97-AF65-F5344CB8AC3E}">
        <p14:creationId xmlns:p14="http://schemas.microsoft.com/office/powerpoint/2010/main" val="91990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4</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3" name="正方形/長方形 12"/>
          <p:cNvSpPr/>
          <p:nvPr/>
        </p:nvSpPr>
        <p:spPr>
          <a:xfrm>
            <a:off x="359532" y="1484784"/>
            <a:ext cx="8390495" cy="1384995"/>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大阪府市医療戦略推進</a:t>
            </a:r>
            <a:r>
              <a:rPr lang="zh-TW" altLang="en-US" sz="1400" b="1" dirty="0" smtClean="0"/>
              <a:t>事業</a:t>
            </a:r>
            <a:r>
              <a:rPr lang="ja-JP" altLang="en-US" sz="1400" b="1" dirty="0" smtClean="0"/>
              <a:t>　　　　　　　　　　　　　　　　　　　</a:t>
            </a:r>
            <a:r>
              <a:rPr lang="ja-JP" altLang="en-US" sz="1400" dirty="0" smtClean="0"/>
              <a:t>（</a:t>
            </a:r>
            <a:r>
              <a:rPr lang="en-US" altLang="ja-JP" sz="1400" dirty="0" smtClean="0"/>
              <a:t>406</a:t>
            </a:r>
            <a:r>
              <a:rPr lang="ja-JP" altLang="en-US" sz="1400" dirty="0" smtClean="0"/>
              <a:t>）　　　　　　　　　　</a:t>
            </a:r>
            <a:r>
              <a:rPr lang="en-US" altLang="ja-JP" sz="1400" dirty="0" smtClean="0"/>
              <a:t>【</a:t>
            </a:r>
            <a:r>
              <a:rPr lang="ja-JP" altLang="en-US" sz="1400" dirty="0" smtClean="0"/>
              <a:t>企業版ふるさと納税</a:t>
            </a:r>
            <a:r>
              <a:rPr lang="en-US" altLang="ja-JP" sz="1400" dirty="0" smtClean="0"/>
              <a:t>】</a:t>
            </a:r>
            <a:endParaRPr lang="en-US" altLang="ja-JP" sz="1400" dirty="0"/>
          </a:p>
          <a:p>
            <a:pPr marL="180000" indent="-457200" algn="just"/>
            <a:r>
              <a:rPr lang="ja-JP" altLang="en-US" sz="1400" dirty="0" smtClean="0"/>
              <a:t>　　</a:t>
            </a:r>
            <a:r>
              <a:rPr lang="ja-JP" altLang="en-US" sz="1400" dirty="0"/>
              <a:t>大阪府市医療戦略会議提言で示された７つの戦略のうちの一つである「スマートエイジング・シティ」の取組みを府内に広く普及させるため、先行モデル３地域の取組事例を</a:t>
            </a:r>
            <a:r>
              <a:rPr lang="ja-JP" altLang="en-US" sz="1400" dirty="0" smtClean="0"/>
              <a:t>紹介するなど、</a:t>
            </a:r>
            <a:r>
              <a:rPr lang="ja-JP" altLang="en-US" sz="1400" dirty="0"/>
              <a:t>健康寿命の延伸と住民のＱＯＬの向上に向け</a:t>
            </a:r>
            <a:r>
              <a:rPr lang="ja-JP" altLang="en-US" sz="1400" dirty="0" smtClean="0"/>
              <a:t>、</a:t>
            </a:r>
            <a:r>
              <a:rPr lang="ja-JP" altLang="en-US" sz="1400" dirty="0"/>
              <a:t>市町村、医療機関、関係団体等によるまちづくりへの参画のきっかけづくりを図る。</a:t>
            </a:r>
            <a:endParaRPr lang="en-US" altLang="ja-JP" sz="1400" dirty="0"/>
          </a:p>
          <a:p>
            <a:pPr marL="180000" indent="-457200" algn="r"/>
            <a:r>
              <a:rPr lang="ja-JP" altLang="en-US" sz="1400" dirty="0"/>
              <a:t>　</a:t>
            </a:r>
            <a:r>
              <a:rPr lang="en-US" altLang="ja-JP" sz="1100" dirty="0"/>
              <a:t>※</a:t>
            </a:r>
            <a:r>
              <a:rPr lang="ja-JP" altLang="en-US" sz="1100" dirty="0"/>
              <a:t>　地方</a:t>
            </a:r>
            <a:r>
              <a:rPr lang="ja-JP" altLang="en-US" sz="1100" dirty="0" smtClean="0"/>
              <a:t>創生加速化交付</a:t>
            </a:r>
            <a:r>
              <a:rPr lang="ja-JP" altLang="en-US" sz="1100" dirty="0"/>
              <a:t>金（</a:t>
            </a:r>
            <a:r>
              <a:rPr lang="en-US" altLang="ja-JP" sz="1100" dirty="0" smtClean="0"/>
              <a:t>H28</a:t>
            </a:r>
            <a:r>
              <a:rPr lang="ja-JP" altLang="en-US" sz="1100" dirty="0" smtClean="0"/>
              <a:t>年度）</a:t>
            </a:r>
            <a:endParaRPr lang="en-US" altLang="ja-JP" sz="1400" dirty="0"/>
          </a:p>
          <a:p>
            <a:pPr marL="180000" indent="-457200" algn="just"/>
            <a:endParaRPr lang="en-US" altLang="ja-JP" sz="14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正方形/長方形 7"/>
          <p:cNvSpPr/>
          <p:nvPr/>
        </p:nvSpPr>
        <p:spPr>
          <a:xfrm>
            <a:off x="323528" y="3194392"/>
            <a:ext cx="8426500"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第２次健康</a:t>
            </a:r>
            <a:r>
              <a:rPr lang="ja-JP" altLang="en-US" sz="1400" b="1" dirty="0"/>
              <a:t>寿命延伸プロジェクト</a:t>
            </a:r>
            <a:r>
              <a:rPr lang="ja-JP" altLang="en-US" sz="1400" dirty="0"/>
              <a:t>	</a:t>
            </a:r>
            <a:r>
              <a:rPr lang="en-US" altLang="ja-JP" sz="1400" dirty="0" smtClean="0"/>
              <a:t>	</a:t>
            </a:r>
            <a:r>
              <a:rPr lang="ja-JP" altLang="en-US" sz="1400" dirty="0" smtClean="0"/>
              <a:t>（</a:t>
            </a:r>
            <a:r>
              <a:rPr lang="en-US" altLang="ja-JP" sz="1400" dirty="0" smtClean="0"/>
              <a:t>91,043</a:t>
            </a:r>
            <a:r>
              <a:rPr lang="ja-JP" altLang="en-US" sz="1400" dirty="0" smtClean="0"/>
              <a:t>）</a:t>
            </a:r>
            <a:endParaRPr lang="en-US" altLang="ja-JP" sz="1400" dirty="0"/>
          </a:p>
          <a:p>
            <a:pPr marL="180000" indent="-457200" algn="just"/>
            <a:r>
              <a:rPr lang="ja-JP" altLang="en-US" sz="1400" dirty="0" smtClean="0"/>
              <a:t>　　</a:t>
            </a:r>
            <a:r>
              <a:rPr lang="ja-JP" altLang="en-US" sz="1400" dirty="0"/>
              <a:t>健康寿命の延伸をめざし、市町村や医療保険者、大学等と連携しながら、中小企業の健康経営の支援や健康キャンパスづくりのモデル構築など、ライフステージに応じた取組みを推進する。また、府内市町村の健康格差の縮小に向けて、モデル市町村と連携し、分野別のプログラムの開発等を実施する。</a:t>
            </a:r>
            <a:endParaRPr lang="en-US" altLang="ja-JP" sz="1400" dirty="0" smtClean="0"/>
          </a:p>
        </p:txBody>
      </p:sp>
      <p:sp>
        <p:nvSpPr>
          <p:cNvPr id="12" name="正方形/長方形 11"/>
          <p:cNvSpPr/>
          <p:nvPr/>
        </p:nvSpPr>
        <p:spPr>
          <a:xfrm>
            <a:off x="179512" y="117700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（１）健康寿命の延伸</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57139" y="2636911"/>
            <a:ext cx="7992888" cy="459051"/>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：スマートエイジング</a:t>
            </a:r>
            <a:r>
              <a:rPr lang="ja-JP" altLang="en-US" sz="1200" dirty="0">
                <a:solidFill>
                  <a:schemeClr val="tx1"/>
                </a:solidFill>
              </a:rPr>
              <a:t>・シティの理念を踏まえ、新たに事業着手した地域の数：１</a:t>
            </a:r>
            <a:r>
              <a:rPr lang="ja-JP" altLang="en-US" sz="1200" dirty="0" smtClean="0">
                <a:solidFill>
                  <a:schemeClr val="tx1"/>
                </a:solidFill>
              </a:rPr>
              <a:t>地域 </a:t>
            </a:r>
            <a:r>
              <a:rPr lang="en-US" altLang="ja-JP" sz="1200" dirty="0" smtClean="0">
                <a:solidFill>
                  <a:schemeClr val="tx1"/>
                </a:solidFill>
              </a:rPr>
              <a:t>【H32.3</a:t>
            </a:r>
            <a:r>
              <a:rPr lang="en-US" altLang="ja-JP" sz="1200" dirty="0">
                <a:solidFill>
                  <a:schemeClr val="tx1"/>
                </a:solidFill>
              </a:rPr>
              <a:t>】 </a:t>
            </a:r>
            <a:endParaRPr kumimoji="1" lang="ja-JP" altLang="en-US" sz="1200" dirty="0">
              <a:solidFill>
                <a:schemeClr val="tx1"/>
              </a:solidFill>
            </a:endParaRPr>
          </a:p>
        </p:txBody>
      </p:sp>
      <p:sp>
        <p:nvSpPr>
          <p:cNvPr id="16" name="正方形/長方形 15"/>
          <p:cNvSpPr/>
          <p:nvPr/>
        </p:nvSpPr>
        <p:spPr>
          <a:xfrm>
            <a:off x="179514" y="4293096"/>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（２）高齢者等がいきいきと暮らせるまちづくり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9513" y="5460319"/>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（３）あらゆる人が活躍できる「全員参画社会」の実現</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86826" y="4600873"/>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大阪ええまちプロジェクト</a:t>
            </a:r>
            <a:r>
              <a:rPr lang="ja-JP" altLang="en-US" sz="1400" dirty="0"/>
              <a:t>	</a:t>
            </a:r>
            <a:r>
              <a:rPr lang="en-US" altLang="ja-JP" sz="1400" dirty="0" smtClean="0"/>
              <a:t>		</a:t>
            </a:r>
            <a:r>
              <a:rPr lang="ja-JP" altLang="en-US" sz="1400" dirty="0" smtClean="0"/>
              <a:t>（</a:t>
            </a:r>
            <a:r>
              <a:rPr lang="en-US" altLang="ja-JP" sz="1400" dirty="0" smtClean="0"/>
              <a:t>27,407</a:t>
            </a:r>
            <a:r>
              <a:rPr lang="ja-JP" altLang="en-US" sz="1400" dirty="0" smtClean="0"/>
              <a:t>）</a:t>
            </a:r>
            <a:endParaRPr lang="en-US" altLang="ja-JP" sz="1400" dirty="0"/>
          </a:p>
          <a:p>
            <a:pPr marL="180000" indent="-457200" algn="just"/>
            <a:r>
              <a:rPr lang="ja-JP" altLang="en-US" sz="1400" dirty="0" smtClean="0"/>
              <a:t>　　</a:t>
            </a:r>
            <a:r>
              <a:rPr lang="ja-JP" altLang="en-US" sz="1400" dirty="0"/>
              <a:t>地域の多様な主体の支え合いによる地域包括ケアシステムを構築するため、府民の「地域の支え合い活動」参加へ</a:t>
            </a:r>
            <a:r>
              <a:rPr lang="ja-JP" altLang="en-US" sz="1400" dirty="0" smtClean="0"/>
              <a:t>の気運</a:t>
            </a:r>
            <a:r>
              <a:rPr lang="ja-JP" altLang="en-US" sz="1400" dirty="0"/>
              <a:t>の醸成、先進的な活動を行っているＮＰＯ等</a:t>
            </a:r>
            <a:r>
              <a:rPr lang="ja-JP" altLang="en-US" sz="1400" dirty="0" smtClean="0"/>
              <a:t>の</a:t>
            </a:r>
            <a:r>
              <a:rPr lang="ja-JP" altLang="en-US" sz="1400" dirty="0"/>
              <a:t>基盤の強化</a:t>
            </a:r>
            <a:r>
              <a:rPr lang="ja-JP" altLang="en-US" sz="1400" dirty="0" smtClean="0"/>
              <a:t>等</a:t>
            </a:r>
            <a:r>
              <a:rPr lang="ja-JP" altLang="en-US" sz="1400" dirty="0"/>
              <a:t>、総合的に市町村を</a:t>
            </a:r>
            <a:r>
              <a:rPr lang="ja-JP" altLang="en-US" sz="1400" dirty="0" smtClean="0"/>
              <a:t>支援する</a:t>
            </a:r>
            <a:r>
              <a:rPr lang="ja-JP" altLang="en-US" sz="1400" dirty="0"/>
              <a:t>。</a:t>
            </a:r>
          </a:p>
        </p:txBody>
      </p:sp>
      <p:sp>
        <p:nvSpPr>
          <p:cNvPr id="19" name="正方形/長方形 18"/>
          <p:cNvSpPr/>
          <p:nvPr/>
        </p:nvSpPr>
        <p:spPr>
          <a:xfrm>
            <a:off x="395537" y="5786680"/>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民生委員・児童委員活動の見える化プロジェクト</a:t>
            </a:r>
            <a:r>
              <a:rPr lang="en-US" altLang="ja-JP" sz="1400" dirty="0" smtClean="0"/>
              <a:t>	</a:t>
            </a:r>
            <a:r>
              <a:rPr lang="ja-JP" altLang="en-US" sz="1400" dirty="0" smtClean="0"/>
              <a:t>（</a:t>
            </a:r>
            <a:r>
              <a:rPr lang="en-US" altLang="ja-JP" sz="1400" dirty="0" smtClean="0"/>
              <a:t>527</a:t>
            </a:r>
            <a:r>
              <a:rPr lang="ja-JP" altLang="en-US" sz="1400" dirty="0" smtClean="0"/>
              <a:t>）</a:t>
            </a:r>
            <a:endParaRPr lang="en-US" altLang="ja-JP" sz="1400" dirty="0"/>
          </a:p>
          <a:p>
            <a:pPr marL="180000" indent="-457200" algn="just"/>
            <a:r>
              <a:rPr lang="ja-JP" altLang="en-US" sz="1400" dirty="0" smtClean="0"/>
              <a:t>　　</a:t>
            </a:r>
            <a:r>
              <a:rPr lang="ja-JP" altLang="en-US" sz="1400" dirty="0"/>
              <a:t>全国初の大学生を対象とした「民生委員・児童委員」の体験型インターンシップ・プログラム</a:t>
            </a:r>
            <a:r>
              <a:rPr lang="ja-JP" altLang="en-US" sz="1400" dirty="0" smtClean="0"/>
              <a:t>を</a:t>
            </a:r>
            <a:r>
              <a:rPr lang="ja-JP" altLang="en-US" sz="1400" dirty="0"/>
              <a:t>継続</a:t>
            </a:r>
            <a:r>
              <a:rPr lang="ja-JP" altLang="en-US" sz="1400" dirty="0" smtClean="0"/>
              <a:t>実施</a:t>
            </a:r>
            <a:r>
              <a:rPr lang="ja-JP" altLang="en-US" sz="1400" dirty="0"/>
              <a:t>し、認知度の向上と担い手確保を図る。</a:t>
            </a:r>
          </a:p>
        </p:txBody>
      </p:sp>
    </p:spTree>
    <p:extLst>
      <p:ext uri="{BB962C8B-B14F-4D97-AF65-F5344CB8AC3E}">
        <p14:creationId xmlns:p14="http://schemas.microsoft.com/office/powerpoint/2010/main" val="377014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5</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基本目標④：</a:t>
            </a:r>
            <a:r>
              <a:rPr lang="ja-JP" altLang="ja-JP" sz="1600" b="1" dirty="0"/>
              <a:t>安全・安心な地域</a:t>
            </a:r>
            <a:r>
              <a:rPr lang="ja-JP" altLang="en-US" sz="1600" b="1" dirty="0"/>
              <a:t>を</a:t>
            </a:r>
            <a:r>
              <a:rPr lang="ja-JP" altLang="en-US" sz="1600" b="1" dirty="0" smtClean="0"/>
              <a:t>つくる</a:t>
            </a:r>
            <a:endParaRPr lang="ja-JP" altLang="ja-JP" sz="16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431540" y="4221272"/>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400" b="1" dirty="0">
                <a:latin typeface="Meiryo UI" panose="020B0604030504040204" pitchFamily="50" charset="-128"/>
                <a:ea typeface="Meiryo UI" panose="020B0604030504040204" pitchFamily="50" charset="-128"/>
                <a:cs typeface="Meiryo UI" panose="020B0604030504040204" pitchFamily="50" charset="-128"/>
              </a:rPr>
              <a:t>地域維持管理連携支援事業</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28,878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t>道路・河川などの維持管理データの一元管理、ノウハウ集などの維持管理に必要な情報の蓄積・共有とともに、各</a:t>
            </a:r>
            <a:endParaRPr lang="en-US" altLang="ja-JP" sz="1400" dirty="0"/>
          </a:p>
          <a:p>
            <a:r>
              <a:rPr lang="ja-JP" altLang="en-US" sz="1400" dirty="0"/>
              <a:t>　</a:t>
            </a:r>
            <a:r>
              <a:rPr lang="ja-JP" altLang="en-US" sz="1400" dirty="0" smtClean="0"/>
              <a:t> 施設</a:t>
            </a:r>
            <a:r>
              <a:rPr lang="ja-JP" altLang="en-US" sz="1400" dirty="0"/>
              <a:t>の劣化予測やライフサイクルコストの自動算出ができるシステムを構築し、効率的な維持管理につなげる。 </a:t>
            </a:r>
            <a:endParaRPr lang="en-US" altLang="ja-JP" sz="1400" dirty="0" smtClean="0"/>
          </a:p>
          <a:p>
            <a:pPr algn="r"/>
            <a:r>
              <a:rPr lang="ja-JP" altLang="en-US" sz="14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endParaRPr lang="en-US" altLang="ja-JP" sz="1400" dirty="0"/>
          </a:p>
        </p:txBody>
      </p:sp>
      <p:sp>
        <p:nvSpPr>
          <p:cNvPr id="14" name="正方形/長方形 13"/>
          <p:cNvSpPr/>
          <p:nvPr/>
        </p:nvSpPr>
        <p:spPr>
          <a:xfrm>
            <a:off x="179512" y="3905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（２）都市基盤の再構築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3578" y="5206204"/>
            <a:ext cx="7992888" cy="103110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：システム</a:t>
            </a:r>
            <a:r>
              <a:rPr lang="ja-JP" altLang="en-US" sz="1200" dirty="0">
                <a:solidFill>
                  <a:schemeClr val="tx1"/>
                </a:solidFill>
              </a:rPr>
              <a:t>構築</a:t>
            </a:r>
          </a:p>
          <a:p>
            <a:pPr marL="396000" indent="-457200"/>
            <a:r>
              <a:rPr lang="ja-JP" altLang="en-US" sz="1200" dirty="0">
                <a:solidFill>
                  <a:schemeClr val="tx1"/>
                </a:solidFill>
              </a:rPr>
              <a:t>　</a:t>
            </a:r>
            <a:r>
              <a:rPr lang="ja-JP" altLang="en-US" sz="1200" dirty="0" smtClean="0">
                <a:solidFill>
                  <a:schemeClr val="tx1"/>
                </a:solidFill>
              </a:rPr>
              <a:t>　　　　　　道路</a:t>
            </a:r>
            <a:r>
              <a:rPr lang="ja-JP" altLang="en-US" sz="1200" dirty="0">
                <a:solidFill>
                  <a:schemeClr val="tx1"/>
                </a:solidFill>
              </a:rPr>
              <a:t>・港湾</a:t>
            </a:r>
            <a:r>
              <a:rPr lang="ja-JP" altLang="en-US" sz="1200" dirty="0" smtClean="0">
                <a:solidFill>
                  <a:schemeClr val="tx1"/>
                </a:solidFill>
              </a:rPr>
              <a:t>分野 </a:t>
            </a:r>
            <a:r>
              <a:rPr lang="en-US" altLang="ja-JP" sz="1200" dirty="0" smtClean="0">
                <a:solidFill>
                  <a:schemeClr val="tx1"/>
                </a:solidFill>
              </a:rPr>
              <a:t>【H28</a:t>
            </a:r>
            <a:r>
              <a:rPr lang="ja-JP" altLang="en-US" sz="1200" dirty="0">
                <a:solidFill>
                  <a:schemeClr val="tx1"/>
                </a:solidFill>
              </a:rPr>
              <a:t>年度</a:t>
            </a:r>
            <a:r>
              <a:rPr lang="en-US" altLang="ja-JP" sz="1200" dirty="0" smtClean="0">
                <a:solidFill>
                  <a:schemeClr val="tx1"/>
                </a:solidFill>
              </a:rPr>
              <a:t>】</a:t>
            </a:r>
            <a:r>
              <a:rPr lang="ja-JP" altLang="en-US" sz="1200" dirty="0">
                <a:solidFill>
                  <a:schemeClr val="tx1"/>
                </a:solidFill>
              </a:rPr>
              <a:t>　</a:t>
            </a:r>
            <a:r>
              <a:rPr lang="ja-JP" altLang="en-US" sz="1200" dirty="0" smtClean="0">
                <a:solidFill>
                  <a:schemeClr val="tx1"/>
                </a:solidFill>
              </a:rPr>
              <a:t>　公園</a:t>
            </a:r>
            <a:r>
              <a:rPr lang="ja-JP" altLang="en-US" sz="1200" dirty="0">
                <a:solidFill>
                  <a:schemeClr val="tx1"/>
                </a:solidFill>
              </a:rPr>
              <a:t>・海岸</a:t>
            </a:r>
            <a:r>
              <a:rPr lang="ja-JP" altLang="en-US" sz="1200" dirty="0" smtClean="0">
                <a:solidFill>
                  <a:schemeClr val="tx1"/>
                </a:solidFill>
              </a:rPr>
              <a:t>分野 </a:t>
            </a:r>
            <a:r>
              <a:rPr lang="en-US" altLang="ja-JP" sz="1200" dirty="0" smtClean="0">
                <a:solidFill>
                  <a:schemeClr val="tx1"/>
                </a:solidFill>
              </a:rPr>
              <a:t>【H29</a:t>
            </a:r>
            <a:r>
              <a:rPr lang="ja-JP" altLang="en-US" sz="1200" dirty="0">
                <a:solidFill>
                  <a:schemeClr val="tx1"/>
                </a:solidFill>
              </a:rPr>
              <a:t>年度</a:t>
            </a:r>
            <a:r>
              <a:rPr lang="en-US" altLang="ja-JP" sz="1200" dirty="0" smtClean="0">
                <a:solidFill>
                  <a:schemeClr val="tx1"/>
                </a:solidFill>
              </a:rPr>
              <a:t>】</a:t>
            </a:r>
            <a:r>
              <a:rPr lang="ja-JP" altLang="en-US" sz="1200" dirty="0" smtClean="0">
                <a:solidFill>
                  <a:schemeClr val="tx1"/>
                </a:solidFill>
              </a:rPr>
              <a:t> 　　河川分野</a:t>
            </a:r>
            <a:r>
              <a:rPr lang="ja-JP" altLang="en-US" sz="1200" dirty="0">
                <a:solidFill>
                  <a:schemeClr val="tx1"/>
                </a:solidFill>
              </a:rPr>
              <a:t> </a:t>
            </a:r>
            <a:r>
              <a:rPr lang="en-US" altLang="ja-JP" sz="1200" dirty="0" smtClean="0">
                <a:solidFill>
                  <a:schemeClr val="tx1"/>
                </a:solidFill>
              </a:rPr>
              <a:t>【H30</a:t>
            </a:r>
            <a:r>
              <a:rPr lang="ja-JP" altLang="en-US" sz="1200" dirty="0">
                <a:solidFill>
                  <a:schemeClr val="tx1"/>
                </a:solidFill>
              </a:rPr>
              <a:t>年度</a:t>
            </a:r>
            <a:r>
              <a:rPr lang="en-US" altLang="ja-JP" sz="1200" dirty="0" smtClean="0">
                <a:solidFill>
                  <a:schemeClr val="tx1"/>
                </a:solidFill>
              </a:rPr>
              <a:t>】</a:t>
            </a:r>
            <a:endParaRPr lang="ja-JP" altLang="en-US" sz="1200" dirty="0">
              <a:solidFill>
                <a:schemeClr val="tx1"/>
              </a:solidFill>
            </a:endParaRPr>
          </a:p>
          <a:p>
            <a:pPr marL="396000" indent="-457200"/>
            <a:r>
              <a:rPr lang="ja-JP" altLang="en-US" sz="1200" dirty="0" smtClean="0">
                <a:solidFill>
                  <a:schemeClr val="tx1"/>
                </a:solidFill>
              </a:rPr>
              <a:t>　　　　点検</a:t>
            </a:r>
            <a:r>
              <a:rPr lang="ja-JP" altLang="en-US" sz="1200" dirty="0">
                <a:solidFill>
                  <a:schemeClr val="tx1"/>
                </a:solidFill>
              </a:rPr>
              <a:t>結果のデータ蓄積</a:t>
            </a:r>
          </a:p>
          <a:p>
            <a:pPr marL="396000" indent="-457200"/>
            <a:r>
              <a:rPr lang="ja-JP" altLang="en-US" sz="1200" dirty="0">
                <a:solidFill>
                  <a:schemeClr val="tx1"/>
                </a:solidFill>
              </a:rPr>
              <a:t>　</a:t>
            </a:r>
            <a:r>
              <a:rPr lang="ja-JP" altLang="en-US" sz="1200" dirty="0" smtClean="0">
                <a:solidFill>
                  <a:schemeClr val="tx1"/>
                </a:solidFill>
              </a:rPr>
              <a:t>　　　　　　府</a:t>
            </a:r>
            <a:r>
              <a:rPr lang="ja-JP" altLang="en-US" sz="1200" dirty="0">
                <a:solidFill>
                  <a:schemeClr val="tx1"/>
                </a:solidFill>
              </a:rPr>
              <a:t>管理道路橋梁：約</a:t>
            </a:r>
            <a:r>
              <a:rPr lang="en-US" altLang="ja-JP" sz="1200" dirty="0" smtClean="0">
                <a:solidFill>
                  <a:schemeClr val="tx1"/>
                </a:solidFill>
              </a:rPr>
              <a:t>2,200</a:t>
            </a:r>
            <a:r>
              <a:rPr lang="ja-JP" altLang="en-US" sz="1200" dirty="0" smtClean="0">
                <a:solidFill>
                  <a:schemeClr val="tx1"/>
                </a:solidFill>
              </a:rPr>
              <a:t>橋 </a:t>
            </a:r>
            <a:r>
              <a:rPr lang="en-US" altLang="ja-JP" sz="1200" dirty="0" smtClean="0">
                <a:solidFill>
                  <a:schemeClr val="tx1"/>
                </a:solidFill>
              </a:rPr>
              <a:t>【H30</a:t>
            </a:r>
            <a:r>
              <a:rPr lang="ja-JP" altLang="en-US" sz="1200" dirty="0" smtClean="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）安全・安心の確保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95536" y="148478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防潮堤液状化対策（津波・高潮対策、漁港整備保全</a:t>
            </a:r>
            <a:r>
              <a:rPr lang="ja-JP" altLang="en-US" sz="1400" b="1" dirty="0" smtClean="0"/>
              <a:t>）</a:t>
            </a:r>
            <a:r>
              <a:rPr lang="en-US" altLang="ja-JP" sz="1400" dirty="0" smtClean="0"/>
              <a:t>	</a:t>
            </a:r>
            <a:r>
              <a:rPr lang="ja-JP" altLang="en-US" sz="1400" dirty="0" smtClean="0"/>
              <a:t>（</a:t>
            </a:r>
            <a:r>
              <a:rPr lang="en-US" altLang="ja-JP" sz="1400" dirty="0" smtClean="0"/>
              <a:t>11,883,000</a:t>
            </a:r>
            <a:r>
              <a:rPr lang="ja-JP" altLang="en-US" sz="1400" dirty="0" smtClean="0"/>
              <a:t>）</a:t>
            </a:r>
            <a:endParaRPr lang="en-US" altLang="ja-JP" sz="1400" dirty="0"/>
          </a:p>
          <a:p>
            <a:pPr marL="180000" indent="-457200" algn="just"/>
            <a:r>
              <a:rPr lang="ja-JP" altLang="en-US" sz="1400" dirty="0" smtClean="0"/>
              <a:t>　　</a:t>
            </a:r>
            <a:r>
              <a:rPr lang="ja-JP" altLang="en-US" sz="1400" dirty="0"/>
              <a:t>南海トラフ巨大地震に伴う液状化により沈下する恐れがある防潮堤等について、浸水被害が想定される区間において、緊急性の高い箇所から地盤改良工事等を実施。</a:t>
            </a:r>
            <a:endParaRPr lang="en-US" altLang="ja-JP" sz="1100" dirty="0"/>
          </a:p>
        </p:txBody>
      </p:sp>
      <p:sp>
        <p:nvSpPr>
          <p:cNvPr id="17" name="正方形/長方形 16"/>
          <p:cNvSpPr/>
          <p:nvPr/>
        </p:nvSpPr>
        <p:spPr>
          <a:xfrm>
            <a:off x="395536" y="2564904"/>
            <a:ext cx="8289631"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密集住宅市街地整備促進</a:t>
            </a:r>
            <a:r>
              <a:rPr lang="zh-TW" altLang="en-US" sz="1400" b="1" dirty="0" smtClean="0"/>
              <a:t>事業</a:t>
            </a:r>
            <a:r>
              <a:rPr lang="ja-JP" altLang="en-US" sz="1400" b="1" dirty="0" smtClean="0"/>
              <a:t>　　</a:t>
            </a:r>
            <a:r>
              <a:rPr lang="ja-JP" altLang="en-US" sz="1400" dirty="0"/>
              <a:t>	</a:t>
            </a:r>
            <a:r>
              <a:rPr lang="en-US" altLang="ja-JP" sz="1400" dirty="0" smtClean="0"/>
              <a:t>	</a:t>
            </a:r>
            <a:r>
              <a:rPr lang="ja-JP" altLang="en-US" sz="1400" dirty="0" smtClean="0"/>
              <a:t>（</a:t>
            </a:r>
            <a:r>
              <a:rPr lang="en-US" altLang="ja-JP" sz="1400" dirty="0" smtClean="0"/>
              <a:t>1,884,591</a:t>
            </a:r>
            <a:r>
              <a:rPr lang="ja-JP" altLang="en-US" sz="1400" dirty="0" smtClean="0"/>
              <a:t>）</a:t>
            </a:r>
            <a:endParaRPr lang="en-US" altLang="ja-JP" sz="1400" dirty="0"/>
          </a:p>
          <a:p>
            <a:pPr marL="180000" indent="-457200" algn="just"/>
            <a:r>
              <a:rPr lang="ja-JP" altLang="en-US" sz="1400" dirty="0" smtClean="0"/>
              <a:t>　　「</a:t>
            </a:r>
            <a:r>
              <a:rPr lang="ja-JP" altLang="en-US" sz="1400" dirty="0"/>
              <a:t>地震時等に著しく危険な密集市街地」の防災性の向上や地域の魅力向上のため、 老朽建築物の除却等や道路・公園などの地区公共施設の整備を行う市に対し補助するとともに、密集市街地での延焼拡大を抑止する延焼遮断帯（都市計画道路）の整備を推進する。 </a:t>
            </a:r>
            <a:endParaRPr lang="en-US" altLang="ja-JP" sz="1100" dirty="0"/>
          </a:p>
        </p:txBody>
      </p:sp>
    </p:spTree>
    <p:extLst>
      <p:ext uri="{BB962C8B-B14F-4D97-AF65-F5344CB8AC3E}">
        <p14:creationId xmlns:p14="http://schemas.microsoft.com/office/powerpoint/2010/main" val="286222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997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734498"/>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88640"/>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395536" y="1526586"/>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おおさかＵＩＪターン促進</a:t>
            </a:r>
            <a:r>
              <a:rPr lang="ja-JP" altLang="en-US" sz="1400" b="1" dirty="0" smtClean="0"/>
              <a:t>事業</a:t>
            </a:r>
            <a:r>
              <a:rPr lang="en-US" altLang="ja-JP" sz="1400" dirty="0"/>
              <a:t>	</a:t>
            </a:r>
            <a:r>
              <a:rPr lang="en-US" altLang="ja-JP" sz="1400" dirty="0" smtClean="0"/>
              <a:t>	</a:t>
            </a:r>
            <a:r>
              <a:rPr lang="en-US" altLang="ja-JP" sz="1400" dirty="0"/>
              <a:t>	</a:t>
            </a:r>
            <a:r>
              <a:rPr lang="ja-JP" altLang="en-US" sz="1400" dirty="0" smtClean="0"/>
              <a:t>　（</a:t>
            </a:r>
            <a:r>
              <a:rPr lang="en-US" altLang="ja-JP" sz="1400" dirty="0" smtClean="0"/>
              <a:t>14,997</a:t>
            </a:r>
            <a:r>
              <a:rPr lang="ja-JP" altLang="en-US" sz="1400" dirty="0" smtClean="0"/>
              <a:t>）</a:t>
            </a:r>
            <a:r>
              <a:rPr lang="en-US" altLang="ja-JP" sz="1400" dirty="0"/>
              <a:t>	【</a:t>
            </a:r>
            <a:r>
              <a:rPr lang="ja-JP" altLang="en-US" sz="1400" dirty="0"/>
              <a:t>地方創生推進交付金</a:t>
            </a:r>
            <a:r>
              <a:rPr lang="en-US" altLang="ja-JP" sz="1400" dirty="0"/>
              <a:t>】</a:t>
            </a:r>
          </a:p>
          <a:p>
            <a:pPr marL="180000" indent="-457200" algn="just"/>
            <a:r>
              <a:rPr lang="ja-JP" altLang="en-US" sz="1400" dirty="0"/>
              <a:t>　　　府内企業の魅力などを効果的に発信し、東京圏を中心とした優秀</a:t>
            </a:r>
            <a:r>
              <a:rPr lang="ja-JP" altLang="en-US" sz="1400" dirty="0" smtClean="0"/>
              <a:t>な</a:t>
            </a:r>
            <a:r>
              <a:rPr lang="ja-JP" altLang="en-US" sz="1400" dirty="0"/>
              <a:t>人材</a:t>
            </a:r>
            <a:r>
              <a:rPr lang="ja-JP" altLang="en-US" sz="1400" dirty="0" smtClean="0"/>
              <a:t>など</a:t>
            </a:r>
            <a:r>
              <a:rPr lang="ja-JP" altLang="en-US" sz="1400" dirty="0"/>
              <a:t>と</a:t>
            </a:r>
            <a:r>
              <a:rPr lang="ja-JP" altLang="en-US" sz="1400" dirty="0" smtClean="0"/>
              <a:t>府内中</a:t>
            </a:r>
            <a:r>
              <a:rPr lang="ja-JP" altLang="en-US" sz="1400" dirty="0"/>
              <a:t>小企業と</a:t>
            </a:r>
            <a:r>
              <a:rPr lang="ja-JP" altLang="en-US" sz="1400" dirty="0" smtClean="0"/>
              <a:t>の就職</a:t>
            </a:r>
            <a:r>
              <a:rPr lang="ja-JP" altLang="en-US" sz="1400" dirty="0"/>
              <a:t>マッチングを促進する</a:t>
            </a:r>
            <a:r>
              <a:rPr lang="ja-JP" altLang="en-US" sz="1400" dirty="0" smtClean="0"/>
              <a:t>。</a:t>
            </a:r>
            <a:endParaRPr lang="en-US" altLang="ja-JP" sz="1400" dirty="0" smtClean="0"/>
          </a:p>
          <a:p>
            <a:pPr marL="180000" indent="-457200" algn="r"/>
            <a:r>
              <a:rPr lang="en-US" altLang="ja-JP" sz="1100" dirty="0" smtClean="0"/>
              <a:t>※</a:t>
            </a:r>
            <a:r>
              <a:rPr lang="ja-JP" altLang="en-US" sz="1100" dirty="0" smtClean="0"/>
              <a:t>　地方創生先行型交付金（</a:t>
            </a:r>
            <a:r>
              <a:rPr lang="en-US" altLang="ja-JP" sz="1100" dirty="0" smtClean="0"/>
              <a:t>H27</a:t>
            </a:r>
            <a:r>
              <a:rPr lang="ja-JP" altLang="en-US" sz="1100" dirty="0" smtClean="0"/>
              <a:t>年度）、加速化交付金（</a:t>
            </a:r>
            <a:r>
              <a:rPr lang="en-US" altLang="ja-JP" sz="1100" dirty="0" smtClean="0"/>
              <a:t>H28</a:t>
            </a:r>
            <a:r>
              <a:rPr lang="ja-JP" altLang="en-US" sz="1100" dirty="0" smtClean="0"/>
              <a:t>年度）、推進交付金（</a:t>
            </a:r>
            <a:r>
              <a:rPr lang="en-US" altLang="ja-JP" sz="1100" dirty="0" smtClean="0"/>
              <a:t>H28</a:t>
            </a:r>
            <a:r>
              <a:rPr lang="ja-JP" altLang="en-US" sz="1100" dirty="0" smtClean="0"/>
              <a:t>・</a:t>
            </a:r>
            <a:r>
              <a:rPr lang="en-US" altLang="ja-JP" sz="1100" dirty="0" smtClean="0"/>
              <a:t>29</a:t>
            </a:r>
            <a:r>
              <a:rPr lang="ja-JP" altLang="en-US" sz="1100" dirty="0" smtClean="0"/>
              <a:t>年度）</a:t>
            </a:r>
            <a:r>
              <a:rPr lang="ja-JP" altLang="en-US" sz="1400" dirty="0" smtClean="0"/>
              <a:t>　　</a:t>
            </a:r>
            <a:endParaRPr lang="en-US" altLang="ja-JP" sz="1400" dirty="0" smtClean="0"/>
          </a:p>
        </p:txBody>
      </p:sp>
      <p:sp>
        <p:nvSpPr>
          <p:cNvPr id="15" name="正方形/長方形 14"/>
          <p:cNvSpPr/>
          <p:nvPr/>
        </p:nvSpPr>
        <p:spPr>
          <a:xfrm>
            <a:off x="395536" y="3165347"/>
            <a:ext cx="8460940" cy="1631216"/>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大阪府</a:t>
            </a:r>
            <a:r>
              <a:rPr lang="ja-JP" altLang="en-US" sz="1400" b="1" dirty="0"/>
              <a:t>プロフェッショナル人材戦略拠点運営</a:t>
            </a:r>
            <a:r>
              <a:rPr lang="ja-JP" altLang="en-US" sz="1400" b="1" dirty="0" smtClean="0"/>
              <a:t>事業</a:t>
            </a:r>
            <a:r>
              <a:rPr lang="ja-JP" altLang="en-US" sz="1400" b="1" dirty="0"/>
              <a:t>（おおさか</a:t>
            </a:r>
            <a:r>
              <a:rPr lang="en-US" altLang="ja-JP" sz="1400" b="1" dirty="0"/>
              <a:t>UIJ</a:t>
            </a:r>
            <a:r>
              <a:rPr lang="ja-JP" altLang="en-US" sz="1400" b="1" dirty="0"/>
              <a:t>ターン促進事業）</a:t>
            </a:r>
            <a:r>
              <a:rPr lang="ja-JP" altLang="en-US" sz="1600" b="1" dirty="0"/>
              <a:t> </a:t>
            </a:r>
            <a:r>
              <a:rPr lang="en-US" altLang="ja-JP" sz="1400" dirty="0"/>
              <a:t>	</a:t>
            </a:r>
            <a:r>
              <a:rPr lang="ja-JP" altLang="en-US" sz="1400" dirty="0" smtClean="0"/>
              <a:t>（</a:t>
            </a:r>
            <a:r>
              <a:rPr lang="en-US" altLang="ja-JP" sz="1400" dirty="0" smtClean="0"/>
              <a:t>40,931</a:t>
            </a:r>
            <a:r>
              <a:rPr lang="ja-JP" altLang="en-US" sz="1400" dirty="0" smtClean="0"/>
              <a:t>）</a:t>
            </a:r>
            <a:endParaRPr lang="en-US" altLang="ja-JP" sz="1400" dirty="0" smtClean="0"/>
          </a:p>
          <a:p>
            <a:pPr marL="180000" indent="-457200" algn="just"/>
            <a:r>
              <a:rPr lang="ja-JP" altLang="en-US" sz="1400" dirty="0" smtClean="0"/>
              <a:t>　　　　　　　　　　　　　　　　　　　　　　　　　　　　　　　　　　　　　　　　　　　　　　　　　　　　　　</a:t>
            </a:r>
            <a:r>
              <a:rPr lang="en-US" altLang="ja-JP" sz="1400" dirty="0" smtClean="0"/>
              <a:t>【</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プロフェッショナル人材戦略拠点において</a:t>
            </a:r>
            <a:r>
              <a:rPr lang="ja-JP" altLang="en-US" sz="1400" dirty="0" smtClean="0"/>
              <a:t>、</a:t>
            </a:r>
            <a:r>
              <a:rPr lang="ja-JP" altLang="en-US" sz="1400" dirty="0"/>
              <a:t>金融機関等との</a:t>
            </a:r>
            <a:r>
              <a:rPr lang="ja-JP" altLang="en-US" sz="1400" dirty="0" smtClean="0"/>
              <a:t>連携を</a:t>
            </a:r>
            <a:r>
              <a:rPr lang="ja-JP" altLang="en-US" sz="1400" dirty="0"/>
              <a:t>通じ、府内</a:t>
            </a:r>
            <a:r>
              <a:rPr lang="ja-JP" altLang="en-US" sz="1400" dirty="0" smtClean="0"/>
              <a:t>の</a:t>
            </a:r>
            <a:r>
              <a:rPr lang="ja-JP" altLang="en-US" sz="1400" dirty="0"/>
              <a:t>中堅・</a:t>
            </a:r>
            <a:r>
              <a:rPr lang="ja-JP" altLang="en-US" sz="1400" dirty="0" smtClean="0"/>
              <a:t>中</a:t>
            </a:r>
            <a:r>
              <a:rPr lang="ja-JP" altLang="en-US" sz="1400" dirty="0"/>
              <a:t>小企業に対して「攻めの経営」や事業承継への取組みなど、経営改善への意欲を</a:t>
            </a:r>
            <a:r>
              <a:rPr lang="ja-JP" altLang="en-US" sz="1400" dirty="0" smtClean="0"/>
              <a:t>喚起</a:t>
            </a:r>
            <a:r>
              <a:rPr lang="ja-JP" altLang="en-US" sz="1400" dirty="0"/>
              <a:t>するとともに</a:t>
            </a:r>
            <a:r>
              <a:rPr lang="ja-JP" altLang="en-US" sz="1400" dirty="0" smtClean="0"/>
              <a:t>、</a:t>
            </a:r>
            <a:r>
              <a:rPr lang="ja-JP" altLang="en-US" sz="1400" dirty="0"/>
              <a:t>プロフェッショナル人材の活用による経営革新の実現を、企業訪問等を通じて経営者に促していく。これらの取組みにより掘り起こされた人材ニーズを人材紹介会社を通じて民間ビジネスベースでマッチングを進めていき</a:t>
            </a:r>
            <a:r>
              <a:rPr lang="ja-JP" altLang="en-US" sz="1400" dirty="0" smtClean="0"/>
              <a:t>、</a:t>
            </a:r>
            <a:r>
              <a:rPr lang="ja-JP" altLang="en-US" sz="1400" dirty="0"/>
              <a:t>中堅・</a:t>
            </a:r>
            <a:r>
              <a:rPr lang="ja-JP" altLang="en-US" sz="1400" dirty="0" smtClean="0"/>
              <a:t>中</a:t>
            </a:r>
            <a:r>
              <a:rPr lang="ja-JP" altLang="en-US" sz="1400" dirty="0"/>
              <a:t>小企業の成長戦略の実現を図っていく</a:t>
            </a:r>
            <a:r>
              <a:rPr lang="ja-JP" altLang="en-US" sz="1400" dirty="0" smtClean="0"/>
              <a:t>。</a:t>
            </a:r>
            <a:endParaRPr lang="en-US" altLang="ja-JP" sz="1400" dirty="0"/>
          </a:p>
          <a:p>
            <a:pPr marL="180000" indent="-457200" algn="r"/>
            <a:r>
              <a:rPr lang="en-US" altLang="ja-JP" sz="1100" dirty="0"/>
              <a:t>※</a:t>
            </a:r>
            <a:r>
              <a:rPr lang="ja-JP" altLang="en-US" sz="1100" dirty="0"/>
              <a:t>　地方</a:t>
            </a:r>
            <a:r>
              <a:rPr lang="ja-JP" altLang="en-US" sz="1100" dirty="0" smtClean="0"/>
              <a:t>創生加速化</a:t>
            </a:r>
            <a:r>
              <a:rPr lang="ja-JP" altLang="en-US" sz="1100" dirty="0"/>
              <a:t>交付</a:t>
            </a:r>
            <a:r>
              <a:rPr lang="ja-JP" altLang="en-US" sz="1100" dirty="0" smtClean="0"/>
              <a:t>金（</a:t>
            </a:r>
            <a:r>
              <a:rPr lang="en-US" altLang="ja-JP" sz="1100" dirty="0"/>
              <a:t>H28</a:t>
            </a:r>
            <a:r>
              <a:rPr lang="ja-JP" altLang="en-US" sz="1100" dirty="0"/>
              <a:t>年度</a:t>
            </a:r>
            <a:r>
              <a:rPr lang="ja-JP" altLang="en-US" sz="1100" dirty="0" smtClean="0"/>
              <a:t>）、推進交付金（</a:t>
            </a:r>
            <a:r>
              <a:rPr lang="en-US" altLang="ja-JP" sz="1100" dirty="0" smtClean="0"/>
              <a:t>H29</a:t>
            </a:r>
            <a:r>
              <a:rPr lang="ja-JP" altLang="en-US" sz="1100" dirty="0" smtClean="0"/>
              <a:t>年度）</a:t>
            </a:r>
            <a:r>
              <a:rPr lang="ja-JP" altLang="en-US" sz="1400" dirty="0"/>
              <a:t>　　</a:t>
            </a:r>
            <a:endParaRPr lang="en-US" altLang="ja-JP" sz="1400" dirty="0"/>
          </a:p>
        </p:txBody>
      </p:sp>
      <p:sp>
        <p:nvSpPr>
          <p:cNvPr id="19" name="正方形/長方形 18"/>
          <p:cNvSpPr/>
          <p:nvPr/>
        </p:nvSpPr>
        <p:spPr>
          <a:xfrm>
            <a:off x="179512" y="121880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3578" y="2501588"/>
            <a:ext cx="7992889" cy="53716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UIJ</a:t>
            </a:r>
            <a:r>
              <a:rPr lang="ja-JP" altLang="en-US" sz="1200" dirty="0">
                <a:solidFill>
                  <a:schemeClr val="tx1"/>
                </a:solidFill>
              </a:rPr>
              <a:t>ターン就職者数：</a:t>
            </a:r>
            <a:r>
              <a:rPr lang="en-US" altLang="ja-JP" sz="1200" dirty="0">
                <a:solidFill>
                  <a:schemeClr val="tx1"/>
                </a:solidFill>
              </a:rPr>
              <a:t>60</a:t>
            </a:r>
            <a:r>
              <a:rPr lang="ja-JP" altLang="en-US" sz="1200" dirty="0">
                <a:solidFill>
                  <a:schemeClr val="tx1"/>
                </a:solidFill>
              </a:rPr>
              <a:t>人</a:t>
            </a:r>
            <a:r>
              <a:rPr lang="ja-JP" altLang="en-US" sz="1200" dirty="0" smtClean="0">
                <a:solidFill>
                  <a:schemeClr val="tx1"/>
                </a:solidFill>
              </a:rPr>
              <a:t>以上</a:t>
            </a:r>
            <a:r>
              <a:rPr lang="en-US" altLang="ja-JP" sz="1200" dirty="0" smtClean="0">
                <a:solidFill>
                  <a:schemeClr val="tx1"/>
                </a:solidFill>
              </a:rPr>
              <a:t>【H31.3】</a:t>
            </a:r>
            <a:endParaRPr lang="ja-JP" altLang="en-US" sz="1200" dirty="0">
              <a:solidFill>
                <a:schemeClr val="tx1"/>
              </a:solidFill>
            </a:endParaRPr>
          </a:p>
        </p:txBody>
      </p:sp>
      <p:sp>
        <p:nvSpPr>
          <p:cNvPr id="18" name="正方形/長方形 17"/>
          <p:cNvSpPr/>
          <p:nvPr/>
        </p:nvSpPr>
        <p:spPr>
          <a:xfrm>
            <a:off x="773579" y="4838954"/>
            <a:ext cx="7992888" cy="70788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：府内中小企業等とプロフェッショナル人材とのマッチング成約件数</a:t>
            </a:r>
            <a:r>
              <a:rPr lang="ja-JP" altLang="en-US" sz="1200" dirty="0" smtClean="0">
                <a:solidFill>
                  <a:schemeClr val="tx1"/>
                </a:solidFill>
              </a:rPr>
              <a:t>：</a:t>
            </a:r>
            <a:r>
              <a:rPr lang="en-US" altLang="ja-JP" sz="1200" dirty="0" smtClean="0">
                <a:solidFill>
                  <a:schemeClr val="tx1"/>
                </a:solidFill>
              </a:rPr>
              <a:t>60</a:t>
            </a:r>
            <a:r>
              <a:rPr lang="ja-JP" altLang="en-US" sz="1200" dirty="0">
                <a:solidFill>
                  <a:schemeClr val="tx1"/>
                </a:solidFill>
              </a:rPr>
              <a:t>件 </a:t>
            </a:r>
            <a:r>
              <a:rPr lang="en-US" altLang="ja-JP" sz="1200" dirty="0">
                <a:solidFill>
                  <a:schemeClr val="tx1"/>
                </a:solidFill>
              </a:rPr>
              <a:t>【</a:t>
            </a:r>
            <a:r>
              <a:rPr lang="en-US" altLang="ja-JP" sz="1200" dirty="0" smtClean="0">
                <a:solidFill>
                  <a:schemeClr val="tx1"/>
                </a:solidFill>
              </a:rPr>
              <a:t>H31.3</a:t>
            </a:r>
            <a:r>
              <a:rPr lang="en-US" altLang="ja-JP" sz="1200" dirty="0">
                <a:solidFill>
                  <a:schemeClr val="tx1"/>
                </a:solidFill>
              </a:rPr>
              <a:t>】</a:t>
            </a:r>
          </a:p>
          <a:p>
            <a:pPr marL="396000" indent="-457200"/>
            <a:r>
              <a:rPr lang="ja-JP" altLang="en-US" sz="1200" dirty="0">
                <a:solidFill>
                  <a:schemeClr val="tx1"/>
                </a:solidFill>
              </a:rPr>
              <a:t>　　　　中小企業経営者等とのプロフェッショナル人材ニーズにかかる相談件数（新規）：</a:t>
            </a:r>
            <a:r>
              <a:rPr lang="en-US" altLang="ja-JP" sz="1200" dirty="0">
                <a:solidFill>
                  <a:schemeClr val="tx1"/>
                </a:solidFill>
              </a:rPr>
              <a:t>200</a:t>
            </a:r>
            <a:r>
              <a:rPr lang="ja-JP" altLang="en-US" sz="1200" dirty="0">
                <a:solidFill>
                  <a:schemeClr val="tx1"/>
                </a:solidFill>
              </a:rPr>
              <a:t>件 </a:t>
            </a:r>
            <a:r>
              <a:rPr lang="en-US" altLang="ja-JP" sz="1200" dirty="0">
                <a:solidFill>
                  <a:schemeClr val="tx1"/>
                </a:solidFill>
              </a:rPr>
              <a:t>【</a:t>
            </a:r>
            <a:r>
              <a:rPr lang="en-US" altLang="ja-JP" sz="1200" dirty="0" smtClean="0">
                <a:solidFill>
                  <a:schemeClr val="tx1"/>
                </a:solidFill>
              </a:rPr>
              <a:t>H31.3</a:t>
            </a:r>
            <a:r>
              <a:rPr lang="en-US" altLang="ja-JP" sz="1200" dirty="0">
                <a:solidFill>
                  <a:schemeClr val="tx1"/>
                </a:solidFill>
              </a:rPr>
              <a:t>】</a:t>
            </a:r>
          </a:p>
          <a:p>
            <a:pPr marL="396000" indent="-457200"/>
            <a:r>
              <a:rPr lang="ja-JP" altLang="en-US" sz="1200" dirty="0">
                <a:solidFill>
                  <a:schemeClr val="tx1"/>
                </a:solidFill>
              </a:rPr>
              <a:t>　　　　中小企業経営者向けセミナー参加企業数：</a:t>
            </a:r>
            <a:r>
              <a:rPr lang="en-US" altLang="ja-JP" sz="1200" dirty="0">
                <a:solidFill>
                  <a:schemeClr val="tx1"/>
                </a:solidFill>
              </a:rPr>
              <a:t>150</a:t>
            </a:r>
            <a:r>
              <a:rPr lang="ja-JP" altLang="en-US" sz="1200" dirty="0">
                <a:solidFill>
                  <a:schemeClr val="tx1"/>
                </a:solidFill>
              </a:rPr>
              <a:t>企業 </a:t>
            </a:r>
            <a:r>
              <a:rPr lang="en-US" altLang="ja-JP" sz="1200" dirty="0">
                <a:solidFill>
                  <a:schemeClr val="tx1"/>
                </a:solidFill>
              </a:rPr>
              <a:t>【</a:t>
            </a:r>
            <a:r>
              <a:rPr lang="en-US" altLang="ja-JP" sz="1200" dirty="0" smtClean="0">
                <a:solidFill>
                  <a:schemeClr val="tx1"/>
                </a:solidFill>
              </a:rPr>
              <a:t>H31.3</a:t>
            </a:r>
            <a:r>
              <a:rPr lang="en-US" altLang="ja-JP" sz="1200" dirty="0">
                <a:solidFill>
                  <a:schemeClr val="tx1"/>
                </a:solidFill>
              </a:rPr>
              <a:t>】</a:t>
            </a:r>
            <a:endParaRPr lang="ja-JP" altLang="en-US" sz="1200" dirty="0">
              <a:solidFill>
                <a:schemeClr val="tx1"/>
              </a:solidFill>
            </a:endParaRPr>
          </a:p>
        </p:txBody>
      </p:sp>
      <p:sp>
        <p:nvSpPr>
          <p:cNvPr id="20" name="正方形/長方形 19"/>
          <p:cNvSpPr/>
          <p:nvPr/>
        </p:nvSpPr>
        <p:spPr>
          <a:xfrm>
            <a:off x="8432528" y="6531142"/>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6</a:t>
            </a:fld>
            <a:endParaRPr lang="ja-JP" altLang="en-US" dirty="0">
              <a:solidFill>
                <a:schemeClr val="tx1"/>
              </a:solidFill>
            </a:endParaRPr>
          </a:p>
        </p:txBody>
      </p:sp>
    </p:spTree>
    <p:extLst>
      <p:ext uri="{BB962C8B-B14F-4D97-AF65-F5344CB8AC3E}">
        <p14:creationId xmlns:p14="http://schemas.microsoft.com/office/powerpoint/2010/main" val="1432452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schemeClr val="tx1"/>
                </a:solidFill>
              </a:rPr>
              <a:pPr algn="ctr"/>
              <a:t>7</a:t>
            </a:fld>
            <a:endParaRPr lang="ja-JP" altLang="en-US" dirty="0">
              <a:solidFill>
                <a:schemeClr val="tx1"/>
              </a:solidFill>
            </a:endParaRPr>
          </a:p>
        </p:txBody>
      </p:sp>
      <p:sp>
        <p:nvSpPr>
          <p:cNvPr id="21" name="正方形/長方形 20"/>
          <p:cNvSpPr/>
          <p:nvPr/>
        </p:nvSpPr>
        <p:spPr>
          <a:xfrm>
            <a:off x="395536" y="3429000"/>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次世代がん治療法ＢＮＣＴ地方創生戦略事業</a:t>
            </a:r>
            <a:r>
              <a:rPr lang="en-US" altLang="ja-JP" sz="1400" b="1" dirty="0" smtClean="0"/>
              <a:t>	</a:t>
            </a:r>
            <a:r>
              <a:rPr lang="ja-JP" altLang="en-US" sz="1400" b="1" dirty="0" smtClean="0"/>
              <a:t>　</a:t>
            </a:r>
            <a:r>
              <a:rPr lang="ja-JP" altLang="en-US" sz="1400" dirty="0" smtClean="0"/>
              <a:t>（</a:t>
            </a:r>
            <a:r>
              <a:rPr lang="en-US" altLang="ja-JP" sz="1400" dirty="0" smtClean="0"/>
              <a:t>800</a:t>
            </a:r>
            <a:r>
              <a:rPr lang="ja-JP" altLang="en-US" sz="1400" dirty="0" smtClean="0"/>
              <a:t>）　　　　　　　　　　</a:t>
            </a:r>
            <a:r>
              <a:rPr lang="en-US" altLang="ja-JP" sz="1400" dirty="0" smtClean="0"/>
              <a:t>【</a:t>
            </a:r>
            <a:r>
              <a:rPr lang="ja-JP" altLang="en-US" sz="1400" dirty="0" smtClean="0"/>
              <a:t>企業版ふるさと納税</a:t>
            </a:r>
            <a:r>
              <a:rPr lang="en-US" altLang="ja-JP" sz="1400" dirty="0" smtClean="0"/>
              <a:t>】	</a:t>
            </a:r>
          </a:p>
          <a:p>
            <a:pPr marL="180000" indent="-457200" algn="just"/>
            <a:r>
              <a:rPr lang="ja-JP" altLang="en-US" sz="1400" dirty="0" smtClean="0"/>
              <a:t>　　</a:t>
            </a:r>
            <a:r>
              <a:rPr lang="ja-JP" altLang="en-US" sz="1400" dirty="0"/>
              <a:t>大阪発の先進的ながん治療法であるホウ素中性子捕捉療法（</a:t>
            </a:r>
            <a:r>
              <a:rPr lang="en-US" altLang="ja-JP" sz="1400" dirty="0"/>
              <a:t>BNCT</a:t>
            </a:r>
            <a:r>
              <a:rPr lang="ja-JP" altLang="en-US" sz="1400" dirty="0"/>
              <a:t>）の世界初の医療実用化を見据え、</a:t>
            </a:r>
            <a:r>
              <a:rPr lang="en-US" altLang="ja-JP" sz="1400" dirty="0"/>
              <a:t>BNCT</a:t>
            </a:r>
            <a:r>
              <a:rPr lang="ja-JP" altLang="en-US" sz="1400" dirty="0"/>
              <a:t>の普及促進に向けた取組みを実施する。</a:t>
            </a:r>
            <a:endParaRPr lang="en-US" altLang="ja-JP" sz="1400" dirty="0" smtClean="0"/>
          </a:p>
          <a:p>
            <a:pPr marL="180000" indent="-457200" algn="r"/>
            <a:r>
              <a:rPr lang="ja-JP" altLang="en-US" sz="1100" dirty="0" smtClean="0"/>
              <a:t>　</a:t>
            </a:r>
            <a:r>
              <a:rPr lang="en-US" altLang="ja-JP" sz="1100" dirty="0" smtClean="0"/>
              <a:t>※</a:t>
            </a:r>
            <a:r>
              <a:rPr lang="ja-JP" altLang="en-US" sz="1100" dirty="0" smtClean="0"/>
              <a:t>　地方創生先行型交付金（</a:t>
            </a:r>
            <a:r>
              <a:rPr lang="en-US" altLang="ja-JP" sz="1100" dirty="0" smtClean="0"/>
              <a:t>H27</a:t>
            </a:r>
            <a:r>
              <a:rPr lang="ja-JP" altLang="en-US" sz="1100" dirty="0" smtClean="0"/>
              <a:t>年度）</a:t>
            </a:r>
            <a:endParaRPr lang="en-US" altLang="ja-JP" sz="1100" dirty="0" smtClean="0"/>
          </a:p>
        </p:txBody>
      </p:sp>
      <p:sp>
        <p:nvSpPr>
          <p:cNvPr id="23" name="正方形/長方形 22"/>
          <p:cNvSpPr/>
          <p:nvPr/>
        </p:nvSpPr>
        <p:spPr>
          <a:xfrm>
            <a:off x="773578" y="4437112"/>
            <a:ext cx="7982986" cy="57606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BNCT</a:t>
            </a:r>
            <a:r>
              <a:rPr lang="ja-JP" altLang="en-US" sz="1200" dirty="0" smtClean="0">
                <a:solidFill>
                  <a:schemeClr val="tx1"/>
                </a:solidFill>
              </a:rPr>
              <a:t>を</a:t>
            </a:r>
            <a:r>
              <a:rPr lang="ja-JP" altLang="en-US" sz="1200" dirty="0">
                <a:solidFill>
                  <a:schemeClr val="tx1"/>
                </a:solidFill>
              </a:rPr>
              <a:t>目的とした来阪人口</a:t>
            </a:r>
            <a:r>
              <a:rPr lang="ja-JP" altLang="en-US" sz="1200" dirty="0" smtClean="0">
                <a:solidFill>
                  <a:schemeClr val="tx1"/>
                </a:solidFill>
              </a:rPr>
              <a:t>：</a:t>
            </a:r>
            <a:r>
              <a:rPr lang="en-US" altLang="ja-JP" sz="1200" dirty="0">
                <a:solidFill>
                  <a:schemeClr val="tx1"/>
                </a:solidFill>
              </a:rPr>
              <a:t>500</a:t>
            </a:r>
            <a:r>
              <a:rPr lang="ja-JP" altLang="en-US" sz="1200" dirty="0">
                <a:solidFill>
                  <a:schemeClr val="tx1"/>
                </a:solidFill>
              </a:rPr>
              <a:t>人 </a:t>
            </a:r>
            <a:r>
              <a:rPr lang="en-US" altLang="ja-JP" sz="1200" dirty="0">
                <a:solidFill>
                  <a:schemeClr val="tx1"/>
                </a:solidFill>
              </a:rPr>
              <a:t>【H31.3】</a:t>
            </a:r>
          </a:p>
          <a:p>
            <a:pPr marL="396000" indent="-457200"/>
            <a:r>
              <a:rPr lang="ja-JP" altLang="en-US" sz="1200" dirty="0">
                <a:solidFill>
                  <a:schemeClr val="tx1"/>
                </a:solidFill>
              </a:rPr>
              <a:t>　　　　</a:t>
            </a:r>
            <a:r>
              <a:rPr lang="en-US" altLang="ja-JP" sz="1200" dirty="0">
                <a:solidFill>
                  <a:schemeClr val="tx1"/>
                </a:solidFill>
              </a:rPr>
              <a:t>BNCT</a:t>
            </a:r>
            <a:r>
              <a:rPr lang="ja-JP" altLang="en-US" sz="1200" dirty="0">
                <a:solidFill>
                  <a:schemeClr val="tx1"/>
                </a:solidFill>
              </a:rPr>
              <a:t>普及発展による雇用者数：</a:t>
            </a:r>
            <a:r>
              <a:rPr lang="en-US" altLang="ja-JP" sz="1200" dirty="0">
                <a:solidFill>
                  <a:schemeClr val="tx1"/>
                </a:solidFill>
              </a:rPr>
              <a:t>10</a:t>
            </a:r>
            <a:r>
              <a:rPr lang="ja-JP" altLang="en-US" sz="1200" dirty="0">
                <a:solidFill>
                  <a:schemeClr val="tx1"/>
                </a:solidFill>
              </a:rPr>
              <a:t>人</a:t>
            </a:r>
            <a:r>
              <a:rPr lang="en-US" altLang="ja-JP" sz="1200" dirty="0">
                <a:solidFill>
                  <a:schemeClr val="tx1"/>
                </a:solidFill>
              </a:rPr>
              <a:t>【H31.3】</a:t>
            </a:r>
          </a:p>
        </p:txBody>
      </p:sp>
      <p:sp>
        <p:nvSpPr>
          <p:cNvPr id="28" name="正方形/長方形 27"/>
          <p:cNvSpPr/>
          <p:nvPr/>
        </p:nvSpPr>
        <p:spPr>
          <a:xfrm>
            <a:off x="179512" y="1104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395536" y="1412776"/>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成長志向創業者支援</a:t>
            </a:r>
            <a:r>
              <a:rPr lang="ja-JP" altLang="en-US" sz="1400" b="1" dirty="0" smtClean="0"/>
              <a:t>事業</a:t>
            </a:r>
            <a:r>
              <a:rPr lang="en-US" altLang="ja-JP" sz="1400" dirty="0"/>
              <a:t>	</a:t>
            </a:r>
            <a:r>
              <a:rPr lang="en-US" altLang="ja-JP" sz="1400" dirty="0" smtClean="0"/>
              <a:t>	</a:t>
            </a:r>
            <a:r>
              <a:rPr lang="en-US" altLang="ja-JP" sz="1400" dirty="0"/>
              <a:t>	</a:t>
            </a:r>
            <a:r>
              <a:rPr lang="ja-JP" altLang="en-US" sz="1400" dirty="0" smtClean="0"/>
              <a:t>（</a:t>
            </a:r>
            <a:r>
              <a:rPr lang="en-US" altLang="ja-JP" sz="1400" dirty="0" smtClean="0"/>
              <a:t>10,281</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株式上場をめざす成長志向のベンチャー創業者に対し、既に成功した起業家等による個別指導等の支援を実施し、成功者が次の挑戦者を支援するベンチャーエコシステムの構築を促進</a:t>
            </a:r>
            <a:r>
              <a:rPr lang="ja-JP" altLang="en-US" sz="1400" dirty="0" smtClean="0"/>
              <a:t>。　　　　　　</a:t>
            </a:r>
            <a:endParaRPr lang="en-US" altLang="ja-JP" sz="1400" dirty="0" smtClean="0"/>
          </a:p>
          <a:p>
            <a:pPr marL="180000" indent="-457200" algn="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a:t>
            </a:r>
            <a:r>
              <a:rPr lang="en-US" altLang="ja-JP" sz="1100" dirty="0" smtClean="0"/>
              <a:t>29</a:t>
            </a:r>
            <a:r>
              <a:rPr lang="ja-JP" altLang="en-US" sz="1100" dirty="0" smtClean="0"/>
              <a:t>年度）</a:t>
            </a:r>
            <a:endParaRPr lang="en-US" altLang="ja-JP" sz="1100" dirty="0" smtClean="0"/>
          </a:p>
        </p:txBody>
      </p:sp>
      <p:sp>
        <p:nvSpPr>
          <p:cNvPr id="32" name="正方形/長方形 31"/>
          <p:cNvSpPr/>
          <p:nvPr/>
        </p:nvSpPr>
        <p:spPr>
          <a:xfrm>
            <a:off x="773579" y="2361072"/>
            <a:ext cx="7992888" cy="85190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：支援対象：</a:t>
            </a:r>
            <a:r>
              <a:rPr lang="en-US" altLang="ja-JP" sz="1200" dirty="0">
                <a:solidFill>
                  <a:schemeClr val="tx1"/>
                </a:solidFill>
              </a:rPr>
              <a:t>20</a:t>
            </a:r>
            <a:r>
              <a:rPr lang="ja-JP" altLang="en-US" sz="1200" dirty="0">
                <a:solidFill>
                  <a:schemeClr val="tx1"/>
                </a:solidFill>
              </a:rPr>
              <a:t>社以上／年（３年まで継続支援が可能）</a:t>
            </a:r>
            <a:r>
              <a:rPr lang="en-US" altLang="ja-JP" sz="1200" dirty="0">
                <a:solidFill>
                  <a:schemeClr val="tx1"/>
                </a:solidFill>
              </a:rPr>
              <a:t> 【H30.9】</a:t>
            </a:r>
            <a:endParaRPr lang="ja-JP" altLang="en-US" sz="1200" dirty="0">
              <a:solidFill>
                <a:schemeClr val="tx1"/>
              </a:solidFill>
            </a:endParaRPr>
          </a:p>
          <a:p>
            <a:pPr marL="396000" indent="-457200"/>
            <a:r>
              <a:rPr lang="ja-JP" altLang="en-US" sz="1200" dirty="0">
                <a:solidFill>
                  <a:schemeClr val="tx1"/>
                </a:solidFill>
              </a:rPr>
              <a:t>　　　　プログラムを継続：</a:t>
            </a:r>
            <a:r>
              <a:rPr lang="en-US" altLang="ja-JP" sz="1200" dirty="0">
                <a:solidFill>
                  <a:schemeClr val="tx1"/>
                </a:solidFill>
              </a:rPr>
              <a:t>12</a:t>
            </a:r>
            <a:r>
              <a:rPr lang="ja-JP" altLang="en-US" sz="1200" dirty="0">
                <a:solidFill>
                  <a:schemeClr val="tx1"/>
                </a:solidFill>
              </a:rPr>
              <a:t>社以上／年</a:t>
            </a:r>
            <a:r>
              <a:rPr lang="en-US" altLang="ja-JP" sz="1200" dirty="0">
                <a:solidFill>
                  <a:schemeClr val="tx1"/>
                </a:solidFill>
              </a:rPr>
              <a:t>【H31.3 】</a:t>
            </a:r>
            <a:endParaRPr lang="ja-JP" altLang="en-US" sz="1200" dirty="0">
              <a:solidFill>
                <a:schemeClr val="tx1"/>
              </a:solidFill>
            </a:endParaRPr>
          </a:p>
          <a:p>
            <a:pPr marL="396000" indent="-457200"/>
            <a:r>
              <a:rPr lang="ja-JP" altLang="en-US" sz="1200" dirty="0">
                <a:solidFill>
                  <a:schemeClr val="tx1"/>
                </a:solidFill>
              </a:rPr>
              <a:t>　　　　支援対象（先行型交付金活用事業を含む。）のうち１／５以上が支援開始から３年以内に上場等（上場・上場準備・</a:t>
            </a:r>
            <a:r>
              <a:rPr lang="en-US" altLang="ja-JP" sz="1200" dirty="0">
                <a:solidFill>
                  <a:schemeClr val="tx1"/>
                </a:solidFill>
              </a:rPr>
              <a:t>M&amp;A</a:t>
            </a:r>
            <a:r>
              <a:rPr lang="ja-JP" altLang="en-US" sz="1200" dirty="0">
                <a:solidFill>
                  <a:schemeClr val="tx1"/>
                </a:solidFill>
              </a:rPr>
              <a:t>等）を達成：</a:t>
            </a:r>
            <a:r>
              <a:rPr lang="en-US" altLang="ja-JP" sz="1200" dirty="0">
                <a:solidFill>
                  <a:schemeClr val="tx1"/>
                </a:solidFill>
              </a:rPr>
              <a:t>8</a:t>
            </a:r>
            <a:r>
              <a:rPr lang="ja-JP" altLang="en-US" sz="1200" dirty="0">
                <a:solidFill>
                  <a:schemeClr val="tx1"/>
                </a:solidFill>
              </a:rPr>
              <a:t>件 </a:t>
            </a:r>
            <a:r>
              <a:rPr lang="en-US" altLang="ja-JP" sz="1200" dirty="0">
                <a:solidFill>
                  <a:schemeClr val="tx1"/>
                </a:solidFill>
              </a:rPr>
              <a:t>【H31.8】</a:t>
            </a:r>
            <a:endParaRPr lang="ja-JP" altLang="en-US" sz="1200" dirty="0">
              <a:solidFill>
                <a:schemeClr val="tx1"/>
              </a:solidFill>
            </a:endParaRPr>
          </a:p>
        </p:txBody>
      </p:sp>
    </p:spTree>
    <p:extLst>
      <p:ext uri="{BB962C8B-B14F-4D97-AF65-F5344CB8AC3E}">
        <p14:creationId xmlns:p14="http://schemas.microsoft.com/office/powerpoint/2010/main" val="250491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schemeClr val="tx1"/>
                </a:solidFill>
              </a:rPr>
              <a:pPr algn="ctr"/>
              <a:t>8</a:t>
            </a:fld>
            <a:endParaRPr lang="ja-JP" altLang="en-US" dirty="0">
              <a:solidFill>
                <a:schemeClr val="tx1"/>
              </a:solidFill>
            </a:endParaRPr>
          </a:p>
        </p:txBody>
      </p:sp>
      <p:sp>
        <p:nvSpPr>
          <p:cNvPr id="27" name="正方形/長方形 26"/>
          <p:cNvSpPr/>
          <p:nvPr/>
        </p:nvSpPr>
        <p:spPr>
          <a:xfrm>
            <a:off x="395538" y="5066600"/>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大阪産（もん）グローバルブランド化促進事業</a:t>
            </a:r>
            <a:r>
              <a:rPr lang="en-US" altLang="ja-JP" sz="1400" dirty="0"/>
              <a:t>	</a:t>
            </a:r>
            <a:r>
              <a:rPr lang="ja-JP" altLang="en-US" sz="1400" dirty="0" smtClean="0"/>
              <a:t>（</a:t>
            </a:r>
            <a:r>
              <a:rPr lang="en-US" altLang="ja-JP" sz="1400" dirty="0" smtClean="0"/>
              <a:t>10,998</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農林水産事業者と食品産業、飲食事業者等が連携し、大阪産（もん）のＰＲ・販路拡大等を促進することにより、グローバルブランド化を進める</a:t>
            </a:r>
            <a:r>
              <a:rPr lang="ja-JP" altLang="en-US" sz="1400" dirty="0" smtClean="0"/>
              <a:t>。　　　　　　　　　　　　　</a:t>
            </a: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a:t>
            </a:r>
            <a:r>
              <a:rPr lang="en-US" altLang="ja-JP" sz="1100" dirty="0" smtClean="0"/>
              <a:t>29</a:t>
            </a:r>
            <a:r>
              <a:rPr lang="ja-JP" altLang="en-US" sz="1100" dirty="0" smtClean="0"/>
              <a:t>年度）</a:t>
            </a:r>
            <a:endParaRPr lang="en-US" altLang="ja-JP" sz="1100" dirty="0"/>
          </a:p>
        </p:txBody>
      </p:sp>
      <p:sp>
        <p:nvSpPr>
          <p:cNvPr id="28" name="正方形/長方形 27"/>
          <p:cNvSpPr/>
          <p:nvPr/>
        </p:nvSpPr>
        <p:spPr>
          <a:xfrm>
            <a:off x="773578" y="5805264"/>
            <a:ext cx="7982988" cy="432048"/>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：出展事業者の商談数（１事業者あたり）：</a:t>
            </a:r>
            <a:r>
              <a:rPr lang="en-US" altLang="ja-JP" sz="1200" dirty="0" smtClean="0">
                <a:solidFill>
                  <a:schemeClr val="tx1"/>
                </a:solidFill>
              </a:rPr>
              <a:t>15</a:t>
            </a:r>
            <a:r>
              <a:rPr lang="ja-JP" altLang="en-US" sz="1200" dirty="0" smtClean="0">
                <a:solidFill>
                  <a:schemeClr val="tx1"/>
                </a:solidFill>
              </a:rPr>
              <a:t>件 </a:t>
            </a:r>
            <a:r>
              <a:rPr lang="en-US" altLang="ja-JP" sz="1200" dirty="0" smtClean="0">
                <a:solidFill>
                  <a:schemeClr val="tx1"/>
                </a:solidFill>
              </a:rPr>
              <a:t>【H31.3】</a:t>
            </a:r>
          </a:p>
        </p:txBody>
      </p:sp>
      <p:sp>
        <p:nvSpPr>
          <p:cNvPr id="29" name="正方形/長方形 28"/>
          <p:cNvSpPr/>
          <p:nvPr/>
        </p:nvSpPr>
        <p:spPr>
          <a:xfrm>
            <a:off x="179514" y="3289772"/>
            <a:ext cx="8460940" cy="307777"/>
          </a:xfrm>
          <a:prstGeom prst="rect">
            <a:avLst/>
          </a:prstGeom>
        </p:spPr>
        <p:txBody>
          <a:bodyPr wrap="square">
            <a:spAutoFit/>
          </a:bodyPr>
          <a:lstStyle/>
          <a:p>
            <a:pPr marL="180000" indent="-457200"/>
            <a:r>
              <a:rPr lang="ja-JP" altLang="en-US" sz="1400" b="1" dirty="0" smtClean="0"/>
              <a:t>（３）活力ある農林水産業の実現</a:t>
            </a:r>
            <a:endParaRPr lang="en-US" altLang="ja-JP" sz="1400" b="1" dirty="0" smtClean="0"/>
          </a:p>
        </p:txBody>
      </p:sp>
      <p:sp>
        <p:nvSpPr>
          <p:cNvPr id="30" name="正方形/長方形 29"/>
          <p:cNvSpPr/>
          <p:nvPr/>
        </p:nvSpPr>
        <p:spPr>
          <a:xfrm>
            <a:off x="395538" y="3597549"/>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大阪版施設園芸新技術普及推進事業</a:t>
            </a:r>
            <a:r>
              <a:rPr lang="en-US" altLang="ja-JP" sz="1400" b="1" dirty="0" smtClean="0"/>
              <a:t>		</a:t>
            </a:r>
            <a:r>
              <a:rPr lang="ja-JP" altLang="en-US" sz="1400" dirty="0" smtClean="0"/>
              <a:t>（</a:t>
            </a:r>
            <a:r>
              <a:rPr lang="en-US" altLang="ja-JP" sz="1400" dirty="0" smtClean="0"/>
              <a:t>1,105</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a:t>
            </a:r>
            <a:r>
              <a:rPr lang="ja-JP" altLang="en-US" sz="1400" dirty="0" err="1"/>
              <a:t>なすの</a:t>
            </a:r>
            <a:r>
              <a:rPr lang="ja-JP" altLang="en-US" sz="1400" dirty="0"/>
              <a:t>小型パイプハウスで自動換気のモデル機の実証と改良を行い、品質・生産面の向上・省力化の新技術を確立する</a:t>
            </a:r>
            <a:r>
              <a:rPr lang="ja-JP" altLang="en-US" sz="1400" dirty="0" smtClean="0"/>
              <a:t>。　　　　 　　　　　　　　　　　　　　　　　　　　　　　　</a:t>
            </a: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a:t>
            </a:r>
            <a:r>
              <a:rPr lang="en-US" altLang="ja-JP" sz="1100" dirty="0" smtClean="0"/>
              <a:t>29</a:t>
            </a:r>
            <a:r>
              <a:rPr lang="ja-JP" altLang="en-US" sz="1100" dirty="0" smtClean="0"/>
              <a:t>年度）</a:t>
            </a:r>
            <a:endParaRPr lang="en-US" altLang="ja-JP" sz="1100" dirty="0"/>
          </a:p>
        </p:txBody>
      </p:sp>
      <p:sp>
        <p:nvSpPr>
          <p:cNvPr id="31" name="正方形/長方形 30"/>
          <p:cNvSpPr/>
          <p:nvPr/>
        </p:nvSpPr>
        <p:spPr>
          <a:xfrm>
            <a:off x="773579" y="4369892"/>
            <a:ext cx="7982987" cy="504056"/>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10</a:t>
            </a:r>
            <a:r>
              <a:rPr lang="ja-JP" altLang="en-US" sz="1200" dirty="0">
                <a:solidFill>
                  <a:schemeClr val="tx1"/>
                </a:solidFill>
              </a:rPr>
              <a:t>ａ当たり収益</a:t>
            </a:r>
            <a:r>
              <a:rPr lang="en-US" altLang="ja-JP" sz="1200" dirty="0">
                <a:solidFill>
                  <a:schemeClr val="tx1"/>
                </a:solidFill>
              </a:rPr>
              <a:t>8</a:t>
            </a:r>
            <a:r>
              <a:rPr lang="ja-JP" altLang="en-US" sz="1200" dirty="0">
                <a:solidFill>
                  <a:schemeClr val="tx1"/>
                </a:solidFill>
              </a:rPr>
              <a:t>％</a:t>
            </a:r>
            <a:r>
              <a:rPr lang="ja-JP" altLang="en-US" sz="1200" dirty="0" smtClean="0">
                <a:solidFill>
                  <a:schemeClr val="tx1"/>
                </a:solidFill>
              </a:rPr>
              <a:t>増 </a:t>
            </a:r>
            <a:r>
              <a:rPr lang="en-US" altLang="ja-JP" sz="1200" dirty="0" smtClean="0">
                <a:solidFill>
                  <a:schemeClr val="tx1"/>
                </a:solidFill>
              </a:rPr>
              <a:t>【</a:t>
            </a:r>
            <a:r>
              <a:rPr lang="en-US" altLang="ja-JP" sz="1200" dirty="0">
                <a:solidFill>
                  <a:schemeClr val="tx1"/>
                </a:solidFill>
              </a:rPr>
              <a:t>H31.3</a:t>
            </a:r>
            <a:r>
              <a:rPr lang="en-US" altLang="ja-JP" sz="1200" dirty="0" smtClean="0">
                <a:solidFill>
                  <a:schemeClr val="tx1"/>
                </a:solidFill>
              </a:rPr>
              <a:t>】</a:t>
            </a:r>
          </a:p>
          <a:p>
            <a:pPr marL="396000" indent="-457200"/>
            <a:r>
              <a:rPr lang="ja-JP" altLang="en-US" sz="1200" dirty="0" smtClean="0">
                <a:solidFill>
                  <a:schemeClr val="tx1"/>
                </a:solidFill>
              </a:rPr>
              <a:t>　　　　実証ハウスの設置個所数：３個所 </a:t>
            </a:r>
            <a:r>
              <a:rPr lang="en-US" altLang="ja-JP" sz="1200" dirty="0" smtClean="0">
                <a:solidFill>
                  <a:schemeClr val="tx1"/>
                </a:solidFill>
              </a:rPr>
              <a:t>【H31.3】</a:t>
            </a:r>
            <a:endParaRPr kumimoji="1" lang="ja-JP" altLang="en-US" sz="1200" dirty="0">
              <a:solidFill>
                <a:schemeClr val="tx1"/>
              </a:solidFill>
            </a:endParaRPr>
          </a:p>
        </p:txBody>
      </p:sp>
      <p:sp>
        <p:nvSpPr>
          <p:cNvPr id="13" name="正方形/長方形 12"/>
          <p:cNvSpPr/>
          <p:nvPr/>
        </p:nvSpPr>
        <p:spPr>
          <a:xfrm>
            <a:off x="179512" y="112474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（２）企業立地の促進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95536" y="1435423"/>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国家戦略特区等推進</a:t>
            </a:r>
            <a:r>
              <a:rPr lang="zh-TW" altLang="en-US" sz="1400" b="1" dirty="0" smtClean="0"/>
              <a:t>事業</a:t>
            </a:r>
            <a:r>
              <a:rPr lang="en-US" altLang="ja-JP" sz="1400" b="1" dirty="0" smtClean="0"/>
              <a:t>			</a:t>
            </a:r>
            <a:r>
              <a:rPr lang="ja-JP" altLang="en-US" sz="1400" b="1" dirty="0" smtClean="0"/>
              <a:t>　</a:t>
            </a:r>
            <a:r>
              <a:rPr lang="ja-JP" altLang="en-US" sz="1400" dirty="0" smtClean="0"/>
              <a:t>（</a:t>
            </a:r>
            <a:r>
              <a:rPr lang="en-US" altLang="ja-JP" sz="1400" dirty="0" smtClean="0"/>
              <a:t>3,627</a:t>
            </a:r>
            <a:r>
              <a:rPr lang="ja-JP" altLang="en-US" sz="1400" dirty="0" smtClean="0"/>
              <a:t>）</a:t>
            </a:r>
            <a:r>
              <a:rPr lang="en-US" altLang="ja-JP" sz="1400" dirty="0" smtClean="0"/>
              <a:t>	</a:t>
            </a:r>
          </a:p>
          <a:p>
            <a:pPr marL="180000" indent="-457200" algn="just"/>
            <a:r>
              <a:rPr lang="ja-JP" altLang="en-US" sz="1400" dirty="0" smtClean="0"/>
              <a:t>　　</a:t>
            </a:r>
            <a:r>
              <a:rPr lang="ja-JP" altLang="en-US" sz="1400" dirty="0"/>
              <a:t>地域経済機能強化の一環として、特区における企業集積の促進を図るため、プロモーション活動を実施することにより、「国家戦略特区」及び「関西イノベーション国際戦略総合特区」のメリットや大阪の投資魅力を府内外へ周知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100" dirty="0" smtClean="0"/>
          </a:p>
        </p:txBody>
      </p:sp>
      <p:sp>
        <p:nvSpPr>
          <p:cNvPr id="16" name="正方形/長方形 15"/>
          <p:cNvSpPr/>
          <p:nvPr/>
        </p:nvSpPr>
        <p:spPr>
          <a:xfrm>
            <a:off x="773578" y="2368625"/>
            <a:ext cx="7982986" cy="556319"/>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：関係</a:t>
            </a:r>
            <a:r>
              <a:rPr lang="ja-JP" altLang="en-US" sz="1200" dirty="0">
                <a:solidFill>
                  <a:schemeClr val="tx1"/>
                </a:solidFill>
              </a:rPr>
              <a:t>機関と連携するセミナー等を含めた</a:t>
            </a:r>
            <a:r>
              <a:rPr lang="ja-JP" altLang="en-US" sz="1200" dirty="0" smtClean="0">
                <a:solidFill>
                  <a:schemeClr val="tx1"/>
                </a:solidFill>
              </a:rPr>
              <a:t>集客：計</a:t>
            </a:r>
            <a:r>
              <a:rPr lang="en-US" altLang="ja-JP" sz="1200" dirty="0" smtClean="0">
                <a:solidFill>
                  <a:schemeClr val="tx1"/>
                </a:solidFill>
              </a:rPr>
              <a:t>200</a:t>
            </a:r>
            <a:r>
              <a:rPr lang="ja-JP" altLang="en-US" sz="1200" dirty="0">
                <a:solidFill>
                  <a:schemeClr val="tx1"/>
                </a:solidFill>
              </a:rPr>
              <a:t>名</a:t>
            </a:r>
            <a:r>
              <a:rPr lang="ja-JP" altLang="en-US" sz="1200" dirty="0" smtClean="0">
                <a:solidFill>
                  <a:schemeClr val="tx1"/>
                </a:solidFill>
              </a:rPr>
              <a:t>以上 </a:t>
            </a:r>
            <a:r>
              <a:rPr lang="en-US" altLang="ja-JP" sz="1200" dirty="0" smtClean="0">
                <a:solidFill>
                  <a:schemeClr val="tx1"/>
                </a:solidFill>
              </a:rPr>
              <a:t>【</a:t>
            </a:r>
            <a:r>
              <a:rPr lang="en-US" altLang="ja-JP" sz="1200" dirty="0" smtClean="0">
                <a:solidFill>
                  <a:schemeClr val="tx1"/>
                </a:solidFill>
              </a:rPr>
              <a:t>H31.3</a:t>
            </a:r>
            <a:r>
              <a:rPr lang="en-US" altLang="ja-JP" sz="1200" dirty="0">
                <a:solidFill>
                  <a:schemeClr val="tx1"/>
                </a:solidFill>
              </a:rPr>
              <a:t>】</a:t>
            </a:r>
          </a:p>
          <a:p>
            <a:pPr marL="396000" indent="-457200"/>
            <a:r>
              <a:rPr lang="ja-JP" altLang="en-US" sz="1200" dirty="0">
                <a:solidFill>
                  <a:schemeClr val="tx1"/>
                </a:solidFill>
              </a:rPr>
              <a:t>　</a:t>
            </a:r>
            <a:r>
              <a:rPr lang="ja-JP" altLang="en-US" sz="1200" dirty="0" smtClean="0">
                <a:solidFill>
                  <a:schemeClr val="tx1"/>
                </a:solidFill>
              </a:rPr>
              <a:t>　　　企業接触：</a:t>
            </a:r>
            <a:r>
              <a:rPr lang="en-US" altLang="ja-JP" sz="1200" dirty="0" smtClean="0">
                <a:solidFill>
                  <a:schemeClr val="tx1"/>
                </a:solidFill>
              </a:rPr>
              <a:t>200</a:t>
            </a:r>
            <a:r>
              <a:rPr lang="ja-JP" altLang="en-US" sz="1200" dirty="0">
                <a:solidFill>
                  <a:schemeClr val="tx1"/>
                </a:solidFill>
              </a:rPr>
              <a:t>社</a:t>
            </a:r>
            <a:r>
              <a:rPr lang="ja-JP" altLang="en-US" sz="1200" dirty="0" smtClean="0">
                <a:solidFill>
                  <a:schemeClr val="tx1"/>
                </a:solidFill>
              </a:rPr>
              <a:t>以上 </a:t>
            </a:r>
            <a:r>
              <a:rPr lang="en-US" altLang="ja-JP" sz="1200" dirty="0" smtClean="0">
                <a:solidFill>
                  <a:schemeClr val="tx1"/>
                </a:solidFill>
              </a:rPr>
              <a:t>【</a:t>
            </a:r>
            <a:r>
              <a:rPr lang="en-US" altLang="ja-JP" sz="1200" dirty="0" smtClean="0">
                <a:solidFill>
                  <a:schemeClr val="tx1"/>
                </a:solidFill>
              </a:rPr>
              <a:t>H31.3】</a:t>
            </a:r>
            <a:endParaRPr lang="en-US" altLang="ja-JP" sz="1200" dirty="0">
              <a:solidFill>
                <a:schemeClr val="tx1"/>
              </a:solidFill>
            </a:endParaRPr>
          </a:p>
        </p:txBody>
      </p:sp>
    </p:spTree>
    <p:extLst>
      <p:ext uri="{BB962C8B-B14F-4D97-AF65-F5344CB8AC3E}">
        <p14:creationId xmlns:p14="http://schemas.microsoft.com/office/powerpoint/2010/main" val="2415557680"/>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15995</TotalTime>
  <Words>578</Words>
  <Application>Microsoft Office PowerPoint</Application>
  <PresentationFormat>画面に合わせる (4:3)</PresentationFormat>
  <Paragraphs>191</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1089</cp:revision>
  <cp:lastPrinted>2018-02-01T06:09:10Z</cp:lastPrinted>
  <dcterms:created xsi:type="dcterms:W3CDTF">2015-04-22T03:25:50Z</dcterms:created>
  <dcterms:modified xsi:type="dcterms:W3CDTF">2018-02-19T09:35:49Z</dcterms:modified>
</cp:coreProperties>
</file>