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7"/>
  </p:notesMasterIdLst>
  <p:sldIdLst>
    <p:sldId id="261" r:id="rId2"/>
    <p:sldId id="280" r:id="rId3"/>
    <p:sldId id="268" r:id="rId4"/>
    <p:sldId id="281" r:id="rId5"/>
    <p:sldId id="282" r:id="rId6"/>
    <p:sldId id="283" r:id="rId7"/>
    <p:sldId id="284" r:id="rId8"/>
    <p:sldId id="279" r:id="rId9"/>
    <p:sldId id="285" r:id="rId10"/>
    <p:sldId id="289" r:id="rId11"/>
    <p:sldId id="286" r:id="rId12"/>
    <p:sldId id="287" r:id="rId13"/>
    <p:sldId id="288" r:id="rId14"/>
    <p:sldId id="292" r:id="rId15"/>
    <p:sldId id="293" r:id="rId16"/>
    <p:sldId id="294" r:id="rId17"/>
    <p:sldId id="262" r:id="rId18"/>
    <p:sldId id="269" r:id="rId19"/>
    <p:sldId id="263" r:id="rId20"/>
    <p:sldId id="264" r:id="rId21"/>
    <p:sldId id="270" r:id="rId22"/>
    <p:sldId id="272" r:id="rId23"/>
    <p:sldId id="273" r:id="rId24"/>
    <p:sldId id="275" r:id="rId25"/>
    <p:sldId id="267" r:id="rId26"/>
  </p:sldIdLst>
  <p:sldSz cx="9144000" cy="6858000" type="screen4x3"/>
  <p:notesSz cx="6807200" cy="9939338"/>
  <p:defaultText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12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2509;&#12497;&#12452;&#26032;&#22823;&#38442;&#24215;\Desktop\&#24179;&#25104;&#65298;&#65302;&#24180;&#24230;&#65297;&#20154;&#12354;&#12383;&#12426;&#20171;&#35703;&#36027;&#12392;&#35469;&#23450;&#29575;&#65288;&#24180;&#40802;&#35519;&#25972;&#21069;&#24460;&#65289;.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D:\kuragakit\Desktop\P56_&#38283;&#12539;&#24259;&#26989;&#20107;&#26989;&#25152;&#25968;&#27604;&#366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kuragakit\Desktop\P56_&#38283;&#12539;&#24259;&#26989;&#20107;&#26989;&#25152;&#25968;&#27604;&#36611;.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8010846015799"/>
          <c:y val="0.14228396926735201"/>
          <c:w val="0.83687887594492305"/>
          <c:h val="0.81914934561757924"/>
        </c:manualLayout>
      </c:layout>
      <c:barChart>
        <c:barDir val="bar"/>
        <c:grouping val="stacked"/>
        <c:varyColors val="0"/>
        <c:ser>
          <c:idx val="0"/>
          <c:order val="0"/>
          <c:tx>
            <c:strRef>
              <c:f>Sheet1!$C$2</c:f>
              <c:strCache>
                <c:ptCount val="1"/>
                <c:pt idx="0">
                  <c:v>要介護2以下</c:v>
                </c:pt>
              </c:strCache>
            </c:strRef>
          </c:tx>
          <c:spPr>
            <a:solidFill>
              <a:schemeClr val="accent1">
                <a:lumMod val="40000"/>
                <a:lumOff val="60000"/>
              </a:schemeClr>
            </a:solidFill>
            <a:ln>
              <a:solidFill>
                <a:schemeClr val="bg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Sheet1!$B$3:$B$17</c:f>
              <c:strCache>
                <c:ptCount val="15"/>
                <c:pt idx="1">
                  <c:v>全国　　</c:v>
                </c:pt>
                <c:pt idx="2">
                  <c:v>1 山梨県　 </c:v>
                </c:pt>
                <c:pt idx="3">
                  <c:v>2 茨城県　 </c:v>
                </c:pt>
                <c:pt idx="4">
                  <c:v>3 長野県　 </c:v>
                </c:pt>
                <c:pt idx="5">
                  <c:v>4 静岡県　 </c:v>
                </c:pt>
                <c:pt idx="6">
                  <c:v>5 栃木県　 </c:v>
                </c:pt>
                <c:pt idx="10">
                  <c:v>43 兵庫県　 </c:v>
                </c:pt>
                <c:pt idx="11">
                  <c:v>44 長崎県　 </c:v>
                </c:pt>
                <c:pt idx="12">
                  <c:v>45 京都府　 </c:v>
                </c:pt>
                <c:pt idx="13">
                  <c:v>46 和歌山県</c:v>
                </c:pt>
                <c:pt idx="14">
                  <c:v>47 大阪府　 </c:v>
                </c:pt>
              </c:strCache>
            </c:strRef>
          </c:cat>
          <c:val>
            <c:numRef>
              <c:f>Sheet1!$C$3:$C$17</c:f>
              <c:numCache>
                <c:formatCode>0.0%</c:formatCode>
                <c:ptCount val="15"/>
                <c:pt idx="1">
                  <c:v>0.11700000000000002</c:v>
                </c:pt>
                <c:pt idx="2">
                  <c:v>8.0000000000000029E-2</c:v>
                </c:pt>
                <c:pt idx="3">
                  <c:v>9.2000000000000026E-2</c:v>
                </c:pt>
                <c:pt idx="4">
                  <c:v>9.6000000000000002E-2</c:v>
                </c:pt>
                <c:pt idx="5">
                  <c:v>9.9000000000000046E-2</c:v>
                </c:pt>
                <c:pt idx="6">
                  <c:v>9.6000000000000002E-2</c:v>
                </c:pt>
                <c:pt idx="10">
                  <c:v>0.13200000000000001</c:v>
                </c:pt>
                <c:pt idx="11">
                  <c:v>0.13800000000000001</c:v>
                </c:pt>
                <c:pt idx="12">
                  <c:v>0.127</c:v>
                </c:pt>
                <c:pt idx="13">
                  <c:v>0.13600000000000001</c:v>
                </c:pt>
                <c:pt idx="14">
                  <c:v>0.15200000000000005</c:v>
                </c:pt>
              </c:numCache>
            </c:numRef>
          </c:val>
          <c:extLst xmlns:c16r2="http://schemas.microsoft.com/office/drawing/2015/06/chart">
            <c:ext xmlns:c16="http://schemas.microsoft.com/office/drawing/2014/chart" uri="{C3380CC4-5D6E-409C-BE32-E72D297353CC}">
              <c16:uniqueId val="{00000000-A3AE-46E9-A1CB-9569B3B00556}"/>
            </c:ext>
          </c:extLst>
        </c:ser>
        <c:ser>
          <c:idx val="1"/>
          <c:order val="1"/>
          <c:tx>
            <c:strRef>
              <c:f>Sheet1!$D$2</c:f>
              <c:strCache>
                <c:ptCount val="1"/>
                <c:pt idx="0">
                  <c:v>要介護3以上</c:v>
                </c:pt>
              </c:strCache>
            </c:strRef>
          </c:tx>
          <c:spPr>
            <a:solidFill>
              <a:schemeClr val="accent2">
                <a:lumMod val="40000"/>
                <a:lumOff val="60000"/>
              </a:schemeClr>
            </a:solidFill>
            <a:ln>
              <a:solidFill>
                <a:schemeClr val="bg1">
                  <a:lumMod val="95000"/>
                </a:schemeClr>
              </a:solidFill>
            </a:ln>
            <a:effectLst>
              <a:outerShdw blurRad="50800" dist="38100" dir="2700000" algn="tl" rotWithShape="0">
                <a:prstClr val="black">
                  <a:alpha val="40000"/>
                </a:prstClr>
              </a:outerShdw>
            </a:effectLst>
          </c:spPr>
          <c:invertIfNegative val="0"/>
          <c:dLbls>
            <c:dLbl>
              <c:idx val="1"/>
              <c:layout/>
              <c:tx>
                <c:rich>
                  <a:bodyPr/>
                  <a:lstStyle/>
                  <a:p>
                    <a:r>
                      <a:rPr lang="en-US" altLang="en-US" dirty="0"/>
                      <a:t>6.</a:t>
                    </a:r>
                    <a:r>
                      <a:rPr lang="en-US" altLang="ja-JP" dirty="0"/>
                      <a:t>3</a:t>
                    </a:r>
                    <a:r>
                      <a:rPr lang="en-US" altLang="en-US" dirty="0"/>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3AE-46E9-A1CB-9569B3B00556}"/>
                </c:ext>
              </c:extLst>
            </c:dLbl>
            <c:dLbl>
              <c:idx val="11"/>
              <c:layout>
                <c:manualLayout>
                  <c:x val="-1.18691965937089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AE-46E9-A1CB-9569B3B00556}"/>
                </c:ext>
              </c:extLst>
            </c:dLbl>
            <c:dLbl>
              <c:idx val="13"/>
              <c:layout>
                <c:manualLayout>
                  <c:x val="-3.0859911143642907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AE-46E9-A1CB-9569B3B00556}"/>
                </c:ext>
              </c:extLst>
            </c:dLbl>
            <c:dLbl>
              <c:idx val="14"/>
              <c:layout>
                <c:manualLayout>
                  <c:x val="1.4243035912450601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AE-46E9-A1CB-9569B3B005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Sheet1!$B$3:$B$17</c:f>
              <c:strCache>
                <c:ptCount val="15"/>
                <c:pt idx="1">
                  <c:v>全国　　</c:v>
                </c:pt>
                <c:pt idx="2">
                  <c:v>1 山梨県　 </c:v>
                </c:pt>
                <c:pt idx="3">
                  <c:v>2 茨城県　 </c:v>
                </c:pt>
                <c:pt idx="4">
                  <c:v>3 長野県　 </c:v>
                </c:pt>
                <c:pt idx="5">
                  <c:v>4 静岡県　 </c:v>
                </c:pt>
                <c:pt idx="6">
                  <c:v>5 栃木県　 </c:v>
                </c:pt>
                <c:pt idx="10">
                  <c:v>43 兵庫県　 </c:v>
                </c:pt>
                <c:pt idx="11">
                  <c:v>44 長崎県　 </c:v>
                </c:pt>
                <c:pt idx="12">
                  <c:v>45 京都府　 </c:v>
                </c:pt>
                <c:pt idx="13">
                  <c:v>46 和歌山県</c:v>
                </c:pt>
                <c:pt idx="14">
                  <c:v>47 大阪府　 </c:v>
                </c:pt>
              </c:strCache>
            </c:strRef>
          </c:cat>
          <c:val>
            <c:numRef>
              <c:f>Sheet1!$D$3:$D$17</c:f>
              <c:numCache>
                <c:formatCode>0.0%</c:formatCode>
                <c:ptCount val="15"/>
                <c:pt idx="1">
                  <c:v>6.0000000000000019E-2</c:v>
                </c:pt>
                <c:pt idx="2">
                  <c:v>6.200000000000002E-2</c:v>
                </c:pt>
                <c:pt idx="3">
                  <c:v>6.0000000000000019E-2</c:v>
                </c:pt>
                <c:pt idx="4">
                  <c:v>5.7000000000000016E-2</c:v>
                </c:pt>
                <c:pt idx="5">
                  <c:v>5.3999999999999999E-2</c:v>
                </c:pt>
                <c:pt idx="6">
                  <c:v>6.0000000000000019E-2</c:v>
                </c:pt>
                <c:pt idx="10">
                  <c:v>6.1000000000000013E-2</c:v>
                </c:pt>
                <c:pt idx="11">
                  <c:v>5.8000000000000003E-2</c:v>
                </c:pt>
                <c:pt idx="12">
                  <c:v>6.9000000000000034E-2</c:v>
                </c:pt>
                <c:pt idx="13">
                  <c:v>7.0999999999999994E-2</c:v>
                </c:pt>
                <c:pt idx="14">
                  <c:v>7.1999999999999995E-2</c:v>
                </c:pt>
              </c:numCache>
            </c:numRef>
          </c:val>
          <c:extLst xmlns:c16r2="http://schemas.microsoft.com/office/drawing/2015/06/chart">
            <c:ext xmlns:c16="http://schemas.microsoft.com/office/drawing/2014/chart" uri="{C3380CC4-5D6E-409C-BE32-E72D297353CC}">
              <c16:uniqueId val="{00000005-A3AE-46E9-A1CB-9569B3B00556}"/>
            </c:ext>
          </c:extLst>
        </c:ser>
        <c:dLbls>
          <c:showLegendKey val="0"/>
          <c:showVal val="1"/>
          <c:showCatName val="0"/>
          <c:showSerName val="0"/>
          <c:showPercent val="0"/>
          <c:showBubbleSize val="0"/>
        </c:dLbls>
        <c:gapWidth val="75"/>
        <c:overlap val="100"/>
        <c:axId val="375959552"/>
        <c:axId val="375961088"/>
      </c:barChart>
      <c:catAx>
        <c:axId val="375959552"/>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375961088"/>
        <c:crosses val="autoZero"/>
        <c:auto val="1"/>
        <c:lblAlgn val="ctr"/>
        <c:lblOffset val="100"/>
        <c:noMultiLvlLbl val="0"/>
      </c:catAx>
      <c:valAx>
        <c:axId val="375961088"/>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37595955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Sheet5!$G$12</c:f>
              <c:strCache>
                <c:ptCount val="1"/>
                <c:pt idx="0">
                  <c:v>　脳血管疾患（脳卒中）</c:v>
                </c:pt>
              </c:strCache>
            </c:strRef>
          </c:tx>
          <c:spPr>
            <a:solidFill>
              <a:srgbClr val="FFFF00"/>
            </a:solidFill>
            <a:ln>
              <a:solidFill>
                <a:schemeClr val="tx1">
                  <a:alpha val="7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Sheet5!$G$13:$G$19</c:f>
              <c:numCache>
                <c:formatCode>0.0%</c:formatCode>
                <c:ptCount val="7"/>
                <c:pt idx="0">
                  <c:v>8.4582518647259033E-2</c:v>
                </c:pt>
                <c:pt idx="1">
                  <c:v>0.14127495170637505</c:v>
                </c:pt>
                <c:pt idx="2">
                  <c:v>0.13950688373553899</c:v>
                </c:pt>
                <c:pt idx="3">
                  <c:v>0.18885010370820099</c:v>
                </c:pt>
                <c:pt idx="4">
                  <c:v>0.23509343258122117</c:v>
                </c:pt>
                <c:pt idx="5">
                  <c:v>0.30862346009641112</c:v>
                </c:pt>
                <c:pt idx="6">
                  <c:v>0.3448935008192251</c:v>
                </c:pt>
              </c:numCache>
            </c:numRef>
          </c:val>
          <c:extLst xmlns:c16r2="http://schemas.microsoft.com/office/drawing/2015/06/chart">
            <c:ext xmlns:c16="http://schemas.microsoft.com/office/drawing/2014/chart" uri="{C3380CC4-5D6E-409C-BE32-E72D297353CC}">
              <c16:uniqueId val="{00000000-6B01-4AFF-A960-BBE2BC5F6794}"/>
            </c:ext>
          </c:extLst>
        </c:ser>
        <c:ser>
          <c:idx val="1"/>
          <c:order val="1"/>
          <c:tx>
            <c:strRef>
              <c:f>Sheet5!$H$12</c:f>
              <c:strCache>
                <c:ptCount val="1"/>
                <c:pt idx="0">
                  <c:v>認知症</c:v>
                </c:pt>
              </c:strCache>
            </c:strRef>
          </c:tx>
          <c:spPr>
            <a:solidFill>
              <a:srgbClr val="FFC000"/>
            </a:solidFill>
            <a:ln>
              <a:solidFill>
                <a:schemeClr val="accent1">
                  <a:alpha val="67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Sheet5!$H$13:$H$19</c:f>
              <c:numCache>
                <c:formatCode>0.0%</c:formatCode>
                <c:ptCount val="7"/>
                <c:pt idx="0">
                  <c:v>3.9032515026432006E-2</c:v>
                </c:pt>
                <c:pt idx="1">
                  <c:v>3.3097231165486199E-2</c:v>
                </c:pt>
                <c:pt idx="2">
                  <c:v>0.22603779511071601</c:v>
                </c:pt>
                <c:pt idx="3">
                  <c:v>0.19173369757676906</c:v>
                </c:pt>
                <c:pt idx="4">
                  <c:v>0.24827479258742313</c:v>
                </c:pt>
                <c:pt idx="5">
                  <c:v>0.17311194429566101</c:v>
                </c:pt>
                <c:pt idx="6">
                  <c:v>0.23730202075368595</c:v>
                </c:pt>
              </c:numCache>
            </c:numRef>
          </c:val>
          <c:extLst xmlns:c16r2="http://schemas.microsoft.com/office/drawing/2015/06/chart">
            <c:ext xmlns:c16="http://schemas.microsoft.com/office/drawing/2014/chart" uri="{C3380CC4-5D6E-409C-BE32-E72D297353CC}">
              <c16:uniqueId val="{00000001-6B01-4AFF-A960-BBE2BC5F6794}"/>
            </c:ext>
          </c:extLst>
        </c:ser>
        <c:ser>
          <c:idx val="2"/>
          <c:order val="2"/>
          <c:tx>
            <c:strRef>
              <c:f>Sheet5!$I$12</c:f>
              <c:strCache>
                <c:ptCount val="1"/>
                <c:pt idx="0">
                  <c:v>関節疾患・骨折・転倒・高齢による衰弱</c:v>
                </c:pt>
              </c:strCache>
            </c:strRef>
          </c:tx>
          <c:spPr>
            <a:solidFill>
              <a:srgbClr val="92D050"/>
            </a:solidFill>
            <a:ln>
              <a:solidFill>
                <a:schemeClr val="accent1">
                  <a:alpha val="62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Sheet5!$I$13:$I$19</c:f>
              <c:numCache>
                <c:formatCode>0.0%</c:formatCode>
                <c:ptCount val="7"/>
                <c:pt idx="0">
                  <c:v>0.52067492215222</c:v>
                </c:pt>
                <c:pt idx="1">
                  <c:v>0.49549259497746323</c:v>
                </c:pt>
                <c:pt idx="2">
                  <c:v>0.38365701722242612</c:v>
                </c:pt>
                <c:pt idx="3">
                  <c:v>0.32635200080943022</c:v>
                </c:pt>
                <c:pt idx="4">
                  <c:v>0.24013336434829799</c:v>
                </c:pt>
                <c:pt idx="5">
                  <c:v>0.26823781467595093</c:v>
                </c:pt>
                <c:pt idx="6">
                  <c:v>0.18173129437465901</c:v>
                </c:pt>
              </c:numCache>
            </c:numRef>
          </c:val>
          <c:extLst xmlns:c16r2="http://schemas.microsoft.com/office/drawing/2015/06/chart">
            <c:ext xmlns:c16="http://schemas.microsoft.com/office/drawing/2014/chart" uri="{C3380CC4-5D6E-409C-BE32-E72D297353CC}">
              <c16:uniqueId val="{00000002-6B01-4AFF-A960-BBE2BC5F6794}"/>
            </c:ext>
          </c:extLst>
        </c:ser>
        <c:ser>
          <c:idx val="3"/>
          <c:order val="3"/>
          <c:tx>
            <c:strRef>
              <c:f>Sheet5!$J$12</c:f>
              <c:strCache>
                <c:ptCount val="1"/>
                <c:pt idx="0">
                  <c:v>その他</c:v>
                </c:pt>
              </c:strCache>
            </c:strRef>
          </c:tx>
          <c:spPr>
            <a:solidFill>
              <a:schemeClr val="tx2">
                <a:lumMod val="40000"/>
                <a:lumOff val="60000"/>
              </a:schemeClr>
            </a:solidFill>
            <a:ln>
              <a:solidFill>
                <a:schemeClr val="accent1">
                  <a:alpha val="59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Sheet5!$J$13:$J$19</c:f>
              <c:numCache>
                <c:formatCode>0.0%</c:formatCode>
                <c:ptCount val="7"/>
                <c:pt idx="0">
                  <c:v>0.35578246071402725</c:v>
                </c:pt>
                <c:pt idx="1">
                  <c:v>0.33007083065035414</c:v>
                </c:pt>
                <c:pt idx="2">
                  <c:v>0.25090299952887013</c:v>
                </c:pt>
                <c:pt idx="3">
                  <c:v>0.2931653766378311</c:v>
                </c:pt>
                <c:pt idx="4">
                  <c:v>0.27642087307125723</c:v>
                </c:pt>
                <c:pt idx="5">
                  <c:v>0.250133904659882</c:v>
                </c:pt>
                <c:pt idx="6">
                  <c:v>0.23620972146368097</c:v>
                </c:pt>
              </c:numCache>
            </c:numRef>
          </c:val>
          <c:extLst xmlns:c16r2="http://schemas.microsoft.com/office/drawing/2015/06/chart">
            <c:ext xmlns:c16="http://schemas.microsoft.com/office/drawing/2014/chart" uri="{C3380CC4-5D6E-409C-BE32-E72D297353CC}">
              <c16:uniqueId val="{00000003-6B01-4AFF-A960-BBE2BC5F6794}"/>
            </c:ext>
          </c:extLst>
        </c:ser>
        <c:dLbls>
          <c:showLegendKey val="0"/>
          <c:showVal val="0"/>
          <c:showCatName val="0"/>
          <c:showSerName val="0"/>
          <c:showPercent val="0"/>
          <c:showBubbleSize val="0"/>
        </c:dLbls>
        <c:gapWidth val="67"/>
        <c:overlap val="100"/>
        <c:axId val="376139776"/>
        <c:axId val="376141312"/>
      </c:barChart>
      <c:catAx>
        <c:axId val="376139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376141312"/>
        <c:crosses val="autoZero"/>
        <c:auto val="1"/>
        <c:lblAlgn val="ctr"/>
        <c:lblOffset val="100"/>
        <c:noMultiLvlLbl val="0"/>
      </c:catAx>
      <c:valAx>
        <c:axId val="376141312"/>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6139776"/>
        <c:crosses val="autoZero"/>
        <c:crossBetween val="between"/>
      </c:valAx>
      <c:spPr>
        <a:noFill/>
        <a:ln>
          <a:noFill/>
        </a:ln>
        <a:effectLst/>
      </c:spPr>
    </c:plotArea>
    <c:legend>
      <c:legendPos val="b"/>
      <c:layout>
        <c:manualLayout>
          <c:xMode val="edge"/>
          <c:yMode val="edge"/>
          <c:x val="6.2258116841539111E-2"/>
          <c:y val="0.89077918235610554"/>
          <c:w val="0.88126625289201144"/>
          <c:h val="0.1062770306616460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20679704711864"/>
          <c:y val="7.1566729110505989E-2"/>
          <c:w val="0.78513261368141607"/>
          <c:h val="0.59070730554446782"/>
        </c:manualLayout>
      </c:layout>
      <c:barChart>
        <c:barDir val="col"/>
        <c:grouping val="clustered"/>
        <c:varyColors val="0"/>
        <c:ser>
          <c:idx val="0"/>
          <c:order val="0"/>
          <c:tx>
            <c:strRef>
              <c:f>'計算表（開・廃業事業所数比較）'!$B$3</c:f>
              <c:strCache>
                <c:ptCount val="1"/>
                <c:pt idx="0">
                  <c:v>2010年 保険関係新規成立事業所数</c:v>
                </c:pt>
              </c:strCache>
            </c:strRef>
          </c:tx>
          <c:spPr>
            <a:pattFill prst="ltUpDiag">
              <a:fgClr>
                <a:schemeClr val="accent1"/>
              </a:fgClr>
              <a:bgClr>
                <a:schemeClr val="bg1"/>
              </a:bgClr>
            </a:pattFill>
            <a:ln>
              <a:solidFill>
                <a:schemeClr val="tx1"/>
              </a:solidFill>
            </a:ln>
          </c:spPr>
          <c:invertIfNegative val="0"/>
          <c:cat>
            <c:strRef>
              <c:f>'計算表（開・廃業事業所数比較）'!$A$4:$A$8</c:f>
              <c:strCache>
                <c:ptCount val="5"/>
                <c:pt idx="0">
                  <c:v>東京都</c:v>
                </c:pt>
                <c:pt idx="1">
                  <c:v>愛知県</c:v>
                </c:pt>
                <c:pt idx="2">
                  <c:v>京都府</c:v>
                </c:pt>
                <c:pt idx="3">
                  <c:v>大阪府</c:v>
                </c:pt>
                <c:pt idx="4">
                  <c:v>兵庫県</c:v>
                </c:pt>
              </c:strCache>
            </c:strRef>
          </c:cat>
          <c:val>
            <c:numRef>
              <c:f>'計算表（開・廃業事業所数比較）'!$B$4:$B$8</c:f>
              <c:numCache>
                <c:formatCode>#,##0_);[Red]\(#,##0\)</c:formatCode>
                <c:ptCount val="5"/>
                <c:pt idx="0">
                  <c:v>15065</c:v>
                </c:pt>
                <c:pt idx="1">
                  <c:v>5424</c:v>
                </c:pt>
                <c:pt idx="2">
                  <c:v>1791</c:v>
                </c:pt>
                <c:pt idx="3">
                  <c:v>7477</c:v>
                </c:pt>
                <c:pt idx="4">
                  <c:v>3234</c:v>
                </c:pt>
              </c:numCache>
            </c:numRef>
          </c:val>
        </c:ser>
        <c:ser>
          <c:idx val="1"/>
          <c:order val="1"/>
          <c:tx>
            <c:strRef>
              <c:f>'計算表（開・廃業事業所数比較）'!$C$3</c:f>
              <c:strCache>
                <c:ptCount val="1"/>
                <c:pt idx="0">
                  <c:v>2016年 保険関係新規成立事業所数</c:v>
                </c:pt>
              </c:strCache>
            </c:strRef>
          </c:tx>
          <c:spPr>
            <a:ln>
              <a:solidFill>
                <a:schemeClr val="tx1"/>
              </a:solidFill>
            </a:ln>
          </c:spPr>
          <c:invertIfNegative val="0"/>
          <c:cat>
            <c:strRef>
              <c:f>'計算表（開・廃業事業所数比較）'!$A$4:$A$8</c:f>
              <c:strCache>
                <c:ptCount val="5"/>
                <c:pt idx="0">
                  <c:v>東京都</c:v>
                </c:pt>
                <c:pt idx="1">
                  <c:v>愛知県</c:v>
                </c:pt>
                <c:pt idx="2">
                  <c:v>京都府</c:v>
                </c:pt>
                <c:pt idx="3">
                  <c:v>大阪府</c:v>
                </c:pt>
                <c:pt idx="4">
                  <c:v>兵庫県</c:v>
                </c:pt>
              </c:strCache>
            </c:strRef>
          </c:cat>
          <c:val>
            <c:numRef>
              <c:f>'計算表（開・廃業事業所数比較）'!$C$4:$C$8</c:f>
              <c:numCache>
                <c:formatCode>#,##0_);[Red]\(#,##0\)</c:formatCode>
                <c:ptCount val="5"/>
                <c:pt idx="0">
                  <c:v>20557</c:v>
                </c:pt>
                <c:pt idx="1">
                  <c:v>7149</c:v>
                </c:pt>
                <c:pt idx="2">
                  <c:v>2413</c:v>
                </c:pt>
                <c:pt idx="3">
                  <c:v>11700</c:v>
                </c:pt>
                <c:pt idx="4">
                  <c:v>4886</c:v>
                </c:pt>
              </c:numCache>
            </c:numRef>
          </c:val>
        </c:ser>
        <c:dLbls>
          <c:showLegendKey val="0"/>
          <c:showVal val="0"/>
          <c:showCatName val="0"/>
          <c:showSerName val="0"/>
          <c:showPercent val="0"/>
          <c:showBubbleSize val="0"/>
        </c:dLbls>
        <c:gapWidth val="130"/>
        <c:overlap val="-30"/>
        <c:axId val="378040320"/>
        <c:axId val="378041856"/>
      </c:barChart>
      <c:lineChart>
        <c:grouping val="standard"/>
        <c:varyColors val="0"/>
        <c:ser>
          <c:idx val="2"/>
          <c:order val="2"/>
          <c:tx>
            <c:strRef>
              <c:f>'計算表（開・廃業事業所数比較）'!$D$3</c:f>
              <c:strCache>
                <c:ptCount val="1"/>
                <c:pt idx="0">
                  <c:v>2010年から2016年までの伸び率</c:v>
                </c:pt>
              </c:strCache>
            </c:strRef>
          </c:tx>
          <c:marker>
            <c:spPr>
              <a:ln>
                <a:solidFill>
                  <a:schemeClr val="tx1"/>
                </a:solidFill>
              </a:ln>
            </c:spPr>
          </c:marker>
          <c:dLbls>
            <c:dLbl>
              <c:idx val="0"/>
              <c:layout>
                <c:manualLayout>
                  <c:x val="-0.10186660651732389"/>
                  <c:y val="-6.1817105230695002E-2"/>
                </c:manualLayout>
              </c:layout>
              <c:showLegendKey val="0"/>
              <c:showVal val="1"/>
              <c:showCatName val="0"/>
              <c:showSerName val="0"/>
              <c:showPercent val="0"/>
              <c:showBubbleSize val="0"/>
            </c:dLbl>
            <c:dLbl>
              <c:idx val="1"/>
              <c:layout>
                <c:manualLayout>
                  <c:x val="-6.7911071011549251E-2"/>
                  <c:y val="7.0468033279499728E-2"/>
                </c:manualLayout>
              </c:layout>
              <c:showLegendKey val="0"/>
              <c:showVal val="1"/>
              <c:showCatName val="0"/>
              <c:showSerName val="0"/>
              <c:showPercent val="0"/>
              <c:showBubbleSize val="0"/>
            </c:dLbl>
            <c:dLbl>
              <c:idx val="2"/>
              <c:layout>
                <c:manualLayout>
                  <c:x val="-5.8650470419065209E-2"/>
                  <c:y val="8.3680789519405926E-2"/>
                </c:manualLayout>
              </c:layout>
              <c:showLegendKey val="0"/>
              <c:showVal val="1"/>
              <c:showCatName val="0"/>
              <c:showSerName val="0"/>
              <c:showPercent val="0"/>
              <c:showBubbleSize val="0"/>
            </c:dLbl>
            <c:dLbl>
              <c:idx val="3"/>
              <c:layout>
                <c:manualLayout>
                  <c:x val="-6.1737337283226598E-2"/>
                  <c:y val="9.4947247790711703E-2"/>
                </c:manualLayout>
              </c:layout>
              <c:showLegendKey val="0"/>
              <c:showVal val="1"/>
              <c:showCatName val="0"/>
              <c:showSerName val="0"/>
              <c:showPercent val="0"/>
              <c:showBubbleSize val="0"/>
            </c:dLbl>
            <c:dLbl>
              <c:idx val="4"/>
              <c:layout>
                <c:manualLayout>
                  <c:x val="-5.2476736690742494E-2"/>
                  <c:y val="7.8209595135818238E-2"/>
                </c:manualLayout>
              </c:layout>
              <c:showLegendKey val="0"/>
              <c:showVal val="1"/>
              <c:showCatName val="0"/>
              <c:showSerName val="0"/>
              <c:showPercent val="0"/>
              <c:showBubbleSize val="0"/>
            </c:dLbl>
            <c:txPr>
              <a:bodyPr/>
              <a:lstStyle/>
              <a:p>
                <a:pPr>
                  <a:defRPr b="1"/>
                </a:pPr>
                <a:endParaRPr lang="ja-JP"/>
              </a:p>
            </c:txPr>
            <c:showLegendKey val="0"/>
            <c:showVal val="1"/>
            <c:showCatName val="0"/>
            <c:showSerName val="0"/>
            <c:showPercent val="0"/>
            <c:showBubbleSize val="0"/>
            <c:showLeaderLines val="0"/>
          </c:dLbls>
          <c:cat>
            <c:strRef>
              <c:f>'計算表（開・廃業事業所数比較）'!$A$4:$A$8</c:f>
              <c:strCache>
                <c:ptCount val="5"/>
                <c:pt idx="0">
                  <c:v>東京都</c:v>
                </c:pt>
                <c:pt idx="1">
                  <c:v>愛知県</c:v>
                </c:pt>
                <c:pt idx="2">
                  <c:v>京都府</c:v>
                </c:pt>
                <c:pt idx="3">
                  <c:v>大阪府</c:v>
                </c:pt>
                <c:pt idx="4">
                  <c:v>兵庫県</c:v>
                </c:pt>
              </c:strCache>
            </c:strRef>
          </c:cat>
          <c:val>
            <c:numRef>
              <c:f>'計算表（開・廃業事業所数比較）'!$D$4:$D$8</c:f>
              <c:numCache>
                <c:formatCode>0.0%</c:formatCode>
                <c:ptCount val="5"/>
                <c:pt idx="0">
                  <c:v>0.36455360106206447</c:v>
                </c:pt>
                <c:pt idx="1">
                  <c:v>0.31803097345132736</c:v>
                </c:pt>
                <c:pt idx="2">
                  <c:v>0.34729201563372425</c:v>
                </c:pt>
                <c:pt idx="3">
                  <c:v>0.56479871606259202</c:v>
                </c:pt>
                <c:pt idx="4">
                  <c:v>0.51082251082251084</c:v>
                </c:pt>
              </c:numCache>
            </c:numRef>
          </c:val>
          <c:smooth val="0"/>
        </c:ser>
        <c:dLbls>
          <c:showLegendKey val="0"/>
          <c:showVal val="0"/>
          <c:showCatName val="0"/>
          <c:showSerName val="0"/>
          <c:showPercent val="0"/>
          <c:showBubbleSize val="0"/>
        </c:dLbls>
        <c:marker val="1"/>
        <c:smooth val="0"/>
        <c:axId val="378057472"/>
        <c:axId val="378043392"/>
      </c:lineChart>
      <c:catAx>
        <c:axId val="378040320"/>
        <c:scaling>
          <c:orientation val="minMax"/>
        </c:scaling>
        <c:delete val="0"/>
        <c:axPos val="b"/>
        <c:majorTickMark val="out"/>
        <c:minorTickMark val="none"/>
        <c:tickLblPos val="nextTo"/>
        <c:txPr>
          <a:bodyPr/>
          <a:lstStyle/>
          <a:p>
            <a:pPr>
              <a:defRPr sz="800"/>
            </a:pPr>
            <a:endParaRPr lang="ja-JP"/>
          </a:p>
        </c:txPr>
        <c:crossAx val="378041856"/>
        <c:crosses val="autoZero"/>
        <c:auto val="1"/>
        <c:lblAlgn val="ctr"/>
        <c:lblOffset val="100"/>
        <c:noMultiLvlLbl val="0"/>
      </c:catAx>
      <c:valAx>
        <c:axId val="378041856"/>
        <c:scaling>
          <c:orientation val="minMax"/>
        </c:scaling>
        <c:delete val="0"/>
        <c:axPos val="l"/>
        <c:majorGridlines/>
        <c:numFmt formatCode="#,##0_);[Red]\(#,##0\)" sourceLinked="1"/>
        <c:majorTickMark val="out"/>
        <c:minorTickMark val="none"/>
        <c:tickLblPos val="nextTo"/>
        <c:txPr>
          <a:bodyPr/>
          <a:lstStyle/>
          <a:p>
            <a:pPr>
              <a:defRPr sz="900"/>
            </a:pPr>
            <a:endParaRPr lang="ja-JP"/>
          </a:p>
        </c:txPr>
        <c:crossAx val="378040320"/>
        <c:crosses val="autoZero"/>
        <c:crossBetween val="between"/>
      </c:valAx>
      <c:valAx>
        <c:axId val="378043392"/>
        <c:scaling>
          <c:orientation val="minMax"/>
        </c:scaling>
        <c:delete val="0"/>
        <c:axPos val="r"/>
        <c:numFmt formatCode="0.0%" sourceLinked="1"/>
        <c:majorTickMark val="out"/>
        <c:minorTickMark val="none"/>
        <c:tickLblPos val="nextTo"/>
        <c:txPr>
          <a:bodyPr/>
          <a:lstStyle/>
          <a:p>
            <a:pPr>
              <a:defRPr sz="900"/>
            </a:pPr>
            <a:endParaRPr lang="ja-JP"/>
          </a:p>
        </c:txPr>
        <c:crossAx val="378057472"/>
        <c:crosses val="max"/>
        <c:crossBetween val="between"/>
      </c:valAx>
      <c:catAx>
        <c:axId val="378057472"/>
        <c:scaling>
          <c:orientation val="minMax"/>
        </c:scaling>
        <c:delete val="1"/>
        <c:axPos val="b"/>
        <c:majorTickMark val="out"/>
        <c:minorTickMark val="none"/>
        <c:tickLblPos val="nextTo"/>
        <c:crossAx val="378043392"/>
        <c:crosses val="autoZero"/>
        <c:auto val="1"/>
        <c:lblAlgn val="ctr"/>
        <c:lblOffset val="100"/>
        <c:noMultiLvlLbl val="0"/>
      </c:catAx>
    </c:plotArea>
    <c:legend>
      <c:legendPos val="b"/>
      <c:layout>
        <c:manualLayout>
          <c:xMode val="edge"/>
          <c:yMode val="edge"/>
          <c:x val="0.22638765603261291"/>
          <c:y val="0.79672114855558385"/>
          <c:w val="0.52252950996110059"/>
          <c:h val="0.18349217917376007"/>
        </c:manualLayout>
      </c:layout>
      <c:overlay val="0"/>
      <c:txPr>
        <a:bodyPr/>
        <a:lstStyle/>
        <a:p>
          <a:pPr>
            <a:defRPr sz="7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566763570138"/>
          <c:y val="6.7122309711286091E-2"/>
          <c:w val="0.78394129305265414"/>
          <c:h val="0.591663937675589"/>
        </c:manualLayout>
      </c:layout>
      <c:barChart>
        <c:barDir val="col"/>
        <c:grouping val="clustered"/>
        <c:varyColors val="0"/>
        <c:ser>
          <c:idx val="0"/>
          <c:order val="0"/>
          <c:tx>
            <c:strRef>
              <c:f>'計算表（開・廃業事業所数比較）'!$B$11</c:f>
              <c:strCache>
                <c:ptCount val="1"/>
                <c:pt idx="0">
                  <c:v>2010年 保険関係消滅事業所数</c:v>
                </c:pt>
              </c:strCache>
            </c:strRef>
          </c:tx>
          <c:spPr>
            <a:pattFill prst="ltUpDiag">
              <a:fgClr>
                <a:schemeClr val="accent1"/>
              </a:fgClr>
              <a:bgClr>
                <a:schemeClr val="bg1"/>
              </a:bgClr>
            </a:pattFill>
            <a:ln>
              <a:solidFill>
                <a:schemeClr val="tx1"/>
              </a:solidFill>
            </a:ln>
          </c:spPr>
          <c:invertIfNegative val="0"/>
          <c:cat>
            <c:strRef>
              <c:f>'計算表（開・廃業事業所数比較）'!$A$12:$A$16</c:f>
              <c:strCache>
                <c:ptCount val="5"/>
                <c:pt idx="0">
                  <c:v>東京都</c:v>
                </c:pt>
                <c:pt idx="1">
                  <c:v>愛知県</c:v>
                </c:pt>
                <c:pt idx="2">
                  <c:v>京都府</c:v>
                </c:pt>
                <c:pt idx="3">
                  <c:v>大阪府</c:v>
                </c:pt>
                <c:pt idx="4">
                  <c:v>兵庫県</c:v>
                </c:pt>
              </c:strCache>
            </c:strRef>
          </c:cat>
          <c:val>
            <c:numRef>
              <c:f>'計算表（開・廃業事業所数比較）'!$B$12:$B$16</c:f>
              <c:numCache>
                <c:formatCode>#,##0_);[Red]\(#,##0\)</c:formatCode>
                <c:ptCount val="5"/>
                <c:pt idx="0">
                  <c:v>12675</c:v>
                </c:pt>
                <c:pt idx="1">
                  <c:v>4840</c:v>
                </c:pt>
                <c:pt idx="2">
                  <c:v>1660</c:v>
                </c:pt>
                <c:pt idx="3">
                  <c:v>7004</c:v>
                </c:pt>
                <c:pt idx="4">
                  <c:v>2852</c:v>
                </c:pt>
              </c:numCache>
            </c:numRef>
          </c:val>
        </c:ser>
        <c:ser>
          <c:idx val="1"/>
          <c:order val="1"/>
          <c:tx>
            <c:strRef>
              <c:f>'計算表（開・廃業事業所数比較）'!$C$11</c:f>
              <c:strCache>
                <c:ptCount val="1"/>
                <c:pt idx="0">
                  <c:v>2016年 保険関係消滅事業所数</c:v>
                </c:pt>
              </c:strCache>
            </c:strRef>
          </c:tx>
          <c:spPr>
            <a:ln>
              <a:solidFill>
                <a:schemeClr val="tx1"/>
              </a:solidFill>
            </a:ln>
          </c:spPr>
          <c:invertIfNegative val="0"/>
          <c:cat>
            <c:strRef>
              <c:f>'計算表（開・廃業事業所数比較）'!$A$12:$A$16</c:f>
              <c:strCache>
                <c:ptCount val="5"/>
                <c:pt idx="0">
                  <c:v>東京都</c:v>
                </c:pt>
                <c:pt idx="1">
                  <c:v>愛知県</c:v>
                </c:pt>
                <c:pt idx="2">
                  <c:v>京都府</c:v>
                </c:pt>
                <c:pt idx="3">
                  <c:v>大阪府</c:v>
                </c:pt>
                <c:pt idx="4">
                  <c:v>兵庫県</c:v>
                </c:pt>
              </c:strCache>
            </c:strRef>
          </c:cat>
          <c:val>
            <c:numRef>
              <c:f>'計算表（開・廃業事業所数比較）'!$C$12:$C$16</c:f>
              <c:numCache>
                <c:formatCode>#,##0_);[Red]\(#,##0\)</c:formatCode>
                <c:ptCount val="5"/>
                <c:pt idx="0">
                  <c:v>12410</c:v>
                </c:pt>
                <c:pt idx="1">
                  <c:v>4790</c:v>
                </c:pt>
                <c:pt idx="2">
                  <c:v>1771</c:v>
                </c:pt>
                <c:pt idx="3">
                  <c:v>6417</c:v>
                </c:pt>
                <c:pt idx="4">
                  <c:v>2737</c:v>
                </c:pt>
              </c:numCache>
            </c:numRef>
          </c:val>
        </c:ser>
        <c:dLbls>
          <c:showLegendKey val="0"/>
          <c:showVal val="0"/>
          <c:showCatName val="0"/>
          <c:showSerName val="0"/>
          <c:showPercent val="0"/>
          <c:showBubbleSize val="0"/>
        </c:dLbls>
        <c:gapWidth val="130"/>
        <c:overlap val="-30"/>
        <c:axId val="378092928"/>
        <c:axId val="378094720"/>
      </c:barChart>
      <c:lineChart>
        <c:grouping val="standard"/>
        <c:varyColors val="0"/>
        <c:ser>
          <c:idx val="2"/>
          <c:order val="2"/>
          <c:tx>
            <c:strRef>
              <c:f>'計算表（開・廃業事業所数比較）'!$D$11</c:f>
              <c:strCache>
                <c:ptCount val="1"/>
                <c:pt idx="0">
                  <c:v>2010年から2016年までの伸び率</c:v>
                </c:pt>
              </c:strCache>
            </c:strRef>
          </c:tx>
          <c:marker>
            <c:spPr>
              <a:ln>
                <a:solidFill>
                  <a:schemeClr val="tx1"/>
                </a:solidFill>
              </a:ln>
            </c:spPr>
          </c:marker>
          <c:dLbls>
            <c:dLbl>
              <c:idx val="0"/>
              <c:layout>
                <c:manualLayout>
                  <c:x val="-5.4276017052071496E-2"/>
                  <c:y val="-0.16480221852518392"/>
                </c:manualLayout>
              </c:layout>
              <c:showLegendKey val="0"/>
              <c:showVal val="1"/>
              <c:showCatName val="0"/>
              <c:showSerName val="0"/>
              <c:showPercent val="0"/>
              <c:showBubbleSize val="0"/>
            </c:dLbl>
            <c:dLbl>
              <c:idx val="1"/>
              <c:layout>
                <c:manualLayout>
                  <c:x val="-6.633735417475406E-2"/>
                  <c:y val="-8.4473610248552794E-2"/>
                </c:manualLayout>
              </c:layout>
              <c:showLegendKey val="0"/>
              <c:showVal val="1"/>
              <c:showCatName val="0"/>
              <c:showSerName val="0"/>
              <c:showPercent val="0"/>
              <c:showBubbleSize val="0"/>
            </c:dLbl>
            <c:dLbl>
              <c:idx val="2"/>
              <c:layout>
                <c:manualLayout>
                  <c:x val="-5.4276017052071551E-2"/>
                  <c:y val="-6.1716824603422579E-2"/>
                </c:manualLayout>
              </c:layout>
              <c:showLegendKey val="0"/>
              <c:showVal val="1"/>
              <c:showCatName val="0"/>
              <c:showSerName val="0"/>
              <c:showPercent val="0"/>
              <c:showBubbleSize val="0"/>
            </c:dLbl>
            <c:dLbl>
              <c:idx val="3"/>
              <c:layout>
                <c:manualLayout>
                  <c:x val="-6.0306685613412778E-2"/>
                  <c:y val="-0.14132955117250007"/>
                </c:manualLayout>
              </c:layout>
              <c:showLegendKey val="0"/>
              <c:showVal val="1"/>
              <c:showCatName val="0"/>
              <c:showSerName val="0"/>
              <c:showPercent val="0"/>
              <c:showBubbleSize val="0"/>
            </c:dLbl>
            <c:dLbl>
              <c:idx val="4"/>
              <c:layout>
                <c:manualLayout>
                  <c:x val="-5.7291351332742137E-2"/>
                  <c:y val="-9.6078482481629396E-2"/>
                </c:manualLayout>
              </c:layout>
              <c:showLegendKey val="0"/>
              <c:showVal val="1"/>
              <c:showCatName val="0"/>
              <c:showSerName val="0"/>
              <c:showPercent val="0"/>
              <c:showBubbleSize val="0"/>
            </c:dLbl>
            <c:txPr>
              <a:bodyPr/>
              <a:lstStyle/>
              <a:p>
                <a:pPr>
                  <a:defRPr sz="1000" b="1"/>
                </a:pPr>
                <a:endParaRPr lang="ja-JP"/>
              </a:p>
            </c:txPr>
            <c:showLegendKey val="0"/>
            <c:showVal val="1"/>
            <c:showCatName val="0"/>
            <c:showSerName val="0"/>
            <c:showPercent val="0"/>
            <c:showBubbleSize val="0"/>
            <c:showLeaderLines val="0"/>
          </c:dLbls>
          <c:cat>
            <c:strRef>
              <c:f>'計算表（開・廃業事業所数比較）'!$A$12:$A$16</c:f>
              <c:strCache>
                <c:ptCount val="5"/>
                <c:pt idx="0">
                  <c:v>東京都</c:v>
                </c:pt>
                <c:pt idx="1">
                  <c:v>愛知県</c:v>
                </c:pt>
                <c:pt idx="2">
                  <c:v>京都府</c:v>
                </c:pt>
                <c:pt idx="3">
                  <c:v>大阪府</c:v>
                </c:pt>
                <c:pt idx="4">
                  <c:v>兵庫県</c:v>
                </c:pt>
              </c:strCache>
            </c:strRef>
          </c:cat>
          <c:val>
            <c:numRef>
              <c:f>'計算表（開・廃業事業所数比較）'!$D$12:$D$16</c:f>
              <c:numCache>
                <c:formatCode>0.0%</c:formatCode>
                <c:ptCount val="5"/>
                <c:pt idx="0">
                  <c:v>-2.0907297830374705E-2</c:v>
                </c:pt>
                <c:pt idx="1">
                  <c:v>-1.0330578512396715E-2</c:v>
                </c:pt>
                <c:pt idx="2">
                  <c:v>6.6867469879517971E-2</c:v>
                </c:pt>
                <c:pt idx="3">
                  <c:v>-8.3809251856082234E-2</c:v>
                </c:pt>
                <c:pt idx="4">
                  <c:v>-4.0322580645161255E-2</c:v>
                </c:pt>
              </c:numCache>
            </c:numRef>
          </c:val>
          <c:smooth val="0"/>
        </c:ser>
        <c:dLbls>
          <c:showLegendKey val="0"/>
          <c:showVal val="0"/>
          <c:showCatName val="0"/>
          <c:showSerName val="0"/>
          <c:showPercent val="0"/>
          <c:showBubbleSize val="0"/>
        </c:dLbls>
        <c:marker val="1"/>
        <c:smooth val="0"/>
        <c:axId val="378106240"/>
        <c:axId val="378096256"/>
      </c:lineChart>
      <c:catAx>
        <c:axId val="378092928"/>
        <c:scaling>
          <c:orientation val="minMax"/>
        </c:scaling>
        <c:delete val="0"/>
        <c:axPos val="b"/>
        <c:majorTickMark val="out"/>
        <c:minorTickMark val="none"/>
        <c:tickLblPos val="nextTo"/>
        <c:txPr>
          <a:bodyPr/>
          <a:lstStyle/>
          <a:p>
            <a:pPr>
              <a:defRPr sz="800"/>
            </a:pPr>
            <a:endParaRPr lang="ja-JP"/>
          </a:p>
        </c:txPr>
        <c:crossAx val="378094720"/>
        <c:crosses val="autoZero"/>
        <c:auto val="1"/>
        <c:lblAlgn val="ctr"/>
        <c:lblOffset val="100"/>
        <c:noMultiLvlLbl val="0"/>
      </c:catAx>
      <c:valAx>
        <c:axId val="378094720"/>
        <c:scaling>
          <c:orientation val="minMax"/>
          <c:max val="25000"/>
        </c:scaling>
        <c:delete val="0"/>
        <c:axPos val="l"/>
        <c:majorGridlines/>
        <c:numFmt formatCode="#,##0_);[Red]\(#,##0\)" sourceLinked="1"/>
        <c:majorTickMark val="out"/>
        <c:minorTickMark val="none"/>
        <c:tickLblPos val="nextTo"/>
        <c:crossAx val="378092928"/>
        <c:crosses val="autoZero"/>
        <c:crossBetween val="between"/>
        <c:majorUnit val="5000"/>
      </c:valAx>
      <c:valAx>
        <c:axId val="378096256"/>
        <c:scaling>
          <c:orientation val="minMax"/>
          <c:max val="0.4"/>
        </c:scaling>
        <c:delete val="0"/>
        <c:axPos val="r"/>
        <c:numFmt formatCode="0.0%" sourceLinked="1"/>
        <c:majorTickMark val="out"/>
        <c:minorTickMark val="none"/>
        <c:tickLblPos val="nextTo"/>
        <c:crossAx val="378106240"/>
        <c:crosses val="max"/>
        <c:crossBetween val="between"/>
      </c:valAx>
      <c:catAx>
        <c:axId val="378106240"/>
        <c:scaling>
          <c:orientation val="minMax"/>
        </c:scaling>
        <c:delete val="1"/>
        <c:axPos val="b"/>
        <c:majorTickMark val="out"/>
        <c:minorTickMark val="none"/>
        <c:tickLblPos val="nextTo"/>
        <c:crossAx val="378096256"/>
        <c:crosses val="autoZero"/>
        <c:auto val="1"/>
        <c:lblAlgn val="ctr"/>
        <c:lblOffset val="100"/>
        <c:noMultiLvlLbl val="0"/>
      </c:catAx>
    </c:plotArea>
    <c:legend>
      <c:legendPos val="b"/>
      <c:layout>
        <c:manualLayout>
          <c:xMode val="edge"/>
          <c:yMode val="edge"/>
          <c:x val="0.14568290792190047"/>
          <c:y val="0.78908570238467146"/>
          <c:w val="0.71767994957031489"/>
          <c:h val="0.18355265803730961"/>
        </c:manualLayout>
      </c:layout>
      <c:overlay val="0"/>
      <c:txPr>
        <a:bodyPr/>
        <a:lstStyle/>
        <a:p>
          <a:pPr>
            <a:defRPr sz="7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spPr>
    <a:noFill/>
  </c:spPr>
  <c:txPr>
    <a:bodyPr/>
    <a:lstStyle/>
    <a:p>
      <a:pPr>
        <a:defRPr sz="9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792405518359E-2"/>
          <c:y val="5.2425734052113412E-2"/>
          <c:w val="0.87400160219062439"/>
          <c:h val="0.69484977482392341"/>
        </c:manualLayout>
      </c:layout>
      <c:barChart>
        <c:barDir val="col"/>
        <c:grouping val="clustered"/>
        <c:varyColors val="0"/>
        <c:ser>
          <c:idx val="0"/>
          <c:order val="0"/>
          <c:tx>
            <c:strRef>
              <c:f>'開業数・率（上半期） (2)'!$C$2</c:f>
              <c:strCache>
                <c:ptCount val="1"/>
                <c:pt idx="0">
                  <c:v>開業数</c:v>
                </c:pt>
              </c:strCache>
            </c:strRef>
          </c:tx>
          <c:spPr>
            <a:solidFill>
              <a:schemeClr val="accent3"/>
            </a:solidFill>
          </c:spPr>
          <c:invertIfNegative val="0"/>
          <c:dPt>
            <c:idx val="0"/>
            <c:invertIfNegative val="0"/>
            <c:bubble3D val="0"/>
            <c:spPr>
              <a:solidFill>
                <a:schemeClr val="accent6"/>
              </a:solidFill>
            </c:spPr>
          </c:dPt>
          <c:dPt>
            <c:idx val="8"/>
            <c:invertIfNegative val="0"/>
            <c:bubble3D val="0"/>
          </c:dPt>
          <c:dPt>
            <c:idx val="10"/>
            <c:invertIfNegative val="0"/>
            <c:bubble3D val="0"/>
            <c:spPr>
              <a:solidFill>
                <a:schemeClr val="accent6"/>
              </a:solidFill>
            </c:spPr>
          </c:dPt>
          <c:dLbls>
            <c:dLbl>
              <c:idx val="0"/>
              <c:layout>
                <c:manualLayout>
                  <c:x val="0"/>
                  <c:y val="-1.772746878267192E-2"/>
                </c:manualLayout>
              </c:layout>
              <c:dLblPos val="outEnd"/>
              <c:showLegendKey val="0"/>
              <c:showVal val="1"/>
              <c:showCatName val="0"/>
              <c:showSerName val="0"/>
              <c:showPercent val="0"/>
              <c:showBubbleSize val="0"/>
            </c:dLbl>
            <c:dLbl>
              <c:idx val="1"/>
              <c:layout>
                <c:manualLayout>
                  <c:x val="9.3367180774300649E-3"/>
                  <c:y val="-3.5454937565343868E-2"/>
                </c:manualLayout>
              </c:layout>
              <c:dLblPos val="outEnd"/>
              <c:showLegendKey val="0"/>
              <c:showVal val="1"/>
              <c:showCatName val="0"/>
              <c:showSerName val="0"/>
              <c:showPercent val="0"/>
              <c:showBubbleSize val="0"/>
            </c:dLbl>
            <c:dLbl>
              <c:idx val="2"/>
              <c:layout>
                <c:manualLayout>
                  <c:x val="3.112239359143355E-3"/>
                  <c:y val="-2.5977109908560038E-2"/>
                </c:manualLayout>
              </c:layout>
              <c:dLblPos val="outEnd"/>
              <c:showLegendKey val="0"/>
              <c:showVal val="1"/>
              <c:showCatName val="0"/>
              <c:showSerName val="0"/>
              <c:showPercent val="0"/>
              <c:showBubbleSize val="0"/>
            </c:dLbl>
            <c:dLbl>
              <c:idx val="3"/>
              <c:layout>
                <c:manualLayout>
                  <c:x val="6.2244787182867099E-3"/>
                  <c:y val="-1.1818312521781289E-2"/>
                </c:manualLayout>
              </c:layout>
              <c:dLblPos val="outEnd"/>
              <c:showLegendKey val="0"/>
              <c:showVal val="1"/>
              <c:showCatName val="0"/>
              <c:showSerName val="0"/>
              <c:showPercent val="0"/>
              <c:showBubbleSize val="0"/>
            </c:dLbl>
            <c:dLbl>
              <c:idx val="4"/>
              <c:layout>
                <c:manualLayout>
                  <c:x val="6.2244787182867099E-3"/>
                  <c:y val="-1.1818312521781289E-2"/>
                </c:manualLayout>
              </c:layout>
              <c:dLblPos val="outEnd"/>
              <c:showLegendKey val="0"/>
              <c:showVal val="1"/>
              <c:showCatName val="0"/>
              <c:showSerName val="0"/>
              <c:showPercent val="0"/>
              <c:showBubbleSize val="0"/>
            </c:dLbl>
            <c:dLbl>
              <c:idx val="5"/>
              <c:layout>
                <c:manualLayout>
                  <c:x val="0"/>
                  <c:y val="-2.3636625043562579E-2"/>
                </c:manualLayout>
              </c:layout>
              <c:dLblPos val="outEnd"/>
              <c:showLegendKey val="0"/>
              <c:showVal val="1"/>
              <c:showCatName val="0"/>
              <c:showSerName val="0"/>
              <c:showPercent val="0"/>
              <c:showBubbleSize val="0"/>
            </c:dLbl>
            <c:dLbl>
              <c:idx val="6"/>
              <c:layout>
                <c:manualLayout>
                  <c:x val="1.244895743657342E-2"/>
                  <c:y val="-1.1818312521781289E-2"/>
                </c:manualLayout>
              </c:layout>
              <c:dLblPos val="outEnd"/>
              <c:showLegendKey val="0"/>
              <c:showVal val="1"/>
              <c:showCatName val="0"/>
              <c:showSerName val="0"/>
              <c:showPercent val="0"/>
              <c:showBubbleSize val="0"/>
            </c:dLbl>
            <c:dLbl>
              <c:idx val="7"/>
              <c:layout>
                <c:manualLayout>
                  <c:x val="0"/>
                  <c:y val="-2.9545781304453223E-2"/>
                </c:manualLayout>
              </c:layout>
              <c:dLblPos val="outEnd"/>
              <c:showLegendKey val="0"/>
              <c:showVal val="1"/>
              <c:showCatName val="0"/>
              <c:showSerName val="0"/>
              <c:showPercent val="0"/>
              <c:showBubbleSize val="0"/>
            </c:dLbl>
            <c:dLbl>
              <c:idx val="8"/>
              <c:layout>
                <c:manualLayout>
                  <c:x val="0"/>
                  <c:y val="-4.1364093826234488E-2"/>
                </c:manualLayout>
              </c:layout>
              <c:dLblPos val="outEnd"/>
              <c:showLegendKey val="0"/>
              <c:showVal val="1"/>
              <c:showCatName val="0"/>
              <c:showSerName val="0"/>
              <c:showPercent val="0"/>
              <c:showBubbleSize val="0"/>
            </c:dLbl>
            <c:txPr>
              <a:bodyPr/>
              <a:lstStyle/>
              <a:p>
                <a:pPr>
                  <a:defRPr sz="900" b="1"/>
                </a:pPr>
                <a:endParaRPr lang="ja-JP"/>
              </a:p>
            </c:txPr>
            <c:dLblPos val="outEnd"/>
            <c:showLegendKey val="0"/>
            <c:showVal val="1"/>
            <c:showCatName val="0"/>
            <c:showSerName val="0"/>
            <c:showPercent val="0"/>
            <c:showBubbleSize val="0"/>
            <c:showLeaderLines val="0"/>
          </c:dLbls>
          <c:cat>
            <c:numRef>
              <c:f>'開業数・率（上半期） (2)'!$B$3:$B$13</c:f>
              <c:numCache>
                <c:formatCode>General</c:formatCode>
                <c:ptCount val="11"/>
                <c:pt idx="0">
                  <c:v>1990</c:v>
                </c:pt>
                <c:pt idx="1">
                  <c:v>2007</c:v>
                </c:pt>
                <c:pt idx="2">
                  <c:v>2008</c:v>
                </c:pt>
                <c:pt idx="3">
                  <c:v>2009</c:v>
                </c:pt>
                <c:pt idx="4">
                  <c:v>2010</c:v>
                </c:pt>
                <c:pt idx="5">
                  <c:v>2011</c:v>
                </c:pt>
                <c:pt idx="6">
                  <c:v>2012</c:v>
                </c:pt>
                <c:pt idx="7">
                  <c:v>2013</c:v>
                </c:pt>
                <c:pt idx="8">
                  <c:v>2014</c:v>
                </c:pt>
                <c:pt idx="9">
                  <c:v>2015</c:v>
                </c:pt>
                <c:pt idx="10">
                  <c:v>2016</c:v>
                </c:pt>
              </c:numCache>
            </c:numRef>
          </c:cat>
          <c:val>
            <c:numRef>
              <c:f>'開業数・率（上半期） (2)'!$C$3:$C$13</c:f>
              <c:numCache>
                <c:formatCode>#,##0_);[Red]\(#,##0\)</c:formatCode>
                <c:ptCount val="11"/>
                <c:pt idx="0">
                  <c:v>10149</c:v>
                </c:pt>
                <c:pt idx="1">
                  <c:v>8460</c:v>
                </c:pt>
                <c:pt idx="2">
                  <c:v>7246</c:v>
                </c:pt>
                <c:pt idx="3">
                  <c:v>7770</c:v>
                </c:pt>
                <c:pt idx="4">
                  <c:v>7477</c:v>
                </c:pt>
                <c:pt idx="5">
                  <c:v>7564</c:v>
                </c:pt>
                <c:pt idx="6">
                  <c:v>7854</c:v>
                </c:pt>
                <c:pt idx="7">
                  <c:v>8276</c:v>
                </c:pt>
                <c:pt idx="8">
                  <c:v>8383</c:v>
                </c:pt>
                <c:pt idx="9">
                  <c:v>10119</c:v>
                </c:pt>
                <c:pt idx="10">
                  <c:v>11700</c:v>
                </c:pt>
              </c:numCache>
            </c:numRef>
          </c:val>
        </c:ser>
        <c:dLbls>
          <c:showLegendKey val="0"/>
          <c:showVal val="1"/>
          <c:showCatName val="0"/>
          <c:showSerName val="0"/>
          <c:showPercent val="0"/>
          <c:showBubbleSize val="0"/>
        </c:dLbls>
        <c:gapWidth val="75"/>
        <c:axId val="378163968"/>
        <c:axId val="378165504"/>
      </c:barChart>
      <c:lineChart>
        <c:grouping val="standard"/>
        <c:varyColors val="0"/>
        <c:ser>
          <c:idx val="1"/>
          <c:order val="1"/>
          <c:tx>
            <c:strRef>
              <c:f>'開業数・率（上半期） (2)'!$D$2</c:f>
              <c:strCache>
                <c:ptCount val="1"/>
                <c:pt idx="0">
                  <c:v>開業率</c:v>
                </c:pt>
              </c:strCache>
            </c:strRef>
          </c:tx>
          <c:spPr>
            <a:ln w="19050">
              <a:solidFill>
                <a:srgbClr val="C0504D"/>
              </a:solidFill>
            </a:ln>
          </c:spPr>
          <c:marker>
            <c:symbol val="square"/>
            <c:size val="5"/>
            <c:spPr>
              <a:ln w="19050"/>
            </c:spPr>
          </c:marker>
          <c:dLbls>
            <c:dLbl>
              <c:idx val="1"/>
              <c:layout>
                <c:manualLayout>
                  <c:x val="-6.352864718306804E-2"/>
                  <c:y val="-9.5517524320443442E-2"/>
                </c:manualLayout>
              </c:layout>
              <c:dLblPos val="r"/>
              <c:showLegendKey val="0"/>
              <c:showVal val="1"/>
              <c:showCatName val="0"/>
              <c:showSerName val="0"/>
              <c:showPercent val="0"/>
              <c:showBubbleSize val="0"/>
            </c:dLbl>
            <c:dLbl>
              <c:idx val="2"/>
              <c:layout>
                <c:manualLayout>
                  <c:x val="-5.4191929105637984E-2"/>
                  <c:y val="8.8544140239157534E-2"/>
                </c:manualLayout>
              </c:layout>
              <c:dLblPos val="r"/>
              <c:showLegendKey val="0"/>
              <c:showVal val="1"/>
              <c:showCatName val="0"/>
              <c:showSerName val="0"/>
              <c:showPercent val="0"/>
              <c:showBubbleSize val="0"/>
            </c:dLbl>
            <c:dLbl>
              <c:idx val="3"/>
              <c:layout>
                <c:manualLayout>
                  <c:x val="-5.4191929105637984E-2"/>
                  <c:y val="6.7306255866895939E-2"/>
                </c:manualLayout>
              </c:layout>
              <c:dLblPos val="r"/>
              <c:showLegendKey val="0"/>
              <c:showVal val="1"/>
              <c:showCatName val="0"/>
              <c:showSerName val="0"/>
              <c:showPercent val="0"/>
              <c:showBubbleSize val="0"/>
            </c:dLbl>
            <c:txPr>
              <a:bodyPr/>
              <a:lstStyle/>
              <a:p>
                <a:pPr>
                  <a:defRPr sz="900" u="sng"/>
                </a:pPr>
                <a:endParaRPr lang="ja-JP"/>
              </a:p>
            </c:txPr>
            <c:dLblPos val="t"/>
            <c:showLegendKey val="0"/>
            <c:showVal val="1"/>
            <c:showCatName val="0"/>
            <c:showSerName val="0"/>
            <c:showPercent val="0"/>
            <c:showBubbleSize val="0"/>
            <c:showLeaderLines val="0"/>
          </c:dLbls>
          <c:cat>
            <c:numRef>
              <c:f>'開業数・率（上半期） (2)'!$B$4:$B$13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'開業数・率（上半期） (2)'!$D$3:$D$13</c:f>
              <c:numCache>
                <c:formatCode>0.0%</c:formatCode>
                <c:ptCount val="11"/>
                <c:pt idx="1">
                  <c:v>5.2043923595090899E-2</c:v>
                </c:pt>
                <c:pt idx="2">
                  <c:v>4.4215819084929033E-2</c:v>
                </c:pt>
                <c:pt idx="3">
                  <c:v>4.7320917428957721E-2</c:v>
                </c:pt>
                <c:pt idx="4">
                  <c:v>4.5601751614693556E-2</c:v>
                </c:pt>
                <c:pt idx="5">
                  <c:v>4.6083173914632812E-2</c:v>
                </c:pt>
                <c:pt idx="6">
                  <c:v>4.7634354473832644E-2</c:v>
                </c:pt>
                <c:pt idx="7">
                  <c:v>4.9906831736306674E-2</c:v>
                </c:pt>
                <c:pt idx="8">
                  <c:v>0.05</c:v>
                </c:pt>
                <c:pt idx="9">
                  <c:v>5.9000000000000004E-2</c:v>
                </c:pt>
                <c:pt idx="10">
                  <c:v>6.7000000000000004E-2</c:v>
                </c:pt>
              </c:numCache>
            </c:numRef>
          </c:val>
          <c:smooth val="0"/>
        </c:ser>
        <c:ser>
          <c:idx val="2"/>
          <c:order val="2"/>
          <c:tx>
            <c:strRef>
              <c:f>'開業数・率（上半期） (2)'!$E$2</c:f>
              <c:strCache>
                <c:ptCount val="1"/>
                <c:pt idx="0">
                  <c:v>廃業率</c:v>
                </c:pt>
              </c:strCache>
            </c:strRef>
          </c:tx>
          <c:spPr>
            <a:ln w="19050">
              <a:solidFill>
                <a:srgbClr val="4BACC6">
                  <a:lumMod val="75000"/>
                </a:srgbClr>
              </a:solidFill>
              <a:prstDash val="sysDash"/>
            </a:ln>
          </c:spPr>
          <c:marker>
            <c:symbol val="diamond"/>
            <c:size val="7"/>
            <c:spPr>
              <a:solidFill>
                <a:srgbClr val="4F81BD"/>
              </a:solidFill>
              <a:ln w="22225" cmpd="dbl">
                <a:noFill/>
              </a:ln>
            </c:spPr>
          </c:marker>
          <c:dLbls>
            <c:dLbl>
              <c:idx val="1"/>
              <c:layout>
                <c:manualLayout>
                  <c:x val="-5.7304168464781334E-2"/>
                  <c:y val="7.4279639948181791E-2"/>
                </c:manualLayout>
              </c:layout>
              <c:dLblPos val="r"/>
              <c:showLegendKey val="0"/>
              <c:showVal val="1"/>
              <c:showCatName val="0"/>
              <c:showSerName val="0"/>
              <c:showPercent val="0"/>
              <c:showBubbleSize val="0"/>
            </c:dLbl>
            <c:dLbl>
              <c:idx val="2"/>
              <c:layout>
                <c:manualLayout>
                  <c:x val="-5.4191929105637984E-2"/>
                  <c:y val="-9.5623435029911413E-2"/>
                </c:manualLayout>
              </c:layout>
              <c:dLblPos val="r"/>
              <c:showLegendKey val="0"/>
              <c:showVal val="1"/>
              <c:showCatName val="0"/>
              <c:showSerName val="0"/>
              <c:showPercent val="0"/>
              <c:showBubbleSize val="0"/>
            </c:dLbl>
            <c:dLbl>
              <c:idx val="3"/>
              <c:layout>
                <c:manualLayout>
                  <c:x val="-4.7967450387351271E-2"/>
                  <c:y val="-5.3147666285388112E-2"/>
                </c:manualLayout>
              </c:layout>
              <c:dLblPos val="r"/>
              <c:showLegendKey val="0"/>
              <c:showVal val="1"/>
              <c:showCatName val="0"/>
              <c:showSerName val="0"/>
              <c:showPercent val="0"/>
              <c:showBubbleSize val="0"/>
            </c:dLbl>
            <c:dLbl>
              <c:idx val="7"/>
              <c:layout>
                <c:manualLayout>
                  <c:x val="-5.7304168464781334E-2"/>
                  <c:y val="5.0183625867587442E-2"/>
                </c:manualLayout>
              </c:layout>
              <c:dLblPos val="r"/>
              <c:showLegendKey val="0"/>
              <c:showVal val="1"/>
              <c:showCatName val="0"/>
              <c:showSerName val="0"/>
              <c:showPercent val="0"/>
              <c:showBubbleSize val="0"/>
            </c:dLbl>
            <c:dLbl>
              <c:idx val="9"/>
              <c:layout>
                <c:manualLayout>
                  <c:x val="-5.7304168464781334E-2"/>
                  <c:y val="6.2001938389368731E-2"/>
                </c:manualLayout>
              </c:layout>
              <c:dLblPos val="r"/>
              <c:showLegendKey val="0"/>
              <c:showVal val="1"/>
              <c:showCatName val="0"/>
              <c:showSerName val="0"/>
              <c:showPercent val="0"/>
              <c:showBubbleSize val="0"/>
            </c:dLbl>
            <c:dLbl>
              <c:idx val="10"/>
              <c:layout>
                <c:manualLayout>
                  <c:x val="-5.7304168464781223E-2"/>
                  <c:y val="6.2001938389368731E-2"/>
                </c:manualLayout>
              </c:layout>
              <c:dLblPos val="r"/>
              <c:showLegendKey val="0"/>
              <c:showVal val="1"/>
              <c:showCatName val="0"/>
              <c:showSerName val="0"/>
              <c:showPercent val="0"/>
              <c:showBubbleSize val="0"/>
            </c:dLbl>
            <c:txPr>
              <a:bodyPr/>
              <a:lstStyle/>
              <a:p>
                <a:pPr>
                  <a:defRPr sz="900"/>
                </a:pPr>
                <a:endParaRPr lang="ja-JP"/>
              </a:p>
            </c:txPr>
            <c:dLblPos val="b"/>
            <c:showLegendKey val="0"/>
            <c:showVal val="1"/>
            <c:showCatName val="0"/>
            <c:showSerName val="0"/>
            <c:showPercent val="0"/>
            <c:showBubbleSize val="0"/>
            <c:showLeaderLines val="0"/>
          </c:dLbls>
          <c:cat>
            <c:numRef>
              <c:f>'開業数・率（上半期） (2)'!$B$4:$B$13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'開業数・率（上半期） (2)'!$E$3:$E$13</c:f>
              <c:numCache>
                <c:formatCode>0.0%</c:formatCode>
                <c:ptCount val="11"/>
                <c:pt idx="1">
                  <c:v>4.4999999999999998E-2</c:v>
                </c:pt>
                <c:pt idx="2">
                  <c:v>4.7E-2</c:v>
                </c:pt>
                <c:pt idx="3">
                  <c:v>0.05</c:v>
                </c:pt>
                <c:pt idx="4">
                  <c:v>4.2999999999999997E-2</c:v>
                </c:pt>
                <c:pt idx="5">
                  <c:v>4.2000000000000003E-2</c:v>
                </c:pt>
                <c:pt idx="6">
                  <c:v>4.1000000000000002E-2</c:v>
                </c:pt>
                <c:pt idx="7">
                  <c:v>3.5999999999999997E-2</c:v>
                </c:pt>
                <c:pt idx="8">
                  <c:v>3.7999999999999999E-2</c:v>
                </c:pt>
                <c:pt idx="9">
                  <c:v>3.7000000000000005E-2</c:v>
                </c:pt>
                <c:pt idx="10">
                  <c:v>3.6999999999999998E-2</c:v>
                </c:pt>
              </c:numCache>
            </c:numRef>
          </c:val>
          <c:smooth val="0"/>
        </c:ser>
        <c:dLbls>
          <c:showLegendKey val="0"/>
          <c:showVal val="1"/>
          <c:showCatName val="0"/>
          <c:showSerName val="0"/>
          <c:showPercent val="0"/>
          <c:showBubbleSize val="0"/>
        </c:dLbls>
        <c:marker val="1"/>
        <c:smooth val="0"/>
        <c:axId val="378177024"/>
        <c:axId val="378175488"/>
      </c:lineChart>
      <c:catAx>
        <c:axId val="378163968"/>
        <c:scaling>
          <c:orientation val="minMax"/>
        </c:scaling>
        <c:delete val="0"/>
        <c:axPos val="b"/>
        <c:numFmt formatCode="General" sourceLinked="1"/>
        <c:majorTickMark val="none"/>
        <c:minorTickMark val="none"/>
        <c:tickLblPos val="nextTo"/>
        <c:txPr>
          <a:bodyPr rot="0" vert="eaVert"/>
          <a:lstStyle/>
          <a:p>
            <a:pPr>
              <a:defRPr sz="800"/>
            </a:pPr>
            <a:endParaRPr lang="ja-JP"/>
          </a:p>
        </c:txPr>
        <c:crossAx val="378165504"/>
        <c:crosses val="autoZero"/>
        <c:auto val="1"/>
        <c:lblAlgn val="ctr"/>
        <c:lblOffset val="100"/>
        <c:noMultiLvlLbl val="0"/>
      </c:catAx>
      <c:valAx>
        <c:axId val="378165504"/>
        <c:scaling>
          <c:orientation val="minMax"/>
          <c:max val="13000"/>
          <c:min val="3000"/>
        </c:scaling>
        <c:delete val="0"/>
        <c:axPos val="l"/>
        <c:numFmt formatCode="#,##0_);[Red]\(#,##0\)" sourceLinked="1"/>
        <c:majorTickMark val="none"/>
        <c:minorTickMark val="none"/>
        <c:tickLblPos val="nextTo"/>
        <c:txPr>
          <a:bodyPr/>
          <a:lstStyle/>
          <a:p>
            <a:pPr>
              <a:defRPr sz="100"/>
            </a:pPr>
            <a:endParaRPr lang="ja-JP"/>
          </a:p>
        </c:txPr>
        <c:crossAx val="378163968"/>
        <c:crosses val="autoZero"/>
        <c:crossBetween val="between"/>
        <c:majorUnit val="200000"/>
        <c:minorUnit val="20"/>
      </c:valAx>
      <c:valAx>
        <c:axId val="378175488"/>
        <c:scaling>
          <c:orientation val="minMax"/>
          <c:max val="8.0000000000000016E-2"/>
          <c:min val="3.0000000000000006E-2"/>
        </c:scaling>
        <c:delete val="0"/>
        <c:axPos val="r"/>
        <c:numFmt formatCode="0.0%" sourceLinked="1"/>
        <c:majorTickMark val="out"/>
        <c:minorTickMark val="none"/>
        <c:tickLblPos val="nextTo"/>
        <c:txPr>
          <a:bodyPr/>
          <a:lstStyle/>
          <a:p>
            <a:pPr>
              <a:defRPr>
                <a:solidFill>
                  <a:schemeClr val="bg1"/>
                </a:solidFill>
              </a:defRPr>
            </a:pPr>
            <a:endParaRPr lang="ja-JP"/>
          </a:p>
        </c:txPr>
        <c:crossAx val="378177024"/>
        <c:crosses val="max"/>
        <c:crossBetween val="between"/>
      </c:valAx>
      <c:catAx>
        <c:axId val="378177024"/>
        <c:scaling>
          <c:orientation val="minMax"/>
        </c:scaling>
        <c:delete val="1"/>
        <c:axPos val="b"/>
        <c:numFmt formatCode="General" sourceLinked="1"/>
        <c:majorTickMark val="out"/>
        <c:minorTickMark val="none"/>
        <c:tickLblPos val="nextTo"/>
        <c:crossAx val="378175488"/>
        <c:crosses val="autoZero"/>
        <c:auto val="1"/>
        <c:lblAlgn val="ctr"/>
        <c:lblOffset val="100"/>
        <c:noMultiLvlLbl val="0"/>
      </c:catAx>
    </c:plotArea>
    <c:legend>
      <c:legendPos val="b"/>
      <c:layout>
        <c:manualLayout>
          <c:xMode val="edge"/>
          <c:yMode val="edge"/>
          <c:x val="0.16107701126018004"/>
          <c:y val="0.90741934118025858"/>
          <c:w val="0.62182542395684226"/>
          <c:h val="9.2580453119460587E-2"/>
        </c:manualLayout>
      </c:layout>
      <c:overlay val="0"/>
      <c:txPr>
        <a:bodyPr/>
        <a:lstStyle/>
        <a:p>
          <a:pPr>
            <a:defRPr sz="800"/>
          </a:pPr>
          <a:endParaRPr lang="ja-JP"/>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0.14103</cdr:x>
      <cdr:y>0.15719</cdr:y>
    </cdr:from>
    <cdr:to>
      <cdr:x>0.52965</cdr:x>
      <cdr:y>0.20036</cdr:y>
    </cdr:to>
    <cdr:sp macro="" textlink="">
      <cdr:nvSpPr>
        <cdr:cNvPr id="2" name="テキスト ボックス 2"/>
        <cdr:cNvSpPr txBox="1"/>
      </cdr:nvSpPr>
      <cdr:spPr>
        <a:xfrm xmlns:a="http://schemas.openxmlformats.org/drawingml/2006/main">
          <a:off x="396044" y="786572"/>
          <a:ext cx="1091374" cy="21602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000" b="1" i="0" u="none" strike="noStrike" dirty="0">
              <a:solidFill>
                <a:schemeClr val="accent1">
                  <a:lumMod val="50000"/>
                </a:schemeClr>
              </a:solidFill>
              <a:latin typeface="ＭＳ Ｐゴシック"/>
              <a:ea typeface="ＭＳ Ｐゴシック"/>
            </a:rPr>
            <a:t>（要介護２以下）</a:t>
          </a:r>
        </a:p>
      </cdr:txBody>
    </cdr:sp>
  </cdr:relSizeAnchor>
  <cdr:relSizeAnchor xmlns:cdr="http://schemas.openxmlformats.org/drawingml/2006/chartDrawing">
    <cdr:from>
      <cdr:x>0.5</cdr:x>
      <cdr:y>0.15719</cdr:y>
    </cdr:from>
    <cdr:to>
      <cdr:x>0.9359</cdr:x>
      <cdr:y>0.20213</cdr:y>
    </cdr:to>
    <cdr:sp macro="" textlink="">
      <cdr:nvSpPr>
        <cdr:cNvPr id="3" name="テキスト ボックス 2"/>
        <cdr:cNvSpPr txBox="1"/>
      </cdr:nvSpPr>
      <cdr:spPr>
        <a:xfrm xmlns:a="http://schemas.openxmlformats.org/drawingml/2006/main">
          <a:off x="1404156" y="786572"/>
          <a:ext cx="1224137" cy="22484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000" b="1" i="0" u="none" strike="noStrike" dirty="0">
              <a:solidFill>
                <a:srgbClr val="FF0000"/>
              </a:solidFill>
              <a:latin typeface="ＭＳ Ｐゴシック"/>
              <a:ea typeface="ＭＳ Ｐゴシック"/>
            </a:rPr>
            <a:t>（要介護３以上）</a:t>
          </a:r>
        </a:p>
      </cdr:txBody>
    </cdr:sp>
  </cdr:relSizeAnchor>
  <cdr:relSizeAnchor xmlns:cdr="http://schemas.openxmlformats.org/drawingml/2006/chartDrawing">
    <cdr:from>
      <cdr:x>0.72508</cdr:x>
      <cdr:y>0.14037</cdr:y>
    </cdr:from>
    <cdr:to>
      <cdr:x>0.73233</cdr:x>
      <cdr:y>0.9896</cdr:y>
    </cdr:to>
    <cdr:cxnSp macro="">
      <cdr:nvCxnSpPr>
        <cdr:cNvPr id="4" name="直線コネクタ 3"/>
        <cdr:cNvCxnSpPr/>
      </cdr:nvCxnSpPr>
      <cdr:spPr>
        <a:xfrm xmlns:a="http://schemas.openxmlformats.org/drawingml/2006/main" flipH="1">
          <a:off x="2244746" y="788389"/>
          <a:ext cx="22442" cy="476983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35A9212-E3C4-47E2-AB76-9957C017F5F7}" type="datetimeFigureOut">
              <a:rPr kumimoji="1" lang="ja-JP" altLang="en-US" smtClean="0"/>
              <a:t>2018/2/20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F76EF5F-7DBF-4A40-9C45-EC83E7153B76}" type="slidenum">
              <a:rPr kumimoji="1" lang="ja-JP" altLang="en-US" smtClean="0"/>
              <a:t>‹#›</a:t>
            </a:fld>
            <a:endParaRPr kumimoji="1" lang="ja-JP" altLang="en-US"/>
          </a:p>
        </p:txBody>
      </p:sp>
    </p:spTree>
    <p:extLst>
      <p:ext uri="{BB962C8B-B14F-4D97-AF65-F5344CB8AC3E}">
        <p14:creationId xmlns:p14="http://schemas.microsoft.com/office/powerpoint/2010/main" val="2403781353"/>
      </p:ext>
    </p:extLst>
  </p:cSld>
  <p:clrMap bg1="lt1" tx1="dk1" bg2="lt2" tx2="dk2" accent1="accent1" accent2="accent2" accent3="accent3" accent4="accent4" accent5="accent5" accent6="accent6" hlink="hlink" folHlink="folHlink"/>
  <p:notesStyle>
    <a:lvl1pPr marL="0" algn="l" defTabSz="914239" rtl="0" eaLnBrk="1" latinLnBrk="0" hangingPunct="1">
      <a:defRPr kumimoji="1" sz="1200" kern="1200">
        <a:solidFill>
          <a:schemeClr val="tx1"/>
        </a:solidFill>
        <a:latin typeface="+mn-lt"/>
        <a:ea typeface="+mn-ea"/>
        <a:cs typeface="+mn-cs"/>
      </a:defRPr>
    </a:lvl1pPr>
    <a:lvl2pPr marL="457119" algn="l" defTabSz="914239" rtl="0" eaLnBrk="1" latinLnBrk="0" hangingPunct="1">
      <a:defRPr kumimoji="1" sz="1200" kern="1200">
        <a:solidFill>
          <a:schemeClr val="tx1"/>
        </a:solidFill>
        <a:latin typeface="+mn-lt"/>
        <a:ea typeface="+mn-ea"/>
        <a:cs typeface="+mn-cs"/>
      </a:defRPr>
    </a:lvl2pPr>
    <a:lvl3pPr marL="914239" algn="l" defTabSz="914239" rtl="0" eaLnBrk="1" latinLnBrk="0" hangingPunct="1">
      <a:defRPr kumimoji="1" sz="1200" kern="1200">
        <a:solidFill>
          <a:schemeClr val="tx1"/>
        </a:solidFill>
        <a:latin typeface="+mn-lt"/>
        <a:ea typeface="+mn-ea"/>
        <a:cs typeface="+mn-cs"/>
      </a:defRPr>
    </a:lvl3pPr>
    <a:lvl4pPr marL="1371358" algn="l" defTabSz="914239" rtl="0" eaLnBrk="1" latinLnBrk="0" hangingPunct="1">
      <a:defRPr kumimoji="1" sz="1200" kern="1200">
        <a:solidFill>
          <a:schemeClr val="tx1"/>
        </a:solidFill>
        <a:latin typeface="+mn-lt"/>
        <a:ea typeface="+mn-ea"/>
        <a:cs typeface="+mn-cs"/>
      </a:defRPr>
    </a:lvl4pPr>
    <a:lvl5pPr marL="1828477" algn="l" defTabSz="914239" rtl="0" eaLnBrk="1" latinLnBrk="0" hangingPunct="1">
      <a:defRPr kumimoji="1" sz="1200" kern="1200">
        <a:solidFill>
          <a:schemeClr val="tx1"/>
        </a:solidFill>
        <a:latin typeface="+mn-lt"/>
        <a:ea typeface="+mn-ea"/>
        <a:cs typeface="+mn-cs"/>
      </a:defRPr>
    </a:lvl5pPr>
    <a:lvl6pPr marL="2285596" algn="l" defTabSz="914239" rtl="0" eaLnBrk="1" latinLnBrk="0" hangingPunct="1">
      <a:defRPr kumimoji="1" sz="1200" kern="1200">
        <a:solidFill>
          <a:schemeClr val="tx1"/>
        </a:solidFill>
        <a:latin typeface="+mn-lt"/>
        <a:ea typeface="+mn-ea"/>
        <a:cs typeface="+mn-cs"/>
      </a:defRPr>
    </a:lvl6pPr>
    <a:lvl7pPr marL="2742716" algn="l" defTabSz="914239" rtl="0" eaLnBrk="1" latinLnBrk="0" hangingPunct="1">
      <a:defRPr kumimoji="1" sz="1200" kern="1200">
        <a:solidFill>
          <a:schemeClr val="tx1"/>
        </a:solidFill>
        <a:latin typeface="+mn-lt"/>
        <a:ea typeface="+mn-ea"/>
        <a:cs typeface="+mn-cs"/>
      </a:defRPr>
    </a:lvl7pPr>
    <a:lvl8pPr marL="3199835" algn="l" defTabSz="914239" rtl="0" eaLnBrk="1" latinLnBrk="0" hangingPunct="1">
      <a:defRPr kumimoji="1" sz="1200" kern="1200">
        <a:solidFill>
          <a:schemeClr val="tx1"/>
        </a:solidFill>
        <a:latin typeface="+mn-lt"/>
        <a:ea typeface="+mn-ea"/>
        <a:cs typeface="+mn-cs"/>
      </a:defRPr>
    </a:lvl8pPr>
    <a:lvl9pPr marL="3656954" algn="l" defTabSz="91423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0</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10</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11</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13</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14</a:t>
            </a:fld>
            <a:endParaRPr kumimoji="1" lang="ja-JP" altLang="en-US"/>
          </a:p>
        </p:txBody>
      </p:sp>
    </p:spTree>
    <p:extLst>
      <p:ext uri="{BB962C8B-B14F-4D97-AF65-F5344CB8AC3E}">
        <p14:creationId xmlns:p14="http://schemas.microsoft.com/office/powerpoint/2010/main" val="292697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15</a:t>
            </a:fld>
            <a:endParaRPr kumimoji="1" lang="ja-JP" altLang="en-US"/>
          </a:p>
        </p:txBody>
      </p:sp>
    </p:spTree>
    <p:extLst>
      <p:ext uri="{BB962C8B-B14F-4D97-AF65-F5344CB8AC3E}">
        <p14:creationId xmlns:p14="http://schemas.microsoft.com/office/powerpoint/2010/main" val="220663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24</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5</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9"/>
            <a:ext cx="8229600" cy="1143000"/>
          </a:xfrm>
          <a:prstGeom prst="rect">
            <a:avLst/>
          </a:prstGeom>
        </p:spPr>
        <p:txBody>
          <a:bodyPr vert="horz" lIns="91424" tIns="45712" rIns="91424"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24" tIns="45712" rIns="91424"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1" y="6356351"/>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E90ED720-0104-4369-84BC-D37694168613}" type="datetimeFigureOut">
              <a:rPr kumimoji="1" lang="ja-JP" altLang="en-US" smtClean="0"/>
              <a:t>2018/2/20</a:t>
            </a:fld>
            <a:endParaRPr kumimoji="1" lang="ja-JP" altLang="en-US"/>
          </a:p>
        </p:txBody>
      </p:sp>
      <p:sp>
        <p:nvSpPr>
          <p:cNvPr id="5" name="フッター プレースホルダ 4"/>
          <p:cNvSpPr>
            <a:spLocks noGrp="1"/>
          </p:cNvSpPr>
          <p:nvPr>
            <p:ph type="ftr" sz="quarter" idx="3"/>
          </p:nvPr>
        </p:nvSpPr>
        <p:spPr>
          <a:xfrm>
            <a:off x="3124201" y="6356351"/>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39" rtl="0" eaLnBrk="1" latinLnBrk="0" hangingPunct="1">
        <a:spcBef>
          <a:spcPct val="0"/>
        </a:spcBef>
        <a:buNone/>
        <a:defRPr kumimoji="1"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9" indent="-285700" algn="l" defTabSz="914239"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8" indent="-228560" algn="l" defTabSz="914239"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8"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37"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2.tmp"/></Relationships>
</file>

<file path=ppt/slides/_rels/slide2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 Id="rId4" Type="http://schemas.openxmlformats.org/officeDocument/2006/relationships/image" Target="../media/image55.emf"/></Relationships>
</file>

<file path=ppt/slides/_rels/slide2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xml"/><Relationship Id="rId5" Type="http://schemas.openxmlformats.org/officeDocument/2006/relationships/image" Target="../media/image59.emf"/><Relationship Id="rId4" Type="http://schemas.openxmlformats.org/officeDocument/2006/relationships/image" Target="../media/image58.emf"/></Relationships>
</file>

<file path=ppt/slides/_rels/slide2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2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1.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9.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具体的目標の進捗管理に係る参考指標＜目次＞</a:t>
            </a:r>
            <a:endParaRPr lang="ja-JP" altLang="en-US" sz="3200" b="1" dirty="0">
              <a:solidFill>
                <a:schemeClr val="bg1"/>
              </a:solidFill>
              <a:latin typeface="+mj-ea"/>
              <a:cs typeface="Meiryo UI" panose="020B0604030504040204" pitchFamily="50" charset="-128"/>
            </a:endParaRPr>
          </a:p>
        </p:txBody>
      </p:sp>
      <p:sp>
        <p:nvSpPr>
          <p:cNvPr id="37" name="タイトル 1"/>
          <p:cNvSpPr txBox="1">
            <a:spLocks/>
          </p:cNvSpPr>
          <p:nvPr/>
        </p:nvSpPr>
        <p:spPr>
          <a:xfrm>
            <a:off x="7740353" y="152402"/>
            <a:ext cx="1224136" cy="396279"/>
          </a:xfrm>
          <a:prstGeom prst="rect">
            <a:avLst/>
          </a:prstGeom>
          <a:solidFill>
            <a:schemeClr val="bg1"/>
          </a:solidFill>
          <a:ln>
            <a:solidFill>
              <a:srgbClr val="3366FF"/>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mj-ea"/>
                <a:cs typeface="Meiryo UI" panose="020B0604030504040204" pitchFamily="50" charset="-128"/>
              </a:rPr>
              <a:t>資料</a:t>
            </a:r>
            <a:r>
              <a:rPr lang="en-US" altLang="ja-JP" sz="2000" b="1" dirty="0">
                <a:latin typeface="+mj-ea"/>
                <a:cs typeface="Meiryo UI" panose="020B0604030504040204" pitchFamily="50" charset="-128"/>
              </a:rPr>
              <a:t>1-2</a:t>
            </a:r>
            <a:endParaRPr lang="ja-JP" altLang="en-US" sz="3200" b="1" dirty="0">
              <a:latin typeface="+mj-ea"/>
              <a:cs typeface="Meiryo UI" panose="020B0604030504040204" pitchFamily="50" charset="-128"/>
            </a:endParaRPr>
          </a:p>
        </p:txBody>
      </p:sp>
      <p:sp>
        <p:nvSpPr>
          <p:cNvPr id="38" name="テキスト ボックス 37"/>
          <p:cNvSpPr txBox="1"/>
          <p:nvPr/>
        </p:nvSpPr>
        <p:spPr>
          <a:xfrm>
            <a:off x="107505" y="703730"/>
            <a:ext cx="6624736" cy="338538"/>
          </a:xfrm>
          <a:prstGeom prst="rect">
            <a:avLst/>
          </a:prstGeom>
          <a:noFill/>
        </p:spPr>
        <p:txBody>
          <a:bodyPr wrap="square" lIns="91424" tIns="45712" rIns="91424" bIns="45712" rtlCol="0">
            <a:spAutoFit/>
          </a:bodyPr>
          <a:lstStyle/>
          <a:p>
            <a:r>
              <a:rPr lang="ja-JP" altLang="en-US" sz="1600" b="1" dirty="0"/>
              <a:t>方向性</a:t>
            </a:r>
            <a:r>
              <a:rPr lang="en-US" altLang="ja-JP" sz="1600" b="1" dirty="0"/>
              <a:t>Ⅰ</a:t>
            </a:r>
            <a:r>
              <a:rPr lang="ja-JP" altLang="en-US" sz="1600" b="1" dirty="0"/>
              <a:t>）若者が活躍でき、子育て安心の都市「大阪」の実現</a:t>
            </a:r>
          </a:p>
        </p:txBody>
      </p:sp>
      <p:sp>
        <p:nvSpPr>
          <p:cNvPr id="39" name="テキスト ボックス 38"/>
          <p:cNvSpPr txBox="1"/>
          <p:nvPr/>
        </p:nvSpPr>
        <p:spPr>
          <a:xfrm>
            <a:off x="372318" y="963886"/>
            <a:ext cx="8784976" cy="1569644"/>
          </a:xfrm>
          <a:prstGeom prst="rect">
            <a:avLst/>
          </a:prstGeom>
          <a:noFill/>
          <a:ln>
            <a:noFill/>
          </a:ln>
        </p:spPr>
        <p:txBody>
          <a:bodyPr wrap="square" lIns="91424" tIns="45712" rIns="91424" bIns="45712" rtlCol="0">
            <a:spAutoFit/>
          </a:bodyPr>
          <a:lstStyle/>
          <a:p>
            <a:r>
              <a:rPr lang="ja-JP" altLang="en-US" sz="1600" dirty="0"/>
              <a:t>（</a:t>
            </a:r>
            <a:r>
              <a:rPr lang="en-US" altLang="ja-JP" sz="1600" dirty="0"/>
              <a:t>01</a:t>
            </a:r>
            <a:r>
              <a:rPr lang="ja-JP" altLang="en-US" sz="1600" dirty="0"/>
              <a:t>頁） </a:t>
            </a:r>
            <a:r>
              <a:rPr lang="ja-JP" altLang="en-US" sz="1600" dirty="0" smtClean="0"/>
              <a:t>男女</a:t>
            </a:r>
            <a:r>
              <a:rPr lang="ja-JP" altLang="en-US" sz="1600" dirty="0"/>
              <a:t>別</a:t>
            </a:r>
            <a:r>
              <a:rPr lang="ja-JP" altLang="en-US" sz="1600" dirty="0" smtClean="0"/>
              <a:t>就業率（</a:t>
            </a:r>
            <a:r>
              <a:rPr lang="en-US" altLang="ja-JP" sz="1600" dirty="0" smtClean="0"/>
              <a:t>15</a:t>
            </a:r>
            <a:r>
              <a:rPr lang="ja-JP" altLang="en-US" sz="1600" dirty="0" smtClean="0"/>
              <a:t>～</a:t>
            </a:r>
            <a:r>
              <a:rPr lang="en-US" altLang="ja-JP" sz="1600" dirty="0" smtClean="0"/>
              <a:t>34</a:t>
            </a:r>
            <a:r>
              <a:rPr lang="ja-JP" altLang="en-US" sz="1600" dirty="0" smtClean="0"/>
              <a:t>歳）</a:t>
            </a:r>
            <a:endParaRPr lang="en-US" altLang="ja-JP" sz="1600" dirty="0"/>
          </a:p>
          <a:p>
            <a:r>
              <a:rPr lang="ja-JP" altLang="en-US" sz="1600" dirty="0"/>
              <a:t>（</a:t>
            </a:r>
            <a:r>
              <a:rPr lang="en-US" altLang="ja-JP" sz="1600" dirty="0"/>
              <a:t>02</a:t>
            </a:r>
            <a:r>
              <a:rPr lang="ja-JP" altLang="en-US" sz="1600" dirty="0"/>
              <a:t>頁） </a:t>
            </a:r>
            <a:r>
              <a:rPr lang="ja-JP" altLang="en-US" sz="1600" dirty="0" smtClean="0"/>
              <a:t>女性の就業率（</a:t>
            </a:r>
            <a:r>
              <a:rPr lang="en-US" altLang="ja-JP" sz="1600" dirty="0" smtClean="0"/>
              <a:t>15</a:t>
            </a:r>
            <a:r>
              <a:rPr lang="ja-JP" altLang="en-US" sz="1600" dirty="0" smtClean="0"/>
              <a:t>歳～）</a:t>
            </a:r>
            <a:endParaRPr lang="en-US" altLang="ja-JP" sz="1600" dirty="0"/>
          </a:p>
          <a:p>
            <a:r>
              <a:rPr lang="ja-JP" altLang="en-US" sz="1600" dirty="0"/>
              <a:t>（</a:t>
            </a:r>
            <a:r>
              <a:rPr lang="en-US" altLang="ja-JP" sz="1600" dirty="0"/>
              <a:t>03</a:t>
            </a:r>
            <a:r>
              <a:rPr lang="ja-JP" altLang="en-US" sz="1600" dirty="0"/>
              <a:t>頁</a:t>
            </a:r>
            <a:r>
              <a:rPr lang="ja-JP" altLang="en-US" sz="1600" dirty="0" smtClean="0"/>
              <a:t>） 女性</a:t>
            </a:r>
            <a:r>
              <a:rPr lang="ja-JP" altLang="en-US" sz="1600" dirty="0"/>
              <a:t>の有業率・潜在有業率</a:t>
            </a:r>
            <a:endParaRPr lang="en-US" altLang="ja-JP" sz="1600" dirty="0"/>
          </a:p>
          <a:p>
            <a:r>
              <a:rPr lang="ja-JP" altLang="en-US" sz="1600" dirty="0"/>
              <a:t>（</a:t>
            </a:r>
            <a:r>
              <a:rPr lang="en-US" altLang="ja-JP" sz="1600" dirty="0"/>
              <a:t>04</a:t>
            </a:r>
            <a:r>
              <a:rPr lang="ja-JP" altLang="en-US" sz="1600" dirty="0"/>
              <a:t>頁</a:t>
            </a:r>
            <a:r>
              <a:rPr lang="ja-JP" altLang="en-US" sz="1600" dirty="0" smtClean="0"/>
              <a:t>） 出生数</a:t>
            </a:r>
            <a:endParaRPr lang="en-US" altLang="ja-JP" sz="1600" dirty="0"/>
          </a:p>
          <a:p>
            <a:r>
              <a:rPr lang="ja-JP" altLang="en-US" sz="1600" dirty="0"/>
              <a:t>（</a:t>
            </a:r>
            <a:r>
              <a:rPr lang="en-US" altLang="ja-JP" sz="1600" dirty="0"/>
              <a:t>05</a:t>
            </a:r>
            <a:r>
              <a:rPr lang="ja-JP" altLang="en-US" sz="1600" dirty="0"/>
              <a:t>頁） </a:t>
            </a:r>
            <a:r>
              <a:rPr lang="ja-JP" altLang="en-US" sz="1600" dirty="0" smtClean="0"/>
              <a:t>初婚年齢・第一子</a:t>
            </a:r>
            <a:r>
              <a:rPr lang="ja-JP" altLang="en-US" sz="1600" dirty="0"/>
              <a:t>出生年齢</a:t>
            </a:r>
            <a:endParaRPr lang="en-US" altLang="ja-JP" sz="1600" dirty="0"/>
          </a:p>
          <a:p>
            <a:r>
              <a:rPr lang="ja-JP" altLang="en-US" sz="1600" dirty="0"/>
              <a:t>（</a:t>
            </a:r>
            <a:r>
              <a:rPr lang="en-US" altLang="ja-JP" sz="1600" dirty="0"/>
              <a:t>06</a:t>
            </a:r>
            <a:r>
              <a:rPr lang="ja-JP" altLang="en-US" sz="1600" dirty="0"/>
              <a:t>頁） 学力調査の詳細</a:t>
            </a:r>
            <a:r>
              <a:rPr lang="ja-JP" altLang="en-US" sz="1600" dirty="0" smtClean="0"/>
              <a:t>結果 </a:t>
            </a:r>
            <a:endParaRPr lang="en-US" altLang="ja-JP" sz="1600" dirty="0"/>
          </a:p>
        </p:txBody>
      </p:sp>
      <p:sp>
        <p:nvSpPr>
          <p:cNvPr id="40" name="テキスト ボックス 39"/>
          <p:cNvSpPr txBox="1"/>
          <p:nvPr/>
        </p:nvSpPr>
        <p:spPr>
          <a:xfrm>
            <a:off x="107505" y="2564904"/>
            <a:ext cx="6624736" cy="338538"/>
          </a:xfrm>
          <a:prstGeom prst="rect">
            <a:avLst/>
          </a:prstGeom>
          <a:noFill/>
        </p:spPr>
        <p:txBody>
          <a:bodyPr wrap="square" lIns="91424" tIns="45712" rIns="91424" bIns="45712" rtlCol="0">
            <a:spAutoFit/>
          </a:bodyPr>
          <a:lstStyle/>
          <a:p>
            <a:r>
              <a:rPr lang="ja-JP" altLang="en-US" sz="1600" b="1" dirty="0"/>
              <a:t>方向性</a:t>
            </a:r>
            <a:r>
              <a:rPr lang="en-US" altLang="ja-JP" sz="1600" b="1" dirty="0"/>
              <a:t>Ⅱ</a:t>
            </a:r>
            <a:r>
              <a:rPr lang="ja-JP" altLang="en-US" sz="1600" b="1" dirty="0"/>
              <a:t>）人口減少・超高齢社会でも持続可能な地域づくり</a:t>
            </a:r>
          </a:p>
        </p:txBody>
      </p:sp>
      <p:sp>
        <p:nvSpPr>
          <p:cNvPr id="42" name="テキスト ボックス 41"/>
          <p:cNvSpPr txBox="1"/>
          <p:nvPr/>
        </p:nvSpPr>
        <p:spPr>
          <a:xfrm>
            <a:off x="372318" y="2826801"/>
            <a:ext cx="8784976" cy="1815866"/>
          </a:xfrm>
          <a:prstGeom prst="rect">
            <a:avLst/>
          </a:prstGeom>
          <a:noFill/>
          <a:ln>
            <a:noFill/>
          </a:ln>
        </p:spPr>
        <p:txBody>
          <a:bodyPr wrap="square" lIns="91424" tIns="45712" rIns="91424" bIns="45712" rtlCol="0">
            <a:spAutoFit/>
          </a:bodyPr>
          <a:lstStyle/>
          <a:p>
            <a:r>
              <a:rPr lang="ja-JP" altLang="en-US" sz="1600" dirty="0"/>
              <a:t>（</a:t>
            </a:r>
            <a:r>
              <a:rPr lang="en-US" altLang="ja-JP" sz="1600" dirty="0" smtClean="0"/>
              <a:t>07</a:t>
            </a:r>
            <a:r>
              <a:rPr lang="ja-JP" altLang="en-US" sz="1600" dirty="0" smtClean="0"/>
              <a:t>頁</a:t>
            </a:r>
            <a:r>
              <a:rPr lang="ja-JP" altLang="en-US" sz="1600" dirty="0"/>
              <a:t>） 平均寿命・健康寿命</a:t>
            </a:r>
            <a:endParaRPr lang="en-US" altLang="ja-JP" sz="1600" dirty="0"/>
          </a:p>
          <a:p>
            <a:r>
              <a:rPr lang="ja-JP" altLang="en-US" sz="1600" dirty="0" smtClean="0"/>
              <a:t>（</a:t>
            </a:r>
            <a:r>
              <a:rPr lang="en-US" altLang="ja-JP" sz="1600" dirty="0" smtClean="0"/>
              <a:t>08</a:t>
            </a:r>
            <a:r>
              <a:rPr lang="ja-JP" altLang="en-US" sz="1600" dirty="0" smtClean="0"/>
              <a:t>頁</a:t>
            </a:r>
            <a:r>
              <a:rPr lang="ja-JP" altLang="en-US" sz="1600" dirty="0"/>
              <a:t>） 死因別死亡確率等</a:t>
            </a:r>
            <a:endParaRPr lang="en-US" altLang="ja-JP" sz="1600" dirty="0"/>
          </a:p>
          <a:p>
            <a:r>
              <a:rPr lang="ja-JP" altLang="en-US" sz="1600" dirty="0" smtClean="0"/>
              <a:t>（</a:t>
            </a:r>
            <a:r>
              <a:rPr lang="en-US" altLang="ja-JP" sz="1600" dirty="0" smtClean="0"/>
              <a:t>09</a:t>
            </a:r>
            <a:r>
              <a:rPr lang="ja-JP" altLang="en-US" sz="1600" dirty="0" smtClean="0"/>
              <a:t>頁</a:t>
            </a:r>
            <a:r>
              <a:rPr lang="ja-JP" altLang="en-US" sz="1600" dirty="0"/>
              <a:t>） がん検診受診率</a:t>
            </a:r>
            <a:endParaRPr lang="en-US" altLang="ja-JP" sz="1600" dirty="0"/>
          </a:p>
          <a:p>
            <a:r>
              <a:rPr lang="ja-JP" altLang="en-US" sz="1600" dirty="0"/>
              <a:t>（</a:t>
            </a:r>
            <a:r>
              <a:rPr lang="en-US" altLang="ja-JP" sz="1600" dirty="0" smtClean="0"/>
              <a:t>10</a:t>
            </a:r>
            <a:r>
              <a:rPr lang="ja-JP" altLang="en-US" sz="1600" dirty="0" smtClean="0"/>
              <a:t>頁</a:t>
            </a:r>
            <a:r>
              <a:rPr lang="ja-JP" altLang="en-US" sz="1600" dirty="0"/>
              <a:t>） </a:t>
            </a:r>
            <a:r>
              <a:rPr lang="ja-JP" altLang="en-US" sz="1600" dirty="0" smtClean="0"/>
              <a:t>要介護</a:t>
            </a:r>
            <a:r>
              <a:rPr lang="ja-JP" altLang="en-US" sz="1600" dirty="0"/>
              <a:t>認定率</a:t>
            </a:r>
            <a:endParaRPr lang="en-US" altLang="ja-JP" sz="1600" dirty="0"/>
          </a:p>
          <a:p>
            <a:r>
              <a:rPr lang="ja-JP" altLang="en-US" sz="1600" dirty="0"/>
              <a:t>（</a:t>
            </a:r>
            <a:r>
              <a:rPr lang="en-US" altLang="ja-JP" sz="1600" dirty="0" smtClean="0"/>
              <a:t>11</a:t>
            </a:r>
            <a:r>
              <a:rPr lang="ja-JP" altLang="en-US" sz="1600" dirty="0" smtClean="0"/>
              <a:t>頁</a:t>
            </a:r>
            <a:r>
              <a:rPr lang="ja-JP" altLang="en-US" sz="1600" dirty="0"/>
              <a:t>） 障がい者の雇用率等</a:t>
            </a:r>
            <a:endParaRPr lang="en-US" altLang="ja-JP" sz="1600" dirty="0"/>
          </a:p>
          <a:p>
            <a:r>
              <a:rPr lang="ja-JP" altLang="en-US" sz="1600" dirty="0"/>
              <a:t>（</a:t>
            </a:r>
            <a:r>
              <a:rPr lang="en-US" altLang="ja-JP" sz="1600" dirty="0" smtClean="0"/>
              <a:t>12</a:t>
            </a:r>
            <a:r>
              <a:rPr lang="ja-JP" altLang="en-US" sz="1600" dirty="0" smtClean="0"/>
              <a:t>頁） 地震による被害縮小するための取組み</a:t>
            </a:r>
            <a:endParaRPr lang="ja-JP" altLang="en-US" sz="1600" dirty="0"/>
          </a:p>
          <a:p>
            <a:r>
              <a:rPr lang="ja-JP" altLang="en-US" sz="1600" dirty="0"/>
              <a:t>（</a:t>
            </a:r>
            <a:r>
              <a:rPr lang="en-US" altLang="ja-JP" sz="1600" dirty="0" smtClean="0"/>
              <a:t>13</a:t>
            </a:r>
            <a:r>
              <a:rPr lang="ja-JP" altLang="en-US" sz="1600" dirty="0" smtClean="0"/>
              <a:t>頁） 密集市街地対策の検証と今後の取組み</a:t>
            </a:r>
            <a:endParaRPr lang="en-US" altLang="ja-JP" sz="1600" dirty="0"/>
          </a:p>
        </p:txBody>
      </p:sp>
      <p:sp>
        <p:nvSpPr>
          <p:cNvPr id="43" name="テキスト ボックス 42"/>
          <p:cNvSpPr txBox="1"/>
          <p:nvPr/>
        </p:nvSpPr>
        <p:spPr>
          <a:xfrm>
            <a:off x="179512" y="4736774"/>
            <a:ext cx="6624736" cy="338538"/>
          </a:xfrm>
          <a:prstGeom prst="rect">
            <a:avLst/>
          </a:prstGeom>
          <a:noFill/>
        </p:spPr>
        <p:txBody>
          <a:bodyPr wrap="square" lIns="91424" tIns="45712" rIns="91424" bIns="45712" rtlCol="0">
            <a:spAutoFit/>
          </a:bodyPr>
          <a:lstStyle/>
          <a:p>
            <a:r>
              <a:rPr lang="ja-JP" altLang="en-US" sz="1600" b="1" dirty="0"/>
              <a:t>方向性</a:t>
            </a:r>
            <a:r>
              <a:rPr lang="en-US" altLang="ja-JP" sz="1600" b="1" dirty="0"/>
              <a:t>Ⅲ</a:t>
            </a:r>
            <a:r>
              <a:rPr lang="ja-JP" altLang="en-US" sz="1600" b="1" dirty="0"/>
              <a:t>）東西二極の一極としての社会経済構造の構築</a:t>
            </a:r>
          </a:p>
        </p:txBody>
      </p:sp>
      <p:sp>
        <p:nvSpPr>
          <p:cNvPr id="44" name="テキスト ボックス 43"/>
          <p:cNvSpPr txBox="1"/>
          <p:nvPr/>
        </p:nvSpPr>
        <p:spPr>
          <a:xfrm>
            <a:off x="395537" y="5027708"/>
            <a:ext cx="8784976" cy="1569644"/>
          </a:xfrm>
          <a:prstGeom prst="rect">
            <a:avLst/>
          </a:prstGeom>
          <a:noFill/>
          <a:ln>
            <a:noFill/>
          </a:ln>
        </p:spPr>
        <p:txBody>
          <a:bodyPr wrap="square" lIns="91424" tIns="45712" rIns="91424" bIns="45712" rtlCol="0">
            <a:spAutoFit/>
          </a:bodyPr>
          <a:lstStyle/>
          <a:p>
            <a:r>
              <a:rPr lang="ja-JP" altLang="en-US" sz="1600" dirty="0"/>
              <a:t>（</a:t>
            </a:r>
            <a:r>
              <a:rPr lang="en-US" altLang="ja-JP" sz="1600" dirty="0" smtClean="0"/>
              <a:t>16</a:t>
            </a:r>
            <a:r>
              <a:rPr lang="ja-JP" altLang="en-US" sz="1600" dirty="0" smtClean="0"/>
              <a:t>頁</a:t>
            </a:r>
            <a:r>
              <a:rPr lang="ja-JP" altLang="en-US" sz="1600" dirty="0"/>
              <a:t>） 経済成長率</a:t>
            </a:r>
            <a:endParaRPr lang="en-US" altLang="ja-JP" sz="1600" dirty="0"/>
          </a:p>
          <a:p>
            <a:r>
              <a:rPr lang="ja-JP" altLang="en-US" sz="1600" dirty="0"/>
              <a:t>（</a:t>
            </a:r>
            <a:r>
              <a:rPr lang="en-US" altLang="ja-JP" sz="1600" dirty="0" smtClean="0"/>
              <a:t>17</a:t>
            </a:r>
            <a:r>
              <a:rPr lang="ja-JP" altLang="en-US" sz="1600" dirty="0" smtClean="0"/>
              <a:t>頁</a:t>
            </a:r>
            <a:r>
              <a:rPr lang="ja-JP" altLang="en-US" sz="1600" dirty="0"/>
              <a:t>） 大阪の開業数・廃業数</a:t>
            </a:r>
            <a:endParaRPr lang="en-US" altLang="ja-JP" sz="1600" dirty="0"/>
          </a:p>
          <a:p>
            <a:r>
              <a:rPr lang="ja-JP" altLang="en-US" sz="1600" dirty="0"/>
              <a:t>（</a:t>
            </a:r>
            <a:r>
              <a:rPr lang="en-US" altLang="ja-JP" sz="1600" dirty="0" smtClean="0"/>
              <a:t>18</a:t>
            </a:r>
            <a:r>
              <a:rPr lang="ja-JP" altLang="en-US" sz="1600" dirty="0" smtClean="0"/>
              <a:t>頁</a:t>
            </a:r>
            <a:r>
              <a:rPr lang="ja-JP" altLang="en-US" sz="1600" dirty="0"/>
              <a:t>） 来</a:t>
            </a:r>
            <a:r>
              <a:rPr lang="ja-JP" altLang="en-US" sz="1600" dirty="0" smtClean="0"/>
              <a:t>阪外客数</a:t>
            </a:r>
            <a:endParaRPr lang="en-US" altLang="ja-JP" sz="1600" dirty="0"/>
          </a:p>
          <a:p>
            <a:r>
              <a:rPr lang="ja-JP" altLang="en-US" sz="1600" dirty="0" smtClean="0"/>
              <a:t>（</a:t>
            </a:r>
            <a:r>
              <a:rPr lang="en-US" altLang="ja-JP" sz="1600" dirty="0" smtClean="0"/>
              <a:t>19</a:t>
            </a:r>
            <a:r>
              <a:rPr lang="ja-JP" altLang="en-US" sz="1600" dirty="0" smtClean="0"/>
              <a:t>頁</a:t>
            </a:r>
            <a:r>
              <a:rPr lang="ja-JP" altLang="en-US" sz="1600" dirty="0"/>
              <a:t>） 訪日外国人消費の波及効果</a:t>
            </a:r>
            <a:endParaRPr lang="en-US" altLang="ja-JP" sz="1600" dirty="0"/>
          </a:p>
          <a:p>
            <a:r>
              <a:rPr lang="ja-JP" altLang="en-US" sz="1600" dirty="0"/>
              <a:t>（</a:t>
            </a:r>
            <a:r>
              <a:rPr lang="en-US" altLang="ja-JP" sz="1600" dirty="0" smtClean="0"/>
              <a:t>20</a:t>
            </a:r>
            <a:r>
              <a:rPr lang="ja-JP" altLang="en-US" sz="1600" dirty="0" smtClean="0"/>
              <a:t>頁</a:t>
            </a:r>
            <a:r>
              <a:rPr lang="ja-JP" altLang="en-US" sz="1600" dirty="0"/>
              <a:t>） 住民基本</a:t>
            </a:r>
            <a:r>
              <a:rPr lang="ja-JP" altLang="en-US" sz="1600" dirty="0" smtClean="0"/>
              <a:t>台帳人口移動</a:t>
            </a:r>
            <a:r>
              <a:rPr lang="ja-JP" altLang="en-US" sz="1600" dirty="0"/>
              <a:t>報告による転出入状況</a:t>
            </a:r>
            <a:endParaRPr lang="en-US" altLang="ja-JP" sz="1600" dirty="0"/>
          </a:p>
          <a:p>
            <a:r>
              <a:rPr lang="ja-JP" altLang="en-US" sz="1600" dirty="0"/>
              <a:t>（</a:t>
            </a:r>
            <a:r>
              <a:rPr lang="en-US" altLang="ja-JP" sz="1600" dirty="0" smtClean="0"/>
              <a:t>24</a:t>
            </a:r>
            <a:r>
              <a:rPr lang="ja-JP" altLang="en-US" sz="1600" dirty="0" smtClean="0"/>
              <a:t>頁</a:t>
            </a:r>
            <a:r>
              <a:rPr lang="ja-JP" altLang="en-US" sz="1600" dirty="0"/>
              <a:t>） 大阪府から東京圏への転出理由</a:t>
            </a:r>
            <a:endParaRPr lang="en-US" altLang="ja-JP" sz="1600" dirty="0"/>
          </a:p>
        </p:txBody>
      </p:sp>
    </p:spTree>
    <p:extLst>
      <p:ext uri="{BB962C8B-B14F-4D97-AF65-F5344CB8AC3E}">
        <p14:creationId xmlns:p14="http://schemas.microsoft.com/office/powerpoint/2010/main" val="124613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295232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がん検診受診率（男性）</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5" name="正方形/長方形 4"/>
          <p:cNvSpPr>
            <a:spLocks noChangeArrowheads="1"/>
          </p:cNvSpPr>
          <p:nvPr/>
        </p:nvSpPr>
        <p:spPr bwMode="auto">
          <a:xfrm>
            <a:off x="4572000" y="6495147"/>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資料：国立がん研究センターがん情報サービス「がん登録・統計」より作成</a:t>
            </a:r>
            <a:endParaRPr lang="ja-JP" altLang="en-US" sz="800" dirty="0">
              <a:latin typeface="+mj-ea"/>
              <a:ea typeface="+mj-ea"/>
            </a:endParaRPr>
          </a:p>
        </p:txBody>
      </p:sp>
      <p:sp>
        <p:nvSpPr>
          <p:cNvPr id="9" name="テキスト ボックス 8"/>
          <p:cNvSpPr txBox="1"/>
          <p:nvPr/>
        </p:nvSpPr>
        <p:spPr>
          <a:xfrm>
            <a:off x="4381178" y="789637"/>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がん検診受診率（女性）</a:t>
            </a:r>
            <a:endParaRPr lang="en-US" altLang="ja-JP" sz="1400" b="1" u="sng" dirty="0"/>
          </a:p>
        </p:txBody>
      </p:sp>
      <p:sp>
        <p:nvSpPr>
          <p:cNvPr id="16" name="正方形/長方形 15"/>
          <p:cNvSpPr>
            <a:spLocks noChangeArrowheads="1"/>
          </p:cNvSpPr>
          <p:nvPr/>
        </p:nvSpPr>
        <p:spPr bwMode="auto">
          <a:xfrm>
            <a:off x="179512" y="4437111"/>
            <a:ext cx="4129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en-US" altLang="ja-JP" sz="1000" dirty="0">
                <a:latin typeface="+mj-ea"/>
                <a:ea typeface="+mj-ea"/>
              </a:rPr>
              <a:t>※ </a:t>
            </a:r>
            <a:r>
              <a:rPr lang="ja-JP" altLang="en-US" sz="1000" dirty="0">
                <a:latin typeface="+mj-ea"/>
                <a:ea typeface="+mj-ea"/>
              </a:rPr>
              <a:t>年次は調査実施年を表記</a:t>
            </a:r>
            <a:endParaRPr lang="en-US" altLang="ja-JP" sz="1000" dirty="0">
              <a:latin typeface="+mj-ea"/>
              <a:ea typeface="+mj-ea"/>
            </a:endParaRPr>
          </a:p>
          <a:p>
            <a:pPr marL="177768" indent="-177768"/>
            <a:r>
              <a:rPr lang="en-US" altLang="ja-JP" sz="1000" dirty="0">
                <a:latin typeface="+mj-ea"/>
                <a:ea typeface="+mj-ea"/>
              </a:rPr>
              <a:t>※ </a:t>
            </a:r>
            <a:r>
              <a:rPr lang="ja-JP" altLang="en-US" sz="1000" dirty="0">
                <a:latin typeface="+mj-ea"/>
                <a:ea typeface="+mj-ea"/>
              </a:rPr>
              <a:t>受診率は、調査実施年の過去１年間の</a:t>
            </a:r>
            <a:r>
              <a:rPr lang="en-US" altLang="ja-JP" sz="1000" dirty="0">
                <a:latin typeface="+mj-ea"/>
                <a:ea typeface="+mj-ea"/>
              </a:rPr>
              <a:t>40</a:t>
            </a:r>
            <a:r>
              <a:rPr lang="ja-JP" altLang="en-US" sz="1000" dirty="0">
                <a:latin typeface="+mj-ea"/>
                <a:ea typeface="+mj-ea"/>
              </a:rPr>
              <a:t>歳以上の方の検診受診率</a:t>
            </a:r>
          </a:p>
        </p:txBody>
      </p:sp>
      <p:sp>
        <p:nvSpPr>
          <p:cNvPr id="17"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9</a:t>
            </a:fld>
            <a:endParaRPr lang="ja-JP" altLang="en-US" sz="1800" dirty="0">
              <a:solidFill>
                <a:schemeClr val="tx1"/>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1"/>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7687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356991"/>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19675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436" y="2276870"/>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496" y="3356990"/>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496" y="443711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7436" y="551723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92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a:t>
            </a:r>
            <a:r>
              <a:rPr lang="ja-JP" altLang="en-US" sz="1400" b="1" u="sng" dirty="0"/>
              <a:t> </a:t>
            </a:r>
            <a:r>
              <a:rPr lang="ja-JP" altLang="en-US" sz="1400" b="1" u="sng" dirty="0" smtClean="0"/>
              <a:t>要介護</a:t>
            </a:r>
            <a:r>
              <a:rPr lang="ja-JP" altLang="en-US" sz="1400" b="1" u="sng" dirty="0"/>
              <a:t>認定率の全国比較（</a:t>
            </a:r>
            <a:r>
              <a:rPr lang="en-US" altLang="ja-JP" sz="1400" b="1" u="sng" dirty="0"/>
              <a:t>2014</a:t>
            </a:r>
            <a:r>
              <a:rPr lang="ja-JP" altLang="en-US" sz="1400" b="1" u="sng" dirty="0"/>
              <a:t>年）</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graphicFrame>
        <p:nvGraphicFramePr>
          <p:cNvPr id="4" name="グラフ 3"/>
          <p:cNvGraphicFramePr>
            <a:graphicFrameLocks/>
          </p:cNvGraphicFramePr>
          <p:nvPr>
            <p:extLst>
              <p:ext uri="{D42A27DB-BD31-4B8C-83A1-F6EECF244321}">
                <p14:modId xmlns:p14="http://schemas.microsoft.com/office/powerpoint/2010/main" val="4063264866"/>
              </p:ext>
            </p:extLst>
          </p:nvPr>
        </p:nvGraphicFramePr>
        <p:xfrm>
          <a:off x="156072" y="620689"/>
          <a:ext cx="2808312" cy="500389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a:spLocks noChangeArrowheads="1"/>
          </p:cNvSpPr>
          <p:nvPr/>
        </p:nvSpPr>
        <p:spPr bwMode="auto">
          <a:xfrm>
            <a:off x="179512" y="6591975"/>
            <a:ext cx="3168352"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出典</a:t>
            </a:r>
            <a:r>
              <a:rPr lang="ja-JP" altLang="en-US" sz="1000" dirty="0" smtClean="0">
                <a:latin typeface="+mj-ea"/>
                <a:ea typeface="+mj-ea"/>
              </a:rPr>
              <a:t>等</a:t>
            </a:r>
            <a:r>
              <a:rPr lang="ja-JP" altLang="en-US" sz="1000" dirty="0">
                <a:latin typeface="+mj-ea"/>
                <a:ea typeface="+mj-ea"/>
              </a:rPr>
              <a:t>：</a:t>
            </a:r>
            <a:r>
              <a:rPr lang="ja-JP" altLang="en-US" sz="1000" dirty="0">
                <a:solidFill>
                  <a:srgbClr val="000000"/>
                </a:solidFill>
                <a:latin typeface="ＭＳ ゴシック" panose="020B0609070205080204" pitchFamily="49" charset="-128"/>
                <a:ea typeface="ＭＳ ゴシック" panose="020B0609070205080204" pitchFamily="49" charset="-128"/>
              </a:rPr>
              <a:t>厚生労働省による集計・推計（年齢調整後）</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p:txBody>
      </p:sp>
      <p:sp>
        <p:nvSpPr>
          <p:cNvPr id="6" name="正方形/長方形 5"/>
          <p:cNvSpPr>
            <a:spLocks noChangeArrowheads="1"/>
          </p:cNvSpPr>
          <p:nvPr/>
        </p:nvSpPr>
        <p:spPr bwMode="auto">
          <a:xfrm>
            <a:off x="5605760" y="4869160"/>
            <a:ext cx="3286720"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solidFill>
                  <a:srgbClr val="000000"/>
                </a:solidFill>
                <a:latin typeface="ＭＳ ゴシック" panose="020B0609070205080204" pitchFamily="49" charset="-128"/>
                <a:ea typeface="ＭＳ ゴシック" panose="020B0609070205080204" pitchFamily="49" charset="-128"/>
              </a:rPr>
              <a:t>出典：</a:t>
            </a:r>
            <a:r>
              <a:rPr lang="zh-TW" altLang="en-US" sz="1000" dirty="0">
                <a:solidFill>
                  <a:srgbClr val="000000"/>
                </a:solidFill>
                <a:latin typeface="ＭＳ ゴシック" panose="020B0609070205080204" pitchFamily="49" charset="-128"/>
                <a:ea typeface="ＭＳ ゴシック" panose="020B0609070205080204" pitchFamily="49" charset="-128"/>
              </a:rPr>
              <a:t>厚生労働省「平成</a:t>
            </a:r>
            <a:r>
              <a:rPr lang="en-US" altLang="zh-TW" sz="1000" dirty="0">
                <a:solidFill>
                  <a:srgbClr val="000000"/>
                </a:solidFill>
                <a:latin typeface="ＭＳ ゴシック" panose="020B0609070205080204" pitchFamily="49" charset="-128"/>
                <a:ea typeface="ＭＳ ゴシック" panose="020B0609070205080204" pitchFamily="49" charset="-128"/>
              </a:rPr>
              <a:t>25</a:t>
            </a:r>
            <a:r>
              <a:rPr lang="zh-TW" altLang="en-US" sz="1000" dirty="0">
                <a:solidFill>
                  <a:srgbClr val="000000"/>
                </a:solidFill>
                <a:latin typeface="ＭＳ ゴシック" panose="020B0609070205080204" pitchFamily="49" charset="-128"/>
                <a:ea typeface="ＭＳ ゴシック" panose="020B0609070205080204" pitchFamily="49" charset="-128"/>
              </a:rPr>
              <a:t>年　国民生活基礎調査」</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02282825"/>
              </p:ext>
            </p:extLst>
          </p:nvPr>
        </p:nvGraphicFramePr>
        <p:xfrm>
          <a:off x="156940" y="5733257"/>
          <a:ext cx="6044973" cy="758554"/>
        </p:xfrm>
        <a:graphic>
          <a:graphicData uri="http://schemas.openxmlformats.org/drawingml/2006/table">
            <a:tbl>
              <a:tblPr/>
              <a:tblGrid>
                <a:gridCol w="1351413"/>
                <a:gridCol w="586695"/>
                <a:gridCol w="586695"/>
                <a:gridCol w="586695"/>
                <a:gridCol w="586695"/>
                <a:gridCol w="586695"/>
                <a:gridCol w="586695"/>
                <a:gridCol w="586695"/>
                <a:gridCol w="586695"/>
              </a:tblGrid>
              <a:tr h="159443">
                <a:tc>
                  <a:txBody>
                    <a:bodyPr/>
                    <a:lstStyle/>
                    <a:p>
                      <a:pPr algn="ctr" fontAlgn="ctr"/>
                      <a:r>
                        <a:rPr lang="zh-TW"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要介護認定率</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要支援１</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要支援２</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要介護１</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要介護２</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要介護３</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要介護４</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要介護５</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rPr>
                        <a:t>合計</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2213">
                <a:tc>
                  <a:txBody>
                    <a:bodyPr/>
                    <a:lstStyle/>
                    <a:p>
                      <a:pPr algn="ctr" fontAlgn="ctr"/>
                      <a:r>
                        <a:rPr lang="ja-JP" altLang="en-US" sz="1000" b="0" i="0" u="none" strike="noStrike" baseline="0">
                          <a:solidFill>
                            <a:srgbClr val="000000"/>
                          </a:solidFill>
                          <a:effectLst/>
                          <a:latin typeface="ＭＳ Ｐゴシック" panose="020B0600070205080204" pitchFamily="50" charset="-128"/>
                          <a:ea typeface="ＭＳ Ｐゴシック" panose="020B0600070205080204" pitchFamily="50" charset="-128"/>
                        </a:rPr>
                        <a:t>全国</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2.6</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2.5</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3.5</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3.1</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2.3</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2.1</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1.8</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17.9</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24">
                <a:tc>
                  <a:txBody>
                    <a:bodyPr/>
                    <a:lstStyle/>
                    <a:p>
                      <a:pPr algn="ctr" fontAlgn="ctr"/>
                      <a:r>
                        <a:rPr lang="zh-TW" altLang="en-US" sz="10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rPr>
                        <a:t>大阪府</a:t>
                      </a:r>
                      <a:endParaRPr lang="zh-TW"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4.3</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3.4</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3.6</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3.9</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2.7</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2.5</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2.1</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22.4</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74">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全国平均との差</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1.7</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0.9</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0.1</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0.8</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0.4</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0.4</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0.3</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4.5</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グラフ 8"/>
          <p:cNvGraphicFramePr>
            <a:graphicFrameLocks/>
          </p:cNvGraphicFramePr>
          <p:nvPr>
            <p:extLst>
              <p:ext uri="{D42A27DB-BD31-4B8C-83A1-F6EECF244321}">
                <p14:modId xmlns:p14="http://schemas.microsoft.com/office/powerpoint/2010/main" val="2185551047"/>
              </p:ext>
            </p:extLst>
          </p:nvPr>
        </p:nvGraphicFramePr>
        <p:xfrm>
          <a:off x="3507917" y="1196753"/>
          <a:ext cx="5580112" cy="371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3491880" y="791874"/>
            <a:ext cx="475474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要介護状態となる</a:t>
            </a:r>
            <a:r>
              <a:rPr lang="ja-JP" altLang="en-US" sz="1400" b="1" u="sng" dirty="0" smtClean="0"/>
              <a:t>要因（全国）</a:t>
            </a:r>
            <a:endParaRPr lang="en-US" altLang="ja-JP" sz="1400" b="1" u="sng" dirty="0"/>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10</a:t>
            </a:fld>
            <a:endParaRPr lang="ja-JP" altLang="en-US" sz="1800" dirty="0">
              <a:solidFill>
                <a:schemeClr val="tx1"/>
              </a:solidFill>
            </a:endParaRPr>
          </a:p>
        </p:txBody>
      </p:sp>
      <p:sp>
        <p:nvSpPr>
          <p:cNvPr id="13" name="線吹き出し 2 12"/>
          <p:cNvSpPr/>
          <p:nvPr/>
        </p:nvSpPr>
        <p:spPr>
          <a:xfrm>
            <a:off x="6084168" y="908720"/>
            <a:ext cx="2664296" cy="383847"/>
          </a:xfrm>
          <a:prstGeom prst="callout2">
            <a:avLst>
              <a:gd name="adj1" fmla="val 56179"/>
              <a:gd name="adj2" fmla="val 2076"/>
              <a:gd name="adj3" fmla="val 59658"/>
              <a:gd name="adj4" fmla="val -14845"/>
              <a:gd name="adj5" fmla="val 166008"/>
              <a:gd name="adj6" fmla="val -150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defTabSz="903426"/>
            <a:r>
              <a:rPr lang="ja-JP" altLang="en-US" sz="1100" dirty="0">
                <a:solidFill>
                  <a:prstClr val="black"/>
                </a:solidFill>
              </a:rPr>
              <a:t>関節疾患、骨折・転倒、高齢による衰弱</a:t>
            </a:r>
          </a:p>
        </p:txBody>
      </p:sp>
      <p:sp>
        <p:nvSpPr>
          <p:cNvPr id="14" name="角丸四角形 13"/>
          <p:cNvSpPr/>
          <p:nvPr/>
        </p:nvSpPr>
        <p:spPr>
          <a:xfrm>
            <a:off x="4716016" y="1556792"/>
            <a:ext cx="2448272" cy="291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5" name="角丸四角形 14"/>
          <p:cNvSpPr/>
          <p:nvPr/>
        </p:nvSpPr>
        <p:spPr>
          <a:xfrm>
            <a:off x="4932040" y="2000653"/>
            <a:ext cx="2376264" cy="291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6" name="角丸四角形 15"/>
          <p:cNvSpPr/>
          <p:nvPr/>
        </p:nvSpPr>
        <p:spPr>
          <a:xfrm>
            <a:off x="4100860" y="4077072"/>
            <a:ext cx="1623268" cy="34289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7" name="角丸四角形 16"/>
          <p:cNvSpPr/>
          <p:nvPr/>
        </p:nvSpPr>
        <p:spPr>
          <a:xfrm>
            <a:off x="4084216" y="3645024"/>
            <a:ext cx="1423888" cy="34289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8" name="角丸四角形 17"/>
          <p:cNvSpPr/>
          <p:nvPr/>
        </p:nvSpPr>
        <p:spPr>
          <a:xfrm>
            <a:off x="5724129" y="4081194"/>
            <a:ext cx="1080120" cy="3428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9" name="角丸四角形 18"/>
          <p:cNvSpPr/>
          <p:nvPr/>
        </p:nvSpPr>
        <p:spPr>
          <a:xfrm>
            <a:off x="5544108" y="3645024"/>
            <a:ext cx="828092" cy="3428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cxnSp>
        <p:nvCxnSpPr>
          <p:cNvPr id="3" name="直線コネクタ 2"/>
          <p:cNvCxnSpPr/>
          <p:nvPr/>
        </p:nvCxnSpPr>
        <p:spPr>
          <a:xfrm>
            <a:off x="4499992" y="4424090"/>
            <a:ext cx="0" cy="157038"/>
          </a:xfrm>
          <a:prstGeom prst="line">
            <a:avLst/>
          </a:prstGeom>
          <a:ln w="38100">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5783560" y="4437856"/>
            <a:ext cx="143768" cy="152400"/>
          </a:xfrm>
          <a:prstGeom prst="line">
            <a:avLst/>
          </a:prstGeom>
          <a:ln w="38100">
            <a:solidFill>
              <a:schemeClr val="accent3">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435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障がい者の雇用率・法定雇用率達成企業割合の推移</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077846"/>
            <a:ext cx="7936093" cy="48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a:spLocks noChangeArrowheads="1"/>
          </p:cNvSpPr>
          <p:nvPr/>
        </p:nvSpPr>
        <p:spPr bwMode="auto">
          <a:xfrm>
            <a:off x="492076" y="6018103"/>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資料：厚生労働省「障害者雇用状況の集計結果」より作成</a:t>
            </a:r>
            <a:endParaRPr lang="ja-JP" altLang="en-US" sz="800" dirty="0">
              <a:latin typeface="+mj-ea"/>
              <a:ea typeface="+mj-ea"/>
            </a:endParaRP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11</a:t>
            </a:fld>
            <a:endParaRPr lang="ja-JP" altLang="en-US" sz="1800" dirty="0">
              <a:solidFill>
                <a:schemeClr val="tx1"/>
              </a:solidFill>
            </a:endParaRPr>
          </a:p>
        </p:txBody>
      </p:sp>
    </p:spTree>
    <p:extLst>
      <p:ext uri="{BB962C8B-B14F-4D97-AF65-F5344CB8AC3E}">
        <p14:creationId xmlns:p14="http://schemas.microsoft.com/office/powerpoint/2010/main" val="379435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新・大阪府地震防災アクションプラン～平成</a:t>
            </a:r>
            <a:r>
              <a:rPr lang="en-US" altLang="ja-JP" sz="1400" b="1" u="sng" dirty="0" smtClean="0"/>
              <a:t>28</a:t>
            </a:r>
            <a:r>
              <a:rPr lang="ja-JP" altLang="en-US" sz="1400" b="1" u="sng" dirty="0" smtClean="0"/>
              <a:t>年度の進捗状況～</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12</a:t>
            </a:fld>
            <a:endParaRPr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609536764"/>
              </p:ext>
            </p:extLst>
          </p:nvPr>
        </p:nvGraphicFramePr>
        <p:xfrm>
          <a:off x="431480" y="2387468"/>
          <a:ext cx="5004616" cy="753501"/>
        </p:xfrm>
        <a:graphic>
          <a:graphicData uri="http://schemas.openxmlformats.org/drawingml/2006/table">
            <a:tbl>
              <a:tblPr firstRow="1" firstCol="1" bandRow="1">
                <a:tableStyleId>{5940675A-B579-460E-94D1-54222C63F5DA}</a:tableStyleId>
              </a:tblPr>
              <a:tblGrid>
                <a:gridCol w="3831821"/>
                <a:gridCol w="1172795"/>
              </a:tblGrid>
              <a:tr h="251167">
                <a:tc>
                  <a:txBody>
                    <a:bodyPr/>
                    <a:lstStyle/>
                    <a:p>
                      <a:pPr algn="ctr">
                        <a:lnSpc>
                          <a:spcPts val="11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各アクションの進捗状況評価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28</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167">
                <a:tc>
                  <a:txBody>
                    <a:bodyPr/>
                    <a:lstStyle/>
                    <a:p>
                      <a:pPr indent="127000" algn="just">
                        <a:lnSpc>
                          <a:spcPts val="11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計画以上もしくは概ね計画どおり進んでいるアクション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167">
                <a:tc>
                  <a:txBody>
                    <a:bodyPr/>
                    <a:lstStyle/>
                    <a:p>
                      <a:pPr indent="127000" algn="just">
                        <a:lnSpc>
                          <a:spcPts val="11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②</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計画どおり進んでいない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テキスト ボックス 5"/>
          <p:cNvSpPr txBox="1"/>
          <p:nvPr/>
        </p:nvSpPr>
        <p:spPr>
          <a:xfrm>
            <a:off x="-108520" y="2110469"/>
            <a:ext cx="3888432"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cs typeface="Meiryo UI" panose="020B0604030504040204" pitchFamily="50" charset="-128"/>
              </a:rPr>
              <a:t>アクション全体の進捗状況</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23528" y="1052736"/>
            <a:ext cx="8496944" cy="1015663"/>
          </a:xfrm>
          <a:prstGeom prst="rect">
            <a:avLst/>
          </a:prstGeom>
          <a:noFill/>
        </p:spPr>
        <p:txBody>
          <a:bodyPr wrap="square" rtlCol="0">
            <a:spAutoFit/>
          </a:bodyPr>
          <a:lstStyle/>
          <a:p>
            <a:pPr marL="171450" lvl="0" indent="-171450">
              <a:buFont typeface="Meiryo UI" panose="020B0604030504040204" pitchFamily="50" charset="-128"/>
              <a:buChar cha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期間とし、</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府民の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安心</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確保に全力を傾ける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ため、平成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年度の３年間を「集中取組期間」としています</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プランに位置付けている各アクションは、毎年度、進捗状況や目標達成度の評価を行い、その見直し・改善を通じて着実な推進につなげることとしており、平成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各アクションの進捗状況評価</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結果は以下のとおりです</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875266585"/>
              </p:ext>
            </p:extLst>
          </p:nvPr>
        </p:nvGraphicFramePr>
        <p:xfrm>
          <a:off x="422711" y="3250710"/>
          <a:ext cx="5373425" cy="3490658"/>
        </p:xfrm>
        <a:graphic>
          <a:graphicData uri="http://schemas.openxmlformats.org/drawingml/2006/table">
            <a:tbl>
              <a:tblPr firstRow="1" firstCol="1" bandRow="1">
                <a:tableStyleId>{5940675A-B579-460E-94D1-54222C63F5DA}</a:tableStyleId>
              </a:tblPr>
              <a:tblGrid>
                <a:gridCol w="1110333"/>
                <a:gridCol w="2131546"/>
                <a:gridCol w="2131546"/>
              </a:tblGrid>
              <a:tr h="391726">
                <a:tc>
                  <a:txBody>
                    <a:bodyPr/>
                    <a:lstStyle/>
                    <a:p>
                      <a:pPr algn="ctr">
                        <a:lnSpc>
                          <a:spcPts val="1200"/>
                        </a:lnSpc>
                        <a:spcAft>
                          <a:spcPts val="0"/>
                        </a:spcAft>
                        <a:tabLst>
                          <a:tab pos="1504950" algn="l"/>
                        </a:tabLs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取組み結果の定量化が可能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取組み結果の定量化が困難</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6860">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府自ら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取組むアクション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定量的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指標による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・水門の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・大阪</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880</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・津波防御施設の閉鎖</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充実</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・災害医療体制の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96860">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市町村や民間団体等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の取組み</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を支援</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するアクション</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spc="-1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状況による評価</a:t>
                      </a:r>
                      <a:r>
                        <a:rPr lang="ja-JP" altLang="en-US"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注</a:t>
                      </a:r>
                      <a:r>
                        <a:rPr lang="en-US" alt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・鉄道施設の防災</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管理化学物質</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の適正</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指導</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・帰宅困難者対策の確立</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・災害廃棄物の適正</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処理</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5212">
                <a:tc gridSpan="3">
                  <a:txBody>
                    <a:bodyPr/>
                    <a:lstStyle/>
                    <a:p>
                      <a:pPr algn="r">
                        <a:lnSpc>
                          <a:spcPts val="1200"/>
                        </a:lnSpc>
                        <a:spcAft>
                          <a:spcPts val="0"/>
                        </a:spcAft>
                      </a:pP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：市町村や民間団体等の取組み結果が定量的に示せるものについては、参考数値とします。</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テキスト ボックス 11"/>
          <p:cNvSpPr txBox="1"/>
          <p:nvPr/>
        </p:nvSpPr>
        <p:spPr>
          <a:xfrm>
            <a:off x="2728624" y="4748598"/>
            <a:ext cx="871568" cy="246221"/>
          </a:xfrm>
          <a:prstGeom prst="rect">
            <a:avLst/>
          </a:prstGeom>
          <a:noFill/>
          <a:ln>
            <a:solidFill>
              <a:schemeClr val="tx1"/>
            </a:solidFill>
          </a:ln>
        </p:spPr>
        <p:txBody>
          <a:bodyPr wrap="square" rtlCol="0" anchor="ctr">
            <a:spAutoFit/>
          </a:bodyPr>
          <a:lstStyle/>
          <a:p>
            <a:pPr algn="ct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879568" y="4752446"/>
            <a:ext cx="871568" cy="246221"/>
          </a:xfrm>
          <a:prstGeom prst="rect">
            <a:avLst/>
          </a:prstGeom>
          <a:noFill/>
          <a:ln>
            <a:solidFill>
              <a:schemeClr val="tx1"/>
            </a:solidFill>
          </a:ln>
        </p:spPr>
        <p:txBody>
          <a:bodyPr wrap="square" rtlCol="0" anchor="ctr">
            <a:spAutoFit/>
          </a:bodyPr>
          <a:lstStyle/>
          <a:p>
            <a:pPr algn="ctr">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41</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28624" y="6188758"/>
            <a:ext cx="871568" cy="246221"/>
          </a:xfrm>
          <a:prstGeom prst="rect">
            <a:avLst/>
          </a:prstGeom>
          <a:noFill/>
          <a:ln>
            <a:solidFill>
              <a:schemeClr val="tx1"/>
            </a:solidFill>
          </a:ln>
        </p:spPr>
        <p:txBody>
          <a:bodyPr wrap="square" rtlCol="0" anchor="ctr">
            <a:spAutoFit/>
          </a:bodyPr>
          <a:lstStyle/>
          <a:p>
            <a:pPr algn="ctr">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16</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79568" y="6188758"/>
            <a:ext cx="871568" cy="246221"/>
          </a:xfrm>
          <a:prstGeom prst="rect">
            <a:avLst/>
          </a:prstGeom>
          <a:noFill/>
          <a:ln>
            <a:solidFill>
              <a:schemeClr val="tx1"/>
            </a:solidFill>
          </a:ln>
        </p:spPr>
        <p:txBody>
          <a:bodyPr wrap="square" rtlCol="0" anchor="ctr">
            <a:spAutoFit/>
          </a:bodyPr>
          <a:lstStyle/>
          <a:p>
            <a:pPr algn="ctr">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21</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5940152" y="3140967"/>
            <a:ext cx="2736304" cy="352839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050" u="sng" dirty="0" smtClean="0">
                <a:solidFill>
                  <a:schemeClr val="tx1"/>
                </a:solidFill>
              </a:rPr>
              <a:t>各アクションの主だった進捗</a:t>
            </a:r>
            <a:endParaRPr lang="en-US" altLang="ja-JP" sz="1050" u="sng" dirty="0">
              <a:solidFill>
                <a:schemeClr val="tx1"/>
              </a:solidFill>
            </a:endParaRPr>
          </a:p>
          <a:p>
            <a:r>
              <a:rPr lang="ja-JP" altLang="en-US" sz="1050" dirty="0">
                <a:solidFill>
                  <a:schemeClr val="tx1"/>
                </a:solidFill>
              </a:rPr>
              <a:t>・</a:t>
            </a:r>
            <a:r>
              <a:rPr lang="ja-JP" altLang="en-US" sz="1050" dirty="0" smtClean="0">
                <a:solidFill>
                  <a:schemeClr val="tx1"/>
                </a:solidFill>
              </a:rPr>
              <a:t> 第一線防潮堤で「満潮時に地震直後から浸水が始まる危険性がある防潮堤（</a:t>
            </a:r>
            <a:r>
              <a:rPr lang="en-US" altLang="ja-JP" sz="1050" dirty="0" smtClean="0">
                <a:solidFill>
                  <a:schemeClr val="tx1"/>
                </a:solidFill>
              </a:rPr>
              <a:t>8.1km</a:t>
            </a:r>
            <a:r>
              <a:rPr lang="ja-JP" altLang="en-US" sz="1050" dirty="0" smtClean="0">
                <a:solidFill>
                  <a:schemeClr val="tx1"/>
                </a:solidFill>
              </a:rPr>
              <a:t>））の対策完了</a:t>
            </a:r>
            <a:endParaRPr lang="en-US" altLang="ja-JP" sz="1050" dirty="0" smtClean="0">
              <a:solidFill>
                <a:schemeClr val="tx1"/>
              </a:solidFill>
            </a:endParaRPr>
          </a:p>
          <a:p>
            <a:r>
              <a:rPr lang="ja-JP" altLang="en-US" sz="1050" dirty="0" smtClean="0">
                <a:solidFill>
                  <a:schemeClr val="tx1"/>
                </a:solidFill>
              </a:rPr>
              <a:t>・ 延焼遮断帯の整備２路線（寝屋川大東線、三国塚口線）</a:t>
            </a:r>
            <a:endParaRPr lang="en-US" altLang="ja-JP" sz="1050" dirty="0" smtClean="0">
              <a:solidFill>
                <a:schemeClr val="tx1"/>
              </a:solidFill>
            </a:endParaRPr>
          </a:p>
          <a:p>
            <a:r>
              <a:rPr lang="ja-JP" altLang="en-US" sz="1050" dirty="0" smtClean="0">
                <a:solidFill>
                  <a:schemeClr val="tx1"/>
                </a:solidFill>
              </a:rPr>
              <a:t>・沿岸市町が行う自主防災組織への災害時避難用資機材の配備を支援（</a:t>
            </a:r>
            <a:r>
              <a:rPr lang="en-US" altLang="ja-JP" sz="1050" dirty="0" smtClean="0">
                <a:solidFill>
                  <a:schemeClr val="tx1"/>
                </a:solidFill>
              </a:rPr>
              <a:t>70</a:t>
            </a:r>
            <a:r>
              <a:rPr lang="ja-JP" altLang="en-US" sz="1050" dirty="0" smtClean="0">
                <a:solidFill>
                  <a:schemeClr val="tx1"/>
                </a:solidFill>
              </a:rPr>
              <a:t>団体）</a:t>
            </a:r>
            <a:endParaRPr lang="en-US" altLang="ja-JP" sz="1050" dirty="0" smtClean="0">
              <a:solidFill>
                <a:schemeClr val="tx1"/>
              </a:solidFill>
            </a:endParaRPr>
          </a:p>
          <a:p>
            <a:r>
              <a:rPr lang="ja-JP" altLang="en-US" sz="1050" dirty="0" smtClean="0">
                <a:solidFill>
                  <a:schemeClr val="tx1"/>
                </a:solidFill>
              </a:rPr>
              <a:t>・広域緊急交通路の橋梁の耐震化（</a:t>
            </a:r>
            <a:r>
              <a:rPr lang="en-US" altLang="ja-JP" sz="1050" dirty="0" smtClean="0">
                <a:solidFill>
                  <a:schemeClr val="tx1"/>
                </a:solidFill>
              </a:rPr>
              <a:t>363</a:t>
            </a:r>
            <a:r>
              <a:rPr lang="ja-JP" altLang="en-US" sz="1050" dirty="0" smtClean="0">
                <a:solidFill>
                  <a:schemeClr val="tx1"/>
                </a:solidFill>
              </a:rPr>
              <a:t>橋完了）</a:t>
            </a:r>
            <a:endParaRPr lang="en-US" altLang="ja-JP" sz="1050" dirty="0" smtClean="0">
              <a:solidFill>
                <a:schemeClr val="tx1"/>
              </a:solidFill>
            </a:endParaRPr>
          </a:p>
          <a:p>
            <a:r>
              <a:rPr lang="ja-JP" altLang="en-US" sz="1050" dirty="0" smtClean="0">
                <a:solidFill>
                  <a:schemeClr val="tx1"/>
                </a:solidFill>
              </a:rPr>
              <a:t>・「大規模災害時における救援物資に関する今後の備蓄方針」に基づき、計画的備蓄を実施</a:t>
            </a:r>
            <a:endParaRPr lang="en-US" altLang="ja-JP" sz="1050" dirty="0" smtClean="0">
              <a:solidFill>
                <a:schemeClr val="tx1"/>
              </a:solidFill>
            </a:endParaRPr>
          </a:p>
          <a:p>
            <a:r>
              <a:rPr lang="ja-JP" altLang="en-US" sz="1050" dirty="0" smtClean="0">
                <a:solidFill>
                  <a:schemeClr val="tx1"/>
                </a:solidFill>
              </a:rPr>
              <a:t>・「応急仮設住宅建設マニュアル」に基づき災害訓練を実施</a:t>
            </a:r>
            <a:endParaRPr lang="en-US" altLang="ja-JP" sz="1050" dirty="0" smtClean="0">
              <a:solidFill>
                <a:schemeClr val="tx1"/>
              </a:solidFill>
            </a:endParaRPr>
          </a:p>
          <a:p>
            <a:r>
              <a:rPr lang="ja-JP" altLang="en-US" sz="1050" dirty="0" smtClean="0">
                <a:solidFill>
                  <a:schemeClr val="tx1"/>
                </a:solidFill>
              </a:rPr>
              <a:t>・大阪府災害福祉広域支援ネットワーク参画団体と人員派遣や物資供給等に関する情報</a:t>
            </a:r>
            <a:r>
              <a:rPr lang="ja-JP" altLang="en-US" sz="1050" dirty="0">
                <a:solidFill>
                  <a:schemeClr val="tx1"/>
                </a:solidFill>
              </a:rPr>
              <a:t>の連携等</a:t>
            </a:r>
            <a:r>
              <a:rPr lang="ja-JP" altLang="en-US" sz="1050" dirty="0" smtClean="0">
                <a:solidFill>
                  <a:schemeClr val="tx1"/>
                </a:solidFill>
              </a:rPr>
              <a:t>について協議し、訓練を実施</a:t>
            </a:r>
            <a:endParaRPr lang="en-US" altLang="ja-JP" sz="1050" dirty="0">
              <a:solidFill>
                <a:schemeClr val="tx1"/>
              </a:solidFill>
            </a:endParaRPr>
          </a:p>
        </p:txBody>
      </p:sp>
    </p:spTree>
    <p:extLst>
      <p:ext uri="{BB962C8B-B14F-4D97-AF65-F5344CB8AC3E}">
        <p14:creationId xmlns:p14="http://schemas.microsoft.com/office/powerpoint/2010/main" val="184175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7505" y="2204864"/>
            <a:ext cx="8856984" cy="4473087"/>
          </a:xfrm>
          <a:prstGeom prst="roundRect">
            <a:avLst>
              <a:gd name="adj" fmla="val 72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nchorCtr="0"/>
          <a:lstStyle/>
          <a:p>
            <a:pPr algn="ctr">
              <a:lnSpc>
                <a:spcPct val="1300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32(2020</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までに不燃領域率</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％を達成する見込みの面積は約</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1,500ha</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にのぼる。残り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750ha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達成に向け取組みを進める必要がある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5270" y="1068532"/>
            <a:ext cx="8207171" cy="11068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107981" tIns="35993" rIns="107981" bIns="35993" anchor="t" anchorCtr="0">
            <a:spAutoFit/>
          </a:bodyPr>
          <a:lstStyle/>
          <a:p>
            <a:pPr marL="82536" indent="90472" defTabSz="793285">
              <a:lnSpc>
                <a:spcPct val="120000"/>
              </a:lnSpc>
              <a:spcBef>
                <a:spcPts val="300"/>
              </a:spcBef>
              <a:defRP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年度は「大阪府密集市街地整備方針」</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H32(2020)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年度）の中間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年であるため、これ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までの取組みの成果の検証</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と、新た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な推進方策</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等の検討を行い、「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密集市街地対策の検証と今後の取組み</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とりまとめた（</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月）。このとりまとめを踏まえた今後の密集市街地対策の方向性を示すため、本方針の改定を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25269" y="2132864"/>
            <a:ext cx="1210556" cy="400093"/>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sz="2000" b="1" dirty="0">
                <a:latin typeface="Meiryo UI" panose="020B0604030504040204" pitchFamily="50" charset="-128"/>
                <a:ea typeface="Meiryo UI" panose="020B0604030504040204" pitchFamily="50" charset="-128"/>
              </a:rPr>
              <a:t>検証結果</a:t>
            </a:r>
          </a:p>
        </p:txBody>
      </p:sp>
      <p:sp>
        <p:nvSpPr>
          <p:cNvPr id="24" name="正方形/長方形 23"/>
          <p:cNvSpPr/>
          <p:nvPr/>
        </p:nvSpPr>
        <p:spPr bwMode="white">
          <a:xfrm>
            <a:off x="539552" y="6126517"/>
            <a:ext cx="7920880" cy="467729"/>
          </a:xfrm>
          <a:prstGeom prst="rect">
            <a:avLst/>
          </a:prstGeom>
          <a:solidFill>
            <a:schemeClr val="bg1"/>
          </a:solidFill>
          <a:ln>
            <a:noFill/>
          </a:ln>
        </p:spPr>
        <p:txBody>
          <a:bodyPr wrap="square" lIns="91424" tIns="45712" rIns="91424" bIns="45712">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800"/>
              </a:lnSpc>
            </a:pP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32(2020)</a:t>
            </a:r>
            <a:r>
              <a:rPr lang="ja-JP" altLang="en-US"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までの解消に向け、課題に対応した新たな推進方策が必要</a:t>
            </a:r>
          </a:p>
        </p:txBody>
      </p:sp>
      <p:sp>
        <p:nvSpPr>
          <p:cNvPr id="11" name="二等辺三角形 45"/>
          <p:cNvSpPr>
            <a:spLocks noChangeArrowheads="1"/>
          </p:cNvSpPr>
          <p:nvPr/>
        </p:nvSpPr>
        <p:spPr bwMode="auto">
          <a:xfrm rot="10800000">
            <a:off x="2679168" y="5797103"/>
            <a:ext cx="3572720" cy="211760"/>
          </a:xfrm>
          <a:prstGeom prst="triangle">
            <a:avLst>
              <a:gd name="adj" fmla="val 50000"/>
            </a:avLst>
          </a:prstGeom>
          <a:solidFill>
            <a:schemeClr val="tx2">
              <a:lumMod val="60000"/>
              <a:lumOff val="40000"/>
              <a:alpha val="50000"/>
            </a:schemeClr>
          </a:solidFill>
          <a:ln>
            <a:noFill/>
          </a:ln>
          <a:extLst/>
        </p:spPr>
        <p:txBody>
          <a:bodyPr vert="horz" wrap="square" lIns="91424" tIns="45712" rIns="91424" bIns="45712" numCol="1" anchor="ctr" anchorCtr="0" compatLnSpc="1">
            <a:prstTxWarp prst="textNoShape">
              <a:avLst/>
            </a:prstTxWarp>
          </a:bodyPr>
          <a:lstStyle/>
          <a:p>
            <a:endParaRPr lang="ja-JP" altLang="en-US"/>
          </a:p>
        </p:txBody>
      </p:sp>
      <p:sp>
        <p:nvSpPr>
          <p:cNvPr id="12" name="正方形/長方形 11"/>
          <p:cNvSpPr/>
          <p:nvPr/>
        </p:nvSpPr>
        <p:spPr bwMode="white">
          <a:xfrm>
            <a:off x="1043609" y="3397230"/>
            <a:ext cx="6984776" cy="2240597"/>
          </a:xfrm>
          <a:prstGeom prst="rect">
            <a:avLst/>
          </a:prstGeom>
          <a:solidFill>
            <a:schemeClr val="bg1"/>
          </a:solidFill>
          <a:ln>
            <a:noFill/>
          </a:ln>
        </p:spPr>
        <p:txBody>
          <a:bodyPr wrap="square" lIns="91424" tIns="45712" rIns="91424" bIns="45712">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30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これまでの取組みにおける主な問題・課題</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・密集事業に取り組む主体のマンパワー不足</a:t>
            </a: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・まちの活力が失われ、新しい住民が入ってこない</a:t>
            </a: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・事業意欲の低下等により除却が進まない</a:t>
            </a: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・事業の進捗状況がわかりにくく、住民の理解と協力が得られにくい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等</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13" name="テキスト ボックス 12"/>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dirty="0" smtClean="0"/>
              <a:t>「</a:t>
            </a:r>
            <a:r>
              <a:rPr lang="ja-JP" altLang="en-US" sz="1400" b="1" u="sng" dirty="0" smtClean="0"/>
              <a:t>大阪府密集市街地整備方針」の改定①</a:t>
            </a:r>
            <a:endParaRPr lang="en-US" altLang="ja-JP" sz="1400" b="1" u="sng" dirty="0"/>
          </a:p>
        </p:txBody>
      </p:sp>
      <p:sp>
        <p:nvSpPr>
          <p:cNvPr id="1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13</a:t>
            </a:fld>
            <a:endParaRPr lang="ja-JP" altLang="en-US" sz="1800" dirty="0">
              <a:solidFill>
                <a:schemeClr val="tx1"/>
              </a:solidFill>
            </a:endParaRPr>
          </a:p>
        </p:txBody>
      </p:sp>
    </p:spTree>
    <p:extLst>
      <p:ext uri="{BB962C8B-B14F-4D97-AF65-F5344CB8AC3E}">
        <p14:creationId xmlns:p14="http://schemas.microsoft.com/office/powerpoint/2010/main" val="3085417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7504" y="1016108"/>
            <a:ext cx="8928992" cy="5517232"/>
          </a:xfrm>
          <a:prstGeom prst="roundRect">
            <a:avLst>
              <a:gd name="adj" fmla="val 41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nchorCtr="0"/>
          <a:lstStyle/>
          <a:p>
            <a:pPr algn="ctr">
              <a:lnSpc>
                <a:spcPct val="1300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4123" indent="-84123">
              <a:lnSpc>
                <a:spcPct val="13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防災性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加え、地域の魅力を向上させる取組みもあわせて行い、新たな住民を呼び込み、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が活性化するという流れを生み出し、地域の防災性の向上にもつながるといった好循環をめざす。</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取組みの柱</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4123" indent="-84123">
              <a:lnSpc>
                <a:spcPct val="13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の「まちの不燃化」「延焼遮断帯の整備」「</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防災力の向上」に加え、</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「暮らしやすいまちづくり」</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を新たな柱と位置づけ。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0" y="44625"/>
            <a:ext cx="9144000" cy="360000"/>
          </a:xfrm>
          <a:prstGeom prst="rect">
            <a:avLst/>
          </a:prstGeom>
          <a:solidFill>
            <a:schemeClr val="accent1">
              <a:lumMod val="40000"/>
              <a:lumOff val="60000"/>
            </a:schemeClr>
          </a:solidFill>
        </p:spPr>
        <p:txBody>
          <a:bodyPr wrap="square" lIns="91413" tIns="45707" rIns="91413" bIns="45707" rtlCol="0" anchor="ctr" anchorCtr="0">
            <a:no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「密集市街地対策の検証と今後の取組み」（</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H29.12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とりまとめ）②</a:t>
            </a:r>
          </a:p>
        </p:txBody>
      </p:sp>
      <p:sp>
        <p:nvSpPr>
          <p:cNvPr id="21" name="テキスト ボックス 20"/>
          <p:cNvSpPr txBox="1"/>
          <p:nvPr/>
        </p:nvSpPr>
        <p:spPr>
          <a:xfrm>
            <a:off x="304142" y="1016108"/>
            <a:ext cx="3377815" cy="369316"/>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b="1" dirty="0">
                <a:latin typeface="Meiryo UI" panose="020B0604030504040204" pitchFamily="50" charset="-128"/>
                <a:ea typeface="Meiryo UI" panose="020B0604030504040204" pitchFamily="50" charset="-128"/>
              </a:rPr>
              <a:t>今後</a:t>
            </a:r>
            <a:r>
              <a:rPr lang="ja-JP" altLang="en-US" b="1" dirty="0" smtClean="0">
                <a:latin typeface="Meiryo UI" panose="020B0604030504040204" pitchFamily="50" charset="-128"/>
                <a:ea typeface="Meiryo UI" panose="020B0604030504040204" pitchFamily="50" charset="-128"/>
              </a:rPr>
              <a:t>の</a:t>
            </a:r>
            <a:r>
              <a:rPr lang="ja-JP" altLang="en-US" b="1" dirty="0">
                <a:latin typeface="Meiryo UI" panose="020B0604030504040204" pitchFamily="50" charset="-128"/>
                <a:ea typeface="Meiryo UI" panose="020B0604030504040204" pitchFamily="50" charset="-128"/>
              </a:rPr>
              <a:t>密集</a:t>
            </a:r>
            <a:r>
              <a:rPr lang="ja-JP" altLang="en-US" b="1" dirty="0" smtClean="0">
                <a:latin typeface="Meiryo UI" panose="020B0604030504040204" pitchFamily="50" charset="-128"/>
                <a:ea typeface="Meiryo UI" panose="020B0604030504040204" pitchFamily="50" charset="-128"/>
              </a:rPr>
              <a:t>市街地対策の</a:t>
            </a:r>
            <a:r>
              <a:rPr lang="ja-JP" altLang="en-US" b="1" dirty="0">
                <a:latin typeface="Meiryo UI" panose="020B0604030504040204" pitchFamily="50" charset="-128"/>
                <a:ea typeface="Meiryo UI" panose="020B0604030504040204" pitchFamily="50" charset="-128"/>
              </a:rPr>
              <a:t>方向性</a:t>
            </a:r>
          </a:p>
        </p:txBody>
      </p:sp>
      <p:sp>
        <p:nvSpPr>
          <p:cNvPr id="24" name="正方形/長方形 23"/>
          <p:cNvSpPr/>
          <p:nvPr/>
        </p:nvSpPr>
        <p:spPr bwMode="white">
          <a:xfrm>
            <a:off x="684698" y="3515563"/>
            <a:ext cx="8064896" cy="3342437"/>
          </a:xfrm>
          <a:prstGeom prst="rect">
            <a:avLst/>
          </a:prstGeom>
          <a:solidFill>
            <a:schemeClr val="bg1"/>
          </a:solidFill>
          <a:ln>
            <a:noFill/>
          </a:ln>
        </p:spPr>
        <p:txBody>
          <a:bodyPr wrap="square" lIns="91424" tIns="45712" rIns="91424" bIns="45712">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300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民間連携により事業推進力を強化</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・地元市のマンパワー強化や、地域住民の取組みを強力にサポート</a:t>
            </a: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○消防・大学等</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と連携し地域防災力を強化</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・防災訓練やワークショップ等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を通じて、住民の防災意識を向上</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○民間の事業意欲を喚起しまちを動かす</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・大規模な公共用地の活用による民間投資の促進</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・空地・空家などの地域資源を最大限に活用した魅力あるまちづくり</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○みどりの力でまちを甦らせる</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・地域住民が主体となり、みどりを大幅に増やし、防災性とまちの魅力の両面を向上</a:t>
            </a: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の進捗管理・協働化</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・モニタリング会議による進捗状況や新たな課題の把握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73002" indent="-95233"/>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の安全性・事業進捗を住民にわかりやすく示す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8" name="テキスト ボックス 7"/>
          <p:cNvSpPr txBox="1"/>
          <p:nvPr/>
        </p:nvSpPr>
        <p:spPr>
          <a:xfrm>
            <a:off x="179512" y="692696"/>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「大阪府密集市街地整備方針」の改定 </a:t>
            </a:r>
            <a:r>
              <a:rPr lang="ja-JP" altLang="en-US" sz="1400" b="1" u="sng" dirty="0"/>
              <a:t>②</a:t>
            </a:r>
            <a:endParaRPr lang="en-US" altLang="ja-JP" sz="1400" b="1" u="sng" dirty="0"/>
          </a:p>
        </p:txBody>
      </p:sp>
      <p:sp>
        <p:nvSpPr>
          <p:cNvPr id="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14</a:t>
            </a:fld>
            <a:endParaRPr lang="ja-JP" altLang="en-US" sz="1800" dirty="0">
              <a:solidFill>
                <a:schemeClr val="tx1"/>
              </a:solidFill>
            </a:endParaRPr>
          </a:p>
        </p:txBody>
      </p:sp>
      <p:sp>
        <p:nvSpPr>
          <p:cNvPr id="10" name="円/楕円 9"/>
          <p:cNvSpPr/>
          <p:nvPr/>
        </p:nvSpPr>
        <p:spPr>
          <a:xfrm>
            <a:off x="4885106" y="2367196"/>
            <a:ext cx="1431044" cy="428183"/>
          </a:xfrm>
          <a:prstGeom prst="ellipse">
            <a:avLst/>
          </a:prstGeom>
          <a:gradFill>
            <a:gsLst>
              <a:gs pos="0">
                <a:schemeClr val="accent1">
                  <a:lumMod val="60000"/>
                  <a:lumOff val="40000"/>
                </a:schemeClr>
              </a:gs>
              <a:gs pos="50000">
                <a:schemeClr val="accent5">
                  <a:lumMod val="20000"/>
                  <a:lumOff val="80000"/>
                </a:scheme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n-ea"/>
              <a:cs typeface="Meiryo UI" panose="020B0604030504040204" pitchFamily="50" charset="-128"/>
            </a:endParaRPr>
          </a:p>
        </p:txBody>
      </p:sp>
      <p:sp>
        <p:nvSpPr>
          <p:cNvPr id="11" name="円/楕円 10"/>
          <p:cNvSpPr/>
          <p:nvPr/>
        </p:nvSpPr>
        <p:spPr>
          <a:xfrm>
            <a:off x="2919191" y="2363794"/>
            <a:ext cx="1371655" cy="425729"/>
          </a:xfrm>
          <a:prstGeom prst="ellipse">
            <a:avLst/>
          </a:prstGeom>
          <a:gradFill>
            <a:gsLst>
              <a:gs pos="0">
                <a:schemeClr val="accent1">
                  <a:lumMod val="60000"/>
                  <a:lumOff val="40000"/>
                </a:schemeClr>
              </a:gs>
              <a:gs pos="50000">
                <a:schemeClr val="accent1">
                  <a:lumMod val="20000"/>
                  <a:lumOff val="80000"/>
                </a:scheme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n-ea"/>
              <a:cs typeface="Meiryo UI" panose="020B0604030504040204" pitchFamily="50" charset="-128"/>
            </a:endParaRPr>
          </a:p>
        </p:txBody>
      </p:sp>
      <p:sp>
        <p:nvSpPr>
          <p:cNvPr id="12" name="下カーブ矢印 11"/>
          <p:cNvSpPr/>
          <p:nvPr/>
        </p:nvSpPr>
        <p:spPr>
          <a:xfrm>
            <a:off x="4347313" y="2284848"/>
            <a:ext cx="546627" cy="252604"/>
          </a:xfrm>
          <a:prstGeom prst="curved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3" name="下カーブ矢印 12"/>
          <p:cNvSpPr/>
          <p:nvPr/>
        </p:nvSpPr>
        <p:spPr>
          <a:xfrm rot="10800000">
            <a:off x="4315031" y="2576659"/>
            <a:ext cx="556981" cy="272743"/>
          </a:xfrm>
          <a:prstGeom prst="curved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4" name="テキスト ボックス 13"/>
          <p:cNvSpPr txBox="1"/>
          <p:nvPr/>
        </p:nvSpPr>
        <p:spPr>
          <a:xfrm>
            <a:off x="4246726" y="2481012"/>
            <a:ext cx="713763" cy="200551"/>
          </a:xfrm>
          <a:prstGeom prst="rect">
            <a:avLst/>
          </a:prstGeom>
          <a:noFill/>
        </p:spPr>
        <p:txBody>
          <a:bodyPr wrap="square" lIns="0" tIns="0" rIns="0" bIns="0" rtlCol="0">
            <a:spAutoFit/>
          </a:bodyPr>
          <a:lstStyle/>
          <a:p>
            <a:pPr algn="ctr"/>
            <a:r>
              <a:rPr kumimoji="1" lang="ja-JP" altLang="en-US" sz="1200" b="1" dirty="0" smtClean="0">
                <a:latin typeface="+mn-ea"/>
                <a:cs typeface="Meiryo UI" panose="020B0604030504040204" pitchFamily="50" charset="-128"/>
              </a:rPr>
              <a:t>好循環</a:t>
            </a:r>
            <a:endParaRPr kumimoji="1" lang="ja-JP" altLang="en-US" sz="1050" dirty="0">
              <a:latin typeface="+mn-ea"/>
              <a:cs typeface="Meiryo UI" panose="020B0604030504040204" pitchFamily="50" charset="-128"/>
            </a:endParaRPr>
          </a:p>
        </p:txBody>
      </p:sp>
      <p:sp>
        <p:nvSpPr>
          <p:cNvPr id="15" name="テキスト ボックス 14"/>
          <p:cNvSpPr txBox="1"/>
          <p:nvPr/>
        </p:nvSpPr>
        <p:spPr>
          <a:xfrm>
            <a:off x="3140356" y="2476383"/>
            <a:ext cx="955664" cy="200551"/>
          </a:xfrm>
          <a:prstGeom prst="rect">
            <a:avLst/>
          </a:prstGeom>
          <a:noFill/>
        </p:spPr>
        <p:txBody>
          <a:bodyPr wrap="square" lIns="0" tIns="0" rIns="0" bIns="0" rtlCol="0">
            <a:spAutoFit/>
          </a:bodyPr>
          <a:lstStyle/>
          <a:p>
            <a:pPr algn="ctr"/>
            <a:r>
              <a:rPr lang="ja-JP" altLang="en-US" sz="1200" b="1" dirty="0">
                <a:latin typeface="+mn-ea"/>
                <a:cs typeface="Meiryo UI" panose="020B0604030504040204" pitchFamily="50" charset="-128"/>
              </a:rPr>
              <a:t>防災性の向上</a:t>
            </a:r>
          </a:p>
        </p:txBody>
      </p:sp>
      <p:sp>
        <p:nvSpPr>
          <p:cNvPr id="17" name="テキスト ボックス 16"/>
          <p:cNvSpPr txBox="1"/>
          <p:nvPr/>
        </p:nvSpPr>
        <p:spPr>
          <a:xfrm>
            <a:off x="5063756" y="2476383"/>
            <a:ext cx="1116548" cy="200551"/>
          </a:xfrm>
          <a:prstGeom prst="rect">
            <a:avLst/>
          </a:prstGeom>
          <a:noFill/>
        </p:spPr>
        <p:txBody>
          <a:bodyPr wrap="square" lIns="0" tIns="0" rIns="0" bIns="0" rtlCol="0">
            <a:spAutoFit/>
          </a:bodyPr>
          <a:lstStyle/>
          <a:p>
            <a:pPr algn="ctr"/>
            <a:r>
              <a:rPr lang="ja-JP" altLang="en-US" sz="1200" b="1" dirty="0">
                <a:latin typeface="+mn-ea"/>
                <a:cs typeface="Meiryo UI" panose="020B0604030504040204" pitchFamily="50" charset="-128"/>
              </a:rPr>
              <a:t>地域の魅力向上</a:t>
            </a:r>
          </a:p>
        </p:txBody>
      </p:sp>
      <p:sp>
        <p:nvSpPr>
          <p:cNvPr id="18" name="テキスト ボックス 17"/>
          <p:cNvSpPr txBox="1"/>
          <p:nvPr/>
        </p:nvSpPr>
        <p:spPr>
          <a:xfrm>
            <a:off x="304142" y="3515563"/>
            <a:ext cx="2432044" cy="369316"/>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b="1" dirty="0">
                <a:latin typeface="Meiryo UI" panose="020B0604030504040204" pitchFamily="50" charset="-128"/>
                <a:ea typeface="Meiryo UI" panose="020B0604030504040204" pitchFamily="50" charset="-128"/>
              </a:rPr>
              <a:t>新た</a:t>
            </a:r>
            <a:r>
              <a:rPr lang="ja-JP" altLang="en-US" b="1" dirty="0" smtClean="0">
                <a:latin typeface="Meiryo UI" panose="020B0604030504040204" pitchFamily="50" charset="-128"/>
                <a:ea typeface="Meiryo UI" panose="020B0604030504040204" pitchFamily="50" charset="-128"/>
              </a:rPr>
              <a:t>な推進方策（案）</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1576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619672" y="1034059"/>
            <a:ext cx="6696744" cy="5823941"/>
          </a:xfrm>
          <a:prstGeom prst="roundRect">
            <a:avLst>
              <a:gd name="adj" fmla="val 41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nchorCtr="0"/>
          <a:lstStyle/>
          <a:p>
            <a:pPr>
              <a:lnSpc>
                <a:spcPct val="130000"/>
              </a:lnSpc>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11" name="テキスト ボックス 10"/>
          <p:cNvSpPr txBox="1"/>
          <p:nvPr/>
        </p:nvSpPr>
        <p:spPr>
          <a:xfrm>
            <a:off x="179512" y="692696"/>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「大阪府密集市街地整備方針」の改定 </a:t>
            </a:r>
            <a:r>
              <a:rPr lang="ja-JP" altLang="en-US" sz="1400" b="1" u="sng" dirty="0"/>
              <a:t>③</a:t>
            </a:r>
            <a:endParaRPr lang="en-US" altLang="ja-JP" sz="1400" b="1" u="sng" dirty="0"/>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15</a:t>
            </a:fld>
            <a:endParaRPr lang="ja-JP" altLang="en-US" sz="1800" dirty="0">
              <a:solidFill>
                <a:schemeClr val="tx1"/>
              </a:solidFill>
            </a:endParaRPr>
          </a:p>
        </p:txBody>
      </p:sp>
      <p:pic>
        <p:nvPicPr>
          <p:cNvPr id="1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275635" y="1448155"/>
            <a:ext cx="3846716" cy="4144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5" name="正方形/長方形 40"/>
          <p:cNvSpPr>
            <a:spLocks/>
          </p:cNvSpPr>
          <p:nvPr/>
        </p:nvSpPr>
        <p:spPr bwMode="auto">
          <a:xfrm>
            <a:off x="2626054" y="5190757"/>
            <a:ext cx="2431549" cy="929821"/>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lvl="0" defTabSz="914400" fontAlgn="base">
              <a:lnSpc>
                <a:spcPts val="2600"/>
              </a:lnSpc>
              <a:spcBef>
                <a:spcPct val="0"/>
              </a:spcBef>
              <a:spcAft>
                <a:spcPct val="0"/>
              </a:spcAft>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まちの不燃化</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老朽住宅の除却、道路・公園整備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なる促進</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・除却跡地を活用した公園・緑地の確保</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・空家・空地のまちづくりへの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rot="20887380">
            <a:off x="3809081" y="2574064"/>
            <a:ext cx="1720937" cy="54335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476916" y="3566297"/>
            <a:ext cx="597639" cy="60163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a:stCxn id="17" idx="3"/>
            <a:endCxn id="15" idx="0"/>
          </p:cNvCxnSpPr>
          <p:nvPr/>
        </p:nvCxnSpPr>
        <p:spPr>
          <a:xfrm flipH="1">
            <a:off x="3841829" y="4079825"/>
            <a:ext cx="722609" cy="1110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15" idx="0"/>
          </p:cNvCxnSpPr>
          <p:nvPr/>
        </p:nvCxnSpPr>
        <p:spPr>
          <a:xfrm flipH="1">
            <a:off x="3841829" y="2931003"/>
            <a:ext cx="442140" cy="22597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5" idx="0"/>
          </p:cNvCxnSpPr>
          <p:nvPr/>
        </p:nvCxnSpPr>
        <p:spPr>
          <a:xfrm flipV="1">
            <a:off x="3841829" y="4927438"/>
            <a:ext cx="2625074" cy="263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5" idx="0"/>
          </p:cNvCxnSpPr>
          <p:nvPr/>
        </p:nvCxnSpPr>
        <p:spPr>
          <a:xfrm flipV="1">
            <a:off x="3841829" y="4313099"/>
            <a:ext cx="1473087" cy="877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rot="3307326">
            <a:off x="4048171" y="3023236"/>
            <a:ext cx="4078611" cy="613846"/>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40"/>
          <p:cNvSpPr>
            <a:spLocks/>
          </p:cNvSpPr>
          <p:nvPr/>
        </p:nvSpPr>
        <p:spPr bwMode="auto">
          <a:xfrm>
            <a:off x="5314916" y="1124784"/>
            <a:ext cx="2208140" cy="679412"/>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marL="0" marR="0" lvl="0" indent="0" defTabSz="914400" rtl="0" eaLnBrk="1" fontAlgn="base" latinLnBrk="0" hangingPunct="1">
              <a:lnSpc>
                <a:spcPts val="26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延焼遮断帯の整備</a:t>
            </a:r>
            <a:endPar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kumimoji="1" lang="ja-JP" altLang="en-US"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・広幅員道路の整備</a:t>
            </a:r>
            <a:endParaRPr kumimoji="1" lang="en-US" altLang="ja-JP"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・不燃効果を高める街路樹の整備</a:t>
            </a:r>
            <a:endParaRPr kumimoji="1" lang="ja-JP" altLang="ja-JP"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a:endCxn id="23" idx="2"/>
          </p:cNvCxnSpPr>
          <p:nvPr/>
        </p:nvCxnSpPr>
        <p:spPr>
          <a:xfrm flipV="1">
            <a:off x="5724128" y="1804196"/>
            <a:ext cx="694858" cy="976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40"/>
          <p:cNvSpPr>
            <a:spLocks/>
          </p:cNvSpPr>
          <p:nvPr/>
        </p:nvSpPr>
        <p:spPr bwMode="auto">
          <a:xfrm>
            <a:off x="2626054" y="1133475"/>
            <a:ext cx="2206887" cy="981975"/>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marL="0" marR="0" lvl="0" indent="0" defTabSz="914400" rtl="0" eaLnBrk="1" fontAlgn="base" latinLnBrk="0" hangingPunct="1">
              <a:lnSpc>
                <a:spcPts val="2600"/>
              </a:lnSpc>
              <a:spcBef>
                <a:spcPct val="0"/>
              </a:spcBef>
              <a:spcAft>
                <a:spcPct val="0"/>
              </a:spcAft>
              <a:buClrTx/>
              <a:buSzTx/>
              <a:buFontTx/>
              <a:buNone/>
              <a:tabLs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暮らしやすいまちづくり</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・公共用地等の活用や、道路整備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を契</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とした、将来的な視点に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立った魅力</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a:t>
            </a: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・公共用地等を活用したみどりの整備</a:t>
            </a:r>
          </a:p>
        </p:txBody>
      </p:sp>
      <p:sp>
        <p:nvSpPr>
          <p:cNvPr id="26" name="正方形/長方形 40"/>
          <p:cNvSpPr>
            <a:spLocks/>
          </p:cNvSpPr>
          <p:nvPr/>
        </p:nvSpPr>
        <p:spPr bwMode="auto">
          <a:xfrm>
            <a:off x="5410750" y="5424043"/>
            <a:ext cx="2112306" cy="712268"/>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marL="0" marR="0" lvl="0" indent="0" defTabSz="914400" rtl="0" eaLnBrk="1" fontAlgn="base" latinLnBrk="0" hangingPunct="1">
              <a:lnSpc>
                <a:spcPts val="2600"/>
              </a:lnSpc>
              <a:spcBef>
                <a:spcPct val="0"/>
              </a:spcBef>
              <a:spcAft>
                <a:spcPct val="0"/>
              </a:spcAft>
              <a:buClrTx/>
              <a:buSzTx/>
              <a:buFontTx/>
              <a:buNone/>
              <a:tabLst/>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・消防･大学と連携した防災力向上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kumimoji="1" lang="ja-JP" altLang="en-US"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・建築防災啓発員による啓発</a:t>
            </a:r>
            <a:endParaRPr kumimoji="1" lang="ja-JP" altLang="ja-JP"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40"/>
          <p:cNvSpPr>
            <a:spLocks/>
          </p:cNvSpPr>
          <p:nvPr/>
        </p:nvSpPr>
        <p:spPr bwMode="auto">
          <a:xfrm>
            <a:off x="2626054" y="6237312"/>
            <a:ext cx="4897002" cy="539543"/>
          </a:xfrm>
          <a:prstGeom prst="roundRect">
            <a:avLst>
              <a:gd name="adj" fmla="val 10691"/>
            </a:avLst>
          </a:prstGeom>
          <a:solidFill>
            <a:srgbClr val="99FF66"/>
          </a:solidFill>
          <a:ln w="6350">
            <a:solidFill>
              <a:schemeClr val="tx1"/>
            </a:solidFill>
          </a:ln>
          <a:extLst/>
        </p:spPr>
        <p:style>
          <a:lnRef idx="1">
            <a:schemeClr val="accent3"/>
          </a:lnRef>
          <a:fillRef idx="2">
            <a:schemeClr val="accent3"/>
          </a:fillRef>
          <a:effectRef idx="1">
            <a:schemeClr val="accent3"/>
          </a:effectRef>
          <a:fontRef idx="minor">
            <a:schemeClr val="dk1"/>
          </a:fontRef>
        </p:style>
        <p:txBody>
          <a:bodyPr vert="horz" wrap="square" lIns="72000" tIns="0" rIns="36000" bIns="72000" numCol="1" anchor="t" anchorCtr="0" compatLnSpc="1">
            <a:prstTxWarp prst="textNoShape">
              <a:avLst/>
            </a:prstTxWarp>
          </a:bodyPr>
          <a:lstStyle/>
          <a:p>
            <a:pPr defTabSz="914400" fontAlgn="base">
              <a:lnSpc>
                <a:spcPts val="2600"/>
              </a:lnSpc>
              <a:spcBef>
                <a:spcPct val="0"/>
              </a:spcBef>
              <a:spcAft>
                <a:spcPct val="0"/>
              </a:spcAf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密集事業の見える化</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ts val="1200"/>
              </a:lnSpc>
              <a:spcBef>
                <a:spcPct val="0"/>
              </a:spcBef>
              <a:spcAft>
                <a:spcPct val="0"/>
              </a:spcAft>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火災ﾊｻﾞｰﾄﾞﾏｯﾌﾟにより住民の防災意識・事業協力意識を向上</a:t>
            </a:r>
            <a:endPar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a:stCxn id="16" idx="0"/>
            <a:endCxn id="25" idx="2"/>
          </p:cNvCxnSpPr>
          <p:nvPr/>
        </p:nvCxnSpPr>
        <p:spPr>
          <a:xfrm flipH="1" flipV="1">
            <a:off x="3729498" y="2115450"/>
            <a:ext cx="884137" cy="464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39552" y="1034059"/>
            <a:ext cx="1744356" cy="369316"/>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b="1" dirty="0">
                <a:latin typeface="Meiryo UI" panose="020B0604030504040204" pitchFamily="50" charset="-128"/>
                <a:ea typeface="Meiryo UI" panose="020B0604030504040204" pitchFamily="50" charset="-128"/>
              </a:rPr>
              <a:t>具体的</a:t>
            </a:r>
            <a:r>
              <a:rPr lang="ja-JP" altLang="en-US" b="1" dirty="0" smtClean="0">
                <a:latin typeface="Meiryo UI" panose="020B0604030504040204" pitchFamily="50" charset="-128"/>
                <a:ea typeface="Meiryo UI" panose="020B0604030504040204" pitchFamily="50" charset="-128"/>
              </a:rPr>
              <a:t>な取組み</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063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）東西二極の一極としての社会経済構造の構築</a:t>
            </a:r>
            <a:endParaRPr lang="ja-JP" altLang="en-US" sz="3200" b="1" dirty="0">
              <a:solidFill>
                <a:schemeClr val="bg1"/>
              </a:solidFill>
              <a:latin typeface="+mj-ea"/>
              <a:cs typeface="Meiryo UI" panose="020B0604030504040204" pitchFamily="50" charset="-128"/>
            </a:endParaRPr>
          </a:p>
        </p:txBody>
      </p:sp>
      <p:sp>
        <p:nvSpPr>
          <p:cNvPr id="11" name="テキスト ボックス 10"/>
          <p:cNvSpPr txBox="1"/>
          <p:nvPr/>
        </p:nvSpPr>
        <p:spPr>
          <a:xfrm>
            <a:off x="107504" y="5589238"/>
            <a:ext cx="6336704" cy="400110"/>
          </a:xfrm>
          <a:prstGeom prst="rect">
            <a:avLst/>
          </a:prstGeom>
          <a:noFill/>
        </p:spPr>
        <p:txBody>
          <a:bodyPr wrap="square" lIns="91424" tIns="45712" rIns="91424" bIns="45712" rtlCol="0">
            <a:spAutoFit/>
          </a:bodyPr>
          <a:lstStyle/>
          <a:p>
            <a:r>
              <a:rPr lang="ja-JP" altLang="en-US" sz="1000" dirty="0"/>
              <a:t>資料：「平成</a:t>
            </a:r>
            <a:r>
              <a:rPr lang="en-US" altLang="ja-JP" sz="1000" dirty="0"/>
              <a:t>27</a:t>
            </a:r>
            <a:r>
              <a:rPr lang="ja-JP" altLang="en-US" sz="1000" dirty="0"/>
              <a:t>年度大阪府民経済計算（早期推計）」及び「</a:t>
            </a:r>
            <a:r>
              <a:rPr lang="en-US" altLang="ja-JP" sz="1000" dirty="0"/>
              <a:t>2015</a:t>
            </a:r>
            <a:r>
              <a:rPr lang="ja-JP" altLang="en-US" sz="1000" dirty="0"/>
              <a:t>年度国民経済計算」より作成</a:t>
            </a:r>
            <a:endParaRPr lang="en-US" altLang="ja-JP" sz="1000" dirty="0"/>
          </a:p>
          <a:p>
            <a:r>
              <a:rPr lang="ja-JP" altLang="en-US" sz="1000" dirty="0"/>
              <a:t>　　　　</a:t>
            </a:r>
            <a:r>
              <a:rPr lang="en-US" altLang="ja-JP" sz="1000" dirty="0"/>
              <a:t>※2014</a:t>
            </a:r>
            <a:r>
              <a:rPr lang="ja-JP" altLang="en-US" sz="1000" dirty="0"/>
              <a:t>年度までは確報、</a:t>
            </a:r>
            <a:r>
              <a:rPr lang="en-US" altLang="ja-JP" sz="1000" dirty="0"/>
              <a:t>2015</a:t>
            </a:r>
            <a:r>
              <a:rPr lang="ja-JP" altLang="en-US" sz="1000" dirty="0"/>
              <a:t>年度は早期推計。府は</a:t>
            </a:r>
            <a:r>
              <a:rPr lang="en-US" altLang="ja-JP" sz="1000" dirty="0"/>
              <a:t>2005</a:t>
            </a:r>
            <a:r>
              <a:rPr lang="ja-JP" altLang="en-US" sz="1000" dirty="0"/>
              <a:t>歴年連鎖価格、国は</a:t>
            </a:r>
            <a:r>
              <a:rPr lang="en-US" altLang="ja-JP" sz="1000" dirty="0"/>
              <a:t>2011</a:t>
            </a:r>
            <a:r>
              <a:rPr lang="ja-JP" altLang="en-US" sz="1000" dirty="0"/>
              <a:t>年歴年連鎖価格</a:t>
            </a:r>
          </a:p>
        </p:txBody>
      </p:sp>
      <p:sp>
        <p:nvSpPr>
          <p:cNvPr id="4" name="右中かっこ 3"/>
          <p:cNvSpPr/>
          <p:nvPr/>
        </p:nvSpPr>
        <p:spPr>
          <a:xfrm rot="5400000">
            <a:off x="8496434" y="5337214"/>
            <a:ext cx="144013" cy="64807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kumimoji="1" lang="ja-JP" altLang="en-US"/>
          </a:p>
        </p:txBody>
      </p:sp>
      <p:sp>
        <p:nvSpPr>
          <p:cNvPr id="5" name="角丸四角形 4"/>
          <p:cNvSpPr/>
          <p:nvPr/>
        </p:nvSpPr>
        <p:spPr>
          <a:xfrm>
            <a:off x="6228184" y="5805264"/>
            <a:ext cx="2736302" cy="792088"/>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000" dirty="0">
                <a:solidFill>
                  <a:schemeClr val="tx1"/>
                </a:solidFill>
              </a:rPr>
              <a:t>・</a:t>
            </a:r>
            <a:r>
              <a:rPr lang="en-US" altLang="ja-JP" sz="1000" dirty="0">
                <a:solidFill>
                  <a:schemeClr val="tx1"/>
                </a:solidFill>
              </a:rPr>
              <a:t>2015</a:t>
            </a:r>
            <a:r>
              <a:rPr lang="ja-JP" altLang="en-US" sz="1000" dirty="0">
                <a:solidFill>
                  <a:schemeClr val="tx1"/>
                </a:solidFill>
              </a:rPr>
              <a:t>年全国のみ新推計に基づく推計</a:t>
            </a:r>
            <a:endParaRPr lang="en-US" altLang="ja-JP" sz="1000" dirty="0">
              <a:solidFill>
                <a:schemeClr val="tx1"/>
              </a:solidFill>
            </a:endParaRPr>
          </a:p>
          <a:p>
            <a:r>
              <a:rPr lang="ja-JP" altLang="en-US" sz="1000" dirty="0">
                <a:solidFill>
                  <a:schemeClr val="tx1"/>
                </a:solidFill>
              </a:rPr>
              <a:t>・研究開発費、特許使用料、不動産仲介手数料等の項目が追加。</a:t>
            </a:r>
            <a:endParaRPr lang="en-US" altLang="ja-JP" sz="1000" dirty="0">
              <a:solidFill>
                <a:schemeClr val="tx1"/>
              </a:solidFill>
            </a:endParaRPr>
          </a:p>
          <a:p>
            <a:r>
              <a:rPr lang="ja-JP" altLang="en-US" sz="1000" dirty="0">
                <a:solidFill>
                  <a:schemeClr val="tx1"/>
                </a:solidFill>
              </a:rPr>
              <a:t>・大阪府の数値は今後、推計予定。</a:t>
            </a:r>
          </a:p>
        </p:txBody>
      </p:sp>
      <p:sp>
        <p:nvSpPr>
          <p:cNvPr id="10" name="テキスト ボックス 9"/>
          <p:cNvSpPr txBox="1"/>
          <p:nvPr/>
        </p:nvSpPr>
        <p:spPr>
          <a:xfrm>
            <a:off x="107504" y="775737"/>
            <a:ext cx="3672408" cy="307761"/>
          </a:xfrm>
          <a:prstGeom prst="rect">
            <a:avLst/>
          </a:prstGeom>
          <a:noFill/>
        </p:spPr>
        <p:txBody>
          <a:bodyPr wrap="square" lIns="91424" tIns="45712" rIns="91424" bIns="45712" rtlCol="0">
            <a:spAutoFit/>
          </a:bodyPr>
          <a:lstStyle/>
          <a:p>
            <a:r>
              <a:rPr lang="ja-JP" altLang="en-US" sz="1400" b="1" dirty="0"/>
              <a:t>■ </a:t>
            </a:r>
            <a:r>
              <a:rPr lang="ja-JP" altLang="en-US" sz="1400" b="1" u="sng" dirty="0"/>
              <a:t>経済</a:t>
            </a:r>
            <a:r>
              <a:rPr lang="ja-JP" altLang="en-US" sz="1400" b="1" u="sng" dirty="0" smtClean="0"/>
              <a:t>成長率（名目）の推移</a:t>
            </a:r>
            <a:endParaRPr lang="en-US" altLang="ja-JP" sz="1400" b="1" u="sng" dirty="0"/>
          </a:p>
        </p:txBody>
      </p:sp>
      <p:sp>
        <p:nvSpPr>
          <p:cNvPr id="1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16</a:t>
            </a:fld>
            <a:endParaRPr lang="ja-JP" altLang="en-US" sz="18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083498"/>
            <a:ext cx="4320479" cy="277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083499"/>
            <a:ext cx="4320478" cy="277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4716016" y="775738"/>
            <a:ext cx="3672408" cy="307761"/>
          </a:xfrm>
          <a:prstGeom prst="rect">
            <a:avLst/>
          </a:prstGeom>
          <a:noFill/>
        </p:spPr>
        <p:txBody>
          <a:bodyPr wrap="square" lIns="91424" tIns="45712" rIns="91424" bIns="45712" rtlCol="0">
            <a:spAutoFit/>
          </a:bodyPr>
          <a:lstStyle/>
          <a:p>
            <a:r>
              <a:rPr lang="ja-JP" altLang="en-US" sz="1400" b="1" dirty="0"/>
              <a:t>■ </a:t>
            </a:r>
            <a:r>
              <a:rPr lang="ja-JP" altLang="en-US" sz="1400" b="1" u="sng" dirty="0"/>
              <a:t>経済</a:t>
            </a:r>
            <a:r>
              <a:rPr lang="ja-JP" altLang="en-US" sz="1400" b="1" u="sng" dirty="0" smtClean="0"/>
              <a:t>成長率（実質）の推移</a:t>
            </a:r>
            <a:endParaRPr lang="en-US" altLang="ja-JP" sz="1400" b="1" u="sng" dirty="0"/>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4077072"/>
            <a:ext cx="8858695" cy="147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2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ext uri="{D42A27DB-BD31-4B8C-83A1-F6EECF244321}">
                <p14:modId xmlns:p14="http://schemas.microsoft.com/office/powerpoint/2010/main" val="998269414"/>
              </p:ext>
            </p:extLst>
          </p:nvPr>
        </p:nvGraphicFramePr>
        <p:xfrm>
          <a:off x="4572000" y="1226820"/>
          <a:ext cx="4502832" cy="2058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1157850186"/>
              </p:ext>
            </p:extLst>
          </p:nvPr>
        </p:nvGraphicFramePr>
        <p:xfrm>
          <a:off x="4649416" y="4274804"/>
          <a:ext cx="4425416" cy="2034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グラフ 48"/>
          <p:cNvGraphicFramePr>
            <a:graphicFrameLocks/>
          </p:cNvGraphicFramePr>
          <p:nvPr>
            <p:extLst>
              <p:ext uri="{D42A27DB-BD31-4B8C-83A1-F6EECF244321}">
                <p14:modId xmlns:p14="http://schemas.microsoft.com/office/powerpoint/2010/main" val="1897298252"/>
              </p:ext>
            </p:extLst>
          </p:nvPr>
        </p:nvGraphicFramePr>
        <p:xfrm>
          <a:off x="195304" y="953482"/>
          <a:ext cx="4592721" cy="2259494"/>
        </p:xfrm>
        <a:graphic>
          <a:graphicData uri="http://schemas.openxmlformats.org/drawingml/2006/chart">
            <c:chart xmlns:c="http://schemas.openxmlformats.org/drawingml/2006/chart" xmlns:r="http://schemas.openxmlformats.org/officeDocument/2006/relationships" r:id="rId4"/>
          </a:graphicData>
        </a:graphic>
      </p:graphicFrame>
      <p:sp>
        <p:nvSpPr>
          <p:cNvPr id="50" name="正方形/長方形 49"/>
          <p:cNvSpPr/>
          <p:nvPr/>
        </p:nvSpPr>
        <p:spPr>
          <a:xfrm>
            <a:off x="242513" y="685525"/>
            <a:ext cx="3690504" cy="37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nSpc>
                <a:spcPts val="1400"/>
              </a:lnSpc>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大阪の開業数・廃業数の推移</a:t>
            </a:r>
            <a:endParaRPr lang="en-US" altLang="ja-JP" sz="1400" b="1" u="sng" dirty="0">
              <a:solidFill>
                <a:schemeClr val="tx1"/>
              </a:solidFill>
              <a:latin typeface="+mn-ea"/>
              <a:cs typeface="Meiryo UI" panose="020B0604030504040204" pitchFamily="50" charset="-128"/>
            </a:endParaRPr>
          </a:p>
        </p:txBody>
      </p:sp>
      <p:sp>
        <p:nvSpPr>
          <p:cNvPr id="51" name="正方形/長方形 50"/>
          <p:cNvSpPr/>
          <p:nvPr/>
        </p:nvSpPr>
        <p:spPr>
          <a:xfrm>
            <a:off x="467545" y="3140968"/>
            <a:ext cx="3240359" cy="221146"/>
          </a:xfrm>
          <a:prstGeom prst="rect">
            <a:avLst/>
          </a:prstGeom>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出典：厚生労働省「雇用保険事業年報」より作成</a:t>
            </a:r>
          </a:p>
        </p:txBody>
      </p:sp>
      <p:sp>
        <p:nvSpPr>
          <p:cNvPr id="61" name="正方形/長方形 60"/>
          <p:cNvSpPr/>
          <p:nvPr/>
        </p:nvSpPr>
        <p:spPr>
          <a:xfrm>
            <a:off x="4572000" y="700447"/>
            <a:ext cx="33123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n-ea"/>
                <a:cs typeface="Meiryo UI" panose="020B0604030504040204" pitchFamily="50" charset="-128"/>
              </a:rPr>
              <a:t>■</a:t>
            </a:r>
            <a:r>
              <a:rPr lang="ja-JP" altLang="ja-JP" sz="1400" b="1" u="sng" dirty="0">
                <a:solidFill>
                  <a:schemeClr val="tx1"/>
                </a:solidFill>
                <a:latin typeface="+mn-ea"/>
                <a:cs typeface="Meiryo UI" panose="020B0604030504040204" pitchFamily="50" charset="-128"/>
              </a:rPr>
              <a:t>開業事業所数比較</a:t>
            </a:r>
            <a:endParaRPr lang="ja-JP" altLang="en-US" sz="1400" b="1" u="sng" dirty="0">
              <a:solidFill>
                <a:schemeClr val="tx1"/>
              </a:solidFill>
              <a:latin typeface="+mn-ea"/>
              <a:cs typeface="Meiryo UI" panose="020B0604030504040204" pitchFamily="50" charset="-128"/>
            </a:endParaRPr>
          </a:p>
        </p:txBody>
      </p:sp>
      <p:sp>
        <p:nvSpPr>
          <p:cNvPr id="62" name="正方形/長方形 61"/>
          <p:cNvSpPr/>
          <p:nvPr/>
        </p:nvSpPr>
        <p:spPr>
          <a:xfrm>
            <a:off x="4682344" y="3732077"/>
            <a:ext cx="24566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n-ea"/>
                <a:cs typeface="Meiryo UI" panose="020B0604030504040204" pitchFamily="50" charset="-128"/>
              </a:rPr>
              <a:t>■</a:t>
            </a:r>
            <a:r>
              <a:rPr lang="zh-TW" altLang="en-US" sz="1400" b="1" u="sng" dirty="0">
                <a:solidFill>
                  <a:schemeClr val="tx1"/>
                </a:solidFill>
                <a:latin typeface="+mn-ea"/>
                <a:cs typeface="Meiryo UI" panose="020B0604030504040204" pitchFamily="50" charset="-128"/>
              </a:rPr>
              <a:t>廃業事業所数比較</a:t>
            </a:r>
            <a:endParaRPr lang="ja-JP" altLang="en-US" sz="1400" b="1" u="sng" dirty="0">
              <a:solidFill>
                <a:schemeClr val="tx1"/>
              </a:solidFill>
              <a:latin typeface="+mn-ea"/>
              <a:cs typeface="Meiryo UI" panose="020B0604030504040204" pitchFamily="50" charset="-128"/>
            </a:endParaRPr>
          </a:p>
        </p:txBody>
      </p:sp>
      <p:sp>
        <p:nvSpPr>
          <p:cNvPr id="65" name="正方形/長方形 64"/>
          <p:cNvSpPr/>
          <p:nvPr/>
        </p:nvSpPr>
        <p:spPr>
          <a:xfrm>
            <a:off x="5148064" y="3284984"/>
            <a:ext cx="3995935" cy="221146"/>
          </a:xfrm>
          <a:prstGeom prst="rect">
            <a:avLst/>
          </a:prstGeom>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厚生労働省「雇用保険事業年報</a:t>
            </a:r>
            <a:r>
              <a:rPr lang="ja-JP" altLang="en-US"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都道府県労働局別適用状況</a:t>
            </a:r>
            <a:r>
              <a:rPr lang="ja-JP" altLang="en-US"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より作成</a:t>
            </a:r>
            <a:endParaRPr lang="ja-JP" altLang="ja-JP" sz="800" dirty="0">
              <a:latin typeface="ＭＳ ゴシック" panose="020B0609070205080204" pitchFamily="49" charset="-128"/>
              <a:ea typeface="ＭＳ ゴシック" panose="020B0609070205080204" pitchFamily="49" charset="-128"/>
            </a:endParaRPr>
          </a:p>
        </p:txBody>
      </p:sp>
      <p:sp>
        <p:nvSpPr>
          <p:cNvPr id="67" name="正方形/長方形 66"/>
          <p:cNvSpPr/>
          <p:nvPr/>
        </p:nvSpPr>
        <p:spPr>
          <a:xfrm>
            <a:off x="4572000" y="1060487"/>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68" name="正方形/長方形 67"/>
          <p:cNvSpPr/>
          <p:nvPr/>
        </p:nvSpPr>
        <p:spPr>
          <a:xfrm>
            <a:off x="4638142" y="4092116"/>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20" name="正方形/長方形 19"/>
          <p:cNvSpPr/>
          <p:nvPr/>
        </p:nvSpPr>
        <p:spPr>
          <a:xfrm>
            <a:off x="5265500" y="6309320"/>
            <a:ext cx="3987020" cy="221146"/>
          </a:xfrm>
          <a:prstGeom prst="rect">
            <a:avLst/>
          </a:prstGeom>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厚生労働省「雇用保険事業年報</a:t>
            </a:r>
            <a:r>
              <a:rPr lang="ja-JP" altLang="en-US"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都道府県労働局別適用状況</a:t>
            </a:r>
            <a:r>
              <a:rPr lang="ja-JP" altLang="en-US"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より作成</a:t>
            </a:r>
            <a:endParaRPr lang="ja-JP" altLang="ja-JP" sz="800" dirty="0">
              <a:latin typeface="ＭＳ ゴシック" panose="020B0609070205080204" pitchFamily="49" charset="-128"/>
              <a:ea typeface="ＭＳ ゴシック" panose="020B0609070205080204" pitchFamily="49" charset="-128"/>
            </a:endParaRPr>
          </a:p>
        </p:txBody>
      </p:sp>
      <p:cxnSp>
        <p:nvCxnSpPr>
          <p:cNvPr id="4" name="直線コネクタ 3"/>
          <p:cNvCxnSpPr/>
          <p:nvPr/>
        </p:nvCxnSpPr>
        <p:spPr>
          <a:xfrm>
            <a:off x="2087764" y="2204864"/>
            <a:ext cx="3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70052" y="3356992"/>
            <a:ext cx="4013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８</a:t>
            </a:r>
            <a:r>
              <a:rPr lang="zh-TW" altLang="en-US" sz="1400" b="1" u="sng" dirty="0">
                <a:solidFill>
                  <a:schemeClr val="tx1"/>
                </a:solidFill>
                <a:latin typeface="+mn-ea"/>
                <a:cs typeface="Meiryo UI" panose="020B0604030504040204" pitchFamily="50" charset="-128"/>
              </a:rPr>
              <a:t>大都道府県開業数</a:t>
            </a:r>
            <a:r>
              <a:rPr lang="ja-JP" altLang="en-US" sz="1400" b="1" u="sng" dirty="0">
                <a:solidFill>
                  <a:schemeClr val="tx1"/>
                </a:solidFill>
                <a:latin typeface="+mn-ea"/>
                <a:cs typeface="Meiryo UI" panose="020B0604030504040204" pitchFamily="50" charset="-128"/>
              </a:rPr>
              <a:t>・全国シェア</a:t>
            </a:r>
            <a:r>
              <a:rPr lang="zh-TW" altLang="en-US" sz="1400" b="1" u="sng" dirty="0">
                <a:solidFill>
                  <a:schemeClr val="tx1"/>
                </a:solidFill>
                <a:latin typeface="+mn-ea"/>
                <a:cs typeface="Meiryo UI" panose="020B0604030504040204" pitchFamily="50" charset="-128"/>
              </a:rPr>
              <a:t>比較</a:t>
            </a:r>
            <a:endParaRPr lang="en-US" altLang="zh-TW" sz="1600" b="1" u="sng" dirty="0">
              <a:solidFill>
                <a:schemeClr val="tx1"/>
              </a:solidFill>
              <a:latin typeface="+mn-ea"/>
              <a:cs typeface="Meiryo UI" panose="020B0604030504040204" pitchFamily="50" charset="-128"/>
            </a:endParaRP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7" y="3645024"/>
            <a:ext cx="406925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正方形/長方形 25"/>
          <p:cNvSpPr/>
          <p:nvPr/>
        </p:nvSpPr>
        <p:spPr>
          <a:xfrm>
            <a:off x="2608522" y="6525344"/>
            <a:ext cx="2395527" cy="224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出典：雇用保険統計年報（国基準）</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0" y="1"/>
            <a:ext cx="9144000" cy="620688"/>
          </a:xfrm>
          <a:prstGeom prst="rect">
            <a:avLst/>
          </a:prstGeom>
          <a:solidFill>
            <a:srgbClr val="3366FF"/>
          </a:solidFill>
          <a:ln>
            <a:solidFill>
              <a:srgbClr val="3366FF"/>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solidFill>
                  <a:schemeClr val="bg1"/>
                </a:solidFill>
                <a:latin typeface="+mj-ea"/>
                <a:cs typeface="Meiryo UI" panose="020B0604030504040204" pitchFamily="50" charset="-128"/>
              </a:rPr>
              <a:t>方向性</a:t>
            </a:r>
            <a:r>
              <a:rPr lang="en-US" altLang="ja-JP" sz="2000" b="1">
                <a:solidFill>
                  <a:schemeClr val="bg1"/>
                </a:solidFill>
                <a:latin typeface="+mj-ea"/>
                <a:cs typeface="Meiryo UI" panose="020B0604030504040204" pitchFamily="50" charset="-128"/>
              </a:rPr>
              <a:t>Ⅲ</a:t>
            </a:r>
            <a:r>
              <a:rPr lang="ja-JP" altLang="en-US" sz="2000" b="1">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2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17</a:t>
            </a:fld>
            <a:endParaRPr lang="ja-JP" altLang="en-US" sz="1800" dirty="0">
              <a:solidFill>
                <a:schemeClr val="tx1"/>
              </a:solidFill>
            </a:endParaRPr>
          </a:p>
        </p:txBody>
      </p:sp>
    </p:spTree>
    <p:extLst>
      <p:ext uri="{BB962C8B-B14F-4D97-AF65-F5344CB8AC3E}">
        <p14:creationId xmlns:p14="http://schemas.microsoft.com/office/powerpoint/2010/main" val="270924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来阪外客数の推移</a:t>
            </a:r>
            <a:endParaRPr lang="en-US" altLang="ja-JP" sz="1400" b="1" u="sng" dirty="0"/>
          </a:p>
        </p:txBody>
      </p:sp>
      <p:sp>
        <p:nvSpPr>
          <p:cNvPr id="14" name="テキスト ボックス 13"/>
          <p:cNvSpPr txBox="1"/>
          <p:nvPr/>
        </p:nvSpPr>
        <p:spPr>
          <a:xfrm>
            <a:off x="3635896" y="6616992"/>
            <a:ext cx="4536504" cy="230816"/>
          </a:xfrm>
          <a:prstGeom prst="rect">
            <a:avLst/>
          </a:prstGeom>
          <a:noFill/>
        </p:spPr>
        <p:txBody>
          <a:bodyPr wrap="square" lIns="91424" tIns="45712" rIns="91424" bIns="45712" rtlCol="0">
            <a:spAutoFit/>
          </a:bodyPr>
          <a:lstStyle/>
          <a:p>
            <a:r>
              <a:rPr lang="ja-JP" altLang="en-US" sz="900" dirty="0"/>
              <a:t>資料：国際観光統計（ＪＮＴＯ）及び消費動向調査（観光庁）より作成</a:t>
            </a: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18</a:t>
            </a:fld>
            <a:endParaRPr lang="ja-JP" altLang="en-US" sz="1800" dirty="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7416824" cy="411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96" y="5293017"/>
            <a:ext cx="6019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07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男女</a:t>
            </a:r>
            <a:r>
              <a:rPr lang="ja-JP" altLang="en-US" sz="1400" b="1" u="sng" dirty="0"/>
              <a:t>別就業率（</a:t>
            </a:r>
            <a:r>
              <a:rPr lang="en-US" altLang="ja-JP" sz="1400" b="1" u="sng" dirty="0"/>
              <a:t>15</a:t>
            </a:r>
            <a:r>
              <a:rPr lang="ja-JP" altLang="en-US" sz="1400" b="1" u="sng" dirty="0"/>
              <a:t>～</a:t>
            </a:r>
            <a:r>
              <a:rPr lang="en-US" altLang="ja-JP" sz="1400" b="1" u="sng" dirty="0"/>
              <a:t>24</a:t>
            </a:r>
            <a:r>
              <a:rPr lang="ja-JP" altLang="en-US" sz="1400" b="1" u="sng" dirty="0"/>
              <a:t>歳）の推移</a:t>
            </a:r>
            <a:endParaRPr lang="en-US" altLang="ja-JP" sz="1400" b="1" u="sng" dirty="0"/>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a:t>
            </a:fld>
            <a:endParaRPr lang="ja-JP" altLang="en-US" sz="1800" dirty="0">
              <a:solidFill>
                <a:schemeClr val="tx1"/>
              </a:solidFill>
            </a:endParaRPr>
          </a:p>
        </p:txBody>
      </p:sp>
      <p:sp>
        <p:nvSpPr>
          <p:cNvPr id="7" name="テキスト ボックス 6"/>
          <p:cNvSpPr txBox="1"/>
          <p:nvPr/>
        </p:nvSpPr>
        <p:spPr>
          <a:xfrm>
            <a:off x="4644008" y="775567"/>
            <a:ext cx="424847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男女</a:t>
            </a:r>
            <a:r>
              <a:rPr lang="ja-JP" altLang="en-US" sz="1400" b="1" u="sng" dirty="0"/>
              <a:t>別就業率（</a:t>
            </a:r>
            <a:r>
              <a:rPr lang="en-US" altLang="ja-JP" sz="1400" b="1" u="sng" dirty="0"/>
              <a:t>25</a:t>
            </a:r>
            <a:r>
              <a:rPr lang="ja-JP" altLang="en-US" sz="1400" b="1" u="sng" dirty="0"/>
              <a:t>～</a:t>
            </a:r>
            <a:r>
              <a:rPr lang="en-US" altLang="ja-JP" sz="1400" b="1" u="sng" dirty="0"/>
              <a:t>34</a:t>
            </a:r>
            <a:r>
              <a:rPr lang="ja-JP" altLang="en-US" sz="1400" b="1" u="sng" dirty="0"/>
              <a:t>歳）の推移</a:t>
            </a:r>
            <a:endParaRPr lang="en-US" altLang="ja-JP" sz="1400" b="1" u="sng" dirty="0"/>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43204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752" y="1196752"/>
            <a:ext cx="431973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6" y="3933056"/>
            <a:ext cx="4320480" cy="101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9" y="3956546"/>
            <a:ext cx="4320480" cy="98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4"/>
          <p:cNvSpPr>
            <a:spLocks noChangeArrowheads="1"/>
          </p:cNvSpPr>
          <p:nvPr/>
        </p:nvSpPr>
        <p:spPr bwMode="auto">
          <a:xfrm>
            <a:off x="4460902" y="505214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：大阪府「労働力調査地方集計結果」および</a:t>
            </a:r>
            <a:r>
              <a:rPr lang="ja-JP" altLang="en-US" sz="1000" dirty="0">
                <a:latin typeface="+mj-ea"/>
              </a:rPr>
              <a:t>総務省「労働力調査</a:t>
            </a:r>
            <a:r>
              <a:rPr lang="ja-JP" altLang="en-US" sz="1000" dirty="0" smtClean="0">
                <a:latin typeface="+mj-ea"/>
              </a:rPr>
              <a:t>」</a:t>
            </a:r>
            <a:r>
              <a:rPr lang="ja-JP" altLang="en-US" sz="1000" dirty="0" smtClean="0">
                <a:latin typeface="+mj-ea"/>
                <a:ea typeface="+mj-ea"/>
              </a:rPr>
              <a:t>より作成</a:t>
            </a:r>
            <a:endParaRPr lang="ja-JP" altLang="en-US" sz="800" dirty="0">
              <a:latin typeface="+mj-ea"/>
              <a:ea typeface="+mj-ea"/>
            </a:endParaRPr>
          </a:p>
        </p:txBody>
      </p:sp>
    </p:spTree>
    <p:extLst>
      <p:ext uri="{BB962C8B-B14F-4D97-AF65-F5344CB8AC3E}">
        <p14:creationId xmlns:p14="http://schemas.microsoft.com/office/powerpoint/2010/main" val="2176175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訪日外国人消費の</a:t>
            </a:r>
            <a:r>
              <a:rPr lang="ja-JP" altLang="en-US" sz="1400" b="1" u="sng" dirty="0" smtClean="0"/>
              <a:t>ＧＲＰ（関西の実質域内総生産）へ</a:t>
            </a:r>
            <a:r>
              <a:rPr lang="ja-JP" altLang="en-US" sz="1400" b="1" u="sng" dirty="0"/>
              <a:t>の波及効果</a:t>
            </a:r>
            <a:endParaRPr lang="en-US" altLang="ja-JP" sz="1400" b="1" u="sng" dirty="0"/>
          </a:p>
        </p:txBody>
      </p:sp>
      <p:sp>
        <p:nvSpPr>
          <p:cNvPr id="14" name="テキスト ボックス 13"/>
          <p:cNvSpPr txBox="1"/>
          <p:nvPr/>
        </p:nvSpPr>
        <p:spPr>
          <a:xfrm>
            <a:off x="1259633" y="5445225"/>
            <a:ext cx="6336704" cy="249062"/>
          </a:xfrm>
          <a:prstGeom prst="rect">
            <a:avLst/>
          </a:prstGeom>
          <a:noFill/>
        </p:spPr>
        <p:txBody>
          <a:bodyPr wrap="square" lIns="91424" tIns="45712" rIns="91424" bIns="45712" rtlCol="0">
            <a:spAutoFit/>
          </a:bodyPr>
          <a:lstStyle/>
          <a:p>
            <a:r>
              <a:rPr lang="ja-JP" altLang="en-US" sz="1000" dirty="0"/>
              <a:t>資料：国際観光統計（ＪＮＴＯ）及び消費動向調査（観光庁）より作成</a:t>
            </a:r>
          </a:p>
        </p:txBody>
      </p:sp>
      <p:sp>
        <p:nvSpPr>
          <p:cNvPr id="7" name="正方形/長方形 6"/>
          <p:cNvSpPr/>
          <p:nvPr/>
        </p:nvSpPr>
        <p:spPr>
          <a:xfrm>
            <a:off x="307424" y="3356992"/>
            <a:ext cx="4234934" cy="249062"/>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APIR Trend Watch No.42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訪日外国人消費の経済効果</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07424" y="6392377"/>
            <a:ext cx="4234934" cy="276983"/>
          </a:xfrm>
          <a:prstGeom prst="rect">
            <a:avLst/>
          </a:prstGeom>
        </p:spPr>
        <p:txBody>
          <a:bodyPr wrap="square" lIns="91424" tIns="45712" rIns="91424" bIns="45712">
            <a:spAutoFit/>
          </a:bodyPr>
          <a:lstStyle/>
          <a:p>
            <a:pPr marL="177768" indent="-17776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APIR Trend Watch No.42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訪日外国人消費の経済効果</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49688" y="1014845"/>
            <a:ext cx="7562673" cy="263019"/>
          </a:xfrm>
          <a:prstGeom prst="rect">
            <a:avLst/>
          </a:prstGeom>
        </p:spPr>
        <p:txBody>
          <a:bodyPr wrap="square" lIns="91424" tIns="45712" rIns="91424" bIns="45712">
            <a:spAutoFit/>
          </a:bodyPr>
          <a:lstStyle/>
          <a:p>
            <a:pPr marL="177768" indent="-177768"/>
            <a:r>
              <a:rPr lang="ja-JP" altLang="en-US" sz="1100" dirty="0">
                <a:latin typeface="Meiryo UI" panose="020B0604030504040204" pitchFamily="50" charset="-128"/>
                <a:ea typeface="Meiryo UI" panose="020B0604030504040204" pitchFamily="50" charset="-128"/>
                <a:cs typeface="Meiryo UI" panose="020B0604030504040204" pitchFamily="50" charset="-128"/>
              </a:rPr>
              <a:t>関西では、大阪、京都の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GRP</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波及が大きく、大阪においては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GRP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の押し上げ効果が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と推計されている</a:t>
            </a:r>
          </a:p>
        </p:txBody>
      </p:sp>
      <p:sp>
        <p:nvSpPr>
          <p:cNvPr id="13" name="テキスト ボックス 12"/>
          <p:cNvSpPr txBox="1"/>
          <p:nvPr/>
        </p:nvSpPr>
        <p:spPr>
          <a:xfrm>
            <a:off x="179512" y="3800073"/>
            <a:ext cx="639043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訪日外国人消費の雇用への波及効果</a:t>
            </a:r>
            <a:endParaRPr lang="en-US" altLang="ja-JP" sz="1400" b="1" u="sng" dirty="0"/>
          </a:p>
        </p:txBody>
      </p:sp>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19</a:t>
            </a:fld>
            <a:endParaRPr lang="ja-JP" altLang="en-US" sz="1800" dirty="0">
              <a:solidFill>
                <a:schemeClr val="tx1"/>
              </a:solidFill>
            </a:endParaRPr>
          </a:p>
        </p:txBody>
      </p:sp>
      <p:grpSp>
        <p:nvGrpSpPr>
          <p:cNvPr id="4" name="グループ化 3"/>
          <p:cNvGrpSpPr/>
          <p:nvPr/>
        </p:nvGrpSpPr>
        <p:grpSpPr>
          <a:xfrm>
            <a:off x="286973" y="1304765"/>
            <a:ext cx="6229244" cy="2052228"/>
            <a:chOff x="286973" y="1304765"/>
            <a:chExt cx="6229244" cy="2052228"/>
          </a:xfrm>
        </p:grpSpPr>
        <p:pic>
          <p:nvPicPr>
            <p:cNvPr id="6" name="図 5" descr="画面の領域"/>
            <p:cNvPicPr>
              <a:picLocks/>
            </p:cNvPicPr>
            <p:nvPr/>
          </p:nvPicPr>
          <p:blipFill>
            <a:blip r:embed="rId3">
              <a:extLst>
                <a:ext uri="{28A0092B-C50C-407E-A947-70E740481C1C}">
                  <a14:useLocalDpi xmlns:a14="http://schemas.microsoft.com/office/drawing/2010/main" val="0"/>
                </a:ext>
              </a:extLst>
            </a:blip>
            <a:stretch>
              <a:fillRect/>
            </a:stretch>
          </p:blipFill>
          <p:spPr>
            <a:xfrm>
              <a:off x="286973" y="1304765"/>
              <a:ext cx="6229244" cy="2052228"/>
            </a:xfrm>
            <a:prstGeom prst="rect">
              <a:avLst/>
            </a:prstGeom>
            <a:ln>
              <a:solidFill>
                <a:schemeClr val="tx1"/>
              </a:solidFill>
            </a:ln>
          </p:spPr>
        </p:pic>
        <p:sp>
          <p:nvSpPr>
            <p:cNvPr id="16" name="テキスト ボックス 15"/>
            <p:cNvSpPr txBox="1"/>
            <p:nvPr/>
          </p:nvSpPr>
          <p:spPr>
            <a:xfrm>
              <a:off x="1115616" y="1556792"/>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17" name="テキスト ボックス 16"/>
            <p:cNvSpPr txBox="1"/>
            <p:nvPr/>
          </p:nvSpPr>
          <p:spPr>
            <a:xfrm>
              <a:off x="1835696" y="1556792"/>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18" name="テキスト ボックス 17"/>
            <p:cNvSpPr txBox="1"/>
            <p:nvPr/>
          </p:nvSpPr>
          <p:spPr>
            <a:xfrm>
              <a:off x="2555776" y="1556792"/>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19" name="テキスト ボックス 18"/>
            <p:cNvSpPr txBox="1"/>
            <p:nvPr/>
          </p:nvSpPr>
          <p:spPr>
            <a:xfrm>
              <a:off x="3203848" y="1557389"/>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20" name="テキスト ボックス 19"/>
            <p:cNvSpPr txBox="1"/>
            <p:nvPr/>
          </p:nvSpPr>
          <p:spPr>
            <a:xfrm>
              <a:off x="3995936" y="1413373"/>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1" name="テキスト ボックス 20"/>
            <p:cNvSpPr txBox="1"/>
            <p:nvPr/>
          </p:nvSpPr>
          <p:spPr>
            <a:xfrm>
              <a:off x="4716016" y="1412776"/>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2" name="テキスト ボックス 21"/>
            <p:cNvSpPr txBox="1"/>
            <p:nvPr/>
          </p:nvSpPr>
          <p:spPr>
            <a:xfrm>
              <a:off x="5436096" y="1412776"/>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3" name="テキスト ボックス 22"/>
            <p:cNvSpPr txBox="1"/>
            <p:nvPr/>
          </p:nvSpPr>
          <p:spPr>
            <a:xfrm>
              <a:off x="6084168" y="1412776"/>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grpSp>
      <p:grpSp>
        <p:nvGrpSpPr>
          <p:cNvPr id="5" name="グループ化 4"/>
          <p:cNvGrpSpPr/>
          <p:nvPr/>
        </p:nvGrpSpPr>
        <p:grpSpPr>
          <a:xfrm>
            <a:off x="288324" y="4077072"/>
            <a:ext cx="6227892" cy="2309780"/>
            <a:chOff x="288324" y="4077072"/>
            <a:chExt cx="6227892" cy="2309780"/>
          </a:xfrm>
        </p:grpSpPr>
        <p:pic>
          <p:nvPicPr>
            <p:cNvPr id="12" name="図 11" descr="画面の領域"/>
            <p:cNvPicPr>
              <a:picLocks/>
            </p:cNvPicPr>
            <p:nvPr/>
          </p:nvPicPr>
          <p:blipFill>
            <a:blip r:embed="rId4">
              <a:extLst>
                <a:ext uri="{28A0092B-C50C-407E-A947-70E740481C1C}">
                  <a14:useLocalDpi xmlns:a14="http://schemas.microsoft.com/office/drawing/2010/main" val="0"/>
                </a:ext>
              </a:extLst>
            </a:blip>
            <a:stretch>
              <a:fillRect/>
            </a:stretch>
          </p:blipFill>
          <p:spPr>
            <a:xfrm>
              <a:off x="288324" y="4077072"/>
              <a:ext cx="6227892" cy="2309780"/>
            </a:xfrm>
            <a:prstGeom prst="rect">
              <a:avLst/>
            </a:prstGeom>
            <a:ln>
              <a:solidFill>
                <a:schemeClr val="tx1"/>
              </a:solidFill>
            </a:ln>
          </p:spPr>
        </p:pic>
        <p:sp>
          <p:nvSpPr>
            <p:cNvPr id="24" name="テキスト ボックス 23"/>
            <p:cNvSpPr txBox="1"/>
            <p:nvPr/>
          </p:nvSpPr>
          <p:spPr>
            <a:xfrm>
              <a:off x="3995936" y="4214270"/>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5" name="テキスト ボックス 24"/>
            <p:cNvSpPr txBox="1"/>
            <p:nvPr/>
          </p:nvSpPr>
          <p:spPr>
            <a:xfrm>
              <a:off x="4716016" y="4221088"/>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6" name="テキスト ボックス 25"/>
            <p:cNvSpPr txBox="1"/>
            <p:nvPr/>
          </p:nvSpPr>
          <p:spPr>
            <a:xfrm>
              <a:off x="5436096" y="4221088"/>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7" name="テキスト ボックス 26"/>
            <p:cNvSpPr txBox="1"/>
            <p:nvPr/>
          </p:nvSpPr>
          <p:spPr>
            <a:xfrm>
              <a:off x="6084168" y="4221088"/>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8" name="テキスト ボックス 27"/>
            <p:cNvSpPr txBox="1"/>
            <p:nvPr/>
          </p:nvSpPr>
          <p:spPr>
            <a:xfrm>
              <a:off x="1331640" y="4365701"/>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sp>
          <p:nvSpPr>
            <p:cNvPr id="29" name="テキスト ボックス 28"/>
            <p:cNvSpPr txBox="1"/>
            <p:nvPr/>
          </p:nvSpPr>
          <p:spPr>
            <a:xfrm>
              <a:off x="2051720" y="4365104"/>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sp>
          <p:nvSpPr>
            <p:cNvPr id="30" name="テキスト ボックス 29"/>
            <p:cNvSpPr txBox="1"/>
            <p:nvPr/>
          </p:nvSpPr>
          <p:spPr>
            <a:xfrm>
              <a:off x="2699792" y="4365104"/>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sp>
          <p:nvSpPr>
            <p:cNvPr id="31" name="テキスト ボックス 30"/>
            <p:cNvSpPr txBox="1"/>
            <p:nvPr/>
          </p:nvSpPr>
          <p:spPr>
            <a:xfrm>
              <a:off x="3419872" y="4365104"/>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grpSp>
    </p:spTree>
    <p:extLst>
      <p:ext uri="{BB962C8B-B14F-4D97-AF65-F5344CB8AC3E}">
        <p14:creationId xmlns:p14="http://schemas.microsoft.com/office/powerpoint/2010/main" val="74568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39" name="正方形/長方形 38"/>
          <p:cNvSpPr/>
          <p:nvPr/>
        </p:nvSpPr>
        <p:spPr>
          <a:xfrm>
            <a:off x="21754" y="620688"/>
            <a:ext cx="3311860" cy="345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地方から大阪府への転入推移（人数）</a:t>
            </a:r>
          </a:p>
        </p:txBody>
      </p:sp>
      <p:sp>
        <p:nvSpPr>
          <p:cNvPr id="40" name="正方形/長方形 39"/>
          <p:cNvSpPr/>
          <p:nvPr/>
        </p:nvSpPr>
        <p:spPr>
          <a:xfrm>
            <a:off x="35496" y="3356992"/>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大阪府への転入元（地域別割合）の推移</a:t>
            </a:r>
          </a:p>
        </p:txBody>
      </p:sp>
      <p:sp>
        <p:nvSpPr>
          <p:cNvPr id="42" name="正方形/長方形 41"/>
          <p:cNvSpPr/>
          <p:nvPr/>
        </p:nvSpPr>
        <p:spPr>
          <a:xfrm>
            <a:off x="4361570" y="3359660"/>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地方からの大阪府への転入推移（人数）</a:t>
            </a:r>
          </a:p>
        </p:txBody>
      </p:sp>
      <p:sp>
        <p:nvSpPr>
          <p:cNvPr id="17"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7" y="966268"/>
            <a:ext cx="8727800" cy="203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 y="3668442"/>
            <a:ext cx="430655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483" y="3668441"/>
            <a:ext cx="4594012"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20</a:t>
            </a:fld>
            <a:endParaRPr lang="ja-JP" altLang="en-US" sz="1800" dirty="0">
              <a:solidFill>
                <a:schemeClr val="tx1"/>
              </a:solidFill>
            </a:endParaRPr>
          </a:p>
        </p:txBody>
      </p:sp>
    </p:spTree>
    <p:extLst>
      <p:ext uri="{BB962C8B-B14F-4D97-AF65-F5344CB8AC3E}">
        <p14:creationId xmlns:p14="http://schemas.microsoft.com/office/powerpoint/2010/main" val="4222649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7"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4" name="正方形/長方形 13"/>
          <p:cNvSpPr/>
          <p:nvPr/>
        </p:nvSpPr>
        <p:spPr>
          <a:xfrm>
            <a:off x="21754" y="660307"/>
            <a:ext cx="3804586" cy="2663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大阪府から各地域への転出推移（人数）</a:t>
            </a:r>
          </a:p>
        </p:txBody>
      </p:sp>
      <p:sp>
        <p:nvSpPr>
          <p:cNvPr id="21" name="正方形/長方形 20"/>
          <p:cNvSpPr/>
          <p:nvPr/>
        </p:nvSpPr>
        <p:spPr>
          <a:xfrm>
            <a:off x="49369" y="3356992"/>
            <a:ext cx="391208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大阪府からの転出先（地域別割合）の推移</a:t>
            </a:r>
          </a:p>
        </p:txBody>
      </p:sp>
      <p:sp>
        <p:nvSpPr>
          <p:cNvPr id="23" name="正方形/長方形 22"/>
          <p:cNvSpPr/>
          <p:nvPr/>
        </p:nvSpPr>
        <p:spPr>
          <a:xfrm>
            <a:off x="4427984" y="3359660"/>
            <a:ext cx="3984270"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大阪府からの各地域へ</a:t>
            </a:r>
            <a:r>
              <a:rPr lang="ja-JP" altLang="en-US" sz="1400" b="1" u="sng" dirty="0" smtClean="0">
                <a:solidFill>
                  <a:schemeClr val="tx1"/>
                </a:solidFill>
                <a:latin typeface="+mn-ea"/>
                <a:cs typeface="Meiryo UI" panose="020B0604030504040204" pitchFamily="50" charset="-128"/>
              </a:rPr>
              <a:t>の</a:t>
            </a:r>
            <a:r>
              <a:rPr lang="ja-JP" altLang="en-US" sz="1400" b="1" u="sng" dirty="0">
                <a:solidFill>
                  <a:schemeClr val="tx1"/>
                </a:solidFill>
                <a:latin typeface="+mn-ea"/>
                <a:cs typeface="Meiryo UI" panose="020B0604030504040204" pitchFamily="50" charset="-128"/>
              </a:rPr>
              <a:t>転出</a:t>
            </a:r>
            <a:r>
              <a:rPr lang="ja-JP" altLang="en-US" sz="1400" b="1" u="sng" dirty="0" smtClean="0">
                <a:solidFill>
                  <a:schemeClr val="tx1"/>
                </a:solidFill>
                <a:latin typeface="+mn-ea"/>
                <a:cs typeface="Meiryo UI" panose="020B0604030504040204" pitchFamily="50" charset="-128"/>
              </a:rPr>
              <a:t>推移</a:t>
            </a:r>
            <a:r>
              <a:rPr lang="ja-JP" altLang="en-US" sz="1400" b="1" u="sng" dirty="0">
                <a:solidFill>
                  <a:schemeClr val="tx1"/>
                </a:solidFill>
                <a:latin typeface="+mn-ea"/>
                <a:cs typeface="Meiryo UI" panose="020B0604030504040204" pitchFamily="50" charset="-128"/>
              </a:rPr>
              <a:t>（人数）</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8" y="3668442"/>
            <a:ext cx="430660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1" y="964586"/>
            <a:ext cx="8727676" cy="203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8" y="3668441"/>
            <a:ext cx="430660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2" y="3668441"/>
            <a:ext cx="4608513" cy="265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21</a:t>
            </a:fld>
            <a:endParaRPr lang="ja-JP" altLang="en-US" sz="1800" dirty="0">
              <a:solidFill>
                <a:schemeClr val="tx1"/>
              </a:solidFill>
            </a:endParaRPr>
          </a:p>
        </p:txBody>
      </p:sp>
    </p:spTree>
    <p:extLst>
      <p:ext uri="{BB962C8B-B14F-4D97-AF65-F5344CB8AC3E}">
        <p14:creationId xmlns:p14="http://schemas.microsoft.com/office/powerpoint/2010/main" val="3403025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7"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5" name="正方形/長方形 14"/>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地方から東京圏への転入推移（人数）</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7" y="964585"/>
            <a:ext cx="8727800" cy="203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35496"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東京圏への転入元（地域別割合）の推移</a:t>
            </a:r>
          </a:p>
        </p:txBody>
      </p:sp>
      <p:sp>
        <p:nvSpPr>
          <p:cNvPr id="30" name="正方形/長方形 29"/>
          <p:cNvSpPr/>
          <p:nvPr/>
        </p:nvSpPr>
        <p:spPr>
          <a:xfrm>
            <a:off x="4427983"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地方からの東京圏への転入推移（人数）</a:t>
            </a:r>
          </a:p>
        </p:txBody>
      </p: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2" y="3668441"/>
            <a:ext cx="4608513"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8" y="3663851"/>
            <a:ext cx="4306608" cy="265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22</a:t>
            </a:fld>
            <a:endParaRPr lang="ja-JP" altLang="en-US" sz="1800" dirty="0">
              <a:solidFill>
                <a:schemeClr val="tx1"/>
              </a:solidFill>
            </a:endParaRPr>
          </a:p>
        </p:txBody>
      </p:sp>
    </p:spTree>
    <p:extLst>
      <p:ext uri="{BB962C8B-B14F-4D97-AF65-F5344CB8AC3E}">
        <p14:creationId xmlns:p14="http://schemas.microsoft.com/office/powerpoint/2010/main" val="4129349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txBox="1">
            <a:spLocks/>
          </p:cNvSpPr>
          <p:nvPr/>
        </p:nvSpPr>
        <p:spPr bwMode="auto">
          <a:xfrm>
            <a:off x="122238" y="-792163"/>
            <a:ext cx="8424862" cy="792163"/>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23</a:t>
            </a:fld>
            <a:endParaRPr lang="ja-JP" altLang="en-US" sz="1800" dirty="0">
              <a:solidFill>
                <a:schemeClr val="tx1"/>
              </a:solidFill>
            </a:endParaRPr>
          </a:p>
        </p:txBody>
      </p:sp>
      <p:sp>
        <p:nvSpPr>
          <p:cNvPr id="12" name="正方形/長方形 12"/>
          <p:cNvSpPr>
            <a:spLocks noChangeArrowheads="1"/>
          </p:cNvSpPr>
          <p:nvPr/>
        </p:nvSpPr>
        <p:spPr bwMode="auto">
          <a:xfrm>
            <a:off x="5292081" y="6597352"/>
            <a:ext cx="3435350" cy="221146"/>
          </a:xfrm>
          <a:prstGeom prst="rect">
            <a:avLst/>
          </a:prstGeom>
          <a:noFill/>
          <a:ln w="9525">
            <a:noFill/>
            <a:miter lim="800000"/>
            <a:headEnd/>
            <a:tailEnd/>
          </a:ln>
        </p:spPr>
        <p:txBody>
          <a:bodyPr lIns="91424" tIns="45712" rIns="91424" bIns="45712">
            <a:spAutoFit/>
          </a:bodyPr>
          <a:lstStyle/>
          <a:p>
            <a:pPr algn="r"/>
            <a:r>
              <a:rPr lang="ja-JP" altLang="en-US" sz="800" dirty="0">
                <a:latin typeface="ＭＳ Ｐゴシック" charset="-128"/>
              </a:rPr>
              <a:t>資料：「住民基本台帳人口移動報告」 （総務省統計局）より作成</a:t>
            </a:r>
            <a:endParaRPr lang="ja-JP" altLang="en-US" sz="800" dirty="0">
              <a:latin typeface="Calibri" pitchFamily="34" charset="0"/>
            </a:endParaRPr>
          </a:p>
        </p:txBody>
      </p:sp>
      <p:sp>
        <p:nvSpPr>
          <p:cNvPr id="659"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01" y="978727"/>
            <a:ext cx="8853810" cy="6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7" name="正方形/長方形 656"/>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各地域の転入超過数（</a:t>
            </a:r>
            <a:r>
              <a:rPr lang="en-US" altLang="ja-JP" sz="1400" b="1" u="sng" dirty="0">
                <a:latin typeface="+mn-ea"/>
                <a:cs typeface="Meiryo UI" panose="020B0604030504040204" pitchFamily="50" charset="-128"/>
              </a:rPr>
              <a:t>2017</a:t>
            </a:r>
            <a:r>
              <a:rPr lang="ja-JP" altLang="en-US" sz="1400" b="1" u="sng" dirty="0">
                <a:latin typeface="+mn-ea"/>
                <a:cs typeface="Meiryo UI" panose="020B0604030504040204" pitchFamily="50" charset="-128"/>
              </a:rPr>
              <a:t>年）</a:t>
            </a:r>
          </a:p>
        </p:txBody>
      </p:sp>
      <p:sp>
        <p:nvSpPr>
          <p:cNvPr id="658" name="正方形/長方形 657"/>
          <p:cNvSpPr/>
          <p:nvPr/>
        </p:nvSpPr>
        <p:spPr>
          <a:xfrm>
            <a:off x="35497" y="1844824"/>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年齢階層別・男女別の転入超過数の推移</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01" y="2106345"/>
            <a:ext cx="8853811" cy="103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02" y="4437113"/>
            <a:ext cx="8853811" cy="103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01" y="3131530"/>
            <a:ext cx="8853811" cy="108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01" y="5517232"/>
            <a:ext cx="8853811" cy="123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852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3429001"/>
            <a:ext cx="547163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5040560" y="6639164"/>
            <a:ext cx="3779912" cy="246205"/>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大阪府「Ｕターンに関する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アンケート（平成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548680"/>
            <a:ext cx="547163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03730"/>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大阪府から東京圏への転出理由（年代別）</a:t>
            </a:r>
            <a:endParaRPr lang="en-US" altLang="ja-JP" sz="1400" b="1" u="sng" dirty="0"/>
          </a:p>
        </p:txBody>
      </p:sp>
      <p:sp>
        <p:nvSpPr>
          <p:cNvPr id="8" name="テキスト ボックス 7"/>
          <p:cNvSpPr txBox="1"/>
          <p:nvPr/>
        </p:nvSpPr>
        <p:spPr>
          <a:xfrm>
            <a:off x="755576" y="1086853"/>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男性</a:t>
            </a:r>
            <a:r>
              <a:rPr lang="en-US" altLang="ja-JP" sz="1100" b="1" dirty="0"/>
              <a:t>】</a:t>
            </a:r>
            <a:endParaRPr lang="en-US" altLang="ja-JP" sz="1100" b="1" u="sng" dirty="0"/>
          </a:p>
        </p:txBody>
      </p:sp>
      <p:sp>
        <p:nvSpPr>
          <p:cNvPr id="9" name="テキスト ボックス 8"/>
          <p:cNvSpPr txBox="1"/>
          <p:nvPr/>
        </p:nvSpPr>
        <p:spPr>
          <a:xfrm>
            <a:off x="755576" y="3933057"/>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女性</a:t>
            </a:r>
            <a:r>
              <a:rPr lang="en-US" altLang="ja-JP" sz="1100" b="1" dirty="0"/>
              <a:t>】</a:t>
            </a:r>
            <a:endParaRPr lang="en-US" altLang="ja-JP" sz="1100" b="1" u="sng" dirty="0"/>
          </a:p>
        </p:txBody>
      </p:sp>
      <p:sp>
        <p:nvSpPr>
          <p:cNvPr id="11" name="角丸四角形 10"/>
          <p:cNvSpPr/>
          <p:nvPr/>
        </p:nvSpPr>
        <p:spPr>
          <a:xfrm>
            <a:off x="6156176" y="1236995"/>
            <a:ext cx="2843808" cy="240803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en-US" altLang="ja-JP" sz="1050" u="sng" dirty="0">
                <a:solidFill>
                  <a:schemeClr val="tx1"/>
                </a:solidFill>
              </a:rPr>
              <a:t>U</a:t>
            </a:r>
            <a:r>
              <a:rPr lang="ja-JP" altLang="en-US" sz="1050" u="sng" dirty="0">
                <a:solidFill>
                  <a:schemeClr val="tx1"/>
                </a:solidFill>
              </a:rPr>
              <a:t>ターンに関する</a:t>
            </a:r>
            <a:r>
              <a:rPr lang="en-US" altLang="ja-JP" sz="1050" u="sng" dirty="0">
                <a:solidFill>
                  <a:schemeClr val="tx1"/>
                </a:solidFill>
              </a:rPr>
              <a:t>WEB</a:t>
            </a:r>
            <a:r>
              <a:rPr lang="ja-JP" altLang="en-US" sz="1050" u="sng" dirty="0">
                <a:solidFill>
                  <a:schemeClr val="tx1"/>
                </a:solidFill>
              </a:rPr>
              <a:t>アンケートの概要</a:t>
            </a:r>
          </a:p>
          <a:p>
            <a:r>
              <a:rPr lang="ja-JP" altLang="en-US" sz="1050" dirty="0">
                <a:solidFill>
                  <a:schemeClr val="tx1"/>
                </a:solidFill>
              </a:rPr>
              <a:t>・調査対象</a:t>
            </a:r>
            <a:endParaRPr lang="en-US" altLang="ja-JP" sz="1050" dirty="0">
              <a:solidFill>
                <a:schemeClr val="tx1"/>
              </a:solidFill>
            </a:endParaRPr>
          </a:p>
          <a:p>
            <a:r>
              <a:rPr lang="ja-JP" altLang="en-US" sz="1050" dirty="0">
                <a:solidFill>
                  <a:schemeClr val="tx1"/>
                </a:solidFill>
              </a:rPr>
              <a:t>　大阪府出身の東京圏（東京都、神奈川</a:t>
            </a:r>
            <a:endParaRPr lang="en-US" altLang="ja-JP" sz="1050" dirty="0">
              <a:solidFill>
                <a:schemeClr val="tx1"/>
              </a:solidFill>
            </a:endParaRPr>
          </a:p>
          <a:p>
            <a:r>
              <a:rPr lang="ja-JP" altLang="en-US" sz="1050" dirty="0">
                <a:solidFill>
                  <a:schemeClr val="tx1"/>
                </a:solidFill>
              </a:rPr>
              <a:t>　県、埼玉県、千葉県）在住生活者のうち、</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20</a:t>
            </a:r>
            <a:r>
              <a:rPr lang="ja-JP" altLang="en-US" sz="1050" dirty="0">
                <a:solidFill>
                  <a:schemeClr val="tx1"/>
                </a:solidFill>
              </a:rPr>
              <a:t>代以下、</a:t>
            </a:r>
            <a:r>
              <a:rPr lang="en-US" altLang="ja-JP" sz="1050" dirty="0">
                <a:solidFill>
                  <a:schemeClr val="tx1"/>
                </a:solidFill>
              </a:rPr>
              <a:t>30</a:t>
            </a:r>
            <a:r>
              <a:rPr lang="ja-JP" altLang="en-US" sz="1050" dirty="0">
                <a:solidFill>
                  <a:schemeClr val="tx1"/>
                </a:solidFill>
              </a:rPr>
              <a:t>代、</a:t>
            </a:r>
            <a:r>
              <a:rPr lang="en-US" altLang="ja-JP" sz="1050" dirty="0">
                <a:solidFill>
                  <a:schemeClr val="tx1"/>
                </a:solidFill>
              </a:rPr>
              <a:t>40</a:t>
            </a:r>
            <a:r>
              <a:rPr lang="ja-JP" altLang="en-US" sz="1050" dirty="0">
                <a:solidFill>
                  <a:schemeClr val="tx1"/>
                </a:solidFill>
              </a:rPr>
              <a:t>代、</a:t>
            </a:r>
            <a:r>
              <a:rPr lang="en-US" altLang="ja-JP" sz="1050" dirty="0">
                <a:solidFill>
                  <a:schemeClr val="tx1"/>
                </a:solidFill>
              </a:rPr>
              <a:t>50</a:t>
            </a:r>
            <a:r>
              <a:rPr lang="ja-JP" altLang="en-US" sz="1050" dirty="0">
                <a:solidFill>
                  <a:schemeClr val="tx1"/>
                </a:solidFill>
              </a:rPr>
              <a:t>代、</a:t>
            </a:r>
            <a:r>
              <a:rPr lang="en-US" altLang="ja-JP" sz="1050" dirty="0">
                <a:solidFill>
                  <a:schemeClr val="tx1"/>
                </a:solidFill>
              </a:rPr>
              <a:t>60</a:t>
            </a:r>
            <a:r>
              <a:rPr lang="ja-JP" altLang="en-US" sz="1050" dirty="0">
                <a:solidFill>
                  <a:schemeClr val="tx1"/>
                </a:solidFill>
              </a:rPr>
              <a:t>代以上</a:t>
            </a:r>
            <a:endParaRPr lang="en-US" altLang="ja-JP" sz="1050" dirty="0">
              <a:solidFill>
                <a:schemeClr val="tx1"/>
              </a:solidFill>
            </a:endParaRPr>
          </a:p>
          <a:p>
            <a:r>
              <a:rPr lang="ja-JP" altLang="en-US" sz="1050" dirty="0">
                <a:solidFill>
                  <a:schemeClr val="tx1"/>
                </a:solidFill>
              </a:rPr>
              <a:t>　の男女</a:t>
            </a:r>
          </a:p>
          <a:p>
            <a:r>
              <a:rPr lang="ja-JP" altLang="en-US" sz="1050" dirty="0">
                <a:solidFill>
                  <a:schemeClr val="tx1"/>
                </a:solidFill>
              </a:rPr>
              <a:t>・調査時期</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2015</a:t>
            </a:r>
            <a:r>
              <a:rPr lang="ja-JP" altLang="en-US" sz="1050" dirty="0">
                <a:solidFill>
                  <a:schemeClr val="tx1"/>
                </a:solidFill>
              </a:rPr>
              <a:t>年</a:t>
            </a:r>
            <a:r>
              <a:rPr lang="en-US" altLang="ja-JP" sz="1050" dirty="0">
                <a:solidFill>
                  <a:schemeClr val="tx1"/>
                </a:solidFill>
              </a:rPr>
              <a:t>9</a:t>
            </a:r>
            <a:r>
              <a:rPr lang="ja-JP" altLang="en-US" sz="1050" dirty="0">
                <a:solidFill>
                  <a:schemeClr val="tx1"/>
                </a:solidFill>
              </a:rPr>
              <a:t>月</a:t>
            </a:r>
            <a:r>
              <a:rPr lang="en-US" altLang="ja-JP" sz="1050" dirty="0">
                <a:solidFill>
                  <a:schemeClr val="tx1"/>
                </a:solidFill>
              </a:rPr>
              <a:t>25</a:t>
            </a:r>
            <a:r>
              <a:rPr lang="ja-JP" altLang="en-US" sz="1050" dirty="0">
                <a:solidFill>
                  <a:schemeClr val="tx1"/>
                </a:solidFill>
              </a:rPr>
              <a:t>日から</a:t>
            </a:r>
            <a:r>
              <a:rPr lang="en-US" altLang="ja-JP" sz="1050" dirty="0">
                <a:solidFill>
                  <a:schemeClr val="tx1"/>
                </a:solidFill>
              </a:rPr>
              <a:t>9</a:t>
            </a:r>
            <a:r>
              <a:rPr lang="ja-JP" altLang="en-US" sz="1050" dirty="0">
                <a:solidFill>
                  <a:schemeClr val="tx1"/>
                </a:solidFill>
              </a:rPr>
              <a:t>月</a:t>
            </a:r>
            <a:r>
              <a:rPr lang="en-US" altLang="ja-JP" sz="1050" dirty="0">
                <a:solidFill>
                  <a:schemeClr val="tx1"/>
                </a:solidFill>
              </a:rPr>
              <a:t>28</a:t>
            </a:r>
            <a:r>
              <a:rPr lang="ja-JP" altLang="en-US" sz="1050" dirty="0">
                <a:solidFill>
                  <a:schemeClr val="tx1"/>
                </a:solidFill>
              </a:rPr>
              <a:t>日まで</a:t>
            </a:r>
          </a:p>
          <a:p>
            <a:r>
              <a:rPr lang="ja-JP" altLang="en-US" sz="1050" dirty="0">
                <a:solidFill>
                  <a:schemeClr val="tx1"/>
                </a:solidFill>
              </a:rPr>
              <a:t>・回収サンプル数</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511</a:t>
            </a: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24</a:t>
            </a:fld>
            <a:endParaRPr lang="ja-JP" altLang="en-US" sz="1800" dirty="0">
              <a:solidFill>
                <a:schemeClr val="tx1"/>
              </a:solidFill>
            </a:endParaRPr>
          </a:p>
        </p:txBody>
      </p:sp>
    </p:spTree>
    <p:extLst>
      <p:ext uri="{BB962C8B-B14F-4D97-AF65-F5344CB8AC3E}">
        <p14:creationId xmlns:p14="http://schemas.microsoft.com/office/powerpoint/2010/main" val="33418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388843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女性の就業率の推移（大阪府）</a:t>
            </a:r>
            <a:endParaRPr lang="en-US" altLang="ja-JP" sz="1400" b="1" u="sng" dirty="0"/>
          </a:p>
        </p:txBody>
      </p:sp>
      <p:sp>
        <p:nvSpPr>
          <p:cNvPr id="15" name="正方形/長方形 4"/>
          <p:cNvSpPr>
            <a:spLocks noChangeArrowheads="1"/>
          </p:cNvSpPr>
          <p:nvPr/>
        </p:nvSpPr>
        <p:spPr bwMode="auto">
          <a:xfrm>
            <a:off x="179512" y="5552978"/>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：大阪府「労働力調査地方集計結果（年平均）」より作成</a:t>
            </a:r>
            <a:endParaRPr lang="ja-JP" altLang="en-US" sz="800" dirty="0">
              <a:latin typeface="+mj-ea"/>
              <a:ea typeface="+mj-ea"/>
            </a:endParaRP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a:t>
            </a:fld>
            <a:endParaRPr lang="ja-JP" altLang="en-US" sz="18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21"/>
            <a:ext cx="4320505" cy="259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781252" y="775738"/>
            <a:ext cx="3888432" cy="307760"/>
          </a:xfrm>
          <a:prstGeom prst="rect">
            <a:avLst/>
          </a:prstGeom>
          <a:noFill/>
        </p:spPr>
        <p:txBody>
          <a:bodyPr wrap="square" lIns="91424" tIns="45712" rIns="91424" bIns="45712" rtlCol="0">
            <a:spAutoFit/>
          </a:bodyPr>
          <a:lstStyle/>
          <a:p>
            <a:r>
              <a:rPr lang="ja-JP" altLang="en-US" sz="1400" b="1" dirty="0" smtClean="0"/>
              <a:t>■</a:t>
            </a:r>
            <a:r>
              <a:rPr lang="ja-JP" altLang="en-US" sz="1400" b="1" u="sng" dirty="0"/>
              <a:t>女性の</a:t>
            </a:r>
            <a:r>
              <a:rPr lang="ja-JP" altLang="en-US" sz="1400" b="1" u="sng" dirty="0" smtClean="0"/>
              <a:t>就業率の推移（全国）</a:t>
            </a:r>
            <a:endParaRPr lang="en-US" altLang="ja-JP" sz="1400" b="1" u="sng"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933057"/>
            <a:ext cx="4320505" cy="161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4"/>
          <p:cNvSpPr>
            <a:spLocks noChangeArrowheads="1"/>
          </p:cNvSpPr>
          <p:nvPr/>
        </p:nvSpPr>
        <p:spPr bwMode="auto">
          <a:xfrm>
            <a:off x="4714279" y="5552978"/>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：総務省「労働力調査」より作成</a:t>
            </a:r>
            <a:endParaRPr lang="ja-JP" altLang="en-US" sz="800" dirty="0">
              <a:latin typeface="+mj-ea"/>
              <a:ea typeface="+mj-ea"/>
            </a:endParaRPr>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390" y="3933058"/>
            <a:ext cx="4320132" cy="161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279" y="1052721"/>
            <a:ext cx="4322243" cy="259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64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a:t>
            </a:fld>
            <a:endParaRPr lang="ja-JP" altLang="en-US" sz="1800" dirty="0">
              <a:solidFill>
                <a:schemeClr val="tx1"/>
              </a:solidFill>
            </a:endParaRPr>
          </a:p>
        </p:txBody>
      </p:sp>
      <p:sp>
        <p:nvSpPr>
          <p:cNvPr id="6" name="テキスト ボックス 5"/>
          <p:cNvSpPr txBox="1"/>
          <p:nvPr/>
        </p:nvSpPr>
        <p:spPr>
          <a:xfrm>
            <a:off x="72008" y="692696"/>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有業率（大阪府）</a:t>
            </a:r>
            <a:endParaRPr lang="en-US" altLang="ja-JP" sz="1400" b="1" u="sng" dirty="0"/>
          </a:p>
        </p:txBody>
      </p:sp>
      <p:sp>
        <p:nvSpPr>
          <p:cNvPr id="7" name="正方形/長方形 4"/>
          <p:cNvSpPr>
            <a:spLocks noChangeArrowheads="1"/>
          </p:cNvSpPr>
          <p:nvPr/>
        </p:nvSpPr>
        <p:spPr bwMode="auto">
          <a:xfrm>
            <a:off x="5657344" y="6636322"/>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a:t>
            </a:r>
            <a:r>
              <a:rPr lang="en-US" altLang="ja-JP" sz="1000" dirty="0"/>
              <a:t>2012</a:t>
            </a:r>
            <a:r>
              <a:rPr lang="ja-JP" altLang="en-US" sz="1000" dirty="0"/>
              <a:t>年　総務省「就業構造基本調査</a:t>
            </a:r>
            <a:r>
              <a:rPr lang="ja-JP" altLang="en-US" sz="1000" dirty="0" smtClean="0"/>
              <a:t>」より作成</a:t>
            </a:r>
            <a:endParaRPr lang="ja-JP" altLang="en-US" sz="800" dirty="0">
              <a:latin typeface="+mj-ea"/>
              <a:ea typeface="+mj-ea"/>
            </a:endParaRPr>
          </a:p>
        </p:txBody>
      </p:sp>
      <p:sp>
        <p:nvSpPr>
          <p:cNvPr id="8" name="テキスト ボックス 7"/>
          <p:cNvSpPr txBox="1"/>
          <p:nvPr/>
        </p:nvSpPr>
        <p:spPr>
          <a:xfrm>
            <a:off x="4572000" y="692696"/>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有業率（全国）</a:t>
            </a:r>
            <a:endParaRPr lang="en-US" altLang="ja-JP" sz="1400" b="1" u="sng" dirty="0"/>
          </a:p>
        </p:txBody>
      </p:sp>
      <p:sp>
        <p:nvSpPr>
          <p:cNvPr id="9" name="テキスト ボックス 8"/>
          <p:cNvSpPr txBox="1"/>
          <p:nvPr/>
        </p:nvSpPr>
        <p:spPr>
          <a:xfrm>
            <a:off x="72008" y="3717032"/>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有業率（大阪市）</a:t>
            </a:r>
            <a:endParaRPr lang="en-US" altLang="ja-JP" sz="14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00456"/>
            <a:ext cx="4320480" cy="264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000457"/>
            <a:ext cx="4320480" cy="264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608512" y="3717032"/>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a:t>
            </a:r>
            <a:r>
              <a:rPr lang="ja-JP" altLang="en-US" sz="1400" b="1" u="sng" dirty="0"/>
              <a:t>大阪市を除く府域</a:t>
            </a:r>
            <a:r>
              <a:rPr lang="ja-JP" altLang="en-US" sz="1400" b="1" u="sng" dirty="0" smtClean="0"/>
              <a:t>）</a:t>
            </a:r>
            <a:endParaRPr lang="en-US" altLang="ja-JP" sz="1400" b="1" u="sng"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4020475"/>
            <a:ext cx="4320480" cy="264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020475"/>
            <a:ext cx="4308399" cy="263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24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4</a:t>
            </a:fld>
            <a:endParaRPr lang="ja-JP" altLang="en-US" sz="1800" dirty="0">
              <a:solidFill>
                <a:schemeClr val="tx1"/>
              </a:solidFill>
            </a:endParaRPr>
          </a:p>
        </p:txBody>
      </p:sp>
      <p:sp>
        <p:nvSpPr>
          <p:cNvPr id="5" name="テキスト ボックス 4"/>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出生数の推移</a:t>
            </a:r>
            <a:endParaRPr lang="en-US" altLang="ja-JP" sz="1400"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45010"/>
            <a:ext cx="4248472" cy="269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041687"/>
            <a:ext cx="4248472" cy="269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4644008" y="764703"/>
            <a:ext cx="424847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合計特殊</a:t>
            </a:r>
            <a:r>
              <a:rPr lang="ja-JP" altLang="en-US" sz="1400" b="1" u="sng" dirty="0"/>
              <a:t>出生率</a:t>
            </a:r>
            <a:r>
              <a:rPr lang="ja-JP" altLang="en-US" sz="1400" b="1" u="sng" dirty="0" smtClean="0"/>
              <a:t>の</a:t>
            </a:r>
            <a:r>
              <a:rPr lang="ja-JP" altLang="en-US" sz="1400" b="1" u="sng" dirty="0"/>
              <a:t>推移</a:t>
            </a:r>
            <a:endParaRPr lang="en-US" altLang="ja-JP" sz="1400" b="1" u="sng"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4005064"/>
            <a:ext cx="4248472" cy="105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005065"/>
            <a:ext cx="4248471" cy="105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4"/>
          <p:cNvSpPr>
            <a:spLocks noChangeArrowheads="1"/>
          </p:cNvSpPr>
          <p:nvPr/>
        </p:nvSpPr>
        <p:spPr bwMode="auto">
          <a:xfrm>
            <a:off x="6377424" y="512701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a:t>
            </a:r>
            <a:r>
              <a:rPr lang="ja-JP" altLang="en-US" sz="1000" dirty="0">
                <a:latin typeface="+mj-ea"/>
                <a:ea typeface="+mj-ea"/>
              </a:rPr>
              <a:t>厚生</a:t>
            </a:r>
            <a:r>
              <a:rPr lang="ja-JP" altLang="en-US" sz="1000" dirty="0" smtClean="0">
                <a:latin typeface="+mj-ea"/>
                <a:ea typeface="+mj-ea"/>
              </a:rPr>
              <a:t>労働省</a:t>
            </a:r>
            <a:r>
              <a:rPr lang="ja-JP" altLang="en-US" sz="1000" dirty="0" smtClean="0"/>
              <a:t>「人口動態統計」より作成</a:t>
            </a:r>
            <a:endParaRPr lang="ja-JP" altLang="en-US" sz="800" dirty="0">
              <a:latin typeface="+mj-ea"/>
              <a:ea typeface="+mj-ea"/>
            </a:endParaRPr>
          </a:p>
        </p:txBody>
      </p:sp>
    </p:spTree>
    <p:extLst>
      <p:ext uri="{BB962C8B-B14F-4D97-AF65-F5344CB8AC3E}">
        <p14:creationId xmlns:p14="http://schemas.microsoft.com/office/powerpoint/2010/main" val="313748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初婚年齢および第一子</a:t>
            </a:r>
            <a:r>
              <a:rPr lang="ja-JP" altLang="en-US" sz="1400" b="1" u="sng" dirty="0"/>
              <a:t>出生年齢の</a:t>
            </a:r>
            <a:r>
              <a:rPr lang="ja-JP" altLang="en-US" sz="1400" b="1" u="sng" dirty="0" smtClean="0"/>
              <a:t>推移（女性）</a:t>
            </a:r>
            <a:endParaRPr lang="en-US" altLang="ja-JP" sz="1400" b="1" u="sng" dirty="0"/>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5</a:t>
            </a:fld>
            <a:endParaRPr lang="ja-JP" altLang="en-US" sz="1800" dirty="0">
              <a:solidFill>
                <a:schemeClr val="tx1"/>
              </a:solidFill>
            </a:endParaRPr>
          </a:p>
        </p:txBody>
      </p:sp>
      <p:sp>
        <p:nvSpPr>
          <p:cNvPr id="5" name="テキスト ボックス 4"/>
          <p:cNvSpPr txBox="1"/>
          <p:nvPr/>
        </p:nvSpPr>
        <p:spPr>
          <a:xfrm>
            <a:off x="189980" y="386104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初婚年齢の</a:t>
            </a:r>
            <a:r>
              <a:rPr lang="ja-JP" altLang="en-US" sz="1400" b="1" u="sng" dirty="0" smtClean="0"/>
              <a:t>推移（男性）</a:t>
            </a:r>
            <a:endParaRPr lang="en-US" altLang="ja-JP" sz="14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81" y="1083749"/>
            <a:ext cx="1755523" cy="263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381" y="1083749"/>
            <a:ext cx="1755523" cy="263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263" y="1089273"/>
            <a:ext cx="1751841" cy="262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464" y="1089274"/>
            <a:ext cx="1751840" cy="262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6664" y="1089274"/>
            <a:ext cx="1751840" cy="262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23" y="4105227"/>
            <a:ext cx="4471193" cy="263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4"/>
          <p:cNvSpPr>
            <a:spLocks noChangeArrowheads="1"/>
          </p:cNvSpPr>
          <p:nvPr/>
        </p:nvSpPr>
        <p:spPr bwMode="auto">
          <a:xfrm>
            <a:off x="6156176" y="656717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a:t>
            </a:r>
            <a:r>
              <a:rPr lang="ja-JP" altLang="en-US" sz="1000" dirty="0">
                <a:latin typeface="+mj-ea"/>
                <a:ea typeface="+mj-ea"/>
              </a:rPr>
              <a:t>厚生</a:t>
            </a:r>
            <a:r>
              <a:rPr lang="ja-JP" altLang="en-US" sz="1000" dirty="0" smtClean="0">
                <a:latin typeface="+mj-ea"/>
                <a:ea typeface="+mj-ea"/>
              </a:rPr>
              <a:t>労働省</a:t>
            </a:r>
            <a:r>
              <a:rPr lang="ja-JP" altLang="en-US" sz="1000" dirty="0" smtClean="0"/>
              <a:t>「人口動態統計」より作成</a:t>
            </a:r>
            <a:endParaRPr lang="ja-JP" altLang="en-US" sz="800" dirty="0">
              <a:latin typeface="+mj-ea"/>
              <a:ea typeface="+mj-ea"/>
            </a:endParaRPr>
          </a:p>
        </p:txBody>
      </p:sp>
    </p:spTree>
    <p:extLst>
      <p:ext uri="{BB962C8B-B14F-4D97-AF65-F5344CB8AC3E}">
        <p14:creationId xmlns:p14="http://schemas.microsoft.com/office/powerpoint/2010/main" val="11719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対全国比（小学校・国語）</a:t>
            </a:r>
            <a:endParaRPr lang="en-US" altLang="ja-JP" sz="1400" b="1" u="sng" dirty="0" smtClean="0"/>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6</a:t>
            </a:fld>
            <a:endParaRPr lang="ja-JP" altLang="en-US" sz="1800" dirty="0">
              <a:solidFill>
                <a:schemeClr val="tx1"/>
              </a:solidFill>
            </a:endParaRPr>
          </a:p>
        </p:txBody>
      </p:sp>
      <p:sp>
        <p:nvSpPr>
          <p:cNvPr id="7" name="テキスト ボックス 6"/>
          <p:cNvSpPr txBox="1"/>
          <p:nvPr/>
        </p:nvSpPr>
        <p:spPr>
          <a:xfrm>
            <a:off x="4702076" y="775738"/>
            <a:ext cx="354233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a:t>
            </a:r>
            <a:r>
              <a:rPr lang="ja-JP" altLang="en-US" sz="1400" b="1" u="sng" dirty="0"/>
              <a:t>小学校・</a:t>
            </a:r>
            <a:r>
              <a:rPr lang="ja-JP" altLang="en-US" sz="1400" b="1" u="sng" dirty="0" smtClean="0"/>
              <a:t>算数）</a:t>
            </a:r>
            <a:endParaRPr lang="en-US" altLang="ja-JP" sz="1400" b="1" u="sng" dirty="0" smtClean="0"/>
          </a:p>
        </p:txBody>
      </p:sp>
      <p:sp>
        <p:nvSpPr>
          <p:cNvPr id="8" name="テキスト ボックス 7"/>
          <p:cNvSpPr txBox="1"/>
          <p:nvPr/>
        </p:nvSpPr>
        <p:spPr>
          <a:xfrm>
            <a:off x="179512" y="3645024"/>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対全国比（中学校・国語）</a:t>
            </a:r>
            <a:endParaRPr lang="en-US" altLang="ja-JP" sz="1400" b="1" u="sng" dirty="0" smtClean="0"/>
          </a:p>
        </p:txBody>
      </p:sp>
      <p:sp>
        <p:nvSpPr>
          <p:cNvPr id="9" name="テキスト ボックス 8"/>
          <p:cNvSpPr txBox="1"/>
          <p:nvPr/>
        </p:nvSpPr>
        <p:spPr>
          <a:xfrm>
            <a:off x="4702076" y="3645024"/>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対全国比（中学校・数学）</a:t>
            </a:r>
            <a:endParaRPr lang="en-US" altLang="ja-JP" sz="1400" b="1" u="sng" dirty="0" smtClean="0"/>
          </a:p>
        </p:txBody>
      </p:sp>
      <p:sp>
        <p:nvSpPr>
          <p:cNvPr id="12" name="正方形/長方形 4"/>
          <p:cNvSpPr>
            <a:spLocks noChangeArrowheads="1"/>
          </p:cNvSpPr>
          <p:nvPr/>
        </p:nvSpPr>
        <p:spPr bwMode="auto">
          <a:xfrm>
            <a:off x="5729352" y="6482693"/>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資料：文部科学省</a:t>
            </a:r>
            <a:r>
              <a:rPr lang="ja-JP" altLang="en-US" sz="1000" dirty="0" smtClean="0"/>
              <a:t>「全国学力・学習状況調査」より作成</a:t>
            </a:r>
            <a:endParaRPr lang="ja-JP" altLang="en-US" sz="800" dirty="0">
              <a:latin typeface="+mj-ea"/>
              <a:ea typeface="+mj-ea"/>
            </a:endParaRPr>
          </a:p>
        </p:txBody>
      </p:sp>
      <p:sp>
        <p:nvSpPr>
          <p:cNvPr id="13" name="正方形/長方形 4"/>
          <p:cNvSpPr>
            <a:spLocks noChangeArrowheads="1"/>
          </p:cNvSpPr>
          <p:nvPr/>
        </p:nvSpPr>
        <p:spPr bwMode="auto">
          <a:xfrm>
            <a:off x="251520" y="6525344"/>
            <a:ext cx="5040560"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区分Ａ：主として「知識」に関する調査　　　　　　区分Ｂ：主として「活用」に関する調査</a:t>
            </a:r>
            <a:endParaRPr lang="ja-JP" altLang="en-US" sz="1000" dirty="0">
              <a:latin typeface="+mj-ea"/>
              <a:ea typeface="+mj-ea"/>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21"/>
            <a:ext cx="4248472" cy="253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052721"/>
            <a:ext cx="4234532" cy="253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952785"/>
            <a:ext cx="4248472" cy="250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076" y="3952785"/>
            <a:ext cx="4248472" cy="250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54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51520" y="775738"/>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平均寿命の推移（男性）</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4" name="テキスト ボックス 3"/>
          <p:cNvSpPr txBox="1"/>
          <p:nvPr/>
        </p:nvSpPr>
        <p:spPr>
          <a:xfrm>
            <a:off x="4572000" y="775738"/>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健康寿命の推移（男性）</a:t>
            </a:r>
            <a:endParaRPr lang="en-US" altLang="ja-JP" sz="1400" b="1" u="sng" dirty="0"/>
          </a:p>
        </p:txBody>
      </p:sp>
      <p:sp>
        <p:nvSpPr>
          <p:cNvPr id="5" name="テキスト ボックス 4"/>
          <p:cNvSpPr txBox="1"/>
          <p:nvPr/>
        </p:nvSpPr>
        <p:spPr>
          <a:xfrm>
            <a:off x="251520" y="3789041"/>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平均寿命の推移（女性）</a:t>
            </a:r>
            <a:endParaRPr lang="en-US" altLang="ja-JP" sz="1400" b="1" u="sng" dirty="0"/>
          </a:p>
        </p:txBody>
      </p:sp>
      <p:sp>
        <p:nvSpPr>
          <p:cNvPr id="6" name="テキスト ボックス 5"/>
          <p:cNvSpPr txBox="1"/>
          <p:nvPr/>
        </p:nvSpPr>
        <p:spPr>
          <a:xfrm>
            <a:off x="4572000" y="3789040"/>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健康寿命の推移（女性）</a:t>
            </a:r>
            <a:endParaRPr lang="en-US" altLang="ja-JP" sz="1400" b="1" u="sng"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1" y="1045840"/>
            <a:ext cx="4211960"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1" y="4066039"/>
            <a:ext cx="4211960"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763" y="1056804"/>
            <a:ext cx="420046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a:spLocks noChangeArrowheads="1"/>
          </p:cNvSpPr>
          <p:nvPr/>
        </p:nvSpPr>
        <p:spPr bwMode="auto">
          <a:xfrm>
            <a:off x="4901768" y="6593215"/>
            <a:ext cx="4242232"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資料：厚生労働省「健康日本</a:t>
            </a:r>
            <a:r>
              <a:rPr lang="en-US" altLang="ja-JP" sz="1000" dirty="0">
                <a:latin typeface="+mj-ea"/>
                <a:ea typeface="+mj-ea"/>
              </a:rPr>
              <a:t>21</a:t>
            </a:r>
            <a:r>
              <a:rPr lang="ja-JP" altLang="en-US" sz="1000" dirty="0">
                <a:latin typeface="+mj-ea"/>
                <a:ea typeface="+mj-ea"/>
              </a:rPr>
              <a:t>（第二次）の推進に関する研究」より作成</a:t>
            </a:r>
            <a:endParaRPr lang="ja-JP" altLang="en-US" sz="800" dirty="0">
              <a:latin typeface="+mj-ea"/>
              <a:ea typeface="+mj-ea"/>
            </a:endParaRPr>
          </a:p>
        </p:txBody>
      </p:sp>
      <p:sp>
        <p:nvSpPr>
          <p:cNvPr id="2" name="正方形/長方形 1"/>
          <p:cNvSpPr/>
          <p:nvPr/>
        </p:nvSpPr>
        <p:spPr>
          <a:xfrm>
            <a:off x="377991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（単位：人）</a:t>
            </a:r>
            <a:endParaRPr kumimoji="1" lang="ja-JP" altLang="en-US" dirty="0">
              <a:solidFill>
                <a:schemeClr val="tx1"/>
              </a:solidFill>
            </a:endParaRPr>
          </a:p>
        </p:txBody>
      </p:sp>
      <p:sp>
        <p:nvSpPr>
          <p:cNvPr id="15" name="正方形/長方形 14"/>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（単位：人）</a:t>
            </a:r>
            <a:endParaRPr kumimoji="1" lang="ja-JP" altLang="en-US" dirty="0">
              <a:solidFill>
                <a:schemeClr val="tx1"/>
              </a:solidFill>
            </a:endParaRPr>
          </a:p>
        </p:txBody>
      </p:sp>
      <p:sp>
        <p:nvSpPr>
          <p:cNvPr id="16" name="正方形/長方形 15"/>
          <p:cNvSpPr/>
          <p:nvPr/>
        </p:nvSpPr>
        <p:spPr>
          <a:xfrm>
            <a:off x="8130141" y="3819527"/>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（単位：人）</a:t>
            </a:r>
            <a:endParaRPr kumimoji="1" lang="ja-JP" altLang="en-US" dirty="0">
              <a:solidFill>
                <a:schemeClr val="tx1"/>
              </a:solidFill>
            </a:endParaRPr>
          </a:p>
        </p:txBody>
      </p:sp>
      <p:sp>
        <p:nvSpPr>
          <p:cNvPr id="17" name="正方形/長方形 16"/>
          <p:cNvSpPr/>
          <p:nvPr/>
        </p:nvSpPr>
        <p:spPr>
          <a:xfrm>
            <a:off x="8130141"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（単位：人）</a:t>
            </a:r>
            <a:endParaRPr kumimoji="1" lang="ja-JP" altLang="en-US" dirty="0">
              <a:solidFill>
                <a:schemeClr val="tx1"/>
              </a:solidFill>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7</a:t>
            </a:fld>
            <a:endParaRPr lang="ja-JP" altLang="en-US" sz="1800" dirty="0">
              <a:solidFill>
                <a:schemeClr val="tx1"/>
              </a:solidFill>
            </a:endParaRP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7" y="4066039"/>
            <a:ext cx="4211960"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70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280831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死因別死亡確率（男性）</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4" name="テキスト ボックス 3"/>
          <p:cNvSpPr txBox="1"/>
          <p:nvPr/>
        </p:nvSpPr>
        <p:spPr>
          <a:xfrm>
            <a:off x="179512" y="3789041"/>
            <a:ext cx="280831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特定健康診査の受診率</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 y="4066039"/>
            <a:ext cx="4211962" cy="25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583214" y="3789041"/>
            <a:ext cx="280831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特定保健指導の実施率</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7" y="4066039"/>
            <a:ext cx="4211960"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1" name="正方形/長方形 10"/>
          <p:cNvSpPr/>
          <p:nvPr/>
        </p:nvSpPr>
        <p:spPr>
          <a:xfrm>
            <a:off x="8135888"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2" name="正方形/長方形 11"/>
          <p:cNvSpPr>
            <a:spLocks noChangeArrowheads="1"/>
          </p:cNvSpPr>
          <p:nvPr/>
        </p:nvSpPr>
        <p:spPr bwMode="auto">
          <a:xfrm>
            <a:off x="6730680" y="3300188"/>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資料：厚生労働省「生命表」より作成</a:t>
            </a:r>
            <a:endParaRPr lang="ja-JP" altLang="en-US" sz="800" dirty="0">
              <a:latin typeface="+mj-ea"/>
              <a:ea typeface="+mj-ea"/>
            </a:endParaRPr>
          </a:p>
        </p:txBody>
      </p:sp>
      <p:sp>
        <p:nvSpPr>
          <p:cNvPr id="13" name="テキスト ボックス 12"/>
          <p:cNvSpPr txBox="1"/>
          <p:nvPr/>
        </p:nvSpPr>
        <p:spPr>
          <a:xfrm>
            <a:off x="165696" y="1970901"/>
            <a:ext cx="280831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死因別死亡確率（女性）</a:t>
            </a:r>
            <a:endParaRPr lang="en-US" altLang="ja-JP" sz="1400" b="1" u="sng" dirty="0"/>
          </a:p>
        </p:txBody>
      </p:sp>
      <p:sp>
        <p:nvSpPr>
          <p:cNvPr id="15" name="正方形/長方形 14"/>
          <p:cNvSpPr/>
          <p:nvPr/>
        </p:nvSpPr>
        <p:spPr>
          <a:xfrm>
            <a:off x="8273120" y="806224"/>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6" name="正方形/長方形 15"/>
          <p:cNvSpPr/>
          <p:nvPr/>
        </p:nvSpPr>
        <p:spPr>
          <a:xfrm>
            <a:off x="8273120" y="2001388"/>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179512" y="2996952"/>
            <a:ext cx="8309124" cy="42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r>
              <a:rPr lang="en-US" altLang="ja-JP" sz="900" dirty="0">
                <a:solidFill>
                  <a:schemeClr val="tx1"/>
                </a:solidFill>
              </a:rPr>
              <a:t>※ </a:t>
            </a:r>
            <a:r>
              <a:rPr lang="ja-JP" altLang="en-US" sz="900" dirty="0">
                <a:solidFill>
                  <a:schemeClr val="tx1"/>
                </a:solidFill>
              </a:rPr>
              <a:t>死因別死亡確率とは、生命表の上で、ある年齢の者が将来どの死因で死亡するかを計算し、確率の形で表したものであり、実際の死亡割合とは異なる。</a:t>
            </a:r>
            <a:endParaRPr lang="en-US" altLang="ja-JP" sz="900" dirty="0">
              <a:solidFill>
                <a:schemeClr val="tx1"/>
              </a:solidFill>
            </a:endParaRPr>
          </a:p>
          <a:p>
            <a:r>
              <a:rPr lang="en-US" altLang="ja-JP" sz="900" dirty="0">
                <a:solidFill>
                  <a:schemeClr val="tx1"/>
                </a:solidFill>
              </a:rPr>
              <a:t>※ </a:t>
            </a:r>
            <a:r>
              <a:rPr lang="ja-JP" altLang="en-US" sz="900" dirty="0">
                <a:solidFill>
                  <a:schemeClr val="tx1"/>
                </a:solidFill>
              </a:rPr>
              <a:t>表中の死因別死亡確率は、０歳における数値である。</a:t>
            </a:r>
            <a:endParaRPr lang="ja-JP" altLang="en-US" sz="2000" dirty="0">
              <a:solidFill>
                <a:schemeClr val="tx1"/>
              </a:solidFill>
            </a:endParaRPr>
          </a:p>
        </p:txBody>
      </p:sp>
      <p:sp>
        <p:nvSpPr>
          <p:cNvPr id="18" name="正方形/長方形 17"/>
          <p:cNvSpPr>
            <a:spLocks noChangeArrowheads="1"/>
          </p:cNvSpPr>
          <p:nvPr/>
        </p:nvSpPr>
        <p:spPr bwMode="auto">
          <a:xfrm>
            <a:off x="6516217" y="6567155"/>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資料：厚生労働省「生命表」より作成</a:t>
            </a:r>
            <a:endParaRPr lang="ja-JP" altLang="en-US" sz="800" dirty="0">
              <a:latin typeface="+mj-ea"/>
              <a:ea typeface="+mj-ea"/>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8</a:t>
            </a:fld>
            <a:endParaRPr lang="ja-JP" altLang="en-US" sz="1800" dirty="0">
              <a:solidFill>
                <a:schemeClr val="tx1"/>
              </a:solidFill>
            </a:endParaRP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083498"/>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96" y="2278661"/>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3597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2933</TotalTime>
  <Words>2647</Words>
  <Application>Microsoft Office PowerPoint</Application>
  <PresentationFormat>画面に合わせる (4:3)</PresentationFormat>
  <Paragraphs>423</Paragraphs>
  <Slides>25</Slides>
  <Notes>20</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具体的目標の進捗管理に係る参考指標＜目次＞</vt:lpstr>
      <vt:lpstr>方向性Ⅰ）若者が活躍でき、子育て安心の都市「大阪」の実現</vt:lpstr>
      <vt:lpstr>方向性Ⅰ）若者が活躍でき、子育て安心の都市「大阪」の実現</vt:lpstr>
      <vt:lpstr>方向性Ⅰ）若者が活躍でき、子育て安心の都市「大阪」の実現</vt:lpstr>
      <vt:lpstr>方向性Ⅰ）若者が活躍でき、子育て安心の都市「大阪」の実現</vt:lpstr>
      <vt:lpstr>方向性Ⅰ）若者が活躍でき、子育て安心の都市「大阪」の実現</vt:lpstr>
      <vt:lpstr>方向性Ⅰ）若者が活躍でき、子育て安心の都市「大阪」の実現</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方向性Ⅲ）東西二極の一極としての社会経済構造の構築</vt:lpstr>
      <vt:lpstr>PowerPoint プレゼンテーション</vt:lpstr>
      <vt:lpstr>方向性Ⅲ）大阪府の経済成長率の推移</vt:lpstr>
      <vt:lpstr>方向性Ⅲ）大阪府の経済成長率の推移</vt:lpstr>
      <vt:lpstr>方向性Ⅲ）大阪府の経済成長率の推移</vt:lpstr>
      <vt:lpstr>方向性Ⅲ）大阪府の経済成長率の推移</vt:lpstr>
      <vt:lpstr>方向性Ⅲ）大阪府の経済成長率の推移</vt:lpstr>
      <vt:lpstr>方向性Ⅲ）大阪府の経済成長率の推移</vt:lpstr>
      <vt:lpstr>方向性Ⅲ）大阪府の経済成長率の推移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方向性Ⅰ）若者が活躍でき、子育て安心の都市「大阪」の実現</dc:title>
  <dc:creator>中村　亮太</dc:creator>
  <cp:lastModifiedBy>HOSTNAME</cp:lastModifiedBy>
  <cp:revision>99</cp:revision>
  <cp:lastPrinted>2018-02-02T03:59:42Z</cp:lastPrinted>
  <dcterms:created xsi:type="dcterms:W3CDTF">2018-01-15T02:18:04Z</dcterms:created>
  <dcterms:modified xsi:type="dcterms:W3CDTF">2018-02-20T00:44:06Z</dcterms:modified>
</cp:coreProperties>
</file>