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48" r:id="rId1"/>
  </p:sldMasterIdLst>
  <p:notesMasterIdLst>
    <p:notesMasterId r:id="rId16"/>
  </p:notesMasterIdLst>
  <p:sldIdLst>
    <p:sldId id="674" r:id="rId2"/>
    <p:sldId id="675" r:id="rId3"/>
    <p:sldId id="706" r:id="rId4"/>
    <p:sldId id="680" r:id="rId5"/>
    <p:sldId id="709" r:id="rId6"/>
    <p:sldId id="682" r:id="rId7"/>
    <p:sldId id="707" r:id="rId8"/>
    <p:sldId id="683" r:id="rId9"/>
    <p:sldId id="701" r:id="rId10"/>
    <p:sldId id="703" r:id="rId11"/>
    <p:sldId id="685" r:id="rId12"/>
    <p:sldId id="710" r:id="rId13"/>
    <p:sldId id="689" r:id="rId14"/>
    <p:sldId id="705" r:id="rId15"/>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7A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000" autoAdjust="0"/>
    <p:restoredTop sz="94700" autoAdjust="0"/>
  </p:normalViewPr>
  <p:slideViewPr>
    <p:cSldViewPr>
      <p:cViewPr>
        <p:scale>
          <a:sx n="80" d="100"/>
          <a:sy n="80" d="100"/>
        </p:scale>
        <p:origin x="-1314" y="35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9575" cy="496888"/>
          </a:xfrm>
          <a:prstGeom prst="rect">
            <a:avLst/>
          </a:prstGeom>
        </p:spPr>
        <p:txBody>
          <a:bodyPr vert="horz" lIns="91433" tIns="45716" rIns="91433" bIns="45716"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9" y="0"/>
            <a:ext cx="2949575" cy="496888"/>
          </a:xfrm>
          <a:prstGeom prst="rect">
            <a:avLst/>
          </a:prstGeom>
        </p:spPr>
        <p:txBody>
          <a:bodyPr vert="horz" lIns="91433" tIns="45716" rIns="91433" bIns="45716" rtlCol="0"/>
          <a:lstStyle>
            <a:lvl1pPr algn="r">
              <a:defRPr sz="1200"/>
            </a:lvl1pPr>
          </a:lstStyle>
          <a:p>
            <a:fld id="{BEC7E683-BBDE-45AC-A4FF-3989F8F6A592}" type="datetimeFigureOut">
              <a:rPr kumimoji="1" lang="ja-JP" altLang="en-US" smtClean="0"/>
              <a:t>2017/7/13</a:t>
            </a:fld>
            <a:endParaRPr kumimoji="1" lang="ja-JP" altLang="en-US"/>
          </a:p>
        </p:txBody>
      </p:sp>
      <p:sp>
        <p:nvSpPr>
          <p:cNvPr id="4" name="スライド イメージ プレースホルダー 3"/>
          <p:cNvSpPr>
            <a:spLocks noGrp="1" noRot="1" noChangeAspect="1"/>
          </p:cNvSpPr>
          <p:nvPr>
            <p:ph type="sldImg" idx="2"/>
          </p:nvPr>
        </p:nvSpPr>
        <p:spPr>
          <a:xfrm>
            <a:off x="919163" y="746125"/>
            <a:ext cx="4968875" cy="3725863"/>
          </a:xfrm>
          <a:prstGeom prst="rect">
            <a:avLst/>
          </a:prstGeom>
          <a:noFill/>
          <a:ln w="12700">
            <a:solidFill>
              <a:prstClr val="black"/>
            </a:solidFill>
          </a:ln>
        </p:spPr>
        <p:txBody>
          <a:bodyPr vert="horz" lIns="91433" tIns="45716" rIns="91433" bIns="45716" rtlCol="0" anchor="ctr"/>
          <a:lstStyle/>
          <a:p>
            <a:endParaRPr lang="ja-JP" altLang="en-US"/>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33" tIns="45716" rIns="91433" bIns="45716"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1" y="9440864"/>
            <a:ext cx="2949575" cy="496887"/>
          </a:xfrm>
          <a:prstGeom prst="rect">
            <a:avLst/>
          </a:prstGeom>
        </p:spPr>
        <p:txBody>
          <a:bodyPr vert="horz" lIns="91433" tIns="45716" rIns="91433" bIns="4571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9" y="9440864"/>
            <a:ext cx="2949575" cy="496887"/>
          </a:xfrm>
          <a:prstGeom prst="rect">
            <a:avLst/>
          </a:prstGeom>
        </p:spPr>
        <p:txBody>
          <a:bodyPr vert="horz" lIns="91433" tIns="45716" rIns="91433" bIns="45716" rtlCol="0" anchor="b"/>
          <a:lstStyle>
            <a:lvl1pPr algn="r">
              <a:defRPr sz="1200"/>
            </a:lvl1pPr>
          </a:lstStyle>
          <a:p>
            <a:fld id="{DE9D0732-3674-4A86-B757-2431B3921950}" type="slidenum">
              <a:rPr kumimoji="1" lang="ja-JP" altLang="en-US" smtClean="0"/>
              <a:t>‹#›</a:t>
            </a:fld>
            <a:endParaRPr kumimoji="1" lang="ja-JP" altLang="en-US"/>
          </a:p>
        </p:txBody>
      </p:sp>
    </p:spTree>
    <p:extLst>
      <p:ext uri="{BB962C8B-B14F-4D97-AF65-F5344CB8AC3E}">
        <p14:creationId xmlns:p14="http://schemas.microsoft.com/office/powerpoint/2010/main" val="5501468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6494B8EB-C3A8-4739-AC15-0DB8D7D02E21}" type="datetimeFigureOut">
              <a:rPr kumimoji="1" lang="ja-JP" altLang="en-US" smtClean="0"/>
              <a:t>2017/7/13</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65D66D74-59DD-45F1-9699-79ABB01F93F3}" type="slidenum">
              <a:rPr kumimoji="1" lang="ja-JP" altLang="en-US" smtClean="0"/>
              <a:t>‹#›</a:t>
            </a:fld>
            <a:endParaRPr kumimoji="1" lang="ja-JP" altLang="en-US" dirty="0"/>
          </a:p>
        </p:txBody>
      </p:sp>
    </p:spTree>
    <p:extLst>
      <p:ext uri="{BB962C8B-B14F-4D97-AF65-F5344CB8AC3E}">
        <p14:creationId xmlns:p14="http://schemas.microsoft.com/office/powerpoint/2010/main" val="22639761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6494B8EB-C3A8-4739-AC15-0DB8D7D02E21}" type="datetimeFigureOut">
              <a:rPr kumimoji="1" lang="ja-JP" altLang="en-US" smtClean="0"/>
              <a:t>2017/7/13</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65D66D74-59DD-45F1-9699-79ABB01F93F3}" type="slidenum">
              <a:rPr kumimoji="1" lang="ja-JP" altLang="en-US" smtClean="0"/>
              <a:t>‹#›</a:t>
            </a:fld>
            <a:endParaRPr kumimoji="1" lang="ja-JP" altLang="en-US" dirty="0"/>
          </a:p>
        </p:txBody>
      </p:sp>
    </p:spTree>
    <p:extLst>
      <p:ext uri="{BB962C8B-B14F-4D97-AF65-F5344CB8AC3E}">
        <p14:creationId xmlns:p14="http://schemas.microsoft.com/office/powerpoint/2010/main" val="22443636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6494B8EB-C3A8-4739-AC15-0DB8D7D02E21}" type="datetimeFigureOut">
              <a:rPr kumimoji="1" lang="ja-JP" altLang="en-US" smtClean="0"/>
              <a:t>2017/7/13</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65D66D74-59DD-45F1-9699-79ABB01F93F3}" type="slidenum">
              <a:rPr kumimoji="1" lang="ja-JP" altLang="en-US" smtClean="0"/>
              <a:t>‹#›</a:t>
            </a:fld>
            <a:endParaRPr kumimoji="1" lang="ja-JP" altLang="en-US" dirty="0"/>
          </a:p>
        </p:txBody>
      </p:sp>
    </p:spTree>
    <p:extLst>
      <p:ext uri="{BB962C8B-B14F-4D97-AF65-F5344CB8AC3E}">
        <p14:creationId xmlns:p14="http://schemas.microsoft.com/office/powerpoint/2010/main" val="33541399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6494B8EB-C3A8-4739-AC15-0DB8D7D02E21}" type="datetimeFigureOut">
              <a:rPr kumimoji="1" lang="ja-JP" altLang="en-US" smtClean="0"/>
              <a:t>2017/7/13</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65D66D74-59DD-45F1-9699-79ABB01F93F3}" type="slidenum">
              <a:rPr kumimoji="1" lang="ja-JP" altLang="en-US" smtClean="0"/>
              <a:t>‹#›</a:t>
            </a:fld>
            <a:endParaRPr kumimoji="1" lang="ja-JP" altLang="en-US" dirty="0"/>
          </a:p>
        </p:txBody>
      </p:sp>
    </p:spTree>
    <p:extLst>
      <p:ext uri="{BB962C8B-B14F-4D97-AF65-F5344CB8AC3E}">
        <p14:creationId xmlns:p14="http://schemas.microsoft.com/office/powerpoint/2010/main" val="25500837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6494B8EB-C3A8-4739-AC15-0DB8D7D02E21}" type="datetimeFigureOut">
              <a:rPr kumimoji="1" lang="ja-JP" altLang="en-US" smtClean="0"/>
              <a:t>2017/7/13</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65D66D74-59DD-45F1-9699-79ABB01F93F3}" type="slidenum">
              <a:rPr kumimoji="1" lang="ja-JP" altLang="en-US" smtClean="0"/>
              <a:t>‹#›</a:t>
            </a:fld>
            <a:endParaRPr kumimoji="1" lang="ja-JP" altLang="en-US" dirty="0"/>
          </a:p>
        </p:txBody>
      </p:sp>
    </p:spTree>
    <p:extLst>
      <p:ext uri="{BB962C8B-B14F-4D97-AF65-F5344CB8AC3E}">
        <p14:creationId xmlns:p14="http://schemas.microsoft.com/office/powerpoint/2010/main" val="24466251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6494B8EB-C3A8-4739-AC15-0DB8D7D02E21}" type="datetimeFigureOut">
              <a:rPr kumimoji="1" lang="ja-JP" altLang="en-US" smtClean="0"/>
              <a:t>2017/7/13</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65D66D74-59DD-45F1-9699-79ABB01F93F3}" type="slidenum">
              <a:rPr kumimoji="1" lang="ja-JP" altLang="en-US" smtClean="0"/>
              <a:t>‹#›</a:t>
            </a:fld>
            <a:endParaRPr kumimoji="1" lang="ja-JP" altLang="en-US" dirty="0"/>
          </a:p>
        </p:txBody>
      </p:sp>
    </p:spTree>
    <p:extLst>
      <p:ext uri="{BB962C8B-B14F-4D97-AF65-F5344CB8AC3E}">
        <p14:creationId xmlns:p14="http://schemas.microsoft.com/office/powerpoint/2010/main" val="1554956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6494B8EB-C3A8-4739-AC15-0DB8D7D02E21}" type="datetimeFigureOut">
              <a:rPr kumimoji="1" lang="ja-JP" altLang="en-US" smtClean="0"/>
              <a:t>2017/7/13</a:t>
            </a:fld>
            <a:endParaRPr kumimoji="1" lang="ja-JP" altLang="en-US" dirty="0"/>
          </a:p>
        </p:txBody>
      </p:sp>
      <p:sp>
        <p:nvSpPr>
          <p:cNvPr id="8" name="フッター プレースホルダー 7"/>
          <p:cNvSpPr>
            <a:spLocks noGrp="1"/>
          </p:cNvSpPr>
          <p:nvPr>
            <p:ph type="ftr" sz="quarter" idx="11"/>
          </p:nvPr>
        </p:nvSpPr>
        <p:spPr/>
        <p:txBody>
          <a:bodyPr/>
          <a:lstStyle/>
          <a:p>
            <a:endParaRPr kumimoji="1" lang="ja-JP" altLang="en-US" dirty="0"/>
          </a:p>
        </p:txBody>
      </p:sp>
      <p:sp>
        <p:nvSpPr>
          <p:cNvPr id="9" name="スライド番号プレースホルダー 8"/>
          <p:cNvSpPr>
            <a:spLocks noGrp="1"/>
          </p:cNvSpPr>
          <p:nvPr>
            <p:ph type="sldNum" sz="quarter" idx="12"/>
          </p:nvPr>
        </p:nvSpPr>
        <p:spPr/>
        <p:txBody>
          <a:bodyPr/>
          <a:lstStyle/>
          <a:p>
            <a:fld id="{65D66D74-59DD-45F1-9699-79ABB01F93F3}" type="slidenum">
              <a:rPr kumimoji="1" lang="ja-JP" altLang="en-US" smtClean="0"/>
              <a:t>‹#›</a:t>
            </a:fld>
            <a:endParaRPr kumimoji="1" lang="ja-JP" altLang="en-US" dirty="0"/>
          </a:p>
        </p:txBody>
      </p:sp>
    </p:spTree>
    <p:extLst>
      <p:ext uri="{BB962C8B-B14F-4D97-AF65-F5344CB8AC3E}">
        <p14:creationId xmlns:p14="http://schemas.microsoft.com/office/powerpoint/2010/main" val="19156904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6494B8EB-C3A8-4739-AC15-0DB8D7D02E21}" type="datetimeFigureOut">
              <a:rPr kumimoji="1" lang="ja-JP" altLang="en-US" smtClean="0"/>
              <a:t>2017/7/13</a:t>
            </a:fld>
            <a:endParaRPr kumimoji="1" lang="ja-JP" altLang="en-US" dirty="0"/>
          </a:p>
        </p:txBody>
      </p:sp>
      <p:sp>
        <p:nvSpPr>
          <p:cNvPr id="4" name="フッター プレースホルダー 3"/>
          <p:cNvSpPr>
            <a:spLocks noGrp="1"/>
          </p:cNvSpPr>
          <p:nvPr>
            <p:ph type="ftr" sz="quarter" idx="11"/>
          </p:nvPr>
        </p:nvSpPr>
        <p:spPr/>
        <p:txBody>
          <a:bodyPr/>
          <a:lstStyle/>
          <a:p>
            <a:endParaRPr kumimoji="1" lang="ja-JP" altLang="en-US" dirty="0"/>
          </a:p>
        </p:txBody>
      </p:sp>
      <p:sp>
        <p:nvSpPr>
          <p:cNvPr id="5" name="スライド番号プレースホルダー 4"/>
          <p:cNvSpPr>
            <a:spLocks noGrp="1"/>
          </p:cNvSpPr>
          <p:nvPr>
            <p:ph type="sldNum" sz="quarter" idx="12"/>
          </p:nvPr>
        </p:nvSpPr>
        <p:spPr/>
        <p:txBody>
          <a:bodyPr/>
          <a:lstStyle/>
          <a:p>
            <a:fld id="{65D66D74-59DD-45F1-9699-79ABB01F93F3}" type="slidenum">
              <a:rPr kumimoji="1" lang="ja-JP" altLang="en-US" smtClean="0"/>
              <a:t>‹#›</a:t>
            </a:fld>
            <a:endParaRPr kumimoji="1" lang="ja-JP" altLang="en-US" dirty="0"/>
          </a:p>
        </p:txBody>
      </p:sp>
    </p:spTree>
    <p:extLst>
      <p:ext uri="{BB962C8B-B14F-4D97-AF65-F5344CB8AC3E}">
        <p14:creationId xmlns:p14="http://schemas.microsoft.com/office/powerpoint/2010/main" val="33655488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6494B8EB-C3A8-4739-AC15-0DB8D7D02E21}" type="datetimeFigureOut">
              <a:rPr kumimoji="1" lang="ja-JP" altLang="en-US" smtClean="0"/>
              <a:t>2017/7/13</a:t>
            </a:fld>
            <a:endParaRPr kumimoji="1" lang="ja-JP" altLang="en-US" dirty="0"/>
          </a:p>
        </p:txBody>
      </p:sp>
      <p:sp>
        <p:nvSpPr>
          <p:cNvPr id="3" name="フッター プレースホルダー 2"/>
          <p:cNvSpPr>
            <a:spLocks noGrp="1"/>
          </p:cNvSpPr>
          <p:nvPr>
            <p:ph type="ftr" sz="quarter" idx="11"/>
          </p:nvPr>
        </p:nvSpPr>
        <p:spPr/>
        <p:txBody>
          <a:bodyPr/>
          <a:lstStyle/>
          <a:p>
            <a:endParaRPr kumimoji="1" lang="ja-JP" altLang="en-US" dirty="0"/>
          </a:p>
        </p:txBody>
      </p:sp>
      <p:sp>
        <p:nvSpPr>
          <p:cNvPr id="4" name="スライド番号プレースホルダー 3"/>
          <p:cNvSpPr>
            <a:spLocks noGrp="1"/>
          </p:cNvSpPr>
          <p:nvPr>
            <p:ph type="sldNum" sz="quarter" idx="12"/>
          </p:nvPr>
        </p:nvSpPr>
        <p:spPr/>
        <p:txBody>
          <a:bodyPr/>
          <a:lstStyle/>
          <a:p>
            <a:fld id="{65D66D74-59DD-45F1-9699-79ABB01F93F3}" type="slidenum">
              <a:rPr kumimoji="1" lang="ja-JP" altLang="en-US" smtClean="0"/>
              <a:t>‹#›</a:t>
            </a:fld>
            <a:endParaRPr kumimoji="1" lang="ja-JP" altLang="en-US" dirty="0"/>
          </a:p>
        </p:txBody>
      </p:sp>
    </p:spTree>
    <p:extLst>
      <p:ext uri="{BB962C8B-B14F-4D97-AF65-F5344CB8AC3E}">
        <p14:creationId xmlns:p14="http://schemas.microsoft.com/office/powerpoint/2010/main" val="31457801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6494B8EB-C3A8-4739-AC15-0DB8D7D02E21}" type="datetimeFigureOut">
              <a:rPr kumimoji="1" lang="ja-JP" altLang="en-US" smtClean="0"/>
              <a:t>2017/7/13</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65D66D74-59DD-45F1-9699-79ABB01F93F3}" type="slidenum">
              <a:rPr kumimoji="1" lang="ja-JP" altLang="en-US" smtClean="0"/>
              <a:t>‹#›</a:t>
            </a:fld>
            <a:endParaRPr kumimoji="1" lang="ja-JP" altLang="en-US" dirty="0"/>
          </a:p>
        </p:txBody>
      </p:sp>
    </p:spTree>
    <p:extLst>
      <p:ext uri="{BB962C8B-B14F-4D97-AF65-F5344CB8AC3E}">
        <p14:creationId xmlns:p14="http://schemas.microsoft.com/office/powerpoint/2010/main" val="18309952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dirty="0"/>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6494B8EB-C3A8-4739-AC15-0DB8D7D02E21}" type="datetimeFigureOut">
              <a:rPr kumimoji="1" lang="ja-JP" altLang="en-US" smtClean="0"/>
              <a:t>2017/7/13</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65D66D74-59DD-45F1-9699-79ABB01F93F3}" type="slidenum">
              <a:rPr kumimoji="1" lang="ja-JP" altLang="en-US" smtClean="0"/>
              <a:t>‹#›</a:t>
            </a:fld>
            <a:endParaRPr kumimoji="1" lang="ja-JP" altLang="en-US" dirty="0"/>
          </a:p>
        </p:txBody>
      </p:sp>
    </p:spTree>
    <p:extLst>
      <p:ext uri="{BB962C8B-B14F-4D97-AF65-F5344CB8AC3E}">
        <p14:creationId xmlns:p14="http://schemas.microsoft.com/office/powerpoint/2010/main" val="28625210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494B8EB-C3A8-4739-AC15-0DB8D7D02E21}" type="datetimeFigureOut">
              <a:rPr kumimoji="1" lang="ja-JP" altLang="en-US" smtClean="0"/>
              <a:t>2017/7/13</a:t>
            </a:fld>
            <a:endParaRPr kumimoji="1" lang="ja-JP" altLang="en-US" dirty="0"/>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5D66D74-59DD-45F1-9699-79ABB01F93F3}" type="slidenum">
              <a:rPr kumimoji="1" lang="ja-JP" altLang="en-US" smtClean="0"/>
              <a:t>‹#›</a:t>
            </a:fld>
            <a:endParaRPr kumimoji="1" lang="ja-JP" altLang="en-US" dirty="0"/>
          </a:p>
        </p:txBody>
      </p:sp>
    </p:spTree>
    <p:extLst>
      <p:ext uri="{BB962C8B-B14F-4D97-AF65-F5344CB8AC3E}">
        <p14:creationId xmlns:p14="http://schemas.microsoft.com/office/powerpoint/2010/main" val="39874183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p:cNvCxnSpPr/>
          <p:nvPr/>
        </p:nvCxnSpPr>
        <p:spPr>
          <a:xfrm>
            <a:off x="971600" y="2276872"/>
            <a:ext cx="7200800" cy="0"/>
          </a:xfrm>
          <a:prstGeom prst="line">
            <a:avLst/>
          </a:prstGeom>
        </p:spPr>
        <p:style>
          <a:lnRef idx="3">
            <a:schemeClr val="accent1"/>
          </a:lnRef>
          <a:fillRef idx="0">
            <a:schemeClr val="accent1"/>
          </a:fillRef>
          <a:effectRef idx="2">
            <a:schemeClr val="accent1"/>
          </a:effectRef>
          <a:fontRef idx="minor">
            <a:schemeClr val="tx1"/>
          </a:fontRef>
        </p:style>
      </p:cxnSp>
      <p:sp>
        <p:nvSpPr>
          <p:cNvPr id="4" name="テキスト ボックス 3"/>
          <p:cNvSpPr txBox="1"/>
          <p:nvPr/>
        </p:nvSpPr>
        <p:spPr>
          <a:xfrm>
            <a:off x="735772" y="1453331"/>
            <a:ext cx="8020792" cy="523220"/>
          </a:xfrm>
          <a:prstGeom prst="rect">
            <a:avLst/>
          </a:prstGeom>
          <a:noFill/>
        </p:spPr>
        <p:txBody>
          <a:bodyPr wrap="square" rtlCol="0">
            <a:spAutoFit/>
          </a:bodyPr>
          <a:lstStyle/>
          <a:p>
            <a:pPr algn="ctr"/>
            <a:r>
              <a:rPr lang="en-US" altLang="ja-JP" sz="28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8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別添</a:t>
            </a:r>
            <a:r>
              <a:rPr lang="en-US" altLang="ja-JP" sz="28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8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具体的な施策と重要事業評価指標（</a:t>
            </a:r>
            <a:r>
              <a:rPr lang="en-US" altLang="ja-JP" sz="28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KPI</a:t>
            </a:r>
            <a:r>
              <a:rPr lang="ja-JP" altLang="en-US" sz="28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28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テキスト ボックス 4"/>
          <p:cNvSpPr txBox="1"/>
          <p:nvPr/>
        </p:nvSpPr>
        <p:spPr>
          <a:xfrm>
            <a:off x="5940152" y="2455798"/>
            <a:ext cx="2016224" cy="369332"/>
          </a:xfrm>
          <a:prstGeom prst="rect">
            <a:avLst/>
          </a:prstGeom>
          <a:noFill/>
        </p:spPr>
        <p:txBody>
          <a:bodyPr wrap="square" rtlCol="0">
            <a:spAutoFit/>
          </a:bodyPr>
          <a:lstStyle/>
          <a:p>
            <a:pPr algn="ctr"/>
            <a:r>
              <a:rPr kumimoji="1" lang="ja-JP" altLang="en-US" dirty="0" smtClean="0"/>
              <a:t>平成</a:t>
            </a:r>
            <a:r>
              <a:rPr lang="en-US" altLang="ja-JP" dirty="0" smtClean="0"/>
              <a:t>29</a:t>
            </a:r>
            <a:r>
              <a:rPr kumimoji="1" lang="ja-JP" altLang="en-US" dirty="0" smtClean="0"/>
              <a:t>年度版</a:t>
            </a:r>
            <a:endParaRPr kumimoji="1" lang="ja-JP" altLang="en-US" dirty="0"/>
          </a:p>
        </p:txBody>
      </p:sp>
      <p:sp>
        <p:nvSpPr>
          <p:cNvPr id="9" name="正方形/長方形 8"/>
          <p:cNvSpPr/>
          <p:nvPr/>
        </p:nvSpPr>
        <p:spPr>
          <a:xfrm>
            <a:off x="2483768" y="5622339"/>
            <a:ext cx="6136421" cy="830997"/>
          </a:xfrm>
          <a:prstGeom prst="rect">
            <a:avLst/>
          </a:prstGeom>
          <a:ln>
            <a:solidFill>
              <a:schemeClr val="tx1"/>
            </a:solidFill>
          </a:ln>
        </p:spPr>
        <p:txBody>
          <a:bodyPr wrap="square">
            <a:spAutoFit/>
          </a:bodyPr>
          <a:lstStyle/>
          <a:p>
            <a:pPr marL="180000" indent="-457200" algn="just"/>
            <a:r>
              <a:rPr lang="ja-JP" altLang="en-US" sz="1200" u="sng" dirty="0" smtClean="0"/>
              <a:t>事業の表記</a:t>
            </a:r>
            <a:r>
              <a:rPr lang="ja-JP" altLang="en-US" sz="1200" u="sng" dirty="0"/>
              <a:t>について</a:t>
            </a:r>
            <a:endParaRPr lang="en-US" altLang="ja-JP" sz="1200" u="sng" dirty="0" smtClean="0"/>
          </a:p>
          <a:p>
            <a:pPr marL="180000" indent="-457200" algn="just"/>
            <a:r>
              <a:rPr lang="ja-JP" altLang="en-US" sz="1200" dirty="0" smtClean="0"/>
              <a:t>　（　　</a:t>
            </a:r>
            <a:r>
              <a:rPr lang="en-US" altLang="ja-JP" sz="1200" dirty="0" smtClean="0"/>
              <a:t> </a:t>
            </a:r>
            <a:r>
              <a:rPr lang="ja-JP" altLang="en-US" sz="1200" dirty="0" smtClean="0"/>
              <a:t>）・・・　予算額　</a:t>
            </a:r>
            <a:r>
              <a:rPr lang="en-US" altLang="ja-JP" sz="1200" dirty="0" smtClean="0"/>
              <a:t>[</a:t>
            </a:r>
            <a:r>
              <a:rPr lang="ja-JP" altLang="en-US" sz="1200" dirty="0" smtClean="0"/>
              <a:t>単位：千円</a:t>
            </a:r>
            <a:r>
              <a:rPr lang="en-US" altLang="ja-JP" sz="1200" dirty="0" smtClean="0"/>
              <a:t>]</a:t>
            </a:r>
            <a:endParaRPr lang="en-US" altLang="ja-JP" sz="1200" dirty="0"/>
          </a:p>
          <a:p>
            <a:pPr marL="180000" indent="-457200" algn="just"/>
            <a:r>
              <a:rPr lang="en-US" altLang="ja-JP" sz="1200" dirty="0" smtClean="0"/>
              <a:t> </a:t>
            </a:r>
            <a:r>
              <a:rPr lang="ja-JP" altLang="en-US" sz="1200" dirty="0" smtClean="0"/>
              <a:t>　</a:t>
            </a:r>
            <a:r>
              <a:rPr lang="en-US" altLang="ja-JP" sz="1200" dirty="0" smtClean="0"/>
              <a:t>【</a:t>
            </a:r>
            <a:r>
              <a:rPr lang="ja-JP" altLang="en-US" sz="1200" dirty="0" smtClean="0"/>
              <a:t>　　　</a:t>
            </a:r>
            <a:r>
              <a:rPr lang="en-US" altLang="ja-JP" sz="1200" dirty="0" smtClean="0"/>
              <a:t>】 </a:t>
            </a:r>
            <a:r>
              <a:rPr lang="ja-JP" altLang="en-US" sz="1200" dirty="0" smtClean="0"/>
              <a:t>・・・　平成</a:t>
            </a:r>
            <a:r>
              <a:rPr lang="en-US" altLang="ja-JP" sz="1200" dirty="0" smtClean="0"/>
              <a:t>29</a:t>
            </a:r>
            <a:r>
              <a:rPr lang="ja-JP" altLang="en-US" sz="1200" dirty="0" smtClean="0"/>
              <a:t>年度に活用する地方創生交付金等</a:t>
            </a:r>
            <a:endParaRPr lang="en-US" altLang="ja-JP" sz="1200" dirty="0" smtClean="0"/>
          </a:p>
          <a:p>
            <a:pPr marL="180000" indent="-457200" algn="just"/>
            <a:r>
              <a:rPr lang="ja-JP" altLang="en-US" sz="1200" dirty="0" smtClean="0"/>
              <a:t>　　　</a:t>
            </a:r>
            <a:r>
              <a:rPr lang="en-US" altLang="ja-JP" sz="1200" dirty="0" smtClean="0"/>
              <a:t>※</a:t>
            </a:r>
            <a:r>
              <a:rPr lang="ja-JP" altLang="en-US" sz="1200" dirty="0" smtClean="0"/>
              <a:t>　　</a:t>
            </a:r>
            <a:r>
              <a:rPr lang="ja-JP" altLang="en-US" sz="1200" dirty="0"/>
              <a:t>・・</a:t>
            </a:r>
            <a:r>
              <a:rPr lang="ja-JP" altLang="en-US" sz="1200" dirty="0" smtClean="0"/>
              <a:t>・　当該事業（先行実施した関連事業を含む）で過去に活用した地方創生交付金　</a:t>
            </a:r>
            <a:endParaRPr lang="ja-JP" altLang="ja-JP" sz="1200" dirty="0"/>
          </a:p>
        </p:txBody>
      </p:sp>
      <p:sp>
        <p:nvSpPr>
          <p:cNvPr id="6" name="正方形/長方形 5"/>
          <p:cNvSpPr/>
          <p:nvPr/>
        </p:nvSpPr>
        <p:spPr>
          <a:xfrm>
            <a:off x="7596337" y="332803"/>
            <a:ext cx="1160228" cy="400110"/>
          </a:xfrm>
          <a:prstGeom prst="rect">
            <a:avLst/>
          </a:prstGeom>
          <a:ln>
            <a:solidFill>
              <a:schemeClr val="tx1"/>
            </a:solidFill>
          </a:ln>
        </p:spPr>
        <p:txBody>
          <a:bodyPr wrap="square">
            <a:spAutoFit/>
          </a:bodyPr>
          <a:lstStyle/>
          <a:p>
            <a:pPr marL="180000" indent="-457200" algn="ctr"/>
            <a:r>
              <a:rPr lang="ja-JP" altLang="en-US" sz="2000" b="1" dirty="0" smtClean="0"/>
              <a:t>資料２</a:t>
            </a:r>
            <a:endParaRPr lang="ja-JP" altLang="ja-JP" sz="2000" b="1" dirty="0"/>
          </a:p>
        </p:txBody>
      </p:sp>
    </p:spTree>
    <p:extLst>
      <p:ext uri="{BB962C8B-B14F-4D97-AF65-F5344CB8AC3E}">
        <p14:creationId xmlns:p14="http://schemas.microsoft.com/office/powerpoint/2010/main" val="33698414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直線コネクタ 2"/>
          <p:cNvCxnSpPr/>
          <p:nvPr/>
        </p:nvCxnSpPr>
        <p:spPr>
          <a:xfrm>
            <a:off x="179512" y="557972"/>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11" name="正方形/長方形 10"/>
          <p:cNvSpPr/>
          <p:nvPr/>
        </p:nvSpPr>
        <p:spPr>
          <a:xfrm>
            <a:off x="107504" y="692696"/>
            <a:ext cx="8856984" cy="338554"/>
          </a:xfrm>
          <a:prstGeom prst="rect">
            <a:avLst/>
          </a:prstGeom>
        </p:spPr>
        <p:txBody>
          <a:bodyPr wrap="square">
            <a:spAutoFit/>
          </a:bodyPr>
          <a:lstStyle/>
          <a:p>
            <a:r>
              <a:rPr lang="ja-JP" altLang="en-US" sz="1600" b="1" dirty="0"/>
              <a:t>　基本目標⑤：</a:t>
            </a:r>
            <a:r>
              <a:rPr lang="ja-JP" altLang="ja-JP" sz="1600" b="1" dirty="0"/>
              <a:t>都市としての経済機能</a:t>
            </a:r>
            <a:r>
              <a:rPr lang="ja-JP" altLang="en-US" sz="1600" b="1" dirty="0"/>
              <a:t>を</a:t>
            </a:r>
            <a:r>
              <a:rPr lang="ja-JP" altLang="ja-JP" sz="1600" b="1" dirty="0"/>
              <a:t>強化</a:t>
            </a:r>
            <a:r>
              <a:rPr lang="ja-JP" altLang="en-US" sz="1600" b="1" dirty="0"/>
              <a:t>する</a:t>
            </a:r>
            <a:endParaRPr lang="ja-JP" altLang="ja-JP" sz="1600" dirty="0"/>
          </a:p>
        </p:txBody>
      </p:sp>
      <p:sp>
        <p:nvSpPr>
          <p:cNvPr id="14" name="正方形/長方形 13"/>
          <p:cNvSpPr/>
          <p:nvPr/>
        </p:nvSpPr>
        <p:spPr>
          <a:xfrm>
            <a:off x="179512" y="146838"/>
            <a:ext cx="8136904" cy="369332"/>
          </a:xfrm>
          <a:prstGeom prst="rect">
            <a:avLst/>
          </a:prstGeom>
        </p:spPr>
        <p:txBody>
          <a:bodyPr wrap="square">
            <a:spAutoFit/>
          </a:bodyPr>
          <a:lstStyle/>
          <a:p>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別添</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具体的</a:t>
            </a:r>
            <a:r>
              <a:rPr lang="ja-JP" altLang="en-US" dirty="0">
                <a:latin typeface="Meiryo UI" panose="020B0604030504040204" pitchFamily="50" charset="-128"/>
                <a:ea typeface="Meiryo UI" panose="020B0604030504040204" pitchFamily="50" charset="-128"/>
                <a:cs typeface="Meiryo UI" panose="020B0604030504040204" pitchFamily="50" charset="-128"/>
              </a:rPr>
              <a:t>な施策と重要事業評価指標（</a:t>
            </a:r>
            <a:r>
              <a:rPr lang="en-US" altLang="ja-JP" dirty="0">
                <a:latin typeface="Meiryo UI" panose="020B0604030504040204" pitchFamily="50" charset="-128"/>
                <a:ea typeface="Meiryo UI" panose="020B0604030504040204" pitchFamily="50" charset="-128"/>
                <a:cs typeface="Meiryo UI" panose="020B0604030504040204" pitchFamily="50" charset="-128"/>
              </a:rPr>
              <a:t>KPI</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a:t>
            </a:r>
          </a:p>
        </p:txBody>
      </p:sp>
      <p:sp>
        <p:nvSpPr>
          <p:cNvPr id="20" name="正方形/長方形 19"/>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fld id="{C8692C38-0430-4F61-A0D4-4C5C3C1314F7}" type="slidenum">
              <a:rPr lang="ja-JP" altLang="en-US" smtClean="0">
                <a:solidFill>
                  <a:schemeClr val="tx1"/>
                </a:solidFill>
              </a:rPr>
              <a:pPr algn="ctr"/>
              <a:t>9</a:t>
            </a:fld>
            <a:endParaRPr lang="ja-JP" altLang="en-US" dirty="0">
              <a:solidFill>
                <a:schemeClr val="tx1"/>
              </a:solidFill>
            </a:endParaRPr>
          </a:p>
        </p:txBody>
      </p:sp>
      <p:sp>
        <p:nvSpPr>
          <p:cNvPr id="21" name="正方形/長方形 20"/>
          <p:cNvSpPr/>
          <p:nvPr/>
        </p:nvSpPr>
        <p:spPr>
          <a:xfrm>
            <a:off x="395536" y="4581128"/>
            <a:ext cx="8460940" cy="907941"/>
          </a:xfrm>
          <a:prstGeom prst="rect">
            <a:avLst/>
          </a:prstGeom>
        </p:spPr>
        <p:txBody>
          <a:bodyPr wrap="square">
            <a:spAutoFit/>
          </a:bodyPr>
          <a:lstStyle/>
          <a:p>
            <a:pPr marL="180000" indent="-457200" algn="just"/>
            <a:r>
              <a:rPr lang="ja-JP" altLang="en-US" sz="1400" b="1" dirty="0" smtClean="0"/>
              <a:t>○</a:t>
            </a:r>
            <a:r>
              <a:rPr lang="ja-JP" altLang="en-US" sz="1400" b="1" dirty="0"/>
              <a:t>	</a:t>
            </a:r>
            <a:r>
              <a:rPr lang="ja-JP" altLang="en-US" sz="1400" b="1" dirty="0" smtClean="0"/>
              <a:t>　</a:t>
            </a:r>
            <a:r>
              <a:rPr lang="ja-JP" altLang="en-US" sz="1400" b="1" u="sng" dirty="0"/>
              <a:t>次世代がん治療法ＢＮＣＴ地方創生戦略事業</a:t>
            </a:r>
            <a:r>
              <a:rPr lang="en-US" altLang="ja-JP" sz="1400" b="1" dirty="0" smtClean="0"/>
              <a:t>	</a:t>
            </a:r>
            <a:r>
              <a:rPr lang="ja-JP" altLang="en-US" sz="1400" b="1" dirty="0" smtClean="0"/>
              <a:t>　</a:t>
            </a:r>
            <a:r>
              <a:rPr lang="ja-JP" altLang="en-US" sz="1400" u="sng" dirty="0" smtClean="0"/>
              <a:t>（</a:t>
            </a:r>
            <a:r>
              <a:rPr lang="en-US" altLang="ja-JP" sz="1400" u="sng" dirty="0" smtClean="0"/>
              <a:t>800</a:t>
            </a:r>
            <a:r>
              <a:rPr lang="ja-JP" altLang="en-US" sz="1400" u="sng" dirty="0" smtClean="0"/>
              <a:t>）</a:t>
            </a:r>
            <a:r>
              <a:rPr lang="ja-JP" altLang="en-US" sz="1400" dirty="0" smtClean="0"/>
              <a:t>　　　　　　　　　　</a:t>
            </a:r>
            <a:r>
              <a:rPr lang="en-US" altLang="ja-JP" sz="1400" u="sng" dirty="0" smtClean="0"/>
              <a:t>【</a:t>
            </a:r>
            <a:r>
              <a:rPr lang="ja-JP" altLang="en-US" sz="1400" u="sng" dirty="0" smtClean="0"/>
              <a:t>企業版ふるさと納税</a:t>
            </a:r>
            <a:r>
              <a:rPr lang="en-US" altLang="ja-JP" sz="1400" u="sng" dirty="0" smtClean="0"/>
              <a:t>】	</a:t>
            </a:r>
          </a:p>
          <a:p>
            <a:pPr marL="180000" indent="-457200" algn="just"/>
            <a:r>
              <a:rPr lang="ja-JP" altLang="en-US" sz="1400" dirty="0" smtClean="0"/>
              <a:t>　　</a:t>
            </a:r>
            <a:r>
              <a:rPr lang="ja-JP" altLang="en-US" sz="1400" u="sng" dirty="0"/>
              <a:t>大阪発の先進的ながん治療法であるホウ素中性子捕捉療法（</a:t>
            </a:r>
            <a:r>
              <a:rPr lang="en-US" altLang="ja-JP" sz="1400" u="sng" dirty="0"/>
              <a:t>BNCT</a:t>
            </a:r>
            <a:r>
              <a:rPr lang="ja-JP" altLang="en-US" sz="1400" u="sng" dirty="0"/>
              <a:t>）の世界初の医療実用化を見据え、</a:t>
            </a:r>
            <a:r>
              <a:rPr lang="en-US" altLang="ja-JP" sz="1400" u="sng" dirty="0"/>
              <a:t>BNCT</a:t>
            </a:r>
            <a:r>
              <a:rPr lang="ja-JP" altLang="en-US" sz="1400" u="sng" dirty="0"/>
              <a:t>の普及促進に向けた取組みを実施する。</a:t>
            </a:r>
            <a:endParaRPr lang="en-US" altLang="ja-JP" sz="1400" u="sng" dirty="0" smtClean="0"/>
          </a:p>
          <a:p>
            <a:pPr marL="180000" indent="-457200" algn="r"/>
            <a:r>
              <a:rPr lang="ja-JP" altLang="en-US" sz="1100" u="sng" dirty="0" smtClean="0"/>
              <a:t>　</a:t>
            </a:r>
            <a:r>
              <a:rPr lang="en-US" altLang="ja-JP" sz="1100" u="sng" dirty="0" smtClean="0"/>
              <a:t>※</a:t>
            </a:r>
            <a:r>
              <a:rPr lang="ja-JP" altLang="en-US" sz="1100" u="sng" dirty="0" smtClean="0"/>
              <a:t>　地方創生先行型交付金（</a:t>
            </a:r>
            <a:r>
              <a:rPr lang="en-US" altLang="ja-JP" sz="1100" u="sng" dirty="0" smtClean="0"/>
              <a:t>H27</a:t>
            </a:r>
            <a:r>
              <a:rPr lang="ja-JP" altLang="en-US" sz="1100" u="sng" dirty="0" smtClean="0"/>
              <a:t>年度）</a:t>
            </a:r>
            <a:endParaRPr lang="en-US" altLang="ja-JP" sz="1100" u="sng" dirty="0" smtClean="0"/>
          </a:p>
        </p:txBody>
      </p:sp>
      <p:sp>
        <p:nvSpPr>
          <p:cNvPr id="23" name="正方形/長方形 22"/>
          <p:cNvSpPr/>
          <p:nvPr/>
        </p:nvSpPr>
        <p:spPr>
          <a:xfrm>
            <a:off x="773578" y="5589240"/>
            <a:ext cx="7982986" cy="432049"/>
          </a:xfrm>
          <a:prstGeom prst="rect">
            <a:avLst/>
          </a:prstGeom>
          <a:ln>
            <a:prstDash val="sysDot"/>
          </a:ln>
        </p:spPr>
        <p:style>
          <a:lnRef idx="2">
            <a:schemeClr val="dk1"/>
          </a:lnRef>
          <a:fillRef idx="1">
            <a:schemeClr val="lt1"/>
          </a:fillRef>
          <a:effectRef idx="0">
            <a:schemeClr val="dk1"/>
          </a:effectRef>
          <a:fontRef idx="minor">
            <a:schemeClr val="dk1"/>
          </a:fontRef>
        </p:style>
        <p:txBody>
          <a:bodyPr rtlCol="0" anchor="ctr"/>
          <a:lstStyle/>
          <a:p>
            <a:pPr marL="396000" indent="-457200"/>
            <a:r>
              <a:rPr kumimoji="1" lang="en-US" altLang="ja-JP" sz="1200" u="sng" dirty="0" smtClean="0">
                <a:solidFill>
                  <a:schemeClr val="tx1"/>
                </a:solidFill>
              </a:rPr>
              <a:t>KPI</a:t>
            </a:r>
            <a:r>
              <a:rPr lang="ja-JP" altLang="en-US" sz="1200" u="sng" dirty="0" smtClean="0">
                <a:solidFill>
                  <a:schemeClr val="tx1"/>
                </a:solidFill>
              </a:rPr>
              <a:t>：</a:t>
            </a:r>
            <a:r>
              <a:rPr lang="en-US" altLang="ja-JP" sz="1200" u="sng" dirty="0" smtClean="0">
                <a:solidFill>
                  <a:schemeClr val="tx1"/>
                </a:solidFill>
              </a:rPr>
              <a:t>BNCT</a:t>
            </a:r>
            <a:r>
              <a:rPr lang="ja-JP" altLang="en-US" sz="1200" u="sng" dirty="0" smtClean="0">
                <a:solidFill>
                  <a:schemeClr val="tx1"/>
                </a:solidFill>
              </a:rPr>
              <a:t>を</a:t>
            </a:r>
            <a:r>
              <a:rPr lang="ja-JP" altLang="en-US" sz="1200" u="sng" dirty="0">
                <a:solidFill>
                  <a:schemeClr val="tx1"/>
                </a:solidFill>
              </a:rPr>
              <a:t>目的とした来阪人口</a:t>
            </a:r>
            <a:r>
              <a:rPr lang="ja-JP" altLang="en-US" sz="1200" u="sng" dirty="0" smtClean="0">
                <a:solidFill>
                  <a:schemeClr val="tx1"/>
                </a:solidFill>
              </a:rPr>
              <a:t>：</a:t>
            </a:r>
            <a:r>
              <a:rPr lang="en-US" altLang="ja-JP" sz="1200" u="sng" dirty="0" smtClean="0">
                <a:solidFill>
                  <a:schemeClr val="tx1"/>
                </a:solidFill>
              </a:rPr>
              <a:t>450</a:t>
            </a:r>
            <a:r>
              <a:rPr lang="ja-JP" altLang="en-US" sz="1200" u="sng" dirty="0">
                <a:solidFill>
                  <a:schemeClr val="tx1"/>
                </a:solidFill>
              </a:rPr>
              <a:t>人</a:t>
            </a:r>
            <a:r>
              <a:rPr lang="ja-JP" altLang="en-US" sz="1200" u="sng" dirty="0" smtClean="0">
                <a:solidFill>
                  <a:schemeClr val="tx1"/>
                </a:solidFill>
              </a:rPr>
              <a:t> </a:t>
            </a:r>
            <a:r>
              <a:rPr lang="en-US" altLang="ja-JP" sz="1200" u="sng" dirty="0" smtClean="0">
                <a:solidFill>
                  <a:schemeClr val="tx1"/>
                </a:solidFill>
              </a:rPr>
              <a:t>【</a:t>
            </a:r>
            <a:r>
              <a:rPr lang="en-US" altLang="ja-JP" sz="1200" u="sng" dirty="0">
                <a:solidFill>
                  <a:schemeClr val="tx1"/>
                </a:solidFill>
              </a:rPr>
              <a:t>H30.3</a:t>
            </a:r>
            <a:r>
              <a:rPr lang="en-US" altLang="ja-JP" sz="1200" u="sng" dirty="0" smtClean="0">
                <a:solidFill>
                  <a:schemeClr val="tx1"/>
                </a:solidFill>
              </a:rPr>
              <a:t>】</a:t>
            </a:r>
            <a:endParaRPr lang="en-US" altLang="ja-JP" sz="1200" u="sng" dirty="0">
              <a:solidFill>
                <a:schemeClr val="tx1"/>
              </a:solidFill>
            </a:endParaRPr>
          </a:p>
        </p:txBody>
      </p:sp>
      <p:sp>
        <p:nvSpPr>
          <p:cNvPr id="28" name="正方形/長方形 27"/>
          <p:cNvSpPr/>
          <p:nvPr/>
        </p:nvSpPr>
        <p:spPr>
          <a:xfrm>
            <a:off x="179512" y="1104999"/>
            <a:ext cx="8460940" cy="307777"/>
          </a:xfrm>
          <a:prstGeom prst="rect">
            <a:avLst/>
          </a:prstGeom>
        </p:spPr>
        <p:txBody>
          <a:bodyPr wrap="square">
            <a:spAutoFit/>
          </a:bodyPr>
          <a:lstStyle/>
          <a:p>
            <a:pPr marL="180000" indent="-457200"/>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（１）産業の創出・振興（つづき）</a:t>
            </a:r>
            <a:endParaRPr lang="en-US" altLang="ja-JP" sz="1400"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31" name="正方形/長方形 30"/>
          <p:cNvSpPr/>
          <p:nvPr/>
        </p:nvSpPr>
        <p:spPr>
          <a:xfrm>
            <a:off x="395536" y="1412776"/>
            <a:ext cx="8460940" cy="907941"/>
          </a:xfrm>
          <a:prstGeom prst="rect">
            <a:avLst/>
          </a:prstGeom>
        </p:spPr>
        <p:txBody>
          <a:bodyPr wrap="square">
            <a:spAutoFit/>
          </a:bodyPr>
          <a:lstStyle/>
          <a:p>
            <a:pPr marL="180000" indent="-457200" algn="just"/>
            <a:r>
              <a:rPr lang="ja-JP" altLang="en-US" sz="1400" b="1" dirty="0" smtClean="0"/>
              <a:t>○</a:t>
            </a:r>
            <a:r>
              <a:rPr lang="ja-JP" altLang="en-US" sz="1400" b="1" dirty="0"/>
              <a:t>	　成長志向創業者支援</a:t>
            </a:r>
            <a:r>
              <a:rPr lang="ja-JP" altLang="en-US" sz="1400" b="1" dirty="0" smtClean="0"/>
              <a:t>事業</a:t>
            </a:r>
            <a:r>
              <a:rPr lang="en-US" altLang="ja-JP" sz="1400" dirty="0"/>
              <a:t>	</a:t>
            </a:r>
            <a:r>
              <a:rPr lang="en-US" altLang="ja-JP" sz="1400" dirty="0" smtClean="0"/>
              <a:t>	</a:t>
            </a:r>
            <a:r>
              <a:rPr lang="en-US" altLang="ja-JP" sz="1400" dirty="0"/>
              <a:t>	</a:t>
            </a:r>
            <a:r>
              <a:rPr lang="ja-JP" altLang="en-US" sz="1400" dirty="0" smtClean="0"/>
              <a:t>（</a:t>
            </a:r>
            <a:r>
              <a:rPr lang="en-US" altLang="ja-JP" sz="1400" dirty="0" smtClean="0"/>
              <a:t>10,942</a:t>
            </a:r>
            <a:r>
              <a:rPr lang="ja-JP" altLang="en-US" sz="1400" dirty="0" smtClean="0"/>
              <a:t>）</a:t>
            </a:r>
            <a:r>
              <a:rPr lang="en-US" altLang="ja-JP" sz="1400" dirty="0" smtClean="0"/>
              <a:t>	【</a:t>
            </a:r>
            <a:r>
              <a:rPr lang="ja-JP" altLang="en-US" sz="1400" dirty="0" smtClean="0"/>
              <a:t>地方創生推進交付金</a:t>
            </a:r>
            <a:r>
              <a:rPr lang="en-US" altLang="ja-JP" sz="1400" dirty="0" smtClean="0"/>
              <a:t>】</a:t>
            </a:r>
            <a:endParaRPr lang="en-US" altLang="ja-JP" sz="1400" dirty="0"/>
          </a:p>
          <a:p>
            <a:pPr marL="180000" indent="-457200" algn="just"/>
            <a:r>
              <a:rPr lang="ja-JP" altLang="en-US" sz="1400" dirty="0"/>
              <a:t>　　株式上場をめざす成長志向のベンチャー創業者に対し、既に成功した起業家等による個別指導等の支援を実施し、成功者が次の挑戦者を支援するベンチャーエコシステムの構築を促進</a:t>
            </a:r>
            <a:r>
              <a:rPr lang="ja-JP" altLang="en-US" sz="1400" dirty="0" smtClean="0"/>
              <a:t>。　　　　　　</a:t>
            </a:r>
            <a:endParaRPr lang="en-US" altLang="ja-JP" sz="1400" dirty="0" smtClean="0"/>
          </a:p>
          <a:p>
            <a:pPr marL="180000" indent="-457200" algn="r"/>
            <a:r>
              <a:rPr lang="en-US" altLang="ja-JP" sz="1100" dirty="0" smtClean="0"/>
              <a:t>※</a:t>
            </a:r>
            <a:r>
              <a:rPr lang="ja-JP" altLang="en-US" sz="1100" dirty="0"/>
              <a:t>　地方創生先行型交付金（</a:t>
            </a:r>
            <a:r>
              <a:rPr lang="en-US" altLang="ja-JP" sz="1100" dirty="0"/>
              <a:t>H27</a:t>
            </a:r>
            <a:r>
              <a:rPr lang="ja-JP" altLang="en-US" sz="1100" dirty="0"/>
              <a:t>年度</a:t>
            </a:r>
            <a:r>
              <a:rPr lang="ja-JP" altLang="en-US" sz="1100" dirty="0" smtClean="0"/>
              <a:t>）、推進交付金（</a:t>
            </a:r>
            <a:r>
              <a:rPr lang="en-US" altLang="ja-JP" sz="1100" dirty="0" smtClean="0"/>
              <a:t>H28</a:t>
            </a:r>
            <a:r>
              <a:rPr lang="ja-JP" altLang="en-US" sz="1100" dirty="0" smtClean="0"/>
              <a:t>年度）</a:t>
            </a:r>
            <a:endParaRPr lang="en-US" altLang="ja-JP" sz="1100" dirty="0" smtClean="0"/>
          </a:p>
        </p:txBody>
      </p:sp>
      <p:sp>
        <p:nvSpPr>
          <p:cNvPr id="32" name="正方形/長方形 31"/>
          <p:cNvSpPr/>
          <p:nvPr/>
        </p:nvSpPr>
        <p:spPr>
          <a:xfrm>
            <a:off x="773579" y="2361072"/>
            <a:ext cx="7992888" cy="851904"/>
          </a:xfrm>
          <a:prstGeom prst="rect">
            <a:avLst/>
          </a:prstGeom>
          <a:ln>
            <a:prstDash val="sysDot"/>
          </a:ln>
        </p:spPr>
        <p:style>
          <a:lnRef idx="2">
            <a:schemeClr val="dk1"/>
          </a:lnRef>
          <a:fillRef idx="1">
            <a:schemeClr val="lt1"/>
          </a:fillRef>
          <a:effectRef idx="0">
            <a:schemeClr val="dk1"/>
          </a:effectRef>
          <a:fontRef idx="minor">
            <a:schemeClr val="dk1"/>
          </a:fontRef>
        </p:style>
        <p:txBody>
          <a:bodyPr rtlCol="0" anchor="ctr"/>
          <a:lstStyle/>
          <a:p>
            <a:pPr marL="396000" indent="-457200"/>
            <a:r>
              <a:rPr kumimoji="1" lang="en-US" altLang="ja-JP" sz="1200" dirty="0" smtClean="0">
                <a:solidFill>
                  <a:schemeClr val="tx1"/>
                </a:solidFill>
              </a:rPr>
              <a:t>KPI</a:t>
            </a:r>
            <a:r>
              <a:rPr lang="ja-JP" altLang="en-US" sz="1200" dirty="0" smtClean="0">
                <a:solidFill>
                  <a:schemeClr val="tx1"/>
                </a:solidFill>
              </a:rPr>
              <a:t>：支援</a:t>
            </a:r>
            <a:r>
              <a:rPr lang="ja-JP" altLang="en-US" sz="1200" dirty="0">
                <a:solidFill>
                  <a:schemeClr val="tx1"/>
                </a:solidFill>
              </a:rPr>
              <a:t>対象：</a:t>
            </a:r>
            <a:r>
              <a:rPr lang="en-US" altLang="ja-JP" sz="1200" dirty="0">
                <a:solidFill>
                  <a:schemeClr val="tx1"/>
                </a:solidFill>
              </a:rPr>
              <a:t>20</a:t>
            </a:r>
            <a:r>
              <a:rPr lang="ja-JP" altLang="en-US" sz="1200" dirty="0">
                <a:solidFill>
                  <a:schemeClr val="tx1"/>
                </a:solidFill>
              </a:rPr>
              <a:t>社以上／年（３年まで継続支援が可能）</a:t>
            </a:r>
          </a:p>
          <a:p>
            <a:pPr marL="396000" indent="-457200"/>
            <a:r>
              <a:rPr lang="ja-JP" altLang="en-US" sz="1200" dirty="0" smtClean="0">
                <a:solidFill>
                  <a:schemeClr val="tx1"/>
                </a:solidFill>
              </a:rPr>
              <a:t>　　　　プログラム</a:t>
            </a:r>
            <a:r>
              <a:rPr lang="ja-JP" altLang="en-US" sz="1200" dirty="0">
                <a:solidFill>
                  <a:schemeClr val="tx1"/>
                </a:solidFill>
              </a:rPr>
              <a:t>を継続：</a:t>
            </a:r>
            <a:r>
              <a:rPr lang="en-US" altLang="ja-JP" sz="1200" dirty="0">
                <a:solidFill>
                  <a:schemeClr val="tx1"/>
                </a:solidFill>
              </a:rPr>
              <a:t>12</a:t>
            </a:r>
            <a:r>
              <a:rPr lang="ja-JP" altLang="en-US" sz="1200" dirty="0">
                <a:solidFill>
                  <a:schemeClr val="tx1"/>
                </a:solidFill>
              </a:rPr>
              <a:t>社以上／年</a:t>
            </a:r>
          </a:p>
          <a:p>
            <a:pPr marL="396000" indent="-457200"/>
            <a:r>
              <a:rPr lang="ja-JP" altLang="en-US" sz="1200" dirty="0" smtClean="0">
                <a:solidFill>
                  <a:schemeClr val="tx1"/>
                </a:solidFill>
              </a:rPr>
              <a:t>　　　　支援</a:t>
            </a:r>
            <a:r>
              <a:rPr lang="ja-JP" altLang="en-US" sz="1200" dirty="0">
                <a:solidFill>
                  <a:schemeClr val="tx1"/>
                </a:solidFill>
              </a:rPr>
              <a:t>対象（先行型交付金活用事業を含む。）のうち１／５以上が支援開始から３年以内に上場等（上場・上場準備・</a:t>
            </a:r>
            <a:r>
              <a:rPr lang="en-US" altLang="ja-JP" sz="1200" dirty="0">
                <a:solidFill>
                  <a:schemeClr val="tx1"/>
                </a:solidFill>
              </a:rPr>
              <a:t>M&amp;A</a:t>
            </a:r>
            <a:r>
              <a:rPr lang="ja-JP" altLang="en-US" sz="1200" dirty="0">
                <a:solidFill>
                  <a:schemeClr val="tx1"/>
                </a:solidFill>
              </a:rPr>
              <a:t>等）を</a:t>
            </a:r>
            <a:r>
              <a:rPr lang="ja-JP" altLang="en-US" sz="1200" dirty="0" smtClean="0">
                <a:solidFill>
                  <a:schemeClr val="tx1"/>
                </a:solidFill>
              </a:rPr>
              <a:t>達成</a:t>
            </a:r>
            <a:r>
              <a:rPr lang="ja-JP" altLang="en-US" sz="1200" u="sng" dirty="0" smtClean="0">
                <a:solidFill>
                  <a:schemeClr val="tx1"/>
                </a:solidFill>
              </a:rPr>
              <a:t>：５件 </a:t>
            </a:r>
            <a:r>
              <a:rPr lang="en-US" altLang="ja-JP" sz="1200" u="sng" dirty="0" smtClean="0">
                <a:solidFill>
                  <a:schemeClr val="tx1"/>
                </a:solidFill>
              </a:rPr>
              <a:t>【H30.3</a:t>
            </a:r>
            <a:r>
              <a:rPr lang="en-US" altLang="ja-JP" sz="1200" u="sng" dirty="0">
                <a:solidFill>
                  <a:schemeClr val="tx1"/>
                </a:solidFill>
              </a:rPr>
              <a:t>】</a:t>
            </a:r>
            <a:endParaRPr lang="ja-JP" altLang="en-US" sz="1200" u="sng" dirty="0" smtClean="0">
              <a:solidFill>
                <a:schemeClr val="tx1"/>
              </a:solidFill>
            </a:endParaRPr>
          </a:p>
        </p:txBody>
      </p:sp>
      <p:sp>
        <p:nvSpPr>
          <p:cNvPr id="33" name="正方形/長方形 32"/>
          <p:cNvSpPr/>
          <p:nvPr/>
        </p:nvSpPr>
        <p:spPr>
          <a:xfrm>
            <a:off x="395536" y="3356992"/>
            <a:ext cx="8460940" cy="692497"/>
          </a:xfrm>
          <a:prstGeom prst="rect">
            <a:avLst/>
          </a:prstGeom>
        </p:spPr>
        <p:txBody>
          <a:bodyPr wrap="square">
            <a:spAutoFit/>
          </a:bodyPr>
          <a:lstStyle/>
          <a:p>
            <a:pPr marL="180000" indent="-457200" algn="just"/>
            <a:r>
              <a:rPr lang="ja-JP" altLang="en-US" sz="1400" b="1" dirty="0" smtClean="0"/>
              <a:t>○</a:t>
            </a:r>
            <a:r>
              <a:rPr lang="ja-JP" altLang="en-US" sz="1400" b="1" dirty="0"/>
              <a:t>	</a:t>
            </a:r>
            <a:r>
              <a:rPr lang="ja-JP" altLang="en-US" sz="1400" b="1" dirty="0" smtClean="0"/>
              <a:t>　医療</a:t>
            </a:r>
            <a:r>
              <a:rPr lang="ja-JP" altLang="en-US" sz="1400" b="1" dirty="0"/>
              <a:t>機器研究開発支援</a:t>
            </a:r>
            <a:r>
              <a:rPr lang="ja-JP" altLang="en-US" sz="1400" b="1" dirty="0" smtClean="0"/>
              <a:t>事業</a:t>
            </a:r>
            <a:r>
              <a:rPr lang="en-US" altLang="ja-JP" sz="1400" b="1" dirty="0" smtClean="0"/>
              <a:t>			</a:t>
            </a:r>
            <a:r>
              <a:rPr lang="ja-JP" altLang="en-US" sz="1400" b="1" dirty="0" smtClean="0"/>
              <a:t>　</a:t>
            </a:r>
            <a:r>
              <a:rPr lang="ja-JP" altLang="en-US" sz="1400" dirty="0" smtClean="0"/>
              <a:t>（</a:t>
            </a:r>
            <a:r>
              <a:rPr lang="en-US" altLang="ja-JP" sz="1400" dirty="0"/>
              <a:t>7</a:t>
            </a:r>
            <a:r>
              <a:rPr lang="en-US" altLang="ja-JP" sz="1400" dirty="0" smtClean="0"/>
              <a:t>,048</a:t>
            </a:r>
            <a:r>
              <a:rPr lang="ja-JP" altLang="en-US" sz="1400" dirty="0" smtClean="0"/>
              <a:t>）</a:t>
            </a:r>
            <a:r>
              <a:rPr lang="en-US" altLang="ja-JP" sz="1400" dirty="0" smtClean="0"/>
              <a:t>	【</a:t>
            </a:r>
            <a:r>
              <a:rPr lang="ja-JP" altLang="en-US" sz="1400" dirty="0" smtClean="0"/>
              <a:t>地方創生推進交付金</a:t>
            </a:r>
            <a:r>
              <a:rPr lang="en-US" altLang="ja-JP" sz="1400" dirty="0" smtClean="0"/>
              <a:t>】</a:t>
            </a:r>
            <a:endParaRPr lang="en-US" altLang="ja-JP" sz="1400" dirty="0"/>
          </a:p>
          <a:p>
            <a:pPr marL="180000" indent="-457200" algn="just"/>
            <a:r>
              <a:rPr lang="ja-JP" altLang="en-US" sz="1400" dirty="0" smtClean="0"/>
              <a:t>　　</a:t>
            </a:r>
            <a:r>
              <a:rPr lang="ja-JP" altLang="en-US" sz="1400" dirty="0"/>
              <a:t>医療機器分野において事業化をめざす中小企業の試作品開発・試験評価段階における経費について支援</a:t>
            </a:r>
            <a:r>
              <a:rPr lang="ja-JP" altLang="en-US" sz="1400" dirty="0" smtClean="0"/>
              <a:t>。</a:t>
            </a:r>
            <a:endParaRPr lang="en-US" altLang="ja-JP" sz="1100" dirty="0" smtClean="0"/>
          </a:p>
          <a:p>
            <a:pPr marL="180000" indent="-457200" algn="r"/>
            <a:r>
              <a:rPr lang="ja-JP" altLang="en-US" sz="1100" dirty="0"/>
              <a:t>　</a:t>
            </a:r>
            <a:r>
              <a:rPr lang="en-US" altLang="ja-JP" sz="1100" dirty="0"/>
              <a:t>※</a:t>
            </a:r>
            <a:r>
              <a:rPr lang="ja-JP" altLang="en-US" sz="1100" dirty="0"/>
              <a:t>　地方創生先行型交付金（</a:t>
            </a:r>
            <a:r>
              <a:rPr lang="en-US" altLang="ja-JP" sz="1100" dirty="0"/>
              <a:t>H27</a:t>
            </a:r>
            <a:r>
              <a:rPr lang="ja-JP" altLang="en-US" sz="1100" dirty="0"/>
              <a:t>年度</a:t>
            </a:r>
            <a:r>
              <a:rPr lang="ja-JP" altLang="en-US" sz="1100" dirty="0" smtClean="0"/>
              <a:t>）、推進交付金（</a:t>
            </a:r>
            <a:r>
              <a:rPr lang="en-US" altLang="ja-JP" sz="1100" dirty="0" smtClean="0"/>
              <a:t>H28</a:t>
            </a:r>
            <a:r>
              <a:rPr lang="ja-JP" altLang="en-US" sz="1100" dirty="0" smtClean="0"/>
              <a:t>年度）</a:t>
            </a:r>
            <a:endParaRPr lang="en-US" altLang="ja-JP" sz="1100" dirty="0" smtClean="0"/>
          </a:p>
        </p:txBody>
      </p:sp>
      <p:sp>
        <p:nvSpPr>
          <p:cNvPr id="34" name="正方形/長方形 33"/>
          <p:cNvSpPr/>
          <p:nvPr/>
        </p:nvSpPr>
        <p:spPr>
          <a:xfrm>
            <a:off x="773578" y="4066764"/>
            <a:ext cx="7982986" cy="324036"/>
          </a:xfrm>
          <a:prstGeom prst="rect">
            <a:avLst/>
          </a:prstGeom>
          <a:ln>
            <a:prstDash val="sysDot"/>
          </a:ln>
        </p:spPr>
        <p:style>
          <a:lnRef idx="2">
            <a:schemeClr val="dk1"/>
          </a:lnRef>
          <a:fillRef idx="1">
            <a:schemeClr val="lt1"/>
          </a:fillRef>
          <a:effectRef idx="0">
            <a:schemeClr val="dk1"/>
          </a:effectRef>
          <a:fontRef idx="minor">
            <a:schemeClr val="dk1"/>
          </a:fontRef>
        </p:style>
        <p:txBody>
          <a:bodyPr rtlCol="0" anchor="ctr"/>
          <a:lstStyle/>
          <a:p>
            <a:pPr marL="396000" indent="-457200"/>
            <a:r>
              <a:rPr kumimoji="1" lang="en-US" altLang="ja-JP" sz="1200" dirty="0" smtClean="0">
                <a:solidFill>
                  <a:schemeClr val="tx1"/>
                </a:solidFill>
              </a:rPr>
              <a:t>KPI</a:t>
            </a:r>
            <a:r>
              <a:rPr lang="ja-JP" altLang="en-US" sz="1200" dirty="0" smtClean="0">
                <a:solidFill>
                  <a:schemeClr val="tx1"/>
                </a:solidFill>
              </a:rPr>
              <a:t>：成功</a:t>
            </a:r>
            <a:r>
              <a:rPr lang="ja-JP" altLang="en-US" sz="1200" dirty="0">
                <a:solidFill>
                  <a:schemeClr val="tx1"/>
                </a:solidFill>
              </a:rPr>
              <a:t>事例の総合展示会等での発表</a:t>
            </a:r>
            <a:r>
              <a:rPr lang="ja-JP" altLang="en-US" sz="1200" dirty="0" smtClean="0">
                <a:solidFill>
                  <a:schemeClr val="tx1"/>
                </a:solidFill>
              </a:rPr>
              <a:t>件数</a:t>
            </a:r>
            <a:r>
              <a:rPr lang="ja-JP" altLang="en-US" sz="1200" dirty="0">
                <a:solidFill>
                  <a:schemeClr val="tx1"/>
                </a:solidFill>
              </a:rPr>
              <a:t>：</a:t>
            </a:r>
            <a:r>
              <a:rPr lang="ja-JP" altLang="en-US" sz="1200" dirty="0" smtClean="0">
                <a:solidFill>
                  <a:schemeClr val="tx1"/>
                </a:solidFill>
              </a:rPr>
              <a:t>９件 </a:t>
            </a:r>
            <a:r>
              <a:rPr lang="en-US" altLang="ja-JP" sz="1200" dirty="0" smtClean="0">
                <a:solidFill>
                  <a:schemeClr val="tx1"/>
                </a:solidFill>
              </a:rPr>
              <a:t>【</a:t>
            </a:r>
            <a:r>
              <a:rPr lang="en-US" altLang="ja-JP" sz="1200" dirty="0">
                <a:solidFill>
                  <a:schemeClr val="tx1"/>
                </a:solidFill>
              </a:rPr>
              <a:t>H30.3】</a:t>
            </a:r>
            <a:endParaRPr lang="ja-JP" altLang="en-US" sz="1200" dirty="0">
              <a:solidFill>
                <a:schemeClr val="tx1"/>
              </a:solidFill>
            </a:endParaRPr>
          </a:p>
        </p:txBody>
      </p:sp>
    </p:spTree>
    <p:extLst>
      <p:ext uri="{BB962C8B-B14F-4D97-AF65-F5344CB8AC3E}">
        <p14:creationId xmlns:p14="http://schemas.microsoft.com/office/powerpoint/2010/main" val="25049165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直線コネクタ 2"/>
          <p:cNvCxnSpPr/>
          <p:nvPr/>
        </p:nvCxnSpPr>
        <p:spPr>
          <a:xfrm>
            <a:off x="179512" y="557972"/>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11" name="正方形/長方形 10"/>
          <p:cNvSpPr/>
          <p:nvPr/>
        </p:nvSpPr>
        <p:spPr>
          <a:xfrm>
            <a:off x="107504" y="692696"/>
            <a:ext cx="8856984" cy="338554"/>
          </a:xfrm>
          <a:prstGeom prst="rect">
            <a:avLst/>
          </a:prstGeom>
        </p:spPr>
        <p:txBody>
          <a:bodyPr wrap="square">
            <a:spAutoFit/>
          </a:bodyPr>
          <a:lstStyle/>
          <a:p>
            <a:r>
              <a:rPr lang="ja-JP" altLang="en-US" sz="1600" b="1" dirty="0"/>
              <a:t>　基本目標⑤：</a:t>
            </a:r>
            <a:r>
              <a:rPr lang="ja-JP" altLang="ja-JP" sz="1600" b="1" dirty="0"/>
              <a:t>都市としての経済機能</a:t>
            </a:r>
            <a:r>
              <a:rPr lang="ja-JP" altLang="en-US" sz="1600" b="1" dirty="0"/>
              <a:t>を</a:t>
            </a:r>
            <a:r>
              <a:rPr lang="ja-JP" altLang="ja-JP" sz="1600" b="1" dirty="0"/>
              <a:t>強化</a:t>
            </a:r>
            <a:r>
              <a:rPr lang="ja-JP" altLang="en-US" sz="1600" b="1" dirty="0"/>
              <a:t>する</a:t>
            </a:r>
            <a:endParaRPr lang="ja-JP" altLang="ja-JP" sz="1600" dirty="0"/>
          </a:p>
        </p:txBody>
      </p:sp>
      <p:sp>
        <p:nvSpPr>
          <p:cNvPr id="14" name="正方形/長方形 13"/>
          <p:cNvSpPr/>
          <p:nvPr/>
        </p:nvSpPr>
        <p:spPr>
          <a:xfrm>
            <a:off x="179512" y="146838"/>
            <a:ext cx="8136904" cy="369332"/>
          </a:xfrm>
          <a:prstGeom prst="rect">
            <a:avLst/>
          </a:prstGeom>
        </p:spPr>
        <p:txBody>
          <a:bodyPr wrap="square">
            <a:spAutoFit/>
          </a:bodyPr>
          <a:lstStyle/>
          <a:p>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別添</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具体的</a:t>
            </a:r>
            <a:r>
              <a:rPr lang="ja-JP" altLang="en-US" dirty="0">
                <a:latin typeface="Meiryo UI" panose="020B0604030504040204" pitchFamily="50" charset="-128"/>
                <a:ea typeface="Meiryo UI" panose="020B0604030504040204" pitchFamily="50" charset="-128"/>
                <a:cs typeface="Meiryo UI" panose="020B0604030504040204" pitchFamily="50" charset="-128"/>
              </a:rPr>
              <a:t>な施策と重要事業評価指標（</a:t>
            </a:r>
            <a:r>
              <a:rPr lang="en-US" altLang="ja-JP" dirty="0">
                <a:latin typeface="Meiryo UI" panose="020B0604030504040204" pitchFamily="50" charset="-128"/>
                <a:ea typeface="Meiryo UI" panose="020B0604030504040204" pitchFamily="50" charset="-128"/>
                <a:cs typeface="Meiryo UI" panose="020B0604030504040204" pitchFamily="50" charset="-128"/>
              </a:rPr>
              <a:t>KPI</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a:t>
            </a:r>
          </a:p>
        </p:txBody>
      </p:sp>
      <p:sp>
        <p:nvSpPr>
          <p:cNvPr id="20" name="正方形/長方形 19"/>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fld id="{C8692C38-0430-4F61-A0D4-4C5C3C1314F7}" type="slidenum">
              <a:rPr lang="ja-JP" altLang="en-US" smtClean="0">
                <a:solidFill>
                  <a:schemeClr val="tx1"/>
                </a:solidFill>
              </a:rPr>
              <a:pPr algn="ctr"/>
              <a:t>10</a:t>
            </a:fld>
            <a:endParaRPr lang="ja-JP" altLang="en-US" dirty="0">
              <a:solidFill>
                <a:schemeClr val="tx1"/>
              </a:solidFill>
            </a:endParaRPr>
          </a:p>
        </p:txBody>
      </p:sp>
      <p:sp>
        <p:nvSpPr>
          <p:cNvPr id="27" name="正方形/長方形 26"/>
          <p:cNvSpPr/>
          <p:nvPr/>
        </p:nvSpPr>
        <p:spPr>
          <a:xfrm>
            <a:off x="395538" y="5066600"/>
            <a:ext cx="8460940" cy="738664"/>
          </a:xfrm>
          <a:prstGeom prst="rect">
            <a:avLst/>
          </a:prstGeom>
        </p:spPr>
        <p:txBody>
          <a:bodyPr wrap="square">
            <a:spAutoFit/>
          </a:bodyPr>
          <a:lstStyle/>
          <a:p>
            <a:pPr marL="180000" indent="-457200" algn="just"/>
            <a:r>
              <a:rPr lang="ja-JP" altLang="en-US" sz="1400" b="1" dirty="0" smtClean="0"/>
              <a:t>○</a:t>
            </a:r>
            <a:r>
              <a:rPr lang="ja-JP" altLang="en-US" sz="1400" b="1" dirty="0"/>
              <a:t>	　</a:t>
            </a:r>
            <a:r>
              <a:rPr lang="ja-JP" altLang="en-US" sz="1400" b="1" dirty="0" smtClean="0"/>
              <a:t>大阪産（もん）グローバルブランド化促進事業</a:t>
            </a:r>
            <a:r>
              <a:rPr lang="en-US" altLang="ja-JP" sz="1400" dirty="0"/>
              <a:t>	</a:t>
            </a:r>
            <a:r>
              <a:rPr lang="ja-JP" altLang="en-US" sz="1400" dirty="0" smtClean="0"/>
              <a:t>（</a:t>
            </a:r>
            <a:r>
              <a:rPr lang="en-US" altLang="ja-JP" sz="1400" dirty="0" smtClean="0"/>
              <a:t>10,998</a:t>
            </a:r>
            <a:r>
              <a:rPr lang="ja-JP" altLang="en-US" sz="1400" dirty="0" smtClean="0"/>
              <a:t>）</a:t>
            </a:r>
            <a:r>
              <a:rPr lang="en-US" altLang="ja-JP" sz="1400" dirty="0" smtClean="0"/>
              <a:t>	【</a:t>
            </a:r>
            <a:r>
              <a:rPr lang="ja-JP" altLang="en-US" sz="1400" dirty="0" smtClean="0"/>
              <a:t>地方創生推進交付金</a:t>
            </a:r>
            <a:r>
              <a:rPr lang="en-US" altLang="ja-JP" sz="1400" dirty="0" smtClean="0"/>
              <a:t>】</a:t>
            </a:r>
            <a:endParaRPr lang="en-US" altLang="ja-JP" sz="1400" dirty="0"/>
          </a:p>
          <a:p>
            <a:pPr marL="180000" indent="-457200" algn="just"/>
            <a:r>
              <a:rPr lang="ja-JP" altLang="en-US" sz="1400" dirty="0"/>
              <a:t>　　農林水産事業者と食品産業、飲食事業者等が連携し、大阪産（もん）のＰＲ・販路拡大等を促進することにより、グローバルブランド化を進める</a:t>
            </a:r>
            <a:r>
              <a:rPr lang="ja-JP" altLang="en-US" sz="1400" dirty="0" smtClean="0"/>
              <a:t>。　　　　　　　　　　　　　　　</a:t>
            </a:r>
            <a:r>
              <a:rPr lang="ja-JP" altLang="en-US" sz="1100" dirty="0"/>
              <a:t>　</a:t>
            </a:r>
            <a:r>
              <a:rPr lang="en-US" altLang="ja-JP" sz="1100" dirty="0"/>
              <a:t>※</a:t>
            </a:r>
            <a:r>
              <a:rPr lang="ja-JP" altLang="en-US" sz="1100" dirty="0"/>
              <a:t>　地方創生先行型交付金（</a:t>
            </a:r>
            <a:r>
              <a:rPr lang="en-US" altLang="ja-JP" sz="1100" dirty="0"/>
              <a:t>H27</a:t>
            </a:r>
            <a:r>
              <a:rPr lang="ja-JP" altLang="en-US" sz="1100" dirty="0"/>
              <a:t>年度</a:t>
            </a:r>
            <a:r>
              <a:rPr lang="ja-JP" altLang="en-US" sz="1100" dirty="0" smtClean="0"/>
              <a:t>）、推進交付金（</a:t>
            </a:r>
            <a:r>
              <a:rPr lang="en-US" altLang="ja-JP" sz="1100" dirty="0" smtClean="0"/>
              <a:t>H28</a:t>
            </a:r>
            <a:r>
              <a:rPr lang="ja-JP" altLang="en-US" sz="1100" dirty="0" smtClean="0"/>
              <a:t>年度）</a:t>
            </a:r>
            <a:endParaRPr lang="en-US" altLang="ja-JP" sz="1100" dirty="0"/>
          </a:p>
        </p:txBody>
      </p:sp>
      <p:sp>
        <p:nvSpPr>
          <p:cNvPr id="28" name="正方形/長方形 27"/>
          <p:cNvSpPr/>
          <p:nvPr/>
        </p:nvSpPr>
        <p:spPr>
          <a:xfrm>
            <a:off x="773578" y="5805264"/>
            <a:ext cx="7982988" cy="576064"/>
          </a:xfrm>
          <a:prstGeom prst="rect">
            <a:avLst/>
          </a:prstGeom>
          <a:noFill/>
          <a:ln>
            <a:prstDash val="sysDot"/>
          </a:ln>
        </p:spPr>
        <p:style>
          <a:lnRef idx="2">
            <a:schemeClr val="dk1"/>
          </a:lnRef>
          <a:fillRef idx="1">
            <a:schemeClr val="lt1"/>
          </a:fillRef>
          <a:effectRef idx="0">
            <a:schemeClr val="dk1"/>
          </a:effectRef>
          <a:fontRef idx="minor">
            <a:schemeClr val="dk1"/>
          </a:fontRef>
        </p:style>
        <p:txBody>
          <a:bodyPr rtlCol="0" anchor="ctr"/>
          <a:lstStyle/>
          <a:p>
            <a:pPr marL="396000" indent="-457200"/>
            <a:r>
              <a:rPr kumimoji="1" lang="en-US" altLang="ja-JP" sz="1200" dirty="0" smtClean="0">
                <a:solidFill>
                  <a:schemeClr val="tx1"/>
                </a:solidFill>
              </a:rPr>
              <a:t>KPI</a:t>
            </a:r>
            <a:r>
              <a:rPr lang="ja-JP" altLang="en-US" sz="1200" dirty="0" smtClean="0">
                <a:solidFill>
                  <a:schemeClr val="tx1"/>
                </a:solidFill>
              </a:rPr>
              <a:t>：大阪産</a:t>
            </a:r>
            <a:r>
              <a:rPr lang="en-US" altLang="ja-JP" sz="1200" dirty="0">
                <a:solidFill>
                  <a:schemeClr val="tx1"/>
                </a:solidFill>
              </a:rPr>
              <a:t>(</a:t>
            </a:r>
            <a:r>
              <a:rPr lang="ja-JP" altLang="en-US" sz="1200" dirty="0">
                <a:solidFill>
                  <a:schemeClr val="tx1"/>
                </a:solidFill>
              </a:rPr>
              <a:t>もん</a:t>
            </a:r>
            <a:r>
              <a:rPr lang="en-US" altLang="ja-JP" sz="1200" dirty="0">
                <a:solidFill>
                  <a:schemeClr val="tx1"/>
                </a:solidFill>
              </a:rPr>
              <a:t>)</a:t>
            </a:r>
            <a:r>
              <a:rPr lang="ja-JP" altLang="en-US" sz="1200" dirty="0">
                <a:solidFill>
                  <a:schemeClr val="tx1"/>
                </a:solidFill>
              </a:rPr>
              <a:t>率先</a:t>
            </a:r>
            <a:r>
              <a:rPr lang="ja-JP" altLang="en-US" sz="1200" dirty="0" smtClean="0">
                <a:solidFill>
                  <a:schemeClr val="tx1"/>
                </a:solidFill>
              </a:rPr>
              <a:t>購入率：</a:t>
            </a:r>
            <a:r>
              <a:rPr lang="en-US" altLang="ja-JP" sz="1200" dirty="0" smtClean="0">
                <a:solidFill>
                  <a:schemeClr val="tx1"/>
                </a:solidFill>
              </a:rPr>
              <a:t>51.0</a:t>
            </a:r>
            <a:r>
              <a:rPr lang="ja-JP" altLang="en-US" sz="1200" dirty="0" smtClean="0">
                <a:solidFill>
                  <a:schemeClr val="tx1"/>
                </a:solidFill>
              </a:rPr>
              <a:t>％ </a:t>
            </a:r>
            <a:r>
              <a:rPr lang="en-US" altLang="zh-TW" sz="1200" dirty="0">
                <a:solidFill>
                  <a:schemeClr val="tx1"/>
                </a:solidFill>
              </a:rPr>
              <a:t>【H30.3】 </a:t>
            </a:r>
            <a:r>
              <a:rPr lang="ja-JP" altLang="en-US" sz="1200" dirty="0" smtClean="0">
                <a:solidFill>
                  <a:schemeClr val="tx1"/>
                </a:solidFill>
              </a:rPr>
              <a:t>　　</a:t>
            </a:r>
            <a:r>
              <a:rPr lang="zh-TW" altLang="en-US" sz="1200" dirty="0" smtClean="0">
                <a:solidFill>
                  <a:schemeClr val="tx1"/>
                </a:solidFill>
              </a:rPr>
              <a:t>（</a:t>
            </a:r>
            <a:r>
              <a:rPr lang="zh-TW" altLang="en-US" sz="1200" dirty="0">
                <a:solidFill>
                  <a:schemeClr val="tx1"/>
                </a:solidFill>
              </a:rPr>
              <a:t>参考）</a:t>
            </a:r>
            <a:r>
              <a:rPr lang="en-US" altLang="zh-TW" sz="1200" dirty="0">
                <a:solidFill>
                  <a:schemeClr val="tx1"/>
                </a:solidFill>
              </a:rPr>
              <a:t>H26</a:t>
            </a:r>
            <a:r>
              <a:rPr lang="zh-TW" altLang="en-US" sz="1200" dirty="0">
                <a:solidFill>
                  <a:schemeClr val="tx1"/>
                </a:solidFill>
              </a:rPr>
              <a:t>実績：</a:t>
            </a:r>
            <a:r>
              <a:rPr lang="en-US" altLang="zh-TW" sz="1200" dirty="0">
                <a:solidFill>
                  <a:schemeClr val="tx1"/>
                </a:solidFill>
              </a:rPr>
              <a:t>48.6</a:t>
            </a:r>
            <a:r>
              <a:rPr lang="zh-TW" altLang="en-US" sz="1200" dirty="0">
                <a:solidFill>
                  <a:schemeClr val="tx1"/>
                </a:solidFill>
              </a:rPr>
              <a:t>％ </a:t>
            </a:r>
            <a:r>
              <a:rPr lang="ja-JP" altLang="en-US" sz="1200" dirty="0" smtClean="0">
                <a:solidFill>
                  <a:schemeClr val="tx1"/>
                </a:solidFill>
              </a:rPr>
              <a:t>　　</a:t>
            </a:r>
            <a:r>
              <a:rPr lang="en-US" altLang="zh-TW" sz="1200" dirty="0" smtClean="0">
                <a:solidFill>
                  <a:schemeClr val="tx1"/>
                </a:solidFill>
              </a:rPr>
              <a:t>H27</a:t>
            </a:r>
            <a:r>
              <a:rPr lang="zh-TW" altLang="en-US" sz="1200" dirty="0">
                <a:solidFill>
                  <a:schemeClr val="tx1"/>
                </a:solidFill>
              </a:rPr>
              <a:t>実績：</a:t>
            </a:r>
            <a:r>
              <a:rPr lang="en-US" altLang="zh-TW" sz="1200" dirty="0" smtClean="0">
                <a:solidFill>
                  <a:schemeClr val="tx1"/>
                </a:solidFill>
              </a:rPr>
              <a:t>48.4</a:t>
            </a:r>
            <a:r>
              <a:rPr lang="zh-TW" altLang="en-US" sz="1200" dirty="0" smtClean="0">
                <a:solidFill>
                  <a:schemeClr val="tx1"/>
                </a:solidFill>
              </a:rPr>
              <a:t>％</a:t>
            </a:r>
            <a:endParaRPr lang="en-US" altLang="zh-TW" sz="1200" dirty="0" smtClean="0">
              <a:solidFill>
                <a:schemeClr val="tx1"/>
              </a:solidFill>
            </a:endParaRPr>
          </a:p>
          <a:p>
            <a:pPr marL="396000" indent="-457200"/>
            <a:r>
              <a:rPr lang="ja-JP" altLang="en-US" sz="1200" dirty="0">
                <a:solidFill>
                  <a:schemeClr val="tx1"/>
                </a:solidFill>
              </a:rPr>
              <a:t>　</a:t>
            </a:r>
            <a:r>
              <a:rPr lang="ja-JP" altLang="en-US" sz="1200" dirty="0" smtClean="0">
                <a:solidFill>
                  <a:schemeClr val="tx1"/>
                </a:solidFill>
              </a:rPr>
              <a:t>　　</a:t>
            </a:r>
            <a:r>
              <a:rPr lang="ja-JP" altLang="en-US" sz="1200" u="sng" dirty="0" smtClean="0">
                <a:solidFill>
                  <a:schemeClr val="tx1"/>
                </a:solidFill>
              </a:rPr>
              <a:t>　出展事業者の商談数（１事業者あたり）：</a:t>
            </a:r>
            <a:r>
              <a:rPr lang="en-US" altLang="ja-JP" sz="1200" u="sng" dirty="0" smtClean="0">
                <a:solidFill>
                  <a:schemeClr val="tx1"/>
                </a:solidFill>
              </a:rPr>
              <a:t>15</a:t>
            </a:r>
            <a:r>
              <a:rPr lang="ja-JP" altLang="en-US" sz="1200" u="sng" dirty="0" smtClean="0">
                <a:solidFill>
                  <a:schemeClr val="tx1"/>
                </a:solidFill>
              </a:rPr>
              <a:t>件 </a:t>
            </a:r>
            <a:r>
              <a:rPr lang="en-US" altLang="ja-JP" sz="1200" u="sng" dirty="0" smtClean="0">
                <a:solidFill>
                  <a:schemeClr val="tx1"/>
                </a:solidFill>
              </a:rPr>
              <a:t>【H30.3】</a:t>
            </a:r>
          </a:p>
        </p:txBody>
      </p:sp>
      <p:sp>
        <p:nvSpPr>
          <p:cNvPr id="29" name="正方形/長方形 28"/>
          <p:cNvSpPr/>
          <p:nvPr/>
        </p:nvSpPr>
        <p:spPr>
          <a:xfrm>
            <a:off x="179514" y="3289772"/>
            <a:ext cx="8460940" cy="307777"/>
          </a:xfrm>
          <a:prstGeom prst="rect">
            <a:avLst/>
          </a:prstGeom>
        </p:spPr>
        <p:txBody>
          <a:bodyPr wrap="square">
            <a:spAutoFit/>
          </a:bodyPr>
          <a:lstStyle/>
          <a:p>
            <a:pPr marL="180000" indent="-457200"/>
            <a:r>
              <a:rPr lang="ja-JP" altLang="en-US" sz="1400" b="1" dirty="0" smtClean="0"/>
              <a:t>（３）活力ある農林水産業の実現</a:t>
            </a:r>
            <a:endParaRPr lang="en-US" altLang="ja-JP" sz="1400" b="1" dirty="0" smtClean="0"/>
          </a:p>
        </p:txBody>
      </p:sp>
      <p:sp>
        <p:nvSpPr>
          <p:cNvPr id="30" name="正方形/長方形 29"/>
          <p:cNvSpPr/>
          <p:nvPr/>
        </p:nvSpPr>
        <p:spPr>
          <a:xfrm>
            <a:off x="395538" y="3597549"/>
            <a:ext cx="8460940" cy="738664"/>
          </a:xfrm>
          <a:prstGeom prst="rect">
            <a:avLst/>
          </a:prstGeom>
        </p:spPr>
        <p:txBody>
          <a:bodyPr wrap="square">
            <a:spAutoFit/>
          </a:bodyPr>
          <a:lstStyle/>
          <a:p>
            <a:pPr marL="180000" indent="-457200" algn="just"/>
            <a:r>
              <a:rPr lang="ja-JP" altLang="en-US" sz="1400" b="1" dirty="0" smtClean="0"/>
              <a:t>○</a:t>
            </a:r>
            <a:r>
              <a:rPr lang="ja-JP" altLang="en-US" sz="1400" b="1" dirty="0"/>
              <a:t>	　</a:t>
            </a:r>
            <a:r>
              <a:rPr lang="ja-JP" altLang="en-US" sz="1400" b="1" dirty="0" smtClean="0"/>
              <a:t>大阪版施設園芸新技術普及推進事業</a:t>
            </a:r>
            <a:r>
              <a:rPr lang="en-US" altLang="ja-JP" sz="1400" b="1" dirty="0" smtClean="0"/>
              <a:t>		</a:t>
            </a:r>
            <a:r>
              <a:rPr lang="ja-JP" altLang="en-US" sz="1400" dirty="0" smtClean="0"/>
              <a:t>（</a:t>
            </a:r>
            <a:r>
              <a:rPr lang="en-US" altLang="ja-JP" sz="1400" dirty="0" smtClean="0"/>
              <a:t>1,600</a:t>
            </a:r>
            <a:r>
              <a:rPr lang="ja-JP" altLang="en-US" sz="1400" dirty="0" smtClean="0"/>
              <a:t>）</a:t>
            </a:r>
            <a:r>
              <a:rPr lang="en-US" altLang="ja-JP" sz="1400" dirty="0" smtClean="0"/>
              <a:t>		【</a:t>
            </a:r>
            <a:r>
              <a:rPr lang="ja-JP" altLang="en-US" sz="1400" dirty="0" smtClean="0"/>
              <a:t>地方創生推進交付金</a:t>
            </a:r>
            <a:r>
              <a:rPr lang="en-US" altLang="ja-JP" sz="1400" dirty="0" smtClean="0"/>
              <a:t>】</a:t>
            </a:r>
            <a:endParaRPr lang="en-US" altLang="ja-JP" sz="1400" dirty="0"/>
          </a:p>
          <a:p>
            <a:pPr marL="180000" indent="-457200" algn="just"/>
            <a:r>
              <a:rPr lang="ja-JP" altLang="en-US" sz="1400" dirty="0"/>
              <a:t>　　</a:t>
            </a:r>
            <a:r>
              <a:rPr lang="ja-JP" altLang="en-US" sz="1400" dirty="0" err="1"/>
              <a:t>なすの</a:t>
            </a:r>
            <a:r>
              <a:rPr lang="ja-JP" altLang="en-US" sz="1400" dirty="0"/>
              <a:t>小型パイプハウスで自動換気のモデル機の実証と改良を行い、品質・生産面の向上・省力化の新技術を確立する</a:t>
            </a:r>
            <a:r>
              <a:rPr lang="ja-JP" altLang="en-US" sz="1400" dirty="0" smtClean="0"/>
              <a:t>。　　　　 　　　　　　　　　　　　　　　　　　　　　　　　　　</a:t>
            </a:r>
            <a:r>
              <a:rPr lang="en-US" altLang="ja-JP" sz="1100" dirty="0" smtClean="0"/>
              <a:t>※</a:t>
            </a:r>
            <a:r>
              <a:rPr lang="ja-JP" altLang="en-US" sz="1100" dirty="0"/>
              <a:t>　地方創生先行型交付金（</a:t>
            </a:r>
            <a:r>
              <a:rPr lang="en-US" altLang="ja-JP" sz="1100" dirty="0"/>
              <a:t>H27</a:t>
            </a:r>
            <a:r>
              <a:rPr lang="ja-JP" altLang="en-US" sz="1100" dirty="0"/>
              <a:t>年度</a:t>
            </a:r>
            <a:r>
              <a:rPr lang="ja-JP" altLang="en-US" sz="1100" dirty="0" smtClean="0"/>
              <a:t>）、推進交付金（</a:t>
            </a:r>
            <a:r>
              <a:rPr lang="en-US" altLang="ja-JP" sz="1100" dirty="0" smtClean="0"/>
              <a:t>H28</a:t>
            </a:r>
            <a:r>
              <a:rPr lang="ja-JP" altLang="en-US" sz="1100" dirty="0" smtClean="0"/>
              <a:t>年度）</a:t>
            </a:r>
            <a:endParaRPr lang="en-US" altLang="ja-JP" sz="1100" dirty="0"/>
          </a:p>
        </p:txBody>
      </p:sp>
      <p:sp>
        <p:nvSpPr>
          <p:cNvPr id="31" name="正方形/長方形 30"/>
          <p:cNvSpPr/>
          <p:nvPr/>
        </p:nvSpPr>
        <p:spPr>
          <a:xfrm>
            <a:off x="773579" y="4369892"/>
            <a:ext cx="7982987" cy="504056"/>
          </a:xfrm>
          <a:prstGeom prst="rect">
            <a:avLst/>
          </a:prstGeom>
          <a:ln>
            <a:prstDash val="sysDot"/>
          </a:ln>
        </p:spPr>
        <p:style>
          <a:lnRef idx="2">
            <a:schemeClr val="dk1"/>
          </a:lnRef>
          <a:fillRef idx="1">
            <a:schemeClr val="lt1"/>
          </a:fillRef>
          <a:effectRef idx="0">
            <a:schemeClr val="dk1"/>
          </a:effectRef>
          <a:fontRef idx="minor">
            <a:schemeClr val="dk1"/>
          </a:fontRef>
        </p:style>
        <p:txBody>
          <a:bodyPr rtlCol="0" anchor="ctr"/>
          <a:lstStyle/>
          <a:p>
            <a:pPr marL="396000" indent="-457200"/>
            <a:r>
              <a:rPr kumimoji="1" lang="en-US" altLang="ja-JP" sz="1200" dirty="0" smtClean="0">
                <a:solidFill>
                  <a:schemeClr val="tx1"/>
                </a:solidFill>
              </a:rPr>
              <a:t>KPI</a:t>
            </a:r>
            <a:r>
              <a:rPr lang="ja-JP" altLang="en-US" sz="1200" dirty="0" smtClean="0">
                <a:solidFill>
                  <a:schemeClr val="tx1"/>
                </a:solidFill>
              </a:rPr>
              <a:t>：</a:t>
            </a:r>
            <a:r>
              <a:rPr lang="en-US" altLang="ja-JP" sz="1200" dirty="0" smtClean="0">
                <a:solidFill>
                  <a:schemeClr val="tx1"/>
                </a:solidFill>
              </a:rPr>
              <a:t>10</a:t>
            </a:r>
            <a:r>
              <a:rPr lang="ja-JP" altLang="en-US" sz="1200" dirty="0">
                <a:solidFill>
                  <a:schemeClr val="tx1"/>
                </a:solidFill>
              </a:rPr>
              <a:t>ａ当たり収益</a:t>
            </a:r>
            <a:r>
              <a:rPr lang="en-US" altLang="ja-JP" sz="1200" dirty="0">
                <a:solidFill>
                  <a:schemeClr val="tx1"/>
                </a:solidFill>
              </a:rPr>
              <a:t>8</a:t>
            </a:r>
            <a:r>
              <a:rPr lang="ja-JP" altLang="en-US" sz="1200" dirty="0">
                <a:solidFill>
                  <a:schemeClr val="tx1"/>
                </a:solidFill>
              </a:rPr>
              <a:t>％</a:t>
            </a:r>
            <a:r>
              <a:rPr lang="ja-JP" altLang="en-US" sz="1200" dirty="0" smtClean="0">
                <a:solidFill>
                  <a:schemeClr val="tx1"/>
                </a:solidFill>
              </a:rPr>
              <a:t>増 </a:t>
            </a:r>
            <a:r>
              <a:rPr lang="en-US" altLang="ja-JP" sz="1200" dirty="0" smtClean="0">
                <a:solidFill>
                  <a:schemeClr val="tx1"/>
                </a:solidFill>
              </a:rPr>
              <a:t>【</a:t>
            </a:r>
            <a:r>
              <a:rPr lang="en-US" altLang="ja-JP" sz="1200" dirty="0">
                <a:solidFill>
                  <a:schemeClr val="tx1"/>
                </a:solidFill>
              </a:rPr>
              <a:t>H31.3</a:t>
            </a:r>
            <a:r>
              <a:rPr lang="en-US" altLang="ja-JP" sz="1200" dirty="0" smtClean="0">
                <a:solidFill>
                  <a:schemeClr val="tx1"/>
                </a:solidFill>
              </a:rPr>
              <a:t>】</a:t>
            </a:r>
          </a:p>
          <a:p>
            <a:pPr marL="396000" indent="-457200"/>
            <a:r>
              <a:rPr lang="ja-JP" altLang="en-US" sz="1200" dirty="0" smtClean="0">
                <a:solidFill>
                  <a:schemeClr val="tx1"/>
                </a:solidFill>
              </a:rPr>
              <a:t>　　　　</a:t>
            </a:r>
            <a:r>
              <a:rPr lang="ja-JP" altLang="en-US" sz="1200" u="sng" dirty="0" smtClean="0">
                <a:solidFill>
                  <a:schemeClr val="tx1"/>
                </a:solidFill>
              </a:rPr>
              <a:t>実証ハウスの設置個所数：３個所 </a:t>
            </a:r>
            <a:r>
              <a:rPr lang="en-US" altLang="ja-JP" sz="1200" u="sng" dirty="0" smtClean="0">
                <a:solidFill>
                  <a:schemeClr val="tx1"/>
                </a:solidFill>
              </a:rPr>
              <a:t>【H30.3】</a:t>
            </a:r>
            <a:endParaRPr kumimoji="1" lang="ja-JP" altLang="en-US" sz="1200" u="sng" dirty="0">
              <a:solidFill>
                <a:schemeClr val="tx1"/>
              </a:solidFill>
            </a:endParaRPr>
          </a:p>
        </p:txBody>
      </p:sp>
      <p:sp>
        <p:nvSpPr>
          <p:cNvPr id="13" name="正方形/長方形 12"/>
          <p:cNvSpPr/>
          <p:nvPr/>
        </p:nvSpPr>
        <p:spPr>
          <a:xfrm>
            <a:off x="179512" y="1124744"/>
            <a:ext cx="8460940" cy="307777"/>
          </a:xfrm>
          <a:prstGeom prst="rect">
            <a:avLst/>
          </a:prstGeom>
        </p:spPr>
        <p:txBody>
          <a:bodyPr wrap="square">
            <a:spAutoFit/>
          </a:bodyPr>
          <a:lstStyle/>
          <a:p>
            <a:pPr marL="180000" indent="-457200"/>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（２）企業立地の促進</a:t>
            </a:r>
            <a:endParaRPr lang="en-US" altLang="ja-JP" sz="1400"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正方形/長方形 14"/>
          <p:cNvSpPr/>
          <p:nvPr/>
        </p:nvSpPr>
        <p:spPr>
          <a:xfrm>
            <a:off x="395536" y="1435423"/>
            <a:ext cx="8460940" cy="907941"/>
          </a:xfrm>
          <a:prstGeom prst="rect">
            <a:avLst/>
          </a:prstGeom>
        </p:spPr>
        <p:txBody>
          <a:bodyPr wrap="square">
            <a:spAutoFit/>
          </a:bodyPr>
          <a:lstStyle/>
          <a:p>
            <a:pPr marL="180000" indent="-457200" algn="just"/>
            <a:r>
              <a:rPr lang="ja-JP" altLang="en-US" sz="1400" b="1" dirty="0" smtClean="0"/>
              <a:t>○</a:t>
            </a:r>
            <a:r>
              <a:rPr lang="ja-JP" altLang="en-US" sz="1400" b="1" dirty="0"/>
              <a:t>	</a:t>
            </a:r>
            <a:r>
              <a:rPr lang="ja-JP" altLang="en-US" sz="1400" b="1" dirty="0" smtClean="0"/>
              <a:t>　</a:t>
            </a:r>
            <a:r>
              <a:rPr lang="zh-TW" altLang="en-US" sz="1400" b="1" dirty="0"/>
              <a:t>国家戦略特区等推進</a:t>
            </a:r>
            <a:r>
              <a:rPr lang="zh-TW" altLang="en-US" sz="1400" b="1" dirty="0" smtClean="0"/>
              <a:t>事業</a:t>
            </a:r>
            <a:r>
              <a:rPr lang="en-US" altLang="ja-JP" sz="1400" b="1" dirty="0" smtClean="0"/>
              <a:t>			</a:t>
            </a:r>
            <a:r>
              <a:rPr lang="ja-JP" altLang="en-US" sz="1400" b="1" dirty="0" smtClean="0"/>
              <a:t>　</a:t>
            </a:r>
            <a:r>
              <a:rPr lang="ja-JP" altLang="en-US" sz="1400" dirty="0" smtClean="0"/>
              <a:t>（</a:t>
            </a:r>
            <a:r>
              <a:rPr lang="en-US" altLang="ja-JP" sz="1400" dirty="0" smtClean="0"/>
              <a:t>3,672</a:t>
            </a:r>
            <a:r>
              <a:rPr lang="ja-JP" altLang="en-US" sz="1400" dirty="0" smtClean="0"/>
              <a:t>）</a:t>
            </a:r>
            <a:r>
              <a:rPr lang="en-US" altLang="ja-JP" sz="1400" dirty="0" smtClean="0"/>
              <a:t>	</a:t>
            </a:r>
          </a:p>
          <a:p>
            <a:pPr marL="180000" indent="-457200" algn="just"/>
            <a:r>
              <a:rPr lang="ja-JP" altLang="en-US" sz="1400" dirty="0" smtClean="0"/>
              <a:t>　　</a:t>
            </a:r>
            <a:r>
              <a:rPr lang="ja-JP" altLang="en-US" sz="1400" dirty="0"/>
              <a:t>地域経済機能強化の一環として、特区における企業集積の促進を図るため、プロモーション活動を実施することにより、「国家戦略特区」及び「関西イノベーション国際戦略総合特区」のメリットや大阪の投資魅力を府内外へ周知する</a:t>
            </a:r>
            <a:r>
              <a:rPr lang="ja-JP" altLang="en-US" sz="1400" dirty="0" smtClean="0"/>
              <a:t>。</a:t>
            </a:r>
            <a:endParaRPr lang="en-US" altLang="ja-JP" sz="1400" dirty="0" smtClean="0"/>
          </a:p>
          <a:p>
            <a:pPr marL="180000" indent="-457200" algn="r"/>
            <a:r>
              <a:rPr lang="ja-JP" altLang="en-US" sz="1100" dirty="0"/>
              <a:t>　</a:t>
            </a:r>
            <a:r>
              <a:rPr lang="en-US" altLang="ja-JP" sz="1100" dirty="0"/>
              <a:t>※</a:t>
            </a:r>
            <a:r>
              <a:rPr lang="ja-JP" altLang="en-US" sz="1100" dirty="0"/>
              <a:t>　地方創生先行型交付金（</a:t>
            </a:r>
            <a:r>
              <a:rPr lang="en-US" altLang="ja-JP" sz="1100" dirty="0"/>
              <a:t>H27</a:t>
            </a:r>
            <a:r>
              <a:rPr lang="ja-JP" altLang="en-US" sz="1100" dirty="0"/>
              <a:t>年度）</a:t>
            </a:r>
            <a:endParaRPr lang="en-US" altLang="ja-JP" sz="1100" dirty="0" smtClean="0"/>
          </a:p>
        </p:txBody>
      </p:sp>
      <p:sp>
        <p:nvSpPr>
          <p:cNvPr id="16" name="正方形/長方形 15"/>
          <p:cNvSpPr/>
          <p:nvPr/>
        </p:nvSpPr>
        <p:spPr>
          <a:xfrm>
            <a:off x="773578" y="2296617"/>
            <a:ext cx="7982986" cy="700335"/>
          </a:xfrm>
          <a:prstGeom prst="rect">
            <a:avLst/>
          </a:prstGeom>
          <a:ln>
            <a:prstDash val="sysDot"/>
          </a:ln>
        </p:spPr>
        <p:style>
          <a:lnRef idx="2">
            <a:schemeClr val="dk1"/>
          </a:lnRef>
          <a:fillRef idx="1">
            <a:schemeClr val="lt1"/>
          </a:fillRef>
          <a:effectRef idx="0">
            <a:schemeClr val="dk1"/>
          </a:effectRef>
          <a:fontRef idx="minor">
            <a:schemeClr val="dk1"/>
          </a:fontRef>
        </p:style>
        <p:txBody>
          <a:bodyPr rtlCol="0" anchor="ctr"/>
          <a:lstStyle/>
          <a:p>
            <a:pPr marL="396000" indent="-457200"/>
            <a:r>
              <a:rPr kumimoji="1" lang="en-US" altLang="ja-JP" sz="1200" dirty="0" smtClean="0">
                <a:solidFill>
                  <a:schemeClr val="tx1"/>
                </a:solidFill>
              </a:rPr>
              <a:t>KPI</a:t>
            </a:r>
            <a:r>
              <a:rPr lang="ja-JP" altLang="en-US" sz="1200" dirty="0" smtClean="0">
                <a:solidFill>
                  <a:schemeClr val="tx1"/>
                </a:solidFill>
              </a:rPr>
              <a:t>：関係</a:t>
            </a:r>
            <a:r>
              <a:rPr lang="ja-JP" altLang="en-US" sz="1200" dirty="0">
                <a:solidFill>
                  <a:schemeClr val="tx1"/>
                </a:solidFill>
              </a:rPr>
              <a:t>機関と連携するセミナー等を含めた</a:t>
            </a:r>
            <a:r>
              <a:rPr lang="ja-JP" altLang="en-US" sz="1200" dirty="0" smtClean="0">
                <a:solidFill>
                  <a:schemeClr val="tx1"/>
                </a:solidFill>
              </a:rPr>
              <a:t>集客：計</a:t>
            </a:r>
            <a:r>
              <a:rPr lang="en-US" altLang="ja-JP" sz="1200" dirty="0" smtClean="0">
                <a:solidFill>
                  <a:schemeClr val="tx1"/>
                </a:solidFill>
              </a:rPr>
              <a:t>200</a:t>
            </a:r>
            <a:r>
              <a:rPr lang="ja-JP" altLang="en-US" sz="1200" dirty="0">
                <a:solidFill>
                  <a:schemeClr val="tx1"/>
                </a:solidFill>
              </a:rPr>
              <a:t>名</a:t>
            </a:r>
            <a:r>
              <a:rPr lang="ja-JP" altLang="en-US" sz="1200" dirty="0" smtClean="0">
                <a:solidFill>
                  <a:schemeClr val="tx1"/>
                </a:solidFill>
              </a:rPr>
              <a:t>以上 </a:t>
            </a:r>
            <a:r>
              <a:rPr lang="en-US" altLang="ja-JP" sz="1200" dirty="0" smtClean="0">
                <a:solidFill>
                  <a:schemeClr val="tx1"/>
                </a:solidFill>
              </a:rPr>
              <a:t>【</a:t>
            </a:r>
            <a:r>
              <a:rPr lang="en-US" altLang="ja-JP" sz="1200" dirty="0">
                <a:solidFill>
                  <a:schemeClr val="tx1"/>
                </a:solidFill>
              </a:rPr>
              <a:t>H30.3】</a:t>
            </a:r>
          </a:p>
          <a:p>
            <a:pPr marL="396000" indent="-457200"/>
            <a:r>
              <a:rPr lang="ja-JP" altLang="en-US" sz="1200" dirty="0">
                <a:solidFill>
                  <a:schemeClr val="tx1"/>
                </a:solidFill>
              </a:rPr>
              <a:t>　</a:t>
            </a:r>
            <a:r>
              <a:rPr lang="ja-JP" altLang="en-US" sz="1200" dirty="0" smtClean="0">
                <a:solidFill>
                  <a:schemeClr val="tx1"/>
                </a:solidFill>
              </a:rPr>
              <a:t>　　　企業接触：</a:t>
            </a:r>
            <a:r>
              <a:rPr lang="en-US" altLang="ja-JP" sz="1200" dirty="0" smtClean="0">
                <a:solidFill>
                  <a:schemeClr val="tx1"/>
                </a:solidFill>
              </a:rPr>
              <a:t>200</a:t>
            </a:r>
            <a:r>
              <a:rPr lang="ja-JP" altLang="en-US" sz="1200" dirty="0">
                <a:solidFill>
                  <a:schemeClr val="tx1"/>
                </a:solidFill>
              </a:rPr>
              <a:t>社</a:t>
            </a:r>
            <a:r>
              <a:rPr lang="ja-JP" altLang="en-US" sz="1200" dirty="0" smtClean="0">
                <a:solidFill>
                  <a:schemeClr val="tx1"/>
                </a:solidFill>
              </a:rPr>
              <a:t>以上 </a:t>
            </a:r>
            <a:r>
              <a:rPr lang="en-US" altLang="ja-JP" sz="1200" dirty="0" smtClean="0">
                <a:solidFill>
                  <a:schemeClr val="tx1"/>
                </a:solidFill>
              </a:rPr>
              <a:t>【</a:t>
            </a:r>
            <a:r>
              <a:rPr lang="en-US" altLang="ja-JP" sz="1200" dirty="0">
                <a:solidFill>
                  <a:schemeClr val="tx1"/>
                </a:solidFill>
              </a:rPr>
              <a:t>H30.3】</a:t>
            </a:r>
          </a:p>
          <a:p>
            <a:pPr marL="396000" indent="-457200"/>
            <a:r>
              <a:rPr lang="ja-JP" altLang="en-US" sz="1200" dirty="0" smtClean="0">
                <a:solidFill>
                  <a:schemeClr val="tx1"/>
                </a:solidFill>
              </a:rPr>
              <a:t>　　　　海外</a:t>
            </a:r>
            <a:r>
              <a:rPr lang="ja-JP" altLang="en-US" sz="1200" dirty="0">
                <a:solidFill>
                  <a:schemeClr val="tx1"/>
                </a:solidFill>
              </a:rPr>
              <a:t>企業向けの</a:t>
            </a:r>
            <a:r>
              <a:rPr lang="ja-JP" altLang="en-US" sz="1200" dirty="0" smtClean="0">
                <a:solidFill>
                  <a:schemeClr val="tx1"/>
                </a:solidFill>
              </a:rPr>
              <a:t>プロモーション：</a:t>
            </a:r>
            <a:r>
              <a:rPr lang="en-US" altLang="ja-JP" sz="1200" dirty="0" smtClean="0">
                <a:solidFill>
                  <a:schemeClr val="tx1"/>
                </a:solidFill>
              </a:rPr>
              <a:t>20</a:t>
            </a:r>
            <a:r>
              <a:rPr lang="ja-JP" altLang="en-US" sz="1200" dirty="0">
                <a:solidFill>
                  <a:schemeClr val="tx1"/>
                </a:solidFill>
              </a:rPr>
              <a:t>回</a:t>
            </a:r>
            <a:r>
              <a:rPr lang="ja-JP" altLang="en-US" sz="1200" dirty="0" smtClean="0">
                <a:solidFill>
                  <a:schemeClr val="tx1"/>
                </a:solidFill>
              </a:rPr>
              <a:t>以上 </a:t>
            </a:r>
            <a:r>
              <a:rPr lang="en-US" altLang="ja-JP" sz="1200" dirty="0" smtClean="0">
                <a:solidFill>
                  <a:schemeClr val="tx1"/>
                </a:solidFill>
              </a:rPr>
              <a:t>【</a:t>
            </a:r>
            <a:r>
              <a:rPr lang="en-US" altLang="ja-JP" sz="1200" dirty="0">
                <a:solidFill>
                  <a:schemeClr val="tx1"/>
                </a:solidFill>
              </a:rPr>
              <a:t>H30.3】</a:t>
            </a:r>
            <a:endParaRPr lang="ja-JP" altLang="en-US" sz="1200" dirty="0">
              <a:solidFill>
                <a:schemeClr val="tx1"/>
              </a:solidFill>
            </a:endParaRPr>
          </a:p>
        </p:txBody>
      </p:sp>
    </p:spTree>
    <p:extLst>
      <p:ext uri="{BB962C8B-B14F-4D97-AF65-F5344CB8AC3E}">
        <p14:creationId xmlns:p14="http://schemas.microsoft.com/office/powerpoint/2010/main" val="24155576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直線コネクタ 2"/>
          <p:cNvCxnSpPr/>
          <p:nvPr/>
        </p:nvCxnSpPr>
        <p:spPr>
          <a:xfrm>
            <a:off x="179512" y="557972"/>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11" name="正方形/長方形 10"/>
          <p:cNvSpPr/>
          <p:nvPr/>
        </p:nvSpPr>
        <p:spPr>
          <a:xfrm>
            <a:off x="107504" y="692696"/>
            <a:ext cx="8856984" cy="338554"/>
          </a:xfrm>
          <a:prstGeom prst="rect">
            <a:avLst/>
          </a:prstGeom>
        </p:spPr>
        <p:txBody>
          <a:bodyPr wrap="square">
            <a:spAutoFit/>
          </a:bodyPr>
          <a:lstStyle/>
          <a:p>
            <a:r>
              <a:rPr lang="ja-JP" altLang="en-US" sz="1600" b="1" dirty="0"/>
              <a:t>　基本目標⑤：</a:t>
            </a:r>
            <a:r>
              <a:rPr lang="ja-JP" altLang="ja-JP" sz="1600" b="1" dirty="0"/>
              <a:t>都市としての経済機能</a:t>
            </a:r>
            <a:r>
              <a:rPr lang="ja-JP" altLang="en-US" sz="1600" b="1" dirty="0"/>
              <a:t>を</a:t>
            </a:r>
            <a:r>
              <a:rPr lang="ja-JP" altLang="ja-JP" sz="1600" b="1" dirty="0"/>
              <a:t>強化</a:t>
            </a:r>
            <a:r>
              <a:rPr lang="ja-JP" altLang="en-US" sz="1600" b="1" dirty="0"/>
              <a:t>する</a:t>
            </a:r>
            <a:endParaRPr lang="ja-JP" altLang="ja-JP" sz="1600" dirty="0"/>
          </a:p>
        </p:txBody>
      </p:sp>
      <p:sp>
        <p:nvSpPr>
          <p:cNvPr id="14" name="正方形/長方形 13"/>
          <p:cNvSpPr/>
          <p:nvPr/>
        </p:nvSpPr>
        <p:spPr>
          <a:xfrm>
            <a:off x="179512" y="146838"/>
            <a:ext cx="8136904" cy="369332"/>
          </a:xfrm>
          <a:prstGeom prst="rect">
            <a:avLst/>
          </a:prstGeom>
        </p:spPr>
        <p:txBody>
          <a:bodyPr wrap="square">
            <a:spAutoFit/>
          </a:bodyPr>
          <a:lstStyle/>
          <a:p>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別添</a:t>
            </a:r>
            <a:r>
              <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具体的</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な施策と重要事業評価指標（</a:t>
            </a:r>
            <a:r>
              <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KPI</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20" name="正方形/長方形 19"/>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fld id="{C8692C38-0430-4F61-A0D4-4C5C3C1314F7}" type="slidenum">
              <a:rPr lang="ja-JP" altLang="en-US" smtClean="0">
                <a:solidFill>
                  <a:prstClr val="black"/>
                </a:solidFill>
              </a:rPr>
              <a:pPr algn="ctr"/>
              <a:t>11</a:t>
            </a:fld>
            <a:endParaRPr lang="ja-JP" altLang="en-US" dirty="0">
              <a:solidFill>
                <a:prstClr val="black"/>
              </a:solidFill>
            </a:endParaRPr>
          </a:p>
        </p:txBody>
      </p:sp>
      <p:sp>
        <p:nvSpPr>
          <p:cNvPr id="15" name="正方形/長方形 14"/>
          <p:cNvSpPr/>
          <p:nvPr/>
        </p:nvSpPr>
        <p:spPr>
          <a:xfrm>
            <a:off x="179512" y="4470211"/>
            <a:ext cx="8460940" cy="307777"/>
          </a:xfrm>
          <a:prstGeom prst="rect">
            <a:avLst/>
          </a:prstGeom>
        </p:spPr>
        <p:txBody>
          <a:bodyPr wrap="square">
            <a:spAutoFit/>
          </a:bodyPr>
          <a:lstStyle/>
          <a:p>
            <a:pPr marL="180000" indent="-457200"/>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（４）多様な担い手との協働</a:t>
            </a:r>
            <a:endParaRPr lang="en-US" altLang="ja-JP" sz="1400"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正方形/長方形 15"/>
          <p:cNvSpPr/>
          <p:nvPr/>
        </p:nvSpPr>
        <p:spPr>
          <a:xfrm>
            <a:off x="215516" y="5485580"/>
            <a:ext cx="8460940" cy="307777"/>
          </a:xfrm>
          <a:prstGeom prst="rect">
            <a:avLst/>
          </a:prstGeom>
        </p:spPr>
        <p:txBody>
          <a:bodyPr wrap="square">
            <a:spAutoFit/>
          </a:bodyPr>
          <a:lstStyle/>
          <a:p>
            <a:pPr marL="180000" indent="-457200"/>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（５）インフラの充実・強化</a:t>
            </a:r>
            <a:endParaRPr lang="en-US" altLang="ja-JP" sz="1400"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正方形/長方形 16"/>
          <p:cNvSpPr/>
          <p:nvPr/>
        </p:nvSpPr>
        <p:spPr>
          <a:xfrm>
            <a:off x="394925" y="5786680"/>
            <a:ext cx="8289631" cy="738664"/>
          </a:xfrm>
          <a:prstGeom prst="rect">
            <a:avLst/>
          </a:prstGeom>
          <a:noFill/>
        </p:spPr>
        <p:txBody>
          <a:bodyPr wrap="square">
            <a:spAutoFit/>
          </a:bodyPr>
          <a:lstStyle/>
          <a:p>
            <a:pPr marL="180000" indent="-457200" algn="just"/>
            <a:r>
              <a:rPr lang="ja-JP" altLang="en-US" sz="1400" b="1" dirty="0" smtClean="0"/>
              <a:t>○</a:t>
            </a:r>
            <a:r>
              <a:rPr lang="ja-JP" altLang="en-US" sz="1400" b="1" dirty="0"/>
              <a:t>	</a:t>
            </a:r>
            <a:r>
              <a:rPr lang="ja-JP" altLang="en-US" sz="1400" b="1" dirty="0" smtClean="0"/>
              <a:t>　</a:t>
            </a:r>
            <a:r>
              <a:rPr lang="ja-JP" altLang="en-US" sz="1400" b="1" dirty="0"/>
              <a:t>「淀川左岸線延伸部」の整備推進</a:t>
            </a:r>
            <a:r>
              <a:rPr lang="ja-JP" altLang="en-US" sz="1400" dirty="0"/>
              <a:t>	</a:t>
            </a:r>
            <a:r>
              <a:rPr lang="en-US" altLang="ja-JP" sz="1400" dirty="0" smtClean="0"/>
              <a:t>	</a:t>
            </a:r>
            <a:r>
              <a:rPr lang="ja-JP" altLang="en-US" sz="1400" dirty="0" smtClean="0"/>
              <a:t>（</a:t>
            </a:r>
            <a:r>
              <a:rPr lang="en-US" altLang="ja-JP" sz="1400" dirty="0" smtClean="0"/>
              <a:t>16,667</a:t>
            </a:r>
            <a:r>
              <a:rPr lang="ja-JP" altLang="en-US" sz="1400" dirty="0" smtClean="0"/>
              <a:t>）</a:t>
            </a:r>
            <a:endParaRPr lang="en-US" altLang="ja-JP" sz="1400" dirty="0"/>
          </a:p>
          <a:p>
            <a:pPr marL="180000" indent="-457200" algn="just"/>
            <a:r>
              <a:rPr lang="ja-JP" altLang="en-US" sz="1400" dirty="0" smtClean="0"/>
              <a:t>　　</a:t>
            </a:r>
            <a:r>
              <a:rPr lang="ja-JP" altLang="en-US" sz="1400" dirty="0"/>
              <a:t>広域的な高速道路ネットワークのミッシングリンクの解消に向けて、大阪・関西の成長のために必要なインフラである、</a:t>
            </a:r>
          </a:p>
          <a:p>
            <a:pPr marL="180000" indent="-457200" algn="just"/>
            <a:r>
              <a:rPr lang="ja-JP" altLang="en-US" sz="1400" dirty="0" smtClean="0"/>
              <a:t> 　淀川</a:t>
            </a:r>
            <a:r>
              <a:rPr lang="ja-JP" altLang="en-US" sz="1400" dirty="0"/>
              <a:t>左岸線延伸部の事業に着手する。</a:t>
            </a:r>
            <a:r>
              <a:rPr lang="en-US" altLang="ja-JP" sz="1400" dirty="0"/>
              <a:t>(</a:t>
            </a:r>
            <a:r>
              <a:rPr lang="ja-JP" altLang="en-US" sz="1400" dirty="0"/>
              <a:t>事業主体：国土交通省、阪神高速道路㈱、西日本高速道路㈱</a:t>
            </a:r>
            <a:r>
              <a:rPr lang="ja-JP" altLang="en-US" sz="1400" dirty="0" smtClean="0"/>
              <a:t>）</a:t>
            </a:r>
            <a:endParaRPr lang="ja-JP" altLang="en-US" sz="1400" dirty="0"/>
          </a:p>
        </p:txBody>
      </p:sp>
      <p:sp>
        <p:nvSpPr>
          <p:cNvPr id="18" name="正方形/長方形 17"/>
          <p:cNvSpPr/>
          <p:nvPr/>
        </p:nvSpPr>
        <p:spPr>
          <a:xfrm>
            <a:off x="394925" y="4777988"/>
            <a:ext cx="8289631" cy="523220"/>
          </a:xfrm>
          <a:prstGeom prst="rect">
            <a:avLst/>
          </a:prstGeom>
          <a:noFill/>
        </p:spPr>
        <p:txBody>
          <a:bodyPr wrap="square">
            <a:spAutoFit/>
          </a:bodyPr>
          <a:lstStyle/>
          <a:p>
            <a:pPr marL="180000" indent="-457200" algn="just"/>
            <a:r>
              <a:rPr lang="ja-JP" altLang="en-US" sz="1400" b="1" dirty="0" smtClean="0"/>
              <a:t>○</a:t>
            </a:r>
            <a:r>
              <a:rPr lang="ja-JP" altLang="en-US" sz="1400" b="1" dirty="0"/>
              <a:t>	</a:t>
            </a:r>
            <a:r>
              <a:rPr lang="ja-JP" altLang="en-US" sz="1400" b="1" dirty="0" smtClean="0"/>
              <a:t>　</a:t>
            </a:r>
            <a:r>
              <a:rPr lang="ja-JP" altLang="en-US" sz="1400" b="1" dirty="0"/>
              <a:t>公民戦略連携デスクの設置・運営</a:t>
            </a:r>
            <a:r>
              <a:rPr lang="en-US" altLang="ja-JP" sz="1400" b="1" dirty="0"/>
              <a:t>		</a:t>
            </a:r>
            <a:r>
              <a:rPr lang="ja-JP" altLang="en-US" sz="1400" dirty="0"/>
              <a:t>（</a:t>
            </a:r>
            <a:r>
              <a:rPr lang="en-US" altLang="ja-JP" sz="1400" dirty="0"/>
              <a:t>1,507</a:t>
            </a:r>
            <a:r>
              <a:rPr lang="ja-JP" altLang="en-US" sz="1400" dirty="0"/>
              <a:t>）</a:t>
            </a:r>
            <a:endParaRPr lang="en-US" altLang="ja-JP" sz="1400" dirty="0"/>
          </a:p>
          <a:p>
            <a:pPr marL="180000" indent="-457200" algn="just"/>
            <a:r>
              <a:rPr lang="ja-JP" altLang="en-US" sz="1400" dirty="0"/>
              <a:t>　　公民戦略連携デスクの活動を通じて、民間企業等と</a:t>
            </a:r>
            <a:r>
              <a:rPr lang="en-US" altLang="ja-JP" sz="1400" dirty="0"/>
              <a:t>win-win</a:t>
            </a:r>
            <a:r>
              <a:rPr lang="ja-JP" altLang="en-US" sz="1400" dirty="0"/>
              <a:t>の新たなパートナーシップを構築する。</a:t>
            </a:r>
            <a:endParaRPr lang="en-US" altLang="ja-JP" sz="1100" dirty="0"/>
          </a:p>
        </p:txBody>
      </p:sp>
      <p:sp>
        <p:nvSpPr>
          <p:cNvPr id="19" name="正方形/長方形 18"/>
          <p:cNvSpPr/>
          <p:nvPr/>
        </p:nvSpPr>
        <p:spPr>
          <a:xfrm>
            <a:off x="179512" y="1052736"/>
            <a:ext cx="8460940" cy="307777"/>
          </a:xfrm>
          <a:prstGeom prst="rect">
            <a:avLst/>
          </a:prstGeom>
        </p:spPr>
        <p:txBody>
          <a:bodyPr wrap="square">
            <a:spAutoFit/>
          </a:bodyPr>
          <a:lstStyle/>
          <a:p>
            <a:pPr marL="180000" indent="-457200"/>
            <a:r>
              <a:rPr lang="ja-JP" altLang="en-US" sz="1400" b="1" dirty="0" smtClean="0"/>
              <a:t>（３）活力ある農林水産業の実現（つづき）</a:t>
            </a:r>
            <a:endParaRPr lang="en-US" altLang="ja-JP" sz="1400" b="1" dirty="0" smtClean="0"/>
          </a:p>
        </p:txBody>
      </p:sp>
      <p:sp>
        <p:nvSpPr>
          <p:cNvPr id="21" name="正方形/長方形 20"/>
          <p:cNvSpPr/>
          <p:nvPr/>
        </p:nvSpPr>
        <p:spPr>
          <a:xfrm>
            <a:off x="395536" y="3248980"/>
            <a:ext cx="8460940" cy="379051"/>
          </a:xfrm>
          <a:prstGeom prst="rect">
            <a:avLst/>
          </a:prstGeom>
        </p:spPr>
        <p:txBody>
          <a:bodyPr wrap="square">
            <a:spAutoFit/>
          </a:bodyPr>
          <a:lstStyle/>
          <a:p>
            <a:pPr marL="179388" indent="-457200" algn="just"/>
            <a:r>
              <a:rPr lang="ja-JP" altLang="en-US" sz="1400" b="1" dirty="0" smtClean="0"/>
              <a:t>○</a:t>
            </a:r>
            <a:r>
              <a:rPr lang="ja-JP" altLang="en-US" sz="1400" b="1" dirty="0"/>
              <a:t>	</a:t>
            </a:r>
            <a:r>
              <a:rPr lang="ja-JP" altLang="en-US" sz="1400" b="1" dirty="0" smtClean="0"/>
              <a:t>　企業等農業参入拡大支援整備事業</a:t>
            </a:r>
            <a:r>
              <a:rPr lang="en-US" altLang="ja-JP" sz="1400" dirty="0"/>
              <a:t>	</a:t>
            </a:r>
            <a:r>
              <a:rPr lang="en-US" altLang="ja-JP" sz="1400" dirty="0" smtClean="0"/>
              <a:t>	</a:t>
            </a:r>
            <a:r>
              <a:rPr lang="ja-JP" altLang="en-US" sz="1400" dirty="0" smtClean="0"/>
              <a:t>（</a:t>
            </a:r>
            <a:r>
              <a:rPr lang="en-US" altLang="ja-JP" sz="1400" dirty="0" smtClean="0"/>
              <a:t>7,600</a:t>
            </a:r>
            <a:r>
              <a:rPr lang="ja-JP" altLang="en-US" sz="1400" dirty="0" smtClean="0"/>
              <a:t>）</a:t>
            </a:r>
            <a:endParaRPr lang="en-US" altLang="ja-JP" sz="1400" dirty="0" smtClean="0"/>
          </a:p>
          <a:p>
            <a:pPr marL="179388" indent="-457200" algn="just"/>
            <a:r>
              <a:rPr lang="ja-JP" altLang="en-US" sz="1400" dirty="0" smtClean="0"/>
              <a:t>　　</a:t>
            </a:r>
            <a:r>
              <a:rPr lang="ja-JP" altLang="en-US" sz="1400" dirty="0"/>
              <a:t>農業への新規参入や規模拡大を推進するため、企業等が行う農道や農地等の基盤整備を支援</a:t>
            </a:r>
            <a:r>
              <a:rPr lang="ja-JP" altLang="en-US" sz="1400" dirty="0" smtClean="0"/>
              <a:t>。</a:t>
            </a:r>
            <a:endParaRPr lang="en-US" altLang="ja-JP" sz="1400" dirty="0" smtClean="0"/>
          </a:p>
          <a:p>
            <a:pPr marL="179388" indent="-457200" algn="r"/>
            <a:r>
              <a:rPr lang="ja-JP" altLang="en-US" sz="1400" dirty="0"/>
              <a:t>　</a:t>
            </a:r>
            <a:r>
              <a:rPr lang="en-US" altLang="ja-JP" sz="1100" dirty="0"/>
              <a:t>※</a:t>
            </a:r>
            <a:r>
              <a:rPr lang="ja-JP" altLang="en-US" sz="1100" dirty="0"/>
              <a:t>　地方創生先行型交付金（</a:t>
            </a:r>
            <a:r>
              <a:rPr lang="en-US" altLang="ja-JP" sz="1100" dirty="0"/>
              <a:t>H27</a:t>
            </a:r>
            <a:r>
              <a:rPr lang="ja-JP" altLang="en-US" sz="1100" dirty="0"/>
              <a:t>年度）</a:t>
            </a:r>
            <a:endParaRPr lang="en-US" altLang="ja-JP" sz="1400" dirty="0"/>
          </a:p>
        </p:txBody>
      </p:sp>
      <p:sp>
        <p:nvSpPr>
          <p:cNvPr id="22" name="正方形/長方形 21"/>
          <p:cNvSpPr/>
          <p:nvPr/>
        </p:nvSpPr>
        <p:spPr>
          <a:xfrm>
            <a:off x="755576" y="3969060"/>
            <a:ext cx="7992888" cy="324036"/>
          </a:xfrm>
          <a:prstGeom prst="rect">
            <a:avLst/>
          </a:prstGeom>
          <a:ln>
            <a:prstDash val="sysDot"/>
          </a:ln>
        </p:spPr>
        <p:style>
          <a:lnRef idx="2">
            <a:schemeClr val="dk1"/>
          </a:lnRef>
          <a:fillRef idx="1">
            <a:schemeClr val="lt1"/>
          </a:fillRef>
          <a:effectRef idx="0">
            <a:schemeClr val="dk1"/>
          </a:effectRef>
          <a:fontRef idx="minor">
            <a:schemeClr val="dk1"/>
          </a:fontRef>
        </p:style>
        <p:txBody>
          <a:bodyPr rtlCol="0" anchor="ctr"/>
          <a:lstStyle/>
          <a:p>
            <a:pPr marL="396000" indent="-457200"/>
            <a:r>
              <a:rPr kumimoji="1" lang="en-US" altLang="ja-JP" sz="1200" dirty="0" smtClean="0"/>
              <a:t>KPI</a:t>
            </a:r>
            <a:r>
              <a:rPr lang="ja-JP" altLang="en-US" sz="1200" dirty="0" smtClean="0"/>
              <a:t>：</a:t>
            </a:r>
            <a:r>
              <a:rPr lang="en-US" altLang="ja-JP" sz="1200" dirty="0" smtClean="0"/>
              <a:t>8</a:t>
            </a:r>
            <a:r>
              <a:rPr lang="ja-JP" altLang="en-US" sz="1200" dirty="0" smtClean="0"/>
              <a:t>地区 </a:t>
            </a:r>
            <a:r>
              <a:rPr lang="en-US" altLang="ja-JP" sz="1200" dirty="0" smtClean="0"/>
              <a:t>【</a:t>
            </a:r>
            <a:r>
              <a:rPr lang="en-US" altLang="zh-CN" sz="1200" dirty="0"/>
              <a:t>H30.3】</a:t>
            </a:r>
            <a:endParaRPr kumimoji="1" lang="ja-JP" altLang="en-US" sz="1200" dirty="0"/>
          </a:p>
        </p:txBody>
      </p:sp>
      <p:sp>
        <p:nvSpPr>
          <p:cNvPr id="13" name="正方形/長方形 12"/>
          <p:cNvSpPr/>
          <p:nvPr/>
        </p:nvSpPr>
        <p:spPr>
          <a:xfrm>
            <a:off x="395536" y="1407988"/>
            <a:ext cx="8460063" cy="738664"/>
          </a:xfrm>
          <a:prstGeom prst="rect">
            <a:avLst/>
          </a:prstGeom>
        </p:spPr>
        <p:txBody>
          <a:bodyPr wrap="square">
            <a:spAutoFit/>
          </a:bodyPr>
          <a:lstStyle/>
          <a:p>
            <a:pPr marL="180000" indent="-457200" algn="just"/>
            <a:r>
              <a:rPr lang="ja-JP" altLang="en-US" sz="1400" b="1" dirty="0" smtClean="0"/>
              <a:t>○</a:t>
            </a:r>
            <a:r>
              <a:rPr lang="ja-JP" altLang="en-US" sz="1400" b="1" dirty="0"/>
              <a:t>	　大阪産（もん）ブドウ研究拠点整備事業</a:t>
            </a:r>
            <a:r>
              <a:rPr lang="en-US" altLang="ja-JP" sz="1400" dirty="0"/>
              <a:t>	</a:t>
            </a:r>
            <a:r>
              <a:rPr lang="ja-JP" altLang="en-US" sz="1400" dirty="0"/>
              <a:t>　</a:t>
            </a:r>
            <a:r>
              <a:rPr lang="ja-JP" altLang="en-US" sz="1400" dirty="0" smtClean="0"/>
              <a:t>　　　　　（</a:t>
            </a:r>
            <a:r>
              <a:rPr lang="en-US" altLang="ja-JP" sz="1400" dirty="0" smtClean="0"/>
              <a:t>150,000 </a:t>
            </a:r>
            <a:r>
              <a:rPr lang="ja-JP" altLang="en-US" sz="1400" dirty="0" smtClean="0"/>
              <a:t>）</a:t>
            </a:r>
            <a:r>
              <a:rPr lang="ja-JP" altLang="en-US" sz="1400" dirty="0"/>
              <a:t>　</a:t>
            </a:r>
            <a:r>
              <a:rPr lang="ja-JP" altLang="en-US" sz="1400" dirty="0" smtClean="0"/>
              <a:t>　　　　</a:t>
            </a:r>
            <a:r>
              <a:rPr lang="en-US" altLang="ja-JP" sz="1400" dirty="0" smtClean="0"/>
              <a:t>【</a:t>
            </a:r>
            <a:r>
              <a:rPr lang="zh-TW" altLang="en-US" sz="1400" dirty="0"/>
              <a:t>地方創生拠点整備交付金</a:t>
            </a:r>
            <a:r>
              <a:rPr lang="en-US" altLang="ja-JP" sz="1400" dirty="0" smtClean="0"/>
              <a:t>】</a:t>
            </a:r>
            <a:endParaRPr lang="en-US" altLang="ja-JP" sz="1400" dirty="0"/>
          </a:p>
          <a:p>
            <a:pPr marL="180000" indent="-457200" algn="just"/>
            <a:r>
              <a:rPr lang="ja-JP" altLang="en-US" sz="1400" dirty="0"/>
              <a:t>　　大阪のワイン産業の活性化とワイナリー等の産地への参入促進をめざし、大阪産（もん）ブドウ加工品のブランド向上のための試験醸造や品質分析等を行う研究拠点施設の整備を支援。</a:t>
            </a:r>
            <a:endParaRPr lang="en-US" altLang="ja-JP" sz="1100" dirty="0"/>
          </a:p>
        </p:txBody>
      </p:sp>
      <p:sp>
        <p:nvSpPr>
          <p:cNvPr id="23" name="正方形/長方形 22"/>
          <p:cNvSpPr/>
          <p:nvPr/>
        </p:nvSpPr>
        <p:spPr>
          <a:xfrm>
            <a:off x="773578" y="2221707"/>
            <a:ext cx="7974887" cy="847253"/>
          </a:xfrm>
          <a:prstGeom prst="rect">
            <a:avLst/>
          </a:prstGeom>
          <a:noFill/>
          <a:ln>
            <a:prstDash val="sysDot"/>
          </a:ln>
        </p:spPr>
        <p:style>
          <a:lnRef idx="2">
            <a:schemeClr val="dk1"/>
          </a:lnRef>
          <a:fillRef idx="1">
            <a:schemeClr val="lt1"/>
          </a:fillRef>
          <a:effectRef idx="0">
            <a:schemeClr val="dk1"/>
          </a:effectRef>
          <a:fontRef idx="minor">
            <a:schemeClr val="dk1"/>
          </a:fontRef>
        </p:style>
        <p:txBody>
          <a:bodyPr rtlCol="0" anchor="ctr"/>
          <a:lstStyle/>
          <a:p>
            <a:pPr marL="396000" indent="-457200"/>
            <a:r>
              <a:rPr kumimoji="1" lang="en-US" altLang="ja-JP" sz="1200" dirty="0" smtClean="0"/>
              <a:t>KPI</a:t>
            </a:r>
            <a:r>
              <a:rPr lang="ja-JP" altLang="en-US" sz="1200" dirty="0" smtClean="0"/>
              <a:t>：ブドウ</a:t>
            </a:r>
            <a:r>
              <a:rPr lang="ja-JP" altLang="en-US" sz="1200" dirty="0"/>
              <a:t>関連商品の売上（最終消費）の増加による経済波及効果：</a:t>
            </a:r>
            <a:r>
              <a:rPr lang="en-US" altLang="ja-JP" sz="1200" dirty="0"/>
              <a:t>83,000</a:t>
            </a:r>
            <a:r>
              <a:rPr lang="ja-JP" altLang="en-US" sz="1200" dirty="0" smtClean="0"/>
              <a:t>千円 </a:t>
            </a:r>
            <a:r>
              <a:rPr lang="en-US" altLang="ja-JP" sz="1200" dirty="0" smtClean="0"/>
              <a:t>【</a:t>
            </a:r>
            <a:r>
              <a:rPr lang="en-US" altLang="ja-JP" sz="1200" dirty="0"/>
              <a:t>H30</a:t>
            </a:r>
            <a:r>
              <a:rPr lang="ja-JP" altLang="en-US" sz="1200" dirty="0"/>
              <a:t>～</a:t>
            </a:r>
            <a:r>
              <a:rPr lang="en-US" altLang="ja-JP" sz="1200" dirty="0"/>
              <a:t>32</a:t>
            </a:r>
            <a:r>
              <a:rPr lang="ja-JP" altLang="en-US" sz="1200" dirty="0"/>
              <a:t>年度</a:t>
            </a:r>
            <a:r>
              <a:rPr lang="en-US" altLang="ja-JP" sz="1200" dirty="0"/>
              <a:t>】</a:t>
            </a:r>
          </a:p>
          <a:p>
            <a:pPr marL="396000" indent="-457200"/>
            <a:r>
              <a:rPr lang="ja-JP" altLang="en-US" sz="1200" dirty="0" smtClean="0"/>
              <a:t>　　　　事</a:t>
            </a:r>
            <a:r>
              <a:rPr lang="ja-JP" altLang="en-US" sz="1200" dirty="0"/>
              <a:t>業者が環農水研に委託するブドウ加工品新規開発に関する受託研究総額：</a:t>
            </a:r>
            <a:r>
              <a:rPr lang="en-US" altLang="ja-JP" sz="1200" dirty="0"/>
              <a:t>2,800</a:t>
            </a:r>
            <a:r>
              <a:rPr lang="ja-JP" altLang="en-US" sz="1200" dirty="0" smtClean="0"/>
              <a:t>千円 </a:t>
            </a:r>
            <a:r>
              <a:rPr lang="en-US" altLang="ja-JP" sz="1200" dirty="0" smtClean="0"/>
              <a:t>【</a:t>
            </a:r>
            <a:r>
              <a:rPr lang="en-US" altLang="ja-JP" sz="1200" dirty="0"/>
              <a:t>H30</a:t>
            </a:r>
            <a:r>
              <a:rPr lang="ja-JP" altLang="en-US" sz="1200" dirty="0"/>
              <a:t>～</a:t>
            </a:r>
            <a:r>
              <a:rPr lang="en-US" altLang="ja-JP" sz="1200" dirty="0"/>
              <a:t>32</a:t>
            </a:r>
            <a:r>
              <a:rPr lang="ja-JP" altLang="en-US" sz="1200" dirty="0"/>
              <a:t>年度</a:t>
            </a:r>
            <a:r>
              <a:rPr lang="en-US" altLang="ja-JP" sz="1200" dirty="0"/>
              <a:t>】</a:t>
            </a:r>
          </a:p>
          <a:p>
            <a:pPr marL="396000" indent="-457200"/>
            <a:r>
              <a:rPr lang="ja-JP" altLang="en-US" sz="1200" dirty="0" smtClean="0"/>
              <a:t>　　　　事</a:t>
            </a:r>
            <a:r>
              <a:rPr lang="ja-JP" altLang="en-US" sz="1200" dirty="0"/>
              <a:t>業者による醸造等試験加工、品質分析等研究拠点利用に関する簡易な受託総額：</a:t>
            </a:r>
            <a:r>
              <a:rPr lang="en-US" altLang="ja-JP" sz="1200" dirty="0"/>
              <a:t>350</a:t>
            </a:r>
            <a:r>
              <a:rPr lang="ja-JP" altLang="en-US" sz="1200" dirty="0" smtClean="0"/>
              <a:t>千円 </a:t>
            </a:r>
            <a:r>
              <a:rPr lang="en-US" altLang="ja-JP" sz="1200" dirty="0" smtClean="0"/>
              <a:t>【</a:t>
            </a:r>
            <a:r>
              <a:rPr lang="en-US" altLang="ja-JP" sz="1200" dirty="0"/>
              <a:t>H30</a:t>
            </a:r>
            <a:r>
              <a:rPr lang="ja-JP" altLang="en-US" sz="1200" dirty="0"/>
              <a:t>～</a:t>
            </a:r>
            <a:r>
              <a:rPr lang="en-US" altLang="ja-JP" sz="1200" dirty="0"/>
              <a:t>32</a:t>
            </a:r>
            <a:r>
              <a:rPr lang="ja-JP" altLang="en-US" sz="1200" dirty="0"/>
              <a:t>年度</a:t>
            </a:r>
            <a:r>
              <a:rPr lang="en-US" altLang="ja-JP" sz="1200" dirty="0"/>
              <a:t>】</a:t>
            </a:r>
            <a:endParaRPr lang="ja-JP" altLang="en-US" sz="1200" dirty="0"/>
          </a:p>
        </p:txBody>
      </p:sp>
    </p:spTree>
    <p:extLst>
      <p:ext uri="{BB962C8B-B14F-4D97-AF65-F5344CB8AC3E}">
        <p14:creationId xmlns:p14="http://schemas.microsoft.com/office/powerpoint/2010/main" val="42846191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直線コネクタ 2"/>
          <p:cNvCxnSpPr/>
          <p:nvPr/>
        </p:nvCxnSpPr>
        <p:spPr>
          <a:xfrm>
            <a:off x="179512" y="557972"/>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4" name="正方形/長方形 3"/>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fld id="{C8692C38-0430-4F61-A0D4-4C5C3C1314F7}" type="slidenum">
              <a:rPr lang="ja-JP" altLang="en-US" smtClean="0">
                <a:solidFill>
                  <a:prstClr val="black"/>
                </a:solidFill>
              </a:rPr>
              <a:pPr algn="ctr"/>
              <a:t>12</a:t>
            </a:fld>
            <a:endParaRPr lang="ja-JP" altLang="en-US" dirty="0">
              <a:solidFill>
                <a:prstClr val="black"/>
              </a:solidFill>
            </a:endParaRPr>
          </a:p>
        </p:txBody>
      </p:sp>
      <p:sp>
        <p:nvSpPr>
          <p:cNvPr id="11" name="正方形/長方形 10"/>
          <p:cNvSpPr/>
          <p:nvPr/>
        </p:nvSpPr>
        <p:spPr>
          <a:xfrm>
            <a:off x="107504" y="620688"/>
            <a:ext cx="8856984" cy="338554"/>
          </a:xfrm>
          <a:prstGeom prst="rect">
            <a:avLst/>
          </a:prstGeom>
        </p:spPr>
        <p:txBody>
          <a:bodyPr wrap="square">
            <a:spAutoFit/>
          </a:bodyPr>
          <a:lstStyle/>
          <a:p>
            <a:pPr marL="180000" indent="-457200"/>
            <a:r>
              <a:rPr lang="ja-JP" altLang="en-US" sz="1600" b="1" dirty="0"/>
              <a:t>　基本目標⑥：定住</a:t>
            </a:r>
            <a:r>
              <a:rPr lang="ja-JP" altLang="ja-JP" sz="1600" b="1" dirty="0"/>
              <a:t>魅力・</a:t>
            </a:r>
            <a:r>
              <a:rPr lang="ja-JP" altLang="en-US" sz="1600" b="1" dirty="0"/>
              <a:t>都市</a:t>
            </a:r>
            <a:r>
              <a:rPr lang="ja-JP" altLang="ja-JP" sz="1600" b="1" dirty="0"/>
              <a:t>魅力</a:t>
            </a:r>
            <a:r>
              <a:rPr lang="ja-JP" altLang="en-US" sz="1600" b="1" dirty="0"/>
              <a:t>を</a:t>
            </a:r>
            <a:r>
              <a:rPr lang="ja-JP" altLang="ja-JP" sz="1600" b="1" dirty="0"/>
              <a:t>強化</a:t>
            </a:r>
            <a:r>
              <a:rPr lang="ja-JP" altLang="en-US" sz="1600" b="1" dirty="0"/>
              <a:t>する</a:t>
            </a:r>
            <a:endParaRPr lang="en-US" altLang="ja-JP" sz="1600" b="1" dirty="0"/>
          </a:p>
        </p:txBody>
      </p:sp>
      <p:sp>
        <p:nvSpPr>
          <p:cNvPr id="13" name="正方形/長方形 12"/>
          <p:cNvSpPr/>
          <p:nvPr/>
        </p:nvSpPr>
        <p:spPr>
          <a:xfrm>
            <a:off x="179512" y="1969095"/>
            <a:ext cx="8460940" cy="307777"/>
          </a:xfrm>
          <a:prstGeom prst="rect">
            <a:avLst/>
          </a:prstGeom>
        </p:spPr>
        <p:txBody>
          <a:bodyPr wrap="square">
            <a:spAutoFit/>
          </a:bodyPr>
          <a:lstStyle/>
          <a:p>
            <a:pPr marL="180000" indent="-457200"/>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（２）都市魅力の創出・発信</a:t>
            </a:r>
            <a:endParaRPr lang="en-US" altLang="ja-JP" sz="1400"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正方形/長方形 14"/>
          <p:cNvSpPr/>
          <p:nvPr/>
        </p:nvSpPr>
        <p:spPr>
          <a:xfrm>
            <a:off x="179512" y="146838"/>
            <a:ext cx="8136904" cy="369332"/>
          </a:xfrm>
          <a:prstGeom prst="rect">
            <a:avLst/>
          </a:prstGeom>
        </p:spPr>
        <p:txBody>
          <a:bodyPr wrap="square">
            <a:spAutoFit/>
          </a:bodyPr>
          <a:lstStyle/>
          <a:p>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別添</a:t>
            </a:r>
            <a:r>
              <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具体的</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な施策と重要事業評価指標（</a:t>
            </a:r>
            <a:r>
              <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KPI</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9" name="正方形/長方形 8"/>
          <p:cNvSpPr/>
          <p:nvPr/>
        </p:nvSpPr>
        <p:spPr>
          <a:xfrm>
            <a:off x="395536" y="2258288"/>
            <a:ext cx="8460940" cy="738664"/>
          </a:xfrm>
          <a:prstGeom prst="rect">
            <a:avLst/>
          </a:prstGeom>
        </p:spPr>
        <p:txBody>
          <a:bodyPr wrap="square">
            <a:spAutoFit/>
          </a:bodyPr>
          <a:lstStyle/>
          <a:p>
            <a:pPr marL="180000" indent="-457200" algn="just"/>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　大阪観光局運営事業費（大阪版ＤＭＯ）</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140,000</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地方創生推進交付金</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pPr marL="180000" lvl="0" indent="-457200" algn="just"/>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大阪観光局において、大阪版ＤＭＯとして、マーケティングリサーチや観光案内機能の充実などにより「観光地経営」の視点に立った観光地域づくりを推進する</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400" dirty="0" smtClean="0"/>
              <a:t> </a:t>
            </a:r>
            <a:r>
              <a:rPr lang="ja-JP" altLang="en-US" sz="1400" dirty="0" smtClean="0"/>
              <a:t>　</a:t>
            </a:r>
            <a:r>
              <a:rPr lang="en-US" altLang="ja-JP" sz="1100" dirty="0" smtClean="0"/>
              <a:t>※</a:t>
            </a:r>
            <a:r>
              <a:rPr lang="ja-JP" altLang="en-US" sz="1100" dirty="0"/>
              <a:t>　地方</a:t>
            </a:r>
            <a:r>
              <a:rPr lang="ja-JP" altLang="en-US" sz="1100" dirty="0" smtClean="0"/>
              <a:t>創生推進交付</a:t>
            </a:r>
            <a:r>
              <a:rPr lang="ja-JP" altLang="en-US" sz="1100" dirty="0"/>
              <a:t>金（</a:t>
            </a:r>
            <a:r>
              <a:rPr lang="en-US" altLang="ja-JP" sz="1100" dirty="0" smtClean="0"/>
              <a:t>H28</a:t>
            </a:r>
            <a:r>
              <a:rPr lang="ja-JP" altLang="en-US" sz="1100" dirty="0" smtClean="0"/>
              <a:t>年度</a:t>
            </a:r>
            <a:r>
              <a:rPr lang="ja-JP" altLang="en-US" sz="1100" dirty="0"/>
              <a:t>）</a:t>
            </a:r>
            <a:endParaRPr lang="ja-JP" altLang="en-US" sz="1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正方形/長方形 7"/>
          <p:cNvSpPr/>
          <p:nvPr/>
        </p:nvSpPr>
        <p:spPr>
          <a:xfrm>
            <a:off x="737574" y="3021460"/>
            <a:ext cx="7992888" cy="767580"/>
          </a:xfrm>
          <a:prstGeom prst="rect">
            <a:avLst/>
          </a:prstGeom>
          <a:ln>
            <a:prstDash val="sysDot"/>
          </a:ln>
        </p:spPr>
        <p:style>
          <a:lnRef idx="2">
            <a:schemeClr val="dk1"/>
          </a:lnRef>
          <a:fillRef idx="1">
            <a:schemeClr val="lt1"/>
          </a:fillRef>
          <a:effectRef idx="0">
            <a:schemeClr val="dk1"/>
          </a:effectRef>
          <a:fontRef idx="minor">
            <a:schemeClr val="dk1"/>
          </a:fontRef>
        </p:style>
        <p:txBody>
          <a:bodyPr rtlCol="0" anchor="ctr"/>
          <a:lstStyle/>
          <a:p>
            <a:pPr marL="396000" indent="-457200"/>
            <a:r>
              <a:rPr kumimoji="1" lang="en-US" altLang="ja-JP" sz="1200" dirty="0" smtClean="0">
                <a:solidFill>
                  <a:schemeClr val="tx1"/>
                </a:solidFill>
              </a:rPr>
              <a:t>KPI</a:t>
            </a:r>
            <a:r>
              <a:rPr lang="ja-JP" altLang="en-US" sz="1200" dirty="0" smtClean="0">
                <a:solidFill>
                  <a:schemeClr val="tx1"/>
                </a:solidFill>
              </a:rPr>
              <a:t>：</a:t>
            </a:r>
            <a:r>
              <a:rPr lang="zh-CN" altLang="en-US" sz="1200" dirty="0">
                <a:solidFill>
                  <a:schemeClr val="tx1"/>
                </a:solidFill>
              </a:rPr>
              <a:t>来阪外国人</a:t>
            </a:r>
            <a:r>
              <a:rPr lang="zh-CN" altLang="en-US" sz="1200" dirty="0" smtClean="0">
                <a:solidFill>
                  <a:schemeClr val="tx1"/>
                </a:solidFill>
              </a:rPr>
              <a:t>旅行者数：</a:t>
            </a:r>
            <a:r>
              <a:rPr lang="en-US" altLang="zh-CN" sz="1200" u="sng" dirty="0" smtClean="0">
                <a:solidFill>
                  <a:schemeClr val="tx1"/>
                </a:solidFill>
              </a:rPr>
              <a:t>1,045</a:t>
            </a:r>
            <a:r>
              <a:rPr lang="zh-CN" altLang="en-US" sz="1200" u="sng" dirty="0" smtClean="0">
                <a:solidFill>
                  <a:schemeClr val="tx1"/>
                </a:solidFill>
              </a:rPr>
              <a:t>万人 </a:t>
            </a:r>
            <a:r>
              <a:rPr lang="en-US" altLang="zh-CN" sz="1200" u="sng" dirty="0" smtClean="0">
                <a:solidFill>
                  <a:schemeClr val="tx1"/>
                </a:solidFill>
              </a:rPr>
              <a:t>【H29</a:t>
            </a:r>
            <a:r>
              <a:rPr lang="ja-JP" altLang="en-US" sz="1200" u="sng" dirty="0" smtClean="0">
                <a:solidFill>
                  <a:schemeClr val="tx1"/>
                </a:solidFill>
              </a:rPr>
              <a:t>年度</a:t>
            </a:r>
            <a:r>
              <a:rPr lang="en-US" altLang="zh-CN" sz="1200" u="sng" dirty="0" smtClean="0">
                <a:solidFill>
                  <a:schemeClr val="tx1"/>
                </a:solidFill>
              </a:rPr>
              <a:t>】</a:t>
            </a:r>
          </a:p>
          <a:p>
            <a:pPr marL="396000" indent="-457200"/>
            <a:r>
              <a:rPr lang="ja-JP" altLang="en-US" sz="1200" dirty="0" smtClean="0">
                <a:solidFill>
                  <a:schemeClr val="tx1"/>
                </a:solidFill>
              </a:rPr>
              <a:t>　　　　</a:t>
            </a:r>
            <a:r>
              <a:rPr lang="ja-JP" altLang="en-US" sz="1200" u="sng" dirty="0" smtClean="0">
                <a:solidFill>
                  <a:schemeClr val="tx1"/>
                </a:solidFill>
              </a:rPr>
              <a:t>外国人旅行消費額：</a:t>
            </a:r>
            <a:r>
              <a:rPr lang="en-US" altLang="ja-JP" sz="1200" u="sng" dirty="0" smtClean="0">
                <a:solidFill>
                  <a:schemeClr val="tx1"/>
                </a:solidFill>
              </a:rPr>
              <a:t>9,700</a:t>
            </a:r>
            <a:r>
              <a:rPr lang="ja-JP" altLang="en-US" sz="1200" u="sng" dirty="0">
                <a:solidFill>
                  <a:schemeClr val="tx1"/>
                </a:solidFill>
              </a:rPr>
              <a:t>億</a:t>
            </a:r>
            <a:r>
              <a:rPr lang="ja-JP" altLang="en-US" sz="1200" u="sng" dirty="0" smtClean="0">
                <a:solidFill>
                  <a:schemeClr val="tx1"/>
                </a:solidFill>
              </a:rPr>
              <a:t>円 </a:t>
            </a:r>
            <a:r>
              <a:rPr lang="en-US" altLang="ja-JP" sz="1200" u="sng" dirty="0" smtClean="0">
                <a:solidFill>
                  <a:schemeClr val="tx1"/>
                </a:solidFill>
              </a:rPr>
              <a:t>【H29</a:t>
            </a:r>
            <a:r>
              <a:rPr lang="ja-JP" altLang="en-US" sz="1200" u="sng" dirty="0" smtClean="0">
                <a:solidFill>
                  <a:schemeClr val="tx1"/>
                </a:solidFill>
              </a:rPr>
              <a:t>年度</a:t>
            </a:r>
            <a:r>
              <a:rPr lang="en-US" altLang="ja-JP" sz="1200" u="sng" dirty="0" smtClean="0">
                <a:solidFill>
                  <a:schemeClr val="tx1"/>
                </a:solidFill>
              </a:rPr>
              <a:t>】</a:t>
            </a:r>
          </a:p>
          <a:p>
            <a:pPr marL="396000" indent="-457200"/>
            <a:r>
              <a:rPr lang="ja-JP" altLang="en-US" sz="1200" dirty="0">
                <a:solidFill>
                  <a:schemeClr val="tx1"/>
                </a:solidFill>
              </a:rPr>
              <a:t>　</a:t>
            </a:r>
            <a:r>
              <a:rPr lang="ja-JP" altLang="en-US" sz="1200" dirty="0" smtClean="0">
                <a:solidFill>
                  <a:schemeClr val="tx1"/>
                </a:solidFill>
              </a:rPr>
              <a:t>　　　</a:t>
            </a:r>
            <a:r>
              <a:rPr lang="ja-JP" altLang="en-US" sz="1200" u="sng" dirty="0" smtClean="0">
                <a:solidFill>
                  <a:schemeClr val="tx1"/>
                </a:solidFill>
              </a:rPr>
              <a:t>延べ宿泊者数：</a:t>
            </a:r>
            <a:r>
              <a:rPr lang="en-US" altLang="ja-JP" sz="1200" u="sng" dirty="0" smtClean="0">
                <a:solidFill>
                  <a:schemeClr val="tx1"/>
                </a:solidFill>
              </a:rPr>
              <a:t>3,275</a:t>
            </a:r>
            <a:r>
              <a:rPr lang="ja-JP" altLang="en-US" sz="1200" u="sng" dirty="0" smtClean="0">
                <a:solidFill>
                  <a:schemeClr val="tx1"/>
                </a:solidFill>
              </a:rPr>
              <a:t>万人 </a:t>
            </a:r>
            <a:r>
              <a:rPr lang="en-US" altLang="ja-JP" sz="1200" u="sng" dirty="0" smtClean="0">
                <a:solidFill>
                  <a:schemeClr val="tx1"/>
                </a:solidFill>
              </a:rPr>
              <a:t>【H29</a:t>
            </a:r>
            <a:r>
              <a:rPr lang="ja-JP" altLang="en-US" sz="1200" u="sng" dirty="0" smtClean="0">
                <a:solidFill>
                  <a:schemeClr val="tx1"/>
                </a:solidFill>
              </a:rPr>
              <a:t>年度</a:t>
            </a:r>
            <a:r>
              <a:rPr lang="en-US" altLang="ja-JP" sz="1200" u="sng" dirty="0" smtClean="0">
                <a:solidFill>
                  <a:schemeClr val="tx1"/>
                </a:solidFill>
              </a:rPr>
              <a:t>】</a:t>
            </a:r>
            <a:endParaRPr lang="ja-JP" altLang="en-US" sz="1200" u="sng" dirty="0" smtClean="0">
              <a:solidFill>
                <a:schemeClr val="tx1"/>
              </a:solidFill>
            </a:endParaRPr>
          </a:p>
        </p:txBody>
      </p:sp>
      <p:sp>
        <p:nvSpPr>
          <p:cNvPr id="10" name="正方形/長方形 9"/>
          <p:cNvSpPr/>
          <p:nvPr/>
        </p:nvSpPr>
        <p:spPr>
          <a:xfrm>
            <a:off x="179512" y="908720"/>
            <a:ext cx="8460940" cy="307777"/>
          </a:xfrm>
          <a:prstGeom prst="rect">
            <a:avLst/>
          </a:prstGeom>
        </p:spPr>
        <p:txBody>
          <a:bodyPr wrap="square">
            <a:spAutoFit/>
          </a:bodyPr>
          <a:lstStyle/>
          <a:p>
            <a:pPr marL="180000" indent="-457200"/>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（１）定住魅力の強化</a:t>
            </a:r>
            <a:endParaRPr lang="en-US" altLang="ja-JP" sz="1400"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正方形/長方形 18"/>
          <p:cNvSpPr/>
          <p:nvPr/>
        </p:nvSpPr>
        <p:spPr>
          <a:xfrm>
            <a:off x="413538" y="4005064"/>
            <a:ext cx="8460940" cy="738664"/>
          </a:xfrm>
          <a:prstGeom prst="rect">
            <a:avLst/>
          </a:prstGeom>
        </p:spPr>
        <p:txBody>
          <a:bodyPr wrap="square">
            <a:spAutoFit/>
          </a:bodyPr>
          <a:lstStyle/>
          <a:p>
            <a:pPr marL="180000" indent="-457200" algn="just"/>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400" b="1" dirty="0">
                <a:latin typeface="Meiryo UI" panose="020B0604030504040204" pitchFamily="50" charset="-128"/>
                <a:ea typeface="Meiryo UI" panose="020B0604030504040204" pitchFamily="50" charset="-128"/>
                <a:cs typeface="Meiryo UI" panose="020B0604030504040204" pitchFamily="50" charset="-128"/>
              </a:rPr>
              <a:t>Osaka Free Wi-Fi</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設置促進</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事業</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126,688</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pPr marL="180000" lvl="0" indent="-457200" algn="just"/>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外国人旅行者からのニーズが最も高い、通信環境の整備を促進するため、</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Wi-Fi</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機器の設置に係る初期費用</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の</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marL="180000" lvl="0" indent="-457200" algn="just"/>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一部</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を支援する。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100" dirty="0" smtClean="0"/>
              <a:t>※</a:t>
            </a:r>
            <a:r>
              <a:rPr lang="ja-JP" altLang="en-US" sz="1100" dirty="0"/>
              <a:t>　地方創生先行型交付金（</a:t>
            </a:r>
            <a:r>
              <a:rPr lang="en-US" altLang="ja-JP" sz="1100" dirty="0"/>
              <a:t>H27</a:t>
            </a:r>
            <a:r>
              <a:rPr lang="ja-JP" altLang="en-US" sz="1100" dirty="0"/>
              <a:t>年度）</a:t>
            </a:r>
            <a:endParaRPr lang="en-US" altLang="ja-JP" sz="1100" dirty="0"/>
          </a:p>
        </p:txBody>
      </p:sp>
      <p:sp>
        <p:nvSpPr>
          <p:cNvPr id="20" name="正方形/長方形 19"/>
          <p:cNvSpPr/>
          <p:nvPr/>
        </p:nvSpPr>
        <p:spPr>
          <a:xfrm>
            <a:off x="755576" y="4725144"/>
            <a:ext cx="7992888" cy="360040"/>
          </a:xfrm>
          <a:prstGeom prst="rect">
            <a:avLst/>
          </a:prstGeom>
          <a:ln>
            <a:prstDash val="sysDot"/>
          </a:ln>
        </p:spPr>
        <p:style>
          <a:lnRef idx="2">
            <a:schemeClr val="dk1"/>
          </a:lnRef>
          <a:fillRef idx="1">
            <a:schemeClr val="lt1"/>
          </a:fillRef>
          <a:effectRef idx="0">
            <a:schemeClr val="dk1"/>
          </a:effectRef>
          <a:fontRef idx="minor">
            <a:schemeClr val="dk1"/>
          </a:fontRef>
        </p:style>
        <p:txBody>
          <a:bodyPr rtlCol="0" anchor="ctr"/>
          <a:lstStyle/>
          <a:p>
            <a:pPr marL="396000" indent="-457200"/>
            <a:r>
              <a:rPr kumimoji="1" lang="en-US" altLang="ja-JP" sz="1200" dirty="0" smtClean="0"/>
              <a:t>KPI</a:t>
            </a:r>
            <a:r>
              <a:rPr lang="ja-JP" altLang="en-US" sz="1200" dirty="0" smtClean="0"/>
              <a:t>：</a:t>
            </a:r>
            <a:r>
              <a:rPr lang="en-US" altLang="ja-JP" sz="1200" dirty="0"/>
              <a:t>Wi-Fi</a:t>
            </a:r>
            <a:r>
              <a:rPr lang="ja-JP" altLang="en-US" sz="1200" dirty="0"/>
              <a:t>整備エリア：</a:t>
            </a:r>
            <a:r>
              <a:rPr lang="en-US" altLang="ja-JP" sz="1200" dirty="0"/>
              <a:t>4</a:t>
            </a:r>
            <a:r>
              <a:rPr lang="ja-JP" altLang="en-US" sz="1200" dirty="0"/>
              <a:t>エリア</a:t>
            </a:r>
            <a:r>
              <a:rPr lang="ja-JP" altLang="en-US" sz="1200" dirty="0" smtClean="0"/>
              <a:t>以上 </a:t>
            </a:r>
            <a:r>
              <a:rPr lang="en-US" altLang="ja-JP" sz="1200" dirty="0" smtClean="0"/>
              <a:t>【</a:t>
            </a:r>
            <a:r>
              <a:rPr lang="en-US" altLang="ja-JP" sz="1200" dirty="0"/>
              <a:t>H29</a:t>
            </a:r>
            <a:r>
              <a:rPr lang="ja-JP" altLang="en-US" sz="1200" dirty="0"/>
              <a:t>年度</a:t>
            </a:r>
            <a:r>
              <a:rPr lang="en-US" altLang="ja-JP" sz="1200" dirty="0"/>
              <a:t>】</a:t>
            </a:r>
            <a:endParaRPr lang="ja-JP" altLang="en-US" sz="1200" dirty="0" smtClean="0"/>
          </a:p>
        </p:txBody>
      </p:sp>
      <p:sp>
        <p:nvSpPr>
          <p:cNvPr id="16" name="正方形/長方形 15"/>
          <p:cNvSpPr/>
          <p:nvPr/>
        </p:nvSpPr>
        <p:spPr>
          <a:xfrm>
            <a:off x="395536" y="1178168"/>
            <a:ext cx="8289631" cy="738664"/>
          </a:xfrm>
          <a:prstGeom prst="rect">
            <a:avLst/>
          </a:prstGeom>
          <a:noFill/>
        </p:spPr>
        <p:txBody>
          <a:bodyPr wrap="square">
            <a:spAutoFit/>
          </a:bodyPr>
          <a:lstStyle/>
          <a:p>
            <a:pPr marL="180000" indent="-457200" algn="just"/>
            <a:r>
              <a:rPr lang="ja-JP" altLang="en-US" sz="1400" b="1" dirty="0"/>
              <a:t>○	　</a:t>
            </a:r>
            <a:r>
              <a:rPr lang="ja-JP" altLang="en-US" sz="1400" b="1" dirty="0" smtClean="0"/>
              <a:t>新</a:t>
            </a:r>
            <a:r>
              <a:rPr lang="ja-JP" altLang="en-US" sz="1400" b="1" dirty="0"/>
              <a:t>子育て支援交付金</a:t>
            </a:r>
            <a:r>
              <a:rPr lang="en-US" altLang="ja-JP" sz="1400" dirty="0" smtClean="0"/>
              <a:t>			</a:t>
            </a:r>
            <a:r>
              <a:rPr lang="ja-JP" altLang="en-US" sz="1400" dirty="0" smtClean="0"/>
              <a:t>＜再掲＞</a:t>
            </a:r>
            <a:endParaRPr lang="en-US" altLang="ja-JP" sz="1400" dirty="0" smtClean="0"/>
          </a:p>
          <a:p>
            <a:pPr marL="180000" indent="-457200" algn="just"/>
            <a:r>
              <a:rPr lang="ja-JP" altLang="en-US" sz="1400" b="1" dirty="0"/>
              <a:t>○	　</a:t>
            </a:r>
            <a:r>
              <a:rPr lang="en-US" altLang="ja-JP" sz="1400" b="1" dirty="0" smtClean="0"/>
              <a:t>OSAKA</a:t>
            </a:r>
            <a:r>
              <a:rPr lang="ja-JP" altLang="en-US" sz="1400" b="1" dirty="0"/>
              <a:t>しごとフィールド運営事業</a:t>
            </a:r>
            <a:r>
              <a:rPr lang="en-US" altLang="ja-JP" sz="1400" dirty="0"/>
              <a:t>		</a:t>
            </a:r>
            <a:r>
              <a:rPr lang="ja-JP" altLang="en-US" sz="1400" dirty="0"/>
              <a:t>＜再掲＞</a:t>
            </a:r>
            <a:endParaRPr lang="en-US" altLang="ja-JP" sz="1400" dirty="0"/>
          </a:p>
          <a:p>
            <a:pPr marL="180000" indent="-457200" algn="just"/>
            <a:r>
              <a:rPr lang="ja-JP" altLang="en-US" sz="1400" b="1" dirty="0"/>
              <a:t>○	　</a:t>
            </a:r>
            <a:r>
              <a:rPr lang="ja-JP" altLang="en-US" sz="1400" b="1" dirty="0" smtClean="0"/>
              <a:t>「</a:t>
            </a:r>
            <a:r>
              <a:rPr lang="ja-JP" altLang="en-US" sz="1400" b="1" dirty="0"/>
              <a:t>淀川左岸線延伸部」の整備推進</a:t>
            </a:r>
            <a:r>
              <a:rPr lang="en-US" altLang="ja-JP" sz="1400" dirty="0"/>
              <a:t>		</a:t>
            </a:r>
            <a:r>
              <a:rPr lang="ja-JP" altLang="en-US" sz="1400" dirty="0"/>
              <a:t>＜再掲</a:t>
            </a:r>
            <a:r>
              <a:rPr lang="ja-JP" altLang="en-US" sz="1400" dirty="0" smtClean="0"/>
              <a:t>＞</a:t>
            </a:r>
            <a:endParaRPr lang="en-US" altLang="ja-JP" sz="1400" dirty="0"/>
          </a:p>
        </p:txBody>
      </p:sp>
    </p:spTree>
    <p:extLst>
      <p:ext uri="{BB962C8B-B14F-4D97-AF65-F5344CB8AC3E}">
        <p14:creationId xmlns:p14="http://schemas.microsoft.com/office/powerpoint/2010/main" val="13511546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直線コネクタ 2"/>
          <p:cNvCxnSpPr/>
          <p:nvPr/>
        </p:nvCxnSpPr>
        <p:spPr>
          <a:xfrm>
            <a:off x="179512" y="557972"/>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4" name="正方形/長方形 3"/>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fld id="{C8692C38-0430-4F61-A0D4-4C5C3C1314F7}" type="slidenum">
              <a:rPr lang="ja-JP" altLang="en-US" smtClean="0">
                <a:solidFill>
                  <a:prstClr val="black"/>
                </a:solidFill>
              </a:rPr>
              <a:pPr algn="ctr"/>
              <a:t>13</a:t>
            </a:fld>
            <a:endParaRPr lang="ja-JP" altLang="en-US" dirty="0">
              <a:solidFill>
                <a:prstClr val="black"/>
              </a:solidFill>
            </a:endParaRPr>
          </a:p>
        </p:txBody>
      </p:sp>
      <p:sp>
        <p:nvSpPr>
          <p:cNvPr id="11" name="正方形/長方形 10"/>
          <p:cNvSpPr/>
          <p:nvPr/>
        </p:nvSpPr>
        <p:spPr>
          <a:xfrm>
            <a:off x="107504" y="692696"/>
            <a:ext cx="8856984" cy="338554"/>
          </a:xfrm>
          <a:prstGeom prst="rect">
            <a:avLst/>
          </a:prstGeom>
        </p:spPr>
        <p:txBody>
          <a:bodyPr wrap="square">
            <a:spAutoFit/>
          </a:bodyPr>
          <a:lstStyle/>
          <a:p>
            <a:pPr marL="180000" indent="-457200"/>
            <a:r>
              <a:rPr lang="ja-JP" altLang="en-US" sz="1600" b="1" dirty="0"/>
              <a:t>　基本目標⑥：定住</a:t>
            </a:r>
            <a:r>
              <a:rPr lang="ja-JP" altLang="ja-JP" sz="1600" b="1" dirty="0"/>
              <a:t>魅力・</a:t>
            </a:r>
            <a:r>
              <a:rPr lang="ja-JP" altLang="en-US" sz="1600" b="1" dirty="0"/>
              <a:t>都市</a:t>
            </a:r>
            <a:r>
              <a:rPr lang="ja-JP" altLang="ja-JP" sz="1600" b="1" dirty="0"/>
              <a:t>魅力</a:t>
            </a:r>
            <a:r>
              <a:rPr lang="ja-JP" altLang="en-US" sz="1600" b="1" dirty="0"/>
              <a:t>を</a:t>
            </a:r>
            <a:r>
              <a:rPr lang="ja-JP" altLang="ja-JP" sz="1600" b="1" dirty="0"/>
              <a:t>強化</a:t>
            </a:r>
            <a:r>
              <a:rPr lang="ja-JP" altLang="en-US" sz="1600" b="1" dirty="0"/>
              <a:t>する</a:t>
            </a:r>
            <a:endParaRPr lang="en-US" altLang="ja-JP" sz="1600" b="1" dirty="0"/>
          </a:p>
        </p:txBody>
      </p:sp>
      <p:sp>
        <p:nvSpPr>
          <p:cNvPr id="13" name="正方形/長方形 12"/>
          <p:cNvSpPr/>
          <p:nvPr/>
        </p:nvSpPr>
        <p:spPr>
          <a:xfrm>
            <a:off x="179512" y="1104999"/>
            <a:ext cx="8460940" cy="307777"/>
          </a:xfrm>
          <a:prstGeom prst="rect">
            <a:avLst/>
          </a:prstGeom>
        </p:spPr>
        <p:txBody>
          <a:bodyPr wrap="square">
            <a:spAutoFit/>
          </a:bodyPr>
          <a:lstStyle/>
          <a:p>
            <a:pPr marL="180000" indent="-457200"/>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（２）都市魅力の創出・発信（つづき）</a:t>
            </a:r>
            <a:endParaRPr lang="en-US" altLang="ja-JP" sz="1400"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正方形/長方形 14"/>
          <p:cNvSpPr/>
          <p:nvPr/>
        </p:nvSpPr>
        <p:spPr>
          <a:xfrm>
            <a:off x="179512" y="146838"/>
            <a:ext cx="8136904" cy="369332"/>
          </a:xfrm>
          <a:prstGeom prst="rect">
            <a:avLst/>
          </a:prstGeom>
        </p:spPr>
        <p:txBody>
          <a:bodyPr wrap="square">
            <a:spAutoFit/>
          </a:bodyPr>
          <a:lstStyle/>
          <a:p>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別添</a:t>
            </a:r>
            <a:r>
              <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具体的</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な施策と重要事業評価指標（</a:t>
            </a:r>
            <a:r>
              <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KPI</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12" name="正方形/長方形 11"/>
          <p:cNvSpPr/>
          <p:nvPr/>
        </p:nvSpPr>
        <p:spPr>
          <a:xfrm>
            <a:off x="395536" y="4779729"/>
            <a:ext cx="8460940" cy="1169551"/>
          </a:xfrm>
          <a:prstGeom prst="rect">
            <a:avLst/>
          </a:prstGeom>
        </p:spPr>
        <p:txBody>
          <a:bodyPr wrap="square">
            <a:spAutoFit/>
          </a:bodyPr>
          <a:lstStyle/>
          <a:p>
            <a:pPr marL="180000" indent="-457200" algn="just"/>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ナイトカルチャー魅力創出事業</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296,583</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pPr marL="180000" lvl="0" indent="-457200" algn="just"/>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大阪都市魅力創造戦略２０２０」に掲げる「安全で安心して楽しめる２４時間おもてなし都市」の実現に向け、観光客が昼夜を問わずまちに魅力を感じ、安全で安心して旅行を楽しめる都市を目指すために、夜間公演等の充実ほか観光コンテンツの発掘・創出を行い、増大する観光客の回遊性向上および大阪府内での消費拡大によるまちの活性化、文化・都市魅力の更なる向上を図る</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100" dirty="0" smtClean="0"/>
              <a:t>※</a:t>
            </a:r>
            <a:r>
              <a:rPr lang="ja-JP" altLang="en-US" sz="1100" dirty="0"/>
              <a:t>　地方創生先行型交付金（</a:t>
            </a:r>
            <a:r>
              <a:rPr lang="en-US" altLang="ja-JP" sz="1100" dirty="0"/>
              <a:t>H27</a:t>
            </a:r>
            <a:r>
              <a:rPr lang="ja-JP" altLang="en-US" sz="1100" dirty="0"/>
              <a:t>年度）</a:t>
            </a:r>
            <a:endParaRPr lang="en-US" altLang="ja-JP" sz="1100" dirty="0"/>
          </a:p>
        </p:txBody>
      </p:sp>
      <p:sp>
        <p:nvSpPr>
          <p:cNvPr id="14" name="正方形/長方形 13"/>
          <p:cNvSpPr/>
          <p:nvPr/>
        </p:nvSpPr>
        <p:spPr>
          <a:xfrm>
            <a:off x="701570" y="6021288"/>
            <a:ext cx="7992888" cy="360040"/>
          </a:xfrm>
          <a:prstGeom prst="rect">
            <a:avLst/>
          </a:prstGeom>
          <a:ln>
            <a:prstDash val="sysDot"/>
          </a:ln>
        </p:spPr>
        <p:style>
          <a:lnRef idx="2">
            <a:schemeClr val="dk1"/>
          </a:lnRef>
          <a:fillRef idx="1">
            <a:schemeClr val="lt1"/>
          </a:fillRef>
          <a:effectRef idx="0">
            <a:schemeClr val="dk1"/>
          </a:effectRef>
          <a:fontRef idx="minor">
            <a:schemeClr val="dk1"/>
          </a:fontRef>
        </p:style>
        <p:txBody>
          <a:bodyPr rtlCol="0" anchor="ctr"/>
          <a:lstStyle/>
          <a:p>
            <a:pPr marL="396000" indent="-457200"/>
            <a:r>
              <a:rPr kumimoji="1" lang="en-US" altLang="ja-JP" sz="1200" dirty="0" smtClean="0"/>
              <a:t>KPI</a:t>
            </a:r>
            <a:r>
              <a:rPr lang="ja-JP" altLang="en-US" sz="1200" dirty="0" smtClean="0"/>
              <a:t>：</a:t>
            </a:r>
            <a:r>
              <a:rPr lang="ja-JP" altLang="en-US" sz="1200" dirty="0" smtClean="0">
                <a:solidFill>
                  <a:schemeClr val="tx1"/>
                </a:solidFill>
              </a:rPr>
              <a:t>御堂筋イルミネーションの</a:t>
            </a:r>
            <a:r>
              <a:rPr lang="ja-JP" altLang="en-US" sz="1200" dirty="0" smtClean="0"/>
              <a:t>来場者数</a:t>
            </a:r>
            <a:r>
              <a:rPr lang="ja-JP" altLang="en-US" sz="1200" dirty="0"/>
              <a:t>：</a:t>
            </a:r>
            <a:r>
              <a:rPr lang="en-US" altLang="ja-JP" sz="1200" dirty="0" smtClean="0"/>
              <a:t>455</a:t>
            </a:r>
            <a:r>
              <a:rPr lang="ja-JP" altLang="en-US" sz="1200" dirty="0" smtClean="0"/>
              <a:t>万人</a:t>
            </a:r>
            <a:r>
              <a:rPr lang="ja-JP" altLang="en-US" sz="1200" dirty="0"/>
              <a:t>（</a:t>
            </a:r>
            <a:r>
              <a:rPr lang="ja-JP" altLang="en-US" sz="1200" dirty="0" smtClean="0"/>
              <a:t>平成</a:t>
            </a:r>
            <a:r>
              <a:rPr lang="en-US" altLang="ja-JP" sz="1200" dirty="0" smtClean="0"/>
              <a:t>27</a:t>
            </a:r>
            <a:r>
              <a:rPr lang="ja-JP" altLang="en-US" sz="1200" dirty="0" smtClean="0"/>
              <a:t>年度</a:t>
            </a:r>
            <a:r>
              <a:rPr lang="ja-JP" altLang="en-US" sz="1200" dirty="0"/>
              <a:t>同規模</a:t>
            </a:r>
            <a:r>
              <a:rPr lang="ja-JP" altLang="en-US" sz="1200" dirty="0" smtClean="0"/>
              <a:t>）</a:t>
            </a:r>
          </a:p>
        </p:txBody>
      </p:sp>
      <p:sp>
        <p:nvSpPr>
          <p:cNvPr id="16" name="正方形/長方形 15"/>
          <p:cNvSpPr/>
          <p:nvPr/>
        </p:nvSpPr>
        <p:spPr>
          <a:xfrm>
            <a:off x="395536" y="3068960"/>
            <a:ext cx="8460940" cy="1123384"/>
          </a:xfrm>
          <a:prstGeom prst="rect">
            <a:avLst/>
          </a:prstGeom>
        </p:spPr>
        <p:txBody>
          <a:bodyPr wrap="square">
            <a:spAutoFit/>
          </a:bodyPr>
          <a:lstStyle/>
          <a:p>
            <a:pPr marL="180000" indent="-457200" algn="just"/>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水と光とみどりのまちづくり推進事業</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199,432</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pPr marL="180000" lvl="0" indent="-457200" algn="just"/>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府・市・経済界等による公民一体型の組織</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「水</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都大阪コンソーシアム」を組成し、水と光の首都大阪の実現に</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向けた取組み</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を強力に推進する。また、水辺の魅力景観づくりや舟運活性化に向けた環境整備、遊歩道等の緑化など水辺の回遊性の向上などを推進する</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marL="180000" lvl="0" indent="-457200" algn="r"/>
            <a:r>
              <a:rPr lang="en-US" altLang="ja-JP" sz="1100" dirty="0" smtClean="0"/>
              <a:t>※</a:t>
            </a:r>
            <a:r>
              <a:rPr lang="ja-JP" altLang="en-US" sz="1100" dirty="0"/>
              <a:t>　地方創生先行型交付金（</a:t>
            </a:r>
            <a:r>
              <a:rPr lang="en-US" altLang="ja-JP" sz="1100" dirty="0"/>
              <a:t>H27</a:t>
            </a:r>
            <a:r>
              <a:rPr lang="ja-JP" altLang="en-US" sz="1100" dirty="0"/>
              <a:t>年度）</a:t>
            </a:r>
            <a:endParaRPr lang="en-US" altLang="ja-JP" sz="1100" dirty="0"/>
          </a:p>
        </p:txBody>
      </p:sp>
      <p:sp>
        <p:nvSpPr>
          <p:cNvPr id="17" name="正方形/長方形 16"/>
          <p:cNvSpPr/>
          <p:nvPr/>
        </p:nvSpPr>
        <p:spPr>
          <a:xfrm>
            <a:off x="701570" y="4221088"/>
            <a:ext cx="7992888" cy="432048"/>
          </a:xfrm>
          <a:prstGeom prst="rect">
            <a:avLst/>
          </a:prstGeom>
          <a:ln>
            <a:prstDash val="sysDot"/>
          </a:ln>
        </p:spPr>
        <p:style>
          <a:lnRef idx="2">
            <a:schemeClr val="dk1"/>
          </a:lnRef>
          <a:fillRef idx="1">
            <a:schemeClr val="lt1"/>
          </a:fillRef>
          <a:effectRef idx="0">
            <a:schemeClr val="dk1"/>
          </a:effectRef>
          <a:fontRef idx="minor">
            <a:schemeClr val="dk1"/>
          </a:fontRef>
        </p:style>
        <p:txBody>
          <a:bodyPr rtlCol="0" anchor="ctr"/>
          <a:lstStyle/>
          <a:p>
            <a:pPr marL="396000" indent="-457200"/>
            <a:r>
              <a:rPr kumimoji="1" lang="en-US" altLang="ja-JP" sz="1200" dirty="0" smtClean="0"/>
              <a:t>KPI</a:t>
            </a:r>
            <a:r>
              <a:rPr lang="ja-JP" altLang="en-US" sz="1200" dirty="0"/>
              <a:t>：水都大阪の成長</a:t>
            </a:r>
          </a:p>
          <a:p>
            <a:pPr marL="396000" indent="-457200"/>
            <a:r>
              <a:rPr lang="ja-JP" altLang="en-US" sz="1200" dirty="0"/>
              <a:t>　　　　　・舟運</a:t>
            </a:r>
            <a:r>
              <a:rPr lang="ja-JP" altLang="en-US" sz="1200" dirty="0" smtClean="0"/>
              <a:t>利用者数</a:t>
            </a:r>
            <a:r>
              <a:rPr lang="ja-JP" altLang="en-US" sz="1200" dirty="0"/>
              <a:t>：</a:t>
            </a:r>
            <a:r>
              <a:rPr lang="en-US" altLang="ja-JP" sz="1200" dirty="0" smtClean="0"/>
              <a:t>100</a:t>
            </a:r>
            <a:r>
              <a:rPr lang="ja-JP" altLang="en-US" sz="1200" dirty="0" smtClean="0"/>
              <a:t>万人 </a:t>
            </a:r>
            <a:r>
              <a:rPr lang="en-US" altLang="ja-JP" sz="1200" dirty="0" smtClean="0"/>
              <a:t>【</a:t>
            </a:r>
            <a:r>
              <a:rPr lang="ja-JP" altLang="en-US" sz="1200" dirty="0" smtClean="0"/>
              <a:t>平成</a:t>
            </a:r>
            <a:r>
              <a:rPr lang="en-US" altLang="ja-JP" sz="1200" dirty="0" smtClean="0"/>
              <a:t>32</a:t>
            </a:r>
            <a:r>
              <a:rPr lang="ja-JP" altLang="en-US" sz="1200" dirty="0" smtClean="0"/>
              <a:t>年度</a:t>
            </a:r>
            <a:r>
              <a:rPr lang="en-US" altLang="ja-JP" sz="1200" dirty="0" smtClean="0"/>
              <a:t>】</a:t>
            </a:r>
            <a:r>
              <a:rPr lang="ja-JP" altLang="en-US" sz="1200" dirty="0" smtClean="0"/>
              <a:t> </a:t>
            </a:r>
          </a:p>
        </p:txBody>
      </p:sp>
      <p:sp>
        <p:nvSpPr>
          <p:cNvPr id="18" name="正方形/長方形 17"/>
          <p:cNvSpPr/>
          <p:nvPr/>
        </p:nvSpPr>
        <p:spPr>
          <a:xfrm>
            <a:off x="395536" y="1369684"/>
            <a:ext cx="8460940" cy="907941"/>
          </a:xfrm>
          <a:prstGeom prst="rect">
            <a:avLst/>
          </a:prstGeom>
        </p:spPr>
        <p:txBody>
          <a:bodyPr wrap="square">
            <a:spAutoFit/>
          </a:bodyPr>
          <a:lstStyle/>
          <a:p>
            <a:pPr marL="180000" indent="-457200" algn="just"/>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国内外からの誘客促進事業</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6</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0,000</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pPr marL="180000" lvl="0" indent="-457200" algn="just"/>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御堂筋、中之島、水の回廊、万博公園などの大阪府域のシンボリックなエリアにおいて、国内外からの話題を集め、多くの方が大阪に来ていただくための起爆剤となるような誘客促進事業を実施する</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marL="180000" indent="-457200" algn="r"/>
            <a:r>
              <a:rPr lang="en-US" altLang="ja-JP" sz="1100" dirty="0" smtClean="0"/>
              <a:t>※</a:t>
            </a:r>
            <a:r>
              <a:rPr lang="ja-JP" altLang="en-US" sz="1100" dirty="0" smtClean="0"/>
              <a:t>　</a:t>
            </a:r>
            <a:r>
              <a:rPr lang="ja-JP" altLang="en-US" sz="1100" dirty="0"/>
              <a:t>地方創生先行型交付金（</a:t>
            </a:r>
            <a:r>
              <a:rPr lang="en-US" altLang="ja-JP" sz="1100" dirty="0"/>
              <a:t>H27</a:t>
            </a:r>
            <a:r>
              <a:rPr lang="ja-JP" altLang="en-US" sz="1100" dirty="0"/>
              <a:t>年度）</a:t>
            </a:r>
            <a:endParaRPr lang="en-US" altLang="ja-JP" sz="1100" dirty="0"/>
          </a:p>
        </p:txBody>
      </p:sp>
      <p:sp>
        <p:nvSpPr>
          <p:cNvPr id="19" name="正方形/長方形 18"/>
          <p:cNvSpPr/>
          <p:nvPr/>
        </p:nvSpPr>
        <p:spPr>
          <a:xfrm>
            <a:off x="737574" y="2276872"/>
            <a:ext cx="7992888" cy="576064"/>
          </a:xfrm>
          <a:prstGeom prst="rect">
            <a:avLst/>
          </a:prstGeom>
          <a:ln>
            <a:prstDash val="sysDot"/>
          </a:ln>
        </p:spPr>
        <p:style>
          <a:lnRef idx="2">
            <a:schemeClr val="dk1"/>
          </a:lnRef>
          <a:fillRef idx="1">
            <a:schemeClr val="lt1"/>
          </a:fillRef>
          <a:effectRef idx="0">
            <a:schemeClr val="dk1"/>
          </a:effectRef>
          <a:fontRef idx="minor">
            <a:schemeClr val="dk1"/>
          </a:fontRef>
        </p:style>
        <p:txBody>
          <a:bodyPr rtlCol="0" anchor="ctr"/>
          <a:lstStyle/>
          <a:p>
            <a:pPr marL="396000" indent="-457200"/>
            <a:r>
              <a:rPr kumimoji="1" lang="en-US" altLang="ja-JP" sz="1200" dirty="0" smtClean="0"/>
              <a:t>KPI</a:t>
            </a:r>
            <a:r>
              <a:rPr lang="ja-JP" altLang="en-US" sz="1200" dirty="0" smtClean="0"/>
              <a:t>：</a:t>
            </a:r>
            <a:r>
              <a:rPr lang="ja-JP" altLang="en-US" sz="1200" dirty="0"/>
              <a:t>報道等掲出</a:t>
            </a:r>
            <a:r>
              <a:rPr lang="ja-JP" altLang="en-US" sz="1200" dirty="0" smtClean="0"/>
              <a:t>回数：前年度以上</a:t>
            </a:r>
            <a:r>
              <a:rPr lang="ja-JP" altLang="en-US" sz="1200" dirty="0"/>
              <a:t>　</a:t>
            </a:r>
            <a:r>
              <a:rPr lang="ja-JP" altLang="en-US" sz="1200" dirty="0" smtClean="0"/>
              <a:t>　　　</a:t>
            </a:r>
            <a:r>
              <a:rPr lang="ja-JP" altLang="en-US" sz="1200" dirty="0" smtClean="0">
                <a:solidFill>
                  <a:schemeClr val="tx1"/>
                </a:solidFill>
              </a:rPr>
              <a:t>（参考）</a:t>
            </a:r>
            <a:r>
              <a:rPr lang="ja-JP" altLang="en-US" sz="1200" dirty="0" smtClean="0"/>
              <a:t>Ｈ</a:t>
            </a:r>
            <a:r>
              <a:rPr lang="en-US" altLang="ja-JP" sz="1200" dirty="0"/>
              <a:t>27</a:t>
            </a:r>
            <a:r>
              <a:rPr lang="ja-JP" altLang="en-US" sz="1200" dirty="0"/>
              <a:t>年度実績</a:t>
            </a:r>
            <a:r>
              <a:rPr lang="en-US" altLang="ja-JP" sz="1200" dirty="0"/>
              <a:t>51</a:t>
            </a:r>
            <a:r>
              <a:rPr lang="ja-JP" altLang="en-US" sz="1200" dirty="0" smtClean="0"/>
              <a:t>回 </a:t>
            </a:r>
            <a:endParaRPr lang="ja-JP" altLang="en-US" sz="1200" dirty="0"/>
          </a:p>
          <a:p>
            <a:pPr marL="396000" indent="-457200"/>
            <a:r>
              <a:rPr lang="ja-JP" altLang="en-US" sz="1200" dirty="0" smtClean="0"/>
              <a:t>　　　　来場者</a:t>
            </a:r>
            <a:r>
              <a:rPr lang="ja-JP" altLang="en-US" sz="1200" dirty="0"/>
              <a:t>の</a:t>
            </a:r>
            <a:r>
              <a:rPr lang="ja-JP" altLang="en-US" sz="1200" dirty="0" smtClean="0"/>
              <a:t>満足度</a:t>
            </a:r>
            <a:r>
              <a:rPr lang="ja-JP" altLang="en-US" sz="1200" dirty="0"/>
              <a:t>：</a:t>
            </a:r>
            <a:r>
              <a:rPr lang="ja-JP" altLang="en-US" sz="1200" dirty="0" smtClean="0"/>
              <a:t>前年度以上</a:t>
            </a:r>
            <a:r>
              <a:rPr lang="ja-JP" altLang="en-US" sz="1200" dirty="0"/>
              <a:t>　</a:t>
            </a:r>
            <a:r>
              <a:rPr lang="ja-JP" altLang="en-US" sz="1200" dirty="0" smtClean="0"/>
              <a:t>　　　</a:t>
            </a:r>
            <a:r>
              <a:rPr lang="ja-JP" altLang="en-US" sz="1200" dirty="0" smtClean="0">
                <a:solidFill>
                  <a:schemeClr val="tx1"/>
                </a:solidFill>
              </a:rPr>
              <a:t>（参考）</a:t>
            </a:r>
            <a:r>
              <a:rPr lang="ja-JP" altLang="en-US" sz="1200" dirty="0" smtClean="0"/>
              <a:t>Ｈ</a:t>
            </a:r>
            <a:r>
              <a:rPr lang="en-US" altLang="ja-JP" sz="1200" dirty="0"/>
              <a:t>27</a:t>
            </a:r>
            <a:r>
              <a:rPr lang="ja-JP" altLang="en-US" sz="1200" dirty="0"/>
              <a:t>年度実績</a:t>
            </a:r>
            <a:r>
              <a:rPr lang="en-US" altLang="ja-JP" sz="1200" dirty="0"/>
              <a:t>76.6</a:t>
            </a:r>
            <a:r>
              <a:rPr lang="en-US" altLang="ja-JP" sz="1200" dirty="0" smtClean="0"/>
              <a:t>%</a:t>
            </a:r>
            <a:endParaRPr lang="ja-JP" altLang="en-US" sz="1200" dirty="0" smtClean="0"/>
          </a:p>
        </p:txBody>
      </p:sp>
    </p:spTree>
    <p:extLst>
      <p:ext uri="{BB962C8B-B14F-4D97-AF65-F5344CB8AC3E}">
        <p14:creationId xmlns:p14="http://schemas.microsoft.com/office/powerpoint/2010/main" val="6596311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p:cNvCxnSpPr/>
          <p:nvPr/>
        </p:nvCxnSpPr>
        <p:spPr>
          <a:xfrm>
            <a:off x="179512" y="557972"/>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3" name="正方形/長方形 2"/>
          <p:cNvSpPr/>
          <p:nvPr/>
        </p:nvSpPr>
        <p:spPr>
          <a:xfrm>
            <a:off x="107504" y="706413"/>
            <a:ext cx="8856984" cy="338554"/>
          </a:xfrm>
          <a:prstGeom prst="rect">
            <a:avLst/>
          </a:prstGeom>
        </p:spPr>
        <p:txBody>
          <a:bodyPr wrap="square">
            <a:spAutoFit/>
          </a:bodyPr>
          <a:lstStyle/>
          <a:p>
            <a:pPr algn="just"/>
            <a:r>
              <a:rPr lang="ja-JP" altLang="en-US" sz="1600" b="1" dirty="0" smtClean="0"/>
              <a:t>　基本目標①：</a:t>
            </a:r>
            <a:r>
              <a:rPr lang="ja-JP" altLang="ja-JP" sz="1600" b="1" dirty="0" smtClean="0"/>
              <a:t>若い</a:t>
            </a:r>
            <a:r>
              <a:rPr lang="ja-JP" altLang="ja-JP" sz="1600" b="1" dirty="0"/>
              <a:t>世代</a:t>
            </a:r>
            <a:r>
              <a:rPr lang="ja-JP" altLang="ja-JP" sz="1600" b="1" dirty="0" smtClean="0"/>
              <a:t>の</a:t>
            </a:r>
            <a:r>
              <a:rPr lang="ja-JP" altLang="en-US" sz="1600" b="1" dirty="0" smtClean="0"/>
              <a:t>結婚・</a:t>
            </a:r>
            <a:r>
              <a:rPr lang="ja-JP" altLang="ja-JP" sz="1600" b="1" dirty="0" smtClean="0"/>
              <a:t>就職</a:t>
            </a:r>
            <a:r>
              <a:rPr lang="ja-JP" altLang="ja-JP" sz="1600" b="1" dirty="0"/>
              <a:t>・出産・子育ての希望を実現</a:t>
            </a:r>
            <a:r>
              <a:rPr lang="ja-JP" altLang="ja-JP" sz="1600" b="1" dirty="0" smtClean="0"/>
              <a:t>する</a:t>
            </a:r>
            <a:endParaRPr lang="ja-JP" altLang="ja-JP" sz="1600" dirty="0"/>
          </a:p>
        </p:txBody>
      </p:sp>
      <p:sp>
        <p:nvSpPr>
          <p:cNvPr id="4" name="正方形/長方形 3"/>
          <p:cNvSpPr/>
          <p:nvPr/>
        </p:nvSpPr>
        <p:spPr>
          <a:xfrm>
            <a:off x="179512" y="146838"/>
            <a:ext cx="8136904" cy="369332"/>
          </a:xfrm>
          <a:prstGeom prst="rect">
            <a:avLst/>
          </a:prstGeom>
        </p:spPr>
        <p:txBody>
          <a:bodyPr wrap="square">
            <a:spAutoFit/>
          </a:bodyPr>
          <a:lstStyle/>
          <a:p>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別添</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具体的</a:t>
            </a:r>
            <a:r>
              <a:rPr lang="ja-JP" altLang="en-US" dirty="0">
                <a:latin typeface="Meiryo UI" panose="020B0604030504040204" pitchFamily="50" charset="-128"/>
                <a:ea typeface="Meiryo UI" panose="020B0604030504040204" pitchFamily="50" charset="-128"/>
                <a:cs typeface="Meiryo UI" panose="020B0604030504040204" pitchFamily="50" charset="-128"/>
              </a:rPr>
              <a:t>な施策と重要事業評価指標（</a:t>
            </a:r>
            <a:r>
              <a:rPr lang="en-US" altLang="ja-JP" dirty="0">
                <a:latin typeface="Meiryo UI" panose="020B0604030504040204" pitchFamily="50" charset="-128"/>
                <a:ea typeface="Meiryo UI" panose="020B0604030504040204" pitchFamily="50" charset="-128"/>
                <a:cs typeface="Meiryo UI" panose="020B0604030504040204" pitchFamily="50" charset="-128"/>
              </a:rPr>
              <a:t>KPI</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a:t>
            </a:r>
          </a:p>
        </p:txBody>
      </p:sp>
      <p:sp>
        <p:nvSpPr>
          <p:cNvPr id="5" name="正方形/長方形 4"/>
          <p:cNvSpPr/>
          <p:nvPr/>
        </p:nvSpPr>
        <p:spPr>
          <a:xfrm>
            <a:off x="179512" y="1177007"/>
            <a:ext cx="8460940" cy="307777"/>
          </a:xfrm>
          <a:prstGeom prst="rect">
            <a:avLst/>
          </a:prstGeom>
        </p:spPr>
        <p:txBody>
          <a:bodyPr wrap="square">
            <a:spAutoFit/>
          </a:bodyPr>
          <a:lstStyle/>
          <a:p>
            <a:pPr marL="180000" indent="-457200"/>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（１）</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若者の安定就職支援、職場定着</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支援</a:t>
            </a:r>
            <a:endParaRPr lang="en-US" altLang="ja-JP" sz="1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正方形/長方形 6"/>
          <p:cNvSpPr/>
          <p:nvPr/>
        </p:nvSpPr>
        <p:spPr>
          <a:xfrm>
            <a:off x="359532" y="1484784"/>
            <a:ext cx="8460940" cy="907941"/>
          </a:xfrm>
          <a:prstGeom prst="rect">
            <a:avLst/>
          </a:prstGeom>
        </p:spPr>
        <p:txBody>
          <a:bodyPr wrap="square">
            <a:spAutoFit/>
          </a:bodyPr>
          <a:lstStyle/>
          <a:p>
            <a:pPr marL="180000" indent="-457200" algn="just"/>
            <a:r>
              <a:rPr lang="ja-JP" altLang="en-US" sz="1400" b="1" dirty="0" smtClean="0"/>
              <a:t>○</a:t>
            </a:r>
            <a:r>
              <a:rPr lang="ja-JP" altLang="en-US" sz="1400" b="1" dirty="0"/>
              <a:t>　</a:t>
            </a:r>
            <a:r>
              <a:rPr lang="ja-JP" altLang="ja-JP" sz="1400" b="1" dirty="0"/>
              <a:t>若者安定就職応援</a:t>
            </a:r>
            <a:r>
              <a:rPr lang="ja-JP" altLang="ja-JP" sz="1400" b="1" dirty="0" smtClean="0"/>
              <a:t>事業</a:t>
            </a:r>
            <a:r>
              <a:rPr lang="en-US" altLang="ja-JP" sz="1400" dirty="0"/>
              <a:t>	</a:t>
            </a:r>
            <a:r>
              <a:rPr lang="en-US" altLang="ja-JP" sz="1400" dirty="0" smtClean="0"/>
              <a:t>		</a:t>
            </a:r>
            <a:r>
              <a:rPr lang="ja-JP" altLang="en-US" sz="1400" dirty="0" smtClean="0"/>
              <a:t>（</a:t>
            </a:r>
            <a:r>
              <a:rPr lang="en-US" altLang="ja-JP" sz="1400" dirty="0"/>
              <a:t>14,459 </a:t>
            </a:r>
            <a:r>
              <a:rPr lang="ja-JP" altLang="en-US" sz="1400" dirty="0" smtClean="0"/>
              <a:t>）</a:t>
            </a:r>
            <a:r>
              <a:rPr lang="en-US" altLang="ja-JP" sz="1400" dirty="0" smtClean="0"/>
              <a:t>	 【</a:t>
            </a:r>
            <a:r>
              <a:rPr lang="ja-JP" altLang="en-US" sz="1400" dirty="0" smtClean="0"/>
              <a:t>地方創生推進交付金</a:t>
            </a:r>
            <a:r>
              <a:rPr lang="en-US" altLang="ja-JP" sz="1400" dirty="0" smtClean="0"/>
              <a:t>】</a:t>
            </a:r>
            <a:endParaRPr lang="ja-JP" altLang="ja-JP" sz="1400" dirty="0"/>
          </a:p>
          <a:p>
            <a:pPr marL="180000" indent="-457200" algn="just"/>
            <a:r>
              <a:rPr lang="ja-JP" altLang="en-US" sz="1400" dirty="0"/>
              <a:t>　　地域の金融機関等と連携して、人材不足状況にある中小企業と大学生等若者とのマッチングを促進。また、ものづくり企業等での高校生の</a:t>
            </a:r>
            <a:r>
              <a:rPr lang="ja-JP" altLang="en-US" sz="1400" dirty="0" smtClean="0"/>
              <a:t>インターンシップを</a:t>
            </a:r>
            <a:r>
              <a:rPr lang="ja-JP" altLang="en-US" sz="1400" dirty="0"/>
              <a:t>実施。</a:t>
            </a:r>
            <a:endParaRPr lang="en-US" altLang="ja-JP" sz="1400" dirty="0" smtClean="0"/>
          </a:p>
          <a:p>
            <a:pPr marL="180000" indent="-457200" algn="r"/>
            <a:r>
              <a:rPr lang="en-US" altLang="ja-JP" sz="1100" dirty="0" smtClean="0"/>
              <a:t>※</a:t>
            </a:r>
            <a:r>
              <a:rPr lang="ja-JP" altLang="en-US" sz="1100" dirty="0" smtClean="0"/>
              <a:t>　地方</a:t>
            </a:r>
            <a:r>
              <a:rPr lang="ja-JP" altLang="en-US" sz="1100" dirty="0"/>
              <a:t>創生先行型交付</a:t>
            </a:r>
            <a:r>
              <a:rPr lang="ja-JP" altLang="en-US" sz="1100" dirty="0" smtClean="0"/>
              <a:t>金（</a:t>
            </a:r>
            <a:r>
              <a:rPr lang="en-US" altLang="ja-JP" sz="1100" dirty="0" smtClean="0"/>
              <a:t>H27</a:t>
            </a:r>
            <a:r>
              <a:rPr lang="ja-JP" altLang="en-US" sz="1100" dirty="0" smtClean="0"/>
              <a:t>年度）、推進交付金</a:t>
            </a:r>
            <a:r>
              <a:rPr lang="ja-JP" altLang="en-US" sz="1100" dirty="0"/>
              <a:t>（</a:t>
            </a:r>
            <a:r>
              <a:rPr lang="en-US" altLang="ja-JP" sz="1100" dirty="0" smtClean="0"/>
              <a:t>H28</a:t>
            </a:r>
            <a:r>
              <a:rPr lang="ja-JP" altLang="en-US" sz="1100" dirty="0" smtClean="0"/>
              <a:t>年度）</a:t>
            </a:r>
            <a:endParaRPr lang="en-US" altLang="ja-JP" sz="1100" dirty="0"/>
          </a:p>
        </p:txBody>
      </p:sp>
      <p:sp>
        <p:nvSpPr>
          <p:cNvPr id="9" name="正方形/長方形 8"/>
          <p:cNvSpPr/>
          <p:nvPr/>
        </p:nvSpPr>
        <p:spPr>
          <a:xfrm>
            <a:off x="697091" y="2422254"/>
            <a:ext cx="7992888" cy="790722"/>
          </a:xfrm>
          <a:prstGeom prst="rect">
            <a:avLst/>
          </a:prstGeom>
          <a:ln>
            <a:prstDash val="sysDot"/>
          </a:ln>
        </p:spPr>
        <p:style>
          <a:lnRef idx="2">
            <a:schemeClr val="dk1"/>
          </a:lnRef>
          <a:fillRef idx="1">
            <a:schemeClr val="lt1"/>
          </a:fillRef>
          <a:effectRef idx="0">
            <a:schemeClr val="dk1"/>
          </a:effectRef>
          <a:fontRef idx="minor">
            <a:schemeClr val="dk1"/>
          </a:fontRef>
        </p:style>
        <p:txBody>
          <a:bodyPr rtlCol="0" anchor="ctr"/>
          <a:lstStyle/>
          <a:p>
            <a:pPr marL="396000" indent="-457200"/>
            <a:r>
              <a:rPr kumimoji="1" lang="en-US" altLang="ja-JP" sz="1200" dirty="0" smtClean="0">
                <a:solidFill>
                  <a:schemeClr val="tx1"/>
                </a:solidFill>
              </a:rPr>
              <a:t>KPI</a:t>
            </a:r>
            <a:r>
              <a:rPr lang="ja-JP" altLang="en-US" sz="1200" dirty="0" smtClean="0">
                <a:solidFill>
                  <a:schemeClr val="tx1"/>
                </a:solidFill>
              </a:rPr>
              <a:t>：安定</a:t>
            </a:r>
            <a:r>
              <a:rPr lang="ja-JP" altLang="en-US" sz="1200" dirty="0">
                <a:solidFill>
                  <a:schemeClr val="tx1"/>
                </a:solidFill>
              </a:rPr>
              <a:t>就職者数：</a:t>
            </a:r>
            <a:r>
              <a:rPr lang="en-US" altLang="ja-JP" sz="1200" dirty="0">
                <a:solidFill>
                  <a:schemeClr val="tx1"/>
                </a:solidFill>
              </a:rPr>
              <a:t>700</a:t>
            </a:r>
            <a:r>
              <a:rPr lang="ja-JP" altLang="en-US" sz="1200" dirty="0">
                <a:solidFill>
                  <a:schemeClr val="tx1"/>
                </a:solidFill>
              </a:rPr>
              <a:t>人</a:t>
            </a:r>
            <a:r>
              <a:rPr lang="en-US" altLang="ja-JP" sz="1200" dirty="0">
                <a:solidFill>
                  <a:schemeClr val="tx1"/>
                </a:solidFill>
              </a:rPr>
              <a:t>【H30.3】</a:t>
            </a:r>
          </a:p>
          <a:p>
            <a:pPr marL="396000" indent="-457200"/>
            <a:r>
              <a:rPr lang="ja-JP" altLang="en-US" sz="1200" dirty="0" smtClean="0">
                <a:solidFill>
                  <a:schemeClr val="tx1"/>
                </a:solidFill>
              </a:rPr>
              <a:t>　　　　</a:t>
            </a:r>
            <a:r>
              <a:rPr lang="ja-JP" altLang="en-US" sz="1200" u="sng" dirty="0" smtClean="0">
                <a:solidFill>
                  <a:schemeClr val="tx1"/>
                </a:solidFill>
              </a:rPr>
              <a:t>うち連携大学における若者の安定就職者数：</a:t>
            </a:r>
            <a:r>
              <a:rPr lang="en-US" altLang="ja-JP" sz="1200" u="sng" dirty="0" smtClean="0">
                <a:solidFill>
                  <a:schemeClr val="tx1"/>
                </a:solidFill>
              </a:rPr>
              <a:t>400</a:t>
            </a:r>
            <a:r>
              <a:rPr lang="ja-JP" altLang="en-US" sz="1200" u="sng" dirty="0" smtClean="0">
                <a:solidFill>
                  <a:schemeClr val="tx1"/>
                </a:solidFill>
              </a:rPr>
              <a:t>人</a:t>
            </a:r>
            <a:r>
              <a:rPr lang="en-US" altLang="ja-JP" sz="1200" u="sng" dirty="0" smtClean="0">
                <a:solidFill>
                  <a:schemeClr val="tx1"/>
                </a:solidFill>
              </a:rPr>
              <a:t>【H30.3】</a:t>
            </a:r>
            <a:r>
              <a:rPr lang="ja-JP" altLang="en-US" sz="1200" dirty="0" smtClean="0">
                <a:solidFill>
                  <a:schemeClr val="tx1"/>
                </a:solidFill>
              </a:rPr>
              <a:t> </a:t>
            </a:r>
            <a:endParaRPr lang="en-US" altLang="ja-JP" sz="1200" dirty="0" smtClean="0">
              <a:solidFill>
                <a:schemeClr val="tx1"/>
              </a:solidFill>
            </a:endParaRPr>
          </a:p>
          <a:p>
            <a:pPr marL="396000" indent="-457200"/>
            <a:r>
              <a:rPr lang="ja-JP" altLang="en-US" sz="1200" dirty="0">
                <a:solidFill>
                  <a:schemeClr val="tx1"/>
                </a:solidFill>
              </a:rPr>
              <a:t>　</a:t>
            </a:r>
            <a:r>
              <a:rPr lang="ja-JP" altLang="en-US" sz="1200" dirty="0" smtClean="0">
                <a:solidFill>
                  <a:schemeClr val="tx1"/>
                </a:solidFill>
              </a:rPr>
              <a:t>　　　インターンシップ</a:t>
            </a:r>
            <a:r>
              <a:rPr lang="ja-JP" altLang="en-US" sz="1200" dirty="0">
                <a:solidFill>
                  <a:schemeClr val="tx1"/>
                </a:solidFill>
              </a:rPr>
              <a:t>参加者数：</a:t>
            </a:r>
            <a:r>
              <a:rPr lang="en-US" altLang="ja-JP" sz="1200" dirty="0">
                <a:solidFill>
                  <a:schemeClr val="tx1"/>
                </a:solidFill>
              </a:rPr>
              <a:t>100</a:t>
            </a:r>
            <a:r>
              <a:rPr lang="ja-JP" altLang="en-US" sz="1200" dirty="0" smtClean="0">
                <a:solidFill>
                  <a:schemeClr val="tx1"/>
                </a:solidFill>
              </a:rPr>
              <a:t>人 </a:t>
            </a:r>
            <a:r>
              <a:rPr lang="en-US" altLang="ja-JP" sz="1200" dirty="0" smtClean="0">
                <a:solidFill>
                  <a:schemeClr val="tx1"/>
                </a:solidFill>
              </a:rPr>
              <a:t>【</a:t>
            </a:r>
            <a:r>
              <a:rPr lang="en-US" altLang="ja-JP" sz="1200" dirty="0">
                <a:solidFill>
                  <a:schemeClr val="tx1"/>
                </a:solidFill>
              </a:rPr>
              <a:t>H30.3</a:t>
            </a:r>
            <a:r>
              <a:rPr lang="en-US" altLang="ja-JP" sz="1200" dirty="0" smtClean="0">
                <a:solidFill>
                  <a:schemeClr val="tx1"/>
                </a:solidFill>
              </a:rPr>
              <a:t>】</a:t>
            </a:r>
            <a:r>
              <a:rPr lang="ja-JP" altLang="en-US" sz="1200" dirty="0">
                <a:solidFill>
                  <a:schemeClr val="tx1"/>
                </a:solidFill>
              </a:rPr>
              <a:t>　</a:t>
            </a:r>
            <a:r>
              <a:rPr lang="ja-JP" altLang="en-US" sz="1200" dirty="0" smtClean="0">
                <a:solidFill>
                  <a:schemeClr val="tx1"/>
                </a:solidFill>
              </a:rPr>
              <a:t>　　　　　　　　　　　　　　　　　</a:t>
            </a:r>
            <a:endParaRPr kumimoji="1" lang="ja-JP" altLang="en-US" sz="1200" dirty="0">
              <a:solidFill>
                <a:schemeClr val="tx1"/>
              </a:solidFill>
            </a:endParaRPr>
          </a:p>
        </p:txBody>
      </p:sp>
      <p:sp>
        <p:nvSpPr>
          <p:cNvPr id="12" name="正方形/長方形 11"/>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fld id="{CECF20B3-C62F-47A6-B890-1989420F1FDB}" type="slidenum">
              <a:rPr lang="ja-JP" altLang="en-US" smtClean="0">
                <a:solidFill>
                  <a:schemeClr val="tx1"/>
                </a:solidFill>
              </a:rPr>
              <a:t>1</a:t>
            </a:fld>
            <a:endParaRPr lang="ja-JP" altLang="en-US" dirty="0">
              <a:solidFill>
                <a:schemeClr val="tx1"/>
              </a:solidFill>
            </a:endParaRPr>
          </a:p>
        </p:txBody>
      </p:sp>
      <p:sp>
        <p:nvSpPr>
          <p:cNvPr id="16" name="正方形/長方形 15"/>
          <p:cNvSpPr/>
          <p:nvPr/>
        </p:nvSpPr>
        <p:spPr>
          <a:xfrm>
            <a:off x="359532" y="3573016"/>
            <a:ext cx="8460940" cy="1384995"/>
          </a:xfrm>
          <a:prstGeom prst="rect">
            <a:avLst/>
          </a:prstGeom>
        </p:spPr>
        <p:txBody>
          <a:bodyPr wrap="square">
            <a:spAutoFit/>
          </a:bodyPr>
          <a:lstStyle/>
          <a:p>
            <a:pPr marL="180000" indent="-457200" algn="just"/>
            <a:r>
              <a:rPr lang="ja-JP" altLang="en-US" sz="1400" b="1" dirty="0" smtClean="0"/>
              <a:t>○</a:t>
            </a:r>
            <a:r>
              <a:rPr lang="ja-JP" altLang="en-US" sz="1400" b="1" dirty="0"/>
              <a:t>　</a:t>
            </a:r>
            <a:r>
              <a:rPr lang="en-US" altLang="ja-JP" sz="1400" b="1" dirty="0" smtClean="0"/>
              <a:t>OSAKA</a:t>
            </a:r>
            <a:r>
              <a:rPr lang="ja-JP" altLang="en-US" sz="1400" b="1" dirty="0" smtClean="0"/>
              <a:t>しごとフィールド運営事業</a:t>
            </a:r>
            <a:r>
              <a:rPr lang="en-US" altLang="ja-JP" sz="1400" b="1" dirty="0" smtClean="0"/>
              <a:t>		</a:t>
            </a:r>
            <a:r>
              <a:rPr lang="ja-JP" altLang="en-US" sz="1400" dirty="0" smtClean="0"/>
              <a:t>（</a:t>
            </a:r>
            <a:r>
              <a:rPr lang="en-US" altLang="ja-JP" sz="1400" dirty="0" smtClean="0"/>
              <a:t>163,723</a:t>
            </a:r>
            <a:r>
              <a:rPr lang="ja-JP" altLang="en-US" sz="1400" dirty="0" smtClean="0"/>
              <a:t>）</a:t>
            </a:r>
            <a:endParaRPr lang="en-US" altLang="ja-JP" sz="1400" dirty="0" smtClean="0"/>
          </a:p>
          <a:p>
            <a:pPr marL="180000" indent="-457200" algn="just"/>
            <a:r>
              <a:rPr lang="ja-JP" altLang="en-US" sz="1400" dirty="0" smtClean="0"/>
              <a:t>　　</a:t>
            </a:r>
            <a:r>
              <a:rPr lang="ja-JP" altLang="en-US" sz="1400" dirty="0"/>
              <a:t>求職者支援においては、一体的実施を行っているハローワークとの役割分担を明確にし、本府は、就職困難者に対する就職から定着までの専門的な支援を重点的に実施。また、出産等を機に離職した女性等の再就職を支援するため、「保活」と「就活」が一体となった支援を実施。中小企業支援においては女性が</a:t>
            </a:r>
            <a:r>
              <a:rPr lang="ja-JP" altLang="en-US" sz="1400" dirty="0" smtClean="0"/>
              <a:t>働き、働き続ける</a:t>
            </a:r>
            <a:r>
              <a:rPr lang="ja-JP" altLang="en-US" sz="1400" dirty="0"/>
              <a:t>環境整備の一環として、企業主導型保育事業の推進を行う</a:t>
            </a:r>
            <a:r>
              <a:rPr lang="ja-JP" altLang="en-US" sz="1400" dirty="0" smtClean="0"/>
              <a:t>。</a:t>
            </a:r>
            <a:endParaRPr lang="en-US" altLang="ja-JP" sz="1400" dirty="0"/>
          </a:p>
          <a:p>
            <a:pPr marL="180000" indent="-457200" algn="r"/>
            <a:r>
              <a:rPr lang="en-US" altLang="ja-JP" sz="1100" dirty="0"/>
              <a:t>※</a:t>
            </a:r>
            <a:r>
              <a:rPr lang="ja-JP" altLang="en-US" sz="1100" dirty="0"/>
              <a:t>　地方創生先行型交付金（</a:t>
            </a:r>
            <a:r>
              <a:rPr lang="en-US" altLang="ja-JP" sz="1100" dirty="0"/>
              <a:t>H27</a:t>
            </a:r>
            <a:r>
              <a:rPr lang="ja-JP" altLang="en-US" sz="1100" dirty="0"/>
              <a:t>年度）、加速化交付金（</a:t>
            </a:r>
            <a:r>
              <a:rPr lang="en-US" altLang="ja-JP" sz="1100" dirty="0"/>
              <a:t>H28</a:t>
            </a:r>
            <a:r>
              <a:rPr lang="ja-JP" altLang="en-US" sz="1100" dirty="0"/>
              <a:t>年度）</a:t>
            </a:r>
            <a:endParaRPr lang="en-US" altLang="ja-JP" sz="1100" dirty="0"/>
          </a:p>
        </p:txBody>
      </p:sp>
      <p:sp>
        <p:nvSpPr>
          <p:cNvPr id="17" name="正方形/長方形 16"/>
          <p:cNvSpPr/>
          <p:nvPr/>
        </p:nvSpPr>
        <p:spPr>
          <a:xfrm>
            <a:off x="683568" y="5013176"/>
            <a:ext cx="7992888" cy="648072"/>
          </a:xfrm>
          <a:prstGeom prst="rect">
            <a:avLst/>
          </a:prstGeom>
          <a:ln>
            <a:prstDash val="sysDot"/>
          </a:ln>
        </p:spPr>
        <p:style>
          <a:lnRef idx="2">
            <a:schemeClr val="dk1"/>
          </a:lnRef>
          <a:fillRef idx="1">
            <a:schemeClr val="lt1"/>
          </a:fillRef>
          <a:effectRef idx="0">
            <a:schemeClr val="dk1"/>
          </a:effectRef>
          <a:fontRef idx="minor">
            <a:schemeClr val="dk1"/>
          </a:fontRef>
        </p:style>
        <p:txBody>
          <a:bodyPr rtlCol="0" anchor="ctr"/>
          <a:lstStyle/>
          <a:p>
            <a:pPr marL="396000" indent="-457200"/>
            <a:r>
              <a:rPr kumimoji="1" lang="en-US" altLang="ja-JP" sz="1200" dirty="0" smtClean="0">
                <a:solidFill>
                  <a:schemeClr val="tx1"/>
                </a:solidFill>
              </a:rPr>
              <a:t>KPI</a:t>
            </a:r>
            <a:r>
              <a:rPr lang="ja-JP" altLang="en-US" sz="1200" dirty="0" smtClean="0">
                <a:solidFill>
                  <a:schemeClr val="tx1"/>
                </a:solidFill>
              </a:rPr>
              <a:t>：就職者数</a:t>
            </a:r>
            <a:r>
              <a:rPr lang="ja-JP" altLang="en-US" sz="1200" dirty="0">
                <a:solidFill>
                  <a:schemeClr val="tx1"/>
                </a:solidFill>
              </a:rPr>
              <a:t>：</a:t>
            </a:r>
            <a:r>
              <a:rPr lang="en-US" altLang="ja-JP" sz="1200" dirty="0">
                <a:solidFill>
                  <a:schemeClr val="tx1"/>
                </a:solidFill>
              </a:rPr>
              <a:t>8,000</a:t>
            </a:r>
            <a:r>
              <a:rPr lang="ja-JP" altLang="en-US" sz="1200" dirty="0">
                <a:solidFill>
                  <a:schemeClr val="tx1"/>
                </a:solidFill>
              </a:rPr>
              <a:t>人</a:t>
            </a:r>
          </a:p>
          <a:p>
            <a:pPr marL="396000" indent="-457200"/>
            <a:r>
              <a:rPr lang="ja-JP" altLang="en-US" sz="1200" dirty="0">
                <a:solidFill>
                  <a:schemeClr val="tx1"/>
                </a:solidFill>
              </a:rPr>
              <a:t>　</a:t>
            </a:r>
            <a:r>
              <a:rPr lang="ja-JP" altLang="en-US" sz="1200" dirty="0" smtClean="0">
                <a:solidFill>
                  <a:schemeClr val="tx1"/>
                </a:solidFill>
              </a:rPr>
              <a:t>　　　企業</a:t>
            </a:r>
            <a:r>
              <a:rPr lang="ja-JP" altLang="en-US" sz="1200" dirty="0">
                <a:solidFill>
                  <a:schemeClr val="tx1"/>
                </a:solidFill>
              </a:rPr>
              <a:t>主導型保育</a:t>
            </a:r>
            <a:r>
              <a:rPr lang="ja-JP" altLang="en-US" sz="1200" dirty="0" smtClean="0">
                <a:solidFill>
                  <a:schemeClr val="tx1"/>
                </a:solidFill>
              </a:rPr>
              <a:t>助成金</a:t>
            </a:r>
            <a:r>
              <a:rPr lang="ja-JP" altLang="en-US" sz="1200" u="sng" dirty="0">
                <a:solidFill>
                  <a:schemeClr val="tx1"/>
                </a:solidFill>
              </a:rPr>
              <a:t>決定</a:t>
            </a:r>
            <a:r>
              <a:rPr lang="ja-JP" altLang="en-US" sz="1200" dirty="0" smtClean="0">
                <a:solidFill>
                  <a:schemeClr val="tx1"/>
                </a:solidFill>
              </a:rPr>
              <a:t>件数</a:t>
            </a:r>
            <a:r>
              <a:rPr lang="ja-JP" altLang="en-US" sz="1200" dirty="0">
                <a:solidFill>
                  <a:schemeClr val="tx1"/>
                </a:solidFill>
              </a:rPr>
              <a:t>：</a:t>
            </a:r>
            <a:r>
              <a:rPr lang="en-US" altLang="ja-JP" sz="1200" dirty="0">
                <a:solidFill>
                  <a:schemeClr val="tx1"/>
                </a:solidFill>
              </a:rPr>
              <a:t>30</a:t>
            </a:r>
            <a:r>
              <a:rPr lang="ja-JP" altLang="en-US" sz="1200" dirty="0">
                <a:solidFill>
                  <a:schemeClr val="tx1"/>
                </a:solidFill>
              </a:rPr>
              <a:t>箇所</a:t>
            </a:r>
          </a:p>
        </p:txBody>
      </p:sp>
    </p:spTree>
    <p:extLst>
      <p:ext uri="{BB962C8B-B14F-4D97-AF65-F5344CB8AC3E}">
        <p14:creationId xmlns:p14="http://schemas.microsoft.com/office/powerpoint/2010/main" val="9711041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p:cNvCxnSpPr/>
          <p:nvPr/>
        </p:nvCxnSpPr>
        <p:spPr>
          <a:xfrm>
            <a:off x="179512" y="557972"/>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3" name="正方形/長方形 2"/>
          <p:cNvSpPr/>
          <p:nvPr/>
        </p:nvSpPr>
        <p:spPr>
          <a:xfrm>
            <a:off x="107504" y="706413"/>
            <a:ext cx="8856984" cy="338554"/>
          </a:xfrm>
          <a:prstGeom prst="rect">
            <a:avLst/>
          </a:prstGeom>
        </p:spPr>
        <p:txBody>
          <a:bodyPr wrap="square">
            <a:spAutoFit/>
          </a:bodyPr>
          <a:lstStyle/>
          <a:p>
            <a:pPr algn="just"/>
            <a:r>
              <a:rPr lang="ja-JP" altLang="en-US" sz="1600" b="1" dirty="0" smtClean="0"/>
              <a:t>　基本目標①：</a:t>
            </a:r>
            <a:r>
              <a:rPr lang="ja-JP" altLang="ja-JP" sz="1600" b="1" dirty="0" smtClean="0"/>
              <a:t>若い</a:t>
            </a:r>
            <a:r>
              <a:rPr lang="ja-JP" altLang="ja-JP" sz="1600" b="1" dirty="0"/>
              <a:t>世代</a:t>
            </a:r>
            <a:r>
              <a:rPr lang="ja-JP" altLang="ja-JP" sz="1600" b="1" dirty="0" smtClean="0"/>
              <a:t>の</a:t>
            </a:r>
            <a:r>
              <a:rPr lang="ja-JP" altLang="en-US" sz="1600" b="1" dirty="0" smtClean="0"/>
              <a:t>結婚・</a:t>
            </a:r>
            <a:r>
              <a:rPr lang="ja-JP" altLang="ja-JP" sz="1600" b="1" dirty="0" smtClean="0"/>
              <a:t>就職</a:t>
            </a:r>
            <a:r>
              <a:rPr lang="ja-JP" altLang="ja-JP" sz="1600" b="1" dirty="0"/>
              <a:t>・出産・子育ての希望を実現</a:t>
            </a:r>
            <a:r>
              <a:rPr lang="ja-JP" altLang="ja-JP" sz="1600" b="1" dirty="0" smtClean="0"/>
              <a:t>する</a:t>
            </a:r>
            <a:endParaRPr lang="ja-JP" altLang="ja-JP" sz="1600" dirty="0"/>
          </a:p>
        </p:txBody>
      </p:sp>
      <p:sp>
        <p:nvSpPr>
          <p:cNvPr id="4" name="正方形/長方形 3"/>
          <p:cNvSpPr/>
          <p:nvPr/>
        </p:nvSpPr>
        <p:spPr>
          <a:xfrm>
            <a:off x="179512" y="146838"/>
            <a:ext cx="8136904" cy="369332"/>
          </a:xfrm>
          <a:prstGeom prst="rect">
            <a:avLst/>
          </a:prstGeom>
        </p:spPr>
        <p:txBody>
          <a:bodyPr wrap="square">
            <a:spAutoFit/>
          </a:bodyPr>
          <a:lstStyle/>
          <a:p>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別添</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具体的</a:t>
            </a:r>
            <a:r>
              <a:rPr lang="ja-JP" altLang="en-US" dirty="0">
                <a:latin typeface="Meiryo UI" panose="020B0604030504040204" pitchFamily="50" charset="-128"/>
                <a:ea typeface="Meiryo UI" panose="020B0604030504040204" pitchFamily="50" charset="-128"/>
                <a:cs typeface="Meiryo UI" panose="020B0604030504040204" pitchFamily="50" charset="-128"/>
              </a:rPr>
              <a:t>な施策と重要事業評価指標（</a:t>
            </a:r>
            <a:r>
              <a:rPr lang="en-US" altLang="ja-JP" dirty="0">
                <a:latin typeface="Meiryo UI" panose="020B0604030504040204" pitchFamily="50" charset="-128"/>
                <a:ea typeface="Meiryo UI" panose="020B0604030504040204" pitchFamily="50" charset="-128"/>
                <a:cs typeface="Meiryo UI" panose="020B0604030504040204" pitchFamily="50" charset="-128"/>
              </a:rPr>
              <a:t>KPI</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a:t>
            </a:r>
          </a:p>
        </p:txBody>
      </p:sp>
      <p:sp>
        <p:nvSpPr>
          <p:cNvPr id="12" name="正方形/長方形 11"/>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fld id="{CECF20B3-C62F-47A6-B890-1989420F1FDB}" type="slidenum">
              <a:rPr lang="ja-JP" altLang="en-US">
                <a:solidFill>
                  <a:schemeClr val="tx1"/>
                </a:solidFill>
              </a:rPr>
              <a:pPr algn="ctr"/>
              <a:t>2</a:t>
            </a:fld>
            <a:endParaRPr lang="ja-JP" altLang="en-US" dirty="0">
              <a:solidFill>
                <a:schemeClr val="tx1"/>
              </a:solidFill>
            </a:endParaRPr>
          </a:p>
        </p:txBody>
      </p:sp>
      <p:sp>
        <p:nvSpPr>
          <p:cNvPr id="13" name="正方形/長方形 12"/>
          <p:cNvSpPr/>
          <p:nvPr/>
        </p:nvSpPr>
        <p:spPr>
          <a:xfrm>
            <a:off x="359532" y="1517407"/>
            <a:ext cx="8460940" cy="1384995"/>
          </a:xfrm>
          <a:prstGeom prst="rect">
            <a:avLst/>
          </a:prstGeom>
        </p:spPr>
        <p:txBody>
          <a:bodyPr wrap="square">
            <a:spAutoFit/>
          </a:bodyPr>
          <a:lstStyle/>
          <a:p>
            <a:pPr marL="180000" indent="-457200" algn="just"/>
            <a:r>
              <a:rPr lang="ja-JP" altLang="en-US" sz="1400" b="1" dirty="0" smtClean="0"/>
              <a:t>○</a:t>
            </a:r>
            <a:r>
              <a:rPr lang="ja-JP" altLang="en-US" sz="1400" b="1" dirty="0"/>
              <a:t>	　女性・若者働き方改革推進</a:t>
            </a:r>
            <a:r>
              <a:rPr lang="ja-JP" altLang="en-US" sz="1400" b="1" dirty="0" smtClean="0"/>
              <a:t>事業</a:t>
            </a:r>
            <a:r>
              <a:rPr lang="ja-JP" altLang="en-US" sz="1200" b="1" dirty="0"/>
              <a:t>（</a:t>
            </a:r>
            <a:r>
              <a:rPr lang="en-US" altLang="ja-JP" sz="1200" b="1" dirty="0"/>
              <a:t>OSAKA</a:t>
            </a:r>
            <a:r>
              <a:rPr lang="ja-JP" altLang="en-US" sz="1200" b="1" dirty="0"/>
              <a:t>しごとフィールド運営</a:t>
            </a:r>
            <a:r>
              <a:rPr lang="ja-JP" altLang="en-US" sz="1200" b="1" dirty="0" smtClean="0"/>
              <a:t>事業） </a:t>
            </a:r>
            <a:r>
              <a:rPr lang="ja-JP" altLang="en-US" sz="1400" dirty="0" smtClean="0"/>
              <a:t>（</a:t>
            </a:r>
            <a:r>
              <a:rPr lang="en-US" altLang="ja-JP" sz="1400" dirty="0" smtClean="0"/>
              <a:t>81,783</a:t>
            </a:r>
            <a:r>
              <a:rPr lang="ja-JP" altLang="en-US" sz="1400" dirty="0" smtClean="0"/>
              <a:t>）　</a:t>
            </a:r>
            <a:r>
              <a:rPr lang="en-US" altLang="ja-JP" sz="1400" dirty="0" smtClean="0"/>
              <a:t>【</a:t>
            </a:r>
            <a:r>
              <a:rPr lang="ja-JP" altLang="en-US" sz="1400" dirty="0" smtClean="0"/>
              <a:t>地方創生推進交付金</a:t>
            </a:r>
            <a:r>
              <a:rPr lang="en-US" altLang="ja-JP" sz="1400" dirty="0" smtClean="0"/>
              <a:t>】</a:t>
            </a:r>
            <a:endParaRPr lang="en-US" altLang="ja-JP" sz="1400" dirty="0"/>
          </a:p>
          <a:p>
            <a:pPr marL="180000" indent="-457200" algn="just"/>
            <a:r>
              <a:rPr lang="ja-JP" altLang="en-US" sz="1400" dirty="0"/>
              <a:t>　　大阪の産業を支える製造、運輸、建設分野の人材確保を図るとともに、女性・若者の安定就職、経済的自立を実現するため、業界団体や行政機関等との連携体制を構築し、新たに設置</a:t>
            </a:r>
            <a:r>
              <a:rPr lang="ja-JP" altLang="en-US" sz="1400" dirty="0" smtClean="0"/>
              <a:t>した</a:t>
            </a:r>
            <a:r>
              <a:rPr lang="ja-JP" altLang="en-US" sz="1400" dirty="0"/>
              <a:t>大阪</a:t>
            </a:r>
            <a:r>
              <a:rPr lang="ja-JP" altLang="en-US" sz="1400" dirty="0" smtClean="0"/>
              <a:t>働き方改革支援センターに</a:t>
            </a:r>
            <a:r>
              <a:rPr lang="ja-JP" altLang="en-US" sz="1400" dirty="0"/>
              <a:t>おいて大阪府独自の職場改善プログラム（パッションプログラム）の提供等による業界・企業支援や、求職者の事務職志向の転換を促す新たな就職支援を</a:t>
            </a:r>
            <a:r>
              <a:rPr lang="ja-JP" altLang="en-US" sz="1400" dirty="0" smtClean="0"/>
              <a:t>実施。</a:t>
            </a:r>
            <a:endParaRPr lang="en-US" altLang="ja-JP" sz="1400" dirty="0"/>
          </a:p>
          <a:p>
            <a:pPr marL="180000" indent="-457200" algn="r"/>
            <a:r>
              <a:rPr lang="en-US" altLang="ja-JP" sz="1100" dirty="0"/>
              <a:t>※</a:t>
            </a:r>
            <a:r>
              <a:rPr lang="ja-JP" altLang="en-US" sz="1100" dirty="0"/>
              <a:t>　地方</a:t>
            </a:r>
            <a:r>
              <a:rPr lang="ja-JP" altLang="en-US" sz="1100" dirty="0" smtClean="0"/>
              <a:t>創生推進交付</a:t>
            </a:r>
            <a:r>
              <a:rPr lang="ja-JP" altLang="en-US" sz="1100" dirty="0"/>
              <a:t>金</a:t>
            </a:r>
            <a:r>
              <a:rPr lang="ja-JP" altLang="en-US" sz="1100" dirty="0" smtClean="0"/>
              <a:t>（</a:t>
            </a:r>
            <a:r>
              <a:rPr lang="en-US" altLang="ja-JP" sz="1100" dirty="0" smtClean="0"/>
              <a:t>H28</a:t>
            </a:r>
            <a:r>
              <a:rPr lang="ja-JP" altLang="en-US" sz="1100" dirty="0" smtClean="0"/>
              <a:t>年度）</a:t>
            </a:r>
            <a:endParaRPr lang="en-US" altLang="ja-JP" sz="1100" dirty="0"/>
          </a:p>
        </p:txBody>
      </p:sp>
      <p:sp>
        <p:nvSpPr>
          <p:cNvPr id="14" name="正方形/長方形 13"/>
          <p:cNvSpPr/>
          <p:nvPr/>
        </p:nvSpPr>
        <p:spPr>
          <a:xfrm>
            <a:off x="719572" y="2889016"/>
            <a:ext cx="7992888" cy="1116048"/>
          </a:xfrm>
          <a:prstGeom prst="rect">
            <a:avLst/>
          </a:prstGeom>
          <a:ln>
            <a:prstDash val="sysDot"/>
          </a:ln>
        </p:spPr>
        <p:style>
          <a:lnRef idx="2">
            <a:schemeClr val="dk1"/>
          </a:lnRef>
          <a:fillRef idx="1">
            <a:schemeClr val="lt1"/>
          </a:fillRef>
          <a:effectRef idx="0">
            <a:schemeClr val="dk1"/>
          </a:effectRef>
          <a:fontRef idx="minor">
            <a:schemeClr val="dk1"/>
          </a:fontRef>
        </p:style>
        <p:txBody>
          <a:bodyPr rtlCol="0" anchor="ctr"/>
          <a:lstStyle/>
          <a:p>
            <a:pPr marL="396000" indent="-457200"/>
            <a:r>
              <a:rPr kumimoji="1" lang="en-US" altLang="ja-JP" sz="1200" dirty="0" smtClean="0">
                <a:solidFill>
                  <a:schemeClr val="tx1"/>
                </a:solidFill>
              </a:rPr>
              <a:t>KPI</a:t>
            </a:r>
            <a:r>
              <a:rPr lang="ja-JP" altLang="en-US" sz="1200" dirty="0">
                <a:solidFill>
                  <a:schemeClr val="tx1"/>
                </a:solidFill>
              </a:rPr>
              <a:t>：カウンセリング実施者数（実数</a:t>
            </a:r>
            <a:r>
              <a:rPr lang="ja-JP" altLang="en-US" sz="1200" dirty="0" smtClean="0">
                <a:solidFill>
                  <a:schemeClr val="tx1"/>
                </a:solidFill>
              </a:rPr>
              <a:t>）</a:t>
            </a:r>
            <a:r>
              <a:rPr lang="ja-JP" altLang="en-US" sz="1200" dirty="0">
                <a:solidFill>
                  <a:schemeClr val="tx1"/>
                </a:solidFill>
              </a:rPr>
              <a:t>：</a:t>
            </a:r>
            <a:r>
              <a:rPr lang="en-US" altLang="ja-JP" sz="1200" dirty="0" smtClean="0">
                <a:solidFill>
                  <a:schemeClr val="tx1"/>
                </a:solidFill>
              </a:rPr>
              <a:t>900</a:t>
            </a:r>
            <a:r>
              <a:rPr lang="ja-JP" altLang="en-US" sz="1200" dirty="0" smtClean="0">
                <a:solidFill>
                  <a:schemeClr val="tx1"/>
                </a:solidFill>
              </a:rPr>
              <a:t>人</a:t>
            </a:r>
            <a:r>
              <a:rPr lang="en-US" altLang="ja-JP" sz="1200" dirty="0">
                <a:solidFill>
                  <a:schemeClr val="tx1"/>
                </a:solidFill>
              </a:rPr>
              <a:t>【H30.3】</a:t>
            </a:r>
            <a:endParaRPr lang="en-US" altLang="ja-JP" sz="1200" dirty="0" smtClean="0">
              <a:solidFill>
                <a:schemeClr val="tx1"/>
              </a:solidFill>
            </a:endParaRPr>
          </a:p>
          <a:p>
            <a:pPr marL="396000" indent="-457200"/>
            <a:r>
              <a:rPr lang="ja-JP" altLang="en-US" sz="1200" dirty="0">
                <a:solidFill>
                  <a:schemeClr val="tx1"/>
                </a:solidFill>
              </a:rPr>
              <a:t>　</a:t>
            </a:r>
            <a:r>
              <a:rPr lang="ja-JP" altLang="en-US" sz="1200" dirty="0" smtClean="0">
                <a:solidFill>
                  <a:schemeClr val="tx1"/>
                </a:solidFill>
              </a:rPr>
              <a:t>　　　就職者数</a:t>
            </a:r>
            <a:r>
              <a:rPr lang="ja-JP" altLang="en-US" sz="1200" dirty="0">
                <a:solidFill>
                  <a:schemeClr val="tx1"/>
                </a:solidFill>
              </a:rPr>
              <a:t>：</a:t>
            </a:r>
            <a:r>
              <a:rPr lang="en-US" altLang="ja-JP" sz="1200" dirty="0">
                <a:solidFill>
                  <a:schemeClr val="tx1"/>
                </a:solidFill>
              </a:rPr>
              <a:t>190</a:t>
            </a:r>
            <a:r>
              <a:rPr lang="ja-JP" altLang="en-US" sz="1200" dirty="0" smtClean="0">
                <a:solidFill>
                  <a:schemeClr val="tx1"/>
                </a:solidFill>
              </a:rPr>
              <a:t>人 </a:t>
            </a:r>
            <a:r>
              <a:rPr lang="en-US" altLang="ja-JP" sz="1200" dirty="0" smtClean="0">
                <a:solidFill>
                  <a:schemeClr val="tx1"/>
                </a:solidFill>
              </a:rPr>
              <a:t>【H30.3】</a:t>
            </a:r>
          </a:p>
          <a:p>
            <a:pPr marL="396000" indent="-457200"/>
            <a:r>
              <a:rPr lang="ja-JP" altLang="en-US" sz="1200" dirty="0">
                <a:solidFill>
                  <a:schemeClr val="tx1"/>
                </a:solidFill>
              </a:rPr>
              <a:t>　</a:t>
            </a:r>
            <a:r>
              <a:rPr lang="ja-JP" altLang="en-US" sz="1200" dirty="0" smtClean="0">
                <a:solidFill>
                  <a:schemeClr val="tx1"/>
                </a:solidFill>
              </a:rPr>
              <a:t>　　　</a:t>
            </a:r>
            <a:r>
              <a:rPr lang="ja-JP" altLang="en-US" sz="1200" u="sng" dirty="0" smtClean="0">
                <a:solidFill>
                  <a:schemeClr val="tx1"/>
                </a:solidFill>
              </a:rPr>
              <a:t>インターンシップ（大学１～３回生対象）受入人数：</a:t>
            </a:r>
            <a:r>
              <a:rPr lang="en-US" altLang="ja-JP" sz="1200" u="sng" dirty="0" smtClean="0">
                <a:solidFill>
                  <a:schemeClr val="tx1"/>
                </a:solidFill>
              </a:rPr>
              <a:t>20</a:t>
            </a:r>
            <a:r>
              <a:rPr lang="ja-JP" altLang="en-US" sz="1200" u="sng" dirty="0" smtClean="0">
                <a:solidFill>
                  <a:schemeClr val="tx1"/>
                </a:solidFill>
              </a:rPr>
              <a:t>人</a:t>
            </a:r>
            <a:r>
              <a:rPr lang="en-US" altLang="ja-JP" sz="1200" u="sng" dirty="0" smtClean="0">
                <a:solidFill>
                  <a:schemeClr val="tx1"/>
                </a:solidFill>
              </a:rPr>
              <a:t>【H30.3】</a:t>
            </a:r>
          </a:p>
          <a:p>
            <a:pPr marL="396000" indent="-457200"/>
            <a:r>
              <a:rPr lang="ja-JP" altLang="en-US" sz="1200" dirty="0">
                <a:solidFill>
                  <a:schemeClr val="tx1"/>
                </a:solidFill>
              </a:rPr>
              <a:t>　</a:t>
            </a:r>
            <a:r>
              <a:rPr lang="ja-JP" altLang="en-US" sz="1200" dirty="0" smtClean="0">
                <a:solidFill>
                  <a:schemeClr val="tx1"/>
                </a:solidFill>
              </a:rPr>
              <a:t>　　　</a:t>
            </a:r>
            <a:r>
              <a:rPr lang="ja-JP" altLang="en-US" sz="1200" u="sng" dirty="0" smtClean="0">
                <a:solidFill>
                  <a:schemeClr val="tx1"/>
                </a:solidFill>
              </a:rPr>
              <a:t>職業体験（女性や若者の求職者）受入人数：</a:t>
            </a:r>
            <a:r>
              <a:rPr lang="en-US" altLang="ja-JP" sz="1200" u="sng" dirty="0" smtClean="0">
                <a:solidFill>
                  <a:schemeClr val="tx1"/>
                </a:solidFill>
              </a:rPr>
              <a:t>100</a:t>
            </a:r>
            <a:r>
              <a:rPr lang="ja-JP" altLang="en-US" sz="1200" u="sng" dirty="0" smtClean="0">
                <a:solidFill>
                  <a:schemeClr val="tx1"/>
                </a:solidFill>
              </a:rPr>
              <a:t>人 </a:t>
            </a:r>
            <a:r>
              <a:rPr lang="en-US" altLang="ja-JP" sz="1200" u="sng" dirty="0" smtClean="0">
                <a:solidFill>
                  <a:schemeClr val="tx1"/>
                </a:solidFill>
              </a:rPr>
              <a:t>【H30.3】</a:t>
            </a:r>
          </a:p>
          <a:p>
            <a:pPr marL="396000" indent="-457200"/>
            <a:r>
              <a:rPr lang="ja-JP" altLang="en-US" sz="1200" dirty="0" smtClean="0">
                <a:solidFill>
                  <a:schemeClr val="tx1"/>
                </a:solidFill>
              </a:rPr>
              <a:t>　　　　</a:t>
            </a:r>
            <a:r>
              <a:rPr lang="ja-JP" altLang="en-US" sz="1200" u="sng" dirty="0" smtClean="0">
                <a:solidFill>
                  <a:schemeClr val="tx1"/>
                </a:solidFill>
              </a:rPr>
              <a:t>大阪版エクセレントカンパニー：</a:t>
            </a:r>
            <a:r>
              <a:rPr lang="en-US" altLang="ja-JP" sz="1200" u="sng" dirty="0" smtClean="0">
                <a:solidFill>
                  <a:schemeClr val="tx1"/>
                </a:solidFill>
              </a:rPr>
              <a:t>15</a:t>
            </a:r>
            <a:r>
              <a:rPr lang="ja-JP" altLang="en-US" sz="1200" u="sng" dirty="0" smtClean="0">
                <a:solidFill>
                  <a:schemeClr val="tx1"/>
                </a:solidFill>
              </a:rPr>
              <a:t>社 </a:t>
            </a:r>
            <a:r>
              <a:rPr lang="en-US" altLang="ja-JP" sz="1200" u="sng" dirty="0" smtClean="0">
                <a:solidFill>
                  <a:schemeClr val="tx1"/>
                </a:solidFill>
              </a:rPr>
              <a:t>【H30.3】</a:t>
            </a:r>
            <a:endParaRPr lang="en-US" altLang="ja-JP" sz="1200" u="sng" dirty="0">
              <a:solidFill>
                <a:schemeClr val="tx1"/>
              </a:solidFill>
            </a:endParaRPr>
          </a:p>
        </p:txBody>
      </p:sp>
      <p:sp>
        <p:nvSpPr>
          <p:cNvPr id="15" name="正方形/長方形 14"/>
          <p:cNvSpPr/>
          <p:nvPr/>
        </p:nvSpPr>
        <p:spPr>
          <a:xfrm>
            <a:off x="179512" y="1196752"/>
            <a:ext cx="8460940" cy="307777"/>
          </a:xfrm>
          <a:prstGeom prst="rect">
            <a:avLst/>
          </a:prstGeom>
        </p:spPr>
        <p:txBody>
          <a:bodyPr wrap="square">
            <a:spAutoFit/>
          </a:bodyPr>
          <a:lstStyle/>
          <a:p>
            <a:pPr marL="179388" indent="-457200" algn="just"/>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２）女性の活躍</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推進</a:t>
            </a:r>
            <a:endParaRPr lang="en-US" altLang="ja-JP" sz="1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正方形/長方形 15"/>
          <p:cNvSpPr/>
          <p:nvPr/>
        </p:nvSpPr>
        <p:spPr>
          <a:xfrm>
            <a:off x="359532" y="4509120"/>
            <a:ext cx="8460940" cy="1123384"/>
          </a:xfrm>
          <a:prstGeom prst="rect">
            <a:avLst/>
          </a:prstGeom>
        </p:spPr>
        <p:txBody>
          <a:bodyPr wrap="square">
            <a:spAutoFit/>
          </a:bodyPr>
          <a:lstStyle/>
          <a:p>
            <a:pPr marL="180000" indent="-457200" algn="just"/>
            <a:r>
              <a:rPr lang="ja-JP" altLang="en-US" sz="1400" b="1" dirty="0" smtClean="0"/>
              <a:t>○</a:t>
            </a:r>
            <a:r>
              <a:rPr lang="ja-JP" altLang="en-US" sz="1400" b="1" dirty="0"/>
              <a:t>	</a:t>
            </a:r>
            <a:r>
              <a:rPr lang="ja-JP" altLang="en-US" sz="1400" b="1" dirty="0" smtClean="0"/>
              <a:t>　新</a:t>
            </a:r>
            <a:r>
              <a:rPr lang="ja-JP" altLang="en-US" sz="1400" b="1" dirty="0"/>
              <a:t>子育て支援交付金</a:t>
            </a:r>
            <a:r>
              <a:rPr lang="en-US" altLang="ja-JP" sz="1400" b="1" dirty="0"/>
              <a:t>	</a:t>
            </a:r>
            <a:r>
              <a:rPr lang="en-US" altLang="ja-JP" sz="1400" dirty="0"/>
              <a:t>		</a:t>
            </a:r>
            <a:r>
              <a:rPr lang="ja-JP" altLang="en-US" sz="1400" dirty="0" smtClean="0"/>
              <a:t>（</a:t>
            </a:r>
            <a:r>
              <a:rPr lang="en-US" altLang="ja-JP" sz="1400" dirty="0" smtClean="0"/>
              <a:t>2,200,000</a:t>
            </a:r>
            <a:r>
              <a:rPr lang="ja-JP" altLang="en-US" sz="1400" dirty="0" smtClean="0"/>
              <a:t>）</a:t>
            </a:r>
            <a:endParaRPr lang="en-US" altLang="ja-JP" sz="1400" dirty="0"/>
          </a:p>
          <a:p>
            <a:pPr marL="180000" indent="-457200" algn="just"/>
            <a:r>
              <a:rPr lang="ja-JP" altLang="en-US" sz="1400" dirty="0"/>
              <a:t>　　若い世代の子育ての希望が実現できる環境整備の一環として、府内市町村における子育て支援の充実を図るため、子ども・子育て支援新制度の実施に合わせ、新たな交付金制度を創設し、就学前の子育て支援、就学後の子育て支援、ひとり親家庭への支援等を促進する</a:t>
            </a:r>
            <a:r>
              <a:rPr lang="ja-JP" altLang="en-US" sz="1400" dirty="0" smtClean="0"/>
              <a:t>。</a:t>
            </a:r>
            <a:endParaRPr lang="en-US" altLang="ja-JP" sz="1400" dirty="0" smtClean="0"/>
          </a:p>
          <a:p>
            <a:pPr marL="180000" indent="-457200" algn="r"/>
            <a:r>
              <a:rPr lang="ja-JP" altLang="en-US" sz="1100" dirty="0"/>
              <a:t>　</a:t>
            </a:r>
            <a:r>
              <a:rPr lang="en-US" altLang="ja-JP" sz="1100" dirty="0"/>
              <a:t>※</a:t>
            </a:r>
            <a:r>
              <a:rPr lang="ja-JP" altLang="en-US" sz="1100" dirty="0"/>
              <a:t>　地方創生先行型交付金（</a:t>
            </a:r>
            <a:r>
              <a:rPr lang="en-US" altLang="ja-JP" sz="1100" dirty="0"/>
              <a:t>H27</a:t>
            </a:r>
            <a:r>
              <a:rPr lang="ja-JP" altLang="en-US" sz="1100" dirty="0"/>
              <a:t>年度）</a:t>
            </a:r>
            <a:endParaRPr lang="ja-JP" altLang="en-US" sz="1100" dirty="0" smtClean="0"/>
          </a:p>
        </p:txBody>
      </p:sp>
      <p:sp>
        <p:nvSpPr>
          <p:cNvPr id="17" name="正方形/長方形 16"/>
          <p:cNvSpPr/>
          <p:nvPr/>
        </p:nvSpPr>
        <p:spPr>
          <a:xfrm>
            <a:off x="208361" y="4221088"/>
            <a:ext cx="8460940" cy="307777"/>
          </a:xfrm>
          <a:prstGeom prst="rect">
            <a:avLst/>
          </a:prstGeom>
        </p:spPr>
        <p:txBody>
          <a:bodyPr wrap="square">
            <a:spAutoFit/>
          </a:bodyPr>
          <a:lstStyle/>
          <a:p>
            <a:pPr marL="180000" indent="-457200"/>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３</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結婚・妊娠・</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出産</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・子育て環境の</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充実</a:t>
            </a:r>
            <a:endParaRPr lang="en-US" altLang="ja-JP" sz="1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8" name="正方形/長方形 17"/>
          <p:cNvSpPr/>
          <p:nvPr/>
        </p:nvSpPr>
        <p:spPr>
          <a:xfrm>
            <a:off x="712417" y="5661248"/>
            <a:ext cx="7992888" cy="648072"/>
          </a:xfrm>
          <a:prstGeom prst="rect">
            <a:avLst/>
          </a:prstGeom>
          <a:ln>
            <a:prstDash val="sysDot"/>
          </a:ln>
        </p:spPr>
        <p:style>
          <a:lnRef idx="2">
            <a:schemeClr val="dk1"/>
          </a:lnRef>
          <a:fillRef idx="1">
            <a:schemeClr val="lt1"/>
          </a:fillRef>
          <a:effectRef idx="0">
            <a:schemeClr val="dk1"/>
          </a:effectRef>
          <a:fontRef idx="minor">
            <a:schemeClr val="dk1"/>
          </a:fontRef>
        </p:style>
        <p:txBody>
          <a:bodyPr rtlCol="0" anchor="ctr"/>
          <a:lstStyle/>
          <a:p>
            <a:pPr marL="396000" indent="-457200"/>
            <a:r>
              <a:rPr kumimoji="1" lang="en-US" altLang="ja-JP" sz="1200" dirty="0" smtClean="0">
                <a:solidFill>
                  <a:schemeClr val="tx1"/>
                </a:solidFill>
              </a:rPr>
              <a:t>KPI</a:t>
            </a:r>
            <a:r>
              <a:rPr lang="ja-JP" altLang="en-US" sz="1200" dirty="0">
                <a:solidFill>
                  <a:schemeClr val="tx1"/>
                </a:solidFill>
              </a:rPr>
              <a:t>：子どもを大阪で育ててよかったと思っている府民の割合：前年度を</a:t>
            </a:r>
            <a:r>
              <a:rPr lang="ja-JP" altLang="en-US" sz="1200" dirty="0" smtClean="0">
                <a:solidFill>
                  <a:schemeClr val="tx1"/>
                </a:solidFill>
              </a:rPr>
              <a:t>上回る </a:t>
            </a:r>
            <a:r>
              <a:rPr lang="en-US" altLang="ja-JP" sz="1200" dirty="0" smtClean="0">
                <a:solidFill>
                  <a:schemeClr val="tx1"/>
                </a:solidFill>
              </a:rPr>
              <a:t>【</a:t>
            </a:r>
            <a:r>
              <a:rPr lang="en-US" altLang="ja-JP" sz="1200" dirty="0">
                <a:solidFill>
                  <a:schemeClr val="tx1"/>
                </a:solidFill>
              </a:rPr>
              <a:t>H30.3】</a:t>
            </a:r>
          </a:p>
          <a:p>
            <a:pPr marL="396000" indent="-457200"/>
            <a:r>
              <a:rPr lang="ja-JP" altLang="en-US" sz="1200" dirty="0">
                <a:solidFill>
                  <a:schemeClr val="tx1"/>
                </a:solidFill>
              </a:rPr>
              <a:t>　</a:t>
            </a:r>
            <a:r>
              <a:rPr lang="ja-JP" altLang="en-US" sz="1200" dirty="0" smtClean="0">
                <a:solidFill>
                  <a:schemeClr val="tx1"/>
                </a:solidFill>
              </a:rPr>
              <a:t>　　　（</a:t>
            </a:r>
            <a:r>
              <a:rPr lang="ja-JP" altLang="en-US" sz="1200" dirty="0">
                <a:solidFill>
                  <a:schemeClr val="tx1"/>
                </a:solidFill>
              </a:rPr>
              <a:t>参考）</a:t>
            </a:r>
            <a:r>
              <a:rPr lang="en-US" altLang="ja-JP" sz="1200" dirty="0">
                <a:solidFill>
                  <a:schemeClr val="tx1"/>
                </a:solidFill>
              </a:rPr>
              <a:t>H24.3</a:t>
            </a:r>
            <a:r>
              <a:rPr lang="ja-JP" altLang="en-US" sz="1200" dirty="0">
                <a:solidFill>
                  <a:schemeClr val="tx1"/>
                </a:solidFill>
              </a:rPr>
              <a:t>：</a:t>
            </a:r>
            <a:r>
              <a:rPr lang="en-US" altLang="ja-JP" sz="1200" dirty="0">
                <a:solidFill>
                  <a:schemeClr val="tx1"/>
                </a:solidFill>
              </a:rPr>
              <a:t>49.1</a:t>
            </a:r>
            <a:r>
              <a:rPr lang="ja-JP" altLang="en-US" sz="1200" dirty="0" smtClean="0">
                <a:solidFill>
                  <a:schemeClr val="tx1"/>
                </a:solidFill>
              </a:rPr>
              <a:t>％　　</a:t>
            </a:r>
            <a:r>
              <a:rPr lang="en-US" altLang="ja-JP" sz="1200" dirty="0" smtClean="0">
                <a:solidFill>
                  <a:schemeClr val="tx1"/>
                </a:solidFill>
              </a:rPr>
              <a:t>H25.3</a:t>
            </a:r>
            <a:r>
              <a:rPr lang="ja-JP" altLang="en-US" sz="1200" dirty="0">
                <a:solidFill>
                  <a:schemeClr val="tx1"/>
                </a:solidFill>
              </a:rPr>
              <a:t>：</a:t>
            </a:r>
            <a:r>
              <a:rPr lang="en-US" altLang="ja-JP" sz="1200" dirty="0">
                <a:solidFill>
                  <a:schemeClr val="tx1"/>
                </a:solidFill>
              </a:rPr>
              <a:t>44.0</a:t>
            </a:r>
            <a:r>
              <a:rPr lang="ja-JP" altLang="en-US" sz="1200" dirty="0" smtClean="0">
                <a:solidFill>
                  <a:schemeClr val="tx1"/>
                </a:solidFill>
              </a:rPr>
              <a:t>％　　</a:t>
            </a:r>
            <a:r>
              <a:rPr lang="en-US" altLang="ja-JP" sz="1200" dirty="0" smtClean="0">
                <a:solidFill>
                  <a:schemeClr val="tx1"/>
                </a:solidFill>
              </a:rPr>
              <a:t>H26.3</a:t>
            </a:r>
            <a:r>
              <a:rPr lang="ja-JP" altLang="en-US" sz="1200" dirty="0" smtClean="0">
                <a:solidFill>
                  <a:schemeClr val="tx1"/>
                </a:solidFill>
              </a:rPr>
              <a:t>：</a:t>
            </a:r>
            <a:r>
              <a:rPr lang="en-US" altLang="ja-JP" sz="1200" dirty="0">
                <a:solidFill>
                  <a:schemeClr val="tx1"/>
                </a:solidFill>
              </a:rPr>
              <a:t>57.9</a:t>
            </a:r>
            <a:r>
              <a:rPr lang="ja-JP" altLang="en-US" sz="1200" dirty="0" smtClean="0">
                <a:solidFill>
                  <a:schemeClr val="tx1"/>
                </a:solidFill>
              </a:rPr>
              <a:t>％　　</a:t>
            </a:r>
            <a:r>
              <a:rPr lang="en-US" altLang="ja-JP" sz="1200" dirty="0" smtClean="0">
                <a:solidFill>
                  <a:schemeClr val="tx1"/>
                </a:solidFill>
              </a:rPr>
              <a:t>H27.3</a:t>
            </a:r>
            <a:r>
              <a:rPr lang="ja-JP" altLang="en-US" sz="1200" dirty="0">
                <a:solidFill>
                  <a:schemeClr val="tx1"/>
                </a:solidFill>
              </a:rPr>
              <a:t>：</a:t>
            </a:r>
            <a:r>
              <a:rPr lang="en-US" altLang="ja-JP" sz="1200" dirty="0">
                <a:solidFill>
                  <a:schemeClr val="tx1"/>
                </a:solidFill>
              </a:rPr>
              <a:t>55.8</a:t>
            </a:r>
            <a:r>
              <a:rPr lang="ja-JP" altLang="en-US" sz="1200" dirty="0" smtClean="0">
                <a:solidFill>
                  <a:schemeClr val="tx1"/>
                </a:solidFill>
              </a:rPr>
              <a:t>％　　</a:t>
            </a:r>
            <a:r>
              <a:rPr lang="en-US" altLang="ja-JP" sz="1200" dirty="0" smtClean="0">
                <a:solidFill>
                  <a:schemeClr val="tx1"/>
                </a:solidFill>
              </a:rPr>
              <a:t>H28.3</a:t>
            </a:r>
            <a:r>
              <a:rPr lang="ja-JP" altLang="en-US" sz="1200" dirty="0">
                <a:solidFill>
                  <a:schemeClr val="tx1"/>
                </a:solidFill>
              </a:rPr>
              <a:t>：</a:t>
            </a:r>
            <a:r>
              <a:rPr lang="en-US" altLang="ja-JP" sz="1200" dirty="0">
                <a:solidFill>
                  <a:schemeClr val="tx1"/>
                </a:solidFill>
              </a:rPr>
              <a:t>63.6</a:t>
            </a:r>
            <a:r>
              <a:rPr lang="ja-JP" altLang="en-US" sz="1200" dirty="0">
                <a:solidFill>
                  <a:schemeClr val="tx1"/>
                </a:solidFill>
              </a:rPr>
              <a:t>％</a:t>
            </a:r>
          </a:p>
        </p:txBody>
      </p:sp>
    </p:spTree>
    <p:extLst>
      <p:ext uri="{BB962C8B-B14F-4D97-AF65-F5344CB8AC3E}">
        <p14:creationId xmlns:p14="http://schemas.microsoft.com/office/powerpoint/2010/main" val="8580421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直線コネクタ 2"/>
          <p:cNvCxnSpPr/>
          <p:nvPr/>
        </p:nvCxnSpPr>
        <p:spPr>
          <a:xfrm>
            <a:off x="179512" y="557972"/>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11" name="正方形/長方形 10"/>
          <p:cNvSpPr/>
          <p:nvPr/>
        </p:nvSpPr>
        <p:spPr>
          <a:xfrm>
            <a:off x="107504" y="692696"/>
            <a:ext cx="8856984" cy="338554"/>
          </a:xfrm>
          <a:prstGeom prst="rect">
            <a:avLst/>
          </a:prstGeom>
        </p:spPr>
        <p:txBody>
          <a:bodyPr wrap="square">
            <a:spAutoFit/>
          </a:bodyPr>
          <a:lstStyle/>
          <a:p>
            <a:r>
              <a:rPr lang="ja-JP" altLang="en-US" sz="1600" b="1" dirty="0" smtClean="0"/>
              <a:t>　基本目標②：</a:t>
            </a:r>
            <a:r>
              <a:rPr lang="ja-JP" altLang="ja-JP" sz="1600" b="1" dirty="0" smtClean="0"/>
              <a:t>次代</a:t>
            </a:r>
            <a:r>
              <a:rPr lang="ja-JP" altLang="ja-JP" sz="1600" b="1" dirty="0"/>
              <a:t>の「大阪」を担う</a:t>
            </a:r>
            <a:r>
              <a:rPr lang="ja-JP" altLang="ja-JP" sz="1600" b="1" dirty="0" smtClean="0"/>
              <a:t>人</a:t>
            </a:r>
            <a:r>
              <a:rPr lang="ja-JP" altLang="en-US" sz="1600" b="1" dirty="0" smtClean="0"/>
              <a:t>をつくる</a:t>
            </a:r>
            <a:endParaRPr lang="ja-JP" altLang="ja-JP" sz="1600" dirty="0"/>
          </a:p>
        </p:txBody>
      </p:sp>
      <p:sp>
        <p:nvSpPr>
          <p:cNvPr id="4" name="正方形/長方形 3"/>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fld id="{CECF20B3-C62F-47A6-B890-1989420F1FDB}" type="slidenum">
              <a:rPr lang="ja-JP" altLang="en-US">
                <a:solidFill>
                  <a:prstClr val="black"/>
                </a:solidFill>
              </a:rPr>
              <a:pPr algn="ctr"/>
              <a:t>3</a:t>
            </a:fld>
            <a:endParaRPr lang="ja-JP" altLang="en-US" dirty="0">
              <a:solidFill>
                <a:prstClr val="black"/>
              </a:solidFill>
            </a:endParaRPr>
          </a:p>
        </p:txBody>
      </p:sp>
      <p:sp>
        <p:nvSpPr>
          <p:cNvPr id="15" name="正方形/長方形 14"/>
          <p:cNvSpPr/>
          <p:nvPr/>
        </p:nvSpPr>
        <p:spPr>
          <a:xfrm>
            <a:off x="179512" y="146838"/>
            <a:ext cx="8136904" cy="369332"/>
          </a:xfrm>
          <a:prstGeom prst="rect">
            <a:avLst/>
          </a:prstGeom>
        </p:spPr>
        <p:txBody>
          <a:bodyPr wrap="square">
            <a:spAutoFit/>
          </a:bodyPr>
          <a:lstStyle/>
          <a:p>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別添</a:t>
            </a:r>
            <a:r>
              <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具体的</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な施策と重要事業評価指標（</a:t>
            </a:r>
            <a:r>
              <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KPI</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16" name="正方形/長方形 15"/>
          <p:cNvSpPr/>
          <p:nvPr/>
        </p:nvSpPr>
        <p:spPr>
          <a:xfrm>
            <a:off x="359532" y="2691497"/>
            <a:ext cx="8460940" cy="1169551"/>
          </a:xfrm>
          <a:prstGeom prst="rect">
            <a:avLst/>
          </a:prstGeom>
        </p:spPr>
        <p:txBody>
          <a:bodyPr wrap="square">
            <a:spAutoFit/>
          </a:bodyPr>
          <a:lstStyle/>
          <a:p>
            <a:pPr marL="180000" indent="-457200" algn="just"/>
            <a:r>
              <a:rPr lang="ja-JP" altLang="en-US" sz="1400" b="1" dirty="0" smtClean="0"/>
              <a:t>○</a:t>
            </a:r>
            <a:r>
              <a:rPr lang="ja-JP" altLang="en-US" sz="1400" b="1" dirty="0"/>
              <a:t>	</a:t>
            </a:r>
            <a:r>
              <a:rPr lang="ja-JP" altLang="en-US" sz="1400" b="1" dirty="0" smtClean="0"/>
              <a:t>　</a:t>
            </a:r>
            <a:r>
              <a:rPr lang="ja-JP" altLang="en-US" sz="1400" b="1" dirty="0"/>
              <a:t>ハートフル企業農の参入促進</a:t>
            </a:r>
            <a:r>
              <a:rPr lang="ja-JP" altLang="en-US" sz="1400" b="1" dirty="0" smtClean="0"/>
              <a:t>事業</a:t>
            </a:r>
            <a:r>
              <a:rPr lang="en-US" altLang="ja-JP" sz="1400" b="1" dirty="0" smtClean="0"/>
              <a:t>		</a:t>
            </a:r>
            <a:r>
              <a:rPr lang="ja-JP" altLang="en-US" sz="1400" dirty="0" smtClean="0"/>
              <a:t>（</a:t>
            </a:r>
            <a:r>
              <a:rPr lang="en-US" altLang="ja-JP" sz="1400" dirty="0" smtClean="0"/>
              <a:t>10,157</a:t>
            </a:r>
            <a:r>
              <a:rPr lang="ja-JP" altLang="en-US" sz="1400" dirty="0" smtClean="0"/>
              <a:t>）</a:t>
            </a:r>
            <a:endParaRPr lang="en-US" altLang="ja-JP" sz="1400" dirty="0"/>
          </a:p>
          <a:p>
            <a:pPr marL="180000" indent="-457200" algn="just"/>
            <a:r>
              <a:rPr lang="ja-JP" altLang="en-US" sz="1400" dirty="0" smtClean="0"/>
              <a:t>　　</a:t>
            </a:r>
            <a:r>
              <a:rPr lang="ja-JP" altLang="en-US" sz="1400" dirty="0"/>
              <a:t>社会の高齢化・成熟化の進展に伴って「農」に関するニーズが増加・多様化し、農と福祉の連携による</a:t>
            </a:r>
            <a:r>
              <a:rPr lang="ja-JP" altLang="en-US" sz="1400" dirty="0" err="1"/>
              <a:t>障がい</a:t>
            </a:r>
            <a:r>
              <a:rPr lang="ja-JP" altLang="en-US" sz="1400" dirty="0"/>
              <a:t>者の就労や雇用等を目的として農園開設等が増加している中、農と福祉等各分野の連携強化により企業等の障がい者雇用による新規農業参入を促進し、農の分野における障がい者の就労・雇用の促進及び多様な担い手の育成・確保による都市農業の振興、農空間の保全を図る。 </a:t>
            </a:r>
            <a:r>
              <a:rPr lang="ja-JP" altLang="en-US" sz="1400" dirty="0" smtClean="0"/>
              <a:t>　　　　　　　　　　　　　　　　　</a:t>
            </a:r>
            <a:r>
              <a:rPr lang="ja-JP" altLang="en-US" sz="1100" dirty="0"/>
              <a:t>　</a:t>
            </a:r>
            <a:r>
              <a:rPr lang="en-US" altLang="ja-JP" sz="1100" dirty="0"/>
              <a:t>※</a:t>
            </a:r>
            <a:r>
              <a:rPr lang="ja-JP" altLang="en-US" sz="1100" dirty="0"/>
              <a:t>　地方創生先行型交付金（</a:t>
            </a:r>
            <a:r>
              <a:rPr lang="en-US" altLang="ja-JP" sz="1100" dirty="0"/>
              <a:t>H27</a:t>
            </a:r>
            <a:r>
              <a:rPr lang="ja-JP" altLang="en-US" sz="1100" dirty="0"/>
              <a:t>年度）</a:t>
            </a:r>
            <a:endParaRPr lang="en-US" altLang="ja-JP" sz="1100" dirty="0"/>
          </a:p>
        </p:txBody>
      </p:sp>
      <p:sp>
        <p:nvSpPr>
          <p:cNvPr id="18" name="正方形/長方形 17"/>
          <p:cNvSpPr/>
          <p:nvPr/>
        </p:nvSpPr>
        <p:spPr>
          <a:xfrm>
            <a:off x="179512" y="1177007"/>
            <a:ext cx="8460940" cy="307777"/>
          </a:xfrm>
          <a:prstGeom prst="rect">
            <a:avLst/>
          </a:prstGeom>
        </p:spPr>
        <p:txBody>
          <a:bodyPr wrap="square">
            <a:spAutoFit/>
          </a:bodyPr>
          <a:lstStyle/>
          <a:p>
            <a:pPr marL="180000" indent="-457200"/>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（１）</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次代</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を担う人づくり</a:t>
            </a:r>
            <a:endParaRPr lang="en-US" altLang="ja-JP" sz="1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正方形/長方形 11"/>
          <p:cNvSpPr/>
          <p:nvPr/>
        </p:nvSpPr>
        <p:spPr>
          <a:xfrm>
            <a:off x="726795" y="3861048"/>
            <a:ext cx="7992888" cy="504056"/>
          </a:xfrm>
          <a:prstGeom prst="rect">
            <a:avLst/>
          </a:prstGeom>
          <a:ln>
            <a:prstDash val="sysDot"/>
          </a:ln>
        </p:spPr>
        <p:style>
          <a:lnRef idx="2">
            <a:schemeClr val="dk1"/>
          </a:lnRef>
          <a:fillRef idx="1">
            <a:schemeClr val="lt1"/>
          </a:fillRef>
          <a:effectRef idx="0">
            <a:schemeClr val="dk1"/>
          </a:effectRef>
          <a:fontRef idx="minor">
            <a:schemeClr val="dk1"/>
          </a:fontRef>
        </p:style>
        <p:txBody>
          <a:bodyPr rtlCol="0" anchor="ctr"/>
          <a:lstStyle/>
          <a:p>
            <a:pPr marL="396000" indent="-457200"/>
            <a:r>
              <a:rPr kumimoji="1" lang="en-US" altLang="ja-JP" sz="1200" dirty="0" smtClean="0"/>
              <a:t>KPI</a:t>
            </a:r>
            <a:r>
              <a:rPr lang="ja-JP" altLang="en-US" sz="1200" dirty="0" smtClean="0"/>
              <a:t>：</a:t>
            </a:r>
            <a:r>
              <a:rPr lang="ja-JP" altLang="en-US" sz="1200" dirty="0" err="1" smtClean="0"/>
              <a:t>障</a:t>
            </a:r>
            <a:r>
              <a:rPr lang="ja-JP" altLang="en-US" sz="1200" dirty="0" err="1"/>
              <a:t>がい</a:t>
            </a:r>
            <a:r>
              <a:rPr lang="ja-JP" altLang="en-US" sz="1200" dirty="0"/>
              <a:t>者雇用に取り組む、 </a:t>
            </a:r>
            <a:r>
              <a:rPr lang="ja-JP" altLang="en-US" sz="1200" dirty="0" smtClean="0"/>
              <a:t>新規</a:t>
            </a:r>
            <a:r>
              <a:rPr lang="ja-JP" altLang="en-US" sz="1200" dirty="0"/>
              <a:t>参入企業等：</a:t>
            </a:r>
            <a:r>
              <a:rPr lang="en-US" altLang="ja-JP" sz="1200" dirty="0"/>
              <a:t>19</a:t>
            </a:r>
            <a:r>
              <a:rPr lang="ja-JP" altLang="en-US" sz="1200" dirty="0"/>
              <a:t>事業所</a:t>
            </a:r>
            <a:r>
              <a:rPr lang="en-US" altLang="ja-JP" sz="1200" dirty="0"/>
              <a:t>/5</a:t>
            </a:r>
            <a:r>
              <a:rPr lang="ja-JP" altLang="en-US" sz="1200" dirty="0" smtClean="0"/>
              <a:t>年間 </a:t>
            </a:r>
            <a:r>
              <a:rPr lang="en-US" altLang="ja-JP" sz="1200" dirty="0" smtClean="0"/>
              <a:t>【H28</a:t>
            </a:r>
            <a:r>
              <a:rPr lang="ja-JP" altLang="en-US" sz="1200" dirty="0"/>
              <a:t>～</a:t>
            </a:r>
            <a:r>
              <a:rPr lang="en-US" altLang="ja-JP" sz="1200" dirty="0" smtClean="0"/>
              <a:t>32</a:t>
            </a:r>
            <a:r>
              <a:rPr lang="ja-JP" altLang="en-US" sz="1200" dirty="0" smtClean="0"/>
              <a:t>年度</a:t>
            </a:r>
            <a:r>
              <a:rPr lang="en-US" altLang="ja-JP" sz="1200" dirty="0" smtClean="0"/>
              <a:t>】</a:t>
            </a:r>
            <a:r>
              <a:rPr lang="ja-JP" altLang="en-US" sz="1200" dirty="0" smtClean="0"/>
              <a:t> </a:t>
            </a:r>
            <a:endParaRPr lang="ja-JP" altLang="en-US" sz="1200" dirty="0"/>
          </a:p>
          <a:p>
            <a:pPr marL="396000" indent="-457200"/>
            <a:r>
              <a:rPr lang="ja-JP" altLang="en-US" sz="1200" dirty="0" smtClean="0"/>
              <a:t>　　　　　　　　　　　　　　　　　　　　　既参入事</a:t>
            </a:r>
            <a:r>
              <a:rPr lang="ja-JP" altLang="en-US" sz="1200" dirty="0"/>
              <a:t>業者の雇用拡大：</a:t>
            </a:r>
            <a:r>
              <a:rPr lang="en-US" altLang="ja-JP" sz="1200" dirty="0"/>
              <a:t>12</a:t>
            </a:r>
            <a:r>
              <a:rPr lang="ja-JP" altLang="en-US" sz="1200" dirty="0"/>
              <a:t>人以上</a:t>
            </a:r>
            <a:r>
              <a:rPr lang="en-US" altLang="ja-JP" sz="1200" dirty="0"/>
              <a:t>/5</a:t>
            </a:r>
            <a:r>
              <a:rPr lang="ja-JP" altLang="en-US" sz="1200" dirty="0" smtClean="0"/>
              <a:t>年間 </a:t>
            </a:r>
            <a:r>
              <a:rPr lang="en-US" altLang="ja-JP" sz="1200" dirty="0" smtClean="0"/>
              <a:t>【</a:t>
            </a:r>
            <a:r>
              <a:rPr lang="en-US" altLang="ja-JP" sz="1200" dirty="0"/>
              <a:t>H28</a:t>
            </a:r>
            <a:r>
              <a:rPr lang="ja-JP" altLang="en-US" sz="1200" dirty="0"/>
              <a:t>～</a:t>
            </a:r>
            <a:r>
              <a:rPr lang="en-US" altLang="ja-JP" sz="1200" dirty="0"/>
              <a:t>32</a:t>
            </a:r>
            <a:r>
              <a:rPr lang="ja-JP" altLang="en-US" sz="1200" dirty="0"/>
              <a:t>年度</a:t>
            </a:r>
            <a:r>
              <a:rPr lang="en-US" altLang="ja-JP" sz="1200" dirty="0"/>
              <a:t>】</a:t>
            </a:r>
            <a:r>
              <a:rPr lang="ja-JP" altLang="en-US" sz="1200" dirty="0" smtClean="0"/>
              <a:t> </a:t>
            </a:r>
            <a:endParaRPr lang="ja-JP" altLang="en-US" sz="1200" dirty="0"/>
          </a:p>
        </p:txBody>
      </p:sp>
      <p:sp>
        <p:nvSpPr>
          <p:cNvPr id="14" name="正方形/長方形 13"/>
          <p:cNvSpPr/>
          <p:nvPr/>
        </p:nvSpPr>
        <p:spPr>
          <a:xfrm>
            <a:off x="215516" y="4581128"/>
            <a:ext cx="8460940" cy="307777"/>
          </a:xfrm>
          <a:prstGeom prst="rect">
            <a:avLst/>
          </a:prstGeom>
        </p:spPr>
        <p:txBody>
          <a:bodyPr wrap="square">
            <a:spAutoFit/>
          </a:bodyPr>
          <a:lstStyle/>
          <a:p>
            <a:pPr marL="180000" indent="-457200"/>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（２）子どもをめぐる課題への対応</a:t>
            </a:r>
            <a:endParaRPr lang="en-US" altLang="ja-JP" sz="1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正方形/長方形 16"/>
          <p:cNvSpPr/>
          <p:nvPr/>
        </p:nvSpPr>
        <p:spPr>
          <a:xfrm>
            <a:off x="395536" y="4890646"/>
            <a:ext cx="8460940" cy="954107"/>
          </a:xfrm>
          <a:prstGeom prst="rect">
            <a:avLst/>
          </a:prstGeom>
        </p:spPr>
        <p:txBody>
          <a:bodyPr wrap="square">
            <a:spAutoFit/>
          </a:bodyPr>
          <a:lstStyle/>
          <a:p>
            <a:pPr marL="180000" indent="-457200" algn="just"/>
            <a:r>
              <a:rPr lang="ja-JP" altLang="en-US" sz="1400" b="1" dirty="0" smtClean="0"/>
              <a:t>○</a:t>
            </a:r>
            <a:r>
              <a:rPr lang="ja-JP" altLang="en-US" sz="1400" b="1" dirty="0"/>
              <a:t>	</a:t>
            </a:r>
            <a:r>
              <a:rPr lang="ja-JP" altLang="en-US" sz="1400" b="1" dirty="0" smtClean="0"/>
              <a:t>　</a:t>
            </a:r>
            <a:r>
              <a:rPr lang="ja-JP" altLang="en-US" sz="1400" b="1" dirty="0"/>
              <a:t>課題早期発見フォローアップ</a:t>
            </a:r>
            <a:r>
              <a:rPr lang="ja-JP" altLang="en-US" sz="1400" b="1" dirty="0" smtClean="0"/>
              <a:t>事業 </a:t>
            </a:r>
            <a:r>
              <a:rPr lang="en-US" altLang="ja-JP" sz="1400" b="1" dirty="0"/>
              <a:t>	</a:t>
            </a:r>
            <a:r>
              <a:rPr lang="ja-JP" altLang="en-US" sz="1400" b="1" dirty="0" smtClean="0"/>
              <a:t>　　　　　</a:t>
            </a:r>
            <a:r>
              <a:rPr lang="ja-JP" altLang="en-US" sz="1400" dirty="0" smtClean="0"/>
              <a:t>（</a:t>
            </a:r>
            <a:r>
              <a:rPr lang="en-US" altLang="ja-JP" sz="1400" dirty="0" smtClean="0"/>
              <a:t>17,057</a:t>
            </a:r>
            <a:r>
              <a:rPr lang="ja-JP" altLang="en-US" sz="1400" dirty="0" smtClean="0"/>
              <a:t>）</a:t>
            </a:r>
            <a:endParaRPr lang="en-US" altLang="ja-JP" sz="1400" dirty="0"/>
          </a:p>
          <a:p>
            <a:pPr marL="180000" indent="-457200" algn="just"/>
            <a:r>
              <a:rPr lang="ja-JP" altLang="en-US" sz="1400" dirty="0" smtClean="0"/>
              <a:t>　　</a:t>
            </a:r>
            <a:r>
              <a:rPr lang="ja-JP" altLang="en-US" sz="1400" dirty="0"/>
              <a:t>高校内の居場所に</a:t>
            </a:r>
            <a:r>
              <a:rPr lang="ja-JP" altLang="en-US" sz="1400" dirty="0" smtClean="0"/>
              <a:t>民間支援団体</a:t>
            </a:r>
            <a:r>
              <a:rPr lang="ja-JP" altLang="en-US" sz="1400" dirty="0"/>
              <a:t>（</a:t>
            </a:r>
            <a:r>
              <a:rPr lang="en-US" altLang="ja-JP" sz="1400" dirty="0"/>
              <a:t>NPO)</a:t>
            </a:r>
            <a:r>
              <a:rPr lang="ja-JP" altLang="en-US" sz="1400" dirty="0"/>
              <a:t>を配置することで、支援が必要になりそうな生徒を早期発見し、登校の動機づけを行う。さらに、学校の特色に応じた外部人材を配置し、支援が必要な生徒と学校外の関係機関をつなぐ</a:t>
            </a:r>
            <a:r>
              <a:rPr lang="ja-JP" altLang="en-US" sz="1400" dirty="0" smtClean="0"/>
              <a:t>。</a:t>
            </a:r>
            <a:endParaRPr lang="en-US" altLang="ja-JP" sz="1400" dirty="0" smtClean="0"/>
          </a:p>
          <a:p>
            <a:pPr marL="180000" indent="-457200" algn="r"/>
            <a:r>
              <a:rPr lang="en-US" altLang="ja-JP" sz="1100" dirty="0"/>
              <a:t>※</a:t>
            </a:r>
            <a:r>
              <a:rPr lang="ja-JP" altLang="en-US" sz="1100" dirty="0"/>
              <a:t>　地方創生先行型交付金（</a:t>
            </a:r>
            <a:r>
              <a:rPr lang="en-US" altLang="ja-JP" sz="1100" dirty="0"/>
              <a:t>H27</a:t>
            </a:r>
            <a:r>
              <a:rPr lang="ja-JP" altLang="en-US" sz="1100" dirty="0"/>
              <a:t>年度</a:t>
            </a:r>
            <a:r>
              <a:rPr lang="ja-JP" altLang="en-US" sz="1100" dirty="0" smtClean="0"/>
              <a:t>）</a:t>
            </a:r>
            <a:r>
              <a:rPr lang="ja-JP" altLang="en-US" sz="1400" dirty="0" smtClean="0"/>
              <a:t> </a:t>
            </a:r>
            <a:endParaRPr lang="en-US" altLang="ja-JP" sz="1100" dirty="0"/>
          </a:p>
        </p:txBody>
      </p:sp>
      <p:sp>
        <p:nvSpPr>
          <p:cNvPr id="19" name="正方形/長方形 18"/>
          <p:cNvSpPr/>
          <p:nvPr/>
        </p:nvSpPr>
        <p:spPr>
          <a:xfrm>
            <a:off x="809582" y="5842996"/>
            <a:ext cx="7992888" cy="610340"/>
          </a:xfrm>
          <a:prstGeom prst="rect">
            <a:avLst/>
          </a:prstGeom>
          <a:ln>
            <a:prstDash val="sysDot"/>
          </a:ln>
        </p:spPr>
        <p:style>
          <a:lnRef idx="2">
            <a:schemeClr val="dk1"/>
          </a:lnRef>
          <a:fillRef idx="1">
            <a:schemeClr val="lt1"/>
          </a:fillRef>
          <a:effectRef idx="0">
            <a:schemeClr val="dk1"/>
          </a:effectRef>
          <a:fontRef idx="minor">
            <a:schemeClr val="dk1"/>
          </a:fontRef>
        </p:style>
        <p:txBody>
          <a:bodyPr rtlCol="0" anchor="ctr"/>
          <a:lstStyle/>
          <a:p>
            <a:pPr marL="396000" indent="-457200"/>
            <a:r>
              <a:rPr kumimoji="1" lang="en-US" altLang="ja-JP" sz="1200" dirty="0" smtClean="0">
                <a:solidFill>
                  <a:schemeClr val="tx1"/>
                </a:solidFill>
              </a:rPr>
              <a:t>KPI</a:t>
            </a:r>
            <a:r>
              <a:rPr lang="ja-JP" altLang="en-US" sz="1200" dirty="0" smtClean="0">
                <a:solidFill>
                  <a:schemeClr val="tx1"/>
                </a:solidFill>
              </a:rPr>
              <a:t>：平成</a:t>
            </a:r>
            <a:r>
              <a:rPr lang="en-US" altLang="ja-JP" sz="1200" dirty="0">
                <a:solidFill>
                  <a:schemeClr val="tx1"/>
                </a:solidFill>
              </a:rPr>
              <a:t>27</a:t>
            </a:r>
            <a:r>
              <a:rPr lang="ja-JP" altLang="en-US" sz="1200" dirty="0">
                <a:solidFill>
                  <a:schemeClr val="tx1"/>
                </a:solidFill>
              </a:rPr>
              <a:t>年度の対象校の不登校生徒数</a:t>
            </a:r>
            <a:r>
              <a:rPr lang="en-US" altLang="ja-JP" sz="1200" dirty="0">
                <a:solidFill>
                  <a:schemeClr val="tx1"/>
                </a:solidFill>
              </a:rPr>
              <a:t>1,176</a:t>
            </a:r>
            <a:r>
              <a:rPr lang="ja-JP" altLang="en-US" sz="1200" dirty="0">
                <a:solidFill>
                  <a:schemeClr val="tx1"/>
                </a:solidFill>
              </a:rPr>
              <a:t>人を</a:t>
            </a:r>
            <a:r>
              <a:rPr lang="en-US" altLang="ja-JP" sz="1200" dirty="0">
                <a:solidFill>
                  <a:schemeClr val="tx1"/>
                </a:solidFill>
              </a:rPr>
              <a:t>10</a:t>
            </a:r>
            <a:r>
              <a:rPr lang="ja-JP" altLang="en-US" sz="1200" dirty="0">
                <a:solidFill>
                  <a:schemeClr val="tx1"/>
                </a:solidFill>
              </a:rPr>
              <a:t>％減少させる</a:t>
            </a:r>
            <a:r>
              <a:rPr lang="ja-JP" altLang="en-US" sz="1200" dirty="0" smtClean="0">
                <a:solidFill>
                  <a:schemeClr val="tx1"/>
                </a:solidFill>
              </a:rPr>
              <a:t>。</a:t>
            </a:r>
            <a:endParaRPr lang="ja-JP" altLang="en-US" sz="1200" dirty="0">
              <a:solidFill>
                <a:schemeClr val="tx1"/>
              </a:solidFill>
            </a:endParaRPr>
          </a:p>
          <a:p>
            <a:pPr marL="396000" indent="-457200"/>
            <a:r>
              <a:rPr lang="ja-JP" altLang="en-US" sz="1200" dirty="0">
                <a:solidFill>
                  <a:schemeClr val="tx1"/>
                </a:solidFill>
              </a:rPr>
              <a:t>　</a:t>
            </a:r>
            <a:r>
              <a:rPr lang="ja-JP" altLang="en-US" sz="1200" dirty="0" smtClean="0">
                <a:solidFill>
                  <a:schemeClr val="tx1"/>
                </a:solidFill>
              </a:rPr>
              <a:t>　　　学校</a:t>
            </a:r>
            <a:r>
              <a:rPr lang="ja-JP" altLang="en-US" sz="1200" dirty="0">
                <a:solidFill>
                  <a:schemeClr val="tx1"/>
                </a:solidFill>
              </a:rPr>
              <a:t>満足度の上昇（学校教育自己診断等</a:t>
            </a:r>
            <a:r>
              <a:rPr lang="ja-JP" altLang="en-US" sz="1200" dirty="0" smtClean="0">
                <a:solidFill>
                  <a:schemeClr val="tx1"/>
                </a:solidFill>
              </a:rPr>
              <a:t>）</a:t>
            </a:r>
            <a:endParaRPr lang="ja-JP" altLang="en-US" sz="1200" dirty="0">
              <a:solidFill>
                <a:schemeClr val="tx1"/>
              </a:solidFill>
            </a:endParaRPr>
          </a:p>
        </p:txBody>
      </p:sp>
      <p:sp>
        <p:nvSpPr>
          <p:cNvPr id="13" name="正方形/長方形 12"/>
          <p:cNvSpPr/>
          <p:nvPr/>
        </p:nvSpPr>
        <p:spPr>
          <a:xfrm>
            <a:off x="359532" y="1484784"/>
            <a:ext cx="8460940" cy="738664"/>
          </a:xfrm>
          <a:prstGeom prst="rect">
            <a:avLst/>
          </a:prstGeom>
        </p:spPr>
        <p:txBody>
          <a:bodyPr wrap="square">
            <a:spAutoFit/>
          </a:bodyPr>
          <a:lstStyle/>
          <a:p>
            <a:pPr marL="180000" indent="-457200" algn="just"/>
            <a:r>
              <a:rPr lang="ja-JP" altLang="en-US" sz="1400" b="1" dirty="0" smtClean="0"/>
              <a:t>○</a:t>
            </a:r>
            <a:r>
              <a:rPr lang="ja-JP" altLang="en-US" sz="1400" b="1" dirty="0"/>
              <a:t>	</a:t>
            </a:r>
            <a:r>
              <a:rPr lang="ja-JP" altLang="en-US" sz="1400" b="1" dirty="0" smtClean="0"/>
              <a:t>　</a:t>
            </a:r>
            <a:r>
              <a:rPr lang="ja-JP" altLang="en-US" sz="1400" b="1" dirty="0"/>
              <a:t>高校生相互派遣・交流</a:t>
            </a:r>
            <a:r>
              <a:rPr lang="ja-JP" altLang="en-US" sz="1400" b="1" dirty="0" smtClean="0"/>
              <a:t>事業</a:t>
            </a:r>
            <a:r>
              <a:rPr lang="en-US" altLang="ja-JP" sz="1400" b="1" dirty="0" smtClean="0"/>
              <a:t>			</a:t>
            </a:r>
            <a:r>
              <a:rPr lang="ja-JP" altLang="en-US" sz="1400" dirty="0" smtClean="0"/>
              <a:t>（</a:t>
            </a:r>
            <a:r>
              <a:rPr lang="en-US" altLang="ja-JP" sz="1400" dirty="0" smtClean="0"/>
              <a:t>9,026</a:t>
            </a:r>
            <a:r>
              <a:rPr lang="ja-JP" altLang="en-US" sz="1400" dirty="0" smtClean="0"/>
              <a:t>）</a:t>
            </a:r>
            <a:endParaRPr lang="en-US" altLang="ja-JP" sz="1400" dirty="0"/>
          </a:p>
          <a:p>
            <a:pPr marL="180000" indent="-457200" algn="just"/>
            <a:r>
              <a:rPr lang="ja-JP" altLang="en-US" sz="1400" dirty="0" smtClean="0"/>
              <a:t>　　</a:t>
            </a:r>
            <a:r>
              <a:rPr lang="ja-JP" altLang="en-US" sz="1400" dirty="0"/>
              <a:t>大阪府の友好交流先との間で高校生を相互派遣し、両地域の歴史や魅力等をテーマに交流</a:t>
            </a:r>
            <a:r>
              <a:rPr lang="ja-JP" altLang="en-US" sz="1400" dirty="0" smtClean="0"/>
              <a:t>や</a:t>
            </a:r>
            <a:r>
              <a:rPr lang="en-US" altLang="ja-JP" sz="1400" dirty="0" smtClean="0"/>
              <a:t>PR</a:t>
            </a:r>
            <a:r>
              <a:rPr lang="ja-JP" altLang="en-US" sz="1400" dirty="0" smtClean="0"/>
              <a:t>を</a:t>
            </a:r>
            <a:r>
              <a:rPr lang="ja-JP" altLang="en-US" sz="1400" dirty="0"/>
              <a:t>行うことで、さらなる連携強化と、将来の両地域を担う人材の育成を図る。</a:t>
            </a:r>
            <a:r>
              <a:rPr lang="ja-JP" altLang="en-US" sz="1100" dirty="0"/>
              <a:t>　</a:t>
            </a:r>
            <a:r>
              <a:rPr lang="ja-JP" altLang="en-US" sz="1100" dirty="0" smtClean="0"/>
              <a:t>　　　　　　　　　　　　</a:t>
            </a:r>
            <a:r>
              <a:rPr lang="en-US" altLang="ja-JP" sz="1100" dirty="0" smtClean="0"/>
              <a:t>※</a:t>
            </a:r>
            <a:r>
              <a:rPr lang="ja-JP" altLang="en-US" sz="1100" dirty="0"/>
              <a:t>　地方創生先行型交付金（</a:t>
            </a:r>
            <a:r>
              <a:rPr lang="en-US" altLang="ja-JP" sz="1100" dirty="0"/>
              <a:t>H27</a:t>
            </a:r>
            <a:r>
              <a:rPr lang="ja-JP" altLang="en-US" sz="1100" dirty="0"/>
              <a:t>年度）</a:t>
            </a:r>
            <a:endParaRPr lang="en-US" altLang="ja-JP" sz="1100" dirty="0"/>
          </a:p>
        </p:txBody>
      </p:sp>
      <p:sp>
        <p:nvSpPr>
          <p:cNvPr id="20" name="正方形/長方形 19"/>
          <p:cNvSpPr/>
          <p:nvPr/>
        </p:nvSpPr>
        <p:spPr>
          <a:xfrm>
            <a:off x="726795" y="2276872"/>
            <a:ext cx="7992888" cy="288032"/>
          </a:xfrm>
          <a:prstGeom prst="rect">
            <a:avLst/>
          </a:prstGeom>
          <a:ln>
            <a:prstDash val="sysDot"/>
          </a:ln>
        </p:spPr>
        <p:style>
          <a:lnRef idx="2">
            <a:schemeClr val="dk1"/>
          </a:lnRef>
          <a:fillRef idx="1">
            <a:schemeClr val="lt1"/>
          </a:fillRef>
          <a:effectRef idx="0">
            <a:schemeClr val="dk1"/>
          </a:effectRef>
          <a:fontRef idx="minor">
            <a:schemeClr val="dk1"/>
          </a:fontRef>
        </p:style>
        <p:txBody>
          <a:bodyPr rtlCol="0" anchor="ctr"/>
          <a:lstStyle/>
          <a:p>
            <a:pPr marL="396000" indent="-457200"/>
            <a:r>
              <a:rPr kumimoji="1" lang="en-US" altLang="ja-JP" sz="1200" dirty="0" smtClean="0">
                <a:solidFill>
                  <a:schemeClr val="tx1"/>
                </a:solidFill>
              </a:rPr>
              <a:t>KPI</a:t>
            </a:r>
            <a:r>
              <a:rPr lang="ja-JP" altLang="en-US" sz="1200" dirty="0" smtClean="0">
                <a:solidFill>
                  <a:schemeClr val="tx1"/>
                </a:solidFill>
              </a:rPr>
              <a:t>：高校生派遣者数 </a:t>
            </a:r>
            <a:r>
              <a:rPr lang="en-US" altLang="ja-JP" sz="1200" dirty="0" smtClean="0">
                <a:solidFill>
                  <a:schemeClr val="tx1"/>
                </a:solidFill>
              </a:rPr>
              <a:t>12</a:t>
            </a:r>
            <a:r>
              <a:rPr lang="ja-JP" altLang="en-US" sz="1200" dirty="0">
                <a:solidFill>
                  <a:schemeClr val="tx1"/>
                </a:solidFill>
              </a:rPr>
              <a:t>名（東ジャワ州予定）</a:t>
            </a:r>
            <a:r>
              <a:rPr lang="en-US" altLang="ja-JP" sz="1200" dirty="0">
                <a:solidFill>
                  <a:schemeClr val="tx1"/>
                </a:solidFill>
              </a:rPr>
              <a:t>12</a:t>
            </a:r>
            <a:r>
              <a:rPr lang="ja-JP" altLang="en-US" sz="1200" dirty="0">
                <a:solidFill>
                  <a:schemeClr val="tx1"/>
                </a:solidFill>
              </a:rPr>
              <a:t>名（ホーチミン市予定</a:t>
            </a:r>
            <a:r>
              <a:rPr lang="ja-JP" altLang="en-US" sz="1200" dirty="0" smtClean="0">
                <a:solidFill>
                  <a:schemeClr val="tx1"/>
                </a:solidFill>
              </a:rPr>
              <a:t>）</a:t>
            </a:r>
            <a:endParaRPr lang="ja-JP" altLang="en-US" sz="1200" dirty="0">
              <a:solidFill>
                <a:schemeClr val="tx1"/>
              </a:solidFill>
            </a:endParaRPr>
          </a:p>
        </p:txBody>
      </p:sp>
    </p:spTree>
    <p:extLst>
      <p:ext uri="{BB962C8B-B14F-4D97-AF65-F5344CB8AC3E}">
        <p14:creationId xmlns:p14="http://schemas.microsoft.com/office/powerpoint/2010/main" val="9199014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直線コネクタ 2"/>
          <p:cNvCxnSpPr/>
          <p:nvPr/>
        </p:nvCxnSpPr>
        <p:spPr>
          <a:xfrm>
            <a:off x="179512" y="557972"/>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11" name="正方形/長方形 10"/>
          <p:cNvSpPr/>
          <p:nvPr/>
        </p:nvSpPr>
        <p:spPr>
          <a:xfrm>
            <a:off x="107504" y="692696"/>
            <a:ext cx="8856984" cy="338554"/>
          </a:xfrm>
          <a:prstGeom prst="rect">
            <a:avLst/>
          </a:prstGeom>
        </p:spPr>
        <p:txBody>
          <a:bodyPr wrap="square">
            <a:spAutoFit/>
          </a:bodyPr>
          <a:lstStyle/>
          <a:p>
            <a:r>
              <a:rPr lang="ja-JP" altLang="en-US" sz="1600" b="1" dirty="0" smtClean="0"/>
              <a:t>　基本目標②：</a:t>
            </a:r>
            <a:r>
              <a:rPr lang="ja-JP" altLang="ja-JP" sz="1600" b="1" dirty="0" smtClean="0"/>
              <a:t>次代</a:t>
            </a:r>
            <a:r>
              <a:rPr lang="ja-JP" altLang="ja-JP" sz="1600" b="1" dirty="0"/>
              <a:t>の「大阪」を担う</a:t>
            </a:r>
            <a:r>
              <a:rPr lang="ja-JP" altLang="ja-JP" sz="1600" b="1" dirty="0" smtClean="0"/>
              <a:t>人</a:t>
            </a:r>
            <a:r>
              <a:rPr lang="ja-JP" altLang="en-US" sz="1600" b="1" dirty="0" smtClean="0"/>
              <a:t>をつくる</a:t>
            </a:r>
            <a:endParaRPr lang="ja-JP" altLang="ja-JP" sz="1600" dirty="0"/>
          </a:p>
        </p:txBody>
      </p:sp>
      <p:sp>
        <p:nvSpPr>
          <p:cNvPr id="4" name="正方形/長方形 3"/>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fld id="{CECF20B3-C62F-47A6-B890-1989420F1FDB}" type="slidenum">
              <a:rPr lang="ja-JP" altLang="en-US">
                <a:solidFill>
                  <a:prstClr val="black"/>
                </a:solidFill>
              </a:rPr>
              <a:pPr algn="ctr"/>
              <a:t>4</a:t>
            </a:fld>
            <a:endParaRPr lang="ja-JP" altLang="en-US" dirty="0">
              <a:solidFill>
                <a:prstClr val="black"/>
              </a:solidFill>
            </a:endParaRPr>
          </a:p>
        </p:txBody>
      </p:sp>
      <p:sp>
        <p:nvSpPr>
          <p:cNvPr id="15" name="正方形/長方形 14"/>
          <p:cNvSpPr/>
          <p:nvPr/>
        </p:nvSpPr>
        <p:spPr>
          <a:xfrm>
            <a:off x="179512" y="146838"/>
            <a:ext cx="8136904" cy="369332"/>
          </a:xfrm>
          <a:prstGeom prst="rect">
            <a:avLst/>
          </a:prstGeom>
        </p:spPr>
        <p:txBody>
          <a:bodyPr wrap="square">
            <a:spAutoFit/>
          </a:bodyPr>
          <a:lstStyle/>
          <a:p>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別添</a:t>
            </a:r>
            <a:r>
              <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具体的</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な施策と重要事業評価指標（</a:t>
            </a:r>
            <a:r>
              <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KPI</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14" name="正方形/長方形 13"/>
          <p:cNvSpPr/>
          <p:nvPr/>
        </p:nvSpPr>
        <p:spPr>
          <a:xfrm>
            <a:off x="179512" y="1177007"/>
            <a:ext cx="8460940" cy="307777"/>
          </a:xfrm>
          <a:prstGeom prst="rect">
            <a:avLst/>
          </a:prstGeom>
        </p:spPr>
        <p:txBody>
          <a:bodyPr wrap="square">
            <a:spAutoFit/>
          </a:bodyPr>
          <a:lstStyle/>
          <a:p>
            <a:pPr marL="180000" indent="-457200"/>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（２）子どもをめぐる課題への対応（つづき）</a:t>
            </a:r>
            <a:endParaRPr lang="en-US" altLang="ja-JP" sz="1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正方形/長方形 16"/>
          <p:cNvSpPr/>
          <p:nvPr/>
        </p:nvSpPr>
        <p:spPr>
          <a:xfrm>
            <a:off x="359532" y="1484784"/>
            <a:ext cx="8460940" cy="738664"/>
          </a:xfrm>
          <a:prstGeom prst="rect">
            <a:avLst/>
          </a:prstGeom>
        </p:spPr>
        <p:txBody>
          <a:bodyPr wrap="square">
            <a:spAutoFit/>
          </a:bodyPr>
          <a:lstStyle/>
          <a:p>
            <a:pPr marL="180000" indent="-457200" algn="just"/>
            <a:r>
              <a:rPr lang="ja-JP" altLang="en-US" sz="1400" b="1" dirty="0" smtClean="0"/>
              <a:t>○</a:t>
            </a:r>
            <a:r>
              <a:rPr lang="ja-JP" altLang="en-US" sz="1400" b="1" dirty="0"/>
              <a:t>	</a:t>
            </a:r>
            <a:r>
              <a:rPr lang="ja-JP" altLang="en-US" sz="1400" b="1" dirty="0" smtClean="0"/>
              <a:t>　</a:t>
            </a:r>
            <a:r>
              <a:rPr lang="ja-JP" altLang="en-US" sz="1400" b="1" dirty="0"/>
              <a:t>ひとり親家庭等自立支援</a:t>
            </a:r>
            <a:r>
              <a:rPr lang="ja-JP" altLang="en-US" sz="1400" b="1" dirty="0" smtClean="0"/>
              <a:t>事業</a:t>
            </a:r>
            <a:r>
              <a:rPr lang="en-US" altLang="ja-JP" sz="1400" b="1" dirty="0" smtClean="0"/>
              <a:t>	</a:t>
            </a:r>
            <a:r>
              <a:rPr lang="ja-JP" altLang="en-US" sz="1400" b="1" dirty="0"/>
              <a:t>　</a:t>
            </a:r>
            <a:r>
              <a:rPr lang="ja-JP" altLang="en-US" sz="1400" b="1" dirty="0" smtClean="0"/>
              <a:t>　　　　　　</a:t>
            </a:r>
            <a:r>
              <a:rPr lang="en-US" altLang="ja-JP" sz="1400" b="1" dirty="0" smtClean="0"/>
              <a:t>		</a:t>
            </a:r>
            <a:r>
              <a:rPr lang="ja-JP" altLang="en-US" sz="1400" dirty="0" smtClean="0"/>
              <a:t>（</a:t>
            </a:r>
            <a:r>
              <a:rPr lang="en-US" altLang="ja-JP" sz="1400" dirty="0" smtClean="0"/>
              <a:t>25,168</a:t>
            </a:r>
            <a:r>
              <a:rPr lang="ja-JP" altLang="en-US" sz="1400" dirty="0" smtClean="0"/>
              <a:t>）</a:t>
            </a:r>
            <a:endParaRPr lang="en-US" altLang="ja-JP" sz="1400" dirty="0"/>
          </a:p>
          <a:p>
            <a:pPr marL="180000" indent="-457200" algn="just"/>
            <a:r>
              <a:rPr lang="ja-JP" altLang="en-US" sz="1400" dirty="0" smtClean="0"/>
              <a:t>　　</a:t>
            </a:r>
            <a:r>
              <a:rPr lang="ja-JP" altLang="en-US" sz="1400" dirty="0"/>
              <a:t>ひとり親家庭の父母等の生活の安定のため、生活援助、保育サービスが必要な場合に家庭生活支援員を派遣するとともに、ひとり親家庭の子どもに対し、学習支援の取組などを支援する。</a:t>
            </a:r>
          </a:p>
        </p:txBody>
      </p:sp>
      <p:sp>
        <p:nvSpPr>
          <p:cNvPr id="13" name="正方形/長方形 12"/>
          <p:cNvSpPr/>
          <p:nvPr/>
        </p:nvSpPr>
        <p:spPr>
          <a:xfrm>
            <a:off x="359532" y="2474893"/>
            <a:ext cx="8460940" cy="954107"/>
          </a:xfrm>
          <a:prstGeom prst="rect">
            <a:avLst/>
          </a:prstGeom>
        </p:spPr>
        <p:txBody>
          <a:bodyPr wrap="square">
            <a:spAutoFit/>
          </a:bodyPr>
          <a:lstStyle/>
          <a:p>
            <a:pPr marL="180000" indent="-457200" algn="just"/>
            <a:r>
              <a:rPr lang="ja-JP" altLang="en-US" sz="1400" b="1" dirty="0" smtClean="0"/>
              <a:t>○</a:t>
            </a:r>
            <a:r>
              <a:rPr lang="ja-JP" altLang="en-US" sz="1400" b="1" dirty="0"/>
              <a:t>	</a:t>
            </a:r>
            <a:r>
              <a:rPr lang="ja-JP" altLang="en-US" sz="1400" b="1" dirty="0" smtClean="0"/>
              <a:t>　子ども</a:t>
            </a:r>
            <a:r>
              <a:rPr lang="ja-JP" altLang="en-US" sz="1400" b="1" dirty="0"/>
              <a:t>の未来応援ネットワークモデル</a:t>
            </a:r>
            <a:r>
              <a:rPr lang="ja-JP" altLang="en-US" sz="1400" b="1" dirty="0" smtClean="0"/>
              <a:t>事業</a:t>
            </a:r>
            <a:r>
              <a:rPr lang="en-US" altLang="ja-JP" sz="1400" b="1" dirty="0"/>
              <a:t>	</a:t>
            </a:r>
            <a:r>
              <a:rPr lang="en-US" altLang="ja-JP" sz="1400" b="1" dirty="0" smtClean="0"/>
              <a:t>	</a:t>
            </a:r>
            <a:r>
              <a:rPr lang="ja-JP" altLang="en-US" sz="1400" dirty="0" smtClean="0"/>
              <a:t>（</a:t>
            </a:r>
            <a:r>
              <a:rPr lang="en-US" altLang="ja-JP" sz="1400" dirty="0" smtClean="0"/>
              <a:t>12,356</a:t>
            </a:r>
            <a:r>
              <a:rPr lang="ja-JP" altLang="en-US" sz="1400" dirty="0" smtClean="0"/>
              <a:t>）</a:t>
            </a:r>
            <a:endParaRPr lang="en-US" altLang="ja-JP" sz="1400" dirty="0"/>
          </a:p>
          <a:p>
            <a:pPr marL="180000" indent="-457200" algn="just"/>
            <a:r>
              <a:rPr lang="ja-JP" altLang="en-US" sz="1400" dirty="0" smtClean="0"/>
              <a:t>　　</a:t>
            </a:r>
            <a:r>
              <a:rPr lang="ja-JP" altLang="en-US" sz="1400" dirty="0"/>
              <a:t>支援の必要な子どもがもれなく救われるようにセーフティネットを強化するため、スクールソーシャルワーカーやコミュニティソーシャルワーカーに加え、地域の人材等を活用し、支援を要する子どもの発見から対策の実施、見守りまでをトータルでサポートするモデルを構築する。</a:t>
            </a:r>
            <a:endParaRPr lang="en-US" altLang="ja-JP" sz="1100" dirty="0"/>
          </a:p>
        </p:txBody>
      </p:sp>
      <p:sp>
        <p:nvSpPr>
          <p:cNvPr id="20" name="正方形/長方形 19"/>
          <p:cNvSpPr/>
          <p:nvPr/>
        </p:nvSpPr>
        <p:spPr>
          <a:xfrm>
            <a:off x="359532" y="3645024"/>
            <a:ext cx="8460940" cy="738664"/>
          </a:xfrm>
          <a:prstGeom prst="rect">
            <a:avLst/>
          </a:prstGeom>
        </p:spPr>
        <p:txBody>
          <a:bodyPr wrap="square">
            <a:spAutoFit/>
          </a:bodyPr>
          <a:lstStyle/>
          <a:p>
            <a:pPr marL="180000" indent="-457200" algn="just"/>
            <a:r>
              <a:rPr lang="ja-JP" altLang="en-US" sz="1400" b="1" dirty="0" smtClean="0"/>
              <a:t>○</a:t>
            </a:r>
            <a:r>
              <a:rPr lang="ja-JP" altLang="en-US" sz="1400" b="1" dirty="0"/>
              <a:t>	</a:t>
            </a:r>
            <a:r>
              <a:rPr lang="ja-JP" altLang="en-US" sz="1400" b="1" dirty="0" smtClean="0"/>
              <a:t>　子どもの未来</a:t>
            </a:r>
            <a:r>
              <a:rPr lang="ja-JP" altLang="en-US" sz="1400" b="1" dirty="0"/>
              <a:t>応援地域ネットワーク形成支援事業　</a:t>
            </a:r>
            <a:r>
              <a:rPr lang="ja-JP" altLang="en-US" sz="1400" b="1" dirty="0" smtClean="0"/>
              <a:t>　　　　　　</a:t>
            </a:r>
            <a:r>
              <a:rPr lang="ja-JP" altLang="en-US" sz="1400" dirty="0" smtClean="0"/>
              <a:t>（</a:t>
            </a:r>
            <a:r>
              <a:rPr lang="en-US" altLang="ja-JP" sz="1400" dirty="0" smtClean="0"/>
              <a:t>74,750</a:t>
            </a:r>
            <a:r>
              <a:rPr lang="ja-JP" altLang="en-US" sz="1400" dirty="0" smtClean="0"/>
              <a:t>）</a:t>
            </a:r>
            <a:endParaRPr lang="en-US" altLang="ja-JP" sz="1400" dirty="0"/>
          </a:p>
          <a:p>
            <a:pPr marL="180000" indent="-457200" algn="just"/>
            <a:r>
              <a:rPr lang="ja-JP" altLang="en-US" sz="1400" dirty="0" smtClean="0"/>
              <a:t>　　</a:t>
            </a:r>
            <a:r>
              <a:rPr lang="ja-JP" altLang="en-US" sz="1400" dirty="0"/>
              <a:t>各地域における支援ニーズとそれに応えるために必要となる資源を把握し、支援体制を整備するなど、子どもの貧困対策を進める市町村に国交付金を交付する。</a:t>
            </a:r>
            <a:endParaRPr lang="en-US" altLang="ja-JP" sz="1100" dirty="0"/>
          </a:p>
        </p:txBody>
      </p:sp>
    </p:spTree>
    <p:extLst>
      <p:ext uri="{BB962C8B-B14F-4D97-AF65-F5344CB8AC3E}">
        <p14:creationId xmlns:p14="http://schemas.microsoft.com/office/powerpoint/2010/main" val="30095614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直線コネクタ 2"/>
          <p:cNvCxnSpPr/>
          <p:nvPr/>
        </p:nvCxnSpPr>
        <p:spPr>
          <a:xfrm>
            <a:off x="179512" y="557972"/>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4" name="正方形/長方形 3"/>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fld id="{CECF20B3-C62F-47A6-B890-1989420F1FDB}" type="slidenum">
              <a:rPr lang="ja-JP" altLang="en-US">
                <a:solidFill>
                  <a:prstClr val="black"/>
                </a:solidFill>
              </a:rPr>
              <a:pPr algn="ctr"/>
              <a:t>5</a:t>
            </a:fld>
            <a:endParaRPr lang="ja-JP" altLang="en-US" dirty="0">
              <a:solidFill>
                <a:prstClr val="black"/>
              </a:solidFill>
            </a:endParaRPr>
          </a:p>
        </p:txBody>
      </p:sp>
      <p:sp>
        <p:nvSpPr>
          <p:cNvPr id="11" name="正方形/長方形 10"/>
          <p:cNvSpPr/>
          <p:nvPr/>
        </p:nvSpPr>
        <p:spPr>
          <a:xfrm>
            <a:off x="107504" y="692696"/>
            <a:ext cx="8856984" cy="338554"/>
          </a:xfrm>
          <a:prstGeom prst="rect">
            <a:avLst/>
          </a:prstGeom>
        </p:spPr>
        <p:txBody>
          <a:bodyPr wrap="square">
            <a:spAutoFit/>
          </a:bodyPr>
          <a:lstStyle/>
          <a:p>
            <a:r>
              <a:rPr lang="ja-JP" altLang="en-US" sz="1600" b="1" dirty="0"/>
              <a:t>　基本目標③：誰もが健康でいきいきと活躍できる「まち」をつくる</a:t>
            </a:r>
            <a:endParaRPr lang="ja-JP" altLang="ja-JP" sz="1600" dirty="0"/>
          </a:p>
        </p:txBody>
      </p:sp>
      <p:sp>
        <p:nvSpPr>
          <p:cNvPr id="13" name="正方形/長方形 12"/>
          <p:cNvSpPr/>
          <p:nvPr/>
        </p:nvSpPr>
        <p:spPr>
          <a:xfrm>
            <a:off x="359532" y="1484784"/>
            <a:ext cx="8390495" cy="1384995"/>
          </a:xfrm>
          <a:prstGeom prst="rect">
            <a:avLst/>
          </a:prstGeom>
        </p:spPr>
        <p:txBody>
          <a:bodyPr wrap="square">
            <a:spAutoFit/>
          </a:bodyPr>
          <a:lstStyle/>
          <a:p>
            <a:pPr marL="180000" indent="-457200" algn="just"/>
            <a:r>
              <a:rPr lang="ja-JP" altLang="en-US" sz="1400" b="1" dirty="0" smtClean="0"/>
              <a:t>○</a:t>
            </a:r>
            <a:r>
              <a:rPr lang="ja-JP" altLang="en-US" sz="1400" b="1" dirty="0"/>
              <a:t>	</a:t>
            </a:r>
            <a:r>
              <a:rPr lang="ja-JP" altLang="en-US" sz="1400" b="1" dirty="0" smtClean="0"/>
              <a:t>　</a:t>
            </a:r>
            <a:r>
              <a:rPr lang="zh-TW" altLang="en-US" sz="1400" b="1" dirty="0"/>
              <a:t>大阪府市医療戦略推進</a:t>
            </a:r>
            <a:r>
              <a:rPr lang="zh-TW" altLang="en-US" sz="1400" b="1" dirty="0" smtClean="0"/>
              <a:t>事業</a:t>
            </a:r>
            <a:r>
              <a:rPr lang="ja-JP" altLang="en-US" sz="1400" b="1" dirty="0" smtClean="0"/>
              <a:t>　　　　　　　　　　　　　　　　　　　</a:t>
            </a:r>
            <a:r>
              <a:rPr lang="ja-JP" altLang="en-US" sz="1400" dirty="0" smtClean="0"/>
              <a:t>（</a:t>
            </a:r>
            <a:r>
              <a:rPr lang="en-US" altLang="ja-JP" sz="1400" dirty="0" smtClean="0"/>
              <a:t>406</a:t>
            </a:r>
            <a:r>
              <a:rPr lang="ja-JP" altLang="en-US" sz="1400" dirty="0" smtClean="0"/>
              <a:t>）　　　　　　　　　　</a:t>
            </a:r>
            <a:r>
              <a:rPr lang="en-US" altLang="ja-JP" sz="1400" dirty="0" smtClean="0"/>
              <a:t>【</a:t>
            </a:r>
            <a:r>
              <a:rPr lang="ja-JP" altLang="en-US" sz="1400" dirty="0" smtClean="0"/>
              <a:t>企業版ふるさと納税</a:t>
            </a:r>
            <a:r>
              <a:rPr lang="en-US" altLang="ja-JP" sz="1400" dirty="0" smtClean="0"/>
              <a:t>】</a:t>
            </a:r>
            <a:endParaRPr lang="en-US" altLang="ja-JP" sz="1400" dirty="0"/>
          </a:p>
          <a:p>
            <a:pPr marL="180000" indent="-457200" algn="just"/>
            <a:r>
              <a:rPr lang="ja-JP" altLang="en-US" sz="1400" dirty="0" smtClean="0"/>
              <a:t>　　</a:t>
            </a:r>
            <a:r>
              <a:rPr lang="ja-JP" altLang="en-US" sz="1400" dirty="0"/>
              <a:t>大阪府市医療戦略会議提言で示された７つの戦略のうちの一つである「スマートエイジング・シティ」の取組みを府内に広く普及させるため、先行モデル３地域の取組事例を紹介し、健康寿命の延伸と住民のＱＯＬの向上に向け</a:t>
            </a:r>
            <a:r>
              <a:rPr lang="ja-JP" altLang="en-US" sz="1400" dirty="0" smtClean="0"/>
              <a:t>、</a:t>
            </a:r>
            <a:r>
              <a:rPr lang="ja-JP" altLang="en-US" sz="1400" dirty="0"/>
              <a:t>市町村、医療機関、関係団体等によるまちづくりへの参画のきっかけづくりを図る。</a:t>
            </a:r>
            <a:endParaRPr lang="en-US" altLang="ja-JP" sz="1400" dirty="0"/>
          </a:p>
          <a:p>
            <a:pPr marL="180000" indent="-457200" algn="r"/>
            <a:r>
              <a:rPr lang="ja-JP" altLang="en-US" sz="1400" dirty="0"/>
              <a:t>　</a:t>
            </a:r>
            <a:r>
              <a:rPr lang="en-US" altLang="ja-JP" sz="1100" dirty="0"/>
              <a:t>※</a:t>
            </a:r>
            <a:r>
              <a:rPr lang="ja-JP" altLang="en-US" sz="1100" dirty="0"/>
              <a:t>　地方</a:t>
            </a:r>
            <a:r>
              <a:rPr lang="ja-JP" altLang="en-US" sz="1100" dirty="0" smtClean="0"/>
              <a:t>創生加速化交付</a:t>
            </a:r>
            <a:r>
              <a:rPr lang="ja-JP" altLang="en-US" sz="1100" dirty="0"/>
              <a:t>金（</a:t>
            </a:r>
            <a:r>
              <a:rPr lang="en-US" altLang="ja-JP" sz="1100" dirty="0" smtClean="0"/>
              <a:t>H28</a:t>
            </a:r>
            <a:r>
              <a:rPr lang="ja-JP" altLang="en-US" sz="1100" dirty="0" smtClean="0"/>
              <a:t>年度）</a:t>
            </a:r>
            <a:endParaRPr lang="en-US" altLang="ja-JP" sz="1400" dirty="0"/>
          </a:p>
          <a:p>
            <a:pPr marL="180000" indent="-457200" algn="just"/>
            <a:endParaRPr lang="en-US" altLang="ja-JP" sz="1400" dirty="0"/>
          </a:p>
        </p:txBody>
      </p:sp>
      <p:sp>
        <p:nvSpPr>
          <p:cNvPr id="10" name="正方形/長方形 9"/>
          <p:cNvSpPr/>
          <p:nvPr/>
        </p:nvSpPr>
        <p:spPr>
          <a:xfrm>
            <a:off x="179512" y="146838"/>
            <a:ext cx="8136904" cy="369332"/>
          </a:xfrm>
          <a:prstGeom prst="rect">
            <a:avLst/>
          </a:prstGeom>
        </p:spPr>
        <p:txBody>
          <a:bodyPr wrap="square">
            <a:spAutoFit/>
          </a:bodyPr>
          <a:lstStyle/>
          <a:p>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別添</a:t>
            </a:r>
            <a:r>
              <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具体的</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な施策と重要事業評価指標（</a:t>
            </a:r>
            <a:r>
              <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KPI</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8" name="正方形/長方形 7"/>
          <p:cNvSpPr/>
          <p:nvPr/>
        </p:nvSpPr>
        <p:spPr>
          <a:xfrm>
            <a:off x="323528" y="3401096"/>
            <a:ext cx="8426500" cy="907941"/>
          </a:xfrm>
          <a:prstGeom prst="rect">
            <a:avLst/>
          </a:prstGeom>
          <a:noFill/>
        </p:spPr>
        <p:txBody>
          <a:bodyPr wrap="square">
            <a:spAutoFit/>
          </a:bodyPr>
          <a:lstStyle/>
          <a:p>
            <a:pPr marL="180000" indent="-457200" algn="just"/>
            <a:r>
              <a:rPr lang="ja-JP" altLang="en-US" sz="1400" b="1" dirty="0" smtClean="0"/>
              <a:t>○</a:t>
            </a:r>
            <a:r>
              <a:rPr lang="ja-JP" altLang="en-US" sz="1400" b="1" dirty="0"/>
              <a:t>	</a:t>
            </a:r>
            <a:r>
              <a:rPr lang="ja-JP" altLang="en-US" sz="1400" b="1" dirty="0" smtClean="0"/>
              <a:t>　健康</a:t>
            </a:r>
            <a:r>
              <a:rPr lang="ja-JP" altLang="en-US" sz="1400" b="1" dirty="0"/>
              <a:t>寿命延伸プロジェクト</a:t>
            </a:r>
            <a:r>
              <a:rPr lang="ja-JP" altLang="en-US" sz="1400" dirty="0"/>
              <a:t>	</a:t>
            </a:r>
            <a:r>
              <a:rPr lang="en-US" altLang="ja-JP" sz="1400" dirty="0" smtClean="0"/>
              <a:t>		</a:t>
            </a:r>
            <a:r>
              <a:rPr lang="ja-JP" altLang="en-US" sz="1400" dirty="0" smtClean="0"/>
              <a:t>（</a:t>
            </a:r>
            <a:r>
              <a:rPr lang="en-US" altLang="ja-JP" sz="1400" dirty="0" smtClean="0"/>
              <a:t>45,285</a:t>
            </a:r>
            <a:r>
              <a:rPr lang="ja-JP" altLang="en-US" sz="1400" dirty="0" smtClean="0"/>
              <a:t>）</a:t>
            </a:r>
            <a:endParaRPr lang="en-US" altLang="ja-JP" sz="1400" dirty="0"/>
          </a:p>
          <a:p>
            <a:pPr marL="180000" indent="-457200" algn="just"/>
            <a:r>
              <a:rPr lang="ja-JP" altLang="en-US" sz="1400" dirty="0" smtClean="0"/>
              <a:t>　　</a:t>
            </a:r>
            <a:r>
              <a:rPr lang="ja-JP" altLang="en-US" sz="1400" dirty="0"/>
              <a:t>健康マイレージ事業に</a:t>
            </a:r>
            <a:r>
              <a:rPr lang="ja-JP" altLang="en-US" sz="1400" dirty="0" smtClean="0"/>
              <a:t>取り組む</a:t>
            </a:r>
            <a:r>
              <a:rPr lang="ja-JP" altLang="en-US" sz="1400" dirty="0"/>
              <a:t>市町村への補助、健康づくりアワード等を実施するとともに、中小企業など職場における健康づくり取組みモデルの構築や普及啓発、さらに府民のがん予防普及啓発の取組みを実施する</a:t>
            </a:r>
            <a:r>
              <a:rPr lang="ja-JP" altLang="en-US" sz="1400" dirty="0" smtClean="0"/>
              <a:t>。</a:t>
            </a:r>
            <a:endParaRPr lang="en-US" altLang="ja-JP" sz="1400" dirty="0" smtClean="0"/>
          </a:p>
          <a:p>
            <a:pPr marL="180000" indent="-457200" algn="r"/>
            <a:r>
              <a:rPr lang="ja-JP" altLang="en-US" sz="1100" dirty="0"/>
              <a:t>　</a:t>
            </a:r>
            <a:r>
              <a:rPr lang="en-US" altLang="ja-JP" sz="1100" dirty="0"/>
              <a:t>※</a:t>
            </a:r>
            <a:r>
              <a:rPr lang="ja-JP" altLang="en-US" sz="1100" dirty="0"/>
              <a:t>　地方創生先行型交付金（</a:t>
            </a:r>
            <a:r>
              <a:rPr lang="en-US" altLang="ja-JP" sz="1100" dirty="0"/>
              <a:t>H27</a:t>
            </a:r>
            <a:r>
              <a:rPr lang="ja-JP" altLang="en-US" sz="1100" dirty="0"/>
              <a:t>年度</a:t>
            </a:r>
            <a:r>
              <a:rPr lang="ja-JP" altLang="en-US" sz="1100" dirty="0" smtClean="0"/>
              <a:t>）</a:t>
            </a:r>
            <a:endParaRPr lang="en-US" altLang="ja-JP" sz="1100" dirty="0"/>
          </a:p>
        </p:txBody>
      </p:sp>
      <p:sp>
        <p:nvSpPr>
          <p:cNvPr id="12" name="正方形/長方形 11"/>
          <p:cNvSpPr/>
          <p:nvPr/>
        </p:nvSpPr>
        <p:spPr>
          <a:xfrm>
            <a:off x="179512" y="1177007"/>
            <a:ext cx="8640959" cy="307777"/>
          </a:xfrm>
          <a:prstGeom prst="rect">
            <a:avLst/>
          </a:prstGeom>
        </p:spPr>
        <p:txBody>
          <a:bodyPr wrap="square">
            <a:spAutoFit/>
          </a:bodyPr>
          <a:lstStyle/>
          <a:p>
            <a:pPr marL="180000" indent="-457200"/>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（１）健康寿命の延伸</a:t>
            </a:r>
            <a:endParaRPr lang="en-US" altLang="ja-JP" sz="1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正方形/長方形 14"/>
          <p:cNvSpPr/>
          <p:nvPr/>
        </p:nvSpPr>
        <p:spPr>
          <a:xfrm>
            <a:off x="757139" y="2636911"/>
            <a:ext cx="7992888" cy="459051"/>
          </a:xfrm>
          <a:prstGeom prst="rect">
            <a:avLst/>
          </a:prstGeom>
          <a:ln>
            <a:prstDash val="sysDot"/>
          </a:ln>
        </p:spPr>
        <p:style>
          <a:lnRef idx="2">
            <a:schemeClr val="dk1"/>
          </a:lnRef>
          <a:fillRef idx="1">
            <a:schemeClr val="lt1"/>
          </a:fillRef>
          <a:effectRef idx="0">
            <a:schemeClr val="dk1"/>
          </a:effectRef>
          <a:fontRef idx="minor">
            <a:schemeClr val="dk1"/>
          </a:fontRef>
        </p:style>
        <p:txBody>
          <a:bodyPr rtlCol="0" anchor="ctr"/>
          <a:lstStyle/>
          <a:p>
            <a:pPr marL="396000" indent="-457200"/>
            <a:r>
              <a:rPr kumimoji="1" lang="en-US" altLang="ja-JP" sz="1200" dirty="0" smtClean="0">
                <a:solidFill>
                  <a:schemeClr val="tx1"/>
                </a:solidFill>
              </a:rPr>
              <a:t>KPI</a:t>
            </a:r>
            <a:r>
              <a:rPr lang="ja-JP" altLang="en-US" sz="1200" dirty="0" smtClean="0">
                <a:solidFill>
                  <a:schemeClr val="tx1"/>
                </a:solidFill>
              </a:rPr>
              <a:t>：スマートエイジング</a:t>
            </a:r>
            <a:r>
              <a:rPr lang="ja-JP" altLang="en-US" sz="1200" dirty="0">
                <a:solidFill>
                  <a:schemeClr val="tx1"/>
                </a:solidFill>
              </a:rPr>
              <a:t>・シティの理念を踏まえ、新たに事業着手した地域の数：１</a:t>
            </a:r>
            <a:r>
              <a:rPr lang="ja-JP" altLang="en-US" sz="1200" dirty="0" smtClean="0">
                <a:solidFill>
                  <a:schemeClr val="tx1"/>
                </a:solidFill>
              </a:rPr>
              <a:t>地域 </a:t>
            </a:r>
            <a:r>
              <a:rPr lang="en-US" altLang="ja-JP" sz="1200" dirty="0" smtClean="0">
                <a:solidFill>
                  <a:schemeClr val="tx1"/>
                </a:solidFill>
              </a:rPr>
              <a:t>【H32.3</a:t>
            </a:r>
            <a:r>
              <a:rPr lang="en-US" altLang="ja-JP" sz="1200" dirty="0">
                <a:solidFill>
                  <a:schemeClr val="tx1"/>
                </a:solidFill>
              </a:rPr>
              <a:t>】 </a:t>
            </a:r>
            <a:endParaRPr kumimoji="1" lang="ja-JP" altLang="en-US" sz="1200" dirty="0">
              <a:solidFill>
                <a:schemeClr val="tx1"/>
              </a:solidFill>
            </a:endParaRPr>
          </a:p>
        </p:txBody>
      </p:sp>
      <p:sp>
        <p:nvSpPr>
          <p:cNvPr id="14" name="正方形/長方形 13"/>
          <p:cNvSpPr/>
          <p:nvPr/>
        </p:nvSpPr>
        <p:spPr>
          <a:xfrm>
            <a:off x="757139" y="4337199"/>
            <a:ext cx="7992888" cy="459953"/>
          </a:xfrm>
          <a:prstGeom prst="rect">
            <a:avLst/>
          </a:prstGeom>
          <a:noFill/>
          <a:ln>
            <a:prstDash val="sysDot"/>
          </a:ln>
        </p:spPr>
        <p:style>
          <a:lnRef idx="2">
            <a:schemeClr val="dk1"/>
          </a:lnRef>
          <a:fillRef idx="1">
            <a:schemeClr val="lt1"/>
          </a:fillRef>
          <a:effectRef idx="0">
            <a:schemeClr val="dk1"/>
          </a:effectRef>
          <a:fontRef idx="minor">
            <a:schemeClr val="dk1"/>
          </a:fontRef>
        </p:style>
        <p:txBody>
          <a:bodyPr rtlCol="0" anchor="ctr"/>
          <a:lstStyle/>
          <a:p>
            <a:pPr marL="396000" indent="-457200"/>
            <a:r>
              <a:rPr kumimoji="1" lang="en-US" altLang="ja-JP" sz="1200" dirty="0" smtClean="0">
                <a:solidFill>
                  <a:schemeClr val="tx1"/>
                </a:solidFill>
              </a:rPr>
              <a:t>KPI</a:t>
            </a:r>
            <a:r>
              <a:rPr lang="ja-JP" altLang="en-US" sz="1200" dirty="0" smtClean="0">
                <a:solidFill>
                  <a:schemeClr val="tx1"/>
                </a:solidFill>
              </a:rPr>
              <a:t>：特定</a:t>
            </a:r>
            <a:r>
              <a:rPr lang="ja-JP" altLang="en-US" sz="1200" dirty="0">
                <a:solidFill>
                  <a:schemeClr val="tx1"/>
                </a:solidFill>
              </a:rPr>
              <a:t>健診受診率を</a:t>
            </a:r>
            <a:r>
              <a:rPr lang="en-US" altLang="ja-JP" sz="1200" dirty="0">
                <a:solidFill>
                  <a:schemeClr val="tx1"/>
                </a:solidFill>
              </a:rPr>
              <a:t>H24</a:t>
            </a:r>
            <a:r>
              <a:rPr lang="ja-JP" altLang="en-US" sz="1200" dirty="0">
                <a:solidFill>
                  <a:schemeClr val="tx1"/>
                </a:solidFill>
              </a:rPr>
              <a:t>比で全国平均水準以上となるよう、</a:t>
            </a:r>
            <a:r>
              <a:rPr lang="en-US" altLang="ja-JP" sz="1200" dirty="0">
                <a:solidFill>
                  <a:schemeClr val="tx1"/>
                </a:solidFill>
              </a:rPr>
              <a:t>2</a:t>
            </a:r>
            <a:r>
              <a:rPr lang="ja-JP" altLang="en-US" sz="1200" dirty="0">
                <a:solidFill>
                  <a:schemeClr val="tx1"/>
                </a:solidFill>
              </a:rPr>
              <a:t>％向上</a:t>
            </a:r>
            <a:r>
              <a:rPr lang="ja-JP" altLang="en-US" sz="1200" dirty="0" smtClean="0">
                <a:solidFill>
                  <a:schemeClr val="tx1"/>
                </a:solidFill>
              </a:rPr>
              <a:t>させる</a:t>
            </a:r>
            <a:endParaRPr lang="en-US" altLang="ja-JP" sz="1200" dirty="0" smtClean="0">
              <a:solidFill>
                <a:schemeClr val="tx1"/>
              </a:solidFill>
            </a:endParaRPr>
          </a:p>
          <a:p>
            <a:pPr marL="396000" indent="-457200"/>
            <a:r>
              <a:rPr lang="ja-JP" altLang="en-US" sz="1200" dirty="0">
                <a:solidFill>
                  <a:schemeClr val="tx1"/>
                </a:solidFill>
              </a:rPr>
              <a:t>　</a:t>
            </a:r>
            <a:r>
              <a:rPr lang="ja-JP" altLang="en-US" sz="1200" dirty="0" smtClean="0">
                <a:solidFill>
                  <a:schemeClr val="tx1"/>
                </a:solidFill>
              </a:rPr>
              <a:t>　　　　（参考）</a:t>
            </a:r>
            <a:r>
              <a:rPr lang="en-US" altLang="ja-JP" sz="1200" dirty="0" smtClean="0">
                <a:solidFill>
                  <a:schemeClr val="tx1"/>
                </a:solidFill>
              </a:rPr>
              <a:t>H24</a:t>
            </a:r>
            <a:r>
              <a:rPr lang="ja-JP" altLang="en-US" sz="1200" dirty="0" smtClean="0">
                <a:solidFill>
                  <a:schemeClr val="tx1"/>
                </a:solidFill>
              </a:rPr>
              <a:t>：</a:t>
            </a:r>
            <a:r>
              <a:rPr lang="en-US" altLang="ja-JP" sz="1200" dirty="0" smtClean="0">
                <a:solidFill>
                  <a:schemeClr val="tx1"/>
                </a:solidFill>
              </a:rPr>
              <a:t>40.5%</a:t>
            </a:r>
            <a:r>
              <a:rPr lang="ja-JP" altLang="en-US" sz="1200" dirty="0">
                <a:solidFill>
                  <a:schemeClr val="tx1"/>
                </a:solidFill>
              </a:rPr>
              <a:t> </a:t>
            </a:r>
            <a:r>
              <a:rPr lang="ja-JP" altLang="en-US" sz="1200" dirty="0" smtClean="0">
                <a:solidFill>
                  <a:schemeClr val="tx1"/>
                </a:solidFill>
              </a:rPr>
              <a:t>　　</a:t>
            </a:r>
            <a:r>
              <a:rPr lang="en-US" altLang="ja-JP" sz="1200" dirty="0" smtClean="0">
                <a:solidFill>
                  <a:schemeClr val="tx1"/>
                </a:solidFill>
              </a:rPr>
              <a:t>H25</a:t>
            </a:r>
            <a:r>
              <a:rPr lang="ja-JP" altLang="en-US" sz="1200" dirty="0" smtClean="0">
                <a:solidFill>
                  <a:schemeClr val="tx1"/>
                </a:solidFill>
              </a:rPr>
              <a:t>：</a:t>
            </a:r>
            <a:r>
              <a:rPr lang="en-US" altLang="ja-JP" sz="1200" dirty="0" smtClean="0">
                <a:solidFill>
                  <a:schemeClr val="tx1"/>
                </a:solidFill>
              </a:rPr>
              <a:t>41.0</a:t>
            </a:r>
            <a:r>
              <a:rPr lang="ja-JP" altLang="en-US" sz="1200" dirty="0" smtClean="0">
                <a:solidFill>
                  <a:schemeClr val="tx1"/>
                </a:solidFill>
              </a:rPr>
              <a:t>％　　　</a:t>
            </a:r>
            <a:r>
              <a:rPr lang="en-US" altLang="ja-JP" sz="1200" dirty="0" smtClean="0">
                <a:solidFill>
                  <a:schemeClr val="tx1"/>
                </a:solidFill>
              </a:rPr>
              <a:t>H26</a:t>
            </a:r>
            <a:r>
              <a:rPr lang="ja-JP" altLang="en-US" sz="1200" dirty="0" smtClean="0">
                <a:solidFill>
                  <a:schemeClr val="tx1"/>
                </a:solidFill>
              </a:rPr>
              <a:t>：</a:t>
            </a:r>
            <a:r>
              <a:rPr lang="en-US" altLang="ja-JP" sz="1200" dirty="0" smtClean="0">
                <a:solidFill>
                  <a:schemeClr val="tx1"/>
                </a:solidFill>
              </a:rPr>
              <a:t>41.5</a:t>
            </a:r>
            <a:r>
              <a:rPr lang="ja-JP" altLang="en-US" sz="1200" dirty="0" smtClean="0">
                <a:solidFill>
                  <a:schemeClr val="tx1"/>
                </a:solidFill>
              </a:rPr>
              <a:t>％</a:t>
            </a:r>
            <a:endParaRPr kumimoji="1" lang="ja-JP" altLang="en-US" sz="1200" dirty="0">
              <a:solidFill>
                <a:schemeClr val="tx1"/>
              </a:solidFill>
            </a:endParaRPr>
          </a:p>
        </p:txBody>
      </p:sp>
    </p:spTree>
    <p:extLst>
      <p:ext uri="{BB962C8B-B14F-4D97-AF65-F5344CB8AC3E}">
        <p14:creationId xmlns:p14="http://schemas.microsoft.com/office/powerpoint/2010/main" val="37701462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直線コネクタ 2"/>
          <p:cNvCxnSpPr/>
          <p:nvPr/>
        </p:nvCxnSpPr>
        <p:spPr>
          <a:xfrm>
            <a:off x="179512" y="557972"/>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4" name="正方形/長方形 3"/>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fld id="{C8692C38-0430-4F61-A0D4-4C5C3C1314F7}" type="slidenum">
              <a:rPr lang="ja-JP" altLang="en-US" smtClean="0">
                <a:solidFill>
                  <a:prstClr val="black"/>
                </a:solidFill>
              </a:rPr>
              <a:pPr algn="ctr"/>
              <a:t>6</a:t>
            </a:fld>
            <a:endParaRPr lang="ja-JP" altLang="en-US" dirty="0">
              <a:solidFill>
                <a:prstClr val="black"/>
              </a:solidFill>
            </a:endParaRPr>
          </a:p>
        </p:txBody>
      </p:sp>
      <p:sp>
        <p:nvSpPr>
          <p:cNvPr id="11" name="正方形/長方形 10"/>
          <p:cNvSpPr/>
          <p:nvPr/>
        </p:nvSpPr>
        <p:spPr>
          <a:xfrm>
            <a:off x="107504" y="692696"/>
            <a:ext cx="8856984" cy="338554"/>
          </a:xfrm>
          <a:prstGeom prst="rect">
            <a:avLst/>
          </a:prstGeom>
        </p:spPr>
        <p:txBody>
          <a:bodyPr wrap="square">
            <a:spAutoFit/>
          </a:bodyPr>
          <a:lstStyle/>
          <a:p>
            <a:r>
              <a:rPr lang="ja-JP" altLang="en-US" sz="1600" b="1" dirty="0"/>
              <a:t>　基本目標③：誰もが健康でいきいきと活躍できる「まち」をつくる</a:t>
            </a:r>
            <a:endParaRPr lang="ja-JP" altLang="ja-JP" sz="1600" dirty="0"/>
          </a:p>
        </p:txBody>
      </p:sp>
      <p:sp>
        <p:nvSpPr>
          <p:cNvPr id="10" name="正方形/長方形 9"/>
          <p:cNvSpPr/>
          <p:nvPr/>
        </p:nvSpPr>
        <p:spPr>
          <a:xfrm>
            <a:off x="179512" y="146838"/>
            <a:ext cx="8136904" cy="369332"/>
          </a:xfrm>
          <a:prstGeom prst="rect">
            <a:avLst/>
          </a:prstGeom>
        </p:spPr>
        <p:txBody>
          <a:bodyPr wrap="square">
            <a:spAutoFit/>
          </a:bodyPr>
          <a:lstStyle/>
          <a:p>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別添</a:t>
            </a:r>
            <a:r>
              <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具体的</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な施策と重要事業評価指標（</a:t>
            </a:r>
            <a:r>
              <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KPI</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16" name="正方形/長方形 15"/>
          <p:cNvSpPr/>
          <p:nvPr/>
        </p:nvSpPr>
        <p:spPr>
          <a:xfrm>
            <a:off x="179513" y="1177007"/>
            <a:ext cx="8640959" cy="307777"/>
          </a:xfrm>
          <a:prstGeom prst="rect">
            <a:avLst/>
          </a:prstGeom>
        </p:spPr>
        <p:txBody>
          <a:bodyPr wrap="square">
            <a:spAutoFit/>
          </a:bodyPr>
          <a:lstStyle/>
          <a:p>
            <a:pPr marL="180000" indent="-457200"/>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（２）高齢者等がいきいきと暮らせるまちづくり</a:t>
            </a:r>
            <a:endParaRPr lang="en-US" altLang="ja-JP" sz="1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正方形/長方形 16"/>
          <p:cNvSpPr/>
          <p:nvPr/>
        </p:nvSpPr>
        <p:spPr>
          <a:xfrm>
            <a:off x="179512" y="2526575"/>
            <a:ext cx="8640959" cy="307777"/>
          </a:xfrm>
          <a:prstGeom prst="rect">
            <a:avLst/>
          </a:prstGeom>
        </p:spPr>
        <p:txBody>
          <a:bodyPr wrap="square">
            <a:spAutoFit/>
          </a:bodyPr>
          <a:lstStyle/>
          <a:p>
            <a:pPr marL="180000" indent="-457200"/>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（３）あらゆる人が活躍できる「全員参画社会」の実現</a:t>
            </a:r>
            <a:endParaRPr lang="en-US" altLang="ja-JP" sz="1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8" name="正方形/長方形 17"/>
          <p:cNvSpPr/>
          <p:nvPr/>
        </p:nvSpPr>
        <p:spPr>
          <a:xfrm>
            <a:off x="386825" y="1484784"/>
            <a:ext cx="8289631" cy="738664"/>
          </a:xfrm>
          <a:prstGeom prst="rect">
            <a:avLst/>
          </a:prstGeom>
          <a:noFill/>
        </p:spPr>
        <p:txBody>
          <a:bodyPr wrap="square">
            <a:spAutoFit/>
          </a:bodyPr>
          <a:lstStyle/>
          <a:p>
            <a:pPr marL="180000" indent="-457200" algn="just"/>
            <a:r>
              <a:rPr lang="ja-JP" altLang="en-US" sz="1400" b="1" dirty="0" smtClean="0"/>
              <a:t>○</a:t>
            </a:r>
            <a:r>
              <a:rPr lang="ja-JP" altLang="en-US" sz="1400" b="1" dirty="0"/>
              <a:t>	</a:t>
            </a:r>
            <a:r>
              <a:rPr lang="ja-JP" altLang="en-US" sz="1400" b="1" dirty="0" smtClean="0"/>
              <a:t>　</a:t>
            </a:r>
            <a:r>
              <a:rPr lang="ja-JP" altLang="en-US" sz="1400" b="1" dirty="0"/>
              <a:t>大阪ええまちプロジェクト</a:t>
            </a:r>
            <a:r>
              <a:rPr lang="ja-JP" altLang="en-US" sz="1400" dirty="0"/>
              <a:t>	</a:t>
            </a:r>
            <a:r>
              <a:rPr lang="en-US" altLang="ja-JP" sz="1400" dirty="0" smtClean="0"/>
              <a:t>		</a:t>
            </a:r>
            <a:r>
              <a:rPr lang="ja-JP" altLang="en-US" sz="1400" dirty="0" smtClean="0"/>
              <a:t>（</a:t>
            </a:r>
            <a:r>
              <a:rPr lang="en-US" altLang="ja-JP" sz="1400" dirty="0" smtClean="0"/>
              <a:t>23,937</a:t>
            </a:r>
            <a:r>
              <a:rPr lang="ja-JP" altLang="en-US" sz="1400" dirty="0" smtClean="0"/>
              <a:t>）</a:t>
            </a:r>
            <a:endParaRPr lang="en-US" altLang="ja-JP" sz="1400" dirty="0"/>
          </a:p>
          <a:p>
            <a:pPr marL="180000" indent="-457200" algn="just"/>
            <a:r>
              <a:rPr lang="ja-JP" altLang="en-US" sz="1400" dirty="0" smtClean="0"/>
              <a:t>　　</a:t>
            </a:r>
            <a:r>
              <a:rPr lang="ja-JP" altLang="en-US" sz="1400" dirty="0"/>
              <a:t>地域の多様な主体の支え合いによる地域包括ケアシステムを構築するため、府民の「地域の支え合い活動」参加へ</a:t>
            </a:r>
            <a:r>
              <a:rPr lang="ja-JP" altLang="en-US" sz="1400" dirty="0" smtClean="0"/>
              <a:t>の気運</a:t>
            </a:r>
            <a:r>
              <a:rPr lang="ja-JP" altLang="en-US" sz="1400" dirty="0"/>
              <a:t>の醸成、先進的な活動を行っているＮＰＯ等の取組の活用等、総合的に市町村を</a:t>
            </a:r>
            <a:r>
              <a:rPr lang="ja-JP" altLang="en-US" sz="1400" dirty="0" smtClean="0"/>
              <a:t>支援する</a:t>
            </a:r>
            <a:r>
              <a:rPr lang="ja-JP" altLang="en-US" sz="1400" dirty="0"/>
              <a:t>。</a:t>
            </a:r>
          </a:p>
        </p:txBody>
      </p:sp>
      <p:sp>
        <p:nvSpPr>
          <p:cNvPr id="19" name="正方形/長方形 18"/>
          <p:cNvSpPr/>
          <p:nvPr/>
        </p:nvSpPr>
        <p:spPr>
          <a:xfrm>
            <a:off x="395536" y="2852936"/>
            <a:ext cx="8289631" cy="738664"/>
          </a:xfrm>
          <a:prstGeom prst="rect">
            <a:avLst/>
          </a:prstGeom>
          <a:noFill/>
        </p:spPr>
        <p:txBody>
          <a:bodyPr wrap="square">
            <a:spAutoFit/>
          </a:bodyPr>
          <a:lstStyle/>
          <a:p>
            <a:pPr marL="180000" indent="-457200" algn="just"/>
            <a:r>
              <a:rPr lang="ja-JP" altLang="en-US" sz="1400" b="1" dirty="0" smtClean="0"/>
              <a:t>○</a:t>
            </a:r>
            <a:r>
              <a:rPr lang="ja-JP" altLang="en-US" sz="1400" b="1" dirty="0"/>
              <a:t>	</a:t>
            </a:r>
            <a:r>
              <a:rPr lang="ja-JP" altLang="en-US" sz="1400" b="1" dirty="0" smtClean="0"/>
              <a:t>　</a:t>
            </a:r>
            <a:r>
              <a:rPr lang="ja-JP" altLang="en-US" sz="1400" b="1" dirty="0"/>
              <a:t>民生委員・児童委員活動の見える化プロジェクト</a:t>
            </a:r>
            <a:r>
              <a:rPr lang="en-US" altLang="ja-JP" sz="1400" dirty="0" smtClean="0"/>
              <a:t>	</a:t>
            </a:r>
            <a:r>
              <a:rPr lang="ja-JP" altLang="en-US" sz="1400" dirty="0" smtClean="0"/>
              <a:t>（</a:t>
            </a:r>
            <a:r>
              <a:rPr lang="en-US" altLang="ja-JP" sz="1400" dirty="0" smtClean="0"/>
              <a:t>527</a:t>
            </a:r>
            <a:r>
              <a:rPr lang="ja-JP" altLang="en-US" sz="1400" dirty="0" smtClean="0"/>
              <a:t>）</a:t>
            </a:r>
            <a:endParaRPr lang="en-US" altLang="ja-JP" sz="1400" dirty="0"/>
          </a:p>
          <a:p>
            <a:pPr marL="180000" indent="-457200" algn="just"/>
            <a:r>
              <a:rPr lang="ja-JP" altLang="en-US" sz="1400" dirty="0" smtClean="0"/>
              <a:t>　　</a:t>
            </a:r>
            <a:r>
              <a:rPr lang="ja-JP" altLang="en-US" sz="1400" dirty="0"/>
              <a:t>全国初の大学生を対象とした「民生委員・児童委員」の体験型インターンシップ・プログラムを本格実施し、認知度の向上と担い手確保を図る。</a:t>
            </a:r>
          </a:p>
        </p:txBody>
      </p:sp>
    </p:spTree>
    <p:extLst>
      <p:ext uri="{BB962C8B-B14F-4D97-AF65-F5344CB8AC3E}">
        <p14:creationId xmlns:p14="http://schemas.microsoft.com/office/powerpoint/2010/main" val="19849659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直線コネクタ 2"/>
          <p:cNvCxnSpPr/>
          <p:nvPr/>
        </p:nvCxnSpPr>
        <p:spPr>
          <a:xfrm>
            <a:off x="179512" y="557972"/>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4" name="正方形/長方形 3"/>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fld id="{C8692C38-0430-4F61-A0D4-4C5C3C1314F7}" type="slidenum">
              <a:rPr lang="ja-JP" altLang="en-US" smtClean="0">
                <a:solidFill>
                  <a:prstClr val="black"/>
                </a:solidFill>
              </a:rPr>
              <a:pPr algn="ctr"/>
              <a:t>7</a:t>
            </a:fld>
            <a:endParaRPr lang="ja-JP" altLang="en-US" dirty="0">
              <a:solidFill>
                <a:prstClr val="black"/>
              </a:solidFill>
            </a:endParaRPr>
          </a:p>
        </p:txBody>
      </p:sp>
      <p:sp>
        <p:nvSpPr>
          <p:cNvPr id="11" name="正方形/長方形 10"/>
          <p:cNvSpPr/>
          <p:nvPr/>
        </p:nvSpPr>
        <p:spPr>
          <a:xfrm>
            <a:off x="107504" y="692696"/>
            <a:ext cx="8856984" cy="338554"/>
          </a:xfrm>
          <a:prstGeom prst="rect">
            <a:avLst/>
          </a:prstGeom>
        </p:spPr>
        <p:txBody>
          <a:bodyPr wrap="square">
            <a:spAutoFit/>
          </a:bodyPr>
          <a:lstStyle/>
          <a:p>
            <a:r>
              <a:rPr lang="ja-JP" altLang="en-US" sz="1600" b="1" dirty="0"/>
              <a:t>　基本目標④：</a:t>
            </a:r>
            <a:r>
              <a:rPr lang="ja-JP" altLang="ja-JP" sz="1600" b="1" dirty="0"/>
              <a:t>安全・安心な地域</a:t>
            </a:r>
            <a:r>
              <a:rPr lang="ja-JP" altLang="en-US" sz="1600" b="1" dirty="0"/>
              <a:t>を</a:t>
            </a:r>
            <a:r>
              <a:rPr lang="ja-JP" altLang="en-US" sz="1600" b="1" dirty="0" smtClean="0"/>
              <a:t>つくる</a:t>
            </a:r>
            <a:endParaRPr lang="ja-JP" altLang="ja-JP" sz="1600" dirty="0"/>
          </a:p>
        </p:txBody>
      </p:sp>
      <p:sp>
        <p:nvSpPr>
          <p:cNvPr id="10" name="正方形/長方形 9"/>
          <p:cNvSpPr/>
          <p:nvPr/>
        </p:nvSpPr>
        <p:spPr>
          <a:xfrm>
            <a:off x="179512" y="146838"/>
            <a:ext cx="8136904" cy="369332"/>
          </a:xfrm>
          <a:prstGeom prst="rect">
            <a:avLst/>
          </a:prstGeom>
        </p:spPr>
        <p:txBody>
          <a:bodyPr wrap="square">
            <a:spAutoFit/>
          </a:bodyPr>
          <a:lstStyle/>
          <a:p>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別添</a:t>
            </a:r>
            <a:r>
              <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具体的</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な施策と重要事業評価指標（</a:t>
            </a:r>
            <a:r>
              <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KPI</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12" name="正方形/長方形 11"/>
          <p:cNvSpPr/>
          <p:nvPr/>
        </p:nvSpPr>
        <p:spPr>
          <a:xfrm>
            <a:off x="431540" y="4221272"/>
            <a:ext cx="8460940" cy="954107"/>
          </a:xfrm>
          <a:prstGeom prst="rect">
            <a:avLst/>
          </a:prstGeom>
        </p:spPr>
        <p:txBody>
          <a:bodyPr wrap="square">
            <a:spAutoFit/>
          </a:bodyPr>
          <a:lstStyle/>
          <a:p>
            <a:pPr marL="180000" indent="-457200" algn="just"/>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　</a:t>
            </a:r>
            <a:r>
              <a:rPr lang="zh-TW" altLang="en-US" sz="1400" b="1" dirty="0">
                <a:latin typeface="Meiryo UI" panose="020B0604030504040204" pitchFamily="50" charset="-128"/>
                <a:ea typeface="Meiryo UI" panose="020B0604030504040204" pitchFamily="50" charset="-128"/>
                <a:cs typeface="Meiryo UI" panose="020B0604030504040204" pitchFamily="50" charset="-128"/>
              </a:rPr>
              <a:t>地域維持管理連携支援事業</a:t>
            </a:r>
            <a:r>
              <a:rPr lang="en-US" altLang="ja-JP" sz="140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83,878</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a:t>道路・河川などの維持管理データの一元管理、ノウハウ集などの維持管理に必要な情報の蓄積・共有とともに、各</a:t>
            </a:r>
            <a:endParaRPr lang="en-US" altLang="ja-JP" sz="1400" dirty="0"/>
          </a:p>
          <a:p>
            <a:r>
              <a:rPr lang="ja-JP" altLang="en-US" sz="1400" dirty="0"/>
              <a:t>　</a:t>
            </a:r>
            <a:r>
              <a:rPr lang="ja-JP" altLang="en-US" sz="1400" dirty="0" smtClean="0"/>
              <a:t> 施設</a:t>
            </a:r>
            <a:r>
              <a:rPr lang="ja-JP" altLang="en-US" sz="1400" dirty="0"/>
              <a:t>の劣化予測やライフサイクルコストの自動算出ができるシステムを構築し、効率的な維持管理につなげる。 </a:t>
            </a:r>
            <a:endParaRPr lang="en-US" altLang="ja-JP" sz="1400" dirty="0" smtClean="0"/>
          </a:p>
          <a:p>
            <a:pPr algn="r"/>
            <a:r>
              <a:rPr lang="ja-JP" altLang="en-US" sz="1400" dirty="0"/>
              <a:t>　</a:t>
            </a:r>
            <a:r>
              <a:rPr lang="en-US" altLang="ja-JP" sz="1100" dirty="0"/>
              <a:t>※</a:t>
            </a:r>
            <a:r>
              <a:rPr lang="ja-JP" altLang="en-US" sz="1100" dirty="0"/>
              <a:t>　地方創生先行型交付金（</a:t>
            </a:r>
            <a:r>
              <a:rPr lang="en-US" altLang="ja-JP" sz="1100" dirty="0"/>
              <a:t>H27</a:t>
            </a:r>
            <a:r>
              <a:rPr lang="ja-JP" altLang="en-US" sz="1100" dirty="0"/>
              <a:t>年度</a:t>
            </a:r>
            <a:r>
              <a:rPr lang="ja-JP" altLang="en-US" sz="1100" dirty="0" smtClean="0"/>
              <a:t>）</a:t>
            </a:r>
            <a:endParaRPr lang="en-US" altLang="ja-JP" sz="1400" dirty="0"/>
          </a:p>
        </p:txBody>
      </p:sp>
      <p:sp>
        <p:nvSpPr>
          <p:cNvPr id="14" name="正方形/長方形 13"/>
          <p:cNvSpPr/>
          <p:nvPr/>
        </p:nvSpPr>
        <p:spPr>
          <a:xfrm>
            <a:off x="179512" y="3905999"/>
            <a:ext cx="8460940" cy="307777"/>
          </a:xfrm>
          <a:prstGeom prst="rect">
            <a:avLst/>
          </a:prstGeom>
        </p:spPr>
        <p:txBody>
          <a:bodyPr wrap="square">
            <a:spAutoFit/>
          </a:bodyPr>
          <a:lstStyle/>
          <a:p>
            <a:pPr marL="180000" indent="-457200"/>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（２）都市基盤の再構築</a:t>
            </a:r>
            <a:endParaRPr lang="en-US" altLang="ja-JP" sz="1400"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正方形/長方形 15"/>
          <p:cNvSpPr/>
          <p:nvPr/>
        </p:nvSpPr>
        <p:spPr>
          <a:xfrm>
            <a:off x="773578" y="5206204"/>
            <a:ext cx="7992888" cy="1031108"/>
          </a:xfrm>
          <a:prstGeom prst="rect">
            <a:avLst/>
          </a:prstGeom>
          <a:ln>
            <a:prstDash val="sysDot"/>
          </a:ln>
        </p:spPr>
        <p:style>
          <a:lnRef idx="2">
            <a:schemeClr val="dk1"/>
          </a:lnRef>
          <a:fillRef idx="1">
            <a:schemeClr val="lt1"/>
          </a:fillRef>
          <a:effectRef idx="0">
            <a:schemeClr val="dk1"/>
          </a:effectRef>
          <a:fontRef idx="minor">
            <a:schemeClr val="dk1"/>
          </a:fontRef>
        </p:style>
        <p:txBody>
          <a:bodyPr rtlCol="0" anchor="ctr"/>
          <a:lstStyle/>
          <a:p>
            <a:pPr marL="396000" indent="-457200"/>
            <a:r>
              <a:rPr kumimoji="1" lang="en-US" altLang="ja-JP" sz="1200" dirty="0" smtClean="0">
                <a:solidFill>
                  <a:schemeClr val="tx1"/>
                </a:solidFill>
              </a:rPr>
              <a:t>KPI</a:t>
            </a:r>
            <a:r>
              <a:rPr lang="ja-JP" altLang="en-US" sz="1200" dirty="0" smtClean="0">
                <a:solidFill>
                  <a:schemeClr val="tx1"/>
                </a:solidFill>
              </a:rPr>
              <a:t>：システム</a:t>
            </a:r>
            <a:r>
              <a:rPr lang="ja-JP" altLang="en-US" sz="1200" dirty="0">
                <a:solidFill>
                  <a:schemeClr val="tx1"/>
                </a:solidFill>
              </a:rPr>
              <a:t>構築</a:t>
            </a:r>
          </a:p>
          <a:p>
            <a:pPr marL="396000" indent="-457200"/>
            <a:r>
              <a:rPr lang="ja-JP" altLang="en-US" sz="1200" dirty="0">
                <a:solidFill>
                  <a:schemeClr val="tx1"/>
                </a:solidFill>
              </a:rPr>
              <a:t>　</a:t>
            </a:r>
            <a:r>
              <a:rPr lang="ja-JP" altLang="en-US" sz="1200" dirty="0" smtClean="0">
                <a:solidFill>
                  <a:schemeClr val="tx1"/>
                </a:solidFill>
              </a:rPr>
              <a:t>　　　　　　道路</a:t>
            </a:r>
            <a:r>
              <a:rPr lang="ja-JP" altLang="en-US" sz="1200" dirty="0">
                <a:solidFill>
                  <a:schemeClr val="tx1"/>
                </a:solidFill>
              </a:rPr>
              <a:t>・港湾</a:t>
            </a:r>
            <a:r>
              <a:rPr lang="ja-JP" altLang="en-US" sz="1200" dirty="0" smtClean="0">
                <a:solidFill>
                  <a:schemeClr val="tx1"/>
                </a:solidFill>
              </a:rPr>
              <a:t>分野 </a:t>
            </a:r>
            <a:r>
              <a:rPr lang="en-US" altLang="ja-JP" sz="1200" dirty="0" smtClean="0">
                <a:solidFill>
                  <a:schemeClr val="tx1"/>
                </a:solidFill>
              </a:rPr>
              <a:t>【H28</a:t>
            </a:r>
            <a:r>
              <a:rPr lang="ja-JP" altLang="en-US" sz="1200" dirty="0">
                <a:solidFill>
                  <a:schemeClr val="tx1"/>
                </a:solidFill>
              </a:rPr>
              <a:t>年度</a:t>
            </a:r>
            <a:r>
              <a:rPr lang="en-US" altLang="ja-JP" sz="1200" dirty="0" smtClean="0">
                <a:solidFill>
                  <a:schemeClr val="tx1"/>
                </a:solidFill>
              </a:rPr>
              <a:t>】</a:t>
            </a:r>
            <a:r>
              <a:rPr lang="ja-JP" altLang="en-US" sz="1200" dirty="0">
                <a:solidFill>
                  <a:schemeClr val="tx1"/>
                </a:solidFill>
              </a:rPr>
              <a:t>　</a:t>
            </a:r>
            <a:r>
              <a:rPr lang="ja-JP" altLang="en-US" sz="1200" dirty="0" smtClean="0">
                <a:solidFill>
                  <a:schemeClr val="tx1"/>
                </a:solidFill>
              </a:rPr>
              <a:t>　公園</a:t>
            </a:r>
            <a:r>
              <a:rPr lang="ja-JP" altLang="en-US" sz="1200" dirty="0">
                <a:solidFill>
                  <a:schemeClr val="tx1"/>
                </a:solidFill>
              </a:rPr>
              <a:t>・海岸</a:t>
            </a:r>
            <a:r>
              <a:rPr lang="ja-JP" altLang="en-US" sz="1200" dirty="0" smtClean="0">
                <a:solidFill>
                  <a:schemeClr val="tx1"/>
                </a:solidFill>
              </a:rPr>
              <a:t>分野 </a:t>
            </a:r>
            <a:r>
              <a:rPr lang="en-US" altLang="ja-JP" sz="1200" dirty="0" smtClean="0">
                <a:solidFill>
                  <a:schemeClr val="tx1"/>
                </a:solidFill>
              </a:rPr>
              <a:t>【H29</a:t>
            </a:r>
            <a:r>
              <a:rPr lang="ja-JP" altLang="en-US" sz="1200" dirty="0">
                <a:solidFill>
                  <a:schemeClr val="tx1"/>
                </a:solidFill>
              </a:rPr>
              <a:t>年度</a:t>
            </a:r>
            <a:r>
              <a:rPr lang="en-US" altLang="ja-JP" sz="1200" dirty="0" smtClean="0">
                <a:solidFill>
                  <a:schemeClr val="tx1"/>
                </a:solidFill>
              </a:rPr>
              <a:t>】</a:t>
            </a:r>
            <a:r>
              <a:rPr lang="ja-JP" altLang="en-US" sz="1200" dirty="0" smtClean="0">
                <a:solidFill>
                  <a:schemeClr val="tx1"/>
                </a:solidFill>
              </a:rPr>
              <a:t> 　　河川分野</a:t>
            </a:r>
            <a:r>
              <a:rPr lang="ja-JP" altLang="en-US" sz="1200" dirty="0">
                <a:solidFill>
                  <a:schemeClr val="tx1"/>
                </a:solidFill>
              </a:rPr>
              <a:t> </a:t>
            </a:r>
            <a:r>
              <a:rPr lang="en-US" altLang="ja-JP" sz="1200" dirty="0" smtClean="0">
                <a:solidFill>
                  <a:schemeClr val="tx1"/>
                </a:solidFill>
              </a:rPr>
              <a:t>【H30</a:t>
            </a:r>
            <a:r>
              <a:rPr lang="ja-JP" altLang="en-US" sz="1200" dirty="0">
                <a:solidFill>
                  <a:schemeClr val="tx1"/>
                </a:solidFill>
              </a:rPr>
              <a:t>年度</a:t>
            </a:r>
            <a:r>
              <a:rPr lang="en-US" altLang="ja-JP" sz="1200" dirty="0" smtClean="0">
                <a:solidFill>
                  <a:schemeClr val="tx1"/>
                </a:solidFill>
              </a:rPr>
              <a:t>】</a:t>
            </a:r>
            <a:endParaRPr lang="ja-JP" altLang="en-US" sz="1200" dirty="0">
              <a:solidFill>
                <a:schemeClr val="tx1"/>
              </a:solidFill>
            </a:endParaRPr>
          </a:p>
          <a:p>
            <a:pPr marL="396000" indent="-457200"/>
            <a:r>
              <a:rPr lang="ja-JP" altLang="en-US" sz="1200" dirty="0" smtClean="0">
                <a:solidFill>
                  <a:schemeClr val="tx1"/>
                </a:solidFill>
              </a:rPr>
              <a:t>　　　　点検</a:t>
            </a:r>
            <a:r>
              <a:rPr lang="ja-JP" altLang="en-US" sz="1200" dirty="0">
                <a:solidFill>
                  <a:schemeClr val="tx1"/>
                </a:solidFill>
              </a:rPr>
              <a:t>結果のデータ蓄積</a:t>
            </a:r>
          </a:p>
          <a:p>
            <a:pPr marL="396000" indent="-457200"/>
            <a:r>
              <a:rPr lang="ja-JP" altLang="en-US" sz="1200" dirty="0">
                <a:solidFill>
                  <a:schemeClr val="tx1"/>
                </a:solidFill>
              </a:rPr>
              <a:t>　</a:t>
            </a:r>
            <a:r>
              <a:rPr lang="ja-JP" altLang="en-US" sz="1200" dirty="0" smtClean="0">
                <a:solidFill>
                  <a:schemeClr val="tx1"/>
                </a:solidFill>
              </a:rPr>
              <a:t>　　　　　　府</a:t>
            </a:r>
            <a:r>
              <a:rPr lang="ja-JP" altLang="en-US" sz="1200" dirty="0">
                <a:solidFill>
                  <a:schemeClr val="tx1"/>
                </a:solidFill>
              </a:rPr>
              <a:t>管理道路橋梁：約</a:t>
            </a:r>
            <a:r>
              <a:rPr lang="en-US" altLang="ja-JP" sz="1200" dirty="0" smtClean="0">
                <a:solidFill>
                  <a:schemeClr val="tx1"/>
                </a:solidFill>
              </a:rPr>
              <a:t>2,200</a:t>
            </a:r>
            <a:r>
              <a:rPr lang="ja-JP" altLang="en-US" sz="1200" dirty="0" smtClean="0">
                <a:solidFill>
                  <a:schemeClr val="tx1"/>
                </a:solidFill>
              </a:rPr>
              <a:t>橋 </a:t>
            </a:r>
            <a:r>
              <a:rPr lang="en-US" altLang="ja-JP" sz="1200" dirty="0" smtClean="0">
                <a:solidFill>
                  <a:schemeClr val="tx1"/>
                </a:solidFill>
              </a:rPr>
              <a:t>【H30</a:t>
            </a:r>
            <a:r>
              <a:rPr lang="ja-JP" altLang="en-US" sz="1200" dirty="0" smtClean="0">
                <a:solidFill>
                  <a:schemeClr val="tx1"/>
                </a:solidFill>
              </a:rPr>
              <a:t>年度</a:t>
            </a:r>
            <a:r>
              <a:rPr lang="en-US" altLang="ja-JP" sz="1200" dirty="0" smtClean="0">
                <a:solidFill>
                  <a:schemeClr val="tx1"/>
                </a:solidFill>
              </a:rPr>
              <a:t>】</a:t>
            </a:r>
            <a:endParaRPr lang="ja-JP" altLang="en-US" sz="1200" dirty="0">
              <a:solidFill>
                <a:schemeClr val="tx1"/>
              </a:solidFill>
            </a:endParaRPr>
          </a:p>
        </p:txBody>
      </p:sp>
      <p:sp>
        <p:nvSpPr>
          <p:cNvPr id="15" name="正方形/長方形 14"/>
          <p:cNvSpPr/>
          <p:nvPr/>
        </p:nvSpPr>
        <p:spPr>
          <a:xfrm>
            <a:off x="179512" y="1177007"/>
            <a:ext cx="8460940" cy="307777"/>
          </a:xfrm>
          <a:prstGeom prst="rect">
            <a:avLst/>
          </a:prstGeom>
        </p:spPr>
        <p:txBody>
          <a:bodyPr wrap="square">
            <a:spAutoFit/>
          </a:bodyPr>
          <a:lstStyle/>
          <a:p>
            <a:pPr marL="180000" indent="-457200"/>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１</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）安全・安心の確保</a:t>
            </a:r>
            <a:endParaRPr lang="en-US" altLang="ja-JP" sz="1400"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正方形/長方形 12"/>
          <p:cNvSpPr/>
          <p:nvPr/>
        </p:nvSpPr>
        <p:spPr>
          <a:xfrm>
            <a:off x="395536" y="1484784"/>
            <a:ext cx="8289631" cy="738664"/>
          </a:xfrm>
          <a:prstGeom prst="rect">
            <a:avLst/>
          </a:prstGeom>
          <a:noFill/>
        </p:spPr>
        <p:txBody>
          <a:bodyPr wrap="square">
            <a:spAutoFit/>
          </a:bodyPr>
          <a:lstStyle/>
          <a:p>
            <a:pPr marL="180000" indent="-457200" algn="just"/>
            <a:r>
              <a:rPr lang="ja-JP" altLang="en-US" sz="1400" b="1" dirty="0" smtClean="0"/>
              <a:t>○</a:t>
            </a:r>
            <a:r>
              <a:rPr lang="ja-JP" altLang="en-US" sz="1400" b="1" dirty="0"/>
              <a:t>	</a:t>
            </a:r>
            <a:r>
              <a:rPr lang="ja-JP" altLang="en-US" sz="1400" b="1" dirty="0" smtClean="0"/>
              <a:t>　</a:t>
            </a:r>
            <a:r>
              <a:rPr lang="ja-JP" altLang="en-US" sz="1400" b="1" dirty="0"/>
              <a:t>防潮堤液状化対策（津波・高潮対策、漁港整備保全</a:t>
            </a:r>
            <a:r>
              <a:rPr lang="ja-JP" altLang="en-US" sz="1400" b="1" dirty="0" smtClean="0"/>
              <a:t>）</a:t>
            </a:r>
            <a:r>
              <a:rPr lang="en-US" altLang="ja-JP" sz="1400" dirty="0" smtClean="0"/>
              <a:t>	</a:t>
            </a:r>
            <a:r>
              <a:rPr lang="ja-JP" altLang="en-US" sz="1400" dirty="0" smtClean="0"/>
              <a:t>（</a:t>
            </a:r>
            <a:r>
              <a:rPr lang="en-US" altLang="ja-JP" sz="1400" dirty="0" smtClean="0"/>
              <a:t>11,700,500</a:t>
            </a:r>
            <a:r>
              <a:rPr lang="ja-JP" altLang="en-US" sz="1400" dirty="0" smtClean="0"/>
              <a:t>）</a:t>
            </a:r>
            <a:endParaRPr lang="en-US" altLang="ja-JP" sz="1400" dirty="0"/>
          </a:p>
          <a:p>
            <a:pPr marL="180000" indent="-457200" algn="just"/>
            <a:r>
              <a:rPr lang="ja-JP" altLang="en-US" sz="1400" dirty="0" smtClean="0"/>
              <a:t>　　</a:t>
            </a:r>
            <a:r>
              <a:rPr lang="ja-JP" altLang="en-US" sz="1400" dirty="0"/>
              <a:t>南海トラフ巨大地震に伴う液状化により沈下する恐れがある防潮堤等について、浸水被害が想定される区間において、緊急性の高い箇所から地盤改良工事等を実施。</a:t>
            </a:r>
            <a:endParaRPr lang="en-US" altLang="ja-JP" sz="1100" dirty="0"/>
          </a:p>
        </p:txBody>
      </p:sp>
      <p:sp>
        <p:nvSpPr>
          <p:cNvPr id="17" name="正方形/長方形 16"/>
          <p:cNvSpPr/>
          <p:nvPr/>
        </p:nvSpPr>
        <p:spPr>
          <a:xfrm>
            <a:off x="395536" y="2564904"/>
            <a:ext cx="8289631" cy="954107"/>
          </a:xfrm>
          <a:prstGeom prst="rect">
            <a:avLst/>
          </a:prstGeom>
          <a:noFill/>
        </p:spPr>
        <p:txBody>
          <a:bodyPr wrap="square">
            <a:spAutoFit/>
          </a:bodyPr>
          <a:lstStyle/>
          <a:p>
            <a:pPr marL="180000" indent="-457200" algn="just"/>
            <a:r>
              <a:rPr lang="ja-JP" altLang="en-US" sz="1400" b="1" dirty="0" smtClean="0"/>
              <a:t>○</a:t>
            </a:r>
            <a:r>
              <a:rPr lang="ja-JP" altLang="en-US" sz="1400" b="1" dirty="0"/>
              <a:t>	</a:t>
            </a:r>
            <a:r>
              <a:rPr lang="ja-JP" altLang="en-US" sz="1400" b="1" dirty="0" smtClean="0"/>
              <a:t>　</a:t>
            </a:r>
            <a:r>
              <a:rPr lang="zh-TW" altLang="en-US" sz="1400" b="1" dirty="0"/>
              <a:t>密集住宅市街地整備促進</a:t>
            </a:r>
            <a:r>
              <a:rPr lang="zh-TW" altLang="en-US" sz="1400" b="1" dirty="0" smtClean="0"/>
              <a:t>事業</a:t>
            </a:r>
            <a:r>
              <a:rPr lang="ja-JP" altLang="en-US" sz="1400" b="1" dirty="0" smtClean="0"/>
              <a:t>　　</a:t>
            </a:r>
            <a:r>
              <a:rPr lang="ja-JP" altLang="en-US" sz="1400" dirty="0"/>
              <a:t>	</a:t>
            </a:r>
            <a:r>
              <a:rPr lang="en-US" altLang="ja-JP" sz="1400" dirty="0" smtClean="0"/>
              <a:t>	</a:t>
            </a:r>
            <a:r>
              <a:rPr lang="ja-JP" altLang="en-US" sz="1400" dirty="0" smtClean="0"/>
              <a:t>（</a:t>
            </a:r>
            <a:r>
              <a:rPr lang="en-US" altLang="ja-JP" sz="1400" dirty="0" smtClean="0"/>
              <a:t>835,563</a:t>
            </a:r>
            <a:r>
              <a:rPr lang="ja-JP" altLang="en-US" sz="1400" dirty="0" smtClean="0"/>
              <a:t>）</a:t>
            </a:r>
            <a:endParaRPr lang="en-US" altLang="ja-JP" sz="1400" dirty="0"/>
          </a:p>
          <a:p>
            <a:pPr marL="180000" indent="-457200" algn="just"/>
            <a:r>
              <a:rPr lang="ja-JP" altLang="en-US" sz="1400" dirty="0" smtClean="0"/>
              <a:t>　　</a:t>
            </a:r>
            <a:r>
              <a:rPr lang="ja-JP" altLang="en-US" sz="1400" dirty="0"/>
              <a:t>「地震時等に著しく危険な密集市街地」の防災性の向上や地域の魅力向上のため、道路・公園などの地区公共施設の整備、老朽建築物の除却等を行う市に対し補助するとともに、密集市街地で</a:t>
            </a:r>
            <a:r>
              <a:rPr lang="ja-JP" altLang="en-US" sz="1400" dirty="0" smtClean="0"/>
              <a:t>の</a:t>
            </a:r>
            <a:r>
              <a:rPr lang="ja-JP" altLang="en-US" sz="1400" dirty="0"/>
              <a:t>延焼拡大を抑止</a:t>
            </a:r>
            <a:r>
              <a:rPr lang="ja-JP" altLang="en-US" sz="1400" dirty="0" smtClean="0"/>
              <a:t>する延焼遮断帯（</a:t>
            </a:r>
            <a:r>
              <a:rPr lang="ja-JP" altLang="en-US" sz="1400" dirty="0"/>
              <a:t>都市計画道路）の整備を推進する。 </a:t>
            </a:r>
            <a:endParaRPr lang="en-US" altLang="ja-JP" sz="1100" dirty="0"/>
          </a:p>
        </p:txBody>
      </p:sp>
    </p:spTree>
    <p:extLst>
      <p:ext uri="{BB962C8B-B14F-4D97-AF65-F5344CB8AC3E}">
        <p14:creationId xmlns:p14="http://schemas.microsoft.com/office/powerpoint/2010/main" val="28622229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直線コネクタ 2"/>
          <p:cNvCxnSpPr/>
          <p:nvPr/>
        </p:nvCxnSpPr>
        <p:spPr>
          <a:xfrm>
            <a:off x="179512" y="599774"/>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11" name="正方形/長方形 10"/>
          <p:cNvSpPr/>
          <p:nvPr/>
        </p:nvSpPr>
        <p:spPr>
          <a:xfrm>
            <a:off x="107504" y="734498"/>
            <a:ext cx="8856984" cy="338554"/>
          </a:xfrm>
          <a:prstGeom prst="rect">
            <a:avLst/>
          </a:prstGeom>
        </p:spPr>
        <p:txBody>
          <a:bodyPr wrap="square">
            <a:spAutoFit/>
          </a:bodyPr>
          <a:lstStyle/>
          <a:p>
            <a:r>
              <a:rPr lang="ja-JP" altLang="en-US" sz="1600" b="1" dirty="0"/>
              <a:t>　基本目標⑤：</a:t>
            </a:r>
            <a:r>
              <a:rPr lang="ja-JP" altLang="ja-JP" sz="1600" b="1" dirty="0"/>
              <a:t>都市としての経済機能</a:t>
            </a:r>
            <a:r>
              <a:rPr lang="ja-JP" altLang="en-US" sz="1600" b="1" dirty="0"/>
              <a:t>を</a:t>
            </a:r>
            <a:r>
              <a:rPr lang="ja-JP" altLang="ja-JP" sz="1600" b="1" dirty="0"/>
              <a:t>強化</a:t>
            </a:r>
            <a:r>
              <a:rPr lang="ja-JP" altLang="en-US" sz="1600" b="1" dirty="0"/>
              <a:t>する</a:t>
            </a:r>
            <a:endParaRPr lang="ja-JP" altLang="ja-JP" sz="1600" dirty="0"/>
          </a:p>
        </p:txBody>
      </p:sp>
      <p:sp>
        <p:nvSpPr>
          <p:cNvPr id="14" name="正方形/長方形 13"/>
          <p:cNvSpPr/>
          <p:nvPr/>
        </p:nvSpPr>
        <p:spPr>
          <a:xfrm>
            <a:off x="179512" y="188640"/>
            <a:ext cx="8136904" cy="369332"/>
          </a:xfrm>
          <a:prstGeom prst="rect">
            <a:avLst/>
          </a:prstGeom>
        </p:spPr>
        <p:txBody>
          <a:bodyPr wrap="square">
            <a:spAutoFit/>
          </a:bodyPr>
          <a:lstStyle/>
          <a:p>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別添</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具体的</a:t>
            </a:r>
            <a:r>
              <a:rPr lang="ja-JP" altLang="en-US" dirty="0">
                <a:latin typeface="Meiryo UI" panose="020B0604030504040204" pitchFamily="50" charset="-128"/>
                <a:ea typeface="Meiryo UI" panose="020B0604030504040204" pitchFamily="50" charset="-128"/>
                <a:cs typeface="Meiryo UI" panose="020B0604030504040204" pitchFamily="50" charset="-128"/>
              </a:rPr>
              <a:t>な施策と重要事業評価指標（</a:t>
            </a:r>
            <a:r>
              <a:rPr lang="en-US" altLang="ja-JP" dirty="0">
                <a:latin typeface="Meiryo UI" panose="020B0604030504040204" pitchFamily="50" charset="-128"/>
                <a:ea typeface="Meiryo UI" panose="020B0604030504040204" pitchFamily="50" charset="-128"/>
                <a:cs typeface="Meiryo UI" panose="020B0604030504040204" pitchFamily="50" charset="-128"/>
              </a:rPr>
              <a:t>KPI</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a:t>
            </a:r>
          </a:p>
        </p:txBody>
      </p:sp>
      <p:sp>
        <p:nvSpPr>
          <p:cNvPr id="12" name="正方形/長方形 11"/>
          <p:cNvSpPr/>
          <p:nvPr/>
        </p:nvSpPr>
        <p:spPr>
          <a:xfrm>
            <a:off x="395536" y="1526586"/>
            <a:ext cx="8460940" cy="954107"/>
          </a:xfrm>
          <a:prstGeom prst="rect">
            <a:avLst/>
          </a:prstGeom>
        </p:spPr>
        <p:txBody>
          <a:bodyPr wrap="square">
            <a:spAutoFit/>
          </a:bodyPr>
          <a:lstStyle/>
          <a:p>
            <a:pPr marL="180000" indent="-457200" algn="just"/>
            <a:r>
              <a:rPr lang="ja-JP" altLang="en-US" sz="1400" b="1" dirty="0" smtClean="0"/>
              <a:t>○</a:t>
            </a:r>
            <a:r>
              <a:rPr lang="ja-JP" altLang="en-US" sz="1400" b="1" dirty="0"/>
              <a:t>　おおさかＵＩＪターン促進</a:t>
            </a:r>
            <a:r>
              <a:rPr lang="ja-JP" altLang="en-US" sz="1400" b="1" dirty="0" smtClean="0"/>
              <a:t>事業</a:t>
            </a:r>
            <a:r>
              <a:rPr lang="en-US" altLang="ja-JP" sz="1400" dirty="0"/>
              <a:t>	</a:t>
            </a:r>
            <a:r>
              <a:rPr lang="en-US" altLang="ja-JP" sz="1400" dirty="0" smtClean="0"/>
              <a:t>	</a:t>
            </a:r>
            <a:r>
              <a:rPr lang="en-US" altLang="ja-JP" sz="1400" dirty="0"/>
              <a:t>	</a:t>
            </a:r>
            <a:r>
              <a:rPr lang="ja-JP" altLang="en-US" sz="1400" dirty="0" smtClean="0"/>
              <a:t>　</a:t>
            </a:r>
            <a:r>
              <a:rPr lang="ja-JP" altLang="en-US" sz="1400" u="sng" dirty="0" smtClean="0"/>
              <a:t>（</a:t>
            </a:r>
            <a:r>
              <a:rPr lang="en-US" altLang="ja-JP" sz="1400" u="sng" dirty="0" smtClean="0"/>
              <a:t>32,642</a:t>
            </a:r>
            <a:r>
              <a:rPr lang="ja-JP" altLang="en-US" sz="1400" u="sng" dirty="0" smtClean="0"/>
              <a:t>）</a:t>
            </a:r>
            <a:r>
              <a:rPr lang="en-US" altLang="ja-JP" sz="1400" dirty="0"/>
              <a:t>	【</a:t>
            </a:r>
            <a:r>
              <a:rPr lang="ja-JP" altLang="en-US" sz="1400" dirty="0"/>
              <a:t>地方創生推進交付金</a:t>
            </a:r>
            <a:r>
              <a:rPr lang="en-US" altLang="ja-JP" sz="1400" dirty="0"/>
              <a:t>】</a:t>
            </a:r>
          </a:p>
          <a:p>
            <a:pPr marL="180000" indent="-457200" algn="just"/>
            <a:r>
              <a:rPr lang="ja-JP" altLang="en-US" sz="1400" dirty="0"/>
              <a:t>　　　</a:t>
            </a:r>
            <a:r>
              <a:rPr lang="ja-JP" altLang="en-US" sz="1400" u="sng" dirty="0"/>
              <a:t>府内企業の魅力などを効果的に発信し、東京圏を中心とした優秀な若者などと府内中堅・中小企業と</a:t>
            </a:r>
            <a:r>
              <a:rPr lang="ja-JP" altLang="en-US" sz="1400" u="sng" dirty="0" smtClean="0"/>
              <a:t>の就職</a:t>
            </a:r>
            <a:r>
              <a:rPr lang="ja-JP" altLang="en-US" sz="1400" u="sng" dirty="0"/>
              <a:t>マッチングを促進する</a:t>
            </a:r>
            <a:r>
              <a:rPr lang="ja-JP" altLang="en-US" sz="1400" u="sng" dirty="0" smtClean="0"/>
              <a:t>。</a:t>
            </a:r>
            <a:endParaRPr lang="en-US" altLang="ja-JP" sz="1400" u="sng" dirty="0" smtClean="0"/>
          </a:p>
          <a:p>
            <a:pPr marL="180000" indent="-457200" algn="r"/>
            <a:r>
              <a:rPr lang="en-US" altLang="ja-JP" sz="1100" dirty="0" smtClean="0"/>
              <a:t>※</a:t>
            </a:r>
            <a:r>
              <a:rPr lang="ja-JP" altLang="en-US" sz="1100" dirty="0" smtClean="0"/>
              <a:t>　地方創生先行型交付金（</a:t>
            </a:r>
            <a:r>
              <a:rPr lang="en-US" altLang="ja-JP" sz="1100" dirty="0" smtClean="0"/>
              <a:t>H27</a:t>
            </a:r>
            <a:r>
              <a:rPr lang="ja-JP" altLang="en-US" sz="1100" dirty="0" smtClean="0"/>
              <a:t>年度）、加速化交付金・推進交付金（</a:t>
            </a:r>
            <a:r>
              <a:rPr lang="en-US" altLang="ja-JP" sz="1100" dirty="0" smtClean="0"/>
              <a:t>H28</a:t>
            </a:r>
            <a:r>
              <a:rPr lang="ja-JP" altLang="en-US" sz="1100" dirty="0" smtClean="0"/>
              <a:t>年度）</a:t>
            </a:r>
            <a:r>
              <a:rPr lang="ja-JP" altLang="en-US" sz="1400" dirty="0" smtClean="0"/>
              <a:t>　　</a:t>
            </a:r>
            <a:endParaRPr lang="en-US" altLang="ja-JP" sz="1400" dirty="0" smtClean="0"/>
          </a:p>
        </p:txBody>
      </p:sp>
      <p:sp>
        <p:nvSpPr>
          <p:cNvPr id="15" name="正方形/長方形 14"/>
          <p:cNvSpPr/>
          <p:nvPr/>
        </p:nvSpPr>
        <p:spPr>
          <a:xfrm>
            <a:off x="395536" y="3165347"/>
            <a:ext cx="8460940" cy="1631216"/>
          </a:xfrm>
          <a:prstGeom prst="rect">
            <a:avLst/>
          </a:prstGeom>
        </p:spPr>
        <p:txBody>
          <a:bodyPr wrap="square">
            <a:spAutoFit/>
          </a:bodyPr>
          <a:lstStyle/>
          <a:p>
            <a:pPr marL="180000" indent="-457200" algn="just"/>
            <a:r>
              <a:rPr lang="ja-JP" altLang="en-US" sz="1400" b="1" dirty="0" smtClean="0"/>
              <a:t>○</a:t>
            </a:r>
            <a:r>
              <a:rPr lang="ja-JP" altLang="en-US" sz="1400" b="1" dirty="0"/>
              <a:t>	　</a:t>
            </a:r>
            <a:r>
              <a:rPr lang="ja-JP" altLang="en-US" sz="1400" b="1" u="sng" dirty="0" smtClean="0"/>
              <a:t>大阪府</a:t>
            </a:r>
            <a:r>
              <a:rPr lang="ja-JP" altLang="en-US" sz="1400" b="1" u="sng" dirty="0"/>
              <a:t>プロフェッショナル人材戦略拠点運営</a:t>
            </a:r>
            <a:r>
              <a:rPr lang="ja-JP" altLang="en-US" sz="1400" b="1" u="sng" dirty="0" smtClean="0"/>
              <a:t>事業</a:t>
            </a:r>
            <a:r>
              <a:rPr lang="ja-JP" altLang="en-US" sz="1400" b="1" u="sng" dirty="0"/>
              <a:t>（おおさか</a:t>
            </a:r>
            <a:r>
              <a:rPr lang="en-US" altLang="ja-JP" sz="1400" b="1" u="sng" dirty="0"/>
              <a:t>UIJ</a:t>
            </a:r>
            <a:r>
              <a:rPr lang="ja-JP" altLang="en-US" sz="1400" b="1" u="sng" dirty="0"/>
              <a:t>ターン促進事業）</a:t>
            </a:r>
            <a:r>
              <a:rPr lang="ja-JP" altLang="en-US" sz="1600" b="1" u="sng" dirty="0"/>
              <a:t> </a:t>
            </a:r>
            <a:r>
              <a:rPr lang="en-US" altLang="ja-JP" sz="1400" dirty="0"/>
              <a:t>	</a:t>
            </a:r>
            <a:r>
              <a:rPr lang="ja-JP" altLang="en-US" sz="1400" u="sng" dirty="0" smtClean="0"/>
              <a:t>（</a:t>
            </a:r>
            <a:r>
              <a:rPr lang="en-US" altLang="ja-JP" sz="1400" u="sng" dirty="0" smtClean="0"/>
              <a:t>44,479</a:t>
            </a:r>
            <a:r>
              <a:rPr lang="ja-JP" altLang="en-US" sz="1400" u="sng" dirty="0" smtClean="0"/>
              <a:t>）</a:t>
            </a:r>
            <a:endParaRPr lang="en-US" altLang="ja-JP" sz="1400" u="sng" dirty="0" smtClean="0"/>
          </a:p>
          <a:p>
            <a:pPr marL="180000" indent="-457200" algn="just"/>
            <a:r>
              <a:rPr lang="ja-JP" altLang="en-US" sz="1400" dirty="0" smtClean="0"/>
              <a:t>　　　　　　　　　　　　　　　　　　　　　　　　　　　　　　　　　　　　　　　　　　　　　　　　　　　　　　</a:t>
            </a:r>
            <a:r>
              <a:rPr lang="en-US" altLang="ja-JP" sz="1400" u="sng" dirty="0" smtClean="0"/>
              <a:t>【</a:t>
            </a:r>
            <a:r>
              <a:rPr lang="ja-JP" altLang="en-US" sz="1400" u="sng" dirty="0" smtClean="0"/>
              <a:t>地方創生推進交付金</a:t>
            </a:r>
            <a:r>
              <a:rPr lang="en-US" altLang="ja-JP" sz="1400" u="sng" dirty="0" smtClean="0"/>
              <a:t>】</a:t>
            </a:r>
            <a:endParaRPr lang="en-US" altLang="ja-JP" sz="1400" u="sng" dirty="0"/>
          </a:p>
          <a:p>
            <a:pPr marL="180000" indent="-457200" algn="just"/>
            <a:r>
              <a:rPr lang="ja-JP" altLang="en-US" sz="1400" dirty="0"/>
              <a:t>　　</a:t>
            </a:r>
            <a:r>
              <a:rPr lang="ja-JP" altLang="en-US" sz="1400" u="sng" dirty="0"/>
              <a:t>プロフェッショナル人材戦略拠点において</a:t>
            </a:r>
            <a:r>
              <a:rPr lang="ja-JP" altLang="en-US" sz="1400" u="sng" dirty="0" smtClean="0"/>
              <a:t>、</a:t>
            </a:r>
            <a:r>
              <a:rPr lang="ja-JP" altLang="en-US" sz="1400" u="sng" dirty="0"/>
              <a:t>金融機関等との</a:t>
            </a:r>
            <a:r>
              <a:rPr lang="ja-JP" altLang="en-US" sz="1400" u="sng" dirty="0" smtClean="0"/>
              <a:t>連携を</a:t>
            </a:r>
            <a:r>
              <a:rPr lang="ja-JP" altLang="en-US" sz="1400" u="sng" dirty="0"/>
              <a:t>通じ、府内の中小企業に対して「攻めの経営」や事業承継への取組みなど、経営改善への意欲を</a:t>
            </a:r>
            <a:r>
              <a:rPr lang="ja-JP" altLang="en-US" sz="1400" u="sng" dirty="0" smtClean="0"/>
              <a:t>喚起</a:t>
            </a:r>
            <a:r>
              <a:rPr lang="ja-JP" altLang="en-US" sz="1400" u="sng" dirty="0"/>
              <a:t>するとともに</a:t>
            </a:r>
            <a:r>
              <a:rPr lang="ja-JP" altLang="en-US" sz="1400" u="sng" dirty="0" smtClean="0"/>
              <a:t>、</a:t>
            </a:r>
            <a:r>
              <a:rPr lang="ja-JP" altLang="en-US" sz="1400" u="sng" dirty="0"/>
              <a:t>プロフェッショナル人材の活用による経営革新の実現を、企業訪問等を通じて経営者に促していく。これらの取組みにより掘り起こされた人材ニーズを人材紹介会社を通じて民間ビジネスベースでマッチングを進めていき、中小企業の成長戦略の実現を図っていく</a:t>
            </a:r>
            <a:r>
              <a:rPr lang="ja-JP" altLang="en-US" sz="1400" u="sng" dirty="0" smtClean="0"/>
              <a:t>。</a:t>
            </a:r>
            <a:endParaRPr lang="en-US" altLang="ja-JP" sz="1400" u="sng" dirty="0"/>
          </a:p>
          <a:p>
            <a:pPr marL="180000" indent="-457200" algn="r"/>
            <a:r>
              <a:rPr lang="en-US" altLang="ja-JP" sz="1100" u="sng" dirty="0"/>
              <a:t>※</a:t>
            </a:r>
            <a:r>
              <a:rPr lang="ja-JP" altLang="en-US" sz="1100" u="sng" dirty="0"/>
              <a:t>　地方</a:t>
            </a:r>
            <a:r>
              <a:rPr lang="ja-JP" altLang="en-US" sz="1100" u="sng" dirty="0" smtClean="0"/>
              <a:t>創生加速化</a:t>
            </a:r>
            <a:r>
              <a:rPr lang="ja-JP" altLang="en-US" sz="1100" u="sng" dirty="0"/>
              <a:t>交付</a:t>
            </a:r>
            <a:r>
              <a:rPr lang="ja-JP" altLang="en-US" sz="1100" u="sng" dirty="0" smtClean="0"/>
              <a:t>金（</a:t>
            </a:r>
            <a:r>
              <a:rPr lang="en-US" altLang="ja-JP" sz="1100" u="sng" dirty="0"/>
              <a:t>H28</a:t>
            </a:r>
            <a:r>
              <a:rPr lang="ja-JP" altLang="en-US" sz="1100" u="sng" dirty="0"/>
              <a:t>年度）</a:t>
            </a:r>
            <a:r>
              <a:rPr lang="ja-JP" altLang="en-US" sz="1400" dirty="0"/>
              <a:t>　　</a:t>
            </a:r>
            <a:endParaRPr lang="en-US" altLang="ja-JP" sz="1400" dirty="0"/>
          </a:p>
        </p:txBody>
      </p:sp>
      <p:sp>
        <p:nvSpPr>
          <p:cNvPr id="19" name="正方形/長方形 18"/>
          <p:cNvSpPr/>
          <p:nvPr/>
        </p:nvSpPr>
        <p:spPr>
          <a:xfrm>
            <a:off x="179512" y="1218809"/>
            <a:ext cx="8460940" cy="307777"/>
          </a:xfrm>
          <a:prstGeom prst="rect">
            <a:avLst/>
          </a:prstGeom>
        </p:spPr>
        <p:txBody>
          <a:bodyPr wrap="square">
            <a:spAutoFit/>
          </a:bodyPr>
          <a:lstStyle/>
          <a:p>
            <a:pPr marL="180000" indent="-457200"/>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（１）産業の創出・振興</a:t>
            </a:r>
            <a:endParaRPr lang="en-US" altLang="ja-JP" sz="1400"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正方形/長方形 15"/>
          <p:cNvSpPr/>
          <p:nvPr/>
        </p:nvSpPr>
        <p:spPr>
          <a:xfrm>
            <a:off x="773578" y="2501588"/>
            <a:ext cx="7992889" cy="537166"/>
          </a:xfrm>
          <a:prstGeom prst="rect">
            <a:avLst/>
          </a:prstGeom>
          <a:ln>
            <a:prstDash val="sysDot"/>
          </a:ln>
        </p:spPr>
        <p:style>
          <a:lnRef idx="2">
            <a:schemeClr val="dk1"/>
          </a:lnRef>
          <a:fillRef idx="1">
            <a:schemeClr val="lt1"/>
          </a:fillRef>
          <a:effectRef idx="0">
            <a:schemeClr val="dk1"/>
          </a:effectRef>
          <a:fontRef idx="minor">
            <a:schemeClr val="dk1"/>
          </a:fontRef>
        </p:style>
        <p:txBody>
          <a:bodyPr rtlCol="0" anchor="ctr"/>
          <a:lstStyle/>
          <a:p>
            <a:pPr marL="396000" indent="-457200"/>
            <a:r>
              <a:rPr kumimoji="1" lang="en-US" altLang="ja-JP" sz="1200" dirty="0" smtClean="0">
                <a:solidFill>
                  <a:schemeClr val="tx1"/>
                </a:solidFill>
              </a:rPr>
              <a:t>KPI</a:t>
            </a:r>
            <a:r>
              <a:rPr lang="ja-JP" altLang="en-US" sz="1200" dirty="0" smtClean="0">
                <a:solidFill>
                  <a:schemeClr val="tx1"/>
                </a:solidFill>
              </a:rPr>
              <a:t>：</a:t>
            </a:r>
            <a:r>
              <a:rPr lang="en-US" altLang="ja-JP" sz="1200" dirty="0" smtClean="0">
                <a:solidFill>
                  <a:schemeClr val="tx1"/>
                </a:solidFill>
              </a:rPr>
              <a:t>UIJ</a:t>
            </a:r>
            <a:r>
              <a:rPr lang="ja-JP" altLang="en-US" sz="1200" dirty="0">
                <a:solidFill>
                  <a:schemeClr val="tx1"/>
                </a:solidFill>
              </a:rPr>
              <a:t>ターン就職者数：</a:t>
            </a:r>
            <a:r>
              <a:rPr lang="en-US" altLang="ja-JP" sz="1200" dirty="0">
                <a:solidFill>
                  <a:schemeClr val="tx1"/>
                </a:solidFill>
              </a:rPr>
              <a:t>60</a:t>
            </a:r>
            <a:r>
              <a:rPr lang="ja-JP" altLang="en-US" sz="1200" dirty="0">
                <a:solidFill>
                  <a:schemeClr val="tx1"/>
                </a:solidFill>
              </a:rPr>
              <a:t>人</a:t>
            </a:r>
            <a:r>
              <a:rPr lang="ja-JP" altLang="en-US" sz="1200" dirty="0" smtClean="0">
                <a:solidFill>
                  <a:schemeClr val="tx1"/>
                </a:solidFill>
              </a:rPr>
              <a:t>以上</a:t>
            </a:r>
            <a:endParaRPr lang="ja-JP" altLang="en-US" sz="1200" dirty="0">
              <a:solidFill>
                <a:schemeClr val="tx1"/>
              </a:solidFill>
            </a:endParaRPr>
          </a:p>
        </p:txBody>
      </p:sp>
      <p:sp>
        <p:nvSpPr>
          <p:cNvPr id="18" name="正方形/長方形 17"/>
          <p:cNvSpPr/>
          <p:nvPr/>
        </p:nvSpPr>
        <p:spPr>
          <a:xfrm>
            <a:off x="773579" y="4838954"/>
            <a:ext cx="7992888" cy="707888"/>
          </a:xfrm>
          <a:prstGeom prst="rect">
            <a:avLst/>
          </a:prstGeom>
          <a:ln>
            <a:prstDash val="sysDot"/>
          </a:ln>
        </p:spPr>
        <p:style>
          <a:lnRef idx="2">
            <a:schemeClr val="dk1"/>
          </a:lnRef>
          <a:fillRef idx="1">
            <a:schemeClr val="lt1"/>
          </a:fillRef>
          <a:effectRef idx="0">
            <a:schemeClr val="dk1"/>
          </a:effectRef>
          <a:fontRef idx="minor">
            <a:schemeClr val="dk1"/>
          </a:fontRef>
        </p:style>
        <p:txBody>
          <a:bodyPr rtlCol="0" anchor="ctr"/>
          <a:lstStyle/>
          <a:p>
            <a:pPr marL="396000" indent="-457200"/>
            <a:r>
              <a:rPr kumimoji="1" lang="en-US" altLang="ja-JP" sz="1200" dirty="0" smtClean="0">
                <a:solidFill>
                  <a:schemeClr val="tx1"/>
                </a:solidFill>
              </a:rPr>
              <a:t>KPI</a:t>
            </a:r>
            <a:r>
              <a:rPr lang="ja-JP" altLang="en-US" sz="1200" dirty="0">
                <a:solidFill>
                  <a:schemeClr val="tx1"/>
                </a:solidFill>
              </a:rPr>
              <a:t>：</a:t>
            </a:r>
            <a:r>
              <a:rPr lang="ja-JP" altLang="en-US" sz="1200" u="sng" dirty="0">
                <a:solidFill>
                  <a:schemeClr val="tx1"/>
                </a:solidFill>
              </a:rPr>
              <a:t>府内中小企業等とプロフェッショナル人材とのマッチング成約</a:t>
            </a:r>
            <a:r>
              <a:rPr lang="ja-JP" altLang="en-US" sz="1200" u="sng" dirty="0" smtClean="0">
                <a:solidFill>
                  <a:schemeClr val="tx1"/>
                </a:solidFill>
              </a:rPr>
              <a:t>件数：</a:t>
            </a:r>
            <a:r>
              <a:rPr lang="en-US" altLang="ja-JP" sz="1200" u="sng" dirty="0" smtClean="0">
                <a:solidFill>
                  <a:schemeClr val="tx1"/>
                </a:solidFill>
              </a:rPr>
              <a:t>25</a:t>
            </a:r>
            <a:r>
              <a:rPr lang="ja-JP" altLang="en-US" sz="1200" u="sng" dirty="0" smtClean="0">
                <a:solidFill>
                  <a:schemeClr val="tx1"/>
                </a:solidFill>
              </a:rPr>
              <a:t>件 </a:t>
            </a:r>
            <a:r>
              <a:rPr lang="en-US" altLang="ja-JP" sz="1200" u="sng" dirty="0" smtClean="0">
                <a:solidFill>
                  <a:schemeClr val="tx1"/>
                </a:solidFill>
              </a:rPr>
              <a:t>【H30.3】</a:t>
            </a:r>
          </a:p>
          <a:p>
            <a:pPr marL="396000" indent="-457200"/>
            <a:r>
              <a:rPr lang="ja-JP" altLang="en-US" sz="1200" dirty="0" smtClean="0">
                <a:solidFill>
                  <a:schemeClr val="tx1"/>
                </a:solidFill>
              </a:rPr>
              <a:t>　　　　</a:t>
            </a:r>
            <a:r>
              <a:rPr lang="ja-JP" altLang="en-US" sz="1200" u="sng" dirty="0">
                <a:solidFill>
                  <a:schemeClr val="tx1"/>
                </a:solidFill>
              </a:rPr>
              <a:t>中小企業経営者等とのプロフェッショナル人材ニーズにかかる相談</a:t>
            </a:r>
            <a:r>
              <a:rPr lang="ja-JP" altLang="en-US" sz="1200" u="sng" dirty="0" smtClean="0">
                <a:solidFill>
                  <a:schemeClr val="tx1"/>
                </a:solidFill>
              </a:rPr>
              <a:t>件数（新規）：</a:t>
            </a:r>
            <a:r>
              <a:rPr lang="en-US" altLang="ja-JP" sz="1200" u="sng" dirty="0" smtClean="0">
                <a:solidFill>
                  <a:schemeClr val="tx1"/>
                </a:solidFill>
              </a:rPr>
              <a:t>200</a:t>
            </a:r>
            <a:r>
              <a:rPr lang="ja-JP" altLang="en-US" sz="1200" u="sng" dirty="0" smtClean="0">
                <a:solidFill>
                  <a:schemeClr val="tx1"/>
                </a:solidFill>
              </a:rPr>
              <a:t>件 </a:t>
            </a:r>
            <a:r>
              <a:rPr lang="en-US" altLang="ja-JP" sz="1200" u="sng" dirty="0" smtClean="0">
                <a:solidFill>
                  <a:schemeClr val="tx1"/>
                </a:solidFill>
              </a:rPr>
              <a:t>【H30.3】</a:t>
            </a:r>
          </a:p>
          <a:p>
            <a:pPr marL="396000" indent="-457200"/>
            <a:r>
              <a:rPr lang="ja-JP" altLang="en-US" sz="1200" dirty="0">
                <a:solidFill>
                  <a:schemeClr val="tx1"/>
                </a:solidFill>
              </a:rPr>
              <a:t>　　　　</a:t>
            </a:r>
            <a:r>
              <a:rPr lang="ja-JP" altLang="en-US" sz="1200" u="sng" dirty="0">
                <a:solidFill>
                  <a:schemeClr val="tx1"/>
                </a:solidFill>
              </a:rPr>
              <a:t>中小企業経営者向けセミナー参加</a:t>
            </a:r>
            <a:r>
              <a:rPr lang="ja-JP" altLang="en-US" sz="1200" u="sng" dirty="0" smtClean="0">
                <a:solidFill>
                  <a:schemeClr val="tx1"/>
                </a:solidFill>
              </a:rPr>
              <a:t>企業数：</a:t>
            </a:r>
            <a:r>
              <a:rPr lang="en-US" altLang="ja-JP" sz="1200" u="sng" dirty="0" smtClean="0">
                <a:solidFill>
                  <a:schemeClr val="tx1"/>
                </a:solidFill>
              </a:rPr>
              <a:t>150</a:t>
            </a:r>
            <a:r>
              <a:rPr lang="ja-JP" altLang="en-US" sz="1200" u="sng" dirty="0" smtClean="0">
                <a:solidFill>
                  <a:schemeClr val="tx1"/>
                </a:solidFill>
              </a:rPr>
              <a:t>企業 </a:t>
            </a:r>
            <a:r>
              <a:rPr lang="en-US" altLang="ja-JP" sz="1200" u="sng" dirty="0" smtClean="0">
                <a:solidFill>
                  <a:schemeClr val="tx1"/>
                </a:solidFill>
              </a:rPr>
              <a:t>【H30.3】</a:t>
            </a:r>
            <a:endParaRPr lang="ja-JP" altLang="en-US" sz="1200" u="sng" dirty="0" smtClean="0">
              <a:solidFill>
                <a:schemeClr val="tx1"/>
              </a:solidFill>
            </a:endParaRPr>
          </a:p>
        </p:txBody>
      </p:sp>
      <p:sp>
        <p:nvSpPr>
          <p:cNvPr id="20" name="正方形/長方形 19"/>
          <p:cNvSpPr/>
          <p:nvPr/>
        </p:nvSpPr>
        <p:spPr>
          <a:xfrm>
            <a:off x="8432528" y="6531142"/>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fld id="{CECF20B3-C62F-47A6-B890-1989420F1FDB}" type="slidenum">
              <a:rPr lang="ja-JP" altLang="en-US">
                <a:solidFill>
                  <a:schemeClr val="tx1"/>
                </a:solidFill>
              </a:rPr>
              <a:pPr algn="ctr"/>
              <a:t>8</a:t>
            </a:fld>
            <a:endParaRPr lang="ja-JP" altLang="en-US" dirty="0">
              <a:solidFill>
                <a:schemeClr val="tx1"/>
              </a:solidFill>
            </a:endParaRPr>
          </a:p>
        </p:txBody>
      </p:sp>
    </p:spTree>
    <p:extLst>
      <p:ext uri="{BB962C8B-B14F-4D97-AF65-F5344CB8AC3E}">
        <p14:creationId xmlns:p14="http://schemas.microsoft.com/office/powerpoint/2010/main" val="1432452052"/>
      </p:ext>
    </p:extLst>
  </p:cSld>
  <p:clrMapOvr>
    <a:masterClrMapping/>
  </p:clrMapOvr>
</p:sld>
</file>

<file path=ppt/theme/theme1.xml><?xml version="1.0" encoding="utf-8"?>
<a:theme xmlns:a="http://schemas.openxmlformats.org/drawingml/2006/main" name="Office ​​テーマ">
  <a:themeElements>
    <a:clrScheme name="メトロ">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ユーザー定義 1">
      <a:majorFont>
        <a:latin typeface="Meiryo UI"/>
        <a:ea typeface="Meiryo UI"/>
        <a:cs typeface=""/>
      </a:majorFont>
      <a:minorFont>
        <a:latin typeface="Meiryo UI"/>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12785</TotalTime>
  <Words>648</Words>
  <Application>Microsoft Office PowerPoint</Application>
  <PresentationFormat>画面に合わせる (4:3)</PresentationFormat>
  <Paragraphs>212</Paragraphs>
  <Slides>14</Slides>
  <Notes>0</Notes>
  <HiddenSlides>0</HiddenSlides>
  <MMClips>0</MMClips>
  <ScaleCrop>false</ScaleCrop>
  <HeadingPairs>
    <vt:vector size="4" baseType="variant">
      <vt:variant>
        <vt:lpstr>テーマ</vt:lpstr>
      </vt:variant>
      <vt:variant>
        <vt:i4>1</vt:i4>
      </vt:variant>
      <vt:variant>
        <vt:lpstr>スライド タイトル</vt:lpstr>
      </vt:variant>
      <vt:variant>
        <vt:i4>14</vt:i4>
      </vt:variant>
    </vt:vector>
  </HeadingPairs>
  <TitlesOfParts>
    <vt:vector size="15" baseType="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HOSTNAME</dc:creator>
  <cp:lastModifiedBy>HOSTNAME</cp:lastModifiedBy>
  <cp:revision>1041</cp:revision>
  <cp:lastPrinted>2017-07-11T09:15:57Z</cp:lastPrinted>
  <dcterms:created xsi:type="dcterms:W3CDTF">2015-04-22T03:25:50Z</dcterms:created>
  <dcterms:modified xsi:type="dcterms:W3CDTF">2017-07-13T06:28:19Z</dcterms:modified>
</cp:coreProperties>
</file>