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27" r:id="rId5"/>
    <p:sldId id="328" r:id="rId6"/>
    <p:sldId id="262" r:id="rId7"/>
    <p:sldId id="333" r:id="rId8"/>
    <p:sldId id="334" r:id="rId9"/>
    <p:sldId id="319" r:id="rId10"/>
    <p:sldId id="307" r:id="rId11"/>
    <p:sldId id="308" r:id="rId12"/>
    <p:sldId id="309" r:id="rId13"/>
    <p:sldId id="312" r:id="rId14"/>
    <p:sldId id="315" r:id="rId15"/>
    <p:sldId id="317" r:id="rId16"/>
    <p:sldId id="335" r:id="rId17"/>
    <p:sldId id="316" r:id="rId18"/>
    <p:sldId id="329" r:id="rId19"/>
    <p:sldId id="314" r:id="rId20"/>
    <p:sldId id="320" r:id="rId21"/>
    <p:sldId id="326" r:id="rId22"/>
    <p:sldId id="301" r:id="rId23"/>
    <p:sldId id="302" r:id="rId24"/>
    <p:sldId id="303" r:id="rId25"/>
    <p:sldId id="321" r:id="rId26"/>
    <p:sldId id="330" r:id="rId27"/>
    <p:sldId id="336" r:id="rId28"/>
    <p:sldId id="337" r:id="rId2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85" autoAdjust="0"/>
    <p:restoredTop sz="90283" autoAdjust="0"/>
  </p:normalViewPr>
  <p:slideViewPr>
    <p:cSldViewPr>
      <p:cViewPr varScale="1">
        <p:scale>
          <a:sx n="67" d="100"/>
          <a:sy n="67" d="100"/>
        </p:scale>
        <p:origin x="172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19.126.23\kikaku\10&#35336;&#30011;&#12464;&#12523;&#12540;&#12503;&#65288;23.7.12&#65374;&#65289;\14&#35611;&#28436;&#36039;&#26009;&#12539;&#36039;&#26009;&#25552;&#20379;&#31561;\260625_&#20013;&#22533;&#32887;&#21729;&#30740;&#20462;&#65288;&#37117;&#24066;&#25972;&#20633;&#37096;&#65289;\&#20316;&#26989;&#12501;&#12457;&#12523;&#12480;\&#12467;&#12500;&#12540;&#9733;&#22899;&#24615;M&#23383;&#12459;&#12540;&#12502;&#12464;&#12521;&#12501;20120228.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37769682871811"/>
          <c:y val="0.15137048469419959"/>
          <c:w val="0.8474683040780866"/>
          <c:h val="0.61692666916917627"/>
        </c:manualLayout>
      </c:layout>
      <c:lineChart>
        <c:grouping val="standard"/>
        <c:varyColors val="0"/>
        <c:ser>
          <c:idx val="0"/>
          <c:order val="0"/>
          <c:tx>
            <c:strRef>
              <c:f>[コピー★女性M字カーブグラフ20120228.xls]人口!$D$2</c:f>
              <c:strCache>
                <c:ptCount val="1"/>
                <c:pt idx="0">
                  <c:v>年少人口</c:v>
                </c:pt>
              </c:strCache>
            </c:strRef>
          </c:tx>
          <c:spPr>
            <a:ln w="25400">
              <a:solidFill>
                <a:srgbClr val="008000"/>
              </a:solidFill>
            </a:ln>
          </c:spPr>
          <c:marker>
            <c:symbol val="diamond"/>
            <c:size val="5"/>
            <c:spPr>
              <a:solidFill>
                <a:srgbClr val="008000"/>
              </a:solidFill>
              <a:ln>
                <a:solidFill>
                  <a:srgbClr val="008000"/>
                </a:solidFill>
              </a:ln>
            </c:spPr>
          </c:marker>
          <c:dPt>
            <c:idx val="10"/>
            <c:bubble3D val="0"/>
            <c:spPr>
              <a:ln w="25400">
                <a:solidFill>
                  <a:srgbClr val="008000"/>
                </a:solidFill>
                <a:prstDash val="sysDash"/>
              </a:ln>
            </c:spPr>
            <c:extLst>
              <c:ext xmlns:c16="http://schemas.microsoft.com/office/drawing/2014/chart" uri="{C3380CC4-5D6E-409C-BE32-E72D297353CC}">
                <c16:uniqueId val="{00000001-9EA8-4144-8574-7B3C2C2001CE}"/>
              </c:ext>
            </c:extLst>
          </c:dPt>
          <c:dPt>
            <c:idx val="11"/>
            <c:bubble3D val="0"/>
            <c:spPr>
              <a:ln w="25400">
                <a:solidFill>
                  <a:srgbClr val="008000"/>
                </a:solidFill>
                <a:prstDash val="sysDash"/>
              </a:ln>
            </c:spPr>
            <c:extLst>
              <c:ext xmlns:c16="http://schemas.microsoft.com/office/drawing/2014/chart" uri="{C3380CC4-5D6E-409C-BE32-E72D297353CC}">
                <c16:uniqueId val="{00000003-9EA8-4144-8574-7B3C2C2001CE}"/>
              </c:ext>
            </c:extLst>
          </c:dPt>
          <c:dPt>
            <c:idx val="12"/>
            <c:bubble3D val="0"/>
            <c:spPr>
              <a:ln w="25400">
                <a:solidFill>
                  <a:srgbClr val="008000"/>
                </a:solidFill>
                <a:prstDash val="sysDash"/>
              </a:ln>
            </c:spPr>
            <c:extLst>
              <c:ext xmlns:c16="http://schemas.microsoft.com/office/drawing/2014/chart" uri="{C3380CC4-5D6E-409C-BE32-E72D297353CC}">
                <c16:uniqueId val="{00000005-9EA8-4144-8574-7B3C2C2001CE}"/>
              </c:ext>
            </c:extLst>
          </c:dPt>
          <c:dPt>
            <c:idx val="13"/>
            <c:bubble3D val="0"/>
            <c:spPr>
              <a:ln w="25400">
                <a:solidFill>
                  <a:srgbClr val="008000"/>
                </a:solidFill>
                <a:prstDash val="sysDash"/>
              </a:ln>
            </c:spPr>
            <c:extLst>
              <c:ext xmlns:c16="http://schemas.microsoft.com/office/drawing/2014/chart" uri="{C3380CC4-5D6E-409C-BE32-E72D297353CC}">
                <c16:uniqueId val="{00000007-9EA8-4144-8574-7B3C2C2001CE}"/>
              </c:ext>
            </c:extLst>
          </c:dPt>
          <c:dPt>
            <c:idx val="14"/>
            <c:bubble3D val="0"/>
            <c:spPr>
              <a:ln w="25400">
                <a:solidFill>
                  <a:srgbClr val="008000"/>
                </a:solidFill>
                <a:prstDash val="sysDash"/>
              </a:ln>
            </c:spPr>
            <c:extLst>
              <c:ext xmlns:c16="http://schemas.microsoft.com/office/drawing/2014/chart" uri="{C3380CC4-5D6E-409C-BE32-E72D297353CC}">
                <c16:uniqueId val="{00000009-9EA8-4144-8574-7B3C2C2001CE}"/>
              </c:ext>
            </c:extLst>
          </c:dPt>
          <c:dPt>
            <c:idx val="15"/>
            <c:bubble3D val="0"/>
            <c:spPr>
              <a:ln w="25400">
                <a:solidFill>
                  <a:srgbClr val="008000"/>
                </a:solidFill>
                <a:prstDash val="sysDash"/>
              </a:ln>
            </c:spPr>
            <c:extLst>
              <c:ext xmlns:c16="http://schemas.microsoft.com/office/drawing/2014/chart" uri="{C3380CC4-5D6E-409C-BE32-E72D297353CC}">
                <c16:uniqueId val="{0000000B-9EA8-4144-8574-7B3C2C2001CE}"/>
              </c:ext>
            </c:extLst>
          </c:dPt>
          <c:dLbls>
            <c:dLbl>
              <c:idx val="7"/>
              <c:layout>
                <c:manualLayout>
                  <c:x val="-2.6361325253191518E-2"/>
                  <c:y val="3.3091516941985151E-2"/>
                </c:manualLayout>
              </c:layout>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EA8-4144-8574-7B3C2C2001CE}"/>
                </c:ext>
              </c:extLst>
            </c:dLbl>
            <c:dLbl>
              <c:idx val="8"/>
              <c:layout>
                <c:manualLayout>
                  <c:x val="-2.4616124555111238E-2"/>
                  <c:y val="3.3091516941985151E-2"/>
                </c:manualLayout>
              </c:layout>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EA8-4144-8574-7B3C2C2001CE}"/>
                </c:ext>
              </c:extLst>
            </c:dLbl>
            <c:dLbl>
              <c:idx val="9"/>
              <c:layout>
                <c:manualLayout>
                  <c:x val="-2.6361325253191518E-2"/>
                  <c:y val="2.9372316025480332E-2"/>
                </c:manualLayout>
              </c:layout>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EA8-4144-8574-7B3C2C2001CE}"/>
                </c:ext>
              </c:extLst>
            </c:dLbl>
            <c:dLbl>
              <c:idx val="10"/>
              <c:layout>
                <c:manualLayout>
                  <c:x val="-2.8106525951271798E-2"/>
                  <c:y val="4.0529918774994789E-2"/>
                </c:manualLayout>
              </c:layout>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A8-4144-8574-7B3C2C2001CE}"/>
                </c:ext>
              </c:extLst>
            </c:dLbl>
            <c:dLbl>
              <c:idx val="11"/>
              <c:layout>
                <c:manualLayout>
                  <c:x val="-2.3682373472949388E-2"/>
                  <c:y val="3.6810717858489966E-2"/>
                </c:manualLayout>
              </c:layout>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A8-4144-8574-7B3C2C2001CE}"/>
                </c:ext>
              </c:extLst>
            </c:dLbl>
            <c:dLbl>
              <c:idx val="12"/>
              <c:layout>
                <c:manualLayout>
                  <c:x val="-2.3682352228852722E-2"/>
                  <c:y val="3.7568347266494113E-2"/>
                </c:manualLayout>
              </c:layout>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EA8-4144-8574-7B3C2C2001CE}"/>
                </c:ext>
              </c:extLst>
            </c:dLbl>
            <c:dLbl>
              <c:idx val="13"/>
              <c:layout>
                <c:manualLayout>
                  <c:x val="-2.9133212989273231E-2"/>
                  <c:y val="3.4675532523935973E-2"/>
                </c:manualLayout>
              </c:layout>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A8-4144-8574-7B3C2C2001CE}"/>
                </c:ext>
              </c:extLst>
            </c:dLbl>
            <c:dLbl>
              <c:idx val="14"/>
              <c:layout>
                <c:manualLayout>
                  <c:x val="-3.1858731374597639E-2"/>
                  <c:y val="2.7925864655447226E-2"/>
                </c:manualLayout>
              </c:layout>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EA8-4144-8574-7B3C2C2001CE}"/>
                </c:ext>
              </c:extLst>
            </c:dLbl>
            <c:dLbl>
              <c:idx val="15"/>
              <c:layout>
                <c:manualLayout>
                  <c:x val="-3.485900172630832E-2"/>
                  <c:y val="2.7925864655447226E-2"/>
                </c:manualLayout>
              </c:layout>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EA8-4144-8574-7B3C2C2001CE}"/>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[コピー★女性M字カーブグラフ20120228.xls]人口!$A$3:$B$18</c:f>
              <c:multiLvlStrCache>
                <c:ptCount val="16"/>
                <c:lvl>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lvl>
                <c:lvl>
                  <c:pt idx="0">
                    <c:v>S40</c:v>
                  </c:pt>
                  <c:pt idx="1">
                    <c:v>45</c:v>
                  </c:pt>
                  <c:pt idx="2">
                    <c:v>50</c:v>
                  </c:pt>
                  <c:pt idx="3">
                    <c:v>55</c:v>
                  </c:pt>
                  <c:pt idx="4">
                    <c:v>60</c:v>
                  </c:pt>
                  <c:pt idx="5">
                    <c:v>H2</c:v>
                  </c:pt>
                  <c:pt idx="6">
                    <c:v>7</c:v>
                  </c:pt>
                  <c:pt idx="7">
                    <c:v>12</c:v>
                  </c:pt>
                  <c:pt idx="8">
                    <c:v>17</c:v>
                  </c:pt>
                  <c:pt idx="9">
                    <c:v>22</c:v>
                  </c:pt>
                  <c:pt idx="10">
                    <c:v>27</c:v>
                  </c:pt>
                  <c:pt idx="11">
                    <c:v>32</c:v>
                  </c:pt>
                  <c:pt idx="12">
                    <c:v>37</c:v>
                  </c:pt>
                  <c:pt idx="13">
                    <c:v>42</c:v>
                  </c:pt>
                  <c:pt idx="14">
                    <c:v>47</c:v>
                  </c:pt>
                  <c:pt idx="15">
                    <c:v>52</c:v>
                  </c:pt>
                </c:lvl>
              </c:multiLvlStrCache>
            </c:multiLvlStrRef>
          </c:cat>
          <c:val>
            <c:numRef>
              <c:f>[コピー★女性M字カーブグラフ20120228.xls]人口!$D$3:$D$18</c:f>
              <c:numCache>
                <c:formatCode>General</c:formatCode>
                <c:ptCount val="16"/>
                <c:pt idx="0">
                  <c:v>153</c:v>
                </c:pt>
                <c:pt idx="1">
                  <c:v>182</c:v>
                </c:pt>
                <c:pt idx="2">
                  <c:v>212</c:v>
                </c:pt>
                <c:pt idx="3">
                  <c:v>207</c:v>
                </c:pt>
                <c:pt idx="4">
                  <c:v>185</c:v>
                </c:pt>
                <c:pt idx="5">
                  <c:v>150</c:v>
                </c:pt>
                <c:pt idx="6">
                  <c:v>132</c:v>
                </c:pt>
                <c:pt idx="7">
                  <c:v>125</c:v>
                </c:pt>
                <c:pt idx="8">
                  <c:v>121</c:v>
                </c:pt>
                <c:pt idx="9">
                  <c:v>117</c:v>
                </c:pt>
                <c:pt idx="10">
                  <c:v>110</c:v>
                </c:pt>
                <c:pt idx="11">
                  <c:v>101</c:v>
                </c:pt>
                <c:pt idx="12">
                  <c:v>91</c:v>
                </c:pt>
                <c:pt idx="13">
                  <c:v>82</c:v>
                </c:pt>
                <c:pt idx="14">
                  <c:v>76</c:v>
                </c:pt>
                <c:pt idx="15">
                  <c:v>72</c:v>
                </c:pt>
              </c:numCache>
            </c:numRef>
          </c:val>
          <c:smooth val="0"/>
          <c:extLst>
            <c:ext xmlns:c16="http://schemas.microsoft.com/office/drawing/2014/chart" uri="{C3380CC4-5D6E-409C-BE32-E72D297353CC}">
              <c16:uniqueId val="{0000000F-9EA8-4144-8574-7B3C2C2001CE}"/>
            </c:ext>
          </c:extLst>
        </c:ser>
        <c:ser>
          <c:idx val="1"/>
          <c:order val="1"/>
          <c:tx>
            <c:strRef>
              <c:f>[コピー★女性M字カーブグラフ20120228.xls]人口!$E$2</c:f>
              <c:strCache>
                <c:ptCount val="1"/>
                <c:pt idx="0">
                  <c:v>生産年齢人口</c:v>
                </c:pt>
              </c:strCache>
            </c:strRef>
          </c:tx>
          <c:spPr>
            <a:ln w="25400">
              <a:solidFill>
                <a:srgbClr val="FF0000"/>
              </a:solidFill>
            </a:ln>
          </c:spPr>
          <c:marker>
            <c:symbol val="circle"/>
            <c:size val="7"/>
            <c:spPr>
              <a:solidFill>
                <a:srgbClr val="FF0000"/>
              </a:solidFill>
              <a:ln>
                <a:solidFill>
                  <a:srgbClr val="FF0000"/>
                </a:solidFill>
              </a:ln>
            </c:spPr>
          </c:marker>
          <c:dPt>
            <c:idx val="10"/>
            <c:bubble3D val="0"/>
            <c:spPr>
              <a:ln w="25400">
                <a:solidFill>
                  <a:srgbClr val="FF0000"/>
                </a:solidFill>
                <a:prstDash val="sysDash"/>
              </a:ln>
            </c:spPr>
            <c:extLst>
              <c:ext xmlns:c16="http://schemas.microsoft.com/office/drawing/2014/chart" uri="{C3380CC4-5D6E-409C-BE32-E72D297353CC}">
                <c16:uniqueId val="{00000011-9EA8-4144-8574-7B3C2C2001CE}"/>
              </c:ext>
            </c:extLst>
          </c:dPt>
          <c:dPt>
            <c:idx val="11"/>
            <c:bubble3D val="0"/>
            <c:spPr>
              <a:ln w="25400">
                <a:solidFill>
                  <a:srgbClr val="FF0000"/>
                </a:solidFill>
                <a:prstDash val="sysDash"/>
              </a:ln>
            </c:spPr>
            <c:extLst>
              <c:ext xmlns:c16="http://schemas.microsoft.com/office/drawing/2014/chart" uri="{C3380CC4-5D6E-409C-BE32-E72D297353CC}">
                <c16:uniqueId val="{00000013-9EA8-4144-8574-7B3C2C2001CE}"/>
              </c:ext>
            </c:extLst>
          </c:dPt>
          <c:dPt>
            <c:idx val="12"/>
            <c:bubble3D val="0"/>
            <c:spPr>
              <a:ln w="25400">
                <a:solidFill>
                  <a:srgbClr val="FF0000"/>
                </a:solidFill>
                <a:prstDash val="sysDash"/>
              </a:ln>
            </c:spPr>
            <c:extLst>
              <c:ext xmlns:c16="http://schemas.microsoft.com/office/drawing/2014/chart" uri="{C3380CC4-5D6E-409C-BE32-E72D297353CC}">
                <c16:uniqueId val="{00000015-9EA8-4144-8574-7B3C2C2001CE}"/>
              </c:ext>
            </c:extLst>
          </c:dPt>
          <c:dPt>
            <c:idx val="13"/>
            <c:bubble3D val="0"/>
            <c:spPr>
              <a:ln w="25400">
                <a:solidFill>
                  <a:srgbClr val="FF0000"/>
                </a:solidFill>
                <a:prstDash val="sysDash"/>
              </a:ln>
            </c:spPr>
            <c:extLst>
              <c:ext xmlns:c16="http://schemas.microsoft.com/office/drawing/2014/chart" uri="{C3380CC4-5D6E-409C-BE32-E72D297353CC}">
                <c16:uniqueId val="{00000017-9EA8-4144-8574-7B3C2C2001CE}"/>
              </c:ext>
            </c:extLst>
          </c:dPt>
          <c:dPt>
            <c:idx val="14"/>
            <c:bubble3D val="0"/>
            <c:spPr>
              <a:ln w="25400">
                <a:solidFill>
                  <a:srgbClr val="FF0000"/>
                </a:solidFill>
                <a:prstDash val="sysDash"/>
              </a:ln>
            </c:spPr>
            <c:extLst>
              <c:ext xmlns:c16="http://schemas.microsoft.com/office/drawing/2014/chart" uri="{C3380CC4-5D6E-409C-BE32-E72D297353CC}">
                <c16:uniqueId val="{00000019-9EA8-4144-8574-7B3C2C2001CE}"/>
              </c:ext>
            </c:extLst>
          </c:dPt>
          <c:dPt>
            <c:idx val="15"/>
            <c:bubble3D val="0"/>
            <c:spPr>
              <a:ln w="25400">
                <a:solidFill>
                  <a:srgbClr val="FF0000"/>
                </a:solidFill>
                <a:prstDash val="sysDash"/>
              </a:ln>
            </c:spPr>
            <c:extLst>
              <c:ext xmlns:c16="http://schemas.microsoft.com/office/drawing/2014/chart" uri="{C3380CC4-5D6E-409C-BE32-E72D297353CC}">
                <c16:uniqueId val="{0000001B-9EA8-4144-8574-7B3C2C2001CE}"/>
              </c:ext>
            </c:extLst>
          </c:dPt>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[コピー★女性M字カーブグラフ20120228.xls]人口!$A$3:$B$18</c:f>
              <c:multiLvlStrCache>
                <c:ptCount val="16"/>
                <c:lvl>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lvl>
                <c:lvl>
                  <c:pt idx="0">
                    <c:v>S40</c:v>
                  </c:pt>
                  <c:pt idx="1">
                    <c:v>45</c:v>
                  </c:pt>
                  <c:pt idx="2">
                    <c:v>50</c:v>
                  </c:pt>
                  <c:pt idx="3">
                    <c:v>55</c:v>
                  </c:pt>
                  <c:pt idx="4">
                    <c:v>60</c:v>
                  </c:pt>
                  <c:pt idx="5">
                    <c:v>H2</c:v>
                  </c:pt>
                  <c:pt idx="6">
                    <c:v>7</c:v>
                  </c:pt>
                  <c:pt idx="7">
                    <c:v>12</c:v>
                  </c:pt>
                  <c:pt idx="8">
                    <c:v>17</c:v>
                  </c:pt>
                  <c:pt idx="9">
                    <c:v>22</c:v>
                  </c:pt>
                  <c:pt idx="10">
                    <c:v>27</c:v>
                  </c:pt>
                  <c:pt idx="11">
                    <c:v>32</c:v>
                  </c:pt>
                  <c:pt idx="12">
                    <c:v>37</c:v>
                  </c:pt>
                  <c:pt idx="13">
                    <c:v>42</c:v>
                  </c:pt>
                  <c:pt idx="14">
                    <c:v>47</c:v>
                  </c:pt>
                  <c:pt idx="15">
                    <c:v>52</c:v>
                  </c:pt>
                </c:lvl>
              </c:multiLvlStrCache>
            </c:multiLvlStrRef>
          </c:cat>
          <c:val>
            <c:numRef>
              <c:f>[コピー★女性M字カーブグラフ20120228.xls]人口!$E$3:$E$18</c:f>
              <c:numCache>
                <c:formatCode>General</c:formatCode>
                <c:ptCount val="16"/>
                <c:pt idx="0">
                  <c:v>483</c:v>
                </c:pt>
                <c:pt idx="1">
                  <c:v>541</c:v>
                </c:pt>
                <c:pt idx="2">
                  <c:v>565</c:v>
                </c:pt>
                <c:pt idx="3">
                  <c:v>578</c:v>
                </c:pt>
                <c:pt idx="4">
                  <c:v>609</c:v>
                </c:pt>
                <c:pt idx="5">
                  <c:v>635</c:v>
                </c:pt>
                <c:pt idx="6">
                  <c:v>641</c:v>
                </c:pt>
                <c:pt idx="7">
                  <c:v>622</c:v>
                </c:pt>
                <c:pt idx="8">
                  <c:v>591</c:v>
                </c:pt>
                <c:pt idx="9">
                  <c:v>565</c:v>
                </c:pt>
                <c:pt idx="10">
                  <c:v>539</c:v>
                </c:pt>
                <c:pt idx="11">
                  <c:v>522</c:v>
                </c:pt>
                <c:pt idx="12">
                  <c:v>510</c:v>
                </c:pt>
                <c:pt idx="13">
                  <c:v>488</c:v>
                </c:pt>
                <c:pt idx="14">
                  <c:v>453</c:v>
                </c:pt>
                <c:pt idx="15">
                  <c:v>409</c:v>
                </c:pt>
              </c:numCache>
            </c:numRef>
          </c:val>
          <c:smooth val="0"/>
          <c:extLst>
            <c:ext xmlns:c16="http://schemas.microsoft.com/office/drawing/2014/chart" uri="{C3380CC4-5D6E-409C-BE32-E72D297353CC}">
              <c16:uniqueId val="{0000001C-9EA8-4144-8574-7B3C2C2001CE}"/>
            </c:ext>
          </c:extLst>
        </c:ser>
        <c:ser>
          <c:idx val="2"/>
          <c:order val="2"/>
          <c:tx>
            <c:strRef>
              <c:f>[コピー★女性M字カーブグラフ20120228.xls]人口!$F$2</c:f>
              <c:strCache>
                <c:ptCount val="1"/>
                <c:pt idx="0">
                  <c:v>高齢者人口</c:v>
                </c:pt>
              </c:strCache>
            </c:strRef>
          </c:tx>
          <c:spPr>
            <a:ln w="25400">
              <a:solidFill>
                <a:srgbClr val="002060"/>
              </a:solidFill>
            </a:ln>
          </c:spPr>
          <c:marker>
            <c:symbol val="triangle"/>
            <c:size val="5"/>
            <c:spPr>
              <a:solidFill>
                <a:srgbClr val="002060"/>
              </a:solidFill>
              <a:ln>
                <a:solidFill>
                  <a:srgbClr val="002060"/>
                </a:solidFill>
              </a:ln>
            </c:spPr>
          </c:marker>
          <c:dPt>
            <c:idx val="10"/>
            <c:bubble3D val="0"/>
            <c:spPr>
              <a:ln w="25400">
                <a:solidFill>
                  <a:srgbClr val="002060"/>
                </a:solidFill>
                <a:prstDash val="sysDash"/>
              </a:ln>
            </c:spPr>
            <c:extLst>
              <c:ext xmlns:c16="http://schemas.microsoft.com/office/drawing/2014/chart" uri="{C3380CC4-5D6E-409C-BE32-E72D297353CC}">
                <c16:uniqueId val="{0000001E-9EA8-4144-8574-7B3C2C2001CE}"/>
              </c:ext>
            </c:extLst>
          </c:dPt>
          <c:dPt>
            <c:idx val="11"/>
            <c:bubble3D val="0"/>
            <c:spPr>
              <a:ln w="25400">
                <a:solidFill>
                  <a:srgbClr val="002060"/>
                </a:solidFill>
                <a:prstDash val="sysDash"/>
              </a:ln>
            </c:spPr>
            <c:extLst>
              <c:ext xmlns:c16="http://schemas.microsoft.com/office/drawing/2014/chart" uri="{C3380CC4-5D6E-409C-BE32-E72D297353CC}">
                <c16:uniqueId val="{00000020-9EA8-4144-8574-7B3C2C2001CE}"/>
              </c:ext>
            </c:extLst>
          </c:dPt>
          <c:dPt>
            <c:idx val="12"/>
            <c:bubble3D val="0"/>
            <c:spPr>
              <a:ln w="25400">
                <a:solidFill>
                  <a:srgbClr val="002060"/>
                </a:solidFill>
                <a:prstDash val="sysDash"/>
              </a:ln>
            </c:spPr>
            <c:extLst>
              <c:ext xmlns:c16="http://schemas.microsoft.com/office/drawing/2014/chart" uri="{C3380CC4-5D6E-409C-BE32-E72D297353CC}">
                <c16:uniqueId val="{00000022-9EA8-4144-8574-7B3C2C2001CE}"/>
              </c:ext>
            </c:extLst>
          </c:dPt>
          <c:dLbls>
            <c:dLbl>
              <c:idx val="0"/>
              <c:layout>
                <c:manualLayout>
                  <c:x val="-2.8411043022532126E-2"/>
                  <c:y val="-3.3332781432630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9EA8-4144-8574-7B3C2C2001CE}"/>
                </c:ext>
              </c:extLst>
            </c:dLbl>
            <c:dLbl>
              <c:idx val="1"/>
              <c:layout>
                <c:manualLayout>
                  <c:x val="-3.0646372922023244E-2"/>
                  <c:y val="-5.11024294280295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9EA8-4144-8574-7B3C2C2001CE}"/>
                </c:ext>
              </c:extLst>
            </c:dLbl>
            <c:dLbl>
              <c:idx val="4"/>
              <c:layout>
                <c:manualLayout>
                  <c:x val="-3.5117032721005526E-2"/>
                  <c:y val="-3.629438943186331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9EA8-4144-8574-7B3C2C2001CE}"/>
                </c:ext>
              </c:extLst>
            </c:dLbl>
            <c:dLbl>
              <c:idx val="5"/>
              <c:layout>
                <c:manualLayout>
                  <c:x val="-3.958769251998772E-2"/>
                  <c:y val="-2.44479574349303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EA8-4144-8574-7B3C2C2001CE}"/>
                </c:ext>
              </c:extLst>
            </c:dLbl>
            <c:dLbl>
              <c:idx val="6"/>
              <c:layout>
                <c:manualLayout>
                  <c:x val="-2.2870923857030961E-2"/>
                  <c:y val="4.0529918774994789E-2"/>
                </c:manualLayout>
              </c:layout>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EA8-4144-8574-7B3C2C2001CE}"/>
                </c:ext>
              </c:extLst>
            </c:dLbl>
            <c:dLbl>
              <c:idx val="7"/>
              <c:layout>
                <c:manualLayout>
                  <c:x val="-2.8106525951271798E-2"/>
                  <c:y val="-3.757330047160639E-2"/>
                </c:manualLayout>
              </c:layout>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9EA8-4144-8574-7B3C2C2001CE}"/>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[コピー★女性M字カーブグラフ20120228.xls]人口!$A$3:$B$18</c:f>
              <c:multiLvlStrCache>
                <c:ptCount val="16"/>
                <c:lvl>
                  <c:pt idx="0">
                    <c:v>1965</c:v>
                  </c:pt>
                  <c:pt idx="1">
                    <c:v>1970</c:v>
                  </c:pt>
                  <c:pt idx="2">
                    <c:v>1975</c:v>
                  </c:pt>
                  <c:pt idx="3">
                    <c:v>1980</c:v>
                  </c:pt>
                  <c:pt idx="4">
                    <c:v>1985</c:v>
                  </c:pt>
                  <c:pt idx="5">
                    <c:v>1990</c:v>
                  </c:pt>
                  <c:pt idx="6">
                    <c:v>1995</c:v>
                  </c:pt>
                  <c:pt idx="7">
                    <c:v>2000</c:v>
                  </c:pt>
                  <c:pt idx="8">
                    <c:v>2005</c:v>
                  </c:pt>
                  <c:pt idx="9">
                    <c:v>2010</c:v>
                  </c:pt>
                  <c:pt idx="10">
                    <c:v>2015</c:v>
                  </c:pt>
                  <c:pt idx="11">
                    <c:v>2020</c:v>
                  </c:pt>
                  <c:pt idx="12">
                    <c:v>2025</c:v>
                  </c:pt>
                  <c:pt idx="13">
                    <c:v>2030</c:v>
                  </c:pt>
                  <c:pt idx="14">
                    <c:v>2035</c:v>
                  </c:pt>
                  <c:pt idx="15">
                    <c:v>2040</c:v>
                  </c:pt>
                </c:lvl>
                <c:lvl>
                  <c:pt idx="0">
                    <c:v>S40</c:v>
                  </c:pt>
                  <c:pt idx="1">
                    <c:v>45</c:v>
                  </c:pt>
                  <c:pt idx="2">
                    <c:v>50</c:v>
                  </c:pt>
                  <c:pt idx="3">
                    <c:v>55</c:v>
                  </c:pt>
                  <c:pt idx="4">
                    <c:v>60</c:v>
                  </c:pt>
                  <c:pt idx="5">
                    <c:v>H2</c:v>
                  </c:pt>
                  <c:pt idx="6">
                    <c:v>7</c:v>
                  </c:pt>
                  <c:pt idx="7">
                    <c:v>12</c:v>
                  </c:pt>
                  <c:pt idx="8">
                    <c:v>17</c:v>
                  </c:pt>
                  <c:pt idx="9">
                    <c:v>22</c:v>
                  </c:pt>
                  <c:pt idx="10">
                    <c:v>27</c:v>
                  </c:pt>
                  <c:pt idx="11">
                    <c:v>32</c:v>
                  </c:pt>
                  <c:pt idx="12">
                    <c:v>37</c:v>
                  </c:pt>
                  <c:pt idx="13">
                    <c:v>42</c:v>
                  </c:pt>
                  <c:pt idx="14">
                    <c:v>47</c:v>
                  </c:pt>
                  <c:pt idx="15">
                    <c:v>52</c:v>
                  </c:pt>
                </c:lvl>
              </c:multiLvlStrCache>
            </c:multiLvlStrRef>
          </c:cat>
          <c:val>
            <c:numRef>
              <c:f>[コピー★女性M字カーブグラフ20120228.xls]人口!$F$3:$F$18</c:f>
              <c:numCache>
                <c:formatCode>General</c:formatCode>
                <c:ptCount val="16"/>
                <c:pt idx="0">
                  <c:v>30</c:v>
                </c:pt>
                <c:pt idx="1">
                  <c:v>39</c:v>
                </c:pt>
                <c:pt idx="2">
                  <c:v>50</c:v>
                </c:pt>
                <c:pt idx="3">
                  <c:v>61</c:v>
                </c:pt>
                <c:pt idx="4">
                  <c:v>72</c:v>
                </c:pt>
                <c:pt idx="5">
                  <c:v>84</c:v>
                </c:pt>
                <c:pt idx="6">
                  <c:v>105</c:v>
                </c:pt>
                <c:pt idx="7">
                  <c:v>132</c:v>
                </c:pt>
                <c:pt idx="8">
                  <c:v>163</c:v>
                </c:pt>
                <c:pt idx="9">
                  <c:v>196</c:v>
                </c:pt>
                <c:pt idx="10">
                  <c:v>233</c:v>
                </c:pt>
                <c:pt idx="11">
                  <c:v>244</c:v>
                </c:pt>
                <c:pt idx="12">
                  <c:v>243</c:v>
                </c:pt>
                <c:pt idx="13">
                  <c:v>246</c:v>
                </c:pt>
                <c:pt idx="14">
                  <c:v>254</c:v>
                </c:pt>
                <c:pt idx="15">
                  <c:v>269</c:v>
                </c:pt>
              </c:numCache>
            </c:numRef>
          </c:val>
          <c:smooth val="0"/>
          <c:extLst>
            <c:ext xmlns:c16="http://schemas.microsoft.com/office/drawing/2014/chart" uri="{C3380CC4-5D6E-409C-BE32-E72D297353CC}">
              <c16:uniqueId val="{00000029-9EA8-4144-8574-7B3C2C2001CE}"/>
            </c:ext>
          </c:extLst>
        </c:ser>
        <c:dLbls>
          <c:showLegendKey val="0"/>
          <c:showVal val="0"/>
          <c:showCatName val="0"/>
          <c:showSerName val="0"/>
          <c:showPercent val="0"/>
          <c:showBubbleSize val="0"/>
        </c:dLbls>
        <c:marker val="1"/>
        <c:smooth val="0"/>
        <c:axId val="78425088"/>
        <c:axId val="78570240"/>
      </c:lineChart>
      <c:catAx>
        <c:axId val="78425088"/>
        <c:scaling>
          <c:orientation val="minMax"/>
        </c:scaling>
        <c:delete val="0"/>
        <c:axPos val="b"/>
        <c:numFmt formatCode="General" sourceLinked="1"/>
        <c:majorTickMark val="out"/>
        <c:minorTickMark val="none"/>
        <c:tickLblPos val="nextTo"/>
        <c:crossAx val="78570240"/>
        <c:crosses val="autoZero"/>
        <c:auto val="1"/>
        <c:lblAlgn val="ctr"/>
        <c:lblOffset val="100"/>
        <c:noMultiLvlLbl val="0"/>
      </c:catAx>
      <c:valAx>
        <c:axId val="78570240"/>
        <c:scaling>
          <c:orientation val="minMax"/>
          <c:max val="900"/>
        </c:scaling>
        <c:delete val="0"/>
        <c:axPos val="l"/>
        <c:majorGridlines/>
        <c:title>
          <c:tx>
            <c:rich>
              <a:bodyPr rot="0" vert="wordArtVertRtl"/>
              <a:lstStyle/>
              <a:p>
                <a:pPr>
                  <a:defRPr/>
                </a:pPr>
                <a:r>
                  <a:rPr lang="ja-JP" altLang="en-US" dirty="0"/>
                  <a:t>総人口（万人）</a:t>
                </a:r>
              </a:p>
            </c:rich>
          </c:tx>
          <c:overlay val="0"/>
        </c:title>
        <c:numFmt formatCode="General" sourceLinked="1"/>
        <c:majorTickMark val="out"/>
        <c:minorTickMark val="none"/>
        <c:tickLblPos val="nextTo"/>
        <c:crossAx val="78425088"/>
        <c:crosses val="autoZero"/>
        <c:crossBetween val="between"/>
      </c:valAx>
    </c:plotArea>
    <c:legend>
      <c:legendPos val="b"/>
      <c:overlay val="0"/>
    </c:legend>
    <c:plotVisOnly val="1"/>
    <c:dispBlanksAs val="gap"/>
    <c:showDLblsOverMax val="0"/>
  </c:chart>
  <c:spPr>
    <a:noFill/>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0.60227</cdr:x>
      <cdr:y>0.11283</cdr:y>
    </cdr:from>
    <cdr:to>
      <cdr:x>0.60227</cdr:x>
      <cdr:y>0.16191</cdr:y>
    </cdr:to>
    <cdr:cxnSp macro="">
      <cdr:nvCxnSpPr>
        <cdr:cNvPr id="2" name="直線コネクタ 1"/>
        <cdr:cNvCxnSpPr/>
      </cdr:nvCxnSpPr>
      <cdr:spPr>
        <a:xfrm xmlns:a="http://schemas.openxmlformats.org/drawingml/2006/main">
          <a:off x="3421763" y="483821"/>
          <a:ext cx="0" cy="210488"/>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0.65767</cdr:x>
      <cdr:y>0.08174</cdr:y>
    </cdr:from>
    <cdr:to>
      <cdr:x>0.80035</cdr:x>
      <cdr:y>0.14392</cdr:y>
    </cdr:to>
    <cdr:sp macro="" textlink="">
      <cdr:nvSpPr>
        <cdr:cNvPr id="4" name="テキスト ボックス 1"/>
        <cdr:cNvSpPr txBox="1"/>
      </cdr:nvSpPr>
      <cdr:spPr>
        <a:xfrm xmlns:a="http://schemas.openxmlformats.org/drawingml/2006/main">
          <a:off x="3736525" y="350503"/>
          <a:ext cx="810635" cy="2666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800" dirty="0">
              <a:latin typeface="HG丸ｺﾞｼｯｸM-PRO" pitchFamily="50" charset="-128"/>
              <a:ea typeface="HG丸ｺﾞｼｯｸM-PRO" pitchFamily="50" charset="-128"/>
            </a:rPr>
            <a:t>これから</a:t>
          </a:r>
        </a:p>
      </cdr:txBody>
    </cdr:sp>
  </cdr:relSizeAnchor>
  <cdr:relSizeAnchor xmlns:cdr="http://schemas.openxmlformats.org/drawingml/2006/chartDrawing">
    <cdr:from>
      <cdr:x>0.43458</cdr:x>
      <cdr:y>0.08001</cdr:y>
    </cdr:from>
    <cdr:to>
      <cdr:x>0.53867</cdr:x>
      <cdr:y>0.14565</cdr:y>
    </cdr:to>
    <cdr:sp macro="" textlink="">
      <cdr:nvSpPr>
        <cdr:cNvPr id="5" name="テキスト ボックス 1"/>
        <cdr:cNvSpPr txBox="1"/>
      </cdr:nvSpPr>
      <cdr:spPr>
        <a:xfrm xmlns:a="http://schemas.openxmlformats.org/drawingml/2006/main">
          <a:off x="2469035" y="343082"/>
          <a:ext cx="591386" cy="2814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800" dirty="0" smtClean="0">
              <a:latin typeface="HG丸ｺﾞｼｯｸM-PRO" pitchFamily="50" charset="-128"/>
              <a:ea typeface="HG丸ｺﾞｼｯｸM-PRO" pitchFamily="50" charset="-128"/>
            </a:rPr>
            <a:t>これ</a:t>
          </a:r>
          <a:r>
            <a:rPr lang="ja-JP" altLang="en-US" sz="800" dirty="0">
              <a:latin typeface="HG丸ｺﾞｼｯｸM-PRO" pitchFamily="50" charset="-128"/>
              <a:ea typeface="HG丸ｺﾞｼｯｸM-PRO" pitchFamily="50" charset="-128"/>
            </a:rPr>
            <a:t>まで</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2019/12/11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639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2019/12/11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24436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2019/12/11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5413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2019/12/11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55008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6494B8EB-C3A8-4739-AC15-0DB8D7D02E21}" type="datetimeFigureOut">
              <a:rPr kumimoji="1" lang="ja-JP" altLang="en-US" smtClean="0"/>
              <a:t>2019/12/11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44662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2019/12/11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5549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494B8EB-C3A8-4739-AC15-0DB8D7D02E21}" type="datetimeFigureOut">
              <a:rPr kumimoji="1" lang="ja-JP" altLang="en-US" smtClean="0"/>
              <a:t>2019/12/11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915690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6494B8EB-C3A8-4739-AC15-0DB8D7D02E21}" type="datetimeFigureOut">
              <a:rPr kumimoji="1" lang="ja-JP" altLang="en-US" smtClean="0"/>
              <a:t>2019/12/11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365548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494B8EB-C3A8-4739-AC15-0DB8D7D02E21}" type="datetimeFigureOut">
              <a:rPr kumimoji="1" lang="ja-JP" altLang="en-US" smtClean="0"/>
              <a:t>2019/12/11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145780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2019/12/11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183099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94B8EB-C3A8-4739-AC15-0DB8D7D02E21}" type="datetimeFigureOut">
              <a:rPr kumimoji="1" lang="ja-JP" altLang="en-US" smtClean="0"/>
              <a:t>2019/12/11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28625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4B8EB-C3A8-4739-AC15-0DB8D7D02E21}" type="datetimeFigureOut">
              <a:rPr kumimoji="1" lang="ja-JP" altLang="en-US" smtClean="0"/>
              <a:t>2019/12/11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66D74-59DD-45F1-9699-79ABB01F93F3}" type="slidenum">
              <a:rPr kumimoji="1" lang="ja-JP" altLang="en-US" smtClean="0"/>
              <a:t>‹#›</a:t>
            </a:fld>
            <a:endParaRPr kumimoji="1" lang="ja-JP" altLang="en-US"/>
          </a:p>
        </p:txBody>
      </p:sp>
    </p:spTree>
    <p:extLst>
      <p:ext uri="{BB962C8B-B14F-4D97-AF65-F5344CB8AC3E}">
        <p14:creationId xmlns:p14="http://schemas.microsoft.com/office/powerpoint/2010/main" val="3987418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683568" y="2535287"/>
            <a:ext cx="7848871" cy="1046440"/>
          </a:xfrm>
          <a:prstGeom prst="rect">
            <a:avLst/>
          </a:prstGeom>
        </p:spPr>
        <p:txBody>
          <a:bodyPr wrap="square">
            <a:spAutoFit/>
          </a:bodyPr>
          <a:lstStyle/>
          <a:p>
            <a:pPr algn="ct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大阪府人口ビジョン（骨子案）</a:t>
            </a:r>
            <a:endParaRPr lang="en-US" altLang="ja-JP"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tabLst>
                <a:tab pos="266700" algn="l"/>
              </a:tabLst>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人口減少・超高齢社会における持続的な発展をめざして ～</a:t>
            </a:r>
          </a:p>
        </p:txBody>
      </p:sp>
      <p:cxnSp>
        <p:nvCxnSpPr>
          <p:cNvPr id="5" name="直線コネクタ 4"/>
          <p:cNvCxnSpPr>
            <a:stCxn id="4" idx="1"/>
            <a:endCxn id="4" idx="3"/>
          </p:cNvCxnSpPr>
          <p:nvPr/>
        </p:nvCxnSpPr>
        <p:spPr>
          <a:xfrm>
            <a:off x="683568" y="3058507"/>
            <a:ext cx="7848871"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正方形/長方形 5"/>
          <p:cNvSpPr/>
          <p:nvPr/>
        </p:nvSpPr>
        <p:spPr>
          <a:xfrm>
            <a:off x="3302335" y="5085184"/>
            <a:ext cx="2520280" cy="938719"/>
          </a:xfrm>
          <a:prstGeom prst="rect">
            <a:avLst/>
          </a:prstGeom>
        </p:spPr>
        <p:txBody>
          <a:bodyPr wrap="square">
            <a:spAutoFit/>
          </a:bodyPr>
          <a:lstStyle/>
          <a:p>
            <a:pPr algn="dist">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平成</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3300"/>
              </a:lnSpc>
            </a:pPr>
            <a:r>
              <a:rPr lang="ja-JP" altLang="en-US" sz="2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　阪　府</a:t>
            </a:r>
          </a:p>
        </p:txBody>
      </p:sp>
      <p:cxnSp>
        <p:nvCxnSpPr>
          <p:cNvPr id="7" name="直線コネクタ 6"/>
          <p:cNvCxnSpPr/>
          <p:nvPr/>
        </p:nvCxnSpPr>
        <p:spPr>
          <a:xfrm>
            <a:off x="683568" y="3140968"/>
            <a:ext cx="7848871"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正方形/長方形 7"/>
          <p:cNvSpPr/>
          <p:nvPr/>
        </p:nvSpPr>
        <p:spPr>
          <a:xfrm>
            <a:off x="7452320" y="188640"/>
            <a:ext cx="1236340" cy="373380"/>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600"/>
              </a:lnSpc>
              <a:spcAft>
                <a:spcPts val="0"/>
              </a:spcAft>
            </a:pPr>
            <a:r>
              <a:rPr lang="ja-JP" sz="1400" kern="100" dirty="0" smtClean="0">
                <a:effectLst/>
                <a:ea typeface="メイリオ" panose="020B0604030504040204" pitchFamily="50" charset="-128"/>
                <a:cs typeface="メイリオ" panose="020B0604030504040204" pitchFamily="50" charset="-128"/>
              </a:rPr>
              <a:t>資料</a:t>
            </a:r>
            <a:r>
              <a:rPr lang="en-US" altLang="ja-JP" sz="1400" kern="100" dirty="0" smtClean="0">
                <a:effectLst/>
                <a:ea typeface="メイリオ" panose="020B0604030504040204" pitchFamily="50" charset="-128"/>
                <a:cs typeface="メイリオ" panose="020B0604030504040204" pitchFamily="50" charset="-128"/>
              </a:rPr>
              <a:t>2-1</a:t>
            </a:r>
            <a:endParaRPr lang="ja-JP" sz="1050" kern="100" dirty="0">
              <a:effectLst/>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360407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325" y="2366367"/>
            <a:ext cx="6377011" cy="3942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n-ea"/>
                <a:cs typeface="Meiryo UI" panose="020B0604030504040204" pitchFamily="50" charset="-128"/>
              </a:rPr>
              <a:t>■出生数・死亡数の推移</a:t>
            </a:r>
            <a:r>
              <a:rPr lang="ja-JP" altLang="en-US" dirty="0" smtClean="0">
                <a:latin typeface="+mn-ea"/>
                <a:cs typeface="ＭＳ Ｐゴシック" pitchFamily="50" charset="-128"/>
              </a:rPr>
              <a:t>と</a:t>
            </a:r>
            <a:r>
              <a:rPr lang="ja-JP" altLang="en-US" dirty="0">
                <a:latin typeface="+mn-ea"/>
                <a:cs typeface="ＭＳ Ｐゴシック" pitchFamily="50" charset="-128"/>
              </a:rPr>
              <a:t>将来推計</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nvGrpSpPr>
          <p:cNvPr id="12" name="Group 4"/>
          <p:cNvGrpSpPr>
            <a:grpSpLocks/>
          </p:cNvGrpSpPr>
          <p:nvPr/>
        </p:nvGrpSpPr>
        <p:grpSpPr bwMode="auto">
          <a:xfrm>
            <a:off x="882995" y="3281961"/>
            <a:ext cx="786392" cy="2266864"/>
            <a:chOff x="1968" y="6407"/>
            <a:chExt cx="765" cy="2105"/>
          </a:xfrm>
        </p:grpSpPr>
        <p:sp>
          <p:nvSpPr>
            <p:cNvPr id="23" name="Text Box 5"/>
            <p:cNvSpPr txBox="1">
              <a:spLocks noChangeArrowheads="1"/>
            </p:cNvSpPr>
            <p:nvPr/>
          </p:nvSpPr>
          <p:spPr bwMode="auto">
            <a:xfrm>
              <a:off x="1968" y="6407"/>
              <a:ext cx="735" cy="248"/>
            </a:xfrm>
            <a:prstGeom prst="rect">
              <a:avLst/>
            </a:prstGeom>
            <a:noFill/>
            <a:ln w="12700">
              <a:solidFill>
                <a:srgbClr val="33CCFF"/>
              </a:solidFill>
              <a:miter lim="800000"/>
              <a:headEnd/>
              <a:tailEnd/>
            </a:ln>
            <a:extLst>
              <a:ext uri="{909E8E84-426E-40DD-AFC4-6F175D3DCCD1}">
                <a14:hiddenFill xmlns:a14="http://schemas.microsoft.com/office/drawing/2010/main">
                  <a:solidFill>
                    <a:srgbClr val="FFFFFF"/>
                  </a:solidFill>
                </a14:hiddenFill>
              </a:ext>
            </a:extLst>
          </p:spPr>
          <p:txBody>
            <a:bodyPr vert="horz" wrap="non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05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出生数</a:t>
              </a:r>
              <a:endParaRPr kumimoji="1" lang="ja-JP" altLang="ja-JP" sz="2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4" name="Text Box 6"/>
            <p:cNvSpPr txBox="1">
              <a:spLocks noChangeArrowheads="1"/>
            </p:cNvSpPr>
            <p:nvPr/>
          </p:nvSpPr>
          <p:spPr bwMode="auto">
            <a:xfrm>
              <a:off x="1998" y="8264"/>
              <a:ext cx="735" cy="248"/>
            </a:xfrm>
            <a:prstGeom prst="rect">
              <a:avLst/>
            </a:prstGeom>
            <a:noFill/>
            <a:ln w="12700">
              <a:solidFill>
                <a:srgbClr val="FF33CC"/>
              </a:solidFill>
              <a:miter lim="800000"/>
              <a:headEnd/>
              <a:tailEnd/>
            </a:ln>
            <a:extLst>
              <a:ext uri="{909E8E84-426E-40DD-AFC4-6F175D3DCCD1}">
                <a14:hiddenFill xmlns:a14="http://schemas.microsoft.com/office/drawing/2010/main">
                  <a:solidFill>
                    <a:srgbClr val="FFFFFF"/>
                  </a:solidFill>
                </a14:hiddenFill>
              </a:ext>
            </a:extLst>
          </p:spPr>
          <p:txBody>
            <a:bodyPr vert="horz" wrap="none" lIns="74295" tIns="8890" rIns="74295" bIns="889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1100" b="0"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死亡数</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cxnSp>
        <p:nvCxnSpPr>
          <p:cNvPr id="13" name="AutoShape 7"/>
          <p:cNvCxnSpPr>
            <a:cxnSpLocks noChangeShapeType="1"/>
          </p:cNvCxnSpPr>
          <p:nvPr/>
        </p:nvCxnSpPr>
        <p:spPr bwMode="auto">
          <a:xfrm flipV="1">
            <a:off x="2687150" y="4816202"/>
            <a:ext cx="1189867" cy="164121"/>
          </a:xfrm>
          <a:prstGeom prst="straightConnector1">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14" name="AutoShape 8"/>
          <p:cNvCxnSpPr>
            <a:cxnSpLocks noChangeShapeType="1"/>
          </p:cNvCxnSpPr>
          <p:nvPr/>
        </p:nvCxnSpPr>
        <p:spPr bwMode="auto">
          <a:xfrm>
            <a:off x="2915873" y="3701902"/>
            <a:ext cx="1033103" cy="606532"/>
          </a:xfrm>
          <a:prstGeom prst="straightConnector1">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15" name="AutoShape 9"/>
          <p:cNvSpPr>
            <a:spLocks noChangeArrowheads="1"/>
          </p:cNvSpPr>
          <p:nvPr/>
        </p:nvSpPr>
        <p:spPr bwMode="auto">
          <a:xfrm>
            <a:off x="2687150" y="3008087"/>
            <a:ext cx="1261826" cy="520905"/>
          </a:xfrm>
          <a:prstGeom prst="wedgeEllipseCallout">
            <a:avLst>
              <a:gd name="adj1" fmla="val -58301"/>
              <a:gd name="adj2" fmla="val 24176"/>
            </a:avLst>
          </a:prstGeom>
          <a:solidFill>
            <a:srgbClr val="FFFFFF"/>
          </a:solidFill>
          <a:ln w="15875">
            <a:solidFill>
              <a:srgbClr val="00B0F0"/>
            </a:solidFill>
            <a:miter lim="800000"/>
            <a:headEnd/>
            <a:tailEnd/>
          </a:ln>
        </p:spPr>
        <p:txBody>
          <a:bodyPr vert="horz" wrap="square" lIns="18000" tIns="3600" rIns="18000" bIns="3600" numCol="1" anchor="ctr" anchorCtr="0" compatLnSpc="1">
            <a:prstTxWarp prst="textNoShape">
              <a:avLst/>
            </a:prstTxWarp>
          </a:bodyPr>
          <a:lstStyle/>
          <a:p>
            <a:pPr marL="0" marR="0" lvl="0" indent="0" algn="ctr" defTabSz="914400" rtl="0" eaLnBrk="1" fontAlgn="base" latinLnBrk="0" hangingPunct="1">
              <a:lnSpc>
                <a:spcPct val="72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戦後の</a:t>
            </a:r>
          </a:p>
          <a:p>
            <a:pPr marL="0" marR="0" lvl="0" indent="0" algn="ctr" defTabSz="914400" rtl="0" eaLnBrk="1" fontAlgn="base" latinLnBrk="0" hangingPunct="1">
              <a:lnSpc>
                <a:spcPct val="72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ピーク！</a:t>
            </a:r>
            <a:endParaRPr kumimoji="1" lang="ja-JP" altLang="ja-JP" sz="36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AutoShape 10"/>
          <p:cNvSpPr>
            <a:spLocks noChangeArrowheads="1"/>
          </p:cNvSpPr>
          <p:nvPr/>
        </p:nvSpPr>
        <p:spPr bwMode="auto">
          <a:xfrm>
            <a:off x="3879806" y="5196556"/>
            <a:ext cx="1772314" cy="536700"/>
          </a:xfrm>
          <a:prstGeom prst="wedgeEllipseCallout">
            <a:avLst>
              <a:gd name="adj1" fmla="val 13213"/>
              <a:gd name="adj2" fmla="val -80547"/>
            </a:avLst>
          </a:prstGeom>
          <a:solidFill>
            <a:srgbClr val="FFFFFF"/>
          </a:solidFill>
          <a:ln w="15875">
            <a:solidFill>
              <a:srgbClr val="00B0F0"/>
            </a:solidFill>
            <a:miter lim="800000"/>
            <a:headEnd/>
            <a:tailEnd/>
          </a:ln>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1970(S45)</a:t>
            </a: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の</a:t>
            </a:r>
          </a:p>
          <a:p>
            <a:pPr marL="0" marR="0" lvl="0" indent="0" algn="ctr" defTabSz="914400" rtl="0" eaLnBrk="1" fontAlgn="base" latinLnBrk="0" hangingPunct="1">
              <a:lnSpc>
                <a:spcPct val="88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約１</a:t>
            </a:r>
            <a:r>
              <a:rPr kumimoji="1" lang="en-US" altLang="ja-JP"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２に</a:t>
            </a:r>
            <a:r>
              <a:rPr kumimoji="1" lang="ja-JP" altLang="en-US" sz="12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AutoShape 11"/>
          <p:cNvSpPr>
            <a:spLocks noChangeArrowheads="1"/>
          </p:cNvSpPr>
          <p:nvPr/>
        </p:nvSpPr>
        <p:spPr bwMode="auto">
          <a:xfrm>
            <a:off x="4380078" y="3721569"/>
            <a:ext cx="1507332" cy="461440"/>
          </a:xfrm>
          <a:prstGeom prst="wedgeRoundRectCallout">
            <a:avLst>
              <a:gd name="adj1" fmla="val -1291"/>
              <a:gd name="adj2" fmla="val 82371"/>
              <a:gd name="adj3" fmla="val 16667"/>
            </a:avLst>
          </a:prstGeom>
          <a:solidFill>
            <a:srgbClr val="FFFFFF"/>
          </a:solidFill>
          <a:ln w="15875" algn="ctr">
            <a:solidFill>
              <a:srgbClr val="FF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72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1970(S45)</a:t>
            </a: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の</a:t>
            </a:r>
          </a:p>
          <a:p>
            <a:pPr marL="0" marR="0" lvl="0" indent="0" algn="ctr" defTabSz="914400" rtl="0" eaLnBrk="1" fontAlgn="base" latinLnBrk="0" hangingPunct="1">
              <a:lnSpc>
                <a:spcPct val="88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約</a:t>
            </a:r>
            <a:r>
              <a:rPr kumimoji="1" lang="en-US" altLang="ja-JP"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2</a:t>
            </a: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倍に</a:t>
            </a:r>
            <a:r>
              <a:rPr kumimoji="1" lang="ja-JP" altLang="en-US" sz="12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AutoShape 12"/>
          <p:cNvSpPr>
            <a:spLocks noChangeArrowheads="1"/>
          </p:cNvSpPr>
          <p:nvPr/>
        </p:nvSpPr>
        <p:spPr bwMode="auto">
          <a:xfrm>
            <a:off x="6245188" y="4549072"/>
            <a:ext cx="1748541" cy="467559"/>
          </a:xfrm>
          <a:prstGeom prst="wedgeEllipseCallout">
            <a:avLst>
              <a:gd name="adj1" fmla="val 9678"/>
              <a:gd name="adj2" fmla="val 74735"/>
            </a:avLst>
          </a:prstGeom>
          <a:solidFill>
            <a:srgbClr val="FFFFFF"/>
          </a:solidFill>
          <a:ln w="15875">
            <a:solidFill>
              <a:srgbClr val="00B0F0"/>
            </a:solid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8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1970(S45)</a:t>
            </a: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の</a:t>
            </a:r>
          </a:p>
          <a:p>
            <a:pPr marL="0" marR="0" lvl="0" indent="0" algn="ctr" defTabSz="914400" rtl="0" eaLnBrk="1" fontAlgn="base" latinLnBrk="0" hangingPunct="1">
              <a:lnSpc>
                <a:spcPct val="88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約１</a:t>
            </a:r>
            <a:r>
              <a:rPr kumimoji="1" lang="en-US" altLang="ja-JP"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lang="ja-JP" altLang="en-US" sz="1200" b="1" dirty="0">
                <a:latin typeface="HG丸ｺﾞｼｯｸM-PRO" pitchFamily="50" charset="-128"/>
                <a:ea typeface="HG丸ｺﾞｼｯｸM-PRO" pitchFamily="50" charset="-128"/>
                <a:cs typeface="ＭＳ Ｐゴシック" pitchFamily="50" charset="-128"/>
              </a:rPr>
              <a:t>３</a:t>
            </a: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に</a:t>
            </a:r>
            <a:r>
              <a:rPr kumimoji="1" lang="ja-JP" altLang="en-US" sz="12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AutoShape 13"/>
          <p:cNvSpPr>
            <a:spLocks noChangeArrowheads="1"/>
          </p:cNvSpPr>
          <p:nvPr/>
        </p:nvSpPr>
        <p:spPr bwMode="auto">
          <a:xfrm>
            <a:off x="6312720" y="3230567"/>
            <a:ext cx="1528976" cy="461440"/>
          </a:xfrm>
          <a:prstGeom prst="wedgeRoundRectCallout">
            <a:avLst>
              <a:gd name="adj1" fmla="val 18714"/>
              <a:gd name="adj2" fmla="val 83761"/>
              <a:gd name="adj3" fmla="val 16667"/>
            </a:avLst>
          </a:prstGeom>
          <a:solidFill>
            <a:srgbClr val="FFFFFF"/>
          </a:solidFill>
          <a:ln w="15875" algn="ctr">
            <a:solidFill>
              <a:srgbClr val="FF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ctr" anchorCtr="0" compatLnSpc="1">
            <a:prstTxWarp prst="textNoShape">
              <a:avLst/>
            </a:prstTxWarp>
          </a:bodyPr>
          <a:lstStyle/>
          <a:p>
            <a:pPr marL="0" marR="0" lvl="0" indent="0" algn="ctr" defTabSz="914400" rtl="0" eaLnBrk="1" fontAlgn="base" latinLnBrk="0" hangingPunct="1">
              <a:lnSpc>
                <a:spcPct val="72000"/>
              </a:lnSpc>
              <a:spcBef>
                <a:spcPct val="0"/>
              </a:spcBef>
              <a:spcAft>
                <a:spcPct val="0"/>
              </a:spcAft>
              <a:buClrTx/>
              <a:buSzTx/>
              <a:buFontTx/>
              <a:buNone/>
              <a:tabLst/>
            </a:pPr>
            <a:r>
              <a:rPr kumimoji="1" lang="en-US" altLang="ja-JP"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1970(S45)</a:t>
            </a:r>
            <a:r>
              <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の</a:t>
            </a:r>
          </a:p>
          <a:p>
            <a:pPr marL="0" marR="0" lvl="0" indent="0" algn="ctr" defTabSz="914400" rtl="0" eaLnBrk="1" fontAlgn="base" latinLnBrk="0" hangingPunct="1">
              <a:lnSpc>
                <a:spcPct val="88000"/>
              </a:lnSpc>
              <a:spcBef>
                <a:spcPct val="0"/>
              </a:spcBef>
              <a:spcAft>
                <a:spcPct val="0"/>
              </a:spcAft>
              <a:buClrTx/>
              <a:buSzTx/>
              <a:buFontTx/>
              <a:buNone/>
              <a:tabLst/>
            </a:pP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約</a:t>
            </a:r>
            <a:r>
              <a:rPr lang="ja-JP" altLang="en-US" sz="1200" b="1" dirty="0">
                <a:latin typeface="HG丸ｺﾞｼｯｸM-PRO" pitchFamily="50" charset="-128"/>
                <a:ea typeface="HG丸ｺﾞｼｯｸM-PRO" pitchFamily="50" charset="-128"/>
                <a:cs typeface="ＭＳ Ｐゴシック" pitchFamily="50" charset="-128"/>
              </a:rPr>
              <a:t>３</a:t>
            </a:r>
            <a:r>
              <a:rPr kumimoji="1" lang="ja-JP" altLang="en-US" sz="12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倍に</a:t>
            </a:r>
            <a:r>
              <a:rPr kumimoji="1" lang="ja-JP" altLang="en-US" sz="12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ja-JP" sz="3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2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606" y="2774868"/>
            <a:ext cx="3566852" cy="46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4"/>
          <p:cNvSpPr/>
          <p:nvPr/>
        </p:nvSpPr>
        <p:spPr>
          <a:xfrm>
            <a:off x="107504" y="941819"/>
            <a:ext cx="8856984" cy="132343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t>大阪府</a:t>
            </a:r>
            <a:r>
              <a:rPr lang="ja-JP" altLang="ja-JP" sz="1600" dirty="0"/>
              <a:t>の死亡数は増加傾向が続き、</a:t>
            </a:r>
            <a:r>
              <a:rPr lang="en-US" altLang="ja-JP" sz="1600" dirty="0"/>
              <a:t>2010(H22)</a:t>
            </a:r>
            <a:r>
              <a:rPr lang="ja-JP" altLang="ja-JP" sz="1600" dirty="0"/>
              <a:t>年には</a:t>
            </a:r>
            <a:r>
              <a:rPr lang="en-US" altLang="ja-JP" sz="1600" dirty="0"/>
              <a:t>1970(S45)</a:t>
            </a:r>
            <a:r>
              <a:rPr lang="ja-JP" altLang="ja-JP" sz="1600" dirty="0"/>
              <a:t>年の約</a:t>
            </a:r>
            <a:r>
              <a:rPr lang="en-US" altLang="ja-JP" sz="1600" dirty="0"/>
              <a:t>2</a:t>
            </a:r>
            <a:r>
              <a:rPr lang="ja-JP" altLang="ja-JP" sz="1600" dirty="0"/>
              <a:t>倍まで増加しました。一方、大阪府の出生数は、</a:t>
            </a:r>
            <a:r>
              <a:rPr lang="en-US" altLang="ja-JP" sz="1600" dirty="0"/>
              <a:t>1970(S45)</a:t>
            </a:r>
            <a:r>
              <a:rPr lang="ja-JP" altLang="ja-JP" sz="1600" dirty="0"/>
              <a:t>年に戦後のピークを迎えて以降減少が続き、</a:t>
            </a:r>
            <a:r>
              <a:rPr lang="en-US" altLang="ja-JP" sz="1600" dirty="0"/>
              <a:t>2010</a:t>
            </a:r>
            <a:r>
              <a:rPr lang="ja-JP" altLang="ja-JP" sz="1600" dirty="0"/>
              <a:t>年</a:t>
            </a:r>
            <a:r>
              <a:rPr lang="en-US" altLang="ja-JP" sz="1600" dirty="0"/>
              <a:t>(H22)</a:t>
            </a:r>
            <a:r>
              <a:rPr lang="ja-JP" altLang="ja-JP" sz="1600" dirty="0"/>
              <a:t>年には</a:t>
            </a:r>
            <a:r>
              <a:rPr lang="ja-JP" altLang="ja-JP" sz="1600" dirty="0" smtClean="0"/>
              <a:t>、</a:t>
            </a:r>
            <a:r>
              <a:rPr lang="en-US" altLang="ja-JP" sz="1600" dirty="0" smtClean="0"/>
              <a:t>1970(S45)</a:t>
            </a:r>
            <a:r>
              <a:rPr lang="ja-JP" altLang="en-US" sz="1600" dirty="0" smtClean="0"/>
              <a:t>年の約</a:t>
            </a:r>
            <a:r>
              <a:rPr lang="en-US" altLang="ja-JP" sz="1600" dirty="0" smtClean="0"/>
              <a:t>1/2</a:t>
            </a:r>
            <a:r>
              <a:rPr lang="ja-JP" altLang="en-US" sz="1600" dirty="0" err="1" smtClean="0"/>
              <a:t>にまで</a:t>
            </a:r>
            <a:r>
              <a:rPr lang="ja-JP" altLang="en-US" sz="1600" dirty="0" smtClean="0"/>
              <a:t>減少しました。併せて、それ以降</a:t>
            </a:r>
            <a:r>
              <a:rPr lang="ja-JP" altLang="ja-JP" sz="1600" dirty="0" smtClean="0"/>
              <a:t>死亡数</a:t>
            </a:r>
            <a:r>
              <a:rPr lang="ja-JP" altLang="ja-JP" sz="1600" dirty="0"/>
              <a:t>が出生数を上回り、「自然減少」に転じました</a:t>
            </a:r>
            <a:r>
              <a:rPr lang="ja-JP" altLang="ja-JP" sz="1600" dirty="0" smtClean="0"/>
              <a:t>。</a:t>
            </a:r>
            <a:endParaRPr lang="en-US" altLang="ja-JP" sz="1600" dirty="0" smtClean="0"/>
          </a:p>
          <a:p>
            <a:pPr marL="180000" indent="-457200"/>
            <a:r>
              <a:rPr lang="ja-JP" altLang="en-US" sz="1600" dirty="0" smtClean="0"/>
              <a:t>○　</a:t>
            </a:r>
            <a:r>
              <a:rPr lang="en-US" altLang="ja-JP" sz="1600" dirty="0" smtClean="0"/>
              <a:t>2040(H52)</a:t>
            </a:r>
            <a:r>
              <a:rPr lang="ja-JP" altLang="en-US" sz="1600" dirty="0" smtClean="0"/>
              <a:t>年には、それぞれ約</a:t>
            </a:r>
            <a:r>
              <a:rPr lang="en-US" altLang="ja-JP" sz="1600" dirty="0" smtClean="0"/>
              <a:t>3</a:t>
            </a:r>
            <a:r>
              <a:rPr lang="ja-JP" altLang="en-US" sz="1600" dirty="0" smtClean="0"/>
              <a:t>倍、約</a:t>
            </a:r>
            <a:r>
              <a:rPr lang="en-US" altLang="ja-JP" sz="1600" dirty="0" smtClean="0"/>
              <a:t>1/3</a:t>
            </a:r>
            <a:r>
              <a:rPr lang="ja-JP" altLang="en-US" sz="1600" dirty="0" smtClean="0"/>
              <a:t>になるなど、深刻な人口減少社会の到来が見込まれます。</a:t>
            </a:r>
            <a:endParaRPr lang="en-US" altLang="ja-JP" sz="1600" dirty="0"/>
          </a:p>
        </p:txBody>
      </p:sp>
      <p:sp>
        <p:nvSpPr>
          <p:cNvPr id="11" name="Text Box 3"/>
          <p:cNvSpPr txBox="1">
            <a:spLocks noChangeArrowheads="1"/>
          </p:cNvSpPr>
          <p:nvPr/>
        </p:nvSpPr>
        <p:spPr bwMode="auto">
          <a:xfrm>
            <a:off x="1652234" y="6335035"/>
            <a:ext cx="5884862"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年までは総務省「国勢調査」。将来推計については、大阪府「大阪府の将来推計人口の点検について」（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　</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8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おける大阪府の人口推計（ケース２）を基に、府試算。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1236186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solidFill>
                  <a:prstClr val="black"/>
                </a:solidFill>
                <a:latin typeface="+mn-ea"/>
                <a:cs typeface="Meiryo UI" panose="020B0604030504040204" pitchFamily="50" charset="-128"/>
              </a:rPr>
              <a:t>■</a:t>
            </a:r>
            <a:r>
              <a:rPr lang="ja-JP" altLang="en-US" dirty="0">
                <a:latin typeface="+mn-ea"/>
                <a:cs typeface="ＭＳ Ｐゴシック" pitchFamily="50" charset="-128"/>
              </a:rPr>
              <a:t>合計特殊出生率の推移と将来推計</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正方形/長方形 9"/>
          <p:cNvSpPr/>
          <p:nvPr/>
        </p:nvSpPr>
        <p:spPr>
          <a:xfrm>
            <a:off x="107504" y="941819"/>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t>合計</a:t>
            </a:r>
            <a:r>
              <a:rPr lang="ja-JP" altLang="ja-JP" sz="1600" dirty="0"/>
              <a:t>特殊</a:t>
            </a:r>
            <a:r>
              <a:rPr lang="ja-JP" altLang="ja-JP" sz="1600" dirty="0" smtClean="0"/>
              <a:t>出生率を</a:t>
            </a:r>
            <a:r>
              <a:rPr lang="ja-JP" altLang="ja-JP" sz="1600" dirty="0"/>
              <a:t>みると、団塊ジュニア</a:t>
            </a:r>
            <a:r>
              <a:rPr lang="ja-JP" altLang="ja-JP" sz="1600" dirty="0" smtClean="0"/>
              <a:t>世代の</a:t>
            </a:r>
            <a:r>
              <a:rPr lang="ja-JP" altLang="ja-JP" sz="1600" dirty="0"/>
              <a:t>誕生以降低い値で推移してきましたが、近年わずかながら改善の傾向にあります。しかし、今後も人口を維持するのに必要とされる</a:t>
            </a:r>
            <a:r>
              <a:rPr lang="ja-JP" altLang="ja-JP" sz="1600" dirty="0" smtClean="0"/>
              <a:t>水準</a:t>
            </a:r>
            <a:r>
              <a:rPr lang="ja-JP" altLang="en-US" sz="1600" dirty="0" smtClean="0"/>
              <a:t>（</a:t>
            </a:r>
            <a:r>
              <a:rPr lang="ja-JP" altLang="ja-JP" sz="1600" dirty="0" smtClean="0"/>
              <a:t>人口</a:t>
            </a:r>
            <a:r>
              <a:rPr lang="ja-JP" altLang="ja-JP" sz="1600" dirty="0"/>
              <a:t>置換</a:t>
            </a:r>
            <a:r>
              <a:rPr lang="ja-JP" altLang="ja-JP" sz="1600" dirty="0" smtClean="0"/>
              <a:t>水準（</a:t>
            </a:r>
            <a:r>
              <a:rPr lang="ja-JP" altLang="ja-JP" sz="1600" dirty="0"/>
              <a:t>国立社会保障人口問題</a:t>
            </a:r>
            <a:r>
              <a:rPr lang="ja-JP" altLang="ja-JP" sz="1600" dirty="0" smtClean="0"/>
              <a:t>研究所</a:t>
            </a:r>
            <a:r>
              <a:rPr lang="en-US" altLang="ja-JP" sz="1600" dirty="0" smtClean="0"/>
              <a:t>(2009)</a:t>
            </a:r>
            <a:r>
              <a:rPr lang="ja-JP" altLang="ja-JP" sz="1600" dirty="0" smtClean="0"/>
              <a:t>：</a:t>
            </a:r>
            <a:r>
              <a:rPr lang="en-US" altLang="ja-JP" sz="1600" dirty="0"/>
              <a:t>2.07</a:t>
            </a:r>
            <a:r>
              <a:rPr lang="ja-JP" altLang="ja-JP" sz="1600" dirty="0" smtClean="0"/>
              <a:t>）</a:t>
            </a:r>
            <a:r>
              <a:rPr lang="ja-JP" altLang="en-US" sz="1600" dirty="0" smtClean="0"/>
              <a:t>）</a:t>
            </a:r>
            <a:r>
              <a:rPr lang="ja-JP" altLang="ja-JP" sz="1600" dirty="0" smtClean="0"/>
              <a:t>を</a:t>
            </a:r>
            <a:r>
              <a:rPr lang="ja-JP" altLang="ja-JP" sz="1600" dirty="0"/>
              <a:t>下回って推移するとみられ、出産年齢を迎える女性そのものの数が減少することも相まって、出生数の減少は続くと見込まれます。</a:t>
            </a:r>
            <a:endParaRPr lang="en-US" altLang="ja-JP" sz="1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460" y="2060848"/>
            <a:ext cx="8435020" cy="4217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3"/>
          <p:cNvSpPr txBox="1">
            <a:spLocks noChangeArrowheads="1"/>
          </p:cNvSpPr>
          <p:nvPr/>
        </p:nvSpPr>
        <p:spPr bwMode="auto">
          <a:xfrm>
            <a:off x="473670" y="6237312"/>
            <a:ext cx="7958858" cy="535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0"/>
            <a:r>
              <a:rPr lang="zh-TW" altLang="en-US" sz="700" dirty="0">
                <a:latin typeface="ＭＳ ゴシック" pitchFamily="49" charset="-128"/>
                <a:ea typeface="ＭＳ ゴシック" pitchFamily="49" charset="-128"/>
                <a:cs typeface="ＭＳ Ｐゴシック" pitchFamily="50" charset="-128"/>
              </a:rPr>
              <a:t>出典</a:t>
            </a:r>
            <a:r>
              <a:rPr lang="zh-TW" altLang="en-US" sz="700" dirty="0" smtClean="0">
                <a:latin typeface="ＭＳ ゴシック" pitchFamily="49" charset="-128"/>
                <a:ea typeface="ＭＳ ゴシック" pitchFamily="49" charset="-128"/>
                <a:cs typeface="ＭＳ Ｐゴシック" pitchFamily="50" charset="-128"/>
              </a:rPr>
              <a:t>：</a:t>
            </a:r>
            <a:r>
              <a:rPr lang="en-US" altLang="ja-JP" sz="700" dirty="0" smtClean="0">
                <a:latin typeface="ＭＳ ゴシック" pitchFamily="49" charset="-128"/>
                <a:ea typeface="ＭＳ ゴシック" pitchFamily="49" charset="-128"/>
                <a:cs typeface="ＭＳ Ｐゴシック" pitchFamily="50" charset="-128"/>
              </a:rPr>
              <a:t>2010(H22)</a:t>
            </a:r>
            <a:r>
              <a:rPr lang="ja-JP" altLang="en-US" sz="700" dirty="0" smtClean="0">
                <a:latin typeface="ＭＳ ゴシック" pitchFamily="49" charset="-128"/>
                <a:ea typeface="ＭＳ ゴシック" pitchFamily="49" charset="-128"/>
                <a:cs typeface="ＭＳ Ｐゴシック" pitchFamily="50" charset="-128"/>
              </a:rPr>
              <a:t>年までは</a:t>
            </a:r>
            <a:r>
              <a:rPr lang="zh-TW" altLang="en-US" sz="700" dirty="0" smtClean="0">
                <a:latin typeface="ＭＳ ゴシック" pitchFamily="49" charset="-128"/>
                <a:ea typeface="ＭＳ ゴシック" pitchFamily="49" charset="-128"/>
                <a:cs typeface="ＭＳ Ｐゴシック" pitchFamily="50" charset="-128"/>
              </a:rPr>
              <a:t>厚生</a:t>
            </a:r>
            <a:r>
              <a:rPr lang="zh-TW" altLang="en-US" sz="700" dirty="0">
                <a:latin typeface="ＭＳ ゴシック" pitchFamily="49" charset="-128"/>
                <a:ea typeface="ＭＳ ゴシック" pitchFamily="49" charset="-128"/>
                <a:cs typeface="ＭＳ Ｐゴシック" pitchFamily="50" charset="-128"/>
              </a:rPr>
              <a:t>労働省「人口動態統計</a:t>
            </a:r>
            <a:r>
              <a:rPr lang="zh-TW" altLang="en-US" sz="700" dirty="0" smtClean="0">
                <a:latin typeface="ＭＳ ゴシック" pitchFamily="49" charset="-128"/>
                <a:ea typeface="ＭＳ ゴシック" pitchFamily="49" charset="-128"/>
                <a:cs typeface="ＭＳ Ｐゴシック" pitchFamily="50" charset="-128"/>
              </a:rPr>
              <a:t>」</a:t>
            </a:r>
            <a:r>
              <a:rPr lang="ja-JP" altLang="en-US" sz="700" dirty="0" err="1" smtClean="0">
                <a:latin typeface="ＭＳ ゴシック" pitchFamily="49" charset="-128"/>
                <a:ea typeface="ＭＳ ゴシック" pitchFamily="49" charset="-128"/>
                <a:cs typeface="ＭＳ Ｐゴシック" pitchFamily="50" charset="-128"/>
              </a:rPr>
              <a:t>、</a:t>
            </a:r>
            <a:r>
              <a:rPr lang="ja-JP" altLang="en-US" sz="700" dirty="0" smtClean="0">
                <a:latin typeface="ＭＳ ゴシック" pitchFamily="49" charset="-128"/>
                <a:ea typeface="ＭＳ ゴシック" pitchFamily="49" charset="-128"/>
                <a:cs typeface="ＭＳ Ｐゴシック" pitchFamily="50" charset="-128"/>
              </a:rPr>
              <a:t>総務省「国勢調査」</a:t>
            </a:r>
            <a:r>
              <a:rPr lang="en-US" altLang="ja-JP" sz="700" dirty="0" smtClean="0">
                <a:latin typeface="ＭＳ ゴシック" pitchFamily="49" charset="-128"/>
                <a:ea typeface="ＭＳ ゴシック" pitchFamily="49" charset="-128"/>
                <a:cs typeface="ＭＳ Ｐゴシック" pitchFamily="50" charset="-128"/>
              </a:rPr>
              <a:t/>
            </a:r>
            <a:br>
              <a:rPr lang="en-US" altLang="ja-JP" sz="700" dirty="0" smtClean="0">
                <a:latin typeface="ＭＳ ゴシック" pitchFamily="49" charset="-128"/>
                <a:ea typeface="ＭＳ ゴシック" pitchFamily="49" charset="-128"/>
                <a:cs typeface="ＭＳ Ｐゴシック" pitchFamily="50" charset="-128"/>
              </a:rPr>
            </a:br>
            <a:r>
              <a:rPr lang="ja-JP" altLang="en-US" sz="700" dirty="0" smtClean="0">
                <a:latin typeface="ＭＳ ゴシック" pitchFamily="49" charset="-128"/>
                <a:ea typeface="ＭＳ ゴシック" pitchFamily="49" charset="-128"/>
                <a:cs typeface="ＭＳ Ｐゴシック" pitchFamily="50" charset="-128"/>
              </a:rPr>
              <a:t>　　　</a:t>
            </a:r>
            <a:r>
              <a:rPr lang="en-US" altLang="ja-JP" sz="700" dirty="0" smtClean="0">
                <a:latin typeface="ＭＳ ゴシック" pitchFamily="49" charset="-128"/>
                <a:ea typeface="ＭＳ ゴシック" pitchFamily="49" charset="-128"/>
                <a:cs typeface="ＭＳ Ｐゴシック" pitchFamily="50" charset="-128"/>
              </a:rPr>
              <a:t>2015(H27)</a:t>
            </a:r>
            <a:r>
              <a:rPr lang="ja-JP" altLang="en-US" sz="700" dirty="0" smtClean="0">
                <a:latin typeface="ＭＳ ゴシック" pitchFamily="49" charset="-128"/>
                <a:ea typeface="ＭＳ ゴシック" pitchFamily="49" charset="-128"/>
                <a:cs typeface="ＭＳ Ｐゴシック" pitchFamily="50" charset="-128"/>
              </a:rPr>
              <a:t>年以降の合計</a:t>
            </a:r>
            <a:r>
              <a:rPr lang="ja-JP" altLang="en-US" sz="700" dirty="0">
                <a:latin typeface="ＭＳ ゴシック" pitchFamily="49" charset="-128"/>
                <a:ea typeface="ＭＳ ゴシック" pitchFamily="49" charset="-128"/>
                <a:cs typeface="ＭＳ Ｐゴシック" pitchFamily="50" charset="-128"/>
              </a:rPr>
              <a:t>特殊</a:t>
            </a:r>
            <a:r>
              <a:rPr lang="ja-JP" altLang="en-US" sz="700" dirty="0" smtClean="0">
                <a:latin typeface="ＭＳ ゴシック" pitchFamily="49" charset="-128"/>
                <a:ea typeface="ＭＳ ゴシック" pitchFamily="49" charset="-128"/>
                <a:cs typeface="ＭＳ Ｐゴシック" pitchFamily="50" charset="-128"/>
              </a:rPr>
              <a:t>出生率については、</a:t>
            </a:r>
            <a:r>
              <a:rPr lang="ja-JP" altLang="ja-JP" sz="700" dirty="0" smtClean="0">
                <a:latin typeface="ＭＳ ゴシック" panose="020B0609070205080204" pitchFamily="49" charset="-128"/>
                <a:ea typeface="ＭＳ ゴシック" panose="020B0609070205080204" pitchFamily="49" charset="-128"/>
              </a:rPr>
              <a:t>国立</a:t>
            </a:r>
            <a:r>
              <a:rPr lang="ja-JP" altLang="ja-JP" sz="700" dirty="0">
                <a:latin typeface="ＭＳ ゴシック" panose="020B0609070205080204" pitchFamily="49" charset="-128"/>
                <a:ea typeface="ＭＳ ゴシック" panose="020B0609070205080204" pitchFamily="49" charset="-128"/>
              </a:rPr>
              <a:t>社会保障・人口問題</a:t>
            </a:r>
            <a:r>
              <a:rPr lang="ja-JP" altLang="ja-JP" sz="700" dirty="0" smtClean="0">
                <a:latin typeface="ＭＳ ゴシック" panose="020B0609070205080204" pitchFamily="49" charset="-128"/>
                <a:ea typeface="ＭＳ ゴシック" panose="020B0609070205080204" pitchFamily="49" charset="-128"/>
              </a:rPr>
              <a:t>研究所</a:t>
            </a:r>
            <a:r>
              <a:rPr lang="ja-JP" altLang="en-US" sz="700" dirty="0" smtClean="0">
                <a:latin typeface="ＭＳ ゴシック" panose="020B0609070205080204" pitchFamily="49" charset="-128"/>
                <a:ea typeface="ＭＳ ゴシック" panose="020B0609070205080204" pitchFamily="49" charset="-128"/>
              </a:rPr>
              <a:t>「日本の地域別将来推計人口」</a:t>
            </a:r>
            <a:r>
              <a:rPr lang="en-US" altLang="ja-JP" sz="700" dirty="0" smtClean="0">
                <a:latin typeface="ＭＳ ゴシック" panose="020B0609070205080204" pitchFamily="49" charset="-128"/>
                <a:ea typeface="ＭＳ ゴシック" panose="020B0609070205080204" pitchFamily="49" charset="-128"/>
              </a:rPr>
              <a:t>(H25.3)</a:t>
            </a:r>
            <a:r>
              <a:rPr lang="ja-JP" altLang="en-US" sz="700" dirty="0" err="1" smtClean="0">
                <a:latin typeface="ＭＳ ゴシック" panose="020B0609070205080204" pitchFamily="49" charset="-128"/>
                <a:ea typeface="ＭＳ ゴシック" panose="020B0609070205080204" pitchFamily="49" charset="-128"/>
              </a:rPr>
              <a:t>、</a:t>
            </a:r>
            <a:r>
              <a:rPr lang="ja-JP" altLang="en-US" sz="700" dirty="0" smtClean="0">
                <a:latin typeface="ＭＳ ゴシック" panose="020B0609070205080204" pitchFamily="49" charset="-128"/>
                <a:ea typeface="ＭＳ ゴシック" panose="020B0609070205080204" pitchFamily="49" charset="-128"/>
              </a:rPr>
              <a:t>出生数推計</a:t>
            </a:r>
            <a:r>
              <a:rPr lang="ja-JP" altLang="en-US" sz="700" dirty="0" smtClean="0">
                <a:latin typeface="ＭＳ ゴシック" pitchFamily="49" charset="-128"/>
                <a:ea typeface="ＭＳ ゴシック" pitchFamily="49" charset="-128"/>
                <a:cs typeface="ＭＳ Ｐゴシック" pitchFamily="50" charset="-128"/>
              </a:rPr>
              <a:t>に</a:t>
            </a:r>
            <a:r>
              <a:rPr lang="ja-JP" altLang="en-US" sz="700" dirty="0">
                <a:latin typeface="ＭＳ ゴシック" pitchFamily="49" charset="-128"/>
                <a:ea typeface="ＭＳ ゴシック" pitchFamily="49" charset="-128"/>
                <a:cs typeface="ＭＳ Ｐゴシック" pitchFamily="50" charset="-128"/>
              </a:rPr>
              <a:t>ついては、「大阪府の将来推計人口の点検について</a:t>
            </a:r>
            <a:r>
              <a:rPr lang="ja-JP" altLang="en-US" sz="700" dirty="0" smtClean="0">
                <a:latin typeface="ＭＳ ゴシック" pitchFamily="49" charset="-128"/>
                <a:ea typeface="ＭＳ ゴシック" pitchFamily="49" charset="-128"/>
                <a:cs typeface="ＭＳ Ｐゴシック" pitchFamily="50" charset="-128"/>
              </a:rPr>
              <a:t>」</a:t>
            </a:r>
            <a:endParaRPr lang="en-US" altLang="ja-JP" sz="700" dirty="0" smtClean="0">
              <a:latin typeface="ＭＳ ゴシック" pitchFamily="49" charset="-128"/>
              <a:ea typeface="ＭＳ ゴシック" pitchFamily="49" charset="-128"/>
              <a:cs typeface="ＭＳ Ｐゴシック" pitchFamily="50" charset="-128"/>
            </a:endParaRPr>
          </a:p>
          <a:p>
            <a:pPr lvl="0"/>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lang="ja-JP" altLang="en-US" sz="700" smtClean="0">
                <a:latin typeface="ＭＳ ゴシック" pitchFamily="49" charset="-128"/>
                <a:ea typeface="ＭＳ ゴシック" pitchFamily="49" charset="-128"/>
                <a:cs typeface="ＭＳ Ｐゴシック" pitchFamily="50" charset="-128"/>
              </a:rPr>
              <a:t>　（</a:t>
            </a:r>
            <a:r>
              <a:rPr lang="en-US" altLang="ja-JP" sz="700" smtClean="0">
                <a:latin typeface="ＭＳ ゴシック" pitchFamily="49" charset="-128"/>
                <a:ea typeface="ＭＳ ゴシック" pitchFamily="49" charset="-128"/>
                <a:cs typeface="ＭＳ Ｐゴシック" pitchFamily="50" charset="-128"/>
              </a:rPr>
              <a:t>H26.3</a:t>
            </a:r>
            <a:r>
              <a:rPr lang="ja-JP" altLang="en-US" sz="700" dirty="0">
                <a:latin typeface="ＭＳ ゴシック" pitchFamily="49" charset="-128"/>
                <a:ea typeface="ＭＳ ゴシック" pitchFamily="49" charset="-128"/>
                <a:cs typeface="ＭＳ Ｐゴシック" pitchFamily="50" charset="-128"/>
              </a:rPr>
              <a:t>）における大阪府の人口推計（ケース</a:t>
            </a:r>
            <a:r>
              <a:rPr lang="en-US" altLang="ja-JP" sz="700" dirty="0">
                <a:latin typeface="ＭＳ ゴシック" pitchFamily="49" charset="-128"/>
                <a:ea typeface="ＭＳ ゴシック" pitchFamily="49" charset="-128"/>
                <a:cs typeface="ＭＳ Ｐゴシック" pitchFamily="50" charset="-128"/>
              </a:rPr>
              <a:t>2</a:t>
            </a:r>
            <a:r>
              <a:rPr lang="ja-JP" altLang="en-US" sz="700" dirty="0">
                <a:latin typeface="ＭＳ ゴシック" pitchFamily="49" charset="-128"/>
                <a:ea typeface="ＭＳ ゴシック" pitchFamily="49" charset="-128"/>
                <a:cs typeface="ＭＳ Ｐゴシック" pitchFamily="50" charset="-128"/>
              </a:rPr>
              <a:t>）を基に、府試算。</a:t>
            </a:r>
            <a:endParaRPr lang="ja-JP" altLang="en-US" dirty="0">
              <a:latin typeface="Arial" pitchFamily="34" charset="0"/>
              <a:ea typeface="ＭＳ Ｐゴシック" pitchFamily="50" charset="-128"/>
              <a:cs typeface="ＭＳ Ｐゴシック" pitchFamily="50" charset="-128"/>
            </a:endParaRPr>
          </a:p>
          <a:p>
            <a:endParaRPr lang="ja-JP" altLang="en-US" sz="700" dirty="0">
              <a:latin typeface="ＭＳ ゴシック" panose="020B0609070205080204" pitchFamily="49" charset="-128"/>
              <a:ea typeface="ＭＳ ゴシック" panose="020B0609070205080204" pitchFamily="49" charset="-128"/>
            </a:endParaRPr>
          </a:p>
          <a:p>
            <a:pPr lvl="1" algn="just" fontAlgn="base">
              <a:lnSpc>
                <a:spcPct val="80000"/>
              </a:lnSpc>
              <a:spcBef>
                <a:spcPct val="0"/>
              </a:spcBef>
              <a:spcAft>
                <a:spcPct val="0"/>
              </a:spcAf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523980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）自然増減　</a:t>
            </a:r>
            <a:r>
              <a:rPr lang="ja-JP" altLang="en-US" dirty="0">
                <a:solidFill>
                  <a:prstClr val="black"/>
                </a:solidFill>
                <a:latin typeface="+mn-ea"/>
                <a:cs typeface="Meiryo UI" panose="020B0604030504040204" pitchFamily="50" charset="-128"/>
              </a:rPr>
              <a:t> </a:t>
            </a:r>
            <a:r>
              <a:rPr lang="ja-JP" altLang="en-US" dirty="0" smtClean="0">
                <a:solidFill>
                  <a:prstClr val="black"/>
                </a:solidFill>
                <a:latin typeface="+mn-ea"/>
                <a:cs typeface="Meiryo UI" panose="020B0604030504040204" pitchFamily="50" charset="-128"/>
              </a:rPr>
              <a:t>■生涯</a:t>
            </a:r>
            <a:r>
              <a:rPr lang="ja-JP" altLang="en-US" dirty="0" smtClean="0">
                <a:latin typeface="+mn-ea"/>
                <a:cs typeface="Meiryo UI" panose="020B0604030504040204" pitchFamily="50" charset="-128"/>
              </a:rPr>
              <a:t>未婚率の年次推移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12</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2" name="正方形/長方形 11"/>
          <p:cNvSpPr/>
          <p:nvPr/>
        </p:nvSpPr>
        <p:spPr>
          <a:xfrm>
            <a:off x="107504" y="858198"/>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生涯未婚率については、男性・女性ともに全国平均を上回る高さで推移しています。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また、特に近年、全国・大阪ともに高い傾向にあります</a:t>
            </a:r>
            <a:r>
              <a:rPr lang="ja-JP" altLang="en-US" sz="1600" dirty="0" smtClean="0"/>
              <a:t>。</a:t>
            </a:r>
            <a:endParaRPr lang="en-US" altLang="ja-JP" sz="1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9442"/>
            <a:ext cx="7154424" cy="4821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3"/>
          <p:cNvSpPr txBox="1">
            <a:spLocks noChangeArrowheads="1"/>
          </p:cNvSpPr>
          <p:nvPr/>
        </p:nvSpPr>
        <p:spPr bwMode="auto">
          <a:xfrm>
            <a:off x="1475656" y="6252575"/>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出典：国立社会保障・人口問題研究所「人口統計資料集」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523980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2210706"/>
            <a:ext cx="7776865" cy="4386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増減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大阪府の転出入状況の推移</a:t>
            </a:r>
            <a:endParaRPr lang="ja-JP" altLang="en-US" dirty="0" smtClean="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正方形/長方形 8"/>
          <p:cNvSpPr/>
          <p:nvPr/>
        </p:nvSpPr>
        <p:spPr>
          <a:xfrm>
            <a:off x="107504" y="858198"/>
            <a:ext cx="8856984" cy="1323439"/>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大阪府</a:t>
            </a:r>
            <a:r>
              <a:rPr lang="ja-JP" altLang="en-US" sz="1600" dirty="0"/>
              <a:t>と他の都道府県との転出入の状況をみると、</a:t>
            </a:r>
            <a:r>
              <a:rPr lang="en-US" altLang="ja-JP" sz="1600" dirty="0"/>
              <a:t>1976(S51)</a:t>
            </a:r>
            <a:r>
              <a:rPr lang="ja-JP" altLang="en-US" sz="1600" dirty="0"/>
              <a:t>年以降、</a:t>
            </a:r>
            <a:r>
              <a:rPr lang="en-US" altLang="ja-JP" sz="1600" dirty="0"/>
              <a:t>1995(H7)</a:t>
            </a:r>
            <a:r>
              <a:rPr lang="ja-JP" altLang="en-US" sz="1600" dirty="0"/>
              <a:t>年を除き、一貫して転出</a:t>
            </a:r>
            <a:r>
              <a:rPr lang="ja-JP" altLang="en-US" sz="1600" dirty="0" smtClean="0"/>
              <a:t>超過（「社会減」）傾向</a:t>
            </a:r>
            <a:r>
              <a:rPr lang="ja-JP" altLang="en-US" sz="1600" dirty="0"/>
              <a:t>が続いていました。</a:t>
            </a:r>
            <a:r>
              <a:rPr lang="en-US" altLang="ja-JP" sz="1600" dirty="0"/>
              <a:t>2011(H23)</a:t>
            </a:r>
            <a:r>
              <a:rPr lang="ja-JP" altLang="en-US" sz="1600" dirty="0"/>
              <a:t>年は、東日本大震災の影響もあり、転出者数は</a:t>
            </a:r>
            <a:r>
              <a:rPr lang="en-US" altLang="ja-JP" sz="1600" dirty="0"/>
              <a:t>151,156</a:t>
            </a:r>
            <a:r>
              <a:rPr lang="ja-JP" altLang="en-US" sz="1600" dirty="0"/>
              <a:t>人、転入者数は</a:t>
            </a:r>
            <a:r>
              <a:rPr lang="en-US" altLang="ja-JP" sz="1600" dirty="0"/>
              <a:t>156,059</a:t>
            </a:r>
            <a:r>
              <a:rPr lang="ja-JP" altLang="en-US" sz="1600" dirty="0"/>
              <a:t>人と、転入者が転出者を上回る「社会増」となりました</a:t>
            </a:r>
            <a:r>
              <a:rPr lang="ja-JP" altLang="en-US" sz="1600" dirty="0" smtClean="0"/>
              <a:t>。</a:t>
            </a:r>
            <a:endParaRPr lang="en-US" altLang="ja-JP" sz="1600" dirty="0" smtClean="0"/>
          </a:p>
          <a:p>
            <a:pPr marL="180000" indent="-457200"/>
            <a:r>
              <a:rPr lang="ja-JP" altLang="en-US" sz="1600" dirty="0" smtClean="0"/>
              <a:t>○　その後、</a:t>
            </a:r>
            <a:r>
              <a:rPr lang="en-US" altLang="ja-JP" sz="1600" dirty="0" smtClean="0"/>
              <a:t>2013(H25)</a:t>
            </a:r>
            <a:r>
              <a:rPr lang="ja-JP" altLang="en-US" sz="1600" dirty="0" smtClean="0"/>
              <a:t>年までの</a:t>
            </a:r>
            <a:r>
              <a:rPr lang="en-US" altLang="ja-JP" sz="1600" dirty="0"/>
              <a:t>3</a:t>
            </a:r>
            <a:r>
              <a:rPr lang="ja-JP" altLang="en-US" sz="1600" dirty="0" smtClean="0"/>
              <a:t>年間は「社会増」の状況が続いていましたが、</a:t>
            </a:r>
            <a:r>
              <a:rPr lang="en-US" altLang="ja-JP" sz="1600" dirty="0" smtClean="0"/>
              <a:t>2014(H26)</a:t>
            </a:r>
            <a:r>
              <a:rPr lang="ja-JP" altLang="en-US" sz="1600" dirty="0" smtClean="0"/>
              <a:t>年は再び</a:t>
            </a:r>
            <a:r>
              <a:rPr lang="en-US" altLang="ja-JP" sz="1600" dirty="0" smtClean="0"/>
              <a:t/>
            </a:r>
            <a:br>
              <a:rPr lang="en-US" altLang="ja-JP" sz="1600" dirty="0" smtClean="0"/>
            </a:br>
            <a:r>
              <a:rPr lang="ja-JP" altLang="en-US" sz="1600" dirty="0" smtClean="0"/>
              <a:t>「社会減」に転じました。</a:t>
            </a:r>
            <a:endParaRPr lang="en-US" altLang="ja-JP" sz="1600" dirty="0"/>
          </a:p>
        </p:txBody>
      </p:sp>
      <p:sp>
        <p:nvSpPr>
          <p:cNvPr id="11" name="Text Box 3"/>
          <p:cNvSpPr txBox="1">
            <a:spLocks noChangeArrowheads="1"/>
          </p:cNvSpPr>
          <p:nvPr/>
        </p:nvSpPr>
        <p:spPr bwMode="auto">
          <a:xfrm>
            <a:off x="683568" y="6669360"/>
            <a:ext cx="5884862"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a:solidFill>
                  <a:prstClr val="black"/>
                </a:solidFill>
                <a:latin typeface="ＭＳ ゴシック" pitchFamily="49" charset="-128"/>
                <a:ea typeface="ＭＳ ゴシック" pitchFamily="49" charset="-128"/>
                <a:cs typeface="ＭＳ Ｐゴシック" pitchFamily="50" charset="-128"/>
              </a:rPr>
              <a:t>出典：総務省「住民基本台帳人口移動報告</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13</a:t>
            </a:fld>
            <a:endParaRPr lang="ja-JP" altLang="en-US" dirty="0">
              <a:solidFill>
                <a:prstClr val="black"/>
              </a:solidFill>
            </a:endParaRPr>
          </a:p>
        </p:txBody>
      </p:sp>
    </p:spTree>
    <p:extLst>
      <p:ext uri="{BB962C8B-B14F-4D97-AF65-F5344CB8AC3E}">
        <p14:creationId xmlns:p14="http://schemas.microsoft.com/office/powerpoint/2010/main" val="3414586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a:t>
            </a:r>
            <a:r>
              <a:rPr lang="ja-JP" altLang="en-US" dirty="0" smtClean="0">
                <a:solidFill>
                  <a:prstClr val="black"/>
                </a:solidFill>
                <a:latin typeface="+mn-ea"/>
                <a:cs typeface="ＭＳ Ｐゴシック" pitchFamily="50" charset="-128"/>
              </a:rPr>
              <a:t>の年齢階層別転入超過数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14</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正方形/長方形 9"/>
          <p:cNvSpPr/>
          <p:nvPr/>
        </p:nvSpPr>
        <p:spPr>
          <a:xfrm>
            <a:off x="107504" y="858198"/>
            <a:ext cx="8856984" cy="584775"/>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年代</a:t>
            </a:r>
            <a:r>
              <a:rPr lang="ja-JP" altLang="en-US" sz="1600" dirty="0"/>
              <a:t>別にみると、</a:t>
            </a:r>
            <a:r>
              <a:rPr lang="en-US" altLang="ja-JP" sz="1600" dirty="0"/>
              <a:t>15</a:t>
            </a:r>
            <a:r>
              <a:rPr lang="ja-JP" altLang="en-US" sz="1600" dirty="0"/>
              <a:t>～</a:t>
            </a:r>
            <a:r>
              <a:rPr lang="en-US" altLang="ja-JP" sz="1600" dirty="0"/>
              <a:t>24</a:t>
            </a:r>
            <a:r>
              <a:rPr lang="ja-JP" altLang="en-US" sz="1600" dirty="0"/>
              <a:t>歳は転入が多いのに対し、他の年代は概ね転出超過の傾向で、特に</a:t>
            </a:r>
            <a:r>
              <a:rPr lang="en-US" altLang="ja-JP" sz="1600" dirty="0"/>
              <a:t>30</a:t>
            </a:r>
            <a:r>
              <a:rPr lang="ja-JP" altLang="en-US" sz="1600" dirty="0"/>
              <a:t>～</a:t>
            </a:r>
            <a:r>
              <a:rPr lang="en-US" altLang="ja-JP" sz="1600" dirty="0"/>
              <a:t>39</a:t>
            </a:r>
            <a:r>
              <a:rPr lang="ja-JP" altLang="en-US" sz="1600" dirty="0"/>
              <a:t>歳は転出者数が多くなっており、中堅世代の人口</a:t>
            </a:r>
            <a:r>
              <a:rPr lang="ja-JP" altLang="en-US" sz="1600" dirty="0" smtClean="0"/>
              <a:t>流出が顕著になっています。</a:t>
            </a:r>
            <a:endParaRPr lang="ja-JP" altLang="en-US" sz="1600" dirty="0"/>
          </a:p>
        </p:txBody>
      </p:sp>
      <p:sp>
        <p:nvSpPr>
          <p:cNvPr id="12" name="Text Box 8"/>
          <p:cNvSpPr txBox="1">
            <a:spLocks noChangeArrowheads="1"/>
          </p:cNvSpPr>
          <p:nvPr/>
        </p:nvSpPr>
        <p:spPr bwMode="auto">
          <a:xfrm>
            <a:off x="999988" y="6211898"/>
            <a:ext cx="4940163"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出典：総務省「住民基本台帳人口移動報告」（</a:t>
            </a:r>
            <a:r>
              <a:rPr lang="en-US" altLang="ja-JP" sz="700" dirty="0" smtClean="0">
                <a:solidFill>
                  <a:prstClr val="black"/>
                </a:solidFill>
                <a:latin typeface="ＭＳ ゴシック" pitchFamily="49" charset="-128"/>
                <a:ea typeface="ＭＳ ゴシック" pitchFamily="49" charset="-128"/>
                <a:cs typeface="ＭＳ Ｐゴシック" pitchFamily="50" charset="-128"/>
              </a:rPr>
              <a:t>2014(H26)</a:t>
            </a:r>
            <a:r>
              <a:rPr lang="ja-JP" altLang="en-US" sz="700" dirty="0" smtClean="0">
                <a:solidFill>
                  <a:prstClr val="black"/>
                </a:solidFill>
                <a:latin typeface="ＭＳ ゴシック" pitchFamily="49" charset="-128"/>
                <a:ea typeface="ＭＳ ゴシック" pitchFamily="49" charset="-128"/>
                <a:cs typeface="ＭＳ Ｐゴシック" pitchFamily="50" charset="-128"/>
              </a:rPr>
              <a:t>年）</a:t>
            </a:r>
            <a:endParaRPr lang="ja-JP" altLang="en-US" sz="700" dirty="0" smtClean="0">
              <a:solidFill>
                <a:prstClr val="black"/>
              </a:solidFill>
              <a:latin typeface="Arial" pitchFamily="34" charset="0"/>
              <a:cs typeface="ＭＳ Ｐゴシック" pitchFamily="50" charset="-12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101" y="1556792"/>
            <a:ext cx="7103299" cy="45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7"/>
          <p:cNvGrpSpPr>
            <a:grpSpLocks/>
          </p:cNvGrpSpPr>
          <p:nvPr/>
        </p:nvGrpSpPr>
        <p:grpSpPr bwMode="auto">
          <a:xfrm>
            <a:off x="6459041" y="1556792"/>
            <a:ext cx="1857375" cy="1150044"/>
            <a:chOff x="7602" y="12108"/>
            <a:chExt cx="2925" cy="1359"/>
          </a:xfrm>
        </p:grpSpPr>
        <p:sp>
          <p:nvSpPr>
            <p:cNvPr id="17" name="AutoShape 8"/>
            <p:cNvSpPr>
              <a:spLocks noChangeArrowheads="1"/>
            </p:cNvSpPr>
            <p:nvPr/>
          </p:nvSpPr>
          <p:spPr bwMode="auto">
            <a:xfrm>
              <a:off x="7692" y="12108"/>
              <a:ext cx="2796" cy="1359"/>
            </a:xfrm>
            <a:prstGeom prst="roundRect">
              <a:avLst>
                <a:gd name="adj" fmla="val 8903"/>
              </a:avLst>
            </a:prstGeom>
            <a:solidFill>
              <a:srgbClr val="FFFFFF"/>
            </a:solidFill>
            <a:ln w="19050">
              <a:solidFill>
                <a:srgbClr val="002060"/>
              </a:solid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18" name="Text Box 9"/>
            <p:cNvSpPr txBox="1">
              <a:spLocks noChangeArrowheads="1"/>
            </p:cNvSpPr>
            <p:nvPr/>
          </p:nvSpPr>
          <p:spPr bwMode="auto">
            <a:xfrm>
              <a:off x="7602" y="12306"/>
              <a:ext cx="2925" cy="100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74295" tIns="8890" rIns="74295" bIns="889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ja-JP" altLang="en-US" sz="10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全年齢階層では</a:t>
              </a:r>
              <a:endParaRPr kumimoji="1" lang="ja-JP" altLang="en-US" sz="10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男性：</a:t>
              </a:r>
              <a:r>
                <a:rPr kumimoji="1" lang="en-US" altLang="ja-JP"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2,659</a:t>
              </a:r>
              <a:r>
                <a:rPr kumimoji="1" lang="ja-JP" altLang="en-US" sz="11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人転出超過</a:t>
              </a:r>
            </a:p>
            <a:p>
              <a:pPr marL="0" marR="0" lvl="0" indent="0" algn="ctr" defTabSz="914400" rtl="0" eaLnBrk="1" fontAlgn="base" latinLnBrk="0" hangingPunct="1">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女性：</a:t>
              </a:r>
              <a:r>
                <a:rPr kumimoji="1" lang="en-US" altLang="ja-JP" sz="1100" b="1" i="0" u="none" strike="noStrike" cap="none" normalizeH="0" baseline="0" dirty="0" smtClean="0">
                  <a:ln>
                    <a:noFill/>
                  </a:ln>
                  <a:solidFill>
                    <a:srgbClr val="7030A0"/>
                  </a:solidFill>
                  <a:effectLst/>
                  <a:latin typeface="HG丸ｺﾞｼｯｸM-PRO" pitchFamily="50" charset="-128"/>
                  <a:ea typeface="HG丸ｺﾞｼｯｸM-PRO" pitchFamily="50" charset="-128"/>
                  <a:cs typeface="ＭＳ Ｐゴシック" pitchFamily="50" charset="-128"/>
                </a:rPr>
                <a:t>2,268</a:t>
              </a:r>
              <a:r>
                <a:rPr kumimoji="1" lang="ja-JP" altLang="en-US" sz="11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人転入超過</a:t>
              </a:r>
            </a:p>
            <a:p>
              <a:pPr marL="0" marR="0" lvl="0" indent="0" algn="ctr" defTabSz="914400" rtl="0" eaLnBrk="1" fontAlgn="base" latinLnBrk="0" hangingPunct="1">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p>
            <a:p>
              <a:pPr marL="0" marR="0" lvl="0" indent="0" algn="ctr" defTabSz="914400" rtl="0" eaLnBrk="1" fontAlgn="base" latinLnBrk="0" hangingPunct="1">
                <a:spcBef>
                  <a:spcPct val="0"/>
                </a:spcBef>
                <a:spcAft>
                  <a:spcPct val="0"/>
                </a:spcAft>
                <a:buClrTx/>
                <a:buSzTx/>
                <a:buFontTx/>
                <a:buNone/>
                <a:tabLst/>
              </a:pPr>
              <a:r>
                <a:rPr kumimoji="1" lang="ja-JP" altLang="en-US" sz="11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総数：</a:t>
              </a:r>
              <a:r>
                <a:rPr kumimoji="1" lang="en-US" altLang="ja-JP"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3</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９</a:t>
              </a:r>
              <a:r>
                <a:rPr kumimoji="1" lang="en-US" altLang="ja-JP"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1</a:t>
              </a:r>
              <a:r>
                <a:rPr kumimoji="1" lang="ja-JP" altLang="en-US" sz="11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人転出超過</a:t>
              </a:r>
              <a:endParaRPr kumimoji="1" lang="ja-JP" altLang="ja-JP" sz="2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Tree>
    <p:extLst>
      <p:ext uri="{BB962C8B-B14F-4D97-AF65-F5344CB8AC3E}">
        <p14:creationId xmlns:p14="http://schemas.microsoft.com/office/powerpoint/2010/main" val="2491871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179512" y="0"/>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）社会増減　</a:t>
            </a:r>
            <a:r>
              <a:rPr lang="ja-JP" altLang="en-US" dirty="0">
                <a:solidFill>
                  <a:prstClr val="black"/>
                </a:solidFill>
                <a:latin typeface="+mn-ea"/>
                <a:cs typeface="Meiryo UI" panose="020B0604030504040204" pitchFamily="50" charset="-128"/>
              </a:rPr>
              <a:t>■</a:t>
            </a:r>
            <a:r>
              <a:rPr lang="ja-JP" altLang="en-US" dirty="0">
                <a:solidFill>
                  <a:prstClr val="black"/>
                </a:solidFill>
                <a:latin typeface="+mn-ea"/>
                <a:cs typeface="ＭＳ Ｐゴシック" pitchFamily="50" charset="-128"/>
              </a:rPr>
              <a:t>大阪府</a:t>
            </a:r>
            <a:r>
              <a:rPr lang="ja-JP" altLang="en-US" dirty="0" smtClean="0">
                <a:solidFill>
                  <a:prstClr val="black"/>
                </a:solidFill>
                <a:latin typeface="+mn-ea"/>
                <a:cs typeface="ＭＳ Ｐゴシック" pitchFamily="50" charset="-128"/>
              </a:rPr>
              <a:t>の東京圏に対する転出入状況の推移</a:t>
            </a:r>
            <a:endParaRPr lang="ja-JP" altLang="en-US" dirty="0">
              <a:solidFill>
                <a:prstClr val="black"/>
              </a:solidFill>
              <a:latin typeface="+mn-ea"/>
              <a:cs typeface="Meiryo UI" panose="020B0604030504040204" pitchFamily="50" charset="-128"/>
            </a:endParaRPr>
          </a:p>
        </p:txBody>
      </p:sp>
      <p:cxnSp>
        <p:nvCxnSpPr>
          <p:cNvPr id="13" name="直線コネクタ 12"/>
          <p:cNvCxnSpPr/>
          <p:nvPr/>
        </p:nvCxnSpPr>
        <p:spPr>
          <a:xfrm>
            <a:off x="195864" y="648925"/>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18" name="Text Box 8"/>
          <p:cNvSpPr txBox="1">
            <a:spLocks noChangeArrowheads="1"/>
          </p:cNvSpPr>
          <p:nvPr/>
        </p:nvSpPr>
        <p:spPr bwMode="auto">
          <a:xfrm>
            <a:off x="971600" y="6304908"/>
            <a:ext cx="4230434" cy="1041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lvl="1" algn="just" fontAlgn="base">
              <a:lnSpc>
                <a:spcPct val="80000"/>
              </a:lnSpc>
              <a:spcBef>
                <a:spcPct val="0"/>
              </a:spcBef>
              <a:spcAft>
                <a:spcPct val="0"/>
              </a:spcAft>
            </a:pPr>
            <a:r>
              <a:rPr lang="ja-JP" altLang="en-US" sz="700" dirty="0" smtClean="0">
                <a:solidFill>
                  <a:prstClr val="black"/>
                </a:solidFill>
                <a:latin typeface="ＭＳ ゴシック" pitchFamily="49" charset="-128"/>
                <a:ea typeface="ＭＳ ゴシック" pitchFamily="49" charset="-128"/>
                <a:cs typeface="ＭＳ Ｐゴシック" pitchFamily="50" charset="-128"/>
              </a:rPr>
              <a:t>出典：総務省「住民基本台帳人口移動報告」</a:t>
            </a:r>
            <a:endParaRPr lang="en-US" altLang="ja-JP" sz="700" dirty="0" smtClean="0">
              <a:solidFill>
                <a:prstClr val="black"/>
              </a:solidFill>
              <a:latin typeface="ＭＳ ゴシック" pitchFamily="49" charset="-128"/>
              <a:ea typeface="ＭＳ ゴシック" pitchFamily="49" charset="-128"/>
              <a:cs typeface="ＭＳ Ｐゴシック" pitchFamily="50" charset="-128"/>
            </a:endParaRPr>
          </a:p>
        </p:txBody>
      </p:sp>
      <p:sp>
        <p:nvSpPr>
          <p:cNvPr id="7" name="正方形/長方形 6"/>
          <p:cNvSpPr/>
          <p:nvPr/>
        </p:nvSpPr>
        <p:spPr>
          <a:xfrm>
            <a:off x="107504" y="764704"/>
            <a:ext cx="8856984" cy="1015663"/>
          </a:xfrm>
          <a:prstGeom prst="rect">
            <a:avLst/>
          </a:prstGeom>
        </p:spPr>
        <p:txBody>
          <a:bodyPr wrap="square">
            <a:spAutoFit/>
          </a:bodyPr>
          <a:lstStyle/>
          <a:p>
            <a:pPr marL="180000" indent="-457200"/>
            <a:r>
              <a:rPr lang="ja-JP" altLang="en-US" sz="1600" dirty="0" smtClean="0"/>
              <a:t>○　圏域</a:t>
            </a:r>
            <a:r>
              <a:rPr lang="ja-JP" altLang="en-US" sz="1600" dirty="0"/>
              <a:t>別にみると、</a:t>
            </a:r>
            <a:r>
              <a:rPr lang="ja-JP" altLang="en-US" sz="1600" dirty="0" smtClean="0"/>
              <a:t>東京圏（</a:t>
            </a:r>
            <a:r>
              <a:rPr lang="en-US" altLang="ja-JP" sz="1600" dirty="0" smtClean="0"/>
              <a:t>※</a:t>
            </a:r>
            <a:r>
              <a:rPr lang="ja-JP" altLang="en-US" sz="1600" dirty="0" smtClean="0"/>
              <a:t>）へ</a:t>
            </a:r>
            <a:r>
              <a:rPr lang="ja-JP" altLang="en-US" sz="1600" dirty="0"/>
              <a:t>の人口流出が顕著です。</a:t>
            </a:r>
            <a:r>
              <a:rPr lang="en-US" altLang="ja-JP" sz="1600" dirty="0" smtClean="0"/>
              <a:t>2014(H26)</a:t>
            </a:r>
            <a:r>
              <a:rPr lang="ja-JP" altLang="en-US" sz="1600" dirty="0"/>
              <a:t>年には、大阪府から</a:t>
            </a:r>
            <a:r>
              <a:rPr lang="ja-JP" altLang="en-US" sz="1600" dirty="0" smtClean="0"/>
              <a:t>は</a:t>
            </a:r>
            <a:r>
              <a:rPr lang="en-US" altLang="ja-JP" sz="1600" dirty="0" smtClean="0"/>
              <a:t>41,034</a:t>
            </a:r>
            <a:r>
              <a:rPr lang="ja-JP" altLang="en-US" sz="1600" dirty="0" smtClean="0"/>
              <a:t>人</a:t>
            </a:r>
            <a:r>
              <a:rPr lang="ja-JP" altLang="en-US" sz="1600" dirty="0"/>
              <a:t>が東京圏へ転出した一方、東京圏からの転入</a:t>
            </a:r>
            <a:r>
              <a:rPr lang="ja-JP" altLang="en-US" sz="1600" dirty="0" smtClean="0"/>
              <a:t>は</a:t>
            </a:r>
            <a:r>
              <a:rPr lang="en-US" altLang="ja-JP" sz="1600" dirty="0" smtClean="0"/>
              <a:t>30,129</a:t>
            </a:r>
            <a:r>
              <a:rPr lang="ja-JP" altLang="en-US" sz="1600" dirty="0" smtClean="0"/>
              <a:t>人</a:t>
            </a:r>
            <a:r>
              <a:rPr lang="ja-JP" altLang="en-US" sz="1600" dirty="0"/>
              <a:t>と</a:t>
            </a:r>
            <a:r>
              <a:rPr lang="ja-JP" altLang="en-US" sz="1600" dirty="0" smtClean="0"/>
              <a:t>約</a:t>
            </a:r>
            <a:r>
              <a:rPr lang="en-US" altLang="ja-JP" sz="1600" dirty="0" smtClean="0"/>
              <a:t>11,000</a:t>
            </a:r>
            <a:r>
              <a:rPr lang="ja-JP" altLang="en-US" sz="1600" dirty="0"/>
              <a:t>人の転出超過でした</a:t>
            </a:r>
            <a:r>
              <a:rPr lang="ja-JP" altLang="en-US" sz="1600" dirty="0" smtClean="0"/>
              <a:t>。</a:t>
            </a:r>
            <a:endParaRPr lang="en-US" altLang="ja-JP" sz="1600" dirty="0" smtClean="0"/>
          </a:p>
          <a:p>
            <a:pPr marL="180000" indent="-457200"/>
            <a:r>
              <a:rPr lang="ja-JP" altLang="en-US" sz="1200" dirty="0"/>
              <a:t>　</a:t>
            </a:r>
            <a:r>
              <a:rPr lang="ja-JP" altLang="en-US" sz="1200" dirty="0" smtClean="0"/>
              <a:t>　</a:t>
            </a:r>
            <a:r>
              <a:rPr lang="en-US" altLang="ja-JP" sz="1200" dirty="0" smtClean="0"/>
              <a:t>※</a:t>
            </a:r>
            <a:r>
              <a:rPr lang="ja-JP" altLang="en-US" sz="1200" dirty="0" smtClean="0"/>
              <a:t>　東京圏・・・東京都、埼玉県、千葉県、神奈川県の一都三県</a:t>
            </a:r>
            <a:endParaRPr lang="ja-JP" altLang="en-US" sz="1200" dirty="0"/>
          </a:p>
        </p:txBody>
      </p:sp>
      <p:sp>
        <p:nvSpPr>
          <p:cNvPr id="8" name="正方形/長方形 7"/>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15</a:t>
            </a:fld>
            <a:endParaRPr lang="ja-JP" altLang="en-US" dirty="0">
              <a:solidFill>
                <a:prstClr val="black"/>
              </a:solidFill>
            </a:endParaRP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848098"/>
            <a:ext cx="7793531" cy="446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2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82" y="1294550"/>
            <a:ext cx="4309440" cy="4870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正方形/長方形 29"/>
          <p:cNvSpPr/>
          <p:nvPr/>
        </p:nvSpPr>
        <p:spPr>
          <a:xfrm>
            <a:off x="69178" y="19375"/>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n-ea"/>
                <a:cs typeface="Meiryo UI" panose="020B0604030504040204" pitchFamily="50" charset="-128"/>
              </a:rPr>
              <a:t>地域別人口の推移</a:t>
            </a:r>
            <a:endParaRPr lang="ja-JP" altLang="en-US" dirty="0">
              <a:solidFill>
                <a:prstClr val="black"/>
              </a:solidFill>
              <a:latin typeface="+mn-ea"/>
              <a:cs typeface="Meiryo UI" panose="020B0604030504040204" pitchFamily="50" charset="-128"/>
            </a:endParaRPr>
          </a:p>
        </p:txBody>
      </p:sp>
      <p:cxnSp>
        <p:nvCxnSpPr>
          <p:cNvPr id="31" name="直線コネクタ 30"/>
          <p:cNvCxnSpPr/>
          <p:nvPr/>
        </p:nvCxnSpPr>
        <p:spPr>
          <a:xfrm>
            <a:off x="184388" y="692696"/>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8" name="Text Box 15"/>
          <p:cNvSpPr txBox="1">
            <a:spLocks noChangeArrowheads="1"/>
          </p:cNvSpPr>
          <p:nvPr/>
        </p:nvSpPr>
        <p:spPr bwMode="auto">
          <a:xfrm>
            <a:off x="1043608" y="6155134"/>
            <a:ext cx="6064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年までは総務省「国勢調査」（年齢不詳を含む）。将来推計については、「大阪府の将来推計人口の点検について」（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Century" pitchFamily="18" charset="0"/>
              </a:rPr>
              <a:t>　</a:t>
            </a:r>
            <a:r>
              <a:rPr lang="ja-JP" altLang="en-US" sz="700" dirty="0" smtClean="0">
                <a:latin typeface="ＭＳ ゴシック" pitchFamily="49" charset="-128"/>
                <a:ea typeface="ＭＳ ゴシック" pitchFamily="49" charset="-128"/>
                <a:cs typeface="Century" pitchFamily="18" charset="0"/>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における大阪府の人口推計（ケース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）を基に、府試算</a:t>
            </a:r>
            <a:endParaRPr kumimoji="1" lang="ja-JP" altLang="en-US"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＜参考＞大阪市地域：大阪市　　北大阪地域：吹田市、高槻市、茨木市、摂津市、島本町、豊中市、池田市、箕面市、豊能町、能勢町</a:t>
            </a:r>
            <a:endParaRPr kumimoji="1" lang="ja-JP" altLang="en-US"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　　　　東部大阪地域：守口市、枚方市、寝屋川市、大東市、門真市、四條畷市、交野市、八尾市、柏原市、東大阪市</a:t>
            </a:r>
            <a:endParaRPr kumimoji="1" lang="ja-JP" altLang="en-US"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　　　　南河内地域：富田林市、河内長野市、松原市、羽曳野市、藤井寺市、大阪狭山市、太子町、河南町、千早赤阪村</a:t>
            </a:r>
            <a:endParaRPr kumimoji="1" lang="ja-JP" altLang="en-US"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　　　　泉州地域：堺市、泉大津市、和泉市、高石市、忠岡町、岸和田市、貝塚市、泉佐野市、泉南市、阪南市、熊取町、田尻町、岬町</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正方形/長方形 10"/>
          <p:cNvSpPr/>
          <p:nvPr/>
        </p:nvSpPr>
        <p:spPr>
          <a:xfrm>
            <a:off x="107504" y="764704"/>
            <a:ext cx="8856984" cy="584775"/>
          </a:xfrm>
          <a:prstGeom prst="rect">
            <a:avLst/>
          </a:prstGeom>
        </p:spPr>
        <p:txBody>
          <a:bodyPr wrap="square">
            <a:spAutoFit/>
          </a:bodyPr>
          <a:lstStyle/>
          <a:p>
            <a:pPr marL="180000" indent="-457200"/>
            <a:r>
              <a:rPr lang="ja-JP" altLang="en-US" sz="1600" dirty="0" smtClean="0"/>
              <a:t>○　地域別の人口推移では、</a:t>
            </a:r>
            <a:r>
              <a:rPr lang="ja-JP" altLang="ja-JP" sz="1600" dirty="0" smtClean="0"/>
              <a:t>最も</a:t>
            </a:r>
            <a:r>
              <a:rPr lang="ja-JP" altLang="ja-JP" sz="1600" dirty="0"/>
              <a:t>減少率が高いのは南河内地域で、</a:t>
            </a:r>
            <a:r>
              <a:rPr lang="en-US" altLang="ja-JP" sz="1600" dirty="0"/>
              <a:t>30</a:t>
            </a:r>
            <a:r>
              <a:rPr lang="ja-JP" altLang="ja-JP" sz="1600" dirty="0"/>
              <a:t>年後</a:t>
            </a:r>
            <a:r>
              <a:rPr lang="ja-JP" altLang="ja-JP" sz="1600" dirty="0" smtClean="0"/>
              <a:t>は</a:t>
            </a:r>
            <a:r>
              <a:rPr lang="en-US" altLang="ja-JP" sz="1600" dirty="0" smtClean="0"/>
              <a:t>2</a:t>
            </a:r>
            <a:r>
              <a:rPr lang="ja-JP" altLang="ja-JP" sz="1600" dirty="0" smtClean="0"/>
              <a:t>割</a:t>
            </a:r>
            <a:r>
              <a:rPr lang="ja-JP" altLang="en-US" sz="1600" dirty="0" smtClean="0"/>
              <a:t>半</a:t>
            </a:r>
            <a:r>
              <a:rPr lang="ja-JP" altLang="ja-JP" sz="1600" dirty="0" smtClean="0"/>
              <a:t>の</a:t>
            </a:r>
            <a:r>
              <a:rPr lang="ja-JP" altLang="ja-JP" sz="1600" dirty="0"/>
              <a:t>減少が予測され、生産年齢</a:t>
            </a:r>
            <a:r>
              <a:rPr lang="ja-JP" altLang="ja-JP" sz="1600" dirty="0" smtClean="0"/>
              <a:t>人口は</a:t>
            </a:r>
            <a:r>
              <a:rPr lang="ja-JP" altLang="ja-JP" sz="1600" dirty="0"/>
              <a:t>、約半数になると</a:t>
            </a:r>
            <a:r>
              <a:rPr lang="ja-JP" altLang="ja-JP" sz="1600" dirty="0" smtClean="0"/>
              <a:t>見込まれます</a:t>
            </a:r>
            <a:r>
              <a:rPr lang="ja-JP" altLang="en-US" sz="1600" dirty="0"/>
              <a:t>。</a:t>
            </a:r>
            <a:endParaRPr lang="ja-JP" altLang="ja-JP" sz="1600" dirty="0"/>
          </a:p>
        </p:txBody>
      </p:sp>
      <p:sp>
        <p:nvSpPr>
          <p:cNvPr id="12" name="正方形/長方形 11"/>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16</a:t>
            </a:fld>
            <a:endParaRPr lang="ja-JP" altLang="en-US" dirty="0">
              <a:solidFill>
                <a:prstClr val="black"/>
              </a:solidFill>
            </a:endParaRPr>
          </a:p>
        </p:txBody>
      </p:sp>
      <p:sp>
        <p:nvSpPr>
          <p:cNvPr id="13" name="Text Box 30"/>
          <p:cNvSpPr txBox="1">
            <a:spLocks noChangeArrowheads="1"/>
          </p:cNvSpPr>
          <p:nvPr/>
        </p:nvSpPr>
        <p:spPr bwMode="auto">
          <a:xfrm>
            <a:off x="240550" y="1772815"/>
            <a:ext cx="855362" cy="214605"/>
          </a:xfrm>
          <a:prstGeom prst="rect">
            <a:avLst/>
          </a:prstGeom>
          <a:solidFill>
            <a:srgbClr val="FFFFFF"/>
          </a:solidFill>
          <a:ln w="38100" cmpd="dbl">
            <a:solidFill>
              <a:srgbClr val="FF990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大阪市地域</a:t>
            </a:r>
            <a:endParaRPr kumimoji="0" lang="ja-JP" altLang="en-US" sz="1100" dirty="0" smtClean="0">
              <a:solidFill>
                <a:prstClr val="black"/>
              </a:solidFill>
              <a:latin typeface="Arial" pitchFamily="34" charset="0"/>
              <a:cs typeface="ＭＳ Ｐゴシック" pitchFamily="50" charset="-128"/>
            </a:endParaRPr>
          </a:p>
        </p:txBody>
      </p:sp>
      <p:sp>
        <p:nvSpPr>
          <p:cNvPr id="14" name="Text Box 26"/>
          <p:cNvSpPr txBox="1">
            <a:spLocks noChangeArrowheads="1"/>
          </p:cNvSpPr>
          <p:nvPr/>
        </p:nvSpPr>
        <p:spPr bwMode="auto">
          <a:xfrm>
            <a:off x="375770" y="4118884"/>
            <a:ext cx="714298" cy="214605"/>
          </a:xfrm>
          <a:prstGeom prst="rect">
            <a:avLst/>
          </a:prstGeom>
          <a:solidFill>
            <a:srgbClr val="FFFFFF"/>
          </a:solidFill>
          <a:ln w="38100" cmpd="dbl">
            <a:solidFill>
              <a:srgbClr val="00B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泉州地域</a:t>
            </a:r>
            <a:endParaRPr kumimoji="0" lang="ja-JP" altLang="en-US" sz="1100" dirty="0" smtClean="0">
              <a:solidFill>
                <a:prstClr val="black"/>
              </a:solidFill>
              <a:latin typeface="Arial" pitchFamily="34" charset="0"/>
              <a:cs typeface="ＭＳ Ｐゴシック" pitchFamily="50" charset="-128"/>
            </a:endParaRPr>
          </a:p>
        </p:txBody>
      </p:sp>
      <p:sp>
        <p:nvSpPr>
          <p:cNvPr id="15" name="Text Box 29"/>
          <p:cNvSpPr txBox="1">
            <a:spLocks noChangeArrowheads="1"/>
          </p:cNvSpPr>
          <p:nvPr/>
        </p:nvSpPr>
        <p:spPr bwMode="auto">
          <a:xfrm>
            <a:off x="233517" y="4542801"/>
            <a:ext cx="859220" cy="214605"/>
          </a:xfrm>
          <a:prstGeom prst="rect">
            <a:avLst/>
          </a:prstGeom>
          <a:solidFill>
            <a:srgbClr val="FFFFFF"/>
          </a:solidFill>
          <a:ln w="38100" cmpd="dbl">
            <a:solidFill>
              <a:srgbClr val="CCCC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北大阪地域</a:t>
            </a:r>
            <a:endParaRPr kumimoji="0" lang="ja-JP" altLang="en-US" sz="1100" dirty="0" smtClean="0">
              <a:solidFill>
                <a:prstClr val="black"/>
              </a:solidFill>
              <a:latin typeface="Arial" pitchFamily="34" charset="0"/>
              <a:cs typeface="ＭＳ Ｐゴシック" pitchFamily="50" charset="-128"/>
            </a:endParaRPr>
          </a:p>
        </p:txBody>
      </p:sp>
      <p:sp>
        <p:nvSpPr>
          <p:cNvPr id="16" name="Text Box 28"/>
          <p:cNvSpPr txBox="1">
            <a:spLocks noChangeArrowheads="1"/>
          </p:cNvSpPr>
          <p:nvPr/>
        </p:nvSpPr>
        <p:spPr bwMode="auto">
          <a:xfrm>
            <a:off x="107504" y="3789968"/>
            <a:ext cx="996427" cy="214605"/>
          </a:xfrm>
          <a:prstGeom prst="rect">
            <a:avLst/>
          </a:prstGeom>
          <a:solidFill>
            <a:srgbClr val="FFFFFF"/>
          </a:solidFill>
          <a:ln w="38100" cmpd="dbl">
            <a:solidFill>
              <a:srgbClr val="00B0F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東部大阪地域</a:t>
            </a:r>
            <a:endParaRPr kumimoji="0" lang="ja-JP" altLang="en-US" sz="1100" dirty="0" smtClean="0">
              <a:solidFill>
                <a:prstClr val="black"/>
              </a:solidFill>
              <a:latin typeface="Arial" pitchFamily="34" charset="0"/>
              <a:cs typeface="ＭＳ Ｐゴシック" pitchFamily="50" charset="-128"/>
            </a:endParaRPr>
          </a:p>
        </p:txBody>
      </p:sp>
      <p:sp>
        <p:nvSpPr>
          <p:cNvPr id="17" name="Text Box 27"/>
          <p:cNvSpPr txBox="1">
            <a:spLocks noChangeArrowheads="1"/>
          </p:cNvSpPr>
          <p:nvPr/>
        </p:nvSpPr>
        <p:spPr bwMode="auto">
          <a:xfrm>
            <a:off x="247504" y="5158611"/>
            <a:ext cx="855362" cy="214605"/>
          </a:xfrm>
          <a:prstGeom prst="rect">
            <a:avLst/>
          </a:prstGeom>
          <a:solidFill>
            <a:srgbClr val="FFFFFF"/>
          </a:solidFill>
          <a:ln w="3810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spcBef>
                <a:spcPct val="0"/>
              </a:spcBef>
              <a:spcAft>
                <a:spcPct val="0"/>
              </a:spcAft>
            </a:pPr>
            <a:r>
              <a:rPr kumimoji="0" lang="ja-JP" altLang="en-US" sz="1100" b="1" dirty="0" smtClean="0">
                <a:solidFill>
                  <a:prstClr val="black"/>
                </a:solidFill>
                <a:latin typeface="ＭＳ ゴシック" pitchFamily="49" charset="-128"/>
                <a:ea typeface="ＭＳ ゴシック" pitchFamily="49" charset="-128"/>
                <a:cs typeface="ＭＳ Ｐゴシック" pitchFamily="50" charset="-128"/>
              </a:rPr>
              <a:t>南河内地域</a:t>
            </a:r>
            <a:endParaRPr kumimoji="0" lang="ja-JP" altLang="en-US" sz="1100" dirty="0" smtClean="0">
              <a:solidFill>
                <a:prstClr val="black"/>
              </a:solidFill>
              <a:latin typeface="Arial" pitchFamily="34" charset="0"/>
              <a:cs typeface="ＭＳ Ｐゴシック" pitchFamily="50" charset="-128"/>
            </a:endParaRPr>
          </a:p>
        </p:txBody>
      </p:sp>
      <p:pic>
        <p:nvPicPr>
          <p:cNvPr id="2055"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b="8582"/>
          <a:stretch/>
        </p:blipFill>
        <p:spPr bwMode="auto">
          <a:xfrm>
            <a:off x="5292080" y="1573411"/>
            <a:ext cx="3786827" cy="3144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5220072" y="1341929"/>
            <a:ext cx="3112549" cy="430887"/>
          </a:xfrm>
          <a:prstGeom prst="rect">
            <a:avLst/>
          </a:prstGeom>
          <a:solidFill>
            <a:schemeClr val="bg1"/>
          </a:solidFill>
        </p:spPr>
        <p:txBody>
          <a:bodyPr wrap="square" rtlCol="0">
            <a:spAutoFit/>
          </a:bodyPr>
          <a:lstStyle/>
          <a:p>
            <a:pPr>
              <a:defRPr sz="1800" b="1" i="0" u="none" strike="noStrike" kern="1200" baseline="0">
                <a:solidFill>
                  <a:sysClr val="windowText" lastClr="000000"/>
                </a:solidFill>
                <a:latin typeface="+mn-lt"/>
                <a:ea typeface="+mn-ea"/>
                <a:cs typeface="+mn-cs"/>
              </a:defRPr>
            </a:pPr>
            <a:r>
              <a:rPr lang="ja-JP" altLang="en-US" sz="1100" dirty="0" smtClean="0"/>
              <a:t>　　◎　</a:t>
            </a:r>
            <a:r>
              <a:rPr lang="ja-JP" altLang="ja-JP" sz="1100" dirty="0" smtClean="0"/>
              <a:t>地域別人口の</a:t>
            </a:r>
            <a:r>
              <a:rPr lang="ja-JP" altLang="en-US" sz="1100" dirty="0" smtClean="0"/>
              <a:t>減少率</a:t>
            </a:r>
            <a:r>
              <a:rPr lang="ja-JP" altLang="ja-JP" sz="1100" dirty="0"/>
              <a:t>の将来</a:t>
            </a:r>
            <a:r>
              <a:rPr lang="ja-JP" altLang="ja-JP" sz="1100" dirty="0" smtClean="0"/>
              <a:t>推計</a:t>
            </a:r>
            <a:endParaRPr lang="en-US" altLang="ja-JP" sz="1100" dirty="0" smtClean="0"/>
          </a:p>
          <a:p>
            <a:pPr algn="ctr">
              <a:defRPr sz="1800" b="1" i="0" u="none" strike="noStrike" kern="1200" baseline="0">
                <a:solidFill>
                  <a:sysClr val="windowText" lastClr="000000"/>
                </a:solidFill>
                <a:latin typeface="+mn-lt"/>
                <a:ea typeface="+mn-ea"/>
                <a:cs typeface="+mn-cs"/>
              </a:defRPr>
            </a:pPr>
            <a:r>
              <a:rPr lang="ja-JP" altLang="en-US" sz="1100" dirty="0" smtClean="0"/>
              <a:t>　</a:t>
            </a:r>
            <a:r>
              <a:rPr lang="ja-JP" altLang="ja-JP" sz="1100" dirty="0" smtClean="0"/>
              <a:t>（</a:t>
            </a:r>
            <a:r>
              <a:rPr lang="en-US" altLang="ja-JP" sz="1100" dirty="0"/>
              <a:t>2010</a:t>
            </a:r>
            <a:r>
              <a:rPr lang="ja-JP" altLang="ja-JP" sz="1100" dirty="0"/>
              <a:t>（</a:t>
            </a:r>
            <a:r>
              <a:rPr lang="en-US" altLang="ja-JP" sz="1100" dirty="0"/>
              <a:t>H22</a:t>
            </a:r>
            <a:r>
              <a:rPr lang="ja-JP" altLang="ja-JP" sz="1100" dirty="0"/>
              <a:t>）年を</a:t>
            </a:r>
            <a:r>
              <a:rPr lang="en-US" altLang="ja-JP" sz="1100" dirty="0"/>
              <a:t>1.0</a:t>
            </a:r>
            <a:r>
              <a:rPr lang="ja-JP" altLang="ja-JP" sz="1100" dirty="0"/>
              <a:t>とした場合）</a:t>
            </a:r>
          </a:p>
        </p:txBody>
      </p:sp>
    </p:spTree>
    <p:extLst>
      <p:ext uri="{BB962C8B-B14F-4D97-AF65-F5344CB8AC3E}">
        <p14:creationId xmlns:p14="http://schemas.microsoft.com/office/powerpoint/2010/main" val="302313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35" y="3321962"/>
            <a:ext cx="2994325" cy="2114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4345" y="4484547"/>
            <a:ext cx="2868384" cy="209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4048" y="3843584"/>
            <a:ext cx="2735316" cy="1938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1145943"/>
            <a:ext cx="2813188" cy="1994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398" y="951135"/>
            <a:ext cx="3110224" cy="2188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2"/>
          <p:cNvGrpSpPr>
            <a:grpSpLocks/>
          </p:cNvGrpSpPr>
          <p:nvPr/>
        </p:nvGrpSpPr>
        <p:grpSpPr bwMode="auto">
          <a:xfrm>
            <a:off x="3546187" y="1609355"/>
            <a:ext cx="1553531" cy="2395709"/>
            <a:chOff x="8824" y="8248"/>
            <a:chExt cx="1467" cy="2141"/>
          </a:xfrm>
        </p:grpSpPr>
        <p:sp>
          <p:nvSpPr>
            <p:cNvPr id="27" name="Freeform 3"/>
            <p:cNvSpPr>
              <a:spLocks noChangeAspect="1"/>
            </p:cNvSpPr>
            <p:nvPr/>
          </p:nvSpPr>
          <p:spPr bwMode="auto">
            <a:xfrm>
              <a:off x="9328" y="8248"/>
              <a:ext cx="816" cy="872"/>
            </a:xfrm>
            <a:custGeom>
              <a:avLst/>
              <a:gdLst>
                <a:gd name="T0" fmla="*/ 53 w 3755"/>
                <a:gd name="T1" fmla="*/ 80 h 4064"/>
                <a:gd name="T2" fmla="*/ 212 w 3755"/>
                <a:gd name="T3" fmla="*/ 0 h 4064"/>
                <a:gd name="T4" fmla="*/ 477 w 3755"/>
                <a:gd name="T5" fmla="*/ 80 h 4064"/>
                <a:gd name="T6" fmla="*/ 513 w 3755"/>
                <a:gd name="T7" fmla="*/ 424 h 4064"/>
                <a:gd name="T8" fmla="*/ 716 w 3755"/>
                <a:gd name="T9" fmla="*/ 512 h 4064"/>
                <a:gd name="T10" fmla="*/ 884 w 3755"/>
                <a:gd name="T11" fmla="*/ 539 h 4064"/>
                <a:gd name="T12" fmla="*/ 1096 w 3755"/>
                <a:gd name="T13" fmla="*/ 539 h 4064"/>
                <a:gd name="T14" fmla="*/ 1564 w 3755"/>
                <a:gd name="T15" fmla="*/ 707 h 4064"/>
                <a:gd name="T16" fmla="*/ 1626 w 3755"/>
                <a:gd name="T17" fmla="*/ 866 h 4064"/>
                <a:gd name="T18" fmla="*/ 1644 w 3755"/>
                <a:gd name="T19" fmla="*/ 1140 h 4064"/>
                <a:gd name="T20" fmla="*/ 1785 w 3755"/>
                <a:gd name="T21" fmla="*/ 1387 h 4064"/>
                <a:gd name="T22" fmla="*/ 1926 w 3755"/>
                <a:gd name="T23" fmla="*/ 1431 h 4064"/>
                <a:gd name="T24" fmla="*/ 2174 w 3755"/>
                <a:gd name="T25" fmla="*/ 1652 h 4064"/>
                <a:gd name="T26" fmla="*/ 2377 w 3755"/>
                <a:gd name="T27" fmla="*/ 1687 h 4064"/>
                <a:gd name="T28" fmla="*/ 2615 w 3755"/>
                <a:gd name="T29" fmla="*/ 1467 h 4064"/>
                <a:gd name="T30" fmla="*/ 2509 w 3755"/>
                <a:gd name="T31" fmla="*/ 1369 h 4064"/>
                <a:gd name="T32" fmla="*/ 2430 w 3755"/>
                <a:gd name="T33" fmla="*/ 1334 h 4064"/>
                <a:gd name="T34" fmla="*/ 2571 w 3755"/>
                <a:gd name="T35" fmla="*/ 1113 h 4064"/>
                <a:gd name="T36" fmla="*/ 2615 w 3755"/>
                <a:gd name="T37" fmla="*/ 910 h 4064"/>
                <a:gd name="T38" fmla="*/ 3013 w 3755"/>
                <a:gd name="T39" fmla="*/ 1087 h 4064"/>
                <a:gd name="T40" fmla="*/ 2978 w 3755"/>
                <a:gd name="T41" fmla="*/ 1360 h 4064"/>
                <a:gd name="T42" fmla="*/ 3022 w 3755"/>
                <a:gd name="T43" fmla="*/ 1511 h 4064"/>
                <a:gd name="T44" fmla="*/ 3287 w 3755"/>
                <a:gd name="T45" fmla="*/ 1475 h 4064"/>
                <a:gd name="T46" fmla="*/ 3357 w 3755"/>
                <a:gd name="T47" fmla="*/ 1749 h 4064"/>
                <a:gd name="T48" fmla="*/ 3614 w 3755"/>
                <a:gd name="T49" fmla="*/ 1811 h 4064"/>
                <a:gd name="T50" fmla="*/ 3755 w 3755"/>
                <a:gd name="T51" fmla="*/ 2076 h 4064"/>
                <a:gd name="T52" fmla="*/ 3552 w 3755"/>
                <a:gd name="T53" fmla="*/ 2438 h 4064"/>
                <a:gd name="T54" fmla="*/ 3384 w 3755"/>
                <a:gd name="T55" fmla="*/ 2703 h 4064"/>
                <a:gd name="T56" fmla="*/ 3022 w 3755"/>
                <a:gd name="T57" fmla="*/ 3172 h 4064"/>
                <a:gd name="T58" fmla="*/ 2880 w 3755"/>
                <a:gd name="T59" fmla="*/ 3419 h 4064"/>
                <a:gd name="T60" fmla="*/ 2562 w 3755"/>
                <a:gd name="T61" fmla="*/ 3719 h 4064"/>
                <a:gd name="T62" fmla="*/ 2368 w 3755"/>
                <a:gd name="T63" fmla="*/ 3560 h 4064"/>
                <a:gd name="T64" fmla="*/ 2006 w 3755"/>
                <a:gd name="T65" fmla="*/ 3825 h 4064"/>
                <a:gd name="T66" fmla="*/ 1701 w 3755"/>
                <a:gd name="T67" fmla="*/ 3825 h 4064"/>
                <a:gd name="T68" fmla="*/ 1449 w 3755"/>
                <a:gd name="T69" fmla="*/ 4064 h 4064"/>
                <a:gd name="T70" fmla="*/ 1308 w 3755"/>
                <a:gd name="T71" fmla="*/ 3737 h 4064"/>
                <a:gd name="T72" fmla="*/ 1140 w 3755"/>
                <a:gd name="T73" fmla="*/ 3260 h 4064"/>
                <a:gd name="T74" fmla="*/ 1043 w 3755"/>
                <a:gd name="T75" fmla="*/ 2747 h 4064"/>
                <a:gd name="T76" fmla="*/ 1140 w 3755"/>
                <a:gd name="T77" fmla="*/ 2403 h 4064"/>
                <a:gd name="T78" fmla="*/ 1228 w 3755"/>
                <a:gd name="T79" fmla="*/ 1979 h 4064"/>
                <a:gd name="T80" fmla="*/ 1025 w 3755"/>
                <a:gd name="T81" fmla="*/ 1829 h 4064"/>
                <a:gd name="T82" fmla="*/ 1016 w 3755"/>
                <a:gd name="T83" fmla="*/ 1705 h 4064"/>
                <a:gd name="T84" fmla="*/ 1299 w 3755"/>
                <a:gd name="T85" fmla="*/ 1670 h 4064"/>
                <a:gd name="T86" fmla="*/ 1361 w 3755"/>
                <a:gd name="T87" fmla="*/ 1537 h 4064"/>
                <a:gd name="T88" fmla="*/ 937 w 3755"/>
                <a:gd name="T89" fmla="*/ 1484 h 4064"/>
                <a:gd name="T90" fmla="*/ 734 w 3755"/>
                <a:gd name="T91" fmla="*/ 1360 h 4064"/>
                <a:gd name="T92" fmla="*/ 495 w 3755"/>
                <a:gd name="T93" fmla="*/ 1219 h 4064"/>
                <a:gd name="T94" fmla="*/ 274 w 3755"/>
                <a:gd name="T95" fmla="*/ 1184 h 4064"/>
                <a:gd name="T96" fmla="*/ 239 w 3755"/>
                <a:gd name="T97" fmla="*/ 928 h 4064"/>
                <a:gd name="T98" fmla="*/ 239 w 3755"/>
                <a:gd name="T99" fmla="*/ 618 h 4064"/>
                <a:gd name="T100" fmla="*/ 292 w 3755"/>
                <a:gd name="T101" fmla="*/ 362 h 4064"/>
                <a:gd name="T102" fmla="*/ 0 w 3755"/>
                <a:gd name="T103" fmla="*/ 194 h 4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55" h="4064">
                  <a:moveTo>
                    <a:pt x="0" y="194"/>
                  </a:moveTo>
                  <a:lnTo>
                    <a:pt x="53" y="141"/>
                  </a:lnTo>
                  <a:lnTo>
                    <a:pt x="53" y="80"/>
                  </a:lnTo>
                  <a:lnTo>
                    <a:pt x="133" y="80"/>
                  </a:lnTo>
                  <a:lnTo>
                    <a:pt x="186" y="62"/>
                  </a:lnTo>
                  <a:lnTo>
                    <a:pt x="212" y="0"/>
                  </a:lnTo>
                  <a:lnTo>
                    <a:pt x="274" y="0"/>
                  </a:lnTo>
                  <a:lnTo>
                    <a:pt x="389" y="71"/>
                  </a:lnTo>
                  <a:lnTo>
                    <a:pt x="477" y="80"/>
                  </a:lnTo>
                  <a:lnTo>
                    <a:pt x="548" y="186"/>
                  </a:lnTo>
                  <a:lnTo>
                    <a:pt x="557" y="292"/>
                  </a:lnTo>
                  <a:lnTo>
                    <a:pt x="513" y="424"/>
                  </a:lnTo>
                  <a:lnTo>
                    <a:pt x="566" y="504"/>
                  </a:lnTo>
                  <a:lnTo>
                    <a:pt x="628" y="504"/>
                  </a:lnTo>
                  <a:lnTo>
                    <a:pt x="716" y="512"/>
                  </a:lnTo>
                  <a:lnTo>
                    <a:pt x="769" y="565"/>
                  </a:lnTo>
                  <a:lnTo>
                    <a:pt x="822" y="521"/>
                  </a:lnTo>
                  <a:lnTo>
                    <a:pt x="884" y="539"/>
                  </a:lnTo>
                  <a:lnTo>
                    <a:pt x="954" y="610"/>
                  </a:lnTo>
                  <a:lnTo>
                    <a:pt x="1016" y="610"/>
                  </a:lnTo>
                  <a:lnTo>
                    <a:pt x="1096" y="539"/>
                  </a:lnTo>
                  <a:lnTo>
                    <a:pt x="1211" y="548"/>
                  </a:lnTo>
                  <a:lnTo>
                    <a:pt x="1502" y="733"/>
                  </a:lnTo>
                  <a:lnTo>
                    <a:pt x="1564" y="707"/>
                  </a:lnTo>
                  <a:lnTo>
                    <a:pt x="1701" y="769"/>
                  </a:lnTo>
                  <a:lnTo>
                    <a:pt x="1701" y="839"/>
                  </a:lnTo>
                  <a:lnTo>
                    <a:pt x="1626" y="866"/>
                  </a:lnTo>
                  <a:lnTo>
                    <a:pt x="1652" y="1051"/>
                  </a:lnTo>
                  <a:lnTo>
                    <a:pt x="1591" y="1104"/>
                  </a:lnTo>
                  <a:lnTo>
                    <a:pt x="1644" y="1140"/>
                  </a:lnTo>
                  <a:lnTo>
                    <a:pt x="1644" y="1193"/>
                  </a:lnTo>
                  <a:lnTo>
                    <a:pt x="1582" y="1272"/>
                  </a:lnTo>
                  <a:lnTo>
                    <a:pt x="1785" y="1387"/>
                  </a:lnTo>
                  <a:lnTo>
                    <a:pt x="1856" y="1325"/>
                  </a:lnTo>
                  <a:lnTo>
                    <a:pt x="1900" y="1360"/>
                  </a:lnTo>
                  <a:lnTo>
                    <a:pt x="1926" y="1431"/>
                  </a:lnTo>
                  <a:lnTo>
                    <a:pt x="2085" y="1555"/>
                  </a:lnTo>
                  <a:lnTo>
                    <a:pt x="2182" y="1564"/>
                  </a:lnTo>
                  <a:lnTo>
                    <a:pt x="2174" y="1652"/>
                  </a:lnTo>
                  <a:lnTo>
                    <a:pt x="2253" y="1705"/>
                  </a:lnTo>
                  <a:lnTo>
                    <a:pt x="2333" y="1661"/>
                  </a:lnTo>
                  <a:lnTo>
                    <a:pt x="2377" y="1687"/>
                  </a:lnTo>
                  <a:lnTo>
                    <a:pt x="2615" y="1652"/>
                  </a:lnTo>
                  <a:lnTo>
                    <a:pt x="2624" y="1528"/>
                  </a:lnTo>
                  <a:lnTo>
                    <a:pt x="2615" y="1467"/>
                  </a:lnTo>
                  <a:lnTo>
                    <a:pt x="2571" y="1396"/>
                  </a:lnTo>
                  <a:lnTo>
                    <a:pt x="2518" y="1458"/>
                  </a:lnTo>
                  <a:lnTo>
                    <a:pt x="2509" y="1369"/>
                  </a:lnTo>
                  <a:lnTo>
                    <a:pt x="2421" y="1458"/>
                  </a:lnTo>
                  <a:lnTo>
                    <a:pt x="2386" y="1414"/>
                  </a:lnTo>
                  <a:lnTo>
                    <a:pt x="2430" y="1334"/>
                  </a:lnTo>
                  <a:lnTo>
                    <a:pt x="2465" y="1175"/>
                  </a:lnTo>
                  <a:lnTo>
                    <a:pt x="2536" y="1175"/>
                  </a:lnTo>
                  <a:lnTo>
                    <a:pt x="2571" y="1113"/>
                  </a:lnTo>
                  <a:lnTo>
                    <a:pt x="2527" y="1051"/>
                  </a:lnTo>
                  <a:lnTo>
                    <a:pt x="2589" y="972"/>
                  </a:lnTo>
                  <a:lnTo>
                    <a:pt x="2615" y="910"/>
                  </a:lnTo>
                  <a:lnTo>
                    <a:pt x="2721" y="972"/>
                  </a:lnTo>
                  <a:lnTo>
                    <a:pt x="2951" y="945"/>
                  </a:lnTo>
                  <a:lnTo>
                    <a:pt x="3013" y="1087"/>
                  </a:lnTo>
                  <a:lnTo>
                    <a:pt x="3039" y="1140"/>
                  </a:lnTo>
                  <a:lnTo>
                    <a:pt x="3004" y="1219"/>
                  </a:lnTo>
                  <a:lnTo>
                    <a:pt x="2978" y="1360"/>
                  </a:lnTo>
                  <a:lnTo>
                    <a:pt x="2916" y="1431"/>
                  </a:lnTo>
                  <a:lnTo>
                    <a:pt x="2845" y="1520"/>
                  </a:lnTo>
                  <a:lnTo>
                    <a:pt x="3022" y="1511"/>
                  </a:lnTo>
                  <a:lnTo>
                    <a:pt x="3057" y="1458"/>
                  </a:lnTo>
                  <a:lnTo>
                    <a:pt x="3163" y="1422"/>
                  </a:lnTo>
                  <a:lnTo>
                    <a:pt x="3287" y="1475"/>
                  </a:lnTo>
                  <a:lnTo>
                    <a:pt x="3437" y="1652"/>
                  </a:lnTo>
                  <a:lnTo>
                    <a:pt x="3357" y="1696"/>
                  </a:lnTo>
                  <a:lnTo>
                    <a:pt x="3357" y="1749"/>
                  </a:lnTo>
                  <a:lnTo>
                    <a:pt x="3410" y="1740"/>
                  </a:lnTo>
                  <a:lnTo>
                    <a:pt x="3499" y="1802"/>
                  </a:lnTo>
                  <a:lnTo>
                    <a:pt x="3614" y="1811"/>
                  </a:lnTo>
                  <a:lnTo>
                    <a:pt x="3667" y="1917"/>
                  </a:lnTo>
                  <a:lnTo>
                    <a:pt x="3755" y="2005"/>
                  </a:lnTo>
                  <a:lnTo>
                    <a:pt x="3755" y="2076"/>
                  </a:lnTo>
                  <a:lnTo>
                    <a:pt x="3737" y="2129"/>
                  </a:lnTo>
                  <a:lnTo>
                    <a:pt x="3640" y="2279"/>
                  </a:lnTo>
                  <a:lnTo>
                    <a:pt x="3552" y="2438"/>
                  </a:lnTo>
                  <a:lnTo>
                    <a:pt x="3437" y="2527"/>
                  </a:lnTo>
                  <a:lnTo>
                    <a:pt x="3384" y="2641"/>
                  </a:lnTo>
                  <a:lnTo>
                    <a:pt x="3384" y="2703"/>
                  </a:lnTo>
                  <a:lnTo>
                    <a:pt x="3296" y="2924"/>
                  </a:lnTo>
                  <a:lnTo>
                    <a:pt x="3137" y="3030"/>
                  </a:lnTo>
                  <a:lnTo>
                    <a:pt x="3022" y="3172"/>
                  </a:lnTo>
                  <a:lnTo>
                    <a:pt x="2986" y="3331"/>
                  </a:lnTo>
                  <a:lnTo>
                    <a:pt x="2889" y="3366"/>
                  </a:lnTo>
                  <a:lnTo>
                    <a:pt x="2880" y="3419"/>
                  </a:lnTo>
                  <a:lnTo>
                    <a:pt x="2880" y="3472"/>
                  </a:lnTo>
                  <a:lnTo>
                    <a:pt x="2704" y="3619"/>
                  </a:lnTo>
                  <a:lnTo>
                    <a:pt x="2562" y="3719"/>
                  </a:lnTo>
                  <a:lnTo>
                    <a:pt x="2447" y="3746"/>
                  </a:lnTo>
                  <a:lnTo>
                    <a:pt x="2368" y="3666"/>
                  </a:lnTo>
                  <a:lnTo>
                    <a:pt x="2368" y="3560"/>
                  </a:lnTo>
                  <a:lnTo>
                    <a:pt x="2209" y="3684"/>
                  </a:lnTo>
                  <a:lnTo>
                    <a:pt x="2156" y="3799"/>
                  </a:lnTo>
                  <a:lnTo>
                    <a:pt x="2006" y="3825"/>
                  </a:lnTo>
                  <a:lnTo>
                    <a:pt x="1900" y="3905"/>
                  </a:lnTo>
                  <a:lnTo>
                    <a:pt x="1785" y="3825"/>
                  </a:lnTo>
                  <a:lnTo>
                    <a:pt x="1701" y="3825"/>
                  </a:lnTo>
                  <a:lnTo>
                    <a:pt x="1701" y="3958"/>
                  </a:lnTo>
                  <a:lnTo>
                    <a:pt x="1599" y="3958"/>
                  </a:lnTo>
                  <a:lnTo>
                    <a:pt x="1449" y="4064"/>
                  </a:lnTo>
                  <a:lnTo>
                    <a:pt x="1396" y="4011"/>
                  </a:lnTo>
                  <a:lnTo>
                    <a:pt x="1387" y="3702"/>
                  </a:lnTo>
                  <a:lnTo>
                    <a:pt x="1308" y="3737"/>
                  </a:lnTo>
                  <a:lnTo>
                    <a:pt x="1255" y="3569"/>
                  </a:lnTo>
                  <a:lnTo>
                    <a:pt x="1211" y="3304"/>
                  </a:lnTo>
                  <a:lnTo>
                    <a:pt x="1140" y="3260"/>
                  </a:lnTo>
                  <a:lnTo>
                    <a:pt x="1025" y="3189"/>
                  </a:lnTo>
                  <a:lnTo>
                    <a:pt x="946" y="2898"/>
                  </a:lnTo>
                  <a:lnTo>
                    <a:pt x="1043" y="2747"/>
                  </a:lnTo>
                  <a:lnTo>
                    <a:pt x="1052" y="2659"/>
                  </a:lnTo>
                  <a:lnTo>
                    <a:pt x="999" y="2535"/>
                  </a:lnTo>
                  <a:lnTo>
                    <a:pt x="1140" y="2403"/>
                  </a:lnTo>
                  <a:lnTo>
                    <a:pt x="1166" y="2244"/>
                  </a:lnTo>
                  <a:lnTo>
                    <a:pt x="1202" y="2111"/>
                  </a:lnTo>
                  <a:lnTo>
                    <a:pt x="1228" y="1979"/>
                  </a:lnTo>
                  <a:lnTo>
                    <a:pt x="1202" y="1899"/>
                  </a:lnTo>
                  <a:lnTo>
                    <a:pt x="1113" y="1988"/>
                  </a:lnTo>
                  <a:lnTo>
                    <a:pt x="1025" y="1829"/>
                  </a:lnTo>
                  <a:lnTo>
                    <a:pt x="963" y="1829"/>
                  </a:lnTo>
                  <a:lnTo>
                    <a:pt x="999" y="1767"/>
                  </a:lnTo>
                  <a:lnTo>
                    <a:pt x="1016" y="1705"/>
                  </a:lnTo>
                  <a:lnTo>
                    <a:pt x="1078" y="1705"/>
                  </a:lnTo>
                  <a:lnTo>
                    <a:pt x="1175" y="1634"/>
                  </a:lnTo>
                  <a:lnTo>
                    <a:pt x="1299" y="1670"/>
                  </a:lnTo>
                  <a:lnTo>
                    <a:pt x="1440" y="1643"/>
                  </a:lnTo>
                  <a:lnTo>
                    <a:pt x="1449" y="1555"/>
                  </a:lnTo>
                  <a:lnTo>
                    <a:pt x="1361" y="1537"/>
                  </a:lnTo>
                  <a:lnTo>
                    <a:pt x="1166" y="1414"/>
                  </a:lnTo>
                  <a:lnTo>
                    <a:pt x="1034" y="1484"/>
                  </a:lnTo>
                  <a:lnTo>
                    <a:pt x="937" y="1484"/>
                  </a:lnTo>
                  <a:lnTo>
                    <a:pt x="937" y="1396"/>
                  </a:lnTo>
                  <a:lnTo>
                    <a:pt x="866" y="1414"/>
                  </a:lnTo>
                  <a:lnTo>
                    <a:pt x="734" y="1360"/>
                  </a:lnTo>
                  <a:lnTo>
                    <a:pt x="681" y="1378"/>
                  </a:lnTo>
                  <a:lnTo>
                    <a:pt x="566" y="1228"/>
                  </a:lnTo>
                  <a:lnTo>
                    <a:pt x="495" y="1219"/>
                  </a:lnTo>
                  <a:lnTo>
                    <a:pt x="451" y="1254"/>
                  </a:lnTo>
                  <a:lnTo>
                    <a:pt x="345" y="1184"/>
                  </a:lnTo>
                  <a:lnTo>
                    <a:pt x="274" y="1184"/>
                  </a:lnTo>
                  <a:lnTo>
                    <a:pt x="212" y="1104"/>
                  </a:lnTo>
                  <a:lnTo>
                    <a:pt x="177" y="1025"/>
                  </a:lnTo>
                  <a:lnTo>
                    <a:pt x="239" y="928"/>
                  </a:lnTo>
                  <a:lnTo>
                    <a:pt x="327" y="883"/>
                  </a:lnTo>
                  <a:lnTo>
                    <a:pt x="265" y="707"/>
                  </a:lnTo>
                  <a:lnTo>
                    <a:pt x="239" y="618"/>
                  </a:lnTo>
                  <a:lnTo>
                    <a:pt x="274" y="565"/>
                  </a:lnTo>
                  <a:lnTo>
                    <a:pt x="257" y="477"/>
                  </a:lnTo>
                  <a:lnTo>
                    <a:pt x="292" y="362"/>
                  </a:lnTo>
                  <a:lnTo>
                    <a:pt x="230" y="309"/>
                  </a:lnTo>
                  <a:lnTo>
                    <a:pt x="80" y="309"/>
                  </a:lnTo>
                  <a:lnTo>
                    <a:pt x="0" y="194"/>
                  </a:lnTo>
                  <a:close/>
                </a:path>
              </a:pathLst>
            </a:custGeom>
            <a:gradFill rotWithShape="0">
              <a:gsLst>
                <a:gs pos="0">
                  <a:srgbClr val="FFFFFF"/>
                </a:gs>
                <a:gs pos="100000">
                  <a:srgbClr val="FFFF99"/>
                </a:gs>
              </a:gsLst>
              <a:lin ang="5400000" scaled="1"/>
            </a:gradFill>
            <a:ln w="12700" cmpd="sng">
              <a:solidFill>
                <a:srgbClr val="CCCC00"/>
              </a:solidFill>
              <a:prstDash val="solid"/>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3" name="Freeform 4"/>
            <p:cNvSpPr>
              <a:spLocks noChangeAspect="1"/>
            </p:cNvSpPr>
            <p:nvPr/>
          </p:nvSpPr>
          <p:spPr bwMode="auto">
            <a:xfrm>
              <a:off x="9505" y="9020"/>
              <a:ext cx="450" cy="494"/>
            </a:xfrm>
            <a:custGeom>
              <a:avLst/>
              <a:gdLst>
                <a:gd name="T0" fmla="*/ 795 w 2067"/>
                <a:gd name="T1" fmla="*/ 362 h 2305"/>
                <a:gd name="T2" fmla="*/ 954 w 2067"/>
                <a:gd name="T3" fmla="*/ 229 h 2305"/>
                <a:gd name="T4" fmla="*/ 1325 w 2067"/>
                <a:gd name="T5" fmla="*/ 229 h 2305"/>
                <a:gd name="T6" fmla="*/ 1537 w 2067"/>
                <a:gd name="T7" fmla="*/ 88 h 2305"/>
                <a:gd name="T8" fmla="*/ 1652 w 2067"/>
                <a:gd name="T9" fmla="*/ 353 h 2305"/>
                <a:gd name="T10" fmla="*/ 1599 w 2067"/>
                <a:gd name="T11" fmla="*/ 538 h 2305"/>
                <a:gd name="T12" fmla="*/ 1740 w 2067"/>
                <a:gd name="T13" fmla="*/ 724 h 2305"/>
                <a:gd name="T14" fmla="*/ 1891 w 2067"/>
                <a:gd name="T15" fmla="*/ 583 h 2305"/>
                <a:gd name="T16" fmla="*/ 2067 w 2067"/>
                <a:gd name="T17" fmla="*/ 653 h 2305"/>
                <a:gd name="T18" fmla="*/ 2023 w 2067"/>
                <a:gd name="T19" fmla="*/ 839 h 2305"/>
                <a:gd name="T20" fmla="*/ 1899 w 2067"/>
                <a:gd name="T21" fmla="*/ 927 h 2305"/>
                <a:gd name="T22" fmla="*/ 1687 w 2067"/>
                <a:gd name="T23" fmla="*/ 1166 h 2305"/>
                <a:gd name="T24" fmla="*/ 1643 w 2067"/>
                <a:gd name="T25" fmla="*/ 1413 h 2305"/>
                <a:gd name="T26" fmla="*/ 1749 w 2067"/>
                <a:gd name="T27" fmla="*/ 1607 h 2305"/>
                <a:gd name="T28" fmla="*/ 1846 w 2067"/>
                <a:gd name="T29" fmla="*/ 1802 h 2305"/>
                <a:gd name="T30" fmla="*/ 1687 w 2067"/>
                <a:gd name="T31" fmla="*/ 1855 h 2305"/>
                <a:gd name="T32" fmla="*/ 1970 w 2067"/>
                <a:gd name="T33" fmla="*/ 2014 h 2305"/>
                <a:gd name="T34" fmla="*/ 1891 w 2067"/>
                <a:gd name="T35" fmla="*/ 2208 h 2305"/>
                <a:gd name="T36" fmla="*/ 1528 w 2067"/>
                <a:gd name="T37" fmla="*/ 2182 h 2305"/>
                <a:gd name="T38" fmla="*/ 1361 w 2067"/>
                <a:gd name="T39" fmla="*/ 2182 h 2305"/>
                <a:gd name="T40" fmla="*/ 998 w 2067"/>
                <a:gd name="T41" fmla="*/ 2173 h 2305"/>
                <a:gd name="T42" fmla="*/ 35 w 2067"/>
                <a:gd name="T43" fmla="*/ 1846 h 2305"/>
                <a:gd name="T44" fmla="*/ 124 w 2067"/>
                <a:gd name="T45" fmla="*/ 1934 h 2305"/>
                <a:gd name="T46" fmla="*/ 300 w 2067"/>
                <a:gd name="T47" fmla="*/ 1908 h 2305"/>
                <a:gd name="T48" fmla="*/ 133 w 2067"/>
                <a:gd name="T49" fmla="*/ 1819 h 2305"/>
                <a:gd name="T50" fmla="*/ 9 w 2067"/>
                <a:gd name="T51" fmla="*/ 1643 h 2305"/>
                <a:gd name="T52" fmla="*/ 451 w 2067"/>
                <a:gd name="T53" fmla="*/ 1811 h 2305"/>
                <a:gd name="T54" fmla="*/ 654 w 2067"/>
                <a:gd name="T55" fmla="*/ 1855 h 2305"/>
                <a:gd name="T56" fmla="*/ 733 w 2067"/>
                <a:gd name="T57" fmla="*/ 1766 h 2305"/>
                <a:gd name="T58" fmla="*/ 539 w 2067"/>
                <a:gd name="T59" fmla="*/ 1660 h 2305"/>
                <a:gd name="T60" fmla="*/ 654 w 2067"/>
                <a:gd name="T61" fmla="*/ 1660 h 2305"/>
                <a:gd name="T62" fmla="*/ 318 w 2067"/>
                <a:gd name="T63" fmla="*/ 1501 h 2305"/>
                <a:gd name="T64" fmla="*/ 415 w 2067"/>
                <a:gd name="T65" fmla="*/ 1378 h 2305"/>
                <a:gd name="T66" fmla="*/ 565 w 2067"/>
                <a:gd name="T67" fmla="*/ 1175 h 2305"/>
                <a:gd name="T68" fmla="*/ 186 w 2067"/>
                <a:gd name="T69" fmla="*/ 1484 h 2305"/>
                <a:gd name="T70" fmla="*/ 265 w 2067"/>
                <a:gd name="T71" fmla="*/ 1369 h 2305"/>
                <a:gd name="T72" fmla="*/ 318 w 2067"/>
                <a:gd name="T73" fmla="*/ 1210 h 2305"/>
                <a:gd name="T74" fmla="*/ 97 w 2067"/>
                <a:gd name="T75" fmla="*/ 1157 h 2305"/>
                <a:gd name="T76" fmla="*/ 88 w 2067"/>
                <a:gd name="T77" fmla="*/ 1007 h 2305"/>
                <a:gd name="T78" fmla="*/ 265 w 2067"/>
                <a:gd name="T79" fmla="*/ 786 h 2305"/>
                <a:gd name="T80" fmla="*/ 459 w 2067"/>
                <a:gd name="T81" fmla="*/ 609 h 2305"/>
                <a:gd name="T82" fmla="*/ 504 w 2067"/>
                <a:gd name="T83" fmla="*/ 415 h 2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7" h="2305">
                  <a:moveTo>
                    <a:pt x="574" y="468"/>
                  </a:moveTo>
                  <a:lnTo>
                    <a:pt x="636" y="468"/>
                  </a:lnTo>
                  <a:lnTo>
                    <a:pt x="795" y="362"/>
                  </a:lnTo>
                  <a:lnTo>
                    <a:pt x="892" y="379"/>
                  </a:lnTo>
                  <a:lnTo>
                    <a:pt x="892" y="229"/>
                  </a:lnTo>
                  <a:lnTo>
                    <a:pt x="954" y="229"/>
                  </a:lnTo>
                  <a:lnTo>
                    <a:pt x="1087" y="335"/>
                  </a:lnTo>
                  <a:lnTo>
                    <a:pt x="1202" y="229"/>
                  </a:lnTo>
                  <a:lnTo>
                    <a:pt x="1325" y="229"/>
                  </a:lnTo>
                  <a:lnTo>
                    <a:pt x="1414" y="97"/>
                  </a:lnTo>
                  <a:lnTo>
                    <a:pt x="1537" y="0"/>
                  </a:lnTo>
                  <a:lnTo>
                    <a:pt x="1537" y="88"/>
                  </a:lnTo>
                  <a:lnTo>
                    <a:pt x="1608" y="159"/>
                  </a:lnTo>
                  <a:lnTo>
                    <a:pt x="1617" y="256"/>
                  </a:lnTo>
                  <a:lnTo>
                    <a:pt x="1652" y="353"/>
                  </a:lnTo>
                  <a:lnTo>
                    <a:pt x="1599" y="415"/>
                  </a:lnTo>
                  <a:lnTo>
                    <a:pt x="1581" y="468"/>
                  </a:lnTo>
                  <a:lnTo>
                    <a:pt x="1599" y="538"/>
                  </a:lnTo>
                  <a:lnTo>
                    <a:pt x="1652" y="547"/>
                  </a:lnTo>
                  <a:lnTo>
                    <a:pt x="1696" y="583"/>
                  </a:lnTo>
                  <a:lnTo>
                    <a:pt x="1740" y="724"/>
                  </a:lnTo>
                  <a:lnTo>
                    <a:pt x="1811" y="715"/>
                  </a:lnTo>
                  <a:lnTo>
                    <a:pt x="1829" y="627"/>
                  </a:lnTo>
                  <a:lnTo>
                    <a:pt x="1891" y="583"/>
                  </a:lnTo>
                  <a:lnTo>
                    <a:pt x="1935" y="609"/>
                  </a:lnTo>
                  <a:lnTo>
                    <a:pt x="1908" y="698"/>
                  </a:lnTo>
                  <a:lnTo>
                    <a:pt x="2067" y="653"/>
                  </a:lnTo>
                  <a:lnTo>
                    <a:pt x="2067" y="715"/>
                  </a:lnTo>
                  <a:lnTo>
                    <a:pt x="2023" y="742"/>
                  </a:lnTo>
                  <a:lnTo>
                    <a:pt x="2023" y="839"/>
                  </a:lnTo>
                  <a:lnTo>
                    <a:pt x="1952" y="848"/>
                  </a:lnTo>
                  <a:lnTo>
                    <a:pt x="1899" y="874"/>
                  </a:lnTo>
                  <a:lnTo>
                    <a:pt x="1899" y="927"/>
                  </a:lnTo>
                  <a:lnTo>
                    <a:pt x="1864" y="1007"/>
                  </a:lnTo>
                  <a:lnTo>
                    <a:pt x="1705" y="998"/>
                  </a:lnTo>
                  <a:lnTo>
                    <a:pt x="1687" y="1166"/>
                  </a:lnTo>
                  <a:lnTo>
                    <a:pt x="1626" y="1272"/>
                  </a:lnTo>
                  <a:lnTo>
                    <a:pt x="1687" y="1351"/>
                  </a:lnTo>
                  <a:lnTo>
                    <a:pt x="1643" y="1413"/>
                  </a:lnTo>
                  <a:lnTo>
                    <a:pt x="1670" y="1493"/>
                  </a:lnTo>
                  <a:lnTo>
                    <a:pt x="1679" y="1572"/>
                  </a:lnTo>
                  <a:lnTo>
                    <a:pt x="1749" y="1607"/>
                  </a:lnTo>
                  <a:lnTo>
                    <a:pt x="1767" y="1669"/>
                  </a:lnTo>
                  <a:lnTo>
                    <a:pt x="1829" y="1687"/>
                  </a:lnTo>
                  <a:lnTo>
                    <a:pt x="1846" y="1802"/>
                  </a:lnTo>
                  <a:lnTo>
                    <a:pt x="1802" y="1855"/>
                  </a:lnTo>
                  <a:lnTo>
                    <a:pt x="1749" y="1828"/>
                  </a:lnTo>
                  <a:lnTo>
                    <a:pt x="1687" y="1855"/>
                  </a:lnTo>
                  <a:lnTo>
                    <a:pt x="1785" y="1952"/>
                  </a:lnTo>
                  <a:lnTo>
                    <a:pt x="1899" y="1943"/>
                  </a:lnTo>
                  <a:lnTo>
                    <a:pt x="1970" y="2014"/>
                  </a:lnTo>
                  <a:lnTo>
                    <a:pt x="1961" y="2067"/>
                  </a:lnTo>
                  <a:lnTo>
                    <a:pt x="1891" y="2111"/>
                  </a:lnTo>
                  <a:lnTo>
                    <a:pt x="1891" y="2208"/>
                  </a:lnTo>
                  <a:lnTo>
                    <a:pt x="1811" y="2191"/>
                  </a:lnTo>
                  <a:lnTo>
                    <a:pt x="1740" y="2191"/>
                  </a:lnTo>
                  <a:lnTo>
                    <a:pt x="1528" y="2182"/>
                  </a:lnTo>
                  <a:lnTo>
                    <a:pt x="1484" y="2138"/>
                  </a:lnTo>
                  <a:lnTo>
                    <a:pt x="1422" y="2146"/>
                  </a:lnTo>
                  <a:lnTo>
                    <a:pt x="1361" y="2182"/>
                  </a:lnTo>
                  <a:lnTo>
                    <a:pt x="1290" y="2191"/>
                  </a:lnTo>
                  <a:lnTo>
                    <a:pt x="1104" y="2305"/>
                  </a:lnTo>
                  <a:lnTo>
                    <a:pt x="998" y="2173"/>
                  </a:lnTo>
                  <a:lnTo>
                    <a:pt x="477" y="1996"/>
                  </a:lnTo>
                  <a:lnTo>
                    <a:pt x="53" y="1996"/>
                  </a:lnTo>
                  <a:lnTo>
                    <a:pt x="35" y="1846"/>
                  </a:lnTo>
                  <a:lnTo>
                    <a:pt x="53" y="1925"/>
                  </a:lnTo>
                  <a:lnTo>
                    <a:pt x="97" y="1872"/>
                  </a:lnTo>
                  <a:lnTo>
                    <a:pt x="124" y="1934"/>
                  </a:lnTo>
                  <a:lnTo>
                    <a:pt x="159" y="1881"/>
                  </a:lnTo>
                  <a:lnTo>
                    <a:pt x="194" y="1925"/>
                  </a:lnTo>
                  <a:lnTo>
                    <a:pt x="300" y="1908"/>
                  </a:lnTo>
                  <a:lnTo>
                    <a:pt x="300" y="1837"/>
                  </a:lnTo>
                  <a:lnTo>
                    <a:pt x="221" y="1855"/>
                  </a:lnTo>
                  <a:lnTo>
                    <a:pt x="133" y="1819"/>
                  </a:lnTo>
                  <a:lnTo>
                    <a:pt x="97" y="1766"/>
                  </a:lnTo>
                  <a:lnTo>
                    <a:pt x="0" y="1740"/>
                  </a:lnTo>
                  <a:lnTo>
                    <a:pt x="9" y="1643"/>
                  </a:lnTo>
                  <a:lnTo>
                    <a:pt x="398" y="1599"/>
                  </a:lnTo>
                  <a:lnTo>
                    <a:pt x="451" y="1749"/>
                  </a:lnTo>
                  <a:lnTo>
                    <a:pt x="451" y="1811"/>
                  </a:lnTo>
                  <a:lnTo>
                    <a:pt x="451" y="1890"/>
                  </a:lnTo>
                  <a:lnTo>
                    <a:pt x="521" y="1837"/>
                  </a:lnTo>
                  <a:lnTo>
                    <a:pt x="654" y="1855"/>
                  </a:lnTo>
                  <a:lnTo>
                    <a:pt x="795" y="1758"/>
                  </a:lnTo>
                  <a:lnTo>
                    <a:pt x="822" y="1705"/>
                  </a:lnTo>
                  <a:lnTo>
                    <a:pt x="733" y="1766"/>
                  </a:lnTo>
                  <a:lnTo>
                    <a:pt x="610" y="1784"/>
                  </a:lnTo>
                  <a:lnTo>
                    <a:pt x="530" y="1775"/>
                  </a:lnTo>
                  <a:lnTo>
                    <a:pt x="539" y="1660"/>
                  </a:lnTo>
                  <a:lnTo>
                    <a:pt x="521" y="1572"/>
                  </a:lnTo>
                  <a:lnTo>
                    <a:pt x="601" y="1563"/>
                  </a:lnTo>
                  <a:lnTo>
                    <a:pt x="654" y="1660"/>
                  </a:lnTo>
                  <a:lnTo>
                    <a:pt x="610" y="1510"/>
                  </a:lnTo>
                  <a:lnTo>
                    <a:pt x="451" y="1563"/>
                  </a:lnTo>
                  <a:lnTo>
                    <a:pt x="318" y="1501"/>
                  </a:lnTo>
                  <a:lnTo>
                    <a:pt x="300" y="1413"/>
                  </a:lnTo>
                  <a:lnTo>
                    <a:pt x="389" y="1440"/>
                  </a:lnTo>
                  <a:lnTo>
                    <a:pt x="415" y="1378"/>
                  </a:lnTo>
                  <a:lnTo>
                    <a:pt x="495" y="1281"/>
                  </a:lnTo>
                  <a:lnTo>
                    <a:pt x="548" y="1263"/>
                  </a:lnTo>
                  <a:lnTo>
                    <a:pt x="565" y="1175"/>
                  </a:lnTo>
                  <a:lnTo>
                    <a:pt x="495" y="1192"/>
                  </a:lnTo>
                  <a:lnTo>
                    <a:pt x="389" y="1342"/>
                  </a:lnTo>
                  <a:lnTo>
                    <a:pt x="186" y="1484"/>
                  </a:lnTo>
                  <a:lnTo>
                    <a:pt x="124" y="1457"/>
                  </a:lnTo>
                  <a:lnTo>
                    <a:pt x="150" y="1387"/>
                  </a:lnTo>
                  <a:lnTo>
                    <a:pt x="265" y="1369"/>
                  </a:lnTo>
                  <a:lnTo>
                    <a:pt x="159" y="1325"/>
                  </a:lnTo>
                  <a:lnTo>
                    <a:pt x="168" y="1245"/>
                  </a:lnTo>
                  <a:lnTo>
                    <a:pt x="318" y="1210"/>
                  </a:lnTo>
                  <a:lnTo>
                    <a:pt x="300" y="1139"/>
                  </a:lnTo>
                  <a:lnTo>
                    <a:pt x="97" y="1210"/>
                  </a:lnTo>
                  <a:lnTo>
                    <a:pt x="97" y="1157"/>
                  </a:lnTo>
                  <a:lnTo>
                    <a:pt x="168" y="1069"/>
                  </a:lnTo>
                  <a:lnTo>
                    <a:pt x="150" y="971"/>
                  </a:lnTo>
                  <a:lnTo>
                    <a:pt x="88" y="1007"/>
                  </a:lnTo>
                  <a:lnTo>
                    <a:pt x="27" y="945"/>
                  </a:lnTo>
                  <a:lnTo>
                    <a:pt x="106" y="804"/>
                  </a:lnTo>
                  <a:lnTo>
                    <a:pt x="265" y="786"/>
                  </a:lnTo>
                  <a:lnTo>
                    <a:pt x="318" y="706"/>
                  </a:lnTo>
                  <a:lnTo>
                    <a:pt x="433" y="662"/>
                  </a:lnTo>
                  <a:lnTo>
                    <a:pt x="459" y="609"/>
                  </a:lnTo>
                  <a:lnTo>
                    <a:pt x="459" y="538"/>
                  </a:lnTo>
                  <a:lnTo>
                    <a:pt x="459" y="468"/>
                  </a:lnTo>
                  <a:lnTo>
                    <a:pt x="504" y="415"/>
                  </a:lnTo>
                  <a:lnTo>
                    <a:pt x="565" y="415"/>
                  </a:lnTo>
                  <a:lnTo>
                    <a:pt x="574" y="468"/>
                  </a:lnTo>
                  <a:close/>
                </a:path>
              </a:pathLst>
            </a:custGeom>
            <a:gradFill rotWithShape="0">
              <a:gsLst>
                <a:gs pos="0">
                  <a:srgbClr val="FF9900"/>
                </a:gs>
                <a:gs pos="100000">
                  <a:srgbClr val="FFC000"/>
                </a:gs>
              </a:gsLst>
              <a:lin ang="5400000" scaled="1"/>
            </a:gradFill>
            <a:ln w="12700" cmpd="sng">
              <a:solidFill>
                <a:srgbClr val="FF9900"/>
              </a:solidFill>
              <a:prstDash val="solid"/>
              <a:round/>
              <a:headEnd/>
              <a:tailEnd/>
            </a:ln>
            <a:effectLst>
              <a:outerShdw dist="28398" dir="3806097" algn="ctr" rotWithShape="0">
                <a:srgbClr val="974706">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4" name="Freeform 5"/>
            <p:cNvSpPr>
              <a:spLocks noChangeAspect="1"/>
            </p:cNvSpPr>
            <p:nvPr/>
          </p:nvSpPr>
          <p:spPr bwMode="auto">
            <a:xfrm>
              <a:off x="8824" y="9449"/>
              <a:ext cx="1117" cy="940"/>
            </a:xfrm>
            <a:custGeom>
              <a:avLst/>
              <a:gdLst>
                <a:gd name="T0" fmla="*/ 62 w 5132"/>
                <a:gd name="T1" fmla="*/ 4223 h 4382"/>
                <a:gd name="T2" fmla="*/ 17 w 5132"/>
                <a:gd name="T3" fmla="*/ 3949 h 4382"/>
                <a:gd name="T4" fmla="*/ 106 w 5132"/>
                <a:gd name="T5" fmla="*/ 3772 h 4382"/>
                <a:gd name="T6" fmla="*/ 415 w 5132"/>
                <a:gd name="T7" fmla="*/ 3781 h 4382"/>
                <a:gd name="T8" fmla="*/ 857 w 5132"/>
                <a:gd name="T9" fmla="*/ 3543 h 4382"/>
                <a:gd name="T10" fmla="*/ 1175 w 5132"/>
                <a:gd name="T11" fmla="*/ 3472 h 4382"/>
                <a:gd name="T12" fmla="*/ 1599 w 5132"/>
                <a:gd name="T13" fmla="*/ 3039 h 4382"/>
                <a:gd name="T14" fmla="*/ 1842 w 5132"/>
                <a:gd name="T15" fmla="*/ 2315 h 4382"/>
                <a:gd name="T16" fmla="*/ 1678 w 5132"/>
                <a:gd name="T17" fmla="*/ 1979 h 4382"/>
                <a:gd name="T18" fmla="*/ 2270 w 5132"/>
                <a:gd name="T19" fmla="*/ 2509 h 4382"/>
                <a:gd name="T20" fmla="*/ 2420 w 5132"/>
                <a:gd name="T21" fmla="*/ 2244 h 4382"/>
                <a:gd name="T22" fmla="*/ 2624 w 5132"/>
                <a:gd name="T23" fmla="*/ 1864 h 4382"/>
                <a:gd name="T24" fmla="*/ 2791 w 5132"/>
                <a:gd name="T25" fmla="*/ 1855 h 4382"/>
                <a:gd name="T26" fmla="*/ 3056 w 5132"/>
                <a:gd name="T27" fmla="*/ 1025 h 4382"/>
                <a:gd name="T28" fmla="*/ 3277 w 5132"/>
                <a:gd name="T29" fmla="*/ 1228 h 4382"/>
                <a:gd name="T30" fmla="*/ 3366 w 5132"/>
                <a:gd name="T31" fmla="*/ 1157 h 4382"/>
                <a:gd name="T32" fmla="*/ 3207 w 5132"/>
                <a:gd name="T33" fmla="*/ 742 h 4382"/>
                <a:gd name="T34" fmla="*/ 3366 w 5132"/>
                <a:gd name="T35" fmla="*/ 910 h 4382"/>
                <a:gd name="T36" fmla="*/ 3242 w 5132"/>
                <a:gd name="T37" fmla="*/ 610 h 4382"/>
                <a:gd name="T38" fmla="*/ 3357 w 5132"/>
                <a:gd name="T39" fmla="*/ 477 h 4382"/>
                <a:gd name="T40" fmla="*/ 3498 w 5132"/>
                <a:gd name="T41" fmla="*/ 300 h 4382"/>
                <a:gd name="T42" fmla="*/ 3684 w 5132"/>
                <a:gd name="T43" fmla="*/ 530 h 4382"/>
                <a:gd name="T44" fmla="*/ 3392 w 5132"/>
                <a:gd name="T45" fmla="*/ 177 h 4382"/>
                <a:gd name="T46" fmla="*/ 4134 w 5132"/>
                <a:gd name="T47" fmla="*/ 194 h 4382"/>
                <a:gd name="T48" fmla="*/ 4435 w 5132"/>
                <a:gd name="T49" fmla="*/ 300 h 4382"/>
                <a:gd name="T50" fmla="*/ 4523 w 5132"/>
                <a:gd name="T51" fmla="*/ 477 h 4382"/>
                <a:gd name="T52" fmla="*/ 4691 w 5132"/>
                <a:gd name="T53" fmla="*/ 574 h 4382"/>
                <a:gd name="T54" fmla="*/ 4894 w 5132"/>
                <a:gd name="T55" fmla="*/ 618 h 4382"/>
                <a:gd name="T56" fmla="*/ 5097 w 5132"/>
                <a:gd name="T57" fmla="*/ 1113 h 4382"/>
                <a:gd name="T58" fmla="*/ 4894 w 5132"/>
                <a:gd name="T59" fmla="*/ 1210 h 4382"/>
                <a:gd name="T60" fmla="*/ 4744 w 5132"/>
                <a:gd name="T61" fmla="*/ 1157 h 4382"/>
                <a:gd name="T62" fmla="*/ 4611 w 5132"/>
                <a:gd name="T63" fmla="*/ 1396 h 4382"/>
                <a:gd name="T64" fmla="*/ 4682 w 5132"/>
                <a:gd name="T65" fmla="*/ 1899 h 4382"/>
                <a:gd name="T66" fmla="*/ 4541 w 5132"/>
                <a:gd name="T67" fmla="*/ 2535 h 4382"/>
                <a:gd name="T68" fmla="*/ 4284 w 5132"/>
                <a:gd name="T69" fmla="*/ 2942 h 4382"/>
                <a:gd name="T70" fmla="*/ 4117 w 5132"/>
                <a:gd name="T71" fmla="*/ 3233 h 4382"/>
                <a:gd name="T72" fmla="*/ 3745 w 5132"/>
                <a:gd name="T73" fmla="*/ 3366 h 4382"/>
                <a:gd name="T74" fmla="*/ 3286 w 5132"/>
                <a:gd name="T75" fmla="*/ 3472 h 4382"/>
                <a:gd name="T76" fmla="*/ 2765 w 5132"/>
                <a:gd name="T77" fmla="*/ 3613 h 4382"/>
                <a:gd name="T78" fmla="*/ 2571 w 5132"/>
                <a:gd name="T79" fmla="*/ 3534 h 4382"/>
                <a:gd name="T80" fmla="*/ 2465 w 5132"/>
                <a:gd name="T81" fmla="*/ 3799 h 4382"/>
                <a:gd name="T82" fmla="*/ 2164 w 5132"/>
                <a:gd name="T83" fmla="*/ 4002 h 4382"/>
                <a:gd name="T84" fmla="*/ 1996 w 5132"/>
                <a:gd name="T85" fmla="*/ 3834 h 4382"/>
                <a:gd name="T86" fmla="*/ 1652 w 5132"/>
                <a:gd name="T87" fmla="*/ 3825 h 4382"/>
                <a:gd name="T88" fmla="*/ 1192 w 5132"/>
                <a:gd name="T89" fmla="*/ 3958 h 4382"/>
                <a:gd name="T90" fmla="*/ 910 w 5132"/>
                <a:gd name="T91" fmla="*/ 4302 h 4382"/>
                <a:gd name="T92" fmla="*/ 486 w 5132"/>
                <a:gd name="T93" fmla="*/ 4258 h 4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32" h="4382">
                  <a:moveTo>
                    <a:pt x="141" y="4382"/>
                  </a:moveTo>
                  <a:lnTo>
                    <a:pt x="115" y="4232"/>
                  </a:lnTo>
                  <a:lnTo>
                    <a:pt x="62" y="4223"/>
                  </a:lnTo>
                  <a:lnTo>
                    <a:pt x="9" y="4108"/>
                  </a:lnTo>
                  <a:lnTo>
                    <a:pt x="115" y="3931"/>
                  </a:lnTo>
                  <a:lnTo>
                    <a:pt x="17" y="3949"/>
                  </a:lnTo>
                  <a:lnTo>
                    <a:pt x="0" y="3834"/>
                  </a:lnTo>
                  <a:lnTo>
                    <a:pt x="62" y="3816"/>
                  </a:lnTo>
                  <a:lnTo>
                    <a:pt x="106" y="3772"/>
                  </a:lnTo>
                  <a:lnTo>
                    <a:pt x="221" y="3737"/>
                  </a:lnTo>
                  <a:lnTo>
                    <a:pt x="362" y="3728"/>
                  </a:lnTo>
                  <a:lnTo>
                    <a:pt x="415" y="3781"/>
                  </a:lnTo>
                  <a:lnTo>
                    <a:pt x="486" y="3772"/>
                  </a:lnTo>
                  <a:lnTo>
                    <a:pt x="698" y="3578"/>
                  </a:lnTo>
                  <a:lnTo>
                    <a:pt x="857" y="3543"/>
                  </a:lnTo>
                  <a:lnTo>
                    <a:pt x="883" y="3596"/>
                  </a:lnTo>
                  <a:lnTo>
                    <a:pt x="980" y="3569"/>
                  </a:lnTo>
                  <a:lnTo>
                    <a:pt x="1175" y="3472"/>
                  </a:lnTo>
                  <a:lnTo>
                    <a:pt x="1263" y="3463"/>
                  </a:lnTo>
                  <a:lnTo>
                    <a:pt x="1396" y="3278"/>
                  </a:lnTo>
                  <a:lnTo>
                    <a:pt x="1599" y="3039"/>
                  </a:lnTo>
                  <a:lnTo>
                    <a:pt x="1749" y="2871"/>
                  </a:lnTo>
                  <a:lnTo>
                    <a:pt x="2005" y="2580"/>
                  </a:lnTo>
                  <a:lnTo>
                    <a:pt x="1842" y="2315"/>
                  </a:lnTo>
                  <a:lnTo>
                    <a:pt x="1387" y="2588"/>
                  </a:lnTo>
                  <a:lnTo>
                    <a:pt x="1201" y="2315"/>
                  </a:lnTo>
                  <a:lnTo>
                    <a:pt x="1678" y="1979"/>
                  </a:lnTo>
                  <a:lnTo>
                    <a:pt x="2040" y="2518"/>
                  </a:lnTo>
                  <a:lnTo>
                    <a:pt x="2208" y="2456"/>
                  </a:lnTo>
                  <a:lnTo>
                    <a:pt x="2270" y="2509"/>
                  </a:lnTo>
                  <a:lnTo>
                    <a:pt x="2314" y="2474"/>
                  </a:lnTo>
                  <a:lnTo>
                    <a:pt x="2270" y="2376"/>
                  </a:lnTo>
                  <a:lnTo>
                    <a:pt x="2420" y="2244"/>
                  </a:lnTo>
                  <a:lnTo>
                    <a:pt x="2456" y="2306"/>
                  </a:lnTo>
                  <a:lnTo>
                    <a:pt x="2756" y="1961"/>
                  </a:lnTo>
                  <a:lnTo>
                    <a:pt x="2624" y="1864"/>
                  </a:lnTo>
                  <a:lnTo>
                    <a:pt x="2615" y="1767"/>
                  </a:lnTo>
                  <a:lnTo>
                    <a:pt x="2721" y="1732"/>
                  </a:lnTo>
                  <a:lnTo>
                    <a:pt x="2791" y="1855"/>
                  </a:lnTo>
                  <a:lnTo>
                    <a:pt x="2836" y="1793"/>
                  </a:lnTo>
                  <a:lnTo>
                    <a:pt x="2800" y="1714"/>
                  </a:lnTo>
                  <a:lnTo>
                    <a:pt x="3056" y="1025"/>
                  </a:lnTo>
                  <a:lnTo>
                    <a:pt x="3127" y="1113"/>
                  </a:lnTo>
                  <a:lnTo>
                    <a:pt x="3215" y="1281"/>
                  </a:lnTo>
                  <a:lnTo>
                    <a:pt x="3277" y="1228"/>
                  </a:lnTo>
                  <a:lnTo>
                    <a:pt x="3233" y="1166"/>
                  </a:lnTo>
                  <a:lnTo>
                    <a:pt x="3268" y="1095"/>
                  </a:lnTo>
                  <a:lnTo>
                    <a:pt x="3366" y="1157"/>
                  </a:lnTo>
                  <a:lnTo>
                    <a:pt x="3419" y="1069"/>
                  </a:lnTo>
                  <a:lnTo>
                    <a:pt x="3127" y="945"/>
                  </a:lnTo>
                  <a:lnTo>
                    <a:pt x="3207" y="742"/>
                  </a:lnTo>
                  <a:lnTo>
                    <a:pt x="3330" y="813"/>
                  </a:lnTo>
                  <a:lnTo>
                    <a:pt x="3304" y="866"/>
                  </a:lnTo>
                  <a:lnTo>
                    <a:pt x="3366" y="910"/>
                  </a:lnTo>
                  <a:lnTo>
                    <a:pt x="3472" y="742"/>
                  </a:lnTo>
                  <a:lnTo>
                    <a:pt x="3498" y="618"/>
                  </a:lnTo>
                  <a:lnTo>
                    <a:pt x="3242" y="610"/>
                  </a:lnTo>
                  <a:lnTo>
                    <a:pt x="3171" y="150"/>
                  </a:lnTo>
                  <a:lnTo>
                    <a:pt x="3295" y="186"/>
                  </a:lnTo>
                  <a:lnTo>
                    <a:pt x="3357" y="477"/>
                  </a:lnTo>
                  <a:lnTo>
                    <a:pt x="3454" y="468"/>
                  </a:lnTo>
                  <a:lnTo>
                    <a:pt x="3419" y="247"/>
                  </a:lnTo>
                  <a:lnTo>
                    <a:pt x="3498" y="300"/>
                  </a:lnTo>
                  <a:lnTo>
                    <a:pt x="3604" y="300"/>
                  </a:lnTo>
                  <a:lnTo>
                    <a:pt x="3613" y="512"/>
                  </a:lnTo>
                  <a:lnTo>
                    <a:pt x="3684" y="530"/>
                  </a:lnTo>
                  <a:lnTo>
                    <a:pt x="3666" y="230"/>
                  </a:lnTo>
                  <a:lnTo>
                    <a:pt x="3489" y="203"/>
                  </a:lnTo>
                  <a:lnTo>
                    <a:pt x="3392" y="177"/>
                  </a:lnTo>
                  <a:lnTo>
                    <a:pt x="3392" y="62"/>
                  </a:lnTo>
                  <a:lnTo>
                    <a:pt x="3595" y="0"/>
                  </a:lnTo>
                  <a:lnTo>
                    <a:pt x="4134" y="194"/>
                  </a:lnTo>
                  <a:lnTo>
                    <a:pt x="4231" y="300"/>
                  </a:lnTo>
                  <a:lnTo>
                    <a:pt x="4390" y="203"/>
                  </a:lnTo>
                  <a:lnTo>
                    <a:pt x="4435" y="300"/>
                  </a:lnTo>
                  <a:lnTo>
                    <a:pt x="4390" y="424"/>
                  </a:lnTo>
                  <a:lnTo>
                    <a:pt x="4505" y="406"/>
                  </a:lnTo>
                  <a:lnTo>
                    <a:pt x="4523" y="477"/>
                  </a:lnTo>
                  <a:lnTo>
                    <a:pt x="4585" y="512"/>
                  </a:lnTo>
                  <a:lnTo>
                    <a:pt x="4585" y="583"/>
                  </a:lnTo>
                  <a:lnTo>
                    <a:pt x="4691" y="574"/>
                  </a:lnTo>
                  <a:lnTo>
                    <a:pt x="4691" y="707"/>
                  </a:lnTo>
                  <a:lnTo>
                    <a:pt x="4832" y="636"/>
                  </a:lnTo>
                  <a:lnTo>
                    <a:pt x="4894" y="618"/>
                  </a:lnTo>
                  <a:lnTo>
                    <a:pt x="4912" y="769"/>
                  </a:lnTo>
                  <a:lnTo>
                    <a:pt x="5132" y="1016"/>
                  </a:lnTo>
                  <a:lnTo>
                    <a:pt x="5097" y="1113"/>
                  </a:lnTo>
                  <a:lnTo>
                    <a:pt x="5053" y="1193"/>
                  </a:lnTo>
                  <a:lnTo>
                    <a:pt x="5035" y="1254"/>
                  </a:lnTo>
                  <a:lnTo>
                    <a:pt x="4894" y="1210"/>
                  </a:lnTo>
                  <a:lnTo>
                    <a:pt x="4814" y="1051"/>
                  </a:lnTo>
                  <a:lnTo>
                    <a:pt x="4761" y="1025"/>
                  </a:lnTo>
                  <a:lnTo>
                    <a:pt x="4744" y="1157"/>
                  </a:lnTo>
                  <a:lnTo>
                    <a:pt x="4567" y="1219"/>
                  </a:lnTo>
                  <a:lnTo>
                    <a:pt x="4532" y="1325"/>
                  </a:lnTo>
                  <a:lnTo>
                    <a:pt x="4611" y="1396"/>
                  </a:lnTo>
                  <a:lnTo>
                    <a:pt x="4611" y="1466"/>
                  </a:lnTo>
                  <a:lnTo>
                    <a:pt x="4620" y="1855"/>
                  </a:lnTo>
                  <a:lnTo>
                    <a:pt x="4682" y="1899"/>
                  </a:lnTo>
                  <a:lnTo>
                    <a:pt x="4390" y="2297"/>
                  </a:lnTo>
                  <a:lnTo>
                    <a:pt x="4496" y="2323"/>
                  </a:lnTo>
                  <a:lnTo>
                    <a:pt x="4541" y="2535"/>
                  </a:lnTo>
                  <a:lnTo>
                    <a:pt x="4452" y="2703"/>
                  </a:lnTo>
                  <a:lnTo>
                    <a:pt x="4443" y="2853"/>
                  </a:lnTo>
                  <a:lnTo>
                    <a:pt x="4284" y="2942"/>
                  </a:lnTo>
                  <a:lnTo>
                    <a:pt x="4258" y="3004"/>
                  </a:lnTo>
                  <a:lnTo>
                    <a:pt x="4178" y="3021"/>
                  </a:lnTo>
                  <a:lnTo>
                    <a:pt x="4117" y="3233"/>
                  </a:lnTo>
                  <a:lnTo>
                    <a:pt x="4028" y="3286"/>
                  </a:lnTo>
                  <a:lnTo>
                    <a:pt x="3887" y="3392"/>
                  </a:lnTo>
                  <a:lnTo>
                    <a:pt x="3745" y="3366"/>
                  </a:lnTo>
                  <a:lnTo>
                    <a:pt x="3551" y="3357"/>
                  </a:lnTo>
                  <a:lnTo>
                    <a:pt x="3463" y="3507"/>
                  </a:lnTo>
                  <a:lnTo>
                    <a:pt x="3286" y="3472"/>
                  </a:lnTo>
                  <a:lnTo>
                    <a:pt x="3260" y="3534"/>
                  </a:lnTo>
                  <a:lnTo>
                    <a:pt x="3180" y="3604"/>
                  </a:lnTo>
                  <a:lnTo>
                    <a:pt x="2765" y="3613"/>
                  </a:lnTo>
                  <a:lnTo>
                    <a:pt x="2703" y="3569"/>
                  </a:lnTo>
                  <a:lnTo>
                    <a:pt x="2641" y="3613"/>
                  </a:lnTo>
                  <a:lnTo>
                    <a:pt x="2571" y="3534"/>
                  </a:lnTo>
                  <a:lnTo>
                    <a:pt x="2553" y="3622"/>
                  </a:lnTo>
                  <a:lnTo>
                    <a:pt x="2473" y="3737"/>
                  </a:lnTo>
                  <a:lnTo>
                    <a:pt x="2465" y="3799"/>
                  </a:lnTo>
                  <a:lnTo>
                    <a:pt x="2208" y="3843"/>
                  </a:lnTo>
                  <a:lnTo>
                    <a:pt x="2173" y="3922"/>
                  </a:lnTo>
                  <a:lnTo>
                    <a:pt x="2164" y="4002"/>
                  </a:lnTo>
                  <a:lnTo>
                    <a:pt x="2085" y="4037"/>
                  </a:lnTo>
                  <a:lnTo>
                    <a:pt x="1996" y="3940"/>
                  </a:lnTo>
                  <a:lnTo>
                    <a:pt x="1996" y="3834"/>
                  </a:lnTo>
                  <a:lnTo>
                    <a:pt x="1961" y="3790"/>
                  </a:lnTo>
                  <a:lnTo>
                    <a:pt x="1842" y="3869"/>
                  </a:lnTo>
                  <a:lnTo>
                    <a:pt x="1652" y="3825"/>
                  </a:lnTo>
                  <a:lnTo>
                    <a:pt x="1581" y="3852"/>
                  </a:lnTo>
                  <a:lnTo>
                    <a:pt x="1378" y="4011"/>
                  </a:lnTo>
                  <a:lnTo>
                    <a:pt x="1192" y="3958"/>
                  </a:lnTo>
                  <a:lnTo>
                    <a:pt x="1139" y="4055"/>
                  </a:lnTo>
                  <a:lnTo>
                    <a:pt x="1175" y="4134"/>
                  </a:lnTo>
                  <a:lnTo>
                    <a:pt x="910" y="4302"/>
                  </a:lnTo>
                  <a:lnTo>
                    <a:pt x="600" y="4373"/>
                  </a:lnTo>
                  <a:lnTo>
                    <a:pt x="618" y="4258"/>
                  </a:lnTo>
                  <a:lnTo>
                    <a:pt x="486" y="4258"/>
                  </a:lnTo>
                  <a:lnTo>
                    <a:pt x="441" y="4373"/>
                  </a:lnTo>
                  <a:lnTo>
                    <a:pt x="141" y="4382"/>
                  </a:lnTo>
                  <a:close/>
                </a:path>
              </a:pathLst>
            </a:custGeom>
            <a:gradFill rotWithShape="0">
              <a:gsLst>
                <a:gs pos="0">
                  <a:srgbClr val="FFFFFF"/>
                </a:gs>
                <a:gs pos="100000">
                  <a:srgbClr val="CCFF99"/>
                </a:gs>
              </a:gsLst>
              <a:lin ang="5400000" scaled="1"/>
            </a:gradFill>
            <a:ln w="12700" cmpd="sng">
              <a:solidFill>
                <a:srgbClr val="92D050"/>
              </a:solidFill>
              <a:prstDash val="solid"/>
              <a:round/>
              <a:headEnd/>
              <a:tailEnd/>
            </a:ln>
            <a:effectLst>
              <a:outerShdw dist="28398" dir="3806097" algn="ctr" rotWithShape="0">
                <a:srgbClr val="4E6128">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5" name="Freeform 6"/>
            <p:cNvSpPr>
              <a:spLocks noChangeAspect="1"/>
            </p:cNvSpPr>
            <p:nvPr/>
          </p:nvSpPr>
          <p:spPr bwMode="auto">
            <a:xfrm>
              <a:off x="9724" y="9483"/>
              <a:ext cx="444" cy="718"/>
            </a:xfrm>
            <a:custGeom>
              <a:avLst/>
              <a:gdLst>
                <a:gd name="T0" fmla="*/ 62 w 2041"/>
                <a:gd name="T1" fmla="*/ 2871 h 3348"/>
                <a:gd name="T2" fmla="*/ 168 w 2041"/>
                <a:gd name="T3" fmla="*/ 2783 h 3348"/>
                <a:gd name="T4" fmla="*/ 336 w 2041"/>
                <a:gd name="T5" fmla="*/ 2535 h 3348"/>
                <a:gd name="T6" fmla="*/ 371 w 2041"/>
                <a:gd name="T7" fmla="*/ 2164 h 3348"/>
                <a:gd name="T8" fmla="*/ 557 w 2041"/>
                <a:gd name="T9" fmla="*/ 1740 h 3348"/>
                <a:gd name="T10" fmla="*/ 486 w 2041"/>
                <a:gd name="T11" fmla="*/ 1228 h 3348"/>
                <a:gd name="T12" fmla="*/ 468 w 2041"/>
                <a:gd name="T13" fmla="*/ 1051 h 3348"/>
                <a:gd name="T14" fmla="*/ 645 w 2041"/>
                <a:gd name="T15" fmla="*/ 866 h 3348"/>
                <a:gd name="T16" fmla="*/ 742 w 2041"/>
                <a:gd name="T17" fmla="*/ 1060 h 3348"/>
                <a:gd name="T18" fmla="*/ 998 w 2041"/>
                <a:gd name="T19" fmla="*/ 892 h 3348"/>
                <a:gd name="T20" fmla="*/ 786 w 2041"/>
                <a:gd name="T21" fmla="*/ 601 h 3348"/>
                <a:gd name="T22" fmla="*/ 566 w 2041"/>
                <a:gd name="T23" fmla="*/ 521 h 3348"/>
                <a:gd name="T24" fmla="*/ 460 w 2041"/>
                <a:gd name="T25" fmla="*/ 406 h 3348"/>
                <a:gd name="T26" fmla="*/ 415 w 2041"/>
                <a:gd name="T27" fmla="*/ 292 h 3348"/>
                <a:gd name="T28" fmla="*/ 283 w 2041"/>
                <a:gd name="T29" fmla="*/ 247 h 3348"/>
                <a:gd name="T30" fmla="*/ 283 w 2041"/>
                <a:gd name="T31" fmla="*/ 53 h 3348"/>
                <a:gd name="T32" fmla="*/ 415 w 2041"/>
                <a:gd name="T33" fmla="*/ 0 h 3348"/>
                <a:gd name="T34" fmla="*/ 530 w 2041"/>
                <a:gd name="T35" fmla="*/ 53 h 3348"/>
                <a:gd name="T36" fmla="*/ 945 w 2041"/>
                <a:gd name="T37" fmla="*/ 62 h 3348"/>
                <a:gd name="T38" fmla="*/ 1122 w 2041"/>
                <a:gd name="T39" fmla="*/ 144 h 3348"/>
                <a:gd name="T40" fmla="*/ 1387 w 2041"/>
                <a:gd name="T41" fmla="*/ 212 h 3348"/>
                <a:gd name="T42" fmla="*/ 1317 w 2041"/>
                <a:gd name="T43" fmla="*/ 495 h 3348"/>
                <a:gd name="T44" fmla="*/ 1484 w 2041"/>
                <a:gd name="T45" fmla="*/ 451 h 3348"/>
                <a:gd name="T46" fmla="*/ 1635 w 2041"/>
                <a:gd name="T47" fmla="*/ 583 h 3348"/>
                <a:gd name="T48" fmla="*/ 1794 w 2041"/>
                <a:gd name="T49" fmla="*/ 839 h 3348"/>
                <a:gd name="T50" fmla="*/ 1935 w 2041"/>
                <a:gd name="T51" fmla="*/ 839 h 3348"/>
                <a:gd name="T52" fmla="*/ 2023 w 2041"/>
                <a:gd name="T53" fmla="*/ 1405 h 3348"/>
                <a:gd name="T54" fmla="*/ 2041 w 2041"/>
                <a:gd name="T55" fmla="*/ 1855 h 3348"/>
                <a:gd name="T56" fmla="*/ 1855 w 2041"/>
                <a:gd name="T57" fmla="*/ 2156 h 3348"/>
                <a:gd name="T58" fmla="*/ 1979 w 2041"/>
                <a:gd name="T59" fmla="*/ 2270 h 3348"/>
                <a:gd name="T60" fmla="*/ 1794 w 2041"/>
                <a:gd name="T61" fmla="*/ 2562 h 3348"/>
                <a:gd name="T62" fmla="*/ 1493 w 2041"/>
                <a:gd name="T63" fmla="*/ 2721 h 3348"/>
                <a:gd name="T64" fmla="*/ 1281 w 2041"/>
                <a:gd name="T65" fmla="*/ 2703 h 3348"/>
                <a:gd name="T66" fmla="*/ 1113 w 2041"/>
                <a:gd name="T67" fmla="*/ 2739 h 3348"/>
                <a:gd name="T68" fmla="*/ 998 w 2041"/>
                <a:gd name="T69" fmla="*/ 2827 h 3348"/>
                <a:gd name="T70" fmla="*/ 875 w 2041"/>
                <a:gd name="T71" fmla="*/ 2889 h 3348"/>
                <a:gd name="T72" fmla="*/ 760 w 2041"/>
                <a:gd name="T73" fmla="*/ 2933 h 3348"/>
                <a:gd name="T74" fmla="*/ 521 w 2041"/>
                <a:gd name="T75" fmla="*/ 3074 h 3348"/>
                <a:gd name="T76" fmla="*/ 398 w 2041"/>
                <a:gd name="T77" fmla="*/ 3172 h 3348"/>
                <a:gd name="T78" fmla="*/ 195 w 2041"/>
                <a:gd name="T79" fmla="*/ 3348 h 3348"/>
                <a:gd name="T80" fmla="*/ 150 w 2041"/>
                <a:gd name="T81" fmla="*/ 3189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41" h="3348">
                  <a:moveTo>
                    <a:pt x="0" y="3074"/>
                  </a:moveTo>
                  <a:lnTo>
                    <a:pt x="62" y="2871"/>
                  </a:lnTo>
                  <a:lnTo>
                    <a:pt x="133" y="2836"/>
                  </a:lnTo>
                  <a:lnTo>
                    <a:pt x="168" y="2783"/>
                  </a:lnTo>
                  <a:lnTo>
                    <a:pt x="336" y="2694"/>
                  </a:lnTo>
                  <a:lnTo>
                    <a:pt x="336" y="2535"/>
                  </a:lnTo>
                  <a:lnTo>
                    <a:pt x="424" y="2385"/>
                  </a:lnTo>
                  <a:lnTo>
                    <a:pt x="371" y="2164"/>
                  </a:lnTo>
                  <a:lnTo>
                    <a:pt x="274" y="2120"/>
                  </a:lnTo>
                  <a:lnTo>
                    <a:pt x="557" y="1740"/>
                  </a:lnTo>
                  <a:lnTo>
                    <a:pt x="486" y="1634"/>
                  </a:lnTo>
                  <a:lnTo>
                    <a:pt x="486" y="1228"/>
                  </a:lnTo>
                  <a:lnTo>
                    <a:pt x="415" y="1175"/>
                  </a:lnTo>
                  <a:lnTo>
                    <a:pt x="468" y="1051"/>
                  </a:lnTo>
                  <a:lnTo>
                    <a:pt x="619" y="1016"/>
                  </a:lnTo>
                  <a:lnTo>
                    <a:pt x="645" y="866"/>
                  </a:lnTo>
                  <a:lnTo>
                    <a:pt x="707" y="928"/>
                  </a:lnTo>
                  <a:lnTo>
                    <a:pt x="742" y="1060"/>
                  </a:lnTo>
                  <a:lnTo>
                    <a:pt x="901" y="1113"/>
                  </a:lnTo>
                  <a:lnTo>
                    <a:pt x="998" y="892"/>
                  </a:lnTo>
                  <a:lnTo>
                    <a:pt x="998" y="822"/>
                  </a:lnTo>
                  <a:lnTo>
                    <a:pt x="786" y="601"/>
                  </a:lnTo>
                  <a:lnTo>
                    <a:pt x="760" y="451"/>
                  </a:lnTo>
                  <a:lnTo>
                    <a:pt x="566" y="521"/>
                  </a:lnTo>
                  <a:lnTo>
                    <a:pt x="557" y="406"/>
                  </a:lnTo>
                  <a:lnTo>
                    <a:pt x="460" y="406"/>
                  </a:lnTo>
                  <a:lnTo>
                    <a:pt x="460" y="345"/>
                  </a:lnTo>
                  <a:lnTo>
                    <a:pt x="415" y="292"/>
                  </a:lnTo>
                  <a:lnTo>
                    <a:pt x="354" y="239"/>
                  </a:lnTo>
                  <a:lnTo>
                    <a:pt x="283" y="247"/>
                  </a:lnTo>
                  <a:lnTo>
                    <a:pt x="309" y="144"/>
                  </a:lnTo>
                  <a:lnTo>
                    <a:pt x="283" y="53"/>
                  </a:lnTo>
                  <a:lnTo>
                    <a:pt x="362" y="35"/>
                  </a:lnTo>
                  <a:lnTo>
                    <a:pt x="415" y="0"/>
                  </a:lnTo>
                  <a:lnTo>
                    <a:pt x="468" y="0"/>
                  </a:lnTo>
                  <a:lnTo>
                    <a:pt x="530" y="53"/>
                  </a:lnTo>
                  <a:lnTo>
                    <a:pt x="884" y="71"/>
                  </a:lnTo>
                  <a:lnTo>
                    <a:pt x="945" y="62"/>
                  </a:lnTo>
                  <a:lnTo>
                    <a:pt x="998" y="144"/>
                  </a:lnTo>
                  <a:lnTo>
                    <a:pt x="1122" y="144"/>
                  </a:lnTo>
                  <a:lnTo>
                    <a:pt x="1219" y="71"/>
                  </a:lnTo>
                  <a:lnTo>
                    <a:pt x="1387" y="212"/>
                  </a:lnTo>
                  <a:lnTo>
                    <a:pt x="1308" y="380"/>
                  </a:lnTo>
                  <a:lnTo>
                    <a:pt x="1317" y="495"/>
                  </a:lnTo>
                  <a:lnTo>
                    <a:pt x="1370" y="548"/>
                  </a:lnTo>
                  <a:lnTo>
                    <a:pt x="1484" y="451"/>
                  </a:lnTo>
                  <a:lnTo>
                    <a:pt x="1484" y="548"/>
                  </a:lnTo>
                  <a:lnTo>
                    <a:pt x="1635" y="583"/>
                  </a:lnTo>
                  <a:lnTo>
                    <a:pt x="1701" y="689"/>
                  </a:lnTo>
                  <a:lnTo>
                    <a:pt x="1794" y="839"/>
                  </a:lnTo>
                  <a:lnTo>
                    <a:pt x="1864" y="804"/>
                  </a:lnTo>
                  <a:lnTo>
                    <a:pt x="1935" y="839"/>
                  </a:lnTo>
                  <a:lnTo>
                    <a:pt x="1935" y="1175"/>
                  </a:lnTo>
                  <a:lnTo>
                    <a:pt x="2023" y="1405"/>
                  </a:lnTo>
                  <a:lnTo>
                    <a:pt x="1988" y="1670"/>
                  </a:lnTo>
                  <a:lnTo>
                    <a:pt x="2041" y="1855"/>
                  </a:lnTo>
                  <a:lnTo>
                    <a:pt x="1935" y="2094"/>
                  </a:lnTo>
                  <a:lnTo>
                    <a:pt x="1855" y="2156"/>
                  </a:lnTo>
                  <a:lnTo>
                    <a:pt x="1873" y="2315"/>
                  </a:lnTo>
                  <a:lnTo>
                    <a:pt x="1979" y="2270"/>
                  </a:lnTo>
                  <a:lnTo>
                    <a:pt x="1935" y="2500"/>
                  </a:lnTo>
                  <a:lnTo>
                    <a:pt x="1794" y="2562"/>
                  </a:lnTo>
                  <a:lnTo>
                    <a:pt x="1701" y="2703"/>
                  </a:lnTo>
                  <a:lnTo>
                    <a:pt x="1493" y="2721"/>
                  </a:lnTo>
                  <a:lnTo>
                    <a:pt x="1325" y="2668"/>
                  </a:lnTo>
                  <a:lnTo>
                    <a:pt x="1281" y="2703"/>
                  </a:lnTo>
                  <a:lnTo>
                    <a:pt x="1272" y="2800"/>
                  </a:lnTo>
                  <a:lnTo>
                    <a:pt x="1113" y="2739"/>
                  </a:lnTo>
                  <a:lnTo>
                    <a:pt x="1060" y="2862"/>
                  </a:lnTo>
                  <a:lnTo>
                    <a:pt x="998" y="2827"/>
                  </a:lnTo>
                  <a:lnTo>
                    <a:pt x="919" y="2827"/>
                  </a:lnTo>
                  <a:lnTo>
                    <a:pt x="875" y="2889"/>
                  </a:lnTo>
                  <a:lnTo>
                    <a:pt x="804" y="2871"/>
                  </a:lnTo>
                  <a:lnTo>
                    <a:pt x="760" y="2933"/>
                  </a:lnTo>
                  <a:lnTo>
                    <a:pt x="689" y="3057"/>
                  </a:lnTo>
                  <a:lnTo>
                    <a:pt x="521" y="3074"/>
                  </a:lnTo>
                  <a:lnTo>
                    <a:pt x="477" y="3163"/>
                  </a:lnTo>
                  <a:lnTo>
                    <a:pt x="398" y="3172"/>
                  </a:lnTo>
                  <a:lnTo>
                    <a:pt x="362" y="3225"/>
                  </a:lnTo>
                  <a:lnTo>
                    <a:pt x="195" y="3348"/>
                  </a:lnTo>
                  <a:lnTo>
                    <a:pt x="124" y="3269"/>
                  </a:lnTo>
                  <a:lnTo>
                    <a:pt x="150" y="3189"/>
                  </a:lnTo>
                  <a:lnTo>
                    <a:pt x="0" y="3074"/>
                  </a:lnTo>
                  <a:close/>
                </a:path>
              </a:pathLst>
            </a:custGeom>
            <a:gradFill rotWithShape="1">
              <a:gsLst>
                <a:gs pos="0">
                  <a:srgbClr val="FFFFFF"/>
                </a:gs>
                <a:gs pos="100000">
                  <a:srgbClr val="FF99FF"/>
                </a:gs>
              </a:gsLst>
              <a:lin ang="5400000" scaled="1"/>
            </a:gradFill>
            <a:ln w="9525">
              <a:solidFill>
                <a:srgbClr val="FF99FF"/>
              </a:solidFill>
              <a:round/>
              <a:headEnd/>
              <a:tailEnd/>
            </a:ln>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sp>
          <p:nvSpPr>
            <p:cNvPr id="36" name="Freeform 7"/>
            <p:cNvSpPr>
              <a:spLocks noChangeAspect="1"/>
            </p:cNvSpPr>
            <p:nvPr/>
          </p:nvSpPr>
          <p:spPr bwMode="auto">
            <a:xfrm>
              <a:off x="9852" y="8704"/>
              <a:ext cx="439" cy="912"/>
            </a:xfrm>
            <a:custGeom>
              <a:avLst/>
              <a:gdLst>
                <a:gd name="T0" fmla="*/ 150 w 2014"/>
                <a:gd name="T1" fmla="*/ 1608 h 4249"/>
                <a:gd name="T2" fmla="*/ 468 w 2014"/>
                <a:gd name="T3" fmla="*/ 1237 h 4249"/>
                <a:gd name="T4" fmla="*/ 636 w 2014"/>
                <a:gd name="T5" fmla="*/ 1016 h 4249"/>
                <a:gd name="T6" fmla="*/ 892 w 2014"/>
                <a:gd name="T7" fmla="*/ 804 h 4249"/>
                <a:gd name="T8" fmla="*/ 981 w 2014"/>
                <a:gd name="T9" fmla="*/ 495 h 4249"/>
                <a:gd name="T10" fmla="*/ 1166 w 2014"/>
                <a:gd name="T11" fmla="*/ 309 h 4249"/>
                <a:gd name="T12" fmla="*/ 1343 w 2014"/>
                <a:gd name="T13" fmla="*/ 106 h 4249"/>
                <a:gd name="T14" fmla="*/ 1449 w 2014"/>
                <a:gd name="T15" fmla="*/ 336 h 4249"/>
                <a:gd name="T16" fmla="*/ 1626 w 2014"/>
                <a:gd name="T17" fmla="*/ 442 h 4249"/>
                <a:gd name="T18" fmla="*/ 1736 w 2014"/>
                <a:gd name="T19" fmla="*/ 663 h 4249"/>
                <a:gd name="T20" fmla="*/ 2014 w 2014"/>
                <a:gd name="T21" fmla="*/ 1007 h 4249"/>
                <a:gd name="T22" fmla="*/ 1670 w 2014"/>
                <a:gd name="T23" fmla="*/ 1237 h 4249"/>
                <a:gd name="T24" fmla="*/ 1626 w 2014"/>
                <a:gd name="T25" fmla="*/ 1528 h 4249"/>
                <a:gd name="T26" fmla="*/ 1590 w 2014"/>
                <a:gd name="T27" fmla="*/ 1670 h 4249"/>
                <a:gd name="T28" fmla="*/ 1449 w 2014"/>
                <a:gd name="T29" fmla="*/ 1758 h 4249"/>
                <a:gd name="T30" fmla="*/ 1555 w 2014"/>
                <a:gd name="T31" fmla="*/ 1988 h 4249"/>
                <a:gd name="T32" fmla="*/ 1263 w 2014"/>
                <a:gd name="T33" fmla="*/ 2271 h 4249"/>
                <a:gd name="T34" fmla="*/ 1343 w 2014"/>
                <a:gd name="T35" fmla="*/ 2544 h 4249"/>
                <a:gd name="T36" fmla="*/ 1255 w 2014"/>
                <a:gd name="T37" fmla="*/ 2792 h 4249"/>
                <a:gd name="T38" fmla="*/ 1149 w 2014"/>
                <a:gd name="T39" fmla="*/ 3163 h 4249"/>
                <a:gd name="T40" fmla="*/ 1043 w 2014"/>
                <a:gd name="T41" fmla="*/ 3472 h 4249"/>
                <a:gd name="T42" fmla="*/ 1228 w 2014"/>
                <a:gd name="T43" fmla="*/ 3472 h 4249"/>
                <a:gd name="T44" fmla="*/ 1343 w 2014"/>
                <a:gd name="T45" fmla="*/ 3711 h 4249"/>
                <a:gd name="T46" fmla="*/ 1263 w 2014"/>
                <a:gd name="T47" fmla="*/ 3843 h 4249"/>
                <a:gd name="T48" fmla="*/ 1113 w 2014"/>
                <a:gd name="T49" fmla="*/ 4037 h 4249"/>
                <a:gd name="T50" fmla="*/ 998 w 2014"/>
                <a:gd name="T51" fmla="*/ 4196 h 4249"/>
                <a:gd name="T52" fmla="*/ 901 w 2014"/>
                <a:gd name="T53" fmla="*/ 4073 h 4249"/>
                <a:gd name="T54" fmla="*/ 733 w 2014"/>
                <a:gd name="T55" fmla="*/ 4099 h 4249"/>
                <a:gd name="T56" fmla="*/ 795 w 2014"/>
                <a:gd name="T57" fmla="*/ 3852 h 4249"/>
                <a:gd name="T58" fmla="*/ 530 w 2014"/>
                <a:gd name="T59" fmla="*/ 3775 h 4249"/>
                <a:gd name="T60" fmla="*/ 345 w 2014"/>
                <a:gd name="T61" fmla="*/ 3684 h 4249"/>
                <a:gd name="T62" fmla="*/ 318 w 2014"/>
                <a:gd name="T63" fmla="*/ 3587 h 4249"/>
                <a:gd name="T64" fmla="*/ 362 w 2014"/>
                <a:gd name="T65" fmla="*/ 3472 h 4249"/>
                <a:gd name="T66" fmla="*/ 168 w 2014"/>
                <a:gd name="T67" fmla="*/ 3410 h 4249"/>
                <a:gd name="T68" fmla="*/ 168 w 2014"/>
                <a:gd name="T69" fmla="*/ 3322 h 4249"/>
                <a:gd name="T70" fmla="*/ 265 w 2014"/>
                <a:gd name="T71" fmla="*/ 3278 h 4249"/>
                <a:gd name="T72" fmla="*/ 168 w 2014"/>
                <a:gd name="T73" fmla="*/ 3127 h 4249"/>
                <a:gd name="T74" fmla="*/ 71 w 2014"/>
                <a:gd name="T75" fmla="*/ 2995 h 4249"/>
                <a:gd name="T76" fmla="*/ 88 w 2014"/>
                <a:gd name="T77" fmla="*/ 2801 h 4249"/>
                <a:gd name="T78" fmla="*/ 106 w 2014"/>
                <a:gd name="T79" fmla="*/ 2624 h 4249"/>
                <a:gd name="T80" fmla="*/ 292 w 2014"/>
                <a:gd name="T81" fmla="*/ 2500 h 4249"/>
                <a:gd name="T82" fmla="*/ 406 w 2014"/>
                <a:gd name="T83" fmla="*/ 2324 h 4249"/>
                <a:gd name="T84" fmla="*/ 468 w 2014"/>
                <a:gd name="T85" fmla="*/ 2094 h 4249"/>
                <a:gd name="T86" fmla="*/ 336 w 2014"/>
                <a:gd name="T87" fmla="*/ 2085 h 4249"/>
                <a:gd name="T88" fmla="*/ 221 w 2014"/>
                <a:gd name="T89" fmla="*/ 2103 h 4249"/>
                <a:gd name="T90" fmla="*/ 141 w 2014"/>
                <a:gd name="T91" fmla="*/ 2173 h 4249"/>
                <a:gd name="T92" fmla="*/ 9 w 2014"/>
                <a:gd name="T93" fmla="*/ 2005 h 4249"/>
                <a:gd name="T94" fmla="*/ 62 w 2014"/>
                <a:gd name="T95" fmla="*/ 1838 h 4249"/>
                <a:gd name="T96" fmla="*/ 35 w 2014"/>
                <a:gd name="T97" fmla="*/ 1626 h 4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14" h="4249">
                  <a:moveTo>
                    <a:pt x="35" y="1626"/>
                  </a:moveTo>
                  <a:lnTo>
                    <a:pt x="150" y="1608"/>
                  </a:lnTo>
                  <a:lnTo>
                    <a:pt x="468" y="1361"/>
                  </a:lnTo>
                  <a:lnTo>
                    <a:pt x="468" y="1237"/>
                  </a:lnTo>
                  <a:lnTo>
                    <a:pt x="592" y="1219"/>
                  </a:lnTo>
                  <a:lnTo>
                    <a:pt x="636" y="1016"/>
                  </a:lnTo>
                  <a:lnTo>
                    <a:pt x="751" y="919"/>
                  </a:lnTo>
                  <a:lnTo>
                    <a:pt x="892" y="804"/>
                  </a:lnTo>
                  <a:lnTo>
                    <a:pt x="981" y="548"/>
                  </a:lnTo>
                  <a:lnTo>
                    <a:pt x="981" y="495"/>
                  </a:lnTo>
                  <a:lnTo>
                    <a:pt x="1043" y="406"/>
                  </a:lnTo>
                  <a:lnTo>
                    <a:pt x="1166" y="309"/>
                  </a:lnTo>
                  <a:lnTo>
                    <a:pt x="1343" y="0"/>
                  </a:lnTo>
                  <a:lnTo>
                    <a:pt x="1343" y="106"/>
                  </a:lnTo>
                  <a:lnTo>
                    <a:pt x="1449" y="106"/>
                  </a:lnTo>
                  <a:lnTo>
                    <a:pt x="1449" y="336"/>
                  </a:lnTo>
                  <a:lnTo>
                    <a:pt x="1590" y="380"/>
                  </a:lnTo>
                  <a:lnTo>
                    <a:pt x="1626" y="442"/>
                  </a:lnTo>
                  <a:lnTo>
                    <a:pt x="1736" y="601"/>
                  </a:lnTo>
                  <a:lnTo>
                    <a:pt x="1736" y="663"/>
                  </a:lnTo>
                  <a:lnTo>
                    <a:pt x="1917" y="822"/>
                  </a:lnTo>
                  <a:lnTo>
                    <a:pt x="2014" y="1007"/>
                  </a:lnTo>
                  <a:lnTo>
                    <a:pt x="1736" y="1343"/>
                  </a:lnTo>
                  <a:lnTo>
                    <a:pt x="1670" y="1237"/>
                  </a:lnTo>
                  <a:lnTo>
                    <a:pt x="1626" y="1361"/>
                  </a:lnTo>
                  <a:lnTo>
                    <a:pt x="1626" y="1528"/>
                  </a:lnTo>
                  <a:lnTo>
                    <a:pt x="1643" y="1599"/>
                  </a:lnTo>
                  <a:lnTo>
                    <a:pt x="1590" y="1670"/>
                  </a:lnTo>
                  <a:lnTo>
                    <a:pt x="1528" y="1670"/>
                  </a:lnTo>
                  <a:lnTo>
                    <a:pt x="1449" y="1758"/>
                  </a:lnTo>
                  <a:lnTo>
                    <a:pt x="1537" y="1811"/>
                  </a:lnTo>
                  <a:lnTo>
                    <a:pt x="1555" y="1988"/>
                  </a:lnTo>
                  <a:lnTo>
                    <a:pt x="1449" y="2138"/>
                  </a:lnTo>
                  <a:lnTo>
                    <a:pt x="1263" y="2271"/>
                  </a:lnTo>
                  <a:lnTo>
                    <a:pt x="1237" y="2430"/>
                  </a:lnTo>
                  <a:lnTo>
                    <a:pt x="1343" y="2544"/>
                  </a:lnTo>
                  <a:lnTo>
                    <a:pt x="1255" y="2650"/>
                  </a:lnTo>
                  <a:lnTo>
                    <a:pt x="1255" y="2792"/>
                  </a:lnTo>
                  <a:lnTo>
                    <a:pt x="1202" y="2862"/>
                  </a:lnTo>
                  <a:lnTo>
                    <a:pt x="1149" y="3163"/>
                  </a:lnTo>
                  <a:lnTo>
                    <a:pt x="1113" y="3366"/>
                  </a:lnTo>
                  <a:lnTo>
                    <a:pt x="1043" y="3472"/>
                  </a:lnTo>
                  <a:lnTo>
                    <a:pt x="1087" y="3525"/>
                  </a:lnTo>
                  <a:lnTo>
                    <a:pt x="1228" y="3472"/>
                  </a:lnTo>
                  <a:lnTo>
                    <a:pt x="1343" y="3560"/>
                  </a:lnTo>
                  <a:lnTo>
                    <a:pt x="1343" y="3711"/>
                  </a:lnTo>
                  <a:lnTo>
                    <a:pt x="1343" y="3775"/>
                  </a:lnTo>
                  <a:lnTo>
                    <a:pt x="1263" y="3843"/>
                  </a:lnTo>
                  <a:lnTo>
                    <a:pt x="1246" y="3949"/>
                  </a:lnTo>
                  <a:lnTo>
                    <a:pt x="1113" y="4037"/>
                  </a:lnTo>
                  <a:lnTo>
                    <a:pt x="1069" y="4249"/>
                  </a:lnTo>
                  <a:lnTo>
                    <a:pt x="998" y="4196"/>
                  </a:lnTo>
                  <a:lnTo>
                    <a:pt x="901" y="4170"/>
                  </a:lnTo>
                  <a:lnTo>
                    <a:pt x="901" y="4073"/>
                  </a:lnTo>
                  <a:lnTo>
                    <a:pt x="778" y="4152"/>
                  </a:lnTo>
                  <a:lnTo>
                    <a:pt x="733" y="4099"/>
                  </a:lnTo>
                  <a:lnTo>
                    <a:pt x="733" y="3993"/>
                  </a:lnTo>
                  <a:lnTo>
                    <a:pt x="795" y="3852"/>
                  </a:lnTo>
                  <a:lnTo>
                    <a:pt x="610" y="3693"/>
                  </a:lnTo>
                  <a:lnTo>
                    <a:pt x="530" y="3775"/>
                  </a:lnTo>
                  <a:lnTo>
                    <a:pt x="406" y="3775"/>
                  </a:lnTo>
                  <a:lnTo>
                    <a:pt x="345" y="3684"/>
                  </a:lnTo>
                  <a:lnTo>
                    <a:pt x="292" y="3693"/>
                  </a:lnTo>
                  <a:lnTo>
                    <a:pt x="318" y="3587"/>
                  </a:lnTo>
                  <a:lnTo>
                    <a:pt x="406" y="3525"/>
                  </a:lnTo>
                  <a:lnTo>
                    <a:pt x="362" y="3472"/>
                  </a:lnTo>
                  <a:lnTo>
                    <a:pt x="300" y="3392"/>
                  </a:lnTo>
                  <a:lnTo>
                    <a:pt x="168" y="3410"/>
                  </a:lnTo>
                  <a:lnTo>
                    <a:pt x="106" y="3322"/>
                  </a:lnTo>
                  <a:lnTo>
                    <a:pt x="168" y="3322"/>
                  </a:lnTo>
                  <a:lnTo>
                    <a:pt x="230" y="3348"/>
                  </a:lnTo>
                  <a:lnTo>
                    <a:pt x="265" y="3278"/>
                  </a:lnTo>
                  <a:lnTo>
                    <a:pt x="239" y="3154"/>
                  </a:lnTo>
                  <a:lnTo>
                    <a:pt x="168" y="3127"/>
                  </a:lnTo>
                  <a:lnTo>
                    <a:pt x="141" y="3057"/>
                  </a:lnTo>
                  <a:lnTo>
                    <a:pt x="71" y="2995"/>
                  </a:lnTo>
                  <a:lnTo>
                    <a:pt x="53" y="2862"/>
                  </a:lnTo>
                  <a:lnTo>
                    <a:pt x="88" y="2801"/>
                  </a:lnTo>
                  <a:lnTo>
                    <a:pt x="44" y="2748"/>
                  </a:lnTo>
                  <a:lnTo>
                    <a:pt x="106" y="2624"/>
                  </a:lnTo>
                  <a:lnTo>
                    <a:pt x="115" y="2474"/>
                  </a:lnTo>
                  <a:lnTo>
                    <a:pt x="292" y="2500"/>
                  </a:lnTo>
                  <a:lnTo>
                    <a:pt x="318" y="2341"/>
                  </a:lnTo>
                  <a:lnTo>
                    <a:pt x="406" y="2324"/>
                  </a:lnTo>
                  <a:lnTo>
                    <a:pt x="468" y="2200"/>
                  </a:lnTo>
                  <a:lnTo>
                    <a:pt x="468" y="2094"/>
                  </a:lnTo>
                  <a:lnTo>
                    <a:pt x="318" y="2156"/>
                  </a:lnTo>
                  <a:lnTo>
                    <a:pt x="336" y="2085"/>
                  </a:lnTo>
                  <a:lnTo>
                    <a:pt x="292" y="2032"/>
                  </a:lnTo>
                  <a:lnTo>
                    <a:pt x="221" y="2103"/>
                  </a:lnTo>
                  <a:lnTo>
                    <a:pt x="203" y="2182"/>
                  </a:lnTo>
                  <a:lnTo>
                    <a:pt x="141" y="2173"/>
                  </a:lnTo>
                  <a:lnTo>
                    <a:pt x="88" y="2023"/>
                  </a:lnTo>
                  <a:lnTo>
                    <a:pt x="9" y="2005"/>
                  </a:lnTo>
                  <a:lnTo>
                    <a:pt x="0" y="1891"/>
                  </a:lnTo>
                  <a:lnTo>
                    <a:pt x="62" y="1838"/>
                  </a:lnTo>
                  <a:lnTo>
                    <a:pt x="44" y="1776"/>
                  </a:lnTo>
                  <a:lnTo>
                    <a:pt x="35" y="1626"/>
                  </a:lnTo>
                  <a:close/>
                </a:path>
              </a:pathLst>
            </a:custGeom>
            <a:gradFill rotWithShape="0">
              <a:gsLst>
                <a:gs pos="0">
                  <a:srgbClr val="FFFFFF"/>
                </a:gs>
                <a:gs pos="100000">
                  <a:srgbClr val="00B0F0"/>
                </a:gs>
              </a:gsLst>
              <a:lin ang="5400000" scaled="1"/>
            </a:gradFill>
            <a:ln w="12700" cmpd="sng">
              <a:solidFill>
                <a:srgbClr val="00B0F0"/>
              </a:solidFill>
              <a:prstDash val="solid"/>
              <a:round/>
              <a:headEnd/>
              <a:tailEnd/>
            </a:ln>
            <a:effectLst>
              <a:outerShdw dist="28398" dir="3806097" algn="ctr" rotWithShape="0">
                <a:srgbClr val="205867">
                  <a:alpha val="50000"/>
                </a:srgbClr>
              </a:outerShdw>
            </a:effectLst>
          </p:spPr>
          <p:txBody>
            <a:bodyPr vert="horz" wrap="square" lIns="74295" tIns="8890" rIns="74295" bIns="8890" numCol="1" anchor="t" anchorCtr="0" compatLnSpc="1">
              <a:prstTxWarp prst="textNoShape">
                <a:avLst/>
              </a:prstTxWarp>
            </a:bodyPr>
            <a:lstStyle/>
            <a:p>
              <a:pPr eaLnBrk="0" fontAlgn="base" hangingPunct="0">
                <a:spcBef>
                  <a:spcPct val="0"/>
                </a:spcBef>
                <a:spcAft>
                  <a:spcPct val="0"/>
                </a:spcAft>
              </a:pPr>
              <a:endParaRPr kumimoji="0" lang="ja-JP" altLang="en-US">
                <a:solidFill>
                  <a:prstClr val="black"/>
                </a:solidFill>
                <a:latin typeface="Arial" charset="0"/>
              </a:endParaRPr>
            </a:p>
          </p:txBody>
        </p:sp>
      </p:grpSp>
      <p:sp>
        <p:nvSpPr>
          <p:cNvPr id="43" name="Text Box 26"/>
          <p:cNvSpPr txBox="1">
            <a:spLocks noChangeArrowheads="1"/>
          </p:cNvSpPr>
          <p:nvPr/>
        </p:nvSpPr>
        <p:spPr bwMode="auto">
          <a:xfrm>
            <a:off x="3294530" y="3713198"/>
            <a:ext cx="868186" cy="260772"/>
          </a:xfrm>
          <a:prstGeom prst="rect">
            <a:avLst/>
          </a:prstGeom>
          <a:solidFill>
            <a:srgbClr val="FFFFFF"/>
          </a:solidFill>
          <a:ln w="38100" cmpd="dbl">
            <a:solidFill>
              <a:srgbClr val="92D05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泉州地域</a:t>
            </a:r>
            <a:endParaRPr kumimoji="0" lang="ja-JP" altLang="en-US" sz="1400" dirty="0" smtClean="0">
              <a:solidFill>
                <a:prstClr val="black"/>
              </a:solidFill>
              <a:latin typeface="Arial" pitchFamily="34" charset="0"/>
              <a:cs typeface="ＭＳ Ｐゴシック" pitchFamily="50" charset="-128"/>
            </a:endParaRPr>
          </a:p>
        </p:txBody>
      </p:sp>
      <p:sp>
        <p:nvSpPr>
          <p:cNvPr id="45" name="Text Box 28"/>
          <p:cNvSpPr txBox="1">
            <a:spLocks noChangeArrowheads="1"/>
          </p:cNvSpPr>
          <p:nvPr/>
        </p:nvSpPr>
        <p:spPr bwMode="auto">
          <a:xfrm>
            <a:off x="4734884" y="2629853"/>
            <a:ext cx="1227259" cy="260772"/>
          </a:xfrm>
          <a:prstGeom prst="rect">
            <a:avLst/>
          </a:prstGeom>
          <a:solidFill>
            <a:srgbClr val="FFFFFF"/>
          </a:solidFill>
          <a:ln w="38100" cmpd="dbl">
            <a:solidFill>
              <a:srgbClr val="00B0F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東部大阪地域</a:t>
            </a:r>
            <a:endParaRPr kumimoji="0" lang="ja-JP" altLang="en-US" sz="1400" dirty="0" smtClean="0">
              <a:solidFill>
                <a:prstClr val="black"/>
              </a:solidFill>
              <a:latin typeface="Arial" pitchFamily="34" charset="0"/>
              <a:cs typeface="ＭＳ Ｐゴシック" pitchFamily="50" charset="-128"/>
            </a:endParaRPr>
          </a:p>
        </p:txBody>
      </p:sp>
      <p:sp>
        <p:nvSpPr>
          <p:cNvPr id="46" name="Text Box 29"/>
          <p:cNvSpPr txBox="1">
            <a:spLocks noChangeArrowheads="1"/>
          </p:cNvSpPr>
          <p:nvPr/>
        </p:nvSpPr>
        <p:spPr bwMode="auto">
          <a:xfrm>
            <a:off x="4412041" y="1677315"/>
            <a:ext cx="1068859" cy="260772"/>
          </a:xfrm>
          <a:prstGeom prst="rect">
            <a:avLst/>
          </a:prstGeom>
          <a:solidFill>
            <a:srgbClr val="FFFFFF"/>
          </a:solidFill>
          <a:ln w="38100" cmpd="dbl">
            <a:solidFill>
              <a:srgbClr val="CCCC00"/>
            </a:solidFill>
            <a:miter lim="800000"/>
            <a:headEnd/>
            <a:tailEnd/>
          </a:ln>
        </p:spPr>
        <p:txBody>
          <a:bodyPr vert="horz" wrap="squar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北大阪地域</a:t>
            </a:r>
            <a:endParaRPr kumimoji="0" lang="ja-JP" altLang="en-US" sz="1400" dirty="0" smtClean="0">
              <a:solidFill>
                <a:prstClr val="black"/>
              </a:solidFill>
              <a:latin typeface="Arial" pitchFamily="34" charset="0"/>
              <a:cs typeface="ＭＳ Ｐゴシック" pitchFamily="50" charset="-128"/>
            </a:endParaRPr>
          </a:p>
        </p:txBody>
      </p:sp>
      <p:sp>
        <p:nvSpPr>
          <p:cNvPr id="47" name="Text Box 30"/>
          <p:cNvSpPr txBox="1">
            <a:spLocks noChangeArrowheads="1"/>
          </p:cNvSpPr>
          <p:nvPr/>
        </p:nvSpPr>
        <p:spPr bwMode="auto">
          <a:xfrm>
            <a:off x="3303232" y="2563187"/>
            <a:ext cx="1047723" cy="260772"/>
          </a:xfrm>
          <a:prstGeom prst="rect">
            <a:avLst/>
          </a:prstGeom>
          <a:solidFill>
            <a:srgbClr val="FFFFFF"/>
          </a:solidFill>
          <a:ln w="38100" cmpd="dbl">
            <a:solidFill>
              <a:srgbClr val="FF9900"/>
            </a:solidFill>
            <a:miter lim="800000"/>
            <a:headEnd/>
            <a:tailEnd/>
          </a:ln>
        </p:spPr>
        <p:txBody>
          <a:bodyPr vert="horz" wrap="none" lIns="74295" tIns="36000" rIns="74295" bIns="8890" numCol="1" anchor="t" anchorCtr="0" compatLnSpc="1">
            <a:prstTxWarp prst="textNoShape">
              <a:avLst/>
            </a:prstTxWarp>
            <a:spAutoFit/>
          </a:bodyPr>
          <a:lstStyle/>
          <a:p>
            <a:pPr algn="just"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大阪市地域</a:t>
            </a:r>
            <a:endParaRPr kumimoji="0" lang="ja-JP" altLang="en-US" sz="1400" dirty="0" smtClean="0">
              <a:solidFill>
                <a:prstClr val="black"/>
              </a:solidFill>
              <a:latin typeface="Arial" pitchFamily="34" charset="0"/>
              <a:cs typeface="ＭＳ Ｐゴシック" pitchFamily="50" charset="-128"/>
            </a:endParaRPr>
          </a:p>
        </p:txBody>
      </p:sp>
      <p:sp>
        <p:nvSpPr>
          <p:cNvPr id="26" name="正方形/長方形 25"/>
          <p:cNvSpPr/>
          <p:nvPr/>
        </p:nvSpPr>
        <p:spPr>
          <a:xfrm>
            <a:off x="69178" y="19375"/>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solidFill>
                  <a:prstClr val="black"/>
                </a:solidFill>
                <a:latin typeface="+mn-ea"/>
                <a:cs typeface="Meiryo UI" panose="020B0604030504040204" pitchFamily="50" charset="-128"/>
              </a:rPr>
              <a:t>地域別人口の推移</a:t>
            </a:r>
            <a:endParaRPr lang="ja-JP" altLang="en-US" dirty="0">
              <a:solidFill>
                <a:prstClr val="black"/>
              </a:solidFill>
              <a:latin typeface="+mn-ea"/>
              <a:cs typeface="Meiryo UI" panose="020B0604030504040204" pitchFamily="50" charset="-128"/>
            </a:endParaRPr>
          </a:p>
        </p:txBody>
      </p:sp>
      <p:cxnSp>
        <p:nvCxnSpPr>
          <p:cNvPr id="28" name="直線コネクタ 27"/>
          <p:cNvCxnSpPr/>
          <p:nvPr/>
        </p:nvCxnSpPr>
        <p:spPr>
          <a:xfrm>
            <a:off x="184388" y="65066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AutoShape 9"/>
          <p:cNvSpPr>
            <a:spLocks noChangeArrowheads="1"/>
          </p:cNvSpPr>
          <p:nvPr/>
        </p:nvSpPr>
        <p:spPr bwMode="auto">
          <a:xfrm>
            <a:off x="2742542" y="529162"/>
            <a:ext cx="1892282" cy="627549"/>
          </a:xfrm>
          <a:prstGeom prst="wedgeEllipseCallout">
            <a:avLst>
              <a:gd name="adj1" fmla="val -47005"/>
              <a:gd name="adj2" fmla="val 59588"/>
            </a:avLst>
          </a:prstGeom>
          <a:solidFill>
            <a:srgbClr val="FFFFFF"/>
          </a:solidFill>
          <a:ln w="15875">
            <a:solidFill>
              <a:srgbClr val="FF9900"/>
            </a:solidFill>
            <a:prstDash val="sysDot"/>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12.7</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2.9</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ja-JP" altLang="ja-JP" sz="1800" b="0" i="0" u="none" strike="noStrike" cap="none" normalizeH="0" baseline="0" dirty="0" smtClean="0">
              <a:ln>
                <a:noFill/>
              </a:ln>
              <a:effectLst/>
              <a:latin typeface="Arial" pitchFamily="34" charset="0"/>
              <a:ea typeface="ＭＳ Ｐゴシック" pitchFamily="50" charset="-128"/>
              <a:cs typeface="ＭＳ Ｐゴシック" pitchFamily="50" charset="-128"/>
            </a:endParaRPr>
          </a:p>
        </p:txBody>
      </p:sp>
      <p:sp>
        <p:nvSpPr>
          <p:cNvPr id="10" name="AutoShape 10"/>
          <p:cNvSpPr>
            <a:spLocks noChangeArrowheads="1"/>
          </p:cNvSpPr>
          <p:nvPr/>
        </p:nvSpPr>
        <p:spPr bwMode="auto">
          <a:xfrm>
            <a:off x="5498296" y="650668"/>
            <a:ext cx="1852696" cy="632660"/>
          </a:xfrm>
          <a:prstGeom prst="wedgeEllipseCallout">
            <a:avLst>
              <a:gd name="adj1" fmla="val 112912"/>
              <a:gd name="adj2" fmla="val 42928"/>
            </a:avLst>
          </a:prstGeom>
          <a:solidFill>
            <a:srgbClr val="FFFFFF"/>
          </a:solidFill>
          <a:ln w="15875">
            <a:solidFill>
              <a:srgbClr val="CCCC00"/>
            </a:solidFill>
            <a:prstDash val="sysDot"/>
            <a:miter lim="800000"/>
            <a:headEnd/>
            <a:tailEnd/>
          </a:ln>
        </p:spPr>
        <p:txBody>
          <a:bodyPr vert="horz" wrap="square" lIns="3600" tIns="1800" rIns="3600" bIns="18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ko-KR" sz="1000" b="1" i="0" u="none" strike="noStrike" cap="none" normalizeH="0" baseline="0" dirty="0" smtClean="0">
                <a:ln>
                  <a:noFill/>
                </a:ln>
                <a:solidFill>
                  <a:schemeClr val="tx1"/>
                </a:solidFill>
                <a:effectLst/>
                <a:latin typeface="HG丸ｺﾞｼｯｸM-PRO" pitchFamily="50" charset="-128"/>
                <a:ea typeface="Malgun Gothic" pitchFamily="34" charset="-127"/>
                <a:cs typeface="ＭＳ Ｐゴシック" pitchFamily="50" charset="-128"/>
              </a:rPr>
              <a:t>1</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3</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.9</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は　</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3</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a:t>
            </a:r>
            <a:r>
              <a:rPr kumimoji="1" lang="ja-JP" altLang="en-US"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５</a:t>
            </a:r>
            <a:r>
              <a:rPr kumimoji="1" lang="ja-JP" altLang="en-US"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11" name="AutoShape 11"/>
          <p:cNvSpPr>
            <a:spLocks noChangeArrowheads="1"/>
          </p:cNvSpPr>
          <p:nvPr/>
        </p:nvSpPr>
        <p:spPr bwMode="auto">
          <a:xfrm>
            <a:off x="5796136" y="3236231"/>
            <a:ext cx="1766634" cy="637772"/>
          </a:xfrm>
          <a:prstGeom prst="wedgeEllipseCallout">
            <a:avLst>
              <a:gd name="adj1" fmla="val 102189"/>
              <a:gd name="adj2" fmla="val 53058"/>
            </a:avLst>
          </a:prstGeom>
          <a:solidFill>
            <a:srgbClr val="FFFFFF"/>
          </a:solidFill>
          <a:ln w="15875">
            <a:solidFill>
              <a:srgbClr val="00B0F0"/>
            </a:solidFill>
            <a:prstDash val="sysDot"/>
            <a:miter lim="800000"/>
            <a:headEnd/>
            <a:tailEnd/>
          </a:ln>
        </p:spPr>
        <p:txBody>
          <a:bodyPr vert="horz" wrap="square" lIns="3600" tIns="3600" rIns="3600" bIns="36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a:t>
            </a:r>
            <a:r>
              <a:rPr kumimoji="1" lang="en-US" altLang="ja-JP" sz="1000" b="1" i="0" u="none" strike="noStrike" cap="none" normalizeH="0" baseline="0" dirty="0" smtClean="0">
                <a:ln>
                  <a:noFill/>
                </a:ln>
                <a:solidFill>
                  <a:schemeClr val="tx1"/>
                </a:solidFill>
                <a:effectLst/>
                <a:latin typeface="HG丸ｺﾞｼｯｸM-PRO" pitchFamily="50" charset="-128"/>
                <a:ea typeface="ＭＳ 明朝" pitchFamily="17" charset="-128"/>
                <a:cs typeface="ＭＳ Ｐゴシック" pitchFamily="50" charset="-128"/>
              </a:rPr>
              <a:t>5</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.6</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1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lvl="0" algn="ctr" fontAlgn="base">
              <a:spcBef>
                <a:spcPct val="0"/>
              </a:spcBef>
              <a:spcAft>
                <a:spcPct val="0"/>
              </a:spcAft>
            </a:pPr>
            <a:r>
              <a:rPr kumimoji="1" lang="ja-JP" altLang="en-US" sz="8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ko-KR" sz="1000" b="1" i="0" u="none" strike="noStrike" cap="none" normalizeH="0" baseline="0" dirty="0" smtClean="0">
                <a:ln>
                  <a:noFill/>
                </a:ln>
                <a:solidFill>
                  <a:schemeClr val="tx1"/>
                </a:solidFill>
                <a:effectLst/>
                <a:latin typeface="HG丸ｺﾞｼｯｸM-PRO" pitchFamily="50" charset="-128"/>
                <a:ea typeface="Malgun Gothic" pitchFamily="34" charset="-127"/>
                <a:cs typeface="ＭＳ Ｐゴシック" pitchFamily="50" charset="-128"/>
              </a:rPr>
              <a:t>4</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.2</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12" name="AutoShape 12"/>
          <p:cNvSpPr>
            <a:spLocks noChangeArrowheads="1"/>
          </p:cNvSpPr>
          <p:nvPr/>
        </p:nvSpPr>
        <p:spPr bwMode="auto">
          <a:xfrm>
            <a:off x="3940622" y="3973970"/>
            <a:ext cx="1855513" cy="579456"/>
          </a:xfrm>
          <a:prstGeom prst="wedgeEllipseCallout">
            <a:avLst>
              <a:gd name="adj1" fmla="val 49923"/>
              <a:gd name="adj2" fmla="val 66988"/>
            </a:avLst>
          </a:prstGeom>
          <a:solidFill>
            <a:srgbClr val="FFFFFF"/>
          </a:solidFill>
          <a:ln w="15875">
            <a:solidFill>
              <a:srgbClr val="FF00FF"/>
            </a:solidFill>
            <a:prstDash val="sysDot"/>
            <a:miter lim="800000"/>
            <a:headEnd/>
            <a:tailEnd/>
          </a:ln>
        </p:spPr>
        <p:txBody>
          <a:bodyPr vert="horz" wrap="square" lIns="3600" tIns="3600" rIns="3600" bIns="3600" numCol="1" anchor="t" anchorCtr="0" compatLnSpc="1">
            <a:prstTxWarp prst="textNoShape">
              <a:avLst/>
            </a:prstTxWarp>
          </a:bodyPr>
          <a:lstStyle/>
          <a:p>
            <a:pPr marL="0" marR="0" lvl="0" indent="0" algn="ctr" defTabSz="914400" rtl="0" eaLnBrk="1" fontAlgn="base" latinLnBrk="0" hangingPunct="1">
              <a:spcBef>
                <a:spcPct val="0"/>
              </a:spcBef>
              <a:spcAft>
                <a:spcPct val="0"/>
              </a:spcAft>
              <a:buClrTx/>
              <a:buSzTx/>
              <a:buFontTx/>
              <a:buNone/>
              <a:tabLst/>
            </a:pP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15.7</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4.4</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p>
        </p:txBody>
      </p:sp>
      <p:sp>
        <p:nvSpPr>
          <p:cNvPr id="13" name="AutoShape 13"/>
          <p:cNvSpPr>
            <a:spLocks noChangeArrowheads="1"/>
          </p:cNvSpPr>
          <p:nvPr/>
        </p:nvSpPr>
        <p:spPr bwMode="auto">
          <a:xfrm>
            <a:off x="689187" y="5436940"/>
            <a:ext cx="2017068" cy="594493"/>
          </a:xfrm>
          <a:prstGeom prst="wedgeEllipseCallout">
            <a:avLst>
              <a:gd name="adj1" fmla="val 55499"/>
              <a:gd name="adj2" fmla="val -78286"/>
            </a:avLst>
          </a:prstGeom>
          <a:solidFill>
            <a:srgbClr val="FFFFFF"/>
          </a:solidFill>
          <a:ln w="15875">
            <a:solidFill>
              <a:srgbClr val="92D050"/>
            </a:solidFill>
            <a:prstDash val="sysDot"/>
            <a:miter lim="800000"/>
            <a:headEnd/>
            <a:tailEnd/>
          </a:ln>
        </p:spPr>
        <p:txBody>
          <a:bodyPr vert="horz" wrap="square" lIns="3600" tIns="3600" rIns="3600" bIns="3600" numCol="1" anchor="t"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より</a:t>
            </a: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高齢者は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12.2</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ＭＳ Ｐゴシック" pitchFamily="50" charset="-128"/>
              </a:rPr>
              <a:t>増加</a:t>
            </a:r>
            <a:endPar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spcBef>
                <a:spcPct val="0"/>
              </a:spcBef>
              <a:spcAft>
                <a:spcPct val="0"/>
              </a:spcAft>
              <a:buClrTx/>
              <a:buSzTx/>
              <a:buFontTx/>
              <a:buNone/>
              <a:tabLst/>
            </a:pPr>
            <a:r>
              <a:rPr kumimoji="1" lang="ja-JP" altLang="en-US" sz="700" b="1"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年少者は　</a:t>
            </a:r>
            <a:r>
              <a:rPr kumimoji="1" lang="en-US" altLang="ja-JP" sz="1000" b="1" i="0" u="none" strike="noStrike" cap="none" normalizeH="0" baseline="0" dirty="0" smtClean="0">
                <a:ln>
                  <a:noFill/>
                </a:ln>
                <a:solidFill>
                  <a:schemeClr val="tx1"/>
                </a:solidFill>
                <a:effectLst/>
                <a:latin typeface="HG丸ｺﾞｼｯｸM-PRO" pitchFamily="50" charset="-128"/>
                <a:ea typeface="HG丸ｺﾞｼｯｸM-PRO" pitchFamily="50" charset="-128"/>
                <a:cs typeface="ＭＳ Ｐゴシック" pitchFamily="50" charset="-128"/>
              </a:rPr>
              <a:t>3.8</a:t>
            </a:r>
            <a:r>
              <a:rPr kumimoji="1" lang="en-US" altLang="ja-JP" sz="1000" b="1" i="0" u="none" strike="noStrike" cap="none" normalizeH="0" baseline="0" dirty="0" smtClean="0">
                <a:ln>
                  <a:noFill/>
                </a:ln>
                <a:solidFill>
                  <a:schemeClr val="tx1"/>
                </a:solidFill>
                <a:effectLst/>
                <a:latin typeface="ＭＳ 明朝" pitchFamily="17" charset="-128"/>
                <a:ea typeface="ＭＳ 明朝" pitchFamily="17" charset="-128"/>
                <a:cs typeface="ＭＳ Ｐゴシック" pitchFamily="50" charset="-128"/>
              </a:rPr>
              <a:t>㌽</a:t>
            </a:r>
            <a:r>
              <a:rPr kumimoji="1" lang="ja-JP" altLang="en-US"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rPr>
              <a:t>減少</a:t>
            </a:r>
            <a:endParaRPr kumimoji="1" lang="en-US" altLang="ja-JP" sz="1000" b="1" i="0" u="none" strike="noStrike" cap="none" normalizeH="0" baseline="0" dirty="0" smtClean="0">
              <a:ln>
                <a:noFill/>
              </a:ln>
              <a:solidFill>
                <a:srgbClr val="0000FF"/>
              </a:solidFill>
              <a:effectLst/>
              <a:latin typeface="HG丸ｺﾞｼｯｸM-PRO" pitchFamily="50" charset="-128"/>
              <a:ea typeface="HG丸ｺﾞｼｯｸM-PRO" pitchFamily="50" charset="-128"/>
              <a:cs typeface="ＭＳ Ｐゴシック" pitchFamily="50" charset="-128"/>
            </a:endParaRPr>
          </a:p>
        </p:txBody>
      </p:sp>
      <p:sp>
        <p:nvSpPr>
          <p:cNvPr id="44" name="Text Box 27"/>
          <p:cNvSpPr txBox="1">
            <a:spLocks noChangeArrowheads="1"/>
          </p:cNvSpPr>
          <p:nvPr/>
        </p:nvSpPr>
        <p:spPr bwMode="auto">
          <a:xfrm>
            <a:off x="4412041" y="3613231"/>
            <a:ext cx="1047724" cy="260772"/>
          </a:xfrm>
          <a:prstGeom prst="rect">
            <a:avLst/>
          </a:prstGeom>
          <a:solidFill>
            <a:srgbClr val="FFFFFF"/>
          </a:solidFill>
          <a:ln w="38100" cmpd="dbl">
            <a:solidFill>
              <a:srgbClr val="FF00FF"/>
            </a:solidFill>
            <a:miter lim="800000"/>
            <a:headEnd/>
            <a:tailEnd/>
          </a:ln>
        </p:spPr>
        <p:txBody>
          <a:bodyPr vert="horz" wrap="none" lIns="74295" tIns="36000" rIns="74295" bIns="8890" numCol="1" anchor="t" anchorCtr="0" compatLnSpc="1">
            <a:prstTxWarp prst="textNoShape">
              <a:avLst/>
            </a:prstTxWarp>
            <a:spAutoFit/>
          </a:bodyPr>
          <a:lstStyle/>
          <a:p>
            <a:pPr algn="ctr" eaLnBrk="0" fontAlgn="base" hangingPunct="0">
              <a:spcBef>
                <a:spcPct val="0"/>
              </a:spcBef>
              <a:spcAft>
                <a:spcPct val="0"/>
              </a:spcAft>
            </a:pPr>
            <a:r>
              <a:rPr kumimoji="0" lang="ja-JP" altLang="en-US" sz="1400" b="1" dirty="0" smtClean="0">
                <a:solidFill>
                  <a:prstClr val="black"/>
                </a:solidFill>
                <a:latin typeface="ＭＳ ゴシック" pitchFamily="49" charset="-128"/>
                <a:ea typeface="ＭＳ ゴシック" pitchFamily="49" charset="-128"/>
                <a:cs typeface="ＭＳ Ｐゴシック" pitchFamily="50" charset="-128"/>
              </a:rPr>
              <a:t>南河内地域</a:t>
            </a:r>
            <a:endParaRPr kumimoji="0" lang="ja-JP" altLang="en-US" sz="1400" dirty="0" smtClean="0">
              <a:solidFill>
                <a:prstClr val="black"/>
              </a:solidFill>
              <a:latin typeface="Arial" pitchFamily="34" charset="0"/>
              <a:cs typeface="ＭＳ Ｐゴシック" pitchFamily="50" charset="-128"/>
            </a:endParaRPr>
          </a:p>
        </p:txBody>
      </p:sp>
      <p:sp>
        <p:nvSpPr>
          <p:cNvPr id="29" name="正方形/長方形 28"/>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17</a:t>
            </a:fld>
            <a:endParaRPr lang="ja-JP" altLang="en-US" dirty="0">
              <a:solidFill>
                <a:prstClr val="black"/>
              </a:solidFill>
            </a:endParaRPr>
          </a:p>
        </p:txBody>
      </p:sp>
    </p:spTree>
    <p:extLst>
      <p:ext uri="{BB962C8B-B14F-4D97-AF65-F5344CB8AC3E}">
        <p14:creationId xmlns:p14="http://schemas.microsoft.com/office/powerpoint/2010/main" val="386213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）世帯数と世帯構成の変化</a:t>
            </a: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32498" y="851228"/>
            <a:ext cx="8784976" cy="584775"/>
          </a:xfrm>
          <a:prstGeom prst="rect">
            <a:avLst/>
          </a:prstGeom>
        </p:spPr>
        <p:txBody>
          <a:bodyPr wrap="square">
            <a:spAutoFit/>
          </a:bodyPr>
          <a:lstStyle/>
          <a:p>
            <a:pPr marL="180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ja-JP" altLang="en-US" sz="1600" dirty="0"/>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9"/>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6"/>
          <p:cNvSpPr>
            <a:spLocks noChangeArrowheads="1"/>
          </p:cNvSpPr>
          <p:nvPr/>
        </p:nvSpPr>
        <p:spPr bwMode="auto">
          <a:xfrm>
            <a:off x="4572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1" name="Rectangle 9"/>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6667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6667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8" name="Rectangle 7"/>
          <p:cNvSpPr>
            <a:spLocks noChangeArrowheads="1"/>
          </p:cNvSpPr>
          <p:nvPr/>
        </p:nvSpPr>
        <p:spPr bwMode="auto">
          <a:xfrm>
            <a:off x="762000" y="762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11"/>
          <p:cNvSpPr>
            <a:spLocks noChangeArrowheads="1"/>
          </p:cNvSpPr>
          <p:nvPr/>
        </p:nvSpPr>
        <p:spPr bwMode="auto">
          <a:xfrm>
            <a:off x="762000" y="1219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828001"/>
            <a:ext cx="8856984" cy="1077218"/>
          </a:xfrm>
          <a:prstGeom prst="rect">
            <a:avLst/>
          </a:prstGeom>
        </p:spPr>
        <p:txBody>
          <a:bodyPr wrap="square">
            <a:spAutoFit/>
          </a:bodyPr>
          <a:lstStyle/>
          <a:p>
            <a:pPr marL="180000" indent="-457200"/>
            <a:r>
              <a:rPr lang="ja-JP" altLang="en-US" sz="1600" dirty="0" smtClean="0"/>
              <a:t>○　高齢世帯数を</a:t>
            </a:r>
            <a:r>
              <a:rPr lang="ja-JP" altLang="en-US" sz="1600" dirty="0"/>
              <a:t>みると、</a:t>
            </a:r>
            <a:r>
              <a:rPr lang="en-US" altLang="ja-JP" sz="1600" dirty="0"/>
              <a:t>2010(H22)</a:t>
            </a:r>
            <a:r>
              <a:rPr lang="ja-JP" altLang="en-US" sz="1600" dirty="0"/>
              <a:t>年で</a:t>
            </a:r>
            <a:r>
              <a:rPr lang="ja-JP" altLang="en-US" sz="1600" dirty="0" smtClean="0"/>
              <a:t>は</a:t>
            </a:r>
            <a:r>
              <a:rPr lang="en-US" altLang="ja-JP" sz="1600" dirty="0" smtClean="0"/>
              <a:t>120</a:t>
            </a:r>
            <a:r>
              <a:rPr lang="ja-JP" altLang="en-US" sz="1600" dirty="0" smtClean="0"/>
              <a:t>万世帯で</a:t>
            </a:r>
            <a:r>
              <a:rPr lang="ja-JP" altLang="en-US" sz="1600" dirty="0"/>
              <a:t>あるのに対し、</a:t>
            </a:r>
            <a:r>
              <a:rPr lang="en-US" altLang="ja-JP" sz="1600" dirty="0" smtClean="0"/>
              <a:t>2035(H47)</a:t>
            </a:r>
            <a:r>
              <a:rPr lang="ja-JP" altLang="en-US" sz="1600" dirty="0"/>
              <a:t>年で</a:t>
            </a:r>
            <a:r>
              <a:rPr lang="ja-JP" altLang="en-US" sz="1600" dirty="0" smtClean="0"/>
              <a:t>は</a:t>
            </a:r>
            <a:r>
              <a:rPr lang="en-US" altLang="ja-JP" sz="1600" dirty="0" smtClean="0"/>
              <a:t>148</a:t>
            </a:r>
            <a:r>
              <a:rPr lang="ja-JP" altLang="en-US" sz="1600" dirty="0" smtClean="0"/>
              <a:t>万世帯と、</a:t>
            </a:r>
            <a:r>
              <a:rPr lang="en-US" altLang="ja-JP" sz="1600" dirty="0"/>
              <a:t>25</a:t>
            </a:r>
            <a:r>
              <a:rPr lang="ja-JP" altLang="en-US" sz="1600" dirty="0" smtClean="0"/>
              <a:t>年間で</a:t>
            </a:r>
            <a:r>
              <a:rPr lang="en-US" altLang="ja-JP" sz="1600" dirty="0" smtClean="0"/>
              <a:t>28</a:t>
            </a:r>
            <a:r>
              <a:rPr lang="ja-JP" altLang="en-US" sz="1600" dirty="0" smtClean="0"/>
              <a:t>万世帯増加すると見込まれます。</a:t>
            </a:r>
            <a:endParaRPr lang="en-US" altLang="ja-JP" sz="1600" dirty="0" smtClean="0"/>
          </a:p>
          <a:p>
            <a:pPr marL="180000" indent="-457200"/>
            <a:r>
              <a:rPr lang="ja-JP" altLang="en-US" sz="1600" dirty="0" smtClean="0"/>
              <a:t>○　また、高齢単独世帯数も</a:t>
            </a:r>
            <a:r>
              <a:rPr lang="en-US" altLang="ja-JP" sz="1600" dirty="0" smtClean="0"/>
              <a:t>2010(H22)</a:t>
            </a:r>
            <a:r>
              <a:rPr lang="ja-JP" altLang="en-US" sz="1600" dirty="0" smtClean="0"/>
              <a:t>年の</a:t>
            </a:r>
            <a:r>
              <a:rPr lang="en-US" altLang="ja-JP" sz="1600" dirty="0" smtClean="0"/>
              <a:t>45</a:t>
            </a:r>
            <a:r>
              <a:rPr lang="ja-JP" altLang="en-US" sz="1600" dirty="0" smtClean="0"/>
              <a:t>万世帯から</a:t>
            </a:r>
            <a:r>
              <a:rPr lang="en-US" altLang="ja-JP" sz="1600" dirty="0" smtClean="0"/>
              <a:t>2035(H47)</a:t>
            </a:r>
            <a:r>
              <a:rPr lang="ja-JP" altLang="en-US" sz="1600" dirty="0" smtClean="0"/>
              <a:t>年には</a:t>
            </a:r>
            <a:r>
              <a:rPr lang="en-US" altLang="ja-JP" sz="1600" dirty="0"/>
              <a:t>65</a:t>
            </a:r>
            <a:r>
              <a:rPr lang="ja-JP" altLang="en-US" sz="1600" dirty="0" smtClean="0"/>
              <a:t>万世帯と</a:t>
            </a:r>
            <a:r>
              <a:rPr lang="en-US" altLang="ja-JP" sz="1600" dirty="0"/>
              <a:t>20</a:t>
            </a:r>
            <a:r>
              <a:rPr lang="ja-JP" altLang="en-US" sz="1600" dirty="0" smtClean="0"/>
              <a:t>万世帯増加すると予想されます。</a:t>
            </a:r>
            <a:endParaRPr lang="ja-JP" altLang="en-U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916832"/>
            <a:ext cx="7818797" cy="458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Box 4"/>
          <p:cNvSpPr txBox="1">
            <a:spLocks noChangeArrowheads="1"/>
          </p:cNvSpPr>
          <p:nvPr/>
        </p:nvSpPr>
        <p:spPr bwMode="auto">
          <a:xfrm>
            <a:off x="1626443" y="6525344"/>
            <a:ext cx="6257925" cy="173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年までは総務省「国勢調査」。将来推計については、大阪府推計。</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18</a:t>
            </a:fld>
            <a:endParaRPr lang="ja-JP" altLang="en-US" dirty="0">
              <a:solidFill>
                <a:prstClr val="black"/>
              </a:solidFill>
            </a:endParaRPr>
          </a:p>
        </p:txBody>
      </p:sp>
    </p:spTree>
    <p:extLst>
      <p:ext uri="{BB962C8B-B14F-4D97-AF65-F5344CB8AC3E}">
        <p14:creationId xmlns:p14="http://schemas.microsoft.com/office/powerpoint/2010/main" val="35881546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n-ea"/>
                <a:cs typeface="Meiryo UI" panose="020B0604030504040204" pitchFamily="50" charset="-128"/>
              </a:rPr>
              <a:t>■</a:t>
            </a:r>
            <a:r>
              <a:rPr lang="ja-JP" altLang="en-US" dirty="0">
                <a:solidFill>
                  <a:prstClr val="black"/>
                </a:solidFill>
                <a:latin typeface="+mn-ea"/>
                <a:cs typeface="Meiryo UI" panose="020B0604030504040204" pitchFamily="50" charset="-128"/>
              </a:rPr>
              <a:t>昼</a:t>
            </a:r>
            <a:r>
              <a:rPr lang="ja-JP" altLang="en-US" dirty="0" smtClean="0">
                <a:solidFill>
                  <a:prstClr val="black"/>
                </a:solidFill>
                <a:latin typeface="+mn-ea"/>
                <a:cs typeface="Meiryo UI" panose="020B0604030504040204" pitchFamily="50" charset="-128"/>
              </a:rPr>
              <a:t>夜間人口比</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19</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Text Box 15"/>
          <p:cNvSpPr txBox="1">
            <a:spLocks noChangeArrowheads="1"/>
          </p:cNvSpPr>
          <p:nvPr/>
        </p:nvSpPr>
        <p:spPr bwMode="auto">
          <a:xfrm>
            <a:off x="1547664" y="6056795"/>
            <a:ext cx="238405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総務省「国勢調査」（平成</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年）</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7" name="正方形/長方形 16"/>
          <p:cNvSpPr/>
          <p:nvPr/>
        </p:nvSpPr>
        <p:spPr>
          <a:xfrm>
            <a:off x="107504" y="972017"/>
            <a:ext cx="8856984" cy="584775"/>
          </a:xfrm>
          <a:prstGeom prst="rect">
            <a:avLst/>
          </a:prstGeom>
        </p:spPr>
        <p:txBody>
          <a:bodyPr wrap="square">
            <a:spAutoFit/>
          </a:bodyPr>
          <a:lstStyle/>
          <a:p>
            <a:pPr marL="180000" indent="-457200"/>
            <a:r>
              <a:rPr lang="ja-JP" altLang="en-US" sz="1600" dirty="0" smtClean="0"/>
              <a:t>○　</a:t>
            </a:r>
            <a:r>
              <a:rPr lang="en-US" altLang="ja-JP" sz="1600" dirty="0" smtClean="0"/>
              <a:t>2010</a:t>
            </a:r>
            <a:r>
              <a:rPr lang="ja-JP" altLang="en-US" sz="1600" dirty="0" smtClean="0"/>
              <a:t>（</a:t>
            </a:r>
            <a:r>
              <a:rPr lang="en-US" altLang="ja-JP" sz="1600" dirty="0" smtClean="0"/>
              <a:t>H22</a:t>
            </a:r>
            <a:r>
              <a:rPr lang="ja-JP" altLang="en-US" sz="1600" dirty="0" smtClean="0"/>
              <a:t>）年の昼夜間人口比を見ると、東京都の</a:t>
            </a:r>
            <a:r>
              <a:rPr lang="en-US" altLang="ja-JP" sz="1600" dirty="0" smtClean="0"/>
              <a:t>118.4</a:t>
            </a:r>
            <a:r>
              <a:rPr lang="ja-JP" altLang="en-US" sz="1600" dirty="0" err="1" smtClean="0"/>
              <a:t>には</a:t>
            </a:r>
            <a:r>
              <a:rPr lang="ja-JP" altLang="en-US" sz="1600" dirty="0" smtClean="0"/>
              <a:t>及ばないものの、近畿圏では京都府とともに、</a:t>
            </a:r>
            <a:r>
              <a:rPr lang="en-US" altLang="ja-JP" sz="1600" dirty="0" smtClean="0"/>
              <a:t>100</a:t>
            </a:r>
            <a:r>
              <a:rPr lang="ja-JP" altLang="en-US" sz="1600" dirty="0" smtClean="0"/>
              <a:t>％を超えており、周辺府県から流入していることが伺えます。</a:t>
            </a:r>
            <a:endParaRPr lang="ja-JP" altLang="en-US" sz="1600"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96394"/>
            <a:ext cx="7271939" cy="4224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84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159144"/>
            <a:ext cx="8136904" cy="369332"/>
          </a:xfrm>
          <a:prstGeom prst="rect">
            <a:avLst/>
          </a:prstGeom>
        </p:spPr>
        <p:txBody>
          <a:bodyPr wrap="square">
            <a:spAutoFit/>
          </a:bodyPr>
          <a:lstStyle/>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目　　次</a:t>
            </a: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テキスト ボックス 3"/>
          <p:cNvSpPr txBox="1"/>
          <p:nvPr/>
        </p:nvSpPr>
        <p:spPr>
          <a:xfrm>
            <a:off x="1212595" y="743811"/>
            <a:ext cx="7543969" cy="131703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3</a:t>
            </a:r>
          </a:p>
          <a:p>
            <a:pPr algn="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6</a:t>
            </a:r>
          </a:p>
        </p:txBody>
      </p:sp>
      <p:sp>
        <p:nvSpPr>
          <p:cNvPr id="5" name="テキスト ボックス 4"/>
          <p:cNvSpPr txBox="1"/>
          <p:nvPr/>
        </p:nvSpPr>
        <p:spPr>
          <a:xfrm>
            <a:off x="1212594" y="1376393"/>
            <a:ext cx="7543969" cy="1485767"/>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7</a:t>
            </a: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a:latin typeface="Meiryo UI" panose="020B0604030504040204" pitchFamily="50" charset="-128"/>
                <a:ea typeface="Meiryo UI" panose="020B0604030504040204" pitchFamily="50" charset="-128"/>
                <a:cs typeface="Meiryo UI" panose="020B0604030504040204" pitchFamily="50" charset="-128"/>
              </a:rPr>
              <a:t>10</a:t>
            </a: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13</a:t>
            </a: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16</a:t>
            </a:r>
          </a:p>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18</a:t>
            </a:r>
            <a:endPar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10" dirty="0" smtClean="0">
                <a:latin typeface="Meiryo UI" panose="020B0604030504040204" pitchFamily="50" charset="-128"/>
                <a:ea typeface="Meiryo UI" panose="020B0604030504040204" pitchFamily="50" charset="-128"/>
                <a:cs typeface="Meiryo UI" panose="020B0604030504040204" pitchFamily="50" charset="-128"/>
              </a:rPr>
              <a:t>19</a:t>
            </a:r>
            <a:endParaRPr lang="en-US" altLang="ja-JP" sz="131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212593" y="3212977"/>
            <a:ext cx="7543969" cy="360040"/>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24</a:t>
            </a:r>
          </a:p>
        </p:txBody>
      </p:sp>
      <p:sp>
        <p:nvSpPr>
          <p:cNvPr id="7" name="Rectangle 3"/>
          <p:cNvSpPr txBox="1">
            <a:spLocks noChangeArrowheads="1"/>
          </p:cNvSpPr>
          <p:nvPr/>
        </p:nvSpPr>
        <p:spPr>
          <a:xfrm>
            <a:off x="447179" y="764704"/>
            <a:ext cx="7653213" cy="2759730"/>
          </a:xfrm>
          <a:prstGeom prst="rect">
            <a:avLst/>
          </a:prstGeom>
          <a:extLst>
            <a:ext uri="{909E8E84-426E-40DD-AFC4-6F175D3DCCD1}">
              <a14:hiddenFill xmlns:a14="http://schemas.microsoft.com/office/drawing/2010/main">
                <a:solidFill>
                  <a:schemeClr val="bg1"/>
                </a:solidFill>
              </a14:hiddenFill>
            </a:ext>
          </a:extLst>
        </p:spPr>
        <p:txBody>
          <a:bodyPr wrap="square">
            <a:sp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はじめに</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a:latin typeface="Meiryo UI" panose="020B0604030504040204" pitchFamily="50" charset="-128"/>
                <a:ea typeface="Meiryo UI" panose="020B0604030504040204" pitchFamily="50" charset="-128"/>
                <a:cs typeface="Meiryo UI" panose="020B0604030504040204" pitchFamily="50" charset="-128"/>
              </a:rPr>
              <a:t>(1</a:t>
            </a:r>
            <a:r>
              <a:rPr lang="en-US" altLang="ja-JP" sz="13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　総人口</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自然増減</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社会増減</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地域別の人口の推移</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世帯数と世帯構成の変化</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その他</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i="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．人口減少・超高齢社会の影響</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647700">
              <a:lnSpc>
                <a:spcPts val="1600"/>
              </a:lnSpc>
              <a:spcBef>
                <a:spcPct val="0"/>
              </a:spcBef>
              <a:buFont typeface="Wingdings" pitchFamily="2" charset="2"/>
              <a:buNone/>
              <a:tabLst>
                <a:tab pos="8256588" algn="r"/>
              </a:tabLst>
              <a:defRPr/>
            </a:pPr>
            <a:r>
              <a:rPr lang="ja-JP" altLang="en-US" sz="13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４．基本的な視点・取組みの方向性・人口の将来展望</a:t>
            </a:r>
            <a:endParaRPr lang="en-US" altLang="ja-JP" sz="13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216370" y="2780928"/>
            <a:ext cx="7543969" cy="360040"/>
          </a:xfrm>
          <a:prstGeom prst="rect">
            <a:avLst/>
          </a:prstGeom>
          <a:noFill/>
        </p:spPr>
        <p:txBody>
          <a:bodyPr wrap="square" lIns="0" rIns="0" rtlCol="0" anchor="t" anchorCtr="0">
            <a:noAutofit/>
          </a:bodyPr>
          <a:lstStyle/>
          <a:p>
            <a:pPr algn="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1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1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10" dirty="0" smtClean="0">
                <a:latin typeface="Meiryo UI" panose="020B0604030504040204" pitchFamily="50" charset="-128"/>
                <a:ea typeface="Meiryo UI" panose="020B0604030504040204" pitchFamily="50" charset="-128"/>
                <a:cs typeface="Meiryo UI" panose="020B0604030504040204" pitchFamily="50" charset="-128"/>
              </a:rPr>
              <a:t>22</a:t>
            </a:r>
          </a:p>
        </p:txBody>
      </p:sp>
    </p:spTree>
    <p:extLst>
      <p:ext uri="{BB962C8B-B14F-4D97-AF65-F5344CB8AC3E}">
        <p14:creationId xmlns:p14="http://schemas.microsoft.com/office/powerpoint/2010/main" val="36774475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n-ea"/>
                <a:cs typeface="Meiryo UI" panose="020B0604030504040204" pitchFamily="50" charset="-128"/>
              </a:rPr>
              <a:t>■交流人口（延べ宿泊者数）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20</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Text Box 15"/>
          <p:cNvSpPr txBox="1">
            <a:spLocks noChangeArrowheads="1"/>
          </p:cNvSpPr>
          <p:nvPr/>
        </p:nvSpPr>
        <p:spPr bwMode="auto">
          <a:xfrm>
            <a:off x="680411" y="5838726"/>
            <a:ext cx="7135106"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観光庁「宿泊旅行統計調査」より大阪府企画室作成　　</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※2014(H26)</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年については速報値</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9" name="正方形/長方形 18"/>
          <p:cNvSpPr/>
          <p:nvPr/>
        </p:nvSpPr>
        <p:spPr>
          <a:xfrm>
            <a:off x="107504" y="908720"/>
            <a:ext cx="8856984" cy="1323439"/>
          </a:xfrm>
          <a:prstGeom prst="rect">
            <a:avLst/>
          </a:prstGeom>
        </p:spPr>
        <p:txBody>
          <a:bodyPr wrap="square">
            <a:spAutoFit/>
          </a:bodyPr>
          <a:lstStyle/>
          <a:p>
            <a:pPr marL="180000" indent="-457200"/>
            <a:r>
              <a:rPr lang="ja-JP" altLang="en-US" sz="1600" dirty="0" smtClean="0"/>
              <a:t>○　大阪府の延べ外国人宿泊者数は、</a:t>
            </a:r>
            <a:r>
              <a:rPr lang="en-US" altLang="ja-JP" sz="1600" dirty="0" smtClean="0"/>
              <a:t>2011(H22</a:t>
            </a:r>
            <a:r>
              <a:rPr lang="en-US" altLang="ja-JP" sz="1600" dirty="0"/>
              <a:t>)</a:t>
            </a:r>
            <a:r>
              <a:rPr lang="ja-JP" altLang="en-US" sz="1600" dirty="0" smtClean="0"/>
              <a:t>年以降増加傾向であり、</a:t>
            </a:r>
            <a:r>
              <a:rPr lang="en-US" altLang="ja-JP" sz="1600" dirty="0" smtClean="0"/>
              <a:t>2014(</a:t>
            </a:r>
            <a:r>
              <a:rPr lang="ja-JP" altLang="en-US" sz="1600" dirty="0" smtClean="0"/>
              <a:t>Ｈ</a:t>
            </a:r>
            <a:r>
              <a:rPr lang="en-US" altLang="ja-JP" sz="1600" dirty="0" smtClean="0"/>
              <a:t>26)</a:t>
            </a:r>
            <a:r>
              <a:rPr lang="ja-JP" altLang="en-US" sz="1600" dirty="0" smtClean="0"/>
              <a:t>年においては、前年度からの伸び率が</a:t>
            </a:r>
            <a:r>
              <a:rPr lang="en-US" altLang="ja-JP" sz="1600" dirty="0" smtClean="0"/>
              <a:t>35.5</a:t>
            </a:r>
            <a:r>
              <a:rPr lang="ja-JP" altLang="en-US" sz="1600" dirty="0" smtClean="0"/>
              <a:t>％と、引き続き高い伸び（前年度：</a:t>
            </a:r>
            <a:r>
              <a:rPr lang="en-US" altLang="ja-JP" sz="1600" dirty="0" smtClean="0"/>
              <a:t>40.8</a:t>
            </a:r>
            <a:r>
              <a:rPr lang="ja-JP" altLang="en-US" sz="1600" dirty="0" smtClean="0"/>
              <a:t>％）を記録しました。</a:t>
            </a:r>
            <a:endParaRPr lang="en-US" altLang="ja-JP" sz="1600" dirty="0" smtClean="0"/>
          </a:p>
          <a:p>
            <a:pPr marL="180000" indent="-457200"/>
            <a:r>
              <a:rPr lang="ja-JP" altLang="en-US" sz="1600" dirty="0"/>
              <a:t>○　特に、外国人宿泊者数は愛知県</a:t>
            </a:r>
            <a:r>
              <a:rPr lang="ja-JP" altLang="en-US" sz="1600" dirty="0" smtClean="0"/>
              <a:t>や福岡県</a:t>
            </a:r>
            <a:r>
              <a:rPr lang="ja-JP" altLang="en-US" sz="1600" dirty="0"/>
              <a:t>と比べ、高い伸び率で推移しています。</a:t>
            </a:r>
          </a:p>
          <a:p>
            <a:pPr marL="180000" indent="-457200"/>
            <a:r>
              <a:rPr lang="ja-JP" altLang="en-US" sz="1600" dirty="0" smtClean="0"/>
              <a:t>○　一方</a:t>
            </a:r>
            <a:r>
              <a:rPr lang="ja-JP" altLang="en-US" sz="1600" dirty="0"/>
              <a:t>、延べ日本人宿泊者数</a:t>
            </a:r>
            <a:r>
              <a:rPr lang="ja-JP" altLang="en-US" sz="1600" dirty="0" smtClean="0"/>
              <a:t>をみると、</a:t>
            </a:r>
            <a:r>
              <a:rPr lang="en-US" altLang="ja-JP" sz="1600" dirty="0" smtClean="0"/>
              <a:t>2014(H26)</a:t>
            </a:r>
            <a:r>
              <a:rPr lang="ja-JP" altLang="en-US" sz="1600" dirty="0" smtClean="0"/>
              <a:t>年度は前年度の減少から一転、</a:t>
            </a:r>
            <a:r>
              <a:rPr lang="en-US" altLang="ja-JP" sz="1600" dirty="0" smtClean="0"/>
              <a:t>7.0</a:t>
            </a:r>
            <a:r>
              <a:rPr lang="ja-JP" altLang="en-US" sz="1600" dirty="0" smtClean="0"/>
              <a:t>％増加しています。</a:t>
            </a:r>
            <a:endParaRPr lang="en-US" altLang="ja-JP" sz="16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27" y="2371425"/>
            <a:ext cx="40767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371463"/>
            <a:ext cx="402907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092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n-ea"/>
                <a:cs typeface="Meiryo UI" panose="020B0604030504040204" pitchFamily="50" charset="-128"/>
              </a:rPr>
              <a:t>■交流人口（来阪外国人客数）</a:t>
            </a:r>
            <a:endParaRPr lang="ja-JP" altLang="en-US" dirty="0">
              <a:solidFill>
                <a:prstClr val="black"/>
              </a:solidFill>
              <a:latin typeface="+mn-ea"/>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21</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4" name="Rectangle 15"/>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5" name="Rectangle 17"/>
          <p:cNvSpPr>
            <a:spLocks noChangeArrowheads="1"/>
          </p:cNvSpPr>
          <p:nvPr/>
        </p:nvSpPr>
        <p:spPr bwMode="auto">
          <a:xfrm>
            <a:off x="0" y="542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0" name="Text Box 15"/>
          <p:cNvSpPr txBox="1">
            <a:spLocks noChangeArrowheads="1"/>
          </p:cNvSpPr>
          <p:nvPr/>
        </p:nvSpPr>
        <p:spPr bwMode="auto">
          <a:xfrm>
            <a:off x="2253283" y="6148883"/>
            <a:ext cx="288032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出典：</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Century" pitchFamily="18" charset="0"/>
              </a:rPr>
              <a:t>大阪府府民文化部</a:t>
            </a:r>
            <a:endParaRPr kumimoji="1" lang="ja-JP" altLang="en-US"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908720"/>
            <a:ext cx="8856984" cy="1077218"/>
          </a:xfrm>
          <a:prstGeom prst="rect">
            <a:avLst/>
          </a:prstGeom>
        </p:spPr>
        <p:txBody>
          <a:bodyPr wrap="square">
            <a:spAutoFit/>
          </a:bodyPr>
          <a:lstStyle/>
          <a:p>
            <a:pPr marL="180000" indent="-457200"/>
            <a:r>
              <a:rPr lang="ja-JP" altLang="en-US" sz="1600" dirty="0" smtClean="0"/>
              <a:t>○　</a:t>
            </a:r>
            <a:r>
              <a:rPr lang="en-US" altLang="ja-JP" sz="1600" dirty="0" smtClean="0"/>
              <a:t>2011(H23</a:t>
            </a:r>
            <a:r>
              <a:rPr lang="en-US" altLang="ja-JP" sz="1600" dirty="0"/>
              <a:t>)</a:t>
            </a:r>
            <a:r>
              <a:rPr lang="ja-JP" altLang="en-US" sz="1600" dirty="0" smtClean="0"/>
              <a:t>年</a:t>
            </a:r>
            <a:r>
              <a:rPr lang="ja-JP" altLang="en-US" sz="1600" dirty="0"/>
              <a:t>は、</a:t>
            </a:r>
            <a:r>
              <a:rPr lang="ja-JP" altLang="en-US" sz="1600" dirty="0" smtClean="0"/>
              <a:t>東日本</a:t>
            </a:r>
            <a:r>
              <a:rPr lang="ja-JP" altLang="en-US" sz="1600" dirty="0"/>
              <a:t>大震災の影響等により、全国・大阪ともに外国人旅行者数が大幅に</a:t>
            </a:r>
            <a:r>
              <a:rPr lang="ja-JP" altLang="en-US" sz="1600" dirty="0" smtClean="0"/>
              <a:t>落ち込みましたが、</a:t>
            </a:r>
            <a:r>
              <a:rPr lang="en-US" altLang="ja-JP" sz="1600" dirty="0" smtClean="0"/>
              <a:t>2013(H25)</a:t>
            </a:r>
            <a:r>
              <a:rPr lang="ja-JP" altLang="en-US" sz="1600" dirty="0" smtClean="0"/>
              <a:t>年</a:t>
            </a:r>
            <a:r>
              <a:rPr lang="ja-JP" altLang="en-US" sz="1600" dirty="0"/>
              <a:t>は</a:t>
            </a:r>
            <a:r>
              <a:rPr lang="en-US" altLang="ja-JP" sz="1600" dirty="0"/>
              <a:t>263</a:t>
            </a:r>
            <a:r>
              <a:rPr lang="ja-JP" altLang="en-US" sz="1600" dirty="0"/>
              <a:t>万人と過去最高を</a:t>
            </a:r>
            <a:r>
              <a:rPr lang="ja-JP" altLang="en-US" sz="1600" dirty="0" smtClean="0"/>
              <a:t>記録するなど、近年大幅</a:t>
            </a:r>
            <a:r>
              <a:rPr lang="ja-JP" altLang="en-US" sz="1600" dirty="0"/>
              <a:t>な増加傾向が</a:t>
            </a:r>
            <a:r>
              <a:rPr lang="ja-JP" altLang="en-US" sz="1600" dirty="0" smtClean="0"/>
              <a:t>見られます。</a:t>
            </a:r>
            <a:endParaRPr lang="ja-JP" altLang="en-US" sz="1600" dirty="0"/>
          </a:p>
          <a:p>
            <a:pPr marL="180000" indent="-457200"/>
            <a:r>
              <a:rPr lang="ja-JP" altLang="en-US" sz="1600" dirty="0" smtClean="0"/>
              <a:t>○　なお、</a:t>
            </a:r>
            <a:r>
              <a:rPr lang="en-US" altLang="ja-JP" sz="1600" dirty="0"/>
              <a:t> 2013(H25)</a:t>
            </a:r>
            <a:r>
              <a:rPr lang="ja-JP" altLang="en-US" sz="1600" dirty="0"/>
              <a:t>年</a:t>
            </a:r>
            <a:r>
              <a:rPr lang="ja-JP" altLang="en-US" sz="1600" dirty="0" smtClean="0"/>
              <a:t>に</a:t>
            </a:r>
            <a:r>
              <a:rPr lang="ja-JP" altLang="en-US" sz="1600" dirty="0"/>
              <a:t>日本を訪れた外国人数は、</a:t>
            </a:r>
            <a:r>
              <a:rPr lang="en-US" altLang="ja-JP" sz="1600" dirty="0" smtClean="0"/>
              <a:t>1,036</a:t>
            </a:r>
            <a:r>
              <a:rPr lang="ja-JP" altLang="en-US" sz="1600" dirty="0" smtClean="0"/>
              <a:t>万人</a:t>
            </a:r>
            <a:r>
              <a:rPr lang="ja-JP" altLang="en-US" sz="1600" dirty="0"/>
              <a:t>で、そのうち大阪を訪れたのは</a:t>
            </a:r>
            <a:r>
              <a:rPr lang="en-US" altLang="ja-JP" sz="1600" dirty="0"/>
              <a:t>25.3</a:t>
            </a:r>
            <a:r>
              <a:rPr lang="en-US" altLang="ja-JP" sz="1600" dirty="0" smtClean="0"/>
              <a:t>%</a:t>
            </a:r>
            <a:r>
              <a:rPr lang="ja-JP" altLang="en-US" sz="1600" dirty="0"/>
              <a:t>で</a:t>
            </a:r>
            <a:r>
              <a:rPr lang="ja-JP" altLang="en-US" sz="1600" dirty="0" smtClean="0"/>
              <a:t>した（対前年比</a:t>
            </a:r>
            <a:r>
              <a:rPr lang="en-US" altLang="ja-JP" sz="1600" dirty="0" smtClean="0"/>
              <a:t>1</a:t>
            </a:r>
            <a:r>
              <a:rPr lang="ja-JP" altLang="en-US" sz="1600" dirty="0" smtClean="0"/>
              <a:t>％増）。</a:t>
            </a:r>
            <a:endParaRPr lang="ja-JP" altLang="en-US" sz="16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32856"/>
            <a:ext cx="5472608" cy="395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448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22</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．人口減少・超高齢社会の影響</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88146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３．人口減少・超高齢社会の影響</a:t>
            </a:r>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23</a:t>
            </a:fld>
            <a:endParaRPr lang="ja-JP" altLang="en-US" dirty="0">
              <a:solidFill>
                <a:prstClr val="black"/>
              </a:solidFill>
            </a:endParaRPr>
          </a:p>
        </p:txBody>
      </p:sp>
      <p:sp>
        <p:nvSpPr>
          <p:cNvPr id="5" name="正方形/長方形 4"/>
          <p:cNvSpPr/>
          <p:nvPr/>
        </p:nvSpPr>
        <p:spPr>
          <a:xfrm>
            <a:off x="107504" y="706413"/>
            <a:ext cx="8856984" cy="584775"/>
          </a:xfrm>
          <a:prstGeom prst="rect">
            <a:avLst/>
          </a:prstGeom>
        </p:spPr>
        <p:txBody>
          <a:bodyPr wrap="square">
            <a:spAutoFit/>
          </a:bodyPr>
          <a:lstStyle/>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この項では、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「府民生活</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経済・雇用」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都市・まちづくり」</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３つの分野に分けて、人口減少・超高齢社会や東京一極集中の進展による影響等を分析します。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7237356"/>
              </p:ext>
            </p:extLst>
          </p:nvPr>
        </p:nvGraphicFramePr>
        <p:xfrm>
          <a:off x="467544" y="1340768"/>
          <a:ext cx="8289021" cy="4607560"/>
        </p:xfrm>
        <a:graphic>
          <a:graphicData uri="http://schemas.openxmlformats.org/drawingml/2006/table">
            <a:tbl>
              <a:tblPr firstRow="1" bandRow="1">
                <a:tableStyleId>{5C22544A-7EE6-4342-B048-85BDC9FD1C3A}</a:tableStyleId>
              </a:tblPr>
              <a:tblGrid>
                <a:gridCol w="2952328">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gridCol w="2600389">
                  <a:extLst>
                    <a:ext uri="{9D8B030D-6E8A-4147-A177-3AD203B41FA5}">
                      <a16:colId xmlns:a16="http://schemas.microsoft.com/office/drawing/2014/main" val="20002"/>
                    </a:ext>
                  </a:extLst>
                </a:gridCol>
              </a:tblGrid>
              <a:tr h="370840">
                <a:tc>
                  <a:txBody>
                    <a:bodyPr/>
                    <a:lstStyle/>
                    <a:p>
                      <a:pPr algn="ctr"/>
                      <a:r>
                        <a:rPr kumimoji="1" lang="ja-JP" altLang="en-US" sz="1600" dirty="0" smtClean="0"/>
                        <a:t>府民生活</a:t>
                      </a:r>
                      <a:endParaRPr kumimoji="1" lang="ja-JP" altLang="en-US" sz="1600" dirty="0"/>
                    </a:p>
                  </a:txBody>
                  <a:tcPr/>
                </a:tc>
                <a:tc>
                  <a:txBody>
                    <a:bodyPr/>
                    <a:lstStyle/>
                    <a:p>
                      <a:pPr algn="ctr"/>
                      <a:r>
                        <a:rPr kumimoji="1" lang="ja-JP" altLang="en-US" sz="1600" dirty="0" smtClean="0"/>
                        <a:t>経済・雇用</a:t>
                      </a:r>
                      <a:endParaRPr kumimoji="1" lang="ja-JP" altLang="en-US" sz="1600" dirty="0"/>
                    </a:p>
                  </a:txBody>
                  <a:tcPr/>
                </a:tc>
                <a:tc>
                  <a:txBody>
                    <a:bodyPr/>
                    <a:lstStyle/>
                    <a:p>
                      <a:pPr algn="ctr"/>
                      <a:r>
                        <a:rPr kumimoji="1" lang="ja-JP" altLang="en-US" sz="1600" dirty="0" smtClean="0"/>
                        <a:t>都市・まちづくり</a:t>
                      </a:r>
                      <a:endParaRPr kumimoji="1" lang="ja-JP" altLang="en-US" sz="1600" dirty="0"/>
                    </a:p>
                  </a:txBody>
                  <a:tcPr/>
                </a:tc>
                <a:extLst>
                  <a:ext uri="{0D108BD9-81ED-4DB2-BD59-A6C34878D82A}">
                    <a16:rowId xmlns:a16="http://schemas.microsoft.com/office/drawing/2014/main" val="10000"/>
                  </a:ext>
                </a:extLst>
              </a:tr>
              <a:tr h="370840">
                <a:tc>
                  <a:txBody>
                    <a:bodyPr/>
                    <a:lstStyle/>
                    <a:p>
                      <a:pPr algn="just">
                        <a:lnSpc>
                          <a:spcPct val="100000"/>
                        </a:lnSpc>
                        <a:spcAft>
                          <a:spcPts val="0"/>
                        </a:spcAft>
                      </a:pPr>
                      <a:r>
                        <a:rPr lang="ja-JP" altLang="ja-JP" sz="1400" b="1" u="none" kern="100" dirty="0" smtClean="0">
                          <a:effectLst/>
                          <a:latin typeface="+mn-ea"/>
                          <a:ea typeface="+mn-ea"/>
                          <a:cs typeface="Times New Roman"/>
                        </a:rPr>
                        <a:t>○高齢化の急速な進展</a:t>
                      </a:r>
                      <a:endParaRPr lang="ja-JP" altLang="ja-JP" sz="1800" u="none" kern="100" dirty="0" smtClean="0">
                        <a:effectLst/>
                        <a:latin typeface="+mn-ea"/>
                        <a:ea typeface="+mn-ea"/>
                        <a:cs typeface="Times New Roman"/>
                      </a:endParaRPr>
                    </a:p>
                    <a:p>
                      <a:pPr algn="just">
                        <a:lnSpc>
                          <a:spcPct val="100000"/>
                        </a:lnSpc>
                        <a:spcAft>
                          <a:spcPts val="0"/>
                        </a:spcAft>
                      </a:pPr>
                      <a:r>
                        <a:rPr lang="ja-JP" altLang="ja-JP" sz="1400" i="0" u="none" kern="100" dirty="0" smtClean="0">
                          <a:effectLst/>
                          <a:latin typeface="+mn-ea"/>
                          <a:ea typeface="+mn-ea"/>
                          <a:cs typeface="Times New Roman"/>
                        </a:rPr>
                        <a:t>・高齢者単独世帯の増加</a:t>
                      </a:r>
                      <a:endParaRPr lang="ja-JP" altLang="ja-JP" sz="1800" i="0" u="none" kern="100" dirty="0" smtClean="0">
                        <a:effectLst/>
                        <a:latin typeface="+mn-ea"/>
                        <a:ea typeface="+mn-ea"/>
                        <a:cs typeface="Times New Roman"/>
                      </a:endParaRPr>
                    </a:p>
                    <a:p>
                      <a:pPr algn="just">
                        <a:lnSpc>
                          <a:spcPct val="100000"/>
                        </a:lnSpc>
                        <a:spcAft>
                          <a:spcPts val="0"/>
                        </a:spcAft>
                      </a:pPr>
                      <a:r>
                        <a:rPr lang="ja-JP" altLang="ja-JP" sz="1400" u="none" kern="100" dirty="0" smtClean="0">
                          <a:effectLst/>
                          <a:latin typeface="+mn-ea"/>
                          <a:ea typeface="+mn-ea"/>
                          <a:cs typeface="Times New Roman"/>
                        </a:rPr>
                        <a:t>・交通弱者、買い物弱者の増加</a:t>
                      </a:r>
                      <a:endParaRPr lang="ja-JP" altLang="ja-JP" sz="1800" u="none" kern="100" dirty="0" smtClean="0">
                        <a:effectLst/>
                        <a:latin typeface="+mn-ea"/>
                        <a:ea typeface="+mn-ea"/>
                        <a:cs typeface="Times New Roman"/>
                      </a:endParaRPr>
                    </a:p>
                    <a:p>
                      <a:pPr algn="just">
                        <a:lnSpc>
                          <a:spcPct val="100000"/>
                        </a:lnSpc>
                        <a:spcAft>
                          <a:spcPts val="0"/>
                        </a:spcAft>
                      </a:pPr>
                      <a:r>
                        <a:rPr lang="ja-JP" altLang="ja-JP" sz="1400" u="none" kern="100" dirty="0" smtClean="0">
                          <a:effectLst/>
                          <a:latin typeface="+mn-ea"/>
                          <a:ea typeface="+mn-ea"/>
                          <a:cs typeface="Times New Roman"/>
                        </a:rPr>
                        <a:t>・犯罪弱者、災害弱者の増加</a:t>
                      </a:r>
                      <a:endParaRPr lang="en-US" altLang="ja-JP" sz="1400" u="none" kern="100" dirty="0" smtClean="0">
                        <a:effectLst/>
                        <a:latin typeface="+mn-ea"/>
                        <a:ea typeface="+mn-ea"/>
                        <a:cs typeface="Times New Roman"/>
                      </a:endParaRPr>
                    </a:p>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400" u="none" kern="100" dirty="0" smtClean="0">
                          <a:effectLst/>
                          <a:latin typeface="+mn-ea"/>
                          <a:ea typeface="+mn-ea"/>
                          <a:cs typeface="Times New Roman"/>
                        </a:rPr>
                        <a:t>・医療・介護需要の増大と多様化</a:t>
                      </a:r>
                      <a:endParaRPr lang="ja-JP" altLang="ja-JP" sz="1800" u="none" kern="100" dirty="0" smtClean="0">
                        <a:effectLst/>
                        <a:latin typeface="+mn-ea"/>
                        <a:ea typeface="+mn-ea"/>
                        <a:cs typeface="Times New Roman"/>
                      </a:endParaRPr>
                    </a:p>
                    <a:p>
                      <a:pPr algn="just">
                        <a:lnSpc>
                          <a:spcPct val="100000"/>
                        </a:lnSpc>
                        <a:spcAft>
                          <a:spcPts val="0"/>
                        </a:spcAft>
                      </a:pPr>
                      <a:r>
                        <a:rPr lang="ja-JP" altLang="en-US" sz="1400" u="none" kern="100" dirty="0" smtClean="0">
                          <a:effectLst/>
                          <a:latin typeface="+mn-ea"/>
                          <a:ea typeface="+mn-ea"/>
                          <a:cs typeface="Times New Roman"/>
                        </a:rPr>
                        <a:t>・アクティブシニアの増加　等</a:t>
                      </a:r>
                    </a:p>
                    <a:p>
                      <a:pPr algn="just">
                        <a:lnSpc>
                          <a:spcPct val="100000"/>
                        </a:lnSpc>
                        <a:spcAft>
                          <a:spcPts val="0"/>
                        </a:spcAft>
                      </a:pPr>
                      <a:endParaRPr lang="en-US" altLang="ja-JP" sz="1400" b="1" u="none" kern="100" dirty="0" smtClean="0">
                        <a:effectLst/>
                        <a:latin typeface="+mn-ea"/>
                        <a:ea typeface="+mn-ea"/>
                        <a:cs typeface="Times New Roman"/>
                      </a:endParaRPr>
                    </a:p>
                    <a:p>
                      <a:pPr algn="just">
                        <a:lnSpc>
                          <a:spcPct val="100000"/>
                        </a:lnSpc>
                        <a:spcAft>
                          <a:spcPts val="0"/>
                        </a:spcAft>
                      </a:pPr>
                      <a:endParaRPr lang="en-US" altLang="ja-JP" sz="1400" b="1" u="none" kern="100" dirty="0" smtClean="0">
                        <a:effectLst/>
                        <a:latin typeface="+mn-ea"/>
                        <a:ea typeface="+mn-ea"/>
                        <a:cs typeface="Times New Roman"/>
                      </a:endParaRPr>
                    </a:p>
                    <a:p>
                      <a:pPr algn="just">
                        <a:lnSpc>
                          <a:spcPct val="100000"/>
                        </a:lnSpc>
                        <a:spcAft>
                          <a:spcPts val="0"/>
                        </a:spcAft>
                      </a:pPr>
                      <a:r>
                        <a:rPr lang="ja-JP" altLang="ja-JP" sz="1400" b="1" u="none" kern="100" dirty="0" smtClean="0">
                          <a:effectLst/>
                          <a:latin typeface="+mn-ea"/>
                          <a:ea typeface="+mn-ea"/>
                          <a:cs typeface="Times New Roman"/>
                        </a:rPr>
                        <a:t>○更なる少子化の進展</a:t>
                      </a:r>
                      <a:endParaRPr lang="ja-JP" altLang="ja-JP" sz="1800" u="none" kern="100" dirty="0" smtClean="0">
                        <a:effectLst/>
                        <a:latin typeface="+mn-ea"/>
                        <a:ea typeface="+mn-ea"/>
                        <a:cs typeface="Times New Roman"/>
                      </a:endParaRPr>
                    </a:p>
                    <a:p>
                      <a:pPr algn="just">
                        <a:lnSpc>
                          <a:spcPct val="100000"/>
                        </a:lnSpc>
                        <a:spcAft>
                          <a:spcPts val="0"/>
                        </a:spcAft>
                      </a:pPr>
                      <a:r>
                        <a:rPr lang="ja-JP" altLang="ja-JP" sz="1400" u="none" kern="100" dirty="0" smtClean="0">
                          <a:effectLst/>
                          <a:latin typeface="+mn-ea"/>
                          <a:ea typeface="+mn-ea"/>
                          <a:cs typeface="Times New Roman"/>
                        </a:rPr>
                        <a:t>・未婚者・晩婚者の増加</a:t>
                      </a:r>
                      <a:endParaRPr lang="ja-JP" altLang="ja-JP" sz="1800" u="none" kern="100" dirty="0" smtClean="0">
                        <a:effectLst/>
                        <a:latin typeface="+mn-ea"/>
                        <a:ea typeface="+mn-ea"/>
                        <a:cs typeface="Times New Roman"/>
                      </a:endParaRPr>
                    </a:p>
                    <a:p>
                      <a:pPr algn="just">
                        <a:lnSpc>
                          <a:spcPct val="100000"/>
                        </a:lnSpc>
                        <a:spcAft>
                          <a:spcPts val="0"/>
                        </a:spcAft>
                      </a:pPr>
                      <a:r>
                        <a:rPr lang="ja-JP" altLang="ja-JP" sz="1400" u="none" kern="100" dirty="0" smtClean="0">
                          <a:effectLst/>
                          <a:latin typeface="+mn-ea"/>
                          <a:ea typeface="+mn-ea"/>
                          <a:cs typeface="Times New Roman"/>
                        </a:rPr>
                        <a:t>・高齢出産の増加</a:t>
                      </a:r>
                      <a:endParaRPr lang="ja-JP" altLang="ja-JP" sz="1800" u="none" kern="100" dirty="0" smtClean="0">
                        <a:effectLst/>
                        <a:latin typeface="+mn-ea"/>
                        <a:ea typeface="+mn-ea"/>
                        <a:cs typeface="Times New Roman"/>
                      </a:endParaRPr>
                    </a:p>
                    <a:p>
                      <a:pPr algn="just">
                        <a:lnSpc>
                          <a:spcPct val="100000"/>
                        </a:lnSpc>
                        <a:spcAft>
                          <a:spcPts val="0"/>
                        </a:spcAft>
                      </a:pPr>
                      <a:r>
                        <a:rPr lang="ja-JP" altLang="ja-JP" sz="1400" u="none" kern="100" dirty="0" smtClean="0">
                          <a:effectLst/>
                          <a:latin typeface="+mn-ea"/>
                          <a:ea typeface="+mn-ea"/>
                          <a:cs typeface="Times New Roman"/>
                        </a:rPr>
                        <a:t>・子育てへの負担感による出産数低下</a:t>
                      </a:r>
                      <a:endParaRPr lang="ja-JP" altLang="ja-JP" sz="1800" u="none" kern="100" dirty="0" smtClean="0">
                        <a:effectLst/>
                        <a:latin typeface="+mn-ea"/>
                        <a:ea typeface="+mn-ea"/>
                        <a:cs typeface="Times New Roman"/>
                      </a:endParaRPr>
                    </a:p>
                    <a:p>
                      <a:pPr algn="just">
                        <a:lnSpc>
                          <a:spcPct val="100000"/>
                        </a:lnSpc>
                        <a:spcAft>
                          <a:spcPts val="0"/>
                        </a:spcAft>
                      </a:pPr>
                      <a:r>
                        <a:rPr lang="ja-JP" altLang="ja-JP" sz="1400" u="none" kern="100" dirty="0" smtClean="0">
                          <a:effectLst/>
                          <a:latin typeface="+mn-ea"/>
                          <a:ea typeface="+mn-ea"/>
                          <a:cs typeface="Times New Roman"/>
                        </a:rPr>
                        <a:t>・子育て世帯の孤立化の進展</a:t>
                      </a:r>
                      <a:endParaRPr lang="ja-JP" altLang="ja-JP" sz="1800" u="none" kern="100" dirty="0" smtClean="0">
                        <a:effectLst/>
                        <a:latin typeface="+mn-ea"/>
                        <a:ea typeface="+mn-ea"/>
                        <a:cs typeface="Times New Roman"/>
                      </a:endParaRPr>
                    </a:p>
                    <a:p>
                      <a:pPr algn="just">
                        <a:lnSpc>
                          <a:spcPct val="100000"/>
                        </a:lnSpc>
                        <a:spcAft>
                          <a:spcPts val="0"/>
                        </a:spcAft>
                      </a:pPr>
                      <a:r>
                        <a:rPr lang="ja-JP" altLang="ja-JP" sz="1400" u="none" kern="100" dirty="0" smtClean="0">
                          <a:effectLst/>
                          <a:latin typeface="+mn-ea"/>
                          <a:ea typeface="+mn-ea"/>
                          <a:cs typeface="Times New Roman"/>
                        </a:rPr>
                        <a:t>・教育環境の変化</a:t>
                      </a:r>
                      <a:r>
                        <a:rPr lang="ja-JP" altLang="en-US" sz="1400" u="none" kern="100" dirty="0" smtClean="0">
                          <a:effectLst/>
                          <a:latin typeface="+mn-ea"/>
                          <a:ea typeface="+mn-ea"/>
                          <a:cs typeface="Times New Roman"/>
                        </a:rPr>
                        <a:t>　等</a:t>
                      </a:r>
                      <a:endParaRPr lang="ja-JP" altLang="ja-JP" sz="1800" u="none" kern="100" dirty="0" smtClean="0">
                        <a:effectLst/>
                        <a:latin typeface="+mn-ea"/>
                        <a:ea typeface="+mn-ea"/>
                        <a:cs typeface="Times New Roman"/>
                      </a:endParaRPr>
                    </a:p>
                    <a:p>
                      <a:pPr algn="just">
                        <a:lnSpc>
                          <a:spcPct val="100000"/>
                        </a:lnSpc>
                        <a:spcAft>
                          <a:spcPts val="0"/>
                        </a:spcAft>
                      </a:pPr>
                      <a:endParaRPr lang="en-US" altLang="ja-JP" sz="1400" b="1" u="none" kern="100" dirty="0" smtClean="0">
                        <a:effectLst/>
                        <a:latin typeface="+mn-ea"/>
                        <a:ea typeface="+mn-ea"/>
                        <a:cs typeface="Times New Roman"/>
                      </a:endParaRPr>
                    </a:p>
                    <a:p>
                      <a:pPr algn="just">
                        <a:lnSpc>
                          <a:spcPct val="100000"/>
                        </a:lnSpc>
                        <a:spcAft>
                          <a:spcPts val="0"/>
                        </a:spcAft>
                      </a:pPr>
                      <a:endParaRPr lang="en-US" altLang="ja-JP" sz="1400" b="1" u="none" kern="100" dirty="0" smtClean="0">
                        <a:effectLst/>
                        <a:latin typeface="+mn-ea"/>
                        <a:ea typeface="+mn-ea"/>
                        <a:cs typeface="Times New Roman"/>
                      </a:endParaRPr>
                    </a:p>
                    <a:p>
                      <a:pPr algn="just">
                        <a:lnSpc>
                          <a:spcPct val="100000"/>
                        </a:lnSpc>
                        <a:spcAft>
                          <a:spcPts val="0"/>
                        </a:spcAft>
                      </a:pPr>
                      <a:r>
                        <a:rPr lang="ja-JP" altLang="ja-JP" sz="1400" b="1" u="none" kern="100" dirty="0" smtClean="0">
                          <a:effectLst/>
                          <a:latin typeface="+mn-ea"/>
                          <a:ea typeface="+mn-ea"/>
                          <a:cs typeface="Times New Roman"/>
                        </a:rPr>
                        <a:t>○人口構造の変化</a:t>
                      </a:r>
                      <a:endParaRPr lang="ja-JP" altLang="ja-JP" sz="1800" u="none" kern="100" dirty="0" smtClean="0">
                        <a:effectLst/>
                        <a:latin typeface="+mn-ea"/>
                        <a:ea typeface="+mn-ea"/>
                        <a:cs typeface="Times New Roman"/>
                      </a:endParaRPr>
                    </a:p>
                    <a:p>
                      <a:pPr algn="just">
                        <a:lnSpc>
                          <a:spcPct val="100000"/>
                        </a:lnSpc>
                        <a:spcAft>
                          <a:spcPts val="0"/>
                        </a:spcAft>
                      </a:pPr>
                      <a:r>
                        <a:rPr lang="ja-JP" altLang="ja-JP" sz="1400" u="none" kern="100" dirty="0" smtClean="0">
                          <a:effectLst/>
                          <a:latin typeface="+mn-ea"/>
                          <a:ea typeface="+mn-ea"/>
                          <a:cs typeface="Times New Roman"/>
                        </a:rPr>
                        <a:t>・コミュニティの減少と弱体化</a:t>
                      </a:r>
                      <a:r>
                        <a:rPr lang="ja-JP" altLang="en-US" sz="1400" u="none" dirty="0" smtClean="0">
                          <a:effectLst/>
                          <a:latin typeface="+mn-ea"/>
                          <a:ea typeface="+mn-ea"/>
                          <a:cs typeface="Times New Roman"/>
                        </a:rPr>
                        <a:t>　等</a:t>
                      </a:r>
                      <a:endParaRPr kumimoji="1" lang="ja-JP" altLang="en-US" sz="1600" u="none" dirty="0">
                        <a:latin typeface="+mn-ea"/>
                        <a:ea typeface="+mn-ea"/>
                      </a:endParaRPr>
                    </a:p>
                  </a:txBody>
                  <a:tcPr/>
                </a:tc>
                <a:tc>
                  <a:txBody>
                    <a:bodyPr/>
                    <a:lstStyle/>
                    <a:p>
                      <a:pPr marL="72000" indent="-457200" algn="just">
                        <a:lnSpc>
                          <a:spcPct val="100000"/>
                        </a:lnSpc>
                        <a:spcAft>
                          <a:spcPts val="0"/>
                        </a:spcAft>
                      </a:pPr>
                      <a:r>
                        <a:rPr lang="ja-JP" altLang="ja-JP" sz="1400" b="1" u="none" kern="100" dirty="0" smtClean="0">
                          <a:effectLst/>
                          <a:latin typeface="+mn-ea"/>
                          <a:ea typeface="+mn-ea"/>
                          <a:cs typeface="Times New Roman"/>
                        </a:rPr>
                        <a:t>○生産年齢人口の減少</a:t>
                      </a:r>
                      <a:endParaRPr lang="ja-JP" altLang="ja-JP" sz="1800" u="none" kern="100" dirty="0" smtClean="0">
                        <a:effectLst/>
                        <a:latin typeface="+mn-ea"/>
                        <a:ea typeface="+mn-ea"/>
                        <a:cs typeface="Times New Roman"/>
                      </a:endParaRPr>
                    </a:p>
                    <a:p>
                      <a:pPr marL="72000" indent="-457200" algn="just">
                        <a:lnSpc>
                          <a:spcPct val="100000"/>
                        </a:lnSpc>
                        <a:spcAft>
                          <a:spcPts val="0"/>
                        </a:spcAft>
                      </a:pPr>
                      <a:r>
                        <a:rPr lang="ja-JP" altLang="ja-JP" sz="1400" u="none" kern="100" dirty="0" smtClean="0">
                          <a:effectLst/>
                          <a:latin typeface="+mn-ea"/>
                          <a:ea typeface="+mn-ea"/>
                          <a:cs typeface="Times New Roman"/>
                        </a:rPr>
                        <a:t>・労働力不足</a:t>
                      </a:r>
                      <a:endParaRPr lang="en-US" altLang="ja-JP" sz="1400" u="none" kern="100" dirty="0" smtClean="0">
                        <a:effectLst/>
                        <a:latin typeface="+mn-ea"/>
                        <a:ea typeface="+mn-ea"/>
                        <a:cs typeface="Times New Roman"/>
                      </a:endParaRPr>
                    </a:p>
                    <a:p>
                      <a:pPr marL="72000" indent="-457200" algn="just">
                        <a:lnSpc>
                          <a:spcPct val="100000"/>
                        </a:lnSpc>
                        <a:spcAft>
                          <a:spcPts val="0"/>
                        </a:spcAft>
                      </a:pPr>
                      <a:r>
                        <a:rPr lang="ja-JP" altLang="en-US" sz="1400" u="none" kern="100" dirty="0" smtClean="0">
                          <a:effectLst/>
                          <a:latin typeface="+mn-ea"/>
                          <a:ea typeface="+mn-ea"/>
                          <a:cs typeface="Times New Roman"/>
                        </a:rPr>
                        <a:t>・労働力のミスマッチによる中小企業等の後継者不足の進展</a:t>
                      </a:r>
                      <a:endParaRPr lang="ja-JP" altLang="ja-JP" sz="1800" u="none" kern="100" dirty="0" smtClean="0">
                        <a:effectLst/>
                        <a:latin typeface="+mn-ea"/>
                        <a:ea typeface="+mn-ea"/>
                        <a:cs typeface="Times New Roman"/>
                      </a:endParaRPr>
                    </a:p>
                    <a:p>
                      <a:pPr marL="72000" indent="-457200" algn="just">
                        <a:lnSpc>
                          <a:spcPct val="100000"/>
                        </a:lnSpc>
                        <a:spcAft>
                          <a:spcPts val="0"/>
                        </a:spcAft>
                      </a:pPr>
                      <a:r>
                        <a:rPr lang="ja-JP" altLang="ja-JP" sz="1400" u="none" kern="100" dirty="0" smtClean="0">
                          <a:effectLst/>
                          <a:latin typeface="+mn-ea"/>
                          <a:ea typeface="+mn-ea"/>
                          <a:cs typeface="Times New Roman"/>
                        </a:rPr>
                        <a:t>・生産性向上の必要性の高まり</a:t>
                      </a:r>
                      <a:endParaRPr lang="ja-JP" altLang="ja-JP" sz="1800" u="none" kern="100" dirty="0" smtClean="0">
                        <a:effectLst/>
                        <a:latin typeface="+mn-ea"/>
                        <a:ea typeface="+mn-ea"/>
                        <a:cs typeface="Times New Roman"/>
                      </a:endParaRPr>
                    </a:p>
                    <a:p>
                      <a:pPr marL="72000" indent="-457200" algn="just">
                        <a:lnSpc>
                          <a:spcPct val="100000"/>
                        </a:lnSpc>
                        <a:spcAft>
                          <a:spcPts val="0"/>
                        </a:spcAft>
                      </a:pPr>
                      <a:r>
                        <a:rPr lang="ja-JP" altLang="ja-JP" sz="1400" u="none" kern="100" dirty="0" smtClean="0">
                          <a:effectLst/>
                          <a:latin typeface="+mn-ea"/>
                          <a:ea typeface="+mn-ea"/>
                          <a:cs typeface="Times New Roman"/>
                        </a:rPr>
                        <a:t>・潜在的労働力活用の必要性の高まり</a:t>
                      </a:r>
                      <a:r>
                        <a:rPr lang="ja-JP" altLang="en-US" sz="1400" u="none" kern="100" dirty="0" smtClean="0">
                          <a:effectLst/>
                          <a:latin typeface="+mn-ea"/>
                          <a:ea typeface="+mn-ea"/>
                          <a:cs typeface="Times New Roman"/>
                        </a:rPr>
                        <a:t>　等</a:t>
                      </a:r>
                      <a:endParaRPr lang="en-US" altLang="ja-JP" sz="1400" u="none" kern="100" dirty="0" smtClean="0">
                        <a:effectLst/>
                        <a:latin typeface="+mn-ea"/>
                        <a:ea typeface="+mn-ea"/>
                        <a:cs typeface="Times New Roman"/>
                      </a:endParaRPr>
                    </a:p>
                    <a:p>
                      <a:pPr marL="72000" indent="-457200" algn="just">
                        <a:lnSpc>
                          <a:spcPct val="100000"/>
                        </a:lnSpc>
                        <a:spcAft>
                          <a:spcPts val="0"/>
                        </a:spcAft>
                      </a:pPr>
                      <a:endParaRPr lang="ja-JP" altLang="ja-JP" sz="1800" u="none" kern="100" dirty="0" smtClean="0">
                        <a:effectLst/>
                        <a:latin typeface="+mn-ea"/>
                        <a:ea typeface="+mn-ea"/>
                        <a:cs typeface="Times New Roman"/>
                      </a:endParaRPr>
                    </a:p>
                    <a:p>
                      <a:pPr marL="72000" indent="-457200" algn="just">
                        <a:lnSpc>
                          <a:spcPct val="100000"/>
                        </a:lnSpc>
                        <a:spcAft>
                          <a:spcPts val="0"/>
                        </a:spcAft>
                      </a:pPr>
                      <a:endParaRPr lang="en-US" altLang="ja-JP" sz="1400" b="1" u="none" kern="100" dirty="0" smtClean="0">
                        <a:effectLst/>
                        <a:latin typeface="+mn-ea"/>
                        <a:ea typeface="+mn-ea"/>
                        <a:cs typeface="Times New Roman"/>
                      </a:endParaRPr>
                    </a:p>
                    <a:p>
                      <a:pPr marL="72000" indent="-457200" algn="just">
                        <a:lnSpc>
                          <a:spcPct val="100000"/>
                        </a:lnSpc>
                        <a:spcAft>
                          <a:spcPts val="0"/>
                        </a:spcAft>
                      </a:pPr>
                      <a:r>
                        <a:rPr lang="ja-JP" altLang="ja-JP" sz="1400" b="1" u="none" kern="100" dirty="0" smtClean="0">
                          <a:effectLst/>
                          <a:latin typeface="+mn-ea"/>
                          <a:ea typeface="+mn-ea"/>
                          <a:cs typeface="Times New Roman"/>
                        </a:rPr>
                        <a:t>○国内市場の規模縮小</a:t>
                      </a:r>
                      <a:endParaRPr lang="ja-JP" altLang="ja-JP" sz="1800" u="none" kern="100" dirty="0" smtClean="0">
                        <a:effectLst/>
                        <a:latin typeface="+mn-ea"/>
                        <a:ea typeface="+mn-ea"/>
                        <a:cs typeface="Times New Roman"/>
                      </a:endParaRPr>
                    </a:p>
                    <a:p>
                      <a:pPr marL="72000" indent="-457200" algn="just">
                        <a:lnSpc>
                          <a:spcPct val="100000"/>
                        </a:lnSpc>
                        <a:spcAft>
                          <a:spcPts val="0"/>
                        </a:spcAft>
                      </a:pPr>
                      <a:r>
                        <a:rPr lang="ja-JP" altLang="ja-JP" sz="1400" u="none" kern="100" dirty="0" smtClean="0">
                          <a:effectLst/>
                          <a:latin typeface="+mn-ea"/>
                          <a:ea typeface="+mn-ea"/>
                          <a:cs typeface="Times New Roman"/>
                        </a:rPr>
                        <a:t>・市場構造の変化</a:t>
                      </a:r>
                      <a:endParaRPr lang="ja-JP" altLang="ja-JP" sz="1800" u="none" kern="100" dirty="0" smtClean="0">
                        <a:effectLst/>
                        <a:latin typeface="+mn-ea"/>
                        <a:ea typeface="+mn-ea"/>
                        <a:cs typeface="Times New Roman"/>
                      </a:endParaRPr>
                    </a:p>
                    <a:p>
                      <a:pPr marL="72000" indent="-457200" algn="just">
                        <a:lnSpc>
                          <a:spcPct val="100000"/>
                        </a:lnSpc>
                        <a:spcAft>
                          <a:spcPts val="0"/>
                        </a:spcAft>
                      </a:pPr>
                      <a:r>
                        <a:rPr lang="ja-JP" altLang="ja-JP" sz="1400" u="none" kern="100" dirty="0" smtClean="0">
                          <a:effectLst/>
                          <a:latin typeface="+mn-ea"/>
                          <a:ea typeface="+mn-ea"/>
                          <a:cs typeface="Times New Roman"/>
                        </a:rPr>
                        <a:t>・生産拠点の海外</a:t>
                      </a:r>
                      <a:r>
                        <a:rPr lang="ja-JP" altLang="en-US" sz="1400" u="none" kern="100" dirty="0" smtClean="0">
                          <a:effectLst/>
                          <a:latin typeface="+mn-ea"/>
                          <a:ea typeface="+mn-ea"/>
                          <a:cs typeface="Times New Roman"/>
                        </a:rPr>
                        <a:t>移転</a:t>
                      </a:r>
                      <a:r>
                        <a:rPr lang="ja-JP" altLang="ja-JP" sz="1400" u="none" kern="100" dirty="0" smtClean="0">
                          <a:effectLst/>
                          <a:latin typeface="+mn-ea"/>
                          <a:ea typeface="+mn-ea"/>
                          <a:cs typeface="Times New Roman"/>
                        </a:rPr>
                        <a:t>の進展</a:t>
                      </a:r>
                      <a:r>
                        <a:rPr lang="ja-JP" altLang="en-US" sz="1400" u="none" kern="100" dirty="0" smtClean="0">
                          <a:effectLst/>
                          <a:latin typeface="+mn-ea"/>
                          <a:ea typeface="+mn-ea"/>
                          <a:cs typeface="Times New Roman"/>
                        </a:rPr>
                        <a:t>　等</a:t>
                      </a:r>
                      <a:endParaRPr lang="ja-JP" altLang="ja-JP" sz="1800" u="none" kern="100" dirty="0" smtClean="0">
                        <a:effectLst/>
                        <a:latin typeface="+mn-ea"/>
                        <a:ea typeface="+mn-ea"/>
                        <a:cs typeface="Times New Roman"/>
                      </a:endParaRPr>
                    </a:p>
                    <a:p>
                      <a:pPr marL="72000" indent="-457200" algn="just">
                        <a:lnSpc>
                          <a:spcPct val="100000"/>
                        </a:lnSpc>
                        <a:spcAft>
                          <a:spcPts val="0"/>
                        </a:spcAft>
                      </a:pPr>
                      <a:endParaRPr lang="en-US" altLang="ja-JP" sz="1400" b="1" u="none" kern="100" dirty="0" smtClean="0">
                        <a:effectLst/>
                        <a:latin typeface="+mn-ea"/>
                        <a:ea typeface="+mn-ea"/>
                        <a:cs typeface="Times New Roman"/>
                      </a:endParaRPr>
                    </a:p>
                    <a:p>
                      <a:pPr marL="72000" indent="-457200" algn="just">
                        <a:lnSpc>
                          <a:spcPct val="100000"/>
                        </a:lnSpc>
                        <a:spcAft>
                          <a:spcPts val="0"/>
                        </a:spcAft>
                      </a:pPr>
                      <a:endParaRPr lang="en-US" altLang="ja-JP" sz="1400" b="1" u="none" kern="100" dirty="0" smtClean="0">
                        <a:effectLst/>
                        <a:latin typeface="+mn-ea"/>
                        <a:ea typeface="+mn-ea"/>
                        <a:cs typeface="Times New Roman"/>
                      </a:endParaRPr>
                    </a:p>
                    <a:p>
                      <a:pPr marL="72000" indent="-457200" algn="just">
                        <a:lnSpc>
                          <a:spcPct val="100000"/>
                        </a:lnSpc>
                        <a:spcAft>
                          <a:spcPts val="0"/>
                        </a:spcAft>
                      </a:pPr>
                      <a:r>
                        <a:rPr lang="ja-JP" altLang="ja-JP" sz="1400" b="1" u="none" kern="100" dirty="0" smtClean="0">
                          <a:effectLst/>
                          <a:latin typeface="+mn-ea"/>
                          <a:ea typeface="+mn-ea"/>
                          <a:cs typeface="Times New Roman"/>
                        </a:rPr>
                        <a:t>○東京一極集中の進展</a:t>
                      </a:r>
                      <a:endParaRPr lang="ja-JP" altLang="ja-JP" sz="1800" u="none" kern="100" dirty="0" smtClean="0">
                        <a:effectLst/>
                        <a:latin typeface="+mn-ea"/>
                        <a:ea typeface="+mn-ea"/>
                        <a:cs typeface="Times New Roman"/>
                      </a:endParaRPr>
                    </a:p>
                    <a:p>
                      <a:pPr marL="72000" indent="-457200" algn="just">
                        <a:lnSpc>
                          <a:spcPct val="100000"/>
                        </a:lnSpc>
                        <a:spcAft>
                          <a:spcPts val="0"/>
                        </a:spcAft>
                      </a:pPr>
                      <a:r>
                        <a:rPr lang="ja-JP" altLang="ja-JP" sz="1400" u="none" kern="100" dirty="0" smtClean="0">
                          <a:effectLst/>
                          <a:latin typeface="+mn-ea"/>
                          <a:ea typeface="+mn-ea"/>
                          <a:cs typeface="Times New Roman"/>
                        </a:rPr>
                        <a:t>・大阪経済の活力低下</a:t>
                      </a:r>
                      <a:endParaRPr lang="ja-JP" altLang="ja-JP" sz="1800" u="none" kern="100" dirty="0" smtClean="0">
                        <a:effectLst/>
                        <a:latin typeface="+mn-ea"/>
                        <a:ea typeface="+mn-ea"/>
                        <a:cs typeface="Times New Roman"/>
                      </a:endParaRPr>
                    </a:p>
                    <a:p>
                      <a:pPr marL="72000" indent="-457200" algn="just">
                        <a:lnSpc>
                          <a:spcPct val="100000"/>
                        </a:lnSpc>
                        <a:spcAft>
                          <a:spcPts val="0"/>
                        </a:spcAft>
                      </a:pPr>
                      <a:r>
                        <a:rPr lang="ja-JP" altLang="ja-JP" sz="1400" u="none" kern="100" dirty="0" smtClean="0">
                          <a:effectLst/>
                          <a:latin typeface="+mn-ea"/>
                          <a:ea typeface="+mn-ea"/>
                          <a:cs typeface="Times New Roman"/>
                        </a:rPr>
                        <a:t>・中堅世代の東京流出による高度専門人材の減少</a:t>
                      </a:r>
                      <a:r>
                        <a:rPr lang="ja-JP" altLang="en-US" sz="1400" u="none" kern="100" dirty="0" smtClean="0">
                          <a:effectLst/>
                          <a:latin typeface="+mn-ea"/>
                          <a:ea typeface="+mn-ea"/>
                          <a:cs typeface="Times New Roman"/>
                        </a:rPr>
                        <a:t>　等</a:t>
                      </a:r>
                      <a:endParaRPr lang="ja-JP" altLang="ja-JP" sz="1800" u="none" kern="100" dirty="0" smtClean="0">
                        <a:effectLst/>
                        <a:latin typeface="+mn-ea"/>
                        <a:ea typeface="+mn-ea"/>
                        <a:cs typeface="Times New Roman"/>
                      </a:endParaRPr>
                    </a:p>
                    <a:p>
                      <a:pPr>
                        <a:lnSpc>
                          <a:spcPct val="100000"/>
                        </a:lnSpc>
                      </a:pPr>
                      <a:endParaRPr kumimoji="1" lang="ja-JP" altLang="en-US" sz="1600" u="none" dirty="0"/>
                    </a:p>
                  </a:txBody>
                  <a:tcPr/>
                </a:tc>
                <a:tc>
                  <a:txBody>
                    <a:bodyPr/>
                    <a:lstStyle/>
                    <a:p>
                      <a:pPr marL="108000" indent="-457200">
                        <a:lnSpc>
                          <a:spcPct val="100000"/>
                        </a:lnSpc>
                      </a:pPr>
                      <a:r>
                        <a:rPr kumimoji="1" lang="ja-JP" altLang="en-US" sz="1400" b="1" u="none" dirty="0" smtClean="0"/>
                        <a:t>○都市としてのプレゼンスの相対的低下</a:t>
                      </a:r>
                    </a:p>
                    <a:p>
                      <a:pPr marL="108000" indent="-457200">
                        <a:lnSpc>
                          <a:spcPct val="100000"/>
                        </a:lnSpc>
                      </a:pPr>
                      <a:r>
                        <a:rPr kumimoji="1" lang="ja-JP" altLang="en-US" sz="1400" u="none" dirty="0" smtClean="0"/>
                        <a:t>・住みやすさ、魅力、誇りの向上の必要性　等</a:t>
                      </a:r>
                      <a:endParaRPr kumimoji="1" lang="en-US" altLang="ja-JP" sz="1400" u="none" dirty="0" smtClean="0"/>
                    </a:p>
                    <a:p>
                      <a:pPr marL="108000" indent="-457200">
                        <a:lnSpc>
                          <a:spcPct val="100000"/>
                        </a:lnSpc>
                      </a:pPr>
                      <a:endParaRPr kumimoji="1" lang="en-US" altLang="ja-JP" sz="1400" u="none" dirty="0" smtClean="0"/>
                    </a:p>
                    <a:p>
                      <a:pPr marL="108000" indent="-457200">
                        <a:lnSpc>
                          <a:spcPct val="100000"/>
                        </a:lnSpc>
                      </a:pPr>
                      <a:endParaRPr kumimoji="1" lang="en-US" altLang="ja-JP" sz="1400" u="none" dirty="0" smtClean="0"/>
                    </a:p>
                    <a:p>
                      <a:pPr marL="108000" indent="-457200">
                        <a:lnSpc>
                          <a:spcPct val="100000"/>
                        </a:lnSpc>
                      </a:pPr>
                      <a:r>
                        <a:rPr kumimoji="1" lang="ja-JP" altLang="en-US" sz="1400" b="1" u="none" dirty="0" smtClean="0"/>
                        <a:t>○都市構造の変化</a:t>
                      </a:r>
                    </a:p>
                    <a:p>
                      <a:pPr marL="108000" indent="-457200">
                        <a:lnSpc>
                          <a:spcPct val="100000"/>
                        </a:lnSpc>
                      </a:pPr>
                      <a:r>
                        <a:rPr kumimoji="1" lang="ja-JP" altLang="en-US" sz="1400" u="none" dirty="0" smtClean="0"/>
                        <a:t>・都市インフラ等の需要の変化、老朽化</a:t>
                      </a:r>
                    </a:p>
                    <a:p>
                      <a:pPr marL="108000" indent="-457200">
                        <a:lnSpc>
                          <a:spcPct val="100000"/>
                        </a:lnSpc>
                      </a:pPr>
                      <a:r>
                        <a:rPr kumimoji="1" lang="ja-JP" altLang="en-US" sz="1400" u="none" dirty="0" smtClean="0"/>
                        <a:t>・住宅需給のミスマッチ、空家・空地の増加</a:t>
                      </a:r>
                      <a:endParaRPr kumimoji="1" lang="en-US" altLang="ja-JP" sz="1400" u="none" dirty="0" smtClean="0"/>
                    </a:p>
                    <a:p>
                      <a:pPr marL="108000" indent="-457200">
                        <a:lnSpc>
                          <a:spcPct val="100000"/>
                        </a:lnSpc>
                      </a:pPr>
                      <a:r>
                        <a:rPr kumimoji="1" lang="ja-JP" altLang="en-US" sz="1400" u="none" dirty="0" smtClean="0"/>
                        <a:t>・担い手減少による農地・森林の荒廃の進展</a:t>
                      </a:r>
                      <a:endParaRPr kumimoji="1" lang="en-US" altLang="ja-JP" sz="1400" u="none" dirty="0" smtClean="0"/>
                    </a:p>
                    <a:p>
                      <a:pPr marL="108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400" u="none" dirty="0" smtClean="0"/>
                        <a:t>・都市機能の計画的な集積の必要性の高まり　等</a:t>
                      </a:r>
                    </a:p>
                    <a:p>
                      <a:pPr>
                        <a:lnSpc>
                          <a:spcPct val="100000"/>
                        </a:lnSpc>
                      </a:pPr>
                      <a:endParaRPr kumimoji="1" lang="ja-JP" altLang="en-US" sz="1600" u="none"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232395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24</a:t>
            </a:fld>
            <a:endParaRPr lang="ja-JP" altLang="en-US" dirty="0">
              <a:solidFill>
                <a:prstClr val="black"/>
              </a:solidFill>
            </a:endParaRPr>
          </a:p>
        </p:txBody>
      </p:sp>
      <p:sp>
        <p:nvSpPr>
          <p:cNvPr id="4" name="テキスト ボックス 3"/>
          <p:cNvSpPr txBox="1"/>
          <p:nvPr/>
        </p:nvSpPr>
        <p:spPr>
          <a:xfrm>
            <a:off x="735772" y="1453331"/>
            <a:ext cx="8344828"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４．基本的な視点・取組みの方向性・人口の将来展望</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51730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25</a:t>
            </a:fld>
            <a:endParaRPr lang="ja-JP" altLang="en-US" dirty="0">
              <a:solidFill>
                <a:prstClr val="black"/>
              </a:solidFill>
            </a:endParaRPr>
          </a:p>
        </p:txBody>
      </p:sp>
      <p:sp>
        <p:nvSpPr>
          <p:cNvPr id="5" name="正方形/長方形 4"/>
          <p:cNvSpPr/>
          <p:nvPr/>
        </p:nvSpPr>
        <p:spPr>
          <a:xfrm>
            <a:off x="107504" y="548680"/>
            <a:ext cx="8973096" cy="6494085"/>
          </a:xfrm>
          <a:prstGeom prst="rect">
            <a:avLst/>
          </a:prstGeom>
        </p:spPr>
        <p:txBody>
          <a:bodyPr wrap="square">
            <a:spAutoFit/>
          </a:bodyPr>
          <a:lstStyle/>
          <a:p>
            <a:r>
              <a:rPr lang="ja-JP" altLang="en-US" sz="1600" b="1" dirty="0" smtClean="0"/>
              <a:t>■　基本的な視点</a:t>
            </a:r>
            <a:endParaRPr lang="ja-JP" altLang="ja-JP" sz="1600" dirty="0" smtClean="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我が国</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の人口構造は、数の面でも構成の面でも将来にわたって大きく変化することが予測されます。特に、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大阪は都市部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で最も早く人口減少を迎えるとともに、高齢者人口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2010(H22)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年からの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年間で</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４</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196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）と全国を大きく上回るスピードで高齢化が進む見込みです。</a:t>
            </a: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人口減少・</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超高齢社会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においては、高齢化による生活不安の増大、生産年齢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減少による経済成長ヘの悪影響、人口減少・世帯数の減少による空き家・空き地の増加など、府民の生活や経済、都市構造などにおいて、様々な「負の影響」が指摘されています。これらの変化に対して、何も対策を講じず、人口増加期の制度や仕組み、そして一人ひとりの考え方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ライフスタイルを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改めなければ、行政サービスの低下や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コミュニティの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弱体化による地域力の低下、医療や介護、生活保護等の社会保障の需要増大、そしてそれに伴う負担の増加など、現在から将来にかけて厳しい未来が到来するおそれがあります。</a:t>
            </a: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しかし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、景気や災害などと異なり、人口の変化は長期にわたって一定の傾向を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予測でき、また、対策を講じる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ことが可能です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。人口減少・超高齢社会の到来を、「変革のチャンス」と捉え、改革に取り組むことが求められます。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具体的に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は、将来に向けて出生率の向上をめざし、人口構造を変えていく取組みと、直面する「人口減少・超高齢社会」においても、持続可能な社会システムを構築する取組みをバランスよく行うことが必要です。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また、東京一極集中の是正をめざし、大阪が有する都市としての経済機能・都市魅力等を強化することにより、昼間・交流人口の増加を図ることも重要です。</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減少・超高齢社会に向けた基本</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な視点</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今後本格的に到来が予想される「人口減少・超高齢社会」においても、持続的発展を実現するために、次の基本的な視点のもとに取組みを進めていきます。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出生率を向上させることにより人口減少に歯止めをかけ、将来的に人口構造そのものを変えていく。</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今後の人口減少・超高齢社会に的確に対応するため、若者・女性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高齢者・</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者などすべての人が活躍できる効率的かつ効果的な社会システムを構築する。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288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都市としての経済機能や魅力を高め、活気あふれる「大阪」を実現する。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４．基本的な視点・取組みの方向性・人口の将来展望</a:t>
            </a:r>
          </a:p>
        </p:txBody>
      </p:sp>
    </p:spTree>
    <p:extLst>
      <p:ext uri="{BB962C8B-B14F-4D97-AF65-F5344CB8AC3E}">
        <p14:creationId xmlns:p14="http://schemas.microsoft.com/office/powerpoint/2010/main" val="2653684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26</a:t>
            </a:fld>
            <a:endParaRPr lang="ja-JP" altLang="en-US" dirty="0">
              <a:solidFill>
                <a:prstClr val="black"/>
              </a:solidFill>
            </a:endParaRPr>
          </a:p>
        </p:txBody>
      </p:sp>
      <p:sp>
        <p:nvSpPr>
          <p:cNvPr id="5" name="正方形/長方形 4"/>
          <p:cNvSpPr/>
          <p:nvPr/>
        </p:nvSpPr>
        <p:spPr>
          <a:xfrm>
            <a:off x="107504" y="706413"/>
            <a:ext cx="8856984" cy="5509200"/>
          </a:xfrm>
          <a:prstGeom prst="rect">
            <a:avLst/>
          </a:prstGeom>
        </p:spPr>
        <p:txBody>
          <a:bodyPr wrap="square">
            <a:spAutoFit/>
          </a:bodyPr>
          <a:lstStyle/>
          <a:p>
            <a:r>
              <a:rPr lang="ja-JP" altLang="en-US" sz="1600" b="1" dirty="0" smtClean="0"/>
              <a:t>■　取組みの方向性</a:t>
            </a:r>
            <a:endParaRPr lang="ja-JP" altLang="ja-JP" sz="1600" dirty="0" smtClean="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基本的な視点を踏まえ、以下の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柱で取組みを進めます。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具体的な方向性の内容については、大阪府まち・ひと・しごと創生総合戦略において、記載します。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４．基本的な視点・取組みの方向性・人口の将来展望</a:t>
            </a:r>
          </a:p>
        </p:txBody>
      </p:sp>
      <p:grpSp>
        <p:nvGrpSpPr>
          <p:cNvPr id="15" name="グループ化 14"/>
          <p:cNvGrpSpPr/>
          <p:nvPr/>
        </p:nvGrpSpPr>
        <p:grpSpPr>
          <a:xfrm>
            <a:off x="2128366" y="1700808"/>
            <a:ext cx="4959697" cy="3472873"/>
            <a:chOff x="2128366" y="1916832"/>
            <a:chExt cx="4959697" cy="3472873"/>
          </a:xfrm>
        </p:grpSpPr>
        <p:sp>
          <p:nvSpPr>
            <p:cNvPr id="8" name="円/楕円 7"/>
            <p:cNvSpPr/>
            <p:nvPr/>
          </p:nvSpPr>
          <p:spPr>
            <a:xfrm>
              <a:off x="2128366" y="1916832"/>
              <a:ext cx="2592288" cy="19442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①　</a:t>
              </a:r>
              <a:r>
                <a:rPr lang="ja-JP" altLang="en-US" sz="2000" dirty="0" smtClean="0"/>
                <a:t>若者が活躍でき、子育て安心の都市「大阪」の実現</a:t>
              </a:r>
              <a:endParaRPr lang="ja-JP" altLang="en-US" sz="2000" dirty="0"/>
            </a:p>
          </p:txBody>
        </p:sp>
        <p:sp>
          <p:nvSpPr>
            <p:cNvPr id="10" name="円/楕円 9"/>
            <p:cNvSpPr/>
            <p:nvPr/>
          </p:nvSpPr>
          <p:spPr>
            <a:xfrm>
              <a:off x="3420430" y="3445489"/>
              <a:ext cx="2448272" cy="194421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③　東西二極の一極としての社会経済構造の</a:t>
              </a:r>
              <a:r>
                <a:rPr lang="ja-JP" altLang="en-US" sz="2000" dirty="0" smtClean="0"/>
                <a:t>構築</a:t>
              </a:r>
              <a:endParaRPr lang="ja-JP" altLang="en-US" sz="2000" dirty="0"/>
            </a:p>
          </p:txBody>
        </p:sp>
        <p:sp>
          <p:nvSpPr>
            <p:cNvPr id="11" name="円/楕円 10"/>
            <p:cNvSpPr/>
            <p:nvPr/>
          </p:nvSpPr>
          <p:spPr>
            <a:xfrm>
              <a:off x="4567783" y="1927825"/>
              <a:ext cx="2520280" cy="1944216"/>
            </a:xfrm>
            <a:prstGeom prst="ellipse">
              <a:avLst/>
            </a:prstGeom>
            <a:solidFill>
              <a:srgbClr val="04D3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t>②　人口減少・超高齢社会でも持続可能な</a:t>
              </a:r>
              <a:r>
                <a:rPr lang="ja-JP" altLang="en-US" sz="2000" dirty="0" smtClean="0"/>
                <a:t>地域づくり</a:t>
              </a:r>
              <a:endParaRPr lang="ja-JP" altLang="en-US" sz="2000" dirty="0"/>
            </a:p>
          </p:txBody>
        </p:sp>
      </p:grpSp>
    </p:spTree>
    <p:extLst>
      <p:ext uri="{BB962C8B-B14F-4D97-AF65-F5344CB8AC3E}">
        <p14:creationId xmlns:p14="http://schemas.microsoft.com/office/powerpoint/2010/main" val="4264220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6948264" y="1880828"/>
            <a:ext cx="2106918" cy="4284476"/>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rtlCol="0" anchor="t" anchorCtr="0"/>
          <a:lstStyle/>
          <a:p>
            <a:endParaRPr lang="en-US" altLang="ja-JP" sz="1050" b="1" u="sng" dirty="0" smtClean="0">
              <a:solidFill>
                <a:srgbClr val="FF9933"/>
              </a:solidFill>
              <a:latin typeface="+mn-ea"/>
            </a:endParaRPr>
          </a:p>
          <a:p>
            <a:endParaRPr lang="en-US" altLang="ja-JP" sz="1050" b="1" u="sng" dirty="0" smtClean="0">
              <a:solidFill>
                <a:srgbClr val="FF9933"/>
              </a:solidFill>
              <a:latin typeface="+mn-ea"/>
            </a:endParaRPr>
          </a:p>
          <a:p>
            <a:endParaRPr lang="en-US" altLang="ja-JP" sz="1050" b="1" u="sng" dirty="0">
              <a:solidFill>
                <a:srgbClr val="FF9933"/>
              </a:solidFill>
              <a:latin typeface="+mn-ea"/>
            </a:endParaRPr>
          </a:p>
          <a:p>
            <a:endParaRPr lang="en-US" altLang="ja-JP" sz="1050" b="1" u="sng" dirty="0" smtClean="0">
              <a:solidFill>
                <a:srgbClr val="FF9933"/>
              </a:solidFill>
              <a:latin typeface="+mn-ea"/>
            </a:endParaRPr>
          </a:p>
          <a:p>
            <a:endParaRPr lang="en-US" altLang="ja-JP" sz="1050" b="1" u="sng" dirty="0" smtClean="0">
              <a:solidFill>
                <a:srgbClr val="FF9933"/>
              </a:solidFill>
              <a:latin typeface="+mn-ea"/>
            </a:endParaRPr>
          </a:p>
          <a:p>
            <a:endParaRPr lang="en-US" altLang="ja-JP" sz="1050" b="1" u="sng" dirty="0" smtClean="0">
              <a:solidFill>
                <a:srgbClr val="FF9933"/>
              </a:solidFill>
              <a:latin typeface="+mn-ea"/>
            </a:endParaRPr>
          </a:p>
          <a:p>
            <a:endParaRPr lang="en-US" altLang="ja-JP" sz="1050" b="1" u="sng" dirty="0" smtClean="0">
              <a:solidFill>
                <a:srgbClr val="FF9933"/>
              </a:solidFill>
              <a:latin typeface="+mn-ea"/>
            </a:endParaRPr>
          </a:p>
          <a:p>
            <a:endParaRPr lang="en-US" altLang="ja-JP" sz="1050" b="1" u="sng" dirty="0" smtClean="0">
              <a:solidFill>
                <a:srgbClr val="FF9933"/>
              </a:solidFill>
              <a:latin typeface="+mn-ea"/>
            </a:endParaRPr>
          </a:p>
          <a:p>
            <a:r>
              <a:rPr lang="ja-JP" altLang="en-US" sz="1050" b="1" u="sng" dirty="0" smtClean="0">
                <a:solidFill>
                  <a:srgbClr val="FF9933"/>
                </a:solidFill>
                <a:latin typeface="+mn-ea"/>
              </a:rPr>
              <a:t>○</a:t>
            </a:r>
            <a:r>
              <a:rPr lang="ja-JP" altLang="en-US" sz="1050" b="1" u="sng" dirty="0">
                <a:solidFill>
                  <a:srgbClr val="FF9933"/>
                </a:solidFill>
                <a:latin typeface="+mn-ea"/>
              </a:rPr>
              <a:t>産業集積や都市魅力の</a:t>
            </a:r>
            <a:r>
              <a:rPr lang="ja-JP" altLang="en-US" sz="1050" b="1" u="sng" dirty="0" smtClean="0">
                <a:solidFill>
                  <a:srgbClr val="FF9933"/>
                </a:solidFill>
                <a:latin typeface="+mn-ea"/>
              </a:rPr>
              <a:t>向上</a:t>
            </a:r>
            <a:endParaRPr lang="en-US" altLang="ja-JP" sz="1050" b="1" u="sng" dirty="0" smtClean="0">
              <a:solidFill>
                <a:srgbClr val="FF9933"/>
              </a:solidFill>
              <a:latin typeface="+mn-ea"/>
            </a:endParaRPr>
          </a:p>
          <a:p>
            <a:endParaRPr lang="en-US" altLang="ja-JP" sz="1050" dirty="0">
              <a:latin typeface="+mn-ea"/>
            </a:endParaRPr>
          </a:p>
          <a:p>
            <a:pPr algn="ctr"/>
            <a:r>
              <a:rPr lang="ja-JP" altLang="en-US" sz="1400" dirty="0" smtClean="0"/>
              <a:t>昼間人口</a:t>
            </a:r>
            <a:r>
              <a:rPr lang="ja-JP" altLang="en-US" sz="1400" dirty="0"/>
              <a:t>、</a:t>
            </a:r>
            <a:r>
              <a:rPr lang="ja-JP" altLang="en-US" sz="1400" dirty="0" smtClean="0"/>
              <a:t>インバウンドの</a:t>
            </a:r>
            <a:r>
              <a:rPr lang="ja-JP" altLang="en-US" sz="1400" dirty="0"/>
              <a:t>増加に</a:t>
            </a:r>
            <a:r>
              <a:rPr lang="ja-JP" altLang="en-US" sz="1400" dirty="0" smtClean="0"/>
              <a:t>よる交流</a:t>
            </a:r>
            <a:r>
              <a:rPr lang="ja-JP" altLang="en-US" sz="1400" dirty="0"/>
              <a:t>人口の増加が期待されます。</a:t>
            </a:r>
          </a:p>
        </p:txBody>
      </p:sp>
      <p:sp>
        <p:nvSpPr>
          <p:cNvPr id="28" name="台形 27"/>
          <p:cNvSpPr/>
          <p:nvPr/>
        </p:nvSpPr>
        <p:spPr>
          <a:xfrm>
            <a:off x="179512" y="1333310"/>
            <a:ext cx="6696744" cy="5306164"/>
          </a:xfrm>
          <a:prstGeom prst="trapezoid">
            <a:avLst>
              <a:gd name="adj" fmla="val 0"/>
            </a:avLst>
          </a:prstGeom>
          <a:gradFill flip="none" rotWithShape="1">
            <a:gsLst>
              <a:gs pos="0">
                <a:srgbClr val="03D4A8">
                  <a:lumMod val="19000"/>
                  <a:lumOff val="81000"/>
                  <a:alpha val="85000"/>
                </a:srgbClr>
              </a:gs>
              <a:gs pos="25000">
                <a:srgbClr val="21D6E0"/>
              </a:gs>
              <a:gs pos="75000">
                <a:srgbClr val="0087E6"/>
              </a:gs>
              <a:gs pos="100000">
                <a:srgbClr val="005CB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107504" y="706413"/>
            <a:ext cx="9036496" cy="584775"/>
          </a:xfrm>
          <a:prstGeom prst="rect">
            <a:avLst/>
          </a:prstGeom>
        </p:spPr>
        <p:txBody>
          <a:bodyPr wrap="square">
            <a:spAutoFit/>
          </a:bodyPr>
          <a:lstStyle/>
          <a:p>
            <a:r>
              <a:rPr lang="ja-JP" altLang="en-US" sz="1600" b="1" dirty="0" smtClean="0"/>
              <a:t>■　人口の将来展望</a:t>
            </a:r>
            <a:endParaRPr lang="ja-JP" altLang="ja-JP" sz="1600" dirty="0" smtClean="0"/>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柱で取り組み</a:t>
            </a:r>
            <a:r>
              <a:rPr lang="ja-JP" altLang="en-US" sz="1600" smtClean="0">
                <a:latin typeface="Meiryo UI" panose="020B0604030504040204" pitchFamily="50" charset="-128"/>
                <a:ea typeface="Meiryo UI" panose="020B0604030504040204" pitchFamily="50" charset="-128"/>
                <a:cs typeface="Meiryo UI" panose="020B0604030504040204" pitchFamily="50" charset="-128"/>
              </a:rPr>
              <a:t>を進めることにより、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以下の将来人口を展望します。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４．基本的な視点・取組みの方向性・人口の将来展望</a:t>
            </a:r>
          </a:p>
        </p:txBody>
      </p:sp>
      <p:sp>
        <p:nvSpPr>
          <p:cNvPr id="7" name="正方形/長方形 6"/>
          <p:cNvSpPr/>
          <p:nvPr/>
        </p:nvSpPr>
        <p:spPr>
          <a:xfrm>
            <a:off x="179512" y="1354387"/>
            <a:ext cx="3474720" cy="23761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1050" b="1" u="sng" kern="100" dirty="0">
                <a:solidFill>
                  <a:schemeClr val="tx1">
                    <a:lumMod val="95000"/>
                    <a:lumOff val="5000"/>
                  </a:schemeClr>
                </a:solidFill>
                <a:effectLst/>
                <a:ea typeface="メイリオ"/>
                <a:cs typeface="Times New Roman"/>
              </a:rPr>
              <a:t>○若い世代の就労・出産・子育ての希望が実現したら</a:t>
            </a:r>
            <a:endParaRPr lang="ja-JP" sz="1050" kern="100" dirty="0">
              <a:solidFill>
                <a:schemeClr val="tx1">
                  <a:lumMod val="95000"/>
                  <a:lumOff val="5000"/>
                </a:schemeClr>
              </a:solidFill>
              <a:effectLst/>
              <a:ea typeface="ＭＳ 明朝"/>
              <a:cs typeface="Times New Roman"/>
            </a:endParaRPr>
          </a:p>
          <a:p>
            <a:pPr marL="127000" indent="-127000" algn="just">
              <a:lnSpc>
                <a:spcPts val="1600"/>
              </a:lnSpc>
              <a:spcAft>
                <a:spcPts val="0"/>
              </a:spcAft>
            </a:pPr>
            <a:r>
              <a:rPr lang="ja-JP" sz="1000" b="1" kern="100" dirty="0">
                <a:effectLst/>
                <a:ea typeface="メイリオ"/>
                <a:cs typeface="Times New Roman"/>
              </a:rPr>
              <a:t>☞</a:t>
            </a:r>
            <a:r>
              <a:rPr lang="ja-JP" sz="1000" kern="100" dirty="0">
                <a:effectLst/>
                <a:ea typeface="メイリオ"/>
                <a:cs typeface="Times New Roman"/>
              </a:rPr>
              <a:t>出生率が、</a:t>
            </a:r>
            <a:r>
              <a:rPr lang="en-US" sz="1000" kern="100" dirty="0">
                <a:solidFill>
                  <a:srgbClr val="000000"/>
                </a:solidFill>
                <a:effectLst/>
                <a:ea typeface="メイリオ"/>
                <a:cs typeface="Times New Roman"/>
              </a:rPr>
              <a:t>2020</a:t>
            </a:r>
            <a:r>
              <a:rPr lang="ja-JP" sz="1000" kern="100" dirty="0">
                <a:solidFill>
                  <a:srgbClr val="000000"/>
                </a:solidFill>
                <a:effectLst/>
                <a:ea typeface="メイリオ"/>
                <a:cs typeface="Times New Roman"/>
              </a:rPr>
              <a:t>年に</a:t>
            </a:r>
            <a:r>
              <a:rPr lang="en-US" sz="1000" kern="100" dirty="0">
                <a:solidFill>
                  <a:srgbClr val="000000"/>
                </a:solidFill>
                <a:effectLst/>
                <a:ea typeface="メイリオ"/>
                <a:cs typeface="Times New Roman"/>
              </a:rPr>
              <a:t>1.6</a:t>
            </a:r>
            <a:r>
              <a:rPr lang="ja-JP" sz="1000" kern="100" dirty="0">
                <a:solidFill>
                  <a:srgbClr val="000000"/>
                </a:solidFill>
                <a:effectLst/>
                <a:ea typeface="メイリオ"/>
                <a:cs typeface="Times New Roman"/>
              </a:rPr>
              <a:t>程度、</a:t>
            </a:r>
            <a:r>
              <a:rPr lang="en-US" sz="1000" kern="100" dirty="0">
                <a:solidFill>
                  <a:srgbClr val="000000"/>
                </a:solidFill>
                <a:effectLst/>
                <a:ea typeface="メイリオ"/>
                <a:cs typeface="Times New Roman"/>
              </a:rPr>
              <a:t>2030</a:t>
            </a:r>
            <a:r>
              <a:rPr lang="ja-JP" sz="1000" kern="100" dirty="0">
                <a:solidFill>
                  <a:srgbClr val="000000"/>
                </a:solidFill>
                <a:effectLst/>
                <a:ea typeface="メイリオ"/>
                <a:cs typeface="Times New Roman"/>
              </a:rPr>
              <a:t>年に</a:t>
            </a:r>
            <a:r>
              <a:rPr lang="en-US" sz="1000" kern="100" dirty="0">
                <a:solidFill>
                  <a:srgbClr val="000000"/>
                </a:solidFill>
                <a:effectLst/>
                <a:ea typeface="メイリオ"/>
                <a:cs typeface="Times New Roman"/>
              </a:rPr>
              <a:t>1.8</a:t>
            </a:r>
            <a:r>
              <a:rPr lang="ja-JP" sz="1000" kern="100" dirty="0">
                <a:solidFill>
                  <a:srgbClr val="000000"/>
                </a:solidFill>
                <a:effectLst/>
                <a:ea typeface="メイリオ"/>
                <a:cs typeface="Times New Roman"/>
              </a:rPr>
              <a:t>程度、</a:t>
            </a:r>
            <a:endParaRPr lang="ja-JP" sz="1050" kern="100" dirty="0">
              <a:effectLst/>
              <a:ea typeface="ＭＳ 明朝"/>
              <a:cs typeface="Times New Roman"/>
            </a:endParaRPr>
          </a:p>
          <a:p>
            <a:pPr marL="133350" algn="just">
              <a:lnSpc>
                <a:spcPts val="1600"/>
              </a:lnSpc>
              <a:spcAft>
                <a:spcPts val="0"/>
              </a:spcAft>
            </a:pPr>
            <a:r>
              <a:rPr lang="en-US" sz="1000" kern="100" dirty="0">
                <a:solidFill>
                  <a:srgbClr val="000000"/>
                </a:solidFill>
                <a:effectLst/>
                <a:latin typeface="メイリオ"/>
                <a:ea typeface="ＭＳ 明朝"/>
                <a:cs typeface="Times New Roman"/>
              </a:rPr>
              <a:t>2040</a:t>
            </a:r>
            <a:r>
              <a:rPr lang="ja-JP" sz="1000" kern="100" dirty="0">
                <a:solidFill>
                  <a:srgbClr val="000000"/>
                </a:solidFill>
                <a:effectLst/>
                <a:ea typeface="メイリオ"/>
                <a:cs typeface="Times New Roman"/>
              </a:rPr>
              <a:t>年に</a:t>
            </a:r>
            <a:r>
              <a:rPr lang="en-US" sz="1000" kern="100" dirty="0">
                <a:solidFill>
                  <a:srgbClr val="000000"/>
                </a:solidFill>
                <a:effectLst/>
                <a:ea typeface="メイリオ"/>
                <a:cs typeface="Times New Roman"/>
              </a:rPr>
              <a:t>2.07</a:t>
            </a:r>
            <a:r>
              <a:rPr lang="ja-JP" sz="1000" kern="100" dirty="0">
                <a:solidFill>
                  <a:srgbClr val="000000"/>
                </a:solidFill>
                <a:effectLst/>
                <a:ea typeface="メイリオ"/>
                <a:cs typeface="Times New Roman"/>
              </a:rPr>
              <a:t>と想定</a:t>
            </a:r>
            <a:endParaRPr lang="ja-JP" sz="1050" kern="100" dirty="0">
              <a:effectLst/>
              <a:ea typeface="ＭＳ 明朝"/>
              <a:cs typeface="Times New Roman"/>
            </a:endParaRPr>
          </a:p>
          <a:p>
            <a:pPr algn="just">
              <a:lnSpc>
                <a:spcPts val="1600"/>
              </a:lnSpc>
              <a:spcAft>
                <a:spcPts val="0"/>
              </a:spcAft>
            </a:pPr>
            <a:r>
              <a:rPr lang="en-US" sz="1000" b="1" kern="100" dirty="0">
                <a:effectLst/>
                <a:latin typeface="メイリオ"/>
                <a:ea typeface="ＭＳ 明朝"/>
                <a:cs typeface="Times New Roman"/>
              </a:rPr>
              <a:t> </a:t>
            </a:r>
            <a:endParaRPr lang="ja-JP" sz="1050" kern="100" dirty="0">
              <a:effectLst/>
              <a:ea typeface="ＭＳ 明朝"/>
              <a:cs typeface="Times New Roman"/>
            </a:endParaRPr>
          </a:p>
          <a:p>
            <a:pPr algn="ctr">
              <a:spcAft>
                <a:spcPts val="0"/>
              </a:spcAft>
            </a:pPr>
            <a:r>
              <a:rPr lang="en-US" sz="1050" kern="100" dirty="0">
                <a:effectLst/>
                <a:ea typeface="ＭＳ 明朝"/>
                <a:cs typeface="Times New Roman"/>
              </a:rPr>
              <a:t> </a:t>
            </a:r>
            <a:endParaRPr lang="ja-JP" sz="1050" kern="100" dirty="0">
              <a:effectLst/>
              <a:ea typeface="ＭＳ 明朝"/>
              <a:cs typeface="Times New Roman"/>
            </a:endParaRPr>
          </a:p>
        </p:txBody>
      </p:sp>
      <p:sp>
        <p:nvSpPr>
          <p:cNvPr id="9" name="正方形/長方形 8"/>
          <p:cNvSpPr/>
          <p:nvPr/>
        </p:nvSpPr>
        <p:spPr>
          <a:xfrm>
            <a:off x="3635896" y="1354387"/>
            <a:ext cx="3009900" cy="2376170"/>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1050" b="1" u="sng" kern="100" dirty="0">
                <a:solidFill>
                  <a:schemeClr val="tx1">
                    <a:lumMod val="95000"/>
                    <a:lumOff val="5000"/>
                  </a:schemeClr>
                </a:solidFill>
                <a:effectLst/>
                <a:latin typeface="Century"/>
                <a:ea typeface="メイリオ"/>
                <a:cs typeface="Times New Roman"/>
              </a:rPr>
              <a:t>○</a:t>
            </a:r>
            <a:r>
              <a:rPr lang="ja-JP" sz="1050" b="1" u="sng" kern="100" dirty="0" smtClean="0">
                <a:solidFill>
                  <a:schemeClr val="tx1">
                    <a:lumMod val="95000"/>
                    <a:lumOff val="5000"/>
                  </a:schemeClr>
                </a:solidFill>
                <a:effectLst/>
                <a:latin typeface="Century"/>
                <a:ea typeface="メイリオ"/>
                <a:cs typeface="Times New Roman"/>
              </a:rPr>
              <a:t>東京</a:t>
            </a:r>
            <a:r>
              <a:rPr lang="ja-JP" altLang="en-US" sz="1050" b="1" u="sng" kern="100" dirty="0" smtClean="0">
                <a:solidFill>
                  <a:schemeClr val="tx1">
                    <a:lumMod val="95000"/>
                    <a:lumOff val="5000"/>
                  </a:schemeClr>
                </a:solidFill>
                <a:effectLst/>
                <a:latin typeface="Century"/>
                <a:ea typeface="メイリオ"/>
                <a:cs typeface="Times New Roman"/>
              </a:rPr>
              <a:t>圏</a:t>
            </a:r>
            <a:r>
              <a:rPr lang="ja-JP" sz="1050" b="1" u="sng" kern="100" dirty="0" smtClean="0">
                <a:solidFill>
                  <a:schemeClr val="tx1">
                    <a:lumMod val="95000"/>
                    <a:lumOff val="5000"/>
                  </a:schemeClr>
                </a:solidFill>
                <a:effectLst/>
                <a:latin typeface="Century"/>
                <a:ea typeface="メイリオ"/>
                <a:cs typeface="Times New Roman"/>
              </a:rPr>
              <a:t>へ</a:t>
            </a:r>
            <a:r>
              <a:rPr lang="ja-JP" sz="1050" b="1" u="sng" kern="100" dirty="0">
                <a:solidFill>
                  <a:schemeClr val="tx1">
                    <a:lumMod val="95000"/>
                    <a:lumOff val="5000"/>
                  </a:schemeClr>
                </a:solidFill>
                <a:effectLst/>
                <a:latin typeface="Century"/>
                <a:ea typeface="メイリオ"/>
                <a:cs typeface="Times New Roman"/>
              </a:rPr>
              <a:t>の一極集中を是正したら</a:t>
            </a:r>
            <a:endParaRPr lang="ja-JP" sz="1050" kern="100" dirty="0">
              <a:solidFill>
                <a:schemeClr val="tx1">
                  <a:lumMod val="95000"/>
                  <a:lumOff val="5000"/>
                </a:schemeClr>
              </a:solidFill>
              <a:effectLst/>
              <a:latin typeface="Century"/>
              <a:ea typeface="ＭＳ 明朝"/>
              <a:cs typeface="Times New Roman"/>
            </a:endParaRPr>
          </a:p>
          <a:p>
            <a:pPr algn="just">
              <a:lnSpc>
                <a:spcPts val="1600"/>
              </a:lnSpc>
              <a:spcAft>
                <a:spcPts val="0"/>
              </a:spcAft>
            </a:pPr>
            <a:r>
              <a:rPr lang="ja-JP" sz="1000" b="1" kern="100" dirty="0">
                <a:effectLst/>
                <a:latin typeface="Century"/>
                <a:ea typeface="メイリオ"/>
                <a:cs typeface="Times New Roman"/>
              </a:rPr>
              <a:t>☞</a:t>
            </a:r>
            <a:r>
              <a:rPr lang="ja-JP" sz="1000" kern="100" dirty="0" smtClean="0">
                <a:solidFill>
                  <a:srgbClr val="000000"/>
                </a:solidFill>
                <a:effectLst/>
                <a:latin typeface="Century"/>
                <a:ea typeface="メイリオ"/>
                <a:cs typeface="Times New Roman"/>
              </a:rPr>
              <a:t>東京</a:t>
            </a:r>
            <a:r>
              <a:rPr lang="ja-JP" altLang="en-US" sz="1000" kern="100" dirty="0" smtClean="0">
                <a:solidFill>
                  <a:srgbClr val="000000"/>
                </a:solidFill>
                <a:effectLst/>
                <a:latin typeface="Century"/>
                <a:ea typeface="メイリオ"/>
                <a:cs typeface="Times New Roman"/>
              </a:rPr>
              <a:t>圏</a:t>
            </a:r>
            <a:r>
              <a:rPr lang="ja-JP" sz="1000" kern="100" dirty="0" smtClean="0">
                <a:solidFill>
                  <a:srgbClr val="000000"/>
                </a:solidFill>
                <a:effectLst/>
                <a:latin typeface="Century"/>
                <a:ea typeface="メイリオ"/>
                <a:cs typeface="Times New Roman"/>
              </a:rPr>
              <a:t>へ</a:t>
            </a:r>
            <a:r>
              <a:rPr lang="ja-JP" sz="1000" kern="100" dirty="0">
                <a:solidFill>
                  <a:srgbClr val="000000"/>
                </a:solidFill>
                <a:effectLst/>
                <a:latin typeface="Century"/>
                <a:ea typeface="メイリオ"/>
                <a:cs typeface="Times New Roman"/>
              </a:rPr>
              <a:t>の転出超過数がゼロに</a:t>
            </a:r>
            <a:r>
              <a:rPr lang="ja-JP" sz="1000" kern="100" dirty="0" smtClean="0">
                <a:solidFill>
                  <a:srgbClr val="000000"/>
                </a:solidFill>
                <a:effectLst/>
                <a:latin typeface="Century"/>
                <a:ea typeface="メイリオ"/>
                <a:cs typeface="Times New Roman"/>
              </a:rPr>
              <a:t>なる</a:t>
            </a:r>
            <a:endParaRPr lang="ja-JP" sz="1050" kern="100" dirty="0">
              <a:effectLst/>
              <a:latin typeface="Century"/>
              <a:ea typeface="ＭＳ 明朝"/>
              <a:cs typeface="Times New Roman"/>
            </a:endParaRPr>
          </a:p>
          <a:p>
            <a:pPr algn="just">
              <a:lnSpc>
                <a:spcPts val="1600"/>
              </a:lnSpc>
              <a:spcAft>
                <a:spcPts val="0"/>
              </a:spcAft>
            </a:pPr>
            <a:r>
              <a:rPr lang="en-US" sz="1000" b="1" kern="100" dirty="0">
                <a:effectLst/>
                <a:latin typeface="メイリオ"/>
                <a:ea typeface="ＭＳ 明朝"/>
                <a:cs typeface="Times New Roman"/>
              </a:rPr>
              <a:t> </a:t>
            </a:r>
            <a:endParaRPr lang="ja-JP" sz="1050" kern="100" dirty="0">
              <a:effectLst/>
              <a:latin typeface="Century"/>
              <a:ea typeface="ＭＳ 明朝"/>
              <a:cs typeface="Times New Roman"/>
            </a:endParaRPr>
          </a:p>
        </p:txBody>
      </p:sp>
      <p:sp>
        <p:nvSpPr>
          <p:cNvPr id="11" name="正方形/長方形 10"/>
          <p:cNvSpPr/>
          <p:nvPr/>
        </p:nvSpPr>
        <p:spPr>
          <a:xfrm>
            <a:off x="179512" y="4473163"/>
            <a:ext cx="2304256" cy="1188085"/>
          </a:xfrm>
          <a:prstGeom prst="rect">
            <a:avLst/>
          </a:prstGeom>
          <a:noFill/>
          <a:ln w="25400" cap="flat" cmpd="sng" algn="ctr">
            <a:noFill/>
            <a:prstDash val="solid"/>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1050" b="1" u="sng" kern="100" dirty="0">
                <a:solidFill>
                  <a:schemeClr val="tx1">
                    <a:lumMod val="95000"/>
                    <a:lumOff val="5000"/>
                  </a:schemeClr>
                </a:solidFill>
                <a:effectLst/>
                <a:latin typeface="Century"/>
                <a:ea typeface="メイリオ"/>
                <a:cs typeface="Times New Roman"/>
              </a:rPr>
              <a:t>○人口減少に歯止めがかかれば</a:t>
            </a:r>
            <a:endParaRPr lang="ja-JP" sz="1050" kern="100" dirty="0">
              <a:solidFill>
                <a:schemeClr val="tx1">
                  <a:lumMod val="95000"/>
                  <a:lumOff val="5000"/>
                </a:schemeClr>
              </a:solidFill>
              <a:effectLst/>
              <a:latin typeface="Century"/>
              <a:ea typeface="ＭＳ 明朝"/>
              <a:cs typeface="Times New Roman"/>
            </a:endParaRPr>
          </a:p>
          <a:p>
            <a:pPr algn="just">
              <a:lnSpc>
                <a:spcPts val="1600"/>
              </a:lnSpc>
              <a:spcAft>
                <a:spcPts val="0"/>
              </a:spcAft>
            </a:pPr>
            <a:r>
              <a:rPr lang="ja-JP" sz="1000" b="1" kern="100" dirty="0">
                <a:effectLst/>
                <a:latin typeface="Century"/>
                <a:ea typeface="メイリオ"/>
                <a:cs typeface="Times New Roman"/>
              </a:rPr>
              <a:t>☞</a:t>
            </a:r>
            <a:r>
              <a:rPr lang="ja-JP" sz="1000" kern="100" dirty="0">
                <a:effectLst/>
                <a:latin typeface="Century"/>
                <a:ea typeface="メイリオ"/>
                <a:cs typeface="Times New Roman"/>
              </a:rPr>
              <a:t>社会増減・自然増減とも</a:t>
            </a:r>
            <a:r>
              <a:rPr lang="ja-JP" sz="1000" kern="100" dirty="0" smtClean="0">
                <a:effectLst/>
                <a:latin typeface="Century"/>
                <a:ea typeface="メイリオ"/>
                <a:cs typeface="Times New Roman"/>
              </a:rPr>
              <a:t>に</a:t>
            </a:r>
            <a:endParaRPr lang="en-US" altLang="ja-JP" sz="1000" kern="100" dirty="0" smtClean="0">
              <a:effectLst/>
              <a:latin typeface="Century"/>
              <a:ea typeface="メイリオ"/>
              <a:cs typeface="Times New Roman"/>
            </a:endParaRPr>
          </a:p>
          <a:p>
            <a:pPr algn="just">
              <a:lnSpc>
                <a:spcPts val="1600"/>
              </a:lnSpc>
              <a:spcAft>
                <a:spcPts val="0"/>
              </a:spcAft>
            </a:pPr>
            <a:r>
              <a:rPr lang="ja-JP" altLang="en-US" sz="1000" kern="100" dirty="0">
                <a:latin typeface="Century"/>
                <a:ea typeface="メイリオ"/>
                <a:cs typeface="Times New Roman"/>
              </a:rPr>
              <a:t>　</a:t>
            </a:r>
            <a:r>
              <a:rPr lang="ja-JP" altLang="en-US" sz="1000" kern="100" dirty="0" smtClean="0">
                <a:latin typeface="Century"/>
                <a:ea typeface="メイリオ"/>
                <a:cs typeface="Times New Roman"/>
              </a:rPr>
              <a:t>上記２つの条件を満たした</a:t>
            </a:r>
            <a:r>
              <a:rPr lang="ja-JP" sz="1000" kern="100" dirty="0" smtClean="0">
                <a:effectLst/>
                <a:latin typeface="Century"/>
                <a:ea typeface="メイリオ"/>
                <a:cs typeface="Times New Roman"/>
              </a:rPr>
              <a:t>場合</a:t>
            </a:r>
            <a:endParaRPr lang="ja-JP" sz="1050" kern="100" dirty="0">
              <a:effectLst/>
              <a:latin typeface="Century"/>
              <a:ea typeface="ＭＳ 明朝"/>
              <a:cs typeface="Times New Roman"/>
            </a:endParaRPr>
          </a:p>
        </p:txBody>
      </p:sp>
      <p:sp>
        <p:nvSpPr>
          <p:cNvPr id="2" name="下矢印 1"/>
          <p:cNvSpPr/>
          <p:nvPr/>
        </p:nvSpPr>
        <p:spPr>
          <a:xfrm>
            <a:off x="2483768" y="4005064"/>
            <a:ext cx="2448272" cy="432048"/>
          </a:xfrm>
          <a:prstGeom prst="downArrow">
            <a:avLst/>
          </a:prstGeom>
          <a:gradFill flip="none" rotWithShape="1">
            <a:gsLst>
              <a:gs pos="0">
                <a:srgbClr val="03D4A8">
                  <a:lumMod val="19000"/>
                  <a:lumOff val="81000"/>
                  <a:alpha val="85000"/>
                </a:srgbClr>
              </a:gs>
              <a:gs pos="25000">
                <a:srgbClr val="21D6E0"/>
              </a:gs>
              <a:gs pos="75000">
                <a:srgbClr val="0087E6"/>
              </a:gs>
              <a:gs pos="100000">
                <a:srgbClr val="005CBF"/>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6617473" y="4090524"/>
            <a:ext cx="517565" cy="523220"/>
          </a:xfrm>
          <a:prstGeom prst="rect">
            <a:avLst/>
          </a:prstGeom>
          <a:solidFill>
            <a:schemeClr val="bg1">
              <a:alpha val="35000"/>
            </a:schemeClr>
          </a:solidFill>
        </p:spPr>
        <p:txBody>
          <a:bodyPr wrap="square" rtlCol="0">
            <a:spAutoFit/>
          </a:bodyPr>
          <a:lstStyle/>
          <a:p>
            <a:r>
              <a:rPr kumimoji="1" lang="ja-JP" altLang="en-US" sz="2800" dirty="0" smtClean="0"/>
              <a:t>＋</a:t>
            </a:r>
            <a:endParaRPr kumimoji="1" lang="ja-JP" altLang="en-US" sz="2800" dirty="0"/>
          </a:p>
        </p:txBody>
      </p: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27</a:t>
            </a:fld>
            <a:endParaRPr lang="ja-JP" altLang="en-US" dirty="0">
              <a:solidFill>
                <a:prstClr val="black"/>
              </a:solidFill>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70" y="1969876"/>
            <a:ext cx="3073710" cy="19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直線矢印コネクタ 29"/>
          <p:cNvCxnSpPr/>
          <p:nvPr/>
        </p:nvCxnSpPr>
        <p:spPr>
          <a:xfrm flipV="1">
            <a:off x="3203848" y="2880735"/>
            <a:ext cx="0" cy="441572"/>
          </a:xfrm>
          <a:prstGeom prst="straightConnector1">
            <a:avLst/>
          </a:prstGeom>
          <a:ln w="28575">
            <a:gradFill>
              <a:gsLst>
                <a:gs pos="0">
                  <a:srgbClr val="03D4A8"/>
                </a:gs>
                <a:gs pos="25000">
                  <a:srgbClr val="21D6E0"/>
                </a:gs>
                <a:gs pos="75000">
                  <a:srgbClr val="0087E6"/>
                </a:gs>
                <a:gs pos="100000">
                  <a:srgbClr val="005CBF"/>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34" name="四角形吹き出し 33"/>
          <p:cNvSpPr/>
          <p:nvPr/>
        </p:nvSpPr>
        <p:spPr>
          <a:xfrm>
            <a:off x="2699791" y="2204864"/>
            <a:ext cx="720081" cy="216024"/>
          </a:xfrm>
          <a:prstGeom prst="wedgeRectCallout">
            <a:avLst>
              <a:gd name="adj1" fmla="val 24288"/>
              <a:gd name="adj2" fmla="val 139986"/>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900" b="1" dirty="0"/>
              <a:t>61</a:t>
            </a:r>
            <a:r>
              <a:rPr kumimoji="1" lang="ja-JP" altLang="en-US" sz="900" b="1" dirty="0" smtClean="0"/>
              <a:t>万人</a:t>
            </a:r>
            <a:r>
              <a:rPr kumimoji="1" lang="ja-JP" altLang="en-US" sz="900" dirty="0" smtClean="0"/>
              <a:t>増</a:t>
            </a:r>
            <a:endParaRPr kumimoji="1" lang="ja-JP" altLang="en-US" sz="900" dirty="0"/>
          </a:p>
        </p:txBody>
      </p:sp>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232" y="1946263"/>
            <a:ext cx="3084130" cy="195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四角形吹き出し 34"/>
          <p:cNvSpPr/>
          <p:nvPr/>
        </p:nvSpPr>
        <p:spPr>
          <a:xfrm>
            <a:off x="5925715" y="2276872"/>
            <a:ext cx="720081" cy="216024"/>
          </a:xfrm>
          <a:prstGeom prst="wedgeRectCallout">
            <a:avLst>
              <a:gd name="adj1" fmla="val 28697"/>
              <a:gd name="adj2" fmla="val 234050"/>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900" b="1" dirty="0"/>
              <a:t>25</a:t>
            </a:r>
            <a:r>
              <a:rPr kumimoji="1" lang="ja-JP" altLang="en-US" sz="900" b="1" dirty="0" smtClean="0"/>
              <a:t>万人</a:t>
            </a:r>
            <a:r>
              <a:rPr kumimoji="1" lang="ja-JP" altLang="en-US" sz="900" dirty="0" smtClean="0"/>
              <a:t>増</a:t>
            </a:r>
            <a:endParaRPr kumimoji="1" lang="ja-JP" altLang="en-US" sz="900" dirty="0"/>
          </a:p>
        </p:txBody>
      </p:sp>
      <p:pic>
        <p:nvPicPr>
          <p:cNvPr id="24"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2600" y="4473163"/>
            <a:ext cx="4089600" cy="20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直線矢印コネクタ 35"/>
          <p:cNvCxnSpPr/>
          <p:nvPr/>
        </p:nvCxnSpPr>
        <p:spPr>
          <a:xfrm flipV="1">
            <a:off x="6452691" y="3101521"/>
            <a:ext cx="0" cy="193310"/>
          </a:xfrm>
          <a:prstGeom prst="straightConnector1">
            <a:avLst/>
          </a:prstGeom>
          <a:ln w="19050">
            <a:gradFill>
              <a:gsLst>
                <a:gs pos="0">
                  <a:srgbClr val="03D4A8"/>
                </a:gs>
                <a:gs pos="25000">
                  <a:srgbClr val="21D6E0"/>
                </a:gs>
                <a:gs pos="75000">
                  <a:srgbClr val="0087E6"/>
                </a:gs>
                <a:gs pos="100000">
                  <a:srgbClr val="005CBF"/>
                </a:gs>
              </a:gsLst>
              <a:lin ang="5400000" scaled="0"/>
            </a:gra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V="1">
            <a:off x="4788024" y="5013176"/>
            <a:ext cx="0" cy="443506"/>
          </a:xfrm>
          <a:prstGeom prst="straightConnector1">
            <a:avLst/>
          </a:prstGeom>
          <a:ln w="44450">
            <a:gradFill>
              <a:gsLst>
                <a:gs pos="0">
                  <a:srgbClr val="03D4A8"/>
                </a:gs>
                <a:gs pos="25000">
                  <a:srgbClr val="21D6E0"/>
                </a:gs>
                <a:gs pos="75000">
                  <a:srgbClr val="0087E6"/>
                </a:gs>
                <a:gs pos="100000">
                  <a:srgbClr val="005CBF"/>
                </a:gs>
              </a:gsLst>
              <a:lin ang="5400000" scaled="0"/>
            </a:gradFill>
            <a:tailEnd type="arrow"/>
          </a:ln>
        </p:spPr>
        <p:style>
          <a:lnRef idx="1">
            <a:schemeClr val="accent1"/>
          </a:lnRef>
          <a:fillRef idx="0">
            <a:schemeClr val="accent1"/>
          </a:fillRef>
          <a:effectRef idx="0">
            <a:schemeClr val="accent1"/>
          </a:effectRef>
          <a:fontRef idx="minor">
            <a:schemeClr val="tx1"/>
          </a:fontRef>
        </p:style>
      </p:cxnSp>
      <p:sp>
        <p:nvSpPr>
          <p:cNvPr id="10" name="四角形吹き出し 9"/>
          <p:cNvSpPr/>
          <p:nvPr/>
        </p:nvSpPr>
        <p:spPr>
          <a:xfrm>
            <a:off x="4924276" y="4613744"/>
            <a:ext cx="745232" cy="216024"/>
          </a:xfrm>
          <a:prstGeom prst="wedgeRectCallout">
            <a:avLst>
              <a:gd name="adj1" fmla="val -47929"/>
              <a:gd name="adj2" fmla="val 100303"/>
            </a:avLst>
          </a:prstGeom>
          <a:ln>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000" b="1" dirty="0" smtClean="0"/>
              <a:t>88</a:t>
            </a:r>
            <a:r>
              <a:rPr kumimoji="1" lang="ja-JP" altLang="en-US" sz="1000" b="1" dirty="0" smtClean="0"/>
              <a:t>万人</a:t>
            </a:r>
            <a:r>
              <a:rPr kumimoji="1" lang="ja-JP" altLang="en-US" sz="1000" dirty="0" smtClean="0"/>
              <a:t>増</a:t>
            </a:r>
            <a:endParaRPr kumimoji="1" lang="ja-JP" altLang="en-US" sz="1000" dirty="0"/>
          </a:p>
        </p:txBody>
      </p:sp>
      <p:sp>
        <p:nvSpPr>
          <p:cNvPr id="38" name="円/楕円 37"/>
          <p:cNvSpPr/>
          <p:nvPr/>
        </p:nvSpPr>
        <p:spPr>
          <a:xfrm>
            <a:off x="6372200" y="5049157"/>
            <a:ext cx="1152128" cy="468075"/>
          </a:xfrm>
          <a:prstGeom prst="ellipse">
            <a:avLst/>
          </a:prstGeom>
          <a:ln/>
        </p:spPr>
        <p:style>
          <a:lnRef idx="0">
            <a:schemeClr val="accent4"/>
          </a:lnRef>
          <a:fillRef idx="3">
            <a:schemeClr val="accent4"/>
          </a:fillRef>
          <a:effectRef idx="3">
            <a:schemeClr val="accent4"/>
          </a:effectRef>
          <a:fontRef idx="minor">
            <a:schemeClr val="lt1"/>
          </a:fontRef>
        </p:style>
        <p:txBody>
          <a:bodyPr lIns="36000" tIns="36000" rIns="36000" bIns="36000" rtlCol="0" anchor="ctr"/>
          <a:lstStyle/>
          <a:p>
            <a:pPr algn="ctr">
              <a:lnSpc>
                <a:spcPts val="1200"/>
              </a:lnSpc>
            </a:pPr>
            <a:r>
              <a:rPr kumimoji="1" lang="ja-JP" altLang="en-US" sz="900" b="1" i="1" dirty="0" smtClean="0"/>
              <a:t>持続可能な</a:t>
            </a:r>
            <a:endParaRPr kumimoji="1" lang="en-US" altLang="ja-JP" sz="900" b="1" i="1" dirty="0" smtClean="0"/>
          </a:p>
          <a:p>
            <a:pPr algn="ctr">
              <a:lnSpc>
                <a:spcPts val="1200"/>
              </a:lnSpc>
            </a:pPr>
            <a:r>
              <a:rPr kumimoji="1" lang="ja-JP" altLang="en-US" sz="900" b="1" i="1" dirty="0" smtClean="0"/>
              <a:t>社会の実現へ</a:t>
            </a:r>
            <a:endParaRPr kumimoji="1" lang="ja-JP" altLang="en-US" sz="900" b="1" i="1" dirty="0"/>
          </a:p>
        </p:txBody>
      </p:sp>
      <p:pic>
        <p:nvPicPr>
          <p:cNvPr id="1032" name="Picture 8" descr="D:\TanakaAs\Documents\My Pictures\図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3374" y="5039536"/>
            <a:ext cx="1974850" cy="50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460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４．基本的な視点・取組みの方向性・人口の将来展望</a:t>
            </a:r>
          </a:p>
        </p:txBody>
      </p:sp>
      <p:sp>
        <p:nvSpPr>
          <p:cNvPr id="4" name="角丸四角形 3"/>
          <p:cNvSpPr/>
          <p:nvPr/>
        </p:nvSpPr>
        <p:spPr>
          <a:xfrm>
            <a:off x="251520" y="836712"/>
            <a:ext cx="8640960" cy="43204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t"/>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180000" indent="-457200"/>
            <a:r>
              <a:rPr kumimoji="1" lang="ja-JP" altLang="en-US" sz="1600" dirty="0" smtClean="0"/>
              <a:t>○　昼間人口・交流人口の将来に向けての展望などについても、記載する予定です。（検討中）</a:t>
            </a:r>
            <a:endParaRPr kumimoji="1" lang="ja-JP" altLang="en-US" sz="1600" dirty="0"/>
          </a:p>
        </p:txBody>
      </p: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28</a:t>
            </a:fld>
            <a:endParaRPr lang="ja-JP" altLang="en-US" dirty="0">
              <a:solidFill>
                <a:prstClr val="black"/>
              </a:solidFill>
            </a:endParaRPr>
          </a:p>
        </p:txBody>
      </p:sp>
    </p:spTree>
    <p:extLst>
      <p:ext uri="{BB962C8B-B14F-4D97-AF65-F5344CB8AC3E}">
        <p14:creationId xmlns:p14="http://schemas.microsoft.com/office/powerpoint/2010/main" val="387479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3</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zh-TW"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zh-TW"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はじめに</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877143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１．はじめに</a:t>
            </a:r>
          </a:p>
        </p:txBody>
      </p:sp>
      <p:cxnSp>
        <p:nvCxnSpPr>
          <p:cNvPr id="4" name="直線コネクタ 3"/>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正方形/長方形 4"/>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4</a:t>
            </a:fld>
            <a:endParaRPr lang="ja-JP" altLang="en-US" dirty="0">
              <a:solidFill>
                <a:prstClr val="black"/>
              </a:solidFill>
            </a:endParaRPr>
          </a:p>
        </p:txBody>
      </p:sp>
      <p:sp>
        <p:nvSpPr>
          <p:cNvPr id="6" name="正方形/長方形 5"/>
          <p:cNvSpPr/>
          <p:nvPr/>
        </p:nvSpPr>
        <p:spPr>
          <a:xfrm>
            <a:off x="107504" y="706413"/>
            <a:ext cx="8856984" cy="4708981"/>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日本は今、「人口減少時代」に突入しています。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「まち・ひと・しごと創生長期ビジョン」（平成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月）では、人口減少は「静かなる危機」と呼ばれており、日々の生活においては実感しづらいものの、このままでは、我が国の人口は急速に減少し、</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その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結果、将来的には経済規模の縮小や生活水準の低下を招き、究極的には国としての持続性すら危うくなると警告しています。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大阪府においても、「大阪府人口減少社会白書」（平成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月策定。平成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月修正）では、府の総人口は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887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万人をピークに減少し、</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年後の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750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万人程度（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万人の減）となることが予想されています。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また、東京一極集中の影響は、大阪府にも大きく及んでおり、東京圏への転出超過</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37,902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の状況が続いています。経済機能等の流出ともあいまって大阪の活力低下を招いているとの指摘もあります。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国の長期ビジョンでは、今後めざすべき将来の方向を「将来にわたって「活力ある日本社会」を維持する」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位置づけ、その実現には人口減少に歯止めをかけることが必須であるとしています。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若い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世代の就労・結婚・子育ての希望が実現すると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、出生率が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程度の水準まで向上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OECD</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諸国の半数近くの国で実現している水準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）ことが見込まれます。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このため、</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に出生率が</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程度まで向上し、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に人口置換水準である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が達成されれば、</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年に総人口</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億人程度を確保できるとしています。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また、「人口の安定化」と「生産性の向上」が実現するならば、</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年代の実質</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GDP</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成長率は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％程度の維持が可能としています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5633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9512" y="557972"/>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5</a:t>
            </a:fld>
            <a:endParaRPr lang="ja-JP" altLang="en-US" dirty="0">
              <a:solidFill>
                <a:prstClr val="black"/>
              </a:solidFill>
            </a:endParaRPr>
          </a:p>
        </p:txBody>
      </p:sp>
      <p:sp>
        <p:nvSpPr>
          <p:cNvPr id="5" name="正方形/長方形 4"/>
          <p:cNvSpPr/>
          <p:nvPr/>
        </p:nvSpPr>
        <p:spPr>
          <a:xfrm>
            <a:off x="107504" y="706413"/>
            <a:ext cx="8856984" cy="3431709"/>
          </a:xfrm>
          <a:prstGeom prst="rect">
            <a:avLst/>
          </a:prstGeom>
        </p:spPr>
        <p:txBody>
          <a:bodyPr wrap="square">
            <a:spAutoFit/>
          </a:bodyPr>
          <a:lstStyle/>
          <a:p>
            <a:pPr marL="180000" indent="-457200">
              <a:lnSpc>
                <a:spcPts val="18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国</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の長期ビジョンでは、今後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の基本的視点として、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①　「東京一極集中」の是正</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②　若い世代の就労・結婚・子育ての希望の実現</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dirty="0">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③　地域の特性に即した地域課題の解決</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を掲げ、取組みを進めることで、将来的に人口構造</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そのものを変える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とともに、今後数十年間は人口減少が避けられないことから、人口減少社会に対応した効率的かつ効果的な社会システムを再構築することが重要としています。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大阪府においても、国の長期ビジョンや人口減少白書をベースに、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一定の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条件の下で人口の将来展望を見通し、それを踏まえて着実に取組みを進めていくことが求められています。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このビジョンでは、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72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年）までを視野に入れつつ、</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年（平成</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52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を見通しています。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国立社会保障・人口問題研究所の都道府県別人口推計データが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年（平成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年）までで</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あるため。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p:cNvSpPr/>
          <p:nvPr/>
        </p:nvSpPr>
        <p:spPr>
          <a:xfrm>
            <a:off x="179512" y="146838"/>
            <a:ext cx="8136904" cy="369332"/>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１．はじめに</a:t>
            </a:r>
          </a:p>
        </p:txBody>
      </p:sp>
    </p:spTree>
    <p:extLst>
      <p:ext uri="{BB962C8B-B14F-4D97-AF65-F5344CB8AC3E}">
        <p14:creationId xmlns:p14="http://schemas.microsoft.com/office/powerpoint/2010/main" val="1782419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線コネクタ 1"/>
          <p:cNvCxnSpPr/>
          <p:nvPr/>
        </p:nvCxnSpPr>
        <p:spPr>
          <a:xfrm>
            <a:off x="971600" y="2276872"/>
            <a:ext cx="7200800"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正方形/長方形 2"/>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6</a:t>
            </a:fld>
            <a:endParaRPr lang="ja-JP" altLang="en-US" dirty="0">
              <a:solidFill>
                <a:prstClr val="black"/>
              </a:solidFill>
            </a:endParaRPr>
          </a:p>
        </p:txBody>
      </p:sp>
      <p:sp>
        <p:nvSpPr>
          <p:cNvPr id="4" name="テキスト ボックス 3"/>
          <p:cNvSpPr txBox="1"/>
          <p:nvPr/>
        </p:nvSpPr>
        <p:spPr>
          <a:xfrm>
            <a:off x="735772" y="1453331"/>
            <a:ext cx="8020792" cy="523220"/>
          </a:xfrm>
          <a:prstGeom prst="rect">
            <a:avLst/>
          </a:prstGeom>
          <a:noFill/>
        </p:spPr>
        <p:txBody>
          <a:bodyPr wrap="square" rtlCol="0">
            <a:spAutoFit/>
          </a:bodyPr>
          <a:lstStyle/>
          <a:p>
            <a:r>
              <a:rPr lang="ja-JP" altLang="en-US" sz="2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ja-JP" altLang="en-US" sz="2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579694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7</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3" name="正方形/長方形 22"/>
          <p:cNvSpPr/>
          <p:nvPr/>
        </p:nvSpPr>
        <p:spPr>
          <a:xfrm>
            <a:off x="107504" y="836712"/>
            <a:ext cx="8856984" cy="1077218"/>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dirty="0" smtClean="0"/>
              <a:t>大阪府</a:t>
            </a:r>
            <a:r>
              <a:rPr lang="ja-JP" altLang="ja-JP" sz="1600" dirty="0"/>
              <a:t>の人口は</a:t>
            </a:r>
            <a:r>
              <a:rPr lang="en-US" altLang="ja-JP" sz="1600" dirty="0"/>
              <a:t>2010(H22)</a:t>
            </a:r>
            <a:r>
              <a:rPr lang="ja-JP" altLang="ja-JP" sz="1600" dirty="0"/>
              <a:t>年</a:t>
            </a:r>
            <a:r>
              <a:rPr lang="en-US" altLang="ja-JP" sz="1600" dirty="0"/>
              <a:t>10</a:t>
            </a:r>
            <a:r>
              <a:rPr lang="ja-JP" altLang="ja-JP" sz="1600" dirty="0"/>
              <a:t>月の国勢調査では</a:t>
            </a:r>
            <a:r>
              <a:rPr lang="en-US" altLang="ja-JP" sz="1600" dirty="0"/>
              <a:t>887</a:t>
            </a:r>
            <a:r>
              <a:rPr lang="ja-JP" altLang="ja-JP" sz="1600" dirty="0"/>
              <a:t>万人と、</a:t>
            </a:r>
            <a:r>
              <a:rPr lang="en-US" altLang="ja-JP" sz="1600" dirty="0"/>
              <a:t>2005(H17)</a:t>
            </a:r>
            <a:r>
              <a:rPr lang="ja-JP" altLang="ja-JP" sz="1600" dirty="0"/>
              <a:t>年の同調査から約５万人増加しました。しかし、今後は減少期に突入し</a:t>
            </a:r>
            <a:r>
              <a:rPr lang="ja-JP" altLang="ja-JP" sz="1600" dirty="0" smtClean="0"/>
              <a:t>、</a:t>
            </a:r>
            <a:r>
              <a:rPr lang="en-US" altLang="ja-JP" sz="1600" dirty="0" smtClean="0"/>
              <a:t>2040(H52</a:t>
            </a:r>
            <a:r>
              <a:rPr lang="en-US" altLang="ja-JP" sz="1600" dirty="0"/>
              <a:t>)</a:t>
            </a:r>
            <a:r>
              <a:rPr lang="ja-JP" altLang="ja-JP" sz="1600" dirty="0"/>
              <a:t>年には</a:t>
            </a:r>
            <a:r>
              <a:rPr lang="en-US" altLang="ja-JP" sz="1600" dirty="0" smtClean="0"/>
              <a:t>750</a:t>
            </a:r>
            <a:r>
              <a:rPr lang="ja-JP" altLang="ja-JP" sz="1600" dirty="0" smtClean="0"/>
              <a:t>万人</a:t>
            </a:r>
            <a:r>
              <a:rPr lang="ja-JP" altLang="ja-JP" sz="1600" dirty="0"/>
              <a:t>となり</a:t>
            </a:r>
            <a:r>
              <a:rPr lang="ja-JP" altLang="ja-JP" sz="1600" dirty="0" smtClean="0"/>
              <a:t>、</a:t>
            </a:r>
            <a:r>
              <a:rPr lang="en-US" altLang="ja-JP" sz="1600" dirty="0" smtClean="0"/>
              <a:t>2010(H22)</a:t>
            </a:r>
            <a:r>
              <a:rPr lang="ja-JP" altLang="en-US" sz="1600" dirty="0" smtClean="0"/>
              <a:t>年からの</a:t>
            </a:r>
            <a:r>
              <a:rPr lang="en-US" altLang="ja-JP" sz="1600" dirty="0" smtClean="0"/>
              <a:t>30</a:t>
            </a:r>
            <a:r>
              <a:rPr lang="ja-JP" altLang="ja-JP" sz="1600" dirty="0"/>
              <a:t>年間で</a:t>
            </a:r>
            <a:r>
              <a:rPr lang="en-US" altLang="ja-JP" sz="1600" dirty="0" smtClean="0"/>
              <a:t>137</a:t>
            </a:r>
            <a:r>
              <a:rPr lang="ja-JP" altLang="ja-JP" sz="1600" dirty="0" smtClean="0"/>
              <a:t>万人</a:t>
            </a:r>
            <a:r>
              <a:rPr lang="ja-JP" altLang="ja-JP" sz="1600" dirty="0"/>
              <a:t>の急激な</a:t>
            </a:r>
            <a:r>
              <a:rPr lang="ja-JP" altLang="ja-JP" sz="1600" dirty="0" smtClean="0"/>
              <a:t>減少</a:t>
            </a:r>
            <a:r>
              <a:rPr lang="ja-JP" altLang="en-US" sz="1600" dirty="0" smtClean="0"/>
              <a:t>が</a:t>
            </a:r>
            <a:r>
              <a:rPr lang="ja-JP" altLang="ja-JP" sz="1600" dirty="0" smtClean="0"/>
              <a:t>見込</a:t>
            </a:r>
            <a:r>
              <a:rPr lang="ja-JP" altLang="en-US" sz="1600" dirty="0" smtClean="0"/>
              <a:t>まれて</a:t>
            </a:r>
            <a:r>
              <a:rPr lang="ja-JP" altLang="ja-JP" sz="1600" dirty="0" smtClean="0"/>
              <a:t>います。</a:t>
            </a:r>
            <a:endParaRPr lang="en-US" altLang="ja-JP" sz="1600" dirty="0" smtClean="0"/>
          </a:p>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この傾向が続くと、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2060(H72)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年には、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万人程度まで減少する可能性があります。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Text Box 3"/>
          <p:cNvSpPr txBox="1">
            <a:spLocks noChangeArrowheads="1"/>
          </p:cNvSpPr>
          <p:nvPr/>
        </p:nvSpPr>
        <p:spPr bwMode="auto">
          <a:xfrm>
            <a:off x="539552" y="6453336"/>
            <a:ext cx="7344816"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年までは総務省「国勢調査」。将来推計については、大阪府「大阪府の将来推計口の点検について」（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）における大阪府の人口推計（ケース２）</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8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を基に、府試算。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12"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t="6596"/>
          <a:stretch/>
        </p:blipFill>
        <p:spPr bwMode="auto">
          <a:xfrm>
            <a:off x="466538" y="2060848"/>
            <a:ext cx="7921886"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461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79512" y="146838"/>
            <a:ext cx="8136904" cy="646331"/>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総数</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推移</a:t>
            </a:r>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793169"/>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8</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 name="Text Box 3"/>
          <p:cNvSpPr txBox="1">
            <a:spLocks noChangeArrowheads="1"/>
          </p:cNvSpPr>
          <p:nvPr/>
        </p:nvSpPr>
        <p:spPr bwMode="auto">
          <a:xfrm>
            <a:off x="251520" y="5946066"/>
            <a:ext cx="5884862" cy="1903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lgn="ctr">
                <a:solidFill>
                  <a:srgbClr val="7030A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spAutoFit/>
          </a:bodyPr>
          <a:lstStyle/>
          <a:p>
            <a:pPr marL="457200" marR="0" lvl="1" indent="0" algn="just" defTabSz="914400" rtl="0" eaLnBrk="1" fontAlgn="base" latinLnBrk="0" hangingPunct="1">
              <a:lnSpc>
                <a:spcPct val="8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年までは総務省「国勢調査」。将来推計については、大阪府「大阪府の将来推計口の点検に</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457200" marR="0" lvl="1" indent="0" algn="just" defTabSz="914400" rtl="0" eaLnBrk="1" fontAlgn="base" latinLnBrk="0" hangingPunct="1">
              <a:lnSpc>
                <a:spcPct val="8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）における大阪府の人口推計（ケース２）を基に、府試算。　　　　</a:t>
            </a:r>
            <a:endParaRPr kumimoji="1" lang="ja-JP" altLang="ja-JP" sz="7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aphicFrame>
        <p:nvGraphicFramePr>
          <p:cNvPr id="14" name="グラフ 13"/>
          <p:cNvGraphicFramePr>
            <a:graphicFrameLocks/>
          </p:cNvGraphicFramePr>
          <p:nvPr>
            <p:extLst>
              <p:ext uri="{D42A27DB-BD31-4B8C-83A1-F6EECF244321}">
                <p14:modId xmlns:p14="http://schemas.microsoft.com/office/powerpoint/2010/main" val="502636609"/>
              </p:ext>
            </p:extLst>
          </p:nvPr>
        </p:nvGraphicFramePr>
        <p:xfrm>
          <a:off x="106121" y="1559825"/>
          <a:ext cx="5681488" cy="4288211"/>
        </p:xfrm>
        <a:graphic>
          <a:graphicData uri="http://schemas.openxmlformats.org/drawingml/2006/chart">
            <c:chart xmlns:c="http://schemas.openxmlformats.org/drawingml/2006/chart" xmlns:r="http://schemas.openxmlformats.org/officeDocument/2006/relationships" r:id="rId2"/>
          </a:graphicData>
        </a:graphic>
      </p:graphicFrame>
      <p:sp>
        <p:nvSpPr>
          <p:cNvPr id="16" name="対角する 2 つの角を丸めた四角形 15"/>
          <p:cNvSpPr/>
          <p:nvPr/>
        </p:nvSpPr>
        <p:spPr>
          <a:xfrm>
            <a:off x="5845109" y="2130919"/>
            <a:ext cx="3250332" cy="900000"/>
          </a:xfrm>
          <a:prstGeom prst="round2DiagRect">
            <a:avLst>
              <a:gd name="adj1" fmla="val 21829"/>
              <a:gd name="adj2" fmla="val 0"/>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smtClean="0">
                <a:solidFill>
                  <a:srgbClr val="FF0000"/>
                </a:solidFill>
                <a:latin typeface="HGPｺﾞｼｯｸM" pitchFamily="50" charset="-128"/>
                <a:ea typeface="HGPｺﾞｼｯｸM" pitchFamily="50" charset="-128"/>
              </a:rPr>
              <a:t>●生産年齢人口</a:t>
            </a:r>
            <a:endParaRPr lang="en-US" altLang="ja-JP" sz="1600" b="1" dirty="0" smtClean="0">
              <a:solidFill>
                <a:srgbClr val="FF0000"/>
              </a:solidFill>
              <a:latin typeface="HGPｺﾞｼｯｸM" pitchFamily="50" charset="-128"/>
              <a:ea typeface="HGPｺﾞｼｯｸM" pitchFamily="50" charset="-128"/>
            </a:endParaRPr>
          </a:p>
          <a:p>
            <a:r>
              <a:rPr lang="ja-JP" altLang="en-US" sz="1400" dirty="0">
                <a:solidFill>
                  <a:srgbClr val="FF0000"/>
                </a:solidFill>
                <a:latin typeface="HGPｺﾞｼｯｸM" pitchFamily="50" charset="-128"/>
                <a:ea typeface="HGPｺﾞｼｯｸM" pitchFamily="50" charset="-128"/>
              </a:rPr>
              <a:t>　</a:t>
            </a:r>
            <a:r>
              <a:rPr lang="ja-JP" altLang="en-US" sz="1400" dirty="0" smtClean="0">
                <a:solidFill>
                  <a:srgbClr val="FF0000"/>
                </a:solidFill>
                <a:latin typeface="HGPｺﾞｼｯｸM" pitchFamily="50" charset="-128"/>
                <a:ea typeface="HGPｺﾞｼｯｸM" pitchFamily="50" charset="-128"/>
              </a:rPr>
              <a:t>*</a:t>
            </a:r>
            <a:r>
              <a:rPr lang="en-US" altLang="ja-JP" sz="1400" dirty="0" smtClean="0">
                <a:solidFill>
                  <a:srgbClr val="FF0000"/>
                </a:solidFill>
                <a:latin typeface="HGPｺﾞｼｯｸM" pitchFamily="50" charset="-128"/>
                <a:ea typeface="HGPｺﾞｼｯｸM" pitchFamily="50" charset="-128"/>
              </a:rPr>
              <a:t>2010</a:t>
            </a:r>
            <a:r>
              <a:rPr lang="ja-JP" altLang="en-US" sz="1400" dirty="0" smtClean="0">
                <a:solidFill>
                  <a:srgbClr val="FF0000"/>
                </a:solidFill>
                <a:latin typeface="HGPｺﾞｼｯｸM" pitchFamily="50" charset="-128"/>
                <a:ea typeface="HGPｺﾞｼｯｸM" pitchFamily="50" charset="-128"/>
              </a:rPr>
              <a:t>年から</a:t>
            </a:r>
            <a:r>
              <a:rPr lang="en-US" altLang="ja-JP" sz="1400" dirty="0" smtClean="0">
                <a:solidFill>
                  <a:srgbClr val="FF0000"/>
                </a:solidFill>
                <a:latin typeface="HGPｺﾞｼｯｸM" pitchFamily="50" charset="-128"/>
                <a:ea typeface="HGPｺﾞｼｯｸM" pitchFamily="50" charset="-128"/>
              </a:rPr>
              <a:t>30</a:t>
            </a:r>
            <a:r>
              <a:rPr lang="ja-JP" altLang="en-US" sz="1400" dirty="0" smtClean="0">
                <a:solidFill>
                  <a:srgbClr val="FF0000"/>
                </a:solidFill>
                <a:latin typeface="HGPｺﾞｼｯｸM" pitchFamily="50" charset="-128"/>
                <a:ea typeface="HGPｺﾞｼｯｸM" pitchFamily="50" charset="-128"/>
              </a:rPr>
              <a:t>年間で</a:t>
            </a:r>
            <a:r>
              <a:rPr lang="en-US" altLang="ja-JP" sz="1400" b="1" u="sng" dirty="0" smtClean="0">
                <a:solidFill>
                  <a:srgbClr val="FF0000"/>
                </a:solidFill>
                <a:latin typeface="HGPｺﾞｼｯｸM" pitchFamily="50" charset="-128"/>
                <a:ea typeface="HGPｺﾞｼｯｸM" pitchFamily="50" charset="-128"/>
              </a:rPr>
              <a:t>156</a:t>
            </a:r>
            <a:r>
              <a:rPr lang="ja-JP" altLang="en-US" sz="1400" b="1" u="sng" dirty="0" smtClean="0">
                <a:solidFill>
                  <a:srgbClr val="FF0000"/>
                </a:solidFill>
                <a:latin typeface="HGPｺﾞｼｯｸM" pitchFamily="50" charset="-128"/>
                <a:ea typeface="HGPｺﾞｼｯｸM" pitchFamily="50" charset="-128"/>
              </a:rPr>
              <a:t>万人減少</a:t>
            </a:r>
            <a:endParaRPr lang="en-US" altLang="ja-JP" sz="1400" b="1" u="sng" dirty="0" smtClean="0">
              <a:solidFill>
                <a:srgbClr val="FF0000"/>
              </a:solidFill>
              <a:latin typeface="HGPｺﾞｼｯｸM" pitchFamily="50" charset="-128"/>
              <a:ea typeface="HGPｺﾞｼｯｸM" pitchFamily="50" charset="-128"/>
            </a:endParaRPr>
          </a:p>
          <a:p>
            <a:r>
              <a:rPr lang="ja-JP" altLang="en-US" sz="1400" dirty="0">
                <a:solidFill>
                  <a:srgbClr val="FF0000"/>
                </a:solidFill>
                <a:latin typeface="HGPｺﾞｼｯｸM" pitchFamily="50" charset="-128"/>
                <a:ea typeface="HGPｺﾞｼｯｸM" pitchFamily="50" charset="-128"/>
              </a:rPr>
              <a:t>　</a:t>
            </a:r>
            <a:r>
              <a:rPr lang="ja-JP" altLang="en-US" sz="1400" dirty="0" smtClean="0">
                <a:solidFill>
                  <a:srgbClr val="FF0000"/>
                </a:solidFill>
                <a:latin typeface="HGPｺﾞｼｯｸM" pitchFamily="50" charset="-128"/>
                <a:ea typeface="HGPｺﾞｼｯｸM" pitchFamily="50" charset="-128"/>
              </a:rPr>
              <a:t>*割合は</a:t>
            </a:r>
            <a:r>
              <a:rPr lang="en-US" altLang="ja-JP" sz="1400" b="1" u="sng" dirty="0" smtClean="0">
                <a:solidFill>
                  <a:srgbClr val="FF0000"/>
                </a:solidFill>
                <a:latin typeface="HGPｺﾞｼｯｸM" pitchFamily="50" charset="-128"/>
                <a:ea typeface="HGPｺﾞｼｯｸM" pitchFamily="50" charset="-128"/>
              </a:rPr>
              <a:t>64.4</a:t>
            </a:r>
            <a:r>
              <a:rPr lang="ja-JP" altLang="en-US" sz="1400" b="1" u="sng" dirty="0" smtClean="0">
                <a:solidFill>
                  <a:srgbClr val="FF0000"/>
                </a:solidFill>
                <a:latin typeface="HGPｺﾞｼｯｸM" pitchFamily="50" charset="-128"/>
                <a:ea typeface="HGPｺﾞｼｯｸM" pitchFamily="50" charset="-128"/>
              </a:rPr>
              <a:t>％</a:t>
            </a:r>
            <a:r>
              <a:rPr lang="ja-JP" altLang="en-US" sz="1400" dirty="0" smtClean="0">
                <a:solidFill>
                  <a:srgbClr val="FF0000"/>
                </a:solidFill>
                <a:latin typeface="HGPｺﾞｼｯｸM" pitchFamily="50" charset="-128"/>
                <a:ea typeface="HGPｺﾞｼｯｸM" pitchFamily="50" charset="-128"/>
              </a:rPr>
              <a:t>から</a:t>
            </a:r>
            <a:r>
              <a:rPr lang="en-US" altLang="ja-JP" sz="1400" b="1" u="sng" dirty="0" smtClean="0">
                <a:solidFill>
                  <a:srgbClr val="FF0000"/>
                </a:solidFill>
                <a:latin typeface="HGPｺﾞｼｯｸM" pitchFamily="50" charset="-128"/>
                <a:ea typeface="HGPｺﾞｼｯｸM" pitchFamily="50" charset="-128"/>
              </a:rPr>
              <a:t>54.5</a:t>
            </a:r>
            <a:r>
              <a:rPr lang="ja-JP" altLang="en-US" sz="1400" b="1" u="sng" dirty="0" smtClean="0">
                <a:solidFill>
                  <a:srgbClr val="FF0000"/>
                </a:solidFill>
                <a:latin typeface="HGPｺﾞｼｯｸM" pitchFamily="50" charset="-128"/>
                <a:ea typeface="HGPｺﾞｼｯｸM" pitchFamily="50" charset="-128"/>
              </a:rPr>
              <a:t>％</a:t>
            </a:r>
            <a:r>
              <a:rPr lang="ja-JP" altLang="en-US" sz="1400" dirty="0" smtClean="0">
                <a:solidFill>
                  <a:srgbClr val="FF0000"/>
                </a:solidFill>
                <a:latin typeface="HGPｺﾞｼｯｸM" pitchFamily="50" charset="-128"/>
                <a:ea typeface="HGPｺﾞｼｯｸM" pitchFamily="50" charset="-128"/>
              </a:rPr>
              <a:t>へ</a:t>
            </a:r>
            <a:endParaRPr lang="en-US" altLang="ja-JP" sz="1400" dirty="0" smtClean="0">
              <a:solidFill>
                <a:srgbClr val="FF0000"/>
              </a:solidFill>
              <a:latin typeface="HGPｺﾞｼｯｸM" pitchFamily="50" charset="-128"/>
              <a:ea typeface="HGPｺﾞｼｯｸM" pitchFamily="50" charset="-128"/>
            </a:endParaRPr>
          </a:p>
        </p:txBody>
      </p:sp>
      <p:sp>
        <p:nvSpPr>
          <p:cNvPr id="17" name="対角する 2 つの角を丸めた四角形 16"/>
          <p:cNvSpPr/>
          <p:nvPr/>
        </p:nvSpPr>
        <p:spPr>
          <a:xfrm>
            <a:off x="5884835" y="3182903"/>
            <a:ext cx="3210606" cy="900000"/>
          </a:xfrm>
          <a:prstGeom prst="round2DiagRect">
            <a:avLst>
              <a:gd name="adj1" fmla="val 21829"/>
              <a:gd name="adj2" fmla="val 0"/>
            </a:avLst>
          </a:prstGeom>
          <a:noFill/>
          <a:ln>
            <a:solidFill>
              <a:srgbClr val="00006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smtClean="0">
                <a:solidFill>
                  <a:srgbClr val="000066"/>
                </a:solidFill>
                <a:latin typeface="HGPｺﾞｼｯｸM" pitchFamily="50" charset="-128"/>
                <a:ea typeface="HGPｺﾞｼｯｸM" pitchFamily="50" charset="-128"/>
              </a:rPr>
              <a:t>▲高齢者人口</a:t>
            </a:r>
            <a:endParaRPr lang="en-US" altLang="ja-JP" sz="1600" b="1" dirty="0" smtClean="0">
              <a:solidFill>
                <a:srgbClr val="000066"/>
              </a:solidFill>
              <a:latin typeface="HGPｺﾞｼｯｸM" pitchFamily="50" charset="-128"/>
              <a:ea typeface="HGPｺﾞｼｯｸM" pitchFamily="50" charset="-128"/>
            </a:endParaRPr>
          </a:p>
          <a:p>
            <a:r>
              <a:rPr lang="ja-JP" altLang="en-US" sz="1200" dirty="0">
                <a:solidFill>
                  <a:srgbClr val="000066"/>
                </a:solidFill>
                <a:latin typeface="HGPｺﾞｼｯｸM" pitchFamily="50" charset="-128"/>
                <a:ea typeface="HGPｺﾞｼｯｸM" pitchFamily="50" charset="-128"/>
              </a:rPr>
              <a:t>　</a:t>
            </a:r>
            <a:r>
              <a:rPr lang="ja-JP" altLang="en-US" sz="1400" dirty="0" smtClean="0">
                <a:solidFill>
                  <a:srgbClr val="000066"/>
                </a:solidFill>
                <a:latin typeface="HGPｺﾞｼｯｸM" pitchFamily="50" charset="-128"/>
                <a:ea typeface="HGPｺﾞｼｯｸM" pitchFamily="50" charset="-128"/>
              </a:rPr>
              <a:t>*</a:t>
            </a:r>
            <a:r>
              <a:rPr lang="en-US" altLang="ja-JP" sz="1400" dirty="0" smtClean="0">
                <a:solidFill>
                  <a:srgbClr val="000066"/>
                </a:solidFill>
                <a:latin typeface="HGPｺﾞｼｯｸM" pitchFamily="50" charset="-128"/>
                <a:ea typeface="HGPｺﾞｼｯｸM" pitchFamily="50" charset="-128"/>
              </a:rPr>
              <a:t>2010</a:t>
            </a:r>
            <a:r>
              <a:rPr lang="ja-JP" altLang="en-US" sz="1400" dirty="0" smtClean="0">
                <a:solidFill>
                  <a:srgbClr val="000066"/>
                </a:solidFill>
                <a:latin typeface="HGPｺﾞｼｯｸM" pitchFamily="50" charset="-128"/>
                <a:ea typeface="HGPｺﾞｼｯｸM" pitchFamily="50" charset="-128"/>
              </a:rPr>
              <a:t>年から</a:t>
            </a:r>
            <a:r>
              <a:rPr lang="en-US" altLang="ja-JP" sz="1400" dirty="0" smtClean="0">
                <a:solidFill>
                  <a:srgbClr val="000066"/>
                </a:solidFill>
                <a:latin typeface="HGPｺﾞｼｯｸM" pitchFamily="50" charset="-128"/>
                <a:ea typeface="HGPｺﾞｼｯｸM" pitchFamily="50" charset="-128"/>
              </a:rPr>
              <a:t>30</a:t>
            </a:r>
            <a:r>
              <a:rPr lang="ja-JP" altLang="en-US" sz="1400" dirty="0" smtClean="0">
                <a:solidFill>
                  <a:srgbClr val="000066"/>
                </a:solidFill>
                <a:latin typeface="HGPｺﾞｼｯｸM" pitchFamily="50" charset="-128"/>
                <a:ea typeface="HGPｺﾞｼｯｸM" pitchFamily="50" charset="-128"/>
              </a:rPr>
              <a:t>年間で</a:t>
            </a:r>
            <a:r>
              <a:rPr lang="ja-JP" altLang="en-US" sz="1400" b="1" u="sng" dirty="0">
                <a:solidFill>
                  <a:srgbClr val="000066"/>
                </a:solidFill>
                <a:latin typeface="HGPｺﾞｼｯｸM" pitchFamily="50" charset="-128"/>
                <a:ea typeface="HGPｺﾞｼｯｸM" pitchFamily="50" charset="-128"/>
              </a:rPr>
              <a:t>７３</a:t>
            </a:r>
            <a:r>
              <a:rPr lang="ja-JP" altLang="en-US" sz="1400" b="1" u="sng" dirty="0" smtClean="0">
                <a:solidFill>
                  <a:srgbClr val="000066"/>
                </a:solidFill>
                <a:latin typeface="HGPｺﾞｼｯｸM" pitchFamily="50" charset="-128"/>
                <a:ea typeface="HGPｺﾞｼｯｸM" pitchFamily="50" charset="-128"/>
              </a:rPr>
              <a:t>万人増加</a:t>
            </a:r>
            <a:endParaRPr lang="en-US" altLang="ja-JP" sz="1400" b="1" u="sng" dirty="0" smtClean="0">
              <a:solidFill>
                <a:srgbClr val="000066"/>
              </a:solidFill>
              <a:latin typeface="HGPｺﾞｼｯｸM" pitchFamily="50" charset="-128"/>
              <a:ea typeface="HGPｺﾞｼｯｸM" pitchFamily="50" charset="-128"/>
            </a:endParaRPr>
          </a:p>
          <a:p>
            <a:r>
              <a:rPr lang="ja-JP" altLang="en-US" sz="1400" dirty="0">
                <a:solidFill>
                  <a:srgbClr val="000066"/>
                </a:solidFill>
                <a:latin typeface="HGPｺﾞｼｯｸM" pitchFamily="50" charset="-128"/>
                <a:ea typeface="HGPｺﾞｼｯｸM" pitchFamily="50" charset="-128"/>
              </a:rPr>
              <a:t>　</a:t>
            </a:r>
            <a:r>
              <a:rPr lang="ja-JP" altLang="en-US" sz="1400" dirty="0" smtClean="0">
                <a:solidFill>
                  <a:srgbClr val="000066"/>
                </a:solidFill>
                <a:latin typeface="HGPｺﾞｼｯｸM" pitchFamily="50" charset="-128"/>
                <a:ea typeface="HGPｺﾞｼｯｸM" pitchFamily="50" charset="-128"/>
              </a:rPr>
              <a:t>*割合は</a:t>
            </a:r>
            <a:r>
              <a:rPr lang="en-US" altLang="ja-JP" sz="1400" b="1" u="sng" dirty="0" smtClean="0">
                <a:solidFill>
                  <a:srgbClr val="000066"/>
                </a:solidFill>
                <a:latin typeface="HGPｺﾞｼｯｸM" pitchFamily="50" charset="-128"/>
                <a:ea typeface="HGPｺﾞｼｯｸM" pitchFamily="50" charset="-128"/>
              </a:rPr>
              <a:t>22.4</a:t>
            </a:r>
            <a:r>
              <a:rPr lang="ja-JP" altLang="en-US" sz="1400" b="1" u="sng" dirty="0" smtClean="0">
                <a:solidFill>
                  <a:srgbClr val="000066"/>
                </a:solidFill>
                <a:latin typeface="HGPｺﾞｼｯｸM" pitchFamily="50" charset="-128"/>
                <a:ea typeface="HGPｺﾞｼｯｸM" pitchFamily="50" charset="-128"/>
              </a:rPr>
              <a:t>％</a:t>
            </a:r>
            <a:r>
              <a:rPr lang="ja-JP" altLang="en-US" sz="1400" dirty="0" smtClean="0">
                <a:solidFill>
                  <a:srgbClr val="000066"/>
                </a:solidFill>
                <a:latin typeface="HGPｺﾞｼｯｸM" pitchFamily="50" charset="-128"/>
                <a:ea typeface="HGPｺﾞｼｯｸM" pitchFamily="50" charset="-128"/>
              </a:rPr>
              <a:t>から</a:t>
            </a:r>
            <a:r>
              <a:rPr lang="en-US" altLang="ja-JP" sz="1400" b="1" u="sng" dirty="0" smtClean="0">
                <a:solidFill>
                  <a:srgbClr val="000066"/>
                </a:solidFill>
                <a:latin typeface="HGPｺﾞｼｯｸM" pitchFamily="50" charset="-128"/>
                <a:ea typeface="HGPｺﾞｼｯｸM" pitchFamily="50" charset="-128"/>
              </a:rPr>
              <a:t>35.9</a:t>
            </a:r>
            <a:r>
              <a:rPr lang="ja-JP" altLang="en-US" sz="1400" b="1" u="sng" dirty="0" smtClean="0">
                <a:solidFill>
                  <a:srgbClr val="000066"/>
                </a:solidFill>
                <a:latin typeface="HGPｺﾞｼｯｸM" pitchFamily="50" charset="-128"/>
                <a:ea typeface="HGPｺﾞｼｯｸM" pitchFamily="50" charset="-128"/>
              </a:rPr>
              <a:t>％</a:t>
            </a:r>
            <a:r>
              <a:rPr lang="ja-JP" altLang="en-US" sz="1400" dirty="0" smtClean="0">
                <a:solidFill>
                  <a:srgbClr val="000066"/>
                </a:solidFill>
                <a:latin typeface="HGPｺﾞｼｯｸM" pitchFamily="50" charset="-128"/>
                <a:ea typeface="HGPｺﾞｼｯｸM" pitchFamily="50" charset="-128"/>
              </a:rPr>
              <a:t>へ</a:t>
            </a:r>
            <a:endParaRPr lang="en-US" altLang="ja-JP" sz="1400" dirty="0" smtClean="0">
              <a:solidFill>
                <a:srgbClr val="000066"/>
              </a:solidFill>
              <a:latin typeface="HGPｺﾞｼｯｸM" pitchFamily="50" charset="-128"/>
              <a:ea typeface="HGPｺﾞｼｯｸM" pitchFamily="50" charset="-128"/>
            </a:endParaRPr>
          </a:p>
        </p:txBody>
      </p:sp>
      <p:sp>
        <p:nvSpPr>
          <p:cNvPr id="18" name="対角する 2 つの角を丸めた四角形 17"/>
          <p:cNvSpPr/>
          <p:nvPr/>
        </p:nvSpPr>
        <p:spPr>
          <a:xfrm>
            <a:off x="5910961" y="4234535"/>
            <a:ext cx="3184480" cy="900000"/>
          </a:xfrm>
          <a:prstGeom prst="round2DiagRect">
            <a:avLst>
              <a:gd name="adj1" fmla="val 21829"/>
              <a:gd name="adj2" fmla="val 0"/>
            </a:avLst>
          </a:prstGeom>
          <a:noFill/>
          <a:ln>
            <a:solidFill>
              <a:srgbClr val="00B05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ja-JP" altLang="en-US" sz="1600" b="1" dirty="0" smtClean="0">
                <a:solidFill>
                  <a:srgbClr val="00B050"/>
                </a:solidFill>
                <a:latin typeface="HGPｺﾞｼｯｸM" pitchFamily="50" charset="-128"/>
                <a:ea typeface="HGPｺﾞｼｯｸM" pitchFamily="50" charset="-128"/>
              </a:rPr>
              <a:t>◆ 年少人口</a:t>
            </a:r>
            <a:endParaRPr lang="en-US" altLang="ja-JP" sz="1600" b="1" dirty="0" smtClean="0">
              <a:solidFill>
                <a:srgbClr val="00B050"/>
              </a:solidFill>
              <a:latin typeface="HGPｺﾞｼｯｸM" pitchFamily="50" charset="-128"/>
              <a:ea typeface="HGPｺﾞｼｯｸM" pitchFamily="50" charset="-128"/>
            </a:endParaRPr>
          </a:p>
          <a:p>
            <a:r>
              <a:rPr lang="ja-JP" altLang="en-US" sz="1200" dirty="0">
                <a:solidFill>
                  <a:srgbClr val="00B050"/>
                </a:solidFill>
                <a:latin typeface="HGPｺﾞｼｯｸM" pitchFamily="50" charset="-128"/>
                <a:ea typeface="HGPｺﾞｼｯｸM" pitchFamily="50" charset="-128"/>
              </a:rPr>
              <a:t>　</a:t>
            </a:r>
            <a:r>
              <a:rPr lang="ja-JP" altLang="en-US" sz="1400" dirty="0" smtClean="0">
                <a:solidFill>
                  <a:srgbClr val="00B050"/>
                </a:solidFill>
                <a:latin typeface="HGPｺﾞｼｯｸM" pitchFamily="50" charset="-128"/>
                <a:ea typeface="HGPｺﾞｼｯｸM" pitchFamily="50" charset="-128"/>
              </a:rPr>
              <a:t>*</a:t>
            </a:r>
            <a:r>
              <a:rPr lang="en-US" altLang="ja-JP" sz="1400" dirty="0" smtClean="0">
                <a:solidFill>
                  <a:srgbClr val="00B050"/>
                </a:solidFill>
                <a:latin typeface="HGPｺﾞｼｯｸM" pitchFamily="50" charset="-128"/>
                <a:ea typeface="HGPｺﾞｼｯｸM" pitchFamily="50" charset="-128"/>
              </a:rPr>
              <a:t>2010</a:t>
            </a:r>
            <a:r>
              <a:rPr lang="ja-JP" altLang="en-US" sz="1400" dirty="0" smtClean="0">
                <a:solidFill>
                  <a:srgbClr val="00B050"/>
                </a:solidFill>
                <a:latin typeface="HGPｺﾞｼｯｸM" pitchFamily="50" charset="-128"/>
                <a:ea typeface="HGPｺﾞｼｯｸM" pitchFamily="50" charset="-128"/>
              </a:rPr>
              <a:t>年から</a:t>
            </a:r>
            <a:r>
              <a:rPr lang="en-US" altLang="ja-JP" sz="1400" dirty="0" smtClean="0">
                <a:solidFill>
                  <a:srgbClr val="00B050"/>
                </a:solidFill>
                <a:latin typeface="HGPｺﾞｼｯｸM" pitchFamily="50" charset="-128"/>
                <a:ea typeface="HGPｺﾞｼｯｸM" pitchFamily="50" charset="-128"/>
              </a:rPr>
              <a:t>30</a:t>
            </a:r>
            <a:r>
              <a:rPr lang="ja-JP" altLang="en-US" sz="1400" dirty="0" smtClean="0">
                <a:solidFill>
                  <a:srgbClr val="00B050"/>
                </a:solidFill>
                <a:latin typeface="HGPｺﾞｼｯｸM" pitchFamily="50" charset="-128"/>
                <a:ea typeface="HGPｺﾞｼｯｸM" pitchFamily="50" charset="-128"/>
              </a:rPr>
              <a:t>年間で</a:t>
            </a:r>
            <a:r>
              <a:rPr lang="en-US" altLang="ja-JP" sz="1400" b="1" u="sng" dirty="0" smtClean="0">
                <a:solidFill>
                  <a:srgbClr val="00B050"/>
                </a:solidFill>
                <a:latin typeface="HGPｺﾞｼｯｸM" pitchFamily="50" charset="-128"/>
                <a:ea typeface="HGPｺﾞｼｯｸM" pitchFamily="50" charset="-128"/>
              </a:rPr>
              <a:t>45</a:t>
            </a:r>
            <a:r>
              <a:rPr lang="ja-JP" altLang="en-US" sz="1400" b="1" u="sng" dirty="0" smtClean="0">
                <a:solidFill>
                  <a:srgbClr val="00B050"/>
                </a:solidFill>
                <a:latin typeface="HGPｺﾞｼｯｸM" pitchFamily="50" charset="-128"/>
                <a:ea typeface="HGPｺﾞｼｯｸM" pitchFamily="50" charset="-128"/>
              </a:rPr>
              <a:t>万人減少</a:t>
            </a:r>
            <a:endParaRPr lang="en-US" altLang="ja-JP" sz="1400" b="1" u="sng" dirty="0" smtClean="0">
              <a:solidFill>
                <a:srgbClr val="00B050"/>
              </a:solidFill>
              <a:latin typeface="HGPｺﾞｼｯｸM" pitchFamily="50" charset="-128"/>
              <a:ea typeface="HGPｺﾞｼｯｸM" pitchFamily="50" charset="-128"/>
            </a:endParaRPr>
          </a:p>
          <a:p>
            <a:r>
              <a:rPr lang="ja-JP" altLang="en-US" sz="1400" dirty="0">
                <a:solidFill>
                  <a:srgbClr val="00B050"/>
                </a:solidFill>
                <a:latin typeface="HGPｺﾞｼｯｸM" pitchFamily="50" charset="-128"/>
                <a:ea typeface="HGPｺﾞｼｯｸM" pitchFamily="50" charset="-128"/>
              </a:rPr>
              <a:t>　</a:t>
            </a:r>
            <a:r>
              <a:rPr lang="ja-JP" altLang="en-US" sz="1400" dirty="0" smtClean="0">
                <a:solidFill>
                  <a:srgbClr val="00B050"/>
                </a:solidFill>
                <a:latin typeface="HGPｺﾞｼｯｸM" pitchFamily="50" charset="-128"/>
                <a:ea typeface="HGPｺﾞｼｯｸM" pitchFamily="50" charset="-128"/>
              </a:rPr>
              <a:t>*割合は</a:t>
            </a:r>
            <a:r>
              <a:rPr lang="en-US" altLang="ja-JP" sz="1400" b="1" u="sng" dirty="0" smtClean="0">
                <a:solidFill>
                  <a:srgbClr val="00B050"/>
                </a:solidFill>
                <a:latin typeface="HGPｺﾞｼｯｸM" pitchFamily="50" charset="-128"/>
                <a:ea typeface="HGPｺﾞｼｯｸM" pitchFamily="50" charset="-128"/>
              </a:rPr>
              <a:t>13.3</a:t>
            </a:r>
            <a:r>
              <a:rPr lang="ja-JP" altLang="en-US" sz="1400" b="1" u="sng" dirty="0" smtClean="0">
                <a:solidFill>
                  <a:srgbClr val="00B050"/>
                </a:solidFill>
                <a:latin typeface="HGPｺﾞｼｯｸM" pitchFamily="50" charset="-128"/>
                <a:ea typeface="HGPｺﾞｼｯｸM" pitchFamily="50" charset="-128"/>
              </a:rPr>
              <a:t>％</a:t>
            </a:r>
            <a:r>
              <a:rPr lang="ja-JP" altLang="en-US" sz="1400" dirty="0" smtClean="0">
                <a:solidFill>
                  <a:srgbClr val="00B050"/>
                </a:solidFill>
                <a:latin typeface="HGPｺﾞｼｯｸM" pitchFamily="50" charset="-128"/>
                <a:ea typeface="HGPｺﾞｼｯｸM" pitchFamily="50" charset="-128"/>
              </a:rPr>
              <a:t>から</a:t>
            </a:r>
            <a:r>
              <a:rPr lang="en-US" altLang="ja-JP" sz="1400" b="1" u="sng" dirty="0" smtClean="0">
                <a:solidFill>
                  <a:srgbClr val="00B050"/>
                </a:solidFill>
                <a:latin typeface="HGPｺﾞｼｯｸM" pitchFamily="50" charset="-128"/>
                <a:ea typeface="HGPｺﾞｼｯｸM" pitchFamily="50" charset="-128"/>
              </a:rPr>
              <a:t>9.6</a:t>
            </a:r>
            <a:r>
              <a:rPr lang="ja-JP" altLang="en-US" sz="1400" b="1" u="sng" dirty="0" smtClean="0">
                <a:solidFill>
                  <a:srgbClr val="00B050"/>
                </a:solidFill>
                <a:latin typeface="HGPｺﾞｼｯｸM" pitchFamily="50" charset="-128"/>
                <a:ea typeface="HGPｺﾞｼｯｸM" pitchFamily="50" charset="-128"/>
              </a:rPr>
              <a:t>％</a:t>
            </a:r>
            <a:r>
              <a:rPr lang="ja-JP" altLang="en-US" sz="1400" dirty="0" smtClean="0">
                <a:solidFill>
                  <a:srgbClr val="00B050"/>
                </a:solidFill>
                <a:latin typeface="HGPｺﾞｼｯｸM" pitchFamily="50" charset="-128"/>
                <a:ea typeface="HGPｺﾞｼｯｸM" pitchFamily="50" charset="-128"/>
              </a:rPr>
              <a:t>へ</a:t>
            </a:r>
            <a:endParaRPr lang="en-US" altLang="ja-JP" sz="1400" dirty="0" smtClean="0">
              <a:solidFill>
                <a:srgbClr val="00B050"/>
              </a:solidFill>
              <a:latin typeface="HGPｺﾞｼｯｸM" pitchFamily="50" charset="-128"/>
              <a:ea typeface="HGPｺﾞｼｯｸM" pitchFamily="50" charset="-128"/>
            </a:endParaRPr>
          </a:p>
        </p:txBody>
      </p:sp>
      <p:sp>
        <p:nvSpPr>
          <p:cNvPr id="19" name="下矢印 18"/>
          <p:cNvSpPr/>
          <p:nvPr/>
        </p:nvSpPr>
        <p:spPr>
          <a:xfrm>
            <a:off x="6948264" y="5373216"/>
            <a:ext cx="1163042" cy="296352"/>
          </a:xfrm>
          <a:prstGeom prst="downArrow">
            <a:avLst>
              <a:gd name="adj1" fmla="val 45282"/>
              <a:gd name="adj2" fmla="val 60164"/>
            </a:avLst>
          </a:prstGeom>
          <a:gradFill flip="none" rotWithShape="1">
            <a:gsLst>
              <a:gs pos="0">
                <a:srgbClr val="FF9966">
                  <a:tint val="66000"/>
                  <a:satMod val="160000"/>
                </a:srgbClr>
              </a:gs>
              <a:gs pos="50000">
                <a:srgbClr val="FF9966">
                  <a:tint val="44500"/>
                  <a:satMod val="160000"/>
                </a:srgbClr>
              </a:gs>
              <a:gs pos="100000">
                <a:srgbClr val="FF9966">
                  <a:tint val="23500"/>
                  <a:satMod val="160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dirty="0">
              <a:solidFill>
                <a:prstClr val="black"/>
              </a:solidFill>
            </a:endParaRPr>
          </a:p>
        </p:txBody>
      </p:sp>
      <p:sp>
        <p:nvSpPr>
          <p:cNvPr id="20" name="テキスト ボックス 19"/>
          <p:cNvSpPr txBox="1"/>
          <p:nvPr/>
        </p:nvSpPr>
        <p:spPr>
          <a:xfrm>
            <a:off x="6588224" y="5826750"/>
            <a:ext cx="1852848" cy="338554"/>
          </a:xfrm>
          <a:prstGeom prst="rect">
            <a:avLst/>
          </a:prstGeom>
          <a:noFill/>
        </p:spPr>
        <p:txBody>
          <a:bodyPr wrap="square" rtlCol="0">
            <a:spAutoFit/>
          </a:bodyPr>
          <a:lstStyle/>
          <a:p>
            <a:pPr algn="ctr"/>
            <a:r>
              <a:rPr lang="ja-JP" altLang="en-US" sz="1600" b="1" dirty="0">
                <a:solidFill>
                  <a:prstClr val="black"/>
                </a:solidFill>
                <a:latin typeface="メイリオ" pitchFamily="50" charset="-128"/>
                <a:ea typeface="メイリオ" pitchFamily="50" charset="-128"/>
                <a:cs typeface="メイリオ" pitchFamily="50" charset="-128"/>
              </a:rPr>
              <a:t>人</a:t>
            </a:r>
            <a:r>
              <a:rPr lang="ja-JP" altLang="en-US" sz="1600" b="1" dirty="0" smtClean="0">
                <a:solidFill>
                  <a:prstClr val="black"/>
                </a:solidFill>
                <a:latin typeface="メイリオ" pitchFamily="50" charset="-128"/>
                <a:ea typeface="メイリオ" pitchFamily="50" charset="-128"/>
                <a:cs typeface="メイリオ" pitchFamily="50" charset="-128"/>
              </a:rPr>
              <a:t>口構成の変化</a:t>
            </a:r>
            <a:endParaRPr lang="ja-JP" altLang="en-US" sz="1600" b="1" dirty="0">
              <a:solidFill>
                <a:prstClr val="black"/>
              </a:solidFill>
              <a:latin typeface="メイリオ" pitchFamily="50" charset="-128"/>
              <a:ea typeface="メイリオ" pitchFamily="50" charset="-128"/>
              <a:cs typeface="メイリオ" pitchFamily="50" charset="-128"/>
            </a:endParaRPr>
          </a:p>
        </p:txBody>
      </p:sp>
      <p:cxnSp>
        <p:nvCxnSpPr>
          <p:cNvPr id="27" name="直線矢印コネクタ 26"/>
          <p:cNvCxnSpPr/>
          <p:nvPr/>
        </p:nvCxnSpPr>
        <p:spPr>
          <a:xfrm>
            <a:off x="3131840" y="2043646"/>
            <a:ext cx="792088"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107504" y="836712"/>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高齢者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人口の割合は年々増加し、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2040(H52)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年には、全体の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35.9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％を占めると見込まれます。一方、生産年齢</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人口の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割合は、減少を続け、</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2040(H52)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年には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2010(H22)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64.4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54.5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％まで減少し、年少人口の割合は、全体の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割未満の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％にまで減少すると予測されます。</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8760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99881"/>
            <a:ext cx="7064632" cy="322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フローチャート : 代替処理 7"/>
          <p:cNvSpPr/>
          <p:nvPr/>
        </p:nvSpPr>
        <p:spPr>
          <a:xfrm>
            <a:off x="971600" y="5583038"/>
            <a:ext cx="6840760" cy="1158330"/>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dirty="0"/>
          </a:p>
        </p:txBody>
      </p:sp>
      <p:sp>
        <p:nvSpPr>
          <p:cNvPr id="2" name="正方形/長方形 1"/>
          <p:cNvSpPr/>
          <p:nvPr/>
        </p:nvSpPr>
        <p:spPr>
          <a:xfrm>
            <a:off x="179512" y="146838"/>
            <a:ext cx="8136904" cy="923330"/>
          </a:xfrm>
          <a:prstGeom prst="rect">
            <a:avLst/>
          </a:prstGeom>
        </p:spPr>
        <p:txBody>
          <a:bodyPr wrap="square">
            <a:spAutoFit/>
          </a:bodyPr>
          <a:lstStyle/>
          <a:p>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２．大阪府の人口の潮流</a:t>
            </a:r>
            <a:endPar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）総人口　</a:t>
            </a: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■人口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構成の変化</a:t>
            </a:r>
          </a:p>
          <a:p>
            <a:endPar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95864" y="851228"/>
            <a:ext cx="8784976" cy="0"/>
          </a:xfrm>
          <a:prstGeom prst="line">
            <a:avLst/>
          </a:prstGeom>
        </p:spPr>
        <p:style>
          <a:lnRef idx="3">
            <a:schemeClr val="accent1"/>
          </a:lnRef>
          <a:fillRef idx="0">
            <a:schemeClr val="accent1"/>
          </a:fillRef>
          <a:effectRef idx="2">
            <a:schemeClr val="accent1"/>
          </a:effectRef>
          <a:fontRef idx="minor">
            <a:schemeClr val="tx1"/>
          </a:fontRef>
        </p:style>
      </p:cxnSp>
      <p:sp>
        <p:nvSpPr>
          <p:cNvPr id="4" name="正方形/長方形 3"/>
          <p:cNvSpPr/>
          <p:nvPr/>
        </p:nvSpPr>
        <p:spPr>
          <a:xfrm>
            <a:off x="8432528" y="6489340"/>
            <a:ext cx="648072" cy="31786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fld id="{C8692C38-0430-4F61-A0D4-4C5C3C1314F7}" type="slidenum">
              <a:rPr lang="ja-JP" altLang="en-US" smtClean="0">
                <a:solidFill>
                  <a:prstClr val="black"/>
                </a:solidFill>
              </a:rPr>
              <a:pPr algn="ctr"/>
              <a:t>9</a:t>
            </a:fld>
            <a:endParaRPr lang="ja-JP" altLang="en-US" dirty="0">
              <a:solidFill>
                <a:prstClr val="black"/>
              </a:solidFill>
            </a:endParaRPr>
          </a:p>
        </p:txBody>
      </p:sp>
      <p:sp>
        <p:nvSpPr>
          <p:cNvPr id="21" name="Rectangle 1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1" name="Rectangle 38"/>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112" name="Rectangle 4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t/>
            </a:r>
            <a:br>
              <a:rPr kumimoji="1" lang="ja-JP" altLang="ja-JP" sz="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rPr>
            </a:b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266700" algn="l" defTabSz="914400" rtl="0" eaLnBrk="0" fontAlgn="base" latinLnBrk="0" hangingPunct="0">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13" name="Rectangle 4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1" i="0" u="none" strike="noStrike" cap="none" normalizeH="0" baseline="0" dirty="0" smtClean="0">
                <a:ln>
                  <a:noFill/>
                </a:ln>
                <a:solidFill>
                  <a:srgbClr val="FF0000"/>
                </a:solidFill>
                <a:effectLst/>
                <a:latin typeface="HG丸ｺﾞｼｯｸM-PRO" pitchFamily="50" charset="-128"/>
                <a:ea typeface="HG丸ｺﾞｼｯｸM-PRO" pitchFamily="50" charset="-128"/>
                <a:cs typeface="Meiryo UI" pitchFamily="50" charset="-128"/>
              </a:rPr>
              <a:t> </a:t>
            </a: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122" name="Rectangle 59"/>
          <p:cNvSpPr>
            <a:spLocks noChangeArrowheads="1"/>
          </p:cNvSpPr>
          <p:nvPr/>
        </p:nvSpPr>
        <p:spPr bwMode="auto">
          <a:xfrm>
            <a:off x="304800" y="3048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4123" name="Rectangle 65"/>
          <p:cNvSpPr>
            <a:spLocks noChangeArrowheads="1"/>
          </p:cNvSpPr>
          <p:nvPr/>
        </p:nvSpPr>
        <p:spPr bwMode="auto">
          <a:xfrm>
            <a:off x="304800" y="762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67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26670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3" name="Rectangle 9"/>
          <p:cNvSpPr>
            <a:spLocks noChangeArrowheads="1"/>
          </p:cNvSpPr>
          <p:nvPr/>
        </p:nvSpPr>
        <p:spPr bwMode="auto">
          <a:xfrm>
            <a:off x="45720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6"/>
          <p:cNvSpPr>
            <a:spLocks noChangeArrowheads="1"/>
          </p:cNvSpPr>
          <p:nvPr/>
        </p:nvSpPr>
        <p:spPr bwMode="auto">
          <a:xfrm>
            <a:off x="457200" y="914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6" name="Text Box 4"/>
          <p:cNvSpPr txBox="1">
            <a:spLocks noChangeArrowheads="1"/>
          </p:cNvSpPr>
          <p:nvPr/>
        </p:nvSpPr>
        <p:spPr bwMode="auto">
          <a:xfrm>
            <a:off x="1303799" y="5229200"/>
            <a:ext cx="625792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7030A0"/>
                </a:solidFill>
                <a:miter lim="800000"/>
                <a:headEnd/>
                <a:tailEnd/>
              </a14:hiddenLine>
            </a:ext>
          </a:extLst>
        </p:spPr>
        <p:txBody>
          <a:bodyPr vert="horz" wrap="square" lIns="74295" tIns="8890" rIns="74295" bIns="889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出典：</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2010(H22)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年までは総務省「国勢調査」（年齢不詳を除く）。将来推計については、「大阪府の将来推計人口の点検について」（</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H26.3</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）における</a:t>
            </a:r>
            <a:endPar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lang="ja-JP" altLang="en-US" sz="700" dirty="0">
                <a:latin typeface="ＭＳ ゴシック" pitchFamily="49" charset="-128"/>
                <a:ea typeface="ＭＳ ゴシック" pitchFamily="49" charset="-128"/>
                <a:cs typeface="ＭＳ Ｐゴシック" pitchFamily="50" charset="-128"/>
              </a:rPr>
              <a:t>　</a:t>
            </a:r>
            <a:r>
              <a:rPr lang="ja-JP" altLang="en-US" sz="700" dirty="0" smtClean="0">
                <a:latin typeface="ＭＳ ゴシック" pitchFamily="49" charset="-128"/>
                <a:ea typeface="ＭＳ ゴシック" pitchFamily="49" charset="-128"/>
                <a:cs typeface="ＭＳ Ｐゴシック" pitchFamily="50" charset="-128"/>
              </a:rPr>
              <a:t>　　</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大阪府の人口推計（ケース</a:t>
            </a:r>
            <a:r>
              <a:rPr kumimoji="1" lang="en-US" altLang="ja-JP"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2</a:t>
            </a: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）を基に、府試算。</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6" name="Rectangle 11"/>
          <p:cNvSpPr>
            <a:spLocks noChangeArrowheads="1"/>
          </p:cNvSpPr>
          <p:nvPr/>
        </p:nvSpPr>
        <p:spPr bwMode="auto">
          <a:xfrm>
            <a:off x="6096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7" name="Rectangle 14"/>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8" name="Rectangle 15"/>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Arial" pitchFamily="34" charset="0"/>
                <a:ea typeface="ＭＳ 明朝" pitchFamily="17" charset="-128"/>
                <a:cs typeface="ＭＳ Ｐゴシック" pitchFamily="50" charset="-128"/>
              </a:rPr>
              <a:t> </a:t>
            </a:r>
            <a:endParaRPr kumimoji="1" lang="en-US" altLang="ja-JP" sz="12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29" name="Rectangle 19"/>
          <p:cNvSpPr>
            <a:spLocks noChangeArrowheads="1"/>
          </p:cNvSpPr>
          <p:nvPr/>
        </p:nvSpPr>
        <p:spPr bwMode="auto">
          <a:xfrm>
            <a:off x="6096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13335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13335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4" name="正方形/長方形 33"/>
          <p:cNvSpPr/>
          <p:nvPr/>
        </p:nvSpPr>
        <p:spPr>
          <a:xfrm>
            <a:off x="107504" y="1013827"/>
            <a:ext cx="8856984" cy="830997"/>
          </a:xfrm>
          <a:prstGeom prst="rect">
            <a:avLst/>
          </a:prstGeom>
        </p:spPr>
        <p:txBody>
          <a:bodyPr wrap="square">
            <a:spAutoFit/>
          </a:bodyPr>
          <a:lstStyle/>
          <a:p>
            <a:pPr marL="180000" indent="-4572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t>高齢者</a:t>
            </a:r>
            <a:r>
              <a:rPr lang="ja-JP" altLang="en-US" sz="1600" dirty="0"/>
              <a:t>人口の割合は年々増加し、</a:t>
            </a:r>
            <a:r>
              <a:rPr lang="en-US" altLang="ja-JP" sz="1600" dirty="0"/>
              <a:t>2040(H52)</a:t>
            </a:r>
            <a:r>
              <a:rPr lang="ja-JP" altLang="en-US" sz="1600" dirty="0"/>
              <a:t>年には、全体の</a:t>
            </a:r>
            <a:r>
              <a:rPr lang="en-US" altLang="ja-JP" sz="1600" dirty="0" smtClean="0"/>
              <a:t>35.9</a:t>
            </a:r>
            <a:r>
              <a:rPr lang="ja-JP" altLang="en-US" sz="1600" dirty="0" smtClean="0"/>
              <a:t>％</a:t>
            </a:r>
            <a:r>
              <a:rPr lang="ja-JP" altLang="en-US" sz="1600" dirty="0"/>
              <a:t>を占めると見込まれます。一方、生産年齢</a:t>
            </a:r>
            <a:r>
              <a:rPr lang="ja-JP" altLang="en-US" sz="1600" dirty="0" smtClean="0"/>
              <a:t>人口の</a:t>
            </a:r>
            <a:r>
              <a:rPr lang="ja-JP" altLang="en-US" sz="1600" dirty="0"/>
              <a:t>割合は、減少を続け、</a:t>
            </a:r>
            <a:r>
              <a:rPr lang="en-US" altLang="ja-JP" sz="1600" dirty="0"/>
              <a:t>2040(H52)</a:t>
            </a:r>
            <a:r>
              <a:rPr lang="ja-JP" altLang="en-US" sz="1600" dirty="0"/>
              <a:t>年には</a:t>
            </a:r>
            <a:r>
              <a:rPr lang="ja-JP" altLang="en-US" sz="1600" dirty="0" smtClean="0"/>
              <a:t>、</a:t>
            </a:r>
            <a:r>
              <a:rPr lang="en-US" altLang="ja-JP" sz="1600" dirty="0" smtClean="0"/>
              <a:t>2010(H22)</a:t>
            </a:r>
            <a:r>
              <a:rPr lang="ja-JP" altLang="en-US" sz="1600" dirty="0" smtClean="0"/>
              <a:t>年の</a:t>
            </a:r>
            <a:r>
              <a:rPr lang="en-US" altLang="ja-JP" sz="1600" dirty="0"/>
              <a:t>64.4</a:t>
            </a:r>
            <a:r>
              <a:rPr lang="ja-JP" altLang="en-US" sz="1600" dirty="0"/>
              <a:t>％から</a:t>
            </a:r>
            <a:r>
              <a:rPr lang="en-US" altLang="ja-JP" sz="1600" dirty="0" smtClean="0"/>
              <a:t>54.5</a:t>
            </a:r>
            <a:r>
              <a:rPr lang="ja-JP" altLang="en-US" sz="1600" dirty="0" smtClean="0"/>
              <a:t>％</a:t>
            </a:r>
            <a:r>
              <a:rPr lang="ja-JP" altLang="en-US" sz="1600" dirty="0"/>
              <a:t>まで減少し、年少人口の割合は、全体の</a:t>
            </a:r>
            <a:r>
              <a:rPr lang="en-US" altLang="ja-JP" sz="1600" dirty="0"/>
              <a:t>1</a:t>
            </a:r>
            <a:r>
              <a:rPr lang="ja-JP" altLang="en-US" sz="1600" dirty="0"/>
              <a:t>割未満の</a:t>
            </a:r>
            <a:r>
              <a:rPr lang="en-US" altLang="ja-JP" sz="1600" dirty="0" smtClean="0"/>
              <a:t>9.6</a:t>
            </a:r>
            <a:r>
              <a:rPr lang="ja-JP" altLang="en-US" sz="1600" dirty="0" smtClean="0"/>
              <a:t>％</a:t>
            </a:r>
            <a:r>
              <a:rPr lang="ja-JP" altLang="en-US" sz="1600" dirty="0"/>
              <a:t>にまで減少すると予測されます</a:t>
            </a:r>
            <a:r>
              <a:rPr lang="ja-JP" altLang="en-US" sz="1600" dirty="0" smtClean="0"/>
              <a:t>。</a:t>
            </a:r>
            <a:endParaRPr lang="ja-JP" altLang="ja-JP" sz="1600" dirty="0"/>
          </a:p>
        </p:txBody>
      </p:sp>
      <p:grpSp>
        <p:nvGrpSpPr>
          <p:cNvPr id="35" name="グループ化 34"/>
          <p:cNvGrpSpPr/>
          <p:nvPr/>
        </p:nvGrpSpPr>
        <p:grpSpPr>
          <a:xfrm>
            <a:off x="4089053" y="2132856"/>
            <a:ext cx="2643187" cy="372765"/>
            <a:chOff x="3341688" y="2874026"/>
            <a:chExt cx="2643187" cy="372765"/>
          </a:xfrm>
        </p:grpSpPr>
        <p:sp>
          <p:nvSpPr>
            <p:cNvPr id="36" name="直線コネクタ 2"/>
            <p:cNvSpPr>
              <a:spLocks noChangeShapeType="1"/>
            </p:cNvSpPr>
            <p:nvPr/>
          </p:nvSpPr>
          <p:spPr bwMode="auto">
            <a:xfrm>
              <a:off x="4573588" y="2965803"/>
              <a:ext cx="0" cy="280988"/>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7" name="直線コネクタ 4"/>
            <p:cNvSpPr>
              <a:spLocks noChangeShapeType="1"/>
            </p:cNvSpPr>
            <p:nvPr/>
          </p:nvSpPr>
          <p:spPr bwMode="auto">
            <a:xfrm>
              <a:off x="3883025" y="2957866"/>
              <a:ext cx="1358900" cy="0"/>
            </a:xfrm>
            <a:prstGeom prst="line">
              <a:avLst/>
            </a:prstGeom>
            <a:noFill/>
            <a:ln w="19050">
              <a:solidFill>
                <a:srgbClr val="000000"/>
              </a:solidFill>
              <a:round/>
              <a:headEnd type="arrow" w="med" len="med"/>
              <a:tailEnd type="arrow"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8" name="テキスト ボックス 9"/>
            <p:cNvSpPr txBox="1">
              <a:spLocks noChangeArrowheads="1"/>
            </p:cNvSpPr>
            <p:nvPr/>
          </p:nvSpPr>
          <p:spPr bwMode="auto">
            <a:xfrm>
              <a:off x="3341688" y="2874026"/>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Times New Roman" pitchFamily="18" charset="0"/>
                </a:rPr>
                <a:t>これまで</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39" name="テキスト ボックス 10"/>
            <p:cNvSpPr txBox="1">
              <a:spLocks noChangeArrowheads="1"/>
            </p:cNvSpPr>
            <p:nvPr/>
          </p:nvSpPr>
          <p:spPr bwMode="auto">
            <a:xfrm>
              <a:off x="5195888" y="2874026"/>
              <a:ext cx="7889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800" b="0" i="0" u="none" strike="noStrike" cap="none" normalizeH="0" baseline="0" dirty="0" smtClean="0">
                  <a:ln>
                    <a:noFill/>
                  </a:ln>
                  <a:solidFill>
                    <a:srgbClr val="000000"/>
                  </a:solidFill>
                  <a:effectLst/>
                  <a:latin typeface="HG丸ｺﾞｼｯｸM-PRO" pitchFamily="50" charset="-128"/>
                  <a:ea typeface="HG丸ｺﾞｼｯｸM-PRO" pitchFamily="50" charset="-128"/>
                  <a:cs typeface="Times New Roman" pitchFamily="18" charset="0"/>
                </a:rPr>
                <a:t>これから</a:t>
              </a:r>
              <a:endParaRPr kumimoji="1" lang="ja-JP" alt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grpSp>
      <p:sp>
        <p:nvSpPr>
          <p:cNvPr id="43" name="右矢印 42"/>
          <p:cNvSpPr/>
          <p:nvPr/>
        </p:nvSpPr>
        <p:spPr>
          <a:xfrm>
            <a:off x="5940152" y="6151934"/>
            <a:ext cx="396000" cy="252000"/>
          </a:xfrm>
          <a:prstGeom prst="rightArrow">
            <a:avLst>
              <a:gd name="adj1" fmla="val 50000"/>
              <a:gd name="adj2" fmla="val 78062"/>
            </a:avLst>
          </a:prstGeom>
          <a:solidFill>
            <a:schemeClr val="accent6">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45" name="角丸四角形吹き出し 44"/>
          <p:cNvSpPr/>
          <p:nvPr/>
        </p:nvSpPr>
        <p:spPr>
          <a:xfrm>
            <a:off x="1124893" y="5695452"/>
            <a:ext cx="3303091" cy="973908"/>
          </a:xfrm>
          <a:prstGeom prst="wedgeRoundRectCallout">
            <a:avLst>
              <a:gd name="adj1" fmla="val 54012"/>
              <a:gd name="adj2" fmla="val 3147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sz="1200" b="1" dirty="0" smtClean="0"/>
              <a:t>高齢者１人を支える現役世代</a:t>
            </a:r>
            <a:r>
              <a:rPr kumimoji="1" lang="ja-JP" altLang="en-US" sz="1200" dirty="0" smtClean="0"/>
              <a:t>は、</a:t>
            </a:r>
            <a:endParaRPr kumimoji="1" lang="en-US" altLang="ja-JP" sz="1200" dirty="0" smtClean="0"/>
          </a:p>
          <a:p>
            <a:r>
              <a:rPr lang="en-US" altLang="ja-JP" sz="1200" dirty="0" smtClean="0"/>
              <a:t>2010(H22)</a:t>
            </a:r>
            <a:r>
              <a:rPr lang="ja-JP" altLang="en-US" sz="1200" dirty="0" smtClean="0"/>
              <a:t>年では、</a:t>
            </a:r>
            <a:r>
              <a:rPr lang="en-US" altLang="ja-JP" sz="1200" b="1" dirty="0" smtClean="0"/>
              <a:t>2.88</a:t>
            </a:r>
            <a:r>
              <a:rPr lang="ja-JP" altLang="en-US" sz="1200" dirty="0" smtClean="0"/>
              <a:t>人ですが、</a:t>
            </a:r>
            <a:endParaRPr lang="en-US" altLang="ja-JP" sz="1200" dirty="0" smtClean="0"/>
          </a:p>
          <a:p>
            <a:r>
              <a:rPr kumimoji="1" lang="en-US" altLang="ja-JP" sz="1200" dirty="0" smtClean="0"/>
              <a:t>2040(H52)</a:t>
            </a:r>
            <a:r>
              <a:rPr kumimoji="1" lang="ja-JP" altLang="en-US" sz="1200" dirty="0" smtClean="0"/>
              <a:t>年では、</a:t>
            </a:r>
            <a:r>
              <a:rPr kumimoji="1" lang="en-US" altLang="ja-JP" sz="1200" b="1" dirty="0" smtClean="0"/>
              <a:t>1.52</a:t>
            </a:r>
            <a:r>
              <a:rPr kumimoji="1" lang="ja-JP" altLang="en-US" sz="1200" dirty="0" smtClean="0"/>
              <a:t>人になってしまいます</a:t>
            </a:r>
            <a:r>
              <a:rPr lang="ja-JP" altLang="en-US" sz="1200" dirty="0"/>
              <a:t>。</a:t>
            </a:r>
            <a:endParaRPr kumimoji="1" lang="en-US" altLang="ja-JP" sz="1200" dirty="0" smtClean="0"/>
          </a:p>
        </p:txBody>
      </p:sp>
      <p:sp>
        <p:nvSpPr>
          <p:cNvPr id="7" name="テキスト ボックス 6"/>
          <p:cNvSpPr txBox="1"/>
          <p:nvPr/>
        </p:nvSpPr>
        <p:spPr>
          <a:xfrm>
            <a:off x="4757717" y="5661248"/>
            <a:ext cx="1038419" cy="230832"/>
          </a:xfrm>
          <a:prstGeom prst="rect">
            <a:avLst/>
          </a:prstGeom>
          <a:noFill/>
        </p:spPr>
        <p:txBody>
          <a:bodyPr wrap="square" rtlCol="0">
            <a:spAutoFit/>
          </a:bodyPr>
          <a:lstStyle/>
          <a:p>
            <a:pPr algn="ctr"/>
            <a:r>
              <a:rPr kumimoji="1" lang="en-US" altLang="ja-JP" sz="900" b="1" dirty="0" smtClean="0">
                <a:solidFill>
                  <a:schemeClr val="bg1"/>
                </a:solidFill>
              </a:rPr>
              <a:t>2010(H22)</a:t>
            </a:r>
            <a:r>
              <a:rPr kumimoji="1" lang="ja-JP" altLang="en-US" sz="900" b="1" dirty="0" smtClean="0">
                <a:solidFill>
                  <a:schemeClr val="bg1"/>
                </a:solidFill>
              </a:rPr>
              <a:t>年</a:t>
            </a:r>
            <a:endParaRPr kumimoji="1" lang="ja-JP" altLang="en-US" sz="900" b="1" dirty="0">
              <a:solidFill>
                <a:schemeClr val="bg1"/>
              </a:solidFill>
            </a:endParaRPr>
          </a:p>
        </p:txBody>
      </p:sp>
      <p:sp>
        <p:nvSpPr>
          <p:cNvPr id="46" name="テキスト ボックス 45"/>
          <p:cNvSpPr txBox="1"/>
          <p:nvPr/>
        </p:nvSpPr>
        <p:spPr>
          <a:xfrm>
            <a:off x="6336152" y="5661248"/>
            <a:ext cx="993991" cy="230832"/>
          </a:xfrm>
          <a:prstGeom prst="rect">
            <a:avLst/>
          </a:prstGeom>
          <a:noFill/>
        </p:spPr>
        <p:txBody>
          <a:bodyPr wrap="square" rtlCol="0">
            <a:spAutoFit/>
          </a:bodyPr>
          <a:lstStyle/>
          <a:p>
            <a:pPr algn="ctr"/>
            <a:r>
              <a:rPr kumimoji="1" lang="en-US" altLang="ja-JP" sz="900" b="1" dirty="0" smtClean="0">
                <a:solidFill>
                  <a:schemeClr val="bg1"/>
                </a:solidFill>
              </a:rPr>
              <a:t>20</a:t>
            </a:r>
            <a:r>
              <a:rPr lang="en-US" altLang="ja-JP" sz="900" b="1" dirty="0" smtClean="0">
                <a:solidFill>
                  <a:schemeClr val="bg1"/>
                </a:solidFill>
              </a:rPr>
              <a:t>4</a:t>
            </a:r>
            <a:r>
              <a:rPr kumimoji="1" lang="en-US" altLang="ja-JP" sz="900" b="1" dirty="0" smtClean="0">
                <a:solidFill>
                  <a:schemeClr val="bg1"/>
                </a:solidFill>
              </a:rPr>
              <a:t>0(H52)</a:t>
            </a:r>
            <a:r>
              <a:rPr kumimoji="1" lang="ja-JP" altLang="en-US" sz="900" b="1" dirty="0" smtClean="0">
                <a:solidFill>
                  <a:schemeClr val="bg1"/>
                </a:solidFill>
              </a:rPr>
              <a:t>年</a:t>
            </a:r>
            <a:endParaRPr kumimoji="1" lang="ja-JP" altLang="en-US" sz="900" b="1" dirty="0">
              <a:solidFill>
                <a:schemeClr val="bg1"/>
              </a:solidFill>
            </a:endParaRPr>
          </a:p>
        </p:txBody>
      </p:sp>
      <p:pic>
        <p:nvPicPr>
          <p:cNvPr id="3076" name="Picture 4" descr="D:\TanakaAs\Documents\My Pictures\無題.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0785" y="5909790"/>
            <a:ext cx="975351" cy="73848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D:\TanakaAs\Documents\My Pictures\無題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5909790"/>
            <a:ext cx="765831" cy="73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152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ウェーブ">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2717</TotalTime>
  <Words>843</Words>
  <Application>Microsoft Office PowerPoint</Application>
  <PresentationFormat>画面に合わせる (4:3)</PresentationFormat>
  <Paragraphs>360</Paragraphs>
  <Slides>28</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28</vt:i4>
      </vt:variant>
    </vt:vector>
  </HeadingPairs>
  <TitlesOfParts>
    <vt:vector size="41" baseType="lpstr">
      <vt:lpstr>HGPｺﾞｼｯｸM</vt:lpstr>
      <vt:lpstr>HG丸ｺﾞｼｯｸM-PRO</vt:lpstr>
      <vt:lpstr>Malgun Gothic</vt:lpstr>
      <vt:lpstr>Meiryo UI</vt:lpstr>
      <vt:lpstr>ＭＳ Ｐゴシック</vt:lpstr>
      <vt:lpstr>ＭＳ ゴシック</vt:lpstr>
      <vt:lpstr>ＭＳ 明朝</vt:lpstr>
      <vt:lpstr>メイリオ</vt:lpstr>
      <vt:lpstr>Arial</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平岡　沙紀</cp:lastModifiedBy>
  <cp:revision>256</cp:revision>
  <cp:lastPrinted>2016-02-10T07:10:35Z</cp:lastPrinted>
  <dcterms:created xsi:type="dcterms:W3CDTF">2015-04-22T03:25:50Z</dcterms:created>
  <dcterms:modified xsi:type="dcterms:W3CDTF">2019-12-11T08:49:06Z</dcterms:modified>
</cp:coreProperties>
</file>