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58" r:id="rId2"/>
    <p:sldId id="359" r:id="rId3"/>
    <p:sldId id="360" r:id="rId4"/>
    <p:sldId id="361" r:id="rId5"/>
    <p:sldId id="362" r:id="rId6"/>
    <p:sldId id="363" r:id="rId7"/>
    <p:sldId id="364" r:id="rId8"/>
    <p:sldId id="365" r:id="rId9"/>
    <p:sldId id="366" r:id="rId10"/>
    <p:sldId id="380"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3" r:id="rId44"/>
    <p:sldId id="494" r:id="rId45"/>
    <p:sldId id="569" r:id="rId46"/>
    <p:sldId id="496" r:id="rId47"/>
    <p:sldId id="497" r:id="rId48"/>
    <p:sldId id="498" r:id="rId49"/>
    <p:sldId id="570" r:id="rId50"/>
    <p:sldId id="501" r:id="rId51"/>
    <p:sldId id="502" r:id="rId52"/>
    <p:sldId id="503" r:id="rId53"/>
    <p:sldId id="504" r:id="rId54"/>
    <p:sldId id="566" r:id="rId55"/>
    <p:sldId id="543" r:id="rId56"/>
    <p:sldId id="544" r:id="rId57"/>
    <p:sldId id="545" r:id="rId58"/>
    <p:sldId id="546" r:id="rId59"/>
    <p:sldId id="547" r:id="rId60"/>
    <p:sldId id="549" r:id="rId61"/>
    <p:sldId id="568" r:id="rId62"/>
    <p:sldId id="550" r:id="rId63"/>
    <p:sldId id="552" r:id="rId64"/>
    <p:sldId id="551" r:id="rId65"/>
    <p:sldId id="567" r:id="rId66"/>
    <p:sldId id="554" r:id="rId67"/>
    <p:sldId id="555" r:id="rId68"/>
    <p:sldId id="556" r:id="rId69"/>
    <p:sldId id="557" r:id="rId70"/>
    <p:sldId id="558" r:id="rId71"/>
    <p:sldId id="559" r:id="rId72"/>
    <p:sldId id="560" r:id="rId73"/>
    <p:sldId id="561" r:id="rId74"/>
    <p:sldId id="562" r:id="rId75"/>
    <p:sldId id="563" r:id="rId76"/>
    <p:sldId id="564" r:id="rId77"/>
    <p:sldId id="565" r:id="rId78"/>
    <p:sldId id="542" r:id="rId79"/>
    <p:sldId id="505" r:id="rId80"/>
    <p:sldId id="506" r:id="rId81"/>
    <p:sldId id="507" r:id="rId82"/>
    <p:sldId id="508" r:id="rId83"/>
    <p:sldId id="509" r:id="rId84"/>
    <p:sldId id="510" r:id="rId85"/>
    <p:sldId id="511" r:id="rId86"/>
    <p:sldId id="512" r:id="rId87"/>
    <p:sldId id="513" r:id="rId88"/>
    <p:sldId id="514" r:id="rId89"/>
    <p:sldId id="515" r:id="rId90"/>
    <p:sldId id="516" r:id="rId91"/>
    <p:sldId id="517" r:id="rId92"/>
    <p:sldId id="518" r:id="rId9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TanakaAs\AppData\Local\Microsoft\Windows\Temporary%20Internet%20Files\Content.Outlook\P8D2AR7H\&#23601;&#26989;&#2957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J95NV1S6\270727%20&#24180;&#21454;300&#19975;&#20870;&#26410;&#28288;&#12398;&#19990;&#24111;&#21106;&#21512;&#65288;&#37117;&#36947;&#24220;&#30476;&#27604;&#36611;&#65289;.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koganezawak\Desktop\AAA&#19968;&#26178;&#32622;&#12365;&#22580;\&#12414;&#12385;%20&#12402;&#12392;%20&#12375;&#12372;&#12392;&#21109;&#29983;&#32207;&#21512;&#25126;&#30053;\24&#24180;&#24230;&#12288;&#29305;&#23450;&#20581;&#35386;&#21463;&#35386;&#29575;&#65288;&#21402;&#29983;&#21172;&#20685;&#30465;HP&#65289;.xls"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0.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8.6908012238115201E-2"/>
          <c:y val="0.12212022277703093"/>
          <c:w val="0.59738713134230992"/>
          <c:h val="0.82080020485244209"/>
        </c:manualLayout>
      </c:layout>
      <c:pieChart>
        <c:varyColors val="1"/>
        <c:ser>
          <c:idx val="0"/>
          <c:order val="0"/>
          <c:explosion val="25"/>
          <c:dPt>
            <c:idx val="0"/>
            <c:bubble3D val="0"/>
            <c:explosion val="3"/>
            <c:spPr>
              <a:solidFill>
                <a:schemeClr val="bg1">
                  <a:lumMod val="85000"/>
                </a:schemeClr>
              </a:solidFill>
              <a:ln>
                <a:solidFill>
                  <a:sysClr val="windowText" lastClr="000000"/>
                </a:solidFill>
              </a:ln>
            </c:spPr>
          </c:dPt>
          <c:dPt>
            <c:idx val="1"/>
            <c:bubble3D val="0"/>
            <c:spPr>
              <a:noFill/>
              <a:ln>
                <a:solidFill>
                  <a:schemeClr val="tx1"/>
                </a:solidFill>
              </a:ln>
            </c:spPr>
          </c:dPt>
          <c:dLbls>
            <c:dLbl>
              <c:idx val="0"/>
              <c:layout>
                <c:manualLayout>
                  <c:x val="-0.18814735436176988"/>
                  <c:y val="0.21815675479589441"/>
                </c:manualLayout>
              </c:layout>
              <c:tx>
                <c:rich>
                  <a:bodyPr/>
                  <a:lstStyle/>
                  <a:p>
                    <a:r>
                      <a:rPr lang="ja-JP" altLang="en-US" sz="900" dirty="0"/>
                      <a:t>その他</a:t>
                    </a:r>
                    <a:r>
                      <a:rPr lang="en-US" altLang="ja-JP" sz="900" dirty="0"/>
                      <a:t> </a:t>
                    </a:r>
                    <a:r>
                      <a:rPr lang="en-US" altLang="ja-JP" sz="900" dirty="0" smtClean="0"/>
                      <a:t>9,586</a:t>
                    </a:r>
                    <a:r>
                      <a:rPr lang="ja-JP" altLang="en-US" sz="900" dirty="0" smtClean="0"/>
                      <a:t>人</a:t>
                    </a:r>
                    <a:r>
                      <a:rPr lang="en-US" altLang="ja-JP" sz="900" dirty="0" smtClean="0"/>
                      <a:t> </a:t>
                    </a:r>
                    <a:r>
                      <a:rPr lang="ja-JP" altLang="en-US" sz="800" dirty="0"/>
                      <a:t>（</a:t>
                    </a:r>
                    <a:r>
                      <a:rPr lang="en-US" altLang="ja-JP" sz="800" dirty="0" smtClean="0"/>
                      <a:t>24.6%</a:t>
                    </a:r>
                    <a:r>
                      <a:rPr lang="ja-JP" altLang="en-US" sz="800" dirty="0"/>
                      <a:t>）</a:t>
                    </a:r>
                  </a:p>
                </c:rich>
              </c:tx>
              <c:showLegendKey val="0"/>
              <c:showVal val="1"/>
              <c:showCatName val="1"/>
              <c:showSerName val="0"/>
              <c:showPercent val="1"/>
              <c:showBubbleSize val="0"/>
            </c:dLbl>
            <c:dLbl>
              <c:idx val="1"/>
              <c:layout>
                <c:manualLayout>
                  <c:x val="0.15534485704079889"/>
                  <c:y val="-0.21528497962144977"/>
                </c:manualLayout>
              </c:layout>
              <c:tx>
                <c:rich>
                  <a:bodyPr/>
                  <a:lstStyle/>
                  <a:p>
                    <a:r>
                      <a:rPr lang="ja-JP" altLang="en-US" sz="900" dirty="0"/>
                      <a:t>正規社員</a:t>
                    </a:r>
                    <a:r>
                      <a:rPr lang="en-US" altLang="ja-JP" sz="900" dirty="0"/>
                      <a:t> </a:t>
                    </a:r>
                    <a:r>
                      <a:rPr lang="en-US" altLang="ja-JP" sz="900" dirty="0" smtClean="0"/>
                      <a:t>29,360</a:t>
                    </a:r>
                    <a:r>
                      <a:rPr lang="en-US" altLang="ja-JP" sz="900" dirty="0"/>
                      <a:t>,</a:t>
                    </a:r>
                    <a:r>
                      <a:rPr lang="ja-JP" altLang="en-US" sz="900" dirty="0"/>
                      <a:t>人</a:t>
                    </a:r>
                    <a:endParaRPr lang="en-US" altLang="ja-JP" sz="900" dirty="0"/>
                  </a:p>
                  <a:p>
                    <a:r>
                      <a:rPr lang="ja-JP" altLang="en-US" sz="900" dirty="0"/>
                      <a:t>（</a:t>
                    </a:r>
                    <a:r>
                      <a:rPr lang="en-US" altLang="ja-JP" sz="800" dirty="0" smtClean="0"/>
                      <a:t>75.4%</a:t>
                    </a:r>
                    <a:r>
                      <a:rPr lang="ja-JP" altLang="en-US" sz="800" dirty="0"/>
                      <a:t>）</a:t>
                    </a:r>
                    <a:endParaRPr lang="en-US" altLang="ja-JP" sz="800" dirty="0"/>
                  </a:p>
                </c:rich>
              </c:tx>
              <c:showLegendKey val="0"/>
              <c:showVal val="1"/>
              <c:showCatName val="1"/>
              <c:showSerName val="0"/>
              <c:showPercent val="1"/>
              <c:showBubbleSize val="0"/>
            </c:dLbl>
            <c:txPr>
              <a:bodyPr/>
              <a:lstStyle/>
              <a:p>
                <a:pPr>
                  <a:defRPr sz="900"/>
                </a:pPr>
                <a:endParaRPr lang="ja-JP"/>
              </a:p>
            </c:txPr>
            <c:showLegendKey val="0"/>
            <c:showVal val="1"/>
            <c:showCatName val="1"/>
            <c:showSerName val="0"/>
            <c:showPercent val="1"/>
            <c:showBubbleSize val="0"/>
            <c:showLeaderLines val="1"/>
          </c:dLbls>
          <c:cat>
            <c:strRef>
              <c:f>'[073(1).xls]73(2-1)'!$F$19:$G$19</c:f>
              <c:strCache>
                <c:ptCount val="2"/>
                <c:pt idx="0">
                  <c:v>その他</c:v>
                </c:pt>
                <c:pt idx="1">
                  <c:v>正規社員</c:v>
                </c:pt>
              </c:strCache>
            </c:strRef>
          </c:cat>
          <c:val>
            <c:numRef>
              <c:f>'[073(1).xls]73(2-1)'!$F$20:$G$20</c:f>
              <c:numCache>
                <c:formatCode>General</c:formatCode>
                <c:ptCount val="2"/>
                <c:pt idx="0">
                  <c:v>9240</c:v>
                </c:pt>
                <c:pt idx="1">
                  <c:v>29360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5364730352103"/>
          <c:y val="0.12084499854184894"/>
          <c:w val="0.68209566753119388"/>
          <c:h val="0.76317512394284048"/>
        </c:manualLayout>
      </c:layout>
      <c:lineChart>
        <c:grouping val="standard"/>
        <c:varyColors val="0"/>
        <c:ser>
          <c:idx val="0"/>
          <c:order val="0"/>
          <c:tx>
            <c:strRef>
              <c:f>[就業率.xls]まとめ!$F$6</c:f>
              <c:strCache>
                <c:ptCount val="1"/>
                <c:pt idx="0">
                  <c:v>全国</c:v>
                </c:pt>
              </c:strCache>
            </c:strRef>
          </c:tx>
          <c:spPr>
            <a:ln>
              <a:prstDash val="sysDot"/>
            </a:ln>
          </c:spPr>
          <c:dLbls>
            <c:dLbl>
              <c:idx val="13"/>
              <c:layout>
                <c:manualLayout>
                  <c:x val="-5.1849432514085081E-2"/>
                  <c:y val="-6.4788824143667156E-2"/>
                </c:manualLayout>
              </c:layout>
              <c:spPr/>
              <c:txPr>
                <a:bodyPr/>
                <a:lstStyle/>
                <a:p>
                  <a:pPr>
                    <a:defRPr sz="1050" b="1"/>
                  </a:pPr>
                  <a:endParaRPr lang="ja-JP"/>
                </a:p>
              </c:txPr>
              <c:showLegendKey val="0"/>
              <c:showVal val="1"/>
              <c:showCatName val="0"/>
              <c:showSerName val="0"/>
              <c:showPercent val="0"/>
              <c:showBubbleSize val="0"/>
            </c:dLbl>
            <c:showLegendKey val="0"/>
            <c:showVal val="0"/>
            <c:showCatName val="0"/>
            <c:showSerName val="0"/>
            <c:showPercent val="0"/>
            <c:showBubbleSize val="0"/>
          </c:dLbls>
          <c:cat>
            <c:strRef>
              <c:f>[就業率.xls]まとめ!$C$8:$C$21</c:f>
              <c:strCache>
                <c:ptCount val="14"/>
                <c:pt idx="1">
                  <c:v>H14</c:v>
                </c:pt>
                <c:pt idx="3">
                  <c:v>H16</c:v>
                </c:pt>
                <c:pt idx="5">
                  <c:v>H18</c:v>
                </c:pt>
                <c:pt idx="7">
                  <c:v>H20</c:v>
                </c:pt>
                <c:pt idx="9">
                  <c:v>H22</c:v>
                </c:pt>
                <c:pt idx="11">
                  <c:v>H24</c:v>
                </c:pt>
                <c:pt idx="13">
                  <c:v>H26</c:v>
                </c:pt>
              </c:strCache>
            </c:strRef>
          </c:cat>
          <c:val>
            <c:numRef>
              <c:f>[就業率.xls]まとめ!$G$8:$G$21</c:f>
              <c:numCache>
                <c:formatCode>0.0</c:formatCode>
                <c:ptCount val="14"/>
                <c:pt idx="0">
                  <c:v>60.718390804597696</c:v>
                </c:pt>
                <c:pt idx="1">
                  <c:v>60.291970802919707</c:v>
                </c:pt>
                <c:pt idx="2">
                  <c:v>60.337677725118489</c:v>
                </c:pt>
                <c:pt idx="3">
                  <c:v>60.741187104549567</c:v>
                </c:pt>
                <c:pt idx="4">
                  <c:v>61.394348894348894</c:v>
                </c:pt>
                <c:pt idx="5">
                  <c:v>62.021343377275585</c:v>
                </c:pt>
                <c:pt idx="6">
                  <c:v>62.224383916990924</c:v>
                </c:pt>
                <c:pt idx="7">
                  <c:v>62.088460259394751</c:v>
                </c:pt>
                <c:pt idx="8">
                  <c:v>61.113007852509391</c:v>
                </c:pt>
                <c:pt idx="9">
                  <c:v>60.889355742296914</c:v>
                </c:pt>
                <c:pt idx="10">
                  <c:v>60.860215053763447</c:v>
                </c:pt>
                <c:pt idx="11">
                  <c:v>60.885473838272965</c:v>
                </c:pt>
                <c:pt idx="12">
                  <c:v>61.661698956780917</c:v>
                </c:pt>
                <c:pt idx="13">
                  <c:v>62.202043132803631</c:v>
                </c:pt>
              </c:numCache>
            </c:numRef>
          </c:val>
          <c:smooth val="0"/>
        </c:ser>
        <c:ser>
          <c:idx val="1"/>
          <c:order val="1"/>
          <c:tx>
            <c:strRef>
              <c:f>[就業率.xls]まとめ!$D$6</c:f>
              <c:strCache>
                <c:ptCount val="1"/>
                <c:pt idx="0">
                  <c:v>大阪</c:v>
                </c:pt>
              </c:strCache>
            </c:strRef>
          </c:tx>
          <c:dLbls>
            <c:dLbl>
              <c:idx val="13"/>
              <c:layout>
                <c:manualLayout>
                  <c:x val="-5.8330611578345716E-2"/>
                  <c:y val="9.4691358363821324E-2"/>
                </c:manualLayout>
              </c:layout>
              <c:spPr/>
              <c:txPr>
                <a:bodyPr/>
                <a:lstStyle/>
                <a:p>
                  <a:pPr>
                    <a:defRPr sz="1050" b="1"/>
                  </a:pPr>
                  <a:endParaRPr lang="ja-JP"/>
                </a:p>
              </c:txPr>
              <c:showLegendKey val="0"/>
              <c:showVal val="1"/>
              <c:showCatName val="0"/>
              <c:showSerName val="0"/>
              <c:showPercent val="0"/>
              <c:showBubbleSize val="0"/>
            </c:dLbl>
            <c:showLegendKey val="0"/>
            <c:showVal val="0"/>
            <c:showCatName val="0"/>
            <c:showSerName val="0"/>
            <c:showPercent val="0"/>
            <c:showBubbleSize val="0"/>
          </c:dLbls>
          <c:cat>
            <c:strRef>
              <c:f>[就業率.xls]まとめ!$C$8:$C$21</c:f>
              <c:strCache>
                <c:ptCount val="14"/>
                <c:pt idx="1">
                  <c:v>H14</c:v>
                </c:pt>
                <c:pt idx="3">
                  <c:v>H16</c:v>
                </c:pt>
                <c:pt idx="5">
                  <c:v>H18</c:v>
                </c:pt>
                <c:pt idx="7">
                  <c:v>H20</c:v>
                </c:pt>
                <c:pt idx="9">
                  <c:v>H22</c:v>
                </c:pt>
                <c:pt idx="11">
                  <c:v>H24</c:v>
                </c:pt>
                <c:pt idx="13">
                  <c:v>H26</c:v>
                </c:pt>
              </c:strCache>
            </c:strRef>
          </c:cat>
          <c:val>
            <c:numRef>
              <c:f>[就業率.xls]まとめ!$E$8:$E$21</c:f>
              <c:numCache>
                <c:formatCode>0.0</c:formatCode>
                <c:ptCount val="14"/>
                <c:pt idx="0">
                  <c:v>58.196721311475407</c:v>
                </c:pt>
                <c:pt idx="1">
                  <c:v>58.756395120031478</c:v>
                </c:pt>
                <c:pt idx="2">
                  <c:v>58.840112766814336</c:v>
                </c:pt>
                <c:pt idx="3">
                  <c:v>59.042113955408752</c:v>
                </c:pt>
                <c:pt idx="4">
                  <c:v>59.686307757524368</c:v>
                </c:pt>
                <c:pt idx="5">
                  <c:v>60.148083623693381</c:v>
                </c:pt>
                <c:pt idx="6">
                  <c:v>60.172570390554036</c:v>
                </c:pt>
                <c:pt idx="7">
                  <c:v>60.093676814988292</c:v>
                </c:pt>
                <c:pt idx="8">
                  <c:v>58.687258687258691</c:v>
                </c:pt>
                <c:pt idx="9">
                  <c:v>58.651462568170551</c:v>
                </c:pt>
                <c:pt idx="10">
                  <c:v>57.46835443037974</c:v>
                </c:pt>
                <c:pt idx="11">
                  <c:v>58.478931140801649</c:v>
                </c:pt>
                <c:pt idx="12">
                  <c:v>61.09375</c:v>
                </c:pt>
                <c:pt idx="13">
                  <c:v>61.073119410836405</c:v>
                </c:pt>
              </c:numCache>
            </c:numRef>
          </c:val>
          <c:smooth val="0"/>
        </c:ser>
        <c:dLbls>
          <c:showLegendKey val="0"/>
          <c:showVal val="0"/>
          <c:showCatName val="0"/>
          <c:showSerName val="0"/>
          <c:showPercent val="0"/>
          <c:showBubbleSize val="0"/>
        </c:dLbls>
        <c:marker val="1"/>
        <c:smooth val="0"/>
        <c:axId val="128516480"/>
        <c:axId val="128518016"/>
      </c:lineChart>
      <c:catAx>
        <c:axId val="128516480"/>
        <c:scaling>
          <c:orientation val="minMax"/>
        </c:scaling>
        <c:delete val="0"/>
        <c:axPos val="b"/>
        <c:numFmt formatCode="General" sourceLinked="1"/>
        <c:majorTickMark val="out"/>
        <c:minorTickMark val="none"/>
        <c:tickLblPos val="nextTo"/>
        <c:crossAx val="128518016"/>
        <c:crosses val="autoZero"/>
        <c:auto val="1"/>
        <c:lblAlgn val="ctr"/>
        <c:lblOffset val="100"/>
        <c:noMultiLvlLbl val="0"/>
      </c:catAx>
      <c:valAx>
        <c:axId val="128518016"/>
        <c:scaling>
          <c:orientation val="minMax"/>
          <c:min val="57"/>
        </c:scaling>
        <c:delete val="0"/>
        <c:axPos val="l"/>
        <c:majorGridlines/>
        <c:title>
          <c:tx>
            <c:rich>
              <a:bodyPr rot="0" vert="horz"/>
              <a:lstStyle/>
              <a:p>
                <a:pPr>
                  <a:defRPr/>
                </a:pPr>
                <a:r>
                  <a:rPr lang="en-US" altLang="ja-JP"/>
                  <a:t>(%)</a:t>
                </a:r>
                <a:endParaRPr lang="ja-JP" altLang="en-US"/>
              </a:p>
            </c:rich>
          </c:tx>
          <c:layout>
            <c:manualLayout>
              <c:xMode val="edge"/>
              <c:yMode val="edge"/>
              <c:x val="5.6603773584905662E-2"/>
              <c:y val="2.5580708661417324E-2"/>
            </c:manualLayout>
          </c:layout>
          <c:overlay val="0"/>
        </c:title>
        <c:numFmt formatCode="0.0" sourceLinked="1"/>
        <c:majorTickMark val="out"/>
        <c:minorTickMark val="none"/>
        <c:tickLblPos val="nextTo"/>
        <c:crossAx val="128516480"/>
        <c:crosses val="autoZero"/>
        <c:crossBetween val="between"/>
      </c:valAx>
    </c:plotArea>
    <c:legend>
      <c:legendPos val="r"/>
      <c:layout>
        <c:manualLayout>
          <c:xMode val="edge"/>
          <c:yMode val="edge"/>
          <c:x val="0.81002822119702789"/>
          <c:y val="0.21619846178538535"/>
          <c:w val="0.1808176100628931"/>
          <c:h val="0.17197214931466898"/>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14109629627507"/>
          <c:y val="0.14487455355597384"/>
          <c:w val="0.67908669563077184"/>
          <c:h val="0.57137995050795454"/>
        </c:manualLayout>
      </c:layout>
      <c:barChart>
        <c:barDir val="col"/>
        <c:grouping val="clustered"/>
        <c:varyColors val="0"/>
        <c:ser>
          <c:idx val="0"/>
          <c:order val="0"/>
          <c:tx>
            <c:strRef>
              <c:f>Sheet1!$C$8</c:f>
              <c:strCache>
                <c:ptCount val="1"/>
                <c:pt idx="0">
                  <c:v>割合</c:v>
                </c:pt>
              </c:strCache>
            </c:strRef>
          </c:tx>
          <c:spPr>
            <a:solidFill>
              <a:schemeClr val="bg1">
                <a:lumMod val="65000"/>
              </a:schemeClr>
            </a:solidFill>
          </c:spPr>
          <c:invertIfNegative val="0"/>
          <c:dLbls>
            <c:dLbl>
              <c:idx val="0"/>
              <c:layout>
                <c:manualLayout>
                  <c:x val="2.1026089735046435E-2"/>
                  <c:y val="2.3090170536091529E-2"/>
                </c:manualLayout>
              </c:layout>
              <c:spPr/>
              <c:txPr>
                <a:bodyPr/>
                <a:lstStyle/>
                <a:p>
                  <a:pPr>
                    <a:defRPr sz="800"/>
                  </a:pPr>
                  <a:endParaRPr lang="ja-JP"/>
                </a:p>
              </c:txPr>
              <c:dLblPos val="outEnd"/>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Pos val="outEnd"/>
            <c:showLegendKey val="0"/>
            <c:showVal val="1"/>
            <c:showCatName val="0"/>
            <c:showSerName val="0"/>
            <c:showPercent val="0"/>
            <c:showBubbleSize val="0"/>
            <c:showLeaderLines val="0"/>
          </c:dLbls>
          <c:cat>
            <c:strRef>
              <c:f>Sheet1!$B$9:$B$14</c:f>
              <c:strCache>
                <c:ptCount val="6"/>
                <c:pt idx="0">
                  <c:v>大阪府</c:v>
                </c:pt>
                <c:pt idx="1">
                  <c:v>東京都</c:v>
                </c:pt>
                <c:pt idx="2">
                  <c:v>神奈川県</c:v>
                </c:pt>
                <c:pt idx="3">
                  <c:v>愛知県</c:v>
                </c:pt>
                <c:pt idx="4">
                  <c:v>京都府</c:v>
                </c:pt>
                <c:pt idx="5">
                  <c:v>兵庫県</c:v>
                </c:pt>
              </c:strCache>
            </c:strRef>
          </c:cat>
          <c:val>
            <c:numRef>
              <c:f>Sheet1!$C$9:$C$14</c:f>
              <c:numCache>
                <c:formatCode>0.0%</c:formatCode>
                <c:ptCount val="6"/>
                <c:pt idx="0">
                  <c:v>0.40917961324986696</c:v>
                </c:pt>
                <c:pt idx="1">
                  <c:v>0.31212111887251132</c:v>
                </c:pt>
                <c:pt idx="2">
                  <c:v>0.2923782177220291</c:v>
                </c:pt>
                <c:pt idx="3">
                  <c:v>0.31892411143131605</c:v>
                </c:pt>
                <c:pt idx="4">
                  <c:v>0.38101835815725665</c:v>
                </c:pt>
                <c:pt idx="5">
                  <c:v>0.35803309370879238</c:v>
                </c:pt>
              </c:numCache>
            </c:numRef>
          </c:val>
        </c:ser>
        <c:dLbls>
          <c:showLegendKey val="0"/>
          <c:showVal val="0"/>
          <c:showCatName val="0"/>
          <c:showSerName val="0"/>
          <c:showPercent val="0"/>
          <c:showBubbleSize val="0"/>
        </c:dLbls>
        <c:gapWidth val="100"/>
        <c:axId val="128587264"/>
        <c:axId val="128588800"/>
      </c:barChart>
      <c:catAx>
        <c:axId val="128587264"/>
        <c:scaling>
          <c:orientation val="minMax"/>
        </c:scaling>
        <c:delete val="0"/>
        <c:axPos val="b"/>
        <c:majorTickMark val="out"/>
        <c:minorTickMark val="none"/>
        <c:tickLblPos val="nextTo"/>
        <c:spPr>
          <a:ln>
            <a:noFill/>
          </a:ln>
        </c:spPr>
        <c:txPr>
          <a:bodyPr rot="0" vert="eaVert"/>
          <a:lstStyle/>
          <a:p>
            <a:pPr>
              <a:defRPr/>
            </a:pPr>
            <a:endParaRPr lang="ja-JP"/>
          </a:p>
        </c:txPr>
        <c:crossAx val="128588800"/>
        <c:crosses val="autoZero"/>
        <c:auto val="1"/>
        <c:lblAlgn val="ctr"/>
        <c:lblOffset val="100"/>
        <c:noMultiLvlLbl val="0"/>
      </c:catAx>
      <c:valAx>
        <c:axId val="128588800"/>
        <c:scaling>
          <c:orientation val="minMax"/>
          <c:max val="0.45"/>
          <c:min val="0"/>
        </c:scaling>
        <c:delete val="0"/>
        <c:axPos val="l"/>
        <c:majorGridlines/>
        <c:numFmt formatCode="0.0%" sourceLinked="1"/>
        <c:majorTickMark val="out"/>
        <c:minorTickMark val="none"/>
        <c:tickLblPos val="nextTo"/>
        <c:spPr>
          <a:ln>
            <a:solidFill>
              <a:schemeClr val="bg1">
                <a:lumMod val="65000"/>
              </a:schemeClr>
            </a:solidFill>
          </a:ln>
        </c:spPr>
        <c:txPr>
          <a:bodyPr/>
          <a:lstStyle/>
          <a:p>
            <a:pPr>
              <a:defRPr sz="800"/>
            </a:pPr>
            <a:endParaRPr lang="ja-JP"/>
          </a:p>
        </c:txPr>
        <c:crossAx val="128587264"/>
        <c:crosses val="autoZero"/>
        <c:crossBetween val="between"/>
        <c:majorUnit val="0.1"/>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75828958420623"/>
          <c:y val="0.14877931560936855"/>
          <c:w val="0.70296924326572052"/>
          <c:h val="0.57700028142451487"/>
        </c:manualLayout>
      </c:layout>
      <c:barChart>
        <c:barDir val="col"/>
        <c:grouping val="clustered"/>
        <c:varyColors val="0"/>
        <c:ser>
          <c:idx val="0"/>
          <c:order val="0"/>
          <c:tx>
            <c:strRef>
              <c:f>Sheet1!$B$1</c:f>
              <c:strCache>
                <c:ptCount val="1"/>
                <c:pt idx="0">
                  <c:v>平成26年中の刑法犯少年検挙・補導人員</c:v>
                </c:pt>
              </c:strCache>
            </c:strRef>
          </c:tx>
          <c:spPr>
            <a:solidFill>
              <a:schemeClr val="bg1">
                <a:lumMod val="75000"/>
              </a:schemeClr>
            </a:solidFill>
          </c:spPr>
          <c:invertIfNegative val="0"/>
          <c:dLbls>
            <c:dLbl>
              <c:idx val="0"/>
              <c:layout>
                <c:manualLayout>
                  <c:x val="1.2005919769259457E-2"/>
                  <c:y val="3.3877643023006124E-2"/>
                </c:manualLayout>
              </c:layout>
              <c:showLegendKey val="0"/>
              <c:showVal val="1"/>
              <c:showCatName val="0"/>
              <c:showSerName val="0"/>
              <c:showPercent val="0"/>
              <c:showBubbleSize val="0"/>
            </c:dLbl>
            <c:dLbl>
              <c:idx val="1"/>
              <c:layout>
                <c:manualLayout>
                  <c:x val="3.0014799423148643E-2"/>
                  <c:y val="2.2585095348670748E-2"/>
                </c:manualLayout>
              </c:layout>
              <c:showLegendKey val="0"/>
              <c:showVal val="1"/>
              <c:showCatName val="0"/>
              <c:showSerName val="0"/>
              <c:showPercent val="0"/>
              <c:showBubbleSize val="0"/>
            </c:dLbl>
            <c:dLbl>
              <c:idx val="2"/>
              <c:layout>
                <c:manualLayout>
                  <c:x val="-1.8008879653889184E-2"/>
                  <c:y val="1.6938821511503062E-2"/>
                </c:manualLayout>
              </c:layout>
              <c:showLegendKey val="0"/>
              <c:showVal val="1"/>
              <c:showCatName val="0"/>
              <c:showSerName val="0"/>
              <c:showPercent val="0"/>
              <c:showBubbleSize val="0"/>
            </c:dLbl>
            <c:dLbl>
              <c:idx val="3"/>
              <c:layout>
                <c:manualLayout>
                  <c:x val="0"/>
                  <c:y val="2.2585095348670748E-2"/>
                </c:manualLayout>
              </c:layout>
              <c:showLegendKey val="0"/>
              <c:showVal val="1"/>
              <c:showCatName val="0"/>
              <c:showSerName val="0"/>
              <c:showPercent val="0"/>
              <c:showBubbleSize val="0"/>
            </c:dLbl>
            <c:dLbl>
              <c:idx val="4"/>
              <c:layout>
                <c:manualLayout>
                  <c:x val="5.4026638961667553E-2"/>
                  <c:y val="2.2585095348670748E-2"/>
                </c:manualLayout>
              </c:layout>
              <c:showLegendKey val="0"/>
              <c:showVal val="1"/>
              <c:showCatName val="0"/>
              <c:showSerName val="0"/>
              <c:showPercent val="0"/>
              <c:showBubbleSize val="0"/>
            </c:dLbl>
            <c:txPr>
              <a:bodyPr/>
              <a:lstStyle/>
              <a:p>
                <a:pPr>
                  <a:defRPr sz="800"/>
                </a:pPr>
                <a:endParaRPr lang="ja-JP"/>
              </a:p>
            </c:txPr>
            <c:showLegendKey val="0"/>
            <c:showVal val="1"/>
            <c:showCatName val="0"/>
            <c:showSerName val="0"/>
            <c:showPercent val="0"/>
            <c:showBubbleSize val="0"/>
            <c:showLeaderLines val="0"/>
          </c:dLbls>
          <c:cat>
            <c:strRef>
              <c:f>Sheet1!$A$2:$A$6</c:f>
              <c:strCache>
                <c:ptCount val="5"/>
                <c:pt idx="0">
                  <c:v>大阪府</c:v>
                </c:pt>
                <c:pt idx="1">
                  <c:v>東京都</c:v>
                </c:pt>
                <c:pt idx="2">
                  <c:v>神奈川県</c:v>
                </c:pt>
                <c:pt idx="3">
                  <c:v>愛知県</c:v>
                </c:pt>
                <c:pt idx="4">
                  <c:v>兵庫県</c:v>
                </c:pt>
              </c:strCache>
            </c:strRef>
          </c:cat>
          <c:val>
            <c:numRef>
              <c:f>Sheet1!$B$2:$B$6</c:f>
              <c:numCache>
                <c:formatCode>#,##0_);[Red]\(#,##0\)</c:formatCode>
                <c:ptCount val="5"/>
                <c:pt idx="0">
                  <c:v>5939</c:v>
                </c:pt>
                <c:pt idx="1">
                  <c:v>5937</c:v>
                </c:pt>
                <c:pt idx="2">
                  <c:v>3935</c:v>
                </c:pt>
                <c:pt idx="3">
                  <c:v>3673</c:v>
                </c:pt>
                <c:pt idx="4">
                  <c:v>3640</c:v>
                </c:pt>
              </c:numCache>
            </c:numRef>
          </c:val>
        </c:ser>
        <c:dLbls>
          <c:showLegendKey val="0"/>
          <c:showVal val="0"/>
          <c:showCatName val="0"/>
          <c:showSerName val="0"/>
          <c:showPercent val="0"/>
          <c:showBubbleSize val="0"/>
        </c:dLbls>
        <c:gapWidth val="103"/>
        <c:axId val="128612992"/>
        <c:axId val="128622976"/>
      </c:barChart>
      <c:catAx>
        <c:axId val="128612992"/>
        <c:scaling>
          <c:orientation val="minMax"/>
        </c:scaling>
        <c:delete val="0"/>
        <c:axPos val="b"/>
        <c:majorTickMark val="out"/>
        <c:minorTickMark val="none"/>
        <c:tickLblPos val="nextTo"/>
        <c:txPr>
          <a:bodyPr rot="0" vert="eaVert" anchor="ctr" anchorCtr="1"/>
          <a:lstStyle/>
          <a:p>
            <a:pPr>
              <a:defRPr sz="1000"/>
            </a:pPr>
            <a:endParaRPr lang="ja-JP"/>
          </a:p>
        </c:txPr>
        <c:crossAx val="128622976"/>
        <c:crosses val="autoZero"/>
        <c:auto val="1"/>
        <c:lblAlgn val="ctr"/>
        <c:lblOffset val="100"/>
        <c:noMultiLvlLbl val="0"/>
      </c:catAx>
      <c:valAx>
        <c:axId val="128622976"/>
        <c:scaling>
          <c:orientation val="minMax"/>
          <c:max val="7000"/>
          <c:min val="0"/>
        </c:scaling>
        <c:delete val="0"/>
        <c:axPos val="l"/>
        <c:majorGridlines>
          <c:spPr>
            <a:ln>
              <a:solidFill>
                <a:schemeClr val="bg1">
                  <a:lumMod val="85000"/>
                </a:schemeClr>
              </a:solidFill>
            </a:ln>
          </c:spPr>
        </c:majorGridlines>
        <c:numFmt formatCode="#,##0_);[Red]\(#,##0\)" sourceLinked="0"/>
        <c:majorTickMark val="out"/>
        <c:minorTickMark val="none"/>
        <c:tickLblPos val="nextTo"/>
        <c:txPr>
          <a:bodyPr/>
          <a:lstStyle/>
          <a:p>
            <a:pPr>
              <a:defRPr sz="900"/>
            </a:pPr>
            <a:endParaRPr lang="ja-JP"/>
          </a:p>
        </c:txPr>
        <c:crossAx val="128612992"/>
        <c:crosses val="autoZero"/>
        <c:crossBetween val="between"/>
        <c:majorUnit val="2000"/>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50516833543956"/>
          <c:y val="0.15012925339065128"/>
          <c:w val="0.73697439054686065"/>
          <c:h val="0.78699923312055131"/>
        </c:manualLayout>
      </c:layout>
      <c:barChart>
        <c:barDir val="bar"/>
        <c:grouping val="clustered"/>
        <c:varyColors val="0"/>
        <c:ser>
          <c:idx val="0"/>
          <c:order val="0"/>
          <c:tx>
            <c:strRef>
              <c:f>Sheet1!$B$1</c:f>
              <c:strCache>
                <c:ptCount val="1"/>
                <c:pt idx="0">
                  <c:v>平均寿命</c:v>
                </c:pt>
              </c:strCache>
            </c:strRef>
          </c:tx>
          <c:invertIfNegative val="0"/>
          <c:cat>
            <c:strRef>
              <c:f>Sheet1!$A$2:$A$5</c:f>
              <c:strCache>
                <c:ptCount val="4"/>
                <c:pt idx="0">
                  <c:v>全国（男）</c:v>
                </c:pt>
                <c:pt idx="1">
                  <c:v>大阪（男）</c:v>
                </c:pt>
                <c:pt idx="2">
                  <c:v>全国（女）</c:v>
                </c:pt>
                <c:pt idx="3">
                  <c:v>大阪（女）</c:v>
                </c:pt>
              </c:strCache>
            </c:strRef>
          </c:cat>
          <c:val>
            <c:numRef>
              <c:f>Sheet1!$B$2:$B$5</c:f>
              <c:numCache>
                <c:formatCode>General</c:formatCode>
                <c:ptCount val="4"/>
                <c:pt idx="0">
                  <c:v>79.64</c:v>
                </c:pt>
                <c:pt idx="1">
                  <c:v>79.06</c:v>
                </c:pt>
                <c:pt idx="2">
                  <c:v>86.39</c:v>
                </c:pt>
                <c:pt idx="3">
                  <c:v>85.9</c:v>
                </c:pt>
              </c:numCache>
            </c:numRef>
          </c:val>
        </c:ser>
        <c:ser>
          <c:idx val="1"/>
          <c:order val="1"/>
          <c:tx>
            <c:strRef>
              <c:f>Sheet1!$C$1</c:f>
              <c:strCache>
                <c:ptCount val="1"/>
                <c:pt idx="0">
                  <c:v>健康寿命</c:v>
                </c:pt>
              </c:strCache>
            </c:strRef>
          </c:tx>
          <c:invertIfNegative val="0"/>
          <c:cat>
            <c:strRef>
              <c:f>Sheet1!$A$2:$A$5</c:f>
              <c:strCache>
                <c:ptCount val="4"/>
                <c:pt idx="0">
                  <c:v>全国（男）</c:v>
                </c:pt>
                <c:pt idx="1">
                  <c:v>大阪（男）</c:v>
                </c:pt>
                <c:pt idx="2">
                  <c:v>全国（女）</c:v>
                </c:pt>
                <c:pt idx="3">
                  <c:v>大阪（女）</c:v>
                </c:pt>
              </c:strCache>
            </c:strRef>
          </c:cat>
          <c:val>
            <c:numRef>
              <c:f>Sheet1!$C$2:$C$5</c:f>
              <c:numCache>
                <c:formatCode>General</c:formatCode>
                <c:ptCount val="4"/>
                <c:pt idx="0">
                  <c:v>70.42</c:v>
                </c:pt>
                <c:pt idx="1">
                  <c:v>69.39</c:v>
                </c:pt>
                <c:pt idx="2">
                  <c:v>73.62</c:v>
                </c:pt>
                <c:pt idx="3">
                  <c:v>72.55</c:v>
                </c:pt>
              </c:numCache>
            </c:numRef>
          </c:val>
        </c:ser>
        <c:dLbls>
          <c:showLegendKey val="0"/>
          <c:showVal val="0"/>
          <c:showCatName val="0"/>
          <c:showSerName val="0"/>
          <c:showPercent val="0"/>
          <c:showBubbleSize val="0"/>
        </c:dLbls>
        <c:gapWidth val="150"/>
        <c:axId val="128925056"/>
        <c:axId val="128976000"/>
      </c:barChart>
      <c:catAx>
        <c:axId val="128925056"/>
        <c:scaling>
          <c:orientation val="maxMin"/>
        </c:scaling>
        <c:delete val="0"/>
        <c:axPos val="l"/>
        <c:majorTickMark val="out"/>
        <c:minorTickMark val="none"/>
        <c:tickLblPos val="nextTo"/>
        <c:crossAx val="128976000"/>
        <c:crosses val="autoZero"/>
        <c:auto val="1"/>
        <c:lblAlgn val="ctr"/>
        <c:lblOffset val="100"/>
        <c:noMultiLvlLbl val="0"/>
      </c:catAx>
      <c:valAx>
        <c:axId val="128976000"/>
        <c:scaling>
          <c:orientation val="minMax"/>
          <c:min val="50"/>
        </c:scaling>
        <c:delete val="0"/>
        <c:axPos val="t"/>
        <c:majorGridlines/>
        <c:numFmt formatCode="General" sourceLinked="1"/>
        <c:majorTickMark val="out"/>
        <c:minorTickMark val="none"/>
        <c:tickLblPos val="nextTo"/>
        <c:crossAx val="128925056"/>
        <c:crosses val="autoZero"/>
        <c:crossBetween val="between"/>
        <c:majorUnit val="25"/>
      </c:valAx>
    </c:plotArea>
    <c:legend>
      <c:legendPos val="r"/>
      <c:layout>
        <c:manualLayout>
          <c:xMode val="edge"/>
          <c:yMode val="edge"/>
          <c:x val="0.70703017832647463"/>
          <c:y val="0.24523895675591992"/>
          <c:w val="0.19694787379972564"/>
          <c:h val="0.2123112954502086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6162848065045E-2"/>
          <c:y val="0.10861932938856016"/>
          <c:w val="0.91432394258988303"/>
          <c:h val="0.72947255628580265"/>
        </c:manualLayout>
      </c:layout>
      <c:barChart>
        <c:barDir val="col"/>
        <c:grouping val="clustered"/>
        <c:varyColors val="0"/>
        <c:ser>
          <c:idx val="0"/>
          <c:order val="0"/>
          <c:tx>
            <c:strRef>
              <c:f>'特定健康診査 順位高い順 (グラフデータ)'!$B$1:$B$2</c:f>
              <c:strCache>
                <c:ptCount val="1"/>
                <c:pt idx="0">
                  <c:v>平成24年度都道府県別特定健診受診率 特定健康診査受診率（％）</c:v>
                </c:pt>
              </c:strCache>
            </c:strRef>
          </c:tx>
          <c:invertIfNegative val="0"/>
          <c:dPt>
            <c:idx val="2"/>
            <c:invertIfNegative val="0"/>
            <c:bubble3D val="0"/>
            <c:spPr>
              <a:ln>
                <a:solidFill>
                  <a:schemeClr val="tx1">
                    <a:lumMod val="95000"/>
                    <a:lumOff val="5000"/>
                  </a:schemeClr>
                </a:solidFill>
              </a:ln>
            </c:spPr>
          </c:dPt>
          <c:dPt>
            <c:idx val="41"/>
            <c:invertIfNegative val="0"/>
            <c:bubble3D val="0"/>
            <c:spPr>
              <a:solidFill>
                <a:srgbClr val="FF0000"/>
              </a:solidFill>
            </c:spPr>
          </c:dPt>
          <c:cat>
            <c:strRef>
              <c:f>'特定健康診査 順位高い順 (グラフデータ)'!$A$3:$A$51</c:f>
              <c:strCache>
                <c:ptCount val="49"/>
                <c:pt idx="2">
                  <c:v>東京都</c:v>
                </c:pt>
                <c:pt idx="3">
                  <c:v>山形県</c:v>
                </c:pt>
                <c:pt idx="4">
                  <c:v>宮城県</c:v>
                </c:pt>
                <c:pt idx="5">
                  <c:v>富山県</c:v>
                </c:pt>
                <c:pt idx="6">
                  <c:v>新潟県</c:v>
                </c:pt>
                <c:pt idx="7">
                  <c:v>山梨県</c:v>
                </c:pt>
                <c:pt idx="8">
                  <c:v>石川県</c:v>
                </c:pt>
                <c:pt idx="9">
                  <c:v>長野県</c:v>
                </c:pt>
                <c:pt idx="10">
                  <c:v>大分県</c:v>
                </c:pt>
                <c:pt idx="11">
                  <c:v>三重県</c:v>
                </c:pt>
                <c:pt idx="12">
                  <c:v>愛知県</c:v>
                </c:pt>
                <c:pt idx="13">
                  <c:v>静岡県</c:v>
                </c:pt>
                <c:pt idx="14">
                  <c:v>島根県</c:v>
                </c:pt>
                <c:pt idx="15">
                  <c:v>香川県</c:v>
                </c:pt>
                <c:pt idx="16">
                  <c:v>岩手県</c:v>
                </c:pt>
                <c:pt idx="17">
                  <c:v>岐阜県</c:v>
                </c:pt>
                <c:pt idx="18">
                  <c:v>沖縄県</c:v>
                </c:pt>
                <c:pt idx="19">
                  <c:v>鹿児島県</c:v>
                </c:pt>
                <c:pt idx="20">
                  <c:v>福島県</c:v>
                </c:pt>
                <c:pt idx="21">
                  <c:v>滋賀県</c:v>
                </c:pt>
                <c:pt idx="22">
                  <c:v>千葉県</c:v>
                </c:pt>
                <c:pt idx="23">
                  <c:v>群馬県</c:v>
                </c:pt>
                <c:pt idx="24">
                  <c:v>福井県</c:v>
                </c:pt>
                <c:pt idx="25">
                  <c:v>茨城県</c:v>
                </c:pt>
                <c:pt idx="26">
                  <c:v>高知県</c:v>
                </c:pt>
                <c:pt idx="27">
                  <c:v>埼玉県</c:v>
                </c:pt>
                <c:pt idx="28">
                  <c:v>神奈川県</c:v>
                </c:pt>
                <c:pt idx="29">
                  <c:v>京都府</c:v>
                </c:pt>
                <c:pt idx="30">
                  <c:v>徳島県</c:v>
                </c:pt>
                <c:pt idx="31">
                  <c:v>熊本県</c:v>
                </c:pt>
                <c:pt idx="32">
                  <c:v>栃木県</c:v>
                </c:pt>
                <c:pt idx="33">
                  <c:v>佐賀県</c:v>
                </c:pt>
                <c:pt idx="34">
                  <c:v>福岡県</c:v>
                </c:pt>
                <c:pt idx="35">
                  <c:v>兵庫県</c:v>
                </c:pt>
                <c:pt idx="36">
                  <c:v>秋田県</c:v>
                </c:pt>
                <c:pt idx="37">
                  <c:v>広島県</c:v>
                </c:pt>
                <c:pt idx="38">
                  <c:v>宮崎県</c:v>
                </c:pt>
                <c:pt idx="39">
                  <c:v>長崎県</c:v>
                </c:pt>
                <c:pt idx="40">
                  <c:v>鳥取県</c:v>
                </c:pt>
                <c:pt idx="41">
                  <c:v>大阪府</c:v>
                </c:pt>
                <c:pt idx="42">
                  <c:v>愛媛県</c:v>
                </c:pt>
                <c:pt idx="43">
                  <c:v>青森県</c:v>
                </c:pt>
                <c:pt idx="44">
                  <c:v>岡山県</c:v>
                </c:pt>
                <c:pt idx="45">
                  <c:v>山口県</c:v>
                </c:pt>
                <c:pt idx="46">
                  <c:v>和歌山県</c:v>
                </c:pt>
                <c:pt idx="47">
                  <c:v>北海道</c:v>
                </c:pt>
                <c:pt idx="48">
                  <c:v>奈良県</c:v>
                </c:pt>
              </c:strCache>
            </c:strRef>
          </c:cat>
          <c:val>
            <c:numRef>
              <c:f>'特定健康診査 順位高い順 (グラフデータ)'!$B$3:$B$51</c:f>
              <c:numCache>
                <c:formatCode>General</c:formatCode>
                <c:ptCount val="49"/>
                <c:pt idx="2" formatCode="0.0%">
                  <c:v>0.62929757285915922</c:v>
                </c:pt>
                <c:pt idx="3" formatCode="0.0%">
                  <c:v>0.5355667841649534</c:v>
                </c:pt>
                <c:pt idx="4" formatCode="0.0%">
                  <c:v>0.52943601141354857</c:v>
                </c:pt>
                <c:pt idx="5" formatCode="0.0%">
                  <c:v>0.51663630652487635</c:v>
                </c:pt>
                <c:pt idx="6" formatCode="0.0%">
                  <c:v>0.51170321398470553</c:v>
                </c:pt>
                <c:pt idx="7" formatCode="0.0%">
                  <c:v>0.50640080601388471</c:v>
                </c:pt>
                <c:pt idx="8" formatCode="0.0%">
                  <c:v>0.49772959588539412</c:v>
                </c:pt>
                <c:pt idx="9" formatCode="0.0%">
                  <c:v>0.4964538636572397</c:v>
                </c:pt>
                <c:pt idx="10" formatCode="0.0%">
                  <c:v>0.48052148152175173</c:v>
                </c:pt>
                <c:pt idx="11" formatCode="0.0%">
                  <c:v>0.47733758634791007</c:v>
                </c:pt>
                <c:pt idx="12" formatCode="0.0%">
                  <c:v>0.47588571228588528</c:v>
                </c:pt>
                <c:pt idx="13" formatCode="0.0%">
                  <c:v>0.4742111105854615</c:v>
                </c:pt>
                <c:pt idx="14" formatCode="0.0%">
                  <c:v>0.46874988521293581</c:v>
                </c:pt>
                <c:pt idx="15" formatCode="0.0%">
                  <c:v>0.46255014796787286</c:v>
                </c:pt>
                <c:pt idx="16" formatCode="0.0%">
                  <c:v>0.46218580192111608</c:v>
                </c:pt>
                <c:pt idx="17" formatCode="0.0%">
                  <c:v>0.46043970689873359</c:v>
                </c:pt>
                <c:pt idx="18" formatCode="0.0%">
                  <c:v>0.45929497745205794</c:v>
                </c:pt>
                <c:pt idx="19" formatCode="0.0%">
                  <c:v>0.45776926990062555</c:v>
                </c:pt>
                <c:pt idx="20" formatCode="0.0%">
                  <c:v>0.45665955996209417</c:v>
                </c:pt>
                <c:pt idx="21" formatCode="0.0%">
                  <c:v>0.45244431088635456</c:v>
                </c:pt>
                <c:pt idx="22" formatCode="0.0%">
                  <c:v>0.45054354194586355</c:v>
                </c:pt>
                <c:pt idx="23" formatCode="0.0%">
                  <c:v>0.44922137489824426</c:v>
                </c:pt>
                <c:pt idx="24" formatCode="0.0%">
                  <c:v>0.44812741937041578</c:v>
                </c:pt>
                <c:pt idx="25" formatCode="0.0%">
                  <c:v>0.43440442224005721</c:v>
                </c:pt>
                <c:pt idx="26" formatCode="0.0%">
                  <c:v>0.4340568565892497</c:v>
                </c:pt>
                <c:pt idx="27" formatCode="0.0%">
                  <c:v>0.43124657918299009</c:v>
                </c:pt>
                <c:pt idx="28" formatCode="0.0%">
                  <c:v>0.42895094009575396</c:v>
                </c:pt>
                <c:pt idx="29" formatCode="0.0%">
                  <c:v>0.42944690602367891</c:v>
                </c:pt>
                <c:pt idx="30" formatCode="0.0%">
                  <c:v>0.42947032219090375</c:v>
                </c:pt>
                <c:pt idx="31" formatCode="0.0%">
                  <c:v>0.42727402337643855</c:v>
                </c:pt>
                <c:pt idx="32" formatCode="0.0%">
                  <c:v>0.42503080055201609</c:v>
                </c:pt>
                <c:pt idx="33" formatCode="0.0%">
                  <c:v>0.42363343024123051</c:v>
                </c:pt>
                <c:pt idx="34" formatCode="0.0%">
                  <c:v>0.42014078712608022</c:v>
                </c:pt>
                <c:pt idx="35" formatCode="0.0%">
                  <c:v>0.41564709447911063</c:v>
                </c:pt>
                <c:pt idx="36" formatCode="0.0%">
                  <c:v>0.41302717684036083</c:v>
                </c:pt>
                <c:pt idx="37" formatCode="0.0%">
                  <c:v>0.40939971950984155</c:v>
                </c:pt>
                <c:pt idx="38" formatCode="0.0%">
                  <c:v>0.40835062672651729</c:v>
                </c:pt>
                <c:pt idx="39" formatCode="0.0%">
                  <c:v>0.40712827987427219</c:v>
                </c:pt>
                <c:pt idx="40" formatCode="0.0%">
                  <c:v>0.4061020169035684</c:v>
                </c:pt>
                <c:pt idx="41" formatCode="0.0%">
                  <c:v>0.40525526246643773</c:v>
                </c:pt>
                <c:pt idx="42" formatCode="0.0%">
                  <c:v>0.39627780963401654</c:v>
                </c:pt>
                <c:pt idx="43" formatCode="0.0%">
                  <c:v>0.39518419077209022</c:v>
                </c:pt>
                <c:pt idx="44" formatCode="0.0%">
                  <c:v>0.38837319046437219</c:v>
                </c:pt>
                <c:pt idx="45" formatCode="0.0%">
                  <c:v>0.38304538985915942</c:v>
                </c:pt>
                <c:pt idx="46" formatCode="0.0%">
                  <c:v>0.38164717863807179</c:v>
                </c:pt>
                <c:pt idx="47" formatCode="0.0%">
                  <c:v>0.36667307088692175</c:v>
                </c:pt>
                <c:pt idx="48" formatCode="0.0%">
                  <c:v>0.35499689142519092</c:v>
                </c:pt>
              </c:numCache>
            </c:numRef>
          </c:val>
        </c:ser>
        <c:dLbls>
          <c:showLegendKey val="0"/>
          <c:showVal val="0"/>
          <c:showCatName val="0"/>
          <c:showSerName val="0"/>
          <c:showPercent val="0"/>
          <c:showBubbleSize val="0"/>
        </c:dLbls>
        <c:gapWidth val="150"/>
        <c:axId val="128996864"/>
        <c:axId val="128998400"/>
      </c:barChart>
      <c:catAx>
        <c:axId val="128996864"/>
        <c:scaling>
          <c:orientation val="minMax"/>
        </c:scaling>
        <c:delete val="0"/>
        <c:axPos val="b"/>
        <c:numFmt formatCode="@" sourceLinked="0"/>
        <c:majorTickMark val="out"/>
        <c:minorTickMark val="none"/>
        <c:tickLblPos val="nextTo"/>
        <c:txPr>
          <a:bodyPr rot="0" vert="eaVert"/>
          <a:lstStyle/>
          <a:p>
            <a:pPr>
              <a:defRPr sz="700" baseline="0"/>
            </a:pPr>
            <a:endParaRPr lang="ja-JP"/>
          </a:p>
        </c:txPr>
        <c:crossAx val="128998400"/>
        <c:crosses val="autoZero"/>
        <c:auto val="1"/>
        <c:lblAlgn val="ctr"/>
        <c:lblOffset val="100"/>
        <c:noMultiLvlLbl val="0"/>
      </c:catAx>
      <c:valAx>
        <c:axId val="128998400"/>
        <c:scaling>
          <c:orientation val="minMax"/>
        </c:scaling>
        <c:delete val="0"/>
        <c:axPos val="l"/>
        <c:majorGridlines/>
        <c:numFmt formatCode="0%" sourceLinked="0"/>
        <c:majorTickMark val="out"/>
        <c:minorTickMark val="none"/>
        <c:tickLblPos val="nextTo"/>
        <c:crossAx val="128996864"/>
        <c:crosses val="autoZero"/>
        <c:crossBetween val="between"/>
      </c:valAx>
    </c:plotArea>
    <c:plotVisOnly val="1"/>
    <c:dispBlanksAs val="gap"/>
    <c:showDLblsOverMax val="0"/>
  </c:chart>
  <c:txPr>
    <a:bodyPr/>
    <a:lstStyle/>
    <a:p>
      <a:pPr>
        <a:defRPr sz="900" baseline="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9949727808021"/>
          <c:y val="0.16016164870569941"/>
          <c:w val="0.7822116987001444"/>
          <c:h val="0.69178257971336521"/>
        </c:manualLayout>
      </c:layout>
      <c:lineChart>
        <c:grouping val="standard"/>
        <c:varyColors val="0"/>
        <c:ser>
          <c:idx val="0"/>
          <c:order val="0"/>
          <c:tx>
            <c:strRef>
              <c:f>Sheet1!$B$1</c:f>
              <c:strCache>
                <c:ptCount val="1"/>
                <c:pt idx="0">
                  <c:v>大阪</c:v>
                </c:pt>
              </c:strCache>
            </c:strRef>
          </c:tx>
          <c:spPr>
            <a:ln w="47625"/>
          </c:spPr>
          <c:marker>
            <c:symbol val="diamond"/>
            <c:size val="13"/>
          </c:marker>
          <c:dLbls>
            <c:dLbl>
              <c:idx val="0"/>
              <c:dLblPos val="b"/>
              <c:showLegendKey val="0"/>
              <c:showVal val="1"/>
              <c:showCatName val="0"/>
              <c:showSerName val="0"/>
              <c:showPercent val="0"/>
              <c:showBubbleSize val="0"/>
            </c:dLbl>
            <c:dLbl>
              <c:idx val="1"/>
              <c:layout>
                <c:manualLayout>
                  <c:x val="-0.11750638817909122"/>
                  <c:y val="-9.8267322149390809E-2"/>
                </c:manualLayout>
              </c:layout>
              <c:dLblPos val="r"/>
              <c:showLegendKey val="0"/>
              <c:showVal val="1"/>
              <c:showCatName val="0"/>
              <c:showSerName val="0"/>
              <c:showPercent val="0"/>
              <c:showBubbleSize val="0"/>
            </c:dLbl>
            <c:dLbl>
              <c:idx val="2"/>
              <c:layout>
                <c:manualLayout>
                  <c:x val="-0.15277989945561604"/>
                  <c:y val="-6.8871977187719882E-2"/>
                </c:manualLayout>
              </c:layout>
              <c:dLblPos val="r"/>
              <c:showLegendKey val="0"/>
              <c:showVal val="1"/>
              <c:showCatName val="0"/>
              <c:showSerName val="0"/>
              <c:showPercent val="0"/>
              <c:showBubbleSize val="0"/>
            </c:dLbl>
            <c:dLbl>
              <c:idx val="3"/>
              <c:layout>
                <c:manualLayout>
                  <c:x val="-0.15277989945561604"/>
                  <c:y val="-0.10414583564789094"/>
                </c:manualLayout>
              </c:layout>
              <c:dLblPos val="r"/>
              <c:showLegendKey val="0"/>
              <c:showVal val="1"/>
              <c:showCatName val="0"/>
              <c:showSerName val="0"/>
              <c:showPercent val="0"/>
              <c:showBubbleSize val="0"/>
            </c:dLbl>
            <c:dLbl>
              <c:idx val="4"/>
              <c:layout>
                <c:manualLayout>
                  <c:x val="-0.1307337379180091"/>
                  <c:y val="-8.0629930007776893E-2"/>
                </c:manualLayout>
              </c:layout>
              <c:dLblPos val="r"/>
              <c:showLegendKey val="0"/>
              <c:showVal val="1"/>
              <c:showCatName val="0"/>
              <c:showSerName val="0"/>
              <c:showPercent val="0"/>
              <c:showBubbleSize val="0"/>
            </c:dLbl>
            <c:dLbl>
              <c:idx val="5"/>
              <c:layout>
                <c:manualLayout>
                  <c:x val="-6.1941991482190103E-4"/>
                  <c:y val="-0.14853182979668922"/>
                </c:manualLayout>
              </c:layout>
              <c:dLblPos val="r"/>
              <c:showLegendKey val="0"/>
              <c:showVal val="1"/>
              <c:showCatName val="0"/>
              <c:showSerName val="1"/>
              <c:showPercent val="0"/>
              <c:showBubbleSize val="0"/>
              <c:separator> </c:separator>
            </c:dLbl>
            <c:numFmt formatCode="#,##0_ " sourceLinked="0"/>
            <c:txPr>
              <a:bodyPr/>
              <a:lstStyle/>
              <a:p>
                <a:pPr>
                  <a:defRPr sz="1000">
                    <a:solidFill>
                      <a:srgbClr val="0070C0"/>
                    </a:solidFill>
                  </a:defRPr>
                </a:pPr>
                <a:endParaRPr lang="ja-JP"/>
              </a:p>
            </c:txPr>
            <c:dLblPos val="t"/>
            <c:showLegendKey val="0"/>
            <c:showVal val="0"/>
            <c:showCatName val="0"/>
            <c:showSerName val="0"/>
            <c:showPercent val="0"/>
            <c:showBubbleSize val="0"/>
          </c:dLbls>
          <c:cat>
            <c:strRef>
              <c:f>Sheet1!$A$2:$A$7</c:f>
              <c:strCache>
                <c:ptCount val="6"/>
                <c:pt idx="0">
                  <c:v>H21</c:v>
                </c:pt>
                <c:pt idx="1">
                  <c:v>H22</c:v>
                </c:pt>
                <c:pt idx="2">
                  <c:v>H23</c:v>
                </c:pt>
                <c:pt idx="3">
                  <c:v>H24</c:v>
                </c:pt>
                <c:pt idx="4">
                  <c:v>H25</c:v>
                </c:pt>
                <c:pt idx="5">
                  <c:v>H26</c:v>
                </c:pt>
              </c:strCache>
            </c:strRef>
          </c:cat>
          <c:val>
            <c:numRef>
              <c:f>Sheet1!$B$2:$B$7</c:f>
              <c:numCache>
                <c:formatCode>General</c:formatCode>
                <c:ptCount val="6"/>
                <c:pt idx="0">
                  <c:v>1024</c:v>
                </c:pt>
                <c:pt idx="1">
                  <c:v>1243</c:v>
                </c:pt>
                <c:pt idx="2">
                  <c:v>1436</c:v>
                </c:pt>
                <c:pt idx="3">
                  <c:v>1486</c:v>
                </c:pt>
                <c:pt idx="4">
                  <c:v>1557</c:v>
                </c:pt>
                <c:pt idx="5">
                  <c:v>1323</c:v>
                </c:pt>
              </c:numCache>
            </c:numRef>
          </c:val>
          <c:smooth val="0"/>
        </c:ser>
        <c:ser>
          <c:idx val="1"/>
          <c:order val="1"/>
          <c:tx>
            <c:strRef>
              <c:f>Sheet1!$C$1</c:f>
              <c:strCache>
                <c:ptCount val="1"/>
                <c:pt idx="0">
                  <c:v>東京</c:v>
                </c:pt>
              </c:strCache>
            </c:strRef>
          </c:tx>
          <c:spPr>
            <a:ln>
              <a:solidFill>
                <a:sysClr val="windowText" lastClr="000000"/>
              </a:solidFill>
              <a:prstDash val="sysDash"/>
            </a:ln>
          </c:spPr>
          <c:marker>
            <c:spPr>
              <a:ln>
                <a:solidFill>
                  <a:sysClr val="windowText" lastClr="000000"/>
                </a:solidFill>
                <a:prstDash val="sysDash"/>
              </a:ln>
            </c:spPr>
          </c:marker>
          <c:dLbls>
            <c:dLbl>
              <c:idx val="0"/>
              <c:layout>
                <c:manualLayout>
                  <c:x val="-9.6506985334962755E-2"/>
                  <c:y val="-5.3513498500166651E-2"/>
                </c:manualLayout>
              </c:layout>
              <c:dLblPos val="r"/>
              <c:showLegendKey val="0"/>
              <c:showVal val="1"/>
              <c:showCatName val="0"/>
              <c:showSerName val="0"/>
              <c:showPercent val="0"/>
              <c:showBubbleSize val="0"/>
            </c:dLbl>
            <c:dLbl>
              <c:idx val="1"/>
              <c:dLblPos val="b"/>
              <c:showLegendKey val="0"/>
              <c:showVal val="1"/>
              <c:showCatName val="0"/>
              <c:showSerName val="0"/>
              <c:showPercent val="0"/>
              <c:showBubbleSize val="0"/>
            </c:dLbl>
            <c:dLbl>
              <c:idx val="2"/>
              <c:layout>
                <c:manualLayout>
                  <c:x val="-9.100658642323993E-2"/>
                  <c:y val="7.1104065360259122E-2"/>
                </c:manualLayout>
              </c:layout>
              <c:dLblPos val="r"/>
              <c:showLegendKey val="0"/>
              <c:showVal val="1"/>
              <c:showCatName val="0"/>
              <c:showSerName val="0"/>
              <c:showPercent val="0"/>
              <c:showBubbleSize val="0"/>
            </c:dLbl>
            <c:dLbl>
              <c:idx val="3"/>
              <c:dLblPos val="b"/>
              <c:showLegendKey val="0"/>
              <c:showVal val="1"/>
              <c:showCatName val="0"/>
              <c:showSerName val="0"/>
              <c:showPercent val="0"/>
              <c:showBubbleSize val="0"/>
            </c:dLbl>
            <c:dLbl>
              <c:idx val="4"/>
              <c:dLblPos val="b"/>
              <c:showLegendKey val="0"/>
              <c:showVal val="1"/>
              <c:showCatName val="0"/>
              <c:showSerName val="0"/>
              <c:showPercent val="0"/>
              <c:showBubbleSize val="0"/>
            </c:dLbl>
            <c:dLbl>
              <c:idx val="5"/>
              <c:layout>
                <c:manualLayout>
                  <c:x val="-2.0370897325646658E-3"/>
                  <c:y val="0.12366459282301967"/>
                </c:manualLayout>
              </c:layout>
              <c:dLblPos val="r"/>
              <c:showLegendKey val="0"/>
              <c:showVal val="1"/>
              <c:showCatName val="0"/>
              <c:showSerName val="1"/>
              <c:showPercent val="0"/>
              <c:showBubbleSize val="0"/>
              <c:separator>
</c:separator>
            </c:dLbl>
            <c:numFmt formatCode="#,##0_ " sourceLinked="0"/>
            <c:txPr>
              <a:bodyPr/>
              <a:lstStyle/>
              <a:p>
                <a:pPr>
                  <a:defRPr sz="1000">
                    <a:solidFill>
                      <a:srgbClr val="C00000"/>
                    </a:solidFill>
                  </a:defRPr>
                </a:pPr>
                <a:endParaRPr lang="ja-JP"/>
              </a:p>
            </c:txPr>
            <c:showLegendKey val="0"/>
            <c:showVal val="0"/>
            <c:showCatName val="0"/>
            <c:showSerName val="0"/>
            <c:showPercent val="0"/>
            <c:showBubbleSize val="0"/>
          </c:dLbls>
          <c:cat>
            <c:strRef>
              <c:f>Sheet1!$A$2:$A$7</c:f>
              <c:strCache>
                <c:ptCount val="6"/>
                <c:pt idx="0">
                  <c:v>H21</c:v>
                </c:pt>
                <c:pt idx="1">
                  <c:v>H22</c:v>
                </c:pt>
                <c:pt idx="2">
                  <c:v>H23</c:v>
                </c:pt>
                <c:pt idx="3">
                  <c:v>H24</c:v>
                </c:pt>
                <c:pt idx="4">
                  <c:v>H25</c:v>
                </c:pt>
                <c:pt idx="5">
                  <c:v>H26</c:v>
                </c:pt>
              </c:strCache>
            </c:strRef>
          </c:cat>
          <c:val>
            <c:numRef>
              <c:f>Sheet1!$C$2:$C$7</c:f>
              <c:numCache>
                <c:formatCode>General</c:formatCode>
                <c:ptCount val="6"/>
                <c:pt idx="0">
                  <c:v>1172</c:v>
                </c:pt>
                <c:pt idx="1">
                  <c:v>1051</c:v>
                </c:pt>
                <c:pt idx="2">
                  <c:v>1015</c:v>
                </c:pt>
                <c:pt idx="3">
                  <c:v>1080</c:v>
                </c:pt>
                <c:pt idx="4">
                  <c:v>1101</c:v>
                </c:pt>
                <c:pt idx="5">
                  <c:v>1192</c:v>
                </c:pt>
              </c:numCache>
            </c:numRef>
          </c:val>
          <c:smooth val="0"/>
        </c:ser>
        <c:dLbls>
          <c:showLegendKey val="0"/>
          <c:showVal val="0"/>
          <c:showCatName val="0"/>
          <c:showSerName val="0"/>
          <c:showPercent val="0"/>
          <c:showBubbleSize val="0"/>
        </c:dLbls>
        <c:marker val="1"/>
        <c:smooth val="0"/>
        <c:axId val="248572160"/>
        <c:axId val="248655872"/>
      </c:lineChart>
      <c:catAx>
        <c:axId val="248572160"/>
        <c:scaling>
          <c:orientation val="minMax"/>
        </c:scaling>
        <c:delete val="0"/>
        <c:axPos val="b"/>
        <c:numFmt formatCode="General" sourceLinked="1"/>
        <c:majorTickMark val="out"/>
        <c:minorTickMark val="none"/>
        <c:tickLblPos val="nextTo"/>
        <c:txPr>
          <a:bodyPr/>
          <a:lstStyle/>
          <a:p>
            <a:pPr>
              <a:defRPr sz="1050"/>
            </a:pPr>
            <a:endParaRPr lang="ja-JP"/>
          </a:p>
        </c:txPr>
        <c:crossAx val="248655872"/>
        <c:crosses val="autoZero"/>
        <c:auto val="1"/>
        <c:lblAlgn val="ctr"/>
        <c:lblOffset val="100"/>
        <c:noMultiLvlLbl val="0"/>
      </c:catAx>
      <c:valAx>
        <c:axId val="248655872"/>
        <c:scaling>
          <c:orientation val="minMax"/>
          <c:max val="1600"/>
          <c:min val="800"/>
        </c:scaling>
        <c:delete val="0"/>
        <c:axPos val="l"/>
        <c:majorGridlines/>
        <c:numFmt formatCode="#,##0_ " sourceLinked="0"/>
        <c:majorTickMark val="out"/>
        <c:minorTickMark val="none"/>
        <c:tickLblPos val="nextTo"/>
        <c:txPr>
          <a:bodyPr/>
          <a:lstStyle/>
          <a:p>
            <a:pPr>
              <a:defRPr sz="1100"/>
            </a:pPr>
            <a:endParaRPr lang="ja-JP"/>
          </a:p>
        </c:txPr>
        <c:crossAx val="248572160"/>
        <c:crosses val="autoZero"/>
        <c:crossBetween val="between"/>
        <c:majorUnit val="200"/>
      </c:valAx>
      <c:spPr>
        <a:noFill/>
      </c:spPr>
    </c:plotArea>
    <c:plotVisOnly val="1"/>
    <c:dispBlanksAs val="zero"/>
    <c:showDLblsOverMax val="0"/>
  </c:chart>
  <c:spPr>
    <a:ln>
      <a:noFill/>
      <a:prstDash val="sysDash"/>
    </a:ln>
  </c:spPr>
  <c:txPr>
    <a:bodyPr/>
    <a:lstStyle/>
    <a:p>
      <a:pPr>
        <a:defRPr sz="1800"/>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06163521484115"/>
          <c:y val="0.12555846100007778"/>
          <c:w val="0.80603884852743413"/>
          <c:h val="0.69425159421416904"/>
        </c:manualLayout>
      </c:layout>
      <c:barChart>
        <c:barDir val="col"/>
        <c:grouping val="clustered"/>
        <c:varyColors val="0"/>
        <c:ser>
          <c:idx val="0"/>
          <c:order val="0"/>
          <c:tx>
            <c:strRef>
              <c:f>Sheet1!$B$1</c:f>
              <c:strCache>
                <c:ptCount val="1"/>
                <c:pt idx="0">
                  <c:v>ひったくり件数</c:v>
                </c:pt>
              </c:strCache>
            </c:strRef>
          </c:tx>
          <c:invertIfNegative val="0"/>
          <c:dLbls>
            <c:dLbl>
              <c:idx val="0"/>
              <c:layout>
                <c:manualLayout>
                  <c:x val="4.3964108670968257E-3"/>
                  <c:y val="4.0700605915582028E-2"/>
                </c:manualLayout>
              </c:layout>
              <c:dLblPos val="outEnd"/>
              <c:showLegendKey val="0"/>
              <c:showVal val="1"/>
              <c:showCatName val="0"/>
              <c:showSerName val="0"/>
              <c:showPercent val="0"/>
              <c:showBubbleSize val="0"/>
            </c:dLbl>
            <c:dLbl>
              <c:idx val="1"/>
              <c:layout>
                <c:manualLayout>
                  <c:x val="0"/>
                  <c:y val="0"/>
                </c:manualLayout>
              </c:layout>
              <c:dLblPos val="outEnd"/>
              <c:showLegendKey val="0"/>
              <c:showVal val="1"/>
              <c:showCatName val="0"/>
              <c:showSerName val="0"/>
              <c:showPercent val="0"/>
              <c:showBubbleSize val="0"/>
            </c:dLbl>
            <c:dLbl>
              <c:idx val="2"/>
              <c:layout>
                <c:manualLayout>
                  <c:x val="-8.7928217341936912E-3"/>
                  <c:y val="0"/>
                </c:manualLayout>
              </c:layout>
              <c:dLblPos val="outEnd"/>
              <c:showLegendKey val="0"/>
              <c:showVal val="1"/>
              <c:showCatName val="0"/>
              <c:showSerName val="0"/>
              <c:showPercent val="0"/>
              <c:showBubbleSize val="0"/>
            </c:dLbl>
            <c:txPr>
              <a:bodyPr/>
              <a:lstStyle/>
              <a:p>
                <a:pPr>
                  <a:defRPr sz="1050">
                    <a:solidFill>
                      <a:schemeClr val="tx1"/>
                    </a:solidFill>
                  </a:defRPr>
                </a:pPr>
                <a:endParaRPr lang="ja-JP"/>
              </a:p>
            </c:txPr>
            <c:dLblPos val="outEnd"/>
            <c:showLegendKey val="0"/>
            <c:showVal val="1"/>
            <c:showCatName val="0"/>
            <c:showSerName val="0"/>
            <c:showPercent val="0"/>
            <c:showBubbleSize val="0"/>
            <c:showLeaderLines val="0"/>
          </c:dLbls>
          <c:cat>
            <c:strRef>
              <c:f>Sheet1!$A$2:$A$6</c:f>
              <c:strCache>
                <c:ptCount val="5"/>
                <c:pt idx="0">
                  <c:v>大阪</c:v>
                </c:pt>
                <c:pt idx="1">
                  <c:v>東京</c:v>
                </c:pt>
                <c:pt idx="2">
                  <c:v>神奈川</c:v>
                </c:pt>
                <c:pt idx="3">
                  <c:v>埼玉</c:v>
                </c:pt>
                <c:pt idx="4">
                  <c:v>兵庫</c:v>
                </c:pt>
              </c:strCache>
            </c:strRef>
          </c:cat>
          <c:val>
            <c:numRef>
              <c:f>Sheet1!$B$2:$B$6</c:f>
              <c:numCache>
                <c:formatCode>General</c:formatCode>
                <c:ptCount val="5"/>
                <c:pt idx="0" formatCode="#,##0">
                  <c:v>1294</c:v>
                </c:pt>
                <c:pt idx="1">
                  <c:v>823</c:v>
                </c:pt>
                <c:pt idx="2">
                  <c:v>818</c:v>
                </c:pt>
                <c:pt idx="3">
                  <c:v>608</c:v>
                </c:pt>
                <c:pt idx="4">
                  <c:v>495</c:v>
                </c:pt>
              </c:numCache>
            </c:numRef>
          </c:val>
        </c:ser>
        <c:dLbls>
          <c:showLegendKey val="0"/>
          <c:showVal val="0"/>
          <c:showCatName val="0"/>
          <c:showSerName val="0"/>
          <c:showPercent val="0"/>
          <c:showBubbleSize val="0"/>
        </c:dLbls>
        <c:gapWidth val="150"/>
        <c:axId val="248700288"/>
        <c:axId val="255169664"/>
      </c:barChart>
      <c:catAx>
        <c:axId val="248700288"/>
        <c:scaling>
          <c:orientation val="minMax"/>
        </c:scaling>
        <c:delete val="0"/>
        <c:axPos val="b"/>
        <c:majorTickMark val="out"/>
        <c:minorTickMark val="none"/>
        <c:tickLblPos val="nextTo"/>
        <c:txPr>
          <a:bodyPr/>
          <a:lstStyle/>
          <a:p>
            <a:pPr>
              <a:defRPr sz="1000"/>
            </a:pPr>
            <a:endParaRPr lang="ja-JP"/>
          </a:p>
        </c:txPr>
        <c:crossAx val="255169664"/>
        <c:crosses val="autoZero"/>
        <c:auto val="1"/>
        <c:lblAlgn val="ctr"/>
        <c:lblOffset val="100"/>
        <c:noMultiLvlLbl val="0"/>
      </c:catAx>
      <c:valAx>
        <c:axId val="255169664"/>
        <c:scaling>
          <c:orientation val="minMax"/>
        </c:scaling>
        <c:delete val="0"/>
        <c:axPos val="l"/>
        <c:majorGridlines/>
        <c:numFmt formatCode="#,##0_ " sourceLinked="0"/>
        <c:majorTickMark val="out"/>
        <c:minorTickMark val="none"/>
        <c:tickLblPos val="nextTo"/>
        <c:txPr>
          <a:bodyPr/>
          <a:lstStyle/>
          <a:p>
            <a:pPr>
              <a:defRPr sz="1000"/>
            </a:pPr>
            <a:endParaRPr lang="ja-JP"/>
          </a:p>
        </c:txPr>
        <c:crossAx val="248700288"/>
        <c:crosses val="autoZero"/>
        <c:crossBetween val="between"/>
        <c:majorUnit val="400"/>
      </c:valAx>
      <c:spPr>
        <a:pattFill prst="pct5">
          <a:fgClr>
            <a:srgbClr val="000000">
              <a:alpha val="0"/>
            </a:srgbClr>
          </a:fgClr>
          <a:bgClr>
            <a:srgbClr val="FFFFFF"/>
          </a:bgClr>
        </a:pattFill>
        <a:ln w="25400">
          <a:noFill/>
        </a:ln>
      </c:spPr>
    </c:plotArea>
    <c:plotVisOnly val="1"/>
    <c:dispBlanksAs val="gap"/>
    <c:showDLblsOverMax val="0"/>
  </c:chart>
  <c:spPr>
    <a:ln>
      <a:noFill/>
      <a:prstDash val="sysDash"/>
    </a:ln>
  </c:spPr>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2392895586148762E-2"/>
          <c:y val="0.20686619570609688"/>
          <c:w val="0.89779538223561484"/>
          <c:h val="0.60258521222588435"/>
        </c:manualLayout>
      </c:layout>
      <c:barChart>
        <c:barDir val="col"/>
        <c:grouping val="stacked"/>
        <c:varyColors val="0"/>
        <c:ser>
          <c:idx val="0"/>
          <c:order val="0"/>
          <c:tx>
            <c:strRef>
              <c:f>'[☆建設年別データ (企業会計追加）.xlsx]（建替時期別延床面積） (2016～)'!$W$2</c:f>
              <c:strCache>
                <c:ptCount val="1"/>
                <c:pt idx="0">
                  <c:v>合計</c:v>
                </c:pt>
              </c:strCache>
            </c:strRef>
          </c:tx>
          <c:spPr>
            <a:solidFill>
              <a:schemeClr val="accent1"/>
            </a:solidFill>
          </c:spPr>
          <c:invertIfNegative val="0"/>
          <c:cat>
            <c:numRef>
              <c:f>'[☆建設年別データ (企業会計追加）.xlsx]（建替時期別延床面積） (2016～)'!$P$3:$P$42</c:f>
              <c:numCache>
                <c:formatCode>General</c:formatCode>
                <c:ptCount val="4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numCache>
            </c:numRef>
          </c:cat>
          <c:val>
            <c:numRef>
              <c:f>'[☆建設年別データ (企業会計追加）.xlsx]（建替時期別延床面積） (2016～)'!$W$3:$W$42</c:f>
              <c:numCache>
                <c:formatCode>#,##0_ </c:formatCode>
                <c:ptCount val="40"/>
                <c:pt idx="0">
                  <c:v>477643.55</c:v>
                </c:pt>
                <c:pt idx="1">
                  <c:v>606734.43999999994</c:v>
                </c:pt>
                <c:pt idx="2">
                  <c:v>226969.49</c:v>
                </c:pt>
                <c:pt idx="3">
                  <c:v>524830.9</c:v>
                </c:pt>
                <c:pt idx="4">
                  <c:v>544050.22</c:v>
                </c:pt>
                <c:pt idx="5">
                  <c:v>659060.52</c:v>
                </c:pt>
                <c:pt idx="6">
                  <c:v>795237.55999999994</c:v>
                </c:pt>
                <c:pt idx="7">
                  <c:v>303276.74</c:v>
                </c:pt>
                <c:pt idx="8">
                  <c:v>596618.06000000006</c:v>
                </c:pt>
                <c:pt idx="9">
                  <c:v>389126.86</c:v>
                </c:pt>
                <c:pt idx="10">
                  <c:v>281890.33</c:v>
                </c:pt>
                <c:pt idx="11">
                  <c:v>162163.23000000001</c:v>
                </c:pt>
                <c:pt idx="12">
                  <c:v>434960.76</c:v>
                </c:pt>
                <c:pt idx="13">
                  <c:v>231086.78</c:v>
                </c:pt>
                <c:pt idx="14">
                  <c:v>298549.12</c:v>
                </c:pt>
                <c:pt idx="15">
                  <c:v>219220.06</c:v>
                </c:pt>
                <c:pt idx="16">
                  <c:v>191565.93</c:v>
                </c:pt>
                <c:pt idx="17">
                  <c:v>333496.93</c:v>
                </c:pt>
                <c:pt idx="18">
                  <c:v>127251.23</c:v>
                </c:pt>
                <c:pt idx="19">
                  <c:v>127010.66</c:v>
                </c:pt>
                <c:pt idx="20">
                  <c:v>143461.65</c:v>
                </c:pt>
                <c:pt idx="21">
                  <c:v>82613.819999999992</c:v>
                </c:pt>
                <c:pt idx="22">
                  <c:v>208677.21999999997</c:v>
                </c:pt>
                <c:pt idx="23">
                  <c:v>184869.61</c:v>
                </c:pt>
                <c:pt idx="24">
                  <c:v>111999.55000000002</c:v>
                </c:pt>
                <c:pt idx="25">
                  <c:v>304657.53999999998</c:v>
                </c:pt>
                <c:pt idx="26">
                  <c:v>176201.93999999997</c:v>
                </c:pt>
                <c:pt idx="27">
                  <c:v>121608.73999999999</c:v>
                </c:pt>
                <c:pt idx="28">
                  <c:v>436295.66000000003</c:v>
                </c:pt>
                <c:pt idx="29">
                  <c:v>305390.88</c:v>
                </c:pt>
                <c:pt idx="30">
                  <c:v>400301.10999999993</c:v>
                </c:pt>
                <c:pt idx="31">
                  <c:v>335605.91</c:v>
                </c:pt>
                <c:pt idx="32">
                  <c:v>306922.33999999997</c:v>
                </c:pt>
                <c:pt idx="33">
                  <c:v>253699.51</c:v>
                </c:pt>
                <c:pt idx="34">
                  <c:v>222590.63000000003</c:v>
                </c:pt>
                <c:pt idx="35">
                  <c:v>112960.17</c:v>
                </c:pt>
                <c:pt idx="36">
                  <c:v>239431.23999999993</c:v>
                </c:pt>
                <c:pt idx="37">
                  <c:v>111371.46</c:v>
                </c:pt>
                <c:pt idx="38">
                  <c:v>120692.79999999999</c:v>
                </c:pt>
                <c:pt idx="39">
                  <c:v>68993.56</c:v>
                </c:pt>
              </c:numCache>
            </c:numRef>
          </c:val>
        </c:ser>
        <c:dLbls>
          <c:showLegendKey val="0"/>
          <c:showVal val="0"/>
          <c:showCatName val="0"/>
          <c:showSerName val="0"/>
          <c:showPercent val="0"/>
          <c:showBubbleSize val="0"/>
        </c:dLbls>
        <c:gapWidth val="35"/>
        <c:overlap val="100"/>
        <c:axId val="251684352"/>
        <c:axId val="251686272"/>
      </c:barChart>
      <c:catAx>
        <c:axId val="251684352"/>
        <c:scaling>
          <c:orientation val="minMax"/>
        </c:scaling>
        <c:delete val="0"/>
        <c:axPos val="b"/>
        <c:title>
          <c:tx>
            <c:rich>
              <a:bodyPr/>
              <a:lstStyle/>
              <a:p>
                <a:pPr>
                  <a:defRPr/>
                </a:pPr>
                <a:r>
                  <a:rPr lang="ja-JP" dirty="0" smtClean="0"/>
                  <a:t>建</a:t>
                </a:r>
                <a:r>
                  <a:rPr lang="ja-JP" dirty="0"/>
                  <a:t>替</a:t>
                </a:r>
                <a:r>
                  <a:rPr lang="ja-JP" dirty="0" smtClean="0"/>
                  <a:t>年度</a:t>
                </a:r>
                <a:endParaRPr lang="ja-JP" dirty="0"/>
              </a:p>
            </c:rich>
          </c:tx>
          <c:layout>
            <c:manualLayout>
              <c:xMode val="edge"/>
              <c:yMode val="edge"/>
              <c:x val="0.81849773409906179"/>
              <c:y val="0.93593093137353767"/>
            </c:manualLayout>
          </c:layout>
          <c:overlay val="0"/>
        </c:title>
        <c:numFmt formatCode="General" sourceLinked="0"/>
        <c:majorTickMark val="out"/>
        <c:minorTickMark val="none"/>
        <c:tickLblPos val="nextTo"/>
        <c:txPr>
          <a:bodyPr/>
          <a:lstStyle/>
          <a:p>
            <a:pPr>
              <a:defRPr b="1"/>
            </a:pPr>
            <a:endParaRPr lang="ja-JP"/>
          </a:p>
        </c:txPr>
        <c:crossAx val="251686272"/>
        <c:crosses val="autoZero"/>
        <c:auto val="1"/>
        <c:lblAlgn val="ctr"/>
        <c:lblOffset val="100"/>
        <c:tickLblSkip val="3"/>
        <c:noMultiLvlLbl val="0"/>
      </c:catAx>
      <c:valAx>
        <c:axId val="251686272"/>
        <c:scaling>
          <c:orientation val="minMax"/>
        </c:scaling>
        <c:delete val="0"/>
        <c:axPos val="l"/>
        <c:majorGridlines/>
        <c:title>
          <c:tx>
            <c:rich>
              <a:bodyPr rot="0" vert="horz"/>
              <a:lstStyle/>
              <a:p>
                <a:pPr>
                  <a:defRPr sz="900"/>
                </a:pPr>
                <a:r>
                  <a:rPr lang="ja-JP" altLang="en-US" sz="900"/>
                  <a:t>延床面積（㎡）</a:t>
                </a:r>
                <a:endParaRPr lang="ja-JP" sz="900"/>
              </a:p>
            </c:rich>
          </c:tx>
          <c:layout>
            <c:manualLayout>
              <c:xMode val="edge"/>
              <c:yMode val="edge"/>
              <c:x val="0"/>
              <c:y val="0.12531604393922233"/>
            </c:manualLayout>
          </c:layout>
          <c:overlay val="0"/>
        </c:title>
        <c:numFmt formatCode="#,##0;[Red]#,##0" sourceLinked="0"/>
        <c:majorTickMark val="out"/>
        <c:minorTickMark val="none"/>
        <c:tickLblPos val="nextTo"/>
        <c:txPr>
          <a:bodyPr/>
          <a:lstStyle/>
          <a:p>
            <a:pPr>
              <a:defRPr sz="900" b="1">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1684352"/>
        <c:crosses val="autoZero"/>
        <c:crossBetween val="between"/>
      </c:valAx>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FBA23-EC0C-4918-836B-B04FC2A2F96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5B108747-4CE7-4823-A1B8-7F0FDCE368CD}">
      <dgm:prSet phldrT="[テキスト]"/>
      <dgm:spPr/>
      <dgm:t>
        <a:bodyPr/>
        <a:lstStyle/>
        <a:p>
          <a:endParaRPr kumimoji="1" lang="ja-JP" altLang="en-US" dirty="0"/>
        </a:p>
      </dgm:t>
    </dgm:pt>
    <dgm:pt modelId="{6ADEE820-29E7-419E-96CF-C651A66834C8}" type="parTrans" cxnId="{4B2C846C-C8F4-4102-A280-145654892644}">
      <dgm:prSet/>
      <dgm:spPr/>
      <dgm:t>
        <a:bodyPr/>
        <a:lstStyle/>
        <a:p>
          <a:endParaRPr kumimoji="1" lang="ja-JP" altLang="en-US"/>
        </a:p>
      </dgm:t>
    </dgm:pt>
    <dgm:pt modelId="{368FFEFE-AC9D-4914-A1EB-18402B7D4BE4}" type="sibTrans" cxnId="{4B2C846C-C8F4-4102-A280-145654892644}">
      <dgm:prSet/>
      <dgm:spPr/>
      <dgm:t>
        <a:bodyPr/>
        <a:lstStyle/>
        <a:p>
          <a:endParaRPr kumimoji="1" lang="ja-JP" altLang="en-US"/>
        </a:p>
      </dgm:t>
    </dgm:pt>
    <dgm:pt modelId="{9F9BFE98-76E1-42F7-9C5F-8B6E904E05FF}">
      <dgm:prSet phldrT="[テキスト]"/>
      <dgm:spPr/>
      <dgm:t>
        <a:bodyPr/>
        <a:lstStyle/>
        <a:p>
          <a:endParaRPr kumimoji="1" lang="ja-JP" altLang="en-US" dirty="0"/>
        </a:p>
      </dgm:t>
    </dgm:pt>
    <dgm:pt modelId="{747FA5BB-537E-4F53-BED8-640AAA402829}" type="parTrans" cxnId="{70A2D66E-2FE1-4BC3-BCF0-D682756BA0EE}">
      <dgm:prSet/>
      <dgm:spPr/>
      <dgm:t>
        <a:bodyPr/>
        <a:lstStyle/>
        <a:p>
          <a:endParaRPr kumimoji="1" lang="ja-JP" altLang="en-US"/>
        </a:p>
      </dgm:t>
    </dgm:pt>
    <dgm:pt modelId="{E2D2003F-814E-4025-8562-456E695B7C55}" type="sibTrans" cxnId="{70A2D66E-2FE1-4BC3-BCF0-D682756BA0EE}">
      <dgm:prSet/>
      <dgm:spPr/>
      <dgm:t>
        <a:bodyPr/>
        <a:lstStyle/>
        <a:p>
          <a:endParaRPr kumimoji="1" lang="ja-JP" altLang="en-US"/>
        </a:p>
      </dgm:t>
    </dgm:pt>
    <dgm:pt modelId="{D2386B93-BE92-4550-AAFB-8CAD2240CA73}">
      <dgm:prSet phldrT="[テキスト]"/>
      <dgm:spPr/>
      <dgm:t>
        <a:bodyPr/>
        <a:lstStyle/>
        <a:p>
          <a:endParaRPr kumimoji="1" lang="ja-JP" altLang="en-US" dirty="0"/>
        </a:p>
      </dgm:t>
    </dgm:pt>
    <dgm:pt modelId="{51D881C2-DBE1-4C94-BD21-CF7474D54555}" type="sibTrans" cxnId="{43DEC48F-D2B4-41D3-A6FF-3C52AD601F3A}">
      <dgm:prSet/>
      <dgm:spPr/>
      <dgm:t>
        <a:bodyPr/>
        <a:lstStyle/>
        <a:p>
          <a:endParaRPr kumimoji="1" lang="ja-JP" altLang="en-US"/>
        </a:p>
      </dgm:t>
    </dgm:pt>
    <dgm:pt modelId="{0D02CF81-19AF-48C2-BDCD-C692F07018F6}" type="parTrans" cxnId="{43DEC48F-D2B4-41D3-A6FF-3C52AD601F3A}">
      <dgm:prSet/>
      <dgm:spPr/>
      <dgm:t>
        <a:bodyPr/>
        <a:lstStyle/>
        <a:p>
          <a:endParaRPr kumimoji="1" lang="ja-JP" altLang="en-US"/>
        </a:p>
      </dgm:t>
    </dgm:pt>
    <dgm:pt modelId="{C3975223-AD29-4532-984E-77D8EC3ACD19}" type="pres">
      <dgm:prSet presAssocID="{7A5FBA23-EC0C-4918-836B-B04FC2A2F961}" presName="cycle" presStyleCnt="0">
        <dgm:presLayoutVars>
          <dgm:dir/>
          <dgm:resizeHandles val="exact"/>
        </dgm:presLayoutVars>
      </dgm:prSet>
      <dgm:spPr/>
      <dgm:t>
        <a:bodyPr/>
        <a:lstStyle/>
        <a:p>
          <a:endParaRPr kumimoji="1" lang="ja-JP" altLang="en-US"/>
        </a:p>
      </dgm:t>
    </dgm:pt>
    <dgm:pt modelId="{8AC8C663-A5E1-4FD9-8047-DF27561B3BE7}" type="pres">
      <dgm:prSet presAssocID="{D2386B93-BE92-4550-AAFB-8CAD2240CA73}" presName="dummy" presStyleCnt="0"/>
      <dgm:spPr/>
    </dgm:pt>
    <dgm:pt modelId="{DD139461-6437-45A2-8D1D-FA3C811818CF}" type="pres">
      <dgm:prSet presAssocID="{D2386B93-BE92-4550-AAFB-8CAD2240CA73}" presName="node" presStyleLbl="revTx" presStyleIdx="0" presStyleCnt="3">
        <dgm:presLayoutVars>
          <dgm:bulletEnabled val="1"/>
        </dgm:presLayoutVars>
      </dgm:prSet>
      <dgm:spPr/>
      <dgm:t>
        <a:bodyPr/>
        <a:lstStyle/>
        <a:p>
          <a:endParaRPr kumimoji="1" lang="ja-JP" altLang="en-US"/>
        </a:p>
      </dgm:t>
    </dgm:pt>
    <dgm:pt modelId="{D08AC6F6-6416-42C9-8C4B-0A0C35F1630A}" type="pres">
      <dgm:prSet presAssocID="{51D881C2-DBE1-4C94-BD21-CF7474D54555}" presName="sibTrans" presStyleLbl="node1" presStyleIdx="0" presStyleCnt="3"/>
      <dgm:spPr/>
      <dgm:t>
        <a:bodyPr/>
        <a:lstStyle/>
        <a:p>
          <a:endParaRPr kumimoji="1" lang="ja-JP" altLang="en-US"/>
        </a:p>
      </dgm:t>
    </dgm:pt>
    <dgm:pt modelId="{04D3B333-339E-41E9-AF8D-A36D0430F2DC}" type="pres">
      <dgm:prSet presAssocID="{5B108747-4CE7-4823-A1B8-7F0FDCE368CD}" presName="dummy" presStyleCnt="0"/>
      <dgm:spPr/>
    </dgm:pt>
    <dgm:pt modelId="{D36A6404-55AD-49CE-8623-7A2F6D3D2179}" type="pres">
      <dgm:prSet presAssocID="{5B108747-4CE7-4823-A1B8-7F0FDCE368CD}" presName="node" presStyleLbl="revTx" presStyleIdx="1" presStyleCnt="3">
        <dgm:presLayoutVars>
          <dgm:bulletEnabled val="1"/>
        </dgm:presLayoutVars>
      </dgm:prSet>
      <dgm:spPr/>
      <dgm:t>
        <a:bodyPr/>
        <a:lstStyle/>
        <a:p>
          <a:endParaRPr kumimoji="1" lang="ja-JP" altLang="en-US"/>
        </a:p>
      </dgm:t>
    </dgm:pt>
    <dgm:pt modelId="{69C86F72-6367-41A2-8FC6-6F1BFB446B0C}" type="pres">
      <dgm:prSet presAssocID="{368FFEFE-AC9D-4914-A1EB-18402B7D4BE4}" presName="sibTrans" presStyleLbl="node1" presStyleIdx="1" presStyleCnt="3"/>
      <dgm:spPr/>
      <dgm:t>
        <a:bodyPr/>
        <a:lstStyle/>
        <a:p>
          <a:endParaRPr kumimoji="1" lang="ja-JP" altLang="en-US"/>
        </a:p>
      </dgm:t>
    </dgm:pt>
    <dgm:pt modelId="{AE21CD0B-A7D4-485A-96C4-39A811388101}" type="pres">
      <dgm:prSet presAssocID="{9F9BFE98-76E1-42F7-9C5F-8B6E904E05FF}" presName="dummy" presStyleCnt="0"/>
      <dgm:spPr/>
    </dgm:pt>
    <dgm:pt modelId="{30205082-AAAE-4F7A-8DB0-58C35146F308}" type="pres">
      <dgm:prSet presAssocID="{9F9BFE98-76E1-42F7-9C5F-8B6E904E05FF}" presName="node" presStyleLbl="revTx" presStyleIdx="2" presStyleCnt="3">
        <dgm:presLayoutVars>
          <dgm:bulletEnabled val="1"/>
        </dgm:presLayoutVars>
      </dgm:prSet>
      <dgm:spPr/>
      <dgm:t>
        <a:bodyPr/>
        <a:lstStyle/>
        <a:p>
          <a:endParaRPr kumimoji="1" lang="ja-JP" altLang="en-US"/>
        </a:p>
      </dgm:t>
    </dgm:pt>
    <dgm:pt modelId="{5319FCCB-2226-4657-A287-4E70BD9CE4E6}" type="pres">
      <dgm:prSet presAssocID="{E2D2003F-814E-4025-8562-456E695B7C55}" presName="sibTrans" presStyleLbl="node1" presStyleIdx="2" presStyleCnt="3" custLinFactNeighborX="2250" custLinFactNeighborY="6934"/>
      <dgm:spPr/>
      <dgm:t>
        <a:bodyPr/>
        <a:lstStyle/>
        <a:p>
          <a:endParaRPr kumimoji="1" lang="ja-JP" altLang="en-US"/>
        </a:p>
      </dgm:t>
    </dgm:pt>
  </dgm:ptLst>
  <dgm:cxnLst>
    <dgm:cxn modelId="{43DEC48F-D2B4-41D3-A6FF-3C52AD601F3A}" srcId="{7A5FBA23-EC0C-4918-836B-B04FC2A2F961}" destId="{D2386B93-BE92-4550-AAFB-8CAD2240CA73}" srcOrd="0" destOrd="0" parTransId="{0D02CF81-19AF-48C2-BDCD-C692F07018F6}" sibTransId="{51D881C2-DBE1-4C94-BD21-CF7474D54555}"/>
    <dgm:cxn modelId="{EFF54233-682A-43EC-984B-4ABE7DD82DCC}" type="presOf" srcId="{E2D2003F-814E-4025-8562-456E695B7C55}" destId="{5319FCCB-2226-4657-A287-4E70BD9CE4E6}" srcOrd="0" destOrd="0" presId="urn:microsoft.com/office/officeart/2005/8/layout/cycle1"/>
    <dgm:cxn modelId="{4B2C846C-C8F4-4102-A280-145654892644}" srcId="{7A5FBA23-EC0C-4918-836B-B04FC2A2F961}" destId="{5B108747-4CE7-4823-A1B8-7F0FDCE368CD}" srcOrd="1" destOrd="0" parTransId="{6ADEE820-29E7-419E-96CF-C651A66834C8}" sibTransId="{368FFEFE-AC9D-4914-A1EB-18402B7D4BE4}"/>
    <dgm:cxn modelId="{B99F476D-B4F1-4361-A995-6A739B9A216E}" type="presOf" srcId="{7A5FBA23-EC0C-4918-836B-B04FC2A2F961}" destId="{C3975223-AD29-4532-984E-77D8EC3ACD19}" srcOrd="0" destOrd="0" presId="urn:microsoft.com/office/officeart/2005/8/layout/cycle1"/>
    <dgm:cxn modelId="{F26EFA58-80B4-4121-A8BB-9D1F76B84948}" type="presOf" srcId="{D2386B93-BE92-4550-AAFB-8CAD2240CA73}" destId="{DD139461-6437-45A2-8D1D-FA3C811818CF}" srcOrd="0" destOrd="0" presId="urn:microsoft.com/office/officeart/2005/8/layout/cycle1"/>
    <dgm:cxn modelId="{8F73F786-E6AE-45F0-8C8F-2D551C36EF72}" type="presOf" srcId="{9F9BFE98-76E1-42F7-9C5F-8B6E904E05FF}" destId="{30205082-AAAE-4F7A-8DB0-58C35146F308}" srcOrd="0" destOrd="0" presId="urn:microsoft.com/office/officeart/2005/8/layout/cycle1"/>
    <dgm:cxn modelId="{ECA6CF52-A521-4C8C-BEBF-F3C2F879ECBD}" type="presOf" srcId="{51D881C2-DBE1-4C94-BD21-CF7474D54555}" destId="{D08AC6F6-6416-42C9-8C4B-0A0C35F1630A}" srcOrd="0" destOrd="0" presId="urn:microsoft.com/office/officeart/2005/8/layout/cycle1"/>
    <dgm:cxn modelId="{CE53BA84-BA3F-4A16-B0E3-22E06A5A5334}" type="presOf" srcId="{368FFEFE-AC9D-4914-A1EB-18402B7D4BE4}" destId="{69C86F72-6367-41A2-8FC6-6F1BFB446B0C}" srcOrd="0" destOrd="0" presId="urn:microsoft.com/office/officeart/2005/8/layout/cycle1"/>
    <dgm:cxn modelId="{704A5520-E42E-46AC-A955-FDBC9549437E}" type="presOf" srcId="{5B108747-4CE7-4823-A1B8-7F0FDCE368CD}" destId="{D36A6404-55AD-49CE-8623-7A2F6D3D2179}" srcOrd="0" destOrd="0" presId="urn:microsoft.com/office/officeart/2005/8/layout/cycle1"/>
    <dgm:cxn modelId="{70A2D66E-2FE1-4BC3-BCF0-D682756BA0EE}" srcId="{7A5FBA23-EC0C-4918-836B-B04FC2A2F961}" destId="{9F9BFE98-76E1-42F7-9C5F-8B6E904E05FF}" srcOrd="2" destOrd="0" parTransId="{747FA5BB-537E-4F53-BED8-640AAA402829}" sibTransId="{E2D2003F-814E-4025-8562-456E695B7C55}"/>
    <dgm:cxn modelId="{4E9CBFF3-760E-4C87-90BF-18B14F34D70E}" type="presParOf" srcId="{C3975223-AD29-4532-984E-77D8EC3ACD19}" destId="{8AC8C663-A5E1-4FD9-8047-DF27561B3BE7}" srcOrd="0" destOrd="0" presId="urn:microsoft.com/office/officeart/2005/8/layout/cycle1"/>
    <dgm:cxn modelId="{1617AFB6-E812-4F3A-8193-04A7777DEB6F}" type="presParOf" srcId="{C3975223-AD29-4532-984E-77D8EC3ACD19}" destId="{DD139461-6437-45A2-8D1D-FA3C811818CF}" srcOrd="1" destOrd="0" presId="urn:microsoft.com/office/officeart/2005/8/layout/cycle1"/>
    <dgm:cxn modelId="{A8A32624-CB69-4727-B189-4B31B661E27E}" type="presParOf" srcId="{C3975223-AD29-4532-984E-77D8EC3ACD19}" destId="{D08AC6F6-6416-42C9-8C4B-0A0C35F1630A}" srcOrd="2" destOrd="0" presId="urn:microsoft.com/office/officeart/2005/8/layout/cycle1"/>
    <dgm:cxn modelId="{CB75919F-D50D-4BDA-A5D1-E6FF44EC90EC}" type="presParOf" srcId="{C3975223-AD29-4532-984E-77D8EC3ACD19}" destId="{04D3B333-339E-41E9-AF8D-A36D0430F2DC}" srcOrd="3" destOrd="0" presId="urn:microsoft.com/office/officeart/2005/8/layout/cycle1"/>
    <dgm:cxn modelId="{879E8892-66B3-4B42-8037-960C21B68D6A}" type="presParOf" srcId="{C3975223-AD29-4532-984E-77D8EC3ACD19}" destId="{D36A6404-55AD-49CE-8623-7A2F6D3D2179}" srcOrd="4" destOrd="0" presId="urn:microsoft.com/office/officeart/2005/8/layout/cycle1"/>
    <dgm:cxn modelId="{ABC61829-6E01-44EB-A892-328F025D52D2}" type="presParOf" srcId="{C3975223-AD29-4532-984E-77D8EC3ACD19}" destId="{69C86F72-6367-41A2-8FC6-6F1BFB446B0C}" srcOrd="5" destOrd="0" presId="urn:microsoft.com/office/officeart/2005/8/layout/cycle1"/>
    <dgm:cxn modelId="{ECF2A150-4D4C-463D-9839-FC8EB7FECE34}" type="presParOf" srcId="{C3975223-AD29-4532-984E-77D8EC3ACD19}" destId="{AE21CD0B-A7D4-485A-96C4-39A811388101}" srcOrd="6" destOrd="0" presId="urn:microsoft.com/office/officeart/2005/8/layout/cycle1"/>
    <dgm:cxn modelId="{F016B001-FDD1-4FBF-B9BC-C5D442ABEB27}" type="presParOf" srcId="{C3975223-AD29-4532-984E-77D8EC3ACD19}" destId="{30205082-AAAE-4F7A-8DB0-58C35146F308}" srcOrd="7" destOrd="0" presId="urn:microsoft.com/office/officeart/2005/8/layout/cycle1"/>
    <dgm:cxn modelId="{8BC64647-91E0-4C6E-A116-51158DAF2C7A}" type="presParOf" srcId="{C3975223-AD29-4532-984E-77D8EC3ACD19}" destId="{5319FCCB-2226-4657-A287-4E70BD9CE4E6}"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0.80626</cdr:x>
      <cdr:y>0.32451</cdr:y>
    </cdr:from>
    <cdr:to>
      <cdr:x>0.82989</cdr:x>
      <cdr:y>0.38812</cdr:y>
    </cdr:to>
    <cdr:sp macro="" textlink="">
      <cdr:nvSpPr>
        <cdr:cNvPr id="2" name="下矢印 1"/>
        <cdr:cNvSpPr/>
      </cdr:nvSpPr>
      <cdr:spPr>
        <a:xfrm xmlns:a="http://schemas.openxmlformats.org/drawingml/2006/main">
          <a:off x="5305350" y="801291"/>
          <a:ext cx="155491" cy="15706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dirty="0"/>
        </a:p>
      </cdr:txBody>
    </cdr:sp>
  </cdr:relSizeAnchor>
  <cdr:relSizeAnchor xmlns:cdr="http://schemas.openxmlformats.org/drawingml/2006/chartDrawing">
    <cdr:from>
      <cdr:x>0.76926</cdr:x>
      <cdr:y>0.11035</cdr:y>
    </cdr:from>
    <cdr:to>
      <cdr:x>0.86486</cdr:x>
      <cdr:y>0.29226</cdr:y>
    </cdr:to>
    <cdr:sp macro="" textlink="">
      <cdr:nvSpPr>
        <cdr:cNvPr id="3" name="正方形/長方形 2"/>
        <cdr:cNvSpPr/>
      </cdr:nvSpPr>
      <cdr:spPr>
        <a:xfrm xmlns:a="http://schemas.openxmlformats.org/drawingml/2006/main">
          <a:off x="5339181" y="296807"/>
          <a:ext cx="663529" cy="489314"/>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t>大阪府</a:t>
          </a:r>
          <a:endParaRPr lang="en-US" altLang="ja-JP" sz="800" dirty="0"/>
        </a:p>
        <a:p xmlns:a="http://schemas.openxmlformats.org/drawingml/2006/main">
          <a:pPr algn="ctr"/>
          <a:r>
            <a:rPr lang="en-US" altLang="ja-JP" sz="800" dirty="0"/>
            <a:t>40.5%</a:t>
          </a:r>
        </a:p>
        <a:p xmlns:a="http://schemas.openxmlformats.org/drawingml/2006/main">
          <a:pPr algn="ctr"/>
          <a:r>
            <a:rPr lang="en-US" altLang="ja-JP" sz="800" dirty="0"/>
            <a:t>40</a:t>
          </a:r>
          <a:r>
            <a:rPr lang="ja-JP" altLang="en-US" sz="800" dirty="0"/>
            <a:t>位</a:t>
          </a:r>
          <a:endParaRPr lang="ja-JP" sz="800" dirty="0"/>
        </a:p>
      </cdr:txBody>
    </cdr:sp>
  </cdr:relSizeAnchor>
  <cdr:relSizeAnchor xmlns:cdr="http://schemas.openxmlformats.org/drawingml/2006/chartDrawing">
    <cdr:from>
      <cdr:x>0.12137</cdr:x>
      <cdr:y>0.0568</cdr:y>
    </cdr:from>
    <cdr:to>
      <cdr:x>0.21697</cdr:x>
      <cdr:y>0.2442</cdr:y>
    </cdr:to>
    <cdr:sp macro="" textlink="">
      <cdr:nvSpPr>
        <cdr:cNvPr id="4" name="正方形/長方形 3"/>
        <cdr:cNvSpPr/>
      </cdr:nvSpPr>
      <cdr:spPr>
        <a:xfrm xmlns:a="http://schemas.openxmlformats.org/drawingml/2006/main">
          <a:off x="842389" y="152791"/>
          <a:ext cx="663529" cy="504056"/>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t>東京都</a:t>
          </a:r>
          <a:endParaRPr lang="en-US" altLang="ja-JP" sz="800" dirty="0"/>
        </a:p>
        <a:p xmlns:a="http://schemas.openxmlformats.org/drawingml/2006/main">
          <a:pPr algn="ctr"/>
          <a:r>
            <a:rPr lang="en-US" altLang="ja-JP" sz="800" dirty="0"/>
            <a:t>62.9%</a:t>
          </a:r>
        </a:p>
        <a:p xmlns:a="http://schemas.openxmlformats.org/drawingml/2006/main">
          <a:pPr algn="ctr"/>
          <a:r>
            <a:rPr lang="en-US" altLang="ja-JP" sz="800" dirty="0"/>
            <a:t>1</a:t>
          </a:r>
          <a:r>
            <a:rPr lang="ja-JP" altLang="en-US" sz="800" dirty="0"/>
            <a:t>位</a:t>
          </a:r>
          <a:endParaRPr lang="ja-JP" sz="800" dirty="0"/>
        </a:p>
      </cdr:txBody>
    </cdr:sp>
  </cdr:relSizeAnchor>
  <cdr:relSizeAnchor xmlns:cdr="http://schemas.openxmlformats.org/drawingml/2006/chartDrawing">
    <cdr:from>
      <cdr:x>0.49166</cdr:x>
      <cdr:y>0.08615</cdr:y>
    </cdr:from>
    <cdr:to>
      <cdr:x>0.61497</cdr:x>
      <cdr:y>0.25112</cdr:y>
    </cdr:to>
    <cdr:sp macro="" textlink="">
      <cdr:nvSpPr>
        <cdr:cNvPr id="5" name="正方形/長方形 4"/>
        <cdr:cNvSpPr/>
      </cdr:nvSpPr>
      <cdr:spPr>
        <a:xfrm xmlns:a="http://schemas.openxmlformats.org/drawingml/2006/main">
          <a:off x="3235210" y="212714"/>
          <a:ext cx="811404" cy="407349"/>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rPr>
            <a:t>全国平均</a:t>
          </a:r>
          <a:r>
            <a:rPr lang="en-US" altLang="ja-JP" sz="800" dirty="0" smtClean="0">
              <a:solidFill>
                <a:schemeClr val="tx1"/>
              </a:solidFill>
            </a:rPr>
            <a:t>45.6%</a:t>
          </a:r>
          <a:endParaRPr lang="en-US" altLang="ja-JP" sz="800" dirty="0">
            <a:solidFill>
              <a:schemeClr val="tx1"/>
            </a:solidFill>
          </a:endParaRPr>
        </a:p>
      </cdr:txBody>
    </cdr:sp>
  </cdr:relSizeAnchor>
  <cdr:relSizeAnchor xmlns:cdr="http://schemas.openxmlformats.org/drawingml/2006/chartDrawing">
    <cdr:from>
      <cdr:x>0.53827</cdr:x>
      <cdr:y>0.28936</cdr:y>
    </cdr:from>
    <cdr:to>
      <cdr:x>0.5619</cdr:x>
      <cdr:y>0.35297</cdr:y>
    </cdr:to>
    <cdr:sp macro="" textlink="">
      <cdr:nvSpPr>
        <cdr:cNvPr id="6" name="下矢印 5"/>
        <cdr:cNvSpPr/>
      </cdr:nvSpPr>
      <cdr:spPr>
        <a:xfrm xmlns:a="http://schemas.openxmlformats.org/drawingml/2006/main">
          <a:off x="3541917" y="714502"/>
          <a:ext cx="155491" cy="15706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0.06743</cdr:x>
      <cdr:y>0.94505</cdr:y>
    </cdr:from>
    <cdr:to>
      <cdr:x>0.66513</cdr:x>
      <cdr:y>1</cdr:y>
    </cdr:to>
    <cdr:sp macro="" textlink="">
      <cdr:nvSpPr>
        <cdr:cNvPr id="2" name="正方形/長方形 1"/>
        <cdr:cNvSpPr/>
      </cdr:nvSpPr>
      <cdr:spPr>
        <a:xfrm xmlns:a="http://schemas.openxmlformats.org/drawingml/2006/main">
          <a:off x="576819" y="3654842"/>
          <a:ext cx="5112568" cy="2125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00" dirty="0" smtClean="0">
              <a:solidFill>
                <a:schemeClr val="tx1"/>
              </a:solidFill>
              <a:latin typeface="+mn-ea"/>
            </a:rPr>
            <a:t>※</a:t>
          </a:r>
          <a:r>
            <a:rPr lang="ja-JP" altLang="en-US" sz="1000" dirty="0" smtClean="0">
              <a:solidFill>
                <a:schemeClr val="tx1"/>
              </a:solidFill>
              <a:latin typeface="+mn-ea"/>
            </a:rPr>
            <a:t>全ての建物について、耐用年数（</a:t>
          </a:r>
          <a:r>
            <a:rPr lang="en-US" altLang="ja-JP" sz="1000" dirty="0" smtClean="0">
              <a:solidFill>
                <a:schemeClr val="tx1"/>
              </a:solidFill>
              <a:latin typeface="+mn-ea"/>
            </a:rPr>
            <a:t>50</a:t>
          </a:r>
          <a:r>
            <a:rPr lang="ja-JP" altLang="en-US" sz="1000" dirty="0" smtClean="0">
              <a:solidFill>
                <a:schemeClr val="tx1"/>
              </a:solidFill>
              <a:latin typeface="+mn-ea"/>
            </a:rPr>
            <a:t>年と仮定）経過後に建替えする場合</a:t>
          </a:r>
          <a:endParaRPr lang="ja-JP" altLang="en-US" sz="1000" dirty="0">
            <a:solidFill>
              <a:schemeClr val="tx1"/>
            </a:solidFill>
            <a:latin typeface="+mn-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EC7E683-BBDE-45AC-A4FF-3989F8F6A592}" type="datetimeFigureOut">
              <a:rPr kumimoji="1" lang="ja-JP" altLang="en-US" smtClean="0"/>
              <a:t>2015/8/17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12</a:t>
            </a:fld>
            <a:endParaRPr kumimoji="1" lang="ja-JP" altLang="en-US"/>
          </a:p>
        </p:txBody>
      </p:sp>
    </p:spTree>
    <p:extLst>
      <p:ext uri="{BB962C8B-B14F-4D97-AF65-F5344CB8AC3E}">
        <p14:creationId xmlns:p14="http://schemas.microsoft.com/office/powerpoint/2010/main" val="40910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13</a:t>
            </a:fld>
            <a:endParaRPr kumimoji="1" lang="ja-JP" altLang="en-US"/>
          </a:p>
        </p:txBody>
      </p:sp>
    </p:spTree>
    <p:extLst>
      <p:ext uri="{BB962C8B-B14F-4D97-AF65-F5344CB8AC3E}">
        <p14:creationId xmlns:p14="http://schemas.microsoft.com/office/powerpoint/2010/main" val="4091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24</a:t>
            </a:fld>
            <a:endParaRPr kumimoji="1" lang="ja-JP" altLang="en-US"/>
          </a:p>
        </p:txBody>
      </p:sp>
    </p:spTree>
    <p:extLst>
      <p:ext uri="{BB962C8B-B14F-4D97-AF65-F5344CB8AC3E}">
        <p14:creationId xmlns:p14="http://schemas.microsoft.com/office/powerpoint/2010/main" val="391906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9D0732-3674-4A86-B757-2431B3921950}" type="slidenum">
              <a:rPr kumimoji="1" lang="ja-JP" altLang="en-US" smtClean="0"/>
              <a:t>34</a:t>
            </a:fld>
            <a:endParaRPr kumimoji="1" lang="ja-JP" altLang="en-US"/>
          </a:p>
        </p:txBody>
      </p:sp>
    </p:spTree>
    <p:extLst>
      <p:ext uri="{BB962C8B-B14F-4D97-AF65-F5344CB8AC3E}">
        <p14:creationId xmlns:p14="http://schemas.microsoft.com/office/powerpoint/2010/main" val="194644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新産業</a:t>
            </a:r>
          </a:p>
          <a:p>
            <a:r>
              <a:rPr kumimoji="1" lang="ja-JP" altLang="en-US" dirty="0" smtClean="0"/>
              <a:t>　　　・インバウンド</a:t>
            </a:r>
          </a:p>
          <a:p>
            <a:endParaRPr kumimoji="1" lang="ja-JP" altLang="en-US" dirty="0" smtClean="0"/>
          </a:p>
          <a:p>
            <a:r>
              <a:rPr kumimoji="1" lang="ja-JP" altLang="en-US" dirty="0" smtClean="0"/>
              <a:t>　　イノベーションの芽生え</a:t>
            </a:r>
          </a:p>
          <a:p>
            <a:r>
              <a:rPr kumimoji="1" lang="ja-JP" altLang="en-US" dirty="0" smtClean="0"/>
              <a:t>　　　・</a:t>
            </a:r>
            <a:r>
              <a:rPr kumimoji="1" lang="en-US" altLang="ja-JP" dirty="0" smtClean="0"/>
              <a:t>GFO</a:t>
            </a:r>
            <a:r>
              <a:rPr kumimoji="1" lang="ja-JP" altLang="en-US" dirty="0" err="1" smtClean="0"/>
              <a:t>、</a:t>
            </a:r>
            <a:r>
              <a:rPr kumimoji="1" lang="ja-JP" altLang="en-US" dirty="0" smtClean="0"/>
              <a:t>ナレッジキャピタル</a:t>
            </a:r>
          </a:p>
          <a:p>
            <a:r>
              <a:rPr kumimoji="1" lang="ja-JP" altLang="en-US" dirty="0" smtClean="0"/>
              <a:t>　　　・マイクロ投資の定着化</a:t>
            </a:r>
          </a:p>
          <a:p>
            <a:endParaRPr kumimoji="1" lang="ja-JP" altLang="en-US" dirty="0" smtClean="0"/>
          </a:p>
          <a:p>
            <a:r>
              <a:rPr kumimoji="1" lang="ja-JP" altLang="en-US" dirty="0" smtClean="0"/>
              <a:t>　　社会課題を解決する「民の力」</a:t>
            </a:r>
          </a:p>
          <a:p>
            <a:r>
              <a:rPr kumimoji="1" lang="ja-JP" altLang="en-US" dirty="0" smtClean="0"/>
              <a:t>　　　・女性の復職支援</a:t>
            </a:r>
          </a:p>
          <a:p>
            <a:r>
              <a:rPr kumimoji="1" lang="ja-JP" altLang="en-US" dirty="0" smtClean="0"/>
              <a:t>　　　・里山保全活動　など</a:t>
            </a:r>
          </a:p>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58</a:t>
            </a:fld>
            <a:endParaRPr kumimoji="1" lang="ja-JP" altLang="en-US"/>
          </a:p>
        </p:txBody>
      </p:sp>
    </p:spTree>
    <p:extLst>
      <p:ext uri="{BB962C8B-B14F-4D97-AF65-F5344CB8AC3E}">
        <p14:creationId xmlns:p14="http://schemas.microsoft.com/office/powerpoint/2010/main" val="135389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2015/8/17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dirty="0"/>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gif"/><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7.bin"/><Relationship Id="rId1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jpe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eg"/></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gif"/><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72.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大阪府まち・ひと・しごと創生総合戦略（素案）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まち・ひと・しごとの創生と好循環の確立をめざして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年８月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8" name="テキスト ボックス 7"/>
          <p:cNvSpPr txBox="1"/>
          <p:nvPr/>
        </p:nvSpPr>
        <p:spPr>
          <a:xfrm>
            <a:off x="3633257" y="245839"/>
            <a:ext cx="2160240" cy="830997"/>
          </a:xfrm>
          <a:prstGeom prst="rect">
            <a:avLst/>
          </a:prstGeom>
          <a:noFill/>
        </p:spPr>
        <p:txBody>
          <a:bodyPr wrap="square" rtlCol="0">
            <a:spAutoFit/>
          </a:bodyPr>
          <a:lstStyle/>
          <a:p>
            <a:r>
              <a:rPr kumimoji="1" lang="ja-JP" altLang="en-US" sz="4800" dirty="0" smtClean="0"/>
              <a:t>（案）</a:t>
            </a:r>
            <a:endParaRPr kumimoji="1" lang="ja-JP" altLang="en-US" sz="4800" dirty="0"/>
          </a:p>
        </p:txBody>
      </p:sp>
      <p:sp>
        <p:nvSpPr>
          <p:cNvPr id="9" name="正方形/長方形 8"/>
          <p:cNvSpPr/>
          <p:nvPr/>
        </p:nvSpPr>
        <p:spPr>
          <a:xfrm>
            <a:off x="7164288" y="404664"/>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資料２－２</a:t>
            </a:r>
            <a:endParaRPr kumimoji="1" lang="ja-JP" altLang="en-US" dirty="0"/>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Tree>
    <p:extLst>
      <p:ext uri="{BB962C8B-B14F-4D97-AF65-F5344CB8AC3E}">
        <p14:creationId xmlns:p14="http://schemas.microsoft.com/office/powerpoint/2010/main" val="295883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896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8856984" cy="830997"/>
          </a:xfrm>
          <a:prstGeom prst="rect">
            <a:avLst/>
          </a:prstGeom>
        </p:spPr>
        <p:txBody>
          <a:bodyPr wrap="square">
            <a:spAutoFit/>
          </a:bodyPr>
          <a:lstStyle/>
          <a:p>
            <a:r>
              <a:rPr lang="ja-JP" altLang="en-US" sz="1600" b="1" dirty="0" smtClean="0"/>
              <a:t>　基本目標①：</a:t>
            </a:r>
            <a:r>
              <a:rPr lang="ja-JP" altLang="ja-JP" sz="1600" b="1" dirty="0" smtClean="0"/>
              <a:t>若い</a:t>
            </a:r>
            <a:r>
              <a:rPr lang="ja-JP" altLang="ja-JP" sz="1600" b="1" dirty="0"/>
              <a:t>世代の</a:t>
            </a:r>
            <a:r>
              <a:rPr lang="ja-JP" altLang="ja-JP" sz="1600" b="1" dirty="0" smtClean="0"/>
              <a:t>就職</a:t>
            </a:r>
            <a:r>
              <a:rPr lang="ja-JP" altLang="en-US" sz="1600" b="1" dirty="0" smtClean="0"/>
              <a:t>・結婚</a:t>
            </a:r>
            <a:r>
              <a:rPr lang="ja-JP" altLang="ja-JP" sz="1600" b="1" dirty="0" smtClean="0"/>
              <a:t>・</a:t>
            </a:r>
            <a:r>
              <a:rPr lang="ja-JP" altLang="ja-JP" sz="1600" b="1" dirty="0"/>
              <a:t>出産・子育ての希望を実現</a:t>
            </a:r>
            <a:r>
              <a:rPr lang="ja-JP" altLang="ja-JP" sz="1600" b="1" dirty="0" smtClean="0"/>
              <a:t>する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若い世代の経済的安定</a:t>
            </a:r>
            <a:r>
              <a:rPr lang="ja-JP" altLang="ja-JP" sz="1600" dirty="0" smtClean="0"/>
              <a:t>や</a:t>
            </a:r>
            <a:r>
              <a:rPr lang="ja-JP" altLang="en-US" sz="1600" dirty="0" smtClean="0"/>
              <a:t>結婚・</a:t>
            </a:r>
            <a:r>
              <a:rPr lang="ja-JP" altLang="ja-JP" sz="1600" dirty="0" smtClean="0"/>
              <a:t>妊娠</a:t>
            </a:r>
            <a:r>
              <a:rPr lang="ja-JP" altLang="ja-JP" sz="1600" dirty="0"/>
              <a:t>・出産・子育ての切れ目のない支援により、結婚・出産・子育ての希望が実現できる環境を</a:t>
            </a:r>
            <a:r>
              <a:rPr lang="ja-JP" altLang="ja-JP" sz="1600" dirty="0" smtClean="0"/>
              <a:t>整備</a:t>
            </a:r>
            <a:r>
              <a:rPr lang="ja-JP" altLang="en-US" sz="1600" dirty="0" smtClean="0"/>
              <a:t>します</a:t>
            </a:r>
            <a:r>
              <a:rPr lang="ja-JP" altLang="ja-JP"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 name="テキスト ボックス 1"/>
          <p:cNvSpPr txBox="1"/>
          <p:nvPr/>
        </p:nvSpPr>
        <p:spPr>
          <a:xfrm>
            <a:off x="467544" y="1502232"/>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8" name="表 7"/>
          <p:cNvGraphicFramePr>
            <a:graphicFrameLocks noGrp="1"/>
          </p:cNvGraphicFramePr>
          <p:nvPr>
            <p:extLst>
              <p:ext uri="{D42A27DB-BD31-4B8C-83A1-F6EECF244321}">
                <p14:modId xmlns:p14="http://schemas.microsoft.com/office/powerpoint/2010/main" val="2643012355"/>
              </p:ext>
            </p:extLst>
          </p:nvPr>
        </p:nvGraphicFramePr>
        <p:xfrm>
          <a:off x="539552" y="1799064"/>
          <a:ext cx="3996444" cy="2926080"/>
        </p:xfrm>
        <a:graphic>
          <a:graphicData uri="http://schemas.openxmlformats.org/drawingml/2006/table">
            <a:tbl>
              <a:tblPr firstRow="1" bandRow="1">
                <a:tableStyleId>{5940675A-B579-460E-94D1-54222C63F5DA}</a:tableStyleId>
              </a:tblPr>
              <a:tblGrid>
                <a:gridCol w="620807"/>
                <a:gridCol w="3375637"/>
              </a:tblGrid>
              <a:tr h="551458">
                <a:tc>
                  <a:txBody>
                    <a:bodyPr/>
                    <a:lstStyle/>
                    <a:p>
                      <a:pPr algn="ctr"/>
                      <a:r>
                        <a:rPr kumimoji="1" lang="ja-JP" altLang="en-US" sz="1400" u="none" dirty="0" smtClean="0">
                          <a:solidFill>
                            <a:schemeClr val="tx1"/>
                          </a:solidFill>
                        </a:rPr>
                        <a:t>強み</a:t>
                      </a:r>
                      <a:endParaRPr kumimoji="1" lang="ja-JP" altLang="en-US" sz="1400" u="none" dirty="0">
                        <a:solidFill>
                          <a:schemeClr val="tx1"/>
                        </a:solidFill>
                      </a:endParaRPr>
                    </a:p>
                  </a:txBody>
                  <a:tcPr anchor="ctr"/>
                </a:tc>
                <a:tc>
                  <a:txBody>
                    <a:bodyPr/>
                    <a:lstStyle/>
                    <a:p>
                      <a:pPr marL="72000" indent="-457200"/>
                      <a:r>
                        <a:rPr kumimoji="1" lang="ja-JP" altLang="en-US" sz="1200" u="none" dirty="0" smtClean="0">
                          <a:solidFill>
                            <a:schemeClr val="tx1"/>
                          </a:solidFill>
                        </a:rPr>
                        <a:t>・人口集積</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・労働市場が大きく、多様な求人</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・企業・大学等が集積しており、大学進学や就職を機に府外からの転入者が多い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・産官学の連携が容易</a:t>
                      </a:r>
                      <a:endParaRPr kumimoji="1" lang="ja-JP" altLang="en-US" sz="1200" u="none" dirty="0">
                        <a:solidFill>
                          <a:schemeClr val="tx1"/>
                        </a:solidFill>
                      </a:endParaRPr>
                    </a:p>
                  </a:txBody>
                  <a:tcPr/>
                </a:tc>
              </a:tr>
              <a:tr h="551458">
                <a:tc>
                  <a:txBody>
                    <a:bodyPr/>
                    <a:lstStyle/>
                    <a:p>
                      <a:pPr algn="ctr"/>
                      <a:r>
                        <a:rPr kumimoji="1" lang="ja-JP" altLang="en-US" sz="1400" u="none" dirty="0" smtClean="0">
                          <a:solidFill>
                            <a:schemeClr val="tx1"/>
                          </a:solidFill>
                        </a:rPr>
                        <a:t>弱み</a:t>
                      </a:r>
                      <a:endParaRPr kumimoji="1" lang="ja-JP" altLang="en-US" sz="1400" u="none" dirty="0">
                        <a:solidFill>
                          <a:schemeClr val="tx1"/>
                        </a:solidFill>
                      </a:endParaRPr>
                    </a:p>
                  </a:txBody>
                  <a:tcPr anchor="ctr"/>
                </a:tc>
                <a:tc>
                  <a:txBody>
                    <a:bodyPr/>
                    <a:lstStyle/>
                    <a:p>
                      <a:pPr marL="72000" indent="-457200"/>
                      <a:r>
                        <a:rPr kumimoji="1" lang="ja-JP" altLang="en-US" sz="1200" u="none" dirty="0" smtClean="0">
                          <a:solidFill>
                            <a:schemeClr val="tx1"/>
                          </a:solidFill>
                        </a:rPr>
                        <a:t>・低い合計特殊出生率</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・非正規雇用が多く、若年者の収入が低い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・求人・求職のミスマッチ</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・就業率が低く、完全失業率が高い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・女性の就業率、出産後の再就職率が低い</a:t>
                      </a:r>
                      <a:endParaRPr kumimoji="1" lang="en-US" altLang="ja-JP" sz="1200" u="none" dirty="0" smtClean="0">
                        <a:solidFill>
                          <a:schemeClr val="tx1"/>
                        </a:solidFill>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・ワーク・ライフ・バランスの浸透が不十分</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・職場の意識改革が不十分</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・子育て負担感の増大</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・保育施設の不足</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・小</a:t>
                      </a:r>
                      <a:r>
                        <a:rPr kumimoji="1" lang="en-US" altLang="ja-JP" sz="1200" u="none" dirty="0" smtClean="0">
                          <a:solidFill>
                            <a:schemeClr val="tx1"/>
                          </a:solidFill>
                        </a:rPr>
                        <a:t>1</a:t>
                      </a:r>
                      <a:r>
                        <a:rPr kumimoji="1" lang="ja-JP" altLang="en-US" sz="1200" u="none" dirty="0" smtClean="0">
                          <a:solidFill>
                            <a:schemeClr val="tx1"/>
                          </a:solidFill>
                        </a:rPr>
                        <a:t>の壁（放課後児童クラブ）</a:t>
                      </a:r>
                      <a:endParaRPr kumimoji="1" lang="en-US" altLang="ja-JP" sz="1200" u="none" dirty="0" smtClean="0">
                        <a:solidFill>
                          <a:schemeClr val="tx1"/>
                        </a:solidFill>
                      </a:endParaRPr>
                    </a:p>
                  </a:txBody>
                  <a:tcPr/>
                </a:tc>
              </a:tr>
            </a:tbl>
          </a:graphicData>
        </a:graphic>
      </p:graphicFrame>
      <p:sp>
        <p:nvSpPr>
          <p:cNvPr id="9" name="ストライプ矢印 8"/>
          <p:cNvSpPr/>
          <p:nvPr/>
        </p:nvSpPr>
        <p:spPr>
          <a:xfrm>
            <a:off x="4702816" y="1954843"/>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40152" y="1502232"/>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6" name="正方形/長方形 15"/>
          <p:cNvSpPr/>
          <p:nvPr/>
        </p:nvSpPr>
        <p:spPr>
          <a:xfrm>
            <a:off x="6228184" y="1954842"/>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結婚・出産・子育ての希望の実現</a:t>
            </a:r>
            <a:r>
              <a:rPr kumimoji="1" lang="en-US" altLang="ja-JP" sz="1600" b="1" dirty="0" smtClean="0">
                <a:solidFill>
                  <a:schemeClr val="tx1"/>
                </a:solidFill>
              </a:rPr>
              <a:t/>
            </a:r>
            <a:br>
              <a:rPr kumimoji="1" lang="en-US" altLang="ja-JP" sz="1600" b="1" dirty="0" smtClean="0">
                <a:solidFill>
                  <a:schemeClr val="tx1"/>
                </a:solidFill>
              </a:rPr>
            </a:br>
            <a:r>
              <a:rPr kumimoji="1" lang="ja-JP" altLang="en-US" sz="1600" b="1" dirty="0" smtClean="0">
                <a:solidFill>
                  <a:schemeClr val="tx1"/>
                </a:solidFill>
              </a:rPr>
              <a:t>（出生率の上昇）</a:t>
            </a:r>
            <a:endParaRPr kumimoji="1" lang="ja-JP" altLang="en-US" sz="1600" b="1" dirty="0">
              <a:solidFill>
                <a:schemeClr val="tx1"/>
              </a:solidFill>
            </a:endParaRPr>
          </a:p>
        </p:txBody>
      </p:sp>
      <p:sp>
        <p:nvSpPr>
          <p:cNvPr id="19" name="正方形/長方形 18"/>
          <p:cNvSpPr/>
          <p:nvPr/>
        </p:nvSpPr>
        <p:spPr>
          <a:xfrm>
            <a:off x="611560" y="5517232"/>
            <a:ext cx="8145004" cy="936104"/>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（１）若者の安定就職支援、職場定着支援</a:t>
            </a:r>
            <a:r>
              <a:rPr kumimoji="1" lang="en-US" altLang="ja-JP" sz="1400" dirty="0" smtClean="0">
                <a:solidFill>
                  <a:schemeClr val="tx1"/>
                </a:solidFill>
              </a:rPr>
              <a:t>	</a:t>
            </a:r>
            <a:r>
              <a:rPr kumimoji="1" lang="ja-JP" altLang="en-US" sz="1400" dirty="0" smtClean="0">
                <a:solidFill>
                  <a:schemeClr val="tx1"/>
                </a:solidFill>
              </a:rPr>
              <a:t>若年者の安定した雇用支援</a:t>
            </a:r>
            <a:endParaRPr kumimoji="1" lang="en-US" altLang="ja-JP" sz="1400" dirty="0" smtClean="0">
              <a:solidFill>
                <a:schemeClr val="tx1"/>
              </a:solidFill>
            </a:endParaRPr>
          </a:p>
          <a:p>
            <a:r>
              <a:rPr lang="ja-JP" altLang="en-US" sz="1400" dirty="0" smtClean="0">
                <a:solidFill>
                  <a:schemeClr val="tx1"/>
                </a:solidFill>
              </a:rPr>
              <a:t>（２）女性の活躍支援</a:t>
            </a:r>
            <a:r>
              <a:rPr lang="en-US" altLang="ja-JP" sz="1400" dirty="0" smtClean="0">
                <a:solidFill>
                  <a:schemeClr val="tx1"/>
                </a:solidFill>
              </a:rPr>
              <a:t>			</a:t>
            </a:r>
            <a:r>
              <a:rPr lang="ja-JP" altLang="en-US" sz="1400" dirty="0" smtClean="0">
                <a:solidFill>
                  <a:schemeClr val="tx1"/>
                </a:solidFill>
              </a:rPr>
              <a:t>ワークライフバランスの推進、女性の職域拡大　等</a:t>
            </a:r>
            <a:endParaRPr lang="en-US" altLang="ja-JP" sz="1400" dirty="0" smtClean="0">
              <a:solidFill>
                <a:schemeClr val="tx1"/>
              </a:solidFill>
            </a:endParaRPr>
          </a:p>
          <a:p>
            <a:r>
              <a:rPr kumimoji="1" lang="ja-JP" altLang="en-US" sz="1400" dirty="0" smtClean="0">
                <a:solidFill>
                  <a:schemeClr val="tx1"/>
                </a:solidFill>
              </a:rPr>
              <a:t>（３）結婚・妊娠・出産・子育て環境の充実</a:t>
            </a:r>
            <a:r>
              <a:rPr kumimoji="1" lang="en-US" altLang="ja-JP" sz="1400" dirty="0" smtClean="0">
                <a:solidFill>
                  <a:schemeClr val="tx1"/>
                </a:solidFill>
              </a:rPr>
              <a:t>	</a:t>
            </a:r>
            <a:r>
              <a:rPr kumimoji="1" lang="ja-JP" altLang="en-US" sz="1400" dirty="0" smtClean="0">
                <a:solidFill>
                  <a:schemeClr val="tx1"/>
                </a:solidFill>
              </a:rPr>
              <a:t>子ども・子育て支援新制度、放課後児童クラブ等の拡充　等</a:t>
            </a:r>
            <a:endParaRPr kumimoji="1" lang="ja-JP" altLang="en-US" sz="1400" dirty="0">
              <a:solidFill>
                <a:schemeClr val="tx1"/>
              </a:solidFill>
            </a:endParaRPr>
          </a:p>
        </p:txBody>
      </p:sp>
      <p:sp>
        <p:nvSpPr>
          <p:cNvPr id="25" name="テキスト ボックス 24"/>
          <p:cNvSpPr txBox="1"/>
          <p:nvPr/>
        </p:nvSpPr>
        <p:spPr>
          <a:xfrm>
            <a:off x="467544" y="5240233"/>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1" name="上矢印 20"/>
          <p:cNvSpPr/>
          <p:nvPr/>
        </p:nvSpPr>
        <p:spPr>
          <a:xfrm>
            <a:off x="3347864" y="4869160"/>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804248" y="3095208"/>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b="1" dirty="0" smtClean="0"/>
              <a:t>若者が活躍でき、子育て安心の都市「大阪」の実現</a:t>
            </a:r>
            <a:endParaRPr kumimoji="1" lang="ja-JP" altLang="en-US" sz="1400" b="1"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Tree>
    <p:extLst>
      <p:ext uri="{BB962C8B-B14F-4D97-AF65-F5344CB8AC3E}">
        <p14:creationId xmlns:p14="http://schemas.microsoft.com/office/powerpoint/2010/main" val="328295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51105237"/>
              </p:ext>
            </p:extLst>
          </p:nvPr>
        </p:nvGraphicFramePr>
        <p:xfrm>
          <a:off x="4860032" y="3544885"/>
          <a:ext cx="3219450" cy="23431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4" name="正方形/長方形 13"/>
          <p:cNvSpPr/>
          <p:nvPr/>
        </p:nvSpPr>
        <p:spPr>
          <a:xfrm>
            <a:off x="378097" y="692696"/>
            <a:ext cx="8460940" cy="1008112"/>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a:t>
            </a:r>
            <a:r>
              <a:rPr lang="ja-JP" altLang="en-US" sz="1400" b="1" dirty="0">
                <a:solidFill>
                  <a:schemeClr val="tx1"/>
                </a:solidFill>
              </a:rPr>
              <a:t>就業率（</a:t>
            </a:r>
            <a:r>
              <a:rPr lang="en-US" altLang="ja-JP" sz="1400" b="1" dirty="0">
                <a:solidFill>
                  <a:schemeClr val="tx1"/>
                </a:solidFill>
              </a:rPr>
              <a:t>15</a:t>
            </a:r>
            <a:r>
              <a:rPr lang="ja-JP" altLang="en-US" sz="1400" b="1" dirty="0">
                <a:solidFill>
                  <a:schemeClr val="tx1"/>
                </a:solidFill>
              </a:rPr>
              <a:t>～</a:t>
            </a:r>
            <a:r>
              <a:rPr lang="en-US" altLang="ja-JP" sz="1400" b="1" dirty="0">
                <a:solidFill>
                  <a:schemeClr val="tx1"/>
                </a:solidFill>
              </a:rPr>
              <a:t>34</a:t>
            </a:r>
            <a:r>
              <a:rPr lang="ja-JP" altLang="en-US" sz="1400" b="1" dirty="0">
                <a:solidFill>
                  <a:schemeClr val="tx1"/>
                </a:solidFill>
              </a:rPr>
              <a:t>才）：年平均</a:t>
            </a:r>
            <a:r>
              <a:rPr lang="en-US" altLang="ja-JP" sz="1400" b="1" dirty="0">
                <a:solidFill>
                  <a:schemeClr val="tx1"/>
                </a:solidFill>
              </a:rPr>
              <a:t>61.07</a:t>
            </a:r>
            <a:r>
              <a:rPr lang="ja-JP" altLang="en-US" sz="1400" b="1" dirty="0">
                <a:solidFill>
                  <a:schemeClr val="tx1"/>
                </a:solidFill>
              </a:rPr>
              <a:t>％（</a:t>
            </a:r>
            <a:r>
              <a:rPr lang="en-US" altLang="ja-JP" sz="1400" b="1" dirty="0">
                <a:solidFill>
                  <a:schemeClr val="tx1"/>
                </a:solidFill>
              </a:rPr>
              <a:t>H26</a:t>
            </a:r>
            <a:r>
              <a:rPr lang="ja-JP" altLang="en-US" sz="1400" b="1" dirty="0">
                <a:solidFill>
                  <a:schemeClr val="tx1"/>
                </a:solidFill>
              </a:rPr>
              <a:t>）➡ 全国平均を</a:t>
            </a:r>
            <a:r>
              <a:rPr lang="ja-JP" altLang="en-US" sz="1400" b="1" dirty="0" smtClean="0">
                <a:solidFill>
                  <a:schemeClr val="tx1"/>
                </a:solidFill>
              </a:rPr>
              <a:t>上回る　</a:t>
            </a:r>
            <a:r>
              <a:rPr lang="en-US" altLang="ja-JP" sz="1400" b="1" dirty="0" smtClean="0">
                <a:solidFill>
                  <a:schemeClr val="tx1"/>
                </a:solidFill>
              </a:rPr>
              <a:t>※H26</a:t>
            </a:r>
            <a:r>
              <a:rPr lang="ja-JP" altLang="en-US" sz="1400" b="1" dirty="0" smtClean="0">
                <a:solidFill>
                  <a:schemeClr val="tx1"/>
                </a:solidFill>
              </a:rPr>
              <a:t>全国平均</a:t>
            </a:r>
            <a:r>
              <a:rPr lang="en-US" altLang="ja-JP" sz="1400" b="1" dirty="0" smtClean="0">
                <a:solidFill>
                  <a:schemeClr val="tx1"/>
                </a:solidFill>
              </a:rPr>
              <a:t>62.22</a:t>
            </a:r>
            <a:r>
              <a:rPr lang="ja-JP" altLang="en-US" sz="1400" b="1" dirty="0" smtClean="0">
                <a:solidFill>
                  <a:schemeClr val="tx1"/>
                </a:solidFill>
              </a:rPr>
              <a:t>％</a:t>
            </a:r>
            <a:endParaRPr lang="en-US" altLang="ja-JP" sz="1400" b="1" dirty="0">
              <a:solidFill>
                <a:schemeClr val="tx1"/>
              </a:solidFill>
            </a:endParaRPr>
          </a:p>
          <a:p>
            <a:r>
              <a:rPr kumimoji="1" lang="ja-JP" altLang="en-US" sz="1400" b="1" dirty="0" smtClean="0">
                <a:solidFill>
                  <a:schemeClr val="tx1"/>
                </a:solidFill>
              </a:rPr>
              <a:t>○　合計特殊出生率：</a:t>
            </a:r>
            <a:r>
              <a:rPr kumimoji="1" lang="en-US" altLang="ja-JP" sz="1400" b="1" dirty="0" smtClean="0">
                <a:solidFill>
                  <a:schemeClr val="tx1"/>
                </a:solidFill>
              </a:rPr>
              <a:t>1.31</a:t>
            </a:r>
            <a:r>
              <a:rPr kumimoji="1" lang="ja-JP" altLang="en-US" sz="1400" b="1" dirty="0" smtClean="0">
                <a:solidFill>
                  <a:schemeClr val="tx1"/>
                </a:solidFill>
              </a:rPr>
              <a:t>（</a:t>
            </a:r>
            <a:r>
              <a:rPr kumimoji="1" lang="en-US" altLang="ja-JP" sz="1400" b="1" dirty="0" smtClean="0">
                <a:solidFill>
                  <a:schemeClr val="tx1"/>
                </a:solidFill>
              </a:rPr>
              <a:t>H26</a:t>
            </a:r>
            <a:r>
              <a:rPr kumimoji="1" lang="ja-JP" altLang="en-US" sz="1400" b="1" dirty="0" smtClean="0">
                <a:solidFill>
                  <a:schemeClr val="tx1"/>
                </a:solidFill>
              </a:rPr>
              <a:t>）➡　前年を上回る</a:t>
            </a:r>
            <a:endParaRPr lang="en-US" altLang="ja-JP" sz="1400" dirty="0">
              <a:solidFill>
                <a:schemeClr val="tx1"/>
              </a:solidFill>
            </a:endParaRPr>
          </a:p>
          <a:p>
            <a:r>
              <a:rPr lang="ja-JP" altLang="en-US" sz="1400" dirty="0" smtClean="0">
                <a:solidFill>
                  <a:schemeClr val="tx1"/>
                </a:solidFill>
              </a:rPr>
              <a:t>＜参考指標</a:t>
            </a:r>
            <a:r>
              <a:rPr lang="ja-JP" altLang="en-US" sz="1400" dirty="0">
                <a:solidFill>
                  <a:schemeClr val="tx1"/>
                </a:solidFill>
              </a:rPr>
              <a:t>＞</a:t>
            </a:r>
            <a:r>
              <a:rPr lang="ja-JP" altLang="en-US" sz="1400" dirty="0" smtClean="0">
                <a:solidFill>
                  <a:schemeClr val="tx1"/>
                </a:solidFill>
              </a:rPr>
              <a:t>転職・離職率、女性管理職比率（従業員</a:t>
            </a:r>
            <a:r>
              <a:rPr lang="en-US" altLang="ja-JP" sz="1400" dirty="0" smtClean="0">
                <a:solidFill>
                  <a:schemeClr val="tx1"/>
                </a:solidFill>
              </a:rPr>
              <a:t>300</a:t>
            </a:r>
            <a:r>
              <a:rPr lang="ja-JP" altLang="en-US" sz="1400" dirty="0" smtClean="0">
                <a:solidFill>
                  <a:schemeClr val="tx1"/>
                </a:solidFill>
              </a:rPr>
              <a:t>人以上の企業）</a:t>
            </a:r>
            <a:endParaRPr lang="en-US" altLang="ja-JP" sz="1400" dirty="0" smtClean="0">
              <a:solidFill>
                <a:schemeClr val="tx1"/>
              </a:solidFill>
            </a:endParaRPr>
          </a:p>
        </p:txBody>
      </p:sp>
      <p:sp>
        <p:nvSpPr>
          <p:cNvPr id="11" name="テキスト ボックス 10"/>
          <p:cNvSpPr txBox="1"/>
          <p:nvPr/>
        </p:nvSpPr>
        <p:spPr>
          <a:xfrm>
            <a:off x="526004" y="3420602"/>
            <a:ext cx="3469931" cy="276999"/>
          </a:xfrm>
          <a:prstGeom prst="rect">
            <a:avLst/>
          </a:prstGeom>
          <a:noFill/>
        </p:spPr>
        <p:txBody>
          <a:bodyPr wrap="square" rtlCol="0">
            <a:spAutoFit/>
          </a:bodyPr>
          <a:lstStyle/>
          <a:p>
            <a:r>
              <a:rPr kumimoji="1" lang="ja-JP" altLang="en-US" sz="1200" b="1" dirty="0" smtClean="0"/>
              <a:t>■　若年層（</a:t>
            </a:r>
            <a:r>
              <a:rPr kumimoji="1" lang="en-US" altLang="ja-JP" sz="1200" b="1" dirty="0" smtClean="0"/>
              <a:t>15</a:t>
            </a:r>
            <a:r>
              <a:rPr lang="en-US" altLang="ja-JP" sz="1200" b="1" dirty="0" smtClean="0"/>
              <a:t>~34</a:t>
            </a:r>
            <a:r>
              <a:rPr lang="ja-JP" altLang="en-US" sz="1200" b="1" dirty="0" smtClean="0"/>
              <a:t>歳）の就業率</a:t>
            </a:r>
            <a:r>
              <a:rPr lang="ja-JP" altLang="en-US" sz="1200" b="1" dirty="0"/>
              <a:t>の推移</a:t>
            </a:r>
            <a:endParaRPr kumimoji="1" lang="ja-JP" altLang="en-US" sz="1200" b="1" dirty="0"/>
          </a:p>
        </p:txBody>
      </p:sp>
      <p:sp>
        <p:nvSpPr>
          <p:cNvPr id="6" name="正方形/長方形 5"/>
          <p:cNvSpPr/>
          <p:nvPr/>
        </p:nvSpPr>
        <p:spPr>
          <a:xfrm>
            <a:off x="917897" y="6105196"/>
            <a:ext cx="2520280" cy="338554"/>
          </a:xfrm>
          <a:prstGeom prst="rect">
            <a:avLst/>
          </a:prstGeom>
        </p:spPr>
        <p:txBody>
          <a:bodyPr wrap="square">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」より大阪府企画室作成</a:t>
            </a:r>
            <a:endParaRPr lang="ja-JP" altLang="en-US" sz="800" dirty="0"/>
          </a:p>
        </p:txBody>
      </p:sp>
      <p:sp>
        <p:nvSpPr>
          <p:cNvPr id="15" name="テキスト ボックス 14"/>
          <p:cNvSpPr txBox="1"/>
          <p:nvPr/>
        </p:nvSpPr>
        <p:spPr>
          <a:xfrm>
            <a:off x="4860032" y="3448777"/>
            <a:ext cx="4392488" cy="276999"/>
          </a:xfrm>
          <a:prstGeom prst="rect">
            <a:avLst/>
          </a:prstGeom>
          <a:noFill/>
        </p:spPr>
        <p:txBody>
          <a:bodyPr wrap="square" rtlCol="0">
            <a:spAutoFit/>
          </a:bodyPr>
          <a:lstStyle/>
          <a:p>
            <a:r>
              <a:rPr lang="ja-JP" altLang="en-US" sz="1200" b="1" dirty="0"/>
              <a:t>■　大阪</a:t>
            </a:r>
            <a:r>
              <a:rPr lang="ja-JP" altLang="en-US" sz="1200" b="1" dirty="0" smtClean="0"/>
              <a:t>・大学卒業後の進路</a:t>
            </a:r>
            <a:endParaRPr kumimoji="1" lang="ja-JP" altLang="en-US" sz="1200" b="1" dirty="0"/>
          </a:p>
        </p:txBody>
      </p:sp>
      <p:sp>
        <p:nvSpPr>
          <p:cNvPr id="7" name="正方形/長方形 6"/>
          <p:cNvSpPr/>
          <p:nvPr/>
        </p:nvSpPr>
        <p:spPr>
          <a:xfrm>
            <a:off x="5157411" y="6021868"/>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文部</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科学省「学校基本調査」（</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）より大阪府雇用推進室作成</a:t>
            </a:r>
            <a:endParaRPr lang="ja-JP" altLang="en-US" sz="800" dirty="0"/>
          </a:p>
        </p:txBody>
      </p:sp>
      <p:sp>
        <p:nvSpPr>
          <p:cNvPr id="23" name="右中かっこ 22"/>
          <p:cNvSpPr/>
          <p:nvPr/>
        </p:nvSpPr>
        <p:spPr>
          <a:xfrm>
            <a:off x="6928631" y="3982652"/>
            <a:ext cx="152925" cy="79310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7136823" y="4050814"/>
            <a:ext cx="2007177" cy="577081"/>
          </a:xfrm>
          <a:prstGeom prst="rect">
            <a:avLst/>
          </a:prstGeom>
          <a:noFill/>
        </p:spPr>
        <p:txBody>
          <a:bodyPr wrap="square" rtlCol="0">
            <a:spAutoFit/>
          </a:bodyPr>
          <a:lstStyle/>
          <a:p>
            <a:r>
              <a:rPr lang="ja-JP" altLang="en-US" sz="1050" dirty="0"/>
              <a:t>正規の職員</a:t>
            </a:r>
            <a:r>
              <a:rPr lang="ja-JP" altLang="en-US" sz="1050" dirty="0" smtClean="0"/>
              <a:t>以外　　　  </a:t>
            </a:r>
            <a:r>
              <a:rPr lang="en-US" altLang="ja-JP" sz="1050" dirty="0" smtClean="0"/>
              <a:t>1,845</a:t>
            </a:r>
            <a:r>
              <a:rPr lang="ja-JP" altLang="en-US" sz="1050" dirty="0" smtClean="0"/>
              <a:t>人</a:t>
            </a:r>
            <a:endParaRPr lang="en-US" altLang="ja-JP" sz="1050" dirty="0" smtClean="0"/>
          </a:p>
          <a:p>
            <a:r>
              <a:rPr kumimoji="1" lang="ja-JP" altLang="en-US" sz="1050" dirty="0"/>
              <a:t>一時的</a:t>
            </a:r>
            <a:r>
              <a:rPr kumimoji="1" lang="ja-JP" altLang="en-US" sz="1050" dirty="0" smtClean="0"/>
              <a:t>な仕事　　 　　</a:t>
            </a:r>
            <a:r>
              <a:rPr lang="ja-JP" altLang="en-US" sz="1050" dirty="0"/>
              <a:t> </a:t>
            </a:r>
            <a:r>
              <a:rPr lang="ja-JP" altLang="en-US" sz="1050" dirty="0" smtClean="0"/>
              <a:t> </a:t>
            </a:r>
            <a:r>
              <a:rPr kumimoji="1" lang="en-US" altLang="ja-JP" sz="1050" dirty="0" smtClean="0"/>
              <a:t>1,360</a:t>
            </a:r>
            <a:r>
              <a:rPr kumimoji="1" lang="ja-JP" altLang="en-US" sz="1050" dirty="0" smtClean="0"/>
              <a:t>人</a:t>
            </a:r>
            <a:endParaRPr kumimoji="1" lang="en-US" altLang="ja-JP" sz="1050" dirty="0" smtClean="0"/>
          </a:p>
          <a:p>
            <a:r>
              <a:rPr lang="ja-JP" altLang="en-US" sz="1050" dirty="0" smtClean="0"/>
              <a:t>就職準備中・その他　  </a:t>
            </a:r>
            <a:r>
              <a:rPr lang="en-US" altLang="ja-JP" sz="1050" dirty="0" smtClean="0"/>
              <a:t>6,381</a:t>
            </a:r>
            <a:r>
              <a:rPr lang="ja-JP" altLang="en-US" sz="1050" dirty="0" smtClean="0"/>
              <a:t>人</a:t>
            </a:r>
            <a:endParaRPr kumimoji="1" lang="ja-JP" altLang="en-US" sz="1050" dirty="0"/>
          </a:p>
        </p:txBody>
      </p:sp>
      <p:sp>
        <p:nvSpPr>
          <p:cNvPr id="26" name="テキスト ボックス 25"/>
          <p:cNvSpPr txBox="1"/>
          <p:nvPr/>
        </p:nvSpPr>
        <p:spPr>
          <a:xfrm>
            <a:off x="6876256" y="4987935"/>
            <a:ext cx="2151969" cy="629960"/>
          </a:xfrm>
          <a:prstGeom prst="roundRect">
            <a:avLst/>
          </a:prstGeom>
          <a:noFill/>
          <a:ln>
            <a:solidFill>
              <a:schemeClr val="tx1"/>
            </a:solidFill>
          </a:ln>
        </p:spPr>
        <p:txBody>
          <a:bodyPr wrap="square" rtlCol="0">
            <a:spAutoFit/>
          </a:bodyPr>
          <a:lstStyle/>
          <a:p>
            <a:pPr algn="ctr"/>
            <a:r>
              <a:rPr kumimoji="1" lang="ja-JP" altLang="en-US" sz="1000" dirty="0" smtClean="0"/>
              <a:t>平成</a:t>
            </a:r>
            <a:r>
              <a:rPr kumimoji="1" lang="en-US" altLang="ja-JP" sz="1000" dirty="0" smtClean="0"/>
              <a:t>26</a:t>
            </a:r>
            <a:r>
              <a:rPr kumimoji="1" lang="ja-JP" altLang="en-US" sz="1000" dirty="0" smtClean="0"/>
              <a:t>年３月に大阪府内の大学を</a:t>
            </a:r>
            <a:endParaRPr kumimoji="1" lang="en-US" altLang="ja-JP" sz="1000" dirty="0" smtClean="0"/>
          </a:p>
          <a:p>
            <a:pPr algn="ctr"/>
            <a:r>
              <a:rPr kumimoji="1" lang="ja-JP" altLang="en-US" sz="1000" dirty="0" smtClean="0"/>
              <a:t>卒業した者（進学等を除く）　</a:t>
            </a:r>
            <a:r>
              <a:rPr kumimoji="1" lang="en-US" altLang="ja-JP" sz="1100" b="1" dirty="0" smtClean="0"/>
              <a:t>38,946</a:t>
            </a:r>
            <a:r>
              <a:rPr kumimoji="1" lang="ja-JP" altLang="en-US" sz="1100" b="1" dirty="0" smtClean="0"/>
              <a:t>人</a:t>
            </a:r>
            <a:endParaRPr kumimoji="1" lang="ja-JP" altLang="en-US" sz="1000" b="1" dirty="0"/>
          </a:p>
        </p:txBody>
      </p:sp>
      <p:sp>
        <p:nvSpPr>
          <p:cNvPr id="18" name="正方形/長方形 17"/>
          <p:cNvSpPr/>
          <p:nvPr/>
        </p:nvSpPr>
        <p:spPr>
          <a:xfrm>
            <a:off x="396413" y="1772816"/>
            <a:ext cx="8460940" cy="1384995"/>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≪基本的方向≫</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（１）若者の安定就職支援、職場定着支援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毎年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、卒業生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概ね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に１人が正社員などの安定した職につけないまま大学を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卒業し、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無職（学生を除く）や非正規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雇用の状態にあるなど、府内には経済的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に不安定な若者が多くいます。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若い世代が希望する結婚・出産・子育ての夢を実現するためには、このような状況を改善し、若者が安定した雇用に就けるよう支援する必要があります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411512684"/>
              </p:ext>
            </p:extLst>
          </p:nvPr>
        </p:nvGraphicFramePr>
        <p:xfrm>
          <a:off x="683568" y="3581311"/>
          <a:ext cx="4176464" cy="25482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979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 name="正方形/長方形 1"/>
          <p:cNvSpPr/>
          <p:nvPr/>
        </p:nvSpPr>
        <p:spPr>
          <a:xfrm>
            <a:off x="396413" y="692696"/>
            <a:ext cx="8460940" cy="5262979"/>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しごとフィールド」を核に、</a:t>
            </a:r>
            <a:r>
              <a:rPr lang="ja-JP" altLang="en-US" sz="1400" dirty="0">
                <a:cs typeface="Meiryo UI" panose="020B0604030504040204" pitchFamily="50" charset="-128"/>
              </a:rPr>
              <a:t>金融機関や商工会議所、商工会、市町村、府内大学等と連携し、若者の社会人基礎力の向上や中小企業の魅力発信に取り組むなど、若者と府内の優良中小企業とのマッチングを図ります。併せて、労働関係法制度や労働条件等の啓発・情報提供などにより安心して働き続けることができる労働環境の整備を進めます</a:t>
            </a:r>
            <a:r>
              <a:rPr lang="ja-JP" altLang="en-US" sz="1400" dirty="0" smtClean="0">
                <a:cs typeface="Meiryo UI" panose="020B0604030504040204" pitchFamily="50" charset="-128"/>
              </a:rPr>
              <a:t>。（➡</a:t>
            </a:r>
            <a:r>
              <a:rPr lang="en-US" altLang="ja-JP" sz="1400" dirty="0" smtClean="0">
                <a:cs typeface="Meiryo UI" panose="020B0604030504040204" pitchFamily="50" charset="-128"/>
              </a:rPr>
              <a:t>topic</a:t>
            </a:r>
            <a:r>
              <a:rPr lang="ja-JP" altLang="en-US" sz="1400" dirty="0" smtClean="0">
                <a:cs typeface="Meiryo UI" panose="020B0604030504040204" pitchFamily="50" charset="-128"/>
              </a:rPr>
              <a:t>①：</a:t>
            </a:r>
            <a:r>
              <a:rPr lang="en-US" altLang="ja-JP" sz="1400" dirty="0" smtClean="0">
                <a:cs typeface="Meiryo UI" panose="020B0604030504040204" pitchFamily="50" charset="-128"/>
              </a:rPr>
              <a:t>OSAKA</a:t>
            </a:r>
            <a:r>
              <a:rPr lang="ja-JP" altLang="en-US" sz="1400" dirty="0" smtClean="0">
                <a:cs typeface="Meiryo UI" panose="020B0604030504040204" pitchFamily="50" charset="-128"/>
              </a:rPr>
              <a:t>しごとフィールド）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cs typeface="Meiryo UI" panose="020B0604030504040204" pitchFamily="50" charset="-128"/>
            </a:endParaRPr>
          </a:p>
          <a:p>
            <a:pPr marL="180000" indent="-457200"/>
            <a:r>
              <a:rPr lang="ja-JP" altLang="en-US" sz="1400" dirty="0" smtClean="0">
                <a:cs typeface="Meiryo UI" panose="020B0604030504040204" pitchFamily="50" charset="-128"/>
              </a:rPr>
              <a:t>○</a:t>
            </a:r>
            <a:r>
              <a:rPr lang="ja-JP" altLang="en-US" sz="1400" dirty="0">
                <a:cs typeface="Meiryo UI" panose="020B0604030504040204" pitchFamily="50" charset="-128"/>
              </a:rPr>
              <a:t>　大学在学中に、職業観の醸成や社会人基礎力の養成、中小企業の魅力発見などに効果のある「課題解決型学習（</a:t>
            </a:r>
            <a:r>
              <a:rPr lang="en-US" altLang="ja-JP" sz="1400" dirty="0">
                <a:cs typeface="Meiryo UI" panose="020B0604030504040204" pitchFamily="50" charset="-128"/>
              </a:rPr>
              <a:t>PBL</a:t>
            </a:r>
            <a:r>
              <a:rPr lang="ja-JP" altLang="en-US" sz="1400" dirty="0">
                <a:cs typeface="Meiryo UI" panose="020B0604030504040204" pitchFamily="50" charset="-128"/>
              </a:rPr>
              <a:t>）」や「インターンシップ」の導入を産官学で一体となって促進するため、産</a:t>
            </a:r>
            <a:r>
              <a:rPr lang="ja-JP" altLang="en-US" sz="1400" dirty="0" smtClean="0">
                <a:cs typeface="Meiryo UI" panose="020B0604030504040204" pitchFamily="50" charset="-128"/>
              </a:rPr>
              <a:t>官学の</a:t>
            </a:r>
            <a:r>
              <a:rPr lang="ja-JP" altLang="en-US" sz="1400" dirty="0">
                <a:cs typeface="Meiryo UI" panose="020B0604030504040204" pitchFamily="50" charset="-128"/>
              </a:rPr>
              <a:t>プラットフォームを構築し、定着して働き続ける産業人材の育成を図ります。</a:t>
            </a:r>
            <a:endParaRPr lang="en-US" altLang="ja-JP" sz="1400" dirty="0">
              <a:cs typeface="Meiryo UI" panose="020B0604030504040204" pitchFamily="50" charset="-128"/>
            </a:endParaRPr>
          </a:p>
          <a:p>
            <a:pPr marL="180000" indent="-457200"/>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a:t>
            </a:r>
            <a:r>
              <a:rPr lang="en-US" altLang="ja-JP" sz="1400" dirty="0">
                <a:cs typeface="Meiryo UI" panose="020B0604030504040204" pitchFamily="50" charset="-128"/>
              </a:rPr>
              <a:t> </a:t>
            </a:r>
            <a:r>
              <a:rPr lang="ja-JP" altLang="en-US" sz="1400" dirty="0">
                <a:cs typeface="Meiryo UI" panose="020B0604030504040204" pitchFamily="50" charset="-128"/>
              </a:rPr>
              <a:t>府内の大学等に進学するために府外から転入する若者が多いことから、大学等と連携し、新卒者が府内の企業等に就職できるよう支援することで、卒業後も大阪で活躍できる環境づくりを進めます。</a:t>
            </a:r>
            <a:endParaRPr lang="en-US" altLang="ja-JP" sz="1400" dirty="0">
              <a:cs typeface="Meiryo UI" panose="020B0604030504040204" pitchFamily="50" charset="-128"/>
            </a:endParaRPr>
          </a:p>
          <a:p>
            <a:pPr marL="180000" indent="-457200"/>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新規学卒者の卒業後３年以内の離職率は、大学卒で約３割、高校卒で約</a:t>
            </a:r>
            <a:r>
              <a:rPr lang="ja-JP" altLang="en-US" sz="1400" i="1" dirty="0">
                <a:cs typeface="Meiryo UI" panose="020B0604030504040204" pitchFamily="50" charset="-128"/>
              </a:rPr>
              <a:t>４割と依然として高水準で推移していることから、離職防止を図るための</a:t>
            </a:r>
            <a:r>
              <a:rPr lang="ja-JP" altLang="en-US" sz="1400" dirty="0">
                <a:cs typeface="Meiryo UI" panose="020B0604030504040204" pitchFamily="50" charset="-128"/>
              </a:rPr>
              <a:t>企業向けコンサルティング等の様々な手法</a:t>
            </a:r>
            <a:r>
              <a:rPr lang="ja-JP" altLang="en-US" sz="1400" i="1" dirty="0">
                <a:cs typeface="Meiryo UI" panose="020B0604030504040204" pitchFamily="50" charset="-128"/>
              </a:rPr>
              <a:t>を通じて、若手社員</a:t>
            </a:r>
            <a:r>
              <a:rPr lang="ja-JP" altLang="en-US" sz="1400" dirty="0">
                <a:cs typeface="Meiryo UI" panose="020B0604030504040204" pitchFamily="50" charset="-128"/>
              </a:rPr>
              <a:t>や経営者向けの職場定着支援を進めます。</a:t>
            </a:r>
          </a:p>
          <a:p>
            <a:pPr marL="180000" indent="-457200"/>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大阪の基幹産業である「ものづくり企業」に必要な人材を育成するため、府立工科高校等における、熟練技能者による実技指導をはじめ、インターンシップや企業見学等を通じて、ものづくりに興味を持つよう、若者の職業観の醸成を図ります。</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smtClean="0">
                <a:cs typeface="Meiryo UI" panose="020B0604030504040204" pitchFamily="50" charset="-128"/>
              </a:rPr>
              <a:t>　また、ものづくりを中心とする産業人材育成の拠点である高等職業技術専門校において、地域の産業ニーズに応じた職業訓練を実施するとともに企業における人材育成を支援します。</a:t>
            </a:r>
            <a:endParaRPr lang="en-US" altLang="ja-JP" sz="1400" dirty="0" smtClean="0">
              <a:cs typeface="Meiryo UI" panose="020B0604030504040204" pitchFamily="50" charset="-128"/>
            </a:endParaRPr>
          </a:p>
          <a:p>
            <a:pPr marL="180000" indent="-457200"/>
            <a:endParaRPr lang="en-US" altLang="ja-JP" sz="1400" dirty="0" smtClean="0">
              <a:cs typeface="Meiryo UI" panose="020B0604030504040204" pitchFamily="50" charset="-128"/>
            </a:endParaRPr>
          </a:p>
          <a:p>
            <a:pPr marL="180000" indent="-457200"/>
            <a:r>
              <a:rPr lang="ja-JP" altLang="en-US" sz="1400" dirty="0" smtClean="0">
                <a:cs typeface="Meiryo UI" panose="020B0604030504040204" pitchFamily="50" charset="-128"/>
              </a:rPr>
              <a:t>○　技能者</a:t>
            </a:r>
            <a:r>
              <a:rPr lang="ja-JP" altLang="en-US" sz="1400" dirty="0">
                <a:cs typeface="Meiryo UI" panose="020B0604030504040204" pitchFamily="50" charset="-128"/>
              </a:rPr>
              <a:t>の地位向上を図るため、技能を尊重する機運を醸成し、将来を担う若者が産業界で活躍できる環境の整備を進めます</a:t>
            </a:r>
            <a:r>
              <a:rPr lang="ja-JP" altLang="en-US" sz="1400" dirty="0" smtClean="0">
                <a:cs typeface="Meiryo UI" panose="020B0604030504040204" pitchFamily="50" charset="-128"/>
              </a:rPr>
              <a:t>。</a:t>
            </a:r>
            <a:endParaRPr lang="ja-JP" altLang="en-US" sz="1400" dirty="0">
              <a:cs typeface="Meiryo UI" panose="020B0604030504040204" pitchFamily="50" charset="-128"/>
            </a:endParaRPr>
          </a:p>
        </p:txBody>
      </p:sp>
    </p:spTree>
    <p:extLst>
      <p:ext uri="{BB962C8B-B14F-4D97-AF65-F5344CB8AC3E}">
        <p14:creationId xmlns:p14="http://schemas.microsoft.com/office/powerpoint/2010/main" val="170917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３</a:t>
            </a:r>
            <a:r>
              <a:rPr lang="ja-JP" altLang="en-US" dirty="0" smtClean="0">
                <a:solidFill>
                  <a:prstClr val="black"/>
                </a:solidFill>
                <a:cs typeface="Meiryo UI" panose="020B0604030504040204" pitchFamily="50" charset="-128"/>
              </a:rPr>
              <a:t>．基本目標・基本的方向　</a:t>
            </a:r>
            <a:endParaRPr lang="ja-JP" altLang="en-US" dirty="0" smtClean="0">
              <a:solidFill>
                <a:srgbClr val="FF0000"/>
              </a:solidFill>
              <a:cs typeface="Meiryo UI" panose="020B0604030504040204" pitchFamily="50" charset="-128"/>
            </a:endParaRPr>
          </a:p>
        </p:txBody>
      </p:sp>
      <p:sp>
        <p:nvSpPr>
          <p:cNvPr id="8" name="正方形/長方形 7"/>
          <p:cNvSpPr/>
          <p:nvPr/>
        </p:nvSpPr>
        <p:spPr>
          <a:xfrm>
            <a:off x="323528" y="692696"/>
            <a:ext cx="8643785" cy="5955574"/>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prstClr val="black"/>
                </a:solidFill>
              </a:rPr>
              <a:t>Topic</a:t>
            </a:r>
            <a:r>
              <a:rPr lang="ja-JP" altLang="en-US" sz="1400" b="1" dirty="0" smtClean="0">
                <a:solidFill>
                  <a:prstClr val="black"/>
                </a:solidFill>
              </a:rPr>
              <a:t>①　</a:t>
            </a:r>
            <a:r>
              <a:rPr lang="en-US" altLang="ja-JP" sz="1400" b="1" dirty="0" smtClean="0">
                <a:solidFill>
                  <a:prstClr val="black"/>
                </a:solidFill>
              </a:rPr>
              <a:t>OSAKA</a:t>
            </a:r>
            <a:r>
              <a:rPr lang="ja-JP" altLang="en-US" sz="1400" b="1" dirty="0" smtClean="0">
                <a:solidFill>
                  <a:prstClr val="black"/>
                </a:solidFill>
              </a:rPr>
              <a:t>しごとフィールド</a:t>
            </a:r>
            <a:endParaRPr lang="en-US" altLang="ja-JP" sz="1400" b="1" dirty="0" smtClean="0">
              <a:solidFill>
                <a:prstClr val="black"/>
              </a:solidFill>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t="23305" r="19280"/>
          <a:stretch/>
        </p:blipFill>
        <p:spPr>
          <a:xfrm>
            <a:off x="459935" y="2082319"/>
            <a:ext cx="1448021" cy="656429"/>
          </a:xfrm>
          <a:prstGeom prst="rect">
            <a:avLst/>
          </a:prstGeom>
          <a:effectLst>
            <a:softEdge rad="63500"/>
          </a:effectLst>
        </p:spPr>
      </p:pic>
      <p:grpSp>
        <p:nvGrpSpPr>
          <p:cNvPr id="15" name="グループ化 14"/>
          <p:cNvGrpSpPr/>
          <p:nvPr/>
        </p:nvGrpSpPr>
        <p:grpSpPr>
          <a:xfrm>
            <a:off x="1253050" y="880634"/>
            <a:ext cx="2355581" cy="553613"/>
            <a:chOff x="741322" y="437536"/>
            <a:chExt cx="2246502" cy="519809"/>
          </a:xfrm>
        </p:grpSpPr>
        <p:sp>
          <p:nvSpPr>
            <p:cNvPr id="16" name="角丸四角形 15"/>
            <p:cNvSpPr/>
            <p:nvPr/>
          </p:nvSpPr>
          <p:spPr>
            <a:xfrm>
              <a:off x="825268" y="437536"/>
              <a:ext cx="2059523" cy="452198"/>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effectLst>
                    <a:outerShdw blurRad="38100" dist="38100" dir="2700000" algn="tl">
                      <a:srgbClr val="000000">
                        <a:alpha val="43137"/>
                      </a:srgbClr>
                    </a:outerShdw>
                  </a:effectLst>
                </a:rPr>
                <a:t>総合的な就業支援施設</a:t>
              </a:r>
              <a:endParaRPr lang="ja-JP" altLang="en-US" sz="1400" b="1" dirty="0">
                <a:solidFill>
                  <a:prstClr val="black"/>
                </a:solidFill>
                <a:effectLst>
                  <a:outerShdw blurRad="38100" dist="38100" dir="2700000" algn="tl">
                    <a:srgbClr val="000000">
                      <a:alpha val="43137"/>
                    </a:srgbClr>
                  </a:outerShdw>
                </a:effectLst>
              </a:endParaRPr>
            </a:p>
          </p:txBody>
        </p:sp>
        <p:pic>
          <p:nvPicPr>
            <p:cNvPr id="17"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22" y="769101"/>
              <a:ext cx="2246502" cy="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正方形/長方形 17"/>
          <p:cNvSpPr/>
          <p:nvPr/>
        </p:nvSpPr>
        <p:spPr>
          <a:xfrm>
            <a:off x="459935" y="1533682"/>
            <a:ext cx="1692000" cy="526013"/>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smtClean="0">
                <a:solidFill>
                  <a:prstClr val="black"/>
                </a:solidFill>
              </a:rPr>
              <a:t>求職者に対する支援</a:t>
            </a:r>
            <a:r>
              <a:rPr lang="en-US" altLang="ja-JP" sz="1100" dirty="0" smtClean="0">
                <a:solidFill>
                  <a:prstClr val="black"/>
                </a:solidFill>
              </a:rPr>
              <a:t>】</a:t>
            </a:r>
          </a:p>
          <a:p>
            <a:r>
              <a:rPr lang="ja-JP" altLang="en-US" sz="1100" dirty="0" smtClean="0">
                <a:solidFill>
                  <a:prstClr val="black"/>
                </a:solidFill>
              </a:rPr>
              <a:t>キャリアカウンセリング、</a:t>
            </a:r>
            <a:r>
              <a:rPr lang="ja-JP" altLang="en-US" sz="1100" dirty="0" smtClean="0">
                <a:solidFill>
                  <a:schemeClr val="tx1"/>
                </a:solidFill>
              </a:rPr>
              <a:t>セミナー等によ</a:t>
            </a:r>
            <a:r>
              <a:rPr lang="ja-JP" altLang="en-US" sz="1100" dirty="0" smtClean="0">
                <a:solidFill>
                  <a:prstClr val="black"/>
                </a:solidFill>
              </a:rPr>
              <a:t>る就業支援</a:t>
            </a:r>
            <a:endParaRPr lang="ja-JP" altLang="en-US" sz="1100" dirty="0">
              <a:solidFill>
                <a:prstClr val="black"/>
              </a:solidFill>
            </a:endParaRPr>
          </a:p>
        </p:txBody>
      </p:sp>
      <p:sp>
        <p:nvSpPr>
          <p:cNvPr id="19" name="正方形/長方形 18"/>
          <p:cNvSpPr/>
          <p:nvPr/>
        </p:nvSpPr>
        <p:spPr>
          <a:xfrm>
            <a:off x="2583678" y="1533682"/>
            <a:ext cx="1692000" cy="526013"/>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a:solidFill>
                  <a:prstClr val="black"/>
                </a:solidFill>
              </a:rPr>
              <a:t>中小企業</a:t>
            </a:r>
            <a:r>
              <a:rPr lang="ja-JP" altLang="en-US" sz="1100" b="1" dirty="0" smtClean="0">
                <a:solidFill>
                  <a:prstClr val="black"/>
                </a:solidFill>
              </a:rPr>
              <a:t>に対する支援</a:t>
            </a:r>
            <a:r>
              <a:rPr lang="en-US" altLang="ja-JP" sz="1100" b="1" dirty="0" smtClean="0">
                <a:solidFill>
                  <a:prstClr val="black"/>
                </a:solidFill>
              </a:rPr>
              <a:t>】</a:t>
            </a:r>
          </a:p>
          <a:p>
            <a:r>
              <a:rPr lang="ja-JP" altLang="en-US" sz="1100" dirty="0">
                <a:solidFill>
                  <a:prstClr val="black"/>
                </a:solidFill>
              </a:rPr>
              <a:t>企業</a:t>
            </a:r>
            <a:r>
              <a:rPr lang="ja-JP" altLang="en-US" sz="1100" dirty="0" smtClean="0">
                <a:solidFill>
                  <a:prstClr val="black"/>
                </a:solidFill>
              </a:rPr>
              <a:t>を採用活動から定着まで一貫して支援</a:t>
            </a:r>
            <a:endParaRPr lang="ja-JP" altLang="en-US" sz="1100" dirty="0">
              <a:solidFill>
                <a:prstClr val="black"/>
              </a:solidFill>
            </a:endParaRPr>
          </a:p>
        </p:txBody>
      </p:sp>
      <p:sp>
        <p:nvSpPr>
          <p:cNvPr id="20" name="正方形/長方形 19"/>
          <p:cNvSpPr/>
          <p:nvPr/>
        </p:nvSpPr>
        <p:spPr>
          <a:xfrm>
            <a:off x="1484583" y="2730391"/>
            <a:ext cx="1692000" cy="454005"/>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smtClean="0">
                <a:solidFill>
                  <a:prstClr val="black"/>
                </a:solidFill>
              </a:rPr>
              <a:t>ハローワークブランチ</a:t>
            </a:r>
            <a:r>
              <a:rPr lang="en-US" altLang="ja-JP" sz="1100" dirty="0" smtClean="0">
                <a:solidFill>
                  <a:prstClr val="black"/>
                </a:solidFill>
              </a:rPr>
              <a:t>】</a:t>
            </a:r>
          </a:p>
          <a:p>
            <a:pPr algn="ctr"/>
            <a:r>
              <a:rPr lang="ja-JP" altLang="en-US" sz="1100" dirty="0">
                <a:solidFill>
                  <a:prstClr val="black"/>
                </a:solidFill>
              </a:rPr>
              <a:t>職業紹介</a:t>
            </a:r>
          </a:p>
        </p:txBody>
      </p:sp>
      <p:graphicFrame>
        <p:nvGraphicFramePr>
          <p:cNvPr id="21" name="図表 20"/>
          <p:cNvGraphicFramePr/>
          <p:nvPr>
            <p:extLst>
              <p:ext uri="{D42A27DB-BD31-4B8C-83A1-F6EECF244321}">
                <p14:modId xmlns:p14="http://schemas.microsoft.com/office/powerpoint/2010/main" val="3540500958"/>
              </p:ext>
            </p:extLst>
          </p:nvPr>
        </p:nvGraphicFramePr>
        <p:xfrm>
          <a:off x="1611382" y="1650271"/>
          <a:ext cx="1445899" cy="1360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正方形/長方形 21"/>
          <p:cNvSpPr/>
          <p:nvPr/>
        </p:nvSpPr>
        <p:spPr>
          <a:xfrm>
            <a:off x="380628" y="1446603"/>
            <a:ext cx="3960000" cy="1836000"/>
          </a:xfrm>
          <a:prstGeom prst="rect">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角丸四角形 18"/>
          <p:cNvSpPr>
            <a:spLocks noChangeArrowheads="1"/>
          </p:cNvSpPr>
          <p:nvPr/>
        </p:nvSpPr>
        <p:spPr bwMode="auto">
          <a:xfrm>
            <a:off x="1539374" y="2050168"/>
            <a:ext cx="1584176" cy="53620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r>
              <a:rPr lang="ja-JP" altLang="en-US" sz="1000" b="1" dirty="0" smtClean="0">
                <a:solidFill>
                  <a:prstClr val="black"/>
                </a:solidFill>
                <a:latin typeface="HGPｺﾞｼｯｸM" pitchFamily="50" charset="-128"/>
                <a:ea typeface="HGPｺﾞｼｯｸM" pitchFamily="50" charset="-128"/>
                <a:cs typeface="Times New Roman" pitchFamily="18" charset="0"/>
              </a:rPr>
              <a:t>一体的実施</a:t>
            </a:r>
            <a:endParaRPr lang="en-US" altLang="ja-JP" sz="1000" b="1" dirty="0" smtClean="0">
              <a:solidFill>
                <a:prstClr val="black"/>
              </a:solidFill>
              <a:latin typeface="HGPｺﾞｼｯｸM" pitchFamily="50" charset="-128"/>
              <a:ea typeface="HGPｺﾞｼｯｸM" pitchFamily="50" charset="-128"/>
              <a:cs typeface="Times New Roman" pitchFamily="18" charset="0"/>
            </a:endParaRPr>
          </a:p>
          <a:p>
            <a:pPr algn="ctr"/>
            <a:r>
              <a:rPr lang="ja-JP" altLang="en-US" sz="1000" b="1" dirty="0" smtClean="0">
                <a:solidFill>
                  <a:prstClr val="black"/>
                </a:solidFill>
                <a:latin typeface="HGPｺﾞｼｯｸM" pitchFamily="50" charset="-128"/>
                <a:ea typeface="HGPｺﾞｼｯｸM" pitchFamily="50" charset="-128"/>
                <a:cs typeface="Times New Roman" pitchFamily="18" charset="0"/>
              </a:rPr>
              <a:t>による</a:t>
            </a:r>
            <a:endParaRPr lang="en-US" altLang="ja-JP" sz="1000" b="1" dirty="0" smtClean="0">
              <a:solidFill>
                <a:prstClr val="black"/>
              </a:solidFill>
              <a:latin typeface="HGPｺﾞｼｯｸM" pitchFamily="50" charset="-128"/>
              <a:ea typeface="HGPｺﾞｼｯｸM" pitchFamily="50" charset="-128"/>
              <a:cs typeface="Times New Roman" pitchFamily="18" charset="0"/>
            </a:endParaRPr>
          </a:p>
          <a:p>
            <a:pPr algn="ctr"/>
            <a:r>
              <a:rPr lang="ja-JP" altLang="en-US" sz="1000" b="1" dirty="0">
                <a:solidFill>
                  <a:prstClr val="black"/>
                </a:solidFill>
                <a:latin typeface="HGPｺﾞｼｯｸM" pitchFamily="50" charset="-128"/>
                <a:ea typeface="HGPｺﾞｼｯｸM" pitchFamily="50" charset="-128"/>
                <a:cs typeface="Times New Roman" pitchFamily="18" charset="0"/>
              </a:rPr>
              <a:t>相乗効果</a:t>
            </a:r>
            <a:endParaRPr lang="en-US" altLang="ja-JP" sz="1100" dirty="0">
              <a:solidFill>
                <a:prstClr val="black"/>
              </a:solidFill>
              <a:latin typeface="HGPｺﾞｼｯｸM" pitchFamily="50" charset="-128"/>
              <a:ea typeface="HGPｺﾞｼｯｸM" pitchFamily="50" charset="-128"/>
              <a:cs typeface="Times New Roman" pitchFamily="18" charset="0"/>
            </a:endParaRPr>
          </a:p>
        </p:txBody>
      </p:sp>
      <p:grpSp>
        <p:nvGrpSpPr>
          <p:cNvPr id="24" name="グループ化 23"/>
          <p:cNvGrpSpPr/>
          <p:nvPr/>
        </p:nvGrpSpPr>
        <p:grpSpPr>
          <a:xfrm>
            <a:off x="427757" y="3516827"/>
            <a:ext cx="2206395" cy="2825301"/>
            <a:chOff x="3330837" y="2348880"/>
            <a:chExt cx="1457187" cy="1888843"/>
          </a:xfrm>
        </p:grpSpPr>
        <p:grpSp>
          <p:nvGrpSpPr>
            <p:cNvPr id="25" name="グループ化 24"/>
            <p:cNvGrpSpPr/>
            <p:nvPr/>
          </p:nvGrpSpPr>
          <p:grpSpPr>
            <a:xfrm>
              <a:off x="3330837" y="2348880"/>
              <a:ext cx="1457187" cy="1888843"/>
              <a:chOff x="6226299" y="4768604"/>
              <a:chExt cx="1071367" cy="1345807"/>
            </a:xfrm>
          </p:grpSpPr>
          <p:pic>
            <p:nvPicPr>
              <p:cNvPr id="29" name="Picture 2" descr="D:\NumadateS\My Documents\My Pictures\map_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6299" y="4768604"/>
                <a:ext cx="1071367" cy="1345807"/>
              </a:xfrm>
              <a:prstGeom prst="rect">
                <a:avLst/>
              </a:prstGeom>
              <a:noFill/>
              <a:extLst>
                <a:ext uri="{909E8E84-426E-40DD-AFC4-6F175D3DCCD1}">
                  <a14:hiddenFill xmlns:a14="http://schemas.microsoft.com/office/drawing/2010/main">
                    <a:solidFill>
                      <a:srgbClr val="FFFFFF"/>
                    </a:solidFill>
                  </a14:hiddenFill>
                </a:ext>
              </a:extLst>
            </p:spPr>
          </p:pic>
          <p:sp>
            <p:nvSpPr>
              <p:cNvPr id="30" name="星 4 29"/>
              <p:cNvSpPr/>
              <p:nvPr/>
            </p:nvSpPr>
            <p:spPr>
              <a:xfrm>
                <a:off x="6714907" y="5380985"/>
                <a:ext cx="243656" cy="173527"/>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6" name="下カーブ矢印 25"/>
            <p:cNvSpPr/>
            <p:nvPr/>
          </p:nvSpPr>
          <p:spPr>
            <a:xfrm rot="17379590" flipH="1">
              <a:off x="3520885" y="3592361"/>
              <a:ext cx="658695" cy="16763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7" name="下カーブ矢印 26"/>
            <p:cNvSpPr/>
            <p:nvPr/>
          </p:nvSpPr>
          <p:spPr>
            <a:xfrm rot="5400000" flipH="1" flipV="1">
              <a:off x="3709825" y="2849550"/>
              <a:ext cx="585771" cy="14033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8" name="下カーブ矢印 27"/>
            <p:cNvSpPr/>
            <p:nvPr/>
          </p:nvSpPr>
          <p:spPr>
            <a:xfrm rot="6824346">
              <a:off x="4076842" y="3518275"/>
              <a:ext cx="499923" cy="15853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grpSp>
      <p:pic>
        <p:nvPicPr>
          <p:cNvPr id="31" name="Picture 13" descr="D:\MurakataY\Desktop\サンプル集\サンプル画像\りそな銀行本店外観１.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7447" y="3379461"/>
            <a:ext cx="745197" cy="8211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2" name="角丸四角形 31"/>
          <p:cNvSpPr/>
          <p:nvPr/>
        </p:nvSpPr>
        <p:spPr>
          <a:xfrm>
            <a:off x="2432644" y="4290715"/>
            <a:ext cx="1080000" cy="360000"/>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black"/>
                </a:solidFill>
                <a:effectLst>
                  <a:outerShdw blurRad="38100" dist="38100" dir="2700000" algn="tl">
                    <a:srgbClr val="000000">
                      <a:alpha val="43137"/>
                    </a:srgbClr>
                  </a:outerShdw>
                </a:effectLst>
              </a:rPr>
              <a:t>金融機関</a:t>
            </a:r>
          </a:p>
        </p:txBody>
      </p:sp>
      <p:sp>
        <p:nvSpPr>
          <p:cNvPr id="33" name="角丸四角形 32"/>
          <p:cNvSpPr/>
          <p:nvPr/>
        </p:nvSpPr>
        <p:spPr>
          <a:xfrm>
            <a:off x="2468644" y="4749603"/>
            <a:ext cx="1080000" cy="360000"/>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black"/>
                </a:solidFill>
                <a:effectLst>
                  <a:outerShdw blurRad="38100" dist="38100" dir="2700000" algn="tl">
                    <a:srgbClr val="000000">
                      <a:alpha val="43137"/>
                    </a:srgbClr>
                  </a:outerShdw>
                </a:effectLst>
              </a:rPr>
              <a:t>商工</a:t>
            </a:r>
            <a:r>
              <a:rPr lang="ja-JP" altLang="en-US" sz="1200" b="1" dirty="0" smtClean="0">
                <a:solidFill>
                  <a:prstClr val="black"/>
                </a:solidFill>
                <a:effectLst>
                  <a:outerShdw blurRad="38100" dist="38100" dir="2700000" algn="tl">
                    <a:srgbClr val="000000">
                      <a:alpha val="43137"/>
                    </a:srgbClr>
                  </a:outerShdw>
                </a:effectLst>
              </a:rPr>
              <a:t>会議所</a:t>
            </a:r>
            <a:endParaRPr lang="en-US" altLang="ja-JP" sz="1200" b="1" dirty="0" smtClean="0">
              <a:solidFill>
                <a:prstClr val="black"/>
              </a:solidFill>
              <a:effectLst>
                <a:outerShdw blurRad="38100" dist="38100" dir="2700000" algn="tl">
                  <a:srgbClr val="000000">
                    <a:alpha val="43137"/>
                  </a:srgbClr>
                </a:outerShdw>
              </a:effectLst>
            </a:endParaRPr>
          </a:p>
          <a:p>
            <a:pPr algn="ctr"/>
            <a:r>
              <a:rPr lang="ja-JP" altLang="en-US" sz="1200" b="1" dirty="0">
                <a:solidFill>
                  <a:prstClr val="black"/>
                </a:solidFill>
                <a:effectLst>
                  <a:outerShdw blurRad="38100" dist="38100" dir="2700000" algn="tl">
                    <a:srgbClr val="000000">
                      <a:alpha val="43137"/>
                    </a:srgbClr>
                  </a:outerShdw>
                </a:effectLst>
              </a:rPr>
              <a:t>商工会</a:t>
            </a:r>
          </a:p>
        </p:txBody>
      </p:sp>
      <p:cxnSp>
        <p:nvCxnSpPr>
          <p:cNvPr id="34" name="直線矢印コネクタ 33"/>
          <p:cNvCxnSpPr/>
          <p:nvPr/>
        </p:nvCxnSpPr>
        <p:spPr>
          <a:xfrm flipH="1">
            <a:off x="1684901" y="3282603"/>
            <a:ext cx="467035" cy="1434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a:off x="3607375" y="4295585"/>
            <a:ext cx="276504" cy="936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6" name="テキスト ボックス 5"/>
          <p:cNvSpPr txBox="1"/>
          <p:nvPr/>
        </p:nvSpPr>
        <p:spPr>
          <a:xfrm>
            <a:off x="-99951" y="4978395"/>
            <a:ext cx="1872208" cy="430887"/>
          </a:xfrm>
          <a:prstGeom prst="rect">
            <a:avLst/>
          </a:prstGeom>
          <a:noFill/>
        </p:spPr>
        <p:txBody>
          <a:bodyPr wrap="square" rtlCol="0">
            <a:spAutoFit/>
          </a:bodyPr>
          <a:lstStyle/>
          <a:p>
            <a:pPr algn="ctr"/>
            <a:r>
              <a:rPr lang="ja-JP" altLang="en-US" sz="1100" b="1" dirty="0">
                <a:solidFill>
                  <a:prstClr val="black"/>
                </a:solidFill>
              </a:rPr>
              <a:t>フィールドを</a:t>
            </a:r>
            <a:endParaRPr lang="en-US" altLang="ja-JP" sz="1100" b="1" dirty="0">
              <a:solidFill>
                <a:prstClr val="black"/>
              </a:solidFill>
            </a:endParaRPr>
          </a:p>
          <a:p>
            <a:pPr algn="ctr"/>
            <a:r>
              <a:rPr lang="ja-JP" altLang="en-US" sz="1100" b="1" dirty="0">
                <a:solidFill>
                  <a:prstClr val="black"/>
                </a:solidFill>
              </a:rPr>
              <a:t>核に地域</a:t>
            </a:r>
            <a:r>
              <a:rPr lang="ja-JP" altLang="en-US" sz="1100" b="1" dirty="0" smtClean="0">
                <a:solidFill>
                  <a:prstClr val="black"/>
                </a:solidFill>
              </a:rPr>
              <a:t>展開</a:t>
            </a:r>
            <a:endParaRPr lang="ja-JP" altLang="en-US" sz="1100" b="1" dirty="0">
              <a:solidFill>
                <a:prstClr val="black"/>
              </a:solidFill>
            </a:endParaRPr>
          </a:p>
        </p:txBody>
      </p:sp>
      <p:pic>
        <p:nvPicPr>
          <p:cNvPr id="37"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8168" y="3901067"/>
            <a:ext cx="308499" cy="58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663526" y="3933841"/>
            <a:ext cx="251085" cy="5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左右矢印 38"/>
          <p:cNvSpPr/>
          <p:nvPr/>
        </p:nvSpPr>
        <p:spPr>
          <a:xfrm>
            <a:off x="5420748" y="4469151"/>
            <a:ext cx="1120944" cy="515413"/>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40" name="角丸四角形 39"/>
          <p:cNvSpPr/>
          <p:nvPr/>
        </p:nvSpPr>
        <p:spPr>
          <a:xfrm>
            <a:off x="6221968" y="3805730"/>
            <a:ext cx="1008111" cy="341965"/>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solidFill>
                  <a:prstClr val="black"/>
                </a:solidFill>
                <a:effectLst>
                  <a:outerShdw blurRad="38100" dist="38100" dir="2700000" algn="tl">
                    <a:srgbClr val="000000">
                      <a:alpha val="43137"/>
                    </a:srgbClr>
                  </a:outerShdw>
                </a:effectLst>
              </a:rPr>
              <a:t>ハローワーク</a:t>
            </a:r>
          </a:p>
        </p:txBody>
      </p:sp>
      <p:sp>
        <p:nvSpPr>
          <p:cNvPr id="41" name="テキスト ボックス 40"/>
          <p:cNvSpPr txBox="1"/>
          <p:nvPr/>
        </p:nvSpPr>
        <p:spPr>
          <a:xfrm>
            <a:off x="5348740" y="4209415"/>
            <a:ext cx="1224135" cy="369332"/>
          </a:xfrm>
          <a:prstGeom prst="rect">
            <a:avLst/>
          </a:prstGeom>
          <a:noFill/>
        </p:spPr>
        <p:txBody>
          <a:bodyPr wrap="square" rtlCol="0">
            <a:spAutoFit/>
          </a:bodyPr>
          <a:lstStyle/>
          <a:p>
            <a:pPr algn="ctr"/>
            <a:r>
              <a:rPr lang="ja-JP" altLang="en-US" b="1" dirty="0" smtClean="0">
                <a:solidFill>
                  <a:prstClr val="black"/>
                </a:solidFill>
                <a:effectLst>
                  <a:outerShdw blurRad="38100" dist="38100" dir="2700000" algn="tl">
                    <a:srgbClr val="000000">
                      <a:alpha val="43137"/>
                    </a:srgbClr>
                  </a:outerShdw>
                </a:effectLst>
              </a:rPr>
              <a:t>マッチング</a:t>
            </a:r>
            <a:endParaRPr lang="ja-JP" altLang="en-US" b="1" dirty="0">
              <a:solidFill>
                <a:prstClr val="black"/>
              </a:solidFill>
              <a:effectLst>
                <a:outerShdw blurRad="38100" dist="38100" dir="2700000" algn="tl">
                  <a:srgbClr val="000000">
                    <a:alpha val="43137"/>
                  </a:srgbClr>
                </a:outerShdw>
              </a:effectLst>
            </a:endParaRPr>
          </a:p>
        </p:txBody>
      </p:sp>
      <p:sp>
        <p:nvSpPr>
          <p:cNvPr id="42" name="角丸四角形 41"/>
          <p:cNvSpPr/>
          <p:nvPr/>
        </p:nvSpPr>
        <p:spPr>
          <a:xfrm>
            <a:off x="5492756" y="6011639"/>
            <a:ext cx="1034158" cy="332308"/>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effectLst>
                  <a:outerShdw blurRad="38100" dist="38100" dir="2700000" algn="tl">
                    <a:srgbClr val="000000">
                      <a:alpha val="43137"/>
                    </a:srgbClr>
                  </a:outerShdw>
                </a:effectLst>
              </a:rPr>
              <a:t>市町村</a:t>
            </a:r>
          </a:p>
        </p:txBody>
      </p:sp>
      <p:sp>
        <p:nvSpPr>
          <p:cNvPr id="43" name="曲折矢印 42"/>
          <p:cNvSpPr/>
          <p:nvPr/>
        </p:nvSpPr>
        <p:spPr>
          <a:xfrm rot="16200000">
            <a:off x="7585138" y="4942938"/>
            <a:ext cx="315897" cy="3958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grpSp>
        <p:nvGrpSpPr>
          <p:cNvPr id="44" name="グループ化 43"/>
          <p:cNvGrpSpPr>
            <a:grpSpLocks noChangeAspect="1"/>
          </p:cNvGrpSpPr>
          <p:nvPr/>
        </p:nvGrpSpPr>
        <p:grpSpPr>
          <a:xfrm>
            <a:off x="4113547" y="5585848"/>
            <a:ext cx="531874" cy="721091"/>
            <a:chOff x="3402387" y="4779897"/>
            <a:chExt cx="521541" cy="665327"/>
          </a:xfrm>
        </p:grpSpPr>
        <p:pic>
          <p:nvPicPr>
            <p:cNvPr id="45" name="Picture 137" descr="D:\numadates\My Documents\My Pictures\img09655.t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02387" y="4779897"/>
              <a:ext cx="367316" cy="56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8" descr="D:\numadates\My Documents\My Pictures\img09656.t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6814" y="4900296"/>
              <a:ext cx="357114" cy="54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2" descr="D:\tsujiim\Desktop\倉庫＿~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7804" y="3856928"/>
            <a:ext cx="1409966" cy="1059115"/>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47"/>
          <p:cNvSpPr/>
          <p:nvPr/>
        </p:nvSpPr>
        <p:spPr>
          <a:xfrm>
            <a:off x="3980588" y="4620938"/>
            <a:ext cx="1170495" cy="317849"/>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smtClean="0">
                <a:solidFill>
                  <a:prstClr val="black"/>
                </a:solidFill>
                <a:effectLst>
                  <a:outerShdw blurRad="38100" dist="38100" dir="2700000" algn="tl">
                    <a:srgbClr val="000000">
                      <a:alpha val="43137"/>
                    </a:srgbClr>
                  </a:outerShdw>
                </a:effectLst>
              </a:rPr>
              <a:t>優良中小企業</a:t>
            </a:r>
            <a:endParaRPr lang="ja-JP" altLang="en-US" sz="1200" b="1" dirty="0">
              <a:solidFill>
                <a:prstClr val="black"/>
              </a:solidFill>
              <a:effectLst>
                <a:outerShdw blurRad="38100" dist="38100" dir="2700000" algn="tl">
                  <a:srgbClr val="000000">
                    <a:alpha val="43137"/>
                  </a:srgbClr>
                </a:outerShdw>
              </a:effectLst>
            </a:endParaRPr>
          </a:p>
        </p:txBody>
      </p:sp>
      <p:sp>
        <p:nvSpPr>
          <p:cNvPr id="49" name="角丸四角形 48"/>
          <p:cNvSpPr/>
          <p:nvPr/>
        </p:nvSpPr>
        <p:spPr>
          <a:xfrm>
            <a:off x="6932916" y="4499039"/>
            <a:ext cx="1287692" cy="43605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prstClr val="black"/>
                </a:solidFill>
                <a:effectLst>
                  <a:outerShdw blurRad="38100" dist="38100" dir="2700000" algn="tl">
                    <a:srgbClr val="000000">
                      <a:alpha val="43137"/>
                    </a:srgbClr>
                  </a:outerShdw>
                </a:effectLst>
              </a:rPr>
              <a:t>若　者</a:t>
            </a:r>
            <a:endParaRPr lang="ja-JP" altLang="en-US" sz="1600" b="1" dirty="0">
              <a:solidFill>
                <a:prstClr val="black"/>
              </a:solidFill>
              <a:effectLst>
                <a:outerShdw blurRad="38100" dist="38100" dir="2700000" algn="tl">
                  <a:srgbClr val="000000">
                    <a:alpha val="43137"/>
                  </a:srgbClr>
                </a:outerShdw>
              </a:effectLst>
            </a:endParaRPr>
          </a:p>
        </p:txBody>
      </p:sp>
      <p:cxnSp>
        <p:nvCxnSpPr>
          <p:cNvPr id="50" name="直線コネクタ 49"/>
          <p:cNvCxnSpPr/>
          <p:nvPr/>
        </p:nvCxnSpPr>
        <p:spPr>
          <a:xfrm flipH="1">
            <a:off x="5960807" y="3448336"/>
            <a:ext cx="178766" cy="440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下カーブ矢印 50"/>
          <p:cNvSpPr/>
          <p:nvPr/>
        </p:nvSpPr>
        <p:spPr>
          <a:xfrm rot="6160450">
            <a:off x="4489014" y="5261852"/>
            <a:ext cx="809666" cy="3615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4" name="テキスト ボックス 53"/>
          <p:cNvSpPr txBox="1"/>
          <p:nvPr/>
        </p:nvSpPr>
        <p:spPr>
          <a:xfrm>
            <a:off x="3692556" y="6261353"/>
            <a:ext cx="1440160" cy="261610"/>
          </a:xfrm>
          <a:prstGeom prst="rect">
            <a:avLst/>
          </a:prstGeom>
          <a:noFill/>
        </p:spPr>
        <p:txBody>
          <a:bodyPr wrap="square" rtlCol="0">
            <a:spAutoFit/>
          </a:bodyPr>
          <a:lstStyle/>
          <a:p>
            <a:pPr algn="ctr"/>
            <a:r>
              <a:rPr lang="ja-JP" altLang="en-US" sz="1100" b="1" dirty="0" smtClean="0">
                <a:solidFill>
                  <a:prstClr val="black"/>
                </a:solidFill>
              </a:rPr>
              <a:t>優良企業就</a:t>
            </a:r>
            <a:r>
              <a:rPr lang="ja-JP" altLang="en-US" sz="1100" b="1" dirty="0">
                <a:solidFill>
                  <a:prstClr val="black"/>
                </a:solidFill>
              </a:rPr>
              <a:t>活</a:t>
            </a:r>
            <a:r>
              <a:rPr lang="ja-JP" altLang="en-US" sz="1100" b="1" dirty="0" smtClean="0">
                <a:solidFill>
                  <a:prstClr val="black"/>
                </a:solidFill>
              </a:rPr>
              <a:t>ガイド</a:t>
            </a:r>
            <a:endParaRPr lang="ja-JP" altLang="en-US" sz="1100" b="1" dirty="0">
              <a:solidFill>
                <a:prstClr val="black"/>
              </a:solidFill>
            </a:endParaRPr>
          </a:p>
        </p:txBody>
      </p:sp>
      <p:sp>
        <p:nvSpPr>
          <p:cNvPr id="55" name="テキスト ボックス 54"/>
          <p:cNvSpPr txBox="1"/>
          <p:nvPr/>
        </p:nvSpPr>
        <p:spPr>
          <a:xfrm>
            <a:off x="4196612" y="5035847"/>
            <a:ext cx="1476000" cy="612000"/>
          </a:xfrm>
          <a:prstGeom prst="irregularSeal1">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200" b="1" dirty="0">
                <a:solidFill>
                  <a:prstClr val="black"/>
                </a:solidFill>
              </a:rPr>
              <a:t>魅力発信</a:t>
            </a:r>
          </a:p>
        </p:txBody>
      </p:sp>
      <p:sp>
        <p:nvSpPr>
          <p:cNvPr id="56" name="下カーブ矢印 55"/>
          <p:cNvSpPr/>
          <p:nvPr/>
        </p:nvSpPr>
        <p:spPr>
          <a:xfrm rot="15738798" flipH="1">
            <a:off x="6530470" y="5293415"/>
            <a:ext cx="809270" cy="33115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dirty="0">
              <a:solidFill>
                <a:prstClr val="black"/>
              </a:solidFill>
            </a:endParaRPr>
          </a:p>
        </p:txBody>
      </p:sp>
      <p:sp>
        <p:nvSpPr>
          <p:cNvPr id="57" name="角丸四角形 56"/>
          <p:cNvSpPr/>
          <p:nvPr/>
        </p:nvSpPr>
        <p:spPr>
          <a:xfrm>
            <a:off x="7869020" y="5010795"/>
            <a:ext cx="864096" cy="358003"/>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smtClean="0">
                <a:solidFill>
                  <a:prstClr val="black"/>
                </a:solidFill>
                <a:effectLst>
                  <a:outerShdw blurRad="38100" dist="38100" dir="2700000" algn="tl">
                    <a:srgbClr val="000000">
                      <a:alpha val="43137"/>
                    </a:srgbClr>
                  </a:outerShdw>
                </a:effectLst>
              </a:rPr>
              <a:t>府内大学</a:t>
            </a:r>
            <a:endParaRPr lang="ja-JP" altLang="en-US" sz="1050" b="1" dirty="0">
              <a:solidFill>
                <a:prstClr val="black"/>
              </a:solidFill>
              <a:effectLst>
                <a:outerShdw blurRad="38100" dist="38100" dir="2700000" algn="tl">
                  <a:srgbClr val="000000">
                    <a:alpha val="43137"/>
                  </a:srgbClr>
                </a:outerShdw>
              </a:effectLst>
            </a:endParaRPr>
          </a:p>
        </p:txBody>
      </p:sp>
      <p:sp>
        <p:nvSpPr>
          <p:cNvPr id="58" name="テキスト ボックス 57"/>
          <p:cNvSpPr txBox="1"/>
          <p:nvPr/>
        </p:nvSpPr>
        <p:spPr>
          <a:xfrm>
            <a:off x="6284844" y="5078787"/>
            <a:ext cx="1476000" cy="648000"/>
          </a:xfrm>
          <a:prstGeom prst="irregularSeal1">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200" b="1" dirty="0">
                <a:solidFill>
                  <a:prstClr val="black"/>
                </a:solidFill>
              </a:rPr>
              <a:t>職種</a:t>
            </a:r>
            <a:r>
              <a:rPr lang="ja-JP" altLang="en-US" sz="1200" b="1" dirty="0" smtClean="0">
                <a:solidFill>
                  <a:prstClr val="black"/>
                </a:solidFill>
              </a:rPr>
              <a:t>志向拡大</a:t>
            </a:r>
            <a:endParaRPr lang="ja-JP" altLang="en-US" sz="1200" b="1" dirty="0">
              <a:solidFill>
                <a:prstClr val="black"/>
              </a:solidFill>
            </a:endParaRPr>
          </a:p>
        </p:txBody>
      </p:sp>
      <p:sp>
        <p:nvSpPr>
          <p:cNvPr id="59" name="正方形/長方形 58"/>
          <p:cNvSpPr/>
          <p:nvPr/>
        </p:nvSpPr>
        <p:spPr>
          <a:xfrm>
            <a:off x="6788900" y="5853203"/>
            <a:ext cx="1595056" cy="54893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ts val="1600"/>
              </a:lnSpc>
            </a:pPr>
            <a:endParaRPr lang="en-US" altLang="ja-JP" sz="1050" b="1" dirty="0">
              <a:solidFill>
                <a:prstClr val="black"/>
              </a:solidFill>
            </a:endParaRPr>
          </a:p>
          <a:p>
            <a:pPr>
              <a:lnSpc>
                <a:spcPts val="1600"/>
              </a:lnSpc>
            </a:pPr>
            <a:r>
              <a:rPr lang="ja-JP" altLang="en-US" sz="1050" b="1" dirty="0">
                <a:solidFill>
                  <a:prstClr val="black"/>
                </a:solidFill>
              </a:rPr>
              <a:t>大企業志向・事務職</a:t>
            </a:r>
            <a:r>
              <a:rPr lang="ja-JP" altLang="en-US" sz="1050" b="1" dirty="0" smtClean="0">
                <a:solidFill>
                  <a:prstClr val="black"/>
                </a:solidFill>
              </a:rPr>
              <a:t>志向</a:t>
            </a:r>
            <a:endParaRPr lang="en-US" altLang="ja-JP" sz="1050" b="1" dirty="0" smtClean="0">
              <a:solidFill>
                <a:prstClr val="black"/>
              </a:solidFill>
            </a:endParaRPr>
          </a:p>
          <a:p>
            <a:pPr>
              <a:lnSpc>
                <a:spcPts val="1600"/>
              </a:lnSpc>
            </a:pPr>
            <a:r>
              <a:rPr lang="ja-JP" altLang="en-US" sz="1050" b="1" dirty="0" smtClean="0">
                <a:solidFill>
                  <a:prstClr val="black"/>
                </a:solidFill>
              </a:rPr>
              <a:t>から</a:t>
            </a:r>
            <a:r>
              <a:rPr lang="ja-JP" altLang="en-US" sz="1050" b="1" dirty="0">
                <a:solidFill>
                  <a:prstClr val="black"/>
                </a:solidFill>
              </a:rPr>
              <a:t>の意識転換</a:t>
            </a:r>
          </a:p>
          <a:p>
            <a:pPr algn="ctr">
              <a:lnSpc>
                <a:spcPts val="1600"/>
              </a:lnSpc>
            </a:pPr>
            <a:endParaRPr lang="ja-JP" altLang="en-US" sz="1050" dirty="0">
              <a:solidFill>
                <a:prstClr val="black"/>
              </a:solidFill>
            </a:endParaRPr>
          </a:p>
        </p:txBody>
      </p:sp>
      <p:sp>
        <p:nvSpPr>
          <p:cNvPr id="60" name="上下矢印 59"/>
          <p:cNvSpPr/>
          <p:nvPr/>
        </p:nvSpPr>
        <p:spPr>
          <a:xfrm>
            <a:off x="5728204" y="5010795"/>
            <a:ext cx="484632" cy="8097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white"/>
                </a:solidFill>
              </a:rPr>
              <a:t>連携</a:t>
            </a:r>
            <a:endParaRPr lang="ja-JP" altLang="en-US" sz="1200" b="1" dirty="0">
              <a:solidFill>
                <a:prstClr val="white"/>
              </a:solidFill>
            </a:endParaRPr>
          </a:p>
        </p:txBody>
      </p:sp>
      <p:sp>
        <p:nvSpPr>
          <p:cNvPr id="61" name="正方形/長方形 60"/>
          <p:cNvSpPr/>
          <p:nvPr/>
        </p:nvSpPr>
        <p:spPr>
          <a:xfrm>
            <a:off x="4448640" y="807910"/>
            <a:ext cx="4500500" cy="261870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nSpc>
                <a:spcPts val="1200"/>
              </a:lnSpc>
            </a:pPr>
            <a:r>
              <a:rPr lang="ja-JP" altLang="en-US" sz="1050" b="1" dirty="0" smtClean="0">
                <a:solidFill>
                  <a:prstClr val="black"/>
                </a:solidFill>
              </a:rPr>
              <a:t>〇若者が集まりやすい場所での就職支援（天王寺駅周辺など）</a:t>
            </a:r>
            <a:endParaRPr lang="en-US" altLang="ja-JP" sz="1050" b="1"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合同企業面接会等の一過性の</a:t>
            </a:r>
            <a:r>
              <a:rPr lang="ja-JP" altLang="en-US" sz="1050" dirty="0">
                <a:solidFill>
                  <a:prstClr val="black"/>
                </a:solidFill>
              </a:rPr>
              <a:t>イベント</a:t>
            </a:r>
            <a:r>
              <a:rPr lang="ja-JP" altLang="en-US" sz="1050" dirty="0" smtClean="0">
                <a:solidFill>
                  <a:prstClr val="black"/>
                </a:solidFill>
              </a:rPr>
              <a:t>のみならず、継続的な就職支援</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を行う。</a:t>
            </a:r>
            <a:endParaRPr lang="en-US" altLang="ja-JP" sz="1050" dirty="0" smtClean="0">
              <a:solidFill>
                <a:prstClr val="black"/>
              </a:solidFill>
            </a:endParaRPr>
          </a:p>
          <a:p>
            <a:pPr>
              <a:lnSpc>
                <a:spcPts val="1200"/>
              </a:lnSpc>
            </a:pPr>
            <a:r>
              <a:rPr lang="ja-JP" altLang="en-US" sz="1050" b="1" dirty="0">
                <a:solidFill>
                  <a:prstClr val="black"/>
                </a:solidFill>
              </a:rPr>
              <a:t>〇</a:t>
            </a:r>
            <a:r>
              <a:rPr lang="ja-JP" altLang="en-US" sz="1050" b="1" dirty="0" smtClean="0">
                <a:solidFill>
                  <a:prstClr val="black"/>
                </a:solidFill>
              </a:rPr>
              <a:t>ミニ合同企業面接会の開催</a:t>
            </a:r>
            <a:endParaRPr lang="en-US" altLang="ja-JP" sz="1050" b="1" dirty="0" smtClean="0">
              <a:solidFill>
                <a:prstClr val="black"/>
              </a:solidFill>
            </a:endParaRPr>
          </a:p>
          <a:p>
            <a:pPr>
              <a:lnSpc>
                <a:spcPts val="1200"/>
              </a:lnSpc>
            </a:pPr>
            <a:r>
              <a:rPr lang="ja-JP" altLang="en-US" sz="1050" dirty="0" smtClean="0">
                <a:solidFill>
                  <a:prstClr val="black"/>
                </a:solidFill>
              </a:rPr>
              <a:t>　　　出展企業数を３社程度とすることで、企業と若者が濃密な交流を行い、</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マッチングを促進する。</a:t>
            </a:r>
            <a:endParaRPr lang="en-US" altLang="ja-JP" sz="1050" dirty="0" smtClean="0">
              <a:solidFill>
                <a:prstClr val="black"/>
              </a:solidFill>
            </a:endParaRPr>
          </a:p>
          <a:p>
            <a:pPr>
              <a:lnSpc>
                <a:spcPts val="1200"/>
              </a:lnSpc>
            </a:pPr>
            <a:r>
              <a:rPr lang="ja-JP" altLang="en-US" sz="1050" b="1" dirty="0" smtClean="0">
                <a:solidFill>
                  <a:prstClr val="black"/>
                </a:solidFill>
              </a:rPr>
              <a:t>〇</a:t>
            </a:r>
            <a:r>
              <a:rPr lang="ja-JP" altLang="en-US" sz="1050" b="1" dirty="0">
                <a:solidFill>
                  <a:prstClr val="black"/>
                </a:solidFill>
              </a:rPr>
              <a:t>就職塾</a:t>
            </a:r>
            <a:r>
              <a:rPr lang="ja-JP" altLang="en-US" sz="1050" b="1" dirty="0" smtClean="0">
                <a:solidFill>
                  <a:prstClr val="black"/>
                </a:solidFill>
              </a:rPr>
              <a:t>の実施</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ja-JP" altLang="en-US" sz="1050" dirty="0" smtClean="0">
                <a:solidFill>
                  <a:prstClr val="black"/>
                </a:solidFill>
              </a:rPr>
              <a:t>社会人基礎力を養成する就職力向上支援を行い、就職率の向上を図る。</a:t>
            </a:r>
            <a:endParaRPr lang="en-US" altLang="ja-JP" sz="1050" dirty="0" smtClean="0">
              <a:solidFill>
                <a:prstClr val="black"/>
              </a:solidFill>
            </a:endParaRPr>
          </a:p>
          <a:p>
            <a:pPr>
              <a:lnSpc>
                <a:spcPts val="1200"/>
              </a:lnSpc>
            </a:pPr>
            <a:r>
              <a:rPr lang="ja-JP" altLang="en-US" sz="1050" b="1" dirty="0" smtClean="0">
                <a:solidFill>
                  <a:prstClr val="black"/>
                </a:solidFill>
              </a:rPr>
              <a:t>〇定着支援</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ja-JP" altLang="en-US" sz="1050" dirty="0">
                <a:solidFill>
                  <a:prstClr val="black"/>
                </a:solidFill>
              </a:rPr>
              <a:t>若手</a:t>
            </a:r>
            <a:r>
              <a:rPr lang="ja-JP" altLang="en-US" sz="1050" dirty="0" smtClean="0">
                <a:solidFill>
                  <a:prstClr val="black"/>
                </a:solidFill>
              </a:rPr>
              <a:t>社員向け定着研修や経営者向けコンサルなどを実施し離職防止を</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図る。</a:t>
            </a:r>
            <a:endParaRPr lang="en-US" altLang="ja-JP" sz="1050" dirty="0" smtClean="0">
              <a:solidFill>
                <a:prstClr val="black"/>
              </a:solidFill>
            </a:endParaRPr>
          </a:p>
          <a:p>
            <a:pPr>
              <a:lnSpc>
                <a:spcPts val="1200"/>
              </a:lnSpc>
            </a:pPr>
            <a:r>
              <a:rPr lang="ja-JP" altLang="en-US" sz="1050" b="1" dirty="0" smtClean="0">
                <a:solidFill>
                  <a:prstClr val="black"/>
                </a:solidFill>
              </a:rPr>
              <a:t>○地域展開</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en-US" altLang="ja-JP" sz="1050" dirty="0">
                <a:solidFill>
                  <a:prstClr val="black"/>
                </a:solidFill>
              </a:rPr>
              <a:t>OSAKA</a:t>
            </a:r>
            <a:r>
              <a:rPr lang="ja-JP" altLang="en-US" sz="1050" dirty="0">
                <a:solidFill>
                  <a:prstClr val="black"/>
                </a:solidFill>
              </a:rPr>
              <a:t>しごとフィールドを核に、金融機関や商工会議所・商工会、</a:t>
            </a:r>
            <a:r>
              <a:rPr lang="ja-JP" altLang="en-US" sz="1050" dirty="0" smtClean="0">
                <a:solidFill>
                  <a:prstClr val="black"/>
                </a:solidFill>
              </a:rPr>
              <a:t>市町</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村とも連携</a:t>
            </a:r>
            <a:r>
              <a:rPr lang="ja-JP" altLang="en-US" sz="1050" dirty="0">
                <a:solidFill>
                  <a:prstClr val="black"/>
                </a:solidFill>
              </a:rPr>
              <a:t>し、府内</a:t>
            </a:r>
            <a:r>
              <a:rPr lang="ja-JP" altLang="en-US" sz="1050" dirty="0" smtClean="0">
                <a:solidFill>
                  <a:prstClr val="black"/>
                </a:solidFill>
              </a:rPr>
              <a:t>一円に地域展開</a:t>
            </a:r>
            <a:r>
              <a:rPr lang="ja-JP" altLang="en-US" sz="1050" dirty="0">
                <a:solidFill>
                  <a:prstClr val="black"/>
                </a:solidFill>
              </a:rPr>
              <a:t>することで、若者と優良中</a:t>
            </a:r>
            <a:r>
              <a:rPr lang="ja-JP" altLang="en-US" sz="1050" dirty="0" smtClean="0">
                <a:solidFill>
                  <a:prstClr val="black"/>
                </a:solidFill>
              </a:rPr>
              <a:t>小企業と</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のマッチングや職場</a:t>
            </a:r>
            <a:r>
              <a:rPr lang="ja-JP" altLang="en-US" sz="1050" dirty="0">
                <a:solidFill>
                  <a:prstClr val="black"/>
                </a:solidFill>
              </a:rPr>
              <a:t>定着をさらに</a:t>
            </a:r>
            <a:r>
              <a:rPr lang="ja-JP" altLang="en-US" sz="1050" dirty="0" smtClean="0">
                <a:solidFill>
                  <a:prstClr val="black"/>
                </a:solidFill>
              </a:rPr>
              <a:t>促進する。</a:t>
            </a:r>
            <a:endParaRPr lang="ja-JP" altLang="en-US" sz="1050" dirty="0">
              <a:solidFill>
                <a:prstClr val="black"/>
              </a:solidFill>
            </a:endParaRPr>
          </a:p>
        </p:txBody>
      </p:sp>
      <p:sp>
        <p:nvSpPr>
          <p:cNvPr id="2" name="右カーブ矢印 1"/>
          <p:cNvSpPr/>
          <p:nvPr/>
        </p:nvSpPr>
        <p:spPr>
          <a:xfrm rot="10458965">
            <a:off x="8377391" y="4518941"/>
            <a:ext cx="479581" cy="1565055"/>
          </a:xfrm>
          <a:prstGeom prst="curvedRightArrow">
            <a:avLst>
              <a:gd name="adj1" fmla="val 19735"/>
              <a:gd name="adj2" fmla="val 31393"/>
              <a:gd name="adj3" fmla="val 31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3" name="角丸四角形 52"/>
          <p:cNvSpPr/>
          <p:nvPr/>
        </p:nvSpPr>
        <p:spPr>
          <a:xfrm>
            <a:off x="7292956" y="5442843"/>
            <a:ext cx="914549" cy="329273"/>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smtClean="0">
                <a:solidFill>
                  <a:prstClr val="black"/>
                </a:solidFill>
                <a:effectLst>
                  <a:outerShdw blurRad="38100" dist="38100" dir="2700000" algn="tl">
                    <a:srgbClr val="000000">
                      <a:alpha val="43137"/>
                    </a:srgbClr>
                  </a:outerShdw>
                </a:effectLst>
              </a:rPr>
              <a:t>技術</a:t>
            </a:r>
            <a:r>
              <a:rPr lang="ja-JP" altLang="en-US" sz="1050" b="1" dirty="0">
                <a:solidFill>
                  <a:prstClr val="black"/>
                </a:solidFill>
                <a:effectLst>
                  <a:outerShdw blurRad="38100" dist="38100" dir="2700000" algn="tl">
                    <a:srgbClr val="000000">
                      <a:alpha val="43137"/>
                    </a:srgbClr>
                  </a:outerShdw>
                </a:effectLst>
              </a:rPr>
              <a:t>専門校</a:t>
            </a:r>
          </a:p>
        </p:txBody>
      </p:sp>
      <p:sp>
        <p:nvSpPr>
          <p:cNvPr id="63" name="正方形/長方形 6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Tree>
    <p:extLst>
      <p:ext uri="{BB962C8B-B14F-4D97-AF65-F5344CB8AC3E}">
        <p14:creationId xmlns:p14="http://schemas.microsoft.com/office/powerpoint/2010/main" val="277100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 name="正方形/長方形 1"/>
          <p:cNvSpPr/>
          <p:nvPr/>
        </p:nvSpPr>
        <p:spPr>
          <a:xfrm>
            <a:off x="320703" y="620688"/>
            <a:ext cx="8460940" cy="5693866"/>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（２）女性の活躍推進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女性の就業率は結婚・出産期に当たる年代に一旦低下し、育児が落ち着いた時期に再び上昇するという「Ｍ字カーブ」を描いています。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大阪の女性の就業率は、新卒時には男女の就業率に大きな差がないにもかかわらず、その後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台後半までに女性は男性ほど就業率が上がらず男女の就業率の差が拡大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のギャップ問題」や、全国平均に比べて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字の谷が深い（出産後の再就職割合が低い「第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のギャップ問題」）ことが指摘されています。 </a:t>
            </a:r>
            <a:r>
              <a:rPr lang="ja-JP" altLang="en-US" sz="1400" dirty="0" smtClean="0">
                <a:cs typeface="Meiryo UI" panose="020B0604030504040204" pitchFamily="50" charset="-128"/>
              </a:rPr>
              <a:t>（</a:t>
            </a:r>
            <a:r>
              <a:rPr lang="ja-JP" altLang="en-US" sz="1400" dirty="0">
                <a:cs typeface="Meiryo UI" panose="020B0604030504040204" pitchFamily="50" charset="-128"/>
              </a:rPr>
              <a:t>➡</a:t>
            </a:r>
            <a:r>
              <a:rPr lang="en-US" altLang="ja-JP" sz="1400" dirty="0">
                <a:cs typeface="Meiryo UI" panose="020B0604030504040204" pitchFamily="50" charset="-128"/>
              </a:rPr>
              <a:t>topic</a:t>
            </a:r>
            <a:r>
              <a:rPr lang="ja-JP" altLang="en-US" sz="1400" dirty="0" smtClean="0">
                <a:cs typeface="Meiryo UI" panose="020B0604030504040204" pitchFamily="50" charset="-128"/>
              </a:rPr>
              <a:t>②：女性就業率の</a:t>
            </a:r>
            <a:r>
              <a:rPr lang="en-US" altLang="ja-JP" sz="1400" dirty="0" smtClean="0">
                <a:cs typeface="Meiryo UI" panose="020B0604030504040204" pitchFamily="50" charset="-128"/>
              </a:rPr>
              <a:t>3</a:t>
            </a:r>
            <a:r>
              <a:rPr lang="ja-JP" altLang="en-US" sz="1400" dirty="0" err="1" smtClean="0">
                <a:cs typeface="Meiryo UI" panose="020B0604030504040204" pitchFamily="50" charset="-128"/>
              </a:rPr>
              <a:t>つの</a:t>
            </a:r>
            <a:r>
              <a:rPr lang="ja-JP" altLang="en-US" sz="1400" dirty="0" smtClean="0">
                <a:cs typeface="Meiryo UI" panose="020B0604030504040204" pitchFamily="50" charset="-128"/>
              </a:rPr>
              <a:t>ギャップ）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また、就業率は全国でワースト３であるなど（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年就業構造基本調査）出産・子育てとの両立が難しく、就業が進んでいない状況となっています。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人口減少社会において、活力ある大阪を実現するためには、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あらゆる分野において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女性が活躍するための支援が求められています。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すべて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の女性がいきいきと活躍することができるよう、仕事と生活の調和（ワーク・ライフ・バランス）を推進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し、働き続けるため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環境の整備を進めるとともに、「いきいき元気企業宣言事業者」登録制度を活用し、働き方の見直しを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オール大阪で女性活躍推進の機運を高めるため、「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女性活躍推進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を設置するとともに、社会のあらゆる分野で女性の就業促進・定着を図るため、経済団体・大学等との連携・協力により、企業経営者等の意識改革や就業前の学生のキャリア形成を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若年女性については、対人関係のストレス等により、離職した後に再就職が進まないことから、働き続ける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ために必要な支援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や、事務職など特定の職種に対する志向の転換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働き続ける力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」の育成を図ります。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また、出産・育児等で離職した女性の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再就職を支援するため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、人材育成や女性の職域の拡大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民間企業の取組みのモデルとなるよう、府においても「特定事業主行動計画」に基づき、積極的に府職員の仕事と生活の調和に向けた取組みを進めます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935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9" name="正方形/長方形 8"/>
          <p:cNvSpPr/>
          <p:nvPr/>
        </p:nvSpPr>
        <p:spPr>
          <a:xfrm>
            <a:off x="341530" y="692696"/>
            <a:ext cx="8460940" cy="6048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80000" lvl="0" indent="-457200"/>
            <a:r>
              <a:rPr lang="en-US" altLang="ja-JP" sz="1400" b="1" dirty="0" smtClean="0">
                <a:solidFill>
                  <a:schemeClr val="tx1"/>
                </a:solidFill>
              </a:rPr>
              <a:t>Topic</a:t>
            </a:r>
            <a:r>
              <a:rPr lang="ja-JP" altLang="en-US" sz="1400" b="1" dirty="0" smtClean="0">
                <a:solidFill>
                  <a:schemeClr val="tx1"/>
                </a:solidFill>
              </a:rPr>
              <a:t>②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就業率の３つのギャップ</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女性の就業率の特徴として、男性と比べて、３つのギャップが認められており、このギャップをいかに解消するかが女性就業率向上の「鍵」となっています。</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第１のギャップ・・・・若年期（男性と比べて就業率が低い）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第２のギャップ・・・・妊娠・出産による離職</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第３のギャップ・・・・子育てが一段落ついた後の再就職</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第１のギャップ問題」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若年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女性の就業率を高めるため、働く意欲の向上、「働き続ける力」の習得につながる人材育成プログラムの開発を進めます。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・第３のギャップ問題」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子育て期及び子育て後においても働き続けられる職場環境の整備を進めるため、経営者・管理職の意識改革等を図ります。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働きたいママ」の再就職支援のため、</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でキャリアカウンセリングや保育所等情報の提供、就職活動中の子どもの一時預かりなどのサービスをワンストップでおこないます。また働く能力やスキルがありながらキャリアブランクのある女性が、新たな知識を加えること等の能力開発を行い、中核人材として活躍することを支援しま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4179526"/>
            <a:ext cx="5030541" cy="24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12582" y="3944089"/>
            <a:ext cx="2912172" cy="276999"/>
          </a:xfrm>
          <a:prstGeom prst="rect">
            <a:avLst/>
          </a:prstGeom>
          <a:noFill/>
        </p:spPr>
        <p:txBody>
          <a:bodyPr wrap="square" rtlCol="0">
            <a:spAutoFit/>
          </a:bodyPr>
          <a:lstStyle/>
          <a:p>
            <a:r>
              <a:rPr kumimoji="1" lang="ja-JP" altLang="en-US" sz="1200" b="1" dirty="0" smtClean="0"/>
              <a:t>■　年代別女性の就業率</a:t>
            </a:r>
            <a:endParaRPr kumimoji="1" lang="ja-JP" altLang="en-US" sz="1200" b="1"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09" y="4016474"/>
            <a:ext cx="2047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932" y="5288989"/>
            <a:ext cx="17145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10" name="テキスト ボックス 9"/>
          <p:cNvSpPr txBox="1"/>
          <p:nvPr/>
        </p:nvSpPr>
        <p:spPr>
          <a:xfrm>
            <a:off x="684000" y="6552000"/>
            <a:ext cx="3484487" cy="215444"/>
          </a:xfrm>
          <a:prstGeom prst="rect">
            <a:avLst/>
          </a:prstGeom>
          <a:noFill/>
        </p:spPr>
        <p:txBody>
          <a:bodyPr wrap="square" rtlCol="0">
            <a:spAutoFit/>
          </a:bodyPr>
          <a:lstStyle/>
          <a:p>
            <a:r>
              <a:rPr kumimoji="1" lang="ja-JP" altLang="en-US" sz="800" dirty="0" smtClean="0"/>
              <a:t>出典：就業状況基本調査（</a:t>
            </a:r>
            <a:r>
              <a:rPr kumimoji="1" lang="en-US" altLang="ja-JP" sz="800" dirty="0" smtClean="0"/>
              <a:t>H24</a:t>
            </a:r>
            <a:r>
              <a:rPr kumimoji="1" lang="ja-JP" altLang="en-US" sz="800" dirty="0" smtClean="0"/>
              <a:t>）ただし、就業率＝有業者数</a:t>
            </a:r>
            <a:r>
              <a:rPr kumimoji="1" lang="en-US" altLang="ja-JP" sz="800" dirty="0" smtClean="0"/>
              <a:t>÷</a:t>
            </a:r>
            <a:r>
              <a:rPr kumimoji="1" lang="ja-JP" altLang="en-US" sz="800" dirty="0" smtClean="0"/>
              <a:t>総数で算出</a:t>
            </a:r>
            <a:endParaRPr kumimoji="1" lang="ja-JP" altLang="en-US" sz="800" dirty="0"/>
          </a:p>
        </p:txBody>
      </p:sp>
    </p:spTree>
    <p:extLst>
      <p:ext uri="{BB962C8B-B14F-4D97-AF65-F5344CB8AC3E}">
        <p14:creationId xmlns:p14="http://schemas.microsoft.com/office/powerpoint/2010/main" val="267171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 name="正方形/長方形 1"/>
          <p:cNvSpPr/>
          <p:nvPr/>
        </p:nvSpPr>
        <p:spPr>
          <a:xfrm>
            <a:off x="308478" y="620688"/>
            <a:ext cx="8656010" cy="4185761"/>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結婚・妊娠・出産・子育て環境の充実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国の調査では、独身男女の約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割は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結婚する意志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があり、希望する子どもの数も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人以上である一方、未婚率は上昇しており、晩婚化も相まって、夫婦の子ども数は長期的に減少傾向にあるなど、結婚・出産・子育てを希望する人の願いが叶いにくい状況があります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、子どもが生まれても、保育所の待機児童の問題や、小学校に入学する際に保育サービスが十分に受けられない「小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問題も指摘されています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では、「子ども総合計画」に基づき、若者が自立し、次の世代の子育てを担い、成長した子どもが再び次の世代の子育てを担っていくという良い循環が続いていくことをめざし、さまざまな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取組みを進めて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の「子ども・子育て支援新制度」のもと、従来の保育所や認定こども園に加えて、家庭的保育（保育ママ）や小規模保育といった多様な保育の充実を支援し、待機児童の解消に向けた取組みを進めるとともに、一時預かりや放課後児童クラブ等の地域の子育て支援を拡充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妊娠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・出産・子育て期にわたって、地域で安心して子どもを産み育てることができる保健・医療環境づくりを市町村と連携し進めます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子育て世代の女性が働きながら安心して子育てできるよう、「結婚・妊娠・出産・子育ての切れ目のない支援」を進めます。また、労働問題に関する労働相談や労働法規に関する啓発・情報提供などにより女性が働き続けられるよう取組みを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Tree>
    <p:extLst>
      <p:ext uri="{BB962C8B-B14F-4D97-AF65-F5344CB8AC3E}">
        <p14:creationId xmlns:p14="http://schemas.microsoft.com/office/powerpoint/2010/main" val="204809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5" name="正方形/長方形 4"/>
          <p:cNvSpPr/>
          <p:nvPr/>
        </p:nvSpPr>
        <p:spPr>
          <a:xfrm>
            <a:off x="107504" y="692696"/>
            <a:ext cx="8856984" cy="830997"/>
          </a:xfrm>
          <a:prstGeom prst="rect">
            <a:avLst/>
          </a:prstGeom>
        </p:spPr>
        <p:txBody>
          <a:bodyPr wrap="square">
            <a:spAutoFit/>
          </a:bodyPr>
          <a:lstStyle/>
          <a:p>
            <a:r>
              <a:rPr lang="ja-JP" altLang="en-US" sz="1600" b="1" dirty="0" smtClean="0"/>
              <a:t>　基本目標②：</a:t>
            </a:r>
            <a:r>
              <a:rPr lang="ja-JP" altLang="ja-JP" sz="1600" b="1" dirty="0" smtClean="0"/>
              <a:t>次代</a:t>
            </a:r>
            <a:r>
              <a:rPr lang="ja-JP" altLang="ja-JP" sz="1600" b="1" dirty="0"/>
              <a:t>の「大阪」を担う</a:t>
            </a:r>
            <a:r>
              <a:rPr lang="ja-JP" altLang="ja-JP" sz="1600" b="1" dirty="0" smtClean="0"/>
              <a:t>人</a:t>
            </a:r>
            <a:r>
              <a:rPr lang="ja-JP" altLang="en-US" sz="1600" b="1" dirty="0" smtClean="0"/>
              <a:t>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虐待や貧困の連鎖</a:t>
            </a:r>
            <a:r>
              <a:rPr lang="ja-JP" altLang="ja-JP" sz="1600" dirty="0" smtClean="0"/>
              <a:t>、学力</a:t>
            </a:r>
            <a:r>
              <a:rPr lang="ja-JP" altLang="en-US" sz="1600" dirty="0" smtClean="0"/>
              <a:t>・健康</a:t>
            </a:r>
            <a:r>
              <a:rPr lang="ja-JP" altLang="ja-JP" sz="1600" dirty="0" smtClean="0"/>
              <a:t>問題</a:t>
            </a:r>
            <a:r>
              <a:rPr lang="ja-JP" altLang="ja-JP" sz="1600" dirty="0"/>
              <a:t>など</a:t>
            </a:r>
            <a:r>
              <a:rPr lang="ja-JP" altLang="ja-JP" sz="1600" dirty="0" smtClean="0"/>
              <a:t>、大阪</a:t>
            </a:r>
            <a:r>
              <a:rPr lang="ja-JP" altLang="en-US" sz="1600" dirty="0" smtClean="0"/>
              <a:t>が抱える</a:t>
            </a:r>
            <a:r>
              <a:rPr lang="ja-JP" altLang="ja-JP" sz="1600" dirty="0" smtClean="0"/>
              <a:t>負</a:t>
            </a:r>
            <a:r>
              <a:rPr lang="ja-JP" altLang="ja-JP" sz="1600" dirty="0"/>
              <a:t>の</a:t>
            </a:r>
            <a:r>
              <a:rPr lang="ja-JP" altLang="ja-JP" sz="1600" dirty="0" smtClean="0"/>
              <a:t>連鎖</a:t>
            </a:r>
            <a:r>
              <a:rPr lang="ja-JP" altLang="en-US" sz="1600" dirty="0" smtClean="0"/>
              <a:t>や課題</a:t>
            </a:r>
            <a:r>
              <a:rPr lang="ja-JP" altLang="ja-JP" sz="1600" dirty="0" smtClean="0"/>
              <a:t>を</a:t>
            </a:r>
            <a:r>
              <a:rPr lang="ja-JP" altLang="en-US" sz="1600" dirty="0" smtClean="0"/>
              <a:t>解消す</a:t>
            </a:r>
            <a:r>
              <a:rPr lang="ja-JP" altLang="ja-JP" sz="1600" dirty="0" smtClean="0"/>
              <a:t>る</a:t>
            </a:r>
            <a:r>
              <a:rPr lang="ja-JP" altLang="en-US" sz="1600" dirty="0" smtClean="0"/>
              <a:t>と</a:t>
            </a:r>
            <a:r>
              <a:rPr lang="ja-JP" altLang="ja-JP" sz="1600" dirty="0" smtClean="0"/>
              <a:t>とも</a:t>
            </a:r>
            <a:r>
              <a:rPr lang="ja-JP" altLang="ja-JP" sz="1600" dirty="0"/>
              <a:t>に</a:t>
            </a:r>
            <a:r>
              <a:rPr lang="ja-JP" altLang="ja-JP" sz="1600" dirty="0" smtClean="0"/>
              <a:t>、</a:t>
            </a:r>
            <a:r>
              <a:rPr lang="ja-JP" altLang="en-US" sz="1600" dirty="0" smtClean="0"/>
              <a:t>次代</a:t>
            </a:r>
            <a:r>
              <a:rPr lang="ja-JP" altLang="ja-JP" sz="1600" dirty="0" smtClean="0"/>
              <a:t>の大阪を</a:t>
            </a:r>
            <a:r>
              <a:rPr lang="ja-JP" altLang="ja-JP" sz="1600" dirty="0"/>
              <a:t>担う人づくりを</a:t>
            </a:r>
            <a:r>
              <a:rPr lang="ja-JP" altLang="ja-JP" sz="1600" dirty="0" smtClean="0"/>
              <a:t>進め</a:t>
            </a:r>
            <a:r>
              <a:rPr lang="ja-JP" altLang="en-US" sz="1600" dirty="0" smtClean="0"/>
              <a:t>ます</a:t>
            </a:r>
            <a:r>
              <a:rPr lang="ja-JP" altLang="ja-JP"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7544" y="1620000"/>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10" name="表 9"/>
          <p:cNvGraphicFramePr>
            <a:graphicFrameLocks noGrp="1"/>
          </p:cNvGraphicFramePr>
          <p:nvPr>
            <p:extLst>
              <p:ext uri="{D42A27DB-BD31-4B8C-83A1-F6EECF244321}">
                <p14:modId xmlns:p14="http://schemas.microsoft.com/office/powerpoint/2010/main" val="2365916522"/>
              </p:ext>
            </p:extLst>
          </p:nvPr>
        </p:nvGraphicFramePr>
        <p:xfrm>
          <a:off x="539552" y="1916832"/>
          <a:ext cx="3996444" cy="2743200"/>
        </p:xfrm>
        <a:graphic>
          <a:graphicData uri="http://schemas.openxmlformats.org/drawingml/2006/table">
            <a:tbl>
              <a:tblPr firstRow="1" bandRow="1">
                <a:tableStyleId>{5940675A-B579-460E-94D1-54222C63F5DA}</a:tableStyleId>
              </a:tblPr>
              <a:tblGrid>
                <a:gridCol w="620807"/>
                <a:gridCol w="3375637"/>
              </a:tblGrid>
              <a:tr h="551458">
                <a:tc>
                  <a:txBody>
                    <a:bodyPr/>
                    <a:lstStyle/>
                    <a:p>
                      <a:pPr algn="ctr"/>
                      <a:r>
                        <a:rPr kumimoji="1" lang="ja-JP" altLang="en-US" sz="1400" u="none" dirty="0" smtClean="0">
                          <a:solidFill>
                            <a:schemeClr val="tx1"/>
                          </a:solidFill>
                        </a:rPr>
                        <a:t>強み</a:t>
                      </a:r>
                      <a:endParaRPr kumimoji="1" lang="ja-JP" altLang="en-US" sz="1400" u="none" dirty="0">
                        <a:solidFill>
                          <a:schemeClr val="tx1"/>
                        </a:solidFill>
                      </a:endParaRPr>
                    </a:p>
                  </a:txBody>
                  <a:tcPr anchor="ctr"/>
                </a:tc>
                <a:tc>
                  <a:txBody>
                    <a:bodyPr/>
                    <a:lstStyle/>
                    <a:p>
                      <a:pPr marL="72000" indent="-457200"/>
                      <a:r>
                        <a:rPr kumimoji="1" lang="ja-JP" altLang="en-US" sz="1200" u="none" dirty="0" smtClean="0">
                          <a:solidFill>
                            <a:schemeClr val="tx1"/>
                          </a:solidFill>
                        </a:rPr>
                        <a:t>・</a:t>
                      </a:r>
                      <a:r>
                        <a:rPr kumimoji="1" lang="ja-JP" altLang="en-US" sz="1200" u="none" strike="noStrike" dirty="0" smtClean="0">
                          <a:solidFill>
                            <a:schemeClr val="tx1"/>
                          </a:solidFill>
                        </a:rPr>
                        <a:t>多様な教育環境（豊富な教育ストック、幅広い学びの提供など）</a:t>
                      </a:r>
                      <a:endParaRPr kumimoji="1" lang="en-US" altLang="ja-JP" sz="1200" u="none" strike="noStrike" dirty="0" smtClean="0">
                        <a:solidFill>
                          <a:schemeClr val="tx1"/>
                        </a:solidFill>
                      </a:endParaRPr>
                    </a:p>
                    <a:p>
                      <a:pPr marL="72000" indent="-457200"/>
                      <a:r>
                        <a:rPr kumimoji="1" lang="ja-JP" altLang="en-US" sz="1200" u="none" strike="noStrike" dirty="0" smtClean="0">
                          <a:solidFill>
                            <a:schemeClr val="tx1"/>
                          </a:solidFill>
                        </a:rPr>
                        <a:t>・授業料無償化制度による生徒の選択機会の確保</a:t>
                      </a:r>
                      <a:endParaRPr kumimoji="1" lang="en-US" altLang="ja-JP" sz="1200" u="none" strike="noStrike" dirty="0" smtClean="0">
                        <a:solidFill>
                          <a:schemeClr val="tx1"/>
                        </a:solidFill>
                      </a:endParaRPr>
                    </a:p>
                    <a:p>
                      <a:pPr marL="72000" indent="-457200"/>
                      <a:r>
                        <a:rPr kumimoji="1" lang="ja-JP" altLang="en-US" sz="1200" u="none" strike="noStrike" dirty="0" smtClean="0">
                          <a:solidFill>
                            <a:schemeClr val="tx1"/>
                          </a:solidFill>
                        </a:rPr>
                        <a:t>・公立高校と私立高校の切磋琢磨</a:t>
                      </a:r>
                      <a:endParaRPr kumimoji="1" lang="en-US" altLang="ja-JP" sz="1200" u="none" strike="noStrike" dirty="0" smtClean="0">
                        <a:solidFill>
                          <a:schemeClr val="tx1"/>
                        </a:solidFill>
                      </a:endParaRPr>
                    </a:p>
                    <a:p>
                      <a:pPr marL="72000" indent="-457200"/>
                      <a:r>
                        <a:rPr kumimoji="1" lang="ja-JP" altLang="en-US" sz="1200" u="none" strike="noStrike" dirty="0" smtClean="0">
                          <a:solidFill>
                            <a:schemeClr val="tx1"/>
                          </a:solidFill>
                        </a:rPr>
                        <a:t>・大学等進学率が全国平均と比較して高い</a:t>
                      </a:r>
                      <a:endParaRPr kumimoji="1" lang="en-US" altLang="ja-JP" sz="1200" u="none" strike="noStrike" dirty="0" smtClean="0">
                        <a:solidFill>
                          <a:schemeClr val="tx1"/>
                        </a:solidFill>
                      </a:endParaRPr>
                    </a:p>
                    <a:p>
                      <a:pPr marL="72000" indent="-457200"/>
                      <a:r>
                        <a:rPr kumimoji="1" lang="ja-JP" altLang="en-US" sz="1200" u="none" dirty="0" smtClean="0">
                          <a:solidFill>
                            <a:schemeClr val="tx1"/>
                          </a:solidFill>
                        </a:rPr>
                        <a:t>・大学や職業教育機関の集積</a:t>
                      </a:r>
                      <a:endParaRPr kumimoji="1" lang="ja-JP" altLang="en-US" sz="1200" u="none" dirty="0">
                        <a:solidFill>
                          <a:schemeClr val="tx1"/>
                        </a:solidFill>
                      </a:endParaRPr>
                    </a:p>
                  </a:txBody>
                  <a:tcPr/>
                </a:tc>
              </a:tr>
              <a:tr h="551458">
                <a:tc>
                  <a:txBody>
                    <a:bodyPr/>
                    <a:lstStyle/>
                    <a:p>
                      <a:pPr algn="ctr"/>
                      <a:r>
                        <a:rPr kumimoji="1" lang="ja-JP" altLang="en-US" sz="1400" u="none" dirty="0" smtClean="0">
                          <a:solidFill>
                            <a:schemeClr val="tx1"/>
                          </a:solidFill>
                        </a:rPr>
                        <a:t>弱み</a:t>
                      </a:r>
                      <a:endParaRPr kumimoji="1" lang="ja-JP" altLang="en-US" sz="1400" u="none" dirty="0">
                        <a:solidFill>
                          <a:schemeClr val="tx1"/>
                        </a:solidFill>
                      </a:endParaRPr>
                    </a:p>
                  </a:txBody>
                  <a:tcPr anchor="ctr"/>
                </a:tc>
                <a:tc>
                  <a:txBody>
                    <a:bodyPr/>
                    <a:lstStyle/>
                    <a:p>
                      <a:pPr marL="72000" indent="-457200"/>
                      <a:r>
                        <a:rPr kumimoji="1" lang="ja-JP" altLang="en-US" sz="1200" u="none" dirty="0" smtClean="0">
                          <a:solidFill>
                            <a:schemeClr val="tx1"/>
                          </a:solidFill>
                        </a:rPr>
                        <a:t>・全国学力・学習状況調査及び全国体力・運動能力、運動習慣等調査において小・中学校とも全国平均を下回る</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・高校卒業者の就職率が全国平均と比較して低い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・刑法犯少年の検挙・補導人数</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・中退・不登校等の割合が全国平均と比較して高い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・年収</a:t>
                      </a:r>
                      <a:r>
                        <a:rPr kumimoji="1" lang="en-US" altLang="ja-JP" sz="1200" u="none" dirty="0" smtClean="0">
                          <a:solidFill>
                            <a:schemeClr val="tx1"/>
                          </a:solidFill>
                        </a:rPr>
                        <a:t>300</a:t>
                      </a:r>
                      <a:r>
                        <a:rPr kumimoji="1" lang="ja-JP" altLang="en-US" sz="1200" u="none" dirty="0" smtClean="0">
                          <a:solidFill>
                            <a:schemeClr val="tx1"/>
                          </a:solidFill>
                        </a:rPr>
                        <a:t>万円未満の世帯の割合が高い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・貧困の連鎖の存在</a:t>
                      </a:r>
                      <a:endParaRPr kumimoji="1" lang="en-US" altLang="ja-JP" sz="1200" u="none" strike="sngStrike" dirty="0" smtClean="0">
                        <a:solidFill>
                          <a:schemeClr val="tx1"/>
                        </a:solidFill>
                      </a:endParaRPr>
                    </a:p>
                  </a:txBody>
                  <a:tcPr/>
                </a:tc>
              </a:tr>
            </a:tbl>
          </a:graphicData>
        </a:graphic>
      </p:graphicFrame>
      <p:sp>
        <p:nvSpPr>
          <p:cNvPr id="11" name="ストライプ矢印 10"/>
          <p:cNvSpPr/>
          <p:nvPr/>
        </p:nvSpPr>
        <p:spPr>
          <a:xfrm>
            <a:off x="4702816" y="2060848"/>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40152" y="162000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3" name="正方形/長方形 12"/>
          <p:cNvSpPr/>
          <p:nvPr/>
        </p:nvSpPr>
        <p:spPr>
          <a:xfrm>
            <a:off x="6300192" y="2060848"/>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次代</a:t>
            </a:r>
            <a:r>
              <a:rPr kumimoji="1" lang="ja-JP" altLang="en-US" sz="1600" b="1" dirty="0" smtClean="0">
                <a:solidFill>
                  <a:schemeClr val="tx1"/>
                </a:solidFill>
              </a:rPr>
              <a:t>の大阪を担う人材の育成・確保</a:t>
            </a:r>
            <a:endParaRPr kumimoji="1" lang="ja-JP" altLang="en-US" sz="1600" b="1" dirty="0">
              <a:solidFill>
                <a:schemeClr val="tx1"/>
              </a:solidFill>
            </a:endParaRPr>
          </a:p>
        </p:txBody>
      </p:sp>
      <p:sp>
        <p:nvSpPr>
          <p:cNvPr id="14" name="正方形/長方形 13"/>
          <p:cNvSpPr/>
          <p:nvPr/>
        </p:nvSpPr>
        <p:spPr>
          <a:xfrm>
            <a:off x="611560" y="5445224"/>
            <a:ext cx="8145004" cy="72008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（１）次代を担う人づくり</a:t>
            </a:r>
            <a:r>
              <a:rPr kumimoji="1" lang="en-US" altLang="ja-JP" sz="1400" dirty="0" smtClean="0">
                <a:solidFill>
                  <a:schemeClr val="tx1"/>
                </a:solidFill>
              </a:rPr>
              <a:t>		</a:t>
            </a:r>
            <a:r>
              <a:rPr lang="ja-JP" altLang="en-US" sz="1400" dirty="0" smtClean="0">
                <a:solidFill>
                  <a:schemeClr val="tx1"/>
                </a:solidFill>
              </a:rPr>
              <a:t>学力・体力の向上、生きる力</a:t>
            </a:r>
            <a:r>
              <a:rPr lang="ja-JP" altLang="en-US" sz="1400" dirty="0">
                <a:solidFill>
                  <a:schemeClr val="tx1"/>
                </a:solidFill>
              </a:rPr>
              <a:t>をはぐくむ教育</a:t>
            </a:r>
            <a:r>
              <a:rPr lang="ja-JP" altLang="en-US" sz="1400" dirty="0" smtClean="0">
                <a:solidFill>
                  <a:schemeClr val="tx1"/>
                </a:solidFill>
              </a:rPr>
              <a:t>　等</a:t>
            </a:r>
            <a:endParaRPr kumimoji="1" lang="en-US" altLang="ja-JP" sz="1400" dirty="0" smtClean="0">
              <a:solidFill>
                <a:schemeClr val="tx1"/>
              </a:solidFill>
            </a:endParaRPr>
          </a:p>
          <a:p>
            <a:r>
              <a:rPr lang="ja-JP" altLang="en-US" sz="1400" dirty="0" smtClean="0">
                <a:solidFill>
                  <a:schemeClr val="tx1"/>
                </a:solidFill>
              </a:rPr>
              <a:t>（２）子どもをめぐる課題への対応</a:t>
            </a:r>
            <a:r>
              <a:rPr lang="en-US" altLang="ja-JP" sz="1400" dirty="0" smtClean="0">
                <a:solidFill>
                  <a:schemeClr val="tx1"/>
                </a:solidFill>
              </a:rPr>
              <a:t>		</a:t>
            </a:r>
            <a:r>
              <a:rPr lang="ja-JP" altLang="en-US" sz="1400" dirty="0" smtClean="0">
                <a:solidFill>
                  <a:schemeClr val="tx1"/>
                </a:solidFill>
              </a:rPr>
              <a:t>少年非行等への対応、児童虐待の発生予防　等</a:t>
            </a:r>
            <a:endParaRPr lang="en-US" altLang="ja-JP" sz="1400" dirty="0" smtClean="0">
              <a:solidFill>
                <a:schemeClr val="tx1"/>
              </a:solidFill>
            </a:endParaRPr>
          </a:p>
        </p:txBody>
      </p:sp>
      <p:sp>
        <p:nvSpPr>
          <p:cNvPr id="16" name="テキスト ボックス 15"/>
          <p:cNvSpPr txBox="1"/>
          <p:nvPr/>
        </p:nvSpPr>
        <p:spPr>
          <a:xfrm>
            <a:off x="467544" y="5168225"/>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17" name="上矢印 16"/>
          <p:cNvSpPr/>
          <p:nvPr/>
        </p:nvSpPr>
        <p:spPr>
          <a:xfrm>
            <a:off x="3347864" y="4797152"/>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804248" y="3068960"/>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b="1" dirty="0" smtClean="0"/>
              <a:t>若者が活躍でき、子育て安心の都市「大阪」の実現</a:t>
            </a:r>
            <a:endParaRPr kumimoji="1" lang="ja-JP" altLang="en-US" sz="1400" b="1" dirty="0"/>
          </a:p>
        </p:txBody>
      </p:sp>
      <p:sp>
        <p:nvSpPr>
          <p:cNvPr id="20" name="正方形/長方形 1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24724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12595"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8</a:t>
            </a:r>
            <a:endParaRPr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8</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9</a:t>
            </a:r>
          </a:p>
        </p:txBody>
      </p:sp>
      <p:sp>
        <p:nvSpPr>
          <p:cNvPr id="5" name="テキスト ボックス 4"/>
          <p:cNvSpPr txBox="1"/>
          <p:nvPr/>
        </p:nvSpPr>
        <p:spPr>
          <a:xfrm>
            <a:off x="1232984" y="2204864"/>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11</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36</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46</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52</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59632" y="4005064"/>
            <a:ext cx="7543969" cy="936104"/>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55</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56</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67</a:t>
            </a: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7179" y="764704"/>
            <a:ext cx="7653213" cy="4401205"/>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２．創生総合戦略の方向性</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）人口減少・超高齢社会においても持続可能な</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地域づくり</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．基本目標・基本的方向</a:t>
            </a: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① 若い世代の就職・結婚・出産・子育ての希望を実現する</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次代</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の「大阪」を担う人をつくる</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誰もが健康でいきいきと活躍できる「まち」をつくる</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安全・安心の地域をつくる</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 都市としての経済機能を強化する</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⑥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定住</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魅力・都市魅力を強化</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国への働きかけについて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．活力ある地域創出　～新しい「都市型ライフスタイル</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提唱～</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）東京圏への流出超過の解消</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）地域類型別課題への対応</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具体的な施策と重要事業評価指標（</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259632" y="4869160"/>
            <a:ext cx="7543969" cy="936104"/>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79</a:t>
            </a:r>
            <a:endParaRPr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380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 name="正方形/長方形 1"/>
          <p:cNvSpPr/>
          <p:nvPr/>
        </p:nvSpPr>
        <p:spPr>
          <a:xfrm>
            <a:off x="407252" y="1979543"/>
            <a:ext cx="8460940" cy="4185761"/>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≪基本的方向≫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t>（１）次代</a:t>
            </a:r>
            <a:r>
              <a:rPr lang="ja-JP" altLang="en-US" sz="1400" b="1" dirty="0"/>
              <a:t>を担う人づくり</a:t>
            </a:r>
          </a:p>
          <a:p>
            <a:pPr marL="180000" indent="-457200"/>
            <a:r>
              <a:rPr lang="ja-JP" altLang="en-US" sz="1400" dirty="0"/>
              <a:t>　</a:t>
            </a:r>
            <a:r>
              <a:rPr lang="ja-JP" altLang="en-US" sz="1400" dirty="0" smtClean="0"/>
              <a:t>　人口</a:t>
            </a:r>
            <a:r>
              <a:rPr lang="ja-JP" altLang="en-US" sz="1400" dirty="0"/>
              <a:t>減少・超高齢社会を迎える中、大阪がアジアの諸都市との熾烈なグローバル競争などに勝ち抜き、持続的に活力を保つためには、ハイエンド人材の育成や大阪の成長を支える基盤となる人づくりが求められます</a:t>
            </a:r>
            <a:r>
              <a:rPr lang="ja-JP" altLang="en-US" sz="1400" dirty="0" smtClean="0"/>
              <a:t>。</a:t>
            </a:r>
            <a:endParaRPr lang="en-US" altLang="ja-JP" sz="1400" dirty="0" smtClean="0"/>
          </a:p>
          <a:p>
            <a:pPr marL="180000" indent="-457200"/>
            <a:r>
              <a:rPr lang="ja-JP" altLang="en-US" sz="1400" dirty="0"/>
              <a:t>　</a:t>
            </a:r>
            <a:r>
              <a:rPr lang="ja-JP" altLang="en-US" sz="1400" dirty="0" smtClean="0"/>
              <a:t>　大阪府</a:t>
            </a:r>
            <a:r>
              <a:rPr lang="ja-JP" altLang="en-US" sz="1400" dirty="0"/>
              <a:t>では、「大阪府教育振興基本計画」に基づき</a:t>
            </a:r>
            <a:r>
              <a:rPr lang="ja-JP" altLang="en-US" sz="1400" dirty="0" smtClean="0"/>
              <a:t>、大阪の子どもたちが、大きく変化する社会の中で、力強く生き抜き、次代の社会を担う自立した大人となるよう、さまざま</a:t>
            </a:r>
            <a:r>
              <a:rPr lang="ja-JP" altLang="en-US" sz="1400" dirty="0"/>
              <a:t>な取組みを進めて</a:t>
            </a:r>
            <a:r>
              <a:rPr lang="ja-JP" altLang="en-US" sz="1400" dirty="0" smtClean="0"/>
              <a:t>います。</a:t>
            </a:r>
            <a:endParaRPr lang="en-US" altLang="ja-JP" sz="1400" dirty="0" smtClean="0"/>
          </a:p>
          <a:p>
            <a:pPr marL="180000" indent="-457200"/>
            <a:r>
              <a:rPr lang="ja-JP" altLang="en-US" sz="1400" dirty="0"/>
              <a:t>　</a:t>
            </a:r>
            <a:r>
              <a:rPr lang="ja-JP" altLang="en-US" sz="1400" dirty="0" smtClean="0"/>
              <a:t>　しかしながら、現状では、</a:t>
            </a:r>
            <a:r>
              <a:rPr lang="en-US" altLang="ja-JP" sz="1400" dirty="0" smtClean="0"/>
              <a:t>H26</a:t>
            </a:r>
            <a:r>
              <a:rPr lang="ja-JP" altLang="en-US" sz="1400" dirty="0"/>
              <a:t>年度の全国学力・学習状況調査や全国体力・運動能力、運動習慣等調査において、小・中学校とも全国平均を下回っています</a:t>
            </a:r>
            <a:r>
              <a:rPr lang="ja-JP" altLang="en-US" sz="1400" dirty="0" smtClean="0"/>
              <a:t>。</a:t>
            </a:r>
            <a:endParaRPr lang="en-US" altLang="ja-JP" sz="1400" dirty="0" smtClean="0"/>
          </a:p>
          <a:p>
            <a:pPr marL="180000" indent="-457200"/>
            <a:r>
              <a:rPr lang="ja-JP" altLang="en-US" sz="1400" dirty="0"/>
              <a:t>　</a:t>
            </a:r>
            <a:r>
              <a:rPr lang="ja-JP" altLang="en-US" sz="1400" dirty="0" smtClean="0"/>
              <a:t>　この</a:t>
            </a:r>
            <a:r>
              <a:rPr lang="ja-JP" altLang="en-US" sz="1400" dirty="0"/>
              <a:t>ような現状を改善し、学校・家庭・地域など社会総がかりで、自らの力で社会を生き抜き、自らを律しながら社会を支え、粘り強く果敢にチャレンジできるような子どもを育てていく必要があります。</a:t>
            </a:r>
            <a:endParaRPr lang="en-US" altLang="ja-JP" sz="1400" dirty="0"/>
          </a:p>
          <a:p>
            <a:pPr marL="180000" indent="-457200"/>
            <a:r>
              <a:rPr lang="ja-JP" altLang="en-US" sz="1400" dirty="0"/>
              <a:t>　　</a:t>
            </a:r>
            <a:endParaRPr lang="en-US" altLang="ja-JP" sz="1400" strike="sngStrike" dirty="0"/>
          </a:p>
          <a:p>
            <a:pPr marL="180000" indent="-457200"/>
            <a:r>
              <a:rPr lang="ja-JP" altLang="en-US" sz="1400" dirty="0"/>
              <a:t>○　児童・生徒の確かな学力をはぐくむため、「基礎・基本」の確実な定着と「活用する力」の向上に取り組むとともに、教員の授業力を伸ばすなど学校力の向上を図ります。また、多様な学習と幅広い進路選択を可能にする教育環境の整備により、すべての子どもの学びを支援し、一人ひとりの力を伸ばす教育の充実に努めます。</a:t>
            </a:r>
          </a:p>
          <a:p>
            <a:pPr marL="180000" indent="-457200"/>
            <a:r>
              <a:rPr lang="ja-JP" altLang="en-US" sz="1400" dirty="0"/>
              <a:t>　</a:t>
            </a:r>
            <a:endParaRPr lang="en-US" altLang="ja-JP" sz="1400" dirty="0"/>
          </a:p>
          <a:p>
            <a:pPr marL="180000" indent="-457200"/>
            <a:r>
              <a:rPr lang="ja-JP" altLang="en-US" sz="1400" dirty="0"/>
              <a:t>○　グローバル人材の育成のため</a:t>
            </a:r>
            <a:r>
              <a:rPr lang="ja-JP" altLang="en-US" sz="1400" dirty="0" smtClean="0"/>
              <a:t>小・中学校</a:t>
            </a:r>
            <a:r>
              <a:rPr lang="ja-JP" altLang="en-US" sz="1400" dirty="0"/>
              <a:t>からの英語教育を充実させるとともに、小・中・高一貫したキャリア教育として、地域企業との連携や外部人材の活用等により、児童・生徒が小学校段階から地域の産業等について学習する機会を充実し、子どもの豊かで多様な職業観・勤労観を醸成します。また</a:t>
            </a:r>
            <a:r>
              <a:rPr lang="ja-JP" altLang="en-US" sz="1400" dirty="0" smtClean="0"/>
              <a:t>、学校</a:t>
            </a:r>
            <a:r>
              <a:rPr lang="ja-JP" altLang="en-US" sz="1400" dirty="0"/>
              <a:t>を核として、市町村や市町村教育委員会、地域</a:t>
            </a:r>
            <a:r>
              <a:rPr lang="ja-JP" altLang="en-US" sz="1400" dirty="0" smtClean="0"/>
              <a:t>等</a:t>
            </a:r>
            <a:r>
              <a:rPr lang="ja-JP" altLang="en-US" sz="1400" dirty="0"/>
              <a:t>と</a:t>
            </a:r>
            <a:r>
              <a:rPr lang="ja-JP" altLang="en-US" sz="1400" dirty="0" smtClean="0"/>
              <a:t>連携しながら</a:t>
            </a:r>
            <a:r>
              <a:rPr lang="ja-JP" altLang="en-US" sz="1400" dirty="0"/>
              <a:t>、将来の地域社会・産業等を支える人材を育てます</a:t>
            </a:r>
            <a:r>
              <a:rPr lang="ja-JP" altLang="en-US" sz="1400" dirty="0" smtClean="0"/>
              <a:t>。</a:t>
            </a:r>
            <a:endParaRPr lang="ja-JP" altLang="en-US" sz="1400" dirty="0"/>
          </a:p>
        </p:txBody>
      </p:sp>
      <p:sp>
        <p:nvSpPr>
          <p:cNvPr id="8" name="正方形/長方形 7"/>
          <p:cNvSpPr/>
          <p:nvPr/>
        </p:nvSpPr>
        <p:spPr>
          <a:xfrm>
            <a:off x="378097" y="693276"/>
            <a:ext cx="8460940" cy="1223555"/>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全国学力・学習状況調査における平均正答率：全国水準を上回る（小</a:t>
            </a:r>
            <a:r>
              <a:rPr lang="en-US" altLang="ja-JP" sz="1400" b="1" dirty="0" smtClean="0">
                <a:solidFill>
                  <a:schemeClr val="tx1"/>
                </a:solidFill>
              </a:rPr>
              <a:t>6</a:t>
            </a:r>
            <a:r>
              <a:rPr lang="ja-JP" altLang="en-US" sz="1400" b="1" dirty="0" smtClean="0">
                <a:solidFill>
                  <a:schemeClr val="tx1"/>
                </a:solidFill>
              </a:rPr>
              <a:t>）、全国水準をめざす（中</a:t>
            </a:r>
            <a:r>
              <a:rPr lang="en-US" altLang="ja-JP" sz="1400" b="1" dirty="0" smtClean="0">
                <a:solidFill>
                  <a:schemeClr val="tx1"/>
                </a:solidFill>
              </a:rPr>
              <a:t>3</a:t>
            </a:r>
            <a:r>
              <a:rPr lang="ja-JP" altLang="en-US" sz="1400" b="1" dirty="0" smtClean="0">
                <a:solidFill>
                  <a:schemeClr val="tx1"/>
                </a:solidFill>
              </a:rPr>
              <a:t>）</a:t>
            </a:r>
            <a:endParaRPr lang="en-US" altLang="ja-JP" sz="1400" b="1" dirty="0" smtClean="0">
              <a:solidFill>
                <a:schemeClr val="tx1"/>
              </a:solidFill>
            </a:endParaRPr>
          </a:p>
          <a:p>
            <a:r>
              <a:rPr lang="ja-JP" altLang="en-US" sz="1400" b="1" dirty="0">
                <a:solidFill>
                  <a:schemeClr val="tx1"/>
                </a:solidFill>
              </a:rPr>
              <a:t>○　少年非行防止活動ネットワーク構築市町村：</a:t>
            </a:r>
            <a:r>
              <a:rPr lang="en-US" altLang="ja-JP" sz="1400" b="1" dirty="0">
                <a:solidFill>
                  <a:schemeClr val="tx1"/>
                </a:solidFill>
              </a:rPr>
              <a:t>30</a:t>
            </a:r>
            <a:r>
              <a:rPr lang="ja-JP" altLang="en-US" sz="1400" b="1" dirty="0">
                <a:solidFill>
                  <a:schemeClr val="tx1"/>
                </a:solidFill>
              </a:rPr>
              <a:t>市町（</a:t>
            </a:r>
            <a:r>
              <a:rPr lang="en-US" altLang="ja-JP" sz="1400" b="1" dirty="0">
                <a:solidFill>
                  <a:schemeClr val="tx1"/>
                </a:solidFill>
              </a:rPr>
              <a:t>H26</a:t>
            </a:r>
            <a:r>
              <a:rPr lang="ja-JP" altLang="en-US" sz="1400" b="1" dirty="0">
                <a:solidFill>
                  <a:schemeClr val="tx1"/>
                </a:solidFill>
              </a:rPr>
              <a:t>年度</a:t>
            </a:r>
            <a:r>
              <a:rPr lang="ja-JP" altLang="en-US" sz="1400" b="1" dirty="0" smtClean="0">
                <a:solidFill>
                  <a:schemeClr val="tx1"/>
                </a:solidFill>
              </a:rPr>
              <a:t>末</a:t>
            </a:r>
            <a:r>
              <a:rPr lang="en-US" altLang="ja-JP" sz="1400" b="1" dirty="0">
                <a:solidFill>
                  <a:schemeClr val="tx1"/>
                </a:solidFill>
              </a:rPr>
              <a:t>※ </a:t>
            </a:r>
            <a:r>
              <a:rPr lang="ja-JP" altLang="en-US" sz="1400" b="1" dirty="0" smtClean="0">
                <a:solidFill>
                  <a:schemeClr val="tx1"/>
                </a:solidFill>
              </a:rPr>
              <a:t>）➡</a:t>
            </a:r>
            <a:r>
              <a:rPr lang="ja-JP" altLang="en-US" sz="1400" b="1" dirty="0">
                <a:solidFill>
                  <a:schemeClr val="tx1"/>
                </a:solidFill>
              </a:rPr>
              <a:t>　全市町村での構築</a:t>
            </a:r>
            <a:endParaRPr lang="en-US" altLang="ja-JP" sz="1400" b="1" dirty="0">
              <a:solidFill>
                <a:schemeClr val="tx1"/>
              </a:solidFill>
            </a:endParaRPr>
          </a:p>
          <a:p>
            <a:r>
              <a:rPr lang="ja-JP" altLang="en-US" sz="1400" b="1" dirty="0">
                <a:solidFill>
                  <a:schemeClr val="tx1"/>
                </a:solidFill>
              </a:rPr>
              <a:t>　　　　　　　　　　　　　　　　　　　　　　　　　　　　　　　</a:t>
            </a:r>
            <a:r>
              <a:rPr lang="en-US" altLang="ja-JP" sz="1200" b="1" dirty="0">
                <a:solidFill>
                  <a:schemeClr val="tx1"/>
                </a:solidFill>
              </a:rPr>
              <a:t>※</a:t>
            </a:r>
            <a:r>
              <a:rPr lang="ja-JP" altLang="en-US" sz="1200" b="1" dirty="0" smtClean="0">
                <a:solidFill>
                  <a:schemeClr val="tx1"/>
                </a:solidFill>
              </a:rPr>
              <a:t>大阪市は</a:t>
            </a:r>
            <a:r>
              <a:rPr lang="ja-JP" altLang="en-US" sz="1200" b="1" dirty="0">
                <a:solidFill>
                  <a:schemeClr val="tx1"/>
                </a:solidFill>
              </a:rPr>
              <a:t>、</a:t>
            </a:r>
            <a:r>
              <a:rPr lang="en-US" altLang="ja-JP" sz="1200" b="1" dirty="0">
                <a:solidFill>
                  <a:schemeClr val="tx1"/>
                </a:solidFill>
              </a:rPr>
              <a:t>24</a:t>
            </a:r>
            <a:r>
              <a:rPr lang="ja-JP" altLang="en-US" sz="1200" b="1" dirty="0">
                <a:solidFill>
                  <a:schemeClr val="tx1"/>
                </a:solidFill>
              </a:rPr>
              <a:t>区のうち</a:t>
            </a:r>
            <a:r>
              <a:rPr lang="en-US" altLang="ja-JP" sz="1200" b="1" dirty="0">
                <a:solidFill>
                  <a:schemeClr val="tx1"/>
                </a:solidFill>
              </a:rPr>
              <a:t>6</a:t>
            </a:r>
            <a:r>
              <a:rPr lang="ja-JP" altLang="en-US" sz="1200" b="1" dirty="0" smtClean="0">
                <a:solidFill>
                  <a:schemeClr val="tx1"/>
                </a:solidFill>
              </a:rPr>
              <a:t>区で構築済み　</a:t>
            </a:r>
            <a:endParaRPr lang="en-US" altLang="ja-JP" sz="1200" b="1" dirty="0">
              <a:solidFill>
                <a:schemeClr val="tx1"/>
              </a:solidFill>
            </a:endParaRPr>
          </a:p>
          <a:p>
            <a:r>
              <a:rPr lang="ja-JP" altLang="en-US" sz="1400" dirty="0" smtClean="0">
                <a:solidFill>
                  <a:schemeClr val="tx1"/>
                </a:solidFill>
              </a:rPr>
              <a:t>＜参考指標＞</a:t>
            </a:r>
            <a:r>
              <a:rPr lang="ja-JP" altLang="en-US" sz="1400" dirty="0">
                <a:solidFill>
                  <a:schemeClr val="tx1"/>
                </a:solidFill>
              </a:rPr>
              <a:t>全国体力・運動能力、運動習慣等</a:t>
            </a:r>
            <a:r>
              <a:rPr lang="ja-JP" altLang="en-US" sz="1400" dirty="0" smtClean="0">
                <a:solidFill>
                  <a:schemeClr val="tx1"/>
                </a:solidFill>
              </a:rPr>
              <a:t>調査、刑法犯少年の検挙・補導人数</a:t>
            </a:r>
            <a:endParaRPr lang="ja-JP" altLang="en-US" sz="1400" dirty="0">
              <a:solidFill>
                <a:schemeClr val="tx1"/>
              </a:solidFill>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59255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407252" y="691524"/>
            <a:ext cx="5393820" cy="5262979"/>
          </a:xfrm>
          <a:prstGeom prst="rect">
            <a:avLst/>
          </a:prstGeom>
        </p:spPr>
        <p:txBody>
          <a:bodyPr wrap="square">
            <a:spAutoFit/>
          </a:bodyPr>
          <a:lstStyle/>
          <a:p>
            <a:pPr marL="180000" indent="-457200"/>
            <a:r>
              <a:rPr lang="ja-JP" altLang="en-US" sz="1400" dirty="0"/>
              <a:t>○　地域と連携した体験活動の充実や読書活動の推進により、子どもたちが夢や志をもって粘り強くチャレンジする力や豊かでたくましい人間性などの「生きる力」をはぐくみます。</a:t>
            </a:r>
          </a:p>
          <a:p>
            <a:pPr marL="180000" indent="-457200"/>
            <a:endParaRPr lang="en-US" altLang="ja-JP" sz="1400" dirty="0"/>
          </a:p>
          <a:p>
            <a:pPr marL="180000" indent="-457200"/>
            <a:r>
              <a:rPr lang="ja-JP" altLang="en-US" sz="1400" dirty="0"/>
              <a:t>○　地域の人的資源を活用しながら学校体育活動の活性化を</a:t>
            </a:r>
            <a:r>
              <a:rPr lang="ja-JP" altLang="en-US" sz="1400" dirty="0" smtClean="0"/>
              <a:t>図ります。また、学校</a:t>
            </a:r>
            <a:r>
              <a:rPr lang="ja-JP" altLang="en-US" sz="1400" dirty="0"/>
              <a:t>だけでなく、地域や家庭で運動に親しむ機会を増やすことにより、</a:t>
            </a:r>
            <a:r>
              <a:rPr lang="ja-JP" altLang="en-US" sz="1400" dirty="0" smtClean="0"/>
              <a:t>子ども</a:t>
            </a:r>
            <a:r>
              <a:rPr lang="ja-JP" altLang="en-US" sz="1400" dirty="0"/>
              <a:t>の体力向上に取り組みます。</a:t>
            </a:r>
          </a:p>
          <a:p>
            <a:pPr marL="180000" indent="-457200"/>
            <a:endParaRPr lang="en-US" altLang="ja-JP" sz="1400" dirty="0"/>
          </a:p>
          <a:p>
            <a:pPr marL="180000" indent="-457200"/>
            <a:r>
              <a:rPr lang="ja-JP" altLang="en-US" sz="1400" dirty="0"/>
              <a:t>○　放課後等の子どもたちの体験活動や学習活動等の場づくり、学校の教育活動を支える取組みへの地域人材の参画促進など、学校・家庭・地域が互いに連携・協力しながら、それぞれの教育力を</a:t>
            </a:r>
            <a:r>
              <a:rPr lang="ja-JP" altLang="en-US" sz="1400" dirty="0" smtClean="0"/>
              <a:t>高めます。</a:t>
            </a:r>
            <a:endParaRPr lang="en-US" altLang="ja-JP" sz="1400" dirty="0"/>
          </a:p>
          <a:p>
            <a:pPr marL="180000" indent="-457200"/>
            <a:endParaRPr lang="en-US" altLang="ja-JP" sz="1400" dirty="0"/>
          </a:p>
          <a:p>
            <a:pPr marL="180000" indent="-457200"/>
            <a:r>
              <a:rPr lang="ja-JP" altLang="en-US" sz="1400" dirty="0"/>
              <a:t>○　府民の健康寿命の延伸を図るためには、子ども</a:t>
            </a:r>
            <a:r>
              <a:rPr lang="ja-JP" altLang="en-US" sz="1400" dirty="0" smtClean="0"/>
              <a:t>の頃から</a:t>
            </a:r>
            <a:r>
              <a:rPr lang="ja-JP" altLang="en-US" sz="1400" dirty="0"/>
              <a:t>、将来にわたって健康を維持するために必要な知識を身につけることが重要</a:t>
            </a:r>
            <a:r>
              <a:rPr lang="ja-JP" altLang="en-US" sz="1400" dirty="0" smtClean="0"/>
              <a:t>です。そのため、学校</a:t>
            </a:r>
            <a:r>
              <a:rPr lang="ja-JP" altLang="en-US" sz="1400" dirty="0"/>
              <a:t>や家庭を通じて幼少時からの健康教育を進めます</a:t>
            </a:r>
            <a:r>
              <a:rPr lang="ja-JP" altLang="en-US" sz="1400" dirty="0" smtClean="0"/>
              <a:t>。</a:t>
            </a:r>
            <a:endParaRPr lang="en-US" altLang="ja-JP" sz="1400" dirty="0"/>
          </a:p>
          <a:p>
            <a:pPr marL="180000" indent="-457200"/>
            <a:endParaRPr lang="en-US" altLang="ja-JP" sz="1400" dirty="0"/>
          </a:p>
          <a:p>
            <a:pPr marL="180000" indent="-457200"/>
            <a:r>
              <a:rPr lang="ja-JP" altLang="en-US" sz="1400" dirty="0" smtClean="0"/>
              <a:t>○　大阪</a:t>
            </a:r>
            <a:r>
              <a:rPr lang="ja-JP" altLang="en-US" sz="1400" dirty="0"/>
              <a:t>には「知の拠点」である大学や職業教育機関などが数多く集積して</a:t>
            </a:r>
            <a:r>
              <a:rPr lang="ja-JP" altLang="en-US" sz="1400" dirty="0" smtClean="0"/>
              <a:t>いることから、その</a:t>
            </a:r>
            <a:r>
              <a:rPr lang="ja-JP" altLang="en-US" sz="1400" dirty="0"/>
              <a:t>特性を</a:t>
            </a:r>
            <a:r>
              <a:rPr lang="ja-JP" altLang="en-US" sz="1400" dirty="0" smtClean="0"/>
              <a:t>活かして、</a:t>
            </a:r>
            <a:r>
              <a:rPr lang="ja-JP" altLang="en-US" sz="1400" dirty="0"/>
              <a:t>クリエイティビティを発揮</a:t>
            </a:r>
            <a:r>
              <a:rPr lang="ja-JP" altLang="en-US" sz="1400" dirty="0" smtClean="0"/>
              <a:t>しイノベーション</a:t>
            </a:r>
            <a:r>
              <a:rPr lang="ja-JP" altLang="en-US" sz="1400" dirty="0"/>
              <a:t>に</a:t>
            </a:r>
            <a:r>
              <a:rPr lang="ja-JP" altLang="en-US" sz="1400" dirty="0" smtClean="0"/>
              <a:t>結び付けることができる人材、</a:t>
            </a:r>
            <a:r>
              <a:rPr lang="ja-JP" altLang="en-US" sz="1400" dirty="0"/>
              <a:t>将来を担う起業家精神にあふれる人材、</a:t>
            </a:r>
            <a:r>
              <a:rPr lang="ja-JP" altLang="en-US" sz="1400" dirty="0" smtClean="0"/>
              <a:t>国際的</a:t>
            </a:r>
            <a:r>
              <a:rPr lang="ja-JP" altLang="en-US" sz="1400" dirty="0"/>
              <a:t>視野を持って世界で活躍することができる</a:t>
            </a:r>
            <a:r>
              <a:rPr lang="ja-JP" altLang="en-US" sz="1400" dirty="0" smtClean="0"/>
              <a:t>人材、さらには、現場</a:t>
            </a:r>
            <a:r>
              <a:rPr lang="ja-JP" altLang="en-US" sz="1400" dirty="0"/>
              <a:t>において実業を担う</a:t>
            </a:r>
            <a:r>
              <a:rPr lang="ja-JP" altLang="en-US" sz="1400" dirty="0" smtClean="0"/>
              <a:t>人材など、さまざまな分野で大阪や日本社会をリードするハイエンド人材やプロフェッショナル人材を育成します。また、民間企業等とともにこう</a:t>
            </a:r>
            <a:r>
              <a:rPr lang="ja-JP" altLang="en-US" sz="1400" dirty="0"/>
              <a:t>した人材が活躍する</a:t>
            </a:r>
            <a:r>
              <a:rPr lang="ja-JP" altLang="en-US" sz="1400" dirty="0" smtClean="0"/>
              <a:t>場や機会の創出・提供に努めます。　</a:t>
            </a:r>
            <a:endParaRPr lang="ja-JP" altLang="en-US" sz="14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2455246"/>
              </p:ext>
            </p:extLst>
          </p:nvPr>
        </p:nvGraphicFramePr>
        <p:xfrm>
          <a:off x="5922658" y="1275797"/>
          <a:ext cx="2897814" cy="2717238"/>
        </p:xfrm>
        <a:graphic>
          <a:graphicData uri="http://schemas.openxmlformats.org/presentationml/2006/ole">
            <mc:AlternateContent xmlns:mc="http://schemas.openxmlformats.org/markup-compatibility/2006">
              <mc:Choice xmlns:v="urn:schemas-microsoft-com:vml" Requires="v">
                <p:oleObj spid="_x0000_s3184" name="グラフ" r:id="rId3" imgW="3514630" imgH="3295619" progId="MSGraph.Chart.8">
                  <p:embed/>
                </p:oleObj>
              </mc:Choice>
              <mc:Fallback>
                <p:oleObj name="グラフ" r:id="rId3" imgW="3514630" imgH="3295619"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658" y="1275797"/>
                        <a:ext cx="2897814" cy="271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550064280"/>
              </p:ext>
            </p:extLst>
          </p:nvPr>
        </p:nvGraphicFramePr>
        <p:xfrm>
          <a:off x="5881115" y="4156116"/>
          <a:ext cx="2928924" cy="2702408"/>
        </p:xfrm>
        <a:graphic>
          <a:graphicData uri="http://schemas.openxmlformats.org/presentationml/2006/ole">
            <mc:AlternateContent xmlns:mc="http://schemas.openxmlformats.org/markup-compatibility/2006">
              <mc:Choice xmlns:v="urn:schemas-microsoft-com:vml" Requires="v">
                <p:oleObj spid="_x0000_s3185" name="グラフ" r:id="rId5" imgW="3571858" imgH="3295619" progId="MSGraph.Chart.8">
                  <p:embed/>
                </p:oleObj>
              </mc:Choice>
              <mc:Fallback>
                <p:oleObj name="グラフ" r:id="rId5" imgW="3571858" imgH="3295619" progId="MSGraph.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115" y="4156116"/>
                        <a:ext cx="2928924" cy="2702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cxnSp>
        <p:nvCxnSpPr>
          <p:cNvPr id="12" name="直線コネクタ 11"/>
          <p:cNvCxnSpPr/>
          <p:nvPr/>
        </p:nvCxnSpPr>
        <p:spPr>
          <a:xfrm>
            <a:off x="6361178" y="1770682"/>
            <a:ext cx="234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6300192" y="4628422"/>
            <a:ext cx="237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5789840" y="631885"/>
            <a:ext cx="3390672" cy="461665"/>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全国学力・学習状況調査　校種・教科・区分別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平均正答率（対全国比経年比較）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977439" y="1052736"/>
            <a:ext cx="800219" cy="268689"/>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小学校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796136" y="3933056"/>
            <a:ext cx="800219" cy="276999"/>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403754" y="6590803"/>
            <a:ext cx="2608406" cy="230832"/>
          </a:xfrm>
          <a:prstGeom prst="rect">
            <a:avLst/>
          </a:prstGeom>
          <a:noFill/>
        </p:spPr>
        <p:txBody>
          <a:bodyPr wrap="none" rtlCol="0">
            <a:spAutoFit/>
          </a:bodyPr>
          <a:lstStyle/>
          <a:p>
            <a:r>
              <a:rPr kumimoji="1" lang="ja-JP" altLang="en-US" sz="900" dirty="0" smtClean="0">
                <a:latin typeface="HGSｺﾞｼｯｸM" panose="020B0600000000000000" pitchFamily="50" charset="-128"/>
                <a:ea typeface="HGSｺﾞｼｯｸM" panose="020B0600000000000000" pitchFamily="50" charset="-128"/>
              </a:rPr>
              <a:t>出典：文部科学省「全国学力・学習状況調査」</a:t>
            </a:r>
            <a:endParaRPr kumimoji="1" lang="ja-JP" altLang="en-US" sz="900" dirty="0">
              <a:latin typeface="HGSｺﾞｼｯｸM" panose="020B0600000000000000" pitchFamily="50" charset="-128"/>
              <a:ea typeface="HGSｺﾞｼｯｸM" panose="020B0600000000000000" pitchFamily="50" charset="-128"/>
            </a:endParaRPr>
          </a:p>
        </p:txBody>
      </p:sp>
      <p:sp>
        <p:nvSpPr>
          <p:cNvPr id="19" name="正方形/長方形 1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80971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7290964" y="764704"/>
            <a:ext cx="1925527" cy="646331"/>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年中の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刑法犯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少年の検挙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・補導人員</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noChangeAspect="1"/>
          </p:cNvGraphicFramePr>
          <p:nvPr>
            <p:extLst>
              <p:ext uri="{D42A27DB-BD31-4B8C-83A1-F6EECF244321}">
                <p14:modId xmlns:p14="http://schemas.microsoft.com/office/powerpoint/2010/main" val="290748091"/>
              </p:ext>
            </p:extLst>
          </p:nvPr>
        </p:nvGraphicFramePr>
        <p:xfrm>
          <a:off x="4784085" y="721241"/>
          <a:ext cx="2416046" cy="2397557"/>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251520" y="620688"/>
            <a:ext cx="4608513" cy="267765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（２）子どもをめぐる課題への対応</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大阪府では、少年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の刑法犯検挙・補導者数や児童虐待相談対応件数も全国に比較して厳しい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状況にあります。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また、全国平均より高い失業率など雇用環境が厳しく、収入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万円未満の世帯が約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割を占めるなど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、低所得の世帯割合が高い状況にあり、子どもの貧困が課題となっています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。これらの状況がいわゆる「負の連鎖」として、虐待・暴力行為につながるなど、子どもの成育環境に影響を及ぼしているとの指摘があります。あわせて、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府内小・中学校における不登校児童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生徒数（千人率）が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全国平均を上回るなど、生徒指導上の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課題も抱えて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行政・学校・家庭・地域が一体となった取組みが必要です。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5256000" y="1332000"/>
            <a:ext cx="1707275" cy="0"/>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903128" y="995786"/>
            <a:ext cx="312906" cy="246221"/>
          </a:xfrm>
          <a:prstGeom prst="rect">
            <a:avLst/>
          </a:prstGeom>
          <a:noFill/>
        </p:spPr>
        <p:txBody>
          <a:bodyPr wrap="none" rtlCol="0">
            <a:spAutoFit/>
          </a:bodyPr>
          <a:lstStyle/>
          <a:p>
            <a:r>
              <a:rPr lang="ja-JP" altLang="en-US" sz="1000" dirty="0"/>
              <a:t>％</a:t>
            </a:r>
            <a:endParaRPr kumimoji="1" lang="ja-JP" altLang="en-US" sz="1000" dirty="0"/>
          </a:p>
        </p:txBody>
      </p:sp>
      <p:sp>
        <p:nvSpPr>
          <p:cNvPr id="14" name="テキスト ボックス 13"/>
          <p:cNvSpPr txBox="1"/>
          <p:nvPr/>
        </p:nvSpPr>
        <p:spPr>
          <a:xfrm>
            <a:off x="4978558" y="3049215"/>
            <a:ext cx="2262158" cy="215444"/>
          </a:xfrm>
          <a:prstGeom prst="rect">
            <a:avLst/>
          </a:prstGeom>
          <a:noFill/>
        </p:spPr>
        <p:txBody>
          <a:bodyPr wrap="none" rtlCol="0">
            <a:spAutoFit/>
          </a:bodyPr>
          <a:lstStyle/>
          <a:p>
            <a:r>
              <a:rPr kumimoji="1" lang="ja-JP" altLang="en-US" sz="800" dirty="0" smtClean="0">
                <a:latin typeface="+mn-ea"/>
              </a:rPr>
              <a:t>出典：</a:t>
            </a:r>
            <a:r>
              <a:rPr lang="zh-TW" altLang="en-US" sz="800" dirty="0">
                <a:latin typeface="+mn-ea"/>
              </a:rPr>
              <a:t>平成</a:t>
            </a:r>
            <a:r>
              <a:rPr lang="en-US" altLang="zh-TW" sz="800" dirty="0">
                <a:latin typeface="+mn-ea"/>
              </a:rPr>
              <a:t>24</a:t>
            </a:r>
            <a:r>
              <a:rPr lang="zh-TW" altLang="en-US" sz="800" dirty="0">
                <a:latin typeface="+mn-ea"/>
              </a:rPr>
              <a:t>年就業構造基本調査</a:t>
            </a:r>
            <a:r>
              <a:rPr kumimoji="1" lang="ja-JP" altLang="en-US" sz="800" dirty="0" smtClean="0">
                <a:latin typeface="+mn-ea"/>
              </a:rPr>
              <a:t>（総務省）</a:t>
            </a:r>
            <a:endParaRPr kumimoji="1" lang="ja-JP" altLang="en-US" sz="800" dirty="0">
              <a:latin typeface="+mn-ea"/>
            </a:endParaRPr>
          </a:p>
        </p:txBody>
      </p:sp>
      <p:sp>
        <p:nvSpPr>
          <p:cNvPr id="13" name="正方形/長方形 12"/>
          <p:cNvSpPr/>
          <p:nvPr/>
        </p:nvSpPr>
        <p:spPr>
          <a:xfrm>
            <a:off x="467543" y="3356992"/>
            <a:ext cx="8496945" cy="3754874"/>
          </a:xfrm>
          <a:prstGeom prst="rect">
            <a:avLst/>
          </a:prstGeom>
        </p:spPr>
        <p:txBody>
          <a:bodyPr wrap="square">
            <a:spAutoFit/>
          </a:bodyPr>
          <a:lstStyle/>
          <a:p>
            <a:pPr marL="180000" indent="-457200"/>
            <a:r>
              <a:rPr lang="ja-JP" altLang="en-US" sz="1400" dirty="0" smtClean="0"/>
              <a:t>○</a:t>
            </a:r>
            <a:r>
              <a:rPr lang="ja-JP" altLang="en-US" sz="1400" dirty="0"/>
              <a:t>　不登校</a:t>
            </a:r>
            <a:r>
              <a:rPr lang="ja-JP" altLang="en-US" sz="1400" dirty="0" smtClean="0"/>
              <a:t>やいじめ、暴力</a:t>
            </a:r>
            <a:r>
              <a:rPr lang="ja-JP" altLang="en-US" sz="1400" dirty="0"/>
              <a:t>行為、中途退学などの課題に対し、子どもたちの置かれている状況に応じて、適切に対応し</a:t>
            </a:r>
            <a:r>
              <a:rPr lang="ja-JP" altLang="en-US" sz="1400" dirty="0" smtClean="0"/>
              <a:t>、児童・生徒</a:t>
            </a:r>
            <a:r>
              <a:rPr lang="ja-JP" altLang="en-US" sz="1400" dirty="0"/>
              <a:t>一人ひとりの自立を支える教育</a:t>
            </a:r>
            <a:r>
              <a:rPr lang="ja-JP" altLang="en-US" sz="1400" dirty="0" smtClean="0"/>
              <a:t>を充実</a:t>
            </a:r>
            <a:r>
              <a:rPr lang="ja-JP" altLang="en-US" sz="1400" dirty="0"/>
              <a:t>します</a:t>
            </a:r>
            <a:r>
              <a:rPr lang="ja-JP" altLang="en-US" sz="1400" dirty="0" smtClean="0"/>
              <a:t>。また、少年非行については、関係機関が連携して適切に対応します。</a:t>
            </a:r>
            <a:endParaRPr lang="en-US" altLang="ja-JP" sz="1400" dirty="0"/>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子育ての喜びを実感できるよう家庭の養育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力・教育力を高めるための支援を充実する等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により、児童虐待の発生予防を図ります。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特に、支援を要する家庭には、きめ細やかな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支援を行います。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また、関係機関が連携することで、早期発見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・早期対応を行うなど、社会全体で子どもを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守るための取組みを進めます。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t>子どもの貧困対策については、教育、就労</a:t>
            </a:r>
            <a:r>
              <a:rPr lang="ja-JP" altLang="en-US" sz="1400" dirty="0" smtClean="0"/>
              <a:t>、</a:t>
            </a:r>
            <a:r>
              <a:rPr lang="en-US" altLang="ja-JP" sz="1400" dirty="0" smtClean="0"/>
              <a:t/>
            </a:r>
            <a:br>
              <a:rPr lang="en-US" altLang="ja-JP" sz="1400" dirty="0" smtClean="0"/>
            </a:br>
            <a:r>
              <a:rPr lang="ja-JP" altLang="en-US" sz="1400" dirty="0" smtClean="0"/>
              <a:t>生活</a:t>
            </a:r>
            <a:r>
              <a:rPr lang="ja-JP" altLang="en-US" sz="1400" dirty="0"/>
              <a:t>支援など総合的に取り組みます。</a:t>
            </a:r>
            <a:endParaRPr lang="en-US" altLang="ja-JP" sz="1400" dirty="0"/>
          </a:p>
          <a:p>
            <a:pPr marL="180000" indent="-457200"/>
            <a:r>
              <a:rPr lang="ja-JP" altLang="en-US" sz="1400" dirty="0"/>
              <a:t>　　（⇒</a:t>
            </a:r>
            <a:r>
              <a:rPr lang="en-US" altLang="ja-JP" sz="1400" dirty="0"/>
              <a:t>topic</a:t>
            </a:r>
            <a:r>
              <a:rPr lang="ja-JP" altLang="en-US" sz="1400" dirty="0"/>
              <a:t>③：子どもの貧困対策）</a:t>
            </a:r>
            <a:endParaRPr lang="en-US" altLang="ja-JP" sz="1400" dirty="0"/>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816670" y="768252"/>
            <a:ext cx="2393604"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年収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万円未満の世帯割合</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782" y="4134434"/>
            <a:ext cx="4907706" cy="2472143"/>
          </a:xfrm>
          <a:prstGeom prst="rect">
            <a:avLst/>
          </a:prstGeom>
          <a:noFill/>
          <a:ln w="19050">
            <a:solidFill>
              <a:schemeClr val="accent4">
                <a:lumMod val="50000"/>
              </a:schemeClr>
            </a:solidFill>
          </a:ln>
          <a:effectLst>
            <a:outerShdw blurRad="50800" dist="38100" dir="2700000" algn="tl" rotWithShape="0">
              <a:prstClr val="black">
                <a:alpha val="40000"/>
              </a:prstClr>
            </a:outerShdw>
          </a:effectLst>
        </p:spPr>
      </p:pic>
      <p:sp>
        <p:nvSpPr>
          <p:cNvPr id="17" name="正方形/長方形 16"/>
          <p:cNvSpPr/>
          <p:nvPr/>
        </p:nvSpPr>
        <p:spPr>
          <a:xfrm>
            <a:off x="4932040" y="4095996"/>
            <a:ext cx="338554"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027829" y="6669940"/>
            <a:ext cx="3021460" cy="215444"/>
          </a:xfrm>
          <a:prstGeom prst="rect">
            <a:avLst/>
          </a:prstGeom>
          <a:noFill/>
        </p:spPr>
        <p:txBody>
          <a:bodyPr wrap="square" rtlCol="0">
            <a:spAutoFit/>
          </a:bodyPr>
          <a:lstStyle/>
          <a:p>
            <a:pPr marL="185738" indent="-185738"/>
            <a:r>
              <a:rPr kumimoji="1" lang="ja-JP" altLang="en-US" sz="800" dirty="0" smtClean="0">
                <a:latin typeface="+mn-ea"/>
              </a:rPr>
              <a:t>出典：</a:t>
            </a:r>
            <a:r>
              <a:rPr lang="ja-JP" altLang="en-US" sz="800" dirty="0" smtClean="0">
                <a:latin typeface="+mn-ea"/>
              </a:rPr>
              <a:t>大阪府子ども総合計画</a:t>
            </a:r>
            <a:endParaRPr kumimoji="1" lang="ja-JP" altLang="en-US" sz="800" dirty="0">
              <a:latin typeface="+mn-ea"/>
            </a:endParaRPr>
          </a:p>
        </p:txBody>
      </p:sp>
      <p:graphicFrame>
        <p:nvGraphicFramePr>
          <p:cNvPr id="19" name="グラフ 18"/>
          <p:cNvGraphicFramePr>
            <a:graphicFrameLocks noChangeAspect="1"/>
          </p:cNvGraphicFramePr>
          <p:nvPr>
            <p:extLst>
              <p:ext uri="{D42A27DB-BD31-4B8C-83A1-F6EECF244321}">
                <p14:modId xmlns:p14="http://schemas.microsoft.com/office/powerpoint/2010/main" val="1509300401"/>
              </p:ext>
            </p:extLst>
          </p:nvPr>
        </p:nvGraphicFramePr>
        <p:xfrm>
          <a:off x="7028377" y="785795"/>
          <a:ext cx="2115623" cy="2249271"/>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p:cNvSpPr txBox="1"/>
          <p:nvPr/>
        </p:nvSpPr>
        <p:spPr>
          <a:xfrm>
            <a:off x="7210274" y="3043152"/>
            <a:ext cx="1935145" cy="338554"/>
          </a:xfrm>
          <a:prstGeom prst="rect">
            <a:avLst/>
          </a:prstGeom>
          <a:noFill/>
        </p:spPr>
        <p:txBody>
          <a:bodyPr wrap="none" rtlCol="0">
            <a:spAutoFit/>
          </a:bodyPr>
          <a:lstStyle/>
          <a:p>
            <a:r>
              <a:rPr kumimoji="1" lang="ja-JP" altLang="en-US" sz="800" dirty="0" smtClean="0">
                <a:latin typeface="+mn-ea"/>
              </a:rPr>
              <a:t>出典</a:t>
            </a:r>
            <a:r>
              <a:rPr lang="ja-JP" altLang="en-US" sz="800" dirty="0" smtClean="0">
                <a:latin typeface="+mn-ea"/>
              </a:rPr>
              <a:t>：大阪</a:t>
            </a:r>
            <a:r>
              <a:rPr lang="ja-JP" altLang="en-US" sz="800" dirty="0">
                <a:latin typeface="+mn-ea"/>
              </a:rPr>
              <a:t>の少年非行（平成</a:t>
            </a:r>
            <a:r>
              <a:rPr lang="en-US" altLang="ja-JP" sz="800" dirty="0">
                <a:latin typeface="+mn-ea"/>
              </a:rPr>
              <a:t>26</a:t>
            </a:r>
            <a:r>
              <a:rPr lang="ja-JP" altLang="en-US" sz="800" dirty="0" smtClean="0">
                <a:latin typeface="+mn-ea"/>
              </a:rPr>
              <a:t>年版）</a:t>
            </a:r>
            <a:endParaRPr lang="en-US" altLang="ja-JP" sz="800" dirty="0" smtClean="0">
              <a:latin typeface="+mn-ea"/>
            </a:endParaRPr>
          </a:p>
          <a:p>
            <a:r>
              <a:rPr kumimoji="1" lang="ja-JP" altLang="en-US" sz="800" dirty="0">
                <a:latin typeface="+mn-ea"/>
              </a:rPr>
              <a:t>　</a:t>
            </a:r>
            <a:r>
              <a:rPr kumimoji="1" lang="ja-JP" altLang="en-US" sz="800" dirty="0" smtClean="0">
                <a:latin typeface="+mn-ea"/>
              </a:rPr>
              <a:t>　　（大阪府警察本部）</a:t>
            </a:r>
            <a:endParaRPr kumimoji="1" lang="ja-JP" altLang="en-US" sz="800" dirty="0">
              <a:latin typeface="+mn-ea"/>
            </a:endParaRPr>
          </a:p>
        </p:txBody>
      </p:sp>
      <p:sp>
        <p:nvSpPr>
          <p:cNvPr id="23" name="テキスト ボックス 5"/>
          <p:cNvSpPr txBox="1"/>
          <p:nvPr/>
        </p:nvSpPr>
        <p:spPr>
          <a:xfrm>
            <a:off x="5652120" y="908719"/>
            <a:ext cx="1333930" cy="5023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a:latin typeface="+mn-ea"/>
                <a:ea typeface="+mn-ea"/>
              </a:rPr>
              <a:t>全国平均 </a:t>
            </a:r>
            <a:r>
              <a:rPr kumimoji="0" lang="en-US" altLang="ja-JP" sz="900" b="0" i="0" u="none" strike="noStrike">
                <a:solidFill>
                  <a:schemeClr val="dk1"/>
                </a:solidFill>
                <a:effectLst/>
                <a:latin typeface="+mn-ea"/>
                <a:ea typeface="+mn-ea"/>
              </a:rPr>
              <a:t>36.3</a:t>
            </a:r>
            <a:r>
              <a:rPr kumimoji="0" lang="ja-JP" altLang="en-US" sz="900" b="0" i="0" u="none" strike="noStrike">
                <a:solidFill>
                  <a:schemeClr val="dk1"/>
                </a:solidFill>
                <a:effectLst/>
                <a:latin typeface="+mn-ea"/>
                <a:ea typeface="+mn-ea"/>
              </a:rPr>
              <a:t>％</a:t>
            </a:r>
            <a:endParaRPr kumimoji="1" lang="ja-JP" altLang="en-US" sz="900">
              <a:latin typeface="+mn-ea"/>
              <a:ea typeface="+mn-ea"/>
            </a:endParaRPr>
          </a:p>
        </p:txBody>
      </p:sp>
      <p:cxnSp>
        <p:nvCxnSpPr>
          <p:cNvPr id="24" name="直線矢印コネクタ 23"/>
          <p:cNvCxnSpPr/>
          <p:nvPr/>
        </p:nvCxnSpPr>
        <p:spPr>
          <a:xfrm flipH="1">
            <a:off x="5709190" y="1242007"/>
            <a:ext cx="152140" cy="899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Tree>
    <p:extLst>
      <p:ext uri="{BB962C8B-B14F-4D97-AF65-F5344CB8AC3E}">
        <p14:creationId xmlns:p14="http://schemas.microsoft.com/office/powerpoint/2010/main" val="2523265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659097062"/>
              </p:ext>
            </p:extLst>
          </p:nvPr>
        </p:nvGraphicFramePr>
        <p:xfrm>
          <a:off x="489077" y="1024801"/>
          <a:ext cx="2952750" cy="1647825"/>
        </p:xfrm>
        <a:graphic>
          <a:graphicData uri="http://schemas.openxmlformats.org/presentationml/2006/ole">
            <mc:AlternateContent xmlns:mc="http://schemas.openxmlformats.org/markup-compatibility/2006">
              <mc:Choice xmlns:v="urn:schemas-microsoft-com:vml" Requires="v">
                <p:oleObj spid="_x0000_s4422" name="グラフ" r:id="rId3" imgW="2952883" imgH="1647945" progId="MSGraph.Chart.8">
                  <p:embed/>
                </p:oleObj>
              </mc:Choice>
              <mc:Fallback>
                <p:oleObj name="グラフ" r:id="rId3" imgW="2952883" imgH="1647945" progId="MSGraph.Chart.8">
                  <p:embed/>
                  <p:pic>
                    <p:nvPicPr>
                      <p:cNvPr id="0" name=""/>
                      <p:cNvPicPr>
                        <a:picLocks noChangeAspect="1" noChangeArrowheads="1"/>
                      </p:cNvPicPr>
                      <p:nvPr/>
                    </p:nvPicPr>
                    <p:blipFill>
                      <a:blip r:embed="rId4"/>
                      <a:srcRect/>
                      <a:stretch>
                        <a:fillRect/>
                      </a:stretch>
                    </p:blipFill>
                    <p:spPr bwMode="auto">
                      <a:xfrm>
                        <a:off x="489077" y="1024801"/>
                        <a:ext cx="2952750"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227170090"/>
              </p:ext>
            </p:extLst>
          </p:nvPr>
        </p:nvGraphicFramePr>
        <p:xfrm>
          <a:off x="3707904" y="980728"/>
          <a:ext cx="3114675" cy="1647825"/>
        </p:xfrm>
        <a:graphic>
          <a:graphicData uri="http://schemas.openxmlformats.org/presentationml/2006/ole">
            <mc:AlternateContent xmlns:mc="http://schemas.openxmlformats.org/markup-compatibility/2006">
              <mc:Choice xmlns:v="urn:schemas-microsoft-com:vml" Requires="v">
                <p:oleObj spid="_x0000_s4423" name="グラフ" r:id="rId5" imgW="3114578" imgH="1647945" progId="MSGraph.Chart.8">
                  <p:embed/>
                </p:oleObj>
              </mc:Choice>
              <mc:Fallback>
                <p:oleObj name="グラフ" r:id="rId5" imgW="3114578" imgH="1647945" progId="MSGraph.Chart.8">
                  <p:embed/>
                  <p:pic>
                    <p:nvPicPr>
                      <p:cNvPr id="0" name=""/>
                      <p:cNvPicPr>
                        <a:picLocks noChangeAspect="1" noChangeArrowheads="1"/>
                      </p:cNvPicPr>
                      <p:nvPr/>
                    </p:nvPicPr>
                    <p:blipFill>
                      <a:blip r:embed="rId6"/>
                      <a:srcRect/>
                      <a:stretch>
                        <a:fillRect/>
                      </a:stretch>
                    </p:blipFill>
                    <p:spPr bwMode="auto">
                      <a:xfrm>
                        <a:off x="3707904" y="980728"/>
                        <a:ext cx="3114675"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544715369"/>
              </p:ext>
            </p:extLst>
          </p:nvPr>
        </p:nvGraphicFramePr>
        <p:xfrm>
          <a:off x="467544" y="3005311"/>
          <a:ext cx="2952750" cy="1647825"/>
        </p:xfrm>
        <a:graphic>
          <a:graphicData uri="http://schemas.openxmlformats.org/presentationml/2006/ole">
            <mc:AlternateContent xmlns:mc="http://schemas.openxmlformats.org/markup-compatibility/2006">
              <mc:Choice xmlns:v="urn:schemas-microsoft-com:vml" Requires="v">
                <p:oleObj spid="_x0000_s4424" name="グラフ" r:id="rId7" imgW="2952883" imgH="1647945" progId="MSGraph.Chart.8">
                  <p:embed/>
                </p:oleObj>
              </mc:Choice>
              <mc:Fallback>
                <p:oleObj name="グラフ" r:id="rId7" imgW="2952883" imgH="1647945" progId="MSGraph.Chart.8">
                  <p:embed/>
                  <p:pic>
                    <p:nvPicPr>
                      <p:cNvPr id="0" name=""/>
                      <p:cNvPicPr>
                        <a:picLocks noChangeAspect="1" noChangeArrowheads="1"/>
                      </p:cNvPicPr>
                      <p:nvPr/>
                    </p:nvPicPr>
                    <p:blipFill>
                      <a:blip r:embed="rId8"/>
                      <a:srcRect/>
                      <a:stretch>
                        <a:fillRect/>
                      </a:stretch>
                    </p:blipFill>
                    <p:spPr bwMode="auto">
                      <a:xfrm>
                        <a:off x="467544" y="3005311"/>
                        <a:ext cx="2952750"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502919217"/>
              </p:ext>
            </p:extLst>
          </p:nvPr>
        </p:nvGraphicFramePr>
        <p:xfrm>
          <a:off x="3704431" y="3005311"/>
          <a:ext cx="3171825" cy="1647825"/>
        </p:xfrm>
        <a:graphic>
          <a:graphicData uri="http://schemas.openxmlformats.org/presentationml/2006/ole">
            <mc:AlternateContent xmlns:mc="http://schemas.openxmlformats.org/markup-compatibility/2006">
              <mc:Choice xmlns:v="urn:schemas-microsoft-com:vml" Requires="v">
                <p:oleObj spid="_x0000_s4425" name="グラフ" r:id="rId9" imgW="3171805" imgH="1647945" progId="MSGraph.Chart.8">
                  <p:embed/>
                </p:oleObj>
              </mc:Choice>
              <mc:Fallback>
                <p:oleObj name="グラフ" r:id="rId9" imgW="3171805" imgH="1647945" progId="MSGraph.Chart.8">
                  <p:embed/>
                  <p:pic>
                    <p:nvPicPr>
                      <p:cNvPr id="0" name=""/>
                      <p:cNvPicPr>
                        <a:picLocks noChangeAspect="1" noChangeArrowheads="1"/>
                      </p:cNvPicPr>
                      <p:nvPr/>
                    </p:nvPicPr>
                    <p:blipFill>
                      <a:blip r:embed="rId10"/>
                      <a:srcRect/>
                      <a:stretch>
                        <a:fillRect/>
                      </a:stretch>
                    </p:blipFill>
                    <p:spPr bwMode="auto">
                      <a:xfrm>
                        <a:off x="3704431" y="3005311"/>
                        <a:ext cx="3171825"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正方形/長方形 15"/>
          <p:cNvSpPr/>
          <p:nvPr/>
        </p:nvSpPr>
        <p:spPr>
          <a:xfrm>
            <a:off x="251520" y="703729"/>
            <a:ext cx="8711039"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t>暴力行為の発生件数の</a:t>
            </a:r>
            <a:r>
              <a:rPr lang="ja-JP" altLang="ja-JP" sz="1200" dirty="0" smtClean="0"/>
              <a:t>千人率</a:t>
            </a:r>
            <a:r>
              <a:rPr lang="ja-JP" altLang="en-US" sz="1050" dirty="0" smtClean="0"/>
              <a:t>（</a:t>
            </a:r>
            <a:r>
              <a:rPr lang="ja-JP" altLang="ja-JP" sz="1050" dirty="0"/>
              <a:t>※</a:t>
            </a:r>
            <a:r>
              <a:rPr lang="en-US" altLang="ja-JP" sz="1050" dirty="0"/>
              <a:t>22</a:t>
            </a:r>
            <a:r>
              <a:rPr lang="ja-JP" altLang="ja-JP" sz="1050" dirty="0"/>
              <a:t>年度の全国の数値は東日本大震災の影響により回答不能であった学校等は含まれていない</a:t>
            </a:r>
            <a:r>
              <a:rPr lang="ja-JP" altLang="ja-JP" sz="1050" dirty="0" smtClean="0"/>
              <a:t>。不登校</a:t>
            </a:r>
            <a:r>
              <a:rPr lang="ja-JP" altLang="ja-JP" sz="1050" dirty="0"/>
              <a:t>も</a:t>
            </a:r>
            <a:r>
              <a:rPr lang="ja-JP" altLang="ja-JP" sz="1050" dirty="0" smtClean="0"/>
              <a:t>同様</a:t>
            </a:r>
            <a:r>
              <a:rPr lang="ja-JP" altLang="en-US" sz="1050" dirty="0" smtClean="0"/>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91888" y="2719953"/>
            <a:ext cx="2335896"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t>不登校児童・生徒数の</a:t>
            </a:r>
            <a:r>
              <a:rPr lang="ja-JP" altLang="ja-JP" sz="1200" dirty="0" smtClean="0"/>
              <a:t>千人率</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067944" y="2564904"/>
            <a:ext cx="4572000" cy="215444"/>
          </a:xfrm>
          <a:prstGeom prst="rect">
            <a:avLst/>
          </a:prstGeom>
        </p:spPr>
        <p:txBody>
          <a:bodyPr>
            <a:spAutoFit/>
          </a:bodyPr>
          <a:lstStyle/>
          <a:p>
            <a:r>
              <a:rPr lang="ja-JP" altLang="en-US" sz="800" dirty="0" smtClean="0"/>
              <a:t>出典：</a:t>
            </a:r>
            <a:r>
              <a:rPr lang="ja-JP" altLang="ja-JP" sz="800" dirty="0" smtClean="0"/>
              <a:t>文部科学省「</a:t>
            </a:r>
            <a:r>
              <a:rPr lang="ja-JP" altLang="ja-JP" sz="800" dirty="0"/>
              <a:t>児童生徒の問題行動等生徒指導上の諸問題に関する調査」</a:t>
            </a:r>
          </a:p>
        </p:txBody>
      </p:sp>
      <p:sp>
        <p:nvSpPr>
          <p:cNvPr id="18" name="正方形/長方形 17"/>
          <p:cNvSpPr/>
          <p:nvPr/>
        </p:nvSpPr>
        <p:spPr>
          <a:xfrm>
            <a:off x="4067944" y="4581708"/>
            <a:ext cx="4572000" cy="215444"/>
          </a:xfrm>
          <a:prstGeom prst="rect">
            <a:avLst/>
          </a:prstGeom>
        </p:spPr>
        <p:txBody>
          <a:bodyPr>
            <a:spAutoFit/>
          </a:bodyPr>
          <a:lstStyle/>
          <a:p>
            <a:r>
              <a:rPr lang="ja-JP" altLang="en-US" sz="800" dirty="0" smtClean="0"/>
              <a:t>出典：</a:t>
            </a:r>
            <a:r>
              <a:rPr lang="ja-JP" altLang="ja-JP" sz="800" dirty="0" smtClean="0"/>
              <a:t>文部科学省「</a:t>
            </a:r>
            <a:r>
              <a:rPr lang="ja-JP" altLang="ja-JP" sz="800" dirty="0"/>
              <a:t>児童生徒の問題行動等生徒指導上の諸問題に関する調査」</a:t>
            </a:r>
          </a:p>
        </p:txBody>
      </p:sp>
      <p:sp>
        <p:nvSpPr>
          <p:cNvPr id="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2225555710"/>
              </p:ext>
            </p:extLst>
          </p:nvPr>
        </p:nvGraphicFramePr>
        <p:xfrm>
          <a:off x="467544" y="5000445"/>
          <a:ext cx="2952750" cy="1647825"/>
        </p:xfrm>
        <a:graphic>
          <a:graphicData uri="http://schemas.openxmlformats.org/presentationml/2006/ole">
            <mc:AlternateContent xmlns:mc="http://schemas.openxmlformats.org/markup-compatibility/2006">
              <mc:Choice xmlns:v="urn:schemas-microsoft-com:vml" Requires="v">
                <p:oleObj spid="_x0000_s4426" name="グラフ" r:id="rId11" imgW="2952883" imgH="1647945" progId="MSGraph.Chart.8">
                  <p:embed/>
                </p:oleObj>
              </mc:Choice>
              <mc:Fallback>
                <p:oleObj name="グラフ" r:id="rId11" imgW="2952883" imgH="1647945" progId="MSGraph.Chart.8">
                  <p:embed/>
                  <p:pic>
                    <p:nvPicPr>
                      <p:cNvPr id="0" name=""/>
                      <p:cNvPicPr>
                        <a:picLocks noChangeAspect="1" noChangeArrowheads="1"/>
                      </p:cNvPicPr>
                      <p:nvPr/>
                    </p:nvPicPr>
                    <p:blipFill>
                      <a:blip r:embed="rId12"/>
                      <a:srcRect/>
                      <a:stretch>
                        <a:fillRect/>
                      </a:stretch>
                    </p:blipFill>
                    <p:spPr bwMode="auto">
                      <a:xfrm>
                        <a:off x="467544" y="5000445"/>
                        <a:ext cx="2952750"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527717839"/>
              </p:ext>
            </p:extLst>
          </p:nvPr>
        </p:nvGraphicFramePr>
        <p:xfrm>
          <a:off x="3779912" y="5033091"/>
          <a:ext cx="3133725" cy="1647825"/>
        </p:xfrm>
        <a:graphic>
          <a:graphicData uri="http://schemas.openxmlformats.org/presentationml/2006/ole">
            <mc:AlternateContent xmlns:mc="http://schemas.openxmlformats.org/markup-compatibility/2006">
              <mc:Choice xmlns:v="urn:schemas-microsoft-com:vml" Requires="v">
                <p:oleObj spid="_x0000_s4427" name="グラフ" r:id="rId13" imgW="3133744" imgH="1647945" progId="MSGraph.Chart.8">
                  <p:embed/>
                </p:oleObj>
              </mc:Choice>
              <mc:Fallback>
                <p:oleObj name="グラフ" r:id="rId13" imgW="3133744" imgH="1647945" progId="MSGraph.Chart.8">
                  <p:embed/>
                  <p:pic>
                    <p:nvPicPr>
                      <p:cNvPr id="0" name=""/>
                      <p:cNvPicPr>
                        <a:picLocks noChangeAspect="1" noChangeArrowheads="1"/>
                      </p:cNvPicPr>
                      <p:nvPr/>
                    </p:nvPicPr>
                    <p:blipFill>
                      <a:blip r:embed="rId14"/>
                      <a:srcRect/>
                      <a:stretch>
                        <a:fillRect/>
                      </a:stretch>
                    </p:blipFill>
                    <p:spPr bwMode="auto">
                      <a:xfrm>
                        <a:off x="3779912" y="5033091"/>
                        <a:ext cx="3133725"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正方形/長方形 23"/>
          <p:cNvSpPr/>
          <p:nvPr/>
        </p:nvSpPr>
        <p:spPr>
          <a:xfrm>
            <a:off x="323528" y="4736177"/>
            <a:ext cx="1388522"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t>いじめの解消率</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13"/>
          <p:cNvSpPr txBox="1">
            <a:spLocks noChangeArrowheads="1"/>
          </p:cNvSpPr>
          <p:nvPr/>
        </p:nvSpPr>
        <p:spPr bwMode="auto">
          <a:xfrm>
            <a:off x="3059832" y="6496050"/>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Text Box 13"/>
          <p:cNvSpPr txBox="1">
            <a:spLocks noChangeArrowheads="1"/>
          </p:cNvSpPr>
          <p:nvPr/>
        </p:nvSpPr>
        <p:spPr bwMode="auto">
          <a:xfrm>
            <a:off x="3106118" y="4509120"/>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Text Box 13"/>
          <p:cNvSpPr txBox="1">
            <a:spLocks noChangeArrowheads="1"/>
          </p:cNvSpPr>
          <p:nvPr/>
        </p:nvSpPr>
        <p:spPr bwMode="auto">
          <a:xfrm>
            <a:off x="3059832" y="2455937"/>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Text Box 13"/>
          <p:cNvSpPr txBox="1">
            <a:spLocks noChangeArrowheads="1"/>
          </p:cNvSpPr>
          <p:nvPr/>
        </p:nvSpPr>
        <p:spPr bwMode="auto">
          <a:xfrm>
            <a:off x="6562502" y="6525344"/>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Text Box 13"/>
          <p:cNvSpPr txBox="1">
            <a:spLocks noChangeArrowheads="1"/>
          </p:cNvSpPr>
          <p:nvPr/>
        </p:nvSpPr>
        <p:spPr bwMode="auto">
          <a:xfrm>
            <a:off x="6562502" y="4509120"/>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Text Box 13"/>
          <p:cNvSpPr txBox="1">
            <a:spLocks noChangeArrowheads="1"/>
          </p:cNvSpPr>
          <p:nvPr/>
        </p:nvSpPr>
        <p:spPr bwMode="auto">
          <a:xfrm>
            <a:off x="6562502" y="2455937"/>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年度</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正方形/長方形 30"/>
          <p:cNvSpPr/>
          <p:nvPr/>
        </p:nvSpPr>
        <p:spPr>
          <a:xfrm>
            <a:off x="4067944" y="6597352"/>
            <a:ext cx="4572000" cy="215444"/>
          </a:xfrm>
          <a:prstGeom prst="rect">
            <a:avLst/>
          </a:prstGeom>
        </p:spPr>
        <p:txBody>
          <a:bodyPr>
            <a:spAutoFit/>
          </a:bodyPr>
          <a:lstStyle/>
          <a:p>
            <a:r>
              <a:rPr lang="ja-JP" altLang="en-US" sz="800" dirty="0" smtClean="0"/>
              <a:t>出典：</a:t>
            </a:r>
            <a:r>
              <a:rPr lang="ja-JP" altLang="ja-JP" sz="800" dirty="0" smtClean="0"/>
              <a:t>文部科学省「</a:t>
            </a:r>
            <a:r>
              <a:rPr lang="ja-JP" altLang="ja-JP" sz="800" dirty="0"/>
              <a:t>児童生徒の問題行動等生徒指導上の諸問題に関する調査」</a:t>
            </a:r>
          </a:p>
        </p:txBody>
      </p:sp>
      <p:sp>
        <p:nvSpPr>
          <p:cNvPr id="32" name="Text Box 13"/>
          <p:cNvSpPr txBox="1">
            <a:spLocks noChangeArrowheads="1"/>
          </p:cNvSpPr>
          <p:nvPr/>
        </p:nvSpPr>
        <p:spPr bwMode="auto">
          <a:xfrm>
            <a:off x="579605" y="1071215"/>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smtClean="0">
                <a:latin typeface="Century" pitchFamily="18" charset="0"/>
                <a:ea typeface="ＭＳ 明朝" pitchFamily="17" charset="-128"/>
                <a:cs typeface="ＭＳ Ｐゴシック" pitchFamily="50" charset="-128"/>
              </a:rPr>
              <a:t>件</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Text Box 13"/>
          <p:cNvSpPr txBox="1">
            <a:spLocks noChangeArrowheads="1"/>
          </p:cNvSpPr>
          <p:nvPr/>
        </p:nvSpPr>
        <p:spPr bwMode="auto">
          <a:xfrm>
            <a:off x="3682182" y="997629"/>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smtClean="0">
                <a:latin typeface="Century" pitchFamily="18" charset="0"/>
                <a:ea typeface="ＭＳ 明朝" pitchFamily="17" charset="-128"/>
                <a:cs typeface="ＭＳ Ｐゴシック" pitchFamily="50" charset="-128"/>
              </a:rPr>
              <a:t>件</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Text Box 13"/>
          <p:cNvSpPr txBox="1">
            <a:spLocks noChangeArrowheads="1"/>
          </p:cNvSpPr>
          <p:nvPr/>
        </p:nvSpPr>
        <p:spPr bwMode="auto">
          <a:xfrm>
            <a:off x="551897" y="2997673"/>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a:latin typeface="Century" pitchFamily="18" charset="0"/>
                <a:ea typeface="ＭＳ 明朝" pitchFamily="17" charset="-128"/>
                <a:cs typeface="ＭＳ Ｐゴシック" pitchFamily="50" charset="-128"/>
              </a:rPr>
              <a:t>人</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Text Box 13"/>
          <p:cNvSpPr txBox="1">
            <a:spLocks noChangeArrowheads="1"/>
          </p:cNvSpPr>
          <p:nvPr/>
        </p:nvSpPr>
        <p:spPr bwMode="auto">
          <a:xfrm>
            <a:off x="3682182" y="2997673"/>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a:latin typeface="Century" pitchFamily="18" charset="0"/>
                <a:ea typeface="ＭＳ 明朝" pitchFamily="17" charset="-128"/>
                <a:cs typeface="ＭＳ Ｐゴシック" pitchFamily="50" charset="-128"/>
              </a:rPr>
              <a:t>人</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6" name="Text Box 13"/>
          <p:cNvSpPr txBox="1">
            <a:spLocks noChangeArrowheads="1"/>
          </p:cNvSpPr>
          <p:nvPr/>
        </p:nvSpPr>
        <p:spPr bwMode="auto">
          <a:xfrm>
            <a:off x="386724" y="5019793"/>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smtClean="0">
                <a:latin typeface="Century" pitchFamily="18" charset="0"/>
                <a:ea typeface="ＭＳ 明朝" pitchFamily="17"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Text Box 13"/>
          <p:cNvSpPr txBox="1">
            <a:spLocks noChangeArrowheads="1"/>
          </p:cNvSpPr>
          <p:nvPr/>
        </p:nvSpPr>
        <p:spPr bwMode="auto">
          <a:xfrm>
            <a:off x="3812117" y="5019793"/>
            <a:ext cx="3857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r>
              <a:rPr lang="ja-JP" altLang="en-US" sz="600" dirty="0" smtClean="0">
                <a:latin typeface="Century" pitchFamily="18" charset="0"/>
                <a:ea typeface="ＭＳ 明朝" pitchFamily="17"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 name="正方形/長方形 3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39" name="正方形/長方形 3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96775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92291" y="648000"/>
            <a:ext cx="8926051" cy="612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③　子どもの貧困対策</a:t>
            </a:r>
            <a:endParaRPr lang="en-US" altLang="ja-JP" sz="1400" b="1"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endParaRPr lang="en-US" altLang="ja-JP" sz="1400" dirty="0" smtClean="0">
              <a:solidFill>
                <a:schemeClr val="tx1"/>
              </a:solidFill>
            </a:endParaRPr>
          </a:p>
        </p:txBody>
      </p:sp>
      <p:cxnSp>
        <p:nvCxnSpPr>
          <p:cNvPr id="3" name="直線コネクタ 2"/>
          <p:cNvCxnSpPr/>
          <p:nvPr/>
        </p:nvCxnSpPr>
        <p:spPr>
          <a:xfrm>
            <a:off x="170993" y="4912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467544" y="908720"/>
            <a:ext cx="8488424" cy="936104"/>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mn-ea"/>
              </a:rPr>
              <a:t>　</a:t>
            </a:r>
            <a:r>
              <a:rPr lang="ja-JP" altLang="en-US" sz="1200" dirty="0" smtClean="0">
                <a:solidFill>
                  <a:schemeClr val="tx1"/>
                </a:solidFill>
                <a:latin typeface="+mn-ea"/>
              </a:rPr>
              <a:t>大阪府</a:t>
            </a:r>
            <a:r>
              <a:rPr lang="ja-JP" altLang="en-US" sz="1200" dirty="0">
                <a:solidFill>
                  <a:schemeClr val="tx1"/>
                </a:solidFill>
                <a:latin typeface="+mn-ea"/>
              </a:rPr>
              <a:t>に</a:t>
            </a:r>
            <a:r>
              <a:rPr lang="ja-JP" altLang="en-US" sz="1200" dirty="0" smtClean="0">
                <a:solidFill>
                  <a:schemeClr val="tx1"/>
                </a:solidFill>
                <a:latin typeface="+mn-ea"/>
              </a:rPr>
              <a:t>おいては、</a:t>
            </a:r>
            <a:r>
              <a:rPr lang="ja-JP" altLang="en-US" sz="1200" dirty="0">
                <a:solidFill>
                  <a:schemeClr val="tx1"/>
                </a:solidFill>
                <a:latin typeface="+mn-ea"/>
              </a:rPr>
              <a:t>経済</a:t>
            </a:r>
            <a:r>
              <a:rPr lang="ja-JP" altLang="en-US" sz="1200" dirty="0" smtClean="0">
                <a:solidFill>
                  <a:schemeClr val="tx1"/>
                </a:solidFill>
                <a:latin typeface="+mn-ea"/>
              </a:rPr>
              <a:t>環境が冷え込み、非正規雇用が全国平均より高い状況にあります。この</a:t>
            </a:r>
            <a:r>
              <a:rPr lang="ja-JP" altLang="en-US" sz="1200" dirty="0">
                <a:solidFill>
                  <a:schemeClr val="tx1"/>
                </a:solidFill>
                <a:latin typeface="+mn-ea"/>
              </a:rPr>
              <a:t>よう</a:t>
            </a:r>
            <a:r>
              <a:rPr lang="ja-JP" altLang="en-US" sz="1200" dirty="0" smtClean="0">
                <a:solidFill>
                  <a:schemeClr val="tx1"/>
                </a:solidFill>
                <a:latin typeface="+mn-ea"/>
              </a:rPr>
              <a:t>ななか、大阪府</a:t>
            </a:r>
            <a:r>
              <a:rPr lang="ja-JP" altLang="en-US" sz="1200" dirty="0">
                <a:solidFill>
                  <a:schemeClr val="tx1"/>
                </a:solidFill>
                <a:latin typeface="+mn-ea"/>
              </a:rPr>
              <a:t>は他の都道府県と比較して、就学援助率や生活保護率が高く、また、高校中途退学や不登校等様々な問題が顕在化しています</a:t>
            </a:r>
            <a:r>
              <a:rPr lang="ja-JP" altLang="en-US" sz="1200" dirty="0" smtClean="0">
                <a:solidFill>
                  <a:schemeClr val="tx1"/>
                </a:solidFill>
                <a:latin typeface="+mn-ea"/>
              </a:rPr>
              <a:t>。そのため、大阪府の実態に応じた子どもの貧困対策が必要です。</a:t>
            </a:r>
            <a:endParaRPr lang="en-US" altLang="ja-JP" sz="1200" dirty="0" smtClean="0">
              <a:solidFill>
                <a:schemeClr val="tx1"/>
              </a:solidFill>
              <a:latin typeface="+mn-ea"/>
            </a:endParaRPr>
          </a:p>
          <a:p>
            <a:r>
              <a:rPr lang="ja-JP" altLang="en-US" sz="1200" dirty="0">
                <a:solidFill>
                  <a:schemeClr val="tx1"/>
                </a:solidFill>
                <a:latin typeface="+mn-ea"/>
              </a:rPr>
              <a:t>＜参考</a:t>
            </a:r>
            <a:r>
              <a:rPr lang="ja-JP" altLang="en-US" sz="1200" dirty="0" smtClean="0">
                <a:solidFill>
                  <a:schemeClr val="tx1"/>
                </a:solidFill>
                <a:latin typeface="+mn-ea"/>
              </a:rPr>
              <a:t>＞非正規</a:t>
            </a:r>
            <a:r>
              <a:rPr lang="ja-JP" altLang="en-US" sz="1200" dirty="0">
                <a:solidFill>
                  <a:schemeClr val="tx1"/>
                </a:solidFill>
                <a:latin typeface="+mn-ea"/>
              </a:rPr>
              <a:t>労働者の割合（</a:t>
            </a:r>
            <a:r>
              <a:rPr lang="en-US" altLang="ja-JP" sz="1200" dirty="0">
                <a:solidFill>
                  <a:schemeClr val="tx1"/>
                </a:solidFill>
                <a:latin typeface="+mn-ea"/>
              </a:rPr>
              <a:t>H23</a:t>
            </a:r>
            <a:r>
              <a:rPr lang="ja-JP" altLang="en-US" sz="1200" dirty="0" smtClean="0">
                <a:solidFill>
                  <a:schemeClr val="tx1"/>
                </a:solidFill>
                <a:latin typeface="+mn-ea"/>
              </a:rPr>
              <a:t>）大阪府</a:t>
            </a:r>
            <a:r>
              <a:rPr lang="en-US" altLang="ja-JP" sz="1200" dirty="0">
                <a:solidFill>
                  <a:schemeClr val="tx1"/>
                </a:solidFill>
                <a:latin typeface="+mn-ea"/>
              </a:rPr>
              <a:t>42.9</a:t>
            </a:r>
            <a:r>
              <a:rPr lang="ja-JP" altLang="en-US" sz="1200" dirty="0">
                <a:solidFill>
                  <a:schemeClr val="tx1"/>
                </a:solidFill>
                <a:latin typeface="+mn-ea"/>
              </a:rPr>
              <a:t>％　全国</a:t>
            </a:r>
            <a:r>
              <a:rPr lang="en-US" altLang="ja-JP" sz="1200" dirty="0">
                <a:solidFill>
                  <a:schemeClr val="tx1"/>
                </a:solidFill>
                <a:latin typeface="+mn-ea"/>
              </a:rPr>
              <a:t>34.8</a:t>
            </a:r>
            <a:r>
              <a:rPr lang="ja-JP" altLang="en-US" sz="1200" dirty="0" smtClean="0">
                <a:solidFill>
                  <a:schemeClr val="tx1"/>
                </a:solidFill>
                <a:latin typeface="+mn-ea"/>
              </a:rPr>
              <a:t>％　／　就学</a:t>
            </a:r>
            <a:r>
              <a:rPr lang="ja-JP" altLang="en-US" sz="1200" dirty="0">
                <a:solidFill>
                  <a:schemeClr val="tx1"/>
                </a:solidFill>
                <a:latin typeface="+mn-ea"/>
              </a:rPr>
              <a:t>援助率（</a:t>
            </a:r>
            <a:r>
              <a:rPr lang="en-US" altLang="ja-JP" sz="1200" dirty="0">
                <a:solidFill>
                  <a:schemeClr val="tx1"/>
                </a:solidFill>
                <a:latin typeface="+mn-ea"/>
              </a:rPr>
              <a:t>H24</a:t>
            </a:r>
            <a:r>
              <a:rPr lang="ja-JP" altLang="en-US" sz="1200" dirty="0" smtClean="0">
                <a:solidFill>
                  <a:schemeClr val="tx1"/>
                </a:solidFill>
                <a:latin typeface="+mn-ea"/>
              </a:rPr>
              <a:t>）　大阪府</a:t>
            </a:r>
            <a:r>
              <a:rPr lang="en-US" altLang="ja-JP" sz="1200" dirty="0" smtClean="0">
                <a:solidFill>
                  <a:schemeClr val="tx1"/>
                </a:solidFill>
                <a:latin typeface="+mn-ea"/>
              </a:rPr>
              <a:t>26.7</a:t>
            </a:r>
            <a:r>
              <a:rPr lang="ja-JP" altLang="en-US" sz="1200" dirty="0" smtClean="0">
                <a:solidFill>
                  <a:schemeClr val="tx1"/>
                </a:solidFill>
                <a:latin typeface="+mn-ea"/>
              </a:rPr>
              <a:t>％</a:t>
            </a:r>
            <a:r>
              <a:rPr lang="ja-JP" altLang="en-US" sz="1200" dirty="0">
                <a:solidFill>
                  <a:schemeClr val="tx1"/>
                </a:solidFill>
                <a:latin typeface="+mn-ea"/>
              </a:rPr>
              <a:t>　全国</a:t>
            </a:r>
            <a:r>
              <a:rPr lang="en-US" altLang="ja-JP" sz="1200" dirty="0">
                <a:solidFill>
                  <a:schemeClr val="tx1"/>
                </a:solidFill>
                <a:latin typeface="+mn-ea"/>
              </a:rPr>
              <a:t>15.6</a:t>
            </a:r>
            <a:r>
              <a:rPr lang="ja-JP" altLang="en-US" sz="1200" dirty="0" smtClean="0">
                <a:solidFill>
                  <a:schemeClr val="tx1"/>
                </a:solidFill>
                <a:latin typeface="+mn-ea"/>
              </a:rPr>
              <a:t>％　</a:t>
            </a:r>
            <a:endParaRPr lang="en-US" altLang="ja-JP" sz="12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　　　　　生活保護率（</a:t>
            </a:r>
            <a:r>
              <a:rPr lang="en-US" altLang="ja-JP" sz="1200" dirty="0" smtClean="0">
                <a:solidFill>
                  <a:schemeClr val="tx1"/>
                </a:solidFill>
                <a:latin typeface="+mn-ea"/>
              </a:rPr>
              <a:t>H24</a:t>
            </a:r>
            <a:r>
              <a:rPr lang="ja-JP" altLang="en-US" sz="1200" dirty="0" smtClean="0">
                <a:solidFill>
                  <a:schemeClr val="tx1"/>
                </a:solidFill>
                <a:latin typeface="+mn-ea"/>
              </a:rPr>
              <a:t>）大阪府</a:t>
            </a:r>
            <a:r>
              <a:rPr lang="en-US" altLang="ja-JP" sz="1200" dirty="0" smtClean="0">
                <a:solidFill>
                  <a:schemeClr val="tx1"/>
                </a:solidFill>
                <a:latin typeface="+mn-ea"/>
              </a:rPr>
              <a:t>34.2‰</a:t>
            </a:r>
            <a:r>
              <a:rPr lang="ja-JP" altLang="en-US" sz="1200" dirty="0" smtClean="0">
                <a:solidFill>
                  <a:schemeClr val="tx1"/>
                </a:solidFill>
                <a:latin typeface="+mn-ea"/>
              </a:rPr>
              <a:t>　全国</a:t>
            </a:r>
            <a:r>
              <a:rPr lang="en-US" altLang="ja-JP" sz="1200" dirty="0" smtClean="0">
                <a:solidFill>
                  <a:schemeClr val="tx1"/>
                </a:solidFill>
                <a:latin typeface="+mn-ea"/>
              </a:rPr>
              <a:t>16.7‰</a:t>
            </a:r>
            <a:r>
              <a:rPr lang="ja-JP" altLang="en-US" sz="1200" dirty="0" smtClean="0">
                <a:solidFill>
                  <a:schemeClr val="tx1"/>
                </a:solidFill>
                <a:latin typeface="+mn-ea"/>
              </a:rPr>
              <a:t>（千人率）</a:t>
            </a:r>
            <a:endParaRPr lang="en-US" altLang="ja-JP" sz="1200" dirty="0">
              <a:solidFill>
                <a:schemeClr val="tx1"/>
              </a:solidFill>
              <a:latin typeface="+mn-ea"/>
            </a:endParaRPr>
          </a:p>
        </p:txBody>
      </p:sp>
      <p:sp>
        <p:nvSpPr>
          <p:cNvPr id="6" name="正方形/長方形 5"/>
          <p:cNvSpPr/>
          <p:nvPr/>
        </p:nvSpPr>
        <p:spPr>
          <a:xfrm>
            <a:off x="181749" y="2034578"/>
            <a:ext cx="8774220" cy="553998"/>
          </a:xfrm>
          <a:prstGeom prst="rect">
            <a:avLst/>
          </a:prstGeom>
          <a:ln w="6350"/>
        </p:spPr>
        <p:style>
          <a:lnRef idx="2">
            <a:schemeClr val="accent6"/>
          </a:lnRef>
          <a:fillRef idx="1">
            <a:schemeClr val="lt1"/>
          </a:fillRef>
          <a:effectRef idx="0">
            <a:schemeClr val="accent6"/>
          </a:effectRef>
          <a:fontRef idx="minor">
            <a:schemeClr val="dk1"/>
          </a:fontRef>
        </p:style>
        <p:txBody>
          <a:bodyPr wrap="square">
            <a:spAutoFit/>
          </a:bodyPr>
          <a:lstStyle/>
          <a:p>
            <a:r>
              <a:rPr lang="ja-JP" altLang="en-US" dirty="0" smtClean="0">
                <a:solidFill>
                  <a:schemeClr val="tx1"/>
                </a:solidFill>
              </a:rPr>
              <a:t>　</a:t>
            </a:r>
            <a:r>
              <a:rPr lang="ja-JP" altLang="en-US" sz="1200" dirty="0" smtClean="0">
                <a:solidFill>
                  <a:schemeClr val="tx1"/>
                </a:solidFill>
                <a:latin typeface="+mn-ea"/>
              </a:rPr>
              <a:t>大阪府では、平成</a:t>
            </a:r>
            <a:r>
              <a:rPr lang="en-US" altLang="ja-JP" sz="1200" dirty="0" smtClean="0">
                <a:solidFill>
                  <a:schemeClr val="tx1"/>
                </a:solidFill>
                <a:latin typeface="+mn-ea"/>
              </a:rPr>
              <a:t>27</a:t>
            </a:r>
            <a:r>
              <a:rPr lang="ja-JP" altLang="en-US" sz="1200" dirty="0" smtClean="0">
                <a:solidFill>
                  <a:schemeClr val="tx1"/>
                </a:solidFill>
                <a:latin typeface="+mn-ea"/>
              </a:rPr>
              <a:t>年３月に子どもの貧困対策の推進に関する法律に基づく都道府県計画を</a:t>
            </a:r>
            <a:r>
              <a:rPr lang="ja-JP" altLang="ja-JP" sz="1200" dirty="0" smtClean="0">
                <a:solidFill>
                  <a:schemeClr val="tx1"/>
                </a:solidFill>
              </a:rPr>
              <a:t>「</a:t>
            </a:r>
            <a:r>
              <a:rPr lang="ja-JP" altLang="ja-JP" sz="1200" dirty="0">
                <a:solidFill>
                  <a:schemeClr val="tx1"/>
                </a:solidFill>
              </a:rPr>
              <a:t>子ども総合計画」に</a:t>
            </a:r>
            <a:r>
              <a:rPr lang="ja-JP" altLang="ja-JP" sz="1200" dirty="0" smtClean="0">
                <a:solidFill>
                  <a:schemeClr val="tx1"/>
                </a:solidFill>
              </a:rPr>
              <a:t>包含</a:t>
            </a:r>
            <a:r>
              <a:rPr lang="ja-JP" altLang="en-US" sz="1200" dirty="0" smtClean="0">
                <a:solidFill>
                  <a:schemeClr val="tx1"/>
                </a:solidFill>
              </a:rPr>
              <a:t>し、策定しました。本計画により、</a:t>
            </a:r>
            <a:r>
              <a:rPr lang="ja-JP" altLang="en-US" sz="1200" dirty="0" smtClean="0">
                <a:solidFill>
                  <a:schemeClr val="tx1"/>
                </a:solidFill>
                <a:latin typeface="+mn-ea"/>
              </a:rPr>
              <a:t>家庭</a:t>
            </a:r>
            <a:r>
              <a:rPr lang="ja-JP" altLang="en-US" sz="1200" dirty="0">
                <a:solidFill>
                  <a:schemeClr val="tx1"/>
                </a:solidFill>
                <a:latin typeface="+mn-ea"/>
              </a:rPr>
              <a:t>の経済状況にかかわらず、子どもが積極的に自分の生き方</a:t>
            </a:r>
            <a:r>
              <a:rPr lang="ja-JP" altLang="en-US" sz="1200" dirty="0" smtClean="0">
                <a:solidFill>
                  <a:schemeClr val="tx1"/>
                </a:solidFill>
                <a:latin typeface="+mn-ea"/>
              </a:rPr>
              <a:t>を選択</a:t>
            </a:r>
            <a:r>
              <a:rPr lang="ja-JP" altLang="en-US" sz="1200" dirty="0">
                <a:solidFill>
                  <a:schemeClr val="tx1"/>
                </a:solidFill>
                <a:latin typeface="+mn-ea"/>
              </a:rPr>
              <a:t>し、自立できるように取り組みます。</a:t>
            </a:r>
            <a:endParaRPr lang="en-US" altLang="ja-JP" sz="1200" dirty="0">
              <a:solidFill>
                <a:schemeClr val="tx1"/>
              </a:solidFill>
              <a:latin typeface="+mn-ea"/>
            </a:endParaRPr>
          </a:p>
        </p:txBody>
      </p:sp>
      <p:sp>
        <p:nvSpPr>
          <p:cNvPr id="8" name="角丸四角形 7"/>
          <p:cNvSpPr/>
          <p:nvPr/>
        </p:nvSpPr>
        <p:spPr>
          <a:xfrm>
            <a:off x="170993" y="2692359"/>
            <a:ext cx="8768648" cy="2451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子どもに視点を置いた切れ</a:t>
            </a:r>
            <a:r>
              <a:rPr lang="ja-JP" altLang="en-US" sz="1400" dirty="0">
                <a:solidFill>
                  <a:schemeClr val="tx1"/>
                </a:solidFill>
              </a:rPr>
              <a:t>目</a:t>
            </a:r>
            <a:r>
              <a:rPr lang="ja-JP" altLang="en-US" sz="1400" dirty="0" smtClean="0">
                <a:solidFill>
                  <a:schemeClr val="tx1"/>
                </a:solidFill>
              </a:rPr>
              <a:t>のない支援</a:t>
            </a:r>
            <a:endParaRPr kumimoji="1" lang="ja-JP" altLang="en-US" sz="1400" dirty="0">
              <a:solidFill>
                <a:schemeClr val="tx1"/>
              </a:solidFill>
            </a:endParaRPr>
          </a:p>
        </p:txBody>
      </p:sp>
      <p:sp>
        <p:nvSpPr>
          <p:cNvPr id="21" name="角丸四角形 20"/>
          <p:cNvSpPr/>
          <p:nvPr/>
        </p:nvSpPr>
        <p:spPr>
          <a:xfrm>
            <a:off x="170993" y="4976601"/>
            <a:ext cx="8768648" cy="2451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子どもにもっとも身近な社会である家庭を支援し、社会全体で子どもの貧困に対応</a:t>
            </a:r>
            <a:endParaRPr kumimoji="1" lang="ja-JP" altLang="en-US" sz="1400" dirty="0">
              <a:solidFill>
                <a:schemeClr val="tx1"/>
              </a:solidFill>
            </a:endParaRPr>
          </a:p>
        </p:txBody>
      </p:sp>
      <p:sp>
        <p:nvSpPr>
          <p:cNvPr id="18" name="正方形/長方形 17"/>
          <p:cNvSpPr/>
          <p:nvPr/>
        </p:nvSpPr>
        <p:spPr>
          <a:xfrm>
            <a:off x="146146" y="3179872"/>
            <a:ext cx="2129712" cy="135932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1200" dirty="0">
                <a:solidFill>
                  <a:schemeClr val="tx1"/>
                </a:solidFill>
              </a:rPr>
              <a:t>○幼児教育の質の向上</a:t>
            </a:r>
            <a:endParaRPr lang="en-US" altLang="ja-JP" sz="1200" dirty="0">
              <a:solidFill>
                <a:schemeClr val="tx1"/>
              </a:solidFill>
            </a:endParaRPr>
          </a:p>
          <a:p>
            <a:r>
              <a:rPr lang="ja-JP" altLang="ja-JP" sz="1200" dirty="0" smtClean="0">
                <a:solidFill>
                  <a:schemeClr val="tx1"/>
                </a:solidFill>
              </a:rPr>
              <a:t>○食</a:t>
            </a:r>
            <a:r>
              <a:rPr lang="ja-JP" altLang="ja-JP" sz="1200" dirty="0">
                <a:solidFill>
                  <a:schemeClr val="tx1"/>
                </a:solidFill>
              </a:rPr>
              <a:t>育の推進</a:t>
            </a:r>
            <a:endParaRPr lang="en-US" altLang="ja-JP" sz="1200" dirty="0">
              <a:solidFill>
                <a:schemeClr val="tx1"/>
              </a:solidFill>
            </a:endParaRPr>
          </a:p>
          <a:p>
            <a:r>
              <a:rPr lang="ja-JP" altLang="ja-JP" sz="1200" dirty="0" smtClean="0">
                <a:solidFill>
                  <a:schemeClr val="tx1"/>
                </a:solidFill>
              </a:rPr>
              <a:t>○子</a:t>
            </a:r>
            <a:r>
              <a:rPr lang="ja-JP" altLang="ja-JP" sz="1200" dirty="0">
                <a:solidFill>
                  <a:schemeClr val="tx1"/>
                </a:solidFill>
              </a:rPr>
              <a:t>育て支援の</a:t>
            </a:r>
            <a:r>
              <a:rPr lang="ja-JP" altLang="ja-JP" sz="1200" dirty="0" smtClean="0">
                <a:solidFill>
                  <a:schemeClr val="tx1"/>
                </a:solidFill>
              </a:rPr>
              <a:t>取組み</a:t>
            </a:r>
            <a:endParaRPr lang="en-US" altLang="ja-JP" sz="1200" dirty="0" smtClean="0">
              <a:solidFill>
                <a:schemeClr val="tx1"/>
              </a:solidFill>
            </a:endParaRPr>
          </a:p>
          <a:p>
            <a:r>
              <a:rPr lang="ja-JP" altLang="en-US" sz="1200" dirty="0">
                <a:solidFill>
                  <a:schemeClr val="tx1"/>
                </a:solidFill>
              </a:rPr>
              <a:t>○</a:t>
            </a:r>
            <a:r>
              <a:rPr lang="ja-JP" altLang="ja-JP" sz="1200" dirty="0" smtClean="0">
                <a:solidFill>
                  <a:schemeClr val="tx1"/>
                </a:solidFill>
              </a:rPr>
              <a:t>妊娠期</a:t>
            </a:r>
            <a:r>
              <a:rPr lang="ja-JP" altLang="ja-JP" sz="1200" dirty="0">
                <a:solidFill>
                  <a:schemeClr val="tx1"/>
                </a:solidFill>
              </a:rPr>
              <a:t>からの</a:t>
            </a:r>
            <a:r>
              <a:rPr lang="ja-JP" altLang="ja-JP" sz="1200" dirty="0" smtClean="0">
                <a:solidFill>
                  <a:schemeClr val="tx1"/>
                </a:solidFill>
              </a:rPr>
              <a:t>切れ</a:t>
            </a:r>
            <a:r>
              <a:rPr lang="ja-JP" altLang="en-US" sz="1200" dirty="0">
                <a:solidFill>
                  <a:schemeClr val="tx1"/>
                </a:solidFill>
              </a:rPr>
              <a:t>目</a:t>
            </a:r>
            <a:r>
              <a:rPr lang="ja-JP" altLang="en-US" sz="1200" dirty="0" smtClean="0">
                <a:solidFill>
                  <a:schemeClr val="tx1"/>
                </a:solidFill>
              </a:rPr>
              <a:t>の</a:t>
            </a:r>
            <a:r>
              <a:rPr lang="ja-JP" altLang="ja-JP" sz="1200" dirty="0" smtClean="0">
                <a:solidFill>
                  <a:schemeClr val="tx1"/>
                </a:solidFill>
              </a:rPr>
              <a:t>ない</a:t>
            </a:r>
            <a:endParaRPr lang="en-US" altLang="ja-JP" sz="1200" dirty="0" smtClean="0">
              <a:solidFill>
                <a:schemeClr val="tx1"/>
              </a:solidFill>
            </a:endParaRPr>
          </a:p>
          <a:p>
            <a:r>
              <a:rPr lang="ja-JP" altLang="ja-JP" sz="1200" dirty="0" smtClean="0">
                <a:solidFill>
                  <a:schemeClr val="tx1"/>
                </a:solidFill>
              </a:rPr>
              <a:t>支援</a:t>
            </a:r>
            <a:endParaRPr lang="en-US" altLang="ja-JP" sz="1200" dirty="0" smtClean="0">
              <a:solidFill>
                <a:schemeClr val="tx1"/>
              </a:solidFill>
            </a:endParaRPr>
          </a:p>
        </p:txBody>
      </p:sp>
      <p:sp>
        <p:nvSpPr>
          <p:cNvPr id="36" name="正方形/長方形 35"/>
          <p:cNvSpPr/>
          <p:nvPr/>
        </p:nvSpPr>
        <p:spPr>
          <a:xfrm>
            <a:off x="2355067" y="3179873"/>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ja-JP" sz="1200" dirty="0">
                <a:solidFill>
                  <a:schemeClr val="tx1"/>
                </a:solidFill>
              </a:rPr>
              <a:t>○学校教育による学力</a:t>
            </a:r>
            <a:r>
              <a:rPr lang="ja-JP" altLang="ja-JP" sz="1200" dirty="0" smtClean="0">
                <a:solidFill>
                  <a:schemeClr val="tx1"/>
                </a:solidFill>
              </a:rPr>
              <a:t>保障</a:t>
            </a:r>
            <a:endParaRPr lang="en-US" altLang="ja-JP" sz="1200" dirty="0" smtClean="0">
              <a:solidFill>
                <a:schemeClr val="tx1"/>
              </a:solidFill>
            </a:endParaRPr>
          </a:p>
          <a:p>
            <a:r>
              <a:rPr lang="ja-JP" altLang="ja-JP" sz="1200" dirty="0">
                <a:solidFill>
                  <a:schemeClr val="tx1"/>
                </a:solidFill>
              </a:rPr>
              <a:t>○学校と福祉等関係機関との</a:t>
            </a:r>
            <a:r>
              <a:rPr lang="ja-JP" altLang="ja-JP" sz="1200" dirty="0" smtClean="0">
                <a:solidFill>
                  <a:schemeClr val="tx1"/>
                </a:solidFill>
              </a:rPr>
              <a:t>連携</a:t>
            </a:r>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smtClean="0">
                <a:solidFill>
                  <a:schemeClr val="tx1"/>
                </a:solidFill>
              </a:rPr>
              <a:t>地域</a:t>
            </a:r>
            <a:r>
              <a:rPr lang="ja-JP" altLang="ja-JP" sz="1200" dirty="0">
                <a:solidFill>
                  <a:schemeClr val="tx1"/>
                </a:solidFill>
              </a:rPr>
              <a:t>における学習</a:t>
            </a:r>
            <a:r>
              <a:rPr lang="ja-JP" altLang="ja-JP" sz="1200" dirty="0" smtClean="0">
                <a:solidFill>
                  <a:schemeClr val="tx1"/>
                </a:solidFill>
              </a:rPr>
              <a:t>支援</a:t>
            </a:r>
            <a:endParaRPr lang="en-US" altLang="ja-JP" sz="1200" dirty="0" smtClean="0">
              <a:solidFill>
                <a:schemeClr val="tx1"/>
              </a:solidFill>
            </a:endParaRPr>
          </a:p>
          <a:p>
            <a:r>
              <a:rPr lang="ja-JP" altLang="ja-JP" sz="1200" dirty="0" smtClean="0">
                <a:solidFill>
                  <a:schemeClr val="tx1"/>
                </a:solidFill>
              </a:rPr>
              <a:t>○</a:t>
            </a:r>
            <a:r>
              <a:rPr lang="ja-JP" altLang="ja-JP" sz="1200" dirty="0">
                <a:solidFill>
                  <a:schemeClr val="tx1"/>
                </a:solidFill>
              </a:rPr>
              <a:t>学校給食の普及・充実</a:t>
            </a:r>
            <a:endParaRPr lang="en-US" altLang="ja-JP" sz="1200" dirty="0">
              <a:solidFill>
                <a:schemeClr val="tx1"/>
              </a:solidFill>
            </a:endParaRPr>
          </a:p>
          <a:p>
            <a:r>
              <a:rPr kumimoji="1" lang="ja-JP" altLang="en-US" sz="1200" dirty="0" smtClean="0">
                <a:solidFill>
                  <a:schemeClr val="tx1"/>
                </a:solidFill>
              </a:rPr>
              <a:t>○</a:t>
            </a:r>
            <a:r>
              <a:rPr lang="ja-JP" altLang="ja-JP" sz="1200" dirty="0">
                <a:solidFill>
                  <a:schemeClr val="tx1"/>
                </a:solidFill>
              </a:rPr>
              <a:t>子育て支援の取組み</a:t>
            </a:r>
            <a:endParaRPr kumimoji="1" lang="ja-JP" altLang="en-US" sz="1200" dirty="0">
              <a:solidFill>
                <a:schemeClr val="tx1"/>
              </a:solidFill>
            </a:endParaRPr>
          </a:p>
        </p:txBody>
      </p:sp>
      <p:sp>
        <p:nvSpPr>
          <p:cNvPr id="37" name="正方形/長方形 36"/>
          <p:cNvSpPr/>
          <p:nvPr/>
        </p:nvSpPr>
        <p:spPr>
          <a:xfrm>
            <a:off x="4576209" y="3179873"/>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nSpc>
                <a:spcPts val="1200"/>
              </a:lnSpc>
            </a:pPr>
            <a:r>
              <a:rPr lang="ja-JP" altLang="ja-JP" sz="1100" dirty="0">
                <a:solidFill>
                  <a:schemeClr val="tx1"/>
                </a:solidFill>
              </a:rPr>
              <a:t>○高等学校等における就学・就労のための</a:t>
            </a:r>
            <a:r>
              <a:rPr lang="ja-JP" altLang="ja-JP" sz="1100" dirty="0" smtClean="0">
                <a:solidFill>
                  <a:schemeClr val="tx1"/>
                </a:solidFill>
              </a:rPr>
              <a:t>支援</a:t>
            </a:r>
            <a:endParaRPr lang="en-US" altLang="ja-JP" sz="1100" dirty="0" smtClean="0">
              <a:solidFill>
                <a:schemeClr val="tx1"/>
              </a:solidFill>
            </a:endParaRPr>
          </a:p>
          <a:p>
            <a:pPr>
              <a:lnSpc>
                <a:spcPts val="1200"/>
              </a:lnSpc>
            </a:pPr>
            <a:r>
              <a:rPr lang="ja-JP" altLang="ja-JP" sz="1100" dirty="0" smtClean="0">
                <a:solidFill>
                  <a:schemeClr val="tx1"/>
                </a:solidFill>
              </a:rPr>
              <a:t>○就学</a:t>
            </a:r>
            <a:r>
              <a:rPr lang="ja-JP" altLang="ja-JP" sz="1100" dirty="0">
                <a:solidFill>
                  <a:schemeClr val="tx1"/>
                </a:solidFill>
              </a:rPr>
              <a:t>支援の</a:t>
            </a:r>
            <a:r>
              <a:rPr lang="ja-JP" altLang="ja-JP" sz="1100" dirty="0" smtClean="0">
                <a:solidFill>
                  <a:schemeClr val="tx1"/>
                </a:solidFill>
              </a:rPr>
              <a:t>充実</a:t>
            </a:r>
            <a:endParaRPr lang="en-US" altLang="ja-JP" sz="1100" dirty="0" smtClean="0">
              <a:solidFill>
                <a:schemeClr val="tx1"/>
              </a:solidFill>
            </a:endParaRPr>
          </a:p>
          <a:p>
            <a:pPr>
              <a:lnSpc>
                <a:spcPts val="1200"/>
              </a:lnSpc>
            </a:pPr>
            <a:r>
              <a:rPr lang="ja-JP" altLang="en-US" sz="1100" dirty="0" smtClean="0">
                <a:solidFill>
                  <a:schemeClr val="tx1"/>
                </a:solidFill>
              </a:rPr>
              <a:t>○支援を要する子どものための学習支援</a:t>
            </a:r>
            <a:endParaRPr lang="en-US" altLang="ja-JP" sz="1100" dirty="0" smtClean="0">
              <a:solidFill>
                <a:schemeClr val="tx1"/>
              </a:solidFill>
            </a:endParaRPr>
          </a:p>
          <a:p>
            <a:pPr>
              <a:lnSpc>
                <a:spcPts val="1200"/>
              </a:lnSpc>
            </a:pPr>
            <a:r>
              <a:rPr lang="ja-JP" altLang="en-US" sz="1100" dirty="0" smtClean="0">
                <a:solidFill>
                  <a:schemeClr val="tx1"/>
                </a:solidFill>
              </a:rPr>
              <a:t>○</a:t>
            </a:r>
            <a:r>
              <a:rPr lang="ja-JP" altLang="ja-JP" sz="1100" dirty="0">
                <a:solidFill>
                  <a:schemeClr val="tx1"/>
                </a:solidFill>
              </a:rPr>
              <a:t>就職のための</a:t>
            </a:r>
            <a:r>
              <a:rPr lang="ja-JP" altLang="ja-JP" sz="1100" dirty="0" smtClean="0">
                <a:solidFill>
                  <a:schemeClr val="tx1"/>
                </a:solidFill>
              </a:rPr>
              <a:t>支援</a:t>
            </a:r>
            <a:endParaRPr lang="en-US" altLang="ja-JP" sz="1100" dirty="0" smtClean="0">
              <a:solidFill>
                <a:schemeClr val="tx1"/>
              </a:solidFill>
            </a:endParaRPr>
          </a:p>
          <a:p>
            <a:pPr>
              <a:lnSpc>
                <a:spcPts val="1200"/>
              </a:lnSpc>
            </a:pPr>
            <a:r>
              <a:rPr kumimoji="1" lang="ja-JP" altLang="en-US" sz="1100" dirty="0" smtClean="0">
                <a:solidFill>
                  <a:schemeClr val="tx1"/>
                </a:solidFill>
              </a:rPr>
              <a:t>○</a:t>
            </a:r>
            <a:r>
              <a:rPr lang="ja-JP" altLang="ja-JP" sz="1100" dirty="0">
                <a:solidFill>
                  <a:schemeClr val="tx1"/>
                </a:solidFill>
              </a:rPr>
              <a:t>児童養護施設等の入所及び退所児童等への</a:t>
            </a:r>
            <a:r>
              <a:rPr lang="ja-JP" altLang="ja-JP" sz="1100" dirty="0" smtClean="0">
                <a:solidFill>
                  <a:schemeClr val="tx1"/>
                </a:solidFill>
              </a:rPr>
              <a:t>支援</a:t>
            </a:r>
            <a:endParaRPr kumimoji="1" lang="ja-JP" altLang="en-US" sz="1100" dirty="0">
              <a:solidFill>
                <a:schemeClr val="tx1"/>
              </a:solidFill>
            </a:endParaRPr>
          </a:p>
        </p:txBody>
      </p:sp>
      <p:sp>
        <p:nvSpPr>
          <p:cNvPr id="38" name="正方形/長方形 37"/>
          <p:cNvSpPr/>
          <p:nvPr/>
        </p:nvSpPr>
        <p:spPr>
          <a:xfrm>
            <a:off x="6795223" y="3165314"/>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ja-JP" sz="1200" dirty="0">
                <a:solidFill>
                  <a:schemeClr val="tx1"/>
                </a:solidFill>
              </a:rPr>
              <a:t>○校種間の連携</a:t>
            </a:r>
            <a:r>
              <a:rPr lang="ja-JP" altLang="ja-JP" sz="1200" dirty="0" smtClean="0">
                <a:solidFill>
                  <a:schemeClr val="tx1"/>
                </a:solidFill>
              </a:rPr>
              <a:t>強化</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smtClean="0">
                <a:solidFill>
                  <a:schemeClr val="tx1"/>
                </a:solidFill>
              </a:rPr>
              <a:t>児</a:t>
            </a:r>
            <a:r>
              <a:rPr lang="ja-JP" altLang="ja-JP" sz="1200" dirty="0">
                <a:solidFill>
                  <a:schemeClr val="tx1"/>
                </a:solidFill>
              </a:rPr>
              <a:t>童養護施設等の入所児童への支援</a:t>
            </a:r>
            <a:endParaRPr kumimoji="1" lang="ja-JP" altLang="en-US" sz="1200" dirty="0">
              <a:solidFill>
                <a:schemeClr val="tx1"/>
              </a:solidFill>
            </a:endParaRPr>
          </a:p>
        </p:txBody>
      </p:sp>
      <p:sp>
        <p:nvSpPr>
          <p:cNvPr id="39" name="正方形/長方形 38"/>
          <p:cNvSpPr/>
          <p:nvPr/>
        </p:nvSpPr>
        <p:spPr>
          <a:xfrm>
            <a:off x="146348" y="2864459"/>
            <a:ext cx="8784976" cy="369332"/>
          </a:xfrm>
          <a:prstGeom prst="rect">
            <a:avLst/>
          </a:prstGeom>
        </p:spPr>
        <p:txBody>
          <a:bodyPr wrap="square">
            <a:spAutoFit/>
          </a:bodyPr>
          <a:lstStyle/>
          <a:p>
            <a:r>
              <a:rPr lang="ja-JP" altLang="en-US" dirty="0" smtClean="0"/>
              <a:t>　　　</a:t>
            </a:r>
            <a:r>
              <a:rPr lang="ja-JP" altLang="en-US" sz="1400" dirty="0" smtClean="0"/>
              <a:t>＜就学前＞　　　　　　　　　＜小学生・中学生＞　　　　　　　　</a:t>
            </a:r>
            <a:r>
              <a:rPr lang="ja-JP" altLang="en-US" sz="1400" dirty="0"/>
              <a:t>＜高校生等</a:t>
            </a:r>
            <a:r>
              <a:rPr lang="ja-JP" altLang="en-US" sz="1400" dirty="0" smtClean="0"/>
              <a:t>＞　　　　　　　　　　　＜共通＞</a:t>
            </a:r>
            <a:endParaRPr lang="en-US" altLang="ja-JP" sz="1400" dirty="0"/>
          </a:p>
        </p:txBody>
      </p:sp>
      <p:sp>
        <p:nvSpPr>
          <p:cNvPr id="40" name="正方形/長方形 39"/>
          <p:cNvSpPr/>
          <p:nvPr/>
        </p:nvSpPr>
        <p:spPr>
          <a:xfrm>
            <a:off x="92291" y="4529633"/>
            <a:ext cx="8784976" cy="461665"/>
          </a:xfrm>
          <a:prstGeom prst="rect">
            <a:avLst/>
          </a:prstGeom>
        </p:spPr>
        <p:txBody>
          <a:bodyPr wrap="square">
            <a:spAutoFit/>
          </a:bodyPr>
          <a:lstStyle/>
          <a:p>
            <a:r>
              <a:rPr lang="en-US" altLang="ja-JP" sz="1200" dirty="0" smtClean="0"/>
              <a:t>※</a:t>
            </a:r>
            <a:r>
              <a:rPr lang="ja-JP" altLang="en-US" sz="1200" dirty="0" smtClean="0"/>
              <a:t>学校</a:t>
            </a:r>
            <a:r>
              <a:rPr lang="ja-JP" altLang="en-US" sz="1200" dirty="0"/>
              <a:t>という場を介して、教育委員会や福祉関係機関等が連携し、貧困など困難を</a:t>
            </a:r>
            <a:r>
              <a:rPr lang="ja-JP" altLang="en-US" sz="1200" dirty="0" smtClean="0"/>
              <a:t>抱える児童</a:t>
            </a:r>
            <a:r>
              <a:rPr lang="ja-JP" altLang="en-US" sz="1200" dirty="0"/>
              <a:t>・生徒</a:t>
            </a:r>
            <a:r>
              <a:rPr lang="ja-JP" altLang="en-US" sz="1200" dirty="0" smtClean="0"/>
              <a:t>やその</a:t>
            </a:r>
            <a:r>
              <a:rPr lang="ja-JP" altLang="en-US" sz="1200" dirty="0"/>
              <a:t>保護者を適切に</a:t>
            </a:r>
            <a:r>
              <a:rPr lang="ja-JP" altLang="en-US" sz="1200" dirty="0" smtClean="0"/>
              <a:t>支援する。その際、福祉的視点を持った人材が学校・地域や専門支援機関の間に入り、適切な支援につなぐ。（学校</a:t>
            </a:r>
            <a:r>
              <a:rPr lang="ja-JP" altLang="en-US" sz="1200" dirty="0"/>
              <a:t>という場を介した</a:t>
            </a:r>
            <a:r>
              <a:rPr lang="ja-JP" altLang="en-US" sz="1200" dirty="0" smtClean="0"/>
              <a:t>プラットフォーム）</a:t>
            </a:r>
            <a:endParaRPr lang="en-US" altLang="ja-JP" sz="1200" dirty="0"/>
          </a:p>
        </p:txBody>
      </p:sp>
      <p:sp>
        <p:nvSpPr>
          <p:cNvPr id="41" name="正方形/長方形 40"/>
          <p:cNvSpPr/>
          <p:nvPr/>
        </p:nvSpPr>
        <p:spPr>
          <a:xfrm>
            <a:off x="92291" y="5203375"/>
            <a:ext cx="8784976" cy="369332"/>
          </a:xfrm>
          <a:prstGeom prst="rect">
            <a:avLst/>
          </a:prstGeom>
        </p:spPr>
        <p:txBody>
          <a:bodyPr wrap="square">
            <a:spAutoFit/>
          </a:bodyPr>
          <a:lstStyle/>
          <a:p>
            <a:r>
              <a:rPr lang="ja-JP" altLang="en-US" dirty="0" smtClean="0"/>
              <a:t>　　　　　　　　　　　</a:t>
            </a:r>
            <a:r>
              <a:rPr lang="ja-JP" altLang="en-US" sz="1400" dirty="0" smtClean="0"/>
              <a:t>＜子育て・生活・就労支援＞　　　　　　　　　　　　　　　　　　　＜養育費確保・経済的支援＞</a:t>
            </a:r>
            <a:endParaRPr lang="en-US" altLang="ja-JP" sz="1400" dirty="0"/>
          </a:p>
        </p:txBody>
      </p:sp>
      <p:sp>
        <p:nvSpPr>
          <p:cNvPr id="42" name="正方形/長方形 41"/>
          <p:cNvSpPr/>
          <p:nvPr/>
        </p:nvSpPr>
        <p:spPr>
          <a:xfrm>
            <a:off x="153173" y="5524784"/>
            <a:ext cx="5429880" cy="944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schemeClr val="tx1"/>
                </a:solidFill>
              </a:rPr>
              <a:t>○</a:t>
            </a:r>
            <a:r>
              <a:rPr lang="ja-JP" altLang="ja-JP" sz="1200" dirty="0" smtClean="0">
                <a:solidFill>
                  <a:schemeClr val="tx1"/>
                </a:solidFill>
              </a:rPr>
              <a:t>保護者</a:t>
            </a:r>
            <a:r>
              <a:rPr lang="ja-JP" altLang="ja-JP" sz="1200" dirty="0">
                <a:solidFill>
                  <a:schemeClr val="tx1"/>
                </a:solidFill>
              </a:rPr>
              <a:t>の自立</a:t>
            </a:r>
            <a:r>
              <a:rPr lang="ja-JP" altLang="ja-JP" sz="1200" dirty="0" smtClean="0">
                <a:solidFill>
                  <a:schemeClr val="tx1"/>
                </a:solidFill>
              </a:rPr>
              <a:t>支援</a:t>
            </a:r>
            <a:endParaRPr lang="en-US" altLang="ja-JP" sz="1200" dirty="0" smtClean="0">
              <a:solidFill>
                <a:schemeClr val="tx1"/>
              </a:solidFill>
            </a:endParaRPr>
          </a:p>
          <a:p>
            <a:r>
              <a:rPr lang="ja-JP" altLang="en-US" sz="1200" dirty="0" smtClean="0">
                <a:solidFill>
                  <a:schemeClr val="tx1"/>
                </a:solidFill>
              </a:rPr>
              <a:t>○</a:t>
            </a:r>
            <a:r>
              <a:rPr lang="ja-JP" altLang="ja-JP" sz="1200" dirty="0" smtClean="0">
                <a:solidFill>
                  <a:schemeClr val="tx1"/>
                </a:solidFill>
              </a:rPr>
              <a:t>就労</a:t>
            </a:r>
            <a:r>
              <a:rPr lang="ja-JP" altLang="ja-JP" sz="1200" dirty="0">
                <a:solidFill>
                  <a:schemeClr val="tx1"/>
                </a:solidFill>
              </a:rPr>
              <a:t>希望等により保育を必要とするすべてのニーズに対応するための保育等の</a:t>
            </a:r>
            <a:r>
              <a:rPr lang="ja-JP" altLang="ja-JP" sz="1200" dirty="0" smtClean="0">
                <a:solidFill>
                  <a:schemeClr val="tx1"/>
                </a:solidFill>
              </a:rPr>
              <a:t>確保</a:t>
            </a:r>
            <a:endParaRPr lang="en-US" altLang="ja-JP" sz="1200" dirty="0" smtClean="0">
              <a:solidFill>
                <a:schemeClr val="tx1"/>
              </a:solidFill>
            </a:endParaRPr>
          </a:p>
          <a:p>
            <a:r>
              <a:rPr lang="ja-JP" altLang="en-US" sz="1200" dirty="0" smtClean="0">
                <a:solidFill>
                  <a:schemeClr val="tx1"/>
                </a:solidFill>
              </a:rPr>
              <a:t>○保護者への養育支援　</a:t>
            </a:r>
            <a:endParaRPr lang="en-US" altLang="ja-JP" sz="1200" dirty="0" smtClean="0">
              <a:solidFill>
                <a:schemeClr val="tx1"/>
              </a:solidFill>
            </a:endParaRPr>
          </a:p>
          <a:p>
            <a:r>
              <a:rPr lang="ja-JP" altLang="en-US" sz="1200" dirty="0" smtClean="0">
                <a:solidFill>
                  <a:schemeClr val="tx1"/>
                </a:solidFill>
              </a:rPr>
              <a:t>○就業のあっせん及び就業訓練等の実施・促進</a:t>
            </a:r>
            <a:endParaRPr lang="en-US" altLang="ja-JP" sz="1200" dirty="0" smtClean="0">
              <a:solidFill>
                <a:schemeClr val="tx1"/>
              </a:solidFill>
            </a:endParaRPr>
          </a:p>
          <a:p>
            <a:r>
              <a:rPr lang="ja-JP" altLang="en-US" sz="1200" dirty="0" smtClean="0">
                <a:solidFill>
                  <a:schemeClr val="tx1"/>
                </a:solidFill>
              </a:rPr>
              <a:t>○就労機会創出のための支援　他　</a:t>
            </a:r>
            <a:endParaRPr lang="en-US" altLang="ja-JP" sz="1200" dirty="0" smtClean="0">
              <a:solidFill>
                <a:schemeClr val="tx1"/>
              </a:solidFill>
            </a:endParaRPr>
          </a:p>
        </p:txBody>
      </p:sp>
      <p:sp>
        <p:nvSpPr>
          <p:cNvPr id="43" name="正方形/長方形 42"/>
          <p:cNvSpPr/>
          <p:nvPr/>
        </p:nvSpPr>
        <p:spPr>
          <a:xfrm>
            <a:off x="5643935" y="5524784"/>
            <a:ext cx="3287389" cy="929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ja-JP" sz="1200" dirty="0" smtClean="0">
                <a:solidFill>
                  <a:schemeClr val="tx1"/>
                </a:solidFill>
              </a:rPr>
              <a:t>○</a:t>
            </a:r>
            <a:r>
              <a:rPr lang="ja-JP" altLang="ja-JP" sz="1200" dirty="0">
                <a:solidFill>
                  <a:schemeClr val="tx1"/>
                </a:solidFill>
              </a:rPr>
              <a:t>養育費の確保等に関する</a:t>
            </a:r>
            <a:r>
              <a:rPr lang="ja-JP" altLang="ja-JP" sz="1200" dirty="0" smtClean="0">
                <a:solidFill>
                  <a:schemeClr val="tx1"/>
                </a:solidFill>
              </a:rPr>
              <a:t>支援</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a:solidFill>
                  <a:schemeClr val="tx1"/>
                </a:solidFill>
              </a:rPr>
              <a:t>母子福祉資金貸付金等の父子家庭への拡大</a:t>
            </a:r>
            <a:endParaRPr kumimoji="1" lang="ja-JP" altLang="en-US" sz="1200" dirty="0">
              <a:solidFill>
                <a:schemeClr val="tx1"/>
              </a:solidFill>
            </a:endParaRPr>
          </a:p>
        </p:txBody>
      </p:sp>
      <p:sp>
        <p:nvSpPr>
          <p:cNvPr id="45" name="正方形/長方形 44"/>
          <p:cNvSpPr/>
          <p:nvPr/>
        </p:nvSpPr>
        <p:spPr>
          <a:xfrm>
            <a:off x="92291" y="6469321"/>
            <a:ext cx="8784976" cy="276999"/>
          </a:xfrm>
          <a:prstGeom prst="rect">
            <a:avLst/>
          </a:prstGeom>
        </p:spPr>
        <p:txBody>
          <a:bodyPr wrap="square">
            <a:spAutoFit/>
          </a:bodyPr>
          <a:lstStyle/>
          <a:p>
            <a:r>
              <a:rPr lang="en-US" altLang="ja-JP" sz="1200" dirty="0" smtClean="0"/>
              <a:t>※</a:t>
            </a:r>
            <a:r>
              <a:rPr lang="ja-JP" altLang="en-US" sz="1200" dirty="0" smtClean="0"/>
              <a:t>子どもの貧困対策については、生活保護法や生活困窮者自立支援法等のセーフティネットのための諸制度を一体的に捉え施策を推進</a:t>
            </a:r>
            <a:endParaRPr lang="en-US" altLang="ja-JP" sz="1200" dirty="0"/>
          </a:p>
        </p:txBody>
      </p:sp>
      <p:sp>
        <p:nvSpPr>
          <p:cNvPr id="7" name="正方形/長方形 6"/>
          <p:cNvSpPr/>
          <p:nvPr/>
        </p:nvSpPr>
        <p:spPr>
          <a:xfrm>
            <a:off x="153173" y="908720"/>
            <a:ext cx="314371"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chemeClr val="tx1"/>
                </a:solidFill>
              </a:rPr>
              <a:t>現状</a:t>
            </a:r>
            <a:endParaRPr kumimoji="1" lang="ja-JP" altLang="en-US" sz="1400" dirty="0">
              <a:solidFill>
                <a:schemeClr val="tx1"/>
              </a:solidFill>
            </a:endParaRPr>
          </a:p>
        </p:txBody>
      </p:sp>
      <p:sp>
        <p:nvSpPr>
          <p:cNvPr id="23" name="正方形/長方形 22"/>
          <p:cNvSpPr/>
          <p:nvPr/>
        </p:nvSpPr>
        <p:spPr>
          <a:xfrm>
            <a:off x="160466" y="1885282"/>
            <a:ext cx="1481196" cy="2414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大阪府の方向性</a:t>
            </a:r>
            <a:endParaRPr kumimoji="1" lang="ja-JP" altLang="en-US" sz="1400" dirty="0">
              <a:solidFill>
                <a:schemeClr val="tx1"/>
              </a:solidFill>
            </a:endParaRPr>
          </a:p>
        </p:txBody>
      </p:sp>
      <p:sp>
        <p:nvSpPr>
          <p:cNvPr id="22" name="正方形/長方形 2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Tree>
    <p:extLst>
      <p:ext uri="{BB962C8B-B14F-4D97-AF65-F5344CB8AC3E}">
        <p14:creationId xmlns:p14="http://schemas.microsoft.com/office/powerpoint/2010/main" val="1154369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5" name="正方形/長方形 4"/>
          <p:cNvSpPr/>
          <p:nvPr/>
        </p:nvSpPr>
        <p:spPr>
          <a:xfrm>
            <a:off x="107504" y="706413"/>
            <a:ext cx="8856984" cy="830997"/>
          </a:xfrm>
          <a:prstGeom prst="rect">
            <a:avLst/>
          </a:prstGeom>
        </p:spPr>
        <p:txBody>
          <a:bodyPr wrap="square">
            <a:spAutoFit/>
          </a:bodyPr>
          <a:lstStyle/>
          <a:p>
            <a:r>
              <a:rPr lang="ja-JP" altLang="en-US" sz="1600" b="1" dirty="0" smtClean="0"/>
              <a:t>　基本目標③：誰もが健康でいきいきと活躍できる「まち」をつくる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現在進行している人口減少・超高齢社会において</a:t>
            </a:r>
            <a:r>
              <a:rPr lang="ja-JP" altLang="ja-JP" sz="1600" dirty="0" smtClean="0"/>
              <a:t>も</a:t>
            </a:r>
            <a:r>
              <a:rPr lang="ja-JP" altLang="en-US" sz="1600" dirty="0" smtClean="0"/>
              <a:t>、あらゆる</a:t>
            </a:r>
            <a:r>
              <a:rPr lang="ja-JP" altLang="en-US" sz="1600" dirty="0"/>
              <a:t>人</a:t>
            </a:r>
            <a:r>
              <a:rPr lang="ja-JP" altLang="en-US" sz="1600" dirty="0" smtClean="0"/>
              <a:t>が健康でいきいきと活躍できる社会の実現をめざします。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7544" y="1620000"/>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18" name="表 17"/>
          <p:cNvGraphicFramePr>
            <a:graphicFrameLocks noGrp="1"/>
          </p:cNvGraphicFramePr>
          <p:nvPr>
            <p:extLst>
              <p:ext uri="{D42A27DB-BD31-4B8C-83A1-F6EECF244321}">
                <p14:modId xmlns:p14="http://schemas.microsoft.com/office/powerpoint/2010/main" val="3253159733"/>
              </p:ext>
            </p:extLst>
          </p:nvPr>
        </p:nvGraphicFramePr>
        <p:xfrm>
          <a:off x="539552" y="1916832"/>
          <a:ext cx="3996444" cy="2194560"/>
        </p:xfrm>
        <a:graphic>
          <a:graphicData uri="http://schemas.openxmlformats.org/drawingml/2006/table">
            <a:tbl>
              <a:tblPr firstRow="1" bandRow="1">
                <a:tableStyleId>{5940675A-B579-460E-94D1-54222C63F5DA}</a:tableStyleId>
              </a:tblPr>
              <a:tblGrid>
                <a:gridCol w="620807"/>
                <a:gridCol w="3375637"/>
              </a:tblGrid>
              <a:tr h="551458">
                <a:tc>
                  <a:txBody>
                    <a:bodyPr/>
                    <a:lstStyle/>
                    <a:p>
                      <a:pPr algn="ctr"/>
                      <a:r>
                        <a:rPr kumimoji="1" lang="ja-JP" altLang="en-US" sz="1400" dirty="0" smtClean="0"/>
                        <a:t>強み</a:t>
                      </a:r>
                      <a:endParaRPr kumimoji="1" lang="ja-JP" altLang="en-US" sz="1400" dirty="0"/>
                    </a:p>
                  </a:txBody>
                  <a:tcPr anchor="ctr"/>
                </a:tc>
                <a:tc>
                  <a:txBody>
                    <a:bodyPr/>
                    <a:lstStyle/>
                    <a:p>
                      <a:pPr marL="72000" indent="-457200"/>
                      <a:r>
                        <a:rPr kumimoji="1" lang="ja-JP" altLang="en-US" sz="1200" dirty="0" smtClean="0"/>
                        <a:t>・高度な医療機関等の集積</a:t>
                      </a:r>
                      <a:endParaRPr kumimoji="1" lang="en-US" altLang="ja-JP" sz="1200" dirty="0" smtClean="0"/>
                    </a:p>
                    <a:p>
                      <a:pPr marL="72000" indent="-457200"/>
                      <a:r>
                        <a:rPr kumimoji="1" lang="ja-JP" altLang="en-US" sz="1200" dirty="0" smtClean="0"/>
                        <a:t>・全国に先駆けた</a:t>
                      </a:r>
                      <a:r>
                        <a:rPr kumimoji="1" lang="ja-JP" altLang="en-US" sz="1200" dirty="0" err="1" smtClean="0"/>
                        <a:t>障がい</a:t>
                      </a:r>
                      <a:r>
                        <a:rPr kumimoji="1" lang="ja-JP" altLang="en-US" sz="1200" dirty="0" smtClean="0"/>
                        <a:t>者施策、支援教育</a:t>
                      </a:r>
                      <a:endParaRPr kumimoji="1" lang="en-US" altLang="ja-JP" sz="1200" dirty="0" smtClean="0"/>
                    </a:p>
                    <a:p>
                      <a:pPr marL="72000" indent="-457200"/>
                      <a:r>
                        <a:rPr kumimoji="1" lang="ja-JP" altLang="en-US" sz="1200" dirty="0" smtClean="0"/>
                        <a:t>・元気な高齢者の存在</a:t>
                      </a:r>
                      <a:endParaRPr kumimoji="1" lang="en-US" altLang="ja-JP" sz="1200" dirty="0" smtClean="0"/>
                    </a:p>
                    <a:p>
                      <a:pPr marL="72000" indent="-457200"/>
                      <a:r>
                        <a:rPr kumimoji="1" lang="ja-JP" altLang="en-US" sz="1200" dirty="0" smtClean="0"/>
                        <a:t>・</a:t>
                      </a:r>
                      <a:r>
                        <a:rPr kumimoji="1" lang="en-US" altLang="ja-JP" sz="1200" dirty="0" smtClean="0"/>
                        <a:t>NPO</a:t>
                      </a:r>
                      <a:r>
                        <a:rPr kumimoji="1" lang="ja-JP" altLang="en-US" sz="1200" dirty="0" smtClean="0"/>
                        <a:t>の活動の多様性</a:t>
                      </a:r>
                      <a:endParaRPr kumimoji="1" lang="en-US" altLang="ja-JP" sz="1200" dirty="0" smtClean="0"/>
                    </a:p>
                  </a:txBody>
                  <a:tcPr/>
                </a:tc>
              </a:tr>
              <a:tr h="551458">
                <a:tc>
                  <a:txBody>
                    <a:bodyPr/>
                    <a:lstStyle/>
                    <a:p>
                      <a:pPr algn="ctr"/>
                      <a:r>
                        <a:rPr kumimoji="1" lang="ja-JP" altLang="en-US" sz="1400" dirty="0" smtClean="0"/>
                        <a:t>弱み</a:t>
                      </a:r>
                      <a:endParaRPr kumimoji="1" lang="ja-JP" altLang="en-US" sz="1400" dirty="0"/>
                    </a:p>
                  </a:txBody>
                  <a:tcPr anchor="ctr"/>
                </a:tc>
                <a:tc>
                  <a:txBody>
                    <a:bodyPr/>
                    <a:lstStyle/>
                    <a:p>
                      <a:pPr marL="72000" indent="-457200"/>
                      <a:r>
                        <a:rPr kumimoji="1" lang="ja-JP" altLang="en-US" sz="1200" dirty="0" smtClean="0"/>
                        <a:t>・健康寿命が短い</a:t>
                      </a:r>
                      <a:endParaRPr kumimoji="1" lang="en-US" altLang="ja-JP" sz="1200" dirty="0" smtClean="0"/>
                    </a:p>
                    <a:p>
                      <a:pPr marL="72000" indent="-457200"/>
                      <a:r>
                        <a:rPr kumimoji="1" lang="ja-JP" altLang="en-US" sz="1200" dirty="0" smtClean="0"/>
                        <a:t>・健康寿命と平均寿命との差が大きい</a:t>
                      </a:r>
                      <a:endParaRPr kumimoji="1" lang="en-US" altLang="ja-JP" sz="1200" dirty="0" smtClean="0"/>
                    </a:p>
                    <a:p>
                      <a:pPr marL="72000" indent="-457200"/>
                      <a:r>
                        <a:rPr kumimoji="1" lang="ja-JP" altLang="en-US" sz="1200" dirty="0" smtClean="0"/>
                        <a:t>・特定健診やがん検診の受診率が低い</a:t>
                      </a:r>
                      <a:endParaRPr kumimoji="1" lang="en-US" altLang="ja-JP" sz="1200" dirty="0" smtClean="0"/>
                    </a:p>
                    <a:p>
                      <a:pPr marL="72000" indent="-457200"/>
                      <a:r>
                        <a:rPr kumimoji="1" lang="ja-JP" altLang="en-US" sz="1200" dirty="0" smtClean="0"/>
                        <a:t>・医療・</a:t>
                      </a:r>
                      <a:r>
                        <a:rPr kumimoji="1" lang="ja-JP" altLang="en-US" sz="1200" dirty="0" smtClean="0">
                          <a:solidFill>
                            <a:schemeClr val="tx1"/>
                          </a:solidFill>
                        </a:rPr>
                        <a:t>介護需要の増大</a:t>
                      </a:r>
                      <a:endParaRPr kumimoji="1" lang="en-US" altLang="ja-JP" sz="1200" dirty="0" smtClean="0">
                        <a:solidFill>
                          <a:schemeClr val="tx1"/>
                        </a:solidFill>
                      </a:endParaRPr>
                    </a:p>
                    <a:p>
                      <a:pPr marL="72000" indent="-457200"/>
                      <a:r>
                        <a:rPr kumimoji="1" lang="ja-JP" altLang="en-US" sz="1200" dirty="0" smtClean="0">
                          <a:solidFill>
                            <a:schemeClr val="tx1"/>
                          </a:solidFill>
                        </a:rPr>
                        <a:t>・社会保障費の増大</a:t>
                      </a:r>
                      <a:endParaRPr kumimoji="1" lang="en-US" altLang="ja-JP" sz="1200" dirty="0" smtClean="0">
                        <a:solidFill>
                          <a:schemeClr val="tx1"/>
                        </a:solidFill>
                      </a:endParaRPr>
                    </a:p>
                    <a:p>
                      <a:pPr marL="72000" indent="-457200"/>
                      <a:r>
                        <a:rPr kumimoji="1" lang="ja-JP" altLang="en-US" sz="1200" dirty="0" smtClean="0">
                          <a:solidFill>
                            <a:schemeClr val="tx1"/>
                          </a:solidFill>
                        </a:rPr>
                        <a:t>・高齢者の社会的孤立の進展</a:t>
                      </a:r>
                      <a:endParaRPr kumimoji="1" lang="en-US" altLang="ja-JP" sz="1200" dirty="0" smtClean="0">
                        <a:solidFill>
                          <a:schemeClr val="tx1"/>
                        </a:solidFill>
                      </a:endParaRPr>
                    </a:p>
                    <a:p>
                      <a:pPr marL="72000" indent="-457200"/>
                      <a:r>
                        <a:rPr kumimoji="1" lang="ja-JP" altLang="en-US" sz="1200" dirty="0" smtClean="0"/>
                        <a:t>・地域のかかわりの希薄化、コミュニティの弱体化</a:t>
                      </a:r>
                      <a:endParaRPr kumimoji="1" lang="ja-JP" altLang="en-US" sz="1200" dirty="0"/>
                    </a:p>
                  </a:txBody>
                  <a:tcPr/>
                </a:tc>
              </a:tr>
            </a:tbl>
          </a:graphicData>
        </a:graphic>
      </p:graphicFrame>
      <p:sp>
        <p:nvSpPr>
          <p:cNvPr id="19" name="ストライプ矢印 18"/>
          <p:cNvSpPr/>
          <p:nvPr/>
        </p:nvSpPr>
        <p:spPr>
          <a:xfrm>
            <a:off x="4702816" y="2060848"/>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940152" y="162000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25" name="正方形/長方形 24"/>
          <p:cNvSpPr/>
          <p:nvPr/>
        </p:nvSpPr>
        <p:spPr>
          <a:xfrm>
            <a:off x="6228184" y="2060848"/>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年齢・性別・障がいの有無にかかわらず、</a:t>
            </a:r>
            <a:endParaRPr kumimoji="1" lang="en-US" altLang="ja-JP" sz="1600" b="1" dirty="0" smtClean="0">
              <a:solidFill>
                <a:schemeClr val="tx1"/>
              </a:solidFill>
            </a:endParaRPr>
          </a:p>
          <a:p>
            <a:r>
              <a:rPr kumimoji="1" lang="ja-JP" altLang="en-US" sz="1600" b="1" dirty="0" smtClean="0">
                <a:solidFill>
                  <a:schemeClr val="tx1"/>
                </a:solidFill>
              </a:rPr>
              <a:t>誰もがいきいきと活躍</a:t>
            </a:r>
            <a:endParaRPr kumimoji="1" lang="en-US" altLang="ja-JP" sz="1600" b="1" dirty="0" smtClean="0">
              <a:solidFill>
                <a:schemeClr val="tx1"/>
              </a:solidFill>
            </a:endParaRPr>
          </a:p>
          <a:p>
            <a:r>
              <a:rPr kumimoji="1" lang="ja-JP" altLang="en-US" sz="1600" b="1" dirty="0" smtClean="0">
                <a:solidFill>
                  <a:schemeClr val="tx1"/>
                </a:solidFill>
              </a:rPr>
              <a:t>できる社会の実現</a:t>
            </a:r>
            <a:endParaRPr kumimoji="1" lang="ja-JP" altLang="en-US" sz="1600" b="1" dirty="0">
              <a:solidFill>
                <a:schemeClr val="tx1"/>
              </a:solidFill>
            </a:endParaRPr>
          </a:p>
        </p:txBody>
      </p:sp>
      <p:sp>
        <p:nvSpPr>
          <p:cNvPr id="26" name="正方形/長方形 25"/>
          <p:cNvSpPr/>
          <p:nvPr/>
        </p:nvSpPr>
        <p:spPr>
          <a:xfrm>
            <a:off x="611560" y="5013176"/>
            <a:ext cx="8145004" cy="108012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（１）健康寿命の延伸</a:t>
            </a:r>
            <a:r>
              <a:rPr kumimoji="1" lang="en-US" altLang="ja-JP" sz="1400" dirty="0" smtClean="0">
                <a:solidFill>
                  <a:schemeClr val="tx1"/>
                </a:solidFill>
              </a:rPr>
              <a:t>			</a:t>
            </a:r>
            <a:r>
              <a:rPr lang="ja-JP" altLang="en-US" sz="1400" dirty="0">
                <a:solidFill>
                  <a:schemeClr val="tx1"/>
                </a:solidFill>
              </a:rPr>
              <a:t>健</a:t>
            </a:r>
            <a:r>
              <a:rPr kumimoji="1" lang="ja-JP" altLang="en-US" sz="1400" dirty="0" smtClean="0">
                <a:solidFill>
                  <a:schemeClr val="tx1"/>
                </a:solidFill>
              </a:rPr>
              <a:t>（検）診の促進、生活習慣の改善　等</a:t>
            </a:r>
            <a:endParaRPr kumimoji="1" lang="en-US" altLang="ja-JP" sz="1400" dirty="0" smtClean="0">
              <a:solidFill>
                <a:schemeClr val="tx1"/>
              </a:solidFill>
            </a:endParaRPr>
          </a:p>
          <a:p>
            <a:r>
              <a:rPr lang="ja-JP" altLang="en-US" sz="1400" dirty="0" smtClean="0">
                <a:solidFill>
                  <a:schemeClr val="tx1"/>
                </a:solidFill>
              </a:rPr>
              <a:t>（２）高齢者等がいきいきと暮らせるまちづくり</a:t>
            </a:r>
            <a:r>
              <a:rPr lang="en-US" altLang="ja-JP" sz="1400" dirty="0" smtClean="0">
                <a:solidFill>
                  <a:schemeClr val="tx1"/>
                </a:solidFill>
              </a:rPr>
              <a:t>	</a:t>
            </a:r>
            <a:r>
              <a:rPr lang="ja-JP" altLang="en-US" sz="1400" dirty="0" smtClean="0">
                <a:solidFill>
                  <a:schemeClr val="tx1"/>
                </a:solidFill>
              </a:rPr>
              <a:t>地域包括ケアシステム</a:t>
            </a:r>
            <a:endParaRPr lang="en-US" altLang="ja-JP" sz="1400" dirty="0" smtClean="0">
              <a:solidFill>
                <a:schemeClr val="tx1"/>
              </a:solidFill>
            </a:endParaRPr>
          </a:p>
          <a:p>
            <a:r>
              <a:rPr lang="ja-JP" altLang="en-US" sz="1400" dirty="0" smtClean="0">
                <a:solidFill>
                  <a:schemeClr val="tx1"/>
                </a:solidFill>
              </a:rPr>
              <a:t>（３）あらゆる人が活躍</a:t>
            </a:r>
            <a:r>
              <a:rPr lang="ja-JP" altLang="en-US" sz="1400" dirty="0">
                <a:solidFill>
                  <a:schemeClr val="tx1"/>
                </a:solidFill>
              </a:rPr>
              <a:t>できる「全員参画社会」 </a:t>
            </a:r>
            <a:r>
              <a:rPr lang="en-US" altLang="ja-JP" sz="1400" dirty="0">
                <a:solidFill>
                  <a:schemeClr val="tx1"/>
                </a:solidFill>
              </a:rPr>
              <a:t>	</a:t>
            </a:r>
            <a:r>
              <a:rPr lang="ja-JP" altLang="en-US" sz="1400" dirty="0" smtClean="0">
                <a:solidFill>
                  <a:schemeClr val="tx1"/>
                </a:solidFill>
              </a:rPr>
              <a:t>若者</a:t>
            </a:r>
            <a:r>
              <a:rPr lang="ja-JP" altLang="en-US" sz="1400" dirty="0">
                <a:solidFill>
                  <a:schemeClr val="tx1"/>
                </a:solidFill>
              </a:rPr>
              <a:t>・女性・</a:t>
            </a:r>
            <a:r>
              <a:rPr lang="ja-JP" altLang="en-US" sz="1400" dirty="0" err="1">
                <a:solidFill>
                  <a:schemeClr val="tx1"/>
                </a:solidFill>
              </a:rPr>
              <a:t>障がい</a:t>
            </a:r>
            <a:r>
              <a:rPr lang="ja-JP" altLang="en-US" sz="1400" dirty="0">
                <a:solidFill>
                  <a:schemeClr val="tx1"/>
                </a:solidFill>
              </a:rPr>
              <a:t>者などあらゆる人が活躍できる環境づくり</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の実現</a:t>
            </a:r>
            <a:endParaRPr lang="en-US" altLang="ja-JP" sz="1400" dirty="0" smtClean="0">
              <a:solidFill>
                <a:schemeClr val="tx1"/>
              </a:solidFill>
            </a:endParaRPr>
          </a:p>
        </p:txBody>
      </p:sp>
      <p:sp>
        <p:nvSpPr>
          <p:cNvPr id="27" name="テキスト ボックス 26"/>
          <p:cNvSpPr txBox="1"/>
          <p:nvPr/>
        </p:nvSpPr>
        <p:spPr>
          <a:xfrm>
            <a:off x="467544" y="4736177"/>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8" name="上矢印 27"/>
          <p:cNvSpPr/>
          <p:nvPr/>
        </p:nvSpPr>
        <p:spPr>
          <a:xfrm>
            <a:off x="3347864" y="4365104"/>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804248" y="328498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人口</a:t>
            </a:r>
            <a:r>
              <a:rPr lang="ja-JP" altLang="en-US" sz="1400" b="1" dirty="0" smtClean="0"/>
              <a:t>減少・超高齢社会でも持続可能な地域づくり</a:t>
            </a:r>
            <a:endParaRPr kumimoji="1" lang="ja-JP" altLang="en-US" sz="1400" b="1" dirty="0"/>
          </a:p>
        </p:txBody>
      </p:sp>
      <p:sp>
        <p:nvSpPr>
          <p:cNvPr id="16" name="正方形/長方形 1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254465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noChangeAspect="1"/>
          </p:cNvGraphicFramePr>
          <p:nvPr>
            <p:extLst>
              <p:ext uri="{D42A27DB-BD31-4B8C-83A1-F6EECF244321}">
                <p14:modId xmlns:p14="http://schemas.microsoft.com/office/powerpoint/2010/main" val="3781743102"/>
              </p:ext>
            </p:extLst>
          </p:nvPr>
        </p:nvGraphicFramePr>
        <p:xfrm>
          <a:off x="5405184" y="2132856"/>
          <a:ext cx="3703320" cy="2221992"/>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6" name="正方形/長方形 5"/>
          <p:cNvSpPr/>
          <p:nvPr/>
        </p:nvSpPr>
        <p:spPr>
          <a:xfrm>
            <a:off x="378914" y="1920458"/>
            <a:ext cx="5057182" cy="2300630"/>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≪基本的方向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１）健康</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寿命の延伸</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大阪府の健康寿命（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）は男性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位、女性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位（いずれも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年度）と全国と比べて短い状況にあります。また、特定健診やがん検診の受診率も全国最低水準となっています。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今後、高齢化が急速に進展する中、高齢者が元気に活躍する社会を実現するとともに、ますます増加が予想される医療費の適正化を進めていくためには、健康寿命の延伸を図る必要があります。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健康寿命・・・人の寿命において「健康上の問題で日常生活が制限されることなく</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78097" y="692696"/>
            <a:ext cx="8460940" cy="1152128"/>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健康寿命：男性　</a:t>
            </a:r>
            <a:r>
              <a:rPr lang="en-US" altLang="ja-JP" sz="1400" b="1" dirty="0" smtClean="0">
                <a:solidFill>
                  <a:schemeClr val="tx1"/>
                </a:solidFill>
              </a:rPr>
              <a:t>69.39</a:t>
            </a:r>
            <a:r>
              <a:rPr lang="ja-JP" altLang="en-US" sz="1400" b="1" dirty="0" smtClean="0">
                <a:solidFill>
                  <a:schemeClr val="tx1"/>
                </a:solidFill>
              </a:rPr>
              <a:t>歳</a:t>
            </a:r>
            <a:endParaRPr lang="en-US" altLang="ja-JP" sz="1400" b="1" dirty="0" smtClean="0">
              <a:solidFill>
                <a:schemeClr val="tx1"/>
              </a:solidFill>
            </a:endParaRPr>
          </a:p>
          <a:p>
            <a:r>
              <a:rPr kumimoji="1" lang="ja-JP" altLang="en-US" sz="1400" b="1" dirty="0">
                <a:solidFill>
                  <a:schemeClr val="tx1"/>
                </a:solidFill>
              </a:rPr>
              <a:t>　</a:t>
            </a:r>
            <a:r>
              <a:rPr kumimoji="1" lang="ja-JP" altLang="en-US" sz="1400" b="1" dirty="0" smtClean="0">
                <a:solidFill>
                  <a:schemeClr val="tx1"/>
                </a:solidFill>
              </a:rPr>
              <a:t>　　　　　　　　　女性　</a:t>
            </a:r>
            <a:r>
              <a:rPr kumimoji="1" lang="en-US" altLang="ja-JP" sz="1400" b="1" dirty="0" smtClean="0">
                <a:solidFill>
                  <a:schemeClr val="tx1"/>
                </a:solidFill>
              </a:rPr>
              <a:t>72.55</a:t>
            </a:r>
            <a:r>
              <a:rPr kumimoji="1" lang="ja-JP" altLang="en-US" sz="1400" b="1" dirty="0" smtClean="0">
                <a:solidFill>
                  <a:schemeClr val="tx1"/>
                </a:solidFill>
              </a:rPr>
              <a:t>歳（</a:t>
            </a:r>
            <a:r>
              <a:rPr kumimoji="1" lang="en-US" altLang="ja-JP" sz="1400" b="1" dirty="0" smtClean="0">
                <a:solidFill>
                  <a:schemeClr val="tx1"/>
                </a:solidFill>
              </a:rPr>
              <a:t>H22</a:t>
            </a:r>
            <a:r>
              <a:rPr kumimoji="1" lang="ja-JP" altLang="en-US" sz="1400" b="1" dirty="0" smtClean="0">
                <a:solidFill>
                  <a:schemeClr val="tx1"/>
                </a:solidFill>
              </a:rPr>
              <a:t>）➡　</a:t>
            </a:r>
            <a:r>
              <a:rPr lang="ja-JP" altLang="en-US" sz="1400" b="1" dirty="0">
                <a:solidFill>
                  <a:schemeClr val="tx1"/>
                </a:solidFill>
              </a:rPr>
              <a:t>平均寿命の増加分を上回る健康寿命の増加</a:t>
            </a:r>
            <a:endParaRPr kumimoji="1" lang="en-US" altLang="ja-JP" sz="1400" b="1" dirty="0" smtClean="0">
              <a:solidFill>
                <a:schemeClr val="tx1"/>
              </a:solidFill>
            </a:endParaRPr>
          </a:p>
          <a:p>
            <a:r>
              <a:rPr lang="ja-JP" altLang="en-US" sz="1400" b="1" dirty="0" smtClean="0">
                <a:solidFill>
                  <a:schemeClr val="tx1"/>
                </a:solidFill>
              </a:rPr>
              <a:t>○　府内民間企業の</a:t>
            </a:r>
            <a:r>
              <a:rPr lang="ja-JP" altLang="en-US" sz="1400" b="1" dirty="0" err="1" smtClean="0">
                <a:solidFill>
                  <a:schemeClr val="tx1"/>
                </a:solidFill>
              </a:rPr>
              <a:t>障がい</a:t>
            </a:r>
            <a:r>
              <a:rPr lang="ja-JP" altLang="en-US" sz="1400" b="1" dirty="0" smtClean="0">
                <a:solidFill>
                  <a:schemeClr val="tx1"/>
                </a:solidFill>
              </a:rPr>
              <a:t>者実雇用率：</a:t>
            </a:r>
            <a:r>
              <a:rPr lang="en-US" altLang="ja-JP" sz="1400" b="1" dirty="0" smtClean="0">
                <a:solidFill>
                  <a:schemeClr val="tx1"/>
                </a:solidFill>
              </a:rPr>
              <a:t>1.81</a:t>
            </a:r>
            <a:r>
              <a:rPr lang="ja-JP" altLang="en-US" sz="1400" b="1" dirty="0" smtClean="0">
                <a:solidFill>
                  <a:schemeClr val="tx1"/>
                </a:solidFill>
              </a:rPr>
              <a:t>％　（</a:t>
            </a:r>
            <a:r>
              <a:rPr lang="en-US" altLang="ja-JP" sz="1400" b="1" dirty="0" smtClean="0">
                <a:solidFill>
                  <a:schemeClr val="tx1"/>
                </a:solidFill>
              </a:rPr>
              <a:t>H26</a:t>
            </a:r>
            <a:r>
              <a:rPr lang="ja-JP" altLang="en-US" sz="1400" b="1" dirty="0" smtClean="0">
                <a:solidFill>
                  <a:schemeClr val="tx1"/>
                </a:solidFill>
              </a:rPr>
              <a:t>）➡　</a:t>
            </a:r>
            <a:r>
              <a:rPr lang="en-US" altLang="ja-JP" sz="1400" b="1" dirty="0" smtClean="0">
                <a:solidFill>
                  <a:schemeClr val="tx1"/>
                </a:solidFill>
              </a:rPr>
              <a:t>2.0</a:t>
            </a:r>
            <a:r>
              <a:rPr lang="ja-JP" altLang="en-US" sz="1400" b="1" dirty="0" smtClean="0">
                <a:solidFill>
                  <a:schemeClr val="tx1"/>
                </a:solidFill>
              </a:rPr>
              <a:t>％以上</a:t>
            </a:r>
            <a:r>
              <a:rPr kumimoji="1" lang="ja-JP" altLang="en-US" sz="1400" b="1" dirty="0" smtClean="0">
                <a:solidFill>
                  <a:schemeClr val="tx1"/>
                </a:solidFill>
              </a:rPr>
              <a:t>　</a:t>
            </a:r>
            <a:endParaRPr kumimoji="1" lang="en-US" altLang="ja-JP" sz="1400" b="1" dirty="0" smtClean="0">
              <a:solidFill>
                <a:schemeClr val="tx1"/>
              </a:solidFill>
            </a:endParaRPr>
          </a:p>
          <a:p>
            <a:r>
              <a:rPr lang="ja-JP" altLang="en-US" sz="1400" dirty="0" smtClean="0">
                <a:solidFill>
                  <a:schemeClr val="tx1"/>
                </a:solidFill>
              </a:rPr>
              <a:t>＜参考指標＞健康寿命と平均寿命の差</a:t>
            </a:r>
            <a:endParaRPr kumimoji="1" lang="ja-JP" altLang="en-US" sz="1400" dirty="0">
              <a:solidFill>
                <a:schemeClr val="tx1"/>
              </a:solidFill>
            </a:endParaRPr>
          </a:p>
        </p:txBody>
      </p:sp>
      <p:sp>
        <p:nvSpPr>
          <p:cNvPr id="7" name="テキスト ボックス 6"/>
          <p:cNvSpPr txBox="1"/>
          <p:nvPr/>
        </p:nvSpPr>
        <p:spPr>
          <a:xfrm>
            <a:off x="5608016" y="1916832"/>
            <a:ext cx="3148548" cy="276999"/>
          </a:xfrm>
          <a:prstGeom prst="rect">
            <a:avLst/>
          </a:prstGeom>
          <a:noFill/>
        </p:spPr>
        <p:txBody>
          <a:bodyPr wrap="square" rtlCol="0">
            <a:spAutoFit/>
          </a:bodyPr>
          <a:lstStyle/>
          <a:p>
            <a:r>
              <a:rPr kumimoji="1" lang="ja-JP" altLang="en-US" sz="1200" b="1" dirty="0" smtClean="0"/>
              <a:t>■　健康寿命、平均寿命</a:t>
            </a:r>
            <a:r>
              <a:rPr lang="ja-JP" altLang="en-US" sz="1200" b="1" dirty="0"/>
              <a:t>（</a:t>
            </a:r>
            <a:r>
              <a:rPr kumimoji="1" lang="ja-JP" altLang="en-US" sz="1200" b="1" dirty="0" smtClean="0"/>
              <a:t>平成</a:t>
            </a:r>
            <a:r>
              <a:rPr kumimoji="1" lang="en-US" altLang="ja-JP" sz="1200" b="1" dirty="0" smtClean="0"/>
              <a:t>22</a:t>
            </a:r>
            <a:r>
              <a:rPr kumimoji="1" lang="ja-JP" altLang="en-US" sz="1200" b="1" dirty="0" smtClean="0"/>
              <a:t>年度）</a:t>
            </a:r>
            <a:endParaRPr kumimoji="1" lang="ja-JP" altLang="en-US" sz="1200" b="1" dirty="0"/>
          </a:p>
        </p:txBody>
      </p:sp>
      <p:sp>
        <p:nvSpPr>
          <p:cNvPr id="8" name="テキスト ボックス 7"/>
          <p:cNvSpPr txBox="1"/>
          <p:nvPr/>
        </p:nvSpPr>
        <p:spPr>
          <a:xfrm>
            <a:off x="7366360" y="4210832"/>
            <a:ext cx="2030176" cy="215444"/>
          </a:xfrm>
          <a:prstGeom prst="rect">
            <a:avLst/>
          </a:prstGeom>
          <a:noFill/>
        </p:spPr>
        <p:txBody>
          <a:bodyPr wrap="square" rtlCol="0">
            <a:spAutoFit/>
          </a:bodyPr>
          <a:lstStyle/>
          <a:p>
            <a:r>
              <a:rPr kumimoji="1" lang="ja-JP" altLang="en-US" sz="800" dirty="0" smtClean="0"/>
              <a:t>出典：</a:t>
            </a:r>
            <a:r>
              <a:rPr lang="ja-JP" altLang="en-US" sz="800" dirty="0"/>
              <a:t>第</a:t>
            </a:r>
            <a:r>
              <a:rPr lang="en-US" altLang="ja-JP" sz="800" dirty="0"/>
              <a:t>2</a:t>
            </a:r>
            <a:r>
              <a:rPr lang="ja-JP" altLang="en-US" sz="800" dirty="0"/>
              <a:t>次大阪府健康増進</a:t>
            </a:r>
            <a:r>
              <a:rPr lang="ja-JP" altLang="en-US" sz="800" dirty="0" smtClean="0"/>
              <a:t>計画</a:t>
            </a:r>
            <a:endParaRPr lang="ja-JP" altLang="en-US" sz="800" dirty="0"/>
          </a:p>
        </p:txBody>
      </p:sp>
      <p:cxnSp>
        <p:nvCxnSpPr>
          <p:cNvPr id="10" name="直線矢印コネクタ 9"/>
          <p:cNvCxnSpPr/>
          <p:nvPr/>
        </p:nvCxnSpPr>
        <p:spPr>
          <a:xfrm>
            <a:off x="7380312" y="4070126"/>
            <a:ext cx="7920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7525562" y="3626812"/>
            <a:ext cx="892954" cy="230832"/>
          </a:xfrm>
          <a:prstGeom prst="rect">
            <a:avLst/>
          </a:prstGeom>
          <a:noFill/>
        </p:spPr>
        <p:txBody>
          <a:bodyPr wrap="square" rtlCol="0">
            <a:spAutoFit/>
          </a:bodyPr>
          <a:lstStyle/>
          <a:p>
            <a:r>
              <a:rPr kumimoji="1" lang="ja-JP" altLang="en-US" sz="900" b="1" dirty="0" smtClean="0"/>
              <a:t>不健康な期間</a:t>
            </a:r>
            <a:endParaRPr kumimoji="1" lang="ja-JP" altLang="en-US" sz="900" b="1" dirty="0"/>
          </a:p>
        </p:txBody>
      </p:sp>
      <p:cxnSp>
        <p:nvCxnSpPr>
          <p:cNvPr id="21" name="直線矢印コネクタ 20"/>
          <p:cNvCxnSpPr/>
          <p:nvPr/>
        </p:nvCxnSpPr>
        <p:spPr>
          <a:xfrm>
            <a:off x="7452320" y="3626812"/>
            <a:ext cx="7200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7236296" y="3194522"/>
            <a:ext cx="5400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a:off x="7308304" y="2760252"/>
            <a:ext cx="4680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8892480" y="2060848"/>
            <a:ext cx="307036" cy="230832"/>
          </a:xfrm>
          <a:prstGeom prst="rect">
            <a:avLst/>
          </a:prstGeom>
          <a:noFill/>
        </p:spPr>
        <p:txBody>
          <a:bodyPr wrap="square" rtlCol="0">
            <a:spAutoFit/>
          </a:bodyPr>
          <a:lstStyle/>
          <a:p>
            <a:r>
              <a:rPr kumimoji="1" lang="ja-JP" altLang="en-US" sz="900" b="1" dirty="0" smtClean="0"/>
              <a:t>年</a:t>
            </a:r>
            <a:endParaRPr kumimoji="1" lang="ja-JP" altLang="en-US" sz="900" b="1" dirty="0"/>
          </a:p>
        </p:txBody>
      </p:sp>
      <p:graphicFrame>
        <p:nvGraphicFramePr>
          <p:cNvPr id="17" name="グラフ 16"/>
          <p:cNvGraphicFramePr>
            <a:graphicFrameLocks noChangeAspect="1"/>
          </p:cNvGraphicFramePr>
          <p:nvPr>
            <p:extLst>
              <p:ext uri="{D42A27DB-BD31-4B8C-83A1-F6EECF244321}">
                <p14:modId xmlns:p14="http://schemas.microsoft.com/office/powerpoint/2010/main" val="2276312380"/>
              </p:ext>
            </p:extLst>
          </p:nvPr>
        </p:nvGraphicFramePr>
        <p:xfrm>
          <a:off x="580707" y="4296406"/>
          <a:ext cx="6580198" cy="2469233"/>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p:nvPr/>
        </p:nvSpPr>
        <p:spPr>
          <a:xfrm>
            <a:off x="467544" y="4160113"/>
            <a:ext cx="4041111" cy="276999"/>
          </a:xfrm>
          <a:prstGeom prst="rect">
            <a:avLst/>
          </a:prstGeom>
          <a:noFill/>
        </p:spPr>
        <p:txBody>
          <a:bodyPr wrap="square" rtlCol="0">
            <a:spAutoFit/>
          </a:bodyPr>
          <a:lstStyle/>
          <a:p>
            <a:r>
              <a:rPr kumimoji="1" lang="ja-JP" altLang="en-US" sz="1200" b="1" dirty="0" smtClean="0"/>
              <a:t>■　</a:t>
            </a:r>
            <a:r>
              <a:rPr lang="ja-JP" altLang="en-US" sz="1200" b="1" dirty="0"/>
              <a:t>都道府県</a:t>
            </a:r>
            <a:r>
              <a:rPr lang="ja-JP" altLang="en-US" sz="1200" b="1" dirty="0" smtClean="0"/>
              <a:t>別特定健診受診率（平成</a:t>
            </a:r>
            <a:r>
              <a:rPr lang="en-US" altLang="ja-JP" sz="1200" b="1" dirty="0" smtClean="0"/>
              <a:t>24</a:t>
            </a:r>
            <a:r>
              <a:rPr lang="ja-JP" altLang="en-US" sz="1200" b="1" dirty="0" smtClean="0"/>
              <a:t>年度）</a:t>
            </a:r>
            <a:endParaRPr lang="en-US" altLang="ja-JP" sz="1200" b="1" dirty="0" smtClean="0"/>
          </a:p>
        </p:txBody>
      </p:sp>
      <p:sp>
        <p:nvSpPr>
          <p:cNvPr id="19" name="テキスト ボックス 18"/>
          <p:cNvSpPr txBox="1"/>
          <p:nvPr/>
        </p:nvSpPr>
        <p:spPr>
          <a:xfrm>
            <a:off x="6660232" y="6597352"/>
            <a:ext cx="2030176" cy="215444"/>
          </a:xfrm>
          <a:prstGeom prst="rect">
            <a:avLst/>
          </a:prstGeom>
          <a:noFill/>
        </p:spPr>
        <p:txBody>
          <a:bodyPr wrap="square" rtlCol="0">
            <a:spAutoFit/>
          </a:bodyPr>
          <a:lstStyle/>
          <a:p>
            <a:r>
              <a:rPr kumimoji="1" lang="ja-JP" altLang="en-US" sz="800" dirty="0" smtClean="0"/>
              <a:t>出典</a:t>
            </a:r>
            <a:r>
              <a:rPr lang="ja-JP" altLang="en-US" sz="800" dirty="0"/>
              <a:t>：厚生労働省</a:t>
            </a:r>
            <a:r>
              <a:rPr lang="ja-JP" altLang="en-US" sz="800" dirty="0" smtClean="0"/>
              <a:t>ホームページ</a:t>
            </a:r>
            <a:endParaRPr lang="ja-JP" altLang="en-US" sz="800" dirty="0"/>
          </a:p>
        </p:txBody>
      </p:sp>
      <p:cxnSp>
        <p:nvCxnSpPr>
          <p:cNvPr id="5" name="直線コネクタ 4"/>
          <p:cNvCxnSpPr/>
          <p:nvPr/>
        </p:nvCxnSpPr>
        <p:spPr>
          <a:xfrm>
            <a:off x="971600" y="5184000"/>
            <a:ext cx="5976000" cy="0"/>
          </a:xfrm>
          <a:prstGeom prst="line">
            <a:avLst/>
          </a:prstGeom>
          <a:ln w="19050">
            <a:prstDash val="sysDot"/>
          </a:ln>
        </p:spPr>
        <p:style>
          <a:lnRef idx="1">
            <a:schemeClr val="accent2"/>
          </a:lnRef>
          <a:fillRef idx="0">
            <a:schemeClr val="accent2"/>
          </a:fillRef>
          <a:effectRef idx="0">
            <a:schemeClr val="accent2"/>
          </a:effectRef>
          <a:fontRef idx="minor">
            <a:schemeClr val="tx1"/>
          </a:fontRef>
        </p:style>
      </p:cxnSp>
      <p:sp>
        <p:nvSpPr>
          <p:cNvPr id="24" name="正方形/長方形 2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4479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6" name="正方形/長方形 5"/>
          <p:cNvSpPr/>
          <p:nvPr/>
        </p:nvSpPr>
        <p:spPr>
          <a:xfrm>
            <a:off x="378913" y="679916"/>
            <a:ext cx="8460123" cy="2893100"/>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大阪府では、すべての府民が健やかで心豊かに生活できる活力ある社会（健康先進都市）の実現に向け、健康的な生活習慣の実践や、健（検）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診の受診を促進し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、疾病の予防に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つなげる個人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の生活習慣の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健康への関心と理解を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深める社会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具体的には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、府内市町村を通じて個人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の健康に対する意識を高め、行動を促すためのプログラム（「汎用性の高い行動変容プログラム」）の周知・普及を図ることにより、生活習慣病対策を進めます。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汎用性の高い行動変容プログラム内容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特定健診の受診率向上、特定保健指導の実施率向上、禁煙支援、高血圧対策、糖尿病対策</a:t>
            </a:r>
            <a:endParaRPr lang="en-US" altLang="ja-JP" sz="1400" strike="sng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企業で働く従業員とその家族等の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健康づくりを進めるため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、保険者と連携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した働きかけや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、従業員の健康づくりに関する優れた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取組みの表彰・周知を行うことにより、生活習慣を改善し、健康寿命の延伸を図ります。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「いきいき百歳体操」などの普及などを通じて、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主導から住民主体の介護予防へと転換を図ります。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48157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6" name="正方形/長方形 5"/>
          <p:cNvSpPr/>
          <p:nvPr/>
        </p:nvSpPr>
        <p:spPr>
          <a:xfrm>
            <a:off x="251520" y="692696"/>
            <a:ext cx="8712968" cy="3754874"/>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（２）高齢者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等がいきいきと暮らせるまちづくり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高齢化が急速に進展する中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、高齢者が可能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な限り住み慣れた地域で安心</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していきいきと生活するためには、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医療・介護サービスをはじめ、必要なサービスを必要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なときに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受けることができる体制</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を整えると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ともに、地域コミュニティの再構築や住まい・生活支援サービスの提供など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の基盤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整備する必要があります。（「地域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包括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ケアシステム」の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構築）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大阪府では、市町村における在宅医療と介護の連携推進に向けた取組み支援等を通じて、地域で安心して在宅生活を送れる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体制づくりを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strike="dblStrike"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strike="dblStrike"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を人材資源と捉え、有償ボランティア等で活躍する場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を創出すること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により、世代内での助け合いを強化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strike="dblStrike"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不足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予想される介護人材について、地域関係機関や教育関係機関と連携し、女性や中高年層をはじめ、就学期の若年者を対象とした福祉の職場体験等を通じて、福祉・介護の仕事の内容について理解を深めることにより、人材確保に努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高齢者をはじめ、あらゆる人が住み慣れた地域で安心して快適に住み続けられ、多様な世代の新たな住民を惹きつけるとともに、幅広い関連産業の創出・振興を図るなど、超高齢社会の課題解決と地域の活性化を進めるまちづくり「スマートエイジング・シティ」の取組みを推進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cs typeface="Meiryo UI" panose="020B0604030504040204" pitchFamily="50" charset="-128"/>
              </a:rPr>
              <a:t>（</a:t>
            </a:r>
            <a:r>
              <a:rPr lang="ja-JP" altLang="en-US" sz="1400" dirty="0">
                <a:cs typeface="Meiryo UI" panose="020B0604030504040204" pitchFamily="50" charset="-128"/>
              </a:rPr>
              <a:t>➡</a:t>
            </a:r>
            <a:r>
              <a:rPr lang="en-US" altLang="ja-JP" sz="1400" dirty="0">
                <a:cs typeface="Meiryo UI" panose="020B0604030504040204" pitchFamily="50" charset="-128"/>
              </a:rPr>
              <a:t>topic</a:t>
            </a:r>
            <a:r>
              <a:rPr lang="ja-JP" altLang="en-US" sz="1400" dirty="0">
                <a:cs typeface="Meiryo UI" panose="020B0604030504040204" pitchFamily="50" charset="-128"/>
              </a:rPr>
              <a:t>④：スマートエイジング・シティ）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360907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41530" y="764704"/>
            <a:ext cx="8460940" cy="594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④</a:t>
            </a:r>
            <a:r>
              <a:rPr lang="ja-JP" altLang="en-US" sz="1400" b="1" dirty="0">
                <a:solidFill>
                  <a:schemeClr val="tx1"/>
                </a:solidFill>
              </a:rPr>
              <a:t>　スマートエイジング・シティ</a:t>
            </a:r>
            <a:endParaRPr lang="en-US" altLang="ja-JP" sz="1400" b="1" dirty="0">
              <a:solidFill>
                <a:schemeClr val="tx1"/>
              </a:solidFill>
            </a:endParaRPr>
          </a:p>
          <a:p>
            <a:r>
              <a:rPr lang="ja-JP" altLang="en-US" sz="1400" dirty="0">
                <a:solidFill>
                  <a:schemeClr val="tx1"/>
                </a:solidFill>
              </a:rPr>
              <a:t>　</a:t>
            </a:r>
            <a:r>
              <a:rPr lang="ja-JP" altLang="en-US" sz="1400" dirty="0" smtClean="0">
                <a:solidFill>
                  <a:schemeClr val="tx1"/>
                </a:solidFill>
              </a:rPr>
              <a:t>健康寿命の短さ</a:t>
            </a:r>
            <a:r>
              <a:rPr lang="ja-JP" altLang="ja-JP" sz="1400" dirty="0" smtClean="0">
                <a:solidFill>
                  <a:schemeClr val="tx1"/>
                </a:solidFill>
              </a:rPr>
              <a:t>、</a:t>
            </a:r>
            <a:r>
              <a:rPr lang="ja-JP" altLang="ja-JP" sz="1400" dirty="0">
                <a:solidFill>
                  <a:schemeClr val="tx1"/>
                </a:solidFill>
              </a:rPr>
              <a:t>医療・介護需要の増大、必要な人材・施設・サービスの不足、医療・介護費用の増嵩などの課題をどう乗り越えていくかが</a:t>
            </a:r>
            <a:r>
              <a:rPr lang="ja-JP" altLang="ja-JP" sz="1400" dirty="0" smtClean="0">
                <a:solidFill>
                  <a:schemeClr val="tx1"/>
                </a:solidFill>
              </a:rPr>
              <a:t>、喫緊</a:t>
            </a:r>
            <a:r>
              <a:rPr lang="ja-JP" altLang="ja-JP" sz="1400" dirty="0">
                <a:solidFill>
                  <a:schemeClr val="tx1"/>
                </a:solidFill>
              </a:rPr>
              <a:t>の課題</a:t>
            </a:r>
            <a:r>
              <a:rPr lang="ja-JP" altLang="en-US" sz="1400" dirty="0">
                <a:solidFill>
                  <a:schemeClr val="tx1"/>
                </a:solidFill>
              </a:rPr>
              <a:t>となっています。</a:t>
            </a:r>
            <a:endParaRPr lang="ja-JP" altLang="ja-JP" sz="1400" dirty="0">
              <a:solidFill>
                <a:schemeClr val="tx1"/>
              </a:solidFill>
            </a:endParaRPr>
          </a:p>
          <a:p>
            <a:r>
              <a:rPr lang="ja-JP" altLang="en-US" sz="1400" dirty="0">
                <a:solidFill>
                  <a:schemeClr val="tx1"/>
                </a:solidFill>
              </a:rPr>
              <a:t>　</a:t>
            </a:r>
            <a:r>
              <a:rPr lang="ja-JP" altLang="ja-JP" sz="1400" dirty="0">
                <a:solidFill>
                  <a:schemeClr val="tx1"/>
                </a:solidFill>
              </a:rPr>
              <a:t>一方で、医療や健康へのニーズの増大、多様化や、高齢者層</a:t>
            </a:r>
            <a:r>
              <a:rPr lang="ja-JP" altLang="en-US" sz="1400" dirty="0">
                <a:solidFill>
                  <a:schemeClr val="tx1"/>
                </a:solidFill>
              </a:rPr>
              <a:t>のボリューム</a:t>
            </a:r>
            <a:r>
              <a:rPr lang="ja-JP" altLang="ja-JP" sz="1400" dirty="0">
                <a:solidFill>
                  <a:schemeClr val="tx1"/>
                </a:solidFill>
              </a:rPr>
              <a:t>は、周辺関連分野も含めて大きな潜在需要の存在を意味し、ヘルスケアやシニアを対象にした市場の創出</a:t>
            </a:r>
            <a:r>
              <a:rPr lang="ja-JP" altLang="en-US" sz="1400" dirty="0">
                <a:solidFill>
                  <a:schemeClr val="tx1"/>
                </a:solidFill>
              </a:rPr>
              <a:t>も期待できます。</a:t>
            </a:r>
            <a:endParaRPr lang="ja-JP" altLang="ja-JP" sz="1400" strike="dblStrike" dirty="0">
              <a:solidFill>
                <a:schemeClr val="tx1"/>
              </a:solidFill>
            </a:endParaRPr>
          </a:p>
          <a:p>
            <a:endParaRPr lang="ja-JP" altLang="ja-JP" sz="1400" dirty="0">
              <a:solidFill>
                <a:schemeClr val="tx1"/>
              </a:solidFill>
            </a:endParaRPr>
          </a:p>
          <a:p>
            <a:r>
              <a:rPr lang="ja-JP" altLang="en-US" sz="1400" dirty="0">
                <a:solidFill>
                  <a:schemeClr val="tx1"/>
                </a:solidFill>
              </a:rPr>
              <a:t>　こうした観点から、</a:t>
            </a:r>
            <a:r>
              <a:rPr lang="ja-JP" altLang="ja-JP" sz="1400" dirty="0">
                <a:solidFill>
                  <a:schemeClr val="tx1"/>
                </a:solidFill>
              </a:rPr>
              <a:t>病気や要介護になる前の予防、健康づくりへ、そして、公的サービスから民間サービスへと府民意識も</a:t>
            </a:r>
            <a:r>
              <a:rPr lang="ja-JP" altLang="ja-JP" sz="1400" dirty="0" smtClean="0">
                <a:solidFill>
                  <a:schemeClr val="tx1"/>
                </a:solidFill>
              </a:rPr>
              <a:t>政策</a:t>
            </a:r>
            <a:r>
              <a:rPr lang="ja-JP" altLang="en-US" sz="1400" dirty="0" smtClean="0">
                <a:solidFill>
                  <a:schemeClr val="tx1"/>
                </a:solidFill>
              </a:rPr>
              <a:t>も</a:t>
            </a:r>
            <a:r>
              <a:rPr lang="ja-JP" altLang="ja-JP" sz="1400" dirty="0" smtClean="0">
                <a:solidFill>
                  <a:schemeClr val="tx1"/>
                </a:solidFill>
              </a:rPr>
              <a:t>変革</a:t>
            </a:r>
            <a:r>
              <a:rPr lang="ja-JP" altLang="ja-JP" sz="1400" dirty="0">
                <a:solidFill>
                  <a:schemeClr val="tx1"/>
                </a:solidFill>
              </a:rPr>
              <a:t>することが必要</a:t>
            </a:r>
            <a:r>
              <a:rPr lang="ja-JP" altLang="en-US" sz="1400" dirty="0">
                <a:solidFill>
                  <a:schemeClr val="tx1"/>
                </a:solidFill>
              </a:rPr>
              <a:t>となっています。</a:t>
            </a:r>
            <a:endParaRPr lang="ja-JP" altLang="ja-JP" sz="1400" dirty="0">
              <a:solidFill>
                <a:schemeClr val="tx1"/>
              </a:solidFill>
            </a:endParaRPr>
          </a:p>
          <a:p>
            <a:r>
              <a:rPr lang="ja-JP" altLang="en-US" sz="1400" dirty="0">
                <a:solidFill>
                  <a:schemeClr val="tx1"/>
                </a:solidFill>
              </a:rPr>
              <a:t>　そこで、</a:t>
            </a:r>
            <a:r>
              <a:rPr lang="ja-JP" altLang="ja-JP" sz="1400" dirty="0">
                <a:solidFill>
                  <a:schemeClr val="tx1"/>
                </a:solidFill>
              </a:rPr>
              <a:t>「ヘルスケア」や「エイジング」</a:t>
            </a:r>
            <a:r>
              <a:rPr lang="ja-JP" altLang="en-US" sz="1400" dirty="0">
                <a:solidFill>
                  <a:schemeClr val="tx1"/>
                </a:solidFill>
              </a:rPr>
              <a:t>を</a:t>
            </a:r>
            <a:r>
              <a:rPr lang="ja-JP" altLang="ja-JP" sz="1400" dirty="0">
                <a:solidFill>
                  <a:schemeClr val="tx1"/>
                </a:solidFill>
              </a:rPr>
              <a:t>キーワードにして</a:t>
            </a:r>
            <a:r>
              <a:rPr lang="ja-JP" altLang="en-US" sz="1400" dirty="0">
                <a:solidFill>
                  <a:schemeClr val="tx1"/>
                </a:solidFill>
              </a:rPr>
              <a:t>、</a:t>
            </a:r>
            <a:r>
              <a:rPr lang="ja-JP" altLang="ja-JP" sz="1400" dirty="0">
                <a:solidFill>
                  <a:schemeClr val="tx1"/>
                </a:solidFill>
              </a:rPr>
              <a:t>今いる住民が住み慣れた地域で安心して快適に住み続けられ、多様な世代の新たな住民を惹きつける、超高齢社会の課題解決型の活気あるまちのモデル「スマートエイジング・シティ」の実現を目指</a:t>
            </a:r>
            <a:r>
              <a:rPr lang="ja-JP" altLang="en-US" sz="1400" dirty="0">
                <a:solidFill>
                  <a:schemeClr val="tx1"/>
                </a:solidFill>
              </a:rPr>
              <a:t>しています。住宅・都市政策も新たな視点で展開し、政策分野</a:t>
            </a:r>
            <a:r>
              <a:rPr lang="ja-JP" altLang="ja-JP" sz="1400" dirty="0">
                <a:solidFill>
                  <a:schemeClr val="tx1"/>
                </a:solidFill>
              </a:rPr>
              <a:t>横断的に、人口減少・超高齢社会の多領域の課題を解決するまちづくり</a:t>
            </a:r>
            <a:r>
              <a:rPr lang="ja-JP" altLang="en-US" sz="1400" dirty="0">
                <a:solidFill>
                  <a:schemeClr val="tx1"/>
                </a:solidFill>
              </a:rPr>
              <a:t>を推進します。</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　大阪</a:t>
            </a:r>
            <a:r>
              <a:rPr lang="ja-JP" altLang="ja-JP" sz="1400" dirty="0">
                <a:solidFill>
                  <a:schemeClr val="tx1"/>
                </a:solidFill>
              </a:rPr>
              <a:t>府では、</a:t>
            </a:r>
            <a:r>
              <a:rPr lang="ja-JP" altLang="en-US" sz="1400" dirty="0">
                <a:solidFill>
                  <a:schemeClr val="tx1"/>
                </a:solidFill>
              </a:rPr>
              <a:t>「都市型</a:t>
            </a:r>
            <a:r>
              <a:rPr lang="en-US" altLang="ja-JP" sz="1400" dirty="0">
                <a:solidFill>
                  <a:schemeClr val="tx1"/>
                </a:solidFill>
              </a:rPr>
              <a:t>CCRC</a:t>
            </a:r>
            <a:r>
              <a:rPr lang="ja-JP" altLang="en-US" sz="1400" dirty="0">
                <a:solidFill>
                  <a:schemeClr val="tx1"/>
                </a:solidFill>
              </a:rPr>
              <a:t>（</a:t>
            </a:r>
            <a:r>
              <a:rPr lang="en-US" altLang="ja-JP" sz="1400" dirty="0">
                <a:solidFill>
                  <a:schemeClr val="tx1"/>
                </a:solidFill>
              </a:rPr>
              <a:t>※</a:t>
            </a:r>
            <a:r>
              <a:rPr lang="ja-JP" altLang="en-US" sz="1400" dirty="0">
                <a:solidFill>
                  <a:schemeClr val="tx1"/>
                </a:solidFill>
              </a:rPr>
              <a:t>）」にもつながる「スマートエイジング・シティ」の実現に向けた取組みを進めることにより、</a:t>
            </a:r>
            <a:r>
              <a:rPr lang="ja-JP" altLang="ja-JP" sz="1400" dirty="0">
                <a:solidFill>
                  <a:schemeClr val="tx1"/>
                </a:solidFill>
              </a:rPr>
              <a:t>府民の健康寿命の延伸と生涯にわたる</a:t>
            </a:r>
            <a:r>
              <a:rPr lang="en-US" altLang="ja-JP" sz="1400" dirty="0">
                <a:solidFill>
                  <a:schemeClr val="tx1"/>
                </a:solidFill>
              </a:rPr>
              <a:t>QOL</a:t>
            </a:r>
            <a:r>
              <a:rPr lang="ja-JP" altLang="ja-JP" sz="1400" dirty="0">
                <a:solidFill>
                  <a:schemeClr val="tx1"/>
                </a:solidFill>
              </a:rPr>
              <a:t>の向上</a:t>
            </a:r>
            <a:r>
              <a:rPr lang="ja-JP" altLang="en-US" sz="1400" dirty="0">
                <a:solidFill>
                  <a:schemeClr val="tx1"/>
                </a:solidFill>
              </a:rPr>
              <a:t>を図る</a:t>
            </a:r>
            <a:r>
              <a:rPr lang="ja-JP" altLang="ja-JP" sz="1400" dirty="0">
                <a:solidFill>
                  <a:schemeClr val="tx1"/>
                </a:solidFill>
              </a:rPr>
              <a:t>とともに、人口減少・超高齢社会に必要な新たなサービスや製品</a:t>
            </a:r>
            <a:r>
              <a:rPr lang="ja-JP" altLang="en-US" sz="1400" dirty="0">
                <a:solidFill>
                  <a:schemeClr val="tx1"/>
                </a:solidFill>
              </a:rPr>
              <a:t>の</a:t>
            </a:r>
            <a:r>
              <a:rPr lang="ja-JP" altLang="ja-JP" sz="1400" dirty="0">
                <a:solidFill>
                  <a:schemeClr val="tx1"/>
                </a:solidFill>
              </a:rPr>
              <a:t>開発、提供</a:t>
            </a:r>
            <a:r>
              <a:rPr lang="ja-JP" altLang="en-US" sz="1400" dirty="0">
                <a:solidFill>
                  <a:schemeClr val="tx1"/>
                </a:solidFill>
              </a:rPr>
              <a:t>など</a:t>
            </a:r>
            <a:r>
              <a:rPr lang="ja-JP" altLang="ja-JP" sz="1400" dirty="0">
                <a:solidFill>
                  <a:schemeClr val="tx1"/>
                </a:solidFill>
              </a:rPr>
              <a:t>健康・医療関連産業、生活総合産業の創出、育成、振興を図</a:t>
            </a:r>
            <a:r>
              <a:rPr lang="ja-JP" altLang="en-US" sz="1400" dirty="0">
                <a:solidFill>
                  <a:schemeClr val="tx1"/>
                </a:solidFill>
              </a:rPr>
              <a:t>ります。</a:t>
            </a:r>
            <a:endParaRPr lang="en-US" altLang="ja-JP" sz="1400" dirty="0">
              <a:solidFill>
                <a:schemeClr val="tx1"/>
              </a:solidFill>
            </a:endParaRPr>
          </a:p>
          <a:p>
            <a:endParaRPr lang="en-US" altLang="ja-JP" sz="1400" dirty="0">
              <a:solidFill>
                <a:schemeClr val="tx1"/>
              </a:solidFill>
            </a:endParaRPr>
          </a:p>
          <a:p>
            <a:r>
              <a:rPr lang="en-US" altLang="ja-JP" sz="1050" dirty="0" smtClean="0">
                <a:solidFill>
                  <a:schemeClr val="tx1"/>
                </a:solidFill>
              </a:rPr>
              <a:t>※</a:t>
            </a:r>
            <a:r>
              <a:rPr lang="ja-JP" altLang="en-US" sz="1050" dirty="0" smtClean="0">
                <a:solidFill>
                  <a:schemeClr val="tx1"/>
                </a:solidFill>
              </a:rPr>
              <a:t>　「</a:t>
            </a:r>
            <a:r>
              <a:rPr lang="ja-JP" altLang="en-US" sz="1050" dirty="0">
                <a:solidFill>
                  <a:schemeClr val="tx1"/>
                </a:solidFill>
              </a:rPr>
              <a:t>スマートエイジング・シティ」は、「大阪府市医療戦略会議提言（</a:t>
            </a:r>
            <a:r>
              <a:rPr lang="en-US" altLang="ja-JP" sz="1050" dirty="0">
                <a:solidFill>
                  <a:schemeClr val="tx1"/>
                </a:solidFill>
              </a:rPr>
              <a:t>H26.1</a:t>
            </a:r>
            <a:r>
              <a:rPr lang="ja-JP" altLang="en-US" sz="1050" dirty="0">
                <a:solidFill>
                  <a:schemeClr val="tx1"/>
                </a:solidFill>
              </a:rPr>
              <a:t>）」で</a:t>
            </a:r>
            <a:endParaRPr lang="en-US" altLang="ja-JP" sz="1050" dirty="0">
              <a:solidFill>
                <a:schemeClr val="tx1"/>
              </a:solidFill>
            </a:endParaRPr>
          </a:p>
          <a:p>
            <a:r>
              <a:rPr lang="ja-JP" altLang="en-US" sz="1050" dirty="0">
                <a:solidFill>
                  <a:schemeClr val="tx1"/>
                </a:solidFill>
              </a:rPr>
              <a:t>　　示された戦略の１つです。</a:t>
            </a:r>
            <a:endParaRPr lang="en-US" altLang="ja-JP" sz="1050" dirty="0">
              <a:solidFill>
                <a:schemeClr val="tx1"/>
              </a:solidFill>
            </a:endParaRPr>
          </a:p>
          <a:p>
            <a:endParaRPr lang="en-US" altLang="ja-JP" sz="1400" dirty="0">
              <a:solidFill>
                <a:schemeClr val="tx1"/>
              </a:solidFill>
            </a:endParaRPr>
          </a:p>
          <a:p>
            <a:r>
              <a:rPr lang="en-US" altLang="ja-JP" sz="1050" dirty="0" smtClean="0">
                <a:solidFill>
                  <a:schemeClr val="tx1"/>
                </a:solidFill>
              </a:rPr>
              <a:t>※</a:t>
            </a:r>
            <a:r>
              <a:rPr lang="ja-JP" altLang="en-US" sz="1050" dirty="0" smtClean="0">
                <a:solidFill>
                  <a:schemeClr val="tx1"/>
                </a:solidFill>
              </a:rPr>
              <a:t>　</a:t>
            </a:r>
            <a:r>
              <a:rPr lang="en-US" altLang="ja-JP" sz="1050" dirty="0">
                <a:solidFill>
                  <a:schemeClr val="tx1"/>
                </a:solidFill>
              </a:rPr>
              <a:t> </a:t>
            </a:r>
            <a:r>
              <a:rPr lang="en-US" altLang="ja-JP" sz="1050" dirty="0" smtClean="0">
                <a:solidFill>
                  <a:schemeClr val="tx1"/>
                </a:solidFill>
              </a:rPr>
              <a:t>CCRC</a:t>
            </a:r>
            <a:r>
              <a:rPr lang="ja-JP" altLang="en-US" sz="1050" dirty="0">
                <a:solidFill>
                  <a:schemeClr val="tx1"/>
                </a:solidFill>
              </a:rPr>
              <a:t>（</a:t>
            </a:r>
            <a:r>
              <a:rPr lang="en-US" altLang="ja-JP" sz="1050" dirty="0" smtClean="0">
                <a:solidFill>
                  <a:schemeClr val="tx1"/>
                </a:solidFill>
              </a:rPr>
              <a:t>Continuing </a:t>
            </a:r>
            <a:r>
              <a:rPr lang="en-US" altLang="ja-JP" sz="1050" dirty="0">
                <a:solidFill>
                  <a:schemeClr val="tx1"/>
                </a:solidFill>
              </a:rPr>
              <a:t>Care Retirement </a:t>
            </a:r>
            <a:r>
              <a:rPr lang="en-US" altLang="ja-JP" sz="1050" dirty="0" smtClean="0">
                <a:solidFill>
                  <a:schemeClr val="tx1"/>
                </a:solidFill>
              </a:rPr>
              <a:t>Community</a:t>
            </a:r>
            <a:r>
              <a:rPr lang="ja-JP" altLang="en-US" sz="1050" dirty="0" smtClean="0">
                <a:solidFill>
                  <a:schemeClr val="tx1"/>
                </a:solidFill>
              </a:rPr>
              <a:t>）</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老後</a:t>
            </a:r>
            <a:r>
              <a:rPr lang="ja-JP" altLang="en-US" sz="1050" dirty="0">
                <a:solidFill>
                  <a:schemeClr val="tx1"/>
                </a:solidFill>
              </a:rPr>
              <a:t>、まだ健康な間に入居し、人生最期の時までを過ごす高齢者のため</a:t>
            </a:r>
            <a:r>
              <a:rPr lang="ja-JP" altLang="en-US" sz="1050" dirty="0" smtClean="0">
                <a:solidFill>
                  <a:schemeClr val="tx1"/>
                </a:solidFill>
              </a:rPr>
              <a:t>の</a:t>
            </a:r>
            <a:r>
              <a:rPr lang="en-US" altLang="ja-JP" sz="1050" dirty="0" smtClean="0">
                <a:solidFill>
                  <a:schemeClr val="tx1"/>
                </a:solidFill>
              </a:rPr>
              <a:t/>
            </a:r>
            <a:br>
              <a:rPr lang="en-US" altLang="ja-JP" sz="1050" dirty="0" smtClean="0">
                <a:solidFill>
                  <a:schemeClr val="tx1"/>
                </a:solidFill>
              </a:rPr>
            </a:br>
            <a:r>
              <a:rPr lang="ja-JP" altLang="en-US" sz="1050" dirty="0" smtClean="0">
                <a:solidFill>
                  <a:schemeClr val="tx1"/>
                </a:solidFill>
              </a:rPr>
              <a:t>　　　　生活共同体</a:t>
            </a:r>
            <a:endParaRPr lang="en-US" altLang="ja-JP" sz="1050" dirty="0" smtClean="0">
              <a:solidFill>
                <a:schemeClr val="tx1"/>
              </a:solidFill>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pic>
        <p:nvPicPr>
          <p:cNvPr id="7" name="Picture 2" descr="まちづくりのイメージ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15" y="4221088"/>
            <a:ext cx="3431913" cy="24271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97714" y="6207695"/>
            <a:ext cx="4590510" cy="461665"/>
          </a:xfrm>
          <a:prstGeom prst="rect">
            <a:avLst/>
          </a:prstGeom>
          <a:noFill/>
        </p:spPr>
        <p:txBody>
          <a:bodyPr wrap="square" rtlCol="0">
            <a:spAutoFit/>
          </a:bodyPr>
          <a:lstStyle/>
          <a:p>
            <a:pPr marL="185738" indent="-185738"/>
            <a:r>
              <a:rPr kumimoji="1" lang="ja-JP" altLang="en-US" sz="800" dirty="0" smtClean="0">
                <a:latin typeface="+mn-ea"/>
              </a:rPr>
              <a:t>出典：</a:t>
            </a:r>
            <a:r>
              <a:rPr lang="ja-JP" altLang="en-US" sz="800" dirty="0" smtClean="0">
                <a:latin typeface="+mn-ea"/>
              </a:rPr>
              <a:t>東京</a:t>
            </a:r>
            <a:r>
              <a:rPr lang="ja-JP" altLang="en-US" sz="800" dirty="0">
                <a:latin typeface="+mn-ea"/>
              </a:rPr>
              <a:t>大学高齢社会総合研究</a:t>
            </a:r>
            <a:r>
              <a:rPr lang="ja-JP" altLang="en-US" sz="800" dirty="0" smtClean="0">
                <a:latin typeface="+mn-ea"/>
              </a:rPr>
              <a:t>機構</a:t>
            </a:r>
            <a:endParaRPr lang="en-US" altLang="ja-JP" sz="800" dirty="0" smtClean="0">
              <a:latin typeface="+mn-ea"/>
            </a:endParaRPr>
          </a:p>
          <a:p>
            <a:pPr marL="185738" indent="-185738"/>
            <a:r>
              <a:rPr lang="ja-JP" altLang="en-US" sz="800" dirty="0">
                <a:latin typeface="+mn-ea"/>
              </a:rPr>
              <a:t>　</a:t>
            </a:r>
            <a:r>
              <a:rPr lang="ja-JP" altLang="en-US" sz="800" dirty="0" smtClean="0">
                <a:latin typeface="+mn-ea"/>
              </a:rPr>
              <a:t>　　</a:t>
            </a:r>
            <a:r>
              <a:rPr lang="ja-JP" altLang="en-US" sz="800" dirty="0">
                <a:latin typeface="+mn-ea"/>
              </a:rPr>
              <a:t>　辻哲夫教授「超高齢社会における医療介護政策の展開に</a:t>
            </a:r>
            <a:r>
              <a:rPr lang="ja-JP" altLang="en-US" sz="800" dirty="0" smtClean="0">
                <a:latin typeface="+mn-ea"/>
              </a:rPr>
              <a:t>ついて</a:t>
            </a:r>
            <a:r>
              <a:rPr lang="en-US" altLang="ja-JP" sz="800" dirty="0" smtClean="0">
                <a:latin typeface="+mn-ea"/>
              </a:rPr>
              <a:t/>
            </a:r>
            <a:br>
              <a:rPr lang="en-US" altLang="ja-JP" sz="800" dirty="0" smtClean="0">
                <a:latin typeface="+mn-ea"/>
              </a:rPr>
            </a:br>
            <a:r>
              <a:rPr lang="ja-JP" altLang="en-US" sz="800" dirty="0" smtClean="0">
                <a:latin typeface="+mn-ea"/>
              </a:rPr>
              <a:t>　　－</a:t>
            </a:r>
            <a:r>
              <a:rPr lang="ja-JP" altLang="en-US" sz="800" dirty="0">
                <a:latin typeface="+mn-ea"/>
              </a:rPr>
              <a:t>柏プロジェクトの試み－</a:t>
            </a:r>
            <a:r>
              <a:rPr lang="ja-JP" altLang="en-US" sz="800" dirty="0" smtClean="0">
                <a:latin typeface="+mn-ea"/>
              </a:rPr>
              <a:t>」</a:t>
            </a:r>
            <a:endParaRPr kumimoji="1" lang="ja-JP" altLang="en-US" sz="800" dirty="0">
              <a:latin typeface="+mn-ea"/>
            </a:endParaRPr>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599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838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251520" y="692696"/>
            <a:ext cx="8712968" cy="504753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（３）あらゆる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人が活躍できる「全員参画社会」の実現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cs typeface="Meiryo UI" panose="020B0604030504040204" pitchFamily="50" charset="-128"/>
              </a:rPr>
              <a:t>若者・女性・高齢者・</a:t>
            </a:r>
            <a:r>
              <a:rPr lang="ja-JP" altLang="en-US" sz="1400" dirty="0" err="1">
                <a:cs typeface="Meiryo UI" panose="020B0604030504040204" pitchFamily="50" charset="-128"/>
              </a:rPr>
              <a:t>障がい</a:t>
            </a:r>
            <a:r>
              <a:rPr lang="ja-JP" altLang="en-US" sz="1400" dirty="0" smtClean="0">
                <a:cs typeface="Meiryo UI" panose="020B0604030504040204" pitchFamily="50" charset="-128"/>
              </a:rPr>
              <a:t>者</a:t>
            </a:r>
            <a:r>
              <a:rPr lang="ja-JP" altLang="en-US" sz="1400" dirty="0">
                <a:cs typeface="Meiryo UI" panose="020B0604030504040204" pitchFamily="50" charset="-128"/>
              </a:rPr>
              <a:t>・在留外国人</a:t>
            </a:r>
            <a:r>
              <a:rPr lang="ja-JP" altLang="en-US" sz="1400" dirty="0" smtClean="0">
                <a:cs typeface="Meiryo UI" panose="020B0604030504040204" pitchFamily="50" charset="-128"/>
              </a:rPr>
              <a:t>など</a:t>
            </a:r>
            <a:r>
              <a:rPr lang="ja-JP" altLang="en-US" sz="1400" dirty="0">
                <a:cs typeface="Meiryo UI" panose="020B0604030504040204" pitchFamily="50" charset="-128"/>
              </a:rPr>
              <a:t>、あらゆる人が活躍できる「全員参画社会」の実現に向け、個々の適性や能力に応じたきめ細やかな就業や就学支援策などが求められます</a:t>
            </a:r>
            <a:r>
              <a:rPr lang="ja-JP" altLang="en-US" sz="1400" dirty="0" smtClean="0">
                <a:cs typeface="Meiryo UI" panose="020B0604030504040204" pitchFamily="50" charset="-128"/>
              </a:rPr>
              <a:t>。</a:t>
            </a:r>
            <a:endParaRPr lang="en-US" altLang="ja-JP" sz="1400" dirty="0" smtClean="0">
              <a:cs typeface="Meiryo UI" panose="020B0604030504040204" pitchFamily="50" charset="-128"/>
            </a:endParaRPr>
          </a:p>
          <a:p>
            <a:pPr marL="180000" indent="-457200"/>
            <a:r>
              <a:rPr lang="ja-JP" altLang="en-US" sz="1400" dirty="0">
                <a:cs typeface="Meiryo UI" panose="020B0604030504040204" pitchFamily="50" charset="-128"/>
              </a:rPr>
              <a:t>　</a:t>
            </a:r>
            <a:r>
              <a:rPr lang="ja-JP" altLang="en-US" sz="1400" dirty="0" smtClean="0">
                <a:cs typeface="Meiryo UI" panose="020B0604030504040204" pitchFamily="50" charset="-128"/>
              </a:rPr>
              <a:t>　また、年齢を問わず、ボランティア活動等に気軽に参加できる環境づくりや</a:t>
            </a:r>
            <a:r>
              <a:rPr lang="en-US" altLang="ja-JP" sz="1400" dirty="0" smtClean="0">
                <a:cs typeface="Meiryo UI" panose="020B0604030504040204" pitchFamily="50" charset="-128"/>
              </a:rPr>
              <a:t>NPO</a:t>
            </a:r>
            <a:r>
              <a:rPr lang="ja-JP" altLang="en-US" sz="1400" dirty="0" smtClean="0">
                <a:cs typeface="Meiryo UI" panose="020B0604030504040204" pitchFamily="50" charset="-128"/>
              </a:rPr>
              <a:t>の活性化も「全員参画社会」の実現に向けて重要となっています。</a:t>
            </a:r>
            <a:endParaRPr lang="en-US" altLang="ja-JP" sz="1400" dirty="0" smtClean="0">
              <a:cs typeface="Meiryo UI" panose="020B0604030504040204" pitchFamily="50" charset="-128"/>
            </a:endParaRPr>
          </a:p>
          <a:p>
            <a:pPr marL="180000" indent="-457200"/>
            <a:endParaRPr lang="en-US" altLang="ja-JP" sz="1400" dirty="0">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者計画」に基づき、障がい福祉の総合的な推進に取り組んでいます。障がい者の就労支援については、就職準備段階から就職後の定着支援に至るまで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の就労支援機関のネットワークの構築・強化や福祉施設への人的・技術的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のほか、企業への働きかけ等により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、障がい者が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安心して就職できる環境づくりを進めます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特に、精神・発達障がい者については、職場定着に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課題があること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から支援を強化します。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また、アート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作品の販売支援等により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者の創作活動が収入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につながる仕組みを構築します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cs typeface="Meiryo UI" panose="020B0604030504040204" pitchFamily="50" charset="-128"/>
              </a:rPr>
              <a:t>障</a:t>
            </a:r>
            <a:r>
              <a:rPr lang="ja-JP" altLang="en-US" sz="1400" dirty="0">
                <a:cs typeface="Meiryo UI" panose="020B0604030504040204" pitchFamily="50" charset="-128"/>
              </a:rPr>
              <a:t>がいのある子どもたちに対しては、「ともに学び、ともに育つ」教育を推進するため、支援学級・支援学校だけでなく、小・中・高校等のすべての学校で連続性のある多様な学びの場を提供するとともに、就労や職場定着支援を行います</a:t>
            </a:r>
            <a:r>
              <a:rPr lang="ja-JP" altLang="en-US" sz="1400" dirty="0" smtClean="0">
                <a:cs typeface="Meiryo UI" panose="020B0604030504040204" pitchFamily="50" charset="-128"/>
              </a:rPr>
              <a:t>。</a:t>
            </a:r>
            <a:endParaRPr lang="en-US" altLang="ja-JP" sz="1400" dirty="0" smtClean="0">
              <a:cs typeface="Meiryo UI" panose="020B0604030504040204" pitchFamily="50" charset="-128"/>
            </a:endParaRPr>
          </a:p>
          <a:p>
            <a:pPr marL="180000" indent="-457200"/>
            <a:endParaRPr lang="en-US" altLang="ja-JP" sz="1400" dirty="0" smtClean="0">
              <a:cs typeface="Meiryo UI" panose="020B0604030504040204" pitchFamily="50" charset="-128"/>
            </a:endParaRPr>
          </a:p>
          <a:p>
            <a:pPr marL="180000" lvl="0" indent="-457200"/>
            <a:r>
              <a:rPr lang="ja-JP" altLang="en-US" sz="1400" dirty="0">
                <a:cs typeface="Meiryo UI" panose="020B0604030504040204" pitchFamily="50" charset="-128"/>
              </a:rPr>
              <a:t>○　就職に困難性を有する方の早期の就職や定着をめざし、以下の取組みを進めます。</a:t>
            </a:r>
            <a:endParaRPr lang="en-US" altLang="ja-JP" sz="1400" dirty="0">
              <a:cs typeface="Meiryo UI" panose="020B0604030504040204" pitchFamily="50" charset="-128"/>
            </a:endParaRPr>
          </a:p>
          <a:p>
            <a:pPr marL="180000" lvl="0" indent="-457200"/>
            <a:r>
              <a:rPr lang="ja-JP" altLang="en-US" sz="1400" dirty="0">
                <a:cs typeface="Meiryo UI" panose="020B0604030504040204" pitchFamily="50" charset="-128"/>
              </a:rPr>
              <a:t>　　・　高等職業技術専門校等や、民間教育訓練機関を活用した職業訓練の充実</a:t>
            </a:r>
            <a:endParaRPr lang="en-US" altLang="ja-JP" sz="1400" dirty="0">
              <a:cs typeface="Meiryo UI" panose="020B0604030504040204" pitchFamily="50" charset="-128"/>
            </a:endParaRPr>
          </a:p>
          <a:p>
            <a:pPr marL="180000" lvl="0" indent="-457200"/>
            <a:r>
              <a:rPr lang="ja-JP" altLang="en-US" sz="1400" dirty="0">
                <a:cs typeface="Meiryo UI" panose="020B0604030504040204" pitchFamily="50" charset="-128"/>
              </a:rPr>
              <a:t>　　・　</a:t>
            </a:r>
            <a:r>
              <a:rPr lang="en-US" altLang="ja-JP" sz="1400" dirty="0">
                <a:cs typeface="Meiryo UI" panose="020B0604030504040204" pitchFamily="50" charset="-128"/>
              </a:rPr>
              <a:t>OSAKA</a:t>
            </a:r>
            <a:r>
              <a:rPr lang="ja-JP" altLang="en-US" sz="1400" dirty="0">
                <a:cs typeface="Meiryo UI" panose="020B0604030504040204" pitchFamily="50" charset="-128"/>
              </a:rPr>
              <a:t>しごとフィールドが核となり、若者や女性、中高年齢者、</a:t>
            </a:r>
            <a:r>
              <a:rPr lang="ja-JP" altLang="en-US" sz="1400" dirty="0" err="1">
                <a:cs typeface="Meiryo UI" panose="020B0604030504040204" pitchFamily="50" charset="-128"/>
              </a:rPr>
              <a:t>障がい</a:t>
            </a:r>
            <a:r>
              <a:rPr lang="ja-JP" altLang="en-US" sz="1400" dirty="0">
                <a:cs typeface="Meiryo UI" panose="020B0604030504040204" pitchFamily="50" charset="-128"/>
              </a:rPr>
              <a:t>者、一般就業をめざす全ての方に対する支援</a:t>
            </a:r>
            <a:endParaRPr lang="en-US" altLang="ja-JP" sz="1400" dirty="0">
              <a:cs typeface="Meiryo UI" panose="020B0604030504040204" pitchFamily="50" charset="-128"/>
            </a:endParaRPr>
          </a:p>
          <a:p>
            <a:pPr marL="180000" lvl="0" indent="-457200"/>
            <a:r>
              <a:rPr lang="ja-JP" altLang="en-US" sz="1400" dirty="0">
                <a:cs typeface="Meiryo UI" panose="020B0604030504040204" pitchFamily="50" charset="-128"/>
              </a:rPr>
              <a:t>　　・　</a:t>
            </a:r>
            <a:r>
              <a:rPr lang="ja-JP" altLang="en-US" sz="1400" dirty="0" err="1">
                <a:cs typeface="Meiryo UI" panose="020B0604030504040204" pitchFamily="50" charset="-128"/>
              </a:rPr>
              <a:t>発達障がい</a:t>
            </a:r>
            <a:r>
              <a:rPr lang="ja-JP" altLang="en-US" sz="1400" dirty="0">
                <a:cs typeface="Meiryo UI" panose="020B0604030504040204" pitchFamily="50" charset="-128"/>
              </a:rPr>
              <a:t>傾向が</a:t>
            </a:r>
            <a:r>
              <a:rPr lang="ja-JP" altLang="en-US" sz="1400" dirty="0" smtClean="0">
                <a:cs typeface="Meiryo UI" panose="020B0604030504040204" pitchFamily="50" charset="-128"/>
              </a:rPr>
              <a:t>あり、障</a:t>
            </a:r>
            <a:r>
              <a:rPr lang="ja-JP" altLang="en-US" sz="1400" dirty="0">
                <a:cs typeface="Meiryo UI" panose="020B0604030504040204" pitchFamily="50" charset="-128"/>
              </a:rPr>
              <a:t>がい受容が難しいもしくは気づきが乏しい方への支援</a:t>
            </a:r>
            <a:endParaRPr lang="en-US" altLang="ja-JP" sz="1400" dirty="0">
              <a:cs typeface="Meiryo UI" panose="020B0604030504040204" pitchFamily="50" charset="-128"/>
            </a:endParaRPr>
          </a:p>
          <a:p>
            <a:pPr marL="180000" lvl="0" indent="-457200"/>
            <a:r>
              <a:rPr lang="ja-JP" altLang="en-US" sz="1400" dirty="0">
                <a:cs typeface="Meiryo UI" panose="020B0604030504040204" pitchFamily="50" charset="-128"/>
              </a:rPr>
              <a:t>　　・　中小企業に対する人材採用から職場定着までの一貫した支援及びメンタル系サポートによる離職対策支援</a:t>
            </a:r>
            <a:endParaRPr lang="en-US" altLang="ja-JP" sz="1400" dirty="0">
              <a:cs typeface="Meiryo UI" panose="020B0604030504040204" pitchFamily="50" charset="-128"/>
            </a:endParaRPr>
          </a:p>
          <a:p>
            <a:pPr marL="180000" lvl="0" indent="-457200"/>
            <a:r>
              <a:rPr lang="ja-JP" altLang="en-US" sz="1400" dirty="0">
                <a:cs typeface="Meiryo UI" panose="020B0604030504040204" pitchFamily="50" charset="-128"/>
              </a:rPr>
              <a:t>　　・　働く意欲のある高年齢者に対する多様な就業機会を提供するための職域</a:t>
            </a:r>
            <a:r>
              <a:rPr lang="ja-JP" altLang="en-US" sz="1400" dirty="0" smtClean="0">
                <a:cs typeface="Meiryo UI" panose="020B0604030504040204" pitchFamily="50" charset="-128"/>
              </a:rPr>
              <a:t>開発</a:t>
            </a:r>
            <a:endParaRPr lang="en-US" altLang="ja-JP" sz="1400" dirty="0">
              <a:cs typeface="Meiryo UI" panose="020B0604030504040204" pitchFamily="50" charset="-128"/>
            </a:endParaRPr>
          </a:p>
          <a:p>
            <a:pPr marL="180000" indent="-457200"/>
            <a:endParaRPr lang="en-US" altLang="ja-JP" sz="1400" dirty="0" smtClean="0">
              <a:cs typeface="Meiryo UI" panose="020B0604030504040204" pitchFamily="50" charset="-128"/>
            </a:endParaRPr>
          </a:p>
          <a:p>
            <a:pPr marL="180000" indent="-457200"/>
            <a:r>
              <a:rPr lang="ja-JP" altLang="en-US" sz="1400" dirty="0" smtClean="0">
                <a:cs typeface="Meiryo UI" panose="020B0604030504040204" pitchFamily="50" charset="-128"/>
              </a:rPr>
              <a:t>　</a:t>
            </a:r>
            <a:r>
              <a:rPr lang="en-US" altLang="ja-JP" sz="1400" dirty="0" smtClean="0">
                <a:cs typeface="Meiryo UI" panose="020B0604030504040204" pitchFamily="50" charset="-128"/>
              </a:rPr>
              <a:t>※</a:t>
            </a:r>
            <a:r>
              <a:rPr lang="ja-JP" altLang="en-US" sz="1400" dirty="0" smtClean="0">
                <a:cs typeface="Meiryo UI" panose="020B0604030504040204" pitchFamily="50" charset="-128"/>
              </a:rPr>
              <a:t>　若者は①（</a:t>
            </a:r>
            <a:r>
              <a:rPr lang="en-US" altLang="ja-JP" sz="1400" dirty="0" smtClean="0">
                <a:cs typeface="Meiryo UI" panose="020B0604030504040204" pitchFamily="50" charset="-128"/>
              </a:rPr>
              <a:t>1</a:t>
            </a:r>
            <a:r>
              <a:rPr lang="ja-JP" altLang="en-US" sz="1400" dirty="0" smtClean="0">
                <a:cs typeface="Meiryo UI" panose="020B0604030504040204" pitchFamily="50" charset="-128"/>
              </a:rPr>
              <a:t>）</a:t>
            </a:r>
            <a:r>
              <a:rPr lang="ja-JP" altLang="en-US" sz="1400" dirty="0">
                <a:cs typeface="Meiryo UI" panose="020B0604030504040204" pitchFamily="50" charset="-128"/>
              </a:rPr>
              <a:t>、 </a:t>
            </a:r>
            <a:r>
              <a:rPr lang="ja-JP" altLang="en-US" sz="1400" dirty="0" smtClean="0">
                <a:cs typeface="Meiryo UI" panose="020B0604030504040204" pitchFamily="50" charset="-128"/>
              </a:rPr>
              <a:t>女性は①（</a:t>
            </a:r>
            <a:r>
              <a:rPr lang="en-US" altLang="ja-JP" sz="1400" dirty="0" smtClean="0">
                <a:cs typeface="Meiryo UI" panose="020B0604030504040204" pitchFamily="50" charset="-128"/>
              </a:rPr>
              <a:t>2</a:t>
            </a:r>
            <a:r>
              <a:rPr lang="ja-JP" altLang="en-US" sz="1400" dirty="0" smtClean="0">
                <a:cs typeface="Meiryo UI" panose="020B0604030504040204" pitchFamily="50" charset="-128"/>
              </a:rPr>
              <a:t>）、高齢者は③（</a:t>
            </a:r>
            <a:r>
              <a:rPr lang="en-US" altLang="ja-JP" sz="1400" dirty="0" smtClean="0">
                <a:cs typeface="Meiryo UI" panose="020B0604030504040204" pitchFamily="50" charset="-128"/>
              </a:rPr>
              <a:t>2</a:t>
            </a:r>
            <a:r>
              <a:rPr lang="ja-JP" altLang="en-US" sz="1400" dirty="0" smtClean="0">
                <a:cs typeface="Meiryo UI" panose="020B0604030504040204" pitchFamily="50" charset="-128"/>
              </a:rPr>
              <a:t>）に記載しています。</a:t>
            </a:r>
            <a:endParaRPr lang="en-US" altLang="ja-JP" sz="1400" dirty="0" smtClean="0">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4201309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620688"/>
            <a:ext cx="8856984" cy="830997"/>
          </a:xfrm>
          <a:prstGeom prst="rect">
            <a:avLst/>
          </a:prstGeom>
        </p:spPr>
        <p:txBody>
          <a:bodyPr wrap="square">
            <a:spAutoFit/>
          </a:bodyPr>
          <a:lstStyle/>
          <a:p>
            <a:r>
              <a:rPr lang="ja-JP" altLang="en-US" sz="1600" b="1" dirty="0" smtClean="0"/>
              <a:t>　基本目標④：</a:t>
            </a:r>
            <a:r>
              <a:rPr lang="ja-JP" altLang="ja-JP" sz="1600" b="1" dirty="0" smtClean="0"/>
              <a:t>安全</a:t>
            </a:r>
            <a:r>
              <a:rPr lang="ja-JP" altLang="ja-JP" sz="1600" b="1" dirty="0"/>
              <a:t>・安心な</a:t>
            </a:r>
            <a:r>
              <a:rPr lang="ja-JP" altLang="ja-JP" sz="1600" b="1" dirty="0" smtClean="0"/>
              <a:t>地域</a:t>
            </a:r>
            <a:r>
              <a:rPr lang="ja-JP" altLang="en-US" sz="1600" b="1" dirty="0" smtClean="0"/>
              <a:t>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t>防災・治安の確保に向けて地域力の強化を図るとともに、</a:t>
            </a:r>
            <a:r>
              <a:rPr lang="ja-JP" altLang="en-US" sz="1600" dirty="0" smtClean="0"/>
              <a:t>公共施設等の利活用・長寿命化などを通じて、人口減少社会においても安全・安心で快適な都市基盤整備の最適化を実現します。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14" name="テキスト ボックス 13"/>
          <p:cNvSpPr txBox="1"/>
          <p:nvPr/>
        </p:nvSpPr>
        <p:spPr>
          <a:xfrm>
            <a:off x="467544" y="1620000"/>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16" name="表 15"/>
          <p:cNvGraphicFramePr>
            <a:graphicFrameLocks noGrp="1"/>
          </p:cNvGraphicFramePr>
          <p:nvPr>
            <p:extLst>
              <p:ext uri="{D42A27DB-BD31-4B8C-83A1-F6EECF244321}">
                <p14:modId xmlns:p14="http://schemas.microsoft.com/office/powerpoint/2010/main" val="3449532421"/>
              </p:ext>
            </p:extLst>
          </p:nvPr>
        </p:nvGraphicFramePr>
        <p:xfrm>
          <a:off x="539552" y="1916832"/>
          <a:ext cx="3996444" cy="2926080"/>
        </p:xfrm>
        <a:graphic>
          <a:graphicData uri="http://schemas.openxmlformats.org/drawingml/2006/table">
            <a:tbl>
              <a:tblPr firstRow="1" bandRow="1">
                <a:tableStyleId>{5940675A-B579-460E-94D1-54222C63F5DA}</a:tableStyleId>
              </a:tblPr>
              <a:tblGrid>
                <a:gridCol w="620807"/>
                <a:gridCol w="3375637"/>
              </a:tblGrid>
              <a:tr h="360040">
                <a:tc>
                  <a:txBody>
                    <a:bodyPr/>
                    <a:lstStyle/>
                    <a:p>
                      <a:pPr algn="ctr"/>
                      <a:r>
                        <a:rPr kumimoji="1" lang="ja-JP" altLang="en-US" sz="1400" dirty="0" smtClean="0"/>
                        <a:t>強み</a:t>
                      </a:r>
                      <a:endParaRPr kumimoji="1" lang="ja-JP" altLang="en-US" sz="1400" dirty="0"/>
                    </a:p>
                  </a:txBody>
                  <a:tcPr anchor="ctr"/>
                </a:tc>
                <a:tc>
                  <a:txBody>
                    <a:bodyPr/>
                    <a:lstStyle/>
                    <a:p>
                      <a:pPr marL="72000" indent="-457200"/>
                      <a:r>
                        <a:rPr kumimoji="1" lang="ja-JP" altLang="en-US" sz="1200" u="none" dirty="0" smtClean="0">
                          <a:solidFill>
                            <a:schemeClr val="tx1"/>
                          </a:solidFill>
                        </a:rPr>
                        <a:t>・全国に先駆けた「逃げる」「凌ぐ」「防ぐ」の総合的な災害対策</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・全国有数の治水安全度</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・安全なまちづくりに向けた警察との連携</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・ファシリティマネジメントの推進</a:t>
                      </a:r>
                      <a:endParaRPr kumimoji="1" lang="en-US" altLang="ja-JP" sz="1200" u="none" dirty="0" smtClean="0">
                        <a:solidFill>
                          <a:schemeClr val="tx1"/>
                        </a:solidFill>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・関係市と連携した密集市街地対策の強化</a:t>
                      </a:r>
                      <a:endParaRPr kumimoji="1" lang="en-US" altLang="ja-JP" sz="1200" u="none" dirty="0" smtClean="0">
                        <a:solidFill>
                          <a:schemeClr val="tx1"/>
                        </a:solidFill>
                      </a:endParaRPr>
                    </a:p>
                  </a:txBody>
                  <a:tcPr/>
                </a:tc>
              </a:tr>
              <a:tr h="551458">
                <a:tc>
                  <a:txBody>
                    <a:bodyPr/>
                    <a:lstStyle/>
                    <a:p>
                      <a:pPr algn="ctr"/>
                      <a:r>
                        <a:rPr kumimoji="1" lang="ja-JP" altLang="en-US" sz="1400" dirty="0" smtClean="0"/>
                        <a:t>弱み</a:t>
                      </a:r>
                      <a:endParaRPr kumimoji="1" lang="ja-JP" altLang="en-US" sz="1400" dirty="0"/>
                    </a:p>
                  </a:txBody>
                  <a:tcPr anchor="ctr"/>
                </a:tc>
                <a:tc>
                  <a:txBody>
                    <a:bodyPr/>
                    <a:lstStyle/>
                    <a:p>
                      <a:pPr marL="72000" indent="-457200"/>
                      <a:r>
                        <a:rPr kumimoji="1" lang="ja-JP" altLang="en-US" sz="1200" u="none" dirty="0" smtClean="0">
                          <a:solidFill>
                            <a:schemeClr val="tx1"/>
                          </a:solidFill>
                        </a:rPr>
                        <a:t>・高齢化等による地域の防犯力・防災力の低下</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・南海トラフ巨大地震による被害の想定（ゼロメートル地帯に人口・資産が集中）</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・全国最大規模の密集市街地の存在</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・近年、突発的で局地的な集中豪雨が頻発</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・ひったくりなどの街頭犯罪、高齢者に対する特殊詐欺、子どもや女性に対する性犯罪が高水準で推移</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・交通事故の多発</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・公共施設等の老朽化</a:t>
                      </a:r>
                      <a:endParaRPr kumimoji="1" lang="ja-JP" altLang="en-US" sz="1200" u="none" dirty="0">
                        <a:solidFill>
                          <a:schemeClr val="tx1"/>
                        </a:solidFill>
                      </a:endParaRPr>
                    </a:p>
                  </a:txBody>
                  <a:tcPr/>
                </a:tc>
              </a:tr>
            </a:tbl>
          </a:graphicData>
        </a:graphic>
      </p:graphicFrame>
      <p:sp>
        <p:nvSpPr>
          <p:cNvPr id="17" name="ストライプ矢印 16"/>
          <p:cNvSpPr/>
          <p:nvPr/>
        </p:nvSpPr>
        <p:spPr>
          <a:xfrm>
            <a:off x="4702816" y="2060848"/>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40152" y="162000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22" name="正方形/長方形 21"/>
          <p:cNvSpPr/>
          <p:nvPr/>
        </p:nvSpPr>
        <p:spPr>
          <a:xfrm>
            <a:off x="6228184" y="2060848"/>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人口減少社会に対応した安全・安心かつ快適で</a:t>
            </a:r>
            <a:r>
              <a:rPr kumimoji="1" lang="en-US" altLang="ja-JP" sz="1600" b="1" dirty="0" smtClean="0">
                <a:solidFill>
                  <a:schemeClr val="tx1"/>
                </a:solidFill>
              </a:rPr>
              <a:t/>
            </a:r>
            <a:br>
              <a:rPr kumimoji="1" lang="en-US" altLang="ja-JP" sz="1600" b="1" dirty="0" smtClean="0">
                <a:solidFill>
                  <a:schemeClr val="tx1"/>
                </a:solidFill>
              </a:rPr>
            </a:br>
            <a:r>
              <a:rPr kumimoji="1" lang="ja-JP" altLang="en-US" sz="1600" b="1" dirty="0" smtClean="0">
                <a:solidFill>
                  <a:schemeClr val="tx1"/>
                </a:solidFill>
              </a:rPr>
              <a:t>利便性の高い都市の創出</a:t>
            </a:r>
            <a:endParaRPr kumimoji="1" lang="ja-JP" altLang="en-US" sz="1600" b="1" dirty="0">
              <a:solidFill>
                <a:schemeClr val="tx1"/>
              </a:solidFill>
            </a:endParaRPr>
          </a:p>
        </p:txBody>
      </p:sp>
      <p:sp>
        <p:nvSpPr>
          <p:cNvPr id="24" name="正方形/長方形 23"/>
          <p:cNvSpPr/>
          <p:nvPr/>
        </p:nvSpPr>
        <p:spPr>
          <a:xfrm>
            <a:off x="611560" y="5661248"/>
            <a:ext cx="8145004"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（１）安全・安心の確保</a:t>
            </a:r>
            <a:r>
              <a:rPr kumimoji="1" lang="en-US" altLang="ja-JP" sz="1400" dirty="0" smtClean="0">
                <a:solidFill>
                  <a:schemeClr val="tx1"/>
                </a:solidFill>
              </a:rPr>
              <a:t>		</a:t>
            </a:r>
            <a:r>
              <a:rPr kumimoji="1" lang="ja-JP" altLang="en-US" sz="1400" dirty="0" smtClean="0">
                <a:solidFill>
                  <a:schemeClr val="tx1"/>
                </a:solidFill>
              </a:rPr>
              <a:t>南海トラフ巨大地震対策、治安・防犯の推進　等</a:t>
            </a:r>
            <a:endParaRPr kumimoji="1" lang="en-US" altLang="ja-JP" sz="1400" dirty="0" smtClean="0">
              <a:solidFill>
                <a:schemeClr val="tx1"/>
              </a:solidFill>
            </a:endParaRPr>
          </a:p>
          <a:p>
            <a:r>
              <a:rPr lang="ja-JP" altLang="en-US" sz="1400" dirty="0" smtClean="0">
                <a:solidFill>
                  <a:schemeClr val="tx1"/>
                </a:solidFill>
              </a:rPr>
              <a:t>（２）都市基盤の再構築</a:t>
            </a:r>
            <a:r>
              <a:rPr lang="en-US" altLang="ja-JP" sz="1400" dirty="0" smtClean="0">
                <a:solidFill>
                  <a:schemeClr val="tx1"/>
                </a:solidFill>
              </a:rPr>
              <a:t>		</a:t>
            </a:r>
            <a:r>
              <a:rPr lang="ja-JP" altLang="en-US" sz="1400" dirty="0" smtClean="0">
                <a:solidFill>
                  <a:schemeClr val="tx1"/>
                </a:solidFill>
              </a:rPr>
              <a:t>ファシリティマネジメント　等</a:t>
            </a:r>
            <a:endParaRPr lang="en-US" altLang="ja-JP" sz="1400" dirty="0" smtClean="0">
              <a:solidFill>
                <a:schemeClr val="tx1"/>
              </a:solidFill>
            </a:endParaRPr>
          </a:p>
        </p:txBody>
      </p:sp>
      <p:sp>
        <p:nvSpPr>
          <p:cNvPr id="25" name="テキスト ボックス 24"/>
          <p:cNvSpPr txBox="1"/>
          <p:nvPr/>
        </p:nvSpPr>
        <p:spPr>
          <a:xfrm>
            <a:off x="467544" y="5384249"/>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6" name="上矢印 25"/>
          <p:cNvSpPr/>
          <p:nvPr/>
        </p:nvSpPr>
        <p:spPr>
          <a:xfrm>
            <a:off x="3347864" y="5013176"/>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804248" y="328498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人口</a:t>
            </a:r>
            <a:r>
              <a:rPr lang="ja-JP" altLang="en-US" sz="1400" b="1" dirty="0" smtClean="0"/>
              <a:t>減少・超高齢社会でも持続可能な地域づくり</a:t>
            </a:r>
            <a:endParaRPr kumimoji="1" lang="ja-JP" altLang="en-US" sz="1400" b="1" dirty="0"/>
          </a:p>
        </p:txBody>
      </p:sp>
      <p:sp>
        <p:nvSpPr>
          <p:cNvPr id="18" name="正方形/長方形 17"/>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80148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2" name="正方形/長方形 1"/>
          <p:cNvSpPr/>
          <p:nvPr/>
        </p:nvSpPr>
        <p:spPr>
          <a:xfrm>
            <a:off x="323527" y="1917122"/>
            <a:ext cx="8515510" cy="1600438"/>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≪基本的方向≫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（１）安全・安心の確保</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地域の高齢化が進む中、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地震・津波・風水害などの様々な災害に対応する上で、地域防災力の向上をはじめとするソフト・ハード両面にわたる対策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急務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また、府民の安全・安心の確保には治安・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視点も欠かせません。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ひったくりなど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の街頭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犯罪や</a:t>
            </a:r>
            <a:r>
              <a:rPr lang="ja-JP" altLang="en-US" sz="1400" dirty="0"/>
              <a:t>高齢者に対する特殊</a:t>
            </a:r>
            <a:r>
              <a:rPr lang="ja-JP" altLang="en-US" sz="1400" dirty="0" smtClean="0"/>
              <a:t>詐欺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子どもや女性に対する性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犯罪は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依然として高水準で推移しています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。交通事故も同様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です。これらの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犯罪や事故等の抑止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のため、地域ぐるみ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充実や啓発が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重要です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78097" y="687180"/>
            <a:ext cx="8460940" cy="115764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a:t>
            </a:r>
            <a:r>
              <a:rPr lang="ja-JP" altLang="en-US" sz="1400" b="1" dirty="0">
                <a:solidFill>
                  <a:schemeClr val="tx1"/>
                </a:solidFill>
              </a:rPr>
              <a:t>　</a:t>
            </a:r>
            <a:r>
              <a:rPr lang="ja-JP" altLang="en-US" sz="1400" b="1" dirty="0" smtClean="0">
                <a:solidFill>
                  <a:schemeClr val="tx1"/>
                </a:solidFill>
              </a:rPr>
              <a:t>津波による被害最大予測（人的被害）：</a:t>
            </a:r>
            <a:r>
              <a:rPr lang="en-US" altLang="ja-JP" sz="1400" b="1" dirty="0" smtClean="0">
                <a:solidFill>
                  <a:schemeClr val="tx1"/>
                </a:solidFill>
              </a:rPr>
              <a:t>133,000</a:t>
            </a:r>
            <a:r>
              <a:rPr lang="ja-JP" altLang="en-US" sz="1400" b="1" dirty="0" smtClean="0">
                <a:solidFill>
                  <a:schemeClr val="tx1"/>
                </a:solidFill>
              </a:rPr>
              <a:t>人（</a:t>
            </a:r>
            <a:r>
              <a:rPr lang="en-US" altLang="ja-JP" sz="1400" b="1" dirty="0" smtClean="0">
                <a:solidFill>
                  <a:schemeClr val="tx1"/>
                </a:solidFill>
              </a:rPr>
              <a:t>H25</a:t>
            </a:r>
            <a:r>
              <a:rPr lang="ja-JP" altLang="en-US" sz="1400" b="1" dirty="0" smtClean="0">
                <a:solidFill>
                  <a:schemeClr val="tx1"/>
                </a:solidFill>
              </a:rPr>
              <a:t>）➡　限りなくゼロに</a:t>
            </a:r>
            <a:r>
              <a:rPr lang="en-US" altLang="ja-JP" sz="1400" b="1" dirty="0" smtClean="0">
                <a:solidFill>
                  <a:schemeClr val="tx1"/>
                </a:solidFill>
              </a:rPr>
              <a:t>【</a:t>
            </a:r>
            <a:r>
              <a:rPr lang="ja-JP" altLang="en-US" sz="1400" b="1" dirty="0" smtClean="0">
                <a:solidFill>
                  <a:schemeClr val="tx1"/>
                </a:solidFill>
              </a:rPr>
              <a:t>～</a:t>
            </a:r>
            <a:r>
              <a:rPr lang="en-US" altLang="ja-JP" sz="1400" b="1" dirty="0" smtClean="0">
                <a:solidFill>
                  <a:schemeClr val="tx1"/>
                </a:solidFill>
              </a:rPr>
              <a:t>H36</a:t>
            </a:r>
            <a:r>
              <a:rPr lang="ja-JP" altLang="en-US" sz="1400" b="1" dirty="0" smtClean="0">
                <a:solidFill>
                  <a:schemeClr val="tx1"/>
                </a:solidFill>
              </a:rPr>
              <a:t>まで</a:t>
            </a:r>
            <a:r>
              <a:rPr lang="en-US" altLang="ja-JP" sz="1400" b="1" dirty="0" smtClean="0">
                <a:solidFill>
                  <a:schemeClr val="tx1"/>
                </a:solidFill>
              </a:rPr>
              <a:t>】</a:t>
            </a:r>
          </a:p>
          <a:p>
            <a:r>
              <a:rPr lang="ja-JP" altLang="en-US" sz="1400" b="1" dirty="0" smtClean="0">
                <a:solidFill>
                  <a:schemeClr val="tx1"/>
                </a:solidFill>
              </a:rPr>
              <a:t>○　</a:t>
            </a:r>
            <a:r>
              <a:rPr lang="ja-JP" altLang="en-US" sz="1400" b="1" dirty="0">
                <a:solidFill>
                  <a:schemeClr val="tx1"/>
                </a:solidFill>
              </a:rPr>
              <a:t>地震時等に著しく危険な密集市街地の面積・</a:t>
            </a:r>
            <a:r>
              <a:rPr lang="ja-JP" altLang="en-US" sz="1400" b="1" dirty="0" smtClean="0">
                <a:solidFill>
                  <a:schemeClr val="tx1"/>
                </a:solidFill>
              </a:rPr>
              <a:t>地区数</a:t>
            </a:r>
            <a:endParaRPr lang="en-US" altLang="ja-JP" sz="1400" b="1" dirty="0" smtClean="0">
              <a:solidFill>
                <a:schemeClr val="tx1"/>
              </a:solidFill>
            </a:endParaRPr>
          </a:p>
          <a:p>
            <a:r>
              <a:rPr lang="ja-JP" altLang="en-US" sz="1400" b="1" dirty="0" smtClean="0">
                <a:solidFill>
                  <a:schemeClr val="tx1"/>
                </a:solidFill>
              </a:rPr>
              <a:t>　　　　　　　　　　　　　　　　　　　　　　　　　　　：</a:t>
            </a:r>
            <a:r>
              <a:rPr lang="en-US" altLang="ja-JP" sz="1400" b="1" dirty="0">
                <a:solidFill>
                  <a:schemeClr val="tx1"/>
                </a:solidFill>
              </a:rPr>
              <a:t>2,248ha</a:t>
            </a:r>
            <a:r>
              <a:rPr lang="ja-JP" altLang="en-US" sz="1400" b="1" dirty="0" err="1">
                <a:solidFill>
                  <a:schemeClr val="tx1"/>
                </a:solidFill>
              </a:rPr>
              <a:t>、</a:t>
            </a:r>
            <a:r>
              <a:rPr lang="en-US" altLang="ja-JP" sz="1400" b="1" dirty="0">
                <a:solidFill>
                  <a:schemeClr val="tx1"/>
                </a:solidFill>
              </a:rPr>
              <a:t>7</a:t>
            </a:r>
            <a:r>
              <a:rPr lang="ja-JP" altLang="en-US" sz="1400" b="1" dirty="0">
                <a:solidFill>
                  <a:schemeClr val="tx1"/>
                </a:solidFill>
              </a:rPr>
              <a:t>市</a:t>
            </a:r>
            <a:r>
              <a:rPr lang="en-US" altLang="ja-JP" sz="1400" b="1" dirty="0">
                <a:solidFill>
                  <a:schemeClr val="tx1"/>
                </a:solidFill>
              </a:rPr>
              <a:t>11</a:t>
            </a:r>
            <a:r>
              <a:rPr lang="ja-JP" altLang="en-US" sz="1400" b="1" dirty="0" smtClean="0">
                <a:solidFill>
                  <a:schemeClr val="tx1"/>
                </a:solidFill>
              </a:rPr>
              <a:t>地区（</a:t>
            </a:r>
            <a:r>
              <a:rPr lang="en-US" altLang="ja-JP" sz="1400" b="1" dirty="0" smtClean="0">
                <a:solidFill>
                  <a:schemeClr val="tx1"/>
                </a:solidFill>
              </a:rPr>
              <a:t>H26</a:t>
            </a:r>
            <a:r>
              <a:rPr lang="ja-JP" altLang="en-US" sz="1400" b="1" dirty="0" smtClean="0">
                <a:solidFill>
                  <a:schemeClr val="tx1"/>
                </a:solidFill>
              </a:rPr>
              <a:t>）</a:t>
            </a:r>
            <a:r>
              <a:rPr lang="ja-JP" altLang="en-US" sz="1400" b="1" dirty="0">
                <a:solidFill>
                  <a:schemeClr val="tx1"/>
                </a:solidFill>
              </a:rPr>
              <a:t>➡　解消</a:t>
            </a:r>
            <a:r>
              <a:rPr lang="en-US" altLang="ja-JP" sz="1400" b="1" dirty="0">
                <a:solidFill>
                  <a:schemeClr val="tx1"/>
                </a:solidFill>
              </a:rPr>
              <a:t>【</a:t>
            </a:r>
            <a:r>
              <a:rPr lang="ja-JP" altLang="en-US" sz="1400" b="1" dirty="0">
                <a:solidFill>
                  <a:schemeClr val="tx1"/>
                </a:solidFill>
              </a:rPr>
              <a:t>～</a:t>
            </a:r>
            <a:r>
              <a:rPr lang="en-US" altLang="ja-JP" sz="1400" b="1" dirty="0">
                <a:solidFill>
                  <a:schemeClr val="tx1"/>
                </a:solidFill>
              </a:rPr>
              <a:t>H32</a:t>
            </a:r>
            <a:r>
              <a:rPr lang="ja-JP" altLang="en-US" sz="1400" b="1" dirty="0">
                <a:solidFill>
                  <a:schemeClr val="tx1"/>
                </a:solidFill>
              </a:rPr>
              <a:t>まで</a:t>
            </a:r>
            <a:r>
              <a:rPr lang="en-US" altLang="ja-JP" sz="1400" b="1" dirty="0" smtClean="0">
                <a:solidFill>
                  <a:schemeClr val="tx1"/>
                </a:solidFill>
              </a:rPr>
              <a:t>】</a:t>
            </a:r>
          </a:p>
          <a:p>
            <a:r>
              <a:rPr lang="en-US" altLang="ja-JP" sz="1400" b="1" dirty="0" smtClean="0">
                <a:solidFill>
                  <a:schemeClr val="tx1"/>
                </a:solidFill>
              </a:rPr>
              <a:t> </a:t>
            </a:r>
            <a:r>
              <a:rPr kumimoji="1" lang="ja-JP" altLang="en-US" sz="1400" dirty="0" smtClean="0">
                <a:solidFill>
                  <a:schemeClr val="tx1"/>
                </a:solidFill>
              </a:rPr>
              <a:t>＜参考指標＞ひったくりの認知件数、性犯罪の認知件数</a:t>
            </a:r>
            <a:endParaRPr kumimoji="1" lang="ja-JP" altLang="en-US" sz="1400" dirty="0">
              <a:solidFill>
                <a:schemeClr val="tx1"/>
              </a:solidFill>
            </a:endParaRPr>
          </a:p>
        </p:txBody>
      </p:sp>
      <p:graphicFrame>
        <p:nvGraphicFramePr>
          <p:cNvPr id="21" name="グラフ 20"/>
          <p:cNvGraphicFramePr/>
          <p:nvPr>
            <p:extLst>
              <p:ext uri="{D42A27DB-BD31-4B8C-83A1-F6EECF244321}">
                <p14:modId xmlns:p14="http://schemas.microsoft.com/office/powerpoint/2010/main" val="1085501382"/>
              </p:ext>
            </p:extLst>
          </p:nvPr>
        </p:nvGraphicFramePr>
        <p:xfrm>
          <a:off x="4535996" y="4077652"/>
          <a:ext cx="3498455"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4943412" y="3759423"/>
            <a:ext cx="4021076" cy="461665"/>
          </a:xfrm>
          <a:prstGeom prst="rect">
            <a:avLst/>
          </a:prstGeom>
        </p:spPr>
        <p:txBody>
          <a:bodyPr wrap="square">
            <a:spAutoFit/>
          </a:bodyPr>
          <a:lstStyle/>
          <a:p>
            <a:pPr>
              <a:defRPr sz="2160" b="1" i="0" u="none" strike="noStrike" kern="1200" baseline="0">
                <a:solidFill>
                  <a:prstClr val="black"/>
                </a:solidFill>
                <a:latin typeface="+mn-lt"/>
                <a:ea typeface="+mn-ea"/>
                <a:cs typeface="+mn-cs"/>
              </a:defRPr>
            </a:pPr>
            <a:r>
              <a:rPr lang="ja-JP" altLang="en-US" sz="1200" dirty="0" smtClean="0"/>
              <a:t>■　</a:t>
            </a:r>
            <a:r>
              <a:rPr lang="ja-JP" altLang="ja-JP" sz="1200" dirty="0" smtClean="0"/>
              <a:t>性</a:t>
            </a:r>
            <a:r>
              <a:rPr lang="ja-JP" altLang="ja-JP" sz="1200" dirty="0"/>
              <a:t>犯罪</a:t>
            </a:r>
            <a:r>
              <a:rPr lang="ja-JP" altLang="en-US" sz="1200" dirty="0"/>
              <a:t>の</a:t>
            </a:r>
            <a:r>
              <a:rPr lang="ja-JP" altLang="ja-JP" sz="1200" dirty="0"/>
              <a:t>認知</a:t>
            </a:r>
            <a:r>
              <a:rPr lang="ja-JP" altLang="ja-JP" sz="1200" dirty="0" smtClean="0"/>
              <a:t>件</a:t>
            </a:r>
            <a:r>
              <a:rPr lang="ja-JP" altLang="en-US" sz="1200" dirty="0" smtClean="0"/>
              <a:t>数</a:t>
            </a:r>
            <a:r>
              <a:rPr lang="en-US" altLang="ja-JP" sz="1200" dirty="0" smtClean="0"/>
              <a:t/>
            </a:r>
            <a:br>
              <a:rPr lang="en-US" altLang="ja-JP" sz="1200" dirty="0" smtClean="0"/>
            </a:br>
            <a:r>
              <a:rPr lang="ja-JP" altLang="en-US" sz="1200" dirty="0" smtClean="0"/>
              <a:t>　　</a:t>
            </a:r>
            <a:r>
              <a:rPr lang="en-US" altLang="ja-JP" sz="1050" dirty="0" smtClean="0"/>
              <a:t>(</a:t>
            </a:r>
            <a:r>
              <a:rPr lang="ja-JP" altLang="ja-JP" sz="1050" dirty="0"/>
              <a:t>強姦と強制わいせつの認知件数の合計</a:t>
            </a:r>
            <a:r>
              <a:rPr lang="en-US" altLang="ja-JP" sz="1050" dirty="0"/>
              <a:t>)</a:t>
            </a:r>
            <a:endParaRPr lang="ja-JP" altLang="ja-JP" sz="1050" dirty="0"/>
          </a:p>
        </p:txBody>
      </p:sp>
      <p:sp>
        <p:nvSpPr>
          <p:cNvPr id="23" name="テキスト ボックス 22"/>
          <p:cNvSpPr txBox="1"/>
          <p:nvPr/>
        </p:nvSpPr>
        <p:spPr>
          <a:xfrm>
            <a:off x="5076056" y="6381908"/>
            <a:ext cx="3021460" cy="215444"/>
          </a:xfrm>
          <a:prstGeom prst="rect">
            <a:avLst/>
          </a:prstGeom>
          <a:noFill/>
        </p:spPr>
        <p:txBody>
          <a:bodyPr wrap="square" rtlCol="0">
            <a:spAutoFit/>
          </a:bodyPr>
          <a:lstStyle/>
          <a:p>
            <a:pPr marL="185738" indent="-185738"/>
            <a:r>
              <a:rPr kumimoji="1" lang="ja-JP" altLang="en-US" sz="800" dirty="0" smtClean="0">
                <a:latin typeface="+mn-ea"/>
              </a:rPr>
              <a:t>出典：</a:t>
            </a:r>
            <a:r>
              <a:rPr lang="zh-TW" altLang="en-US" sz="800" dirty="0" smtClean="0">
                <a:latin typeface="+mn-ea"/>
              </a:rPr>
              <a:t>大阪府</a:t>
            </a:r>
            <a:r>
              <a:rPr lang="zh-TW" altLang="en-US" sz="800" dirty="0">
                <a:latin typeface="+mn-ea"/>
              </a:rPr>
              <a:t>警察　</a:t>
            </a:r>
            <a:r>
              <a:rPr lang="ja-JP" altLang="en-US" sz="800" dirty="0" smtClean="0">
                <a:latin typeface="+mn-ea"/>
              </a:rPr>
              <a:t>「</a:t>
            </a:r>
            <a:r>
              <a:rPr lang="zh-TW" altLang="en-US" sz="800" dirty="0" smtClean="0">
                <a:latin typeface="+mn-ea"/>
              </a:rPr>
              <a:t>犯罪統計</a:t>
            </a:r>
            <a:r>
              <a:rPr lang="ja-JP" altLang="en-US" sz="800" dirty="0" smtClean="0">
                <a:latin typeface="+mn-ea"/>
              </a:rPr>
              <a:t>」</a:t>
            </a:r>
            <a:endParaRPr kumimoji="1" lang="ja-JP" altLang="en-US" sz="800" dirty="0">
              <a:latin typeface="+mn-ea"/>
            </a:endParaRPr>
          </a:p>
        </p:txBody>
      </p:sp>
      <p:graphicFrame>
        <p:nvGraphicFramePr>
          <p:cNvPr id="18" name="グラフ 17"/>
          <p:cNvGraphicFramePr/>
          <p:nvPr>
            <p:extLst>
              <p:ext uri="{D42A27DB-BD31-4B8C-83A1-F6EECF244321}">
                <p14:modId xmlns:p14="http://schemas.microsoft.com/office/powerpoint/2010/main" val="3333093839"/>
              </p:ext>
            </p:extLst>
          </p:nvPr>
        </p:nvGraphicFramePr>
        <p:xfrm>
          <a:off x="820343" y="4180162"/>
          <a:ext cx="3096344" cy="2201746"/>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796885" y="3789040"/>
            <a:ext cx="4021076" cy="276999"/>
          </a:xfrm>
          <a:prstGeom prst="rect">
            <a:avLst/>
          </a:prstGeom>
        </p:spPr>
        <p:txBody>
          <a:bodyPr wrap="square">
            <a:spAutoFit/>
          </a:bodyPr>
          <a:lstStyle/>
          <a:p>
            <a:pPr>
              <a:defRPr sz="2160" b="1" i="0" u="none" strike="noStrike" kern="1200" baseline="0">
                <a:solidFill>
                  <a:prstClr val="black"/>
                </a:solidFill>
                <a:latin typeface="+mn-lt"/>
                <a:ea typeface="+mn-ea"/>
                <a:cs typeface="+mn-cs"/>
              </a:defRPr>
            </a:pPr>
            <a:r>
              <a:rPr lang="ja-JP" altLang="en-US" sz="1200" dirty="0" smtClean="0"/>
              <a:t>■　ひったくりの認知件数（</a:t>
            </a:r>
            <a:r>
              <a:rPr lang="ja-JP" altLang="en-US" sz="1050" dirty="0" smtClean="0"/>
              <a:t>Ｈ２６）</a:t>
            </a:r>
            <a:endParaRPr lang="ja-JP" altLang="ja-JP" sz="1050" dirty="0"/>
          </a:p>
        </p:txBody>
      </p:sp>
      <p:sp>
        <p:nvSpPr>
          <p:cNvPr id="13" name="テキスト ボックス 12"/>
          <p:cNvSpPr txBox="1"/>
          <p:nvPr/>
        </p:nvSpPr>
        <p:spPr>
          <a:xfrm>
            <a:off x="823146" y="6381908"/>
            <a:ext cx="3021460" cy="215444"/>
          </a:xfrm>
          <a:prstGeom prst="rect">
            <a:avLst/>
          </a:prstGeom>
          <a:noFill/>
        </p:spPr>
        <p:txBody>
          <a:bodyPr wrap="square" rtlCol="0">
            <a:spAutoFit/>
          </a:bodyPr>
          <a:lstStyle/>
          <a:p>
            <a:pPr marL="185738" indent="-185738"/>
            <a:r>
              <a:rPr kumimoji="1" lang="ja-JP" altLang="en-US" sz="800" dirty="0" smtClean="0">
                <a:latin typeface="+mn-ea"/>
              </a:rPr>
              <a:t>出典：</a:t>
            </a:r>
            <a:r>
              <a:rPr lang="zh-TW" altLang="en-US" sz="800" dirty="0" smtClean="0">
                <a:latin typeface="+mn-ea"/>
              </a:rPr>
              <a:t>大阪府</a:t>
            </a:r>
            <a:r>
              <a:rPr lang="zh-TW" altLang="en-US" sz="800" dirty="0">
                <a:latin typeface="+mn-ea"/>
              </a:rPr>
              <a:t>警察　</a:t>
            </a:r>
            <a:r>
              <a:rPr lang="ja-JP" altLang="en-US" sz="800" dirty="0" smtClean="0">
                <a:latin typeface="+mn-ea"/>
              </a:rPr>
              <a:t>「</a:t>
            </a:r>
            <a:r>
              <a:rPr lang="zh-TW" altLang="en-US" sz="800" dirty="0" smtClean="0">
                <a:latin typeface="+mn-ea"/>
              </a:rPr>
              <a:t>犯罪統計</a:t>
            </a:r>
            <a:r>
              <a:rPr lang="ja-JP" altLang="en-US" sz="800" dirty="0" smtClean="0">
                <a:latin typeface="+mn-ea"/>
              </a:rPr>
              <a:t>」</a:t>
            </a:r>
            <a:endParaRPr kumimoji="1" lang="ja-JP" altLang="en-US" sz="800" dirty="0">
              <a:latin typeface="+mn-ea"/>
            </a:endParaRPr>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817291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2" name="正方形/長方形 1"/>
          <p:cNvSpPr/>
          <p:nvPr/>
        </p:nvSpPr>
        <p:spPr>
          <a:xfrm>
            <a:off x="323528" y="692696"/>
            <a:ext cx="5182720" cy="2462213"/>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海トラフ巨大地震はもとより、土砂災害、風水害等の自然災害から府民の生命・財産を守るため、計画的な災害対策等を進めるとともに、防災・減災を図る観点から、地域コミュニティに貢献する自主防災組織や消防団等の充実強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の利活用の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推進等により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、地域の住民自らが地域防災の担い手となる環境整備の充実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防災力の強化を図ります。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南海トラフ巨大地震等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をみすえ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、防潮堤の強化や道路・鉄道の耐震性強化、密集市街地の解消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住宅・建築物の耐震化の促進、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公園の整備と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いった、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ハード対策</a:t>
            </a:r>
            <a:r>
              <a:rPr lang="ja-JP" altLang="en-US" sz="1400" strike="sngStrike"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a:grpSpLocks noChangeAspect="1"/>
          </p:cNvGrpSpPr>
          <p:nvPr/>
        </p:nvGrpSpPr>
        <p:grpSpPr>
          <a:xfrm>
            <a:off x="6297961" y="3539629"/>
            <a:ext cx="2538198" cy="2864091"/>
            <a:chOff x="6338198" y="2374020"/>
            <a:chExt cx="2266249" cy="2557224"/>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198" y="2374020"/>
              <a:ext cx="2266249" cy="25572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4221088"/>
              <a:ext cx="429621" cy="59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正方形/長方形 5"/>
          <p:cNvSpPr/>
          <p:nvPr/>
        </p:nvSpPr>
        <p:spPr>
          <a:xfrm>
            <a:off x="6156176" y="3258207"/>
            <a:ext cx="1980029" cy="276999"/>
          </a:xfrm>
          <a:prstGeom prst="rect">
            <a:avLst/>
          </a:prstGeom>
        </p:spPr>
        <p:txBody>
          <a:bodyPr wrap="none">
            <a:spAutoFit/>
          </a:bodyPr>
          <a:lstStyle/>
          <a:p>
            <a:r>
              <a:rPr lang="ja-JP" altLang="en-US" sz="1200" dirty="0" smtClean="0"/>
              <a:t>■　大阪府</a:t>
            </a:r>
            <a:r>
              <a:rPr lang="ja-JP" altLang="en-US" sz="1200" dirty="0"/>
              <a:t>津波浸水想定図</a:t>
            </a:r>
          </a:p>
        </p:txBody>
      </p:sp>
      <p:sp>
        <p:nvSpPr>
          <p:cNvPr id="12" name="テキスト ボックス 11"/>
          <p:cNvSpPr txBox="1"/>
          <p:nvPr/>
        </p:nvSpPr>
        <p:spPr>
          <a:xfrm>
            <a:off x="6231060" y="6386562"/>
            <a:ext cx="3021460" cy="215444"/>
          </a:xfrm>
          <a:prstGeom prst="rect">
            <a:avLst/>
          </a:prstGeom>
          <a:noFill/>
        </p:spPr>
        <p:txBody>
          <a:bodyPr wrap="square" rtlCol="0">
            <a:spAutoFit/>
          </a:bodyPr>
          <a:lstStyle/>
          <a:p>
            <a:pPr marL="185738" indent="-185738"/>
            <a:r>
              <a:rPr lang="ja-JP" altLang="en-US" sz="800" dirty="0">
                <a:latin typeface="+mn-ea"/>
              </a:rPr>
              <a:t>出典：</a:t>
            </a:r>
            <a:r>
              <a:rPr lang="ja-JP" altLang="en-US" sz="800" dirty="0" smtClean="0">
                <a:latin typeface="+mn-ea"/>
              </a:rPr>
              <a:t>大阪府津波</a:t>
            </a:r>
            <a:r>
              <a:rPr lang="ja-JP" altLang="en-US" sz="800" dirty="0">
                <a:latin typeface="+mn-ea"/>
              </a:rPr>
              <a:t>浸水</a:t>
            </a:r>
            <a:r>
              <a:rPr lang="ja-JP" altLang="en-US" sz="800" dirty="0" smtClean="0">
                <a:latin typeface="+mn-ea"/>
              </a:rPr>
              <a:t>想定</a:t>
            </a:r>
            <a:r>
              <a:rPr lang="en-US" altLang="ja-JP" sz="800" dirty="0" smtClean="0">
                <a:latin typeface="+mn-ea"/>
              </a:rPr>
              <a:t>【</a:t>
            </a:r>
            <a:r>
              <a:rPr lang="ja-JP" altLang="en-US" sz="800" dirty="0" smtClean="0">
                <a:latin typeface="+mn-ea"/>
              </a:rPr>
              <a:t>一部分</a:t>
            </a:r>
            <a:r>
              <a:rPr lang="en-US" altLang="ja-JP" sz="800" dirty="0" smtClean="0">
                <a:latin typeface="+mn-ea"/>
              </a:rPr>
              <a:t>】</a:t>
            </a:r>
            <a:r>
              <a:rPr lang="ja-JP" altLang="en-US" sz="800" dirty="0" smtClean="0">
                <a:latin typeface="+mn-ea"/>
              </a:rPr>
              <a:t>（</a:t>
            </a:r>
            <a:r>
              <a:rPr lang="en-US" altLang="ja-JP" sz="800" dirty="0" smtClean="0">
                <a:latin typeface="+mn-ea"/>
              </a:rPr>
              <a:t>H25.8)</a:t>
            </a:r>
            <a:endParaRPr kumimoji="1" lang="ja-JP" altLang="en-US" sz="800" dirty="0">
              <a:latin typeface="+mn-ea"/>
            </a:endParaRPr>
          </a:p>
        </p:txBody>
      </p:sp>
      <p:pic>
        <p:nvPicPr>
          <p:cNvPr id="2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874229"/>
            <a:ext cx="3979159" cy="195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5506248" y="2788021"/>
            <a:ext cx="3466162" cy="415498"/>
          </a:xfrm>
          <a:prstGeom prst="rect">
            <a:avLst/>
          </a:prstGeom>
        </p:spPr>
        <p:txBody>
          <a:bodyPr wrap="square">
            <a:spAutoFit/>
          </a:bodyPr>
          <a:lstStyle/>
          <a:p>
            <a:r>
              <a:rPr lang="ja-JP" altLang="ja-JP" sz="700" dirty="0"/>
              <a:t>※１…「早期避難率低」の場合（避難開始が発災</a:t>
            </a:r>
            <a:r>
              <a:rPr lang="en-US" altLang="ja-JP" sz="700" dirty="0"/>
              <a:t>5</a:t>
            </a:r>
            <a:r>
              <a:rPr lang="ja-JP" altLang="ja-JP" sz="700" dirty="0"/>
              <a:t>分後</a:t>
            </a:r>
            <a:r>
              <a:rPr lang="en-US" altLang="ja-JP" sz="700" dirty="0"/>
              <a:t>:20</a:t>
            </a:r>
            <a:r>
              <a:rPr lang="ja-JP" altLang="ja-JP" sz="700" dirty="0"/>
              <a:t>％、</a:t>
            </a:r>
            <a:r>
              <a:rPr lang="en-US" altLang="ja-JP" sz="700" dirty="0"/>
              <a:t>15</a:t>
            </a:r>
            <a:r>
              <a:rPr lang="ja-JP" altLang="ja-JP" sz="700" dirty="0"/>
              <a:t>分後</a:t>
            </a:r>
            <a:r>
              <a:rPr lang="en-US" altLang="ja-JP" sz="700" dirty="0"/>
              <a:t>:50</a:t>
            </a:r>
            <a:r>
              <a:rPr lang="ja-JP" altLang="ja-JP" sz="700" dirty="0"/>
              <a:t>％</a:t>
            </a:r>
            <a:r>
              <a:rPr lang="ja-JP" altLang="ja-JP" sz="700" dirty="0" smtClean="0"/>
              <a:t>、津波到</a:t>
            </a:r>
            <a:r>
              <a:rPr lang="ja-JP" altLang="en-US" sz="700" dirty="0" smtClean="0"/>
              <a:t>　　　　　</a:t>
            </a:r>
            <a:endParaRPr lang="en-US" altLang="ja-JP" sz="700" dirty="0" smtClean="0"/>
          </a:p>
          <a:p>
            <a:r>
              <a:rPr lang="ja-JP" altLang="en-US" sz="700" dirty="0"/>
              <a:t>　</a:t>
            </a:r>
            <a:r>
              <a:rPr lang="ja-JP" altLang="en-US" sz="700" dirty="0" smtClean="0"/>
              <a:t>　　　　</a:t>
            </a:r>
            <a:r>
              <a:rPr lang="ja-JP" altLang="ja-JP" sz="700" dirty="0" smtClean="0"/>
              <a:t>達後あるいは避難しな</a:t>
            </a:r>
            <a:r>
              <a:rPr lang="ja-JP" altLang="en-US" sz="700" dirty="0" smtClean="0"/>
              <a:t>い</a:t>
            </a:r>
            <a:r>
              <a:rPr lang="en-US" altLang="ja-JP" sz="700" dirty="0" smtClean="0"/>
              <a:t>:</a:t>
            </a:r>
            <a:r>
              <a:rPr lang="en-US" altLang="ja-JP" sz="700" dirty="0"/>
              <a:t>30</a:t>
            </a:r>
            <a:r>
              <a:rPr lang="ja-JP" altLang="ja-JP" sz="700" dirty="0"/>
              <a:t>％</a:t>
            </a:r>
            <a:r>
              <a:rPr lang="ja-JP" altLang="ja-JP" sz="700" dirty="0" smtClean="0"/>
              <a:t>）</a:t>
            </a:r>
            <a:endParaRPr lang="en-US" altLang="ja-JP" sz="700" dirty="0" smtClean="0"/>
          </a:p>
          <a:p>
            <a:r>
              <a:rPr lang="ja-JP" altLang="ja-JP" sz="700" dirty="0" smtClean="0"/>
              <a:t>※</a:t>
            </a:r>
            <a:r>
              <a:rPr lang="ja-JP" altLang="ja-JP" sz="700" dirty="0"/>
              <a:t>２…「避難迅速化」の場合（避難開始が発災</a:t>
            </a:r>
            <a:r>
              <a:rPr lang="en-US" altLang="ja-JP" sz="700" dirty="0"/>
              <a:t>5</a:t>
            </a:r>
            <a:r>
              <a:rPr lang="ja-JP" altLang="ja-JP" sz="700" dirty="0"/>
              <a:t>分後</a:t>
            </a:r>
            <a:r>
              <a:rPr lang="en-US" altLang="ja-JP" sz="700" dirty="0"/>
              <a:t>:100</a:t>
            </a:r>
            <a:r>
              <a:rPr lang="ja-JP" altLang="ja-JP" sz="700" dirty="0"/>
              <a:t>％）</a:t>
            </a:r>
          </a:p>
        </p:txBody>
      </p:sp>
      <p:sp>
        <p:nvSpPr>
          <p:cNvPr id="22" name="正方形/長方形 21"/>
          <p:cNvSpPr/>
          <p:nvPr/>
        </p:nvSpPr>
        <p:spPr>
          <a:xfrm>
            <a:off x="323526" y="3068960"/>
            <a:ext cx="6048674" cy="3754874"/>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集中豪雨が頻発する近年の状況を鑑み、まちづくりと連携した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治水対策、土砂対策を実施するとともに、住民の自主的な避難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促進のため、防災情報の収集、発信機能の高度化を図ります。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発災後の迅速かつ的確な初動対応に向け、資機材の装備等を含めた応急災害対策の充実強化を進めます。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実践的な避難訓練や教職員に対する研修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の実施など、学校・地域における防災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教育の充実を図り、子どもたちが自らの命を守り抜く力の育成を図ります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まちの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安全や治安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の確保に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は、市町村をはじめ、地域のあらゆる方々と連携し、また、その資源を活用することで地域防犯力を向上させるとともに、活動を地域に根付かせ、さらに活性化し、息の長い自律的な活動へとつなげ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交通事故を未然に防止し、誰もが安全で安心できる交通環境を整備するため、歩行者、自転車通行空間の確保などの交通安全対策を着実に実施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また、防犯教育や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交通安全教育を通じて、子どもたちの安全を確保します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5475193" y="632874"/>
            <a:ext cx="3057247" cy="276999"/>
          </a:xfrm>
          <a:prstGeom prst="rect">
            <a:avLst/>
          </a:prstGeom>
        </p:spPr>
        <p:txBody>
          <a:bodyPr wrap="none">
            <a:spAutoFit/>
          </a:bodyPr>
          <a:lstStyle/>
          <a:p>
            <a:r>
              <a:rPr lang="ja-JP" altLang="en-US" sz="1200" dirty="0" smtClean="0"/>
              <a:t>■　被害軽減目標（人的被害（死者数））</a:t>
            </a:r>
            <a:endParaRPr lang="ja-JP" altLang="en-US" sz="1200" dirty="0"/>
          </a:p>
        </p:txBody>
      </p:sp>
      <p:sp>
        <p:nvSpPr>
          <p:cNvPr id="24" name="テキスト ボックス 23"/>
          <p:cNvSpPr txBox="1"/>
          <p:nvPr/>
        </p:nvSpPr>
        <p:spPr>
          <a:xfrm>
            <a:off x="6718614" y="3095797"/>
            <a:ext cx="3021460" cy="215444"/>
          </a:xfrm>
          <a:prstGeom prst="rect">
            <a:avLst/>
          </a:prstGeom>
          <a:noFill/>
        </p:spPr>
        <p:txBody>
          <a:bodyPr wrap="square" rtlCol="0">
            <a:spAutoFit/>
          </a:bodyPr>
          <a:lstStyle/>
          <a:p>
            <a:pPr marL="185738" indent="-185738"/>
            <a:r>
              <a:rPr kumimoji="1" lang="ja-JP" altLang="en-US" sz="800" dirty="0" smtClean="0">
                <a:latin typeface="+mn-ea"/>
              </a:rPr>
              <a:t>出典：新・大阪府地震防災アクションプラン（</a:t>
            </a:r>
            <a:r>
              <a:rPr kumimoji="1" lang="en-US" altLang="ja-JP" sz="800" dirty="0" smtClean="0">
                <a:latin typeface="+mn-ea"/>
              </a:rPr>
              <a:t>H27.3</a:t>
            </a:r>
            <a:r>
              <a:rPr kumimoji="1" lang="ja-JP" altLang="en-US" sz="800" dirty="0" smtClean="0">
                <a:latin typeface="+mn-ea"/>
              </a:rPr>
              <a:t>）</a:t>
            </a:r>
            <a:endParaRPr kumimoji="1" lang="ja-JP" altLang="en-US" sz="800" dirty="0">
              <a:latin typeface="+mn-ea"/>
            </a:endParaRPr>
          </a:p>
        </p:txBody>
      </p:sp>
      <p:sp>
        <p:nvSpPr>
          <p:cNvPr id="17" name="正方形/長方形 1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2884398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2" name="正方形/長方形 1"/>
          <p:cNvSpPr/>
          <p:nvPr/>
        </p:nvSpPr>
        <p:spPr>
          <a:xfrm>
            <a:off x="323528" y="620688"/>
            <a:ext cx="8640960" cy="267765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基盤の再構築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高度経済成長期以降に建設された都市基盤施設（インフラ）をはじめ多くの公共施設等が、今後一斉に更新時期を迎えるため、府民の安全・安心を確保しつつ、中長期を見通したうえで投資すべき事業の重点化を図っていく必要が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に、建物については、今後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年間で、建築後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割を占めることとなる一方で、人口の減少や構成の変化により利用需要が変化することも予想されます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、高度経済成長期に、大量かつ集中的に整備された府域の道路や河川などの都市基盤施設についても、防災・減災の視点も踏まえ、将来の更新も見据えた長寿命化対策などを、市町村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必要があります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。さらに、大阪が魅力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あるまちであり続けるためには、自然環境・生活環境に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配慮することも必要です。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資産の最適な経営管理という観点から、老朽化や利用状況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施設等全体の状況を把握し、総合的かつ計画的な管理を行う「ファシリティマネジメント」を推進し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施設等の長寿命化と総量最適化・有効活用を図ります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400" i="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noChangeAspect="1"/>
          </p:cNvGraphicFramePr>
          <p:nvPr>
            <p:extLst>
              <p:ext uri="{D42A27DB-BD31-4B8C-83A1-F6EECF244321}">
                <p14:modId xmlns:p14="http://schemas.microsoft.com/office/powerpoint/2010/main" val="3085904258"/>
              </p:ext>
            </p:extLst>
          </p:nvPr>
        </p:nvGraphicFramePr>
        <p:xfrm>
          <a:off x="383704" y="3129742"/>
          <a:ext cx="7962645" cy="3611626"/>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998273" y="3826546"/>
            <a:ext cx="1836000" cy="2721699"/>
          </a:xfrm>
          <a:prstGeom prst="rect">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4" name="角丸四角形吹き出し 13"/>
          <p:cNvSpPr/>
          <p:nvPr/>
        </p:nvSpPr>
        <p:spPr>
          <a:xfrm>
            <a:off x="3635896" y="4374101"/>
            <a:ext cx="4934981" cy="432048"/>
          </a:xfrm>
          <a:prstGeom prst="wedgeRoundRectCallout">
            <a:avLst>
              <a:gd name="adj1" fmla="val -73652"/>
              <a:gd name="adj2" fmla="val -72465"/>
              <a:gd name="adj3" fmla="val 16667"/>
            </a:avLst>
          </a:prstGeom>
        </p:spPr>
        <p:style>
          <a:lnRef idx="2">
            <a:schemeClr val="accent6"/>
          </a:lnRef>
          <a:fillRef idx="1">
            <a:schemeClr val="lt1"/>
          </a:fillRef>
          <a:effectRef idx="0">
            <a:schemeClr val="accent6"/>
          </a:effectRef>
          <a:fontRef idx="minor">
            <a:schemeClr val="dk1"/>
          </a:fontRef>
        </p:style>
        <p:txBody>
          <a:bodyPr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latin typeface="+mn-ea"/>
              </a:rPr>
              <a:t>今後</a:t>
            </a:r>
            <a:r>
              <a:rPr lang="en-US" altLang="ja-JP" sz="1200" dirty="0">
                <a:solidFill>
                  <a:schemeClr val="tx1"/>
                </a:solidFill>
                <a:latin typeface="+mn-ea"/>
              </a:rPr>
              <a:t>10</a:t>
            </a:r>
            <a:r>
              <a:rPr lang="ja-JP" altLang="en-US" sz="1200" dirty="0">
                <a:solidFill>
                  <a:schemeClr val="tx1"/>
                </a:solidFill>
                <a:latin typeface="+mn-ea"/>
              </a:rPr>
              <a:t>年間で建築後</a:t>
            </a:r>
            <a:r>
              <a:rPr lang="en-US" altLang="ja-JP" sz="1200" dirty="0">
                <a:solidFill>
                  <a:schemeClr val="tx1"/>
                </a:solidFill>
                <a:latin typeface="+mn-ea"/>
              </a:rPr>
              <a:t>50</a:t>
            </a:r>
            <a:r>
              <a:rPr lang="ja-JP" altLang="en-US" sz="1200" dirty="0">
                <a:solidFill>
                  <a:schemeClr val="tx1"/>
                </a:solidFill>
                <a:latin typeface="+mn-ea"/>
              </a:rPr>
              <a:t>年を経過する建物は全体の約</a:t>
            </a:r>
            <a:r>
              <a:rPr lang="en-US" altLang="ja-JP" sz="1200" dirty="0">
                <a:solidFill>
                  <a:schemeClr val="tx1"/>
                </a:solidFill>
                <a:latin typeface="+mn-ea"/>
              </a:rPr>
              <a:t>4</a:t>
            </a:r>
            <a:r>
              <a:rPr lang="ja-JP" altLang="en-US" sz="1200" dirty="0">
                <a:solidFill>
                  <a:schemeClr val="tx1"/>
                </a:solidFill>
                <a:latin typeface="+mn-ea"/>
              </a:rPr>
              <a:t>割を</a:t>
            </a:r>
            <a:r>
              <a:rPr lang="ja-JP" altLang="en-US" sz="1200" dirty="0" smtClean="0">
                <a:solidFill>
                  <a:schemeClr val="tx1"/>
                </a:solidFill>
                <a:latin typeface="+mn-ea"/>
              </a:rPr>
              <a:t>占める（</a:t>
            </a:r>
            <a:r>
              <a:rPr lang="en-US" altLang="ja-JP" sz="1200" dirty="0" smtClean="0">
                <a:solidFill>
                  <a:schemeClr val="tx1"/>
                </a:solidFill>
                <a:latin typeface="+mn-ea"/>
              </a:rPr>
              <a:t>※</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16" name="正方形/長方形 15"/>
          <p:cNvSpPr/>
          <p:nvPr/>
        </p:nvSpPr>
        <p:spPr>
          <a:xfrm>
            <a:off x="971600" y="6270792"/>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475656" y="6279305"/>
            <a:ext cx="549086" cy="268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H31</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051720" y="6270792"/>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H34</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555776" y="6270792"/>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H37</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086808"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H40</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590864" y="6270792"/>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H43</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右矢印 21"/>
          <p:cNvSpPr/>
          <p:nvPr/>
        </p:nvSpPr>
        <p:spPr>
          <a:xfrm>
            <a:off x="1043608" y="3942053"/>
            <a:ext cx="1826665" cy="200056"/>
          </a:xfrm>
          <a:prstGeom prst="rightArrow">
            <a:avLst/>
          </a:prstGeom>
          <a:solidFill>
            <a:schemeClr val="accent6"/>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4139952"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H46</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44008"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H49</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220072" y="6246309"/>
            <a:ext cx="526674"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H52</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796136" y="6246309"/>
            <a:ext cx="526674"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H55</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300192"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H58</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804248"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H61</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335280"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H64</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884368" y="6246309"/>
            <a:ext cx="549088" cy="31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H67</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90160" y="3212976"/>
            <a:ext cx="5742384" cy="276999"/>
          </a:xfrm>
          <a:prstGeom prst="rect">
            <a:avLst/>
          </a:prstGeom>
        </p:spPr>
        <p:txBody>
          <a:bodyPr wrap="square">
            <a:spAutoFit/>
          </a:bodyPr>
          <a:lstStyle/>
          <a:p>
            <a:r>
              <a:rPr lang="ja-JP" altLang="en-US" sz="1200" dirty="0" smtClean="0"/>
              <a:t>■　</a:t>
            </a:r>
            <a:r>
              <a:rPr lang="ja-JP" altLang="ja-JP" sz="1200" dirty="0" smtClean="0"/>
              <a:t>公共</a:t>
            </a:r>
            <a:r>
              <a:rPr lang="ja-JP" altLang="ja-JP" sz="1200" dirty="0"/>
              <a:t>施設等</a:t>
            </a:r>
            <a:r>
              <a:rPr lang="ja-JP" altLang="en-US" sz="1200" dirty="0"/>
              <a:t>（建物）の建替時期別延床面積（平成２７年</a:t>
            </a:r>
            <a:r>
              <a:rPr lang="en-US" altLang="ja-JP" sz="1200" dirty="0"/>
              <a:t>3</a:t>
            </a:r>
            <a:r>
              <a:rPr lang="ja-JP" altLang="en-US" sz="1200" dirty="0"/>
              <a:t>月末</a:t>
            </a:r>
            <a:r>
              <a:rPr lang="ja-JP" altLang="en-US" sz="1200" dirty="0" smtClean="0"/>
              <a:t>現在）</a:t>
            </a:r>
            <a:endParaRPr lang="ja-JP" altLang="en-US" sz="1200" dirty="0"/>
          </a:p>
        </p:txBody>
      </p:sp>
      <p:sp>
        <p:nvSpPr>
          <p:cNvPr id="31" name="正方形/長方形 30"/>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2617048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323528" y="678755"/>
            <a:ext cx="8640960" cy="523220"/>
          </a:xfrm>
          <a:prstGeom prst="rect">
            <a:avLst/>
          </a:prstGeom>
        </p:spPr>
        <p:txBody>
          <a:bodyPr wrap="square">
            <a:spAutoFit/>
          </a:bodyPr>
          <a:lstStyle/>
          <a:p>
            <a:pPr marL="180000" indent="-457200"/>
            <a:r>
              <a:rPr lang="ja-JP" altLang="en-US" sz="14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内外からひとや企業が集う、環境・エネルギー先進都市を実現し、人々の生活の質（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）を高めるため、ヒートアイランド対策や温暖化対策などの取組みを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519" y="1844824"/>
            <a:ext cx="3486526" cy="24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755576" y="4138765"/>
            <a:ext cx="4176464" cy="215444"/>
          </a:xfrm>
          <a:prstGeom prst="rect">
            <a:avLst/>
          </a:prstGeom>
          <a:noFill/>
        </p:spPr>
        <p:txBody>
          <a:bodyPr wrap="square" rtlCol="0">
            <a:spAutoFit/>
          </a:bodyPr>
          <a:lstStyle/>
          <a:p>
            <a:pPr marL="185738" indent="-185738"/>
            <a:r>
              <a:rPr kumimoji="1" lang="ja-JP" altLang="en-US" sz="800" dirty="0" smtClean="0">
                <a:latin typeface="+mn-ea"/>
              </a:rPr>
              <a:t>出典：</a:t>
            </a:r>
            <a:r>
              <a:rPr lang="ja-JP" altLang="en-US" sz="800" dirty="0" smtClean="0">
                <a:latin typeface="+mn-ea"/>
              </a:rPr>
              <a:t>気象庁・大阪管区気象台ホームページをもとに大阪府環境農林水産部作成</a:t>
            </a:r>
            <a:endParaRPr kumimoji="1" lang="ja-JP" altLang="en-US" sz="800" dirty="0">
              <a:latin typeface="+mn-ea"/>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12" name="正方形/長方形 11"/>
          <p:cNvSpPr/>
          <p:nvPr/>
        </p:nvSpPr>
        <p:spPr>
          <a:xfrm>
            <a:off x="611560" y="1628800"/>
            <a:ext cx="1983249" cy="276999"/>
          </a:xfrm>
          <a:prstGeom prst="rect">
            <a:avLst/>
          </a:prstGeom>
        </p:spPr>
        <p:txBody>
          <a:bodyPr wrap="square">
            <a:spAutoFit/>
          </a:bodyPr>
          <a:lstStyle/>
          <a:p>
            <a:r>
              <a:rPr lang="ja-JP" altLang="en-US" sz="1200" dirty="0" smtClean="0"/>
              <a:t>■　年間平均気温の推移</a:t>
            </a:r>
            <a:endParaRPr lang="ja-JP" altLang="en-US" sz="1200" dirty="0"/>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5" name="正方形/長方形 14"/>
          <p:cNvSpPr/>
          <p:nvPr/>
        </p:nvSpPr>
        <p:spPr>
          <a:xfrm>
            <a:off x="4499992" y="1628800"/>
            <a:ext cx="3240360" cy="276999"/>
          </a:xfrm>
          <a:prstGeom prst="rect">
            <a:avLst/>
          </a:prstGeom>
        </p:spPr>
        <p:txBody>
          <a:bodyPr wrap="square">
            <a:spAutoFit/>
          </a:bodyPr>
          <a:lstStyle/>
          <a:p>
            <a:r>
              <a:rPr lang="ja-JP" altLang="en-US" sz="1200" dirty="0" smtClean="0"/>
              <a:t>■　全国</a:t>
            </a:r>
            <a:r>
              <a:rPr lang="en-US" altLang="ja-JP" sz="1200" dirty="0"/>
              <a:t>3</a:t>
            </a:r>
            <a:r>
              <a:rPr lang="ja-JP" altLang="en-US" sz="1200" dirty="0" smtClean="0"/>
              <a:t>都市</a:t>
            </a:r>
            <a:r>
              <a:rPr lang="ja-JP" altLang="en-US" sz="1200" dirty="0"/>
              <a:t>における</a:t>
            </a:r>
            <a:r>
              <a:rPr lang="ja-JP" altLang="en-US" sz="1200" dirty="0" smtClean="0"/>
              <a:t>熱帯夜</a:t>
            </a:r>
            <a:r>
              <a:rPr lang="ja-JP" altLang="en-US" sz="1200" dirty="0"/>
              <a:t>日数</a:t>
            </a:r>
            <a:r>
              <a:rPr lang="ja-JP" altLang="en-US" sz="1200" dirty="0" smtClean="0"/>
              <a:t>の</a:t>
            </a:r>
            <a:r>
              <a:rPr lang="ja-JP" altLang="en-US" sz="1200" dirty="0"/>
              <a:t>比較</a:t>
            </a:r>
          </a:p>
        </p:txBody>
      </p:sp>
      <p:sp>
        <p:nvSpPr>
          <p:cNvPr id="17" name="テキスト ボックス 16"/>
          <p:cNvSpPr txBox="1"/>
          <p:nvPr/>
        </p:nvSpPr>
        <p:spPr>
          <a:xfrm>
            <a:off x="4569867" y="4149660"/>
            <a:ext cx="4176464" cy="215444"/>
          </a:xfrm>
          <a:prstGeom prst="rect">
            <a:avLst/>
          </a:prstGeom>
          <a:noFill/>
        </p:spPr>
        <p:txBody>
          <a:bodyPr wrap="square" rtlCol="0">
            <a:spAutoFit/>
          </a:bodyPr>
          <a:lstStyle/>
          <a:p>
            <a:pPr marL="185738" indent="-185738"/>
            <a:r>
              <a:rPr kumimoji="1" lang="ja-JP" altLang="en-US" sz="800" dirty="0" smtClean="0">
                <a:latin typeface="+mn-ea"/>
              </a:rPr>
              <a:t>出典：</a:t>
            </a:r>
            <a:r>
              <a:rPr lang="ja-JP" altLang="en-US" sz="800" dirty="0" smtClean="0">
                <a:latin typeface="+mn-ea"/>
              </a:rPr>
              <a:t>気象庁</a:t>
            </a:r>
            <a:r>
              <a:rPr lang="ja-JP" altLang="en-US" sz="800" dirty="0">
                <a:latin typeface="+mn-ea"/>
              </a:rPr>
              <a:t>データ</a:t>
            </a:r>
            <a:r>
              <a:rPr lang="ja-JP" altLang="en-US" sz="800" dirty="0" smtClean="0">
                <a:latin typeface="+mn-ea"/>
              </a:rPr>
              <a:t>をもとに大阪府環境農林水産部作成</a:t>
            </a:r>
            <a:endParaRPr kumimoji="1" lang="ja-JP" altLang="en-US" sz="800" dirty="0">
              <a:latin typeface="+mn-ea"/>
            </a:endParaRPr>
          </a:p>
        </p:txBody>
      </p:sp>
      <p:pic>
        <p:nvPicPr>
          <p:cNvPr id="18" name="Picture 2" descr="D:\yoshimotoya\Desktop\熱帯夜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341" y="1852995"/>
            <a:ext cx="4841147" cy="229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3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620688"/>
            <a:ext cx="8856984" cy="830997"/>
          </a:xfrm>
          <a:prstGeom prst="rect">
            <a:avLst/>
          </a:prstGeom>
        </p:spPr>
        <p:txBody>
          <a:bodyPr wrap="square">
            <a:spAutoFit/>
          </a:bodyPr>
          <a:lstStyle/>
          <a:p>
            <a:r>
              <a:rPr lang="ja-JP" altLang="en-US" sz="1600" b="1" dirty="0" smtClean="0"/>
              <a:t>　基本目標⑤：</a:t>
            </a:r>
            <a:r>
              <a:rPr lang="ja-JP" altLang="ja-JP" sz="1600" b="1" dirty="0" smtClean="0"/>
              <a:t>都市</a:t>
            </a:r>
            <a:r>
              <a:rPr lang="ja-JP" altLang="ja-JP" sz="1600" b="1" dirty="0"/>
              <a:t>としての経済</a:t>
            </a:r>
            <a:r>
              <a:rPr lang="ja-JP" altLang="ja-JP" sz="1600" b="1" dirty="0" smtClean="0"/>
              <a:t>機能</a:t>
            </a:r>
            <a:r>
              <a:rPr lang="ja-JP" altLang="en-US" sz="1600" b="1" dirty="0" smtClean="0"/>
              <a:t>を</a:t>
            </a:r>
            <a:r>
              <a:rPr lang="ja-JP" altLang="ja-JP" sz="1600" b="1" dirty="0" smtClean="0"/>
              <a:t>強化</a:t>
            </a:r>
            <a:r>
              <a:rPr lang="ja-JP" altLang="en-US" sz="1600" b="1" dirty="0" smtClean="0"/>
              <a:t>する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東京圏への経済機能の流出に歯止めをかけるとともに、関西経済圏での中心を担う大阪が</a:t>
            </a:r>
            <a:r>
              <a:rPr lang="ja-JP" altLang="ja-JP" sz="1600" dirty="0" smtClean="0"/>
              <a:t>東西</a:t>
            </a:r>
            <a:r>
              <a:rPr lang="ja-JP" altLang="ja-JP" sz="1600" dirty="0"/>
              <a:t>二極の一極として</a:t>
            </a:r>
            <a:r>
              <a:rPr lang="ja-JP" altLang="ja-JP" sz="1600" dirty="0" smtClean="0"/>
              <a:t>の経済</a:t>
            </a:r>
            <a:r>
              <a:rPr lang="ja-JP" altLang="ja-JP" sz="1600" dirty="0"/>
              <a:t>中枢機能、世界との交流窓口となる中継都市機能を</a:t>
            </a:r>
            <a:r>
              <a:rPr lang="ja-JP" altLang="ja-JP" sz="1600" dirty="0" smtClean="0"/>
              <a:t>強化</a:t>
            </a:r>
            <a:r>
              <a:rPr lang="ja-JP" altLang="en-US" sz="1600" dirty="0" smtClean="0"/>
              <a:t>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7544" y="1620000"/>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10" name="表 9"/>
          <p:cNvGraphicFramePr>
            <a:graphicFrameLocks noGrp="1"/>
          </p:cNvGraphicFramePr>
          <p:nvPr>
            <p:extLst>
              <p:ext uri="{D42A27DB-BD31-4B8C-83A1-F6EECF244321}">
                <p14:modId xmlns:p14="http://schemas.microsoft.com/office/powerpoint/2010/main" val="1880438511"/>
              </p:ext>
            </p:extLst>
          </p:nvPr>
        </p:nvGraphicFramePr>
        <p:xfrm>
          <a:off x="539552" y="1916832"/>
          <a:ext cx="3996444" cy="2377440"/>
        </p:xfrm>
        <a:graphic>
          <a:graphicData uri="http://schemas.openxmlformats.org/drawingml/2006/table">
            <a:tbl>
              <a:tblPr firstRow="1" bandRow="1">
                <a:tableStyleId>{5940675A-B579-460E-94D1-54222C63F5DA}</a:tableStyleId>
              </a:tblPr>
              <a:tblGrid>
                <a:gridCol w="620807"/>
                <a:gridCol w="3375637"/>
              </a:tblGrid>
              <a:tr h="360040">
                <a:tc>
                  <a:txBody>
                    <a:bodyPr/>
                    <a:lstStyle/>
                    <a:p>
                      <a:pPr algn="ctr"/>
                      <a:r>
                        <a:rPr kumimoji="1" lang="ja-JP" altLang="en-US" sz="1400" dirty="0" smtClean="0"/>
                        <a:t>強み</a:t>
                      </a:r>
                      <a:endParaRPr kumimoji="1" lang="ja-JP" altLang="en-US" sz="1400" dirty="0"/>
                    </a:p>
                  </a:txBody>
                  <a:tcPr anchor="ctr"/>
                </a:tc>
                <a:tc>
                  <a:txBody>
                    <a:bodyPr/>
                    <a:lstStyle/>
                    <a:p>
                      <a:pPr marL="72000" indent="-457200"/>
                      <a:r>
                        <a:rPr kumimoji="1" lang="ja-JP" altLang="en-US" sz="1200" u="none" dirty="0" smtClean="0">
                          <a:solidFill>
                            <a:schemeClr val="tx1"/>
                          </a:solidFill>
                        </a:rPr>
                        <a:t>・わが国第二の経済都市圏</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・ライフサイエンス、新エネルギーなど成長産業の集積</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・中小企業の集積</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・金融機関・大学・研究機関の集積</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・創薬等の支援機能の集積（</a:t>
                      </a:r>
                      <a:r>
                        <a:rPr kumimoji="1" lang="en-US" altLang="ja-JP" sz="1200" u="none" dirty="0" smtClean="0">
                          <a:solidFill>
                            <a:schemeClr val="tx1"/>
                          </a:solidFill>
                        </a:rPr>
                        <a:t>AMED</a:t>
                      </a:r>
                      <a:r>
                        <a:rPr kumimoji="1" lang="ja-JP" altLang="en-US" sz="1200" u="none" dirty="0" smtClean="0">
                          <a:solidFill>
                            <a:schemeClr val="tx1"/>
                          </a:solidFill>
                        </a:rPr>
                        <a:t>創薬支援戦略部西日本統括部、</a:t>
                      </a:r>
                      <a:r>
                        <a:rPr kumimoji="1" lang="en-US" altLang="ja-JP" sz="1200" u="none" dirty="0" smtClean="0">
                          <a:solidFill>
                            <a:schemeClr val="tx1"/>
                          </a:solidFill>
                        </a:rPr>
                        <a:t>PMDA</a:t>
                      </a:r>
                      <a:r>
                        <a:rPr kumimoji="1" lang="ja-JP" altLang="en-US" sz="1200" u="none" dirty="0" smtClean="0">
                          <a:solidFill>
                            <a:schemeClr val="tx1"/>
                          </a:solidFill>
                        </a:rPr>
                        <a:t>関西支部）</a:t>
                      </a:r>
                      <a:endParaRPr kumimoji="1" lang="en-US" altLang="ja-JP" sz="1200" u="none" strike="dblStrike" baseline="0" dirty="0" smtClean="0">
                        <a:solidFill>
                          <a:schemeClr val="tx1"/>
                        </a:solidFill>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・多様な担い手との協働</a:t>
                      </a:r>
                      <a:r>
                        <a:rPr kumimoji="1" lang="en-US" altLang="ja-JP" sz="1200" u="none" dirty="0" smtClean="0">
                          <a:solidFill>
                            <a:schemeClr val="tx1"/>
                          </a:solidFill>
                        </a:rPr>
                        <a:t>(</a:t>
                      </a:r>
                      <a:r>
                        <a:rPr kumimoji="1" lang="ja-JP" altLang="en-US" sz="1200" b="0" u="none" strike="noStrike" baseline="0" dirty="0" smtClean="0">
                          <a:solidFill>
                            <a:schemeClr val="tx1"/>
                          </a:solidFill>
                        </a:rPr>
                        <a:t>産学公民金の</a:t>
                      </a:r>
                      <a:r>
                        <a:rPr kumimoji="1" lang="ja-JP" altLang="en-US" sz="1200" u="none" strike="noStrike" baseline="0" dirty="0" smtClean="0">
                          <a:solidFill>
                            <a:schemeClr val="tx1"/>
                          </a:solidFill>
                        </a:rPr>
                        <a:t>連</a:t>
                      </a:r>
                      <a:r>
                        <a:rPr kumimoji="1" lang="ja-JP" altLang="en-US" sz="1200" u="none" dirty="0" smtClean="0">
                          <a:solidFill>
                            <a:schemeClr val="tx1"/>
                          </a:solidFill>
                        </a:rPr>
                        <a:t>携</a:t>
                      </a:r>
                      <a:r>
                        <a:rPr kumimoji="1" lang="en-US" altLang="ja-JP" sz="1200" u="none" dirty="0" smtClean="0">
                          <a:solidFill>
                            <a:schemeClr val="tx1"/>
                          </a:solidFill>
                        </a:rPr>
                        <a:t>)</a:t>
                      </a:r>
                    </a:p>
                    <a:p>
                      <a:pPr marL="72000" indent="-457200"/>
                      <a:r>
                        <a:rPr kumimoji="1" lang="ja-JP" altLang="en-US" sz="1200" u="none" dirty="0" smtClean="0">
                          <a:solidFill>
                            <a:schemeClr val="tx1"/>
                          </a:solidFill>
                        </a:rPr>
                        <a:t>・充実した都市交通インフラ</a:t>
                      </a:r>
                      <a:endParaRPr kumimoji="1" lang="en-US" altLang="ja-JP" sz="1200" u="none" dirty="0" smtClean="0">
                        <a:solidFill>
                          <a:schemeClr val="tx1"/>
                        </a:solidFill>
                      </a:endParaRPr>
                    </a:p>
                  </a:txBody>
                  <a:tcPr/>
                </a:tc>
              </a:tr>
              <a:tr h="551458">
                <a:tc>
                  <a:txBody>
                    <a:bodyPr/>
                    <a:lstStyle/>
                    <a:p>
                      <a:pPr algn="ctr"/>
                      <a:r>
                        <a:rPr kumimoji="1" lang="ja-JP" altLang="en-US" sz="1400" dirty="0" smtClean="0"/>
                        <a:t>弱み</a:t>
                      </a:r>
                      <a:endParaRPr kumimoji="1" lang="ja-JP" altLang="en-US" sz="1400" dirty="0"/>
                    </a:p>
                  </a:txBody>
                  <a:tcPr anchor="ctr"/>
                </a:tc>
                <a:tc>
                  <a:txBody>
                    <a:bodyPr/>
                    <a:lstStyle/>
                    <a:p>
                      <a:pPr marL="72000" indent="-457200"/>
                      <a:r>
                        <a:rPr kumimoji="1" lang="ja-JP" altLang="en-US" sz="1200" u="none" dirty="0" smtClean="0">
                          <a:solidFill>
                            <a:schemeClr val="tx1"/>
                          </a:solidFill>
                        </a:rPr>
                        <a:t>・東京圏及び近隣府県への企業の流出</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・産業用地の不足</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・人口減少に伴う労働力の不足</a:t>
                      </a:r>
                      <a:endParaRPr kumimoji="1" lang="en-US" altLang="ja-JP" sz="1200" u="none" dirty="0" smtClean="0">
                        <a:solidFill>
                          <a:schemeClr val="tx1"/>
                        </a:solidFill>
                      </a:endParaRPr>
                    </a:p>
                    <a:p>
                      <a:pPr marL="72000" indent="-457200"/>
                      <a:r>
                        <a:rPr kumimoji="1" lang="ja-JP" altLang="en-US" sz="1200" b="0" u="none" dirty="0" smtClean="0">
                          <a:solidFill>
                            <a:schemeClr val="tx1"/>
                          </a:solidFill>
                        </a:rPr>
                        <a:t>・経営者・技術者の高齢化、後継者不足</a:t>
                      </a:r>
                      <a:endParaRPr kumimoji="1" lang="en-US" altLang="ja-JP" sz="1200" b="0" u="none" dirty="0" smtClean="0">
                        <a:solidFill>
                          <a:schemeClr val="tx1"/>
                        </a:solidFill>
                      </a:endParaRPr>
                    </a:p>
                  </a:txBody>
                  <a:tcPr/>
                </a:tc>
              </a:tr>
            </a:tbl>
          </a:graphicData>
        </a:graphic>
      </p:graphicFrame>
      <p:sp>
        <p:nvSpPr>
          <p:cNvPr id="11" name="ストライプ矢印 10"/>
          <p:cNvSpPr/>
          <p:nvPr/>
        </p:nvSpPr>
        <p:spPr>
          <a:xfrm>
            <a:off x="4702816" y="2060848"/>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40152" y="162000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3" name="正方形/長方形 12"/>
          <p:cNvSpPr/>
          <p:nvPr/>
        </p:nvSpPr>
        <p:spPr>
          <a:xfrm>
            <a:off x="6228184" y="2060848"/>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日本の成長をけん引する東西二極の一極として世界で存在感を発揮する都市の実現（昼間人口の増大）</a:t>
            </a:r>
            <a:endParaRPr kumimoji="1" lang="ja-JP" altLang="en-US" sz="1600" b="1" dirty="0">
              <a:solidFill>
                <a:schemeClr val="tx1"/>
              </a:solidFill>
            </a:endParaRPr>
          </a:p>
        </p:txBody>
      </p:sp>
      <p:sp>
        <p:nvSpPr>
          <p:cNvPr id="15" name="正方形/長方形 14"/>
          <p:cNvSpPr/>
          <p:nvPr/>
        </p:nvSpPr>
        <p:spPr>
          <a:xfrm>
            <a:off x="611560" y="5085184"/>
            <a:ext cx="8145004" cy="1203046"/>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（１）産業の創出・振興</a:t>
            </a:r>
            <a:r>
              <a:rPr kumimoji="1" lang="en-US" altLang="ja-JP" sz="1400" dirty="0" smtClean="0">
                <a:solidFill>
                  <a:schemeClr val="tx1"/>
                </a:solidFill>
              </a:rPr>
              <a:t>		</a:t>
            </a:r>
            <a:r>
              <a:rPr lang="ja-JP" altLang="en-US" sz="1400" dirty="0" smtClean="0">
                <a:solidFill>
                  <a:schemeClr val="tx1"/>
                </a:solidFill>
              </a:rPr>
              <a:t>イノベーションの創出、起業・第</a:t>
            </a:r>
            <a:r>
              <a:rPr lang="ja-JP" altLang="en-US" sz="1400" dirty="0">
                <a:solidFill>
                  <a:schemeClr val="tx1"/>
                </a:solidFill>
              </a:rPr>
              <a:t>二</a:t>
            </a:r>
            <a:r>
              <a:rPr lang="ja-JP" altLang="en-US" sz="1400" dirty="0" smtClean="0">
                <a:solidFill>
                  <a:schemeClr val="tx1"/>
                </a:solidFill>
              </a:rPr>
              <a:t>創業　等</a:t>
            </a:r>
            <a:endParaRPr kumimoji="1" lang="en-US" altLang="ja-JP" sz="1400" dirty="0" smtClean="0">
              <a:solidFill>
                <a:schemeClr val="tx1"/>
              </a:solidFill>
            </a:endParaRPr>
          </a:p>
          <a:p>
            <a:r>
              <a:rPr lang="ja-JP" altLang="en-US" sz="1400" dirty="0" smtClean="0">
                <a:solidFill>
                  <a:schemeClr val="tx1"/>
                </a:solidFill>
              </a:rPr>
              <a:t>（２）企業立地の促進</a:t>
            </a:r>
            <a:r>
              <a:rPr lang="en-US" altLang="ja-JP" sz="1400" dirty="0" smtClean="0">
                <a:solidFill>
                  <a:schemeClr val="tx1"/>
                </a:solidFill>
              </a:rPr>
              <a:t>			</a:t>
            </a:r>
            <a:r>
              <a:rPr lang="ja-JP" altLang="en-US" sz="1400" dirty="0" smtClean="0">
                <a:solidFill>
                  <a:schemeClr val="tx1"/>
                </a:solidFill>
              </a:rPr>
              <a:t>東京圏等への経済機能の流出抑制</a:t>
            </a:r>
            <a:endParaRPr lang="en-US" altLang="ja-JP" sz="1400" dirty="0" smtClean="0">
              <a:solidFill>
                <a:schemeClr val="tx1"/>
              </a:solidFill>
            </a:endParaRPr>
          </a:p>
          <a:p>
            <a:r>
              <a:rPr lang="ja-JP" altLang="en-US" sz="1400" dirty="0" smtClean="0">
                <a:solidFill>
                  <a:schemeClr val="tx1"/>
                </a:solidFill>
              </a:rPr>
              <a:t>（３）活力ある農林水産業の実現</a:t>
            </a:r>
            <a:r>
              <a:rPr lang="en-US" altLang="ja-JP" sz="1400" dirty="0" smtClean="0">
                <a:solidFill>
                  <a:schemeClr val="tx1"/>
                </a:solidFill>
              </a:rPr>
              <a:t>		</a:t>
            </a:r>
            <a:r>
              <a:rPr lang="ja-JP" altLang="en-US" sz="1400" dirty="0" smtClean="0">
                <a:solidFill>
                  <a:schemeClr val="tx1"/>
                </a:solidFill>
              </a:rPr>
              <a:t>都市型農業の振興　等</a:t>
            </a:r>
            <a:endParaRPr lang="en-US" altLang="ja-JP" sz="1400" dirty="0" smtClean="0">
              <a:solidFill>
                <a:schemeClr val="tx1"/>
              </a:solidFill>
            </a:endParaRPr>
          </a:p>
          <a:p>
            <a:r>
              <a:rPr lang="ja-JP" altLang="en-US" sz="1400" dirty="0" smtClean="0">
                <a:solidFill>
                  <a:schemeClr val="tx1"/>
                </a:solidFill>
              </a:rPr>
              <a:t>（４）多様な担い手との協働</a:t>
            </a:r>
            <a:r>
              <a:rPr lang="en-US" altLang="ja-JP" sz="1400" dirty="0" smtClean="0">
                <a:solidFill>
                  <a:schemeClr val="tx1"/>
                </a:solidFill>
              </a:rPr>
              <a:t>		</a:t>
            </a:r>
            <a:r>
              <a:rPr lang="ja-JP" altLang="en-US" sz="1400" dirty="0">
                <a:solidFill>
                  <a:schemeClr val="tx1"/>
                </a:solidFill>
              </a:rPr>
              <a:t>民間</a:t>
            </a:r>
            <a:r>
              <a:rPr lang="ja-JP" altLang="en-US" sz="1400" dirty="0" smtClean="0">
                <a:solidFill>
                  <a:schemeClr val="tx1"/>
                </a:solidFill>
              </a:rPr>
              <a:t>など多様な担い手との幅広い連携・ネットワーク</a:t>
            </a:r>
            <a:endParaRPr lang="en-US" altLang="ja-JP" sz="1400" dirty="0" smtClean="0">
              <a:solidFill>
                <a:schemeClr val="tx1"/>
              </a:solidFill>
            </a:endParaRPr>
          </a:p>
          <a:p>
            <a:r>
              <a:rPr lang="ja-JP" altLang="en-US" sz="1400" dirty="0" smtClean="0">
                <a:solidFill>
                  <a:schemeClr val="tx1"/>
                </a:solidFill>
              </a:rPr>
              <a:t>（５）インフラの充実・強化</a:t>
            </a:r>
            <a:r>
              <a:rPr lang="en-US" altLang="ja-JP" sz="1400" dirty="0" smtClean="0">
                <a:solidFill>
                  <a:schemeClr val="tx1"/>
                </a:solidFill>
              </a:rPr>
              <a:t>		</a:t>
            </a:r>
            <a:r>
              <a:rPr lang="ja-JP" altLang="en-US" sz="1400" dirty="0" smtClean="0">
                <a:solidFill>
                  <a:schemeClr val="tx1"/>
                </a:solidFill>
              </a:rPr>
              <a:t>広域交通インフラ整備　等</a:t>
            </a:r>
            <a:endParaRPr lang="en-US" altLang="ja-JP" sz="1400" dirty="0" smtClean="0">
              <a:solidFill>
                <a:schemeClr val="tx1"/>
              </a:solidFill>
            </a:endParaRPr>
          </a:p>
        </p:txBody>
      </p:sp>
      <p:sp>
        <p:nvSpPr>
          <p:cNvPr id="16" name="テキスト ボックス 15"/>
          <p:cNvSpPr txBox="1"/>
          <p:nvPr/>
        </p:nvSpPr>
        <p:spPr>
          <a:xfrm>
            <a:off x="467544" y="4808185"/>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17" name="上矢印 16"/>
          <p:cNvSpPr/>
          <p:nvPr/>
        </p:nvSpPr>
        <p:spPr>
          <a:xfrm>
            <a:off x="3347864" y="4437112"/>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804248" y="328498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東西二極</a:t>
            </a:r>
            <a:r>
              <a:rPr lang="ja-JP" altLang="en-US" sz="1400" b="1" dirty="0" smtClean="0"/>
              <a:t>の一極</a:t>
            </a:r>
            <a:endParaRPr lang="en-US" altLang="ja-JP" sz="1400" b="1" dirty="0" smtClean="0"/>
          </a:p>
          <a:p>
            <a:pPr algn="ctr"/>
            <a:r>
              <a:rPr lang="ja-JP" altLang="en-US" sz="1400" b="1" dirty="0" smtClean="0"/>
              <a:t>としての社会経済</a:t>
            </a:r>
            <a:endParaRPr lang="en-US" altLang="ja-JP" sz="1400" b="1" dirty="0" smtClean="0"/>
          </a:p>
          <a:p>
            <a:pPr algn="ctr"/>
            <a:r>
              <a:rPr lang="ja-JP" altLang="en-US" sz="1400" b="1" dirty="0" smtClean="0"/>
              <a:t>構造の構築</a:t>
            </a:r>
            <a:endParaRPr kumimoji="1" lang="ja-JP" altLang="en-US" sz="1400" b="1"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19" name="正方形/長方形 1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43174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 name="正方形/長方形 1"/>
          <p:cNvSpPr/>
          <p:nvPr/>
        </p:nvSpPr>
        <p:spPr>
          <a:xfrm>
            <a:off x="323528" y="1628800"/>
            <a:ext cx="8640960" cy="5262979"/>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≪基本的方向≫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の創出・振興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第二の経済圏である大阪都市圏が、「日本の成長をけん引する東西二極の一極として世界で存在感を発揮する都市」をめざし、価値創造（ハイエンド）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中継都市を担う（大阪の成長戦略（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版））ためには、ライフサイエンス・新エネルギー分野など大阪が有する特色や強みを活かしてイノベーションの創出を促進するとともに、市町村、経済団体、金融機関等とのネットワークの強化による中小企業への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プロフェッショナル人材」や「企業が求める優秀な若者」などの人材還流の推進などにより、効果的に産業の創出・振興を進める必要があります。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「国家戦略特区」等による大胆な規制緩和や「国際戦略総合特区」における取組の成果を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活かし、環境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・エネルギーや医薬品・医療機器など、成長分野に挑戦する企業を支援します。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新エネルギー、ライフサイエンス分野等における企業集積や研究開発の促進、新たなビジネスの創出などのイノベーション（技術革新）を生み出す環境整備を図ります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cs typeface="Meiryo UI" panose="020B0604030504040204" pitchFamily="50" charset="-128"/>
              </a:rPr>
              <a:t>（</a:t>
            </a:r>
            <a:r>
              <a:rPr lang="ja-JP" altLang="en-US" sz="1400" dirty="0">
                <a:cs typeface="Meiryo UI" panose="020B0604030504040204" pitchFamily="50" charset="-128"/>
              </a:rPr>
              <a:t>➡</a:t>
            </a:r>
            <a:r>
              <a:rPr lang="en-US" altLang="ja-JP" sz="1400" dirty="0" smtClean="0">
                <a:cs typeface="Meiryo UI" panose="020B0604030504040204" pitchFamily="50" charset="-128"/>
              </a:rPr>
              <a:t>topic</a:t>
            </a:r>
            <a:r>
              <a:rPr lang="ja-JP" altLang="en-US" sz="1400" dirty="0" smtClean="0">
                <a:cs typeface="Meiryo UI" panose="020B0604030504040204" pitchFamily="50" charset="-128"/>
              </a:rPr>
              <a:t>⑤：臨床研究中核病院等を活用した革新的医薬品・医療機器等の創出）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人口減少、高齢化などに伴う市場の変化を見据え、成長著しいアジアなど世界市場の開拓に積極的に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打って出る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在阪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を支援するとともに、今後需要の増大が見込まれる健康医療産業などの生活支援型サービス等を強化します。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医薬品等の承認審査機関である医薬品医療機器総合機構（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）の審査機能について、大阪・関西が強みを有する再生医療分野においては、その機能を関西支部に委譲するよう、国に求めます。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起業や第二創業の促進に向けて、市町村、商工会・商工会議所等による創業支援体制の整備とともに、女性・若者・シニアなど多様な起業家を育成・支援します。また、（地独）大阪府立産業技術総合研究所や大学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し、大阪の強み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を活かした成長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志向型の創業・ベンチャー企業の輩出をめざします。</a:t>
            </a:r>
            <a:endParaRPr lang="en-US" altLang="ja-JP" sz="14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78097" y="684560"/>
            <a:ext cx="8460940" cy="93610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実質成長率：</a:t>
            </a:r>
            <a:r>
              <a:rPr lang="en-US" altLang="ja-JP" sz="1400" b="1" dirty="0" smtClean="0">
                <a:solidFill>
                  <a:schemeClr val="tx1"/>
                </a:solidFill>
              </a:rPr>
              <a:t>1.2</a:t>
            </a:r>
            <a:r>
              <a:rPr lang="ja-JP" altLang="en-US" sz="1400" b="1" dirty="0" smtClean="0">
                <a:solidFill>
                  <a:schemeClr val="tx1"/>
                </a:solidFill>
              </a:rPr>
              <a:t>％（</a:t>
            </a:r>
            <a:r>
              <a:rPr lang="en-US" altLang="ja-JP" sz="1400" b="1" dirty="0" smtClean="0">
                <a:solidFill>
                  <a:schemeClr val="tx1"/>
                </a:solidFill>
              </a:rPr>
              <a:t>H25</a:t>
            </a:r>
            <a:r>
              <a:rPr lang="ja-JP" altLang="en-US" sz="1400" b="1" dirty="0" smtClean="0">
                <a:solidFill>
                  <a:schemeClr val="tx1"/>
                </a:solidFill>
              </a:rPr>
              <a:t>大阪府）　➡　年平均</a:t>
            </a:r>
            <a:r>
              <a:rPr lang="en-US" altLang="ja-JP" sz="1400" b="1" dirty="0" smtClean="0">
                <a:solidFill>
                  <a:schemeClr val="tx1"/>
                </a:solidFill>
              </a:rPr>
              <a:t>2</a:t>
            </a:r>
            <a:r>
              <a:rPr lang="ja-JP" altLang="en-US" sz="1400" b="1" dirty="0" smtClean="0">
                <a:solidFill>
                  <a:schemeClr val="tx1"/>
                </a:solidFill>
              </a:rPr>
              <a:t>％以上</a:t>
            </a:r>
            <a:endParaRPr lang="en-US" altLang="ja-JP" sz="1400" b="1" dirty="0" smtClean="0">
              <a:solidFill>
                <a:schemeClr val="tx1"/>
              </a:solidFill>
            </a:endParaRPr>
          </a:p>
          <a:p>
            <a:r>
              <a:rPr lang="ja-JP" altLang="en-US" sz="1400" b="1" dirty="0">
                <a:solidFill>
                  <a:schemeClr val="tx1"/>
                </a:solidFill>
              </a:rPr>
              <a:t>○　開業事業所数：</a:t>
            </a:r>
            <a:r>
              <a:rPr lang="en-US" altLang="ja-JP" sz="1400" b="1" dirty="0">
                <a:solidFill>
                  <a:schemeClr val="tx1"/>
                </a:solidFill>
              </a:rPr>
              <a:t>8,383</a:t>
            </a:r>
            <a:r>
              <a:rPr lang="ja-JP" altLang="en-US" sz="1400" b="1" dirty="0">
                <a:solidFill>
                  <a:schemeClr val="tx1"/>
                </a:solidFill>
              </a:rPr>
              <a:t>か所（Ｈ</a:t>
            </a:r>
            <a:r>
              <a:rPr lang="en-US" altLang="ja-JP" sz="1400" b="1" dirty="0">
                <a:solidFill>
                  <a:schemeClr val="tx1"/>
                </a:solidFill>
              </a:rPr>
              <a:t>26</a:t>
            </a:r>
            <a:r>
              <a:rPr lang="ja-JP" altLang="en-US" sz="1400" b="1" dirty="0">
                <a:solidFill>
                  <a:schemeClr val="tx1"/>
                </a:solidFill>
              </a:rPr>
              <a:t>）　➡　</a:t>
            </a:r>
            <a:r>
              <a:rPr lang="en-US" altLang="ja-JP" sz="1400" b="1" dirty="0">
                <a:solidFill>
                  <a:schemeClr val="tx1"/>
                </a:solidFill>
              </a:rPr>
              <a:t>10,000</a:t>
            </a:r>
            <a:r>
              <a:rPr lang="ja-JP" altLang="en-US" sz="1400" b="1" dirty="0">
                <a:solidFill>
                  <a:schemeClr val="tx1"/>
                </a:solidFill>
              </a:rPr>
              <a:t>か所</a:t>
            </a:r>
            <a:endParaRPr lang="en-US" altLang="ja-JP" sz="1400" b="1" dirty="0">
              <a:solidFill>
                <a:schemeClr val="tx1"/>
              </a:solidFill>
            </a:endParaRPr>
          </a:p>
          <a:p>
            <a:r>
              <a:rPr lang="ja-JP" altLang="en-US" sz="1400" dirty="0">
                <a:solidFill>
                  <a:schemeClr val="tx1"/>
                </a:solidFill>
              </a:rPr>
              <a:t>＜参考指標＞農業産出数、１人あたりの府内総生産</a:t>
            </a: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040880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395535" y="677014"/>
            <a:ext cx="8568953" cy="5532284"/>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製品・サービスの高付加価値化への支援により、革新的な都市型サービス産業の育成や地域産業の振興、さらには少子・高齢化に伴う地域課題の解決等にも資するビジネスモデルを創出します。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p>
          <a:p>
            <a:pPr marL="180000" indent="-457200"/>
            <a:r>
              <a:rPr lang="ja-JP" altLang="en-US" sz="1400" dirty="0"/>
              <a:t>○　</a:t>
            </a:r>
            <a:r>
              <a:rPr lang="en-US" altLang="ja-JP" sz="1400" dirty="0"/>
              <a:t>EG</a:t>
            </a:r>
            <a:r>
              <a:rPr lang="ja-JP" altLang="en-US" sz="1400" dirty="0"/>
              <a:t>（</a:t>
            </a:r>
            <a:r>
              <a:rPr lang="ja-JP" altLang="en-US" sz="1400" dirty="0" smtClean="0"/>
              <a:t>エコノミックガーデニング（</a:t>
            </a:r>
            <a:r>
              <a:rPr lang="en-US" altLang="ja-JP" sz="1400" dirty="0" smtClean="0"/>
              <a:t>※</a:t>
            </a:r>
            <a:r>
              <a:rPr lang="ja-JP" altLang="en-US" sz="1400" dirty="0" smtClean="0"/>
              <a:t>））</a:t>
            </a:r>
            <a:r>
              <a:rPr lang="ja-JP" altLang="en-US" sz="1400" dirty="0"/>
              <a:t>おおさか推進ネットワークなど、「産・学・公・民（民間支援者）・金（金融機関）」の連携・協働の強化により、中小企業にとって最適なビジネス環境の整備を進め、頑張る中小企業を応援します</a:t>
            </a:r>
            <a:r>
              <a:rPr lang="ja-JP" altLang="en-US" sz="1400" dirty="0" smtClean="0"/>
              <a:t>。</a:t>
            </a:r>
            <a:endParaRPr lang="en-US" altLang="ja-JP" sz="1400" dirty="0" smtClean="0"/>
          </a:p>
          <a:p>
            <a:pPr marL="180000" indent="-457200"/>
            <a:endParaRPr lang="en-US" altLang="ja-JP" sz="1400" dirty="0"/>
          </a:p>
          <a:p>
            <a:pPr marL="180000" indent="-457200"/>
            <a:r>
              <a:rPr lang="ja-JP" altLang="en-US" sz="1400" dirty="0"/>
              <a:t>○　</a:t>
            </a:r>
            <a:r>
              <a:rPr lang="ja-JP" altLang="ja-JP" sz="1400" dirty="0"/>
              <a:t>世界</a:t>
            </a:r>
            <a:r>
              <a:rPr lang="ja-JP" altLang="en-US" sz="1400" dirty="0"/>
              <a:t>最速・</a:t>
            </a:r>
            <a:r>
              <a:rPr lang="ja-JP" altLang="ja-JP" sz="1400" dirty="0"/>
              <a:t>最高品質の知財システムと大規模災害発生時のバックアップ体制を確立するため、特許庁の審査拠点と独立行政法人工業所有権情報・研修館の支援拠点</a:t>
            </a:r>
            <a:r>
              <a:rPr lang="ja-JP" altLang="en-US" sz="1400" dirty="0"/>
              <a:t>の大阪への</a:t>
            </a:r>
            <a:r>
              <a:rPr lang="ja-JP" altLang="ja-JP" sz="1400" dirty="0"/>
              <a:t>誘致</a:t>
            </a:r>
            <a:r>
              <a:rPr lang="ja-JP" altLang="en-US" sz="1400" dirty="0"/>
              <a:t>を進めます。</a:t>
            </a:r>
            <a:r>
              <a:rPr lang="en-US" altLang="ja-JP" sz="1400" dirty="0"/>
              <a:t/>
            </a:r>
            <a:br>
              <a:rPr lang="en-US" altLang="ja-JP" sz="1400" dirty="0"/>
            </a:br>
            <a:r>
              <a:rPr lang="ja-JP" altLang="en-US" sz="1400" dirty="0"/>
              <a:t>　あわせて、大阪・関西のものづくり企業の技術革新と知的財産の有効活用による市場競争力を強化します。</a:t>
            </a:r>
            <a:endParaRPr lang="en-US" altLang="ja-JP" sz="1400" dirty="0"/>
          </a:p>
          <a:p>
            <a:pPr marL="180000" indent="-457200"/>
            <a:endParaRPr lang="en-US" altLang="ja-JP" sz="1400" dirty="0"/>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事業を推進することにより、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省エネリニューアル事業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を創出し、省エネビジネスの振興・人材育成をめざします。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の年齢階層別転入超過数を見ると、中堅世代の転出が顕著となっている現状を踏まえ、東京圏の「プロフェッショナル人材」や「企業が求める優秀な若者」を府内の中小企業とマッチングさせることにより、「大阪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UIJ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ターン」を進め、府内中小企業の人材確保を推進します。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地域の中小企業の「攻めの経営」や「事業承継への取り組み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など、経営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改善への意欲を喚起し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、プロフェッショナル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活用による企業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の経営革新の実現を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促す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プロフェショナル人材戦略拠点」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月補正予算要求中）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050" dirty="0" smtClean="0"/>
              <a:t>※</a:t>
            </a:r>
            <a:r>
              <a:rPr lang="ja-JP" altLang="en-US" sz="1050" dirty="0"/>
              <a:t>　エコノミックガーデニング・・・ 地域経済を「庭」、地元の中小企業を「植物」に見立て</a:t>
            </a:r>
            <a:r>
              <a:rPr lang="ja-JP" altLang="en-US" sz="1050" dirty="0" smtClean="0"/>
              <a:t>、</a:t>
            </a:r>
            <a:r>
              <a:rPr lang="en-US" altLang="ja-JP" sz="1050" dirty="0" smtClean="0"/>
              <a:t/>
            </a:r>
            <a:br>
              <a:rPr lang="en-US" altLang="ja-JP" sz="1050" dirty="0" smtClean="0"/>
            </a:br>
            <a:r>
              <a:rPr lang="ja-JP" altLang="en-US" sz="1050" dirty="0" smtClean="0"/>
              <a:t>地域</a:t>
            </a:r>
            <a:r>
              <a:rPr lang="ja-JP" altLang="en-US" sz="1050" dirty="0"/>
              <a:t>という土壌を生かして地元の中小企業を大切に育てることにより地域経済</a:t>
            </a:r>
            <a:r>
              <a:rPr lang="ja-JP" altLang="en-US" sz="1050" dirty="0" smtClean="0"/>
              <a:t>を</a:t>
            </a:r>
            <a:r>
              <a:rPr lang="en-US" altLang="ja-JP" sz="1050" dirty="0" smtClean="0"/>
              <a:t/>
            </a:r>
            <a:br>
              <a:rPr lang="en-US" altLang="ja-JP" sz="1050" dirty="0" smtClean="0"/>
            </a:br>
            <a:r>
              <a:rPr lang="ja-JP" altLang="en-US" sz="1050" dirty="0" smtClean="0"/>
              <a:t>活性化</a:t>
            </a:r>
            <a:r>
              <a:rPr lang="ja-JP" altLang="en-US" sz="1050" dirty="0"/>
              <a:t>させる</a:t>
            </a:r>
            <a:r>
              <a:rPr lang="ja-JP" altLang="en-US" sz="1050" dirty="0" smtClean="0"/>
              <a:t>政策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148064" y="4160113"/>
            <a:ext cx="2232248" cy="276999"/>
          </a:xfrm>
          <a:prstGeom prst="rect">
            <a:avLst/>
          </a:prstGeom>
        </p:spPr>
        <p:txBody>
          <a:bodyPr wrap="square">
            <a:spAutoFit/>
          </a:bodyPr>
          <a:lstStyle/>
          <a:p>
            <a:r>
              <a:rPr lang="ja-JP" altLang="en-US" sz="1200" dirty="0" smtClean="0"/>
              <a:t>■　大阪版</a:t>
            </a:r>
            <a:r>
              <a:rPr lang="en-US" altLang="ja-JP" sz="1200" dirty="0" smtClean="0"/>
              <a:t>UIJ</a:t>
            </a:r>
            <a:r>
              <a:rPr lang="ja-JP" altLang="en-US" sz="1200" dirty="0" smtClean="0"/>
              <a:t>ターンスキーム図</a:t>
            </a:r>
            <a:endParaRPr lang="ja-JP" altLang="en-US" sz="1200"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437112"/>
            <a:ext cx="3168352" cy="22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419931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64704"/>
            <a:ext cx="8640961" cy="4104456"/>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⑤　臨床研究中核病院等を活用した革新的医薬品・医療機器等の創出</a:t>
            </a:r>
            <a:endParaRPr lang="en-US" altLang="ja-JP" sz="1400" b="1" dirty="0" smtClean="0">
              <a:solidFill>
                <a:schemeClr val="tx1"/>
              </a:solidFill>
            </a:endParaRPr>
          </a:p>
          <a:p>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平成</a:t>
            </a:r>
            <a:r>
              <a:rPr lang="en-US" altLang="ja-JP" sz="1400" dirty="0" smtClean="0">
                <a:solidFill>
                  <a:schemeClr val="tx1"/>
                </a:solidFill>
              </a:rPr>
              <a:t>27</a:t>
            </a:r>
            <a:r>
              <a:rPr lang="ja-JP" altLang="en-US" sz="1400" dirty="0" smtClean="0">
                <a:solidFill>
                  <a:schemeClr val="tx1"/>
                </a:solidFill>
              </a:rPr>
              <a:t>年８月</a:t>
            </a:r>
            <a:r>
              <a:rPr lang="ja-JP" altLang="en-US" sz="1400" dirty="0">
                <a:solidFill>
                  <a:schemeClr val="tx1"/>
                </a:solidFill>
              </a:rPr>
              <a:t>、 「大阪大学医学部附属病院」が、医療法に基づく臨床</a:t>
            </a:r>
            <a:r>
              <a:rPr lang="ja-JP" altLang="en-US" sz="1400" dirty="0" smtClean="0">
                <a:solidFill>
                  <a:schemeClr val="tx1"/>
                </a:solidFill>
              </a:rPr>
              <a:t>研究</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中核</a:t>
            </a:r>
            <a:r>
              <a:rPr lang="ja-JP" altLang="en-US" sz="1400" dirty="0">
                <a:solidFill>
                  <a:schemeClr val="tx1"/>
                </a:solidFill>
              </a:rPr>
              <a:t>病院</a:t>
            </a:r>
            <a:r>
              <a:rPr lang="ja-JP" altLang="en-US" sz="1200" dirty="0">
                <a:solidFill>
                  <a:schemeClr val="tx1"/>
                </a:solidFill>
              </a:rPr>
              <a:t>（</a:t>
            </a:r>
            <a:r>
              <a:rPr lang="en-US" altLang="ja-JP" sz="1200" dirty="0">
                <a:solidFill>
                  <a:schemeClr val="tx1"/>
                </a:solidFill>
              </a:rPr>
              <a:t>※1</a:t>
            </a:r>
            <a:r>
              <a:rPr lang="ja-JP" altLang="en-US" sz="1200" dirty="0">
                <a:solidFill>
                  <a:schemeClr val="tx1"/>
                </a:solidFill>
              </a:rPr>
              <a:t>）</a:t>
            </a:r>
            <a:r>
              <a:rPr lang="ja-JP" altLang="en-US" sz="1400" dirty="0">
                <a:solidFill>
                  <a:schemeClr val="tx1"/>
                </a:solidFill>
              </a:rPr>
              <a:t>として、全国に先駆け国に承認されました</a:t>
            </a:r>
            <a:r>
              <a:rPr lang="ja-JP" altLang="en-US"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また、</a:t>
            </a:r>
            <a:r>
              <a:rPr lang="ja-JP" altLang="en-US" sz="1400" dirty="0">
                <a:solidFill>
                  <a:schemeClr val="tx1"/>
                </a:solidFill>
              </a:rPr>
              <a:t>大阪</a:t>
            </a:r>
            <a:r>
              <a:rPr lang="ja-JP" altLang="en-US" sz="1400" dirty="0" smtClean="0">
                <a:solidFill>
                  <a:schemeClr val="tx1"/>
                </a:solidFill>
              </a:rPr>
              <a:t>府内</a:t>
            </a:r>
            <a:r>
              <a:rPr lang="ja-JP" altLang="en-US" sz="1400" dirty="0">
                <a:solidFill>
                  <a:schemeClr val="tx1"/>
                </a:solidFill>
              </a:rPr>
              <a:t>には国立高度専門医療研究センター</a:t>
            </a:r>
            <a:r>
              <a:rPr lang="ja-JP" altLang="en-US" sz="1200" dirty="0" smtClean="0">
                <a:solidFill>
                  <a:schemeClr val="tx1"/>
                </a:solidFill>
              </a:rPr>
              <a:t>（</a:t>
            </a:r>
            <a:r>
              <a:rPr lang="en-US" altLang="ja-JP" sz="1200" dirty="0">
                <a:solidFill>
                  <a:schemeClr val="tx1"/>
                </a:solidFill>
              </a:rPr>
              <a:t>※2</a:t>
            </a:r>
            <a:r>
              <a:rPr lang="ja-JP" altLang="en-US" sz="1200" dirty="0">
                <a:solidFill>
                  <a:schemeClr val="tx1"/>
                </a:solidFill>
              </a:rPr>
              <a:t>）</a:t>
            </a:r>
            <a:r>
              <a:rPr lang="ja-JP" altLang="en-US" sz="1400" dirty="0">
                <a:solidFill>
                  <a:schemeClr val="tx1"/>
                </a:solidFill>
              </a:rPr>
              <a:t>である「国立</a:t>
            </a:r>
            <a:r>
              <a:rPr lang="ja-JP" altLang="en-US" sz="1400" dirty="0" smtClean="0">
                <a:solidFill>
                  <a:schemeClr val="tx1"/>
                </a:solidFill>
              </a:rPr>
              <a:t>循環</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器病研究</a:t>
            </a:r>
            <a:r>
              <a:rPr lang="ja-JP" altLang="en-US" sz="1400" dirty="0">
                <a:solidFill>
                  <a:schemeClr val="tx1"/>
                </a:solidFill>
              </a:rPr>
              <a:t>センター」といった、国内屈指の臨床研究拠点が存在</a:t>
            </a:r>
            <a:r>
              <a:rPr lang="ja-JP" altLang="en-US" sz="1400" dirty="0" smtClean="0">
                <a:solidFill>
                  <a:schemeClr val="tx1"/>
                </a:solidFill>
              </a:rPr>
              <a:t>しています。</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これら大阪</a:t>
            </a:r>
            <a:r>
              <a:rPr lang="ja-JP" altLang="en-US" sz="1400" dirty="0">
                <a:solidFill>
                  <a:schemeClr val="tx1"/>
                </a:solidFill>
              </a:rPr>
              <a:t>の優位性を</a:t>
            </a:r>
            <a:r>
              <a:rPr lang="ja-JP" altLang="en-US" sz="1400" dirty="0" smtClean="0">
                <a:solidFill>
                  <a:schemeClr val="tx1"/>
                </a:solidFill>
              </a:rPr>
              <a:t>活かし、革新的</a:t>
            </a:r>
            <a:r>
              <a:rPr lang="ja-JP" altLang="en-US" sz="1400" dirty="0">
                <a:solidFill>
                  <a:schemeClr val="tx1"/>
                </a:solidFill>
              </a:rPr>
              <a:t>な医薬品・医療機器等を次々と</a:t>
            </a:r>
            <a:r>
              <a:rPr lang="ja-JP" altLang="en-US" sz="1400" dirty="0" smtClean="0">
                <a:solidFill>
                  <a:schemeClr val="tx1"/>
                </a:solidFill>
              </a:rPr>
              <a:t>生み出す</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ため</a:t>
            </a:r>
            <a:r>
              <a:rPr lang="ja-JP" altLang="en-US" sz="1400" dirty="0">
                <a:solidFill>
                  <a:schemeClr val="tx1"/>
                </a:solidFill>
              </a:rPr>
              <a:t>の環境</a:t>
            </a:r>
            <a:r>
              <a:rPr lang="ja-JP" altLang="en-US" sz="1400" dirty="0" smtClean="0">
                <a:solidFill>
                  <a:schemeClr val="tx1"/>
                </a:solidFill>
              </a:rPr>
              <a:t>整備に取り組みます。</a:t>
            </a:r>
            <a:endParaRPr lang="en-US" altLang="ja-JP" sz="1400" dirty="0">
              <a:solidFill>
                <a:schemeClr val="tx1"/>
              </a:solidFill>
            </a:endParaRPr>
          </a:p>
          <a:p>
            <a:r>
              <a:rPr lang="ja-JP" altLang="en-US" sz="1400" dirty="0">
                <a:solidFill>
                  <a:schemeClr val="tx1"/>
                </a:solidFill>
              </a:rPr>
              <a:t>　</a:t>
            </a:r>
            <a:endParaRPr lang="en-US" altLang="ja-JP" sz="1400" dirty="0">
              <a:solidFill>
                <a:schemeClr val="tx1"/>
              </a:solidFill>
            </a:endParaRPr>
          </a:p>
          <a:p>
            <a:pPr marL="432000" indent="-457200"/>
            <a:r>
              <a:rPr lang="ja-JP" altLang="en-US" sz="1200" dirty="0" smtClean="0">
                <a:solidFill>
                  <a:schemeClr val="tx1"/>
                </a:solidFill>
              </a:rPr>
              <a:t>（</a:t>
            </a:r>
            <a:r>
              <a:rPr lang="en-US" altLang="ja-JP" sz="1200" dirty="0">
                <a:solidFill>
                  <a:schemeClr val="tx1"/>
                </a:solidFill>
              </a:rPr>
              <a:t>※1</a:t>
            </a:r>
            <a:r>
              <a:rPr lang="ja-JP" altLang="en-US" sz="1200" dirty="0" smtClean="0">
                <a:solidFill>
                  <a:schemeClr val="tx1"/>
                </a:solidFill>
              </a:rPr>
              <a:t>）革新的医薬品</a:t>
            </a:r>
            <a:r>
              <a:rPr lang="ja-JP" altLang="en-US" sz="1200" dirty="0">
                <a:solidFill>
                  <a:schemeClr val="tx1"/>
                </a:solidFill>
              </a:rPr>
              <a:t>等の開発に必要な臨床研究の中心的役割を担い、他の医療機関</a:t>
            </a:r>
            <a:r>
              <a:rPr lang="ja-JP" altLang="en-US" sz="1200" dirty="0" smtClean="0">
                <a:solidFill>
                  <a:schemeClr val="tx1"/>
                </a:solidFill>
              </a:rPr>
              <a:t>の</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臨床</a:t>
            </a:r>
            <a:r>
              <a:rPr lang="ja-JP" altLang="en-US" sz="1200" dirty="0">
                <a:solidFill>
                  <a:schemeClr val="tx1"/>
                </a:solidFill>
              </a:rPr>
              <a:t>研究も支援する医療機関と</a:t>
            </a:r>
            <a:r>
              <a:rPr lang="ja-JP" altLang="en-US" sz="1200" dirty="0" smtClean="0">
                <a:solidFill>
                  <a:schemeClr val="tx1"/>
                </a:solidFill>
              </a:rPr>
              <a:t>して、平成</a:t>
            </a:r>
            <a:r>
              <a:rPr lang="en-US" altLang="ja-JP" sz="1200" dirty="0" smtClean="0">
                <a:solidFill>
                  <a:schemeClr val="tx1"/>
                </a:solidFill>
              </a:rPr>
              <a:t>27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月から医療法に位置づけられた。</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また、平成</a:t>
            </a:r>
            <a:r>
              <a:rPr lang="en-US" altLang="ja-JP" sz="1200" dirty="0" smtClean="0">
                <a:solidFill>
                  <a:schemeClr val="tx1"/>
                </a:solidFill>
              </a:rPr>
              <a:t>28</a:t>
            </a:r>
            <a:r>
              <a:rPr lang="ja-JP" altLang="en-US" sz="1200" dirty="0" smtClean="0">
                <a:solidFill>
                  <a:schemeClr val="tx1"/>
                </a:solidFill>
              </a:rPr>
              <a:t>年４月に施行予定の「患者申出療養」において制度の中核を担う</a:t>
            </a:r>
            <a:r>
              <a:rPr lang="ja-JP" altLang="en-US" sz="1200" dirty="0">
                <a:solidFill>
                  <a:schemeClr val="tx1"/>
                </a:solidFill>
              </a:rPr>
              <a:t>こと</a:t>
            </a:r>
            <a:r>
              <a:rPr lang="ja-JP" altLang="en-US" sz="1200" dirty="0" smtClean="0">
                <a:solidFill>
                  <a:schemeClr val="tx1"/>
                </a:solidFill>
              </a:rPr>
              <a:t>と</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されて</a:t>
            </a:r>
            <a:r>
              <a:rPr lang="ja-JP" altLang="en-US" sz="1200" dirty="0">
                <a:solidFill>
                  <a:schemeClr val="tx1"/>
                </a:solidFill>
              </a:rPr>
              <a:t>いる。</a:t>
            </a:r>
            <a:endParaRPr lang="en-US" altLang="ja-JP" sz="1200" dirty="0">
              <a:solidFill>
                <a:schemeClr val="tx1"/>
              </a:solidFill>
            </a:endParaRPr>
          </a:p>
          <a:p>
            <a:pPr marL="432000" indent="-457200"/>
            <a:endParaRPr lang="en-US" altLang="ja-JP" sz="1200" dirty="0">
              <a:solidFill>
                <a:schemeClr val="tx1"/>
              </a:solidFill>
            </a:endParaRPr>
          </a:p>
          <a:p>
            <a:pPr marL="432000" indent="-457200"/>
            <a:r>
              <a:rPr lang="ja-JP" altLang="en-US" sz="1200" dirty="0" smtClean="0">
                <a:solidFill>
                  <a:schemeClr val="tx1"/>
                </a:solidFill>
              </a:rPr>
              <a:t>（</a:t>
            </a:r>
            <a:r>
              <a:rPr lang="en-US" altLang="ja-JP" sz="1200" dirty="0" smtClean="0">
                <a:solidFill>
                  <a:schemeClr val="tx1"/>
                </a:solidFill>
              </a:rPr>
              <a:t>※</a:t>
            </a:r>
            <a:r>
              <a:rPr lang="en-US" altLang="ja-JP" sz="1200" dirty="0">
                <a:solidFill>
                  <a:schemeClr val="tx1"/>
                </a:solidFill>
              </a:rPr>
              <a:t>2</a:t>
            </a:r>
            <a:r>
              <a:rPr lang="ja-JP" altLang="en-US" sz="1200" dirty="0" smtClean="0">
                <a:solidFill>
                  <a:schemeClr val="tx1"/>
                </a:solidFill>
              </a:rPr>
              <a:t>）全国</a:t>
            </a:r>
            <a:r>
              <a:rPr lang="ja-JP" altLang="en-US" sz="1200" dirty="0">
                <a:solidFill>
                  <a:schemeClr val="tx1"/>
                </a:solidFill>
              </a:rPr>
              <a:t>で</a:t>
            </a:r>
            <a:r>
              <a:rPr lang="en-US" altLang="ja-JP" sz="1200" dirty="0">
                <a:solidFill>
                  <a:schemeClr val="tx1"/>
                </a:solidFill>
              </a:rPr>
              <a:t>6</a:t>
            </a:r>
            <a:r>
              <a:rPr lang="ja-JP" altLang="en-US" sz="1200" dirty="0">
                <a:solidFill>
                  <a:schemeClr val="tx1"/>
                </a:solidFill>
              </a:rPr>
              <a:t>法人。国民の健康に重大な影響のある特定の疾患等に係る医療に関し</a:t>
            </a:r>
            <a:r>
              <a:rPr lang="ja-JP" altLang="en-US" sz="1200" dirty="0" smtClean="0">
                <a:solidFill>
                  <a:schemeClr val="tx1"/>
                </a:solidFill>
              </a:rPr>
              <a:t>、</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調査</a:t>
            </a:r>
            <a:r>
              <a:rPr lang="ja-JP" altLang="en-US" sz="1200" dirty="0">
                <a:solidFill>
                  <a:schemeClr val="tx1"/>
                </a:solidFill>
              </a:rPr>
              <a:t>、研究及び技術の開発並び</a:t>
            </a:r>
            <a:r>
              <a:rPr lang="ja-JP" altLang="en-US" sz="1200" dirty="0" smtClean="0">
                <a:solidFill>
                  <a:schemeClr val="tx1"/>
                </a:solidFill>
              </a:rPr>
              <a:t>にこれら</a:t>
            </a:r>
            <a:r>
              <a:rPr lang="ja-JP" altLang="en-US" sz="1200" dirty="0">
                <a:solidFill>
                  <a:schemeClr val="tx1"/>
                </a:solidFill>
              </a:rPr>
              <a:t>の業務に密接に関連する医療の提供</a:t>
            </a:r>
            <a:r>
              <a:rPr lang="ja-JP" altLang="en-US" sz="1200" dirty="0" smtClean="0">
                <a:solidFill>
                  <a:schemeClr val="tx1"/>
                </a:solidFill>
              </a:rPr>
              <a:t>、</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技術者</a:t>
            </a:r>
            <a:r>
              <a:rPr lang="ja-JP" altLang="en-US" sz="1200" dirty="0">
                <a:solidFill>
                  <a:schemeClr val="tx1"/>
                </a:solidFill>
              </a:rPr>
              <a:t>の研修等を行う医療</a:t>
            </a:r>
            <a:r>
              <a:rPr lang="ja-JP" altLang="en-US" sz="1200" dirty="0" smtClean="0">
                <a:solidFill>
                  <a:schemeClr val="tx1"/>
                </a:solidFill>
              </a:rPr>
              <a:t>機関</a:t>
            </a:r>
            <a:endParaRPr lang="en-US" altLang="ja-JP" sz="1200" dirty="0">
              <a:solidFill>
                <a:schemeClr val="tx1"/>
              </a:solidFill>
            </a:endParaRPr>
          </a:p>
          <a:p>
            <a:r>
              <a:rPr lang="ja-JP" altLang="en-US" sz="1400" dirty="0">
                <a:solidFill>
                  <a:schemeClr val="tx1"/>
                </a:solidFill>
              </a:rPr>
              <a:t>　</a:t>
            </a:r>
            <a:endParaRPr lang="en-US" altLang="ja-JP" sz="1200" dirty="0" smtClean="0">
              <a:solidFill>
                <a:schemeClr val="tx1"/>
              </a:solidFill>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6" name="正方形/長方形 5"/>
          <p:cNvSpPr/>
          <p:nvPr/>
        </p:nvSpPr>
        <p:spPr>
          <a:xfrm>
            <a:off x="6228184" y="954698"/>
            <a:ext cx="2160240" cy="276999"/>
          </a:xfrm>
          <a:prstGeom prst="rect">
            <a:avLst/>
          </a:prstGeom>
        </p:spPr>
        <p:txBody>
          <a:bodyPr wrap="square">
            <a:spAutoFit/>
          </a:bodyPr>
          <a:lstStyle/>
          <a:p>
            <a:r>
              <a:rPr lang="ja-JP" altLang="en-US" sz="1200" dirty="0" smtClean="0">
                <a:solidFill>
                  <a:prstClr val="black"/>
                </a:solidFill>
                <a:cs typeface="Meiryo UI" panose="020B0604030504040204" pitchFamily="50" charset="-128"/>
              </a:rPr>
              <a:t>■　大阪大学医学部附属病院</a:t>
            </a:r>
            <a:endParaRPr lang="ja-JP" altLang="en-US" sz="1200" dirty="0">
              <a:solidFill>
                <a:prstClr val="black"/>
              </a:solidFill>
              <a:cs typeface="Meiryo UI" panose="020B0604030504040204" pitchFamily="50" charset="-128"/>
            </a:endParaRPr>
          </a:p>
        </p:txBody>
      </p:sp>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052328"/>
            <a:ext cx="1944216" cy="14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6228184" y="2754898"/>
            <a:ext cx="2160240" cy="276999"/>
          </a:xfrm>
          <a:prstGeom prst="rect">
            <a:avLst/>
          </a:prstGeom>
        </p:spPr>
        <p:txBody>
          <a:bodyPr wrap="square">
            <a:spAutoFit/>
          </a:bodyPr>
          <a:lstStyle/>
          <a:p>
            <a:r>
              <a:rPr lang="ja-JP" altLang="en-US" sz="1200" dirty="0" smtClean="0">
                <a:solidFill>
                  <a:prstClr val="black"/>
                </a:solidFill>
                <a:cs typeface="Meiryo UI" panose="020B0604030504040204" pitchFamily="50" charset="-128"/>
              </a:rPr>
              <a:t>■　国立循環器病研究センター</a:t>
            </a:r>
            <a:r>
              <a:rPr lang="en-US" altLang="ja-JP" sz="1200" dirty="0" smtClean="0">
                <a:solidFill>
                  <a:prstClr val="black"/>
                </a:solidFill>
                <a:cs typeface="Meiryo UI" panose="020B0604030504040204" pitchFamily="50" charset="-128"/>
              </a:rPr>
              <a:t> </a:t>
            </a:r>
            <a:endParaRPr lang="ja-JP" altLang="en-US" sz="1200" dirty="0">
              <a:solidFill>
                <a:prstClr val="black"/>
              </a:solidFill>
              <a:cs typeface="Meiryo UI" panose="020B0604030504040204" pitchFamily="50" charset="-128"/>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400" y="1236033"/>
            <a:ext cx="1944000"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37359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5647700"/>
          </a:xfrm>
          <a:prstGeom prst="rect">
            <a:avLst/>
          </a:prstGeom>
        </p:spPr>
        <p:txBody>
          <a:bodyPr wrap="square">
            <a:spAutoFit/>
          </a:bodyPr>
          <a:lstStyle/>
          <a:p>
            <a:pPr marL="18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（１）大阪府人口ビジョンについて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大阪府は、今、人口問題の岐路に直面しています。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まち・ひと・しごと創生長期ビジョン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月）では、国立社会保障・人口問題研究所の「日本の将来推計人口（平成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月推計）」（出生中位（死亡中位））に基づき、日本の総人口は、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万人をピークに減少を続け、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8,674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万人と現在の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分の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になると見込んでいます。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一方、大阪府では、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万人をピークに、減少に転換し、今後、自然減の幅の拡大が見込まれており、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万人減の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万人となると予想されています。さらにこのままの状況で推移すると、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万人程度の水準となる可能性があります。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年の人口水準は、高度経済成長期である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万人に相当する人口であり、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年近くで増加した人口（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万人）が、その後の約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年間で同程度減少することを意味します。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また、高齢者人口が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％増えるなど、全国を大きく上回るスピードで高齢化が進み、数の面でも人口構成の面でも将来にわたって社会構造自体が大きく変化することが予想されます。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度経済成長期の急激な人口増加を背景に経済成長を遂げ、豊かさを実現してきた「大阪」は、まさに今、日本の大都市がかつて経験したことのない未曽有のペースで「人口減少・超高齢社会」に差し掛か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このような中、大阪府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における中長期の人口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見通し等を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取りまとめた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大阪府人口ビジョン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では、今後本格的に到来が予想される「人口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・超高齢社会」においても、持続的発展を実現するために、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t>人口</a:t>
            </a:r>
            <a:r>
              <a:rPr lang="ja-JP" altLang="en-US" sz="1600" dirty="0"/>
              <a:t>減少・超高齢社会でも持続可能な</a:t>
            </a:r>
            <a:r>
              <a:rPr lang="ja-JP" altLang="en-US" sz="1600" dirty="0" smtClean="0"/>
              <a:t>地域づくり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t>東西</a:t>
            </a:r>
            <a:r>
              <a:rPr lang="ja-JP" altLang="en-US" sz="1600" dirty="0"/>
              <a:t>二極の一極としての社会経済構造の</a:t>
            </a:r>
            <a:r>
              <a:rPr lang="ja-JP" altLang="en-US" sz="1600" dirty="0" smtClean="0"/>
              <a:t>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取組みの方向性と位置付け、各種施策を推進することとしています。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人口に関する現状認識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や影響・将来見通し等に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大阪府人口ビジョン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をご参照ください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119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a:grpSpLocks noChangeAspect="1"/>
          </p:cNvGrpSpPr>
          <p:nvPr/>
        </p:nvGrpSpPr>
        <p:grpSpPr>
          <a:xfrm>
            <a:off x="4165275" y="965411"/>
            <a:ext cx="4591289" cy="5461461"/>
            <a:chOff x="2000334" y="1476206"/>
            <a:chExt cx="5705469" cy="7576950"/>
          </a:xfrm>
        </p:grpSpPr>
        <p:pic>
          <p:nvPicPr>
            <p:cNvPr id="12" name="Picture 3" descr="E:\LIB\03 立地推進グループ\02 リーフレット\旧\地図 (H26.5.9採用).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34" y="1476206"/>
              <a:ext cx="5294101" cy="74885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2"/>
            <p:cNvGrpSpPr>
              <a:grpSpLocks/>
            </p:cNvGrpSpPr>
            <p:nvPr/>
          </p:nvGrpSpPr>
          <p:grpSpPr bwMode="auto">
            <a:xfrm>
              <a:off x="2374978" y="2367374"/>
              <a:ext cx="5330825" cy="6161088"/>
              <a:chOff x="15549" y="3564"/>
              <a:chExt cx="8395" cy="9704"/>
            </a:xfrm>
          </p:grpSpPr>
          <p:sp>
            <p:nvSpPr>
              <p:cNvPr id="31" name="Oval 13"/>
              <p:cNvSpPr>
                <a:spLocks noChangeArrowheads="1"/>
              </p:cNvSpPr>
              <p:nvPr/>
            </p:nvSpPr>
            <p:spPr bwMode="auto">
              <a:xfrm rot="1518073">
                <a:off x="18485" y="8776"/>
                <a:ext cx="2126" cy="1239"/>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32" name="Oval 14"/>
              <p:cNvSpPr>
                <a:spLocks noChangeArrowheads="1"/>
              </p:cNvSpPr>
              <p:nvPr/>
            </p:nvSpPr>
            <p:spPr bwMode="auto">
              <a:xfrm rot="-986651">
                <a:off x="15549" y="12255"/>
                <a:ext cx="1299" cy="1013"/>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33" name="Oval 15"/>
              <p:cNvSpPr>
                <a:spLocks noChangeArrowheads="1"/>
              </p:cNvSpPr>
              <p:nvPr/>
            </p:nvSpPr>
            <p:spPr bwMode="auto">
              <a:xfrm rot="2408726">
                <a:off x="18251" y="10260"/>
                <a:ext cx="1120" cy="517"/>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34" name="Oval 16"/>
              <p:cNvSpPr>
                <a:spLocks noChangeArrowheads="1"/>
              </p:cNvSpPr>
              <p:nvPr/>
            </p:nvSpPr>
            <p:spPr bwMode="auto">
              <a:xfrm rot="-3964932">
                <a:off x="21784" y="5586"/>
                <a:ext cx="2293" cy="2026"/>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35" name="Oval 17"/>
              <p:cNvSpPr>
                <a:spLocks noChangeArrowheads="1"/>
              </p:cNvSpPr>
              <p:nvPr/>
            </p:nvSpPr>
            <p:spPr bwMode="auto">
              <a:xfrm rot="1260843">
                <a:off x="20137" y="5238"/>
                <a:ext cx="797" cy="1121"/>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36" name="Oval 18"/>
              <p:cNvSpPr>
                <a:spLocks noChangeArrowheads="1"/>
              </p:cNvSpPr>
              <p:nvPr/>
            </p:nvSpPr>
            <p:spPr bwMode="auto">
              <a:xfrm rot="2187980" flipV="1">
                <a:off x="21220" y="3564"/>
                <a:ext cx="968" cy="2256"/>
              </a:xfrm>
              <a:prstGeom prst="ellipse">
                <a:avLst/>
              </a:prstGeom>
              <a:solidFill>
                <a:srgbClr val="FFFFFF">
                  <a:alpha val="0"/>
                </a:srgbClr>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grpSp>
        <p:sp>
          <p:nvSpPr>
            <p:cNvPr id="16" name="テキスト ボックス 37"/>
            <p:cNvSpPr txBox="1">
              <a:spLocks noChangeArrowheads="1"/>
            </p:cNvSpPr>
            <p:nvPr/>
          </p:nvSpPr>
          <p:spPr bwMode="auto">
            <a:xfrm>
              <a:off x="4202175" y="8000243"/>
              <a:ext cx="3503628" cy="1052913"/>
            </a:xfrm>
            <a:prstGeom prst="rect">
              <a:avLst/>
            </a:prstGeom>
            <a:noFill/>
            <a:ln w="6350">
              <a:noFill/>
              <a:miter lim="800000"/>
              <a:headEnd/>
              <a:tailEnd/>
            </a:ln>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en-US" altLang="ja-JP" sz="700" dirty="0" smtClean="0">
                  <a:solidFill>
                    <a:prstClr val="black"/>
                  </a:solidFill>
                  <a:latin typeface="メイリオ" pitchFamily="50" charset="-128"/>
                  <a:ea typeface="メイリオ" pitchFamily="50" charset="-128"/>
                  <a:cs typeface="ＭＳ Ｐゴシック" pitchFamily="50" charset="-128"/>
                </a:rPr>
                <a:t>①</a:t>
              </a:r>
              <a:r>
                <a:rPr lang="ja-JP" altLang="en-US" sz="700" dirty="0" smtClean="0">
                  <a:solidFill>
                    <a:prstClr val="black"/>
                  </a:solidFill>
                  <a:latin typeface="メイリオ" pitchFamily="50" charset="-128"/>
                  <a:ea typeface="メイリオ" pitchFamily="50" charset="-128"/>
                  <a:cs typeface="ＭＳ Ｐゴシック" pitchFamily="50" charset="-128"/>
                </a:rPr>
                <a:t>～</a:t>
              </a:r>
              <a:r>
                <a:rPr lang="ja-JP" altLang="en-US" sz="700" dirty="0">
                  <a:solidFill>
                    <a:prstClr val="black"/>
                  </a:solidFill>
                  <a:latin typeface="メイリオ" pitchFamily="50" charset="-128"/>
                  <a:ea typeface="メイリオ" pitchFamily="50" charset="-128"/>
                  <a:cs typeface="ＭＳ Ｐゴシック" pitchFamily="50" charset="-128"/>
                </a:rPr>
                <a:t>⑦</a:t>
              </a:r>
              <a:r>
                <a:rPr lang="ja-JP" altLang="en-US" sz="700" dirty="0" smtClean="0">
                  <a:solidFill>
                    <a:prstClr val="black"/>
                  </a:solidFill>
                  <a:latin typeface="メイリオ" pitchFamily="50" charset="-128"/>
                  <a:ea typeface="メイリオ" pitchFamily="50" charset="-128"/>
                  <a:cs typeface="ＭＳ Ｐゴシック" pitchFamily="50" charset="-128"/>
                </a:rPr>
                <a:t>  </a:t>
              </a:r>
              <a:r>
                <a:rPr lang="en-US" altLang="ja-JP" sz="700" dirty="0" smtClean="0">
                  <a:solidFill>
                    <a:prstClr val="black"/>
                  </a:solidFill>
                  <a:latin typeface="Arial"/>
                  <a:ea typeface="メイリオ" pitchFamily="50" charset="-128"/>
                  <a:cs typeface="ＭＳ Ｐゴシック" pitchFamily="50" charset="-128"/>
                </a:rPr>
                <a:t>…</a:t>
              </a:r>
              <a:r>
                <a:rPr lang="ja-JP" altLang="en-US" sz="700" dirty="0" smtClean="0">
                  <a:solidFill>
                    <a:prstClr val="black"/>
                  </a:solidFill>
                  <a:latin typeface="メイリオ" pitchFamily="50" charset="-128"/>
                  <a:ea typeface="メイリオ" pitchFamily="50" charset="-128"/>
                  <a:cs typeface="ＭＳ Ｐゴシック" pitchFamily="50" charset="-128"/>
                </a:rPr>
                <a:t>特区税制対象地域</a:t>
              </a:r>
            </a:p>
            <a:p>
              <a:pPr algn="just" fontAlgn="base">
                <a:lnSpc>
                  <a:spcPts val="500"/>
                </a:lnSpc>
                <a:spcBef>
                  <a:spcPct val="0"/>
                </a:spcBef>
                <a:spcAft>
                  <a:spcPct val="0"/>
                </a:spcAft>
              </a:pPr>
              <a:r>
                <a:rPr lang="ja-JP" altLang="en-US" sz="700" dirty="0" smtClean="0">
                  <a:solidFill>
                    <a:prstClr val="black"/>
                  </a:solidFill>
                  <a:latin typeface="Arial"/>
                  <a:ea typeface="メイリオ" pitchFamily="50" charset="-128"/>
                  <a:cs typeface="ＭＳ Ｐゴシック" pitchFamily="50" charset="-128"/>
                </a:rPr>
                <a:t>　　　　</a:t>
              </a:r>
              <a:endParaRPr lang="en-US" altLang="ja-JP" sz="700" dirty="0">
                <a:solidFill>
                  <a:prstClr val="black"/>
                </a:solidFill>
                <a:latin typeface="Arial"/>
                <a:ea typeface="メイリオ" pitchFamily="50" charset="-128"/>
                <a:cs typeface="ＭＳ Ｐゴシック" pitchFamily="50" charset="-128"/>
              </a:endParaRPr>
            </a:p>
            <a:p>
              <a:pPr algn="just" fontAlgn="base">
                <a:lnSpc>
                  <a:spcPts val="500"/>
                </a:lnSpc>
                <a:spcBef>
                  <a:spcPct val="0"/>
                </a:spcBef>
                <a:spcAft>
                  <a:spcPct val="0"/>
                </a:spcAft>
              </a:pPr>
              <a:r>
                <a:rPr lang="ja-JP" altLang="en-US" sz="700" dirty="0" smtClean="0">
                  <a:solidFill>
                    <a:prstClr val="black"/>
                  </a:solidFill>
                  <a:latin typeface="Arial"/>
                  <a:ea typeface="メイリオ" pitchFamily="50" charset="-128"/>
                  <a:cs typeface="ＭＳ Ｐゴシック" pitchFamily="50" charset="-128"/>
                </a:rPr>
                <a:t>　　　　</a:t>
              </a:r>
              <a:r>
                <a:rPr lang="en-US" altLang="ja-JP" sz="700" dirty="0" smtClean="0">
                  <a:solidFill>
                    <a:prstClr val="black"/>
                  </a:solidFill>
                  <a:latin typeface="Arial"/>
                  <a:ea typeface="メイリオ" pitchFamily="50" charset="-128"/>
                  <a:cs typeface="ＭＳ Ｐゴシック" pitchFamily="50" charset="-128"/>
                </a:rPr>
                <a:t>…</a:t>
              </a:r>
              <a:r>
                <a:rPr lang="ja-JP" altLang="en-US" sz="700" dirty="0" smtClean="0">
                  <a:solidFill>
                    <a:prstClr val="black"/>
                  </a:solidFill>
                  <a:latin typeface="メイリオ" pitchFamily="50" charset="-128"/>
                  <a:ea typeface="メイリオ" pitchFamily="50" charset="-128"/>
                  <a:cs typeface="ＭＳ Ｐゴシック" pitchFamily="50" charset="-128"/>
                </a:rPr>
                <a:t>研究開発施設の投資奨励計画をもつ市町村</a:t>
              </a:r>
            </a:p>
            <a:p>
              <a:pPr algn="just" fontAlgn="base">
                <a:lnSpc>
                  <a:spcPts val="500"/>
                </a:lnSpc>
                <a:spcBef>
                  <a:spcPct val="0"/>
                </a:spcBef>
                <a:spcAft>
                  <a:spcPct val="0"/>
                </a:spcAft>
              </a:pPr>
              <a:r>
                <a:rPr lang="ja-JP" altLang="en-US" sz="700" dirty="0" smtClean="0">
                  <a:solidFill>
                    <a:prstClr val="black"/>
                  </a:solidFill>
                  <a:latin typeface="Arial"/>
                  <a:ea typeface="メイリオ" pitchFamily="50" charset="-128"/>
                  <a:cs typeface="ＭＳ Ｐゴシック" pitchFamily="50" charset="-128"/>
                </a:rPr>
                <a:t>　　　　</a:t>
              </a:r>
              <a:endParaRPr lang="en-US" altLang="ja-JP" sz="700" dirty="0">
                <a:solidFill>
                  <a:prstClr val="black"/>
                </a:solidFill>
                <a:latin typeface="Arial"/>
                <a:ea typeface="メイリオ" pitchFamily="50" charset="-128"/>
                <a:cs typeface="ＭＳ Ｐゴシック" pitchFamily="50" charset="-128"/>
              </a:endParaRPr>
            </a:p>
            <a:p>
              <a:pPr algn="just" fontAlgn="base">
                <a:lnSpc>
                  <a:spcPts val="500"/>
                </a:lnSpc>
                <a:spcBef>
                  <a:spcPct val="0"/>
                </a:spcBef>
                <a:spcAft>
                  <a:spcPct val="0"/>
                </a:spcAft>
              </a:pPr>
              <a:r>
                <a:rPr lang="en-US" altLang="ja-JP" sz="700" dirty="0" smtClean="0">
                  <a:solidFill>
                    <a:prstClr val="black"/>
                  </a:solidFill>
                  <a:latin typeface="Arial"/>
                  <a:ea typeface="メイリオ" pitchFamily="50" charset="-128"/>
                  <a:cs typeface="ＭＳ Ｐゴシック" pitchFamily="50" charset="-128"/>
                </a:rPr>
                <a:t>              …</a:t>
              </a:r>
              <a:r>
                <a:rPr lang="ja-JP" altLang="en-US" sz="700" dirty="0" smtClean="0">
                  <a:solidFill>
                    <a:prstClr val="black"/>
                  </a:solidFill>
                  <a:latin typeface="メイリオ" pitchFamily="50" charset="-128"/>
                  <a:ea typeface="メイリオ" pitchFamily="50" charset="-128"/>
                  <a:cs typeface="ＭＳ Ｐゴシック" pitchFamily="50" charset="-128"/>
                </a:rPr>
                <a:t>産業集積促進地域がある市町村</a:t>
              </a:r>
              <a:endParaRPr lang="en-US" altLang="ja-JP" sz="700" dirty="0" smtClean="0">
                <a:solidFill>
                  <a:prstClr val="black"/>
                </a:solidFill>
                <a:latin typeface="メイリオ" pitchFamily="50" charset="-128"/>
                <a:ea typeface="メイリオ" pitchFamily="50" charset="-128"/>
                <a:cs typeface="ＭＳ Ｐゴシック" pitchFamily="50" charset="-128"/>
              </a:endParaRPr>
            </a:p>
            <a:p>
              <a:pPr algn="just" fontAlgn="base">
                <a:lnSpc>
                  <a:spcPct val="88000"/>
                </a:lnSpc>
                <a:spcBef>
                  <a:spcPct val="0"/>
                </a:spcBef>
                <a:spcAft>
                  <a:spcPct val="0"/>
                </a:spcAft>
              </a:pPr>
              <a:endParaRPr lang="ja-JP" altLang="en-US" sz="700" dirty="0" smtClean="0">
                <a:solidFill>
                  <a:prstClr val="black"/>
                </a:solidFill>
                <a:latin typeface="メイリオ" pitchFamily="50" charset="-128"/>
                <a:ea typeface="メイリオ" pitchFamily="50" charset="-128"/>
                <a:cs typeface="ＭＳ Ｐゴシック" pitchFamily="50" charset="-128"/>
              </a:endParaRPr>
            </a:p>
            <a:p>
              <a:pPr algn="just" fontAlgn="base">
                <a:lnSpc>
                  <a:spcPts val="500"/>
                </a:lnSpc>
                <a:spcBef>
                  <a:spcPct val="0"/>
                </a:spcBef>
                <a:spcAft>
                  <a:spcPct val="0"/>
                </a:spcAft>
              </a:pPr>
              <a:r>
                <a:rPr lang="ja-JP" altLang="en-US" sz="700" dirty="0" smtClean="0">
                  <a:solidFill>
                    <a:prstClr val="black"/>
                  </a:solidFill>
                  <a:latin typeface="メイリオ" pitchFamily="50" charset="-128"/>
                  <a:ea typeface="メイリオ" pitchFamily="50" charset="-128"/>
                  <a:cs typeface="ＭＳ Ｐゴシック" pitchFamily="50" charset="-128"/>
                </a:rPr>
                <a:t>　　　　</a:t>
              </a:r>
              <a:endParaRPr lang="en-US" altLang="ja-JP" sz="700" dirty="0">
                <a:solidFill>
                  <a:prstClr val="black"/>
                </a:solidFill>
                <a:latin typeface="メイリオ" pitchFamily="50" charset="-128"/>
                <a:ea typeface="メイリオ" pitchFamily="50" charset="-128"/>
                <a:cs typeface="ＭＳ Ｐゴシック" pitchFamily="50" charset="-128"/>
              </a:endParaRPr>
            </a:p>
            <a:p>
              <a:pPr algn="just" fontAlgn="base">
                <a:lnSpc>
                  <a:spcPts val="500"/>
                </a:lnSpc>
                <a:spcBef>
                  <a:spcPct val="0"/>
                </a:spcBef>
                <a:spcAft>
                  <a:spcPct val="0"/>
                </a:spcAft>
              </a:pPr>
              <a:r>
                <a:rPr lang="ja-JP" altLang="en-US" sz="700" dirty="0" smtClean="0">
                  <a:solidFill>
                    <a:prstClr val="black"/>
                  </a:solidFill>
                  <a:latin typeface="メイリオ" pitchFamily="50" charset="-128"/>
                  <a:ea typeface="メイリオ" pitchFamily="50" charset="-128"/>
                  <a:cs typeface="ＭＳ Ｐゴシック" pitchFamily="50" charset="-128"/>
                </a:rPr>
                <a:t>　　　　</a:t>
              </a:r>
              <a:r>
                <a:rPr lang="en-US" altLang="ja-JP" sz="700" dirty="0" smtClean="0">
                  <a:solidFill>
                    <a:prstClr val="black"/>
                  </a:solidFill>
                  <a:latin typeface="メイリオ" pitchFamily="50" charset="-128"/>
                  <a:ea typeface="メイリオ" pitchFamily="50" charset="-128"/>
                  <a:cs typeface="ＭＳ Ｐゴシック" pitchFamily="50" charset="-128"/>
                </a:rPr>
                <a:t>A</a:t>
              </a:r>
              <a:r>
                <a:rPr lang="ja-JP" altLang="en-US" sz="700" dirty="0" smtClean="0">
                  <a:solidFill>
                    <a:prstClr val="black"/>
                  </a:solidFill>
                  <a:latin typeface="メイリオ" pitchFamily="50" charset="-128"/>
                  <a:ea typeface="メイリオ" pitchFamily="50" charset="-128"/>
                  <a:cs typeface="ＭＳ Ｐゴシック" pitchFamily="50" charset="-128"/>
                </a:rPr>
                <a:t>～</a:t>
              </a:r>
              <a:r>
                <a:rPr lang="en-US" altLang="ja-JP" sz="700" dirty="0" smtClean="0">
                  <a:solidFill>
                    <a:prstClr val="black"/>
                  </a:solidFill>
                  <a:latin typeface="メイリオ" pitchFamily="50" charset="-128"/>
                  <a:ea typeface="メイリオ" pitchFamily="50" charset="-128"/>
                  <a:cs typeface="ＭＳ Ｐゴシック" pitchFamily="50" charset="-128"/>
                </a:rPr>
                <a:t>F</a:t>
              </a:r>
              <a:r>
                <a:rPr lang="ja-JP" altLang="en-US" sz="700" dirty="0">
                  <a:solidFill>
                    <a:prstClr val="black"/>
                  </a:solidFill>
                  <a:latin typeface="メイリオ" pitchFamily="50" charset="-128"/>
                  <a:ea typeface="メイリオ" pitchFamily="50" charset="-128"/>
                  <a:cs typeface="ＭＳ Ｐゴシック" pitchFamily="50" charset="-128"/>
                </a:rPr>
                <a:t> </a:t>
              </a:r>
              <a:r>
                <a:rPr lang="en-US" altLang="ja-JP" sz="700" dirty="0" smtClean="0">
                  <a:solidFill>
                    <a:prstClr val="black"/>
                  </a:solidFill>
                  <a:latin typeface="Arial"/>
                  <a:ea typeface="メイリオ" pitchFamily="50" charset="-128"/>
                  <a:cs typeface="ＭＳ Ｐゴシック" pitchFamily="50" charset="-128"/>
                </a:rPr>
                <a:t>…</a:t>
              </a:r>
              <a:r>
                <a:rPr lang="ja-JP" altLang="en-US" sz="700" dirty="0" smtClean="0">
                  <a:solidFill>
                    <a:prstClr val="black"/>
                  </a:solidFill>
                  <a:latin typeface="メイリオ" pitchFamily="50" charset="-128"/>
                  <a:ea typeface="メイリオ" pitchFamily="50" charset="-128"/>
                  <a:cs typeface="ＭＳ Ｐゴシック" pitchFamily="50" charset="-128"/>
                </a:rPr>
                <a:t>企業立地促進法に基づく基本計画がある地域</a:t>
              </a:r>
              <a:endParaRPr lang="en-US" altLang="ja-JP" sz="700" dirty="0" smtClean="0">
                <a:solidFill>
                  <a:prstClr val="black"/>
                </a:solidFill>
                <a:latin typeface="メイリオ" pitchFamily="50" charset="-128"/>
                <a:ea typeface="メイリオ" pitchFamily="50" charset="-128"/>
                <a:cs typeface="ＭＳ Ｐゴシック" pitchFamily="50" charset="-128"/>
              </a:endParaRPr>
            </a:p>
            <a:p>
              <a:pPr algn="just" fontAlgn="base">
                <a:lnSpc>
                  <a:spcPts val="500"/>
                </a:lnSpc>
                <a:spcBef>
                  <a:spcPct val="0"/>
                </a:spcBef>
                <a:spcAft>
                  <a:spcPct val="0"/>
                </a:spcAft>
              </a:pPr>
              <a:r>
                <a:rPr lang="ja-JP" altLang="en-US" sz="700" dirty="0">
                  <a:solidFill>
                    <a:prstClr val="black"/>
                  </a:solidFill>
                  <a:latin typeface="メイリオ" pitchFamily="50" charset="-128"/>
                  <a:ea typeface="メイリオ" pitchFamily="50" charset="-128"/>
                  <a:cs typeface="ＭＳ Ｐゴシック" pitchFamily="50" charset="-128"/>
                </a:rPr>
                <a:t>　</a:t>
              </a:r>
              <a:r>
                <a:rPr lang="ja-JP" altLang="en-US" sz="700" dirty="0" smtClean="0">
                  <a:solidFill>
                    <a:prstClr val="black"/>
                  </a:solidFill>
                  <a:latin typeface="メイリオ" pitchFamily="50" charset="-128"/>
                  <a:ea typeface="メイリオ" pitchFamily="50" charset="-128"/>
                  <a:cs typeface="ＭＳ Ｐゴシック" pitchFamily="50" charset="-128"/>
                </a:rPr>
                <a:t>　　　　</a:t>
              </a:r>
              <a:endParaRPr lang="ja-JP" altLang="ja-JP" sz="700" dirty="0" smtClean="0">
                <a:solidFill>
                  <a:prstClr val="black"/>
                </a:solidFill>
                <a:latin typeface="Arial" pitchFamily="34" charset="0"/>
                <a:ea typeface="ＭＳ Ｐゴシック" pitchFamily="50" charset="-128"/>
                <a:cs typeface="ＭＳ Ｐゴシック" pitchFamily="50" charset="-128"/>
              </a:endParaRPr>
            </a:p>
          </p:txBody>
        </p:sp>
        <p:pic>
          <p:nvPicPr>
            <p:cNvPr id="1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763" y="8211660"/>
              <a:ext cx="495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36"/>
            <p:cNvGrpSpPr>
              <a:grpSpLocks/>
            </p:cNvGrpSpPr>
            <p:nvPr/>
          </p:nvGrpSpPr>
          <p:grpSpPr bwMode="auto">
            <a:xfrm>
              <a:off x="4196763" y="8429613"/>
              <a:ext cx="466725" cy="209550"/>
              <a:chOff x="18945" y="13268"/>
              <a:chExt cx="736" cy="331"/>
            </a:xfrm>
          </p:grpSpPr>
          <p:sp>
            <p:nvSpPr>
              <p:cNvPr id="26" name="正方形/長方形 47"/>
              <p:cNvSpPr>
                <a:spLocks noChangeArrowheads="1"/>
              </p:cNvSpPr>
              <p:nvPr/>
            </p:nvSpPr>
            <p:spPr bwMode="auto">
              <a:xfrm>
                <a:off x="18945" y="13268"/>
                <a:ext cx="735" cy="328"/>
              </a:xfrm>
              <a:prstGeom prst="rect">
                <a:avLst/>
              </a:prstGeom>
              <a:solidFill>
                <a:srgbClr val="FFFFFF"/>
              </a:solidFill>
              <a:ln w="3175"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cxnSp>
            <p:nvCxnSpPr>
              <p:cNvPr id="27" name="直線コネクタ 48"/>
              <p:cNvCxnSpPr>
                <a:cxnSpLocks noChangeShapeType="1"/>
              </p:cNvCxnSpPr>
              <p:nvPr/>
            </p:nvCxnSpPr>
            <p:spPr bwMode="auto">
              <a:xfrm flipH="1">
                <a:off x="18945" y="13300"/>
                <a:ext cx="135" cy="19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8" name="直線コネクタ 53"/>
              <p:cNvCxnSpPr>
                <a:cxnSpLocks noChangeShapeType="1"/>
              </p:cNvCxnSpPr>
              <p:nvPr/>
            </p:nvCxnSpPr>
            <p:spPr bwMode="auto">
              <a:xfrm flipH="1">
                <a:off x="19065" y="13300"/>
                <a:ext cx="240" cy="29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9" name="直線コネクタ 54"/>
              <p:cNvCxnSpPr>
                <a:cxnSpLocks noChangeShapeType="1"/>
              </p:cNvCxnSpPr>
              <p:nvPr/>
            </p:nvCxnSpPr>
            <p:spPr bwMode="auto">
              <a:xfrm flipH="1">
                <a:off x="19260" y="13300"/>
                <a:ext cx="255" cy="29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0" name="直線矢印コネクタ 55"/>
              <p:cNvCxnSpPr>
                <a:cxnSpLocks noChangeShapeType="1"/>
              </p:cNvCxnSpPr>
              <p:nvPr/>
            </p:nvCxnSpPr>
            <p:spPr bwMode="auto">
              <a:xfrm flipV="1">
                <a:off x="19515" y="13380"/>
                <a:ext cx="166" cy="219"/>
              </a:xfrm>
              <a:prstGeom prst="straightConnector1">
                <a:avLst/>
              </a:prstGeom>
              <a:noFill/>
              <a:ln w="9525" algn="ctr">
                <a:solidFill>
                  <a:srgbClr val="000000"/>
                </a:solidFill>
                <a:round/>
                <a:headEnd/>
                <a:tailEnd/>
              </a:ln>
              <a:extLst>
                <a:ext uri="{909E8E84-426E-40DD-AFC4-6F175D3DCCD1}">
                  <a14:hiddenFill xmlns:a14="http://schemas.microsoft.com/office/drawing/2010/main">
                    <a:noFill/>
                  </a14:hiddenFill>
                </a:ext>
              </a:extLst>
            </p:spPr>
          </p:cxnSp>
        </p:grpSp>
        <p:sp>
          <p:nvSpPr>
            <p:cNvPr id="19" name="Oval 42"/>
            <p:cNvSpPr>
              <a:spLocks noChangeArrowheads="1"/>
            </p:cNvSpPr>
            <p:nvPr/>
          </p:nvSpPr>
          <p:spPr bwMode="auto">
            <a:xfrm>
              <a:off x="4211050" y="8694405"/>
              <a:ext cx="466725" cy="239713"/>
            </a:xfrm>
            <a:prstGeom prst="ellipse">
              <a:avLst/>
            </a:prstGeom>
            <a:solidFill>
              <a:srgbClr val="FFFFFF"/>
            </a:solidFill>
            <a:ln w="15875" algn="ctr">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endParaRPr lang="ja-JP" altLang="en-US">
                <a:solidFill>
                  <a:prstClr val="black"/>
                </a:solidFill>
              </a:endParaRPr>
            </a:p>
          </p:txBody>
        </p:sp>
        <p:sp>
          <p:nvSpPr>
            <p:cNvPr id="20" name="Text Box 4"/>
            <p:cNvSpPr txBox="1">
              <a:spLocks noChangeArrowheads="1"/>
            </p:cNvSpPr>
            <p:nvPr/>
          </p:nvSpPr>
          <p:spPr bwMode="auto">
            <a:xfrm>
              <a:off x="6283403" y="2683146"/>
              <a:ext cx="287337" cy="325438"/>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dirty="0" smtClean="0">
                  <a:solidFill>
                    <a:prstClr val="black"/>
                  </a:solidFill>
                  <a:latin typeface="メイリオ" pitchFamily="50" charset="-128"/>
                  <a:ea typeface="メイリオ" pitchFamily="50" charset="-128"/>
                  <a:cs typeface="ＭＳ Ｐゴシック" pitchFamily="50" charset="-128"/>
                </a:rPr>
                <a:t>D</a:t>
              </a:r>
              <a:endParaRPr lang="ja-JP" altLang="ja-JP" dirty="0" smtClean="0">
                <a:solidFill>
                  <a:prstClr val="black"/>
                </a:solidFill>
                <a:latin typeface="Arial" pitchFamily="34" charset="0"/>
                <a:ea typeface="ＭＳ Ｐゴシック" pitchFamily="50" charset="-128"/>
                <a:cs typeface="ＭＳ Ｐゴシック" pitchFamily="50" charset="-128"/>
              </a:endParaRPr>
            </a:p>
          </p:txBody>
        </p:sp>
        <p:sp>
          <p:nvSpPr>
            <p:cNvPr id="21" name="Text Box 5"/>
            <p:cNvSpPr txBox="1">
              <a:spLocks noChangeArrowheads="1"/>
            </p:cNvSpPr>
            <p:nvPr/>
          </p:nvSpPr>
          <p:spPr bwMode="auto">
            <a:xfrm>
              <a:off x="5511793" y="3525105"/>
              <a:ext cx="393442" cy="325438"/>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dirty="0" smtClean="0">
                  <a:solidFill>
                    <a:prstClr val="black"/>
                  </a:solidFill>
                  <a:latin typeface="メイリオ" pitchFamily="50" charset="-128"/>
                  <a:ea typeface="メイリオ" pitchFamily="50" charset="-128"/>
                  <a:cs typeface="ＭＳ Ｐゴシック" pitchFamily="50" charset="-128"/>
                </a:rPr>
                <a:t>C</a:t>
              </a:r>
              <a:endParaRPr lang="ja-JP" altLang="ja-JP" dirty="0" smtClean="0">
                <a:solidFill>
                  <a:prstClr val="black"/>
                </a:solidFill>
                <a:latin typeface="Arial" pitchFamily="34" charset="0"/>
                <a:ea typeface="ＭＳ Ｐゴシック" pitchFamily="50" charset="-128"/>
                <a:cs typeface="ＭＳ Ｐゴシック" pitchFamily="50" charset="-128"/>
              </a:endParaRPr>
            </a:p>
          </p:txBody>
        </p:sp>
        <p:sp>
          <p:nvSpPr>
            <p:cNvPr id="22" name="Text Box 6"/>
            <p:cNvSpPr txBox="1">
              <a:spLocks noChangeArrowheads="1"/>
            </p:cNvSpPr>
            <p:nvPr/>
          </p:nvSpPr>
          <p:spPr bwMode="auto">
            <a:xfrm>
              <a:off x="4366243" y="5906775"/>
              <a:ext cx="222250" cy="323850"/>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smtClean="0">
                  <a:solidFill>
                    <a:prstClr val="black"/>
                  </a:solidFill>
                  <a:latin typeface="メイリオ" pitchFamily="50" charset="-128"/>
                  <a:ea typeface="メイリオ" pitchFamily="50" charset="-128"/>
                  <a:cs typeface="ＭＳ Ｐゴシック" pitchFamily="50" charset="-128"/>
                </a:rPr>
                <a:t>A</a:t>
              </a:r>
              <a:endParaRPr lang="ja-JP" altLang="ja-JP" smtClean="0">
                <a:solidFill>
                  <a:prstClr val="black"/>
                </a:solidFill>
                <a:latin typeface="Arial" pitchFamily="34" charset="0"/>
                <a:ea typeface="ＭＳ Ｐゴシック" pitchFamily="50" charset="-128"/>
                <a:cs typeface="ＭＳ Ｐゴシック" pitchFamily="50" charset="-128"/>
              </a:endParaRPr>
            </a:p>
          </p:txBody>
        </p:sp>
        <p:sp>
          <p:nvSpPr>
            <p:cNvPr id="23" name="Text Box 7"/>
            <p:cNvSpPr txBox="1">
              <a:spLocks noChangeArrowheads="1"/>
            </p:cNvSpPr>
            <p:nvPr/>
          </p:nvSpPr>
          <p:spPr bwMode="auto">
            <a:xfrm>
              <a:off x="4196763" y="6490104"/>
              <a:ext cx="222250" cy="325437"/>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dirty="0">
                  <a:solidFill>
                    <a:prstClr val="black"/>
                  </a:solidFill>
                  <a:latin typeface="メイリオ" pitchFamily="50" charset="-128"/>
                  <a:ea typeface="メイリオ" pitchFamily="50" charset="-128"/>
                  <a:cs typeface="ＭＳ Ｐゴシック" pitchFamily="50" charset="-128"/>
                </a:rPr>
                <a:t>F</a:t>
              </a:r>
              <a:endParaRPr lang="ja-JP" altLang="ja-JP" dirty="0" smtClean="0">
                <a:solidFill>
                  <a:prstClr val="black"/>
                </a:solidFill>
                <a:latin typeface="Arial" pitchFamily="34" charset="0"/>
                <a:ea typeface="ＭＳ Ｐゴシック" pitchFamily="50" charset="-128"/>
                <a:cs typeface="ＭＳ Ｐゴシック" pitchFamily="50" charset="-128"/>
              </a:endParaRPr>
            </a:p>
          </p:txBody>
        </p:sp>
        <p:sp>
          <p:nvSpPr>
            <p:cNvPr id="24" name="Text Box 9"/>
            <p:cNvSpPr txBox="1">
              <a:spLocks noChangeArrowheads="1"/>
            </p:cNvSpPr>
            <p:nvPr/>
          </p:nvSpPr>
          <p:spPr bwMode="auto">
            <a:xfrm>
              <a:off x="2688905" y="8000244"/>
              <a:ext cx="214278" cy="271999"/>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dirty="0">
                  <a:solidFill>
                    <a:prstClr val="black"/>
                  </a:solidFill>
                  <a:latin typeface="メイリオ" pitchFamily="50" charset="-128"/>
                  <a:ea typeface="メイリオ" pitchFamily="50" charset="-128"/>
                  <a:cs typeface="ＭＳ Ｐゴシック" pitchFamily="50" charset="-128"/>
                </a:rPr>
                <a:t>E</a:t>
              </a:r>
              <a:endParaRPr lang="en-US" altLang="ja-JP" sz="900" dirty="0" smtClean="0">
                <a:solidFill>
                  <a:prstClr val="black"/>
                </a:solidFill>
                <a:latin typeface="メイリオ" pitchFamily="50" charset="-128"/>
                <a:ea typeface="メイリオ" pitchFamily="50" charset="-128"/>
                <a:cs typeface="ＭＳ Ｐゴシック" pitchFamily="50" charset="-128"/>
              </a:endParaRPr>
            </a:p>
            <a:p>
              <a:pPr algn="ctr" fontAlgn="base">
                <a:spcBef>
                  <a:spcPct val="0"/>
                </a:spcBef>
                <a:spcAft>
                  <a:spcPct val="0"/>
                </a:spcAft>
              </a:pPr>
              <a:endParaRPr lang="ja-JP" altLang="ja-JP" dirty="0" smtClean="0">
                <a:solidFill>
                  <a:prstClr val="black"/>
                </a:solidFill>
                <a:latin typeface="Arial" pitchFamily="34" charset="0"/>
                <a:ea typeface="ＭＳ Ｐゴシック" pitchFamily="50" charset="-128"/>
                <a:cs typeface="ＭＳ Ｐゴシック" pitchFamily="50" charset="-128"/>
              </a:endParaRPr>
            </a:p>
          </p:txBody>
        </p:sp>
        <p:sp>
          <p:nvSpPr>
            <p:cNvPr id="25" name="Text Box 6"/>
            <p:cNvSpPr txBox="1">
              <a:spLocks noChangeArrowheads="1"/>
            </p:cNvSpPr>
            <p:nvPr/>
          </p:nvSpPr>
          <p:spPr bwMode="auto">
            <a:xfrm>
              <a:off x="6768802" y="4536077"/>
              <a:ext cx="222250" cy="323850"/>
            </a:xfrm>
            <a:prstGeom prst="rect">
              <a:avLst/>
            </a:prstGeom>
            <a:noFill/>
            <a:ln>
              <a:noFill/>
            </a:ln>
            <a:effectLst/>
            <a:extLst/>
          </p:spPr>
          <p:txBody>
            <a:bodyPr vert="horz" wrap="square" lIns="7200" tIns="7200" rIns="8640" bIns="45720" numCol="1" anchor="ctr" anchorCtr="0" compatLnSpc="1">
              <a:prstTxWarp prst="textNoShape">
                <a:avLst/>
              </a:prstTxWarp>
            </a:bodyPr>
            <a:lstStyle/>
            <a:p>
              <a:pPr algn="just" fontAlgn="base">
                <a:lnSpc>
                  <a:spcPct val="96000"/>
                </a:lnSpc>
                <a:spcBef>
                  <a:spcPct val="0"/>
                </a:spcBef>
                <a:spcAft>
                  <a:spcPct val="0"/>
                </a:spcAft>
              </a:pPr>
              <a:r>
                <a:rPr lang="en-US" altLang="ja-JP" sz="900" dirty="0" smtClean="0">
                  <a:solidFill>
                    <a:prstClr val="black"/>
                  </a:solidFill>
                  <a:latin typeface="メイリオ" pitchFamily="50" charset="-128"/>
                  <a:ea typeface="メイリオ" pitchFamily="50" charset="-128"/>
                  <a:cs typeface="ＭＳ Ｐゴシック" pitchFamily="50" charset="-128"/>
                </a:rPr>
                <a:t>B</a:t>
              </a:r>
              <a:endParaRPr lang="ja-JP" altLang="ja-JP" dirty="0" smtClean="0">
                <a:solidFill>
                  <a:prstClr val="black"/>
                </a:solidFill>
                <a:latin typeface="Arial" pitchFamily="34" charset="0"/>
                <a:ea typeface="ＭＳ Ｐゴシック" pitchFamily="50" charset="-128"/>
                <a:cs typeface="ＭＳ Ｐゴシック" pitchFamily="50" charset="-128"/>
              </a:endParaRPr>
            </a:p>
          </p:txBody>
        </p:sp>
      </p:gr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2" name="正方形/長方形 1"/>
          <p:cNvSpPr/>
          <p:nvPr/>
        </p:nvSpPr>
        <p:spPr>
          <a:xfrm>
            <a:off x="323528" y="607908"/>
            <a:ext cx="4475120" cy="4616648"/>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（２）企業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立地の促進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cs typeface="Meiryo UI" panose="020B0604030504040204" pitchFamily="50" charset="-128"/>
              </a:rPr>
              <a:t>　</a:t>
            </a:r>
            <a:r>
              <a:rPr lang="ja-JP" altLang="en-US" sz="1400" dirty="0" smtClean="0">
                <a:cs typeface="Meiryo UI" panose="020B0604030504040204" pitchFamily="50" charset="-128"/>
              </a:rPr>
              <a:t>東京</a:t>
            </a:r>
            <a:r>
              <a:rPr lang="ja-JP" altLang="en-US" sz="1400" dirty="0">
                <a:cs typeface="Meiryo UI" panose="020B0604030504040204" pitchFamily="50" charset="-128"/>
              </a:rPr>
              <a:t>一極集中の進展や府内産業用地の不足に伴い、</a:t>
            </a:r>
            <a:r>
              <a:rPr lang="en-US" altLang="ja-JP" sz="1400" dirty="0">
                <a:cs typeface="Meiryo UI" panose="020B0604030504040204" pitchFamily="50" charset="-128"/>
              </a:rPr>
              <a:t>10</a:t>
            </a:r>
            <a:r>
              <a:rPr lang="ja-JP" altLang="en-US" sz="1400" dirty="0">
                <a:cs typeface="Meiryo UI" panose="020B0604030504040204" pitchFamily="50" charset="-128"/>
              </a:rPr>
              <a:t>年以上連続して大阪に本社等を構える企業の東京圏及び近隣府県への流出が続いています。</a:t>
            </a:r>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大阪経済発展のためには、東京圏等への経済機能の流出に歯止めをかけ、府内での再投資及び府外からの企業立地を促進する必要があります。</a:t>
            </a:r>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a:t>
            </a:r>
            <a:endParaRPr lang="en-US" altLang="ja-JP" sz="1400" dirty="0">
              <a:cs typeface="Meiryo UI" panose="020B0604030504040204" pitchFamily="50" charset="-128"/>
            </a:endParaRPr>
          </a:p>
          <a:p>
            <a:pPr marL="180000" indent="-457200"/>
            <a:r>
              <a:rPr lang="ja-JP" altLang="en-US" sz="1400" dirty="0">
                <a:cs typeface="Meiryo UI" panose="020B0604030504040204" pitchFamily="50" charset="-128"/>
              </a:rPr>
              <a:t>○　地域再生法に基づく地方活力向上地域特定業務施設整備</a:t>
            </a:r>
            <a:r>
              <a:rPr lang="ja-JP" altLang="en-US" sz="1400" dirty="0" smtClean="0">
                <a:cs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（地方拠点強化税制）</a:t>
            </a:r>
            <a:r>
              <a:rPr lang="ja-JP" altLang="en-US" sz="1400" dirty="0" smtClean="0">
                <a:cs typeface="Meiryo UI" panose="020B0604030504040204" pitchFamily="50" charset="-128"/>
              </a:rPr>
              <a:t>を</a:t>
            </a:r>
            <a:r>
              <a:rPr lang="ja-JP" altLang="en-US" sz="1400" dirty="0">
                <a:cs typeface="Meiryo UI" panose="020B0604030504040204" pitchFamily="50" charset="-128"/>
              </a:rPr>
              <a:t>活用し、本社機能をもった企業の他府県への流出を防止するとともに、府外からの企業立地を促進します。</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a:cs typeface="Meiryo UI" panose="020B0604030504040204" pitchFamily="50" charset="-128"/>
              </a:rPr>
              <a:t>（➡</a:t>
            </a:r>
            <a:r>
              <a:rPr lang="en-US" altLang="ja-JP" sz="1400" dirty="0">
                <a:cs typeface="Meiryo UI" panose="020B0604030504040204" pitchFamily="50" charset="-128"/>
              </a:rPr>
              <a:t>topic</a:t>
            </a:r>
            <a:r>
              <a:rPr lang="ja-JP" altLang="en-US" sz="1400" dirty="0">
                <a:cs typeface="Meiryo UI" panose="020B0604030504040204" pitchFamily="50" charset="-128"/>
              </a:rPr>
              <a:t>⑥：地方拠点強化税制の活用）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cs typeface="Meiryo UI" panose="020B0604030504040204" pitchFamily="50" charset="-128"/>
            </a:endParaRPr>
          </a:p>
          <a:p>
            <a:pPr marL="180000" indent="-457200"/>
            <a:r>
              <a:rPr lang="ja-JP" altLang="en-US" sz="1400" dirty="0" smtClean="0">
                <a:cs typeface="Meiryo UI" panose="020B0604030504040204" pitchFamily="50" charset="-128"/>
              </a:rPr>
              <a:t>○</a:t>
            </a:r>
            <a:r>
              <a:rPr lang="ja-JP" altLang="en-US" sz="1400" dirty="0">
                <a:cs typeface="Meiryo UI" panose="020B0604030504040204" pitchFamily="50" charset="-128"/>
              </a:rPr>
              <a:t>　 ライフサイエンス・新エネルギー分野の成長産業分野を対象とした企業の立地促進を図ります</a:t>
            </a:r>
            <a:r>
              <a:rPr lang="ja-JP" altLang="en-US" sz="1400" dirty="0" smtClean="0">
                <a:cs typeface="Meiryo UI" panose="020B0604030504040204" pitchFamily="50" charset="-128"/>
              </a:rPr>
              <a:t>。</a:t>
            </a:r>
            <a:endParaRPr lang="en-US" altLang="ja-JP" sz="1400" dirty="0" smtClean="0">
              <a:cs typeface="Meiryo UI" panose="020B0604030504040204" pitchFamily="50" charset="-128"/>
            </a:endParaRPr>
          </a:p>
          <a:p>
            <a:pPr marL="180000" indent="-457200"/>
            <a:r>
              <a:rPr lang="ja-JP" altLang="en-US" sz="1400" dirty="0" smtClean="0">
                <a:cs typeface="Meiryo UI" panose="020B0604030504040204" pitchFamily="50" charset="-128"/>
              </a:rPr>
              <a:t>　（</a:t>
            </a:r>
            <a:r>
              <a:rPr lang="ja-JP" altLang="en-US" sz="1400" dirty="0">
                <a:cs typeface="Meiryo UI" panose="020B0604030504040204" pitchFamily="50" charset="-128"/>
              </a:rPr>
              <a:t>➡</a:t>
            </a:r>
            <a:r>
              <a:rPr lang="en-US" altLang="ja-JP" sz="1400" dirty="0" smtClean="0">
                <a:cs typeface="Meiryo UI" panose="020B0604030504040204" pitchFamily="50" charset="-128"/>
              </a:rPr>
              <a:t>topic</a:t>
            </a:r>
            <a:r>
              <a:rPr lang="ja-JP" altLang="en-US" sz="1400" dirty="0" smtClean="0">
                <a:cs typeface="Meiryo UI" panose="020B0604030504040204" pitchFamily="50" charset="-128"/>
              </a:rPr>
              <a:t>⑦：国立循環器病研究センターを核とした北大阪健康医療都市「健都」の形成）</a:t>
            </a:r>
            <a:endParaRPr lang="en-US" altLang="ja-JP" sz="1400" dirty="0" smtClean="0">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土地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整理事業などにより幹線道路沿道等における産業用地の創出を推進・支援します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078051" y="836712"/>
            <a:ext cx="2926487" cy="276999"/>
          </a:xfrm>
          <a:prstGeom prst="rect">
            <a:avLst/>
          </a:prstGeom>
          <a:noFill/>
        </p:spPr>
        <p:txBody>
          <a:bodyPr wrap="square" rtlCol="0">
            <a:spAutoFit/>
          </a:bodyPr>
          <a:lstStyle/>
          <a:p>
            <a:r>
              <a:rPr lang="ja-JP" altLang="en-US" sz="1200" dirty="0" smtClean="0"/>
              <a:t>■　</a:t>
            </a:r>
            <a:r>
              <a:rPr lang="ja-JP" altLang="en-US" sz="1200" dirty="0"/>
              <a:t>大阪府の企業立地優遇制度対象地域</a:t>
            </a:r>
            <a:endParaRPr kumimoji="1" lang="ja-JP" altLang="en-US" sz="1200" dirty="0"/>
          </a:p>
        </p:txBody>
      </p:sp>
      <p:sp>
        <p:nvSpPr>
          <p:cNvPr id="37" name="正方形/長方形 3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397836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323527" y="2708920"/>
            <a:ext cx="8640961" cy="3687322"/>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a:solidFill>
                  <a:schemeClr val="tx1"/>
                </a:solidFill>
              </a:rPr>
              <a:t>Topic</a:t>
            </a:r>
            <a:r>
              <a:rPr lang="ja-JP" altLang="en-US" sz="1400" b="1" dirty="0">
                <a:solidFill>
                  <a:schemeClr val="tx1"/>
                </a:solidFill>
              </a:rPr>
              <a:t>⑥　地方拠点強化税制の活用</a:t>
            </a:r>
            <a:endParaRPr lang="en-US" altLang="ja-JP" sz="1400" b="1" dirty="0">
              <a:solidFill>
                <a:schemeClr val="tx1"/>
              </a:solidFill>
            </a:endParaRPr>
          </a:p>
          <a:p>
            <a:r>
              <a:rPr lang="ja-JP" altLang="en-US" sz="1400" dirty="0">
                <a:solidFill>
                  <a:schemeClr val="tx1"/>
                </a:solidFill>
              </a:rPr>
              <a:t>　在阪企業の東京圏及び近隣府県への流出を防ぐとともに、大阪以外</a:t>
            </a:r>
            <a:r>
              <a:rPr lang="ja-JP" altLang="en-US" sz="1400" dirty="0" smtClean="0">
                <a:solidFill>
                  <a:schemeClr val="tx1"/>
                </a:solidFill>
              </a:rPr>
              <a:t>の</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他地域に</a:t>
            </a:r>
            <a:r>
              <a:rPr lang="ja-JP" altLang="en-US" sz="1400" dirty="0">
                <a:solidFill>
                  <a:schemeClr val="tx1"/>
                </a:solidFill>
              </a:rPr>
              <a:t>対する立地競争力を維持し、再投資促進を図るため、地域</a:t>
            </a:r>
            <a:r>
              <a:rPr lang="ja-JP" altLang="en-US" sz="1400" dirty="0" smtClean="0">
                <a:solidFill>
                  <a:schemeClr val="tx1"/>
                </a:solidFill>
              </a:rPr>
              <a:t>再生</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計画</a:t>
            </a:r>
            <a:r>
              <a:rPr lang="ja-JP" altLang="en-US" sz="1400" dirty="0">
                <a:solidFill>
                  <a:schemeClr val="tx1"/>
                </a:solidFill>
              </a:rPr>
              <a:t>を策定し</a:t>
            </a:r>
            <a:r>
              <a:rPr lang="ja-JP" altLang="en-US" sz="1400" dirty="0" smtClean="0">
                <a:solidFill>
                  <a:schemeClr val="tx1"/>
                </a:solidFill>
              </a:rPr>
              <a:t>、地方</a:t>
            </a:r>
            <a:r>
              <a:rPr lang="ja-JP" altLang="en-US" sz="1400" dirty="0">
                <a:solidFill>
                  <a:schemeClr val="tx1"/>
                </a:solidFill>
              </a:rPr>
              <a:t>拠点強化</a:t>
            </a:r>
            <a:r>
              <a:rPr lang="ja-JP" altLang="en-US" sz="1400" dirty="0" smtClean="0">
                <a:solidFill>
                  <a:schemeClr val="tx1"/>
                </a:solidFill>
              </a:rPr>
              <a:t>税制</a:t>
            </a:r>
            <a:r>
              <a:rPr lang="ja-JP" altLang="en-US" sz="1400" dirty="0">
                <a:solidFill>
                  <a:schemeClr val="tx1"/>
                </a:solidFill>
              </a:rPr>
              <a:t>（「移転型」及び「拡充型」）</a:t>
            </a:r>
            <a:r>
              <a:rPr lang="ja-JP" altLang="en-US" sz="1400" dirty="0" smtClean="0">
                <a:solidFill>
                  <a:schemeClr val="tx1"/>
                </a:solidFill>
              </a:rPr>
              <a:t>を活用</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する</a:t>
            </a:r>
            <a:r>
              <a:rPr lang="ja-JP" altLang="en-US" sz="1400" dirty="0">
                <a:solidFill>
                  <a:schemeClr val="tx1"/>
                </a:solidFill>
              </a:rPr>
              <a:t>こととしています。</a:t>
            </a:r>
            <a:endParaRPr lang="en-US" altLang="ja-JP" sz="1400" dirty="0">
              <a:solidFill>
                <a:schemeClr val="tx1"/>
              </a:solidFill>
            </a:endParaRPr>
          </a:p>
          <a:p>
            <a:r>
              <a:rPr lang="ja-JP" altLang="en-US" sz="1400" dirty="0">
                <a:solidFill>
                  <a:schemeClr val="tx1"/>
                </a:solidFill>
              </a:rPr>
              <a:t>　ただし、現状の地方拠点強化税制では、大阪市の全域、守口市・</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東大阪市・堺市の一部が除外されているといった課題もあります。</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・移転型</a:t>
            </a:r>
            <a:endParaRPr lang="en-US" altLang="ja-JP" sz="1400" dirty="0">
              <a:solidFill>
                <a:schemeClr val="tx1"/>
              </a:solidFill>
            </a:endParaRPr>
          </a:p>
          <a:p>
            <a:r>
              <a:rPr lang="ja-JP" altLang="en-US" sz="1400" dirty="0">
                <a:solidFill>
                  <a:schemeClr val="tx1"/>
                </a:solidFill>
              </a:rPr>
              <a:t>　</a:t>
            </a:r>
            <a:r>
              <a:rPr lang="ja-JP" altLang="en-US" sz="1400" spc="-50" dirty="0">
                <a:solidFill>
                  <a:schemeClr val="tx1"/>
                </a:solidFill>
              </a:rPr>
              <a:t>東京</a:t>
            </a:r>
            <a:r>
              <a:rPr lang="en-US" altLang="ja-JP" sz="1400" spc="-50" dirty="0">
                <a:solidFill>
                  <a:schemeClr val="tx1"/>
                </a:solidFill>
              </a:rPr>
              <a:t>23</a:t>
            </a:r>
            <a:r>
              <a:rPr lang="ja-JP" altLang="en-US" sz="1400" spc="-50" dirty="0">
                <a:solidFill>
                  <a:schemeClr val="tx1"/>
                </a:solidFill>
              </a:rPr>
              <a:t>区にある本社機能を地方に移転し、特定業務施設</a:t>
            </a:r>
            <a:r>
              <a:rPr lang="en-US" altLang="ja-JP" sz="1050" spc="-50" dirty="0" smtClean="0">
                <a:solidFill>
                  <a:schemeClr val="tx1"/>
                </a:solidFill>
              </a:rPr>
              <a:t>(※</a:t>
            </a:r>
            <a:r>
              <a:rPr lang="ja-JP" altLang="en-US" sz="1050" spc="-50" dirty="0" smtClean="0">
                <a:solidFill>
                  <a:schemeClr val="tx1"/>
                </a:solidFill>
              </a:rPr>
              <a:t>）</a:t>
            </a:r>
            <a:r>
              <a:rPr lang="ja-JP" altLang="en-US" sz="1400" spc="-50" dirty="0">
                <a:solidFill>
                  <a:schemeClr val="tx1"/>
                </a:solidFill>
              </a:rPr>
              <a:t>を整備する事業</a:t>
            </a:r>
            <a:endParaRPr lang="en-US" altLang="ja-JP" sz="1400" spc="-50" dirty="0">
              <a:solidFill>
                <a:schemeClr val="tx1"/>
              </a:solidFill>
            </a:endParaRPr>
          </a:p>
          <a:p>
            <a:r>
              <a:rPr lang="ja-JP" altLang="en-US" sz="1400" dirty="0">
                <a:solidFill>
                  <a:schemeClr val="tx1"/>
                </a:solidFill>
              </a:rPr>
              <a:t>・拡充型</a:t>
            </a:r>
            <a:r>
              <a:rPr lang="en-US" altLang="ja-JP" sz="1400" strike="dblStrike" dirty="0">
                <a:solidFill>
                  <a:schemeClr val="tx1"/>
                </a:solidFill>
              </a:rPr>
              <a:t/>
            </a:r>
            <a:br>
              <a:rPr lang="en-US" altLang="ja-JP" sz="1400" strike="dblStrike" dirty="0">
                <a:solidFill>
                  <a:schemeClr val="tx1"/>
                </a:solidFill>
              </a:rPr>
            </a:br>
            <a:r>
              <a:rPr lang="ja-JP" altLang="en-US" sz="1400" dirty="0">
                <a:solidFill>
                  <a:schemeClr val="tx1"/>
                </a:solidFill>
              </a:rPr>
              <a:t>　地方にある本社機能を拡充し、特定業務施設を整備する事業</a:t>
            </a:r>
            <a:endParaRPr lang="en-US" altLang="ja-JP" sz="1400" dirty="0">
              <a:solidFill>
                <a:schemeClr val="tx1"/>
              </a:solidFill>
            </a:endParaRPr>
          </a:p>
        </p:txBody>
      </p:sp>
      <p:sp>
        <p:nvSpPr>
          <p:cNvPr id="10" name="テキスト ボックス 9"/>
          <p:cNvSpPr txBox="1"/>
          <p:nvPr/>
        </p:nvSpPr>
        <p:spPr>
          <a:xfrm>
            <a:off x="5796136" y="2976046"/>
            <a:ext cx="210017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00" dirty="0" smtClean="0"/>
              <a:t>◆</a:t>
            </a:r>
            <a:r>
              <a:rPr kumimoji="1" lang="ja-JP" altLang="en-US" sz="1000" dirty="0" smtClean="0"/>
              <a:t>近畿圏で対象外となっているエリア</a:t>
            </a:r>
            <a:endParaRPr kumimoji="1" lang="ja-JP" alt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07" y="3414671"/>
            <a:ext cx="2241130" cy="200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p:cNvCxnSpPr/>
          <p:nvPr/>
        </p:nvCxnSpPr>
        <p:spPr>
          <a:xfrm flipH="1">
            <a:off x="7164288" y="3222267"/>
            <a:ext cx="72008" cy="11952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直線矢印コネクタ 12"/>
          <p:cNvCxnSpPr/>
          <p:nvPr/>
        </p:nvCxnSpPr>
        <p:spPr>
          <a:xfrm>
            <a:off x="7236296" y="3222267"/>
            <a:ext cx="288032" cy="7827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11" name="テキスト ボックス 10"/>
          <p:cNvSpPr txBox="1"/>
          <p:nvPr/>
        </p:nvSpPr>
        <p:spPr>
          <a:xfrm>
            <a:off x="345410" y="692696"/>
            <a:ext cx="4212666" cy="276999"/>
          </a:xfrm>
          <a:prstGeom prst="rect">
            <a:avLst/>
          </a:prstGeom>
          <a:noFill/>
        </p:spPr>
        <p:txBody>
          <a:bodyPr wrap="square" rtlCol="0">
            <a:spAutoFit/>
          </a:bodyPr>
          <a:lstStyle/>
          <a:p>
            <a:r>
              <a:rPr kumimoji="1" lang="ja-JP" altLang="en-US" sz="1200" b="1" dirty="0" smtClean="0"/>
              <a:t>■　大阪府における転入・転出企業数の推移</a:t>
            </a:r>
            <a:endParaRPr kumimoji="1" lang="ja-JP" altLang="en-US" sz="1200" b="1" dirty="0"/>
          </a:p>
        </p:txBody>
      </p:sp>
      <p:sp>
        <p:nvSpPr>
          <p:cNvPr id="12" name="テキスト ボックス 11"/>
          <p:cNvSpPr txBox="1"/>
          <p:nvPr/>
        </p:nvSpPr>
        <p:spPr>
          <a:xfrm>
            <a:off x="769358" y="2194411"/>
            <a:ext cx="4040548" cy="215444"/>
          </a:xfrm>
          <a:prstGeom prst="rect">
            <a:avLst/>
          </a:prstGeom>
          <a:noFill/>
        </p:spPr>
        <p:txBody>
          <a:bodyPr wrap="square" rtlCol="0">
            <a:spAutoFit/>
          </a:bodyPr>
          <a:lstStyle/>
          <a:p>
            <a:r>
              <a:rPr kumimoji="1" lang="ja-JP" altLang="en-US" sz="800" dirty="0" smtClean="0"/>
              <a:t>出典</a:t>
            </a:r>
            <a:r>
              <a:rPr lang="ja-JP" altLang="en-US" sz="800" dirty="0" smtClean="0">
                <a:sym typeface="Wingdings" panose="05000000000000000000" pitchFamily="2" charset="2"/>
              </a:rPr>
              <a:t>：（株）</a:t>
            </a:r>
            <a:r>
              <a:rPr kumimoji="1" lang="ja-JP" altLang="en-US" sz="800" dirty="0" smtClean="0"/>
              <a:t>帝国データバンク　「大阪府　本社</a:t>
            </a:r>
            <a:r>
              <a:rPr lang="ja-JP" altLang="en-US" sz="800" dirty="0" smtClean="0"/>
              <a:t>「転入転出企業」の実態調査」（</a:t>
            </a:r>
            <a:r>
              <a:rPr lang="en-US" altLang="ja-JP" sz="800" dirty="0" smtClean="0"/>
              <a:t>2012.3</a:t>
            </a:r>
            <a:r>
              <a:rPr lang="ja-JP" altLang="en-US" sz="800" dirty="0" smtClean="0"/>
              <a:t>）</a:t>
            </a:r>
            <a:endParaRPr kumimoji="1" lang="ja-JP" altLang="en-US" sz="800" dirty="0"/>
          </a:p>
        </p:txBody>
      </p:sp>
      <p:graphicFrame>
        <p:nvGraphicFramePr>
          <p:cNvPr id="16" name="表 15"/>
          <p:cNvGraphicFramePr>
            <a:graphicFrameLocks noGrp="1"/>
          </p:cNvGraphicFramePr>
          <p:nvPr>
            <p:extLst>
              <p:ext uri="{D42A27DB-BD31-4B8C-83A1-F6EECF244321}">
                <p14:modId xmlns:p14="http://schemas.microsoft.com/office/powerpoint/2010/main" val="1441028721"/>
              </p:ext>
            </p:extLst>
          </p:nvPr>
        </p:nvGraphicFramePr>
        <p:xfrm>
          <a:off x="705448" y="1041705"/>
          <a:ext cx="7394944" cy="1080119"/>
        </p:xfrm>
        <a:graphic>
          <a:graphicData uri="http://schemas.openxmlformats.org/drawingml/2006/table">
            <a:tbl>
              <a:tblPr firstRow="1" firstCol="1" bandRow="1">
                <a:tableStyleId>{5C22544A-7EE6-4342-B048-85BDC9FD1C3A}</a:tableStyleId>
              </a:tblPr>
              <a:tblGrid>
                <a:gridCol w="721253"/>
                <a:gridCol w="567542"/>
                <a:gridCol w="598791"/>
                <a:gridCol w="597946"/>
                <a:gridCol w="598791"/>
                <a:gridCol w="598791"/>
                <a:gridCol w="598791"/>
                <a:gridCol w="597946"/>
                <a:gridCol w="598791"/>
                <a:gridCol w="598791"/>
                <a:gridCol w="598791"/>
                <a:gridCol w="718720"/>
              </a:tblGrid>
              <a:tr h="272411">
                <a:tc>
                  <a:txBody>
                    <a:bodyPr/>
                    <a:lstStyle/>
                    <a:p>
                      <a:pPr algn="r">
                        <a:lnSpc>
                          <a:spcPts val="1700"/>
                        </a:lnSpc>
                        <a:spcAft>
                          <a:spcPts val="0"/>
                        </a:spcAft>
                      </a:pPr>
                      <a:r>
                        <a:rPr lang="ja-JP" sz="900" kern="100" dirty="0">
                          <a:effectLst/>
                        </a:rPr>
                        <a:t>（年）</a:t>
                      </a:r>
                      <a:endParaRPr lang="ja-JP" sz="1200" kern="100" dirty="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2002</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2003</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2004</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2005</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2006</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2007</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2008</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2009</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dirty="0">
                          <a:effectLst/>
                        </a:rPr>
                        <a:t>2010</a:t>
                      </a:r>
                      <a:endParaRPr lang="ja-JP" sz="1200" kern="100" dirty="0">
                        <a:effectLst/>
                        <a:latin typeface="Century"/>
                        <a:ea typeface="ＭＳ 明朝"/>
                        <a:cs typeface="Times New Roman"/>
                      </a:endParaRPr>
                    </a:p>
                  </a:txBody>
                  <a:tcPr marL="68580" marR="68580" marT="0" marB="0"/>
                </a:tc>
                <a:tc>
                  <a:txBody>
                    <a:bodyPr/>
                    <a:lstStyle/>
                    <a:p>
                      <a:pPr algn="ctr">
                        <a:lnSpc>
                          <a:spcPts val="1700"/>
                        </a:lnSpc>
                        <a:spcAft>
                          <a:spcPts val="0"/>
                        </a:spcAft>
                      </a:pPr>
                      <a:r>
                        <a:rPr lang="en-US" sz="800" kern="100">
                          <a:effectLst/>
                        </a:rPr>
                        <a:t>2011</a:t>
                      </a:r>
                      <a:endParaRPr lang="ja-JP" sz="1200" kern="100">
                        <a:effectLst/>
                        <a:latin typeface="Century"/>
                        <a:ea typeface="ＭＳ 明朝"/>
                        <a:cs typeface="Times New Roman"/>
                      </a:endParaRPr>
                    </a:p>
                  </a:txBody>
                  <a:tcPr marL="68580" marR="68580" marT="0" marB="0"/>
                </a:tc>
                <a:tc>
                  <a:txBody>
                    <a:bodyPr/>
                    <a:lstStyle/>
                    <a:p>
                      <a:pPr algn="ctr">
                        <a:lnSpc>
                          <a:spcPts val="1700"/>
                        </a:lnSpc>
                        <a:spcAft>
                          <a:spcPts val="0"/>
                        </a:spcAft>
                      </a:pPr>
                      <a:r>
                        <a:rPr lang="ja-JP" sz="800" kern="100" dirty="0">
                          <a:effectLst/>
                        </a:rPr>
                        <a:t>合　計</a:t>
                      </a:r>
                      <a:endParaRPr lang="ja-JP" sz="1200" kern="100" dirty="0">
                        <a:effectLst/>
                        <a:latin typeface="Century"/>
                        <a:ea typeface="ＭＳ 明朝"/>
                        <a:cs typeface="Times New Roman"/>
                      </a:endParaRPr>
                    </a:p>
                  </a:txBody>
                  <a:tcPr marL="68580" marR="68580" marT="0" marB="0"/>
                </a:tc>
              </a:tr>
              <a:tr h="262886">
                <a:tc>
                  <a:txBody>
                    <a:bodyPr/>
                    <a:lstStyle/>
                    <a:p>
                      <a:pPr algn="ctr">
                        <a:lnSpc>
                          <a:spcPts val="1700"/>
                        </a:lnSpc>
                        <a:spcAft>
                          <a:spcPts val="0"/>
                        </a:spcAft>
                      </a:pPr>
                      <a:r>
                        <a:rPr lang="ja-JP" sz="900" kern="100">
                          <a:effectLst/>
                        </a:rPr>
                        <a:t>転入</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127</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147</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160</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171</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170</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146</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154</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158</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167</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163</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1,563</a:t>
                      </a:r>
                      <a:endParaRPr lang="ja-JP" sz="1200" kern="100" dirty="0">
                        <a:effectLst/>
                        <a:latin typeface="Century"/>
                        <a:ea typeface="ＭＳ 明朝"/>
                        <a:cs typeface="Times New Roman"/>
                      </a:endParaRPr>
                    </a:p>
                  </a:txBody>
                  <a:tcPr marL="68580" marR="68580" marT="0" marB="0"/>
                </a:tc>
              </a:tr>
              <a:tr h="272411">
                <a:tc>
                  <a:txBody>
                    <a:bodyPr/>
                    <a:lstStyle/>
                    <a:p>
                      <a:pPr algn="ctr">
                        <a:lnSpc>
                          <a:spcPts val="1700"/>
                        </a:lnSpc>
                        <a:spcAft>
                          <a:spcPts val="0"/>
                        </a:spcAft>
                      </a:pPr>
                      <a:r>
                        <a:rPr lang="ja-JP" sz="900" kern="100">
                          <a:effectLst/>
                        </a:rPr>
                        <a:t>転出</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290</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295</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a:effectLst/>
                        </a:rPr>
                        <a:t>251</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267</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304</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270</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245</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278</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258</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259</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en-US" sz="800" kern="100" dirty="0" smtClean="0">
                          <a:effectLst/>
                        </a:rPr>
                        <a:t>2,717</a:t>
                      </a:r>
                      <a:endParaRPr lang="ja-JP" sz="1200" kern="100" dirty="0">
                        <a:effectLst/>
                        <a:latin typeface="Century"/>
                        <a:ea typeface="ＭＳ 明朝"/>
                        <a:cs typeface="Times New Roman"/>
                      </a:endParaRPr>
                    </a:p>
                  </a:txBody>
                  <a:tcPr marL="68580" marR="68580" marT="0" marB="0"/>
                </a:tc>
              </a:tr>
              <a:tr h="272411">
                <a:tc>
                  <a:txBody>
                    <a:bodyPr/>
                    <a:lstStyle/>
                    <a:p>
                      <a:pPr algn="ctr">
                        <a:lnSpc>
                          <a:spcPts val="1700"/>
                        </a:lnSpc>
                        <a:spcAft>
                          <a:spcPts val="0"/>
                        </a:spcAft>
                      </a:pPr>
                      <a:r>
                        <a:rPr lang="ja-JP" sz="600" kern="100">
                          <a:effectLst/>
                        </a:rPr>
                        <a:t>転入－転出</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a:effectLst/>
                        </a:rPr>
                        <a:t>▲</a:t>
                      </a:r>
                      <a:r>
                        <a:rPr lang="en-US" sz="800" kern="100">
                          <a:effectLst/>
                        </a:rPr>
                        <a:t>163</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a:effectLst/>
                        </a:rPr>
                        <a:t>▲</a:t>
                      </a:r>
                      <a:r>
                        <a:rPr lang="en-US" sz="800" kern="100">
                          <a:effectLst/>
                        </a:rPr>
                        <a:t>148</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a:effectLst/>
                        </a:rPr>
                        <a:t>▲</a:t>
                      </a:r>
                      <a:r>
                        <a:rPr lang="en-US" sz="800" kern="100">
                          <a:effectLst/>
                        </a:rPr>
                        <a:t>91</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smtClean="0">
                          <a:effectLst/>
                        </a:rPr>
                        <a:t>▲</a:t>
                      </a:r>
                      <a:r>
                        <a:rPr lang="en-US" altLang="ja-JP" sz="800" kern="100" dirty="0" smtClean="0">
                          <a:effectLst/>
                        </a:rPr>
                        <a:t>96</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a:effectLst/>
                        </a:rPr>
                        <a:t>▲</a:t>
                      </a:r>
                      <a:r>
                        <a:rPr lang="en-US" sz="800" kern="100" dirty="0" smtClean="0">
                          <a:effectLst/>
                        </a:rPr>
                        <a:t>134</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a:effectLst/>
                        </a:rPr>
                        <a:t>▲</a:t>
                      </a:r>
                      <a:r>
                        <a:rPr lang="en-US" sz="800" kern="100" dirty="0" smtClean="0">
                          <a:effectLst/>
                        </a:rPr>
                        <a:t>124</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smtClean="0">
                          <a:effectLst/>
                        </a:rPr>
                        <a:t>▲</a:t>
                      </a:r>
                      <a:r>
                        <a:rPr lang="en-US" altLang="ja-JP" sz="800" kern="100" dirty="0" smtClean="0">
                          <a:effectLst/>
                        </a:rPr>
                        <a:t>91</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a:effectLst/>
                        </a:rPr>
                        <a:t>▲</a:t>
                      </a:r>
                      <a:r>
                        <a:rPr lang="en-US" sz="800" kern="100" dirty="0" smtClean="0">
                          <a:effectLst/>
                        </a:rPr>
                        <a:t>120</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smtClean="0">
                          <a:effectLst/>
                        </a:rPr>
                        <a:t>▲</a:t>
                      </a:r>
                      <a:r>
                        <a:rPr lang="en-US" altLang="ja-JP" sz="800" kern="100" dirty="0" smtClean="0">
                          <a:effectLst/>
                        </a:rPr>
                        <a:t>91</a:t>
                      </a:r>
                      <a:endParaRPr lang="ja-JP" sz="1200" kern="100" dirty="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a:effectLst/>
                        </a:rPr>
                        <a:t>▲</a:t>
                      </a:r>
                      <a:r>
                        <a:rPr lang="en-US" sz="800" kern="100">
                          <a:effectLst/>
                        </a:rPr>
                        <a:t>96</a:t>
                      </a:r>
                      <a:endParaRPr lang="ja-JP" sz="1200" kern="100">
                        <a:effectLst/>
                        <a:latin typeface="Century"/>
                        <a:ea typeface="ＭＳ 明朝"/>
                        <a:cs typeface="Times New Roman"/>
                      </a:endParaRPr>
                    </a:p>
                  </a:txBody>
                  <a:tcPr marL="68580" marR="68580" marT="0" marB="0"/>
                </a:tc>
                <a:tc>
                  <a:txBody>
                    <a:bodyPr/>
                    <a:lstStyle/>
                    <a:p>
                      <a:pPr algn="r">
                        <a:lnSpc>
                          <a:spcPts val="1700"/>
                        </a:lnSpc>
                        <a:spcAft>
                          <a:spcPts val="0"/>
                        </a:spcAft>
                      </a:pPr>
                      <a:r>
                        <a:rPr lang="ja-JP" sz="800" kern="100" dirty="0">
                          <a:effectLst/>
                        </a:rPr>
                        <a:t>▲</a:t>
                      </a:r>
                      <a:r>
                        <a:rPr lang="en-US" sz="800" kern="100" dirty="0" smtClean="0">
                          <a:effectLst/>
                        </a:rPr>
                        <a:t>1,154</a:t>
                      </a:r>
                      <a:endParaRPr lang="ja-JP" sz="1200" kern="100" dirty="0">
                        <a:effectLst/>
                        <a:latin typeface="Century"/>
                        <a:ea typeface="ＭＳ 明朝"/>
                        <a:cs typeface="Times New Roman"/>
                      </a:endParaRPr>
                    </a:p>
                  </a:txBody>
                  <a:tcPr marL="68580" marR="68580" marT="0" marB="0"/>
                </a:tc>
              </a:tr>
            </a:tbl>
          </a:graphicData>
        </a:graphic>
      </p:graphicFrame>
      <p:sp>
        <p:nvSpPr>
          <p:cNvPr id="17" name="正方形/長方形 16"/>
          <p:cNvSpPr/>
          <p:nvPr/>
        </p:nvSpPr>
        <p:spPr>
          <a:xfrm>
            <a:off x="611560" y="5588174"/>
            <a:ext cx="559490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08000" indent="-457200"/>
            <a:r>
              <a:rPr kumimoji="1" lang="en-US" altLang="ja-JP" sz="1100" dirty="0" smtClean="0">
                <a:solidFill>
                  <a:schemeClr val="tx1"/>
                </a:solidFill>
              </a:rPr>
              <a:t>※</a:t>
            </a:r>
            <a:r>
              <a:rPr kumimoji="1" lang="ja-JP" altLang="en-US" sz="1100" dirty="0" smtClean="0">
                <a:solidFill>
                  <a:schemeClr val="tx1"/>
                </a:solidFill>
              </a:rPr>
              <a:t>　</a:t>
            </a:r>
            <a:r>
              <a:rPr lang="ja-JP" altLang="en-US" sz="1100" dirty="0" smtClean="0">
                <a:solidFill>
                  <a:schemeClr val="tx1"/>
                </a:solidFill>
              </a:rPr>
              <a:t>「調査・企画部門」「情報処理部門」「研究開発部門」「国際事業部門」「その他管理業務部門」のいずれかを有する事務所又は研究所若しくは研修所であって重要な役割を担う事業所をいう。</a:t>
            </a:r>
            <a:r>
              <a:rPr lang="en-US" altLang="ja-JP" sz="1100" dirty="0" smtClean="0">
                <a:solidFill>
                  <a:schemeClr val="tx1"/>
                </a:solidFill>
              </a:rPr>
              <a:t/>
            </a:r>
            <a:br>
              <a:rPr lang="en-US" altLang="ja-JP" sz="1100" dirty="0" smtClean="0">
                <a:solidFill>
                  <a:schemeClr val="tx1"/>
                </a:solidFill>
              </a:rPr>
            </a:br>
            <a:r>
              <a:rPr lang="ja-JP" altLang="en-US" sz="1100" dirty="0" smtClean="0">
                <a:solidFill>
                  <a:schemeClr val="tx1"/>
                </a:solidFill>
              </a:rPr>
              <a:t>工場及び当該地域を管轄する営業所等は含まない。</a:t>
            </a:r>
            <a:endParaRPr kumimoji="1" lang="ja-JP" altLang="en-US" sz="1100" dirty="0">
              <a:solidFill>
                <a:schemeClr val="tx1"/>
              </a:solidFill>
            </a:endParaRPr>
          </a:p>
        </p:txBody>
      </p:sp>
      <p:sp>
        <p:nvSpPr>
          <p:cNvPr id="18" name="大かっこ 17"/>
          <p:cNvSpPr/>
          <p:nvPr/>
        </p:nvSpPr>
        <p:spPr>
          <a:xfrm>
            <a:off x="467544" y="5652000"/>
            <a:ext cx="5738925" cy="612000"/>
          </a:xfrm>
          <a:prstGeom prst="bracketPair">
            <a:avLst>
              <a:gd name="adj" fmla="val 94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84484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64704"/>
            <a:ext cx="8640961" cy="5883566"/>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a:solidFill>
                  <a:schemeClr val="tx1"/>
                </a:solidFill>
              </a:rPr>
              <a:t>⑦</a:t>
            </a:r>
            <a:r>
              <a:rPr lang="ja-JP" altLang="en-US" sz="1400" b="1" dirty="0" smtClean="0">
                <a:solidFill>
                  <a:schemeClr val="tx1"/>
                </a:solidFill>
              </a:rPr>
              <a:t>　</a:t>
            </a:r>
            <a:r>
              <a:rPr lang="ja-JP" altLang="en-US" sz="1400" b="1" dirty="0">
                <a:solidFill>
                  <a:schemeClr val="tx1"/>
                </a:solidFill>
              </a:rPr>
              <a:t>国立</a:t>
            </a:r>
            <a:r>
              <a:rPr lang="ja-JP" altLang="en-US" sz="1400" b="1" dirty="0" smtClean="0">
                <a:solidFill>
                  <a:schemeClr val="tx1"/>
                </a:solidFill>
              </a:rPr>
              <a:t>循環器病研究センターを核とした北大阪健康医療都市「健都」の形成</a:t>
            </a:r>
            <a:endParaRPr lang="en-US" altLang="ja-JP" sz="1400" b="1" dirty="0" smtClean="0">
              <a:solidFill>
                <a:schemeClr val="tx1"/>
              </a:solidFill>
            </a:endParaRPr>
          </a:p>
          <a:p>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平成</a:t>
            </a:r>
            <a:r>
              <a:rPr lang="en-US" altLang="ja-JP" sz="1400" dirty="0" smtClean="0">
                <a:solidFill>
                  <a:schemeClr val="tx1"/>
                </a:solidFill>
              </a:rPr>
              <a:t>30</a:t>
            </a:r>
            <a:r>
              <a:rPr lang="ja-JP" altLang="en-US" sz="1400" dirty="0" smtClean="0">
                <a:solidFill>
                  <a:schemeClr val="tx1"/>
                </a:solidFill>
              </a:rPr>
              <a:t>年度を目途に吹田操車場跡地に移転建替する国立循環器</a:t>
            </a:r>
            <a:endParaRPr lang="en-US" altLang="ja-JP" sz="1400" dirty="0" smtClean="0">
              <a:solidFill>
                <a:schemeClr val="tx1"/>
              </a:solidFill>
            </a:endParaRPr>
          </a:p>
          <a:p>
            <a:r>
              <a:rPr lang="ja-JP" altLang="en-US" sz="1400" dirty="0" smtClean="0">
                <a:solidFill>
                  <a:schemeClr val="tx1"/>
                </a:solidFill>
              </a:rPr>
              <a:t>病研究センターとその周辺地域において、北大阪健康医療都市「健都」</a:t>
            </a:r>
            <a:endParaRPr lang="en-US" altLang="ja-JP" sz="1400" dirty="0" smtClean="0">
              <a:solidFill>
                <a:schemeClr val="tx1"/>
              </a:solidFill>
            </a:endParaRPr>
          </a:p>
          <a:p>
            <a:r>
              <a:rPr lang="ja-JP" altLang="en-US" sz="1400" dirty="0" smtClean="0">
                <a:solidFill>
                  <a:schemeClr val="tx1"/>
                </a:solidFill>
              </a:rPr>
              <a:t>の形成を推進します。「健都」を構成する、「健都イノベーションパーク」を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中心に、健康と医療をキーワードとして、先端的な研究開発を行う企業</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等の研究施設等を内外から誘致するため、関係者が一丸となって取組</a:t>
            </a:r>
            <a:endParaRPr lang="en-US" altLang="ja-JP" sz="1400" dirty="0" smtClean="0">
              <a:solidFill>
                <a:schemeClr val="tx1"/>
              </a:solidFill>
            </a:endParaRPr>
          </a:p>
          <a:p>
            <a:r>
              <a:rPr lang="ja-JP" altLang="en-US" sz="1400" dirty="0" smtClean="0">
                <a:solidFill>
                  <a:schemeClr val="tx1"/>
                </a:solidFill>
              </a:rPr>
              <a:t>みを進めます。</a:t>
            </a:r>
            <a:endParaRPr lang="en-US" altLang="ja-JP" sz="1400" dirty="0" smtClean="0">
              <a:solidFill>
                <a:schemeClr val="tx1"/>
              </a:solidFill>
            </a:endParaRPr>
          </a:p>
          <a:p>
            <a:r>
              <a:rPr lang="ja-JP" altLang="en-US" sz="1400" dirty="0" smtClean="0">
                <a:solidFill>
                  <a:schemeClr val="tx1"/>
                </a:solidFill>
              </a:rPr>
              <a:t>　この円滑かつ着実な実現に向け、主にベンチャー企業等の受皿となる</a:t>
            </a:r>
            <a:endParaRPr lang="en-US" altLang="ja-JP" sz="1400" dirty="0" smtClean="0">
              <a:solidFill>
                <a:schemeClr val="tx1"/>
              </a:solidFill>
            </a:endParaRPr>
          </a:p>
          <a:p>
            <a:r>
              <a:rPr lang="ja-JP" altLang="en-US" sz="1400" dirty="0" smtClean="0">
                <a:solidFill>
                  <a:schemeClr val="tx1"/>
                </a:solidFill>
              </a:rPr>
              <a:t>賃貸施設の整備・運営や、誘致対象となる企業等の立地を促進する</a:t>
            </a:r>
            <a:endParaRPr lang="en-US" altLang="ja-JP" sz="1400" dirty="0" smtClean="0">
              <a:solidFill>
                <a:schemeClr val="tx1"/>
              </a:solidFill>
            </a:endParaRPr>
          </a:p>
          <a:p>
            <a:r>
              <a:rPr lang="ja-JP" altLang="en-US" sz="1400" dirty="0" smtClean="0">
                <a:solidFill>
                  <a:schemeClr val="tx1"/>
                </a:solidFill>
              </a:rPr>
              <a:t>仕組み作りの検討が求められています。</a:t>
            </a:r>
            <a:endParaRPr lang="en-US" altLang="ja-JP" sz="1400" dirty="0">
              <a:solidFill>
                <a:schemeClr val="tx1"/>
              </a:solidFill>
            </a:endParaRPr>
          </a:p>
          <a:p>
            <a:endParaRPr lang="en-US" altLang="ja-JP" sz="1400" dirty="0" smtClean="0">
              <a:solidFill>
                <a:schemeClr val="tx1"/>
              </a:solidFill>
            </a:endParaRPr>
          </a:p>
          <a:p>
            <a:r>
              <a:rPr lang="ja-JP" altLang="en-US" sz="1400" dirty="0" smtClean="0">
                <a:solidFill>
                  <a:schemeClr val="tx1"/>
                </a:solidFill>
              </a:rPr>
              <a:t>・誘致のメインターゲットとなる事業分野</a:t>
            </a:r>
            <a:endParaRPr lang="en-US" altLang="ja-JP" sz="1400" dirty="0" smtClean="0">
              <a:solidFill>
                <a:schemeClr val="tx1"/>
              </a:solidFill>
            </a:endParaRPr>
          </a:p>
          <a:p>
            <a:r>
              <a:rPr lang="ja-JP" altLang="en-US" sz="1400" dirty="0">
                <a:solidFill>
                  <a:schemeClr val="tx1"/>
                </a:solidFill>
              </a:rPr>
              <a:t>　医療</a:t>
            </a:r>
            <a:r>
              <a:rPr lang="ja-JP" altLang="en-US" sz="1400" dirty="0" smtClean="0">
                <a:solidFill>
                  <a:schemeClr val="tx1"/>
                </a:solidFill>
              </a:rPr>
              <a:t>機器・医薬品・再生医療等製品や、食事・運動を含む</a:t>
            </a:r>
            <a:endParaRPr lang="en-US" altLang="ja-JP" sz="1400" dirty="0" smtClean="0">
              <a:solidFill>
                <a:schemeClr val="tx1"/>
              </a:solidFill>
            </a:endParaRPr>
          </a:p>
          <a:p>
            <a:r>
              <a:rPr lang="ja-JP" altLang="en-US" sz="1400" dirty="0" smtClean="0">
                <a:solidFill>
                  <a:schemeClr val="tx1"/>
                </a:solidFill>
              </a:rPr>
              <a:t>　健康関連製品・サービス等の革新的な研究開発を行う企業</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（企業規模にはかかわりません）</a:t>
            </a:r>
            <a:endParaRPr lang="en-US" altLang="ja-JP" sz="1400" dirty="0" smtClean="0">
              <a:solidFill>
                <a:schemeClr val="tx1"/>
              </a:solidFill>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732" y="3861048"/>
            <a:ext cx="6676832" cy="26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テキスト ボックス 178"/>
          <p:cNvSpPr txBox="1"/>
          <p:nvPr/>
        </p:nvSpPr>
        <p:spPr>
          <a:xfrm>
            <a:off x="323527" y="5010742"/>
            <a:ext cx="2260260" cy="461665"/>
          </a:xfrm>
          <a:prstGeom prst="rect">
            <a:avLst/>
          </a:prstGeom>
          <a:noFill/>
        </p:spPr>
        <p:txBody>
          <a:bodyPr wrap="square" rtlCol="0">
            <a:spAutoFit/>
          </a:bodyPr>
          <a:lstStyle/>
          <a:p>
            <a:r>
              <a:rPr kumimoji="1" lang="ja-JP" altLang="en-US" sz="1200" dirty="0" smtClean="0"/>
              <a:t>■　</a:t>
            </a:r>
            <a:r>
              <a:rPr lang="ja-JP" altLang="en-US" sz="1200" dirty="0"/>
              <a:t>北</a:t>
            </a:r>
            <a:r>
              <a:rPr lang="ja-JP" altLang="en-US" sz="1200" dirty="0" smtClean="0"/>
              <a:t>大阪健康医療都市</a:t>
            </a:r>
            <a:endParaRPr lang="en-US" altLang="ja-JP" sz="1200" dirty="0" smtClean="0"/>
          </a:p>
          <a:p>
            <a:r>
              <a:rPr lang="ja-JP" altLang="en-US" sz="1200" dirty="0" smtClean="0"/>
              <a:t>　　（健都）ゾーニング</a:t>
            </a:r>
            <a:endParaRPr lang="en-US" altLang="ja-JP" sz="1200" dirty="0" smtClean="0"/>
          </a:p>
        </p:txBody>
      </p:sp>
      <p:sp>
        <p:nvSpPr>
          <p:cNvPr id="180" name="テキスト ボックス 179"/>
          <p:cNvSpPr txBox="1"/>
          <p:nvPr/>
        </p:nvSpPr>
        <p:spPr>
          <a:xfrm>
            <a:off x="5772856" y="1031866"/>
            <a:ext cx="3191632" cy="461665"/>
          </a:xfrm>
          <a:prstGeom prst="rect">
            <a:avLst/>
          </a:prstGeom>
          <a:noFill/>
        </p:spPr>
        <p:txBody>
          <a:bodyPr wrap="square" rtlCol="0">
            <a:spAutoFit/>
          </a:bodyPr>
          <a:lstStyle/>
          <a:p>
            <a:r>
              <a:rPr kumimoji="1" lang="ja-JP" altLang="en-US" sz="1200" dirty="0" smtClean="0"/>
              <a:t>■　</a:t>
            </a:r>
            <a:r>
              <a:rPr lang="ja-JP" altLang="en-US" sz="1200" dirty="0"/>
              <a:t>北</a:t>
            </a:r>
            <a:r>
              <a:rPr lang="ja-JP" altLang="en-US" sz="1200" dirty="0" smtClean="0"/>
              <a:t>大阪バイオクラスターと北大阪健康医療　　</a:t>
            </a:r>
            <a:endParaRPr lang="en-US" altLang="ja-JP" sz="1200" dirty="0" smtClean="0"/>
          </a:p>
          <a:p>
            <a:r>
              <a:rPr lang="ja-JP" altLang="en-US" sz="1200" dirty="0"/>
              <a:t>　</a:t>
            </a:r>
            <a:r>
              <a:rPr lang="ja-JP" altLang="en-US" sz="1200" dirty="0" smtClean="0"/>
              <a:t>　 都市（健都）</a:t>
            </a:r>
            <a:r>
              <a:rPr lang="ja-JP" altLang="en-US" sz="1200" dirty="0"/>
              <a:t>の</a:t>
            </a:r>
            <a:r>
              <a:rPr lang="ja-JP" altLang="en-US" sz="1200" dirty="0" smtClean="0"/>
              <a:t>ロケーション</a:t>
            </a:r>
            <a:endParaRPr lang="en-US" altLang="ja-JP" sz="1200" dirty="0" smtClean="0"/>
          </a:p>
        </p:txBody>
      </p:sp>
      <p:sp>
        <p:nvSpPr>
          <p:cNvPr id="181" name="テキスト ボックス 180"/>
          <p:cNvSpPr txBox="1"/>
          <p:nvPr/>
        </p:nvSpPr>
        <p:spPr>
          <a:xfrm>
            <a:off x="3923928" y="6401154"/>
            <a:ext cx="4720741" cy="215444"/>
          </a:xfrm>
          <a:prstGeom prst="rect">
            <a:avLst/>
          </a:prstGeom>
          <a:noFill/>
        </p:spPr>
        <p:txBody>
          <a:bodyPr wrap="square" rtlCol="0">
            <a:spAutoFit/>
          </a:bodyPr>
          <a:lstStyle/>
          <a:p>
            <a:r>
              <a:rPr kumimoji="1" lang="ja-JP" altLang="en-US" sz="800" dirty="0" smtClean="0"/>
              <a:t>出典：</a:t>
            </a:r>
            <a:r>
              <a:rPr lang="ja-JP" altLang="en-US" sz="800" dirty="0" smtClean="0"/>
              <a:t>国立循環器病研究センターを核とした医療クラスター推進協議会「これまでの検討の中間整理」</a:t>
            </a:r>
            <a:endParaRPr kumimoji="1" lang="ja-JP" altLang="en-US" sz="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885" y="1493531"/>
            <a:ext cx="3359640" cy="227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11" name="正方形/長方形 10"/>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937762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
        <p:nvSpPr>
          <p:cNvPr id="2" name="正方形/長方形 1"/>
          <p:cNvSpPr/>
          <p:nvPr/>
        </p:nvSpPr>
        <p:spPr>
          <a:xfrm>
            <a:off x="323528" y="620688"/>
            <a:ext cx="8640960" cy="2462213"/>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（３）活力</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ある農林水産業の実現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大阪の農林水産業は大消費地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に隣接し、多様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な産業や人材が集積するなど他県にはない強みがあります。こうした特長を活かした、大都市近郊ならではの農林水産業の振興が大阪の特徴と言えます。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また、その基盤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空間、海・内⽔⾯、森林などの保全と有効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活用に取組む必要があります。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」をはじめとする農林水産物のブランド化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６次産業化、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参入機会の拡大、企業などの新たな担い手の育成等を進め、大都市の強みを活かした農林水産業の活性化を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輸出入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拠点となる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関空を活用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し、アジア市場を対象とした「大阪産</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」の販路拡大を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府民や企業・地域と協働しながら、里山保全やため池減災対策など農林水産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基盤の保全を進めます。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descr="棚田全景（10 月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340" y="4715897"/>
            <a:ext cx="24193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772" y="3701742"/>
            <a:ext cx="1729418" cy="13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D:\KondoMi\Documents\My Pictures\スニッピング\キャプチャ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8" y="3501008"/>
            <a:ext cx="1847851" cy="23717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647564" y="5301209"/>
            <a:ext cx="2232248" cy="1296144"/>
            <a:chOff x="-2218655" y="4364794"/>
            <a:chExt cx="3053793" cy="1601645"/>
          </a:xfrm>
        </p:grpSpPr>
        <p:sp>
          <p:nvSpPr>
            <p:cNvPr id="15" name="テキスト ボックス 14"/>
            <p:cNvSpPr txBox="1"/>
            <p:nvPr/>
          </p:nvSpPr>
          <p:spPr>
            <a:xfrm>
              <a:off x="-2218655" y="5712522"/>
              <a:ext cx="1914218" cy="253917"/>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・泉州水なす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6" descr="泉州水なす"/>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48" t="10179" r="11249" b="10932"/>
            <a:stretch/>
          </p:blipFill>
          <p:spPr bwMode="auto">
            <a:xfrm>
              <a:off x="-971453" y="4364794"/>
              <a:ext cx="1806591" cy="1600123"/>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descr="\\localhost\LIB\01_総務・企画グループ\写真全般（情報を共有化しましょう！！後年も必要と思われるものを入れていってください）\農空間整備全般\album_1_p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3658" y="3645024"/>
            <a:ext cx="2466478" cy="161674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p:cNvGrpSpPr/>
          <p:nvPr/>
        </p:nvGrpSpPr>
        <p:grpSpPr>
          <a:xfrm>
            <a:off x="2951820" y="5157193"/>
            <a:ext cx="1404156" cy="1447496"/>
            <a:chOff x="2398901" y="2841525"/>
            <a:chExt cx="1914218" cy="1808387"/>
          </a:xfrm>
        </p:grpSpPr>
        <p:pic>
          <p:nvPicPr>
            <p:cNvPr id="19" name="Picture 10" descr="能勢ぐり"/>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080" y="2841525"/>
              <a:ext cx="1756463" cy="155447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398901" y="4395996"/>
              <a:ext cx="1914218"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・能勢</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ぐり</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テキスト ボックス 21"/>
          <p:cNvSpPr txBox="1"/>
          <p:nvPr/>
        </p:nvSpPr>
        <p:spPr>
          <a:xfrm>
            <a:off x="1961870" y="3645024"/>
            <a:ext cx="881938"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キジハタ</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322161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323528" y="620688"/>
            <a:ext cx="8640960" cy="3108543"/>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（４）多様</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担い手との協働</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人口構造をはじめ社会環境が大きく変化していく中、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民間企業など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多様な担い手との幅広い連携・ネットワークにより、社会全体を支えていくことが重要です。特に、近年、企業価値の向上という観点から、社会貢献活動に対する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ニーズが高まっており、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民間企業等と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win-win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関係による社会課題の解決に向けた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一層充実・強化する必要があります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t>公民連携により、企業や大学の</a:t>
            </a:r>
            <a:r>
              <a:rPr lang="ja-JP" altLang="ja-JP" sz="1400" dirty="0"/>
              <a:t>知見やノウハウを取り入れることで、更なる施策効果の拡大と府民サービスの向上を目指</a:t>
            </a:r>
            <a:r>
              <a:rPr lang="ja-JP" altLang="en-US" sz="1400" dirty="0"/>
              <a:t>します</a:t>
            </a:r>
            <a:r>
              <a:rPr lang="ja-JP" altLang="ja-JP" sz="1400" dirty="0" smtClean="0"/>
              <a:t>。</a:t>
            </a:r>
            <a:r>
              <a:rPr lang="ja-JP" altLang="en-US" sz="1400" dirty="0" smtClean="0"/>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の取組みを通じて大阪全体での「稼ぐ力」を創出します。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では、民間企業等と各部局（事業担当課）をつなぐ、一元的な窓口・相談（コンシェルジュ）機能と、庁内バックアップ（コーディネート）機能を兼ね備えた「公民戦略連携デスク」に専任スタッフを配置しています。公民双方にとってメリットのあ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win-win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の関係で社会課題の解決を図ります。</a:t>
            </a:r>
            <a:r>
              <a:rPr lang="ja-JP" altLang="en-US" sz="1400" dirty="0">
                <a:cs typeface="Meiryo UI" panose="020B0604030504040204" pitchFamily="50" charset="-128"/>
              </a:rPr>
              <a:t>（➡</a:t>
            </a:r>
            <a:r>
              <a:rPr lang="en-US" altLang="ja-JP" sz="1400" dirty="0" smtClean="0">
                <a:cs typeface="Meiryo UI" panose="020B0604030504040204" pitchFamily="50" charset="-128"/>
              </a:rPr>
              <a:t>topic</a:t>
            </a:r>
            <a:r>
              <a:rPr lang="ja-JP" altLang="en-US" sz="1400" dirty="0" smtClean="0">
                <a:cs typeface="Meiryo UI" panose="020B0604030504040204" pitchFamily="50" charset="-128"/>
              </a:rPr>
              <a:t>⑧：公民戦略連携デスク）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人口減少が進む中で、民間の創意工夫を最大限活用しながら、福祉など幅広い分野での社会課題の解決をめざすため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クラウドファンディングや社会的インパクト投資（ソーシャルインパクトボンド）などの新たな手法についても、研究・検討を進めます。</a:t>
            </a:r>
            <a:endParaRPr lang="ja-JP" altLang="en-US" sz="1400" dirty="0"/>
          </a:p>
        </p:txBody>
      </p:sp>
      <p:sp>
        <p:nvSpPr>
          <p:cNvPr id="6" name="正方形/長方形 5"/>
          <p:cNvSpPr/>
          <p:nvPr/>
        </p:nvSpPr>
        <p:spPr>
          <a:xfrm>
            <a:off x="341530" y="3717032"/>
            <a:ext cx="8460940" cy="306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a:solidFill>
                  <a:schemeClr val="tx1"/>
                </a:solidFill>
              </a:rPr>
              <a:t>⑧</a:t>
            </a:r>
            <a:r>
              <a:rPr lang="ja-JP" altLang="en-US" sz="1400" b="1" dirty="0" smtClean="0">
                <a:solidFill>
                  <a:schemeClr val="tx1"/>
                </a:solidFill>
              </a:rPr>
              <a:t>　公民戦略連携デスク</a:t>
            </a:r>
            <a:endParaRPr lang="en-US" altLang="ja-JP" sz="1400" b="1" dirty="0" smtClean="0">
              <a:solidFill>
                <a:schemeClr val="tx1"/>
              </a:solidFill>
            </a:endParaRPr>
          </a:p>
          <a:p>
            <a:r>
              <a:rPr kumimoji="1" lang="ja-JP" altLang="en-US" sz="1400" dirty="0">
                <a:solidFill>
                  <a:srgbClr val="FF0000"/>
                </a:solidFill>
              </a:rPr>
              <a:t>　</a:t>
            </a:r>
            <a:r>
              <a:rPr lang="ja-JP" altLang="ja-JP" sz="1400" dirty="0" smtClean="0">
                <a:solidFill>
                  <a:schemeClr val="tx1"/>
                </a:solidFill>
              </a:rPr>
              <a:t>従来</a:t>
            </a:r>
            <a:r>
              <a:rPr lang="ja-JP" altLang="ja-JP" sz="1400" dirty="0">
                <a:solidFill>
                  <a:schemeClr val="tx1"/>
                </a:solidFill>
              </a:rPr>
              <a:t>の「行政完結型」から「連携・ネットワーク型」へと</a:t>
            </a:r>
          </a:p>
          <a:p>
            <a:r>
              <a:rPr lang="ja-JP" altLang="ja-JP" sz="1400" dirty="0">
                <a:solidFill>
                  <a:schemeClr val="tx1"/>
                </a:solidFill>
              </a:rPr>
              <a:t>府庁の仕事のやり方を変えるべく、企業や大学の一元的窓口</a:t>
            </a:r>
          </a:p>
          <a:p>
            <a:r>
              <a:rPr lang="ja-JP" altLang="ja-JP" sz="1400" dirty="0">
                <a:solidFill>
                  <a:schemeClr val="tx1"/>
                </a:solidFill>
              </a:rPr>
              <a:t>と</a:t>
            </a:r>
            <a:r>
              <a:rPr lang="ja-JP" altLang="ja-JP" sz="1400" dirty="0" smtClean="0">
                <a:solidFill>
                  <a:schemeClr val="tx1"/>
                </a:solidFill>
              </a:rPr>
              <a:t>なる</a:t>
            </a:r>
            <a:r>
              <a:rPr lang="en-US" altLang="ja-JP" sz="1400" dirty="0" smtClean="0">
                <a:solidFill>
                  <a:schemeClr val="tx1"/>
                </a:solidFill>
              </a:rPr>
              <a:t>『</a:t>
            </a:r>
            <a:r>
              <a:rPr lang="ja-JP" altLang="ja-JP" sz="1400" dirty="0" smtClean="0">
                <a:solidFill>
                  <a:schemeClr val="tx1"/>
                </a:solidFill>
              </a:rPr>
              <a:t>専任デスク</a:t>
            </a:r>
            <a:r>
              <a:rPr lang="en-US" altLang="ja-JP" sz="1400" dirty="0" smtClean="0">
                <a:solidFill>
                  <a:schemeClr val="tx1"/>
                </a:solidFill>
              </a:rPr>
              <a:t>』</a:t>
            </a:r>
            <a:r>
              <a:rPr lang="ja-JP" altLang="ja-JP" sz="1400" dirty="0" smtClean="0">
                <a:solidFill>
                  <a:schemeClr val="tx1"/>
                </a:solidFill>
              </a:rPr>
              <a:t>を</a:t>
            </a:r>
            <a:r>
              <a:rPr lang="ja-JP" altLang="en-US" sz="1400" dirty="0">
                <a:solidFill>
                  <a:schemeClr val="tx1"/>
                </a:solidFill>
              </a:rPr>
              <a:t>平成</a:t>
            </a:r>
            <a:r>
              <a:rPr lang="en-US" altLang="ja-JP" sz="1400" dirty="0">
                <a:solidFill>
                  <a:schemeClr val="tx1"/>
                </a:solidFill>
              </a:rPr>
              <a:t>27</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月に</a:t>
            </a:r>
            <a:r>
              <a:rPr lang="ja-JP" altLang="en-US" sz="1400" dirty="0" smtClean="0">
                <a:solidFill>
                  <a:schemeClr val="tx1"/>
                </a:solidFill>
              </a:rPr>
              <a:t>設置しました。</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都道府県</a:t>
            </a:r>
            <a:r>
              <a:rPr lang="ja-JP" altLang="en-US" sz="1400" dirty="0">
                <a:solidFill>
                  <a:schemeClr val="tx1"/>
                </a:solidFill>
              </a:rPr>
              <a:t>では初の</a:t>
            </a:r>
            <a:r>
              <a:rPr lang="ja-JP" altLang="en-US" sz="1400" dirty="0" smtClean="0">
                <a:solidFill>
                  <a:schemeClr val="tx1"/>
                </a:solidFill>
              </a:rPr>
              <a:t>試み</a:t>
            </a:r>
            <a:r>
              <a:rPr lang="ja-JP" altLang="ja-JP" sz="1400" dirty="0" smtClean="0">
                <a:solidFill>
                  <a:schemeClr val="tx1"/>
                </a:solidFill>
              </a:rPr>
              <a:t>と</a:t>
            </a:r>
            <a:r>
              <a:rPr lang="ja-JP" altLang="ja-JP" sz="1400" dirty="0">
                <a:solidFill>
                  <a:schemeClr val="tx1"/>
                </a:solidFill>
              </a:rPr>
              <a:t>なる当デスクが旗振り役となり</a:t>
            </a:r>
            <a:r>
              <a:rPr lang="ja-JP" altLang="ja-JP"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公民</a:t>
            </a:r>
            <a:r>
              <a:rPr lang="ja-JP" altLang="ja-JP" sz="1400" dirty="0" smtClean="0">
                <a:solidFill>
                  <a:schemeClr val="tx1"/>
                </a:solidFill>
              </a:rPr>
              <a:t>連携</a:t>
            </a:r>
            <a:r>
              <a:rPr lang="ja-JP" altLang="ja-JP" sz="1400" dirty="0">
                <a:solidFill>
                  <a:schemeClr val="tx1"/>
                </a:solidFill>
              </a:rPr>
              <a:t>を積極的に展開することで</a:t>
            </a:r>
            <a:r>
              <a:rPr lang="ja-JP" altLang="ja-JP" sz="1400" dirty="0" smtClean="0">
                <a:solidFill>
                  <a:schemeClr val="tx1"/>
                </a:solidFill>
              </a:rPr>
              <a:t>、</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きめ細やかな</a:t>
            </a:r>
            <a:r>
              <a:rPr lang="ja-JP" altLang="ja-JP" sz="1400" dirty="0" smtClean="0">
                <a:solidFill>
                  <a:schemeClr val="tx1"/>
                </a:solidFill>
              </a:rPr>
              <a:t>府民サービスの</a:t>
            </a:r>
            <a:r>
              <a:rPr lang="ja-JP" altLang="en-US" sz="1400" dirty="0" smtClean="0">
                <a:solidFill>
                  <a:schemeClr val="tx1"/>
                </a:solidFill>
              </a:rPr>
              <a:t>提供や</a:t>
            </a:r>
            <a:r>
              <a:rPr lang="en-US" altLang="ja-JP" sz="1400" dirty="0" smtClean="0">
                <a:solidFill>
                  <a:schemeClr val="tx1"/>
                </a:solidFill>
              </a:rPr>
              <a:t/>
            </a:r>
            <a:br>
              <a:rPr lang="en-US" altLang="ja-JP" sz="1400" dirty="0" smtClean="0">
                <a:solidFill>
                  <a:schemeClr val="tx1"/>
                </a:solidFill>
              </a:rPr>
            </a:br>
            <a:r>
              <a:rPr lang="ja-JP" altLang="ja-JP" sz="1400" dirty="0" smtClean="0">
                <a:solidFill>
                  <a:schemeClr val="tx1"/>
                </a:solidFill>
              </a:rPr>
              <a:t>地域</a:t>
            </a:r>
            <a:r>
              <a:rPr lang="ja-JP" altLang="ja-JP" sz="1400" dirty="0">
                <a:solidFill>
                  <a:schemeClr val="tx1"/>
                </a:solidFill>
              </a:rPr>
              <a:t>経済の</a:t>
            </a:r>
            <a:r>
              <a:rPr lang="ja-JP" altLang="ja-JP" sz="1400" dirty="0" smtClean="0">
                <a:solidFill>
                  <a:schemeClr val="tx1"/>
                </a:solidFill>
              </a:rPr>
              <a:t>活性化を目指</a:t>
            </a:r>
            <a:r>
              <a:rPr lang="ja-JP" altLang="en-US" sz="1400" dirty="0" smtClean="0">
                <a:solidFill>
                  <a:schemeClr val="tx1"/>
                </a:solidFill>
              </a:rPr>
              <a:t>しています</a:t>
            </a:r>
            <a:r>
              <a:rPr lang="ja-JP" altLang="ja-JP" sz="1400" dirty="0" smtClean="0">
                <a:solidFill>
                  <a:schemeClr val="tx1"/>
                </a:solidFill>
              </a:rPr>
              <a:t>。</a:t>
            </a:r>
            <a:endParaRPr lang="ja-JP" altLang="ja-JP" sz="1400" dirty="0">
              <a:solidFill>
                <a:schemeClr val="tx1"/>
              </a:solidFill>
            </a:endParaRPr>
          </a:p>
        </p:txBody>
      </p:sp>
      <p:sp>
        <p:nvSpPr>
          <p:cNvPr id="5" name="正方形/長方形 4"/>
          <p:cNvSpPr/>
          <p:nvPr/>
        </p:nvSpPr>
        <p:spPr>
          <a:xfrm>
            <a:off x="7060922" y="4154884"/>
            <a:ext cx="1476000" cy="180020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7060922" y="4154884"/>
            <a:ext cx="14760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t>府　庁</a:t>
            </a:r>
            <a:endParaRPr kumimoji="1" lang="ja-JP" altLang="en-US" sz="1400" b="1" dirty="0"/>
          </a:p>
        </p:txBody>
      </p:sp>
      <p:sp>
        <p:nvSpPr>
          <p:cNvPr id="8" name="テキスト ボックス 7"/>
          <p:cNvSpPr txBox="1"/>
          <p:nvPr/>
        </p:nvSpPr>
        <p:spPr>
          <a:xfrm>
            <a:off x="7020272" y="4365108"/>
            <a:ext cx="369332" cy="1008112"/>
          </a:xfrm>
          <a:prstGeom prst="rect">
            <a:avLst/>
          </a:prstGeom>
          <a:noFill/>
        </p:spPr>
        <p:txBody>
          <a:bodyPr vert="eaVert" wrap="square" rtlCol="0">
            <a:spAutoFit/>
          </a:bodyPr>
          <a:lstStyle/>
          <a:p>
            <a:r>
              <a:rPr kumimoji="1" lang="ja-JP" altLang="en-US" sz="1200" dirty="0" smtClean="0"/>
              <a:t>府民文化部</a:t>
            </a:r>
            <a:endParaRPr kumimoji="1" lang="ja-JP" altLang="en-US" sz="1200" dirty="0"/>
          </a:p>
        </p:txBody>
      </p:sp>
      <p:sp>
        <p:nvSpPr>
          <p:cNvPr id="10" name="テキスト ボックス 9"/>
          <p:cNvSpPr txBox="1"/>
          <p:nvPr/>
        </p:nvSpPr>
        <p:spPr>
          <a:xfrm>
            <a:off x="7947084" y="4370908"/>
            <a:ext cx="369332" cy="1008112"/>
          </a:xfrm>
          <a:prstGeom prst="rect">
            <a:avLst/>
          </a:prstGeom>
          <a:noFill/>
        </p:spPr>
        <p:txBody>
          <a:bodyPr vert="eaVert" wrap="square" rtlCol="0">
            <a:spAutoFit/>
          </a:bodyPr>
          <a:lstStyle/>
          <a:p>
            <a:r>
              <a:rPr lang="ja-JP" altLang="en-US" sz="1200" dirty="0"/>
              <a:t>教育委員会</a:t>
            </a:r>
            <a:endParaRPr kumimoji="1" lang="ja-JP" altLang="en-US" sz="1200" dirty="0"/>
          </a:p>
        </p:txBody>
      </p:sp>
      <p:sp>
        <p:nvSpPr>
          <p:cNvPr id="11" name="テキスト ボックス 10"/>
          <p:cNvSpPr txBox="1"/>
          <p:nvPr/>
        </p:nvSpPr>
        <p:spPr>
          <a:xfrm>
            <a:off x="7659052" y="4370908"/>
            <a:ext cx="369332" cy="1301660"/>
          </a:xfrm>
          <a:prstGeom prst="rect">
            <a:avLst/>
          </a:prstGeom>
          <a:noFill/>
        </p:spPr>
        <p:txBody>
          <a:bodyPr vert="eaVert" wrap="square" rtlCol="0">
            <a:spAutoFit/>
          </a:bodyPr>
          <a:lstStyle/>
          <a:p>
            <a:r>
              <a:rPr kumimoji="1" lang="ja-JP" altLang="en-US" sz="1200" dirty="0" smtClean="0"/>
              <a:t>都市整備部</a:t>
            </a:r>
            <a:endParaRPr kumimoji="1" lang="ja-JP" altLang="en-US" sz="1200" dirty="0"/>
          </a:p>
        </p:txBody>
      </p:sp>
      <p:sp>
        <p:nvSpPr>
          <p:cNvPr id="12" name="テキスト ボックス 11"/>
          <p:cNvSpPr txBox="1"/>
          <p:nvPr/>
        </p:nvSpPr>
        <p:spPr>
          <a:xfrm>
            <a:off x="7308304" y="4370908"/>
            <a:ext cx="369332" cy="1008112"/>
          </a:xfrm>
          <a:prstGeom prst="rect">
            <a:avLst/>
          </a:prstGeom>
          <a:noFill/>
        </p:spPr>
        <p:txBody>
          <a:bodyPr vert="eaVert" wrap="square" rtlCol="0">
            <a:spAutoFit/>
          </a:bodyPr>
          <a:lstStyle/>
          <a:p>
            <a:r>
              <a:rPr kumimoji="1" lang="ja-JP" altLang="en-US" sz="1200" dirty="0" smtClean="0"/>
              <a:t>商工労働部</a:t>
            </a:r>
            <a:endParaRPr kumimoji="1" lang="ja-JP" altLang="en-US" sz="1200" dirty="0"/>
          </a:p>
        </p:txBody>
      </p:sp>
      <p:sp>
        <p:nvSpPr>
          <p:cNvPr id="9" name="テキスト ボックス 8"/>
          <p:cNvSpPr txBox="1"/>
          <p:nvPr/>
        </p:nvSpPr>
        <p:spPr>
          <a:xfrm>
            <a:off x="7060922" y="5534069"/>
            <a:ext cx="147600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sz="1200" b="1" dirty="0" smtClean="0"/>
              <a:t>公民戦略連携デスク</a:t>
            </a:r>
            <a:endParaRPr kumimoji="1" lang="ja-JP" altLang="en-US" sz="1200" b="1" dirty="0"/>
          </a:p>
        </p:txBody>
      </p:sp>
      <p:sp>
        <p:nvSpPr>
          <p:cNvPr id="14" name="テキスト ボックス 13"/>
          <p:cNvSpPr txBox="1"/>
          <p:nvPr/>
        </p:nvSpPr>
        <p:spPr>
          <a:xfrm>
            <a:off x="8180784" y="4592161"/>
            <a:ext cx="639688" cy="276999"/>
          </a:xfrm>
          <a:prstGeom prst="rect">
            <a:avLst/>
          </a:prstGeom>
          <a:noFill/>
        </p:spPr>
        <p:txBody>
          <a:bodyPr wrap="square" rtlCol="0">
            <a:spAutoFit/>
          </a:bodyPr>
          <a:lstStyle/>
          <a:p>
            <a:r>
              <a:rPr kumimoji="1" lang="ja-JP" altLang="en-US" sz="1200" dirty="0" smtClean="0"/>
              <a:t>・・・</a:t>
            </a:r>
            <a:endParaRPr kumimoji="1" lang="ja-JP" altLang="en-US" sz="1200" dirty="0"/>
          </a:p>
        </p:txBody>
      </p:sp>
      <p:cxnSp>
        <p:nvCxnSpPr>
          <p:cNvPr id="16" name="直線矢印コネクタ 15"/>
          <p:cNvCxnSpPr/>
          <p:nvPr/>
        </p:nvCxnSpPr>
        <p:spPr>
          <a:xfrm flipH="1" flipV="1">
            <a:off x="7545379" y="5186519"/>
            <a:ext cx="125651" cy="348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V="1">
            <a:off x="7925018" y="5186519"/>
            <a:ext cx="216024" cy="3475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flipV="1">
            <a:off x="7803793" y="5186517"/>
            <a:ext cx="17133" cy="3482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flipH="1" flipV="1">
            <a:off x="7215802" y="5186519"/>
            <a:ext cx="413344" cy="402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7107802"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a:t>Ａ</a:t>
            </a:r>
            <a:r>
              <a:rPr lang="ja-JP" altLang="en-US" sz="1200" dirty="0" smtClean="0"/>
              <a:t>社</a:t>
            </a:r>
            <a:endParaRPr kumimoji="1" lang="ja-JP" altLang="en-US" sz="1200" dirty="0"/>
          </a:p>
        </p:txBody>
      </p:sp>
      <p:sp>
        <p:nvSpPr>
          <p:cNvPr id="32" name="正方形/長方形 31"/>
          <p:cNvSpPr/>
          <p:nvPr/>
        </p:nvSpPr>
        <p:spPr>
          <a:xfrm>
            <a:off x="7492994"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Ｂ社</a:t>
            </a:r>
            <a:endParaRPr kumimoji="1" lang="ja-JP" altLang="en-US" sz="1200" dirty="0"/>
          </a:p>
        </p:txBody>
      </p:sp>
      <p:sp>
        <p:nvSpPr>
          <p:cNvPr id="33" name="正方形/長方形 32"/>
          <p:cNvSpPr/>
          <p:nvPr/>
        </p:nvSpPr>
        <p:spPr>
          <a:xfrm>
            <a:off x="7853034"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Ｃ社</a:t>
            </a:r>
            <a:endParaRPr kumimoji="1" lang="ja-JP" altLang="en-US" sz="1200" dirty="0"/>
          </a:p>
        </p:txBody>
      </p:sp>
      <p:sp>
        <p:nvSpPr>
          <p:cNvPr id="34" name="正方形/長方形 33"/>
          <p:cNvSpPr/>
          <p:nvPr/>
        </p:nvSpPr>
        <p:spPr>
          <a:xfrm>
            <a:off x="8213050"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Ｄ社</a:t>
            </a:r>
            <a:endParaRPr kumimoji="1" lang="ja-JP" altLang="en-US" sz="1200" dirty="0"/>
          </a:p>
        </p:txBody>
      </p:sp>
      <p:cxnSp>
        <p:nvCxnSpPr>
          <p:cNvPr id="36" name="直線矢印コネクタ 35"/>
          <p:cNvCxnSpPr>
            <a:stCxn id="31" idx="0"/>
          </p:cNvCxnSpPr>
          <p:nvPr/>
        </p:nvCxnSpPr>
        <p:spPr>
          <a:xfrm flipV="1">
            <a:off x="7215802" y="5811068"/>
            <a:ext cx="329577"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32" idx="0"/>
          </p:cNvCxnSpPr>
          <p:nvPr/>
        </p:nvCxnSpPr>
        <p:spPr>
          <a:xfrm flipV="1">
            <a:off x="7600994" y="5811068"/>
            <a:ext cx="108000"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直線矢印コネクタ 41"/>
          <p:cNvCxnSpPr>
            <a:stCxn id="33" idx="0"/>
            <a:endCxn id="9" idx="2"/>
          </p:cNvCxnSpPr>
          <p:nvPr/>
        </p:nvCxnSpPr>
        <p:spPr>
          <a:xfrm flipH="1" flipV="1">
            <a:off x="7798922" y="5811068"/>
            <a:ext cx="162112"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a:stCxn id="34" idx="0"/>
          </p:cNvCxnSpPr>
          <p:nvPr/>
        </p:nvCxnSpPr>
        <p:spPr>
          <a:xfrm flipH="1" flipV="1">
            <a:off x="7961034" y="5811068"/>
            <a:ext cx="360016"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50" name="正方形/長方形 49"/>
          <p:cNvSpPr/>
          <p:nvPr/>
        </p:nvSpPr>
        <p:spPr>
          <a:xfrm>
            <a:off x="5004048" y="4154883"/>
            <a:ext cx="1440160" cy="1296145"/>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1" name="正方形/長方形 50"/>
          <p:cNvSpPr/>
          <p:nvPr/>
        </p:nvSpPr>
        <p:spPr>
          <a:xfrm>
            <a:off x="5004048" y="4154884"/>
            <a:ext cx="144016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t>府　庁</a:t>
            </a:r>
            <a:endParaRPr kumimoji="1" lang="ja-JP" altLang="en-US" sz="1100" b="1" dirty="0"/>
          </a:p>
        </p:txBody>
      </p:sp>
      <p:sp>
        <p:nvSpPr>
          <p:cNvPr id="52" name="テキスト ボックス 51"/>
          <p:cNvSpPr txBox="1"/>
          <p:nvPr/>
        </p:nvSpPr>
        <p:spPr>
          <a:xfrm>
            <a:off x="4994756" y="4365104"/>
            <a:ext cx="369332" cy="1008112"/>
          </a:xfrm>
          <a:prstGeom prst="rect">
            <a:avLst/>
          </a:prstGeom>
          <a:noFill/>
        </p:spPr>
        <p:txBody>
          <a:bodyPr vert="eaVert" wrap="square" rtlCol="0">
            <a:spAutoFit/>
          </a:bodyPr>
          <a:lstStyle/>
          <a:p>
            <a:r>
              <a:rPr kumimoji="1" lang="ja-JP" altLang="en-US" sz="1200" dirty="0" smtClean="0"/>
              <a:t>府民文化部</a:t>
            </a:r>
            <a:endParaRPr kumimoji="1" lang="ja-JP" altLang="en-US" sz="1200" dirty="0"/>
          </a:p>
        </p:txBody>
      </p:sp>
      <p:sp>
        <p:nvSpPr>
          <p:cNvPr id="53" name="テキスト ボックス 52"/>
          <p:cNvSpPr txBox="1"/>
          <p:nvPr/>
        </p:nvSpPr>
        <p:spPr>
          <a:xfrm>
            <a:off x="5820850" y="4370908"/>
            <a:ext cx="369332" cy="1008112"/>
          </a:xfrm>
          <a:prstGeom prst="rect">
            <a:avLst/>
          </a:prstGeom>
          <a:noFill/>
        </p:spPr>
        <p:txBody>
          <a:bodyPr vert="eaVert" wrap="square" rtlCol="0">
            <a:spAutoFit/>
          </a:bodyPr>
          <a:lstStyle/>
          <a:p>
            <a:r>
              <a:rPr lang="ja-JP" altLang="en-US" sz="1200" dirty="0"/>
              <a:t>教育委員会</a:t>
            </a:r>
            <a:endParaRPr kumimoji="1" lang="ja-JP" altLang="en-US" sz="1200" dirty="0"/>
          </a:p>
        </p:txBody>
      </p:sp>
      <p:sp>
        <p:nvSpPr>
          <p:cNvPr id="54" name="テキスト ボックス 53"/>
          <p:cNvSpPr txBox="1"/>
          <p:nvPr/>
        </p:nvSpPr>
        <p:spPr>
          <a:xfrm>
            <a:off x="5557532" y="4378785"/>
            <a:ext cx="369332" cy="970655"/>
          </a:xfrm>
          <a:prstGeom prst="rect">
            <a:avLst/>
          </a:prstGeom>
          <a:noFill/>
        </p:spPr>
        <p:txBody>
          <a:bodyPr vert="eaVert" wrap="square" rtlCol="0">
            <a:spAutoFit/>
          </a:bodyPr>
          <a:lstStyle/>
          <a:p>
            <a:r>
              <a:rPr kumimoji="1" lang="ja-JP" altLang="en-US" sz="1200" dirty="0" smtClean="0"/>
              <a:t>都市整備部</a:t>
            </a:r>
            <a:endParaRPr kumimoji="1" lang="ja-JP" altLang="en-US" sz="1200" dirty="0"/>
          </a:p>
        </p:txBody>
      </p:sp>
      <p:sp>
        <p:nvSpPr>
          <p:cNvPr id="55" name="テキスト ボックス 54"/>
          <p:cNvSpPr txBox="1"/>
          <p:nvPr/>
        </p:nvSpPr>
        <p:spPr>
          <a:xfrm>
            <a:off x="5281857" y="4383265"/>
            <a:ext cx="369332" cy="1008112"/>
          </a:xfrm>
          <a:prstGeom prst="rect">
            <a:avLst/>
          </a:prstGeom>
          <a:noFill/>
        </p:spPr>
        <p:txBody>
          <a:bodyPr vert="eaVert" wrap="square" rtlCol="0">
            <a:spAutoFit/>
          </a:bodyPr>
          <a:lstStyle/>
          <a:p>
            <a:r>
              <a:rPr kumimoji="1" lang="ja-JP" altLang="en-US" sz="1200" dirty="0" smtClean="0"/>
              <a:t>商工労働部</a:t>
            </a:r>
            <a:endParaRPr kumimoji="1" lang="ja-JP" altLang="en-US" sz="1200" dirty="0"/>
          </a:p>
        </p:txBody>
      </p:sp>
      <p:sp>
        <p:nvSpPr>
          <p:cNvPr id="57" name="テキスト ボックス 56"/>
          <p:cNvSpPr txBox="1"/>
          <p:nvPr/>
        </p:nvSpPr>
        <p:spPr>
          <a:xfrm>
            <a:off x="6092552" y="4581128"/>
            <a:ext cx="639688" cy="276999"/>
          </a:xfrm>
          <a:prstGeom prst="rect">
            <a:avLst/>
          </a:prstGeom>
          <a:noFill/>
        </p:spPr>
        <p:txBody>
          <a:bodyPr wrap="square" rtlCol="0">
            <a:spAutoFit/>
          </a:bodyPr>
          <a:lstStyle/>
          <a:p>
            <a:r>
              <a:rPr kumimoji="1" lang="ja-JP" altLang="en-US" sz="1200" dirty="0" smtClean="0"/>
              <a:t>・・・</a:t>
            </a:r>
            <a:endParaRPr kumimoji="1" lang="ja-JP" altLang="en-US" sz="1200" dirty="0"/>
          </a:p>
        </p:txBody>
      </p:sp>
      <p:sp>
        <p:nvSpPr>
          <p:cNvPr id="62" name="正方形/長方形 61"/>
          <p:cNvSpPr/>
          <p:nvPr/>
        </p:nvSpPr>
        <p:spPr>
          <a:xfrm>
            <a:off x="5076080"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a:t>Ａ</a:t>
            </a:r>
            <a:r>
              <a:rPr lang="ja-JP" altLang="en-US" sz="1200" dirty="0" smtClean="0"/>
              <a:t>社</a:t>
            </a:r>
            <a:endParaRPr kumimoji="1" lang="ja-JP" altLang="en-US" sz="1200" dirty="0"/>
          </a:p>
        </p:txBody>
      </p:sp>
      <p:sp>
        <p:nvSpPr>
          <p:cNvPr id="63" name="正方形/長方形 62"/>
          <p:cNvSpPr/>
          <p:nvPr/>
        </p:nvSpPr>
        <p:spPr>
          <a:xfrm>
            <a:off x="5364088"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Ｂ社</a:t>
            </a:r>
            <a:endParaRPr kumimoji="1" lang="ja-JP" altLang="en-US" sz="1200" dirty="0"/>
          </a:p>
        </p:txBody>
      </p:sp>
      <p:sp>
        <p:nvSpPr>
          <p:cNvPr id="64" name="正方形/長方形 63"/>
          <p:cNvSpPr/>
          <p:nvPr/>
        </p:nvSpPr>
        <p:spPr>
          <a:xfrm>
            <a:off x="5652120"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Ｃ社</a:t>
            </a:r>
            <a:endParaRPr kumimoji="1" lang="ja-JP" altLang="en-US" sz="1200" dirty="0"/>
          </a:p>
        </p:txBody>
      </p:sp>
      <p:sp>
        <p:nvSpPr>
          <p:cNvPr id="65" name="正方形/長方形 64"/>
          <p:cNvSpPr/>
          <p:nvPr/>
        </p:nvSpPr>
        <p:spPr>
          <a:xfrm>
            <a:off x="5940152" y="6237312"/>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Ｄ社</a:t>
            </a:r>
            <a:endParaRPr kumimoji="1" lang="ja-JP" altLang="en-US" sz="1200" dirty="0"/>
          </a:p>
        </p:txBody>
      </p:sp>
      <p:cxnSp>
        <p:nvCxnSpPr>
          <p:cNvPr id="66" name="直線矢印コネクタ 65"/>
          <p:cNvCxnSpPr>
            <a:stCxn id="62" idx="0"/>
          </p:cNvCxnSpPr>
          <p:nvPr/>
        </p:nvCxnSpPr>
        <p:spPr>
          <a:xfrm flipV="1">
            <a:off x="5184080" y="5324726"/>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63" idx="0"/>
          </p:cNvCxnSpPr>
          <p:nvPr/>
        </p:nvCxnSpPr>
        <p:spPr>
          <a:xfrm flipV="1">
            <a:off x="5472088" y="5324726"/>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flipV="1">
            <a:off x="5769124" y="5324726"/>
            <a:ext cx="27012" cy="91258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65" idx="0"/>
          </p:cNvCxnSpPr>
          <p:nvPr/>
        </p:nvCxnSpPr>
        <p:spPr>
          <a:xfrm flipH="1" flipV="1">
            <a:off x="6043518" y="5324726"/>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6283448" y="6326157"/>
            <a:ext cx="808832" cy="276999"/>
          </a:xfrm>
          <a:prstGeom prst="rect">
            <a:avLst/>
          </a:prstGeom>
          <a:noFill/>
        </p:spPr>
        <p:txBody>
          <a:bodyPr wrap="square" rtlCol="0">
            <a:spAutoFit/>
          </a:bodyPr>
          <a:lstStyle/>
          <a:p>
            <a:r>
              <a:rPr kumimoji="1" lang="ja-JP" altLang="en-US" sz="1200" dirty="0" smtClean="0"/>
              <a:t>民間企業</a:t>
            </a:r>
            <a:endParaRPr kumimoji="1" lang="ja-JP" altLang="en-US" sz="1200" dirty="0"/>
          </a:p>
        </p:txBody>
      </p:sp>
      <p:sp>
        <p:nvSpPr>
          <p:cNvPr id="85" name="テキスト ボックス 84"/>
          <p:cNvSpPr txBox="1"/>
          <p:nvPr/>
        </p:nvSpPr>
        <p:spPr>
          <a:xfrm>
            <a:off x="5097542" y="5589240"/>
            <a:ext cx="338554" cy="1008112"/>
          </a:xfrm>
          <a:prstGeom prst="rect">
            <a:avLst/>
          </a:prstGeom>
          <a:noFill/>
        </p:spPr>
        <p:txBody>
          <a:bodyPr vert="eaVert" wrap="square" rtlCol="0">
            <a:spAutoFit/>
          </a:bodyPr>
          <a:lstStyle/>
          <a:p>
            <a:r>
              <a:rPr lang="ja-JP" altLang="en-US" sz="1000" dirty="0" smtClean="0"/>
              <a:t>観光</a:t>
            </a:r>
            <a:r>
              <a:rPr kumimoji="1" lang="ja-JP" altLang="en-US" sz="1000" dirty="0" smtClean="0"/>
              <a:t>等</a:t>
            </a:r>
            <a:endParaRPr kumimoji="1" lang="ja-JP" altLang="en-US" sz="1000" dirty="0"/>
          </a:p>
        </p:txBody>
      </p:sp>
      <p:sp>
        <p:nvSpPr>
          <p:cNvPr id="86" name="テキスト ボックス 85"/>
          <p:cNvSpPr txBox="1"/>
          <p:nvPr/>
        </p:nvSpPr>
        <p:spPr>
          <a:xfrm>
            <a:off x="5961638" y="5589240"/>
            <a:ext cx="338554" cy="1008112"/>
          </a:xfrm>
          <a:prstGeom prst="rect">
            <a:avLst/>
          </a:prstGeom>
          <a:noFill/>
        </p:spPr>
        <p:txBody>
          <a:bodyPr vert="eaVert" wrap="square" rtlCol="0">
            <a:spAutoFit/>
          </a:bodyPr>
          <a:lstStyle/>
          <a:p>
            <a:r>
              <a:rPr lang="ja-JP" altLang="en-US" sz="1000" dirty="0" smtClean="0"/>
              <a:t>教育等</a:t>
            </a:r>
            <a:endParaRPr kumimoji="1" lang="ja-JP" altLang="en-US" sz="1000" dirty="0"/>
          </a:p>
        </p:txBody>
      </p:sp>
      <p:sp>
        <p:nvSpPr>
          <p:cNvPr id="87" name="テキスト ボックス 86"/>
          <p:cNvSpPr txBox="1"/>
          <p:nvPr/>
        </p:nvSpPr>
        <p:spPr>
          <a:xfrm>
            <a:off x="5698320" y="5445224"/>
            <a:ext cx="338554" cy="1008112"/>
          </a:xfrm>
          <a:prstGeom prst="rect">
            <a:avLst/>
          </a:prstGeom>
          <a:noFill/>
        </p:spPr>
        <p:txBody>
          <a:bodyPr vert="eaVert" wrap="square" rtlCol="0">
            <a:spAutoFit/>
          </a:bodyPr>
          <a:lstStyle/>
          <a:p>
            <a:r>
              <a:rPr lang="ja-JP" altLang="en-US" sz="1000" dirty="0" smtClean="0"/>
              <a:t>インフラ等</a:t>
            </a:r>
            <a:endParaRPr kumimoji="1" lang="ja-JP" altLang="en-US" sz="1000" dirty="0"/>
          </a:p>
        </p:txBody>
      </p:sp>
      <p:sp>
        <p:nvSpPr>
          <p:cNvPr id="88" name="テキスト ボックス 87"/>
          <p:cNvSpPr txBox="1"/>
          <p:nvPr/>
        </p:nvSpPr>
        <p:spPr>
          <a:xfrm>
            <a:off x="5385574" y="5451028"/>
            <a:ext cx="338554" cy="1008112"/>
          </a:xfrm>
          <a:prstGeom prst="rect">
            <a:avLst/>
          </a:prstGeom>
          <a:noFill/>
        </p:spPr>
        <p:txBody>
          <a:bodyPr vert="eaVert" wrap="square" rtlCol="0">
            <a:spAutoFit/>
          </a:bodyPr>
          <a:lstStyle/>
          <a:p>
            <a:r>
              <a:rPr lang="ja-JP" altLang="en-US" sz="1000" dirty="0" smtClean="0"/>
              <a:t>産業雇用</a:t>
            </a:r>
            <a:r>
              <a:rPr kumimoji="1" lang="ja-JP" altLang="en-US" sz="1000" dirty="0" smtClean="0"/>
              <a:t>等</a:t>
            </a:r>
            <a:endParaRPr kumimoji="1" lang="ja-JP" altLang="en-US" sz="1000" dirty="0"/>
          </a:p>
        </p:txBody>
      </p:sp>
      <p:sp>
        <p:nvSpPr>
          <p:cNvPr id="89" name="右矢印 88"/>
          <p:cNvSpPr/>
          <p:nvPr/>
        </p:nvSpPr>
        <p:spPr>
          <a:xfrm>
            <a:off x="6516216" y="4586932"/>
            <a:ext cx="487312" cy="1368152"/>
          </a:xfrm>
          <a:prstGeom prst="rightArrow">
            <a:avLst/>
          </a:prstGeom>
          <a:gradFill flip="none" rotWithShape="1">
            <a:gsLst>
              <a:gs pos="0">
                <a:srgbClr val="92D050"/>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4915296" y="3866852"/>
            <a:ext cx="808832" cy="276999"/>
          </a:xfrm>
          <a:prstGeom prst="rect">
            <a:avLst/>
          </a:prstGeom>
          <a:noFill/>
        </p:spPr>
        <p:txBody>
          <a:bodyPr wrap="square" rtlCol="0">
            <a:spAutoFit/>
          </a:bodyPr>
          <a:lstStyle/>
          <a:p>
            <a:r>
              <a:rPr lang="ja-JP" altLang="en-US" sz="1200" dirty="0"/>
              <a:t>これまで</a:t>
            </a:r>
            <a:endParaRPr kumimoji="1" lang="ja-JP" altLang="en-US" sz="1200" dirty="0"/>
          </a:p>
        </p:txBody>
      </p:sp>
      <p:sp>
        <p:nvSpPr>
          <p:cNvPr id="91" name="テキスト ボックス 90"/>
          <p:cNvSpPr txBox="1"/>
          <p:nvPr/>
        </p:nvSpPr>
        <p:spPr>
          <a:xfrm>
            <a:off x="7003528" y="3866852"/>
            <a:ext cx="808832" cy="276999"/>
          </a:xfrm>
          <a:prstGeom prst="rect">
            <a:avLst/>
          </a:prstGeom>
          <a:noFill/>
        </p:spPr>
        <p:txBody>
          <a:bodyPr wrap="square" rtlCol="0">
            <a:spAutoFit/>
          </a:bodyPr>
          <a:lstStyle/>
          <a:p>
            <a:r>
              <a:rPr lang="ja-JP" altLang="en-US" sz="1200" dirty="0"/>
              <a:t>設置後</a:t>
            </a:r>
            <a:endParaRPr kumimoji="1" lang="ja-JP" altLang="en-US" sz="1200" dirty="0"/>
          </a:p>
        </p:txBody>
      </p:sp>
      <p:sp>
        <p:nvSpPr>
          <p:cNvPr id="56" name="正方形/長方形 5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pic>
        <p:nvPicPr>
          <p:cNvPr id="5122" name="Picture 2" descr="C:\Users\nakatanim\AppData\Local\Microsoft\Windows\Temporary Internet Files\Content.Outlook\J95NV1S6\スーツ名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51" y="4999969"/>
            <a:ext cx="938213"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24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323528" y="676434"/>
            <a:ext cx="8640960" cy="569386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（５）インフラの充実・強化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時間運用可能な関西国際空港や、国際コンテナ機能が整っている阪神港を有する大阪においては国際水準の域内インフラを活かし、ゲートウェイ機能を発揮すること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が、産業振興や企業誘致を一層推進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するための「鍵」となります。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また、リニア・北陸新幹線や新名神などの広域交通インフラ整備や、これらの整備効果を最大限発現できるよう府域の交通機能を強化することも重要となっています。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アジアの成長力を取り込み、日本各地へと繋げる中継拠点をめざすとともに、世界との交流機能の東京一極集中の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是正を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図るため、関空の首都圏空港と並ぶ国際拠点空港としての機能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図ります。併せて、国際コンテナ戦略港湾である阪神港の物流機能強化を図ります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、東西二極を結ぶ複数の高速道路網の早期整備、高速道路の未整備区間（ミッシングリンク）の早期解消への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一般道も含めた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ネットワークの充実・強化を進めるとともに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活用されるよう、料金体系一元化の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実現に向けた取組みを進めます。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鉄道については、強い国土構造の構築を図る上で不可欠となる大都市圏を結ぶ広域交通インフラの複数ルート確保に向けて、リニア中央新幹線・北陸新幹線の早期全線整備に向けた取組みを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広域拠点へのアクセス性向上を図る鉄道ネットワークの充実や乗り継ぎ負担軽減などの公共交通の利便性向上などに取り組みます。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戦略的にこれらの空港・港湾等のインフラを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整備・維持管理するために、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PPP/PFI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民間資金やノウハウの導入・活用を進めます。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また、地震等有事の際に、その被害を最小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化し、企業等が速やかに事業継続できるため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の防災・減災対策や、首都圏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で大災害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生した場合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バックアップ機能を発揮できる環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境整備を進めま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707904" y="4016097"/>
            <a:ext cx="141897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道路ネットワーク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465390" y="4005064"/>
            <a:ext cx="1418978"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鉄道</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718892" y="6669940"/>
            <a:ext cx="3021460" cy="215444"/>
          </a:xfrm>
          <a:prstGeom prst="rect">
            <a:avLst/>
          </a:prstGeom>
          <a:noFill/>
        </p:spPr>
        <p:txBody>
          <a:bodyPr wrap="square" rtlCol="0">
            <a:spAutoFit/>
          </a:bodyPr>
          <a:lstStyle/>
          <a:p>
            <a:pPr marL="185738" indent="-185738"/>
            <a:r>
              <a:rPr kumimoji="1" lang="ja-JP" altLang="en-US" sz="800" dirty="0" smtClean="0">
                <a:latin typeface="+mn-ea"/>
              </a:rPr>
              <a:t>出典：大阪府都市整備部作成</a:t>
            </a:r>
            <a:endParaRPr kumimoji="1" lang="ja-JP" altLang="en-US" sz="800" dirty="0">
              <a:latin typeface="+mn-ea"/>
            </a:endParaRPr>
          </a:p>
        </p:txBody>
      </p:sp>
      <p:sp>
        <p:nvSpPr>
          <p:cNvPr id="12" name="テキスト ボックス 11"/>
          <p:cNvSpPr txBox="1"/>
          <p:nvPr/>
        </p:nvSpPr>
        <p:spPr>
          <a:xfrm>
            <a:off x="6951140" y="6669940"/>
            <a:ext cx="3021460" cy="215444"/>
          </a:xfrm>
          <a:prstGeom prst="rect">
            <a:avLst/>
          </a:prstGeom>
          <a:noFill/>
        </p:spPr>
        <p:txBody>
          <a:bodyPr wrap="square" rtlCol="0">
            <a:spAutoFit/>
          </a:bodyPr>
          <a:lstStyle/>
          <a:p>
            <a:pPr marL="185738" indent="-185738"/>
            <a:r>
              <a:rPr kumimoji="1" lang="ja-JP" altLang="en-US" sz="800" dirty="0" smtClean="0">
                <a:latin typeface="+mn-ea"/>
              </a:rPr>
              <a:t>出典：大阪府都市整備部作成</a:t>
            </a:r>
            <a:endParaRPr kumimoji="1" lang="ja-JP" altLang="en-US" sz="800" dirty="0">
              <a:latin typeface="+mn-ea"/>
            </a:endParaRPr>
          </a:p>
        </p:txBody>
      </p:sp>
      <p:sp>
        <p:nvSpPr>
          <p:cNvPr id="13" name="正方形/長方形 1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4343" t="3871" b="29829"/>
          <a:stretch>
            <a:fillRect/>
          </a:stretch>
        </p:blipFill>
        <p:spPr bwMode="auto">
          <a:xfrm>
            <a:off x="6300192" y="4245709"/>
            <a:ext cx="2808312" cy="23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889" y="4238878"/>
            <a:ext cx="2453303" cy="24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Tree>
    <p:extLst>
      <p:ext uri="{BB962C8B-B14F-4D97-AF65-F5344CB8AC3E}">
        <p14:creationId xmlns:p14="http://schemas.microsoft.com/office/powerpoint/2010/main" val="3405606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581779"/>
            <a:ext cx="8856984" cy="830997"/>
          </a:xfrm>
          <a:prstGeom prst="rect">
            <a:avLst/>
          </a:prstGeom>
        </p:spPr>
        <p:txBody>
          <a:bodyPr wrap="square">
            <a:spAutoFit/>
          </a:bodyPr>
          <a:lstStyle/>
          <a:p>
            <a:pPr marL="180000" indent="-457200"/>
            <a:r>
              <a:rPr lang="ja-JP" altLang="en-US" sz="1600" b="1" dirty="0" smtClean="0"/>
              <a:t>　基本目標⑥：定住</a:t>
            </a:r>
            <a:r>
              <a:rPr lang="ja-JP" altLang="ja-JP" sz="1600" b="1" dirty="0" smtClean="0"/>
              <a:t>魅力・</a:t>
            </a:r>
            <a:r>
              <a:rPr lang="ja-JP" altLang="en-US" sz="1600" b="1" dirty="0" smtClean="0"/>
              <a:t>都市</a:t>
            </a:r>
            <a:r>
              <a:rPr lang="ja-JP" altLang="ja-JP" sz="1600" b="1" dirty="0" smtClean="0"/>
              <a:t>魅力</a:t>
            </a:r>
            <a:r>
              <a:rPr lang="ja-JP" altLang="en-US" sz="1600" b="1" dirty="0"/>
              <a:t>を</a:t>
            </a:r>
            <a:r>
              <a:rPr lang="ja-JP" altLang="ja-JP" sz="1600" b="1" dirty="0" smtClean="0"/>
              <a:t>強化</a:t>
            </a:r>
            <a:r>
              <a:rPr lang="ja-JP" altLang="en-US" sz="1600" b="1" dirty="0" smtClean="0"/>
              <a:t>する</a:t>
            </a:r>
            <a:endParaRPr lang="en-US" altLang="ja-JP" sz="1600" b="1"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大阪の住みやすさを向上させ、その定住魅力を発信する</a:t>
            </a:r>
            <a:r>
              <a:rPr lang="ja-JP" altLang="en-US" sz="1600" dirty="0" smtClean="0"/>
              <a:t>とともに、大阪のブランド力を高め、</a:t>
            </a:r>
            <a:r>
              <a:rPr lang="ja-JP" altLang="en-US" sz="1600" dirty="0"/>
              <a:t>都市</a:t>
            </a:r>
            <a:r>
              <a:rPr lang="ja-JP" altLang="en-US" sz="1600" dirty="0" smtClean="0"/>
              <a:t>魅力を創出</a:t>
            </a:r>
            <a:r>
              <a:rPr lang="ja-JP" altLang="en-US" sz="1600" dirty="0"/>
              <a:t>・</a:t>
            </a:r>
            <a:r>
              <a:rPr lang="ja-JP" altLang="en-US" sz="1600" dirty="0" smtClean="0"/>
              <a:t>発信することで、</a:t>
            </a:r>
            <a:r>
              <a:rPr lang="ja-JP" altLang="ja-JP" sz="1600" dirty="0"/>
              <a:t>内外</a:t>
            </a:r>
            <a:r>
              <a:rPr lang="ja-JP" altLang="en-US" sz="1600" dirty="0"/>
              <a:t>からの</a:t>
            </a:r>
            <a:r>
              <a:rPr lang="ja-JP" altLang="ja-JP" sz="1600" dirty="0"/>
              <a:t>集客</a:t>
            </a:r>
            <a:r>
              <a:rPr lang="ja-JP" altLang="en-US" sz="1600" dirty="0"/>
              <a:t>を</a:t>
            </a:r>
            <a:r>
              <a:rPr lang="ja-JP" altLang="en-US" sz="1600" dirty="0" smtClean="0"/>
              <a:t>促進し</a:t>
            </a:r>
            <a:r>
              <a:rPr lang="ja-JP" altLang="en-US" sz="1600" dirty="0"/>
              <a:t>、にぎわいと交流人口の拡大を図ります</a:t>
            </a:r>
            <a:r>
              <a:rPr lang="ja-JP" altLang="en-US"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12" name="テキスト ボックス 11"/>
          <p:cNvSpPr txBox="1"/>
          <p:nvPr/>
        </p:nvSpPr>
        <p:spPr>
          <a:xfrm>
            <a:off x="467544" y="1620000"/>
            <a:ext cx="1800200" cy="276999"/>
          </a:xfrm>
          <a:prstGeom prst="rect">
            <a:avLst/>
          </a:prstGeom>
          <a:noFill/>
        </p:spPr>
        <p:txBody>
          <a:bodyPr wrap="square" rtlCol="0">
            <a:spAutoFit/>
          </a:bodyPr>
          <a:lstStyle/>
          <a:p>
            <a:r>
              <a:rPr kumimoji="1" lang="ja-JP" altLang="en-US" sz="1200" b="1" dirty="0" smtClean="0"/>
              <a:t>＜現状・ポテンシャル＞</a:t>
            </a:r>
            <a:endParaRPr kumimoji="1" lang="ja-JP" altLang="en-US" sz="1200" b="1" dirty="0"/>
          </a:p>
        </p:txBody>
      </p:sp>
      <p:graphicFrame>
        <p:nvGraphicFramePr>
          <p:cNvPr id="14" name="表 13"/>
          <p:cNvGraphicFramePr>
            <a:graphicFrameLocks noGrp="1"/>
          </p:cNvGraphicFramePr>
          <p:nvPr>
            <p:extLst>
              <p:ext uri="{D42A27DB-BD31-4B8C-83A1-F6EECF244321}">
                <p14:modId xmlns:p14="http://schemas.microsoft.com/office/powerpoint/2010/main" val="935966301"/>
              </p:ext>
            </p:extLst>
          </p:nvPr>
        </p:nvGraphicFramePr>
        <p:xfrm>
          <a:off x="539552" y="1916832"/>
          <a:ext cx="3996444" cy="1673199"/>
        </p:xfrm>
        <a:graphic>
          <a:graphicData uri="http://schemas.openxmlformats.org/drawingml/2006/table">
            <a:tbl>
              <a:tblPr firstRow="1" bandRow="1">
                <a:tableStyleId>{5940675A-B579-460E-94D1-54222C63F5DA}</a:tableStyleId>
              </a:tblPr>
              <a:tblGrid>
                <a:gridCol w="620807"/>
                <a:gridCol w="3375637"/>
              </a:tblGrid>
              <a:tr h="883673">
                <a:tc>
                  <a:txBody>
                    <a:bodyPr/>
                    <a:lstStyle/>
                    <a:p>
                      <a:pPr algn="ctr"/>
                      <a:r>
                        <a:rPr kumimoji="1" lang="ja-JP" altLang="en-US" sz="1400" dirty="0" smtClean="0"/>
                        <a:t>強み</a:t>
                      </a:r>
                      <a:endParaRPr kumimoji="1" lang="ja-JP" altLang="en-US" sz="1400" dirty="0"/>
                    </a:p>
                  </a:txBody>
                  <a:tcPr anchor="ctr"/>
                </a:tc>
                <a:tc>
                  <a:txBody>
                    <a:bodyPr/>
                    <a:lstStyle/>
                    <a:p>
                      <a:pPr marL="72000" indent="-457200"/>
                      <a:r>
                        <a:rPr kumimoji="1" lang="ja-JP" altLang="en-US" sz="1200" u="none" dirty="0" smtClean="0">
                          <a:solidFill>
                            <a:schemeClr val="tx1"/>
                          </a:solidFill>
                        </a:rPr>
                        <a:t>・居住部門アジア</a:t>
                      </a:r>
                      <a:r>
                        <a:rPr kumimoji="1" lang="en-US" altLang="ja-JP" sz="1200" u="none" dirty="0" smtClean="0">
                          <a:solidFill>
                            <a:schemeClr val="tx1"/>
                          </a:solidFill>
                        </a:rPr>
                        <a:t>1</a:t>
                      </a:r>
                      <a:r>
                        <a:rPr kumimoji="1" lang="ja-JP" altLang="en-US" sz="1200" u="none" dirty="0" smtClean="0">
                          <a:solidFill>
                            <a:schemeClr val="tx1"/>
                          </a:solidFill>
                        </a:rPr>
                        <a:t>位</a:t>
                      </a:r>
                      <a:r>
                        <a:rPr kumimoji="1" lang="en-US" altLang="ja-JP" sz="1200" u="none" dirty="0" smtClean="0">
                          <a:solidFill>
                            <a:schemeClr val="tx1"/>
                          </a:solidFill>
                        </a:rPr>
                        <a:t/>
                      </a:r>
                      <a:br>
                        <a:rPr kumimoji="1" lang="en-US" altLang="ja-JP" sz="1200" u="none" dirty="0" smtClean="0">
                          <a:solidFill>
                            <a:schemeClr val="tx1"/>
                          </a:solidFill>
                        </a:rPr>
                      </a:br>
                      <a:r>
                        <a:rPr kumimoji="1" lang="ja-JP" altLang="en-US" sz="1200" u="none" dirty="0" smtClean="0">
                          <a:solidFill>
                            <a:schemeClr val="tx1"/>
                          </a:solidFill>
                        </a:rPr>
                        <a:t>（世界の都市総合力ランキング：森記念財団）</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・大都市としては比較的職住近接し、物価が安い</a:t>
                      </a:r>
                      <a:endParaRPr kumimoji="1" lang="en-US" altLang="ja-JP" sz="1200" u="none" dirty="0" smtClean="0">
                        <a:solidFill>
                          <a:schemeClr val="tx1"/>
                        </a:solidFill>
                      </a:endParaRPr>
                    </a:p>
                    <a:p>
                      <a:pPr marL="72000" indent="-457200"/>
                      <a:r>
                        <a:rPr kumimoji="1" lang="ja-JP" altLang="en-US" sz="1200" u="none" dirty="0" smtClean="0">
                          <a:solidFill>
                            <a:schemeClr val="tx1"/>
                          </a:solidFill>
                        </a:rPr>
                        <a:t>・歴史的なまちなみや伝統的な祭りなど魅力資源の存在</a:t>
                      </a:r>
                      <a:endParaRPr kumimoji="1" lang="en-US" altLang="ja-JP" sz="1200" u="none" dirty="0" smtClean="0">
                        <a:solidFill>
                          <a:schemeClr val="tx1"/>
                        </a:solidFill>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・大阪産（も</a:t>
                      </a:r>
                      <a:r>
                        <a:rPr kumimoji="1" lang="ja-JP" altLang="en-US" sz="1200" b="0" dirty="0" smtClean="0">
                          <a:solidFill>
                            <a:schemeClr val="tx1"/>
                          </a:solidFill>
                        </a:rPr>
                        <a:t>ん）、大阪製ブランド認証製品</a:t>
                      </a:r>
                      <a:endParaRPr kumimoji="1" lang="en-US" altLang="ja-JP" sz="1200" b="0" dirty="0" smtClean="0">
                        <a:solidFill>
                          <a:schemeClr val="tx1"/>
                        </a:solidFill>
                      </a:endParaRPr>
                    </a:p>
                  </a:txBody>
                  <a:tcPr/>
                </a:tc>
              </a:tr>
              <a:tr h="484479">
                <a:tc>
                  <a:txBody>
                    <a:bodyPr/>
                    <a:lstStyle/>
                    <a:p>
                      <a:pPr algn="ctr"/>
                      <a:r>
                        <a:rPr kumimoji="1" lang="ja-JP" altLang="en-US" sz="1400" dirty="0" smtClean="0"/>
                        <a:t>弱み</a:t>
                      </a:r>
                      <a:endParaRPr kumimoji="1" lang="ja-JP" altLang="en-US" sz="1400" dirty="0"/>
                    </a:p>
                  </a:txBody>
                  <a:tcPr anchor="ctr"/>
                </a:tc>
                <a:tc>
                  <a:txBody>
                    <a:bodyPr/>
                    <a:lstStyle/>
                    <a:p>
                      <a:pPr marL="72000" indent="-457200"/>
                      <a:r>
                        <a:rPr kumimoji="1" lang="ja-JP" altLang="en-US" sz="1200" dirty="0" smtClean="0"/>
                        <a:t>・広報・</a:t>
                      </a:r>
                      <a:r>
                        <a:rPr kumimoji="1" lang="en-US" altLang="ja-JP" sz="1200" dirty="0" smtClean="0"/>
                        <a:t>PR</a:t>
                      </a:r>
                      <a:r>
                        <a:rPr kumimoji="1" lang="ja-JP" altLang="en-US" sz="1200" dirty="0" smtClean="0"/>
                        <a:t>の弱さ</a:t>
                      </a:r>
                      <a:endParaRPr kumimoji="1" lang="en-US" altLang="ja-JP" sz="1200" dirty="0" smtClean="0"/>
                    </a:p>
                    <a:p>
                      <a:pPr marL="72000" indent="-457200"/>
                      <a:r>
                        <a:rPr kumimoji="1" lang="ja-JP" altLang="en-US" sz="1200" dirty="0" smtClean="0"/>
                        <a:t>・人口減少による空家・空地の増大</a:t>
                      </a:r>
                      <a:endParaRPr kumimoji="1" lang="en-US" altLang="ja-JP" sz="1200" dirty="0" smtClean="0"/>
                    </a:p>
                  </a:txBody>
                  <a:tcPr/>
                </a:tc>
              </a:tr>
            </a:tbl>
          </a:graphicData>
        </a:graphic>
      </p:graphicFrame>
      <p:sp>
        <p:nvSpPr>
          <p:cNvPr id="15" name="ストライプ矢印 14"/>
          <p:cNvSpPr/>
          <p:nvPr/>
        </p:nvSpPr>
        <p:spPr>
          <a:xfrm>
            <a:off x="4702816" y="2060848"/>
            <a:ext cx="1404156" cy="1356389"/>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40152" y="162000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7" name="正方形/長方形 16"/>
          <p:cNvSpPr/>
          <p:nvPr/>
        </p:nvSpPr>
        <p:spPr>
          <a:xfrm>
            <a:off x="6228184" y="2060848"/>
            <a:ext cx="2456372" cy="135639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定住人口の増加</a:t>
            </a:r>
            <a:endParaRPr kumimoji="1" lang="en-US" altLang="ja-JP" sz="1600" b="1" dirty="0" smtClean="0">
              <a:solidFill>
                <a:schemeClr val="tx1"/>
              </a:solidFill>
            </a:endParaRPr>
          </a:p>
          <a:p>
            <a:r>
              <a:rPr kumimoji="1" lang="ja-JP" altLang="en-US" sz="1600" b="1" dirty="0" smtClean="0">
                <a:solidFill>
                  <a:schemeClr val="tx1"/>
                </a:solidFill>
              </a:rPr>
              <a:t>にぎわいと交流人口の拡大</a:t>
            </a:r>
            <a:endParaRPr kumimoji="1" lang="ja-JP" altLang="en-US" sz="1600" b="1" dirty="0">
              <a:solidFill>
                <a:schemeClr val="tx1"/>
              </a:solidFill>
            </a:endParaRPr>
          </a:p>
        </p:txBody>
      </p:sp>
      <p:sp>
        <p:nvSpPr>
          <p:cNvPr id="18" name="正方形/長方形 17"/>
          <p:cNvSpPr/>
          <p:nvPr/>
        </p:nvSpPr>
        <p:spPr>
          <a:xfrm>
            <a:off x="611560" y="4725144"/>
            <a:ext cx="8145004" cy="72008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（１）定住魅力の強化</a:t>
            </a:r>
            <a:r>
              <a:rPr kumimoji="1" lang="en-US" altLang="ja-JP" sz="1400" dirty="0" smtClean="0">
                <a:solidFill>
                  <a:schemeClr val="tx1"/>
                </a:solidFill>
              </a:rPr>
              <a:t>		</a:t>
            </a:r>
            <a:r>
              <a:rPr kumimoji="1" lang="ja-JP" altLang="en-US" sz="1400" dirty="0" smtClean="0">
                <a:solidFill>
                  <a:schemeClr val="tx1"/>
                </a:solidFill>
              </a:rPr>
              <a:t>居住魅力の発信、空家の活用　等</a:t>
            </a:r>
            <a:endParaRPr kumimoji="1" lang="en-US" altLang="ja-JP" sz="1400" dirty="0" smtClean="0">
              <a:solidFill>
                <a:schemeClr val="tx1"/>
              </a:solidFill>
            </a:endParaRPr>
          </a:p>
          <a:p>
            <a:r>
              <a:rPr lang="ja-JP" altLang="en-US" sz="1400" dirty="0" smtClean="0">
                <a:solidFill>
                  <a:schemeClr val="tx1"/>
                </a:solidFill>
              </a:rPr>
              <a:t>（２）都市魅力の創出・発信</a:t>
            </a:r>
            <a:r>
              <a:rPr lang="en-US" altLang="ja-JP" sz="1400" dirty="0" smtClean="0">
                <a:solidFill>
                  <a:schemeClr val="tx1"/>
                </a:solidFill>
              </a:rPr>
              <a:t>	</a:t>
            </a:r>
            <a:r>
              <a:rPr lang="ja-JP" altLang="en-US" sz="1400" dirty="0" smtClean="0">
                <a:solidFill>
                  <a:schemeClr val="tx1"/>
                </a:solidFill>
              </a:rPr>
              <a:t>観光客の受入環境整備、国際エンターテイメント都市の創出　等</a:t>
            </a:r>
            <a:endParaRPr lang="en-US" altLang="ja-JP" sz="1400" dirty="0" smtClean="0">
              <a:solidFill>
                <a:schemeClr val="tx1"/>
              </a:solidFill>
            </a:endParaRPr>
          </a:p>
        </p:txBody>
      </p:sp>
      <p:sp>
        <p:nvSpPr>
          <p:cNvPr id="19" name="テキスト ボックス 18"/>
          <p:cNvSpPr txBox="1"/>
          <p:nvPr/>
        </p:nvSpPr>
        <p:spPr>
          <a:xfrm>
            <a:off x="467544" y="4448145"/>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0" name="上矢印 19"/>
          <p:cNvSpPr/>
          <p:nvPr/>
        </p:nvSpPr>
        <p:spPr>
          <a:xfrm>
            <a:off x="3347864" y="4077072"/>
            <a:ext cx="2736304" cy="648072"/>
          </a:xfrm>
          <a:prstGeom prst="upArrow">
            <a:avLst>
              <a:gd name="adj1" fmla="val 50000"/>
              <a:gd name="adj2" fmla="val 690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804248" y="328498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東西二極</a:t>
            </a:r>
            <a:r>
              <a:rPr lang="ja-JP" altLang="en-US" sz="1400" b="1" dirty="0" smtClean="0"/>
              <a:t>の一極</a:t>
            </a:r>
            <a:endParaRPr lang="en-US" altLang="ja-JP" sz="1400" b="1" dirty="0" smtClean="0"/>
          </a:p>
          <a:p>
            <a:pPr algn="ctr"/>
            <a:r>
              <a:rPr lang="ja-JP" altLang="en-US" sz="1400" b="1" dirty="0" smtClean="0"/>
              <a:t>としての社会経済</a:t>
            </a:r>
            <a:endParaRPr lang="en-US" altLang="ja-JP" sz="1400" b="1" dirty="0" smtClean="0"/>
          </a:p>
          <a:p>
            <a:pPr algn="ctr"/>
            <a:r>
              <a:rPr lang="ja-JP" altLang="en-US" sz="1400" b="1" dirty="0" smtClean="0"/>
              <a:t>構造の構築</a:t>
            </a:r>
            <a:endParaRPr kumimoji="1" lang="ja-JP" altLang="en-US" sz="1400" b="1" dirty="0"/>
          </a:p>
        </p:txBody>
      </p:sp>
      <p:sp>
        <p:nvSpPr>
          <p:cNvPr id="22" name="正方形/長方形 2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023912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
        <p:nvSpPr>
          <p:cNvPr id="2" name="正方形/長方形 1"/>
          <p:cNvSpPr/>
          <p:nvPr/>
        </p:nvSpPr>
        <p:spPr>
          <a:xfrm>
            <a:off x="395535" y="1614859"/>
            <a:ext cx="8443502" cy="2462213"/>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≪基本的方向≫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（１）定住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魅力の強化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森記念財団の「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の都市総合力ランキング」において、大阪は居住部門については、アジア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位（世界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）と高評価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また、大阪には創意工夫のまち、人情にあふれるまちという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評価や、大都市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としては、比較的職住近接し、通勤時間が短いことや、衣食住の物価が安いといった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利点も指摘されています。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大阪府内全域での交通等のインフラの充実を図ることも、住民の利便性を高め、定住魅力の向上につながります。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磨きをかけつつ、子育て世代が住みやすいまちづくりを進めることにより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、大阪の魅力を内外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に発信していくことが重要です。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という都市の定住魅力を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高めることにより、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東京圏への流出を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防ぐとともに、女性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や高齢者、若者など多様な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方々を東京圏から呼び込み、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定住できる（＝人口対流）環境づくりをめざします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78097" y="620688"/>
            <a:ext cx="8460940" cy="93610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t>【</a:t>
            </a:r>
            <a:r>
              <a:rPr lang="ja-JP" altLang="en-US" sz="1400" b="1" dirty="0"/>
              <a:t>具体的</a:t>
            </a:r>
            <a:r>
              <a:rPr kumimoji="1" lang="ja-JP" altLang="en-US" sz="1400" b="1" dirty="0" smtClean="0"/>
              <a:t>目標</a:t>
            </a:r>
            <a:r>
              <a:rPr kumimoji="1" lang="en-US" altLang="ja-JP" sz="1400" b="1" dirty="0" smtClean="0"/>
              <a:t>】</a:t>
            </a:r>
          </a:p>
          <a:p>
            <a:r>
              <a:rPr lang="ja-JP" altLang="en-US" sz="1400" b="1" dirty="0" smtClean="0"/>
              <a:t>○　来阪外国人：</a:t>
            </a:r>
            <a:r>
              <a:rPr lang="en-US" altLang="ja-JP" sz="1400" b="1" dirty="0" smtClean="0"/>
              <a:t>376</a:t>
            </a:r>
            <a:r>
              <a:rPr lang="ja-JP" altLang="en-US" sz="1400" b="1" dirty="0" smtClean="0"/>
              <a:t>万人（</a:t>
            </a:r>
            <a:r>
              <a:rPr lang="en-US" altLang="ja-JP" sz="1400" b="1" dirty="0" smtClean="0"/>
              <a:t>H26</a:t>
            </a:r>
            <a:r>
              <a:rPr lang="ja-JP" altLang="en-US" sz="1400" b="1" dirty="0" smtClean="0"/>
              <a:t>）➡　</a:t>
            </a:r>
            <a:r>
              <a:rPr lang="en-US" altLang="ja-JP" sz="1400" b="1" dirty="0" smtClean="0"/>
              <a:t>650</a:t>
            </a:r>
            <a:r>
              <a:rPr lang="ja-JP" altLang="en-US" sz="1400" b="1" dirty="0" smtClean="0"/>
              <a:t>万</a:t>
            </a:r>
            <a:r>
              <a:rPr lang="en-US" altLang="ja-JP" sz="1400" b="1" dirty="0" smtClean="0"/>
              <a:t>【</a:t>
            </a:r>
            <a:r>
              <a:rPr lang="ja-JP" altLang="en-US" sz="1400" b="1" dirty="0" smtClean="0"/>
              <a:t>～</a:t>
            </a:r>
            <a:r>
              <a:rPr lang="en-US" altLang="ja-JP" sz="1400" b="1" dirty="0" smtClean="0"/>
              <a:t>H32</a:t>
            </a:r>
            <a:r>
              <a:rPr lang="ja-JP" altLang="en-US" sz="1400" b="1" dirty="0" smtClean="0"/>
              <a:t>年まで</a:t>
            </a:r>
            <a:r>
              <a:rPr lang="en-US" altLang="ja-JP" sz="1400" b="1" dirty="0" smtClean="0"/>
              <a:t>】</a:t>
            </a:r>
          </a:p>
          <a:p>
            <a:r>
              <a:rPr kumimoji="1" lang="ja-JP" altLang="en-US" sz="1400" b="1" dirty="0" smtClean="0"/>
              <a:t>○　東京圏への転入－転出数：▲</a:t>
            </a:r>
            <a:r>
              <a:rPr kumimoji="1" lang="en-US" altLang="ja-JP" sz="1400" b="1" dirty="0" smtClean="0"/>
              <a:t>10,905</a:t>
            </a:r>
            <a:r>
              <a:rPr kumimoji="1" lang="ja-JP" altLang="en-US" sz="1400" b="1" dirty="0" smtClean="0"/>
              <a:t>人（</a:t>
            </a:r>
            <a:r>
              <a:rPr kumimoji="1" lang="en-US" altLang="ja-JP" sz="1400" b="1" dirty="0" smtClean="0"/>
              <a:t>H26</a:t>
            </a:r>
            <a:r>
              <a:rPr kumimoji="1" lang="ja-JP" altLang="en-US" sz="1400" b="1" dirty="0" smtClean="0"/>
              <a:t>）➡　前年を下回る</a:t>
            </a:r>
            <a:endParaRPr kumimoji="1" lang="en-US" altLang="ja-JP" sz="1400" b="1" dirty="0" smtClean="0"/>
          </a:p>
          <a:p>
            <a:r>
              <a:rPr kumimoji="1" lang="ja-JP" altLang="en-US" sz="1400" dirty="0" smtClean="0"/>
              <a:t>＜参考指標＞住宅流通件数に占める既存住宅のシェア、世界の都市総合力ランキング</a:t>
            </a:r>
            <a:r>
              <a:rPr lang="ja-JP" altLang="en-US" sz="1400" dirty="0" smtClean="0"/>
              <a:t>（</a:t>
            </a:r>
            <a:r>
              <a:rPr lang="ja-JP" altLang="en-US" sz="1400" dirty="0"/>
              <a:t>森記念</a:t>
            </a:r>
            <a:r>
              <a:rPr lang="ja-JP" altLang="en-US" sz="1400" dirty="0" smtClean="0"/>
              <a:t>財団）</a:t>
            </a:r>
            <a:endParaRPr kumimoji="1" lang="ja-JP" altLang="en-US" sz="1400" dirty="0"/>
          </a:p>
        </p:txBody>
      </p:sp>
      <p:graphicFrame>
        <p:nvGraphicFramePr>
          <p:cNvPr id="10" name="表 9"/>
          <p:cNvGraphicFramePr>
            <a:graphicFrameLocks noGrp="1"/>
          </p:cNvGraphicFramePr>
          <p:nvPr>
            <p:extLst>
              <p:ext uri="{D42A27DB-BD31-4B8C-83A1-F6EECF244321}">
                <p14:modId xmlns:p14="http://schemas.microsoft.com/office/powerpoint/2010/main" val="3703006626"/>
              </p:ext>
            </p:extLst>
          </p:nvPr>
        </p:nvGraphicFramePr>
        <p:xfrm>
          <a:off x="899592" y="4509120"/>
          <a:ext cx="6264695" cy="1828800"/>
        </p:xfrm>
        <a:graphic>
          <a:graphicData uri="http://schemas.openxmlformats.org/drawingml/2006/table">
            <a:tbl>
              <a:tblPr firstRow="1" bandRow="1">
                <a:tableStyleId>{5C22544A-7EE6-4342-B048-85BDC9FD1C3A}</a:tableStyleId>
              </a:tblPr>
              <a:tblGrid>
                <a:gridCol w="594443"/>
                <a:gridCol w="1783330"/>
                <a:gridCol w="767473"/>
                <a:gridCol w="594377"/>
                <a:gridCol w="1783132"/>
                <a:gridCol w="741940"/>
              </a:tblGrid>
              <a:tr h="303808">
                <a:tc>
                  <a:txBody>
                    <a:bodyPr/>
                    <a:lstStyle/>
                    <a:p>
                      <a:pPr algn="ctr"/>
                      <a:r>
                        <a:rPr kumimoji="1" lang="ja-JP" altLang="en-US" sz="1400" dirty="0" smtClean="0"/>
                        <a:t>順位</a:t>
                      </a:r>
                      <a:endParaRPr kumimoji="1" lang="ja-JP" altLang="en-US" sz="1400" dirty="0"/>
                    </a:p>
                  </a:txBody>
                  <a:tcPr/>
                </a:tc>
                <a:tc>
                  <a:txBody>
                    <a:bodyPr/>
                    <a:lstStyle/>
                    <a:p>
                      <a:pPr algn="ctr"/>
                      <a:r>
                        <a:rPr kumimoji="1" lang="ja-JP" altLang="en-US" sz="1400" dirty="0" smtClean="0"/>
                        <a:t>都市名</a:t>
                      </a:r>
                      <a:endParaRPr kumimoji="1" lang="ja-JP" altLang="en-US" sz="1400" dirty="0"/>
                    </a:p>
                  </a:txBody>
                  <a:tcPr/>
                </a:tc>
                <a:tc>
                  <a:txBody>
                    <a:bodyPr/>
                    <a:lstStyle/>
                    <a:p>
                      <a:pPr algn="ctr"/>
                      <a:r>
                        <a:rPr kumimoji="1" lang="ja-JP" altLang="en-US" sz="1400" dirty="0" smtClean="0"/>
                        <a:t>得点</a:t>
                      </a:r>
                      <a:endParaRPr kumimoji="1" lang="ja-JP" altLang="en-US" sz="1400" dirty="0"/>
                    </a:p>
                  </a:txBody>
                  <a:tcPr/>
                </a:tc>
                <a:tc>
                  <a:txBody>
                    <a:bodyPr/>
                    <a:lstStyle/>
                    <a:p>
                      <a:pPr algn="ctr"/>
                      <a:r>
                        <a:rPr kumimoji="1" lang="ja-JP" altLang="en-US" sz="1400" dirty="0" smtClean="0"/>
                        <a:t>順位</a:t>
                      </a:r>
                      <a:endParaRPr kumimoji="1" lang="ja-JP" altLang="en-US" sz="1400" dirty="0"/>
                    </a:p>
                  </a:txBody>
                  <a:tcPr/>
                </a:tc>
                <a:tc>
                  <a:txBody>
                    <a:bodyPr/>
                    <a:lstStyle/>
                    <a:p>
                      <a:pPr algn="ctr"/>
                      <a:r>
                        <a:rPr kumimoji="1" lang="ja-JP" altLang="en-US" sz="1400" dirty="0" smtClean="0"/>
                        <a:t>都市名</a:t>
                      </a:r>
                      <a:endParaRPr kumimoji="1" lang="ja-JP" altLang="en-US" sz="1400" dirty="0"/>
                    </a:p>
                  </a:txBody>
                  <a:tcPr/>
                </a:tc>
                <a:tc>
                  <a:txBody>
                    <a:bodyPr/>
                    <a:lstStyle/>
                    <a:p>
                      <a:pPr algn="ctr"/>
                      <a:r>
                        <a:rPr kumimoji="1" lang="ja-JP" altLang="en-US" sz="1400" dirty="0" smtClean="0"/>
                        <a:t>得点</a:t>
                      </a:r>
                      <a:endParaRPr kumimoji="1" lang="ja-JP" altLang="en-US" sz="1400" dirty="0"/>
                    </a:p>
                  </a:txBody>
                  <a:tcPr/>
                </a:tc>
              </a:tr>
              <a:tr h="215032">
                <a:tc>
                  <a:txBody>
                    <a:bodyPr/>
                    <a:lstStyle/>
                    <a:p>
                      <a:pPr algn="ctr"/>
                      <a:r>
                        <a:rPr kumimoji="1" lang="en-US" altLang="ja-JP" sz="1400" dirty="0" smtClean="0"/>
                        <a:t>1</a:t>
                      </a:r>
                      <a:endParaRPr kumimoji="1" lang="ja-JP" altLang="en-US" sz="1400" dirty="0"/>
                    </a:p>
                  </a:txBody>
                  <a:tcPr/>
                </a:tc>
                <a:tc>
                  <a:txBody>
                    <a:bodyPr/>
                    <a:lstStyle/>
                    <a:p>
                      <a:r>
                        <a:rPr kumimoji="1" lang="ja-JP" altLang="en-US" sz="1400" dirty="0" smtClean="0"/>
                        <a:t>パリ</a:t>
                      </a:r>
                      <a:endParaRPr kumimoji="1" lang="ja-JP" altLang="en-US" sz="1400" dirty="0"/>
                    </a:p>
                  </a:txBody>
                  <a:tcPr/>
                </a:tc>
                <a:tc>
                  <a:txBody>
                    <a:bodyPr/>
                    <a:lstStyle/>
                    <a:p>
                      <a:pPr algn="r"/>
                      <a:r>
                        <a:rPr kumimoji="1" lang="en-US" altLang="ja-JP" sz="1400" dirty="0" smtClean="0"/>
                        <a:t>307.1</a:t>
                      </a:r>
                      <a:endParaRPr kumimoji="1" lang="ja-JP" altLang="en-US" sz="1400" dirty="0"/>
                    </a:p>
                  </a:txBody>
                  <a:tcPr/>
                </a:tc>
                <a:tc>
                  <a:txBody>
                    <a:bodyPr/>
                    <a:lstStyle/>
                    <a:p>
                      <a:pPr algn="ctr"/>
                      <a:r>
                        <a:rPr kumimoji="1" lang="en-US" altLang="ja-JP" sz="1400" b="1" dirty="0" smtClean="0"/>
                        <a:t>12</a:t>
                      </a:r>
                      <a:endParaRPr kumimoji="1" lang="ja-JP" altLang="en-US" sz="1400" b="1" dirty="0"/>
                    </a:p>
                  </a:txBody>
                  <a:tcPr/>
                </a:tc>
                <a:tc>
                  <a:txBody>
                    <a:bodyPr/>
                    <a:lstStyle/>
                    <a:p>
                      <a:r>
                        <a:rPr kumimoji="1" lang="ja-JP" altLang="en-US" sz="1400" b="1" dirty="0" smtClean="0"/>
                        <a:t>大阪</a:t>
                      </a:r>
                      <a:endParaRPr kumimoji="1" lang="ja-JP" altLang="en-US" sz="1400" b="1" dirty="0"/>
                    </a:p>
                  </a:txBody>
                  <a:tcPr/>
                </a:tc>
                <a:tc>
                  <a:txBody>
                    <a:bodyPr/>
                    <a:lstStyle/>
                    <a:p>
                      <a:pPr algn="r"/>
                      <a:r>
                        <a:rPr kumimoji="1" lang="en-US" altLang="ja-JP" sz="1400" b="1" dirty="0" smtClean="0"/>
                        <a:t>267.9</a:t>
                      </a:r>
                      <a:endParaRPr kumimoji="1" lang="ja-JP" altLang="en-US" sz="1400" b="1" dirty="0"/>
                    </a:p>
                  </a:txBody>
                  <a:tcPr/>
                </a:tc>
              </a:tr>
              <a:tr h="198264">
                <a:tc>
                  <a:txBody>
                    <a:bodyPr/>
                    <a:lstStyle/>
                    <a:p>
                      <a:pPr algn="ctr"/>
                      <a:r>
                        <a:rPr kumimoji="1" lang="en-US" altLang="ja-JP" sz="1400" dirty="0" smtClean="0"/>
                        <a:t>2</a:t>
                      </a:r>
                      <a:endParaRPr kumimoji="1" lang="ja-JP" altLang="en-US" sz="1400" dirty="0"/>
                    </a:p>
                  </a:txBody>
                  <a:tcPr/>
                </a:tc>
                <a:tc>
                  <a:txBody>
                    <a:bodyPr/>
                    <a:lstStyle/>
                    <a:p>
                      <a:r>
                        <a:rPr kumimoji="1" lang="ja-JP" altLang="en-US" sz="1400" dirty="0" smtClean="0"/>
                        <a:t>バンクーバー</a:t>
                      </a:r>
                      <a:endParaRPr kumimoji="1" lang="ja-JP" altLang="en-US" sz="1400" dirty="0"/>
                    </a:p>
                  </a:txBody>
                  <a:tcPr/>
                </a:tc>
                <a:tc>
                  <a:txBody>
                    <a:bodyPr/>
                    <a:lstStyle/>
                    <a:p>
                      <a:pPr algn="r"/>
                      <a:r>
                        <a:rPr kumimoji="1" lang="en-US" altLang="ja-JP" sz="1400" dirty="0" smtClean="0"/>
                        <a:t>290.7</a:t>
                      </a:r>
                      <a:endParaRPr kumimoji="1" lang="ja-JP" altLang="en-US" sz="1400" dirty="0"/>
                    </a:p>
                  </a:txBody>
                  <a:tcPr/>
                </a:tc>
                <a:tc>
                  <a:txBody>
                    <a:bodyPr/>
                    <a:lstStyle/>
                    <a:p>
                      <a:pPr algn="ctr"/>
                      <a:r>
                        <a:rPr kumimoji="1" lang="en-US" altLang="ja-JP" sz="1400" dirty="0" smtClean="0"/>
                        <a:t>15</a:t>
                      </a:r>
                      <a:endParaRPr kumimoji="1" lang="ja-JP" altLang="en-US" sz="1400" dirty="0"/>
                    </a:p>
                  </a:txBody>
                  <a:tcPr/>
                </a:tc>
                <a:tc>
                  <a:txBody>
                    <a:bodyPr/>
                    <a:lstStyle/>
                    <a:p>
                      <a:r>
                        <a:rPr kumimoji="1" lang="ja-JP" altLang="en-US" sz="1400" dirty="0" smtClean="0"/>
                        <a:t>福岡</a:t>
                      </a:r>
                      <a:endParaRPr kumimoji="1" lang="ja-JP" altLang="en-US" sz="1400" dirty="0"/>
                    </a:p>
                  </a:txBody>
                  <a:tcPr/>
                </a:tc>
                <a:tc>
                  <a:txBody>
                    <a:bodyPr/>
                    <a:lstStyle/>
                    <a:p>
                      <a:pPr algn="r"/>
                      <a:r>
                        <a:rPr kumimoji="1" lang="en-US" altLang="ja-JP" sz="1400" dirty="0" smtClean="0"/>
                        <a:t>263.7</a:t>
                      </a:r>
                      <a:endParaRPr kumimoji="1" lang="ja-JP" altLang="en-US" sz="1400" dirty="0"/>
                    </a:p>
                  </a:txBody>
                  <a:tcPr/>
                </a:tc>
              </a:tr>
              <a:tr h="181496">
                <a:tc>
                  <a:txBody>
                    <a:bodyPr/>
                    <a:lstStyle/>
                    <a:p>
                      <a:pPr algn="ctr"/>
                      <a:r>
                        <a:rPr kumimoji="1" lang="en-US" altLang="ja-JP" sz="1400" dirty="0" smtClean="0"/>
                        <a:t>3</a:t>
                      </a:r>
                      <a:endParaRPr kumimoji="1" lang="ja-JP" altLang="en-US" sz="1400" dirty="0"/>
                    </a:p>
                  </a:txBody>
                  <a:tcPr/>
                </a:tc>
                <a:tc>
                  <a:txBody>
                    <a:bodyPr/>
                    <a:lstStyle/>
                    <a:p>
                      <a:r>
                        <a:rPr kumimoji="1" lang="ja-JP" altLang="en-US" sz="1400" dirty="0" smtClean="0"/>
                        <a:t>ベルリン</a:t>
                      </a:r>
                      <a:endParaRPr kumimoji="1" lang="ja-JP" altLang="en-US" sz="1400" dirty="0"/>
                    </a:p>
                  </a:txBody>
                  <a:tcPr/>
                </a:tc>
                <a:tc>
                  <a:txBody>
                    <a:bodyPr/>
                    <a:lstStyle/>
                    <a:p>
                      <a:pPr algn="r"/>
                      <a:r>
                        <a:rPr kumimoji="1" lang="en-US" altLang="ja-JP" sz="1400" dirty="0" smtClean="0"/>
                        <a:t>288.5</a:t>
                      </a:r>
                      <a:endParaRPr kumimoji="1" lang="ja-JP" altLang="en-US" sz="1400" dirty="0"/>
                    </a:p>
                  </a:txBody>
                  <a:tcPr/>
                </a:tc>
                <a:tc>
                  <a:txBody>
                    <a:bodyPr/>
                    <a:lstStyle/>
                    <a:p>
                      <a:pPr algn="ctr"/>
                      <a:r>
                        <a:rPr kumimoji="1" lang="en-US" altLang="ja-JP" sz="1400" dirty="0" smtClean="0"/>
                        <a:t>16</a:t>
                      </a:r>
                      <a:endParaRPr kumimoji="1" lang="ja-JP" altLang="en-US" sz="1400" dirty="0"/>
                    </a:p>
                  </a:txBody>
                  <a:tcPr/>
                </a:tc>
                <a:tc>
                  <a:txBody>
                    <a:bodyPr/>
                    <a:lstStyle/>
                    <a:p>
                      <a:r>
                        <a:rPr kumimoji="1" lang="ja-JP" altLang="en-US" sz="1400" dirty="0" smtClean="0"/>
                        <a:t>東京</a:t>
                      </a:r>
                      <a:endParaRPr kumimoji="1" lang="ja-JP" altLang="en-US" sz="1400" dirty="0"/>
                    </a:p>
                  </a:txBody>
                  <a:tcPr/>
                </a:tc>
                <a:tc>
                  <a:txBody>
                    <a:bodyPr/>
                    <a:lstStyle/>
                    <a:p>
                      <a:pPr algn="r"/>
                      <a:r>
                        <a:rPr kumimoji="1" lang="en-US" altLang="ja-JP" sz="1400" dirty="0" smtClean="0"/>
                        <a:t>257.9</a:t>
                      </a:r>
                      <a:endParaRPr kumimoji="1" lang="ja-JP" altLang="en-US" sz="1400" dirty="0"/>
                    </a:p>
                  </a:txBody>
                  <a:tcPr/>
                </a:tc>
              </a:tr>
              <a:tr h="164728">
                <a:tc>
                  <a:txBody>
                    <a:bodyPr/>
                    <a:lstStyle/>
                    <a:p>
                      <a:pPr algn="ctr"/>
                      <a:r>
                        <a:rPr kumimoji="1" lang="en-US" altLang="ja-JP" sz="1400" dirty="0" smtClean="0"/>
                        <a:t>4</a:t>
                      </a:r>
                      <a:endParaRPr kumimoji="1" lang="ja-JP" altLang="en-US" sz="1400" dirty="0"/>
                    </a:p>
                  </a:txBody>
                  <a:tcPr/>
                </a:tc>
                <a:tc>
                  <a:txBody>
                    <a:bodyPr/>
                    <a:lstStyle/>
                    <a:p>
                      <a:r>
                        <a:rPr kumimoji="1" lang="ja-JP" altLang="en-US" sz="1400" dirty="0" smtClean="0"/>
                        <a:t>ベネチア</a:t>
                      </a:r>
                      <a:endParaRPr kumimoji="1" lang="ja-JP" altLang="en-US" sz="1400" dirty="0"/>
                    </a:p>
                  </a:txBody>
                  <a:tcPr/>
                </a:tc>
                <a:tc>
                  <a:txBody>
                    <a:bodyPr/>
                    <a:lstStyle/>
                    <a:p>
                      <a:pPr algn="r"/>
                      <a:r>
                        <a:rPr kumimoji="1" lang="en-US" altLang="ja-JP" sz="1400" dirty="0" smtClean="0"/>
                        <a:t>285.7</a:t>
                      </a:r>
                      <a:endParaRPr kumimoji="1" lang="ja-JP" altLang="en-US" sz="1400" dirty="0"/>
                    </a:p>
                  </a:txBody>
                  <a:tcPr/>
                </a:tc>
                <a:tc>
                  <a:txBody>
                    <a:bodyPr/>
                    <a:lstStyle/>
                    <a:p>
                      <a:pPr algn="ctr"/>
                      <a:r>
                        <a:rPr kumimoji="1" lang="en-US" altLang="ja-JP" sz="1400" dirty="0" smtClean="0"/>
                        <a:t>18</a:t>
                      </a:r>
                      <a:endParaRPr kumimoji="1" lang="ja-JP" altLang="en-US" sz="1400" dirty="0"/>
                    </a:p>
                  </a:txBody>
                  <a:tcPr/>
                </a:tc>
                <a:tc>
                  <a:txBody>
                    <a:bodyPr/>
                    <a:lstStyle/>
                    <a:p>
                      <a:r>
                        <a:rPr kumimoji="1" lang="ja-JP" altLang="en-US" sz="1400" dirty="0" smtClean="0"/>
                        <a:t>台北</a:t>
                      </a:r>
                      <a:endParaRPr kumimoji="1" lang="ja-JP" altLang="en-US" sz="1400" dirty="0"/>
                    </a:p>
                  </a:txBody>
                  <a:tcPr/>
                </a:tc>
                <a:tc>
                  <a:txBody>
                    <a:bodyPr/>
                    <a:lstStyle/>
                    <a:p>
                      <a:pPr algn="r"/>
                      <a:r>
                        <a:rPr kumimoji="1" lang="en-US" altLang="ja-JP" sz="1400" dirty="0" smtClean="0"/>
                        <a:t>255.8</a:t>
                      </a:r>
                      <a:endParaRPr kumimoji="1" lang="ja-JP" altLang="en-US" sz="1400" dirty="0"/>
                    </a:p>
                  </a:txBody>
                  <a:tcPr/>
                </a:tc>
              </a:tr>
              <a:tr h="219968">
                <a:tc>
                  <a:txBody>
                    <a:bodyPr/>
                    <a:lstStyle/>
                    <a:p>
                      <a:pPr algn="ctr"/>
                      <a:r>
                        <a:rPr kumimoji="1" lang="en-US" altLang="ja-JP" sz="1400" dirty="0" smtClean="0"/>
                        <a:t>5</a:t>
                      </a:r>
                      <a:endParaRPr kumimoji="1" lang="ja-JP" altLang="en-US" sz="1400" dirty="0"/>
                    </a:p>
                  </a:txBody>
                  <a:tcPr/>
                </a:tc>
                <a:tc>
                  <a:txBody>
                    <a:bodyPr/>
                    <a:lstStyle/>
                    <a:p>
                      <a:r>
                        <a:rPr kumimoji="1" lang="ja-JP" altLang="en-US" sz="1400" dirty="0" smtClean="0"/>
                        <a:t>バルセロナ</a:t>
                      </a:r>
                      <a:endParaRPr kumimoji="1" lang="ja-JP" altLang="en-US" sz="1400" dirty="0"/>
                    </a:p>
                  </a:txBody>
                  <a:tcPr/>
                </a:tc>
                <a:tc>
                  <a:txBody>
                    <a:bodyPr/>
                    <a:lstStyle/>
                    <a:p>
                      <a:pPr algn="r"/>
                      <a:r>
                        <a:rPr kumimoji="1" lang="en-US" altLang="ja-JP" sz="1400" dirty="0" smtClean="0"/>
                        <a:t>280.8</a:t>
                      </a:r>
                      <a:endParaRPr kumimoji="1" lang="ja-JP" altLang="en-US" sz="1400" dirty="0"/>
                    </a:p>
                  </a:txBody>
                  <a:tcPr/>
                </a:tc>
                <a:tc>
                  <a:txBody>
                    <a:bodyPr/>
                    <a:lstStyle/>
                    <a:p>
                      <a:pPr algn="ctr"/>
                      <a:r>
                        <a:rPr kumimoji="1" lang="en-US" altLang="ja-JP" sz="1400" dirty="0" smtClean="0"/>
                        <a:t>19</a:t>
                      </a:r>
                      <a:endParaRPr kumimoji="1" lang="ja-JP" altLang="en-US" sz="1400" dirty="0"/>
                    </a:p>
                  </a:txBody>
                  <a:tcPr/>
                </a:tc>
                <a:tc>
                  <a:txBody>
                    <a:bodyPr/>
                    <a:lstStyle/>
                    <a:p>
                      <a:r>
                        <a:rPr kumimoji="1" lang="ja-JP" altLang="en-US" sz="1400" dirty="0" smtClean="0"/>
                        <a:t>上海</a:t>
                      </a:r>
                      <a:endParaRPr kumimoji="1" lang="ja-JP" altLang="en-US" sz="1400" dirty="0"/>
                    </a:p>
                  </a:txBody>
                  <a:tcPr/>
                </a:tc>
                <a:tc>
                  <a:txBody>
                    <a:bodyPr/>
                    <a:lstStyle/>
                    <a:p>
                      <a:pPr algn="r"/>
                      <a:r>
                        <a:rPr kumimoji="1" lang="en-US" altLang="ja-JP" sz="1400" dirty="0" smtClean="0"/>
                        <a:t>250.1</a:t>
                      </a:r>
                      <a:endParaRPr kumimoji="1" lang="ja-JP" altLang="en-US" sz="1400" dirty="0"/>
                    </a:p>
                  </a:txBody>
                  <a:tcPr/>
                </a:tc>
              </a:tr>
            </a:tbl>
          </a:graphicData>
        </a:graphic>
      </p:graphicFrame>
      <p:sp>
        <p:nvSpPr>
          <p:cNvPr id="11" name="正方形/長方形 10"/>
          <p:cNvSpPr/>
          <p:nvPr/>
        </p:nvSpPr>
        <p:spPr>
          <a:xfrm>
            <a:off x="1043608" y="6309320"/>
            <a:ext cx="4572000" cy="215444"/>
          </a:xfrm>
          <a:prstGeom prst="rect">
            <a:avLst/>
          </a:prstGeom>
        </p:spPr>
        <p:txBody>
          <a:bodyPr>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記念財団の「</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世界の都市総合力ランキング</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」（分野別ランキング）</a:t>
            </a:r>
            <a:endParaRPr lang="ja-JP" altLang="en-US" sz="800" dirty="0"/>
          </a:p>
        </p:txBody>
      </p:sp>
      <p:sp>
        <p:nvSpPr>
          <p:cNvPr id="12" name="テキスト ボックス 11"/>
          <p:cNvSpPr txBox="1"/>
          <p:nvPr/>
        </p:nvSpPr>
        <p:spPr>
          <a:xfrm>
            <a:off x="827584" y="4232121"/>
            <a:ext cx="363432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世界の都市総合力ランキング（</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居住部門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330694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
        <p:nvSpPr>
          <p:cNvPr id="2" name="正方形/長方形 1"/>
          <p:cNvSpPr/>
          <p:nvPr/>
        </p:nvSpPr>
        <p:spPr>
          <a:xfrm>
            <a:off x="395535" y="677014"/>
            <a:ext cx="8568953" cy="4616648"/>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市町村と連携し、大阪のあらゆる地域において、それぞれの持つ価値や個性を磨くため、「グランドデザイン・大阪」「グランドデザイン・大阪都市圏」の策定・推進などにより、定住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魅力の向上を図ります。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空家等を都市の居住魅力を向上させる有用かつ貴重な資産と捉え、周辺に悪影響を及ぼす空家等（特定空家等）に対する取組みと、空家等の利活用や適正管理、除却等が促進される環境の整備を進めます。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cs typeface="Meiryo UI" panose="020B0604030504040204" pitchFamily="50" charset="-128"/>
              </a:rPr>
              <a:t>　（</a:t>
            </a:r>
            <a:r>
              <a:rPr lang="ja-JP" altLang="en-US" sz="1400" dirty="0">
                <a:cs typeface="Meiryo UI" panose="020B0604030504040204" pitchFamily="50" charset="-128"/>
              </a:rPr>
              <a:t>➡</a:t>
            </a:r>
            <a:r>
              <a:rPr lang="en-US" altLang="ja-JP" sz="1400" dirty="0">
                <a:cs typeface="Meiryo UI" panose="020B0604030504040204" pitchFamily="50" charset="-128"/>
              </a:rPr>
              <a:t>topic</a:t>
            </a:r>
            <a:r>
              <a:rPr lang="ja-JP" altLang="en-US" sz="1400" dirty="0">
                <a:cs typeface="Meiryo UI" panose="020B0604030504040204" pitchFamily="50" charset="-128"/>
              </a:rPr>
              <a:t>⑨：空家対策）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t>府営住宅</a:t>
            </a:r>
            <a:r>
              <a:rPr lang="ja-JP" altLang="en-US" sz="1400" dirty="0"/>
              <a:t>など</a:t>
            </a:r>
            <a:r>
              <a:rPr lang="ja-JP" altLang="ja-JP" sz="1400" dirty="0"/>
              <a:t>公的賃貸住宅を地域の資産として、まちづくりへの活用を行い</a:t>
            </a:r>
            <a:r>
              <a:rPr lang="ja-JP" altLang="en-US" sz="1400" dirty="0"/>
              <a:t>ます。その際、</a:t>
            </a:r>
            <a:r>
              <a:rPr lang="ja-JP" altLang="ja-JP" sz="1400" dirty="0"/>
              <a:t>団地だけでなく、周辺地域にサービス</a:t>
            </a:r>
            <a:r>
              <a:rPr lang="ja-JP" altLang="en-US" sz="1400" dirty="0"/>
              <a:t>の</a:t>
            </a:r>
            <a:r>
              <a:rPr lang="ja-JP" altLang="ja-JP" sz="1400" dirty="0"/>
              <a:t>提供</a:t>
            </a:r>
            <a:r>
              <a:rPr lang="ja-JP" altLang="en-US" sz="1400" dirty="0"/>
              <a:t>を行う</a:t>
            </a:r>
            <a:r>
              <a:rPr lang="ja-JP" altLang="ja-JP" sz="1400" dirty="0"/>
              <a:t>生活支援機能等の誘導を図るなど、地域の課題解消や地域力</a:t>
            </a:r>
            <a:r>
              <a:rPr lang="ja-JP" altLang="en-US" sz="1400" dirty="0"/>
              <a:t>の</a:t>
            </a:r>
            <a:r>
              <a:rPr lang="ja-JP" altLang="ja-JP" sz="1400" dirty="0"/>
              <a:t>向上につながる取組みを進めます。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バス等の地域公共交通の確保・維持に向け、市町村と連携した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「おおさか地域しごと支援センター」を設置し、「全国移住ナビ」と連携しながら、今後、府内で働きたいと考える「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UIJ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ターン就職希望者」を対象に「しごと」や「くらし」情報などを提供します。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また、府内の就業支援機関等の連携強化を図るために、「地域版・人材還流政策連絡会」を設置します。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大阪の定住魅力の強化策については、第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章「活力ある地域創出～新しい「都市型スタイル」の提唱」において、東京圏との比較による大阪でのライフスタイルの提案（企業の流出防止、誘致を含む）や地域類型別の先進事例などをとりまとめ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49881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85794"/>
            <a:ext cx="8640961" cy="5883566"/>
          </a:xfrm>
          <a:prstGeom prst="rect">
            <a:avLst/>
          </a:prstGeom>
          <a:noFill/>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80000" indent="-457200"/>
            <a:r>
              <a:rPr lang="en-US" altLang="ja-JP" sz="1400" b="1" dirty="0" smtClean="0">
                <a:solidFill>
                  <a:schemeClr val="tx1"/>
                </a:solidFill>
              </a:rPr>
              <a:t>Topic</a:t>
            </a:r>
            <a:r>
              <a:rPr lang="ja-JP" altLang="en-US" sz="1400" b="1" dirty="0">
                <a:solidFill>
                  <a:schemeClr val="tx1"/>
                </a:solidFill>
              </a:rPr>
              <a:t>⑨</a:t>
            </a:r>
            <a:r>
              <a:rPr lang="ja-JP" altLang="en-US" sz="1400" b="1" dirty="0" smtClean="0">
                <a:solidFill>
                  <a:schemeClr val="tx1"/>
                </a:solidFill>
              </a:rPr>
              <a:t>　空家等対策</a:t>
            </a:r>
            <a:endParaRPr lang="en-US" altLang="ja-JP" sz="1400" b="1" dirty="0" smtClean="0">
              <a:solidFill>
                <a:schemeClr val="tx1"/>
              </a:solidFill>
            </a:endParaRPr>
          </a:p>
          <a:p>
            <a:pPr marL="108000">
              <a:spcBef>
                <a:spcPts val="600"/>
              </a:spcBef>
            </a:pPr>
            <a:r>
              <a:rPr lang="ja-JP" altLang="en-US" sz="1400" dirty="0" smtClean="0">
                <a:solidFill>
                  <a:schemeClr val="tx1"/>
                </a:solidFill>
              </a:rPr>
              <a:t>　空家等の増加は、まちの防犯性、防災性の低下や都市景観上の問題を生じるとともに、地域コミュニティの衰退を招くなど、都市の居住魅力の低下に</a:t>
            </a:r>
            <a:r>
              <a:rPr lang="ja-JP" altLang="en-US" sz="1400" dirty="0">
                <a:solidFill>
                  <a:schemeClr val="tx1"/>
                </a:solidFill>
              </a:rPr>
              <a:t>つながる</a:t>
            </a:r>
            <a:r>
              <a:rPr lang="ja-JP" altLang="en-US" sz="1400" dirty="0" smtClean="0">
                <a:solidFill>
                  <a:schemeClr val="tx1"/>
                </a:solidFill>
              </a:rPr>
              <a:t>ため、その対策は</a:t>
            </a:r>
            <a:r>
              <a:rPr lang="ja-JP" altLang="en-US" sz="1400" dirty="0">
                <a:solidFill>
                  <a:schemeClr val="tx1"/>
                </a:solidFill>
              </a:rPr>
              <a:t>喫緊</a:t>
            </a:r>
            <a:r>
              <a:rPr lang="ja-JP" altLang="en-US" sz="1400" dirty="0" smtClean="0">
                <a:solidFill>
                  <a:schemeClr val="tx1"/>
                </a:solidFill>
              </a:rPr>
              <a:t>の課題です。</a:t>
            </a:r>
            <a:endParaRPr lang="en-US" altLang="ja-JP" sz="1400" dirty="0" smtClean="0">
              <a:solidFill>
                <a:schemeClr val="tx1"/>
              </a:solidFill>
            </a:endParaRPr>
          </a:p>
          <a:p>
            <a:pPr marL="108000">
              <a:spcBef>
                <a:spcPts val="600"/>
              </a:spcBef>
            </a:pPr>
            <a:r>
              <a:rPr lang="ja-JP" altLang="en-US" sz="1400" dirty="0" smtClean="0">
                <a:solidFill>
                  <a:schemeClr val="tx1"/>
                </a:solidFill>
              </a:rPr>
              <a:t>　大阪府においては、平成</a:t>
            </a:r>
            <a:r>
              <a:rPr lang="en-US" altLang="ja-JP" sz="1400" dirty="0" smtClean="0">
                <a:solidFill>
                  <a:schemeClr val="tx1"/>
                </a:solidFill>
              </a:rPr>
              <a:t>25</a:t>
            </a:r>
            <a:r>
              <a:rPr lang="ja-JP" altLang="en-US" sz="1400" dirty="0" smtClean="0">
                <a:solidFill>
                  <a:schemeClr val="tx1"/>
                </a:solidFill>
              </a:rPr>
              <a:t>年住宅・土地統計調査（確報集計結果）によると、空家数は約</a:t>
            </a:r>
            <a:r>
              <a:rPr lang="en-US" altLang="ja-JP" sz="1400" dirty="0" smtClean="0">
                <a:solidFill>
                  <a:schemeClr val="tx1"/>
                </a:solidFill>
              </a:rPr>
              <a:t>68</a:t>
            </a:r>
            <a:r>
              <a:rPr lang="ja-JP" altLang="en-US" sz="1400" dirty="0" smtClean="0">
                <a:solidFill>
                  <a:schemeClr val="tx1"/>
                </a:solidFill>
              </a:rPr>
              <a:t>万戸、空家率が</a:t>
            </a:r>
            <a:r>
              <a:rPr lang="en-US" altLang="ja-JP" sz="1400" dirty="0" smtClean="0">
                <a:solidFill>
                  <a:schemeClr val="tx1"/>
                </a:solidFill>
              </a:rPr>
              <a:t>14.8</a:t>
            </a:r>
            <a:r>
              <a:rPr lang="ja-JP" altLang="en-US" sz="1400" dirty="0" smtClean="0">
                <a:solidFill>
                  <a:schemeClr val="tx1"/>
                </a:solidFill>
              </a:rPr>
              <a:t>％にのぼり、平成</a:t>
            </a:r>
            <a:r>
              <a:rPr lang="en-US" altLang="ja-JP" sz="1400" dirty="0" smtClean="0">
                <a:solidFill>
                  <a:schemeClr val="tx1"/>
                </a:solidFill>
              </a:rPr>
              <a:t>20</a:t>
            </a:r>
            <a:r>
              <a:rPr lang="ja-JP" altLang="en-US" sz="1400" dirty="0" smtClean="0">
                <a:solidFill>
                  <a:schemeClr val="tx1"/>
                </a:solidFill>
              </a:rPr>
              <a:t>年の同調査に比べ、</a:t>
            </a:r>
            <a:r>
              <a:rPr lang="en-US" altLang="ja-JP" sz="1400" dirty="0" smtClean="0">
                <a:solidFill>
                  <a:schemeClr val="tx1"/>
                </a:solidFill>
              </a:rPr>
              <a:t>5.4</a:t>
            </a:r>
            <a:r>
              <a:rPr lang="ja-JP" altLang="en-US" sz="1400" dirty="0" smtClean="0">
                <a:solidFill>
                  <a:schemeClr val="tx1"/>
                </a:solidFill>
              </a:rPr>
              <a:t>万戸、</a:t>
            </a:r>
            <a:r>
              <a:rPr lang="en-US" altLang="ja-JP" sz="1400" dirty="0" smtClean="0">
                <a:solidFill>
                  <a:schemeClr val="tx1"/>
                </a:solidFill>
              </a:rPr>
              <a:t>0.4</a:t>
            </a:r>
            <a:r>
              <a:rPr lang="ja-JP" altLang="en-US" sz="1400" dirty="0" smtClean="0">
                <a:solidFill>
                  <a:schemeClr val="tx1"/>
                </a:solidFill>
              </a:rPr>
              <a:t>ポイント増加しました。</a:t>
            </a:r>
            <a:endParaRPr lang="en-US" altLang="ja-JP" sz="1400" dirty="0" smtClean="0">
              <a:solidFill>
                <a:schemeClr val="tx1"/>
              </a:solidFill>
            </a:endParaRPr>
          </a:p>
          <a:p>
            <a:pPr marL="108000">
              <a:spcBef>
                <a:spcPts val="600"/>
              </a:spcBef>
            </a:pPr>
            <a:r>
              <a:rPr lang="ja-JP" altLang="en-US" sz="1400" dirty="0" smtClean="0">
                <a:solidFill>
                  <a:schemeClr val="tx1"/>
                </a:solidFill>
              </a:rPr>
              <a:t>　「空家等対策の推進に関する特別措置法」</a:t>
            </a:r>
            <a:r>
              <a:rPr lang="ja-JP" altLang="en-US" sz="1400" dirty="0">
                <a:solidFill>
                  <a:schemeClr val="tx1"/>
                </a:solidFill>
              </a:rPr>
              <a:t>が完全施行（平成</a:t>
            </a:r>
            <a:r>
              <a:rPr lang="en-US" altLang="ja-JP" sz="1400" dirty="0">
                <a:solidFill>
                  <a:schemeClr val="tx1"/>
                </a:solidFill>
              </a:rPr>
              <a:t>27</a:t>
            </a:r>
            <a:r>
              <a:rPr lang="ja-JP" altLang="en-US" sz="1400" dirty="0">
                <a:solidFill>
                  <a:schemeClr val="tx1"/>
                </a:solidFill>
              </a:rPr>
              <a:t>年</a:t>
            </a:r>
            <a:r>
              <a:rPr lang="en-US" altLang="ja-JP" sz="1400" dirty="0">
                <a:solidFill>
                  <a:schemeClr val="tx1"/>
                </a:solidFill>
              </a:rPr>
              <a:t>5</a:t>
            </a:r>
            <a:r>
              <a:rPr lang="ja-JP" altLang="en-US" sz="1400" dirty="0">
                <a:solidFill>
                  <a:schemeClr val="tx1"/>
                </a:solidFill>
              </a:rPr>
              <a:t>月</a:t>
            </a:r>
            <a:r>
              <a:rPr lang="en-US" altLang="ja-JP" sz="1400" dirty="0">
                <a:solidFill>
                  <a:schemeClr val="tx1"/>
                </a:solidFill>
              </a:rPr>
              <a:t>26</a:t>
            </a:r>
            <a:r>
              <a:rPr lang="ja-JP" altLang="en-US" sz="1400" dirty="0" smtClean="0">
                <a:solidFill>
                  <a:schemeClr val="tx1"/>
                </a:solidFill>
              </a:rPr>
              <a:t>日）されたことを受け、空家等を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の居住魅力を向上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させる有用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かつ貴重な資産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と捉え、以下の取組みを進めています。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8000">
              <a:spcBef>
                <a:spcPts val="600"/>
              </a:spcBef>
            </a:pPr>
            <a:endParaRPr lang="en-US" altLang="ja-JP" sz="1400" dirty="0" smtClean="0">
              <a:solidFill>
                <a:schemeClr val="tx1"/>
              </a:solidFill>
            </a:endParaRPr>
          </a:p>
          <a:p>
            <a:pPr marL="180000" indent="-457200">
              <a:spcBef>
                <a:spcPts val="600"/>
              </a:spcBef>
            </a:pPr>
            <a:r>
              <a:rPr lang="ja-JP" altLang="en-US" sz="1400" b="1" dirty="0" smtClean="0">
                <a:solidFill>
                  <a:schemeClr val="tx1"/>
                </a:solidFill>
              </a:rPr>
              <a:t>■　特定空家等に対する取組み</a:t>
            </a:r>
            <a:endParaRPr lang="en-US" altLang="ja-JP" sz="1400" b="1" dirty="0" smtClean="0">
              <a:solidFill>
                <a:schemeClr val="tx1"/>
              </a:solidFill>
            </a:endParaRPr>
          </a:p>
          <a:p>
            <a:pPr marL="180000" indent="-457200">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rPr>
              <a:t>・　市町村と連携して、空家</a:t>
            </a:r>
            <a:r>
              <a:rPr lang="ja-JP" altLang="en-US" sz="1400" dirty="0">
                <a:solidFill>
                  <a:schemeClr val="tx1"/>
                </a:solidFill>
              </a:rPr>
              <a:t>等</a:t>
            </a:r>
            <a:r>
              <a:rPr lang="ja-JP" altLang="en-US" sz="1400" dirty="0" smtClean="0">
                <a:solidFill>
                  <a:schemeClr val="tx1"/>
                </a:solidFill>
              </a:rPr>
              <a:t>の実態把握に努めます。</a:t>
            </a:r>
            <a:endParaRPr lang="en-US" altLang="ja-JP" sz="1400" dirty="0" smtClean="0">
              <a:solidFill>
                <a:schemeClr val="tx1"/>
              </a:solidFill>
            </a:endParaRPr>
          </a:p>
          <a:p>
            <a:pPr marL="180000" indent="-457200"/>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　</a:t>
            </a:r>
            <a:r>
              <a:rPr lang="ja-JP" altLang="en-US" sz="1400" dirty="0" smtClean="0">
                <a:solidFill>
                  <a:schemeClr val="tx1"/>
                </a:solidFill>
              </a:rPr>
              <a:t>まちづくりと一体となって特定空家等の除却が促進される仕組みを検討します。</a:t>
            </a:r>
            <a:endParaRPr lang="en-US" altLang="ja-JP" sz="1400" dirty="0">
              <a:solidFill>
                <a:schemeClr val="tx1"/>
              </a:solidFill>
            </a:endParaRPr>
          </a:p>
          <a:p>
            <a:pPr marL="180000" indent="-457200">
              <a:lnSpc>
                <a:spcPts val="1000"/>
              </a:lnSpc>
            </a:pPr>
            <a:endParaRPr lang="en-US" altLang="ja-JP" sz="1400" b="1" dirty="0">
              <a:solidFill>
                <a:schemeClr val="tx1"/>
              </a:solidFill>
            </a:endParaRPr>
          </a:p>
          <a:p>
            <a:pPr marL="180000" indent="-457200"/>
            <a:r>
              <a:rPr lang="ja-JP" altLang="en-US" sz="1400" b="1" dirty="0" smtClean="0">
                <a:solidFill>
                  <a:schemeClr val="tx1"/>
                </a:solidFill>
              </a:rPr>
              <a:t>■　空家等の利活用や適正管理、除却等が促進される環境の整備に対する取組み</a:t>
            </a:r>
          </a:p>
          <a:p>
            <a:pPr indent="-468000">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rPr>
              <a:t>・　市町村に対して都市の居住魅力向上に資する空家等</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対策の円滑</a:t>
            </a:r>
            <a:r>
              <a:rPr lang="ja-JP" altLang="en-US" sz="1400" dirty="0">
                <a:solidFill>
                  <a:schemeClr val="tx1"/>
                </a:solidFill>
              </a:rPr>
              <a:t>な</a:t>
            </a:r>
            <a:r>
              <a:rPr lang="ja-JP" altLang="en-US" sz="1400" dirty="0" smtClean="0">
                <a:solidFill>
                  <a:schemeClr val="tx1"/>
                </a:solidFill>
              </a:rPr>
              <a:t>実施を支援します。</a:t>
            </a:r>
            <a:r>
              <a:rPr lang="en-US" altLang="ja-JP" sz="1400" dirty="0">
                <a:solidFill>
                  <a:schemeClr val="tx1"/>
                </a:solidFill>
              </a:rPr>
              <a:t/>
            </a:r>
            <a:br>
              <a:rPr lang="en-US" altLang="ja-JP" sz="1400" dirty="0">
                <a:solidFill>
                  <a:schemeClr val="tx1"/>
                </a:solidFill>
              </a:rPr>
            </a:br>
            <a:r>
              <a:rPr lang="ja-JP" altLang="en-US" sz="1400" dirty="0" smtClean="0">
                <a:solidFill>
                  <a:schemeClr val="tx1"/>
                </a:solidFill>
              </a:rPr>
              <a:t>　・</a:t>
            </a:r>
            <a:r>
              <a:rPr lang="ja-JP" altLang="en-US" sz="1400" dirty="0">
                <a:solidFill>
                  <a:schemeClr val="tx1"/>
                </a:solidFill>
              </a:rPr>
              <a:t>　公民連携に</a:t>
            </a:r>
            <a:r>
              <a:rPr lang="ja-JP" altLang="en-US" sz="1400" dirty="0" smtClean="0">
                <a:solidFill>
                  <a:schemeClr val="tx1"/>
                </a:solidFill>
              </a:rPr>
              <a:t>よる空家等の適正管理や、空家</a:t>
            </a:r>
            <a:r>
              <a:rPr lang="ja-JP" altLang="en-US" sz="1400" dirty="0">
                <a:solidFill>
                  <a:schemeClr val="tx1"/>
                </a:solidFill>
              </a:rPr>
              <a:t>等</a:t>
            </a:r>
            <a:r>
              <a:rPr lang="ja-JP" altLang="en-US" sz="1400" dirty="0" smtClean="0">
                <a:solidFill>
                  <a:schemeClr val="tx1"/>
                </a:solidFill>
              </a:rPr>
              <a:t>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含めた中古</a:t>
            </a:r>
            <a:r>
              <a:rPr lang="ja-JP" altLang="en-US" sz="1400" dirty="0">
                <a:solidFill>
                  <a:schemeClr val="tx1"/>
                </a:solidFill>
              </a:rPr>
              <a:t>住宅の流通</a:t>
            </a:r>
            <a:r>
              <a:rPr lang="ja-JP" altLang="en-US" sz="1400" dirty="0" smtClean="0">
                <a:solidFill>
                  <a:schemeClr val="tx1"/>
                </a:solidFill>
              </a:rPr>
              <a:t>、リフォーム市場の</a:t>
            </a:r>
            <a:r>
              <a:rPr lang="ja-JP" altLang="en-US" sz="1400" dirty="0">
                <a:solidFill>
                  <a:schemeClr val="tx1"/>
                </a:solidFill>
              </a:rPr>
              <a:t>活性化</a:t>
            </a:r>
            <a:r>
              <a:rPr lang="ja-JP" altLang="en-US" sz="1400" dirty="0" smtClean="0">
                <a:solidFill>
                  <a:schemeClr val="tx1"/>
                </a:solidFill>
              </a:rPr>
              <a:t>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促進</a:t>
            </a:r>
            <a:r>
              <a:rPr lang="ja-JP" altLang="en-US" sz="1400" dirty="0">
                <a:solidFill>
                  <a:schemeClr val="tx1"/>
                </a:solidFill>
              </a:rPr>
              <a:t>します</a:t>
            </a:r>
            <a:r>
              <a:rPr lang="ja-JP" altLang="en-US" sz="1400" dirty="0" smtClean="0">
                <a:solidFill>
                  <a:schemeClr val="tx1"/>
                </a:solidFill>
              </a:rPr>
              <a:t>。</a:t>
            </a:r>
            <a:r>
              <a:rPr lang="en-US" altLang="ja-JP" sz="1400" dirty="0">
                <a:solidFill>
                  <a:schemeClr val="tx1"/>
                </a:solidFill>
              </a:rPr>
              <a:t/>
            </a:r>
            <a:br>
              <a:rPr lang="en-US" altLang="ja-JP" sz="1400" dirty="0">
                <a:solidFill>
                  <a:schemeClr val="tx1"/>
                </a:solidFill>
              </a:rPr>
            </a:br>
            <a:r>
              <a:rPr lang="ja-JP" altLang="en-US" sz="1400" dirty="0" smtClean="0">
                <a:solidFill>
                  <a:schemeClr val="tx1"/>
                </a:solidFill>
              </a:rPr>
              <a:t>　・　空家等の利活用を図る専門家やリノベーションを行う</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大工等を育成し、中核人材として活躍することを支援</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します。</a:t>
            </a:r>
            <a:endParaRPr lang="ja-JP" altLang="en-US" sz="14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206" y="4194886"/>
            <a:ext cx="4296266" cy="240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Tree>
    <p:extLst>
      <p:ext uri="{BB962C8B-B14F-4D97-AF65-F5344CB8AC3E}">
        <p14:creationId xmlns:p14="http://schemas.microsoft.com/office/powerpoint/2010/main" val="1788123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87816"/>
            <a:ext cx="6271439" cy="32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45818" y="620688"/>
            <a:ext cx="878497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（将来見通し）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大阪府人口ビジョン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ja-JP" sz="1600" dirty="0"/>
              <a:t>出生率を改善し、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ja-JP" sz="1600" dirty="0"/>
              <a:t>を解消することにより</a:t>
            </a:r>
            <a:r>
              <a:rPr lang="ja-JP" altLang="ja-JP" sz="1600" dirty="0" smtClean="0"/>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減少に歯止めが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かかれば、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年における府の人口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837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万人程度まで回復すると推計されています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が有する都市としての経済機能・都市魅力等を強化することにより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、昼間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・交流人口の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増加を図ることも重要です。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（以下、「総合戦略」という。）では、この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大阪府人口ビジョン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を踏まえ、当面の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年間でめざすべき政策・施策の方向性やその柱立てをとりまとめています。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381540" y="2611330"/>
            <a:ext cx="4176836" cy="28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総人口の推移（推計）</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p>
        </p:txBody>
      </p:sp>
      <p:cxnSp>
        <p:nvCxnSpPr>
          <p:cNvPr id="12" name="直線矢印コネクタ 11"/>
          <p:cNvCxnSpPr/>
          <p:nvPr/>
        </p:nvCxnSpPr>
        <p:spPr>
          <a:xfrm flipV="1">
            <a:off x="4788024" y="4260701"/>
            <a:ext cx="0" cy="459166"/>
          </a:xfrm>
          <a:prstGeom prst="straightConnector1">
            <a:avLst/>
          </a:prstGeom>
          <a:ln w="57150">
            <a:gradFill>
              <a:gsLst>
                <a:gs pos="0">
                  <a:srgbClr val="03D4A8"/>
                </a:gs>
                <a:gs pos="25000">
                  <a:srgbClr val="21D6E0"/>
                </a:gs>
                <a:gs pos="75000">
                  <a:srgbClr val="0087E6"/>
                </a:gs>
                <a:gs pos="100000">
                  <a:srgbClr val="005CBF"/>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7020272" y="3973887"/>
            <a:ext cx="1648705" cy="734816"/>
          </a:xfrm>
          <a:prstGeom prst="ellipse">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lnSpc>
                <a:spcPts val="1600"/>
              </a:lnSpc>
            </a:pPr>
            <a:r>
              <a:rPr kumimoji="1" lang="ja-JP" altLang="en-US" sz="1400" b="1" i="1" dirty="0" smtClean="0"/>
              <a:t>持続可能な</a:t>
            </a:r>
            <a:endParaRPr kumimoji="1" lang="en-US" altLang="ja-JP" sz="1400" b="1" i="1" dirty="0" smtClean="0"/>
          </a:p>
          <a:p>
            <a:pPr algn="ctr">
              <a:lnSpc>
                <a:spcPts val="1600"/>
              </a:lnSpc>
            </a:pPr>
            <a:r>
              <a:rPr kumimoji="1" lang="ja-JP" altLang="en-US" sz="1400" b="1" i="1" dirty="0" smtClean="0"/>
              <a:t>社会の実現へ</a:t>
            </a:r>
            <a:endParaRPr kumimoji="1" lang="ja-JP" altLang="en-US" sz="1400" b="1" i="1" dirty="0"/>
          </a:p>
        </p:txBody>
      </p:sp>
      <p:pic>
        <p:nvPicPr>
          <p:cNvPr id="13" name="Picture 8" descr="D:\TanakaAs\Documents\My Pictures\図2.png"/>
          <p:cNvPicPr>
            <a:picLocks noChangeArrowheads="1"/>
          </p:cNvPicPr>
          <p:nvPr/>
        </p:nvPicPr>
        <p:blipFill rotWithShape="1">
          <a:blip r:embed="rId3">
            <a:extLst>
              <a:ext uri="{28A0092B-C50C-407E-A947-70E740481C1C}">
                <a14:useLocalDpi xmlns:a14="http://schemas.microsoft.com/office/drawing/2010/main" val="0"/>
              </a:ext>
            </a:extLst>
          </a:blip>
          <a:srcRect l="43789" t="16560" r="-9608" b="22605"/>
          <a:stretch/>
        </p:blipFill>
        <p:spPr bwMode="auto">
          <a:xfrm>
            <a:off x="4538306" y="3791925"/>
            <a:ext cx="3560362" cy="109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18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2" name="正方形/長方形 1"/>
          <p:cNvSpPr/>
          <p:nvPr/>
        </p:nvSpPr>
        <p:spPr>
          <a:xfrm>
            <a:off x="395536" y="606167"/>
            <a:ext cx="8568952" cy="5847755"/>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魅力の創出・発信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の受入環境の整備や国際エンターテイメント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創出など、世界に通用する都市魅力を創造し、インバウンドの強化を図ります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を特徴づける歴史的なまちなみや自然、食、地域の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伝統的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祭りなど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多彩な魅力資源を人々のシビックプライドにつなげるとともに、地域の連携強化を図りつつ府域への集客・回遊を促進します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緩和による公共空間の活用促進など、文化・芸術・スポーツ活動が積極的に展開される環境を整えることで、国内外からの集客を促進し、にぎわいと交流人口の拡大を図ります。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また、地域が有するあらゆる資源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活かした地域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独自のまちづくりを進め、都市の成長を加速します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した都市魅力を創出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し、内外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に発信する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ことで、大阪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のイメージアップを図ります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海外観光客の玄関口である「中継都市・大阪」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最高水準のエンターテイメント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様々な機能を持つ「統合型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リゾート（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の立地を促進するなど、世界に通用する都市魅力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を創造します。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t>MICE</a:t>
            </a:r>
            <a:r>
              <a:rPr lang="ja-JP" altLang="en-US" sz="1000" dirty="0" smtClean="0"/>
              <a:t>・・・</a:t>
            </a:r>
            <a:r>
              <a:rPr lang="en-US" altLang="ja-JP" sz="1000" dirty="0" smtClean="0"/>
              <a:t>Meeting</a:t>
            </a:r>
            <a:r>
              <a:rPr lang="ja-JP" altLang="en-US" sz="1000" dirty="0"/>
              <a:t>（会議・研修・セミナー）、</a:t>
            </a:r>
            <a:r>
              <a:rPr lang="en-US" altLang="ja-JP" sz="1000" dirty="0"/>
              <a:t>Incentive tour</a:t>
            </a:r>
            <a:r>
              <a:rPr lang="ja-JP" altLang="en-US" sz="1000" dirty="0"/>
              <a:t>（報奨・招待旅行</a:t>
            </a:r>
            <a:r>
              <a:rPr lang="ja-JP" altLang="en-US" sz="1000" dirty="0" smtClean="0"/>
              <a:t>）</a:t>
            </a:r>
            <a:r>
              <a:rPr lang="ja-JP" altLang="en-US" sz="1000" dirty="0"/>
              <a:t>、</a:t>
            </a:r>
            <a:r>
              <a:rPr lang="en-US" altLang="ja-JP" sz="1000" dirty="0" smtClean="0"/>
              <a:t>Convention </a:t>
            </a:r>
            <a:r>
              <a:rPr lang="ja-JP" altLang="en-US" sz="1000" dirty="0"/>
              <a:t>または</a:t>
            </a:r>
            <a:r>
              <a:rPr lang="en-US" altLang="ja-JP" sz="1000" dirty="0"/>
              <a:t>Conference</a:t>
            </a:r>
            <a:r>
              <a:rPr lang="ja-JP" altLang="en-US" sz="1000" dirty="0"/>
              <a:t>（大会・学会・国際会議</a:t>
            </a:r>
            <a:r>
              <a:rPr lang="ja-JP" altLang="en-US" sz="1000" dirty="0" smtClean="0"/>
              <a:t>）、</a:t>
            </a:r>
            <a:r>
              <a:rPr lang="en-US" altLang="ja-JP" sz="1000" dirty="0" smtClean="0"/>
              <a:t/>
            </a:r>
            <a:br>
              <a:rPr lang="en-US" altLang="ja-JP" sz="1000" dirty="0" smtClean="0"/>
            </a:br>
            <a:r>
              <a:rPr lang="ja-JP" altLang="en-US" sz="1000" dirty="0" smtClean="0"/>
              <a:t>　　　　　　　　　　</a:t>
            </a:r>
            <a:r>
              <a:rPr lang="en-US" altLang="ja-JP" sz="1000" dirty="0" smtClean="0"/>
              <a:t>Exhibition</a:t>
            </a:r>
            <a:r>
              <a:rPr lang="ja-JP" altLang="en-US" sz="1000" dirty="0"/>
              <a:t>（展示会）の頭文字をとった</a:t>
            </a:r>
            <a:r>
              <a:rPr lang="ja-JP" altLang="en-US" sz="1000" dirty="0" smtClean="0"/>
              <a:t>造語。ビジネストラベル</a:t>
            </a:r>
            <a:r>
              <a:rPr lang="ja-JP" altLang="en-US" sz="1000" dirty="0"/>
              <a:t>の一</a:t>
            </a:r>
            <a:r>
              <a:rPr lang="ja-JP" altLang="en-US" sz="1000" dirty="0" smtClean="0"/>
              <a:t>形態。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年ラグビーワールドカップや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年東京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オリンピック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・パラリンピック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など、大規模な国際的イベントの開催を控え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、日本への更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なる観光客の増加が見込まれる中、大阪へ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の誘客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促進に向け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t>観光客</a:t>
            </a:r>
            <a:r>
              <a:rPr lang="ja-JP" altLang="ja-JP" sz="1400" dirty="0"/>
              <a:t>受入のための基盤整備、文化・生活習慣に配慮した対応など</a:t>
            </a:r>
            <a:r>
              <a:rPr lang="ja-JP" altLang="ja-JP" sz="1400" dirty="0" smtClean="0"/>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環境の整備を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推進します。また、</a:t>
            </a:r>
            <a:r>
              <a:rPr lang="ja-JP" altLang="ja-JP" sz="1400" dirty="0"/>
              <a:t>世界的なスポーツイベントやトップアスリートなど</a:t>
            </a:r>
            <a:r>
              <a:rPr lang="ja-JP" altLang="ja-JP" sz="1400" dirty="0" smtClean="0"/>
              <a:t>大阪</a:t>
            </a:r>
            <a:r>
              <a:rPr lang="ja-JP" altLang="en-US" sz="1400" dirty="0" smtClean="0"/>
              <a:t>が有する</a:t>
            </a:r>
            <a:r>
              <a:rPr lang="ja-JP" altLang="ja-JP" sz="1400" dirty="0" smtClean="0"/>
              <a:t>豊富</a:t>
            </a:r>
            <a:r>
              <a:rPr lang="ja-JP" altLang="ja-JP" sz="1400" dirty="0"/>
              <a:t>なスポーツ資源を積極的に活用し</a:t>
            </a:r>
            <a:r>
              <a:rPr lang="ja-JP" altLang="ja-JP" sz="1400" dirty="0" smtClean="0"/>
              <a:t>、観光</a:t>
            </a:r>
            <a:r>
              <a:rPr lang="ja-JP" altLang="ja-JP" sz="1400" dirty="0"/>
              <a:t>集客や大阪の</a:t>
            </a:r>
            <a:r>
              <a:rPr lang="ja-JP" altLang="ja-JP" sz="1400" dirty="0" smtClean="0"/>
              <a:t>活性化</a:t>
            </a:r>
            <a:r>
              <a:rPr lang="ja-JP" altLang="en-US" sz="1400" dirty="0" smtClean="0"/>
              <a:t>を進めます</a:t>
            </a:r>
            <a:r>
              <a:rPr lang="ja-JP" altLang="ja-JP" sz="1400" dirty="0" smtClean="0"/>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観光集客のみならず、消費拡大や経済効果も高く、さらに国内産業の活性化や国際競争力の向上につながる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の誘致促進を図ります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うめきたや千里中央地区など都市部の各拠点地区が機能分担・連携しつつ、国際ビジネス、イノベーション、文化・学術、インバウンド機能の充実など国際競争力の高い一体的な地域の形成を進めます。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また、再開発事業などによる鉄道駅周辺等のまちづくりを進め、都市のにぎわいと魅力づくり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を推進します。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2870996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水都大阪 - AQUA METROPOLIS OS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4785122"/>
            <a:ext cx="1778405" cy="19562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2" name="正方形/長方形 1"/>
          <p:cNvSpPr/>
          <p:nvPr/>
        </p:nvSpPr>
        <p:spPr>
          <a:xfrm>
            <a:off x="395536" y="548680"/>
            <a:ext cx="8568952" cy="3908762"/>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知の拠点である大学など都市の魅力を高める施設等の誘致を進めることで、世界で存在感を発揮する都市「大阪」のまちづくり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みどりを充実することにより、国際都市にふさわしい景観の形成、府民へのやすらぎ・憩い空間を提供します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・加工品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大阪産（もん）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cs typeface="Meiryo UI" panose="020B0604030504040204" pitchFamily="50" charset="-128"/>
              </a:rPr>
              <a:t>製品</a:t>
            </a:r>
            <a:r>
              <a:rPr lang="ja-JP" altLang="en-US" sz="1400" dirty="0">
                <a:cs typeface="Meiryo UI" panose="020B0604030504040204" pitchFamily="50" charset="-128"/>
              </a:rPr>
              <a:t>（大阪製ブランド認証製品・伝統工芸品</a:t>
            </a:r>
            <a:r>
              <a:rPr lang="ja-JP" altLang="en-US" sz="1400" dirty="0" smtClean="0">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等を積極的に発信し、販売力を強化することで、大阪の「魅力」を全国に浸透させます。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歴史・自然・文化に育まれた景観資源を再発見し、よりよいまちづくりに役立て、国内外に大阪の魅力を発信する「ビュースポット」の取組み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を府内市町村と協力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進めます。また、企業や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による公共空間の活用により、地域の価値を維持・向上させていくため、「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」の活用、普及など、エリアマネジメントの取組みを進めます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BID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Business Improvement District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域内の地権者に課される共同負担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原資とし、地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組織</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のさらなる魅力づくりや世界に類を見ない光景観の創出、公共空間を活用した芸術文化活動の推進等を行うとともに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、これらを様々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な機会を捉えて内外に発信することなどを通じて、府域への集客力を高めます。また、地域との連携のもと、歴史や文化など大阪が有するポテンシャルを活かした都市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発信を図ります。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0" y="4900026"/>
            <a:ext cx="28575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522" y="4697730"/>
            <a:ext cx="1565910" cy="2160270"/>
          </a:xfrm>
          <a:prstGeom prst="rect">
            <a:avLst/>
          </a:prstGeom>
        </p:spPr>
      </p:pic>
      <p:sp>
        <p:nvSpPr>
          <p:cNvPr id="7" name="テキスト ボックス 6"/>
          <p:cNvSpPr txBox="1"/>
          <p:nvPr/>
        </p:nvSpPr>
        <p:spPr>
          <a:xfrm>
            <a:off x="683568" y="4365104"/>
            <a:ext cx="2808312" cy="276999"/>
          </a:xfrm>
          <a:prstGeom prst="rect">
            <a:avLst/>
          </a:prstGeom>
          <a:noFill/>
        </p:spPr>
        <p:txBody>
          <a:bodyPr wrap="square" rtlCol="0">
            <a:spAutoFit/>
          </a:bodyPr>
          <a:lstStyle/>
          <a:p>
            <a:r>
              <a:rPr kumimoji="1" lang="ja-JP" altLang="en-US" sz="1200" dirty="0" smtClean="0"/>
              <a:t>■　大阪産（もん）ロゴ</a:t>
            </a:r>
            <a:endParaRPr kumimoji="1" lang="ja-JP" altLang="en-US" sz="1200" dirty="0"/>
          </a:p>
        </p:txBody>
      </p:sp>
      <p:sp>
        <p:nvSpPr>
          <p:cNvPr id="11" name="テキスト ボックス 10"/>
          <p:cNvSpPr txBox="1"/>
          <p:nvPr/>
        </p:nvSpPr>
        <p:spPr>
          <a:xfrm>
            <a:off x="6372200" y="4354787"/>
            <a:ext cx="2808312" cy="461665"/>
          </a:xfrm>
          <a:prstGeom prst="rect">
            <a:avLst/>
          </a:prstGeom>
          <a:noFill/>
        </p:spPr>
        <p:txBody>
          <a:bodyPr wrap="square" rtlCol="0">
            <a:spAutoFit/>
          </a:bodyPr>
          <a:lstStyle/>
          <a:p>
            <a:r>
              <a:rPr kumimoji="1" lang="ja-JP" altLang="en-US" sz="1200" dirty="0" smtClean="0"/>
              <a:t>■　大阪府広報担当副知事</a:t>
            </a:r>
            <a:r>
              <a:rPr kumimoji="1" lang="en-US" altLang="ja-JP" sz="1200" dirty="0" smtClean="0"/>
              <a:t/>
            </a:r>
            <a:br>
              <a:rPr kumimoji="1" lang="en-US" altLang="ja-JP" sz="1200" dirty="0" smtClean="0"/>
            </a:br>
            <a:r>
              <a:rPr kumimoji="1" lang="ja-JP" altLang="en-US" sz="1200" dirty="0" smtClean="0"/>
              <a:t>　　「もずやん」</a:t>
            </a:r>
            <a:endParaRPr kumimoji="1" lang="ja-JP" altLang="en-US" sz="1200" dirty="0"/>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2" name="テキスト ボックス 11"/>
          <p:cNvSpPr txBox="1"/>
          <p:nvPr/>
        </p:nvSpPr>
        <p:spPr>
          <a:xfrm>
            <a:off x="3491880" y="4365104"/>
            <a:ext cx="1788790" cy="276999"/>
          </a:xfrm>
          <a:prstGeom prst="rect">
            <a:avLst/>
          </a:prstGeom>
          <a:noFill/>
        </p:spPr>
        <p:txBody>
          <a:bodyPr wrap="square" rtlCol="0">
            <a:spAutoFit/>
          </a:bodyPr>
          <a:lstStyle/>
          <a:p>
            <a:r>
              <a:rPr lang="ja-JP" altLang="en-US" sz="1200" dirty="0" smtClean="0"/>
              <a:t>■　大阪製ブランドロゴ</a:t>
            </a:r>
            <a:endParaRPr lang="ja-JP" altLang="en-US" sz="1200" dirty="0"/>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502" y="4910717"/>
            <a:ext cx="1170327" cy="1640188"/>
          </a:xfrm>
          <a:prstGeom prst="rect">
            <a:avLst/>
          </a:prstGeom>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4140" y="4910717"/>
            <a:ext cx="1333500" cy="158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5076056" y="4365104"/>
            <a:ext cx="1846664" cy="276999"/>
          </a:xfrm>
          <a:prstGeom prst="rect">
            <a:avLst/>
          </a:prstGeom>
          <a:noFill/>
        </p:spPr>
        <p:txBody>
          <a:bodyPr wrap="square" rtlCol="0">
            <a:spAutoFit/>
          </a:bodyPr>
          <a:lstStyle/>
          <a:p>
            <a:r>
              <a:rPr kumimoji="1" lang="ja-JP" altLang="en-US" sz="1200" dirty="0" smtClean="0"/>
              <a:t>■　水都大阪ロゴ</a:t>
            </a:r>
            <a:endParaRPr kumimoji="1" lang="ja-JP" altLang="en-US" sz="1200" dirty="0"/>
          </a:p>
        </p:txBody>
      </p:sp>
    </p:spTree>
    <p:extLst>
      <p:ext uri="{BB962C8B-B14F-4D97-AF65-F5344CB8AC3E}">
        <p14:creationId xmlns:p14="http://schemas.microsoft.com/office/powerpoint/2010/main" val="1435811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8856984" cy="6124754"/>
          </a:xfrm>
          <a:prstGeom prst="rect">
            <a:avLst/>
          </a:prstGeom>
        </p:spPr>
        <p:txBody>
          <a:bodyPr wrap="square">
            <a:spAutoFit/>
          </a:bodyPr>
          <a:lstStyle/>
          <a:p>
            <a:pPr marL="180000" indent="-457200"/>
            <a:r>
              <a:rPr lang="ja-JP" altLang="en-US" sz="1400" b="1" dirty="0" smtClean="0"/>
              <a:t>■　国</a:t>
            </a:r>
            <a:r>
              <a:rPr lang="ja-JP" altLang="en-US" sz="1400" b="1" dirty="0"/>
              <a:t>への</a:t>
            </a:r>
            <a:r>
              <a:rPr lang="ja-JP" altLang="en-US" sz="1400" b="1" dirty="0" smtClean="0"/>
              <a:t>働きかけについて</a:t>
            </a:r>
            <a:endParaRPr lang="ja-JP" altLang="ja-JP" sz="1400" dirty="0"/>
          </a:p>
          <a:p>
            <a:pPr marL="180000" indent="-457200"/>
            <a:r>
              <a:rPr lang="ja-JP" altLang="en-US" sz="1400" b="1" dirty="0" smtClean="0">
                <a:cs typeface="Meiryo UI" panose="020B0604030504040204" pitchFamily="50" charset="-128"/>
              </a:rPr>
              <a:t>（１）国機関等の移転・設置</a:t>
            </a:r>
            <a:endParaRPr lang="en-US" altLang="ja-JP" sz="1400" b="1" dirty="0" smtClean="0">
              <a:cs typeface="Meiryo UI" panose="020B0604030504040204" pitchFamily="50" charset="-128"/>
            </a:endParaRPr>
          </a:p>
          <a:p>
            <a:pPr marL="180000" indent="-457200"/>
            <a:r>
              <a:rPr lang="ja-JP" altLang="en-US" sz="1400" dirty="0" smtClean="0">
                <a:cs typeface="Meiryo UI" panose="020B0604030504040204" pitchFamily="50" charset="-128"/>
              </a:rPr>
              <a:t>　　</a:t>
            </a:r>
            <a:r>
              <a:rPr lang="ja-JP" altLang="en-US" sz="1400" spc="-50" dirty="0" smtClean="0">
                <a:cs typeface="Meiryo UI" panose="020B0604030504040204" pitchFamily="50" charset="-128"/>
              </a:rPr>
              <a:t>東京一極集中を是正し、大阪における「しごと」と「ひ</a:t>
            </a:r>
            <a:r>
              <a:rPr lang="ja-JP" altLang="en-US" sz="1400" spc="-50" dirty="0">
                <a:cs typeface="Meiryo UI" panose="020B0604030504040204" pitchFamily="50" charset="-128"/>
              </a:rPr>
              <a:t>と</a:t>
            </a:r>
            <a:r>
              <a:rPr lang="ja-JP" altLang="en-US" sz="1400" spc="-50" dirty="0" smtClean="0">
                <a:cs typeface="Meiryo UI" panose="020B0604030504040204" pitchFamily="50" charset="-128"/>
              </a:rPr>
              <a:t>」の好循環を生むために必要な国機関の移転・設置を求めていきます。</a:t>
            </a:r>
            <a:endParaRPr lang="en-US" altLang="ja-JP" sz="1400" spc="-50" dirty="0" smtClean="0">
              <a:cs typeface="Meiryo UI" panose="020B0604030504040204" pitchFamily="50" charset="-128"/>
            </a:endParaRPr>
          </a:p>
          <a:p>
            <a:pPr marL="180000" indent="-457200"/>
            <a:r>
              <a:rPr lang="ja-JP" altLang="en-US" sz="1400" dirty="0">
                <a:cs typeface="Meiryo UI" panose="020B0604030504040204" pitchFamily="50" charset="-128"/>
              </a:rPr>
              <a:t>　</a:t>
            </a:r>
            <a:r>
              <a:rPr lang="ja-JP" altLang="en-US" sz="1400" dirty="0" smtClean="0">
                <a:cs typeface="Meiryo UI" panose="020B0604030504040204" pitchFamily="50" charset="-128"/>
              </a:rPr>
              <a:t>　また、関西広域連合とも連携し、大阪・関西への国機関の移転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1400" dirty="0" smtClean="0">
                <a:cs typeface="Meiryo UI" panose="020B0604030504040204" pitchFamily="50" charset="-128"/>
              </a:rPr>
              <a:t>を求めます。</a:t>
            </a:r>
            <a:endParaRPr lang="en-US" altLang="ja-JP" sz="1400" dirty="0" smtClean="0">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prstClr val="black"/>
              </a:solidFill>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３</a:t>
            </a:r>
            <a:r>
              <a:rPr lang="ja-JP" altLang="en-US" dirty="0" smtClean="0">
                <a:solidFill>
                  <a:prstClr val="black"/>
                </a:solidFill>
                <a:cs typeface="Meiryo UI" panose="020B0604030504040204" pitchFamily="50" charset="-128"/>
              </a:rPr>
              <a:t>．基本目標・基本的方向</a:t>
            </a:r>
          </a:p>
        </p:txBody>
      </p:sp>
      <p:graphicFrame>
        <p:nvGraphicFramePr>
          <p:cNvPr id="2" name="表 1"/>
          <p:cNvGraphicFramePr>
            <a:graphicFrameLocks noGrp="1"/>
          </p:cNvGraphicFramePr>
          <p:nvPr>
            <p:extLst>
              <p:ext uri="{D42A27DB-BD31-4B8C-83A1-F6EECF244321}">
                <p14:modId xmlns:p14="http://schemas.microsoft.com/office/powerpoint/2010/main" val="3509885894"/>
              </p:ext>
            </p:extLst>
          </p:nvPr>
        </p:nvGraphicFramePr>
        <p:xfrm>
          <a:off x="387436" y="1692349"/>
          <a:ext cx="8433036" cy="4602480"/>
        </p:xfrm>
        <a:graphic>
          <a:graphicData uri="http://schemas.openxmlformats.org/drawingml/2006/table">
            <a:tbl>
              <a:tblPr firstRow="1" bandRow="1">
                <a:tableStyleId>{5940675A-B579-460E-94D1-54222C63F5DA}</a:tableStyleId>
              </a:tblPr>
              <a:tblGrid>
                <a:gridCol w="584164"/>
                <a:gridCol w="1512168"/>
                <a:gridCol w="6336704"/>
              </a:tblGrid>
              <a:tr h="209352">
                <a:tc>
                  <a:txBody>
                    <a:bodyPr/>
                    <a:lstStyle/>
                    <a:p>
                      <a:pPr algn="ctr"/>
                      <a:r>
                        <a:rPr kumimoji="1" lang="ja-JP" altLang="en-US" sz="1400" dirty="0" smtClean="0">
                          <a:solidFill>
                            <a:schemeClr val="bg1"/>
                          </a:solidFill>
                        </a:rPr>
                        <a:t>区分</a:t>
                      </a:r>
                      <a:endParaRPr kumimoji="1" lang="ja-JP" altLang="en-US" sz="1400" dirty="0">
                        <a:solidFill>
                          <a:schemeClr val="bg1"/>
                        </a:solidFill>
                      </a:endParaRPr>
                    </a:p>
                  </a:txBody>
                  <a:tcPr>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dirty="0" smtClean="0">
                          <a:solidFill>
                            <a:schemeClr val="bg1"/>
                          </a:solidFill>
                        </a:rPr>
                        <a:t>国機関等</a:t>
                      </a:r>
                      <a:endParaRPr kumimoji="1" lang="ja-JP" alt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dirty="0" smtClean="0">
                          <a:solidFill>
                            <a:schemeClr val="bg1"/>
                          </a:solidFill>
                        </a:rPr>
                        <a:t>内容・移転による効果　等</a:t>
                      </a:r>
                      <a:endParaRPr kumimoji="1" lang="ja-JP" alt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r>
              <a:tr h="370840">
                <a:tc rowSpan="2">
                  <a:txBody>
                    <a:bodyPr/>
                    <a:lstStyle/>
                    <a:p>
                      <a:r>
                        <a:rPr kumimoji="1" lang="ja-JP" altLang="en-US" sz="1400" dirty="0" smtClean="0">
                          <a:solidFill>
                            <a:schemeClr val="tx1"/>
                          </a:solidFill>
                        </a:rPr>
                        <a:t>中央省庁</a:t>
                      </a:r>
                      <a:endParaRPr kumimoji="1" lang="ja-JP" altLang="en-US" sz="1400" dirty="0">
                        <a:solidFill>
                          <a:schemeClr val="tx1"/>
                        </a:solidFill>
                      </a:endParaRPr>
                    </a:p>
                  </a:txBody>
                  <a:tcPr/>
                </a:tc>
                <a:tc>
                  <a:txBody>
                    <a:bodyPr/>
                    <a:lstStyle/>
                    <a:p>
                      <a:r>
                        <a:rPr kumimoji="1" lang="ja-JP" altLang="en-US" sz="1400" u="none" dirty="0" smtClean="0">
                          <a:solidFill>
                            <a:schemeClr val="tx1"/>
                          </a:solidFill>
                        </a:rPr>
                        <a:t>特許庁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特許庁の審査拠点を新たに大阪に</a:t>
                      </a:r>
                      <a:r>
                        <a:rPr kumimoji="1" lang="ja-JP" altLang="en-US" sz="1400" u="none" spc="-200" dirty="0" smtClean="0">
                          <a:solidFill>
                            <a:schemeClr val="tx1"/>
                          </a:solidFill>
                        </a:rPr>
                        <a:t>設置</a:t>
                      </a:r>
                      <a:endParaRPr kumimoji="1" lang="en-US" altLang="ja-JP" sz="1400" u="none" spc="-200" dirty="0" smtClean="0">
                        <a:solidFill>
                          <a:schemeClr val="tx1"/>
                        </a:solidFill>
                      </a:endParaRPr>
                    </a:p>
                    <a:p>
                      <a:r>
                        <a:rPr kumimoji="1" lang="ja-JP" altLang="en-US" sz="1400" u="none" spc="-100" dirty="0" smtClean="0">
                          <a:solidFill>
                            <a:schemeClr val="tx1"/>
                          </a:solidFill>
                        </a:rPr>
                        <a:t>　</a:t>
                      </a:r>
                      <a:r>
                        <a:rPr kumimoji="1" lang="ja-JP" altLang="en-US" sz="1400" u="none" dirty="0" smtClean="0">
                          <a:solidFill>
                            <a:schemeClr val="tx1"/>
                          </a:solidFill>
                        </a:rPr>
                        <a:t>➡　「世界最速・最高品質の知財システムと大規模災害発生時のバックアップ体制確</a:t>
                      </a:r>
                      <a:endParaRPr kumimoji="1" lang="en-US" altLang="ja-JP" sz="1400" u="none" dirty="0" smtClean="0">
                        <a:solidFill>
                          <a:schemeClr val="tx1"/>
                        </a:solidFill>
                      </a:endParaRPr>
                    </a:p>
                    <a:p>
                      <a:r>
                        <a:rPr kumimoji="1" lang="ja-JP" altLang="en-US" sz="1400" u="none" dirty="0" smtClean="0">
                          <a:solidFill>
                            <a:schemeClr val="tx1"/>
                          </a:solidFill>
                        </a:rPr>
                        <a:t>　　　立」に寄与</a:t>
                      </a:r>
                      <a:endParaRPr kumimoji="1" lang="en-US" altLang="ja-JP" sz="1400" u="none" dirty="0" smtClean="0">
                        <a:solidFill>
                          <a:schemeClr val="tx1"/>
                        </a:solidFill>
                      </a:endParaRPr>
                    </a:p>
                    <a:p>
                      <a:r>
                        <a:rPr kumimoji="1" lang="ja-JP" altLang="en-US" sz="1400" u="none" dirty="0" smtClean="0">
                          <a:solidFill>
                            <a:schemeClr val="tx1"/>
                          </a:solidFill>
                        </a:rPr>
                        <a:t>　　　大阪・関西のものづくり企業の技術革新と知財戦略への取組み促進</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中小企業庁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双眼型国土構造の形成（東京一極集中是正）</a:t>
                      </a:r>
                      <a:endParaRPr kumimoji="1" lang="en-US" altLang="ja-JP" sz="1400" u="none" dirty="0" smtClean="0">
                        <a:solidFill>
                          <a:schemeClr val="tx1"/>
                        </a:solidFill>
                      </a:endParaRPr>
                    </a:p>
                    <a:p>
                      <a:r>
                        <a:rPr kumimoji="1" lang="ja-JP" altLang="en-US" sz="1400" u="none" dirty="0" smtClean="0">
                          <a:solidFill>
                            <a:schemeClr val="tx1"/>
                          </a:solidFill>
                        </a:rPr>
                        <a:t>　➡　中小企業の現場実態に即した政策展開</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tcPr>
                </a:tc>
              </a:tr>
              <a:tr h="370840">
                <a:tc rowSpan="3">
                  <a:txBody>
                    <a:bodyPr/>
                    <a:lstStyle/>
                    <a:p>
                      <a:r>
                        <a:rPr kumimoji="1" lang="ja-JP" altLang="en-US" sz="1400" dirty="0" smtClean="0">
                          <a:solidFill>
                            <a:schemeClr val="tx1"/>
                          </a:solidFill>
                        </a:rPr>
                        <a:t>独立行政法人</a:t>
                      </a:r>
                      <a:endParaRPr kumimoji="1" lang="ja-JP" altLang="en-US" sz="1400" dirty="0">
                        <a:solidFill>
                          <a:schemeClr val="tx1"/>
                        </a:solidFill>
                      </a:endParaRPr>
                    </a:p>
                  </a:txBody>
                  <a:tcPr/>
                </a:tc>
                <a:tc>
                  <a:txBody>
                    <a:bodyPr/>
                    <a:lstStyle/>
                    <a:p>
                      <a:r>
                        <a:rPr kumimoji="1" lang="ja-JP" altLang="en-US" sz="1400" u="none" dirty="0" smtClean="0">
                          <a:solidFill>
                            <a:schemeClr val="tx1"/>
                          </a:solidFill>
                        </a:rPr>
                        <a:t>工業所有権・</a:t>
                      </a:r>
                      <a:r>
                        <a:rPr kumimoji="1" lang="en-US" altLang="ja-JP" sz="1400" u="none" dirty="0" smtClean="0">
                          <a:solidFill>
                            <a:schemeClr val="tx1"/>
                          </a:solidFill>
                        </a:rPr>
                        <a:t/>
                      </a:r>
                      <a:br>
                        <a:rPr kumimoji="1" lang="en-US" altLang="ja-JP" sz="1400" u="none" dirty="0" smtClean="0">
                          <a:solidFill>
                            <a:schemeClr val="tx1"/>
                          </a:solidFill>
                        </a:rPr>
                      </a:br>
                      <a:r>
                        <a:rPr kumimoji="1" lang="ja-JP" altLang="en-US" sz="1400" u="none" dirty="0" smtClean="0">
                          <a:solidFill>
                            <a:schemeClr val="tx1"/>
                          </a:solidFill>
                        </a:rPr>
                        <a:t>情報研修館</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工業所有権相談業務及び情報流通業務の実務を担う法人。</a:t>
                      </a:r>
                      <a:r>
                        <a:rPr kumimoji="1" lang="ja-JP" altLang="en-US" sz="1400" b="0" u="none" dirty="0" smtClean="0">
                          <a:solidFill>
                            <a:schemeClr val="tx1"/>
                          </a:solidFill>
                        </a:rPr>
                        <a:t>特許庁の審査拠点とセットでの支援拠点設置</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　ものづくり企業の知財戦略取組みの支援体制強化</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大阪・関西の大学・企業・研究所等の集積を活かし、特許庁の人材育成・研修に</a:t>
                      </a:r>
                      <a:endParaRPr kumimoji="1" lang="en-US" altLang="ja-JP" sz="14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寄与</a:t>
                      </a:r>
                      <a:endParaRPr kumimoji="1" lang="ja-JP" altLang="en-US" sz="1400" u="none" dirty="0">
                        <a:solidFill>
                          <a:schemeClr val="tx1"/>
                        </a:solidFill>
                      </a:endParaRPr>
                    </a:p>
                  </a:txBody>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国立健康・栄養研究所</a:t>
                      </a:r>
                      <a:endParaRPr kumimoji="1" lang="ja-JP" altLang="en-US" sz="1400" u="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a:t>
                      </a:r>
                      <a:r>
                        <a:rPr kumimoji="1" lang="ja-JP" altLang="en-US" sz="1400" dirty="0" smtClean="0">
                          <a:solidFill>
                            <a:schemeClr val="tx1"/>
                          </a:solidFill>
                        </a:rPr>
                        <a:t>大阪にある医薬基盤研究所と、国立研究開発法人医薬基盤・健康・栄養研究所として組織統合したことを踏まえ、健康・栄養研究所を大阪に設置</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a:t>
                      </a:r>
                      <a:r>
                        <a:rPr kumimoji="1" lang="ja-JP" altLang="en-US" sz="1400" dirty="0" smtClean="0">
                          <a:solidFill>
                            <a:schemeClr val="tx1"/>
                          </a:solidFill>
                        </a:rPr>
                        <a:t>➡　医薬基盤研究所と同じ大阪に立地することで統合によるシナジー効果を高め、健　　</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康と医療分野での支援環境の強化</a:t>
                      </a:r>
                    </a:p>
                  </a:txBody>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医薬品医療機器総合機構（</a:t>
                      </a:r>
                      <a:r>
                        <a:rPr kumimoji="1" lang="en-US" altLang="ja-JP" sz="1400" u="none" dirty="0" smtClean="0">
                          <a:solidFill>
                            <a:schemeClr val="tx1"/>
                          </a:solidFill>
                        </a:rPr>
                        <a:t>PMDA</a:t>
                      </a:r>
                      <a:r>
                        <a:rPr kumimoji="1" lang="ja-JP" altLang="en-US" sz="1400" u="none" dirty="0" smtClean="0">
                          <a:solidFill>
                            <a:schemeClr val="tx1"/>
                          </a:solidFill>
                        </a:rPr>
                        <a:t>）</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再生医療分野の審査</a:t>
                      </a:r>
                      <a:r>
                        <a:rPr kumimoji="1" lang="ja-JP" altLang="en-US" sz="1400" u="none" strike="noStrike" baseline="0" dirty="0" smtClean="0">
                          <a:solidFill>
                            <a:schemeClr val="tx1"/>
                          </a:solidFill>
                        </a:rPr>
                        <a:t>機能</a:t>
                      </a:r>
                      <a:r>
                        <a:rPr kumimoji="1" lang="ja-JP" altLang="en-US" sz="1400" u="none" dirty="0" smtClean="0">
                          <a:solidFill>
                            <a:schemeClr val="tx1"/>
                          </a:solidFill>
                        </a:rPr>
                        <a:t>の関西支部への委譲</a:t>
                      </a:r>
                      <a:endParaRPr kumimoji="1" lang="en-US" altLang="ja-JP" sz="1400" u="none" dirty="0" smtClean="0">
                        <a:solidFill>
                          <a:schemeClr val="tx1"/>
                        </a:solidFill>
                      </a:endParaRPr>
                    </a:p>
                    <a:p>
                      <a:r>
                        <a:rPr kumimoji="1" lang="ja-JP" altLang="en-US" sz="1400" u="none" dirty="0" smtClean="0">
                          <a:solidFill>
                            <a:schemeClr val="tx1"/>
                          </a:solidFill>
                        </a:rPr>
                        <a:t>　➡　大阪・関西が強みを有する</a:t>
                      </a:r>
                      <a:r>
                        <a:rPr kumimoji="1" lang="ja-JP" altLang="en-US" sz="1400" u="none" strike="noStrike" baseline="0" dirty="0" smtClean="0">
                          <a:solidFill>
                            <a:schemeClr val="tx1"/>
                          </a:solidFill>
                        </a:rPr>
                        <a:t>再生医療分野における研究開発の加速化や早期実</a:t>
                      </a:r>
                      <a:endParaRPr kumimoji="1" lang="en-US" altLang="ja-JP" sz="1400" u="none" strike="noStrike" baseline="0" dirty="0" smtClean="0">
                        <a:solidFill>
                          <a:schemeClr val="tx1"/>
                        </a:solidFill>
                      </a:endParaRPr>
                    </a:p>
                    <a:p>
                      <a:r>
                        <a:rPr kumimoji="1" lang="ja-JP" altLang="en-US" sz="1400" u="none" strike="noStrike" baseline="0" dirty="0" smtClean="0">
                          <a:solidFill>
                            <a:schemeClr val="tx1"/>
                          </a:solidFill>
                        </a:rPr>
                        <a:t>　　　用化</a:t>
                      </a:r>
                      <a:endParaRPr kumimoji="1" lang="ja-JP" altLang="en-US" sz="1400" u="none" strike="dblStrike" baseline="0" dirty="0">
                        <a:solidFill>
                          <a:schemeClr val="tx1"/>
                        </a:solidFill>
                      </a:endParaRPr>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Tree>
    <p:extLst>
      <p:ext uri="{BB962C8B-B14F-4D97-AF65-F5344CB8AC3E}">
        <p14:creationId xmlns:p14="http://schemas.microsoft.com/office/powerpoint/2010/main" val="3684919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5" name="正方形/長方形 4"/>
          <p:cNvSpPr/>
          <p:nvPr/>
        </p:nvSpPr>
        <p:spPr>
          <a:xfrm>
            <a:off x="107504" y="706413"/>
            <a:ext cx="8856984" cy="4401205"/>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）地方拠点強化税制</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方拠点強化税制は、地方創生の実現に向け、東京圏から地方への人の流れ等を促進する趣旨で創設されたものであるにもかかわらず、近畿圏中心部（大阪府では、大阪市の全域、守口市・東大阪市・堺市の一部）が「支援対象外地域」として、対象から除外さ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大阪府では、府域全体で企業の集積・立地競争力を確保する観点から、支援対象外地域の見直しについて、国に働きかけていきます。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（３）税財源自主権の確立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大都市圏特有の行政需要、今後の社会保障関係経費の増加などに対応し、安定した財政運営を行うため、大阪府では、引き続き、税財源自主権の確立を求めていきます。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（４）民間が自由に活動できる環境整備（規制緩和）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t>地域</a:t>
            </a:r>
            <a:r>
              <a:rPr lang="ja-JP" altLang="ja-JP" sz="1400" dirty="0"/>
              <a:t>経済の活性化を推進し、地方創生を図っていくためには、地域・民間の創意工夫や実情に応じた</a:t>
            </a:r>
            <a:r>
              <a:rPr lang="ja-JP" altLang="ja-JP" sz="1400" dirty="0" smtClean="0"/>
              <a:t>取組</a:t>
            </a:r>
            <a:r>
              <a:rPr lang="ja-JP" altLang="en-US" sz="1400" dirty="0" smtClean="0"/>
              <a:t>み</a:t>
            </a:r>
            <a:r>
              <a:rPr lang="ja-JP" altLang="ja-JP" sz="1400" dirty="0" smtClean="0"/>
              <a:t>の</a:t>
            </a:r>
            <a:r>
              <a:rPr lang="ja-JP" altLang="ja-JP" sz="1400" dirty="0"/>
              <a:t>障害となる規制を改革していく必要が</a:t>
            </a:r>
            <a:r>
              <a:rPr lang="ja-JP" altLang="ja-JP" sz="1400" dirty="0" smtClean="0"/>
              <a:t>あ</a:t>
            </a:r>
            <a:r>
              <a:rPr lang="ja-JP" altLang="en-US" sz="1400" dirty="0" smtClean="0"/>
              <a:t>ります</a:t>
            </a:r>
            <a:r>
              <a:rPr lang="ja-JP" altLang="ja-JP" sz="1400" dirty="0" smtClean="0"/>
              <a:t>。</a:t>
            </a:r>
            <a:endParaRPr lang="ja-JP" altLang="ja-JP" sz="1400" dirty="0"/>
          </a:p>
          <a:p>
            <a:pPr marL="180000" indent="-457200"/>
            <a:r>
              <a:rPr lang="ja-JP" altLang="en-US" sz="1400" dirty="0" smtClean="0"/>
              <a:t>　　</a:t>
            </a:r>
            <a:r>
              <a:rPr lang="ja-JP" altLang="ja-JP" sz="1400" dirty="0" smtClean="0"/>
              <a:t>この</a:t>
            </a:r>
            <a:r>
              <a:rPr lang="ja-JP" altLang="ja-JP" sz="1400" dirty="0"/>
              <a:t>ため、府内事業者の具体的なニーズに応じて、特区制度や国の規制改革会議などを通して</a:t>
            </a:r>
            <a:r>
              <a:rPr lang="ja-JP" altLang="ja-JP" sz="1400" dirty="0" smtClean="0"/>
              <a:t>、</a:t>
            </a:r>
            <a:r>
              <a:rPr lang="ja-JP" altLang="en-US" sz="1400" dirty="0" smtClean="0"/>
              <a:t>国に働きかけを行い、</a:t>
            </a:r>
            <a:r>
              <a:rPr lang="ja-JP" altLang="ja-JP" sz="1400" dirty="0" smtClean="0"/>
              <a:t>民間</a:t>
            </a:r>
            <a:r>
              <a:rPr lang="ja-JP" altLang="ja-JP" sz="1400" dirty="0"/>
              <a:t>が自由に活動できる</a:t>
            </a:r>
            <a:r>
              <a:rPr lang="ja-JP" altLang="ja-JP" sz="1400" dirty="0" smtClean="0"/>
              <a:t>環境を整備</a:t>
            </a:r>
            <a:r>
              <a:rPr lang="ja-JP" altLang="en-US" sz="1400" dirty="0" smtClean="0"/>
              <a:t>することによって</a:t>
            </a:r>
            <a:r>
              <a:rPr lang="ja-JP" altLang="ja-JP" sz="1400" dirty="0" smtClean="0"/>
              <a:t>、</a:t>
            </a:r>
            <a:r>
              <a:rPr lang="ja-JP" altLang="ja-JP" sz="1400" dirty="0"/>
              <a:t>大阪の成長と大阪産業の活性化</a:t>
            </a:r>
            <a:r>
              <a:rPr lang="ja-JP" altLang="ja-JP" sz="1400" dirty="0" smtClean="0"/>
              <a:t>を</a:t>
            </a:r>
            <a:r>
              <a:rPr lang="ja-JP" altLang="en-US" sz="1400" dirty="0" smtClean="0"/>
              <a:t>めざします</a:t>
            </a:r>
            <a:r>
              <a:rPr lang="ja-JP" altLang="ja-JP" sz="1400" dirty="0" smtClean="0"/>
              <a:t>。</a:t>
            </a:r>
            <a:endParaRPr lang="ja-JP" altLang="ja-JP" sz="1400" dirty="0"/>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3512020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Tree>
    <p:extLst>
      <p:ext uri="{BB962C8B-B14F-4D97-AF65-F5344CB8AC3E}">
        <p14:creationId xmlns:p14="http://schemas.microsoft.com/office/powerpoint/2010/main" val="1812644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
        <p:nvSpPr>
          <p:cNvPr id="4" name="テキスト ボックス 3"/>
          <p:cNvSpPr txBox="1"/>
          <p:nvPr/>
        </p:nvSpPr>
        <p:spPr>
          <a:xfrm>
            <a:off x="735772" y="1453331"/>
            <a:ext cx="8020792" cy="461665"/>
          </a:xfrm>
          <a:prstGeom prst="rect">
            <a:avLst/>
          </a:prstGeom>
          <a:noFill/>
        </p:spPr>
        <p:txBody>
          <a:bodyPr wrap="square" rtlCol="0">
            <a:spAutoFit/>
          </a:bodyPr>
          <a:lstStyle/>
          <a:p>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４．活力ある地域創出　～新しい「都市型ライフスタイル」の提唱</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8674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7989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提唱</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0703" y="818709"/>
            <a:ext cx="8460940" cy="954107"/>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圏域別にみると、近畿圏は中部圏とほぼ同数の就業者数です。製造業が突出している中部圏に比べ、さまざまな産業にバランスよく分布している点が特徴的です。一方で、首都圏と比べ情報通信業の従事者が少ない点が顕著です。</a:t>
            </a: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また、医薬品・医療機器の出荷額や、人口当たりの飲食店数などは他圏域よりも顕著に多く、これらが特徴的な産業といえます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43662" y="1922023"/>
            <a:ext cx="8424399" cy="2218857"/>
            <a:chOff x="-179991" y="1772816"/>
            <a:chExt cx="9295424" cy="2448272"/>
          </a:xfrm>
        </p:grpSpPr>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91" y="1772816"/>
              <a:ext cx="92954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123728" y="3483951"/>
              <a:ext cx="1200497" cy="5381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932572" y="2788923"/>
              <a:ext cx="185437" cy="5381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2123728" y="2732965"/>
              <a:ext cx="80884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3284012" y="2749780"/>
              <a:ext cx="999727"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4545191" y="2741372"/>
              <a:ext cx="54570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419608" y="2741372"/>
              <a:ext cx="54570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 name="Rectangle 34"/>
          <p:cNvSpPr>
            <a:spLocks noChangeArrowheads="1"/>
          </p:cNvSpPr>
          <p:nvPr/>
        </p:nvSpPr>
        <p:spPr bwMode="auto">
          <a:xfrm>
            <a:off x="4627599" y="4784527"/>
            <a:ext cx="4176712" cy="246221"/>
          </a:xfrm>
          <a:prstGeom prst="rect">
            <a:avLst/>
          </a:prstGeom>
          <a:noFill/>
          <a:ln>
            <a:noFill/>
          </a:ln>
          <a:extLst/>
        </p:spPr>
        <p:txBody>
          <a:bodyPr anchor="ctr">
            <a:spAutoFit/>
          </a:bodyPr>
          <a:lstStyle/>
          <a:p>
            <a:pPr algn="ctr" eaLnBrk="0" hangingPunct="0"/>
            <a:r>
              <a:rPr lang="ja-JP" altLang="en-US" sz="1000" dirty="0" smtClean="0">
                <a:latin typeface="ＭＳ Ｐゴシック" pitchFamily="50" charset="-128"/>
                <a:cs typeface="Times New Roman" pitchFamily="18" charset="0"/>
              </a:rPr>
              <a:t>大阪市</a:t>
            </a:r>
            <a:r>
              <a:rPr lang="ja-JP" altLang="en-US" sz="1000" dirty="0">
                <a:latin typeface="ＭＳ Ｐゴシック" pitchFamily="50" charset="-128"/>
                <a:cs typeface="Times New Roman" pitchFamily="18" charset="0"/>
              </a:rPr>
              <a:t>の人口千人あたりの飲食店数</a:t>
            </a:r>
          </a:p>
        </p:txBody>
      </p:sp>
      <p:sp>
        <p:nvSpPr>
          <p:cNvPr id="17" name="Rectangle 35"/>
          <p:cNvSpPr>
            <a:spLocks noChangeArrowheads="1"/>
          </p:cNvSpPr>
          <p:nvPr/>
        </p:nvSpPr>
        <p:spPr bwMode="auto">
          <a:xfrm>
            <a:off x="5393718" y="6554504"/>
            <a:ext cx="2830051" cy="1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nchor="ctr">
            <a:spAutoFit/>
          </a:bodyPr>
          <a:lstStyle>
            <a:lvl1pPr eaLnBrk="0" hangingPunct="0">
              <a:defRPr kumimoji="1" sz="1300" b="1">
                <a:solidFill>
                  <a:schemeClr val="tx1"/>
                </a:solidFill>
                <a:latin typeface="Times New Roman" pitchFamily="18" charset="0"/>
                <a:ea typeface="ＭＳ Ｐゴシック" pitchFamily="50" charset="-128"/>
              </a:defRPr>
            </a:lvl1pPr>
            <a:lvl2pPr marL="742950" indent="-285750" eaLnBrk="0" hangingPunct="0">
              <a:defRPr kumimoji="1" sz="1300" b="1">
                <a:solidFill>
                  <a:schemeClr val="tx1"/>
                </a:solidFill>
                <a:latin typeface="Times New Roman" pitchFamily="18" charset="0"/>
                <a:ea typeface="ＭＳ Ｐゴシック" pitchFamily="50" charset="-128"/>
              </a:defRPr>
            </a:lvl2pPr>
            <a:lvl3pPr marL="1143000" indent="-228600" eaLnBrk="0" hangingPunct="0">
              <a:defRPr kumimoji="1" sz="1300" b="1">
                <a:solidFill>
                  <a:schemeClr val="tx1"/>
                </a:solidFill>
                <a:latin typeface="Times New Roman" pitchFamily="18" charset="0"/>
                <a:ea typeface="ＭＳ Ｐゴシック" pitchFamily="50" charset="-128"/>
              </a:defRPr>
            </a:lvl3pPr>
            <a:lvl4pPr marL="1600200" indent="-228600" eaLnBrk="0" hangingPunct="0">
              <a:defRPr kumimoji="1" sz="1300" b="1">
                <a:solidFill>
                  <a:schemeClr val="tx1"/>
                </a:solidFill>
                <a:latin typeface="Times New Roman" pitchFamily="18" charset="0"/>
                <a:ea typeface="ＭＳ Ｐゴシック" pitchFamily="50" charset="-128"/>
              </a:defRPr>
            </a:lvl4pPr>
            <a:lvl5pPr marL="2057400" indent="-228600" eaLnBrk="0" hangingPunct="0">
              <a:defRPr kumimoji="1" sz="13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9pPr>
          </a:lstStyle>
          <a:p>
            <a:pPr algn="r">
              <a:lnSpc>
                <a:spcPct val="90000"/>
              </a:lnSpc>
            </a:pPr>
            <a:r>
              <a:rPr lang="ja-JP" altLang="en-US" sz="800" b="0" dirty="0" smtClean="0">
                <a:latin typeface="+mn-ea"/>
                <a:ea typeface="+mn-ea"/>
                <a:cs typeface="Times New Roman" pitchFamily="18" charset="0"/>
              </a:rPr>
              <a:t>出典</a:t>
            </a:r>
            <a:r>
              <a:rPr lang="ja-JP" altLang="en-US" sz="800" b="0" dirty="0">
                <a:latin typeface="+mn-ea"/>
                <a:ea typeface="+mn-ea"/>
                <a:cs typeface="Times New Roman" pitchFamily="18" charset="0"/>
              </a:rPr>
              <a:t>：</a:t>
            </a:r>
            <a:r>
              <a:rPr lang="ja-JP" altLang="en-US" sz="800" b="0" dirty="0" smtClean="0">
                <a:latin typeface="+mn-ea"/>
                <a:ea typeface="+mn-ea"/>
                <a:cs typeface="Times New Roman" pitchFamily="18" charset="0"/>
              </a:rPr>
              <a:t>いずれも平成</a:t>
            </a:r>
            <a:r>
              <a:rPr lang="en-US" altLang="ja-JP" sz="800" b="0" dirty="0">
                <a:latin typeface="+mn-ea"/>
                <a:ea typeface="+mn-ea"/>
                <a:cs typeface="Times New Roman" pitchFamily="18" charset="0"/>
              </a:rPr>
              <a:t>24</a:t>
            </a:r>
            <a:r>
              <a:rPr lang="ja-JP" altLang="en-US" sz="800" b="0" dirty="0">
                <a:latin typeface="+mn-ea"/>
                <a:ea typeface="+mn-ea"/>
                <a:cs typeface="Times New Roman" pitchFamily="18" charset="0"/>
              </a:rPr>
              <a:t>年経済センサスより</a:t>
            </a:r>
            <a:r>
              <a:rPr lang="ja-JP" altLang="en-US" sz="800" b="0" dirty="0" smtClean="0">
                <a:latin typeface="+mn-ea"/>
                <a:ea typeface="+mn-ea"/>
                <a:cs typeface="Times New Roman" pitchFamily="18" charset="0"/>
              </a:rPr>
              <a:t>作成</a:t>
            </a:r>
            <a:endParaRPr lang="ja-JP" altLang="en-US" sz="800" b="0" dirty="0">
              <a:latin typeface="+mn-ea"/>
              <a:ea typeface="+mn-ea"/>
              <a:cs typeface="Times New Roman" pitchFamily="18" charset="0"/>
            </a:endParaRPr>
          </a:p>
        </p:txBody>
      </p:sp>
      <p:pic>
        <p:nvPicPr>
          <p:cNvPr id="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04" y="4907637"/>
            <a:ext cx="4573384" cy="11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75"/>
          <p:cNvSpPr>
            <a:spLocks/>
          </p:cNvSpPr>
          <p:nvPr/>
        </p:nvSpPr>
        <p:spPr bwMode="auto">
          <a:xfrm>
            <a:off x="107505" y="4300995"/>
            <a:ext cx="3865998" cy="215900"/>
          </a:xfrm>
          <a:prstGeom prst="rect">
            <a:avLst/>
          </a:prstGeom>
          <a:noFill/>
          <a:ln>
            <a:noFill/>
          </a:ln>
          <a:extLst/>
        </p:spPr>
        <p:txBody>
          <a:bodyPr lIns="0" tIns="72000" rIns="0" bIns="36000" anchor="ctr"/>
          <a:lstStyle/>
          <a:p>
            <a:pPr marL="177800" algn="ctr" defTabSz="590550"/>
            <a:r>
              <a:rPr kumimoji="0" lang="zh-TW" altLang="en-US" sz="1000" dirty="0" smtClean="0">
                <a:sym typeface="ヒラギノ角ゴ Pro W6" charset="0"/>
              </a:rPr>
              <a:t>製造品</a:t>
            </a:r>
            <a:r>
              <a:rPr kumimoji="0" lang="zh-TW" altLang="en-US" sz="1000" dirty="0">
                <a:sym typeface="ヒラギノ角ゴ Pro W6" charset="0"/>
              </a:rPr>
              <a:t>出荷額（医薬品製造業</a:t>
            </a:r>
            <a:r>
              <a:rPr kumimoji="0" lang="en-US" altLang="zh-TW" sz="1000" dirty="0">
                <a:sym typeface="ヒラギノ角ゴ Pro W6" charset="0"/>
              </a:rPr>
              <a:t>/</a:t>
            </a:r>
            <a:r>
              <a:rPr kumimoji="0" lang="zh-TW" altLang="en-US" sz="1000" dirty="0">
                <a:sym typeface="ヒラギノ角ゴ Pro W6" charset="0"/>
              </a:rPr>
              <a:t>医療用機械器具、医療用品製造）</a:t>
            </a:r>
            <a:endParaRPr kumimoji="0" lang="ja-JP" altLang="en-US" sz="1000" dirty="0">
              <a:sym typeface="ヒラギノ角ゴ Pro W6" charset="0"/>
            </a:endParaRPr>
          </a:p>
        </p:txBody>
      </p:sp>
      <p:pic>
        <p:nvPicPr>
          <p:cNvPr id="2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57" y="4497460"/>
            <a:ext cx="3272293" cy="222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4"/>
          <p:cNvSpPr>
            <a:spLocks noChangeArrowheads="1"/>
          </p:cNvSpPr>
          <p:nvPr/>
        </p:nvSpPr>
        <p:spPr bwMode="auto">
          <a:xfrm>
            <a:off x="3097253" y="1704497"/>
            <a:ext cx="2231496" cy="246221"/>
          </a:xfrm>
          <a:prstGeom prst="rect">
            <a:avLst/>
          </a:prstGeom>
          <a:noFill/>
          <a:ln>
            <a:noFill/>
          </a:ln>
          <a:extLst/>
        </p:spPr>
        <p:txBody>
          <a:bodyPr wrap="square" anchor="ctr">
            <a:spAutoFit/>
          </a:bodyPr>
          <a:lstStyle/>
          <a:p>
            <a:pPr algn="ctr" eaLnBrk="0" hangingPunct="0"/>
            <a:r>
              <a:rPr lang="ja-JP" altLang="en-US" sz="1000" dirty="0" smtClean="0">
                <a:latin typeface="ＭＳ Ｐゴシック" pitchFamily="50" charset="-128"/>
                <a:cs typeface="Times New Roman" pitchFamily="18" charset="0"/>
              </a:rPr>
              <a:t>産業別の従業員数構成比</a:t>
            </a:r>
            <a:endParaRPr lang="ja-JP" altLang="en-US" sz="1000" dirty="0">
              <a:latin typeface="ＭＳ Ｐゴシック" pitchFamily="50" charset="-128"/>
              <a:cs typeface="Times New Roman" pitchFamily="18" charset="0"/>
            </a:endParaRPr>
          </a:p>
        </p:txBody>
      </p:sp>
      <p:sp>
        <p:nvSpPr>
          <p:cNvPr id="22" name="Rectangle 34"/>
          <p:cNvSpPr>
            <a:spLocks noChangeArrowheads="1"/>
          </p:cNvSpPr>
          <p:nvPr/>
        </p:nvSpPr>
        <p:spPr bwMode="auto">
          <a:xfrm>
            <a:off x="3114070" y="2636851"/>
            <a:ext cx="1459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ja-JP" altLang="en-US" sz="900" b="1" dirty="0" smtClean="0">
                <a:solidFill>
                  <a:schemeClr val="accent3"/>
                </a:solidFill>
                <a:latin typeface="ＭＳ Ｐゴシック" pitchFamily="50" charset="-128"/>
                <a:cs typeface="Times New Roman" pitchFamily="18" charset="0"/>
              </a:rPr>
              <a:t>少ない情報通信業</a:t>
            </a:r>
            <a:endParaRPr lang="ja-JP" altLang="en-US" sz="900" b="1" dirty="0">
              <a:solidFill>
                <a:schemeClr val="accent3"/>
              </a:solidFill>
              <a:latin typeface="ＭＳ Ｐゴシック" pitchFamily="50" charset="-128"/>
              <a:cs typeface="Times New Roman" pitchFamily="18" charset="0"/>
            </a:endParaRPr>
          </a:p>
        </p:txBody>
      </p:sp>
      <p:sp>
        <p:nvSpPr>
          <p:cNvPr id="23" name="Rectangle 34"/>
          <p:cNvSpPr>
            <a:spLocks noChangeArrowheads="1"/>
          </p:cNvSpPr>
          <p:nvPr/>
        </p:nvSpPr>
        <p:spPr bwMode="auto">
          <a:xfrm>
            <a:off x="3519516" y="3905378"/>
            <a:ext cx="16285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ja-JP" altLang="en-US" sz="900" b="1" dirty="0" smtClean="0">
                <a:solidFill>
                  <a:schemeClr val="accent3"/>
                </a:solidFill>
                <a:latin typeface="ＭＳ Ｐゴシック" pitchFamily="50" charset="-128"/>
                <a:cs typeface="Times New Roman" pitchFamily="18" charset="0"/>
              </a:rPr>
              <a:t>中部圏は製造業が突出</a:t>
            </a:r>
            <a:endParaRPr lang="ja-JP" altLang="en-US" sz="900" b="1" dirty="0">
              <a:solidFill>
                <a:schemeClr val="accent3"/>
              </a:solidFill>
              <a:latin typeface="ＭＳ Ｐゴシック" pitchFamily="50" charset="-128"/>
              <a:cs typeface="Times New Roman" pitchFamily="18" charset="0"/>
            </a:endParaRPr>
          </a:p>
        </p:txBody>
      </p:sp>
      <p:sp>
        <p:nvSpPr>
          <p:cNvPr id="24" name="Rectangle 34"/>
          <p:cNvSpPr>
            <a:spLocks noChangeArrowheads="1"/>
          </p:cNvSpPr>
          <p:nvPr/>
        </p:nvSpPr>
        <p:spPr bwMode="auto">
          <a:xfrm>
            <a:off x="3588524" y="3367133"/>
            <a:ext cx="1897841" cy="161583"/>
          </a:xfrm>
          <a:prstGeom prst="rect">
            <a:avLst/>
          </a:prstGeom>
          <a:solidFill>
            <a:schemeClr val="bg1">
              <a:alpha val="25000"/>
            </a:schemeClr>
          </a:solidFill>
          <a:ln>
            <a:noFill/>
          </a:ln>
          <a:extLst/>
        </p:spPr>
        <p:txBody>
          <a:bodyPr wrap="square" tIns="0" bIns="0" anchor="ctr">
            <a:spAutoFit/>
          </a:bodyPr>
          <a:lstStyle/>
          <a:p>
            <a:pPr eaLnBrk="0" hangingPunct="0"/>
            <a:r>
              <a:rPr lang="ja-JP" altLang="en-US" sz="1050" b="1" dirty="0" smtClean="0">
                <a:solidFill>
                  <a:srgbClr val="FF0000"/>
                </a:solidFill>
                <a:latin typeface="ＭＳ Ｐゴシック" pitchFamily="50" charset="-128"/>
                <a:cs typeface="Times New Roman" pitchFamily="18" charset="0"/>
              </a:rPr>
              <a:t>様々な産業にバランスよく分布</a:t>
            </a:r>
            <a:endParaRPr lang="ja-JP" altLang="en-US" sz="1050" b="1" dirty="0">
              <a:solidFill>
                <a:srgbClr val="FF0000"/>
              </a:solidFill>
              <a:latin typeface="ＭＳ Ｐゴシック" pitchFamily="50" charset="-128"/>
              <a:cs typeface="Times New Roman" pitchFamily="18" charset="0"/>
            </a:endParaRPr>
          </a:p>
        </p:txBody>
      </p:sp>
      <p:cxnSp>
        <p:nvCxnSpPr>
          <p:cNvPr id="25" name="直線コネクタ 24"/>
          <p:cNvCxnSpPr/>
          <p:nvPr/>
        </p:nvCxnSpPr>
        <p:spPr>
          <a:xfrm>
            <a:off x="755576" y="3187753"/>
            <a:ext cx="128492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spTree>
    <p:extLst>
      <p:ext uri="{BB962C8B-B14F-4D97-AF65-F5344CB8AC3E}">
        <p14:creationId xmlns:p14="http://schemas.microsoft.com/office/powerpoint/2010/main" val="1717937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大阪府において本社立地企業は、大企業を中心に毎年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件近い流出超過が続いています。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年間に転出した企業の売上高は合計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兆円超にのぼっており、雇用や税収面に少なからず影響を与えているものと思われます。府内総生産の全国シェアは長期的に低下傾向にあります。</a:t>
            </a: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7270" y="4097865"/>
            <a:ext cx="3695130" cy="20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3328" y="1700808"/>
            <a:ext cx="2912608" cy="231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07238" y="4148434"/>
            <a:ext cx="2835786" cy="231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4211960" y="6135840"/>
            <a:ext cx="4176464" cy="584775"/>
          </a:xfrm>
          <a:prstGeom prst="rect">
            <a:avLst/>
          </a:prstGeom>
          <a:noFill/>
        </p:spPr>
        <p:txBody>
          <a:bodyPr wrap="square" rtlCol="0">
            <a:spAutoFit/>
          </a:bodyPr>
          <a:lstStyle/>
          <a:p>
            <a:r>
              <a:rPr lang="ja-JP" altLang="en-US" sz="800" dirty="0" smtClean="0"/>
              <a:t>出典：大阪</a:t>
            </a:r>
            <a:r>
              <a:rPr lang="ja-JP" altLang="en-US" sz="800" dirty="0"/>
              <a:t>府民経済計算（平成</a:t>
            </a:r>
            <a:r>
              <a:rPr lang="en-US" altLang="ja-JP" sz="800" dirty="0"/>
              <a:t>22</a:t>
            </a:r>
            <a:r>
              <a:rPr lang="ja-JP" altLang="en-US" sz="800" dirty="0"/>
              <a:t>年度確報）総生産額・連鎖実績・生産側・年度値（</a:t>
            </a:r>
            <a:r>
              <a:rPr lang="en-US" altLang="ja-JP" sz="800" dirty="0"/>
              <a:t>17</a:t>
            </a:r>
            <a:r>
              <a:rPr lang="ja-JP" altLang="en-US" sz="800" dirty="0"/>
              <a:t>年基準</a:t>
            </a:r>
            <a:r>
              <a:rPr lang="en-US" altLang="ja-JP" sz="800" dirty="0"/>
              <a:t>93SNA</a:t>
            </a:r>
            <a:r>
              <a:rPr lang="ja-JP" altLang="en-US" sz="800" dirty="0"/>
              <a:t>）、ただし平成</a:t>
            </a:r>
            <a:r>
              <a:rPr lang="en-US" altLang="ja-JP" sz="800" dirty="0"/>
              <a:t>23</a:t>
            </a:r>
            <a:r>
              <a:rPr lang="ja-JP" altLang="en-US" sz="800" dirty="0"/>
              <a:t>年度以降の値は、アジア太平洋研究所推計を使用。</a:t>
            </a:r>
          </a:p>
          <a:p>
            <a:r>
              <a:rPr lang="ja-JP" altLang="en-US" sz="800" dirty="0"/>
              <a:t>国民経済計算（平成</a:t>
            </a:r>
            <a:r>
              <a:rPr lang="en-US" altLang="ja-JP" sz="800" dirty="0"/>
              <a:t>23</a:t>
            </a:r>
            <a:r>
              <a:rPr lang="ja-JP" altLang="en-US" sz="800" dirty="0"/>
              <a:t>年度確報）国民総生産額・実質（連鎖方式）・支出側・年度値（</a:t>
            </a:r>
            <a:r>
              <a:rPr lang="en-US" altLang="ja-JP" sz="800" dirty="0"/>
              <a:t>17</a:t>
            </a:r>
            <a:r>
              <a:rPr lang="ja-JP" altLang="en-US" sz="800" dirty="0"/>
              <a:t>年基準</a:t>
            </a:r>
            <a:r>
              <a:rPr lang="en-US" altLang="ja-JP" sz="800" dirty="0"/>
              <a:t>93SNA</a:t>
            </a:r>
            <a:r>
              <a:rPr lang="ja-JP" altLang="en-US" sz="800" dirty="0"/>
              <a:t>）、ただし平成</a:t>
            </a:r>
            <a:r>
              <a:rPr lang="en-US" altLang="ja-JP" sz="800" dirty="0"/>
              <a:t>24</a:t>
            </a:r>
            <a:r>
              <a:rPr lang="ja-JP" altLang="en-US" sz="800" dirty="0"/>
              <a:t>年度の値は、平成</a:t>
            </a:r>
            <a:r>
              <a:rPr lang="en-US" altLang="ja-JP" sz="800" dirty="0"/>
              <a:t>24</a:t>
            </a:r>
            <a:r>
              <a:rPr lang="ja-JP" altLang="en-US" sz="800" dirty="0"/>
              <a:t>年度四半期速報（年度）年次</a:t>
            </a:r>
            <a:r>
              <a:rPr lang="en-US" altLang="ja-JP" sz="800" dirty="0"/>
              <a:t>GDP</a:t>
            </a:r>
            <a:r>
              <a:rPr lang="ja-JP" altLang="en-US" sz="800" dirty="0"/>
              <a:t>実額</a:t>
            </a:r>
            <a:r>
              <a:rPr lang="ja-JP" altLang="en-US" sz="800" dirty="0" smtClean="0"/>
              <a:t>。</a:t>
            </a:r>
            <a:endParaRPr lang="ja-JP" altLang="en-US" sz="800" dirty="0"/>
          </a:p>
        </p:txBody>
      </p:sp>
      <p:sp>
        <p:nvSpPr>
          <p:cNvPr id="17" name="テキスト ボックス 16"/>
          <p:cNvSpPr txBox="1"/>
          <p:nvPr/>
        </p:nvSpPr>
        <p:spPr>
          <a:xfrm>
            <a:off x="971600" y="6480442"/>
            <a:ext cx="2912608" cy="215444"/>
          </a:xfrm>
          <a:prstGeom prst="rect">
            <a:avLst/>
          </a:prstGeom>
          <a:noFill/>
        </p:spPr>
        <p:txBody>
          <a:bodyPr wrap="none" rtlCol="0">
            <a:spAutoFit/>
          </a:bodyPr>
          <a:lstStyle/>
          <a:p>
            <a:r>
              <a:rPr lang="ja-JP" altLang="en-US" sz="800" dirty="0" smtClean="0"/>
              <a:t>出典：</a:t>
            </a:r>
            <a:r>
              <a:rPr lang="en-US" altLang="ja-JP" sz="800" dirty="0"/>
              <a:t>TDB</a:t>
            </a:r>
            <a:r>
              <a:rPr lang="ja-JP" altLang="en-US" sz="800" dirty="0"/>
              <a:t>「大阪府 本社「転入転出企業」の実態調査」</a:t>
            </a:r>
            <a:r>
              <a:rPr lang="en-US" altLang="ja-JP" sz="800" dirty="0"/>
              <a:t>2012</a:t>
            </a:r>
            <a:r>
              <a:rPr lang="ja-JP" altLang="en-US" sz="800" dirty="0" smtClean="0"/>
              <a:t>年</a:t>
            </a:r>
            <a:endParaRPr lang="ja-JP" altLang="en-US" sz="800" dirty="0"/>
          </a:p>
        </p:txBody>
      </p:sp>
      <p:sp>
        <p:nvSpPr>
          <p:cNvPr id="9" name="Rectangle 75"/>
          <p:cNvSpPr>
            <a:spLocks/>
          </p:cNvSpPr>
          <p:nvPr/>
        </p:nvSpPr>
        <p:spPr bwMode="auto">
          <a:xfrm>
            <a:off x="5583446" y="3954403"/>
            <a:ext cx="1482778"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府内</a:t>
            </a:r>
            <a:r>
              <a:rPr kumimoji="0" lang="ja-JP" altLang="en-US" sz="1000" dirty="0">
                <a:sym typeface="ヒラギノ角ゴ Pro W6" charset="0"/>
              </a:rPr>
              <a:t>総生産および全国シェア</a:t>
            </a: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7270" y="1712209"/>
            <a:ext cx="3695130" cy="20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4447410" y="3795197"/>
            <a:ext cx="1565799" cy="216193"/>
          </a:xfrm>
          <a:prstGeom prst="rect">
            <a:avLst/>
          </a:prstGeom>
          <a:noFill/>
        </p:spPr>
        <p:txBody>
          <a:bodyPr wrap="square" rtlCol="0">
            <a:spAutoFit/>
          </a:bodyPr>
          <a:lstStyle/>
          <a:p>
            <a:r>
              <a:rPr lang="ja-JP" altLang="en-US" sz="800" dirty="0"/>
              <a:t>出典：国税庁統計年報</a:t>
            </a:r>
            <a:r>
              <a:rPr lang="ja-JP" altLang="en-US" sz="800" dirty="0" smtClean="0"/>
              <a:t>より</a:t>
            </a:r>
            <a:r>
              <a:rPr lang="ja-JP" altLang="en-US" sz="800" dirty="0"/>
              <a:t>作成</a:t>
            </a:r>
          </a:p>
        </p:txBody>
      </p:sp>
      <p:sp>
        <p:nvSpPr>
          <p:cNvPr id="15" name="正方形/長方形 14"/>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spTree>
    <p:extLst>
      <p:ext uri="{BB962C8B-B14F-4D97-AF65-F5344CB8AC3E}">
        <p14:creationId xmlns:p14="http://schemas.microsoft.com/office/powerpoint/2010/main" val="2387087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815882"/>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その一方で大阪では、新産業のさらなる強化や、新しいイノベーションの芽生えも見られます。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大阪・関西が強みを有するライフサイエンス分野、環境・新エネルギー分野においては、世界有数の拠点を目指して「関西イノベーション国際戦略総合特区」が推進されています。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のグローバルイノベーション創出支援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事業や大阪イノベーションハブの設立以降、そこ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を拠点に多くの人材が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交流しており、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「ハック大阪ファンド」や「梅田スタートアップファンド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」といった大阪を拠点とした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（ベンチャーキャピタル）が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立ち上がるなど、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のスタートアップを取り巻く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この数年で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かなり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変化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さらに、大阪の「主体性ある市民」の力を活かして、草の根的に社会課題を解決するための取組みも立ち上がっています。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04" y="2683833"/>
            <a:ext cx="3024336" cy="21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58"/>
          <a:stretch/>
        </p:blipFill>
        <p:spPr bwMode="auto">
          <a:xfrm>
            <a:off x="4460275" y="2654693"/>
            <a:ext cx="4288189" cy="244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 14"/>
          <p:cNvGraphicFramePr>
            <a:graphicFrameLocks noGrp="1"/>
          </p:cNvGraphicFramePr>
          <p:nvPr>
            <p:extLst>
              <p:ext uri="{D42A27DB-BD31-4B8C-83A1-F6EECF244321}">
                <p14:modId xmlns:p14="http://schemas.microsoft.com/office/powerpoint/2010/main" val="3141873725"/>
              </p:ext>
            </p:extLst>
          </p:nvPr>
        </p:nvGraphicFramePr>
        <p:xfrm>
          <a:off x="395536" y="5250944"/>
          <a:ext cx="3672409" cy="1487760"/>
        </p:xfrm>
        <a:graphic>
          <a:graphicData uri="http://schemas.openxmlformats.org/drawingml/2006/table">
            <a:tbl>
              <a:tblPr>
                <a:tableStyleId>{5C22544A-7EE6-4342-B048-85BDC9FD1C3A}</a:tableStyleId>
              </a:tblPr>
              <a:tblGrid>
                <a:gridCol w="529155"/>
                <a:gridCol w="2207150"/>
                <a:gridCol w="936104"/>
              </a:tblGrid>
              <a:tr h="99425">
                <a:tc>
                  <a:txBody>
                    <a:bodyPr/>
                    <a:lstStyle/>
                    <a:p>
                      <a:pPr algn="l" fontAlgn="ctr"/>
                      <a:endParaRPr lang="ja-JP" altLang="en-US" sz="8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ctr" fontAlgn="ctr"/>
                      <a:r>
                        <a:rPr lang="ja-JP" altLang="en-US" sz="600" b="1" u="none" strike="noStrike" dirty="0" smtClean="0">
                          <a:solidFill>
                            <a:schemeClr val="bg1"/>
                          </a:solidFill>
                          <a:effectLst/>
                        </a:rPr>
                        <a:t>ハック大阪ファンド</a:t>
                      </a:r>
                      <a:endParaRPr lang="en-US" altLang="ja-JP" sz="600" b="1" u="none" strike="noStrike" dirty="0" smtClean="0">
                        <a:solidFill>
                          <a:schemeClr val="bg1"/>
                        </a:solidFill>
                        <a:effectLst/>
                      </a:endParaRPr>
                    </a:p>
                  </a:txBody>
                  <a:tcPr marL="36000" marR="36000" marT="36000" marB="36000" anchor="ctr">
                    <a:solidFill>
                      <a:srgbClr val="92D050"/>
                    </a:solidFill>
                  </a:tcPr>
                </a:tc>
                <a:tc>
                  <a:txBody>
                    <a:bodyPr/>
                    <a:lstStyle/>
                    <a:p>
                      <a:pPr algn="ctr" fontAlgn="ctr"/>
                      <a:r>
                        <a:rPr lang="ja-JP" altLang="en-US" sz="600" b="1" u="none" strike="noStrike" dirty="0" smtClean="0">
                          <a:solidFill>
                            <a:schemeClr val="bg1"/>
                          </a:solidFill>
                          <a:effectLst/>
                        </a:rPr>
                        <a:t>梅田スタートアップファンド</a:t>
                      </a:r>
                      <a:endParaRPr lang="en-US" altLang="ja-JP" sz="600" b="1" u="none" strike="noStrike" dirty="0" smtClean="0">
                        <a:solidFill>
                          <a:schemeClr val="bg1"/>
                        </a:solidFill>
                        <a:effectLst/>
                      </a:endParaRPr>
                    </a:p>
                  </a:txBody>
                  <a:tcPr marL="36000" marR="36000" marT="36000" marB="36000" anchor="ctr">
                    <a:solidFill>
                      <a:srgbClr val="92D050"/>
                    </a:solidFill>
                  </a:tcPr>
                </a:tc>
              </a:tr>
              <a:tr h="99425">
                <a:tc>
                  <a:txBody>
                    <a:bodyPr/>
                    <a:lstStyle/>
                    <a:p>
                      <a:pPr algn="l" fontAlgn="ctr"/>
                      <a:r>
                        <a:rPr lang="ja-JP" altLang="en-US" sz="600" b="1" i="0" u="none" strike="noStrike" dirty="0" smtClean="0">
                          <a:solidFill>
                            <a:schemeClr val="bg1"/>
                          </a:solidFill>
                          <a:effectLst/>
                          <a:latin typeface="ＭＳ Ｐゴシック"/>
                        </a:rPr>
                        <a:t>名称</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ja-JP" altLang="en-US" sz="600" b="0" u="none" strike="noStrike" dirty="0" smtClean="0">
                          <a:effectLst/>
                        </a:rPr>
                        <a:t>ハックベンチャーズ株式会社（運営会社）</a:t>
                      </a:r>
                    </a:p>
                    <a:p>
                      <a:pPr algn="l" fontAlgn="ctr"/>
                      <a:r>
                        <a:rPr lang="ja-JP" altLang="en-US" sz="600" b="0" u="none" strike="noStrike" dirty="0" smtClean="0">
                          <a:effectLst/>
                        </a:rPr>
                        <a:t>ハック大阪投資事業有限責任組合（投資組合）</a:t>
                      </a:r>
                      <a:endParaRPr lang="en-US" altLang="ja-JP" sz="600" b="0" u="none" strike="noStrike" dirty="0" smtClean="0">
                        <a:effectLst/>
                      </a:endParaRPr>
                    </a:p>
                  </a:txBody>
                  <a:tcPr marL="36000" marR="36000" marT="36000" marB="36000" anchor="ctr"/>
                </a:tc>
                <a:tc>
                  <a:txBody>
                    <a:bodyPr/>
                    <a:lstStyle/>
                    <a:p>
                      <a:pPr algn="l" fontAlgn="ctr"/>
                      <a:r>
                        <a:rPr lang="ja-JP" altLang="en-US" sz="600" b="0" u="none" strike="noStrike" dirty="0" smtClean="0">
                          <a:effectLst/>
                        </a:rPr>
                        <a:t>梅田スタートアップファンド１号投資事業有限責任組合</a:t>
                      </a:r>
                      <a:endParaRPr lang="en-US" altLang="ja-JP" sz="600" b="0" u="none" strike="noStrike" dirty="0" smtClean="0">
                        <a:effectLst/>
                      </a:endParaRPr>
                    </a:p>
                  </a:txBody>
                  <a:tcPr marL="36000" marR="36000" marT="36000" marB="36000" anchor="ctr"/>
                </a:tc>
              </a:tr>
              <a:tr h="162579">
                <a:tc>
                  <a:txBody>
                    <a:bodyPr/>
                    <a:lstStyle/>
                    <a:p>
                      <a:pPr algn="l" fontAlgn="ctr"/>
                      <a:r>
                        <a:rPr lang="ja-JP" altLang="en-US" sz="600" b="1" i="0" u="none" strike="noStrike" dirty="0" smtClean="0">
                          <a:solidFill>
                            <a:schemeClr val="bg1"/>
                          </a:solidFill>
                          <a:effectLst/>
                          <a:latin typeface="ＭＳ Ｐゴシック"/>
                        </a:rPr>
                        <a:t>規模</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en-US" altLang="ja-JP" sz="600" u="none" strike="noStrike" dirty="0" smtClean="0">
                          <a:effectLst/>
                        </a:rPr>
                        <a:t>48</a:t>
                      </a:r>
                      <a:r>
                        <a:rPr lang="ja-JP" altLang="en-US" sz="600" u="none" strike="noStrike" dirty="0" smtClean="0">
                          <a:effectLst/>
                        </a:rPr>
                        <a:t>億円（一次募集）</a:t>
                      </a:r>
                      <a:endParaRPr lang="en-US" altLang="ja-JP" sz="600" u="none" strike="noStrike" dirty="0" smtClean="0">
                        <a:effectLst/>
                      </a:endParaRPr>
                    </a:p>
                    <a:p>
                      <a:pPr algn="l" fontAlgn="ctr"/>
                      <a:r>
                        <a:rPr lang="en-US" altLang="ja-JP" sz="600" u="none" strike="noStrike" dirty="0" smtClean="0">
                          <a:effectLst/>
                        </a:rPr>
                        <a:t>※</a:t>
                      </a:r>
                      <a:r>
                        <a:rPr lang="ja-JP" altLang="en-US" sz="600" u="none" strike="noStrike" dirty="0" smtClean="0">
                          <a:effectLst/>
                        </a:rPr>
                        <a:t>ファンド総額は</a:t>
                      </a:r>
                      <a:r>
                        <a:rPr lang="en-US" altLang="ja-JP" sz="600" u="none" strike="noStrike" dirty="0" smtClean="0">
                          <a:effectLst/>
                        </a:rPr>
                        <a:t>100</a:t>
                      </a:r>
                      <a:r>
                        <a:rPr lang="ja-JP" altLang="en-US" sz="600" u="none" strike="noStrike" dirty="0" smtClean="0">
                          <a:effectLst/>
                        </a:rPr>
                        <a:t>億円を目標とする</a:t>
                      </a:r>
                      <a:endParaRPr lang="en-US" altLang="ja-JP" sz="600" u="none" strike="noStrike" dirty="0" smtClean="0">
                        <a:effectLst/>
                      </a:endParaRPr>
                    </a:p>
                  </a:txBody>
                  <a:tcPr marL="36000" marR="36000" marT="36000" marB="36000" anchor="ctr"/>
                </a:tc>
                <a:tc>
                  <a:txBody>
                    <a:bodyPr/>
                    <a:lstStyle/>
                    <a:p>
                      <a:pPr algn="l" fontAlgn="ctr"/>
                      <a:r>
                        <a:rPr lang="en-US" altLang="ja-JP" sz="600" u="none" strike="noStrike" dirty="0" smtClean="0">
                          <a:effectLst/>
                        </a:rPr>
                        <a:t>2.01</a:t>
                      </a:r>
                      <a:r>
                        <a:rPr lang="ja-JP" altLang="en-US" sz="600" u="none" strike="noStrike" dirty="0" smtClean="0">
                          <a:effectLst/>
                        </a:rPr>
                        <a:t>億円</a:t>
                      </a:r>
                      <a:endParaRPr lang="en-US" altLang="ja-JP" sz="600" u="none" strike="noStrike" dirty="0" smtClean="0">
                        <a:effectLst/>
                      </a:endParaRPr>
                    </a:p>
                  </a:txBody>
                  <a:tcPr marL="36000" marR="36000" marT="36000" marB="36000" anchor="ctr"/>
                </a:tc>
              </a:tr>
              <a:tr h="162579">
                <a:tc>
                  <a:txBody>
                    <a:bodyPr/>
                    <a:lstStyle/>
                    <a:p>
                      <a:pPr algn="l" fontAlgn="ctr"/>
                      <a:r>
                        <a:rPr lang="ja-JP" altLang="en-US" sz="600" b="1" u="none" strike="noStrike" dirty="0" smtClean="0">
                          <a:solidFill>
                            <a:schemeClr val="bg1"/>
                          </a:solidFill>
                          <a:effectLst/>
                        </a:rPr>
                        <a:t>有限責任組合員（</a:t>
                      </a:r>
                      <a:r>
                        <a:rPr lang="en-US" altLang="ja-JP" sz="600" b="1" u="none" strike="noStrike" dirty="0" smtClean="0">
                          <a:solidFill>
                            <a:schemeClr val="bg1"/>
                          </a:solidFill>
                          <a:effectLst/>
                        </a:rPr>
                        <a:t>LP</a:t>
                      </a:r>
                      <a:r>
                        <a:rPr lang="ja-JP" altLang="en-US" sz="600" b="1" u="none" strike="noStrike" dirty="0" smtClean="0">
                          <a:solidFill>
                            <a:schemeClr val="bg1"/>
                          </a:solidFill>
                          <a:effectLst/>
                        </a:rPr>
                        <a:t>）</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ja-JP" altLang="en-US" sz="600" u="none" strike="noStrike" dirty="0" smtClean="0">
                          <a:effectLst/>
                        </a:rPr>
                        <a:t>大阪市、中小企業基盤整備機構、みずほ銀行、三井住友銀行、三菱東京</a:t>
                      </a:r>
                      <a:r>
                        <a:rPr lang="en-US" altLang="ja-JP" sz="600" u="none" strike="noStrike" dirty="0" smtClean="0">
                          <a:effectLst/>
                        </a:rPr>
                        <a:t>UFJ</a:t>
                      </a:r>
                      <a:r>
                        <a:rPr lang="ja-JP" altLang="en-US" sz="600" u="none" strike="noStrike" dirty="0" smtClean="0">
                          <a:effectLst/>
                        </a:rPr>
                        <a:t>銀行、積水ハウス、阪急電鉄、日立造船、</a:t>
                      </a:r>
                      <a:r>
                        <a:rPr lang="en-US" altLang="ja-JP" sz="600" u="none" strike="noStrike" dirty="0" smtClean="0">
                          <a:effectLst/>
                        </a:rPr>
                        <a:t>Mistletoe</a:t>
                      </a:r>
                    </a:p>
                  </a:txBody>
                  <a:tcPr marL="36000" marR="36000" marT="36000" marB="36000" anchor="ctr"/>
                </a:tc>
                <a:tc>
                  <a:txBody>
                    <a:bodyPr/>
                    <a:lstStyle/>
                    <a:p>
                      <a:pPr algn="l" fontAlgn="ctr"/>
                      <a:r>
                        <a:rPr lang="ja-JP" altLang="en-US" sz="600" u="none" strike="noStrike" dirty="0" smtClean="0">
                          <a:effectLst/>
                        </a:rPr>
                        <a:t>阪急電鉄</a:t>
                      </a:r>
                    </a:p>
                    <a:p>
                      <a:pPr algn="l" fontAlgn="ctr"/>
                      <a:r>
                        <a:rPr lang="ja-JP" altLang="en-US" sz="600" u="none" strike="noStrike" dirty="0" smtClean="0">
                          <a:effectLst/>
                        </a:rPr>
                        <a:t>サンブリッジコーポレーション</a:t>
                      </a:r>
                      <a:endParaRPr lang="en-US" altLang="ja-JP" sz="600" u="none" strike="noStrike" dirty="0" smtClean="0">
                        <a:effectLst/>
                      </a:endParaRPr>
                    </a:p>
                  </a:txBody>
                  <a:tcPr marL="36000" marR="36000" marT="36000" marB="36000" anchor="ctr"/>
                </a:tc>
              </a:tr>
              <a:tr h="0">
                <a:tc>
                  <a:txBody>
                    <a:bodyPr/>
                    <a:lstStyle/>
                    <a:p>
                      <a:pPr algn="l" fontAlgn="ctr"/>
                      <a:r>
                        <a:rPr lang="ja-JP" altLang="en-US" sz="600" b="1" i="0" u="none" strike="noStrike" dirty="0" smtClean="0">
                          <a:solidFill>
                            <a:schemeClr val="bg1"/>
                          </a:solidFill>
                          <a:effectLst/>
                          <a:latin typeface="ＭＳ Ｐゴシック"/>
                        </a:rPr>
                        <a:t>投資目的・戦略</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シリコンバレーなどの世界最先端地域での投資</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関西を中心に日本国内投資（地域限定の制限なし）</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国内外でグローバルに得られる示唆・情報を元に新産業ビジョンを創造し、グローバルスケール企業創造の礎とする</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アーリーステージから多様なステージに対応し、ハンズオン投資</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Wingdings" panose="05000000000000000000" pitchFamily="2" charset="2"/>
                        <a:buNone/>
                      </a:pPr>
                      <a:r>
                        <a:rPr lang="ja-JP" altLang="en-US" sz="600" b="0" i="0" u="none" strike="noStrike" dirty="0" smtClean="0">
                          <a:solidFill>
                            <a:srgbClr val="000000"/>
                          </a:solidFill>
                          <a:effectLst/>
                          <a:latin typeface="ＭＳ Ｐゴシック"/>
                        </a:rPr>
                        <a:t>関西圏における次世代産業創出を支える起業環境整備の促進と、梅田エリアを舞台とした企業活動を支援するビジネスコミュニティの形成</a:t>
                      </a:r>
                      <a:endParaRPr lang="en-US" altLang="ja-JP" sz="600" b="0" i="0" u="none" strike="noStrike" dirty="0">
                        <a:solidFill>
                          <a:srgbClr val="000000"/>
                        </a:solidFill>
                        <a:effectLst/>
                        <a:latin typeface="ＭＳ Ｐゴシック"/>
                      </a:endParaRPr>
                    </a:p>
                  </a:txBody>
                  <a:tcPr marL="36000" marR="36000" marT="36000" marB="36000" anchor="ctr"/>
                </a:tc>
              </a:tr>
            </a:tbl>
          </a:graphicData>
        </a:graphic>
      </p:graphicFrame>
      <p:sp>
        <p:nvSpPr>
          <p:cNvPr id="16" name="Rectangle 75"/>
          <p:cNvSpPr>
            <a:spLocks/>
          </p:cNvSpPr>
          <p:nvPr/>
        </p:nvSpPr>
        <p:spPr bwMode="auto">
          <a:xfrm>
            <a:off x="5422112" y="2420888"/>
            <a:ext cx="2418932"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グローバルイノベーション創出支援事業の全体像</a:t>
            </a:r>
            <a:endParaRPr kumimoji="0" lang="ja-JP" altLang="en-US" sz="1000" dirty="0">
              <a:sym typeface="ヒラギノ角ゴ Pro W6" charset="0"/>
            </a:endParaRPr>
          </a:p>
        </p:txBody>
      </p:sp>
      <p:sp>
        <p:nvSpPr>
          <p:cNvPr id="17" name="Rectangle 75"/>
          <p:cNvSpPr>
            <a:spLocks/>
          </p:cNvSpPr>
          <p:nvPr/>
        </p:nvSpPr>
        <p:spPr bwMode="auto">
          <a:xfrm>
            <a:off x="1308861" y="2420888"/>
            <a:ext cx="1933222"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関西イノベーション国際戦略総合特区</a:t>
            </a:r>
            <a:endParaRPr kumimoji="0" lang="ja-JP" altLang="en-US" sz="1000" dirty="0">
              <a:sym typeface="ヒラギノ角ゴ Pro W6"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767757806"/>
              </p:ext>
            </p:extLst>
          </p:nvPr>
        </p:nvGraphicFramePr>
        <p:xfrm>
          <a:off x="4915365" y="5445224"/>
          <a:ext cx="3401051" cy="1190970"/>
        </p:xfrm>
        <a:graphic>
          <a:graphicData uri="http://schemas.openxmlformats.org/drawingml/2006/table">
            <a:tbl>
              <a:tblPr>
                <a:tableStyleId>{5C22544A-7EE6-4342-B048-85BDC9FD1C3A}</a:tableStyleId>
              </a:tblPr>
              <a:tblGrid>
                <a:gridCol w="736755"/>
                <a:gridCol w="432048"/>
                <a:gridCol w="2232248"/>
              </a:tblGrid>
              <a:tr h="171450">
                <a:tc>
                  <a:txBody>
                    <a:bodyPr/>
                    <a:lstStyle/>
                    <a:p>
                      <a:pPr algn="ctr" fontAlgn="ctr"/>
                      <a:r>
                        <a:rPr lang="ja-JP" altLang="en-US" sz="600" b="1" i="0" u="none" strike="noStrike" dirty="0" smtClean="0">
                          <a:solidFill>
                            <a:schemeClr val="bg1"/>
                          </a:solidFill>
                          <a:effectLst/>
                          <a:latin typeface="ＭＳ Ｐゴシック"/>
                        </a:rPr>
                        <a:t>事例</a:t>
                      </a:r>
                      <a:endParaRPr lang="ja-JP" altLang="en-US" sz="600" b="1"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algn="ctr" fontAlgn="ctr"/>
                      <a:r>
                        <a:rPr lang="ja-JP" altLang="en-US" sz="600" b="1" u="none" strike="noStrike" dirty="0" smtClean="0">
                          <a:solidFill>
                            <a:schemeClr val="bg1"/>
                          </a:solidFill>
                          <a:effectLst/>
                        </a:rPr>
                        <a:t>活動主体</a:t>
                      </a:r>
                      <a:endParaRPr lang="en-US" altLang="ja-JP" sz="600" b="1" u="none" strike="noStrike" dirty="0" smtClean="0">
                        <a:solidFill>
                          <a:schemeClr val="bg1"/>
                        </a:solidFill>
                        <a:effectLst/>
                      </a:endParaRPr>
                    </a:p>
                  </a:txBody>
                  <a:tcPr marL="36000" marR="36000" marT="36000" marB="36000" anchor="ctr">
                    <a:solidFill>
                      <a:schemeClr val="accent1"/>
                    </a:solidFill>
                  </a:tcPr>
                </a:tc>
                <a:tc>
                  <a:txBody>
                    <a:bodyPr/>
                    <a:lstStyle/>
                    <a:p>
                      <a:pPr algn="ctr" fontAlgn="ctr"/>
                      <a:r>
                        <a:rPr lang="ja-JP" altLang="en-US" sz="600" b="1" i="0" u="none" strike="noStrike" dirty="0" smtClean="0">
                          <a:solidFill>
                            <a:schemeClr val="bg1"/>
                          </a:solidFill>
                          <a:effectLst/>
                          <a:latin typeface="ＭＳ Ｐゴシック"/>
                        </a:rPr>
                        <a:t>概要</a:t>
                      </a:r>
                      <a:endParaRPr lang="ja-JP" altLang="en-US" sz="600" b="1" i="0" u="none" strike="noStrike" dirty="0">
                        <a:solidFill>
                          <a:schemeClr val="bg1"/>
                        </a:solidFill>
                        <a:effectLst/>
                        <a:latin typeface="ＭＳ Ｐゴシック"/>
                      </a:endParaRPr>
                    </a:p>
                  </a:txBody>
                  <a:tcPr marL="36000" marR="36000" marT="36000" marB="36000" anchor="ctr">
                    <a:solidFill>
                      <a:schemeClr val="accent1"/>
                    </a:solidFill>
                  </a:tcPr>
                </a:tc>
              </a:tr>
              <a:tr h="171450">
                <a:tc>
                  <a:txBody>
                    <a:bodyPr/>
                    <a:lstStyle/>
                    <a:p>
                      <a:pPr algn="l" fontAlgn="ctr"/>
                      <a:r>
                        <a:rPr lang="ja-JP" altLang="en-US" sz="600" b="0" i="0" u="none" strike="noStrike" dirty="0" smtClean="0">
                          <a:solidFill>
                            <a:srgbClr val="000000"/>
                          </a:solidFill>
                          <a:effectLst/>
                          <a:latin typeface="ＭＳ Ｐゴシック"/>
                        </a:rPr>
                        <a:t>昭和町・西田辺の長屋を活かしたまちづくり</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丸順不動産</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空襲で焼け残った町並みを活かした、まちの活性化。「上質な下町」のコンセプトに合わせて、長屋をリノベーションして入居者を斡旋。</a:t>
                      </a:r>
                      <a:endParaRPr lang="en-US" altLang="ja-JP" sz="600" b="0" i="0" u="none" strike="noStrike" dirty="0" smtClean="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子連れで楽しむ習い事ママサークル</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マミークリスタル</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子どもでなく、お母さんが主役で、気軽に楽しく参加できる習い事サークルを設置。フリーペーパーの発行やイベントの開催も行う。</a:t>
                      </a:r>
                      <a:endParaRPr lang="en-US" altLang="ja-JP" sz="600" b="0" i="0" u="none" strike="noStrike" dirty="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南河内地域での里山保全活動</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里山倶楽部</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自治体から里山保全に関する業務を受託。有償ボランティアやアルバイトを活用して継続的な体制を確立。</a:t>
                      </a:r>
                      <a:endParaRPr lang="en-US" altLang="ja-JP" sz="600" b="0" i="0" u="none" strike="noStrike" dirty="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大阪を変える</a:t>
                      </a:r>
                      <a:r>
                        <a:rPr lang="en-US" altLang="ja-JP" sz="600" b="0" i="0" u="none" strike="noStrike" dirty="0" smtClean="0">
                          <a:solidFill>
                            <a:srgbClr val="000000"/>
                          </a:solidFill>
                          <a:effectLst/>
                          <a:latin typeface="ＭＳ Ｐゴシック"/>
                        </a:rPr>
                        <a:t>100</a:t>
                      </a:r>
                      <a:r>
                        <a:rPr lang="ja-JP" altLang="en-US" sz="600" b="0" i="0" u="none" strike="noStrike" dirty="0" smtClean="0">
                          <a:solidFill>
                            <a:srgbClr val="000000"/>
                          </a:solidFill>
                          <a:effectLst/>
                          <a:latin typeface="ＭＳ Ｐゴシック"/>
                        </a:rPr>
                        <a:t>人会議</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遊企画</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社会課題に取り組むプレイヤー同士が連携できる場（ラウンドテーブル）を提供。セクターを超えた連携、新たな社会的事業が創出されている。</a:t>
                      </a:r>
                      <a:endParaRPr lang="en-US" altLang="ja-JP" sz="600" b="0" i="0" u="none" strike="noStrike" dirty="0">
                        <a:solidFill>
                          <a:srgbClr val="000000"/>
                        </a:solidFill>
                        <a:effectLst/>
                        <a:latin typeface="ＭＳ Ｐゴシック"/>
                      </a:endParaRPr>
                    </a:p>
                  </a:txBody>
                  <a:tcPr marL="36000" marR="36000" marT="36000" marB="36000" anchor="ctr"/>
                </a:tc>
              </a:tr>
            </a:tbl>
          </a:graphicData>
        </a:graphic>
      </p:graphicFrame>
      <p:sp>
        <p:nvSpPr>
          <p:cNvPr id="20" name="Rectangle 75"/>
          <p:cNvSpPr>
            <a:spLocks/>
          </p:cNvSpPr>
          <p:nvPr/>
        </p:nvSpPr>
        <p:spPr bwMode="auto">
          <a:xfrm>
            <a:off x="5658555" y="5173047"/>
            <a:ext cx="1946046"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社会</a:t>
            </a:r>
            <a:r>
              <a:rPr kumimoji="0" lang="ja-JP" altLang="en-US" sz="1000" dirty="0">
                <a:sym typeface="ヒラギノ角ゴ Pro W6" charset="0"/>
              </a:rPr>
              <a:t>課題を解決する「民の力</a:t>
            </a:r>
            <a:r>
              <a:rPr kumimoji="0" lang="ja-JP" altLang="en-US" sz="1000" dirty="0" smtClean="0">
                <a:sym typeface="ヒラギノ角ゴ Pro W6" charset="0"/>
              </a:rPr>
              <a:t>」（例）</a:t>
            </a:r>
            <a:endParaRPr kumimoji="0" lang="ja-JP" altLang="en-US" sz="1000" dirty="0">
              <a:sym typeface="ヒラギノ角ゴ Pro W6" charset="0"/>
            </a:endParaRPr>
          </a:p>
        </p:txBody>
      </p:sp>
      <p:sp>
        <p:nvSpPr>
          <p:cNvPr id="21" name="Rectangle 75"/>
          <p:cNvSpPr>
            <a:spLocks/>
          </p:cNvSpPr>
          <p:nvPr/>
        </p:nvSpPr>
        <p:spPr bwMode="auto">
          <a:xfrm>
            <a:off x="1554121" y="4966257"/>
            <a:ext cx="1442703"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大阪を拠点とした</a:t>
            </a:r>
            <a:r>
              <a:rPr kumimoji="0" lang="en-US" altLang="ja-JP" sz="1000" dirty="0" smtClean="0">
                <a:sym typeface="ヒラギノ角ゴ Pro W6" charset="0"/>
              </a:rPr>
              <a:t>VC</a:t>
            </a:r>
            <a:r>
              <a:rPr kumimoji="0" lang="ja-JP" altLang="en-US" sz="1000" dirty="0" smtClean="0">
                <a:sym typeface="ヒラギノ角ゴ Pro W6" charset="0"/>
              </a:rPr>
              <a:t>（例）</a:t>
            </a:r>
            <a:endParaRPr kumimoji="0" lang="ja-JP" altLang="en-US" sz="1000" dirty="0">
              <a:sym typeface="ヒラギノ角ゴ Pro W6" charset="0"/>
            </a:endParaRPr>
          </a:p>
        </p:txBody>
      </p:sp>
      <p:sp>
        <p:nvSpPr>
          <p:cNvPr id="22" name="テキスト ボックス 21"/>
          <p:cNvSpPr txBox="1"/>
          <p:nvPr/>
        </p:nvSpPr>
        <p:spPr>
          <a:xfrm>
            <a:off x="683568" y="4765467"/>
            <a:ext cx="2468946" cy="200055"/>
          </a:xfrm>
          <a:prstGeom prst="rect">
            <a:avLst/>
          </a:prstGeom>
          <a:noFill/>
        </p:spPr>
        <p:txBody>
          <a:bodyPr wrap="none" rtlCol="0">
            <a:spAutoFit/>
          </a:bodyPr>
          <a:lstStyle/>
          <a:p>
            <a:r>
              <a:rPr lang="ja-JP" altLang="en-US" sz="700" dirty="0" smtClean="0"/>
              <a:t>出典：大阪府・大阪市「大阪の成長戦略（</a:t>
            </a:r>
            <a:r>
              <a:rPr lang="en-US" altLang="ja-JP" sz="700" dirty="0" smtClean="0"/>
              <a:t>2015</a:t>
            </a:r>
            <a:r>
              <a:rPr lang="ja-JP" altLang="en-US" sz="700" dirty="0" smtClean="0"/>
              <a:t>年</a:t>
            </a:r>
            <a:r>
              <a:rPr lang="en-US" altLang="ja-JP" sz="700" dirty="0" smtClean="0"/>
              <a:t>2</a:t>
            </a:r>
            <a:r>
              <a:rPr lang="ja-JP" altLang="en-US" sz="700" dirty="0" smtClean="0"/>
              <a:t>月版）」</a:t>
            </a:r>
            <a:endParaRPr kumimoji="1" lang="ja-JP" altLang="en-US" sz="700" dirty="0"/>
          </a:p>
        </p:txBody>
      </p:sp>
      <p:sp>
        <p:nvSpPr>
          <p:cNvPr id="23" name="テキスト ボックス 22"/>
          <p:cNvSpPr txBox="1"/>
          <p:nvPr/>
        </p:nvSpPr>
        <p:spPr>
          <a:xfrm>
            <a:off x="4564025" y="5050568"/>
            <a:ext cx="1026243" cy="200055"/>
          </a:xfrm>
          <a:prstGeom prst="rect">
            <a:avLst/>
          </a:prstGeom>
          <a:noFill/>
        </p:spPr>
        <p:txBody>
          <a:bodyPr wrap="none" rtlCol="0">
            <a:spAutoFit/>
          </a:bodyPr>
          <a:lstStyle/>
          <a:p>
            <a:r>
              <a:rPr lang="ja-JP" altLang="en-US" sz="700" dirty="0" smtClean="0"/>
              <a:t>出典：大阪市資料より</a:t>
            </a:r>
            <a:endParaRPr kumimoji="1" lang="ja-JP" altLang="en-US" sz="700" dirty="0"/>
          </a:p>
        </p:txBody>
      </p:sp>
      <p:sp>
        <p:nvSpPr>
          <p:cNvPr id="18" name="正方形/長方形 17"/>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spTree>
    <p:extLst>
      <p:ext uri="{BB962C8B-B14F-4D97-AF65-F5344CB8AC3E}">
        <p14:creationId xmlns:p14="http://schemas.microsoft.com/office/powerpoint/2010/main" val="1841562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世界の都市総合力ランキングにおいて、大阪は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位であり、過去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年にわたってランキングは低下傾向にあります。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、分野別にみると「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位、「居住」については東京よりも上位にランクされており、大阪の強みとなっています。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5294" y="875063"/>
            <a:ext cx="500537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0" y="6618112"/>
            <a:ext cx="2850460" cy="230832"/>
          </a:xfrm>
          <a:prstGeom prst="rect">
            <a:avLst/>
          </a:prstGeom>
          <a:noFill/>
        </p:spPr>
        <p:txBody>
          <a:bodyPr wrap="none" rtlCol="0">
            <a:spAutoFit/>
          </a:bodyPr>
          <a:lstStyle/>
          <a:p>
            <a:r>
              <a:rPr lang="ja-JP" altLang="en-US" sz="900" dirty="0" smtClean="0"/>
              <a:t>出典：森記念財団「世界の都市総合力ランキング</a:t>
            </a:r>
            <a:r>
              <a:rPr lang="en-US" altLang="ja-JP" sz="900" dirty="0" smtClean="0"/>
              <a:t>2014</a:t>
            </a:r>
            <a:r>
              <a:rPr lang="ja-JP" altLang="en-US" sz="900" dirty="0" smtClean="0"/>
              <a:t>」</a:t>
            </a:r>
            <a:endParaRPr kumimoji="1" lang="ja-JP" altLang="en-US" sz="900" dirty="0"/>
          </a:p>
        </p:txBody>
      </p:sp>
      <p:sp>
        <p:nvSpPr>
          <p:cNvPr id="6" name="正方形/長方形 5"/>
          <p:cNvSpPr/>
          <p:nvPr/>
        </p:nvSpPr>
        <p:spPr>
          <a:xfrm>
            <a:off x="1187624" y="4781912"/>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196228" y="3012192"/>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12328" y="4308336"/>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67944" y="5259680"/>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62520" y="3133348"/>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834236" y="525282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729164" y="513278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187624" y="2195899"/>
            <a:ext cx="1152128"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312328" y="184482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196228" y="1963440"/>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067944" y="242723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62520" y="3717032"/>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834236" y="278092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732240" y="290589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正方形/長方形 30"/>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spTree>
    <p:extLst>
      <p:ext uri="{BB962C8B-B14F-4D97-AF65-F5344CB8AC3E}">
        <p14:creationId xmlns:p14="http://schemas.microsoft.com/office/powerpoint/2010/main" val="209728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5" name="正方形/長方形 4"/>
          <p:cNvSpPr/>
          <p:nvPr/>
        </p:nvSpPr>
        <p:spPr>
          <a:xfrm>
            <a:off x="107504" y="620688"/>
            <a:ext cx="8856984" cy="6555641"/>
          </a:xfrm>
          <a:prstGeom prst="rect">
            <a:avLst/>
          </a:prstGeom>
        </p:spPr>
        <p:txBody>
          <a:bodyPr wrap="square">
            <a:spAutoFit/>
          </a:bodyPr>
          <a:lstStyle/>
          <a:p>
            <a:pPr marL="18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（２）総合戦略の基本姿勢</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人口減少・超高齢社会のもとで、大阪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の「成長の実現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安全・安心の確保」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を同時に図るためには、日本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の成長を牽引する東西二極の一極としての社会経済構造の構築をめざすとともに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、少子・高齢化等が及ぼす影響や将来の課題を明らかにし、的確に対応する必要があります。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すなわち、人口減少・超高齢社会の到来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を、「変革のチャンス」と捉えて改革に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積極戦略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）とともに、これらがもたらす「将来の備え」を着実に実行（調整戦略）することが重要です。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これらの積極戦略と調整戦略にバランスよく取り組むことで、「持続的な発展」を実現します。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今後、人口構造が大きく変化していくなかで、これらを実現するためには、行政の守備範囲、コスト負担の問題に向き合わなければなりません。広域自治体である府は、基礎自治体と分担・連携を図りな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・安心の確保をはじめ、社会が持続するために不可欠な施策・サービス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をしっかり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担いつつ、府民や企業など民間との幅広い連携により、総合力で目標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の実現に向けた取組みを進めていく必要があります。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そのため、民間を施策展開における重要なパートナーとして、政策実現に向けた戦略的なタイアップなど幅広い分野で連携をめざします。大阪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は歴史的に民主導で発展を遂げ、それが幅広い産業の集積となって経済的な厚みを形成しています。こうした強みを最大限活かしていくため、特区による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規制改革の推進や産業の創出・振興、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さらには都市インフラの充実など、幅広い施策をパッケージで展開することにより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、大阪のブランド力を高めるとともに、経済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の活性化、雇用の拡大など大阪全体の成長、ひいては日本経済の再生へとつなげていきます。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なお、計画の策定にあたっては、目標（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）を設定します。毎年度、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の到達状況を確認・検証すること（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サイクル）を通じて、各政策をブラッシュアップし、真に効果の高いものにしていきます。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（３）計画期間</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5088" y="2420888"/>
            <a:ext cx="6840760" cy="648072"/>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変革のチャンスと捉えて改革に取り組み、持続的な発展を実現（積極戦略）</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ct val="90000"/>
              </a:lnSpc>
              <a:spcBef>
                <a:spcPct val="40000"/>
              </a:spcBef>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人口減少・超高齢社会がもたらす将来の備えを着実に推進（調整戦略）</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4098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研究・開発に関して、関西圏は大学数、科研費助成事業シェアともに絶対数では首都圏に及ばないものの、「人口あたり」「大学あたり」ではともに首都圏を上回っており、厚みのある学術基盤を保持し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また、企業の研究機関についても一定の集積があります。研究開発機能が付設された工場の割合は首都圏を上回っており、特に「応用」研究機能を有する工場の割合が高くなっています。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847921027"/>
              </p:ext>
            </p:extLst>
          </p:nvPr>
        </p:nvGraphicFramePr>
        <p:xfrm>
          <a:off x="728045" y="2249901"/>
          <a:ext cx="3734346" cy="897600"/>
        </p:xfrm>
        <a:graphic>
          <a:graphicData uri="http://schemas.openxmlformats.org/drawingml/2006/table">
            <a:tbl>
              <a:tblPr>
                <a:tableStyleId>{5C22544A-7EE6-4342-B048-85BDC9FD1C3A}</a:tableStyleId>
              </a:tblPr>
              <a:tblGrid>
                <a:gridCol w="684076"/>
                <a:gridCol w="610054"/>
                <a:gridCol w="610054"/>
                <a:gridCol w="610054"/>
                <a:gridCol w="610054"/>
                <a:gridCol w="610054"/>
              </a:tblGrid>
              <a:tr h="188400">
                <a:tc rowSpan="2">
                  <a:txBody>
                    <a:bodyPr/>
                    <a:lstStyle/>
                    <a:p>
                      <a:pPr algn="l"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gridSpan="4">
                  <a:txBody>
                    <a:bodyPr/>
                    <a:lstStyle/>
                    <a:p>
                      <a:pPr algn="ctr" fontAlgn="ctr"/>
                      <a:r>
                        <a:rPr lang="ja-JP" altLang="en-US" sz="1000" b="0" i="0" u="none" strike="noStrike" dirty="0" smtClean="0">
                          <a:solidFill>
                            <a:schemeClr val="bg1"/>
                          </a:solidFill>
                          <a:effectLst/>
                          <a:latin typeface="ＭＳ Ｐゴシック"/>
                        </a:rPr>
                        <a:t>大学数</a:t>
                      </a: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ja-JP" altLang="en-US" sz="1000" b="0" i="0" u="none" strike="noStrike" dirty="0" smtClean="0">
                          <a:solidFill>
                            <a:schemeClr val="bg1"/>
                          </a:solidFill>
                          <a:effectLst/>
                          <a:latin typeface="ＭＳ Ｐゴシック"/>
                        </a:rPr>
                        <a:t>大学数</a:t>
                      </a:r>
                      <a:r>
                        <a:rPr lang="en-US" altLang="ja-JP" sz="1000" b="0" i="0" u="none" strike="noStrike" dirty="0" smtClean="0">
                          <a:solidFill>
                            <a:schemeClr val="bg1"/>
                          </a:solidFill>
                          <a:effectLst/>
                          <a:latin typeface="ＭＳ Ｐゴシック"/>
                        </a:rPr>
                        <a:t>/100</a:t>
                      </a:r>
                      <a:r>
                        <a:rPr lang="ja-JP" altLang="en-US" sz="1000" b="0" i="0" u="none" strike="noStrike" dirty="0" smtClean="0">
                          <a:solidFill>
                            <a:schemeClr val="bg1"/>
                          </a:solidFill>
                          <a:effectLst/>
                          <a:latin typeface="ＭＳ Ｐゴシック"/>
                        </a:rPr>
                        <a:t>万人</a:t>
                      </a:r>
                      <a:endParaRPr lang="ja-JP" altLang="en-US" sz="1000" b="0" i="0" u="none" strike="noStrike" dirty="0">
                        <a:solidFill>
                          <a:schemeClr val="bg1"/>
                        </a:solidFill>
                        <a:effectLst/>
                        <a:latin typeface="ＭＳ Ｐゴシック"/>
                      </a:endParaRPr>
                    </a:p>
                  </a:txBody>
                  <a:tcPr marL="36000" marR="36000" marT="36000" marB="36000" anchor="ctr">
                    <a:lnL w="12700" cap="flat" cmpd="sng" algn="ctr">
                      <a:solidFill>
                        <a:schemeClr val="bg1"/>
                      </a:solidFill>
                      <a:prstDash val="solid"/>
                      <a:round/>
                      <a:headEnd type="none" w="med" len="med"/>
                      <a:tailEnd type="none" w="med" len="med"/>
                    </a:lnL>
                    <a:solidFill>
                      <a:schemeClr val="accent1"/>
                    </a:solidFill>
                  </a:tcPr>
                </a:tc>
              </a:tr>
              <a:tr h="188400">
                <a:tc vMerge="1">
                  <a:txBody>
                    <a:bodyPr/>
                    <a:lstStyle/>
                    <a:p>
                      <a:endParaRPr kumimoji="1" lang="ja-JP" altLang="en-US"/>
                    </a:p>
                  </a:txBody>
                  <a:tcPr/>
                </a:tc>
                <a:tc>
                  <a:txBody>
                    <a:bodyPr/>
                    <a:lstStyle/>
                    <a:p>
                      <a:pPr algn="ctr" fontAlgn="ctr"/>
                      <a:r>
                        <a:rPr lang="ja-JP" altLang="en-US" sz="1000" u="none" strike="noStrike" dirty="0" smtClean="0">
                          <a:solidFill>
                            <a:schemeClr val="bg1"/>
                          </a:solidFill>
                          <a:effectLst/>
                        </a:rPr>
                        <a:t>国立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u="none" strike="noStrike" dirty="0" smtClean="0">
                          <a:solidFill>
                            <a:schemeClr val="bg1"/>
                          </a:solidFill>
                          <a:effectLst/>
                        </a:rPr>
                        <a:t>公立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u="none" strike="noStrike" dirty="0" smtClean="0">
                          <a:solidFill>
                            <a:schemeClr val="bg1"/>
                          </a:solidFill>
                          <a:effectLst/>
                        </a:rPr>
                        <a:t>私立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b="0" i="0" u="none" strike="noStrike" dirty="0" smtClean="0">
                          <a:solidFill>
                            <a:schemeClr val="bg1"/>
                          </a:solidFill>
                          <a:effectLst/>
                          <a:latin typeface="ＭＳ Ｐゴシック"/>
                        </a:rPr>
                        <a:t>合計</a:t>
                      </a: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kumimoji="1" lang="ja-JP" altLang="en-US"/>
                    </a:p>
                  </a:txBody>
                  <a:tcPr/>
                </a:tc>
              </a:tr>
              <a:tr h="171450">
                <a:tc>
                  <a:txBody>
                    <a:bodyPr/>
                    <a:lstStyle/>
                    <a:p>
                      <a:pPr algn="l" fontAlgn="ctr"/>
                      <a:r>
                        <a:rPr lang="ja-JP" altLang="en-US" sz="1000" u="none" strike="noStrike" dirty="0" smtClean="0">
                          <a:effectLst/>
                        </a:rPr>
                        <a:t>大阪圏</a:t>
                      </a:r>
                      <a:endParaRPr lang="ja-JP" altLang="en-US"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10</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13</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119</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142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7.7</a:t>
                      </a:r>
                    </a:p>
                  </a:txBody>
                  <a:tcPr marL="36000" marR="36000" marT="36000" marB="36000" anchor="ctr"/>
                </a:tc>
              </a:tr>
              <a:tr h="171450">
                <a:tc>
                  <a:txBody>
                    <a:bodyPr/>
                    <a:lstStyle/>
                    <a:p>
                      <a:pPr algn="l" fontAlgn="ctr"/>
                      <a:r>
                        <a:rPr lang="ja-JP" altLang="en-US" sz="1000" u="none" strike="noStrike" dirty="0" smtClean="0">
                          <a:effectLst/>
                        </a:rPr>
                        <a:t>東京圏</a:t>
                      </a:r>
                      <a:endParaRPr lang="ja-JP" altLang="en-US"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16</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6</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203</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225</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6.3</a:t>
                      </a:r>
                      <a:endParaRPr lang="en-US" altLang="ja-JP" sz="1000" b="0" i="0" u="none" strike="noStrike" dirty="0">
                        <a:solidFill>
                          <a:srgbClr val="000000"/>
                        </a:solidFill>
                        <a:effectLst/>
                        <a:latin typeface="ＭＳ Ｐゴシック"/>
                      </a:endParaRPr>
                    </a:p>
                  </a:txBody>
                  <a:tcPr marL="36000" marR="36000" marT="36000" marB="36000" anchor="ct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703127205"/>
              </p:ext>
            </p:extLst>
          </p:nvPr>
        </p:nvGraphicFramePr>
        <p:xfrm>
          <a:off x="5076057" y="2252904"/>
          <a:ext cx="3493893" cy="989040"/>
        </p:xfrm>
        <a:graphic>
          <a:graphicData uri="http://schemas.openxmlformats.org/drawingml/2006/table">
            <a:tbl>
              <a:tblPr>
                <a:tableStyleId>{5C22544A-7EE6-4342-B048-85BDC9FD1C3A}</a:tableStyleId>
              </a:tblPr>
              <a:tblGrid>
                <a:gridCol w="640028"/>
                <a:gridCol w="570773"/>
                <a:gridCol w="570773"/>
                <a:gridCol w="570773"/>
                <a:gridCol w="570773"/>
                <a:gridCol w="570773"/>
              </a:tblGrid>
              <a:tr h="132006">
                <a:tc rowSpan="2">
                  <a:txBody>
                    <a:bodyPr/>
                    <a:lstStyle/>
                    <a:p>
                      <a:pPr algn="l"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rowSpan="2">
                  <a:txBody>
                    <a:bodyPr/>
                    <a:lstStyle/>
                    <a:p>
                      <a:pPr algn="ctr" fontAlgn="ctr"/>
                      <a:r>
                        <a:rPr lang="ja-JP" altLang="en-US" sz="1000" u="none" strike="noStrike" dirty="0" smtClean="0">
                          <a:solidFill>
                            <a:schemeClr val="bg1"/>
                          </a:solidFill>
                          <a:effectLst/>
                        </a:rPr>
                        <a:t>大学数</a:t>
                      </a:r>
                      <a:endParaRPr lang="en-US" altLang="ja-JP" sz="1000" u="none" strike="noStrike" dirty="0" smtClean="0">
                        <a:solidFill>
                          <a:schemeClr val="bg1"/>
                        </a:solidFill>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bg1"/>
                          </a:solidFill>
                          <a:effectLst/>
                          <a:latin typeface="ＭＳ Ｐゴシック"/>
                          <a:ea typeface="+mn-ea"/>
                          <a:cs typeface="+mn-cs"/>
                        </a:rPr>
                        <a:t>シェア</a:t>
                      </a:r>
                      <a:endParaRPr kumimoji="1" lang="en-US" altLang="ja-JP" sz="10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gridSpan="2">
                  <a:txBody>
                    <a:bodyPr/>
                    <a:lstStyle/>
                    <a:p>
                      <a:pPr algn="ctr" fontAlgn="ctr"/>
                      <a:r>
                        <a:rPr lang="ja-JP" altLang="en-US" sz="1000" b="0" i="0" u="none" strike="noStrike" dirty="0" smtClean="0">
                          <a:solidFill>
                            <a:schemeClr val="bg1"/>
                          </a:solidFill>
                          <a:effectLst/>
                          <a:latin typeface="ＭＳ Ｐゴシック"/>
                        </a:rPr>
                        <a:t>採用件数</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gridSpan="2">
                  <a:txBody>
                    <a:bodyPr/>
                    <a:lstStyle/>
                    <a:p>
                      <a:pPr algn="ctr" fontAlgn="ctr"/>
                      <a:r>
                        <a:rPr lang="ja-JP" altLang="en-US" sz="1000" b="0" i="0" u="none" strike="noStrike" dirty="0" smtClean="0">
                          <a:solidFill>
                            <a:schemeClr val="bg1"/>
                          </a:solidFill>
                          <a:effectLst/>
                          <a:latin typeface="ＭＳ Ｐゴシック"/>
                        </a:rPr>
                        <a:t>配分額</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r>
              <a:tr h="132006">
                <a:tc vMerge="1">
                  <a:txBody>
                    <a:bodyPr/>
                    <a:lstStyle/>
                    <a:p>
                      <a:pPr marL="0" algn="ctr" defTabSz="914400" rtl="0" eaLnBrk="1" fontAlgn="ctr" latinLnBrk="0" hangingPunct="1"/>
                      <a:endParaRPr kumimoji="1" lang="ja-JP" altLang="en-US" sz="1000" b="0" i="0" u="none" strike="noStrike" kern="1200" dirty="0">
                        <a:solidFill>
                          <a:schemeClr val="bg1"/>
                        </a:solidFill>
                        <a:effectLst/>
                        <a:latin typeface="ＭＳ Ｐゴシック"/>
                        <a:ea typeface="+mn-ea"/>
                        <a:cs typeface="+mn-cs"/>
                      </a:endParaRPr>
                    </a:p>
                  </a:txBody>
                  <a:tcPr marL="36000" marR="36000" marT="36000" marB="36000" anchor="ctr">
                    <a:solidFill>
                      <a:schemeClr val="accent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algn="ctr" defTabSz="914400" rtl="0" eaLnBrk="1" fontAlgn="ctr" latinLnBrk="0" hangingPunct="1"/>
                      <a:r>
                        <a:rPr kumimoji="1" lang="ja-JP" altLang="en-US" sz="800" b="0" i="0" u="none" strike="noStrike" kern="1200" dirty="0" smtClean="0">
                          <a:solidFill>
                            <a:schemeClr val="bg1"/>
                          </a:solidFill>
                          <a:effectLst/>
                          <a:latin typeface="ＭＳ Ｐゴシック"/>
                          <a:ea typeface="+mn-ea"/>
                          <a:cs typeface="+mn-cs"/>
                        </a:rPr>
                        <a:t>シェア</a:t>
                      </a:r>
                      <a:endParaRPr kumimoji="1" lang="en-US" altLang="ja-JP" sz="800" b="0" i="0" u="none" strike="noStrike" kern="1200" dirty="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大学数</a:t>
                      </a:r>
                      <a:endParaRPr kumimoji="1" lang="en-US" altLang="ja-JP" sz="800" b="0" i="0" u="none" strike="noStrike" kern="1200" dirty="0" smtClean="0">
                        <a:solidFill>
                          <a:schemeClr val="bg1"/>
                        </a:solidFill>
                        <a:effectLst/>
                        <a:latin typeface="ＭＳ Ｐゴシック"/>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シェア倍率</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大学数</a:t>
                      </a:r>
                      <a:endParaRPr kumimoji="1" lang="en-US" altLang="ja-JP" sz="800" b="0" i="0" u="none" strike="noStrike" kern="1200" dirty="0" smtClean="0">
                        <a:solidFill>
                          <a:schemeClr val="bg1"/>
                        </a:solidFill>
                        <a:effectLst/>
                        <a:latin typeface="ＭＳ Ｐゴシック"/>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シェア倍率</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r>
              <a:tr h="132006">
                <a:tc>
                  <a:txBody>
                    <a:bodyPr/>
                    <a:lstStyle/>
                    <a:p>
                      <a:pPr algn="l" fontAlgn="ctr"/>
                      <a:r>
                        <a:rPr lang="ja-JP" altLang="en-US" sz="1000" b="0" i="0" u="none" strike="noStrike" dirty="0" smtClean="0">
                          <a:solidFill>
                            <a:schemeClr val="bg1"/>
                          </a:solidFill>
                          <a:effectLst/>
                          <a:latin typeface="+mn-lt"/>
                        </a:rPr>
                        <a:t>関西圏</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19.0%</a:t>
                      </a:r>
                      <a:endParaRPr lang="en-US" altLang="ja-JP" sz="1000" b="0" i="0" u="none" strike="noStrike" dirty="0" smtClean="0">
                        <a:solidFill>
                          <a:srgbClr val="000000"/>
                        </a:solidFill>
                        <a:effectLst/>
                        <a:latin typeface="ＭＳ Ｐゴシック"/>
                      </a:endParaRPr>
                    </a:p>
                  </a:txBody>
                  <a:tcPr marL="36000" marR="36000" marT="36000" marB="36000" anchor="ctr">
                    <a:solidFill>
                      <a:schemeClr val="bg1">
                        <a:lumMod val="85000"/>
                      </a:schemeClr>
                    </a:solidFill>
                  </a:tcPr>
                </a:tc>
                <a:tc>
                  <a:txBody>
                    <a:bodyPr/>
                    <a:lstStyle/>
                    <a:p>
                      <a:pPr algn="r" fontAlgn="ctr"/>
                      <a:r>
                        <a:rPr lang="en-US" altLang="ja-JP" sz="1000" u="none" strike="noStrike" dirty="0" smtClean="0">
                          <a:effectLst/>
                        </a:rPr>
                        <a:t>21.2%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1.12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23.2%</a:t>
                      </a:r>
                      <a:endParaRPr lang="en-US" altLang="ja-JP" sz="1000" b="0" i="0" u="none" strike="noStrike" dirty="0" smtClean="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1.22</a:t>
                      </a:r>
                      <a:endParaRPr lang="en-US" altLang="ja-JP" sz="1000" b="0" i="0" u="none" strike="noStrike" dirty="0">
                        <a:solidFill>
                          <a:srgbClr val="000000"/>
                        </a:solidFill>
                        <a:effectLst/>
                        <a:latin typeface="ＭＳ Ｐゴシック"/>
                      </a:endParaRPr>
                    </a:p>
                  </a:txBody>
                  <a:tcPr marL="36000" marR="36000" marT="36000" marB="36000" anchor="ctr"/>
                </a:tc>
              </a:tr>
              <a:tr h="132006">
                <a:tc>
                  <a:txBody>
                    <a:bodyPr/>
                    <a:lstStyle/>
                    <a:p>
                      <a:pPr algn="l" fontAlgn="ctr"/>
                      <a:r>
                        <a:rPr lang="ja-JP" altLang="en-US" sz="1000" u="none" strike="noStrike" dirty="0" smtClean="0">
                          <a:solidFill>
                            <a:schemeClr val="bg1"/>
                          </a:solidFill>
                          <a:effectLst/>
                        </a:rPr>
                        <a:t>関東圏</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algn="r" fontAlgn="ctr"/>
                      <a:r>
                        <a:rPr lang="en-US" altLang="ja-JP" sz="1000" b="0" i="0" u="none" strike="noStrike" dirty="0" smtClean="0">
                          <a:solidFill>
                            <a:srgbClr val="000000"/>
                          </a:solidFill>
                          <a:effectLst/>
                          <a:latin typeface="+mn-lt"/>
                        </a:rPr>
                        <a:t>34.2%</a:t>
                      </a:r>
                      <a:endParaRPr lang="en-US" altLang="ja-JP" sz="1000" b="0" i="0" u="none" strike="noStrike" dirty="0">
                        <a:solidFill>
                          <a:srgbClr val="000000"/>
                        </a:solidFill>
                        <a:effectLst/>
                        <a:latin typeface="ＭＳ Ｐゴシック"/>
                      </a:endParaRPr>
                    </a:p>
                  </a:txBody>
                  <a:tcPr marL="36000" marR="36000" marT="36000" marB="36000" anchor="ctr">
                    <a:solidFill>
                      <a:schemeClr val="bg1">
                        <a:lumMod val="85000"/>
                      </a:schemeClr>
                    </a:solidFill>
                  </a:tcPr>
                </a:tc>
                <a:tc>
                  <a:txBody>
                    <a:bodyPr/>
                    <a:lstStyle/>
                    <a:p>
                      <a:pPr algn="r" fontAlgn="ctr"/>
                      <a:r>
                        <a:rPr lang="en-US" altLang="ja-JP" sz="1000" b="0" i="0" u="none" strike="noStrike" dirty="0" smtClean="0">
                          <a:solidFill>
                            <a:schemeClr val="dk1"/>
                          </a:solidFill>
                          <a:effectLst/>
                          <a:latin typeface="+mn-lt"/>
                        </a:rPr>
                        <a:t>34.1%</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b="0" i="0" u="none" strike="noStrike" dirty="0" smtClean="0">
                          <a:solidFill>
                            <a:schemeClr val="dk1"/>
                          </a:solidFill>
                          <a:effectLst/>
                          <a:latin typeface="+mn-lt"/>
                        </a:rPr>
                        <a:t>1.00</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36.7%</a:t>
                      </a:r>
                      <a:endParaRPr lang="en-US" altLang="ja-JP" sz="1000" b="0" i="0" u="none" strike="noStrike" dirty="0" smtClean="0">
                        <a:solidFill>
                          <a:srgbClr val="000000"/>
                        </a:solidFill>
                        <a:effectLst/>
                        <a:latin typeface="ＭＳ Ｐゴシック"/>
                      </a:endParaRPr>
                    </a:p>
                  </a:txBody>
                  <a:tcPr marL="36000" marR="36000" marT="36000" marB="36000" anchor="ctr"/>
                </a:tc>
                <a:tc>
                  <a:txBody>
                    <a:bodyPr/>
                    <a:lstStyle/>
                    <a:p>
                      <a:pPr algn="r" fontAlgn="ctr"/>
                      <a:r>
                        <a:rPr lang="en-US" altLang="ja-JP" sz="1000" b="0" i="0" u="none" strike="noStrike" dirty="0" smtClean="0">
                          <a:solidFill>
                            <a:schemeClr val="dk1"/>
                          </a:solidFill>
                          <a:effectLst/>
                          <a:latin typeface="+mn-lt"/>
                        </a:rPr>
                        <a:t>1.07</a:t>
                      </a:r>
                      <a:endParaRPr lang="en-US" altLang="ja-JP" sz="1000" b="0" i="0" u="none" strike="noStrike" dirty="0">
                        <a:solidFill>
                          <a:srgbClr val="000000"/>
                        </a:solidFill>
                        <a:effectLst/>
                        <a:latin typeface="ＭＳ Ｐゴシック"/>
                      </a:endParaRPr>
                    </a:p>
                  </a:txBody>
                  <a:tcPr marL="36000" marR="36000" marT="36000" marB="36000" anchor="ctr"/>
                </a:tc>
              </a:tr>
            </a:tbl>
          </a:graphicData>
        </a:graphic>
      </p:graphicFrame>
      <p:sp>
        <p:nvSpPr>
          <p:cNvPr id="23" name="正方形/長方形 22"/>
          <p:cNvSpPr/>
          <p:nvPr/>
        </p:nvSpPr>
        <p:spPr>
          <a:xfrm>
            <a:off x="5035945" y="3279390"/>
            <a:ext cx="2720617" cy="461665"/>
          </a:xfrm>
          <a:prstGeom prst="rect">
            <a:avLst/>
          </a:prstGeom>
        </p:spPr>
        <p:txBody>
          <a:bodyPr wrap="none">
            <a:spAutoFit/>
          </a:bodyPr>
          <a:lstStyle/>
          <a:p>
            <a:r>
              <a:rPr lang="ja-JP" altLang="en-US" sz="800" dirty="0"/>
              <a:t>出典</a:t>
            </a:r>
            <a:r>
              <a:rPr lang="ja-JP" altLang="en-US" sz="800" dirty="0" smtClean="0"/>
              <a:t>：文部科学省「科研費配分結果」</a:t>
            </a:r>
            <a:endParaRPr lang="en-US" altLang="ja-JP" sz="800" dirty="0" smtClean="0"/>
          </a:p>
          <a:p>
            <a:pPr defTabSz="590550"/>
            <a:r>
              <a:rPr kumimoji="0" lang="en-US" altLang="ja-JP" sz="800" dirty="0">
                <a:sym typeface="ヒラギノ角ゴ Pro W6" charset="0"/>
              </a:rPr>
              <a:t>※</a:t>
            </a:r>
            <a:r>
              <a:rPr kumimoji="0" lang="ja-JP" altLang="en-US" sz="800" dirty="0">
                <a:sym typeface="ヒラギノ角ゴ Pro W6" charset="0"/>
              </a:rPr>
              <a:t>　関西圏＝</a:t>
            </a:r>
            <a:r>
              <a:rPr kumimoji="0" lang="zh-TW" altLang="en-US" sz="800" dirty="0">
                <a:sym typeface="ヒラギノ角ゴ Pro W6" charset="0"/>
              </a:rPr>
              <a:t>大阪、京都、兵庫、奈良、滋賀、和歌山</a:t>
            </a:r>
            <a:endParaRPr kumimoji="0" lang="en-US" altLang="zh-TW" sz="800" dirty="0">
              <a:sym typeface="ヒラギノ角ゴ Pro W6" charset="0"/>
            </a:endParaRPr>
          </a:p>
          <a:p>
            <a:pPr defTabSz="590550"/>
            <a:r>
              <a:rPr kumimoji="0" lang="ja-JP" altLang="en-US" sz="800" dirty="0">
                <a:sym typeface="ヒラギノ角ゴ Pro W6" charset="0"/>
              </a:rPr>
              <a:t>　　 関東</a:t>
            </a:r>
            <a:r>
              <a:rPr kumimoji="0" lang="ja-JP" altLang="en-US" sz="800" dirty="0" smtClean="0">
                <a:sym typeface="ヒラギノ角ゴ Pro W6" charset="0"/>
              </a:rPr>
              <a:t>圏</a:t>
            </a:r>
            <a:r>
              <a:rPr kumimoji="0" lang="ja-JP" altLang="en-US" sz="800" dirty="0">
                <a:sym typeface="ヒラギノ角ゴ Pro W6" charset="0"/>
              </a:rPr>
              <a:t>＝</a:t>
            </a:r>
            <a:r>
              <a:rPr kumimoji="0" lang="zh-TW" altLang="en-US" sz="800" dirty="0">
                <a:sym typeface="ヒラギノ角ゴ Pro W6" charset="0"/>
              </a:rPr>
              <a:t>東京、神奈川、千葉、埼玉、茨城、栃木、</a:t>
            </a:r>
            <a:r>
              <a:rPr kumimoji="0" lang="zh-TW" altLang="en-US" sz="800" dirty="0" smtClean="0">
                <a:sym typeface="ヒラギノ角ゴ Pro W6" charset="0"/>
              </a:rPr>
              <a:t>群馬</a:t>
            </a:r>
            <a:endParaRPr kumimoji="0" lang="en-US" altLang="zh-TW" sz="800" dirty="0">
              <a:sym typeface="ヒラギノ角ゴ Pro W6" charset="0"/>
            </a:endParaRPr>
          </a:p>
        </p:txBody>
      </p:sp>
      <p:sp>
        <p:nvSpPr>
          <p:cNvPr id="15" name="正方形/長方形 14"/>
          <p:cNvSpPr/>
          <p:nvPr/>
        </p:nvSpPr>
        <p:spPr>
          <a:xfrm>
            <a:off x="684220" y="3140240"/>
            <a:ext cx="3857146" cy="338554"/>
          </a:xfrm>
          <a:prstGeom prst="rect">
            <a:avLst/>
          </a:prstGeom>
        </p:spPr>
        <p:txBody>
          <a:bodyPr wrap="none">
            <a:spAutoFit/>
          </a:bodyPr>
          <a:lstStyle/>
          <a:p>
            <a:r>
              <a:rPr lang="ja-JP" altLang="en-US" sz="800" dirty="0"/>
              <a:t>出典</a:t>
            </a:r>
            <a:r>
              <a:rPr lang="ja-JP" altLang="en-US" sz="800" dirty="0" smtClean="0"/>
              <a:t>：</a:t>
            </a:r>
            <a:r>
              <a:rPr lang="zh-CN" altLang="en-US" sz="800" dirty="0"/>
              <a:t>文部科学省「学校基本調査」</a:t>
            </a:r>
            <a:r>
              <a:rPr lang="en-US" altLang="zh-CN" sz="800" dirty="0"/>
              <a:t>(</a:t>
            </a:r>
            <a:r>
              <a:rPr lang="zh-CN" altLang="en-US" sz="800" dirty="0"/>
              <a:t>平成</a:t>
            </a:r>
            <a:r>
              <a:rPr lang="en-US" altLang="zh-CN" sz="800" dirty="0"/>
              <a:t>24</a:t>
            </a:r>
            <a:r>
              <a:rPr lang="zh-CN" altLang="en-US" sz="800" dirty="0"/>
              <a:t>年</a:t>
            </a:r>
            <a:r>
              <a:rPr lang="en-US" altLang="zh-CN" sz="800" dirty="0" smtClean="0"/>
              <a:t>)</a:t>
            </a:r>
            <a:r>
              <a:rPr lang="ja-JP" altLang="en-US" sz="800" dirty="0" err="1" smtClean="0"/>
              <a:t>、</a:t>
            </a:r>
            <a:r>
              <a:rPr lang="zh-TW" altLang="en-US" sz="800" dirty="0"/>
              <a:t>総務省「住民基本台帳年齢別人口</a:t>
            </a:r>
            <a:r>
              <a:rPr lang="zh-TW" altLang="en-US" sz="800" dirty="0" smtClean="0"/>
              <a:t>」</a:t>
            </a:r>
            <a:r>
              <a:rPr lang="en-US" altLang="zh-TW" sz="800" dirty="0" smtClean="0"/>
              <a:t/>
            </a:r>
            <a:br>
              <a:rPr lang="en-US" altLang="zh-TW" sz="800" dirty="0" smtClean="0"/>
            </a:br>
            <a:r>
              <a:rPr lang="zh-TW" altLang="en-US" sz="800" dirty="0" smtClean="0"/>
              <a:t>平成</a:t>
            </a:r>
            <a:r>
              <a:rPr lang="en-US" altLang="zh-TW" sz="800" dirty="0"/>
              <a:t>25</a:t>
            </a:r>
            <a:r>
              <a:rPr lang="zh-TW" altLang="en-US" sz="800" dirty="0"/>
              <a:t>年</a:t>
            </a:r>
            <a:r>
              <a:rPr lang="en-US" altLang="zh-TW" sz="800" dirty="0"/>
              <a:t>3</a:t>
            </a:r>
            <a:r>
              <a:rPr lang="zh-TW" altLang="en-US" sz="800" dirty="0"/>
              <a:t>月</a:t>
            </a:r>
            <a:r>
              <a:rPr lang="en-US" altLang="zh-TW" sz="800" dirty="0"/>
              <a:t>31</a:t>
            </a:r>
            <a:r>
              <a:rPr lang="zh-TW" altLang="en-US" sz="800" dirty="0"/>
              <a:t>日現在</a:t>
            </a:r>
            <a:endParaRPr lang="ja-JP" altLang="en-US" sz="800" dirty="0"/>
          </a:p>
        </p:txBody>
      </p:sp>
      <p:graphicFrame>
        <p:nvGraphicFramePr>
          <p:cNvPr id="13" name="表 12"/>
          <p:cNvGraphicFramePr>
            <a:graphicFrameLocks noGrp="1"/>
          </p:cNvGraphicFramePr>
          <p:nvPr>
            <p:extLst>
              <p:ext uri="{D42A27DB-BD31-4B8C-83A1-F6EECF244321}">
                <p14:modId xmlns:p14="http://schemas.microsoft.com/office/powerpoint/2010/main" val="792164799"/>
              </p:ext>
            </p:extLst>
          </p:nvPr>
        </p:nvGraphicFramePr>
        <p:xfrm>
          <a:off x="4018367" y="4143250"/>
          <a:ext cx="4536508" cy="1948815"/>
        </p:xfrm>
        <a:graphic>
          <a:graphicData uri="http://schemas.openxmlformats.org/drawingml/2006/table">
            <a:tbl>
              <a:tblPr>
                <a:tableStyleId>{5C22544A-7EE6-4342-B048-85BDC9FD1C3A}</a:tableStyleId>
              </a:tblPr>
              <a:tblGrid>
                <a:gridCol w="504056"/>
                <a:gridCol w="841875"/>
                <a:gridCol w="590495"/>
                <a:gridCol w="514302"/>
                <a:gridCol w="514302"/>
                <a:gridCol w="514302"/>
                <a:gridCol w="542874"/>
                <a:gridCol w="514302"/>
              </a:tblGrid>
              <a:tr h="171450">
                <a:tc rowSpan="2">
                  <a:txBody>
                    <a:bodyPr/>
                    <a:lstStyle/>
                    <a:p>
                      <a:pPr algn="l" fontAlgn="ct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rowSpan="2">
                  <a:txBody>
                    <a:bodyPr/>
                    <a:lstStyle/>
                    <a:p>
                      <a:pPr algn="l" fontAlgn="ct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rowSpan="2">
                  <a:txBody>
                    <a:bodyPr/>
                    <a:lstStyle/>
                    <a:p>
                      <a:pPr algn="ctr" fontAlgn="ctr"/>
                      <a:r>
                        <a:rPr lang="ja-JP" altLang="en-US" sz="1100" u="none" strike="noStrike" dirty="0">
                          <a:solidFill>
                            <a:schemeClr val="bg1"/>
                          </a:solidFill>
                          <a:effectLst/>
                        </a:rPr>
                        <a:t>あり</a:t>
                      </a:r>
                      <a:endParaRPr lang="ja-JP" altLang="en-US" sz="1100" b="0" i="0" u="none" strike="noStrike" dirty="0">
                        <a:solidFill>
                          <a:schemeClr val="bg1"/>
                        </a:solidFill>
                        <a:effectLst/>
                        <a:latin typeface="ＭＳ Ｐゴシック"/>
                      </a:endParaRPr>
                    </a:p>
                  </a:txBody>
                  <a:tcPr marL="9525" marR="9525" marT="9525" marB="0" anchor="ctr">
                    <a:lnR w="12700" cmpd="sng">
                      <a:noFill/>
                    </a:lnR>
                    <a:solidFill>
                      <a:srgbClr val="92D050"/>
                    </a:solidFill>
                  </a:tcPr>
                </a:tc>
                <a:tc gridSpan="3">
                  <a:txBody>
                    <a:bodyPr/>
                    <a:lstStyle/>
                    <a:p>
                      <a:pPr algn="ctr" fontAlgn="ctr"/>
                      <a:endParaRPr lang="ja-JP" altLang="en-US" sz="1100" b="0" i="0" u="none" strike="noStrike">
                        <a:solidFill>
                          <a:schemeClr val="bg1"/>
                        </a:solidFill>
                        <a:effectLst/>
                        <a:latin typeface="ＭＳ Ｐゴシック"/>
                      </a:endParaRPr>
                    </a:p>
                  </a:txBody>
                  <a:tcPr marL="9525" marR="9525" marT="9525" marB="0" anchor="ctr">
                    <a:lnL w="12700" cmpd="sng">
                      <a:noFill/>
                    </a:lnL>
                    <a:solidFill>
                      <a:srgbClr val="92D050"/>
                    </a:solidFill>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rowSpan="2">
                  <a:txBody>
                    <a:bodyPr/>
                    <a:lstStyle/>
                    <a:p>
                      <a:pPr algn="ctr" fontAlgn="ctr"/>
                      <a:r>
                        <a:rPr lang="ja-JP" altLang="en-US" sz="1100" u="none" strike="noStrike">
                          <a:solidFill>
                            <a:schemeClr val="bg1"/>
                          </a:solidFill>
                          <a:effectLst/>
                        </a:rPr>
                        <a:t>なし</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rowSpan="2">
                  <a:txBody>
                    <a:bodyPr/>
                    <a:lstStyle/>
                    <a:p>
                      <a:pPr algn="ctr" fontAlgn="ctr"/>
                      <a:r>
                        <a:rPr lang="ja-JP" altLang="en-US" sz="1100" u="none" strike="noStrike" dirty="0">
                          <a:solidFill>
                            <a:schemeClr val="bg1"/>
                          </a:solidFill>
                          <a:effectLst/>
                        </a:rPr>
                        <a:t>合計</a:t>
                      </a: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100" u="none" strike="noStrike">
                          <a:solidFill>
                            <a:schemeClr val="bg1"/>
                          </a:solidFill>
                          <a:effectLst/>
                        </a:rPr>
                        <a:t>うち基礎</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a:txBody>
                    <a:bodyPr/>
                    <a:lstStyle/>
                    <a:p>
                      <a:pPr algn="ctr" fontAlgn="ctr"/>
                      <a:r>
                        <a:rPr lang="ja-JP" altLang="en-US" sz="1100" u="none" strike="noStrike">
                          <a:solidFill>
                            <a:schemeClr val="bg1"/>
                          </a:solidFill>
                          <a:effectLst/>
                        </a:rPr>
                        <a:t>うち応用</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a:txBody>
                    <a:bodyPr/>
                    <a:lstStyle/>
                    <a:p>
                      <a:pPr algn="ctr" fontAlgn="ctr"/>
                      <a:r>
                        <a:rPr lang="ja-JP" altLang="en-US" sz="1100" u="none" strike="noStrike" dirty="0">
                          <a:solidFill>
                            <a:schemeClr val="bg1"/>
                          </a:solidFill>
                          <a:effectLst/>
                        </a:rPr>
                        <a:t>うち開発</a:t>
                      </a: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r>
              <a:tr h="171450">
                <a:tc rowSpan="3">
                  <a:txBody>
                    <a:bodyPr/>
                    <a:lstStyle/>
                    <a:p>
                      <a:pPr algn="l" fontAlgn="ctr"/>
                      <a:r>
                        <a:rPr lang="ja-JP" altLang="en-US" sz="1100" u="none" strike="noStrike" dirty="0">
                          <a:effectLst/>
                        </a:rPr>
                        <a:t>全国</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件数</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1,190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196</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202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792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4,381</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5,571</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比率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79%</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16%</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67%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r h="171450">
                <a:tc rowSpan="3">
                  <a:txBody>
                    <a:bodyPr/>
                    <a:lstStyle/>
                    <a:p>
                      <a:pPr algn="l" fontAlgn="ctr"/>
                      <a:r>
                        <a:rPr lang="ja-JP" altLang="en-US" sz="1100" u="none" strike="noStrike" dirty="0" smtClean="0">
                          <a:effectLst/>
                        </a:rPr>
                        <a:t>近畿圏</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件数</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230</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36</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144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570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800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比率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29%</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18%</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16%</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22%</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63%</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r h="171450">
                <a:tc rowSpan="3">
                  <a:txBody>
                    <a:bodyPr/>
                    <a:lstStyle/>
                    <a:p>
                      <a:pPr algn="l" fontAlgn="ctr"/>
                      <a:r>
                        <a:rPr lang="ja-JP" altLang="en-US" sz="1100" u="none" strike="noStrike" dirty="0" smtClean="0">
                          <a:effectLst/>
                        </a:rPr>
                        <a:t>関東圏</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件数</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322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47</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221</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1,158</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1,480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比率</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78%</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a:effectLst/>
                        </a:rPr>
                        <a:t>69%</a:t>
                      </a:r>
                      <a:endParaRPr lang="en-US" altLang="ja-JP" sz="1100" b="0" i="0" u="none" strike="noStrike">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bl>
          </a:graphicData>
        </a:graphic>
      </p:graphicFrame>
      <p:sp>
        <p:nvSpPr>
          <p:cNvPr id="16" name="正方形/長方形 15"/>
          <p:cNvSpPr/>
          <p:nvPr/>
        </p:nvSpPr>
        <p:spPr>
          <a:xfrm>
            <a:off x="4162383" y="3873028"/>
            <a:ext cx="4293163" cy="261610"/>
          </a:xfrm>
          <a:prstGeom prst="rect">
            <a:avLst/>
          </a:prstGeom>
        </p:spPr>
        <p:txBody>
          <a:bodyPr wrap="none">
            <a:spAutoFit/>
          </a:bodyPr>
          <a:lstStyle/>
          <a:p>
            <a:pPr algn="ctr"/>
            <a:r>
              <a:rPr lang="ja-JP" altLang="en-US" sz="1100" dirty="0" smtClean="0"/>
              <a:t>研究所を付設する予定の有無（工場立地動向調査・直近</a:t>
            </a:r>
            <a:r>
              <a:rPr lang="en-US" altLang="ja-JP" sz="1100" dirty="0" smtClean="0"/>
              <a:t>5</a:t>
            </a:r>
            <a:r>
              <a:rPr lang="ja-JP" altLang="en-US" sz="1100" dirty="0" smtClean="0"/>
              <a:t>年の合計）</a:t>
            </a:r>
            <a:endParaRPr lang="ja-JP" altLang="en-US" sz="1100" dirty="0"/>
          </a:p>
        </p:txBody>
      </p:sp>
      <p:sp>
        <p:nvSpPr>
          <p:cNvPr id="17" name="正方形/長方形 16"/>
          <p:cNvSpPr/>
          <p:nvPr/>
        </p:nvSpPr>
        <p:spPr>
          <a:xfrm>
            <a:off x="1557247" y="1988840"/>
            <a:ext cx="2061783" cy="261610"/>
          </a:xfrm>
          <a:prstGeom prst="rect">
            <a:avLst/>
          </a:prstGeom>
        </p:spPr>
        <p:txBody>
          <a:bodyPr wrap="none">
            <a:spAutoFit/>
          </a:bodyPr>
          <a:lstStyle/>
          <a:p>
            <a:pPr algn="ctr"/>
            <a:r>
              <a:rPr lang="ja-JP" altLang="en-US" sz="1100" dirty="0" smtClean="0"/>
              <a:t>エリア内</a:t>
            </a:r>
            <a:r>
              <a:rPr lang="ja-JP" altLang="en-US" sz="1100" dirty="0"/>
              <a:t>に立地する大学の</a:t>
            </a:r>
            <a:r>
              <a:rPr lang="ja-JP" altLang="en-US" sz="1100" dirty="0" smtClean="0"/>
              <a:t>学部数</a:t>
            </a:r>
            <a:endParaRPr lang="ja-JP" altLang="en-US" sz="1100" dirty="0"/>
          </a:p>
        </p:txBody>
      </p:sp>
      <p:sp>
        <p:nvSpPr>
          <p:cNvPr id="19" name="正方形/長方形 18"/>
          <p:cNvSpPr/>
          <p:nvPr/>
        </p:nvSpPr>
        <p:spPr>
          <a:xfrm>
            <a:off x="5461274" y="1993119"/>
            <a:ext cx="2783134" cy="261610"/>
          </a:xfrm>
          <a:prstGeom prst="rect">
            <a:avLst/>
          </a:prstGeom>
        </p:spPr>
        <p:txBody>
          <a:bodyPr wrap="none">
            <a:spAutoFit/>
          </a:bodyPr>
          <a:lstStyle/>
          <a:p>
            <a:pPr algn="ctr"/>
            <a:r>
              <a:rPr lang="ja-JP" altLang="en-US" sz="1100" dirty="0" smtClean="0"/>
              <a:t>地域</a:t>
            </a:r>
            <a:r>
              <a:rPr lang="ja-JP" altLang="en-US" sz="1100" dirty="0"/>
              <a:t>別科研費助成事業シェア（</a:t>
            </a:r>
            <a:r>
              <a:rPr lang="en-US" altLang="ja-JP" sz="1100" dirty="0"/>
              <a:t>2013</a:t>
            </a:r>
            <a:r>
              <a:rPr lang="ja-JP" altLang="en-US" sz="1100" dirty="0"/>
              <a:t>年</a:t>
            </a:r>
            <a:r>
              <a:rPr lang="ja-JP" altLang="en-US" sz="1100" dirty="0" smtClean="0"/>
              <a:t>）</a:t>
            </a:r>
            <a:endParaRPr lang="ja-JP" altLang="en-US" sz="1100" dirty="0"/>
          </a:p>
        </p:txBody>
      </p:sp>
      <p:sp>
        <p:nvSpPr>
          <p:cNvPr id="20" name="正方形/長方形 19"/>
          <p:cNvSpPr/>
          <p:nvPr/>
        </p:nvSpPr>
        <p:spPr>
          <a:xfrm>
            <a:off x="683568" y="3861048"/>
            <a:ext cx="2794356" cy="261610"/>
          </a:xfrm>
          <a:prstGeom prst="rect">
            <a:avLst/>
          </a:prstGeom>
        </p:spPr>
        <p:txBody>
          <a:bodyPr wrap="none">
            <a:spAutoFit/>
          </a:bodyPr>
          <a:lstStyle/>
          <a:p>
            <a:pPr algn="ctr"/>
            <a:r>
              <a:rPr lang="ja-JP" altLang="en-US" sz="1100" dirty="0" smtClean="0"/>
              <a:t>研究機関の立地件数（都道府県別・</a:t>
            </a:r>
            <a:r>
              <a:rPr lang="en-US" altLang="ja-JP" sz="1100" dirty="0" smtClean="0"/>
              <a:t>2005</a:t>
            </a:r>
            <a:r>
              <a:rPr lang="ja-JP" altLang="en-US" sz="1100" dirty="0" smtClean="0"/>
              <a:t>年）</a:t>
            </a:r>
            <a:endParaRPr lang="ja-JP" altLang="en-US" sz="1100" dirty="0"/>
          </a:p>
        </p:txBody>
      </p:sp>
      <p:sp>
        <p:nvSpPr>
          <p:cNvPr id="25" name="正方形/長方形 24"/>
          <p:cNvSpPr/>
          <p:nvPr/>
        </p:nvSpPr>
        <p:spPr>
          <a:xfrm>
            <a:off x="700554" y="6080049"/>
            <a:ext cx="2735044" cy="338554"/>
          </a:xfrm>
          <a:prstGeom prst="rect">
            <a:avLst/>
          </a:prstGeom>
        </p:spPr>
        <p:txBody>
          <a:bodyPr wrap="none">
            <a:spAutoFit/>
          </a:bodyPr>
          <a:lstStyle/>
          <a:p>
            <a:r>
              <a:rPr lang="ja-JP" altLang="en-US" sz="800" dirty="0"/>
              <a:t>出典</a:t>
            </a:r>
            <a:r>
              <a:rPr lang="ja-JP" altLang="en-US" sz="800" dirty="0" smtClean="0"/>
              <a:t>：大阪府立産業開発研究所</a:t>
            </a:r>
            <a:endParaRPr lang="en-US" altLang="ja-JP" sz="800" dirty="0" smtClean="0"/>
          </a:p>
          <a:p>
            <a:r>
              <a:rPr lang="ja-JP" altLang="en-US" sz="800" dirty="0"/>
              <a:t>　</a:t>
            </a:r>
            <a:r>
              <a:rPr lang="ja-JP" altLang="en-US" sz="800" dirty="0" smtClean="0"/>
              <a:t>　　　　「企業</a:t>
            </a:r>
            <a:r>
              <a:rPr lang="ja-JP" altLang="en-US" sz="800" dirty="0"/>
              <a:t>に</a:t>
            </a:r>
            <a:r>
              <a:rPr lang="ja-JP" altLang="en-US" sz="800" dirty="0" smtClean="0"/>
              <a:t>おける研究機関の設置状況に関する調査）</a:t>
            </a:r>
            <a:endParaRPr lang="ja-JP" altLang="en-US" sz="800" dirty="0"/>
          </a:p>
        </p:txBody>
      </p:sp>
      <p:sp>
        <p:nvSpPr>
          <p:cNvPr id="26" name="正方形/長方形 25"/>
          <p:cNvSpPr/>
          <p:nvPr/>
        </p:nvSpPr>
        <p:spPr>
          <a:xfrm>
            <a:off x="3923928" y="6080049"/>
            <a:ext cx="2800767" cy="338554"/>
          </a:xfrm>
          <a:prstGeom prst="rect">
            <a:avLst/>
          </a:prstGeom>
        </p:spPr>
        <p:txBody>
          <a:bodyPr wrap="none">
            <a:spAutoFit/>
          </a:bodyPr>
          <a:lstStyle/>
          <a:p>
            <a:r>
              <a:rPr lang="ja-JP" altLang="en-US" sz="800" dirty="0"/>
              <a:t>出典</a:t>
            </a:r>
            <a:r>
              <a:rPr lang="ja-JP" altLang="en-US" sz="800" dirty="0" smtClean="0"/>
              <a:t>：経済産業省「工場立地動向調査」（平成</a:t>
            </a:r>
            <a:r>
              <a:rPr lang="en-US" altLang="ja-JP" sz="800" dirty="0" smtClean="0"/>
              <a:t>21</a:t>
            </a:r>
            <a:r>
              <a:rPr lang="ja-JP" altLang="en-US" sz="800" dirty="0" smtClean="0"/>
              <a:t>～</a:t>
            </a:r>
            <a:r>
              <a:rPr lang="en-US" altLang="ja-JP" sz="800" dirty="0" smtClean="0"/>
              <a:t>25</a:t>
            </a:r>
            <a:r>
              <a:rPr lang="ja-JP" altLang="en-US" sz="800" dirty="0" smtClean="0"/>
              <a:t>年）</a:t>
            </a:r>
            <a:endParaRPr lang="en-US" altLang="ja-JP" sz="800" dirty="0" smtClean="0"/>
          </a:p>
          <a:p>
            <a:pPr defTabSz="590550"/>
            <a:r>
              <a:rPr kumimoji="0" lang="en-US" altLang="ja-JP" sz="800" dirty="0">
                <a:sym typeface="ヒラギノ角ゴ Pro W6" charset="0"/>
              </a:rPr>
              <a:t>※</a:t>
            </a:r>
            <a:r>
              <a:rPr kumimoji="0" lang="ja-JP" altLang="en-US" sz="800" dirty="0">
                <a:sym typeface="ヒラギノ角ゴ Pro W6" charset="0"/>
              </a:rPr>
              <a:t>　近畿</a:t>
            </a:r>
            <a:r>
              <a:rPr kumimoji="0" lang="ja-JP" altLang="en-US" sz="800" dirty="0" smtClean="0">
                <a:sym typeface="ヒラギノ角ゴ Pro W6" charset="0"/>
              </a:rPr>
              <a:t>圏</a:t>
            </a:r>
            <a:r>
              <a:rPr kumimoji="0" lang="ja-JP" altLang="en-US" sz="800" dirty="0">
                <a:sym typeface="ヒラギノ角ゴ Pro W6" charset="0"/>
              </a:rPr>
              <a:t>＝</a:t>
            </a:r>
            <a:r>
              <a:rPr kumimoji="0" lang="zh-TW" altLang="en-US" sz="800" dirty="0">
                <a:sym typeface="ヒラギノ角ゴ Pro W6" charset="0"/>
              </a:rPr>
              <a:t>大阪、京都、兵庫、奈良、滋賀、</a:t>
            </a:r>
            <a:r>
              <a:rPr kumimoji="0" lang="zh-TW" altLang="en-US" sz="800" dirty="0" smtClean="0">
                <a:sym typeface="ヒラギノ角ゴ Pro W6" charset="0"/>
              </a:rPr>
              <a:t>和歌山</a:t>
            </a:r>
            <a:r>
              <a:rPr kumimoji="0" lang="ja-JP" altLang="en-US" sz="800" dirty="0" err="1" smtClean="0">
                <a:sym typeface="ヒラギノ角ゴ Pro W6" charset="0"/>
              </a:rPr>
              <a:t>、</a:t>
            </a:r>
            <a:r>
              <a:rPr kumimoji="0" lang="ja-JP" altLang="en-US" sz="800" dirty="0" smtClean="0">
                <a:sym typeface="ヒラギノ角ゴ Pro W6" charset="0"/>
              </a:rPr>
              <a:t>三重</a:t>
            </a:r>
          </a:p>
        </p:txBody>
      </p:sp>
      <p:sp>
        <p:nvSpPr>
          <p:cNvPr id="6" name="正方形/長方形 5"/>
          <p:cNvSpPr/>
          <p:nvPr/>
        </p:nvSpPr>
        <p:spPr>
          <a:xfrm>
            <a:off x="5386519" y="519932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447049" y="536398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27"/>
          <p:cNvGraphicFramePr>
            <a:graphicFrameLocks noGrp="1"/>
          </p:cNvGraphicFramePr>
          <p:nvPr>
            <p:extLst>
              <p:ext uri="{D42A27DB-BD31-4B8C-83A1-F6EECF244321}">
                <p14:modId xmlns:p14="http://schemas.microsoft.com/office/powerpoint/2010/main" val="3370503307"/>
              </p:ext>
            </p:extLst>
          </p:nvPr>
        </p:nvGraphicFramePr>
        <p:xfrm>
          <a:off x="775529" y="4141232"/>
          <a:ext cx="2514238" cy="1938816"/>
        </p:xfrm>
        <a:graphic>
          <a:graphicData uri="http://schemas.openxmlformats.org/drawingml/2006/table">
            <a:tbl>
              <a:tblPr>
                <a:tableStyleId>{5C22544A-7EE6-4342-B048-85BDC9FD1C3A}</a:tableStyleId>
              </a:tblPr>
              <a:tblGrid>
                <a:gridCol w="288032"/>
                <a:gridCol w="841317"/>
                <a:gridCol w="774835"/>
                <a:gridCol w="610054"/>
              </a:tblGrid>
              <a:tr h="176256">
                <a:tc>
                  <a:txBody>
                    <a:bodyPr/>
                    <a:lstStyle/>
                    <a:p>
                      <a:pPr algn="l" fontAlgn="ct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c>
                  <a:txBody>
                    <a:bodyPr/>
                    <a:lstStyle/>
                    <a:p>
                      <a:pPr algn="ctr" fontAlgn="ctr"/>
                      <a:r>
                        <a:rPr lang="ja-JP" altLang="en-US" sz="800" u="none" strike="noStrike" dirty="0" smtClean="0">
                          <a:solidFill>
                            <a:schemeClr val="bg1"/>
                          </a:solidFill>
                          <a:effectLst/>
                        </a:rPr>
                        <a:t>都道府県</a:t>
                      </a:r>
                      <a:endParaRPr lang="en-US" altLang="ja-JP" sz="800" u="none" strike="noStrike" dirty="0" smtClean="0">
                        <a:solidFill>
                          <a:schemeClr val="bg1"/>
                        </a:solidFill>
                        <a:effectLst/>
                      </a:endParaRPr>
                    </a:p>
                  </a:txBody>
                  <a:tcPr marL="36000" marR="36000" marT="0" marB="0" anchor="ctr">
                    <a:solidFill>
                      <a:schemeClr val="accent1"/>
                    </a:solidFill>
                  </a:tcPr>
                </a:tc>
                <a:tc>
                  <a:txBody>
                    <a:bodyPr/>
                    <a:lstStyle/>
                    <a:p>
                      <a:pPr algn="ctr" fontAlgn="ctr"/>
                      <a:r>
                        <a:rPr lang="ja-JP" altLang="en-US" sz="800" b="0" i="0" u="none" strike="noStrike" dirty="0" smtClean="0">
                          <a:solidFill>
                            <a:schemeClr val="bg1"/>
                          </a:solidFill>
                          <a:effectLst/>
                          <a:latin typeface="ＭＳ Ｐゴシック"/>
                        </a:rPr>
                        <a:t>研究機関数</a:t>
                      </a: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c>
                  <a:txBody>
                    <a:bodyPr/>
                    <a:lstStyle/>
                    <a:p>
                      <a:pPr algn="ctr" fontAlgn="ctr"/>
                      <a:r>
                        <a:rPr lang="ja-JP" altLang="en-US" sz="800" b="0" i="0" u="none" strike="noStrike" dirty="0" smtClean="0">
                          <a:solidFill>
                            <a:schemeClr val="bg1"/>
                          </a:solidFill>
                          <a:effectLst/>
                          <a:latin typeface="ＭＳ Ｐゴシック"/>
                        </a:rPr>
                        <a:t>構成比</a:t>
                      </a: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r>
              <a:tr h="176256">
                <a:tc>
                  <a:txBody>
                    <a:bodyPr/>
                    <a:lstStyle/>
                    <a:p>
                      <a:pPr algn="ctr" fontAlgn="ctr"/>
                      <a:r>
                        <a:rPr lang="en-US" altLang="ja-JP" sz="800" b="0" i="0" u="none" strike="noStrike" dirty="0" smtClean="0">
                          <a:solidFill>
                            <a:srgbClr val="000000"/>
                          </a:solidFill>
                          <a:effectLst/>
                          <a:latin typeface="+mn-ea"/>
                          <a:ea typeface="+mn-ea"/>
                        </a:rPr>
                        <a:t>1</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東京都</a:t>
                      </a:r>
                      <a:endParaRPr lang="en-US" altLang="ja-JP" sz="800" b="0" i="0" u="none" strike="noStrike" dirty="0" smtClean="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499</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15.1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2</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神奈川県</a:t>
                      </a:r>
                      <a:endParaRPr lang="en-US" altLang="ja-JP" sz="800" b="0" i="0" u="none" strike="noStrike" dirty="0" smtClean="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382</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11.6</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3</a:t>
                      </a:r>
                      <a:endParaRPr lang="ja-JP" altLang="en-US" sz="800" b="0" i="0" u="none" strike="noStrike" dirty="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大阪府</a:t>
                      </a:r>
                      <a:endParaRPr lang="en-US" altLang="ja-JP" sz="800" b="0" i="0" u="none" strike="noStrike" dirty="0" smtClean="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algn="r" fontAlgn="ctr"/>
                      <a:r>
                        <a:rPr lang="en-US" altLang="ja-JP" sz="800" b="0" i="0" u="none" strike="noStrike" dirty="0" smtClean="0">
                          <a:solidFill>
                            <a:srgbClr val="000000"/>
                          </a:solidFill>
                          <a:effectLst/>
                          <a:latin typeface="+mn-ea"/>
                          <a:ea typeface="+mn-ea"/>
                        </a:rPr>
                        <a:t>300</a:t>
                      </a:r>
                      <a:endParaRPr lang="en-US" altLang="ja-JP" sz="800" b="0" i="0" u="none" strike="noStrike" dirty="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9.1</a:t>
                      </a:r>
                    </a:p>
                  </a:txBody>
                  <a:tcPr marL="36000" marR="36000" marT="0" marB="0" anchor="ctr">
                    <a:solidFill>
                      <a:schemeClr val="accent2">
                        <a:lumMod val="20000"/>
                        <a:lumOff val="80000"/>
                      </a:schemeClr>
                    </a:solidFill>
                  </a:tcPr>
                </a:tc>
              </a:tr>
              <a:tr h="176256">
                <a:tc>
                  <a:txBody>
                    <a:bodyPr/>
                    <a:lstStyle/>
                    <a:p>
                      <a:pPr algn="ctr" fontAlgn="ctr"/>
                      <a:r>
                        <a:rPr lang="en-US" altLang="ja-JP" sz="800" b="0" i="0" u="none" strike="noStrike" dirty="0" smtClean="0">
                          <a:solidFill>
                            <a:srgbClr val="000000"/>
                          </a:solidFill>
                          <a:effectLst/>
                          <a:latin typeface="+mn-ea"/>
                          <a:ea typeface="+mn-ea"/>
                        </a:rPr>
                        <a:t>4</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埼玉県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208</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6.3</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5</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愛知県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176</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5.3</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6</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兵庫県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173</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5.2</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7</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千葉県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167</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8</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茨城県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165</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5.0</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9</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静岡県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134</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4.1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10</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栃木県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93</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2.8</a:t>
                      </a:r>
                    </a:p>
                  </a:txBody>
                  <a:tcPr marL="36000" marR="36000" marT="0" marB="0" anchor="ctr"/>
                </a:tc>
              </a:tr>
            </a:tbl>
          </a:graphicData>
        </a:graphic>
      </p:graphicFrame>
      <p:cxnSp>
        <p:nvCxnSpPr>
          <p:cNvPr id="24" name="直線コネクタ 23"/>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正方形/長方形 28"/>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sp>
        <p:nvSpPr>
          <p:cNvPr id="22" name="正方形/長方形 21"/>
          <p:cNvSpPr/>
          <p:nvPr/>
        </p:nvSpPr>
        <p:spPr>
          <a:xfrm>
            <a:off x="8028384" y="278092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898751" y="278092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874351" y="2677286"/>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Rectangle 75"/>
          <p:cNvSpPr>
            <a:spLocks/>
          </p:cNvSpPr>
          <p:nvPr/>
        </p:nvSpPr>
        <p:spPr bwMode="auto">
          <a:xfrm>
            <a:off x="755576" y="3356992"/>
            <a:ext cx="1713611" cy="355276"/>
          </a:xfrm>
          <a:prstGeom prst="rect">
            <a:avLst/>
          </a:prstGeom>
          <a:noFill/>
          <a:ln>
            <a:noFill/>
          </a:ln>
          <a:extLst/>
        </p:spPr>
        <p:txBody>
          <a:bodyPr wrap="none" lIns="0" tIns="72000" rIns="0" bIns="36000" anchor="ctr">
            <a:spAutoFit/>
          </a:bodyPr>
          <a:lstStyle/>
          <a:p>
            <a:pPr defTabSz="590550"/>
            <a:r>
              <a:rPr kumimoji="0" lang="en-US" altLang="ja-JP" sz="800" dirty="0" smtClean="0">
                <a:sym typeface="ヒラギノ角ゴ Pro W6" charset="0"/>
              </a:rPr>
              <a:t>※</a:t>
            </a:r>
            <a:r>
              <a:rPr kumimoji="0" lang="ja-JP" altLang="en-US" sz="800" dirty="0" smtClean="0">
                <a:sym typeface="ヒラギノ角ゴ Pro W6" charset="0"/>
              </a:rPr>
              <a:t>　大阪圏＝</a:t>
            </a:r>
            <a:r>
              <a:rPr kumimoji="0" lang="zh-TW" altLang="en-US" sz="800" dirty="0" smtClean="0">
                <a:sym typeface="ヒラギノ角ゴ Pro W6" charset="0"/>
              </a:rPr>
              <a:t>大阪、京都、兵庫、奈良</a:t>
            </a:r>
            <a:endParaRPr kumimoji="0" lang="en-US" altLang="zh-TW" sz="800" dirty="0" smtClean="0">
              <a:sym typeface="ヒラギノ角ゴ Pro W6" charset="0"/>
            </a:endParaRPr>
          </a:p>
          <a:p>
            <a:pPr defTabSz="590550"/>
            <a:r>
              <a:rPr kumimoji="0" lang="ja-JP" altLang="en-US" sz="800" dirty="0" smtClean="0">
                <a:sym typeface="ヒラギノ角ゴ Pro W6" charset="0"/>
              </a:rPr>
              <a:t>　　 東京圏</a:t>
            </a:r>
            <a:r>
              <a:rPr kumimoji="0" lang="ja-JP" altLang="en-US" sz="800" dirty="0">
                <a:sym typeface="ヒラギノ角ゴ Pro W6" charset="0"/>
              </a:rPr>
              <a:t>＝東京、</a:t>
            </a:r>
            <a:r>
              <a:rPr kumimoji="0" lang="zh-TW" altLang="en-US" sz="800" dirty="0">
                <a:sym typeface="ヒラギノ角ゴ Pro W6" charset="0"/>
              </a:rPr>
              <a:t>埼玉、千葉、神奈川</a:t>
            </a:r>
            <a:endParaRPr kumimoji="0" lang="en-US" altLang="ja-JP" sz="800" dirty="0" smtClean="0">
              <a:sym typeface="ヒラギノ角ゴ Pro W6" charset="0"/>
            </a:endParaRPr>
          </a:p>
        </p:txBody>
      </p:sp>
    </p:spTree>
    <p:extLst>
      <p:ext uri="{BB962C8B-B14F-4D97-AF65-F5344CB8AC3E}">
        <p14:creationId xmlns:p14="http://schemas.microsoft.com/office/powerpoint/2010/main" val="378296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住まいに関して、関西圏は「住宅の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人あたり延べ面積」や「通勤時間」「平均混雑率」などで首都圏を上回っており、暮らしやすい環境にあると言えます。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sp>
        <p:nvSpPr>
          <p:cNvPr id="21" name="テキスト ボックス 20"/>
          <p:cNvSpPr txBox="1"/>
          <p:nvPr/>
        </p:nvSpPr>
        <p:spPr>
          <a:xfrm>
            <a:off x="1007604" y="1556792"/>
            <a:ext cx="2772308" cy="276999"/>
          </a:xfrm>
          <a:prstGeom prst="rect">
            <a:avLst/>
          </a:prstGeom>
          <a:noFill/>
        </p:spPr>
        <p:txBody>
          <a:bodyPr wrap="square" rtlCol="0">
            <a:spAutoFit/>
          </a:bodyPr>
          <a:lstStyle/>
          <a:p>
            <a:pPr algn="ctr"/>
            <a:r>
              <a:rPr lang="ja-JP" altLang="en-US" sz="1200" dirty="0" smtClean="0"/>
              <a:t>住宅</a:t>
            </a:r>
            <a:r>
              <a:rPr lang="ja-JP" altLang="en-US" sz="1200" dirty="0"/>
              <a:t>水準</a:t>
            </a:r>
            <a:r>
              <a:rPr lang="en-US" altLang="ja-JP" sz="1200" dirty="0"/>
              <a:t>[</a:t>
            </a:r>
            <a:r>
              <a:rPr lang="ja-JP" altLang="en-US" sz="1200" dirty="0"/>
              <a:t>１人当り延べ面積（㎡</a:t>
            </a:r>
            <a:r>
              <a:rPr lang="en-US" altLang="ja-JP" sz="1200" dirty="0"/>
              <a:t>/</a:t>
            </a:r>
            <a:r>
              <a:rPr lang="ja-JP" altLang="en-US" sz="1200" dirty="0"/>
              <a:t>人）</a:t>
            </a:r>
            <a:r>
              <a:rPr lang="en-US" altLang="ja-JP" sz="1200" dirty="0" smtClean="0"/>
              <a:t>]</a:t>
            </a:r>
            <a:endParaRPr lang="en-US" altLang="ja-JP" sz="1200" dirty="0"/>
          </a:p>
        </p:txBody>
      </p:sp>
      <p:sp>
        <p:nvSpPr>
          <p:cNvPr id="24" name="Rectangle 75"/>
          <p:cNvSpPr>
            <a:spLocks/>
          </p:cNvSpPr>
          <p:nvPr/>
        </p:nvSpPr>
        <p:spPr bwMode="auto">
          <a:xfrm>
            <a:off x="313215" y="3878329"/>
            <a:ext cx="2157642" cy="232165"/>
          </a:xfrm>
          <a:prstGeom prst="rect">
            <a:avLst/>
          </a:prstGeom>
          <a:noFill/>
          <a:ln>
            <a:noFill/>
          </a:ln>
          <a:extLst/>
        </p:spPr>
        <p:txBody>
          <a:bodyPr wrap="none" lIns="0" tIns="72000" rIns="0" bIns="36000" anchor="ctr">
            <a:spAutoFit/>
          </a:bodyPr>
          <a:lstStyle/>
          <a:p>
            <a:pPr defTabSz="590550"/>
            <a:r>
              <a:rPr kumimoji="0" lang="ja-JP" altLang="en-US" sz="800" dirty="0" smtClean="0">
                <a:sym typeface="ヒラギノ角ゴ Pro W6" charset="0"/>
              </a:rPr>
              <a:t>出典</a:t>
            </a:r>
            <a:r>
              <a:rPr kumimoji="0" lang="ja-JP" altLang="en-US" sz="800" dirty="0">
                <a:sym typeface="ヒラギノ角ゴ Pro W6" charset="0"/>
              </a:rPr>
              <a:t>：</a:t>
            </a:r>
            <a:r>
              <a:rPr kumimoji="0" lang="ja-JP" altLang="en-US" sz="800" dirty="0" smtClean="0">
                <a:sym typeface="ヒラギノ角ゴ Pro W6" charset="0"/>
              </a:rPr>
              <a:t>住宅</a:t>
            </a:r>
            <a:r>
              <a:rPr kumimoji="0" lang="ja-JP" altLang="en-US" sz="800" dirty="0">
                <a:sym typeface="ヒラギノ角ゴ Pro W6" charset="0"/>
              </a:rPr>
              <a:t>・土地統計調査（総務省）を基に</a:t>
            </a:r>
            <a:r>
              <a:rPr kumimoji="0" lang="ja-JP" altLang="en-US" sz="800" dirty="0" smtClean="0">
                <a:sym typeface="ヒラギノ角ゴ Pro W6" charset="0"/>
              </a:rPr>
              <a:t>作成</a:t>
            </a:r>
            <a:endParaRPr kumimoji="0" lang="ja-JP" altLang="en-US" sz="800" dirty="0">
              <a:sym typeface="ヒラギノ角ゴ Pro W6" charset="0"/>
            </a:endParaRPr>
          </a:p>
        </p:txBody>
      </p:sp>
      <p:sp>
        <p:nvSpPr>
          <p:cNvPr id="25" name="テキスト ボックス 24"/>
          <p:cNvSpPr txBox="1"/>
          <p:nvPr/>
        </p:nvSpPr>
        <p:spPr>
          <a:xfrm>
            <a:off x="5459363" y="1564104"/>
            <a:ext cx="2643672" cy="276999"/>
          </a:xfrm>
          <a:prstGeom prst="rect">
            <a:avLst/>
          </a:prstGeom>
          <a:noFill/>
        </p:spPr>
        <p:txBody>
          <a:bodyPr wrap="none" rtlCol="0">
            <a:spAutoFit/>
          </a:bodyPr>
          <a:lstStyle/>
          <a:p>
            <a:pPr algn="ctr"/>
            <a:r>
              <a:rPr lang="ja-JP" altLang="en-US" sz="1200" dirty="0" smtClean="0"/>
              <a:t>最混雑</a:t>
            </a:r>
            <a:r>
              <a:rPr lang="ja-JP" altLang="en-US" sz="1200" dirty="0"/>
              <a:t>区間における平均</a:t>
            </a:r>
            <a:r>
              <a:rPr lang="ja-JP" altLang="en-US" sz="1200" dirty="0" smtClean="0"/>
              <a:t>混雑率の推移</a:t>
            </a:r>
            <a:endParaRPr kumimoji="1" lang="ja-JP" altLang="en-US" sz="1200" dirty="0"/>
          </a:p>
        </p:txBody>
      </p:sp>
      <p:sp>
        <p:nvSpPr>
          <p:cNvPr id="26" name="source_title"/>
          <p:cNvSpPr txBox="1">
            <a:spLocks noChangeArrowheads="1"/>
          </p:cNvSpPr>
          <p:nvPr/>
        </p:nvSpPr>
        <p:spPr bwMode="gray">
          <a:xfrm>
            <a:off x="4758696" y="5856285"/>
            <a:ext cx="27459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800" dirty="0" smtClean="0">
                <a:latin typeface="+mn-lt"/>
                <a:ea typeface="+mn-ea"/>
              </a:rPr>
              <a:t>出典</a:t>
            </a:r>
            <a:r>
              <a:rPr lang="ja-JP" altLang="en-US" sz="800" dirty="0">
                <a:latin typeface="+mn-lt"/>
                <a:ea typeface="+mn-ea"/>
              </a:rPr>
              <a:t>：</a:t>
            </a:r>
            <a:r>
              <a:rPr lang="ja-JP" altLang="en-US" sz="800" dirty="0" smtClean="0">
                <a:latin typeface="+mn-lt"/>
                <a:ea typeface="+mn-ea"/>
              </a:rPr>
              <a:t>国土交通省ホームページ「</a:t>
            </a:r>
            <a:r>
              <a:rPr lang="ja-JP" altLang="en-US" sz="800" dirty="0">
                <a:latin typeface="+mn-lt"/>
                <a:ea typeface="+mn-ea"/>
              </a:rPr>
              <a:t>主要区間の平均混雑率の推移</a:t>
            </a:r>
            <a:r>
              <a:rPr lang="ja-JP" altLang="en-US" sz="800" dirty="0" smtClean="0">
                <a:latin typeface="+mn-lt"/>
                <a:ea typeface="+mn-ea"/>
              </a:rPr>
              <a:t>」</a:t>
            </a:r>
            <a:r>
              <a:rPr lang="ja-JP" altLang="en-US" sz="800" dirty="0"/>
              <a:t> </a:t>
            </a:r>
            <a:endParaRPr lang="en-US" altLang="ja-JP" sz="800" dirty="0" smtClean="0"/>
          </a:p>
          <a:p>
            <a:pPr>
              <a:buClr>
                <a:schemeClr val="accent2"/>
              </a:buClr>
            </a:pPr>
            <a:r>
              <a:rPr lang="ja-JP" altLang="en-US" sz="800" dirty="0" smtClean="0"/>
              <a:t>http</a:t>
            </a:r>
            <a:r>
              <a:rPr lang="ja-JP" altLang="en-US" sz="800" dirty="0"/>
              <a:t>://www.mlit.go.jp/tetudo/tetudo_tk4_000002.</a:t>
            </a:r>
            <a:r>
              <a:rPr lang="ja-JP" altLang="en-US" sz="800" dirty="0" smtClean="0"/>
              <a:t>html</a:t>
            </a:r>
            <a:endParaRPr lang="ja-JP" altLang="en-US" sz="800" dirty="0">
              <a:latin typeface="+mn-lt"/>
              <a:ea typeface="+mn-ea"/>
            </a:endParaRPr>
          </a:p>
        </p:txBody>
      </p:sp>
      <p:sp>
        <p:nvSpPr>
          <p:cNvPr id="27" name="Rectangle 75"/>
          <p:cNvSpPr>
            <a:spLocks/>
          </p:cNvSpPr>
          <p:nvPr/>
        </p:nvSpPr>
        <p:spPr bwMode="auto">
          <a:xfrm>
            <a:off x="4765974" y="6231623"/>
            <a:ext cx="1713611" cy="355276"/>
          </a:xfrm>
          <a:prstGeom prst="rect">
            <a:avLst/>
          </a:prstGeom>
          <a:noFill/>
          <a:ln>
            <a:noFill/>
          </a:ln>
          <a:extLst/>
        </p:spPr>
        <p:txBody>
          <a:bodyPr wrap="none" lIns="0" tIns="72000" rIns="0" bIns="36000" anchor="ctr">
            <a:spAutoFit/>
          </a:bodyPr>
          <a:lstStyle/>
          <a:p>
            <a:pPr defTabSz="590550"/>
            <a:r>
              <a:rPr kumimoji="0" lang="en-US" altLang="ja-JP" sz="800" dirty="0" smtClean="0">
                <a:sym typeface="ヒラギノ角ゴ Pro W6" charset="0"/>
              </a:rPr>
              <a:t>※</a:t>
            </a:r>
            <a:r>
              <a:rPr kumimoji="0" lang="ja-JP" altLang="en-US" sz="800" dirty="0" smtClean="0">
                <a:sym typeface="ヒラギノ角ゴ Pro W6" charset="0"/>
              </a:rPr>
              <a:t>　大阪圏＝</a:t>
            </a:r>
            <a:r>
              <a:rPr kumimoji="0" lang="zh-TW" altLang="en-US" sz="800" dirty="0" smtClean="0">
                <a:sym typeface="ヒラギノ角ゴ Pro W6" charset="0"/>
              </a:rPr>
              <a:t>大阪、京都、兵庫、奈良</a:t>
            </a:r>
            <a:endParaRPr kumimoji="0" lang="en-US" altLang="zh-TW" sz="800" dirty="0" smtClean="0">
              <a:sym typeface="ヒラギノ角ゴ Pro W6" charset="0"/>
            </a:endParaRPr>
          </a:p>
          <a:p>
            <a:pPr defTabSz="590550"/>
            <a:r>
              <a:rPr kumimoji="0" lang="ja-JP" altLang="en-US" sz="800" dirty="0" smtClean="0">
                <a:sym typeface="ヒラギノ角ゴ Pro W6" charset="0"/>
              </a:rPr>
              <a:t>　　 東京圏</a:t>
            </a:r>
            <a:r>
              <a:rPr kumimoji="0" lang="ja-JP" altLang="en-US" sz="800" dirty="0">
                <a:sym typeface="ヒラギノ角ゴ Pro W6" charset="0"/>
              </a:rPr>
              <a:t>＝東京、</a:t>
            </a:r>
            <a:r>
              <a:rPr kumimoji="0" lang="zh-TW" altLang="en-US" sz="800" dirty="0">
                <a:sym typeface="ヒラギノ角ゴ Pro W6" charset="0"/>
              </a:rPr>
              <a:t>埼玉、千葉、神奈川</a:t>
            </a:r>
            <a:endParaRPr kumimoji="0" lang="en-US" altLang="ja-JP" sz="800" dirty="0" smtClean="0">
              <a:sym typeface="ヒラギノ角ゴ Pro W6" charset="0"/>
            </a:endParaRPr>
          </a:p>
        </p:txBody>
      </p:sp>
      <p:sp>
        <p:nvSpPr>
          <p:cNvPr id="29" name="テキスト ボックス 28"/>
          <p:cNvSpPr txBox="1"/>
          <p:nvPr/>
        </p:nvSpPr>
        <p:spPr>
          <a:xfrm>
            <a:off x="755576" y="4276622"/>
            <a:ext cx="3364558" cy="438582"/>
          </a:xfrm>
          <a:prstGeom prst="rect">
            <a:avLst/>
          </a:prstGeom>
          <a:noFill/>
        </p:spPr>
        <p:txBody>
          <a:bodyPr wrap="square" rtlCol="0">
            <a:spAutoFit/>
          </a:bodyPr>
          <a:lstStyle/>
          <a:p>
            <a:pPr algn="ctr"/>
            <a:r>
              <a:rPr lang="ja-JP" altLang="en-US" sz="1200" dirty="0"/>
              <a:t>家計を主に支える者</a:t>
            </a:r>
            <a:r>
              <a:rPr lang="ja-JP" altLang="en-US" sz="1200" dirty="0" smtClean="0"/>
              <a:t>の通勤</a:t>
            </a:r>
            <a:r>
              <a:rPr lang="ja-JP" altLang="en-US" sz="1200" dirty="0"/>
              <a:t>時間（中位数</a:t>
            </a:r>
            <a:r>
              <a:rPr lang="ja-JP" altLang="en-US" sz="1200" dirty="0" smtClean="0"/>
              <a:t>）</a:t>
            </a:r>
            <a:endParaRPr lang="en-US" altLang="ja-JP" sz="1200" dirty="0" smtClean="0"/>
          </a:p>
          <a:p>
            <a:pPr algn="ctr"/>
            <a:r>
              <a:rPr lang="ja-JP" altLang="en-US" sz="1000" dirty="0" smtClean="0"/>
              <a:t>家計を主に支える者が雇用者である普通世帯</a:t>
            </a:r>
            <a:endParaRPr lang="en-US" altLang="ja-JP" sz="1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84" y="4730864"/>
            <a:ext cx="2974776" cy="148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75"/>
          <p:cNvSpPr>
            <a:spLocks/>
          </p:cNvSpPr>
          <p:nvPr/>
        </p:nvSpPr>
        <p:spPr bwMode="auto">
          <a:xfrm>
            <a:off x="910633" y="6231623"/>
            <a:ext cx="2157642" cy="232165"/>
          </a:xfrm>
          <a:prstGeom prst="rect">
            <a:avLst/>
          </a:prstGeom>
          <a:noFill/>
          <a:ln>
            <a:noFill/>
          </a:ln>
          <a:extLst/>
        </p:spPr>
        <p:txBody>
          <a:bodyPr wrap="none" lIns="0" tIns="72000" rIns="0" bIns="36000" anchor="ctr">
            <a:spAutoFit/>
          </a:bodyPr>
          <a:lstStyle/>
          <a:p>
            <a:pPr defTabSz="590550"/>
            <a:r>
              <a:rPr kumimoji="0" lang="ja-JP" altLang="en-US" sz="800" dirty="0" smtClean="0">
                <a:sym typeface="ヒラギノ角ゴ Pro W6" charset="0"/>
              </a:rPr>
              <a:t>出典</a:t>
            </a:r>
            <a:r>
              <a:rPr kumimoji="0" lang="ja-JP" altLang="en-US" sz="800" dirty="0">
                <a:sym typeface="ヒラギノ角ゴ Pro W6" charset="0"/>
              </a:rPr>
              <a:t>：</a:t>
            </a:r>
            <a:r>
              <a:rPr kumimoji="0" lang="ja-JP" altLang="en-US" sz="800" dirty="0" smtClean="0">
                <a:sym typeface="ヒラギノ角ゴ Pro W6" charset="0"/>
              </a:rPr>
              <a:t>住宅</a:t>
            </a:r>
            <a:r>
              <a:rPr kumimoji="0" lang="ja-JP" altLang="en-US" sz="800" dirty="0">
                <a:sym typeface="ヒラギノ角ゴ Pro W6" charset="0"/>
              </a:rPr>
              <a:t>・土地統計調査（総務省）を基に</a:t>
            </a:r>
            <a:r>
              <a:rPr kumimoji="0" lang="ja-JP" altLang="en-US" sz="800" dirty="0" smtClean="0">
                <a:sym typeface="ヒラギノ角ゴ Pro W6" charset="0"/>
              </a:rPr>
              <a:t>作成</a:t>
            </a:r>
            <a:endParaRPr kumimoji="0" lang="ja-JP" altLang="en-US" sz="800" dirty="0">
              <a:sym typeface="ヒラギノ角ゴ Pro W6" charset="0"/>
            </a:endParaRPr>
          </a:p>
        </p:txBody>
      </p:sp>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03" y="1913111"/>
            <a:ext cx="2091057" cy="19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37" y="1905799"/>
            <a:ext cx="2091057" cy="19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75"/>
          <p:cNvSpPr>
            <a:spLocks/>
          </p:cNvSpPr>
          <p:nvPr/>
        </p:nvSpPr>
        <p:spPr bwMode="auto">
          <a:xfrm>
            <a:off x="1173870" y="1844824"/>
            <a:ext cx="384721" cy="262943"/>
          </a:xfrm>
          <a:prstGeom prst="rect">
            <a:avLst/>
          </a:prstGeom>
          <a:noFill/>
          <a:ln>
            <a:noFill/>
          </a:ln>
          <a:extLst/>
        </p:spPr>
        <p:txBody>
          <a:bodyPr wrap="none" lIns="0" tIns="72000" rIns="0" bIns="36000" anchor="ctr">
            <a:spAutoFit/>
          </a:bodyPr>
          <a:lstStyle/>
          <a:p>
            <a:pPr defTabSz="590550"/>
            <a:r>
              <a:rPr kumimoji="0" lang="ja-JP" altLang="en-US" sz="1000" b="1" dirty="0">
                <a:sym typeface="ヒラギノ角ゴ Pro W6" charset="0"/>
              </a:rPr>
              <a:t>大阪圏</a:t>
            </a:r>
            <a:endParaRPr kumimoji="0" lang="en-US" altLang="ja-JP" sz="1000" b="1" dirty="0" smtClean="0">
              <a:sym typeface="ヒラギノ角ゴ Pro W6" charset="0"/>
            </a:endParaRPr>
          </a:p>
        </p:txBody>
      </p:sp>
      <p:sp>
        <p:nvSpPr>
          <p:cNvPr id="38" name="Rectangle 75"/>
          <p:cNvSpPr>
            <a:spLocks/>
          </p:cNvSpPr>
          <p:nvPr/>
        </p:nvSpPr>
        <p:spPr bwMode="auto">
          <a:xfrm>
            <a:off x="3265004" y="1844824"/>
            <a:ext cx="384721" cy="262943"/>
          </a:xfrm>
          <a:prstGeom prst="rect">
            <a:avLst/>
          </a:prstGeom>
          <a:noFill/>
          <a:ln>
            <a:noFill/>
          </a:ln>
          <a:extLst/>
        </p:spPr>
        <p:txBody>
          <a:bodyPr wrap="none" lIns="0" tIns="72000" rIns="0" bIns="36000" anchor="ctr">
            <a:spAutoFit/>
          </a:bodyPr>
          <a:lstStyle/>
          <a:p>
            <a:pPr defTabSz="590550"/>
            <a:r>
              <a:rPr kumimoji="0" lang="ja-JP" altLang="en-US" sz="1000" b="1" dirty="0">
                <a:sym typeface="ヒラギノ角ゴ Pro W6" charset="0"/>
              </a:rPr>
              <a:t>東京</a:t>
            </a:r>
            <a:r>
              <a:rPr kumimoji="0" lang="ja-JP" altLang="en-US" sz="1000" b="1" dirty="0" smtClean="0">
                <a:sym typeface="ヒラギノ角ゴ Pro W6" charset="0"/>
              </a:rPr>
              <a:t>圏</a:t>
            </a:r>
            <a:endParaRPr kumimoji="0" lang="en-US" altLang="ja-JP" sz="1000" b="1" dirty="0" smtClean="0">
              <a:sym typeface="ヒラギノ角ゴ Pro W6" charset="0"/>
            </a:endParaRP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976" y="1905800"/>
            <a:ext cx="4015668" cy="38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364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89476649"/>
              </p:ext>
            </p:extLst>
          </p:nvPr>
        </p:nvGraphicFramePr>
        <p:xfrm>
          <a:off x="359533" y="1524077"/>
          <a:ext cx="8676963" cy="5217291"/>
        </p:xfrm>
        <a:graphic>
          <a:graphicData uri="http://schemas.openxmlformats.org/drawingml/2006/table">
            <a:tbl>
              <a:tblPr firstRow="1" bandRow="1">
                <a:tableStyleId>{5C22544A-7EE6-4342-B048-85BDC9FD1C3A}</a:tableStyleId>
              </a:tblPr>
              <a:tblGrid>
                <a:gridCol w="243854"/>
                <a:gridCol w="243854"/>
                <a:gridCol w="1184835"/>
                <a:gridCol w="1184835"/>
                <a:gridCol w="1184835"/>
                <a:gridCol w="1184835"/>
                <a:gridCol w="3449915"/>
              </a:tblGrid>
              <a:tr h="463843">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smtClean="0"/>
                        <a:t>経済・企業活動</a:t>
                      </a: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生活・居住環境</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文化・交流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社会インフラ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戦略の方向性</a:t>
                      </a:r>
                      <a:endParaRPr kumimoji="1" lang="en-US" altLang="ja-JP" sz="1200" b="0" dirty="0" smtClean="0"/>
                    </a:p>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（広域地方計画の検討状況 </a:t>
                      </a:r>
                      <a:r>
                        <a:rPr kumimoji="1" lang="en-US" altLang="ja-JP" sz="1200" b="0" dirty="0" smtClean="0"/>
                        <a:t>2015</a:t>
                      </a:r>
                      <a:r>
                        <a:rPr kumimoji="1" lang="ja-JP" altLang="en-US" sz="1200" b="0" dirty="0" smtClean="0"/>
                        <a:t>年</a:t>
                      </a:r>
                      <a:r>
                        <a:rPr kumimoji="1" lang="en-US" altLang="ja-JP" sz="1200" b="0" dirty="0" smtClean="0"/>
                        <a:t>8</a:t>
                      </a:r>
                      <a:r>
                        <a:rPr kumimoji="1" lang="ja-JP" altLang="en-US" sz="1200" b="0" dirty="0" smtClean="0"/>
                        <a:t>月時点）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797292">
                <a:tc rowSpan="2">
                  <a:txBody>
                    <a:bodyPr/>
                    <a:lstStyle/>
                    <a:p>
                      <a:pPr algn="ctr"/>
                      <a:r>
                        <a:rPr kumimoji="1" lang="ja-JP" altLang="en-US" sz="1200" dirty="0" smtClean="0"/>
                        <a:t>東京圏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企業・人材の集積</a:t>
                      </a:r>
                      <a:endParaRPr kumimoji="1" lang="en-US" altLang="ja-JP" sz="1050" b="1" dirty="0" smtClean="0"/>
                    </a:p>
                    <a:p>
                      <a:pPr marL="171450" indent="-171450">
                        <a:buFont typeface="Wingdings" panose="05000000000000000000" pitchFamily="2" charset="2"/>
                        <a:buChar char="l"/>
                      </a:pPr>
                      <a:r>
                        <a:rPr kumimoji="1" lang="ja-JP" altLang="en-US" sz="1050" b="1" dirty="0" smtClean="0"/>
                        <a:t>国際的なビジネス環境</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en-US" altLang="ja-JP" sz="1050" b="1" dirty="0" smtClean="0"/>
                        <a:t>2020</a:t>
                      </a:r>
                      <a:r>
                        <a:rPr kumimoji="1" lang="ja-JP" altLang="en-US" sz="1050" b="1" dirty="0" smtClean="0"/>
                        <a:t>年五輪</a:t>
                      </a:r>
                      <a:endParaRPr kumimoji="1" lang="en-US" altLang="ja-JP" sz="1050" b="1" dirty="0" smtClean="0"/>
                    </a:p>
                    <a:p>
                      <a:pPr marL="171450" indent="-171450">
                        <a:buFont typeface="Wingdings" panose="05000000000000000000" pitchFamily="2" charset="2"/>
                        <a:buChar char="l"/>
                      </a:pPr>
                      <a:r>
                        <a:rPr kumimoji="1" lang="ja-JP" altLang="en-US" sz="1050" dirty="0" smtClean="0"/>
                        <a:t>集客施設（美術館等）</a:t>
                      </a:r>
                      <a:endParaRPr kumimoji="1" lang="en-US" altLang="ja-JP" sz="1050" dirty="0" smtClean="0"/>
                    </a:p>
                    <a:p>
                      <a:pPr marL="171450" indent="-171450">
                        <a:buFont typeface="Wingdings" panose="05000000000000000000" pitchFamily="2" charset="2"/>
                        <a:buChar char="l"/>
                      </a:pPr>
                      <a:r>
                        <a:rPr kumimoji="1" lang="en-US" altLang="ja-JP" sz="1050" dirty="0" smtClean="0"/>
                        <a:t>MICE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社会関係資本（</a:t>
                      </a:r>
                      <a:r>
                        <a:rPr kumimoji="1" lang="en-US" altLang="ja-JP" sz="1050" dirty="0" smtClean="0"/>
                        <a:t>NPO</a:t>
                      </a:r>
                      <a:r>
                        <a:rPr kumimoji="1" lang="ja-JP" altLang="en-US" sz="1050" dirty="0" smtClean="0"/>
                        <a:t>）</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171450" indent="-171450">
                        <a:buFont typeface="Wingdings" panose="05000000000000000000" pitchFamily="2" charset="2"/>
                        <a:buChar char="l"/>
                      </a:pPr>
                      <a:r>
                        <a:rPr kumimoji="1" lang="en-US" altLang="ja-JP" sz="1050" dirty="0" smtClean="0"/>
                        <a:t>2020</a:t>
                      </a:r>
                      <a:r>
                        <a:rPr kumimoji="1" lang="ja-JP" altLang="en-US" sz="1050" dirty="0" smtClean="0"/>
                        <a:t>年五輪をターゲットに、より洗練された首都圏を構築</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1" dirty="0" smtClean="0"/>
                        <a:t>異次元の高齢化、育児・介護</a:t>
                      </a:r>
                      <a:endParaRPr kumimoji="1" lang="en-US" altLang="ja-JP" sz="1050" b="1" dirty="0" smtClean="0"/>
                    </a:p>
                    <a:p>
                      <a:pPr marL="171450" indent="-171450">
                        <a:buFont typeface="Wingdings" panose="05000000000000000000" pitchFamily="2" charset="2"/>
                        <a:buChar char="l"/>
                      </a:pPr>
                      <a:r>
                        <a:rPr kumimoji="1" lang="ja-JP" altLang="en-US" sz="1050" b="1" dirty="0" smtClean="0"/>
                        <a:t>居住コスト</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巨大災害のリスク</a:t>
                      </a:r>
                      <a:endParaRPr kumimoji="1" lang="en-US" altLang="ja-JP" sz="1050" dirty="0" smtClean="0"/>
                    </a:p>
                    <a:p>
                      <a:pPr marL="171450" indent="-171450">
                        <a:buFont typeface="Wingdings" panose="05000000000000000000" pitchFamily="2" charset="2"/>
                        <a:buChar char="l"/>
                      </a:pPr>
                      <a:r>
                        <a:rPr kumimoji="1" lang="ja-JP" altLang="en-US" sz="1050" dirty="0" smtClean="0"/>
                        <a:t>鉄道の混雑</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marL="171450" indent="-171450">
                        <a:buFont typeface="Wingdings" panose="05000000000000000000" pitchFamily="2" charset="2"/>
                        <a:buChar char="l"/>
                      </a:pPr>
                      <a:endParaRPr kumimoji="1" lang="en-US" altLang="ja-JP" sz="12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rowSpan="2">
                  <a:txBody>
                    <a:bodyPr/>
                    <a:lstStyle/>
                    <a:p>
                      <a:pPr algn="ctr"/>
                      <a:r>
                        <a:rPr kumimoji="1" lang="ja-JP" altLang="en-US" sz="1200" dirty="0" smtClean="0"/>
                        <a:t>大阪圏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050" dirty="0" smtClean="0"/>
                        <a:t>中堅企業の厚み</a:t>
                      </a:r>
                      <a:endParaRPr kumimoji="1" lang="en-US" altLang="ja-JP" sz="1050" dirty="0" smtClean="0"/>
                    </a:p>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研究環境、研究開発成果</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生活環境</a:t>
                      </a:r>
                      <a:endParaRPr kumimoji="1" lang="en-US" altLang="ja-JP" sz="1050" b="1" dirty="0" smtClean="0"/>
                    </a:p>
                    <a:p>
                      <a:pPr marL="171450" indent="-171450">
                        <a:buFont typeface="Wingdings" panose="05000000000000000000" pitchFamily="2" charset="2"/>
                        <a:buChar char="l"/>
                      </a:pPr>
                      <a:r>
                        <a:rPr kumimoji="1" lang="ja-JP" altLang="en-US" sz="1050" b="1" dirty="0" smtClean="0"/>
                        <a:t>学術基盤（大学）</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集客資源（文化財、世界遺産）</a:t>
                      </a:r>
                      <a:endParaRPr kumimoji="1" lang="en-US" altLang="ja-JP" sz="1050" b="1" dirty="0" smtClean="0"/>
                    </a:p>
                    <a:p>
                      <a:pPr marL="171450" indent="-171450">
                        <a:buFont typeface="Wingdings" panose="05000000000000000000" pitchFamily="2" charset="2"/>
                        <a:buChar char="l"/>
                      </a:pPr>
                      <a:r>
                        <a:rPr kumimoji="1" lang="ja-JP" altLang="en-US" sz="1050" b="1" dirty="0" smtClean="0"/>
                        <a:t>アジアとのつながり</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rowSpan="2">
                  <a:txBody>
                    <a:bodyPr/>
                    <a:lstStyle/>
                    <a:p>
                      <a:pPr marL="171450" indent="-171450">
                        <a:buFont typeface="Wingdings" panose="05000000000000000000" pitchFamily="2" charset="2"/>
                        <a:buChar char="l"/>
                      </a:pPr>
                      <a:r>
                        <a:rPr kumimoji="1" lang="ja-JP" altLang="en-US" sz="1050" b="1" dirty="0" smtClean="0">
                          <a:solidFill>
                            <a:srgbClr val="FF0000"/>
                          </a:solidFill>
                        </a:rPr>
                        <a:t>経済活動に加え文化ストックや暮らしやすさをバランスよく前景化</a:t>
                      </a:r>
                      <a:endParaRPr kumimoji="1" lang="ja-JP" altLang="en-US" sz="1050" b="1" dirty="0">
                        <a:solidFill>
                          <a:srgbClr val="FF0000"/>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r>
              <a:tr h="784156">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1" dirty="0" smtClean="0"/>
                        <a:t>大企業の流出</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密集市街地</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受け入れ環境（ホテル等）</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巨大災害のリスク</a:t>
                      </a:r>
                      <a:endParaRPr kumimoji="1" lang="en-US" altLang="ja-JP" sz="1050" dirty="0" smtClean="0"/>
                    </a:p>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vMerge="1">
                  <a:txBody>
                    <a:bodyPr/>
                    <a:lstStyle/>
                    <a:p>
                      <a:pPr marL="171450" indent="-171450">
                        <a:buFont typeface="Wingdings" panose="05000000000000000000" pitchFamily="2" charset="2"/>
                        <a:buChar char="l"/>
                      </a:pP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rowSpan="2">
                  <a:txBody>
                    <a:bodyPr/>
                    <a:lstStyle/>
                    <a:p>
                      <a:pPr algn="ctr"/>
                      <a:r>
                        <a:rPr kumimoji="1" lang="ja-JP" altLang="en-US" sz="1200" dirty="0" smtClean="0"/>
                        <a:t>中部圏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製造業（自動車、航空機部品等）</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住宅水準</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リニア新幹線</a:t>
                      </a:r>
                      <a:endParaRPr kumimoji="1" lang="en-US" altLang="ja-JP" sz="1050" dirty="0" smtClean="0"/>
                    </a:p>
                    <a:p>
                      <a:pPr marL="171450" indent="-171450">
                        <a:buFont typeface="Wingdings" panose="05000000000000000000" pitchFamily="2" charset="2"/>
                        <a:buChar char="l"/>
                      </a:pPr>
                      <a:r>
                        <a:rPr kumimoji="1" lang="ja-JP" altLang="en-US" sz="1050" dirty="0" smtClean="0"/>
                        <a:t>物流効率化</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171450" indent="-171450">
                        <a:buFont typeface="Wingdings" panose="05000000000000000000" pitchFamily="2" charset="2"/>
                        <a:buChar char="l"/>
                      </a:pPr>
                      <a:r>
                        <a:rPr kumimoji="1" lang="ja-JP" altLang="en-US" sz="1050" dirty="0" smtClean="0"/>
                        <a:t>製造業に特化した強みを更に強化する方向</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12148">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endParaRPr kumimoji="1" lang="en-US" altLang="ja-JP" sz="1050" dirty="0" smtClean="0"/>
                    </a:p>
                    <a:p>
                      <a:pPr marL="171450" indent="-171450">
                        <a:buFont typeface="Wingdings" panose="05000000000000000000" pitchFamily="2" charset="2"/>
                        <a:buChar char="l"/>
                      </a:pPr>
                      <a:endParaRPr kumimoji="1" lang="en-US" altLang="ja-JP" sz="1050" dirty="0" smtClean="0"/>
                    </a:p>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相対的に弱いインバウンド観光</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巨大災害のリスク</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marL="171450" indent="-171450">
                        <a:buFont typeface="Wingdings" panose="05000000000000000000" pitchFamily="2" charset="2"/>
                        <a:buChar char="l"/>
                      </a:pP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角丸四角形 9"/>
          <p:cNvSpPr/>
          <p:nvPr/>
        </p:nvSpPr>
        <p:spPr>
          <a:xfrm>
            <a:off x="5774031" y="5508335"/>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１．世界最強・最先端のものづくりの進化</a:t>
            </a:r>
            <a:endParaRPr kumimoji="1" lang="ja-JP" altLang="en-US" sz="1050" dirty="0">
              <a:solidFill>
                <a:schemeClr val="tx1"/>
              </a:solidFill>
            </a:endParaRPr>
          </a:p>
        </p:txBody>
      </p:sp>
      <p:sp>
        <p:nvSpPr>
          <p:cNvPr id="11" name="角丸四角形 10"/>
          <p:cNvSpPr/>
          <p:nvPr/>
        </p:nvSpPr>
        <p:spPr>
          <a:xfrm>
            <a:off x="5774031" y="591565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２．スーパーメガリージョンの</a:t>
            </a:r>
            <a:r>
              <a:rPr lang="ja-JP" altLang="en-US" sz="1050" dirty="0" smtClean="0">
                <a:solidFill>
                  <a:schemeClr val="tx1"/>
                </a:solidFill>
              </a:rPr>
              <a:t>センター</a:t>
            </a:r>
            <a:endParaRPr kumimoji="1" lang="ja-JP" altLang="en-US" sz="1050" dirty="0">
              <a:solidFill>
                <a:schemeClr val="tx1"/>
              </a:solidFill>
            </a:endParaRPr>
          </a:p>
        </p:txBody>
      </p:sp>
      <p:sp>
        <p:nvSpPr>
          <p:cNvPr id="14" name="角丸四角形 13"/>
          <p:cNvSpPr/>
          <p:nvPr/>
        </p:nvSpPr>
        <p:spPr>
          <a:xfrm>
            <a:off x="5761494" y="398960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１</a:t>
            </a:r>
            <a:r>
              <a:rPr lang="ja-JP" altLang="en-US" sz="1050" dirty="0" smtClean="0">
                <a:solidFill>
                  <a:schemeClr val="tx1"/>
                </a:solidFill>
              </a:rPr>
              <a:t>．アジアのゲートウェイ、ｽｰﾊﾟｰﾒｶﾞﾘｰｼﾞｮﾝの一翼</a:t>
            </a:r>
            <a:endParaRPr lang="en-US" altLang="ja-JP" sz="1050" dirty="0" smtClean="0">
              <a:solidFill>
                <a:schemeClr val="tx1"/>
              </a:solidFill>
            </a:endParaRPr>
          </a:p>
        </p:txBody>
      </p:sp>
      <p:sp>
        <p:nvSpPr>
          <p:cNvPr id="16" name="角丸四角形 15"/>
          <p:cNvSpPr/>
          <p:nvPr/>
        </p:nvSpPr>
        <p:spPr>
          <a:xfrm>
            <a:off x="5761494" y="4388620"/>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２．歴史・伝統文化の集積、世界を魅了</a:t>
            </a:r>
            <a:endParaRPr lang="en-US" altLang="ja-JP" sz="1050" dirty="0" smtClean="0">
              <a:solidFill>
                <a:schemeClr val="tx1"/>
              </a:solidFill>
            </a:endParaRPr>
          </a:p>
        </p:txBody>
      </p:sp>
      <p:sp>
        <p:nvSpPr>
          <p:cNvPr id="17" name="角丸四角形 16"/>
          <p:cNvSpPr/>
          <p:nvPr/>
        </p:nvSpPr>
        <p:spPr>
          <a:xfrm>
            <a:off x="5774031" y="6306357"/>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３．地域の個性と対流による地方創生</a:t>
            </a:r>
            <a:endParaRPr kumimoji="1" lang="ja-JP" altLang="en-US" sz="1050" dirty="0">
              <a:solidFill>
                <a:schemeClr val="tx1"/>
              </a:solidFill>
            </a:endParaRPr>
          </a:p>
        </p:txBody>
      </p:sp>
      <p:sp>
        <p:nvSpPr>
          <p:cNvPr id="18" name="角丸四角形 17"/>
          <p:cNvSpPr/>
          <p:nvPr/>
        </p:nvSpPr>
        <p:spPr>
          <a:xfrm>
            <a:off x="5761494" y="4771006"/>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３．快適で豊かに生き生きと暮らせる圏域</a:t>
            </a:r>
            <a:endParaRPr lang="en-US" altLang="ja-JP" sz="1050" dirty="0" smtClean="0">
              <a:solidFill>
                <a:schemeClr val="tx1"/>
              </a:solidFill>
            </a:endParaRPr>
          </a:p>
        </p:txBody>
      </p:sp>
      <p:sp>
        <p:nvSpPr>
          <p:cNvPr id="19" name="角丸四角形 18"/>
          <p:cNvSpPr/>
          <p:nvPr/>
        </p:nvSpPr>
        <p:spPr>
          <a:xfrm>
            <a:off x="5744869" y="2358929"/>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１．五輪をターゲットとした首都圏・日本の躍進</a:t>
            </a:r>
            <a:endParaRPr lang="en-US" altLang="ja-JP" sz="1050" dirty="0" smtClean="0">
              <a:solidFill>
                <a:schemeClr val="tx1"/>
              </a:solidFill>
            </a:endParaRPr>
          </a:p>
        </p:txBody>
      </p:sp>
      <p:sp>
        <p:nvSpPr>
          <p:cNvPr id="20" name="角丸四角形 19"/>
          <p:cNvSpPr/>
          <p:nvPr/>
        </p:nvSpPr>
        <p:spPr>
          <a:xfrm>
            <a:off x="5744869" y="2757940"/>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２．科学的な国土管理・国土活用</a:t>
            </a:r>
            <a:endParaRPr lang="en-US" altLang="ja-JP" sz="1050" dirty="0" smtClean="0">
              <a:solidFill>
                <a:schemeClr val="tx1"/>
              </a:solidFill>
            </a:endParaRPr>
          </a:p>
        </p:txBody>
      </p:sp>
      <p:sp>
        <p:nvSpPr>
          <p:cNvPr id="21" name="角丸四角形 20"/>
          <p:cNvSpPr/>
          <p:nvPr/>
        </p:nvSpPr>
        <p:spPr>
          <a:xfrm>
            <a:off x="5744869" y="314032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３．レジリエンス首都圏の構築</a:t>
            </a:r>
            <a:endParaRPr lang="en-US" altLang="ja-JP" sz="1050" dirty="0" smtClean="0">
              <a:solidFill>
                <a:schemeClr val="tx1"/>
              </a:solidFill>
            </a:endParaRPr>
          </a:p>
        </p:txBody>
      </p:sp>
      <p:sp>
        <p:nvSpPr>
          <p:cNvPr id="22" name="角丸四角形 21"/>
          <p:cNvSpPr/>
          <p:nvPr/>
        </p:nvSpPr>
        <p:spPr>
          <a:xfrm>
            <a:off x="7332600" y="235892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４．スーパーメガリージョンの形成</a:t>
            </a:r>
            <a:endParaRPr lang="en-US" altLang="ja-JP" sz="1050" dirty="0" smtClean="0">
              <a:solidFill>
                <a:schemeClr val="tx1"/>
              </a:solidFill>
            </a:endParaRPr>
          </a:p>
        </p:txBody>
      </p:sp>
      <p:sp>
        <p:nvSpPr>
          <p:cNvPr id="23" name="角丸四角形 22"/>
          <p:cNvSpPr/>
          <p:nvPr/>
        </p:nvSpPr>
        <p:spPr>
          <a:xfrm>
            <a:off x="7332600" y="2757940"/>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５．首都圏新構造</a:t>
            </a:r>
            <a:r>
              <a:rPr lang="ja-JP" altLang="en-US" sz="1050" dirty="0" smtClean="0">
                <a:solidFill>
                  <a:schemeClr val="tx1"/>
                </a:solidFill>
              </a:rPr>
              <a:t>の</a:t>
            </a:r>
            <a:r>
              <a:rPr lang="en-US" altLang="ja-JP" sz="1050" dirty="0" smtClean="0">
                <a:solidFill>
                  <a:schemeClr val="tx1"/>
                </a:solidFill>
              </a:rPr>
              <a:t/>
            </a:r>
            <a:br>
              <a:rPr lang="en-US" altLang="ja-JP" sz="1050" dirty="0" smtClean="0">
                <a:solidFill>
                  <a:schemeClr val="tx1"/>
                </a:solidFill>
              </a:rPr>
            </a:br>
            <a:r>
              <a:rPr lang="ja-JP" altLang="en-US" sz="1050" dirty="0" smtClean="0">
                <a:solidFill>
                  <a:schemeClr val="tx1"/>
                </a:solidFill>
              </a:rPr>
              <a:t>構築</a:t>
            </a:r>
            <a:endParaRPr lang="en-US" altLang="ja-JP" sz="1050" dirty="0" smtClean="0">
              <a:solidFill>
                <a:schemeClr val="tx1"/>
              </a:solidFill>
            </a:endParaRPr>
          </a:p>
        </p:txBody>
      </p:sp>
      <p:sp>
        <p:nvSpPr>
          <p:cNvPr id="24" name="角丸四角形 23"/>
          <p:cNvSpPr/>
          <p:nvPr/>
        </p:nvSpPr>
        <p:spPr>
          <a:xfrm>
            <a:off x="7332600" y="314032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６．</a:t>
            </a:r>
            <a:r>
              <a:rPr lang="ja-JP" altLang="en-US" sz="1050" dirty="0">
                <a:solidFill>
                  <a:schemeClr val="tx1"/>
                </a:solidFill>
              </a:rPr>
              <a:t>共生首都圏の形成と都市農村対流</a:t>
            </a:r>
            <a:endParaRPr lang="en-US" altLang="ja-JP" sz="1050" dirty="0" smtClean="0">
              <a:solidFill>
                <a:schemeClr val="tx1"/>
              </a:solidFill>
            </a:endParaRPr>
          </a:p>
        </p:txBody>
      </p:sp>
      <p:sp>
        <p:nvSpPr>
          <p:cNvPr id="25" name="角丸四角形 24"/>
          <p:cNvSpPr/>
          <p:nvPr/>
        </p:nvSpPr>
        <p:spPr>
          <a:xfrm>
            <a:off x="7357538" y="398960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４．災害</a:t>
            </a:r>
            <a:r>
              <a:rPr lang="ja-JP" altLang="en-US" sz="1050" dirty="0">
                <a:solidFill>
                  <a:schemeClr val="tx1"/>
                </a:solidFill>
              </a:rPr>
              <a:t>に強い安全・安心圏域</a:t>
            </a:r>
            <a:endParaRPr lang="en-US" altLang="ja-JP" sz="1050" dirty="0" smtClean="0">
              <a:solidFill>
                <a:schemeClr val="tx1"/>
              </a:solidFill>
            </a:endParaRPr>
          </a:p>
        </p:txBody>
      </p:sp>
      <p:sp>
        <p:nvSpPr>
          <p:cNvPr id="26" name="角丸四角形 25"/>
          <p:cNvSpPr/>
          <p:nvPr/>
        </p:nvSpPr>
        <p:spPr>
          <a:xfrm>
            <a:off x="7357538" y="4388620"/>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５．</a:t>
            </a:r>
            <a:r>
              <a:rPr lang="ja-JP" altLang="en-US" sz="1050" dirty="0">
                <a:solidFill>
                  <a:schemeClr val="tx1"/>
                </a:solidFill>
              </a:rPr>
              <a:t>持続可能な世界的環境先進圏域</a:t>
            </a:r>
            <a:endParaRPr lang="en-US" altLang="ja-JP" sz="1050" dirty="0" smtClean="0">
              <a:solidFill>
                <a:schemeClr val="tx1"/>
              </a:solidFill>
            </a:endParaRPr>
          </a:p>
        </p:txBody>
      </p:sp>
      <p:sp>
        <p:nvSpPr>
          <p:cNvPr id="27" name="角丸四角形 26"/>
          <p:cNvSpPr/>
          <p:nvPr/>
        </p:nvSpPr>
        <p:spPr>
          <a:xfrm>
            <a:off x="7361762" y="5508335"/>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a:t>
            </a:r>
            <a:r>
              <a:rPr lang="ja-JP" altLang="en-US" sz="1050" dirty="0">
                <a:solidFill>
                  <a:schemeClr val="tx1"/>
                </a:solidFill>
              </a:rPr>
              <a:t>安全・安⼼で環境と共⽣した地域づくり</a:t>
            </a:r>
            <a:endParaRPr kumimoji="1" lang="ja-JP" altLang="en-US" sz="1050" dirty="0">
              <a:solidFill>
                <a:schemeClr val="tx1"/>
              </a:solidFill>
            </a:endParaRPr>
          </a:p>
        </p:txBody>
      </p:sp>
      <p:sp>
        <p:nvSpPr>
          <p:cNvPr id="28" name="角丸四角形 27"/>
          <p:cNvSpPr/>
          <p:nvPr/>
        </p:nvSpPr>
        <p:spPr>
          <a:xfrm>
            <a:off x="7361762" y="590734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５．⼈材育成と共助社会の形成</a:t>
            </a:r>
            <a:endParaRPr kumimoji="1" lang="ja-JP" altLang="en-US" sz="1050" dirty="0">
              <a:solidFill>
                <a:schemeClr val="tx1"/>
              </a:solidFill>
            </a:endParaRPr>
          </a:p>
        </p:txBody>
      </p:sp>
      <p:sp>
        <p:nvSpPr>
          <p:cNvPr id="29" name="二等辺三角形 28"/>
          <p:cNvSpPr/>
          <p:nvPr/>
        </p:nvSpPr>
        <p:spPr>
          <a:xfrm rot="5400000">
            <a:off x="5050744" y="2812057"/>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5050744" y="4349913"/>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5050744" y="5879456"/>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の圏域と比較して、大阪圏は生活環境や学術基盤、文化ストックに強み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を有しています。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現在議論されている広域地方計画で示された戦略の方向性でも、経済活動とこれらをバランスよくとりあげている点が特徴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と言えます。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正方形/長方形 32"/>
          <p:cNvSpPr/>
          <p:nvPr/>
        </p:nvSpPr>
        <p:spPr>
          <a:xfrm>
            <a:off x="320703" y="478332"/>
            <a:ext cx="4572000" cy="307777"/>
          </a:xfrm>
          <a:prstGeom prst="rect">
            <a:avLst/>
          </a:prstGeom>
        </p:spPr>
        <p:txBody>
          <a:bodyPr>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大阪の強み・特徴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4942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角丸四角形 314"/>
          <p:cNvSpPr/>
          <p:nvPr/>
        </p:nvSpPr>
        <p:spPr>
          <a:xfrm>
            <a:off x="179512" y="2978537"/>
            <a:ext cx="8694026" cy="145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1200" dirty="0" smtClean="0"/>
          </a:p>
        </p:txBody>
      </p:sp>
      <p:sp>
        <p:nvSpPr>
          <p:cNvPr id="306" name="角丸四角形 305"/>
          <p:cNvSpPr/>
          <p:nvPr/>
        </p:nvSpPr>
        <p:spPr>
          <a:xfrm>
            <a:off x="1888760" y="4922753"/>
            <a:ext cx="6984777" cy="14585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1200" dirty="0" smtClean="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口流出超過に歯止めをかけるため、大阪の強みである「住みやすさと働きやすさの両立」をさらに強化します。仕事が原因で東京に流出する人口を減らすと同時に、住みやすさを求めて東京から流入する人口を増や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東京から大阪への人口対流をより大きな流れにしていくことを目指します。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2112291"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居住環境が良い</a:t>
            </a:r>
            <a:endParaRPr lang="en-US" altLang="ja-JP" sz="1200" dirty="0" smtClean="0"/>
          </a:p>
        </p:txBody>
      </p:sp>
      <p:sp>
        <p:nvSpPr>
          <p:cNvPr id="24" name="角丸四角形 23"/>
          <p:cNvSpPr/>
          <p:nvPr/>
        </p:nvSpPr>
        <p:spPr>
          <a:xfrm>
            <a:off x="7225374"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研究・学術基盤</a:t>
            </a:r>
            <a:endParaRPr lang="en-US" altLang="ja-JP" sz="1200" dirty="0" smtClean="0"/>
          </a:p>
          <a:p>
            <a:pPr algn="ctr"/>
            <a:r>
              <a:rPr lang="ja-JP" altLang="en-US" sz="1200" dirty="0" smtClean="0"/>
              <a:t>がある</a:t>
            </a:r>
            <a:endParaRPr lang="en-US" altLang="ja-JP" sz="1200" dirty="0" smtClean="0"/>
          </a:p>
        </p:txBody>
      </p:sp>
      <p:sp>
        <p:nvSpPr>
          <p:cNvPr id="71" name="角丸四角形 70"/>
          <p:cNvSpPr/>
          <p:nvPr/>
        </p:nvSpPr>
        <p:spPr>
          <a:xfrm>
            <a:off x="3816652"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多様な産業が</a:t>
            </a:r>
            <a:endParaRPr lang="en-US" altLang="ja-JP" sz="1200" dirty="0" smtClean="0"/>
          </a:p>
          <a:p>
            <a:pPr algn="ctr"/>
            <a:r>
              <a:rPr lang="ja-JP" altLang="en-US" sz="1200" dirty="0" smtClean="0"/>
              <a:t>集積</a:t>
            </a:r>
            <a:endParaRPr lang="en-US" altLang="ja-JP" sz="1200" dirty="0" smtClean="0"/>
          </a:p>
        </p:txBody>
      </p:sp>
      <p:sp>
        <p:nvSpPr>
          <p:cNvPr id="160" name="角丸四角形 159"/>
          <p:cNvSpPr/>
          <p:nvPr/>
        </p:nvSpPr>
        <p:spPr>
          <a:xfrm>
            <a:off x="5521013" y="1916832"/>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イノベーションの</a:t>
            </a:r>
            <a:endParaRPr lang="en-US" altLang="ja-JP" sz="1200" dirty="0" smtClean="0"/>
          </a:p>
          <a:p>
            <a:pPr algn="ctr"/>
            <a:r>
              <a:rPr lang="ja-JP" altLang="en-US" sz="1200" dirty="0" smtClean="0"/>
              <a:t>芽生え</a:t>
            </a:r>
            <a:endParaRPr lang="en-US" altLang="ja-JP" sz="1200" dirty="0" smtClean="0"/>
          </a:p>
        </p:txBody>
      </p:sp>
      <p:cxnSp>
        <p:nvCxnSpPr>
          <p:cNvPr id="2111" name="直線矢印コネクタ 2110"/>
          <p:cNvCxnSpPr>
            <a:stCxn id="22" idx="2"/>
          </p:cNvCxnSpPr>
          <p:nvPr/>
        </p:nvCxnSpPr>
        <p:spPr>
          <a:xfrm>
            <a:off x="2814409" y="2564905"/>
            <a:ext cx="445220" cy="779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a:stCxn id="71" idx="2"/>
          </p:cNvCxnSpPr>
          <p:nvPr/>
        </p:nvCxnSpPr>
        <p:spPr>
          <a:xfrm flipH="1">
            <a:off x="3259629" y="2564905"/>
            <a:ext cx="1259141" cy="779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a:stCxn id="71" idx="2"/>
          </p:cNvCxnSpPr>
          <p:nvPr/>
        </p:nvCxnSpPr>
        <p:spPr>
          <a:xfrm>
            <a:off x="4518770" y="2564905"/>
            <a:ext cx="2958712" cy="778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a:stCxn id="160" idx="2"/>
          </p:cNvCxnSpPr>
          <p:nvPr/>
        </p:nvCxnSpPr>
        <p:spPr>
          <a:xfrm>
            <a:off x="6223131" y="2564904"/>
            <a:ext cx="1254351" cy="778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a:stCxn id="24" idx="2"/>
          </p:cNvCxnSpPr>
          <p:nvPr/>
        </p:nvCxnSpPr>
        <p:spPr>
          <a:xfrm flipH="1">
            <a:off x="7477482" y="2564905"/>
            <a:ext cx="450010" cy="778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3" name="乗算記号 232"/>
          <p:cNvSpPr/>
          <p:nvPr/>
        </p:nvSpPr>
        <p:spPr>
          <a:xfrm>
            <a:off x="4923947" y="3211344"/>
            <a:ext cx="914400" cy="914400"/>
          </a:xfrm>
          <a:prstGeom prst="mathMultipl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角丸四角形 275"/>
          <p:cNvSpPr/>
          <p:nvPr/>
        </p:nvSpPr>
        <p:spPr>
          <a:xfrm>
            <a:off x="2112291"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①若い世代の就職・結婚・出産・子育ての希望を実現する</a:t>
            </a:r>
            <a:endParaRPr lang="en-US" altLang="ja-JP" sz="1200" dirty="0" smtClean="0"/>
          </a:p>
        </p:txBody>
      </p:sp>
      <p:sp>
        <p:nvSpPr>
          <p:cNvPr id="277" name="角丸四角形 276"/>
          <p:cNvSpPr/>
          <p:nvPr/>
        </p:nvSpPr>
        <p:spPr>
          <a:xfrm>
            <a:off x="4319029"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②次代の「大阪」を担う人を</a:t>
            </a:r>
            <a:r>
              <a:rPr lang="ja-JP" altLang="en-US" sz="1200" dirty="0"/>
              <a:t>つくる</a:t>
            </a:r>
            <a:endParaRPr lang="en-US" altLang="ja-JP" sz="1200" dirty="0" smtClean="0"/>
          </a:p>
        </p:txBody>
      </p:sp>
      <p:sp>
        <p:nvSpPr>
          <p:cNvPr id="278" name="角丸四角形 277"/>
          <p:cNvSpPr/>
          <p:nvPr/>
        </p:nvSpPr>
        <p:spPr>
          <a:xfrm>
            <a:off x="6533276"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③誰もが健康でいきいきと活躍できる「まち」をつくる</a:t>
            </a:r>
            <a:endParaRPr lang="en-US" altLang="ja-JP" sz="1200" dirty="0" smtClean="0"/>
          </a:p>
        </p:txBody>
      </p:sp>
      <p:sp>
        <p:nvSpPr>
          <p:cNvPr id="279" name="角丸四角形 278"/>
          <p:cNvSpPr/>
          <p:nvPr/>
        </p:nvSpPr>
        <p:spPr>
          <a:xfrm>
            <a:off x="2107501"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④安全・安心な地域をつくる</a:t>
            </a:r>
            <a:endParaRPr lang="en-US" altLang="ja-JP" sz="1200" dirty="0" smtClean="0"/>
          </a:p>
        </p:txBody>
      </p:sp>
      <p:sp>
        <p:nvSpPr>
          <p:cNvPr id="280" name="角丸四角形 279"/>
          <p:cNvSpPr/>
          <p:nvPr/>
        </p:nvSpPr>
        <p:spPr>
          <a:xfrm>
            <a:off x="4319029"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⑤都市としての経済機能を強化する</a:t>
            </a:r>
            <a:endParaRPr lang="en-US" altLang="ja-JP" sz="1200" dirty="0" smtClean="0"/>
          </a:p>
        </p:txBody>
      </p:sp>
      <p:sp>
        <p:nvSpPr>
          <p:cNvPr id="281" name="角丸四角形 280"/>
          <p:cNvSpPr/>
          <p:nvPr/>
        </p:nvSpPr>
        <p:spPr>
          <a:xfrm>
            <a:off x="6533275"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⑥定住魅力・都市魅力を強化する</a:t>
            </a:r>
            <a:endParaRPr lang="en-US" altLang="ja-JP" sz="1200" dirty="0" smtClean="0"/>
          </a:p>
        </p:txBody>
      </p:sp>
      <p:sp>
        <p:nvSpPr>
          <p:cNvPr id="307" name="正方形/長方形 306"/>
          <p:cNvSpPr/>
          <p:nvPr/>
        </p:nvSpPr>
        <p:spPr>
          <a:xfrm>
            <a:off x="338336" y="2056203"/>
            <a:ext cx="1319592"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大阪の現状</a:t>
            </a:r>
            <a:endParaRPr lang="ja-JP" altLang="en-US" b="1" dirty="0"/>
          </a:p>
        </p:txBody>
      </p:sp>
      <p:sp>
        <p:nvSpPr>
          <p:cNvPr id="308" name="正方形/長方形 307"/>
          <p:cNvSpPr/>
          <p:nvPr/>
        </p:nvSpPr>
        <p:spPr>
          <a:xfrm>
            <a:off x="258989" y="3246159"/>
            <a:ext cx="1478290" cy="923330"/>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大阪の強み・</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さらに強化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すべきポイント</a:t>
            </a:r>
            <a:endParaRPr lang="ja-JP" altLang="en-US" b="1" dirty="0"/>
          </a:p>
        </p:txBody>
      </p:sp>
      <p:sp>
        <p:nvSpPr>
          <p:cNvPr id="309" name="正方形/長方形 308"/>
          <p:cNvSpPr/>
          <p:nvPr/>
        </p:nvSpPr>
        <p:spPr>
          <a:xfrm>
            <a:off x="107504" y="5190375"/>
            <a:ext cx="1781257" cy="923330"/>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まち</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・ひと・しごと</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創生総合戦略の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基本目標</a:t>
            </a:r>
            <a:endParaRPr lang="ja-JP" altLang="en-US" b="1" dirty="0"/>
          </a:p>
        </p:txBody>
      </p:sp>
      <p:sp>
        <p:nvSpPr>
          <p:cNvPr id="326" name="二等辺三角形 325"/>
          <p:cNvSpPr/>
          <p:nvPr/>
        </p:nvSpPr>
        <p:spPr>
          <a:xfrm rot="10800000">
            <a:off x="4411756" y="4581128"/>
            <a:ext cx="1872208" cy="21754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円/楕円 359"/>
          <p:cNvSpPr/>
          <p:nvPr/>
        </p:nvSpPr>
        <p:spPr>
          <a:xfrm>
            <a:off x="2112290" y="3344507"/>
            <a:ext cx="2299521" cy="6473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smtClean="0"/>
              <a:t>住みやすい</a:t>
            </a:r>
            <a:endParaRPr lang="ja-JP" altLang="en-US" sz="2000" b="1" dirty="0"/>
          </a:p>
        </p:txBody>
      </p:sp>
      <p:sp>
        <p:nvSpPr>
          <p:cNvPr id="362" name="円/楕円 361"/>
          <p:cNvSpPr/>
          <p:nvPr/>
        </p:nvSpPr>
        <p:spPr>
          <a:xfrm>
            <a:off x="6330089" y="3344507"/>
            <a:ext cx="2299521" cy="6473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t>働き</a:t>
            </a:r>
            <a:r>
              <a:rPr lang="ja-JP" altLang="en-US" sz="2000" b="1" dirty="0" smtClean="0"/>
              <a:t>やすい</a:t>
            </a:r>
            <a:endParaRPr lang="ja-JP" altLang="en-US" sz="2000" b="1" dirty="0"/>
          </a:p>
        </p:txBody>
      </p:sp>
      <p:cxnSp>
        <p:nvCxnSpPr>
          <p:cNvPr id="30" name="直線コネクタ 29"/>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正方形/長方形 30"/>
          <p:cNvSpPr/>
          <p:nvPr/>
        </p:nvSpPr>
        <p:spPr>
          <a:xfrm>
            <a:off x="320702" y="478332"/>
            <a:ext cx="5379005"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東京圏から大阪への人口対流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21429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99" y="4339859"/>
            <a:ext cx="6451851" cy="246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64</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169551"/>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大阪府は少なくとも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年以上にわたり、東京圏（東京都、埼玉県、千葉県、神奈川県）への人口流出が続いてきました。特に近年、東京圏への人口流出が増加傾向にあります。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国の「まち・ひと・しごと創生総合戦略」（平成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では、「地方と東京圏の経済格差拡大等が、若い世代の地方からの流出と東京圏への一極集中を招いており、過密で出生率が極めて低い東京圏への流出が、日本全体としての少子化・人口減少につながっている」として、「東京一極集中」の是正を掲げ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65845"/>
            <a:ext cx="4329742" cy="178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950" y="2072977"/>
            <a:ext cx="4329742" cy="178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190769" y="2759755"/>
            <a:ext cx="360040" cy="400110"/>
          </a:xfrm>
          <a:prstGeom prst="rect">
            <a:avLst/>
          </a:prstGeom>
          <a:solidFill>
            <a:schemeClr val="bg1"/>
          </a:solidFill>
        </p:spPr>
        <p:txBody>
          <a:bodyPr wrap="square" lIns="0" tIns="0" rIns="0" bIns="0" rtlCol="0">
            <a:spAutoFit/>
          </a:bodyPr>
          <a:lstStyle/>
          <a:p>
            <a:r>
              <a:rPr kumimoji="1" lang="ja-JP" altLang="en-US" sz="600" dirty="0" smtClean="0"/>
              <a:t>転出</a:t>
            </a:r>
            <a:endParaRPr lang="en-US" altLang="ja-JP" sz="600" dirty="0" smtClean="0"/>
          </a:p>
          <a:p>
            <a:endParaRPr lang="en-US" altLang="ja-JP" sz="400" dirty="0" smtClean="0"/>
          </a:p>
          <a:p>
            <a:r>
              <a:rPr lang="ja-JP" altLang="en-US" sz="600" dirty="0" smtClean="0"/>
              <a:t>転入</a:t>
            </a:r>
            <a:endParaRPr kumimoji="1" lang="en-US" altLang="ja-JP" sz="600" dirty="0" smtClean="0"/>
          </a:p>
          <a:p>
            <a:endParaRPr kumimoji="1" lang="en-US" altLang="ja-JP" sz="400" dirty="0" smtClean="0"/>
          </a:p>
          <a:p>
            <a:r>
              <a:rPr kumimoji="1" lang="ja-JP" altLang="en-US" sz="600" dirty="0" smtClean="0"/>
              <a:t>小さい</a:t>
            </a:r>
            <a:r>
              <a:rPr kumimoji="1" lang="ja-JP" altLang="en-US" sz="600" dirty="0"/>
              <a:t>方</a:t>
            </a:r>
          </a:p>
        </p:txBody>
      </p:sp>
      <p:sp>
        <p:nvSpPr>
          <p:cNvPr id="10" name="正方形/長方形 9"/>
          <p:cNvSpPr/>
          <p:nvPr/>
        </p:nvSpPr>
        <p:spPr>
          <a:xfrm>
            <a:off x="2253855" y="2072425"/>
            <a:ext cx="492443" cy="276999"/>
          </a:xfrm>
          <a:prstGeom prst="rect">
            <a:avLst/>
          </a:prstGeom>
        </p:spPr>
        <p:txBody>
          <a:bodyPr wrap="none">
            <a:spAutoFit/>
          </a:bodyPr>
          <a:lstStyle/>
          <a:p>
            <a:r>
              <a:rPr lang="ja-JP" altLang="en-US" sz="1200" dirty="0" smtClean="0"/>
              <a:t>男性</a:t>
            </a:r>
            <a:endParaRPr lang="ja-JP" altLang="en-US" sz="1200" dirty="0"/>
          </a:p>
        </p:txBody>
      </p:sp>
      <p:sp>
        <p:nvSpPr>
          <p:cNvPr id="11" name="正方形/長方形 10"/>
          <p:cNvSpPr/>
          <p:nvPr/>
        </p:nvSpPr>
        <p:spPr>
          <a:xfrm>
            <a:off x="6681285" y="2072977"/>
            <a:ext cx="492443" cy="276999"/>
          </a:xfrm>
          <a:prstGeom prst="rect">
            <a:avLst/>
          </a:prstGeom>
        </p:spPr>
        <p:txBody>
          <a:bodyPr wrap="none">
            <a:spAutoFit/>
          </a:bodyPr>
          <a:lstStyle/>
          <a:p>
            <a:r>
              <a:rPr lang="ja-JP" altLang="en-US" sz="1200" dirty="0"/>
              <a:t>女</a:t>
            </a:r>
            <a:r>
              <a:rPr lang="ja-JP" altLang="en-US" sz="1200" dirty="0" smtClean="0"/>
              <a:t>性</a:t>
            </a:r>
            <a:endParaRPr lang="ja-JP" altLang="en-US" sz="1200" dirty="0"/>
          </a:p>
        </p:txBody>
      </p:sp>
      <p:sp>
        <p:nvSpPr>
          <p:cNvPr id="13" name="円/楕円 12"/>
          <p:cNvSpPr/>
          <p:nvPr/>
        </p:nvSpPr>
        <p:spPr bwMode="auto">
          <a:xfrm rot="1800000">
            <a:off x="5787171" y="2410149"/>
            <a:ext cx="216024" cy="407735"/>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14" name="円/楕円 13"/>
          <p:cNvSpPr/>
          <p:nvPr/>
        </p:nvSpPr>
        <p:spPr bwMode="auto">
          <a:xfrm rot="19800000">
            <a:off x="1743151" y="2280969"/>
            <a:ext cx="142328" cy="833572"/>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15" name="円/楕円 14"/>
          <p:cNvSpPr/>
          <p:nvPr/>
        </p:nvSpPr>
        <p:spPr bwMode="auto">
          <a:xfrm rot="19800000">
            <a:off x="594707" y="2981716"/>
            <a:ext cx="170513" cy="310391"/>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16" name="円/楕円 15"/>
          <p:cNvSpPr/>
          <p:nvPr/>
        </p:nvSpPr>
        <p:spPr bwMode="auto">
          <a:xfrm rot="900000">
            <a:off x="1113453" y="2517641"/>
            <a:ext cx="178419" cy="867592"/>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17" name="円/楕円 16"/>
          <p:cNvSpPr/>
          <p:nvPr/>
        </p:nvSpPr>
        <p:spPr bwMode="auto">
          <a:xfrm>
            <a:off x="1192414" y="2243829"/>
            <a:ext cx="380754" cy="211191"/>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18" name="四角形吹き出し 17"/>
          <p:cNvSpPr/>
          <p:nvPr/>
        </p:nvSpPr>
        <p:spPr bwMode="auto">
          <a:xfrm>
            <a:off x="551845" y="2534898"/>
            <a:ext cx="403906" cy="325713"/>
          </a:xfrm>
          <a:prstGeom prst="wedgeRectCallout">
            <a:avLst>
              <a:gd name="adj1" fmla="val 771"/>
              <a:gd name="adj2" fmla="val 7606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親の転出</a:t>
            </a:r>
            <a:endParaRPr lang="ja-JP" altLang="en-US" sz="1050" dirty="0">
              <a:solidFill>
                <a:srgbClr val="000000"/>
              </a:solidFill>
              <a:latin typeface="+mn-ea"/>
              <a:cs typeface="Times New Roman" pitchFamily="18" charset="0"/>
            </a:endParaRPr>
          </a:p>
        </p:txBody>
      </p:sp>
      <p:sp>
        <p:nvSpPr>
          <p:cNvPr id="19" name="四角形吹き出し 18"/>
          <p:cNvSpPr/>
          <p:nvPr/>
        </p:nvSpPr>
        <p:spPr bwMode="auto">
          <a:xfrm>
            <a:off x="642688" y="2267996"/>
            <a:ext cx="403906" cy="162857"/>
          </a:xfrm>
          <a:prstGeom prst="wedgeRectCallout">
            <a:avLst>
              <a:gd name="adj1" fmla="val 81451"/>
              <a:gd name="adj2" fmla="val 15777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進学</a:t>
            </a:r>
            <a:endParaRPr lang="ja-JP" altLang="en-US" sz="1050" dirty="0">
              <a:solidFill>
                <a:srgbClr val="000000"/>
              </a:solidFill>
              <a:latin typeface="+mn-ea"/>
              <a:cs typeface="Times New Roman" pitchFamily="18" charset="0"/>
            </a:endParaRPr>
          </a:p>
        </p:txBody>
      </p:sp>
      <p:sp>
        <p:nvSpPr>
          <p:cNvPr id="20" name="四角形吹き出し 19"/>
          <p:cNvSpPr/>
          <p:nvPr/>
        </p:nvSpPr>
        <p:spPr bwMode="auto">
          <a:xfrm>
            <a:off x="859091" y="1989384"/>
            <a:ext cx="403906" cy="162857"/>
          </a:xfrm>
          <a:prstGeom prst="wedgeRectCallout">
            <a:avLst>
              <a:gd name="adj1" fmla="val 60227"/>
              <a:gd name="adj2" fmla="val 8174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就職</a:t>
            </a:r>
            <a:endParaRPr lang="ja-JP" altLang="en-US" sz="1050" dirty="0">
              <a:solidFill>
                <a:srgbClr val="000000"/>
              </a:solidFill>
              <a:latin typeface="+mn-ea"/>
              <a:cs typeface="Times New Roman" pitchFamily="18" charset="0"/>
            </a:endParaRPr>
          </a:p>
        </p:txBody>
      </p:sp>
      <p:sp>
        <p:nvSpPr>
          <p:cNvPr id="21" name="四角形吹き出し 20"/>
          <p:cNvSpPr/>
          <p:nvPr/>
        </p:nvSpPr>
        <p:spPr bwMode="auto">
          <a:xfrm>
            <a:off x="2134412" y="2382469"/>
            <a:ext cx="958038" cy="531341"/>
          </a:xfrm>
          <a:prstGeom prst="wedgeRectCallout">
            <a:avLst>
              <a:gd name="adj1" fmla="val -66936"/>
              <a:gd name="adj2" fmla="val 1661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結婚後、子どもが学齢期が入るまでに転出？</a:t>
            </a:r>
            <a:endParaRPr lang="ja-JP" altLang="en-US" sz="1050" dirty="0">
              <a:solidFill>
                <a:srgbClr val="000000"/>
              </a:solidFill>
              <a:latin typeface="+mn-ea"/>
              <a:cs typeface="Times New Roman" pitchFamily="18" charset="0"/>
            </a:endParaRPr>
          </a:p>
        </p:txBody>
      </p:sp>
      <p:sp>
        <p:nvSpPr>
          <p:cNvPr id="22" name="四角形吹き出し 21"/>
          <p:cNvSpPr/>
          <p:nvPr/>
        </p:nvSpPr>
        <p:spPr bwMode="auto">
          <a:xfrm>
            <a:off x="3164458" y="2946008"/>
            <a:ext cx="576064" cy="303517"/>
          </a:xfrm>
          <a:prstGeom prst="wedgeRectCallout">
            <a:avLst>
              <a:gd name="adj1" fmla="val -38104"/>
              <a:gd name="adj2" fmla="val 70398"/>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地元に帰る</a:t>
            </a:r>
            <a:endParaRPr lang="ja-JP" altLang="en-US" sz="1050" dirty="0">
              <a:solidFill>
                <a:srgbClr val="000000"/>
              </a:solidFill>
              <a:latin typeface="+mn-ea"/>
              <a:cs typeface="Times New Roman" pitchFamily="18" charset="0"/>
            </a:endParaRPr>
          </a:p>
        </p:txBody>
      </p:sp>
      <p:sp>
        <p:nvSpPr>
          <p:cNvPr id="23" name="円/楕円 22"/>
          <p:cNvSpPr/>
          <p:nvPr/>
        </p:nvSpPr>
        <p:spPr bwMode="auto">
          <a:xfrm rot="17100000">
            <a:off x="2978288" y="2947160"/>
            <a:ext cx="168735" cy="808542"/>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4" name="四角形吹き出し 23"/>
          <p:cNvSpPr/>
          <p:nvPr/>
        </p:nvSpPr>
        <p:spPr bwMode="auto">
          <a:xfrm>
            <a:off x="4931349" y="2119378"/>
            <a:ext cx="744628" cy="382872"/>
          </a:xfrm>
          <a:prstGeom prst="wedgeRectCallout">
            <a:avLst>
              <a:gd name="adj1" fmla="val 66090"/>
              <a:gd name="adj2" fmla="val 4627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地元就職が少ない？</a:t>
            </a:r>
            <a:endParaRPr lang="ja-JP" altLang="en-US" sz="1050" dirty="0">
              <a:solidFill>
                <a:srgbClr val="000000"/>
              </a:solidFill>
              <a:latin typeface="+mn-ea"/>
              <a:cs typeface="Times New Roman" pitchFamily="18" charset="0"/>
            </a:endParaRPr>
          </a:p>
        </p:txBody>
      </p:sp>
      <p:cxnSp>
        <p:nvCxnSpPr>
          <p:cNvPr id="25" name="直線コネクタ 24"/>
          <p:cNvCxnSpPr>
            <a:stCxn id="15" idx="6"/>
            <a:endCxn id="14" idx="2"/>
          </p:cNvCxnSpPr>
          <p:nvPr/>
        </p:nvCxnSpPr>
        <p:spPr bwMode="auto">
          <a:xfrm flipV="1">
            <a:off x="753798" y="2733337"/>
            <a:ext cx="998887" cy="360947"/>
          </a:xfrm>
          <a:prstGeom prst="line">
            <a:avLst/>
          </a:prstGeom>
          <a:noFill/>
          <a:ln w="9525" cap="flat" cmpd="sng" algn="ctr">
            <a:solidFill>
              <a:srgbClr val="FF0000"/>
            </a:solidFill>
            <a:prstDash val="solid"/>
            <a:round/>
            <a:headEnd type="arrow" w="med" len="med"/>
            <a:tailEnd type="arrow" w="med" len="med"/>
          </a:ln>
          <a:effectLst/>
        </p:spPr>
      </p:cxnSp>
      <p:sp>
        <p:nvSpPr>
          <p:cNvPr id="26" name="四角形吹き出し 25"/>
          <p:cNvSpPr/>
          <p:nvPr/>
        </p:nvSpPr>
        <p:spPr bwMode="auto">
          <a:xfrm>
            <a:off x="6220673" y="2445640"/>
            <a:ext cx="997801" cy="382872"/>
          </a:xfrm>
          <a:prstGeom prst="wedgeRectCallout">
            <a:avLst>
              <a:gd name="adj1" fmla="val -69437"/>
              <a:gd name="adj2" fmla="val -7309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a:solidFill>
                  <a:srgbClr val="000000"/>
                </a:solidFill>
                <a:latin typeface="+mn-ea"/>
                <a:cs typeface="Times New Roman" pitchFamily="18" charset="0"/>
              </a:rPr>
              <a:t>男性</a:t>
            </a:r>
            <a:r>
              <a:rPr lang="ja-JP" altLang="en-US" sz="1050" dirty="0" smtClean="0">
                <a:solidFill>
                  <a:srgbClr val="000000"/>
                </a:solidFill>
                <a:latin typeface="+mn-ea"/>
                <a:cs typeface="Times New Roman" pitchFamily="18" charset="0"/>
              </a:rPr>
              <a:t>に比べて絶対数が少ない</a:t>
            </a:r>
            <a:endParaRPr lang="ja-JP" altLang="en-US" sz="1050" dirty="0">
              <a:solidFill>
                <a:srgbClr val="000000"/>
              </a:solidFill>
              <a:latin typeface="+mn-ea"/>
              <a:cs typeface="Times New Roman" pitchFamily="18" charset="0"/>
            </a:endParaRPr>
          </a:p>
        </p:txBody>
      </p:sp>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726" t="39499" r="6367" b="38512"/>
          <a:stretch/>
        </p:blipFill>
        <p:spPr bwMode="auto">
          <a:xfrm>
            <a:off x="4102886" y="2772118"/>
            <a:ext cx="85725" cy="39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8604548" y="2766957"/>
            <a:ext cx="360040" cy="400110"/>
          </a:xfrm>
          <a:prstGeom prst="rect">
            <a:avLst/>
          </a:prstGeom>
          <a:solidFill>
            <a:schemeClr val="bg1"/>
          </a:solidFill>
        </p:spPr>
        <p:txBody>
          <a:bodyPr wrap="square" lIns="0" tIns="0" rIns="0" bIns="0" rtlCol="0">
            <a:spAutoFit/>
          </a:bodyPr>
          <a:lstStyle/>
          <a:p>
            <a:r>
              <a:rPr kumimoji="1" lang="ja-JP" altLang="en-US" sz="600" dirty="0" smtClean="0"/>
              <a:t>転出</a:t>
            </a:r>
            <a:endParaRPr lang="en-US" altLang="ja-JP" sz="600" dirty="0" smtClean="0"/>
          </a:p>
          <a:p>
            <a:endParaRPr lang="en-US" altLang="ja-JP" sz="400" dirty="0" smtClean="0"/>
          </a:p>
          <a:p>
            <a:r>
              <a:rPr lang="ja-JP" altLang="en-US" sz="600" dirty="0" smtClean="0"/>
              <a:t>転入</a:t>
            </a:r>
            <a:endParaRPr kumimoji="1" lang="en-US" altLang="ja-JP" sz="600" dirty="0" smtClean="0"/>
          </a:p>
          <a:p>
            <a:endParaRPr kumimoji="1" lang="en-US" altLang="ja-JP" sz="400" dirty="0" smtClean="0"/>
          </a:p>
          <a:p>
            <a:r>
              <a:rPr kumimoji="1" lang="ja-JP" altLang="en-US" sz="600" dirty="0" smtClean="0"/>
              <a:t>小さい</a:t>
            </a:r>
            <a:r>
              <a:rPr kumimoji="1" lang="ja-JP" altLang="en-US" sz="600" dirty="0"/>
              <a:t>方</a:t>
            </a:r>
          </a:p>
        </p:txBody>
      </p:sp>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726" t="39499" r="6367" b="38512"/>
          <a:stretch/>
        </p:blipFill>
        <p:spPr bwMode="auto">
          <a:xfrm>
            <a:off x="8516665" y="2779320"/>
            <a:ext cx="85725" cy="39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四角形吹き出し 33"/>
          <p:cNvSpPr/>
          <p:nvPr/>
        </p:nvSpPr>
        <p:spPr bwMode="auto">
          <a:xfrm>
            <a:off x="6454708" y="3928887"/>
            <a:ext cx="922343" cy="355416"/>
          </a:xfrm>
          <a:prstGeom prst="wedgeRectCallout">
            <a:avLst>
              <a:gd name="adj1" fmla="val 771"/>
              <a:gd name="adj2" fmla="val 7606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a:solidFill>
                  <a:srgbClr val="000000"/>
                </a:solidFill>
                <a:latin typeface="+mn-ea"/>
                <a:cs typeface="Times New Roman" pitchFamily="18" charset="0"/>
              </a:rPr>
              <a:t>すべてのエリアに対して流出</a:t>
            </a:r>
          </a:p>
        </p:txBody>
      </p:sp>
      <p:sp>
        <p:nvSpPr>
          <p:cNvPr id="35" name="四角形吹き出し 34"/>
          <p:cNvSpPr/>
          <p:nvPr/>
        </p:nvSpPr>
        <p:spPr bwMode="auto">
          <a:xfrm>
            <a:off x="4352176" y="3928887"/>
            <a:ext cx="536430" cy="355416"/>
          </a:xfrm>
          <a:prstGeom prst="wedgeRectCallout">
            <a:avLst>
              <a:gd name="adj1" fmla="val 29672"/>
              <a:gd name="adj2" fmla="val 70038"/>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首都圏</a:t>
            </a:r>
            <a:r>
              <a:rPr lang="ja-JP" altLang="en-US" sz="1050" dirty="0">
                <a:solidFill>
                  <a:srgbClr val="000000"/>
                </a:solidFill>
                <a:latin typeface="+mn-ea"/>
                <a:cs typeface="Times New Roman" pitchFamily="18" charset="0"/>
              </a:rPr>
              <a:t>へ流出</a:t>
            </a:r>
            <a:endParaRPr lang="en-US" altLang="ja-JP" sz="1050" dirty="0">
              <a:solidFill>
                <a:srgbClr val="000000"/>
              </a:solidFill>
              <a:latin typeface="+mn-ea"/>
              <a:cs typeface="Times New Roman" pitchFamily="18" charset="0"/>
            </a:endParaRPr>
          </a:p>
        </p:txBody>
      </p:sp>
      <p:sp>
        <p:nvSpPr>
          <p:cNvPr id="36" name="四角形吹き出し 35"/>
          <p:cNvSpPr/>
          <p:nvPr/>
        </p:nvSpPr>
        <p:spPr bwMode="auto">
          <a:xfrm>
            <a:off x="5004048" y="3928887"/>
            <a:ext cx="922343" cy="355416"/>
          </a:xfrm>
          <a:prstGeom prst="wedgeRectCallout">
            <a:avLst>
              <a:gd name="adj1" fmla="val 771"/>
              <a:gd name="adj2" fmla="val 7606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a:solidFill>
                  <a:srgbClr val="000000"/>
                </a:solidFill>
                <a:latin typeface="+mn-ea"/>
                <a:cs typeface="Times New Roman" pitchFamily="18" charset="0"/>
              </a:rPr>
              <a:t>すべてのエリアに対して流出</a:t>
            </a:r>
          </a:p>
        </p:txBody>
      </p:sp>
      <p:sp>
        <p:nvSpPr>
          <p:cNvPr id="37" name="四角形吹き出し 36"/>
          <p:cNvSpPr/>
          <p:nvPr/>
        </p:nvSpPr>
        <p:spPr bwMode="auto">
          <a:xfrm>
            <a:off x="3347864" y="3928887"/>
            <a:ext cx="922343" cy="355416"/>
          </a:xfrm>
          <a:prstGeom prst="wedgeRectCallout">
            <a:avLst>
              <a:gd name="adj1" fmla="val 771"/>
              <a:gd name="adj2" fmla="val 7606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a:solidFill>
                  <a:srgbClr val="000000"/>
                </a:solidFill>
                <a:latin typeface="+mn-ea"/>
                <a:cs typeface="Times New Roman" pitchFamily="18" charset="0"/>
              </a:rPr>
              <a:t>すべてのエリアに対して流出</a:t>
            </a:r>
          </a:p>
        </p:txBody>
      </p:sp>
      <p:sp>
        <p:nvSpPr>
          <p:cNvPr id="38" name="四角形吹き出し 37"/>
          <p:cNvSpPr/>
          <p:nvPr/>
        </p:nvSpPr>
        <p:spPr bwMode="auto">
          <a:xfrm>
            <a:off x="7822860" y="4472536"/>
            <a:ext cx="648172" cy="612648"/>
          </a:xfrm>
          <a:prstGeom prst="wedgeRectCallout">
            <a:avLst>
              <a:gd name="adj1" fmla="val -75213"/>
              <a:gd name="adj2" fmla="val 5345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すべての年代で流出</a:t>
            </a:r>
            <a:endParaRPr lang="ja-JP" altLang="en-US" sz="1050" dirty="0">
              <a:solidFill>
                <a:srgbClr val="000000"/>
              </a:solidFill>
              <a:latin typeface="+mn-ea"/>
              <a:cs typeface="Times New Roman" pitchFamily="18" charset="0"/>
            </a:endParaRPr>
          </a:p>
        </p:txBody>
      </p:sp>
      <p:sp>
        <p:nvSpPr>
          <p:cNvPr id="39" name="四角形吹き出し 38"/>
          <p:cNvSpPr/>
          <p:nvPr/>
        </p:nvSpPr>
        <p:spPr bwMode="auto">
          <a:xfrm>
            <a:off x="4352176" y="3928887"/>
            <a:ext cx="536430" cy="355416"/>
          </a:xfrm>
          <a:prstGeom prst="wedgeRectCallout">
            <a:avLst>
              <a:gd name="adj1" fmla="val -40517"/>
              <a:gd name="adj2" fmla="val 8264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28650">
              <a:spcBef>
                <a:spcPts val="0"/>
              </a:spcBef>
            </a:pPr>
            <a:r>
              <a:rPr lang="ja-JP" altLang="en-US" sz="1050" dirty="0" smtClean="0">
                <a:solidFill>
                  <a:srgbClr val="000000"/>
                </a:solidFill>
                <a:latin typeface="+mn-ea"/>
                <a:cs typeface="Times New Roman" pitchFamily="18" charset="0"/>
              </a:rPr>
              <a:t>首都圏</a:t>
            </a:r>
            <a:r>
              <a:rPr lang="ja-JP" altLang="en-US" sz="1050" dirty="0">
                <a:solidFill>
                  <a:srgbClr val="000000"/>
                </a:solidFill>
                <a:latin typeface="+mn-ea"/>
                <a:cs typeface="Times New Roman" pitchFamily="18" charset="0"/>
              </a:rPr>
              <a:t>へ流出</a:t>
            </a:r>
            <a:endParaRPr lang="en-US" altLang="ja-JP" sz="1050" dirty="0">
              <a:solidFill>
                <a:srgbClr val="000000"/>
              </a:solidFill>
              <a:latin typeface="+mn-ea"/>
              <a:cs typeface="Times New Roman" pitchFamily="18" charset="0"/>
            </a:endParaRPr>
          </a:p>
        </p:txBody>
      </p:sp>
      <p:cxnSp>
        <p:nvCxnSpPr>
          <p:cNvPr id="40" name="直線コネクタ 39"/>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2" name="正方形/長方形 41"/>
          <p:cNvSpPr/>
          <p:nvPr/>
        </p:nvSpPr>
        <p:spPr>
          <a:xfrm>
            <a:off x="320702" y="478332"/>
            <a:ext cx="5379005"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東京圏から大阪への人口対流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940152" y="6597932"/>
            <a:ext cx="2492990" cy="215444"/>
          </a:xfrm>
          <a:prstGeom prst="rect">
            <a:avLst/>
          </a:prstGeom>
        </p:spPr>
        <p:txBody>
          <a:bodyPr wrap="none">
            <a:spAutoFit/>
          </a:bodyPr>
          <a:lstStyle/>
          <a:p>
            <a:r>
              <a:rPr lang="ja-JP" altLang="en-US" sz="800" dirty="0"/>
              <a:t>出典</a:t>
            </a:r>
            <a:r>
              <a:rPr lang="ja-JP" altLang="en-US" sz="800" dirty="0" smtClean="0"/>
              <a:t>：総務省「住民基本台帳人口移動報告」</a:t>
            </a:r>
            <a:r>
              <a:rPr lang="en-US" altLang="ja-JP" sz="800" dirty="0" smtClean="0"/>
              <a:t>2014</a:t>
            </a:r>
            <a:r>
              <a:rPr lang="ja-JP" altLang="en-US" sz="800" dirty="0" smtClean="0"/>
              <a:t>年</a:t>
            </a:r>
            <a:endParaRPr lang="ja-JP" altLang="en-US" sz="800" dirty="0"/>
          </a:p>
        </p:txBody>
      </p:sp>
    </p:spTree>
    <p:extLst>
      <p:ext uri="{BB962C8B-B14F-4D97-AF65-F5344CB8AC3E}">
        <p14:creationId xmlns:p14="http://schemas.microsoft.com/office/powerpoint/2010/main" val="2742643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2123510"/>
            <a:ext cx="5054570" cy="3420285"/>
          </a:xfrm>
          <a:prstGeom prst="rect">
            <a:avLst/>
          </a:prstGeom>
          <a:ln w="381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65</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まち・ひと・しごと創生総合戦略の実施により、「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住みやすさと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働きやすさ」をより高いレベルで両立させることにより、特に以下のターゲット層について流入が促進（流出が抑制）されると考えられます。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bwMode="auto">
          <a:xfrm>
            <a:off x="3923803" y="2664515"/>
            <a:ext cx="1267620" cy="2150616"/>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28650">
              <a:lnSpc>
                <a:spcPct val="130000"/>
              </a:lnSpc>
              <a:spcBef>
                <a:spcPct val="50000"/>
              </a:spcBef>
            </a:pPr>
            <a:r>
              <a:rPr lang="ja-JP" altLang="en-US" sz="2000" b="1" dirty="0">
                <a:solidFill>
                  <a:srgbClr val="000000"/>
                </a:solidFill>
                <a:latin typeface="+mn-ea"/>
                <a:cs typeface="Times New Roman" pitchFamily="18" charset="0"/>
              </a:rPr>
              <a:t>大阪</a:t>
            </a:r>
          </a:p>
        </p:txBody>
      </p:sp>
      <p:sp>
        <p:nvSpPr>
          <p:cNvPr id="8" name="四角形吹き出し 7"/>
          <p:cNvSpPr/>
          <p:nvPr/>
        </p:nvSpPr>
        <p:spPr bwMode="auto">
          <a:xfrm>
            <a:off x="2401868" y="4023043"/>
            <a:ext cx="1733138" cy="1224567"/>
          </a:xfrm>
          <a:prstGeom prst="wedgeRectCallout">
            <a:avLst>
              <a:gd name="adj1" fmla="val 63736"/>
              <a:gd name="adj2" fmla="val -466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noAutofit/>
          </a:bodyPr>
          <a:lstStyle/>
          <a:p>
            <a:pPr algn="ctr" defTabSz="628650">
              <a:lnSpc>
                <a:spcPct val="130000"/>
              </a:lnSpc>
              <a:spcBef>
                <a:spcPct val="50000"/>
              </a:spcBef>
            </a:pPr>
            <a:endParaRPr lang="ja-JP" altLang="en-US" sz="1400">
              <a:solidFill>
                <a:srgbClr val="000000"/>
              </a:solidFill>
              <a:latin typeface="Century" pitchFamily="18" charset="0"/>
              <a:ea typeface="ＭＳ Ｐゴシック" pitchFamily="50" charset="-128"/>
              <a:cs typeface="Times New Roman" pitchFamily="18" charset="0"/>
            </a:endParaRPr>
          </a:p>
        </p:txBody>
      </p:sp>
      <p:sp>
        <p:nvSpPr>
          <p:cNvPr id="10" name="円/楕円 9"/>
          <p:cNvSpPr/>
          <p:nvPr/>
        </p:nvSpPr>
        <p:spPr bwMode="auto">
          <a:xfrm>
            <a:off x="742434" y="2664515"/>
            <a:ext cx="1267620" cy="2150616"/>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西日本</a:t>
            </a:r>
          </a:p>
        </p:txBody>
      </p:sp>
      <p:sp>
        <p:nvSpPr>
          <p:cNvPr id="11" name="円/楕円 10"/>
          <p:cNvSpPr/>
          <p:nvPr/>
        </p:nvSpPr>
        <p:spPr bwMode="auto">
          <a:xfrm>
            <a:off x="7022504" y="2430759"/>
            <a:ext cx="1267620" cy="2384372"/>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東京</a:t>
            </a:r>
          </a:p>
        </p:txBody>
      </p:sp>
      <p:sp>
        <p:nvSpPr>
          <p:cNvPr id="13" name="四角形吹き出し 12"/>
          <p:cNvSpPr/>
          <p:nvPr/>
        </p:nvSpPr>
        <p:spPr bwMode="auto">
          <a:xfrm>
            <a:off x="5702089" y="1763470"/>
            <a:ext cx="1462199" cy="719034"/>
          </a:xfrm>
          <a:prstGeom prst="wedgeRectCallout">
            <a:avLst>
              <a:gd name="adj1" fmla="val -11691"/>
              <a:gd name="adj2" fmla="val 13047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20</a:t>
            </a:r>
            <a:r>
              <a:rPr kumimoji="1" lang="ja-JP" altLang="en-US" sz="1400" b="0" i="0" u="none" strike="noStrike" cap="none" normalizeH="0" baseline="0" dirty="0" smtClean="0">
                <a:ln>
                  <a:noFill/>
                </a:ln>
                <a:solidFill>
                  <a:srgbClr val="000000"/>
                </a:solidFill>
                <a:effectLst/>
                <a:latin typeface="+mn-ea"/>
                <a:cs typeface="Times New Roman" pitchFamily="18" charset="0"/>
              </a:rPr>
              <a:t>～</a:t>
            </a:r>
            <a:r>
              <a:rPr kumimoji="1" lang="en-US" altLang="ja-JP" sz="1400" b="0" i="0" u="none" strike="noStrike" cap="none" normalizeH="0" baseline="0" dirty="0" smtClean="0">
                <a:ln>
                  <a:noFill/>
                </a:ln>
                <a:solidFill>
                  <a:srgbClr val="000000"/>
                </a:solidFill>
                <a:effectLst/>
                <a:latin typeface="+mn-ea"/>
                <a:cs typeface="Times New Roman" pitchFamily="18" charset="0"/>
              </a:rPr>
              <a:t>39</a:t>
            </a:r>
            <a:r>
              <a:rPr kumimoji="1" lang="ja-JP" altLang="en-US" sz="1400" b="0" i="0" u="none" strike="noStrike" cap="none" normalizeH="0" baseline="0" dirty="0" smtClean="0">
                <a:ln>
                  <a:noFill/>
                </a:ln>
                <a:solidFill>
                  <a:srgbClr val="000000"/>
                </a:solidFill>
                <a:effectLst/>
                <a:latin typeface="+mn-ea"/>
                <a:cs typeface="Times New Roman" pitchFamily="18" charset="0"/>
              </a:rPr>
              <a:t>歳</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・大企業新卒</a:t>
            </a:r>
            <a:endParaRPr lang="en-US" altLang="ja-JP" sz="1400" dirty="0" smtClean="0">
              <a:solidFill>
                <a:srgbClr val="000000"/>
              </a:solidFill>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a:solidFill>
                  <a:srgbClr val="000000"/>
                </a:solidFill>
                <a:latin typeface="+mn-ea"/>
                <a:cs typeface="Times New Roman" pitchFamily="18" charset="0"/>
              </a:rPr>
              <a:t>・</a:t>
            </a:r>
            <a:r>
              <a:rPr lang="ja-JP" altLang="en-US" sz="1400" dirty="0" smtClean="0">
                <a:solidFill>
                  <a:srgbClr val="000000"/>
                </a:solidFill>
                <a:latin typeface="+mn-ea"/>
                <a:cs typeface="Times New Roman" pitchFamily="18" charset="0"/>
              </a:rPr>
              <a:t>競争志向</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p:txBody>
      </p:sp>
      <p:sp>
        <p:nvSpPr>
          <p:cNvPr id="14" name="四角形吹き出し 13"/>
          <p:cNvSpPr/>
          <p:nvPr/>
        </p:nvSpPr>
        <p:spPr bwMode="auto">
          <a:xfrm>
            <a:off x="4794236" y="5444898"/>
            <a:ext cx="1216661" cy="934478"/>
          </a:xfrm>
          <a:prstGeom prst="wedgeRectCallout">
            <a:avLst>
              <a:gd name="adj1" fmla="val 43984"/>
              <a:gd name="adj2" fmla="val -18911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30</a:t>
            </a:r>
            <a:r>
              <a:rPr kumimoji="1" lang="ja-JP" altLang="en-US" sz="1400" b="0" i="0" u="none" strike="noStrike" cap="none" normalizeH="0" baseline="0" dirty="0" smtClean="0">
                <a:ln>
                  <a:noFill/>
                </a:ln>
                <a:solidFill>
                  <a:srgbClr val="000000"/>
                </a:solidFill>
                <a:effectLst/>
                <a:latin typeface="+mn-ea"/>
                <a:cs typeface="Times New Roman" pitchFamily="18" charset="0"/>
              </a:rPr>
              <a:t>～</a:t>
            </a:r>
            <a:r>
              <a:rPr kumimoji="1" lang="en-US" altLang="ja-JP" sz="1400" b="0" i="0" u="none" strike="noStrike" cap="none" normalizeH="0" baseline="0" dirty="0" smtClean="0">
                <a:ln>
                  <a:noFill/>
                </a:ln>
                <a:solidFill>
                  <a:srgbClr val="000000"/>
                </a:solidFill>
                <a:effectLst/>
                <a:latin typeface="+mn-ea"/>
                <a:cs typeface="Times New Roman" pitchFamily="18" charset="0"/>
              </a:rPr>
              <a:t>49</a:t>
            </a:r>
            <a:r>
              <a:rPr kumimoji="1" lang="ja-JP" altLang="en-US" sz="1400" b="0" i="0" u="none" strike="noStrike" cap="none" normalizeH="0" baseline="0" dirty="0" smtClean="0">
                <a:ln>
                  <a:noFill/>
                </a:ln>
                <a:solidFill>
                  <a:srgbClr val="000000"/>
                </a:solidFill>
                <a:effectLst/>
                <a:latin typeface="+mn-ea"/>
                <a:cs typeface="Times New Roman" pitchFamily="18" charset="0"/>
              </a:rPr>
              <a:t>歳</a:t>
            </a:r>
            <a:endParaRPr lang="en-US" altLang="ja-JP" sz="1400" dirty="0">
              <a:solidFill>
                <a:srgbClr val="000000"/>
              </a:solidFill>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mn-ea"/>
                <a:cs typeface="Times New Roman" pitchFamily="18" charset="0"/>
              </a:rPr>
              <a:t>・子育て</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・非競争志向</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smtClean="0">
                <a:solidFill>
                  <a:srgbClr val="000000"/>
                </a:solidFill>
                <a:latin typeface="+mn-ea"/>
                <a:cs typeface="Times New Roman" pitchFamily="18" charset="0"/>
              </a:rPr>
              <a:t>・</a:t>
            </a:r>
            <a:r>
              <a:rPr lang="en-US" altLang="ja-JP" sz="1400" dirty="0" smtClean="0">
                <a:solidFill>
                  <a:srgbClr val="000000"/>
                </a:solidFill>
                <a:latin typeface="+mn-ea"/>
                <a:cs typeface="Times New Roman" pitchFamily="18" charset="0"/>
              </a:rPr>
              <a:t>J</a:t>
            </a:r>
            <a:r>
              <a:rPr lang="ja-JP" altLang="en-US" sz="1400" dirty="0" smtClean="0">
                <a:solidFill>
                  <a:srgbClr val="000000"/>
                </a:solidFill>
                <a:latin typeface="+mn-ea"/>
                <a:cs typeface="Times New Roman" pitchFamily="18" charset="0"/>
              </a:rPr>
              <a:t>ターン</a:t>
            </a:r>
            <a:endParaRPr lang="en-US" altLang="ja-JP" sz="1400" dirty="0">
              <a:solidFill>
                <a:srgbClr val="000000"/>
              </a:solidFill>
              <a:latin typeface="+mn-ea"/>
              <a:cs typeface="Times New Roman" pitchFamily="18" charset="0"/>
            </a:endParaRPr>
          </a:p>
        </p:txBody>
      </p:sp>
      <p:sp>
        <p:nvSpPr>
          <p:cNvPr id="15" name="四角形吹き出し 14"/>
          <p:cNvSpPr/>
          <p:nvPr/>
        </p:nvSpPr>
        <p:spPr bwMode="auto">
          <a:xfrm>
            <a:off x="6264748" y="5444898"/>
            <a:ext cx="2025376" cy="934478"/>
          </a:xfrm>
          <a:prstGeom prst="wedgeRectCallout">
            <a:avLst>
              <a:gd name="adj1" fmla="val -36550"/>
              <a:gd name="adj2" fmla="val -19006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50</a:t>
            </a:r>
            <a:r>
              <a:rPr kumimoji="1" lang="ja-JP" altLang="en-US" sz="1400" b="0" i="0" u="none" strike="noStrike" cap="none" normalizeH="0" baseline="0" dirty="0" smtClean="0">
                <a:ln>
                  <a:noFill/>
                </a:ln>
                <a:solidFill>
                  <a:srgbClr val="000000"/>
                </a:solidFill>
                <a:effectLst/>
                <a:latin typeface="+mn-ea"/>
                <a:cs typeface="Times New Roman" pitchFamily="18" charset="0"/>
              </a:rPr>
              <a:t>歳以上</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・シニアプロフェッショナル</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smtClean="0">
                <a:solidFill>
                  <a:srgbClr val="000000"/>
                </a:solidFill>
                <a:latin typeface="+mn-ea"/>
                <a:cs typeface="Times New Roman" pitchFamily="18" charset="0"/>
              </a:rPr>
              <a:t>・リタイア</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a:solidFill>
                  <a:srgbClr val="000000"/>
                </a:solidFill>
                <a:latin typeface="+mn-ea"/>
                <a:cs typeface="Times New Roman" pitchFamily="18" charset="0"/>
              </a:rPr>
              <a:t>・両親の</a:t>
            </a:r>
            <a:r>
              <a:rPr lang="ja-JP" altLang="en-US" sz="1400" dirty="0" smtClean="0">
                <a:solidFill>
                  <a:srgbClr val="000000"/>
                </a:solidFill>
                <a:latin typeface="+mn-ea"/>
                <a:cs typeface="Times New Roman" pitchFamily="18" charset="0"/>
              </a:rPr>
              <a:t>介護</a:t>
            </a:r>
            <a:endParaRPr lang="en-US" altLang="ja-JP" sz="1400" dirty="0">
              <a:solidFill>
                <a:srgbClr val="000000"/>
              </a:solidFill>
              <a:latin typeface="+mn-ea"/>
              <a:cs typeface="Times New Roman" pitchFamily="18" charset="0"/>
            </a:endParaRPr>
          </a:p>
        </p:txBody>
      </p:sp>
      <p:cxnSp>
        <p:nvCxnSpPr>
          <p:cNvPr id="17" name="直線矢印コネクタ 16"/>
          <p:cNvCxnSpPr/>
          <p:nvPr/>
        </p:nvCxnSpPr>
        <p:spPr bwMode="auto">
          <a:xfrm>
            <a:off x="5322017" y="3176743"/>
            <a:ext cx="165618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cxnSp>
        <p:nvCxnSpPr>
          <p:cNvPr id="18" name="直線矢印コネクタ 17"/>
          <p:cNvCxnSpPr/>
          <p:nvPr/>
        </p:nvCxnSpPr>
        <p:spPr bwMode="auto">
          <a:xfrm flipH="1">
            <a:off x="5279798" y="3735011"/>
            <a:ext cx="165260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cxnSp>
        <p:nvCxnSpPr>
          <p:cNvPr id="21" name="直線矢印コネクタ 20"/>
          <p:cNvCxnSpPr/>
          <p:nvPr/>
        </p:nvCxnSpPr>
        <p:spPr bwMode="auto">
          <a:xfrm>
            <a:off x="2150479" y="3176743"/>
            <a:ext cx="165618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sp>
        <p:nvSpPr>
          <p:cNvPr id="22" name="正方形/長方形 21"/>
          <p:cNvSpPr/>
          <p:nvPr/>
        </p:nvSpPr>
        <p:spPr bwMode="auto">
          <a:xfrm>
            <a:off x="4794236" y="5459319"/>
            <a:ext cx="1204709" cy="934479"/>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3" name="正方形/長方形 22"/>
          <p:cNvSpPr/>
          <p:nvPr/>
        </p:nvSpPr>
        <p:spPr bwMode="auto">
          <a:xfrm>
            <a:off x="6264748" y="5444899"/>
            <a:ext cx="2025376" cy="934478"/>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6" name="正方形/長方形 25"/>
          <p:cNvSpPr/>
          <p:nvPr/>
        </p:nvSpPr>
        <p:spPr>
          <a:xfrm>
            <a:off x="5608934" y="3473400"/>
            <a:ext cx="1082349" cy="523220"/>
          </a:xfrm>
          <a:prstGeom prst="rect">
            <a:avLst/>
          </a:prstGeom>
        </p:spPr>
        <p:txBody>
          <a:bodyPr wrap="none">
            <a:spAutoFit/>
          </a:bodyPr>
          <a:lstStyle/>
          <a:p>
            <a:pPr algn="ctr" defTabSz="628650">
              <a:spcBef>
                <a:spcPts val="0"/>
              </a:spcBef>
            </a:pPr>
            <a:r>
              <a:rPr lang="ja-JP" altLang="en-US" sz="1400" dirty="0" smtClean="0">
                <a:solidFill>
                  <a:srgbClr val="000000"/>
                </a:solidFill>
                <a:latin typeface="+mn-ea"/>
                <a:cs typeface="Times New Roman" pitchFamily="18" charset="0"/>
              </a:rPr>
              <a:t>非都市性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smtClean="0">
                <a:solidFill>
                  <a:srgbClr val="000000"/>
                </a:solidFill>
                <a:latin typeface="+mn-ea"/>
                <a:cs typeface="Times New Roman" pitchFamily="18" charset="0"/>
              </a:rPr>
              <a:t>（居住性）</a:t>
            </a:r>
            <a:endParaRPr lang="en-US" altLang="ja-JP" sz="1400" dirty="0" smtClean="0">
              <a:solidFill>
                <a:srgbClr val="000000"/>
              </a:solidFill>
              <a:latin typeface="+mn-ea"/>
              <a:cs typeface="Times New Roman" pitchFamily="18" charset="0"/>
            </a:endParaRPr>
          </a:p>
        </p:txBody>
      </p:sp>
      <p:sp>
        <p:nvSpPr>
          <p:cNvPr id="27" name="正方形/長方形 26"/>
          <p:cNvSpPr/>
          <p:nvPr/>
        </p:nvSpPr>
        <p:spPr>
          <a:xfrm>
            <a:off x="2482281" y="2915133"/>
            <a:ext cx="992580" cy="738664"/>
          </a:xfrm>
          <a:prstGeom prst="rect">
            <a:avLst/>
          </a:prstGeom>
        </p:spPr>
        <p:txBody>
          <a:bodyPr wrap="none">
            <a:spAutoFit/>
          </a:bodyPr>
          <a:lstStyle/>
          <a:p>
            <a:pPr algn="ctr" defTabSz="628650">
              <a:spcBef>
                <a:spcPts val="0"/>
              </a:spcBef>
            </a:pPr>
            <a:r>
              <a:rPr lang="ja-JP" altLang="en-US" sz="1400" dirty="0" smtClean="0">
                <a:solidFill>
                  <a:srgbClr val="000000"/>
                </a:solidFill>
                <a:latin typeface="+mn-ea"/>
                <a:cs typeface="Times New Roman" pitchFamily="18" charset="0"/>
              </a:rPr>
              <a:t>都市性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smtClean="0">
                <a:solidFill>
                  <a:srgbClr val="000000"/>
                </a:solidFill>
                <a:latin typeface="+mn-ea"/>
                <a:cs typeface="Times New Roman" pitchFamily="18" charset="0"/>
              </a:rPr>
              <a:t>（経済性・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a:solidFill>
                  <a:srgbClr val="000000"/>
                </a:solidFill>
                <a:latin typeface="+mn-ea"/>
                <a:cs typeface="Times New Roman" pitchFamily="18" charset="0"/>
              </a:rPr>
              <a:t>利便性</a:t>
            </a:r>
            <a:r>
              <a:rPr lang="ja-JP" altLang="en-US" sz="1400" dirty="0" smtClean="0">
                <a:solidFill>
                  <a:srgbClr val="000000"/>
                </a:solidFill>
                <a:latin typeface="+mn-ea"/>
                <a:cs typeface="Times New Roman" pitchFamily="18" charset="0"/>
              </a:rPr>
              <a:t>）</a:t>
            </a:r>
            <a:endParaRPr lang="en-US" altLang="ja-JP" sz="1400" dirty="0" smtClean="0">
              <a:solidFill>
                <a:srgbClr val="000000"/>
              </a:solidFill>
              <a:latin typeface="+mn-ea"/>
              <a:cs typeface="Times New Roman" pitchFamily="18" charset="0"/>
            </a:endParaRPr>
          </a:p>
        </p:txBody>
      </p:sp>
      <p:sp>
        <p:nvSpPr>
          <p:cNvPr id="34" name="上矢印 33"/>
          <p:cNvSpPr/>
          <p:nvPr/>
        </p:nvSpPr>
        <p:spPr bwMode="auto">
          <a:xfrm>
            <a:off x="4499434" y="5184517"/>
            <a:ext cx="484632" cy="476731"/>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35" name="上矢印 34"/>
          <p:cNvSpPr/>
          <p:nvPr/>
        </p:nvSpPr>
        <p:spPr bwMode="auto">
          <a:xfrm>
            <a:off x="7956376" y="5184517"/>
            <a:ext cx="484632" cy="476731"/>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0" name="上矢印 49"/>
          <p:cNvSpPr/>
          <p:nvPr/>
        </p:nvSpPr>
        <p:spPr bwMode="auto">
          <a:xfrm rot="10800000">
            <a:off x="5459773" y="1484785"/>
            <a:ext cx="484632" cy="476731"/>
          </a:xfrm>
          <a:prstGeom prst="upArrow">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1" name="円/楕円 50"/>
          <p:cNvSpPr/>
          <p:nvPr/>
        </p:nvSpPr>
        <p:spPr>
          <a:xfrm>
            <a:off x="2557658" y="4526544"/>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住み</a:t>
            </a:r>
            <a:endParaRPr lang="en-US" altLang="ja-JP" sz="1100" b="1" dirty="0" smtClean="0"/>
          </a:p>
          <a:p>
            <a:pPr algn="ctr"/>
            <a:r>
              <a:rPr lang="ja-JP" altLang="en-US" sz="1100" b="1" dirty="0" smtClean="0"/>
              <a:t>やすい</a:t>
            </a:r>
            <a:endParaRPr lang="ja-JP" altLang="en-US" sz="1100" b="1" dirty="0"/>
          </a:p>
        </p:txBody>
      </p:sp>
      <p:sp>
        <p:nvSpPr>
          <p:cNvPr id="52" name="円/楕円 51"/>
          <p:cNvSpPr/>
          <p:nvPr/>
        </p:nvSpPr>
        <p:spPr>
          <a:xfrm>
            <a:off x="3467331" y="4526193"/>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働き</a:t>
            </a:r>
            <a:endParaRPr lang="en-US" altLang="ja-JP" sz="1100" b="1" dirty="0" smtClean="0"/>
          </a:p>
          <a:p>
            <a:pPr algn="ctr"/>
            <a:r>
              <a:rPr lang="ja-JP" altLang="en-US" sz="1100" b="1" dirty="0" smtClean="0"/>
              <a:t>やすい</a:t>
            </a:r>
            <a:endParaRPr lang="ja-JP" altLang="en-US" sz="1100" b="1" dirty="0"/>
          </a:p>
        </p:txBody>
      </p:sp>
      <p:sp>
        <p:nvSpPr>
          <p:cNvPr id="5" name="上カーブ矢印 4"/>
          <p:cNvSpPr/>
          <p:nvPr/>
        </p:nvSpPr>
        <p:spPr>
          <a:xfrm>
            <a:off x="3066273" y="4813310"/>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上カーブ矢印 53"/>
          <p:cNvSpPr/>
          <p:nvPr/>
        </p:nvSpPr>
        <p:spPr>
          <a:xfrm rot="10800000">
            <a:off x="3066272" y="4512014"/>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正方形/長方形 54"/>
          <p:cNvSpPr/>
          <p:nvPr/>
        </p:nvSpPr>
        <p:spPr>
          <a:xfrm>
            <a:off x="2715241" y="4060208"/>
            <a:ext cx="1106392" cy="430887"/>
          </a:xfrm>
          <a:prstGeom prst="rect">
            <a:avLst/>
          </a:prstGeom>
        </p:spPr>
        <p:txBody>
          <a:bodyPr wrap="none">
            <a:spAutoFit/>
          </a:bodyPr>
          <a:lstStyle/>
          <a:p>
            <a:pPr algn="ctr"/>
            <a:r>
              <a:rPr lang="ja-JP" altLang="en-US" sz="1100" b="1" dirty="0" smtClean="0"/>
              <a:t>まち</a:t>
            </a:r>
            <a:r>
              <a:rPr lang="ja-JP" altLang="en-US" sz="1100" b="1" dirty="0"/>
              <a:t>・ひと・しごと</a:t>
            </a:r>
          </a:p>
          <a:p>
            <a:pPr algn="ctr"/>
            <a:r>
              <a:rPr lang="ja-JP" altLang="en-US" sz="1100" b="1" dirty="0"/>
              <a:t>創生総合戦略</a:t>
            </a:r>
            <a:endParaRPr lang="ja-JP" altLang="en-US" sz="1100" dirty="0"/>
          </a:p>
        </p:txBody>
      </p:sp>
      <p:cxnSp>
        <p:nvCxnSpPr>
          <p:cNvPr id="38" name="直線コネクタ 37"/>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9" name="正方形/長方形 38"/>
          <p:cNvSpPr/>
          <p:nvPr/>
        </p:nvSpPr>
        <p:spPr>
          <a:xfrm>
            <a:off x="320702" y="478332"/>
            <a:ext cx="5379005"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東京圏から大阪への人口対流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22556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「住みやすさと働きやすさ」をより高いレベルで両立させ、東京圏から大阪圏への人口対流を促進することにより、東京圏への流出超過が解消され、長期的に東京とは異なる新しい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都市像が実現されます。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正方形/長方形 32"/>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日本の成長をけん引し、世界で存在感を発揮する都市</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563713" y="4972759"/>
            <a:ext cx="7968727" cy="1552585"/>
          </a:xfrm>
          <a:prstGeom prst="ellipse">
            <a:avLst/>
          </a:prstGeom>
          <a:solidFill>
            <a:schemeClr val="bg1">
              <a:lumMod val="95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7" name="円/楕円 36"/>
          <p:cNvSpPr/>
          <p:nvPr/>
        </p:nvSpPr>
        <p:spPr>
          <a:xfrm>
            <a:off x="563713" y="4623924"/>
            <a:ext cx="7968727" cy="1552585"/>
          </a:xfrm>
          <a:prstGeom prst="ellipse">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8" name="台形 37"/>
          <p:cNvSpPr/>
          <p:nvPr/>
        </p:nvSpPr>
        <p:spPr>
          <a:xfrm>
            <a:off x="899593" y="1988840"/>
            <a:ext cx="7296966" cy="3209995"/>
          </a:xfrm>
          <a:prstGeom prst="trapezoid">
            <a:avLst>
              <a:gd name="adj" fmla="val 99182"/>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779737" y="3989209"/>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イノベーション</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イノベーション</a:t>
            </a:r>
            <a:r>
              <a:rPr lang="ja-JP" altLang="en-US" sz="1200" dirty="0"/>
              <a:t>国際戦略総合特</a:t>
            </a:r>
            <a:r>
              <a:rPr lang="ja-JP" altLang="en-US" sz="1200" dirty="0" smtClean="0"/>
              <a:t>区</a:t>
            </a:r>
            <a:endParaRPr lang="en-US" altLang="ja-JP" sz="1200" dirty="0" smtClean="0"/>
          </a:p>
          <a:p>
            <a:pPr marL="171450" indent="-171450">
              <a:buFont typeface="Wingdings" panose="05000000000000000000" pitchFamily="2" charset="2"/>
              <a:buChar char="u"/>
            </a:pPr>
            <a:r>
              <a:rPr lang="ja-JP" altLang="en-US" sz="1200" dirty="0" smtClean="0"/>
              <a:t>スタートアップ</a:t>
            </a:r>
            <a:r>
              <a:rPr lang="ja-JP" altLang="en-US" sz="1200" dirty="0"/>
              <a:t>環境</a:t>
            </a:r>
            <a:r>
              <a:rPr lang="ja-JP" altLang="en-US" sz="1200" dirty="0" smtClean="0"/>
              <a:t>の</a:t>
            </a:r>
            <a:r>
              <a:rPr lang="ja-JP" altLang="en-US" sz="1200" dirty="0"/>
              <a:t>改善</a:t>
            </a:r>
            <a:endParaRPr lang="en-US" altLang="ja-JP" sz="1200" dirty="0" smtClean="0"/>
          </a:p>
        </p:txBody>
      </p:sp>
      <p:sp>
        <p:nvSpPr>
          <p:cNvPr id="43" name="角丸四角形 42"/>
          <p:cNvSpPr/>
          <p:nvPr/>
        </p:nvSpPr>
        <p:spPr>
          <a:xfrm>
            <a:off x="2709279" y="4242178"/>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居住環境</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住宅水準</a:t>
            </a:r>
            <a:endParaRPr lang="en-US" altLang="ja-JP" sz="1200" dirty="0" smtClean="0"/>
          </a:p>
          <a:p>
            <a:pPr marL="171450" indent="-171450">
              <a:buFont typeface="Wingdings" panose="05000000000000000000" pitchFamily="2" charset="2"/>
              <a:buChar char="u"/>
            </a:pPr>
            <a:r>
              <a:rPr lang="ja-JP" altLang="en-US" sz="1200" dirty="0"/>
              <a:t>生活</a:t>
            </a:r>
            <a:r>
              <a:rPr lang="ja-JP" altLang="en-US" sz="1200" dirty="0" smtClean="0"/>
              <a:t>のしやすさ</a:t>
            </a:r>
            <a:endParaRPr lang="en-US" altLang="ja-JP" sz="1200" dirty="0" smtClean="0"/>
          </a:p>
        </p:txBody>
      </p:sp>
      <p:sp>
        <p:nvSpPr>
          <p:cNvPr id="46" name="角丸四角形 45"/>
          <p:cNvSpPr/>
          <p:nvPr/>
        </p:nvSpPr>
        <p:spPr>
          <a:xfrm>
            <a:off x="4596161" y="4235652"/>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産業・市場</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産業構造のバランスの良さ</a:t>
            </a:r>
            <a:endParaRPr lang="en-US" altLang="ja-JP" sz="1200" dirty="0" smtClean="0"/>
          </a:p>
          <a:p>
            <a:pPr marL="171450" indent="-171450">
              <a:buFont typeface="Wingdings" panose="05000000000000000000" pitchFamily="2" charset="2"/>
              <a:buChar char="u"/>
            </a:pPr>
            <a:r>
              <a:rPr lang="ja-JP" altLang="en-US" sz="1200" dirty="0" smtClean="0"/>
              <a:t>消費市場の規模・厚み</a:t>
            </a:r>
          </a:p>
          <a:p>
            <a:pPr marL="171450" indent="-171450">
              <a:buFont typeface="Wingdings" panose="05000000000000000000" pitchFamily="2" charset="2"/>
              <a:buChar char="u"/>
            </a:pPr>
            <a:r>
              <a:rPr lang="ja-JP" altLang="en-US" sz="1200" dirty="0" smtClean="0"/>
              <a:t>生活産業の集積</a:t>
            </a:r>
            <a:endParaRPr lang="en-US" altLang="ja-JP" sz="1200" dirty="0" smtClean="0"/>
          </a:p>
        </p:txBody>
      </p:sp>
      <p:sp>
        <p:nvSpPr>
          <p:cNvPr id="47" name="角丸四角形 46"/>
          <p:cNvSpPr/>
          <p:nvPr/>
        </p:nvSpPr>
        <p:spPr>
          <a:xfrm>
            <a:off x="6493494" y="3982683"/>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研究・学術基盤</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大学や企業の研究開発拠点</a:t>
            </a:r>
            <a:endParaRPr lang="en-US" altLang="ja-JP" sz="1200" dirty="0" smtClean="0"/>
          </a:p>
          <a:p>
            <a:pPr marL="171450" indent="-171450">
              <a:buFont typeface="Wingdings" panose="05000000000000000000" pitchFamily="2" charset="2"/>
              <a:buChar char="u"/>
            </a:pPr>
            <a:r>
              <a:rPr lang="ja-JP" altLang="en-US" sz="1200" dirty="0" smtClean="0"/>
              <a:t>先進的な産業・技術（ライフサイエンス、ロボット等）</a:t>
            </a:r>
            <a:endParaRPr lang="en-US" altLang="ja-JP" sz="1200" dirty="0" smtClean="0"/>
          </a:p>
        </p:txBody>
      </p:sp>
      <p:sp>
        <p:nvSpPr>
          <p:cNvPr id="49" name="円/楕円 48"/>
          <p:cNvSpPr/>
          <p:nvPr/>
        </p:nvSpPr>
        <p:spPr>
          <a:xfrm>
            <a:off x="1386409" y="2708920"/>
            <a:ext cx="2987824"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t>新しいことに</a:t>
            </a:r>
          </a:p>
          <a:p>
            <a:pPr algn="ctr"/>
            <a:r>
              <a:rPr lang="ja-JP" altLang="en-US" b="1" dirty="0"/>
              <a:t>チャレンジしやすい</a:t>
            </a:r>
          </a:p>
          <a:p>
            <a:pPr algn="ctr"/>
            <a:r>
              <a:rPr lang="ja-JP" altLang="en-US" b="1" dirty="0"/>
              <a:t>環境</a:t>
            </a:r>
          </a:p>
        </p:txBody>
      </p:sp>
      <p:sp>
        <p:nvSpPr>
          <p:cNvPr id="50" name="円/楕円 49"/>
          <p:cNvSpPr/>
          <p:nvPr/>
        </p:nvSpPr>
        <p:spPr>
          <a:xfrm>
            <a:off x="4716016" y="2708920"/>
            <a:ext cx="2987824"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smtClean="0"/>
              <a:t>研究環境・</a:t>
            </a:r>
            <a:endParaRPr lang="en-US" altLang="ja-JP" b="1" dirty="0" smtClean="0"/>
          </a:p>
          <a:p>
            <a:pPr algn="ctr"/>
            <a:r>
              <a:rPr lang="ja-JP" altLang="en-US" b="1" dirty="0" smtClean="0"/>
              <a:t>研究人材にとっての魅力</a:t>
            </a:r>
            <a:endParaRPr lang="ja-JP" altLang="en-US" b="1" dirty="0"/>
          </a:p>
        </p:txBody>
      </p:sp>
      <p:sp>
        <p:nvSpPr>
          <p:cNvPr id="51" name="角丸四角形 50"/>
          <p:cNvSpPr/>
          <p:nvPr/>
        </p:nvSpPr>
        <p:spPr>
          <a:xfrm>
            <a:off x="2267744" y="1628800"/>
            <a:ext cx="453276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t>技術に根差した新しい産業の興り</a:t>
            </a:r>
            <a:endParaRPr lang="en-US" altLang="ja-JP" sz="2400" b="1" dirty="0" smtClean="0"/>
          </a:p>
        </p:txBody>
      </p:sp>
      <p:sp>
        <p:nvSpPr>
          <p:cNvPr id="3" name="上カーブ矢印 2"/>
          <p:cNvSpPr/>
          <p:nvPr/>
        </p:nvSpPr>
        <p:spPr>
          <a:xfrm>
            <a:off x="4270234" y="3593837"/>
            <a:ext cx="603531" cy="363026"/>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19" name="上カーブ矢印 18"/>
          <p:cNvSpPr/>
          <p:nvPr/>
        </p:nvSpPr>
        <p:spPr>
          <a:xfrm rot="10800000">
            <a:off x="4270234" y="2534078"/>
            <a:ext cx="603531" cy="363026"/>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81228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384995"/>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経済産業機能の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集積、交通利便性の高さなど、都市魅力はもちろんのこと、歴史ある街並みや豊かな緑など、個性あふれる魅力的な地域資源を有しています。一方、人口減少・超高齢社会が展開するなかで、インナーエリアにみられる都市機能の低下や、住環境の悪化、中山間地域における過疎化の問題など、それぞれ特有の地域課題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抱いています。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こうした課題に的確に対応し、府域全体として活力ある地域創出をめざした取組みを進めていくことが求められています。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044387126"/>
              </p:ext>
            </p:extLst>
          </p:nvPr>
        </p:nvGraphicFramePr>
        <p:xfrm>
          <a:off x="506372" y="2348488"/>
          <a:ext cx="8242092" cy="3728040"/>
        </p:xfrm>
        <a:graphic>
          <a:graphicData uri="http://schemas.openxmlformats.org/drawingml/2006/table">
            <a:tbl>
              <a:tblPr firstRow="1" bandRow="1">
                <a:tableStyleId>{5C22544A-7EE6-4342-B048-85BDC9FD1C3A}</a:tableStyleId>
              </a:tblPr>
              <a:tblGrid>
                <a:gridCol w="657537"/>
                <a:gridCol w="1819646"/>
                <a:gridCol w="1819646"/>
                <a:gridCol w="1819646"/>
                <a:gridCol w="2125617"/>
              </a:tblGrid>
              <a:tr h="144425">
                <a:tc>
                  <a:txBody>
                    <a:bodyPr/>
                    <a:lstStyle/>
                    <a:p>
                      <a:r>
                        <a:rPr kumimoji="1" lang="ja-JP" altLang="en-US" sz="1100" dirty="0" smtClean="0">
                          <a:solidFill>
                            <a:schemeClr val="bg1"/>
                          </a:solidFill>
                        </a:rPr>
                        <a:t>類型</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エリアの概要</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強み</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課題</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目指すべき方向性</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358698">
                <a:tc>
                  <a:txBody>
                    <a:bodyPr/>
                    <a:lstStyle/>
                    <a:p>
                      <a:r>
                        <a:rPr kumimoji="1" lang="ja-JP" altLang="en-US" sz="1000" dirty="0" smtClean="0">
                          <a:solidFill>
                            <a:sysClr val="windowText" lastClr="000000"/>
                          </a:solidFill>
                        </a:rPr>
                        <a:t>都心部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都市の中心部であり、オフィス、商業が多く立地。また、住宅も一定程度存在。</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dirty="0" smtClean="0">
                          <a:solidFill>
                            <a:sysClr val="windowText" lastClr="000000"/>
                          </a:solidFill>
                        </a:rPr>
                        <a:t>便利・アクセスが良い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ビジネス機会が多い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情報発信しやすい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多様性が受容される</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文化・娯楽・観光資源が多い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職住近接が可能</a:t>
                      </a:r>
                      <a:endParaRPr kumimoji="1" lang="en-US" altLang="ja-JP" sz="1000" dirty="0" smtClean="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生活コストが高い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医療、介護、育児などの生活サービスが不足</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混雑している</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危険個所が多い</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b="1" u="sng" dirty="0" smtClean="0">
                          <a:solidFill>
                            <a:sysClr val="windowText" lastClr="000000"/>
                          </a:solidFill>
                        </a:rPr>
                        <a:t>ビジネス</a:t>
                      </a:r>
                      <a:r>
                        <a:rPr kumimoji="1" lang="ja-JP" altLang="en-US" sz="1000" b="1" dirty="0" smtClean="0">
                          <a:solidFill>
                            <a:sysClr val="windowText" lastClr="000000"/>
                          </a:solidFill>
                        </a:rPr>
                        <a:t>エリアとしての発展。</a:t>
                      </a:r>
                      <a:r>
                        <a:rPr kumimoji="1" lang="en-US" altLang="ja-JP" sz="1000" b="1" dirty="0" smtClean="0">
                          <a:solidFill>
                            <a:sysClr val="windowText" lastClr="000000"/>
                          </a:solidFill>
                        </a:rPr>
                        <a:t>BID</a:t>
                      </a:r>
                      <a:r>
                        <a:rPr kumimoji="1" lang="ja-JP" altLang="en-US" sz="1000" b="1" dirty="0" smtClean="0">
                          <a:solidFill>
                            <a:sysClr val="windowText" lastClr="000000"/>
                          </a:solidFill>
                        </a:rPr>
                        <a:t>など新しい仕組みを取り入れ、国際的な都市を目指す。</a:t>
                      </a:r>
                      <a:endParaRPr kumimoji="1" lang="en-US" altLang="ja-JP" sz="1000" b="1" dirty="0" smtClean="0">
                        <a:solidFill>
                          <a:sysClr val="windowText" lastClr="000000"/>
                        </a:solidFill>
                      </a:endParaRPr>
                    </a:p>
                    <a:p>
                      <a:pPr marL="171450" indent="-171450">
                        <a:buFont typeface="Arial" panose="020B0604020202020204" pitchFamily="34" charset="0"/>
                        <a:buChar char="•"/>
                      </a:pPr>
                      <a:r>
                        <a:rPr kumimoji="1" lang="ja-JP" altLang="en-US" sz="1000" b="1" u="sng" dirty="0" smtClean="0">
                          <a:solidFill>
                            <a:sysClr val="windowText" lastClr="000000"/>
                          </a:solidFill>
                        </a:rPr>
                        <a:t>文化・観光</a:t>
                      </a:r>
                      <a:r>
                        <a:rPr kumimoji="1" lang="ja-JP" altLang="en-US" sz="1000" b="1" dirty="0" smtClean="0">
                          <a:solidFill>
                            <a:sysClr val="windowText" lastClr="000000"/>
                          </a:solidFill>
                        </a:rPr>
                        <a:t>エリアとして、利便性の向上、コンテンツの充実を図る。</a:t>
                      </a:r>
                      <a:endParaRPr kumimoji="1" lang="en-US" altLang="ja-JP" sz="1000" b="1" dirty="0" smtClean="0">
                        <a:solidFill>
                          <a:sysClr val="windowText" lastClr="000000"/>
                        </a:solidFill>
                      </a:endParaRPr>
                    </a:p>
                    <a:p>
                      <a:pPr marL="171450" indent="-171450">
                        <a:buFont typeface="Arial" panose="020B0604020202020204" pitchFamily="34" charset="0"/>
                        <a:buChar char="•"/>
                      </a:pPr>
                      <a:r>
                        <a:rPr kumimoji="1" lang="ja-JP" altLang="en-US" sz="1000" b="1" u="sng" dirty="0" smtClean="0">
                          <a:solidFill>
                            <a:sysClr val="windowText" lastClr="000000"/>
                          </a:solidFill>
                        </a:rPr>
                        <a:t>生活環境</a:t>
                      </a:r>
                      <a:r>
                        <a:rPr kumimoji="1" lang="ja-JP" altLang="en-US" sz="1000" b="1" dirty="0" smtClean="0">
                          <a:solidFill>
                            <a:sysClr val="windowText" lastClr="000000"/>
                          </a:solidFill>
                        </a:rPr>
                        <a:t>の改善。</a:t>
                      </a:r>
                      <a:endParaRPr kumimoji="1" lang="en-US" altLang="ja-JP" sz="1000" b="1" dirty="0" smtClean="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46853">
                <a:tc>
                  <a:txBody>
                    <a:bodyPr/>
                    <a:lstStyle/>
                    <a:p>
                      <a:r>
                        <a:rPr kumimoji="1" lang="ja-JP" altLang="en-US" sz="1000" dirty="0" smtClean="0">
                          <a:solidFill>
                            <a:sysClr val="windowText" lastClr="000000"/>
                          </a:solidFill>
                        </a:rPr>
                        <a:t>周辺部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スプロール現象で自然発生的に発展してきたエリア。オフィス、商業、住宅、工場（小規模）などが混在。</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都心までのアクセスが良い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駅周辺にスーパー・商店街などの生活関連の商業施設が充実している</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火災・災害リスクが大きい</a:t>
                      </a:r>
                      <a:r>
                        <a:rPr kumimoji="1" lang="ja-JP" altLang="en-US" sz="1000" u="none" kern="1200" dirty="0" smtClean="0">
                          <a:solidFill>
                            <a:schemeClr val="tx1"/>
                          </a:solidFill>
                          <a:latin typeface="+mn-lt"/>
                          <a:ea typeface="+mn-ea"/>
                          <a:cs typeface="+mn-cs"/>
                        </a:rPr>
                        <a:t>密集市街地が大規模に存在</a:t>
                      </a:r>
                      <a:endParaRPr kumimoji="1" lang="en-US" altLang="ja-JP" sz="1000" u="none"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閑散とした駅前商店街</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単身高齢者が増加</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none" kern="1200" dirty="0" smtClean="0">
                          <a:solidFill>
                            <a:sysClr val="windowText" lastClr="000000"/>
                          </a:solidFill>
                          <a:latin typeface="+mn-lt"/>
                          <a:ea typeface="+mn-ea"/>
                          <a:cs typeface="+mn-cs"/>
                        </a:rPr>
                        <a:t>災害に強く、</a:t>
                      </a:r>
                      <a:r>
                        <a:rPr kumimoji="1" lang="ja-JP" altLang="en-US" sz="1000" b="1" u="sng" kern="1200" dirty="0" smtClean="0">
                          <a:solidFill>
                            <a:sysClr val="windowText" lastClr="000000"/>
                          </a:solidFill>
                          <a:latin typeface="+mn-lt"/>
                          <a:ea typeface="+mn-ea"/>
                          <a:cs typeface="+mn-cs"/>
                        </a:rPr>
                        <a:t>安心・安全</a:t>
                      </a:r>
                      <a:r>
                        <a:rPr kumimoji="1" lang="ja-JP" altLang="en-US" sz="1000" b="1" kern="1200" dirty="0" smtClean="0">
                          <a:solidFill>
                            <a:sysClr val="windowText" lastClr="000000"/>
                          </a:solidFill>
                          <a:latin typeface="+mn-lt"/>
                          <a:ea typeface="+mn-ea"/>
                          <a:cs typeface="+mn-cs"/>
                        </a:rPr>
                        <a:t>なまちづくり。</a:t>
                      </a:r>
                      <a:endParaRPr kumimoji="1" lang="en-US" altLang="ja-JP" sz="1000" b="1"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駅周辺のにぎわい</a:t>
                      </a:r>
                      <a:r>
                        <a:rPr kumimoji="1" lang="ja-JP" altLang="en-US" sz="1000" b="1" kern="1200" dirty="0" smtClean="0">
                          <a:solidFill>
                            <a:sysClr val="windowText" lastClr="000000"/>
                          </a:solidFill>
                          <a:latin typeface="+mn-lt"/>
                          <a:ea typeface="+mn-ea"/>
                          <a:cs typeface="+mn-cs"/>
                        </a:rPr>
                        <a:t>を生み出し、仕事・くらし両方を活性化し、特色あるまちづくりを進める。</a:t>
                      </a:r>
                      <a:endParaRPr kumimoji="1" lang="en-US" altLang="ja-JP" sz="1000" b="1"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58698">
                <a:tc>
                  <a:txBody>
                    <a:bodyPr/>
                    <a:lstStyle/>
                    <a:p>
                      <a:r>
                        <a:rPr kumimoji="1" lang="ja-JP" altLang="en-US" sz="1000" dirty="0" smtClean="0">
                          <a:solidFill>
                            <a:sysClr val="windowText" lastClr="000000"/>
                          </a:solidFill>
                        </a:rPr>
                        <a:t>郊外部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都心部のベッドタウンとして計画されたエリア。住宅や工場が立地。</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均質性が高く、安全・安心</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子どもが遊べる場所が多く、子育てしやすい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家庭菜園ができる</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団地・住宅地の老朽化</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空き家の増加</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コミュニティの希薄化</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単身高齢者が増加</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kern="1200" dirty="0" smtClean="0">
                          <a:solidFill>
                            <a:sysClr val="windowText" lastClr="000000"/>
                          </a:solidFill>
                          <a:latin typeface="+mn-lt"/>
                          <a:ea typeface="+mn-ea"/>
                          <a:cs typeface="+mn-cs"/>
                        </a:rPr>
                        <a:t>団地の再生、空き家対策など、ベッドタウン固有の問題を解決して、新たな世代を呼びこみ、</a:t>
                      </a:r>
                      <a:r>
                        <a:rPr kumimoji="1" lang="ja-JP" altLang="en-US" sz="1000" b="1" u="sng" kern="1200" dirty="0" smtClean="0">
                          <a:solidFill>
                            <a:sysClr val="windowText" lastClr="000000"/>
                          </a:solidFill>
                          <a:latin typeface="+mn-lt"/>
                          <a:ea typeface="+mn-ea"/>
                          <a:cs typeface="+mn-cs"/>
                        </a:rPr>
                        <a:t>高齢者・子供がいきいき暮らせるまち</a:t>
                      </a:r>
                      <a:r>
                        <a:rPr kumimoji="1" lang="ja-JP" altLang="en-US" sz="1000" b="1" kern="1200" dirty="0" smtClean="0">
                          <a:solidFill>
                            <a:sysClr val="windowText" lastClr="000000"/>
                          </a:solidFill>
                          <a:latin typeface="+mn-lt"/>
                          <a:ea typeface="+mn-ea"/>
                          <a:cs typeface="+mn-cs"/>
                        </a:rPr>
                        <a:t>、</a:t>
                      </a:r>
                      <a:r>
                        <a:rPr kumimoji="1" lang="ja-JP" altLang="en-US" sz="1000" b="1" u="sng" kern="1200" dirty="0" smtClean="0">
                          <a:solidFill>
                            <a:sysClr val="windowText" lastClr="000000"/>
                          </a:solidFill>
                          <a:latin typeface="+mn-lt"/>
                          <a:ea typeface="+mn-ea"/>
                          <a:cs typeface="+mn-cs"/>
                        </a:rPr>
                        <a:t>持続可能なまち</a:t>
                      </a:r>
                      <a:r>
                        <a:rPr kumimoji="1" lang="ja-JP" altLang="en-US" sz="1000" b="1" kern="1200" dirty="0" smtClean="0">
                          <a:solidFill>
                            <a:sysClr val="windowText" lastClr="000000"/>
                          </a:solidFill>
                          <a:latin typeface="+mn-lt"/>
                          <a:ea typeface="+mn-ea"/>
                          <a:cs typeface="+mn-cs"/>
                        </a:rPr>
                        <a:t>を目指す。</a:t>
                      </a:r>
                      <a:endParaRPr kumimoji="1" lang="en-US" altLang="ja-JP" sz="1000" b="1"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14118">
                <a:tc>
                  <a:txBody>
                    <a:bodyPr/>
                    <a:lstStyle/>
                    <a:p>
                      <a:r>
                        <a:rPr kumimoji="1" lang="ja-JP" altLang="en-US" sz="1000" dirty="0" smtClean="0">
                          <a:solidFill>
                            <a:sysClr val="windowText" lastClr="000000"/>
                          </a:solidFill>
                        </a:rPr>
                        <a:t>山間部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農地・緑地が中心。</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緑が多い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農業、健康づくり、スローライフが可能</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都心までのアクセスが悪い</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過疎化</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基幹病院等まで遠く、医療などの各種サービスが行き届きにくい</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車が不可欠</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就学・就職先が少ない</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自然資源を活用</a:t>
                      </a:r>
                      <a:r>
                        <a:rPr kumimoji="1" lang="ja-JP" altLang="en-US" sz="1000" b="1" kern="1200" dirty="0" smtClean="0">
                          <a:solidFill>
                            <a:sysClr val="windowText" lastClr="000000"/>
                          </a:solidFill>
                          <a:latin typeface="+mn-lt"/>
                          <a:ea typeface="+mn-ea"/>
                          <a:cs typeface="+mn-cs"/>
                        </a:rPr>
                        <a:t>し、</a:t>
                      </a:r>
                      <a:r>
                        <a:rPr kumimoji="1" lang="en-US" altLang="ja-JP" sz="1000" b="1" kern="1200" dirty="0" smtClean="0">
                          <a:solidFill>
                            <a:sysClr val="windowText" lastClr="000000"/>
                          </a:solidFill>
                          <a:latin typeface="+mn-lt"/>
                          <a:ea typeface="+mn-ea"/>
                          <a:cs typeface="+mn-cs"/>
                        </a:rPr>
                        <a:t>6</a:t>
                      </a:r>
                      <a:r>
                        <a:rPr kumimoji="1" lang="ja-JP" altLang="en-US" sz="1000" b="1" kern="1200" dirty="0" smtClean="0">
                          <a:solidFill>
                            <a:sysClr val="windowText" lastClr="000000"/>
                          </a:solidFill>
                          <a:latin typeface="+mn-lt"/>
                          <a:ea typeface="+mn-ea"/>
                          <a:cs typeface="+mn-cs"/>
                        </a:rPr>
                        <a:t>次産業、地域ブランド、観光資源として発展させる。</a:t>
                      </a:r>
                      <a:endParaRPr kumimoji="1" lang="en-US" altLang="ja-JP" sz="1000" b="1"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安心・安全なスローライフ</a:t>
                      </a:r>
                      <a:r>
                        <a:rPr kumimoji="1" lang="ja-JP" altLang="en-US" sz="1000" b="1" u="none" kern="1200" dirty="0" smtClean="0">
                          <a:solidFill>
                            <a:sysClr val="windowText" lastClr="000000"/>
                          </a:solidFill>
                          <a:latin typeface="+mn-lt"/>
                          <a:ea typeface="+mn-ea"/>
                          <a:cs typeface="+mn-cs"/>
                        </a:rPr>
                        <a:t>を送れる</a:t>
                      </a:r>
                      <a:r>
                        <a:rPr kumimoji="1" lang="ja-JP" altLang="en-US" sz="1000" b="1" kern="1200" dirty="0" smtClean="0">
                          <a:solidFill>
                            <a:sysClr val="windowText" lastClr="000000"/>
                          </a:solidFill>
                          <a:latin typeface="+mn-lt"/>
                          <a:ea typeface="+mn-ea"/>
                          <a:cs typeface="+mn-cs"/>
                        </a:rPr>
                        <a:t>よう医療、みまもり、交流などを含め、各種インフラを整備する。</a:t>
                      </a:r>
                      <a:endParaRPr kumimoji="1" lang="ja-JP" altLang="en-US" sz="1000" b="1" kern="1200" dirty="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cxnSp>
        <p:nvCxnSpPr>
          <p:cNvPr id="7" name="直線コネクタ 6"/>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9873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68</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solidFill>
                  <a:sysClr val="windowText" lastClr="000000"/>
                </a:solidFill>
              </a:rPr>
              <a:t>ビジネス</a:t>
            </a:r>
            <a:r>
              <a:rPr lang="ja-JP" altLang="en-US" sz="1400" dirty="0">
                <a:solidFill>
                  <a:sysClr val="windowText" lastClr="000000"/>
                </a:solidFill>
              </a:rPr>
              <a:t>エリアとしての発展。</a:t>
            </a:r>
            <a:r>
              <a:rPr lang="en-US" altLang="ja-JP" sz="1400" dirty="0">
                <a:solidFill>
                  <a:sysClr val="windowText" lastClr="000000"/>
                </a:solidFill>
              </a:rPr>
              <a:t>BID</a:t>
            </a:r>
            <a:r>
              <a:rPr lang="ja-JP" altLang="en-US" sz="1400" dirty="0">
                <a:solidFill>
                  <a:sysClr val="windowText" lastClr="000000"/>
                </a:solidFill>
              </a:rPr>
              <a:t>など新しい仕組みを取り入れ、国際的な都市を目指す。</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文化・観光</a:t>
            </a:r>
            <a:r>
              <a:rPr lang="ja-JP" altLang="en-US" sz="1400" dirty="0">
                <a:solidFill>
                  <a:sysClr val="windowText" lastClr="000000"/>
                </a:solidFill>
              </a:rPr>
              <a:t>エリアとして、利便性の向上、コンテンツの充実を図る。</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生活環境</a:t>
            </a:r>
            <a:r>
              <a:rPr lang="ja-JP" altLang="en-US" sz="1400" dirty="0">
                <a:solidFill>
                  <a:sysClr val="windowText" lastClr="000000"/>
                </a:solidFill>
              </a:rPr>
              <a:t>の改善</a:t>
            </a:r>
            <a:r>
              <a:rPr lang="ja-JP" altLang="en-US" sz="1400" dirty="0" smtClean="0">
                <a:solidFill>
                  <a:sysClr val="windowText" lastClr="000000"/>
                </a:solidFill>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20921" y="1906978"/>
            <a:ext cx="4255005" cy="458236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ビジネスエリアとしての発展</a:t>
            </a:r>
            <a:r>
              <a:rPr lang="en-US" altLang="ja-JP" sz="1400" dirty="0" smtClean="0">
                <a:solidFill>
                  <a:schemeClr val="tx1"/>
                </a:solidFill>
              </a:rPr>
              <a:t>】</a:t>
            </a:r>
            <a:r>
              <a:rPr lang="ja-JP" altLang="en-US" sz="1400" dirty="0">
                <a:solidFill>
                  <a:schemeClr val="tx1"/>
                </a:solidFill>
              </a:rPr>
              <a:t>大阪版</a:t>
            </a:r>
            <a:r>
              <a:rPr lang="en-US" altLang="ja-JP" sz="1400" dirty="0">
                <a:solidFill>
                  <a:schemeClr val="tx1"/>
                </a:solidFill>
              </a:rPr>
              <a:t>BID</a:t>
            </a:r>
            <a:r>
              <a:rPr lang="ja-JP" altLang="en-US" sz="1400" dirty="0">
                <a:solidFill>
                  <a:schemeClr val="tx1"/>
                </a:solidFill>
              </a:rPr>
              <a:t>制度</a:t>
            </a:r>
            <a:endParaRPr lang="en-US" altLang="ja-JP" sz="1400" dirty="0" smtClean="0">
              <a:solidFill>
                <a:schemeClr val="tx1"/>
              </a:solidFill>
            </a:endParaRPr>
          </a:p>
          <a:p>
            <a:r>
              <a:rPr lang="ja-JP" altLang="en-US" sz="1400" dirty="0" smtClean="0">
                <a:solidFill>
                  <a:schemeClr val="tx1"/>
                </a:solidFill>
              </a:rPr>
              <a:t>グランフロント大阪</a:t>
            </a:r>
            <a:r>
              <a:rPr lang="en-US" altLang="ja-JP" sz="1400" dirty="0" smtClean="0">
                <a:solidFill>
                  <a:schemeClr val="tx1"/>
                </a:solidFill>
              </a:rPr>
              <a:t>TMO(</a:t>
            </a:r>
            <a:r>
              <a:rPr lang="ja-JP" altLang="en-US" sz="1400" dirty="0" smtClean="0">
                <a:solidFill>
                  <a:schemeClr val="tx1"/>
                </a:solidFill>
              </a:rPr>
              <a:t>大阪府大阪市</a:t>
            </a:r>
            <a:r>
              <a:rPr lang="en-US" altLang="ja-JP" sz="1400" dirty="0" smtClean="0">
                <a:solidFill>
                  <a:schemeClr val="tx1"/>
                </a:solidFill>
              </a:rPr>
              <a:t>)</a:t>
            </a:r>
          </a:p>
          <a:p>
            <a:endParaRPr lang="en-US" altLang="ja-JP" sz="1050" dirty="0" smtClean="0">
              <a:solidFill>
                <a:schemeClr val="tx1"/>
              </a:solidFill>
            </a:endParaRPr>
          </a:p>
          <a:p>
            <a:pPr marL="171450" indent="-171450">
              <a:buFont typeface="Arial" pitchFamily="34" charset="0"/>
              <a:buChar char="•"/>
            </a:pPr>
            <a:r>
              <a:rPr lang="ja-JP" altLang="en-US" sz="900" dirty="0">
                <a:solidFill>
                  <a:schemeClr val="tx1"/>
                </a:solidFill>
              </a:rPr>
              <a:t>米国の再開発手法として普及している</a:t>
            </a:r>
            <a:r>
              <a:rPr lang="en-US" altLang="ja-JP" sz="900" dirty="0">
                <a:solidFill>
                  <a:schemeClr val="tx1"/>
                </a:solidFill>
              </a:rPr>
              <a:t>BID</a:t>
            </a:r>
            <a:r>
              <a:rPr lang="ja-JP" altLang="en-US" sz="900" dirty="0">
                <a:solidFill>
                  <a:schemeClr val="tx1"/>
                </a:solidFill>
              </a:rPr>
              <a:t>（</a:t>
            </a:r>
            <a:r>
              <a:rPr lang="en-US" altLang="ja-JP" sz="900" dirty="0" smtClean="0">
                <a:solidFill>
                  <a:schemeClr val="tx1"/>
                </a:solidFill>
              </a:rPr>
              <a:t>Business</a:t>
            </a:r>
            <a:r>
              <a:rPr lang="ja-JP" altLang="en-US" sz="900" dirty="0">
                <a:solidFill>
                  <a:schemeClr val="tx1"/>
                </a:solidFill>
              </a:rPr>
              <a:t> </a:t>
            </a:r>
            <a:r>
              <a:rPr lang="en-US" altLang="ja-JP" sz="900" dirty="0" smtClean="0">
                <a:solidFill>
                  <a:schemeClr val="tx1"/>
                </a:solidFill>
              </a:rPr>
              <a:t>Improvement</a:t>
            </a:r>
            <a:r>
              <a:rPr lang="ja-JP" altLang="en-US" sz="900" dirty="0" smtClean="0">
                <a:solidFill>
                  <a:schemeClr val="tx1"/>
                </a:solidFill>
              </a:rPr>
              <a:t> </a:t>
            </a:r>
            <a:r>
              <a:rPr lang="en-US" altLang="ja-JP" sz="900" dirty="0" smtClean="0">
                <a:solidFill>
                  <a:schemeClr val="tx1"/>
                </a:solidFill>
              </a:rPr>
              <a:t>District</a:t>
            </a:r>
            <a:r>
              <a:rPr lang="ja-JP" altLang="en-US" sz="900" dirty="0">
                <a:solidFill>
                  <a:schemeClr val="tx1"/>
                </a:solidFill>
              </a:rPr>
              <a:t>：ビジネス活性化地区）制度を、国内で初めて大阪市が導入。</a:t>
            </a:r>
            <a:endParaRPr lang="en-US" altLang="ja-JP" sz="900" dirty="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対象エリアはうめきた先行開発区域。主体は、都市再生特別措置法「都市再生整備推進法人」に指定された一般社団法人で、そのエリアの地権者</a:t>
            </a:r>
            <a:r>
              <a:rPr lang="en-US" altLang="ja-JP" sz="900" dirty="0">
                <a:solidFill>
                  <a:schemeClr val="tx1"/>
                </a:solidFill>
              </a:rPr>
              <a:t>12</a:t>
            </a:r>
            <a:r>
              <a:rPr lang="ja-JP" altLang="en-US" sz="900" dirty="0">
                <a:solidFill>
                  <a:schemeClr val="tx1"/>
                </a:solidFill>
              </a:rPr>
              <a:t>社で構成したエリアマネジメント団体「グランフロント大阪</a:t>
            </a:r>
            <a:r>
              <a:rPr lang="en-US" altLang="ja-JP" sz="900" dirty="0">
                <a:solidFill>
                  <a:schemeClr val="tx1"/>
                </a:solidFill>
              </a:rPr>
              <a:t>TMO</a:t>
            </a:r>
            <a:r>
              <a:rPr lang="ja-JP" altLang="en-US" sz="900" dirty="0">
                <a:solidFill>
                  <a:schemeClr val="tx1"/>
                </a:solidFill>
              </a:rPr>
              <a:t>」。</a:t>
            </a:r>
            <a:endParaRPr lang="en-US" altLang="ja-JP" sz="900" dirty="0">
              <a:solidFill>
                <a:schemeClr val="tx1"/>
              </a:solidFill>
            </a:endParaRPr>
          </a:p>
          <a:p>
            <a:pPr marL="171450" indent="-171450">
              <a:buFont typeface="Arial" pitchFamily="34" charset="0"/>
              <a:buChar char="•"/>
            </a:pPr>
            <a:endParaRPr lang="en-US" altLang="ja-JP" sz="600" dirty="0" smtClean="0">
              <a:solidFill>
                <a:schemeClr val="tx1"/>
              </a:solidFill>
            </a:endParaRPr>
          </a:p>
          <a:p>
            <a:pPr marL="171450" indent="-171450">
              <a:buFont typeface="Arial" pitchFamily="34" charset="0"/>
              <a:buChar char="•"/>
            </a:pPr>
            <a:r>
              <a:rPr lang="ja-JP" altLang="en-US" sz="900" dirty="0" smtClean="0">
                <a:solidFill>
                  <a:schemeClr val="tx1"/>
                </a:solidFill>
              </a:rPr>
              <a:t>地方</a:t>
            </a:r>
            <a:r>
              <a:rPr lang="ja-JP" altLang="en-US" sz="900" dirty="0">
                <a:solidFill>
                  <a:schemeClr val="tx1"/>
                </a:solidFill>
              </a:rPr>
              <a:t>自治法の分担金制度を活用し、大阪市が徴収した分担金を活動財源として団体に交付することにより、安定的に徴収する財源で、民間団体による道路等の公共空間での継続的で自由度の高い活動や質の高い維持管理が可能となった。</a:t>
            </a:r>
            <a:r>
              <a:rPr lang="en-US" altLang="ja-JP" sz="900" dirty="0">
                <a:solidFill>
                  <a:schemeClr val="tx1"/>
                </a:solidFill>
              </a:rPr>
              <a:t>2015</a:t>
            </a:r>
            <a:r>
              <a:rPr lang="ja-JP" altLang="en-US" sz="900" dirty="0">
                <a:solidFill>
                  <a:schemeClr val="tx1"/>
                </a:solidFill>
              </a:rPr>
              <a:t>年度、大阪市が徴収する分担金の額は約</a:t>
            </a:r>
            <a:r>
              <a:rPr lang="en-US" altLang="ja-JP" sz="900" dirty="0">
                <a:solidFill>
                  <a:schemeClr val="tx1"/>
                </a:solidFill>
              </a:rPr>
              <a:t>2,800</a:t>
            </a:r>
            <a:r>
              <a:rPr lang="ja-JP" altLang="en-US" sz="900" dirty="0">
                <a:solidFill>
                  <a:schemeClr val="tx1"/>
                </a:solidFill>
              </a:rPr>
              <a:t>万円</a:t>
            </a: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制度の実施にあたっては、現行法制度（特措法、地方自治法、一般社団・財団法人法等）を活用。法律改正を伴わない組み立てが、早期の制度構築につながった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特措法に定める「都市利便増進協定」により分担金の徴収エリアを定め、ベンチ・街灯・噴水・広告塔・案内板・防犯カメラ等の高質な公共施設整備、歩道の清掃や放置自転車</a:t>
            </a:r>
            <a:r>
              <a:rPr lang="ja-JP" altLang="en-US" sz="900" dirty="0" smtClean="0">
                <a:solidFill>
                  <a:schemeClr val="tx1"/>
                </a:solidFill>
              </a:rPr>
              <a:t>対策</a:t>
            </a:r>
            <a:r>
              <a:rPr lang="ja-JP" altLang="en-US" sz="900" dirty="0">
                <a:solidFill>
                  <a:schemeClr val="tx1"/>
                </a:solidFill>
              </a:rPr>
              <a:t>などの管理</a:t>
            </a:r>
            <a:r>
              <a:rPr lang="ja-JP" altLang="en-US" sz="900" dirty="0" smtClean="0">
                <a:solidFill>
                  <a:schemeClr val="tx1"/>
                </a:solidFill>
              </a:rPr>
              <a:t>費用を</a:t>
            </a:r>
            <a:r>
              <a:rPr lang="ja-JP" altLang="en-US" sz="900" dirty="0">
                <a:solidFill>
                  <a:schemeClr val="tx1"/>
                </a:solidFill>
              </a:rPr>
              <a:t>対象とした。</a:t>
            </a:r>
            <a:endParaRPr lang="en-US" altLang="ja-JP" sz="900" dirty="0">
              <a:solidFill>
                <a:schemeClr val="tx1"/>
              </a:solidFill>
            </a:endParaRPr>
          </a:p>
          <a:p>
            <a:pPr marL="171450" indent="-171450">
              <a:buFont typeface="Arial" pitchFamily="34" charset="0"/>
              <a:buChar char="•"/>
            </a:pPr>
            <a:endParaRPr lang="en-US" altLang="ja-JP" sz="600" dirty="0" smtClean="0">
              <a:solidFill>
                <a:schemeClr val="tx1"/>
              </a:solidFill>
            </a:endParaRPr>
          </a:p>
          <a:p>
            <a:pPr marL="171450" indent="-171450">
              <a:buFont typeface="Arial" pitchFamily="34" charset="0"/>
              <a:buChar char="•"/>
            </a:pPr>
            <a:r>
              <a:rPr lang="ja-JP" altLang="en-US" sz="900" dirty="0" smtClean="0">
                <a:solidFill>
                  <a:schemeClr val="tx1"/>
                </a:solidFill>
              </a:rPr>
              <a:t>同エリア</a:t>
            </a:r>
            <a:r>
              <a:rPr lang="ja-JP" altLang="en-US" sz="900" dirty="0">
                <a:solidFill>
                  <a:schemeClr val="tx1"/>
                </a:solidFill>
              </a:rPr>
              <a:t>でのイベント等にぎわい創出</a:t>
            </a:r>
            <a:r>
              <a:rPr lang="ja-JP" altLang="en-US" sz="900" dirty="0" smtClean="0">
                <a:solidFill>
                  <a:schemeClr val="tx1"/>
                </a:solidFill>
              </a:rPr>
              <a:t>活動</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など</a:t>
            </a:r>
            <a:r>
              <a:rPr lang="ja-JP" altLang="en-US" sz="900" dirty="0">
                <a:solidFill>
                  <a:schemeClr val="tx1"/>
                </a:solidFill>
              </a:rPr>
              <a:t>収益事業（プロモーション等）は</a:t>
            </a:r>
            <a:r>
              <a:rPr lang="ja-JP" altLang="en-US" sz="900" dirty="0" smtClean="0">
                <a:solidFill>
                  <a:schemeClr val="tx1"/>
                </a:solidFill>
              </a:rPr>
              <a:t>、</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団体</a:t>
            </a:r>
            <a:r>
              <a:rPr lang="ja-JP" altLang="en-US" sz="900" dirty="0">
                <a:solidFill>
                  <a:schemeClr val="tx1"/>
                </a:solidFill>
              </a:rPr>
              <a:t>の自主財源で行う。</a:t>
            </a:r>
            <a:endParaRPr lang="en-US" altLang="ja-JP" sz="900" dirty="0">
              <a:solidFill>
                <a:schemeClr val="tx1"/>
              </a:solidFill>
            </a:endParaRPr>
          </a:p>
          <a:p>
            <a:endParaRPr lang="en-US" altLang="ja-JP" sz="900" dirty="0">
              <a:solidFill>
                <a:schemeClr val="tx1"/>
              </a:solidFill>
            </a:endParaRPr>
          </a:p>
          <a:p>
            <a:endParaRPr lang="en-US" altLang="ja-JP" sz="900" dirty="0">
              <a:solidFill>
                <a:schemeClr val="tx1"/>
              </a:solidFill>
            </a:endParaRPr>
          </a:p>
          <a:p>
            <a:r>
              <a:rPr lang="ja-JP" altLang="en-US" sz="900" dirty="0">
                <a:solidFill>
                  <a:schemeClr val="tx1"/>
                </a:solidFill>
              </a:rPr>
              <a:t>	 	</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21" name="角丸四角形 20"/>
          <p:cNvSpPr/>
          <p:nvPr/>
        </p:nvSpPr>
        <p:spPr>
          <a:xfrm>
            <a:off x="4709483" y="1906978"/>
            <a:ext cx="4255005" cy="458236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ビジネスエリアとしての</a:t>
            </a:r>
            <a:r>
              <a:rPr lang="ja-JP" altLang="en-US" sz="1400" dirty="0" smtClean="0">
                <a:solidFill>
                  <a:schemeClr val="tx1"/>
                </a:solidFill>
              </a:rPr>
              <a:t>発展</a:t>
            </a:r>
            <a:r>
              <a:rPr lang="en-US" altLang="ja-JP" sz="1400" dirty="0" smtClean="0">
                <a:solidFill>
                  <a:schemeClr val="tx1"/>
                </a:solidFill>
              </a:rPr>
              <a:t>】</a:t>
            </a:r>
            <a:r>
              <a:rPr lang="ja-JP" altLang="en-US" sz="1400" dirty="0" smtClean="0">
                <a:solidFill>
                  <a:schemeClr val="tx1"/>
                </a:solidFill>
              </a:rPr>
              <a:t>コワーキングスペース</a:t>
            </a:r>
            <a:endParaRPr lang="en-US" altLang="ja-JP" sz="1400" dirty="0" smtClean="0">
              <a:solidFill>
                <a:schemeClr val="tx1"/>
              </a:solidFill>
            </a:endParaRPr>
          </a:p>
          <a:p>
            <a:r>
              <a:rPr lang="ja-JP" altLang="en-US" sz="1200" dirty="0">
                <a:solidFill>
                  <a:schemeClr val="tx1"/>
                </a:solidFill>
              </a:rPr>
              <a:t>ちよだプラットフォームスクウェア</a:t>
            </a:r>
            <a:r>
              <a:rPr lang="en-US" altLang="ja-JP" sz="1200" dirty="0">
                <a:solidFill>
                  <a:schemeClr val="tx1"/>
                </a:solidFill>
              </a:rPr>
              <a:t>(</a:t>
            </a:r>
            <a:r>
              <a:rPr lang="ja-JP" altLang="en-US" sz="1200" dirty="0" smtClean="0">
                <a:solidFill>
                  <a:schemeClr val="tx1"/>
                </a:solidFill>
              </a:rPr>
              <a:t>東京都千代田区</a:t>
            </a:r>
            <a:r>
              <a:rPr lang="en-US" altLang="ja-JP" sz="1200" dirty="0">
                <a:solidFill>
                  <a:schemeClr val="tx1"/>
                </a:solidFill>
              </a:rPr>
              <a:t>)</a:t>
            </a:r>
          </a:p>
          <a:p>
            <a:endParaRPr lang="en-US" altLang="ja-JP" sz="1050" dirty="0">
              <a:solidFill>
                <a:schemeClr val="tx1"/>
              </a:solidFill>
            </a:endParaRPr>
          </a:p>
          <a:p>
            <a:pPr marL="171450" indent="-171450">
              <a:buFont typeface="Arial" pitchFamily="34" charset="0"/>
              <a:buChar char="•"/>
            </a:pPr>
            <a:r>
              <a:rPr lang="ja-JP" altLang="en-US" sz="900" dirty="0" smtClean="0">
                <a:solidFill>
                  <a:schemeClr val="tx1"/>
                </a:solidFill>
              </a:rPr>
              <a:t>千代田区</a:t>
            </a:r>
            <a:r>
              <a:rPr lang="ja-JP" altLang="en-US" sz="900" dirty="0">
                <a:solidFill>
                  <a:schemeClr val="tx1"/>
                </a:solidFill>
              </a:rPr>
              <a:t>の地域特性を踏まえた「</a:t>
            </a:r>
            <a:r>
              <a:rPr lang="en-US" altLang="ja-JP" sz="900" dirty="0">
                <a:solidFill>
                  <a:schemeClr val="tx1"/>
                </a:solidFill>
              </a:rPr>
              <a:t>SOHO</a:t>
            </a:r>
            <a:r>
              <a:rPr lang="ja-JP" altLang="en-US" sz="900" dirty="0">
                <a:solidFill>
                  <a:schemeClr val="tx1"/>
                </a:solidFill>
              </a:rPr>
              <a:t>まちづくり」を推進するため、幅広い世代が共に連携・協働しながら、新しいプロジェクトを生み出していく為のコワーキングスペース。</a:t>
            </a:r>
          </a:p>
          <a:p>
            <a:pPr marL="171450" indent="-171450">
              <a:buFont typeface="Arial" pitchFamily="34" charset="0"/>
              <a:buChar char="•"/>
            </a:pPr>
            <a:endParaRPr lang="ja-JP" altLang="en-US" sz="600" dirty="0">
              <a:solidFill>
                <a:schemeClr val="tx1"/>
              </a:solidFill>
            </a:endParaRPr>
          </a:p>
          <a:p>
            <a:pPr marL="171450" indent="-171450">
              <a:buFont typeface="Arial" pitchFamily="34" charset="0"/>
              <a:buChar char="•"/>
            </a:pPr>
            <a:r>
              <a:rPr lang="ja-JP" altLang="en-US" sz="900" dirty="0" smtClean="0">
                <a:solidFill>
                  <a:schemeClr val="tx1"/>
                </a:solidFill>
              </a:rPr>
              <a:t>有料</a:t>
            </a:r>
            <a:r>
              <a:rPr lang="ja-JP" altLang="en-US" sz="900" dirty="0">
                <a:solidFill>
                  <a:schemeClr val="tx1"/>
                </a:solidFill>
              </a:rPr>
              <a:t>会員制で、フリーアドレススペース、専有スペース、貸会議室などの各設備に加え、名刺</a:t>
            </a:r>
            <a:r>
              <a:rPr lang="ja-JP" altLang="en-US" sz="900" dirty="0" smtClean="0">
                <a:solidFill>
                  <a:schemeClr val="tx1"/>
                </a:solidFill>
              </a:rPr>
              <a:t>作成・特殊印刷・製本</a:t>
            </a:r>
            <a:r>
              <a:rPr lang="ja-JP" altLang="en-US" sz="900" dirty="0">
                <a:solidFill>
                  <a:schemeClr val="tx1"/>
                </a:solidFill>
              </a:rPr>
              <a:t>・</a:t>
            </a:r>
            <a:r>
              <a:rPr lang="en-US" altLang="ja-JP" sz="900" dirty="0" smtClean="0">
                <a:solidFill>
                  <a:schemeClr val="tx1"/>
                </a:solidFill>
              </a:rPr>
              <a:t>PC</a:t>
            </a:r>
            <a:r>
              <a:rPr lang="ja-JP" altLang="en-US" sz="900" dirty="0" smtClean="0">
                <a:solidFill>
                  <a:schemeClr val="tx1"/>
                </a:solidFill>
              </a:rPr>
              <a:t>レンタル・資料作成・電話</a:t>
            </a:r>
            <a:r>
              <a:rPr lang="ja-JP" altLang="en-US" sz="900" dirty="0">
                <a:solidFill>
                  <a:schemeClr val="tx1"/>
                </a:solidFill>
              </a:rPr>
              <a:t>秘書代行サービスなどを行うビジネスセンター、館内の</a:t>
            </a:r>
            <a:r>
              <a:rPr lang="ja-JP" altLang="en-US" sz="900" dirty="0" smtClean="0">
                <a:solidFill>
                  <a:schemeClr val="tx1"/>
                </a:solidFill>
              </a:rPr>
              <a:t>管理・貸</a:t>
            </a:r>
            <a:r>
              <a:rPr lang="ja-JP" altLang="en-US" sz="900" dirty="0">
                <a:solidFill>
                  <a:schemeClr val="tx1"/>
                </a:solidFill>
              </a:rPr>
              <a:t>会議室の受付など施設の総合</a:t>
            </a:r>
            <a:r>
              <a:rPr lang="ja-JP" altLang="en-US" sz="900" dirty="0" smtClean="0">
                <a:solidFill>
                  <a:schemeClr val="tx1"/>
                </a:solidFill>
              </a:rPr>
              <a:t>窓口である</a:t>
            </a:r>
            <a:r>
              <a:rPr lang="ja-JP" altLang="en-US" sz="900" dirty="0">
                <a:solidFill>
                  <a:schemeClr val="tx1"/>
                </a:solidFill>
              </a:rPr>
              <a:t>コンシェルジュ</a:t>
            </a:r>
            <a:r>
              <a:rPr lang="ja-JP" altLang="en-US" sz="900" dirty="0" smtClean="0">
                <a:solidFill>
                  <a:schemeClr val="tx1"/>
                </a:solidFill>
              </a:rPr>
              <a:t>など</a:t>
            </a:r>
            <a:r>
              <a:rPr lang="ja-JP" altLang="en-US" sz="900" dirty="0">
                <a:solidFill>
                  <a:schemeClr val="tx1"/>
                </a:solidFill>
              </a:rPr>
              <a:t>、ビジネスをサポートする機能も充実している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smtClean="0">
                <a:solidFill>
                  <a:schemeClr val="tx1"/>
                </a:solidFill>
              </a:rPr>
              <a:t>施設</a:t>
            </a:r>
            <a:r>
              <a:rPr lang="ja-JP" altLang="en-US" sz="900" dirty="0">
                <a:solidFill>
                  <a:schemeClr val="tx1"/>
                </a:solidFill>
              </a:rPr>
              <a:t>利用者だけでなく、周辺地域の企業等との交流を深めるためのコミュニティ活動も行っている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smtClean="0">
                <a:solidFill>
                  <a:schemeClr val="tx1"/>
                </a:solidFill>
              </a:rPr>
              <a:t>区</a:t>
            </a:r>
            <a:r>
              <a:rPr lang="ja-JP" altLang="en-US" sz="900" dirty="0">
                <a:solidFill>
                  <a:schemeClr val="tx1"/>
                </a:solidFill>
              </a:rPr>
              <a:t>が</a:t>
            </a:r>
            <a:r>
              <a:rPr lang="ja-JP" altLang="en-US" sz="900" dirty="0" smtClean="0">
                <a:solidFill>
                  <a:schemeClr val="tx1"/>
                </a:solidFill>
              </a:rPr>
              <a:t>所有していた中小</a:t>
            </a:r>
            <a:r>
              <a:rPr lang="ja-JP" altLang="en-US" sz="900" dirty="0">
                <a:solidFill>
                  <a:schemeClr val="tx1"/>
                </a:solidFill>
              </a:rPr>
              <a:t>企業支援センタービルは、地元企業向けに</a:t>
            </a:r>
            <a:r>
              <a:rPr lang="ja-JP" altLang="en-US" sz="900" dirty="0" smtClean="0">
                <a:solidFill>
                  <a:schemeClr val="tx1"/>
                </a:solidFill>
              </a:rPr>
              <a:t>会議室・展示場</a:t>
            </a:r>
            <a:r>
              <a:rPr lang="ja-JP" altLang="en-US" sz="900" dirty="0">
                <a:solidFill>
                  <a:schemeClr val="tx1"/>
                </a:solidFill>
              </a:rPr>
              <a:t>としての貸し出しを行ってきたが、稼働が低迷。区</a:t>
            </a:r>
            <a:r>
              <a:rPr lang="ja-JP" altLang="en-US" sz="900" dirty="0" smtClean="0">
                <a:solidFill>
                  <a:schemeClr val="tx1"/>
                </a:solidFill>
              </a:rPr>
              <a:t>は同ビル</a:t>
            </a:r>
            <a:r>
              <a:rPr lang="ja-JP" altLang="en-US" sz="900" dirty="0">
                <a:solidFill>
                  <a:schemeClr val="tx1"/>
                </a:solidFill>
              </a:rPr>
              <a:t>を普通財産化した上で、民間事業者にビルコンバージョン、テナント集め、テナントへのビジネスサポート、ビルの維持管理を一括して委託。街づくり</a:t>
            </a:r>
            <a:r>
              <a:rPr lang="ja-JP" altLang="en-US" sz="900" dirty="0" smtClean="0">
                <a:solidFill>
                  <a:schemeClr val="tx1"/>
                </a:solidFill>
              </a:rPr>
              <a:t>推進公社</a:t>
            </a:r>
            <a:r>
              <a:rPr lang="ja-JP" altLang="en-US" sz="900" dirty="0">
                <a:solidFill>
                  <a:schemeClr val="tx1"/>
                </a:solidFill>
              </a:rPr>
              <a:t>を通じ、民間からの事業提案を公募し、学識者らでつくる千代田区中小企業センター活用事業者選定委員会の審査プロセスを経て、プラットフォームサービス株式</a:t>
            </a:r>
            <a:r>
              <a:rPr lang="ja-JP" altLang="en-US" sz="900" dirty="0" smtClean="0">
                <a:solidFill>
                  <a:schemeClr val="tx1"/>
                </a:solidFill>
              </a:rPr>
              <a:t>会社</a:t>
            </a:r>
            <a:r>
              <a:rPr lang="ja-JP" altLang="en-US" sz="900" dirty="0">
                <a:solidFill>
                  <a:schemeClr val="tx1"/>
                </a:solidFill>
              </a:rPr>
              <a:t>（以下、プラットフォームサービス）が</a:t>
            </a:r>
            <a:r>
              <a:rPr lang="ja-JP" altLang="en-US" sz="900" dirty="0" smtClean="0">
                <a:solidFill>
                  <a:schemeClr val="tx1"/>
                </a:solidFill>
              </a:rPr>
              <a:t>選定され、本事業に至った。</a:t>
            </a: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498" y="4793528"/>
            <a:ext cx="1274294" cy="15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descr="http://www.yamori.jp/wp/wp-content/themes/platform/images/space_img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515" y="5013176"/>
            <a:ext cx="1350149" cy="8640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yamori.jp/wp/wp-content/themes/platform/images/space_img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49" y="5013176"/>
            <a:ext cx="1350149" cy="86409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467543" y="6027675"/>
            <a:ext cx="3888433"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大阪市 </a:t>
            </a:r>
            <a:r>
              <a:rPr lang="ja-JP" altLang="en-US" sz="800" dirty="0"/>
              <a:t>都市</a:t>
            </a:r>
            <a:r>
              <a:rPr lang="ja-JP" altLang="en-US" sz="800" dirty="0" smtClean="0"/>
              <a:t>計画局「大阪市</a:t>
            </a:r>
            <a:r>
              <a:rPr lang="ja-JP" altLang="en-US" sz="800" dirty="0"/>
              <a:t>エリアマネジメント活動促進制度活用ガイドライン」平成 </a:t>
            </a:r>
            <a:r>
              <a:rPr lang="en-US" altLang="ja-JP" sz="800" dirty="0"/>
              <a:t>27 </a:t>
            </a:r>
            <a:r>
              <a:rPr lang="ja-JP" altLang="en-US" sz="800" dirty="0"/>
              <a:t>年</a:t>
            </a:r>
            <a:r>
              <a:rPr lang="ja-JP" altLang="en-US" sz="800" dirty="0" smtClean="0"/>
              <a:t>４月</a:t>
            </a:r>
            <a:endParaRPr lang="en-US" altLang="ja-JP" sz="800" dirty="0" smtClean="0"/>
          </a:p>
          <a:p>
            <a:r>
              <a:rPr lang="ja-JP" altLang="en-US" sz="800" dirty="0" smtClean="0"/>
              <a:t>関西</a:t>
            </a:r>
            <a:r>
              <a:rPr lang="ja-JP" altLang="en-US" sz="800" dirty="0"/>
              <a:t>経済</a:t>
            </a:r>
            <a:r>
              <a:rPr lang="ja-JP" altLang="en-US" sz="800" dirty="0" smtClean="0"/>
              <a:t>連合会</a:t>
            </a:r>
            <a:r>
              <a:rPr lang="ja-JP" altLang="en-US" sz="800" dirty="0"/>
              <a:t>「経済人・関経連</a:t>
            </a:r>
            <a:r>
              <a:rPr lang="en-US" altLang="ja-JP" sz="800" dirty="0"/>
              <a:t>NOW</a:t>
            </a:r>
            <a:r>
              <a:rPr lang="ja-JP" altLang="en-US" sz="800" dirty="0" smtClean="0"/>
              <a:t>」</a:t>
            </a:r>
            <a:r>
              <a:rPr lang="en-US" altLang="ja-JP" sz="800" dirty="0" smtClean="0"/>
              <a:t>2014</a:t>
            </a:r>
            <a:r>
              <a:rPr lang="ja-JP" altLang="en-US" sz="800" dirty="0" smtClean="0"/>
              <a:t>年７月号、</a:t>
            </a:r>
            <a:r>
              <a:rPr lang="en-US" altLang="ja-JP" sz="800" dirty="0" smtClean="0"/>
              <a:t>2015</a:t>
            </a:r>
            <a:r>
              <a:rPr lang="ja-JP" altLang="en-US" sz="800" dirty="0" smtClean="0"/>
              <a:t>年７月号</a:t>
            </a:r>
            <a:endParaRPr lang="en-US" altLang="ja-JP" sz="800" dirty="0"/>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487" y="4844799"/>
            <a:ext cx="1913217" cy="120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4859498" y="5864402"/>
            <a:ext cx="2720000"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ちよだプラットフォームスクウェアホームページ</a:t>
            </a:r>
            <a:endParaRPr lang="en-US" altLang="ja-JP" sz="800" dirty="0" smtClean="0"/>
          </a:p>
          <a:p>
            <a:r>
              <a:rPr lang="ja-JP" altLang="en-US" sz="800" dirty="0" smtClean="0"/>
              <a:t>日本政策投資銀行「</a:t>
            </a:r>
            <a:r>
              <a:rPr lang="ja-JP" altLang="en-US" sz="800" dirty="0"/>
              <a:t>動き始めたＰＰＰ型公有財産コンバージョン </a:t>
            </a:r>
            <a:r>
              <a:rPr lang="ja-JP" altLang="en-US" sz="800" dirty="0" smtClean="0"/>
              <a:t>－</a:t>
            </a:r>
            <a:r>
              <a:rPr lang="ja-JP" altLang="en-US" sz="800" dirty="0"/>
              <a:t>廃校・公共施設の再生－ </a:t>
            </a:r>
            <a:r>
              <a:rPr lang="ja-JP" altLang="en-US" sz="800" dirty="0" smtClean="0"/>
              <a:t>」</a:t>
            </a:r>
            <a:r>
              <a:rPr lang="en-US" altLang="ja-JP" sz="800" dirty="0" smtClean="0"/>
              <a:t>2004</a:t>
            </a:r>
            <a:r>
              <a:rPr lang="ja-JP" altLang="en-US" sz="800" dirty="0" smtClean="0"/>
              <a:t>年</a:t>
            </a:r>
            <a:r>
              <a:rPr lang="en-US" altLang="ja-JP" sz="800" dirty="0" smtClean="0"/>
              <a:t>12</a:t>
            </a:r>
            <a:r>
              <a:rPr lang="ja-JP" altLang="en-US" sz="800" dirty="0" smtClean="0"/>
              <a:t>月</a:t>
            </a:r>
            <a:endParaRPr lang="en-US" altLang="ja-JP" sz="800" dirty="0"/>
          </a:p>
        </p:txBody>
      </p:sp>
      <p:cxnSp>
        <p:nvCxnSpPr>
          <p:cNvPr id="14" name="直線コネクタ 13"/>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4011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69</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709483" y="1340768"/>
            <a:ext cx="4255005" cy="5129820"/>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生活環境の改善</a:t>
            </a:r>
            <a:r>
              <a:rPr lang="en-US" altLang="ja-JP" sz="1400" dirty="0" smtClean="0">
                <a:solidFill>
                  <a:schemeClr val="tx1"/>
                </a:solidFill>
              </a:rPr>
              <a:t>】</a:t>
            </a:r>
            <a:r>
              <a:rPr lang="ja-JP" altLang="en-US" sz="1400" dirty="0" smtClean="0">
                <a:solidFill>
                  <a:schemeClr val="tx1"/>
                </a:solidFill>
              </a:rPr>
              <a:t>廃校舎活用</a:t>
            </a:r>
            <a:r>
              <a:rPr lang="ja-JP" altLang="en-US" sz="1400" dirty="0">
                <a:solidFill>
                  <a:schemeClr val="tx1"/>
                </a:solidFill>
              </a:rPr>
              <a:t>による</a:t>
            </a:r>
            <a:r>
              <a:rPr lang="ja-JP" altLang="en-US" sz="1400" dirty="0" smtClean="0">
                <a:solidFill>
                  <a:schemeClr val="tx1"/>
                </a:solidFill>
              </a:rPr>
              <a:t>介護・保育サービスの充実</a:t>
            </a:r>
            <a:endParaRPr lang="en-US" altLang="ja-JP" sz="1400" dirty="0" smtClean="0">
              <a:solidFill>
                <a:schemeClr val="tx1"/>
              </a:solidFill>
            </a:endParaRPr>
          </a:p>
          <a:p>
            <a:r>
              <a:rPr lang="ja-JP" altLang="en-US" sz="1200" dirty="0" smtClean="0">
                <a:solidFill>
                  <a:schemeClr val="tx1"/>
                </a:solidFill>
              </a:rPr>
              <a:t>ヘルスケアタウン</a:t>
            </a:r>
            <a:r>
              <a:rPr lang="ja-JP" altLang="en-US" sz="1200" dirty="0">
                <a:solidFill>
                  <a:schemeClr val="tx1"/>
                </a:solidFill>
              </a:rPr>
              <a:t>にしお</a:t>
            </a:r>
            <a:r>
              <a:rPr lang="ja-JP" altLang="en-US" sz="1200" dirty="0" smtClean="0">
                <a:solidFill>
                  <a:schemeClr val="tx1"/>
                </a:solidFill>
              </a:rPr>
              <a:t>おい</a:t>
            </a:r>
            <a:r>
              <a:rPr lang="en-US" altLang="ja-JP" sz="1200" dirty="0" smtClean="0">
                <a:solidFill>
                  <a:schemeClr val="tx1"/>
                </a:solidFill>
              </a:rPr>
              <a:t>(</a:t>
            </a:r>
            <a:r>
              <a:rPr lang="ja-JP" altLang="en-US" sz="1200" dirty="0" smtClean="0">
                <a:solidFill>
                  <a:schemeClr val="tx1"/>
                </a:solidFill>
              </a:rPr>
              <a:t>東京都品川区</a:t>
            </a:r>
            <a:r>
              <a:rPr lang="en-US" altLang="ja-JP" sz="1200" dirty="0" smtClean="0">
                <a:solidFill>
                  <a:schemeClr val="tx1"/>
                </a:solidFill>
              </a:rPr>
              <a:t>)</a:t>
            </a:r>
          </a:p>
          <a:p>
            <a:endParaRPr lang="en-US" altLang="ja-JP" sz="1200" dirty="0" smtClean="0">
              <a:solidFill>
                <a:schemeClr val="tx1"/>
              </a:solidFill>
            </a:endParaRPr>
          </a:p>
          <a:p>
            <a:pPr marL="171450" indent="-171450">
              <a:buFont typeface="Arial" panose="020B0604020202020204" pitchFamily="34" charset="0"/>
              <a:buChar char="•"/>
            </a:pPr>
            <a:r>
              <a:rPr lang="en-US" altLang="ja-JP" sz="900" dirty="0" smtClean="0">
                <a:solidFill>
                  <a:schemeClr val="tx1"/>
                </a:solidFill>
              </a:rPr>
              <a:t>1963</a:t>
            </a:r>
            <a:r>
              <a:rPr lang="ja-JP" altLang="en-US" sz="900" dirty="0" smtClean="0">
                <a:solidFill>
                  <a:schemeClr val="tx1"/>
                </a:solidFill>
              </a:rPr>
              <a:t>年（昭和</a:t>
            </a:r>
            <a:r>
              <a:rPr lang="en-US" altLang="ja-JP" sz="900" dirty="0" smtClean="0">
                <a:solidFill>
                  <a:schemeClr val="tx1"/>
                </a:solidFill>
              </a:rPr>
              <a:t>38</a:t>
            </a:r>
            <a:r>
              <a:rPr lang="ja-JP" altLang="en-US" sz="900" dirty="0" smtClean="0">
                <a:solidFill>
                  <a:schemeClr val="tx1"/>
                </a:solidFill>
              </a:rPr>
              <a:t>年）建設の品川区</a:t>
            </a:r>
            <a:r>
              <a:rPr lang="ja-JP" altLang="en-US" sz="900" dirty="0">
                <a:solidFill>
                  <a:schemeClr val="tx1"/>
                </a:solidFill>
              </a:rPr>
              <a:t>立原</a:t>
            </a:r>
            <a:r>
              <a:rPr lang="ja-JP" altLang="en-US" sz="900" dirty="0" smtClean="0">
                <a:solidFill>
                  <a:schemeClr val="tx1"/>
                </a:solidFill>
              </a:rPr>
              <a:t>小学校が移転し、空いた</a:t>
            </a:r>
            <a:r>
              <a:rPr lang="ja-JP" altLang="en-US" sz="900" dirty="0">
                <a:solidFill>
                  <a:schemeClr val="tx1"/>
                </a:solidFill>
              </a:rPr>
              <a:t>校舎の活用が課題となっていた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そこを活用し、地域と</a:t>
            </a:r>
            <a:r>
              <a:rPr lang="ja-JP" altLang="en-US" sz="900" dirty="0">
                <a:solidFill>
                  <a:schemeClr val="tx1"/>
                </a:solidFill>
              </a:rPr>
              <a:t>のつながりをもちながらの高齢者介護</a:t>
            </a:r>
            <a:r>
              <a:rPr lang="ja-JP" altLang="en-US" sz="900" dirty="0" smtClean="0">
                <a:solidFill>
                  <a:schemeClr val="tx1"/>
                </a:solidFill>
              </a:rPr>
              <a:t>、子育て</a:t>
            </a:r>
            <a:r>
              <a:rPr lang="ja-JP" altLang="en-US" sz="900" dirty="0">
                <a:solidFill>
                  <a:schemeClr val="tx1"/>
                </a:solidFill>
              </a:rPr>
              <a:t>支援、地域</a:t>
            </a:r>
            <a:r>
              <a:rPr lang="ja-JP" altLang="en-US" sz="900" dirty="0" smtClean="0">
                <a:solidFill>
                  <a:schemeClr val="tx1"/>
                </a:solidFill>
              </a:rPr>
              <a:t>交流の拠点とした。</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運営は、品川区</a:t>
            </a:r>
            <a:r>
              <a:rPr lang="ja-JP" altLang="en-US" sz="900" dirty="0">
                <a:solidFill>
                  <a:schemeClr val="tx1"/>
                </a:solidFill>
              </a:rPr>
              <a:t>が公募の</a:t>
            </a:r>
            <a:r>
              <a:rPr lang="ja-JP" altLang="en-US" sz="900" dirty="0" smtClean="0">
                <a:solidFill>
                  <a:schemeClr val="tx1"/>
                </a:solidFill>
              </a:rPr>
              <a:t>後、社会</a:t>
            </a:r>
            <a:r>
              <a:rPr lang="ja-JP" altLang="en-US" sz="900" dirty="0">
                <a:solidFill>
                  <a:schemeClr val="tx1"/>
                </a:solidFill>
              </a:rPr>
              <a:t>福祉法人こうほうえん</a:t>
            </a:r>
            <a:r>
              <a:rPr lang="ja-JP" altLang="en-US" sz="900" dirty="0" smtClean="0">
                <a:solidFill>
                  <a:schemeClr val="tx1"/>
                </a:solidFill>
              </a:rPr>
              <a:t>に建物・敷地の</a:t>
            </a:r>
            <a:r>
              <a:rPr lang="en-US" altLang="ja-JP" sz="900" dirty="0" smtClean="0">
                <a:solidFill>
                  <a:schemeClr val="tx1"/>
                </a:solidFill>
              </a:rPr>
              <a:t>20</a:t>
            </a:r>
            <a:r>
              <a:rPr lang="ja-JP" altLang="en-US" sz="900" dirty="0">
                <a:solidFill>
                  <a:schemeClr val="tx1"/>
                </a:solidFill>
              </a:rPr>
              <a:t>年間の無償貸与を行い、運営を委ねる公設</a:t>
            </a:r>
            <a:r>
              <a:rPr lang="ja-JP" altLang="en-US" sz="900" dirty="0" smtClean="0">
                <a:solidFill>
                  <a:schemeClr val="tx1"/>
                </a:solidFill>
              </a:rPr>
              <a:t>民営の形をとった。</a:t>
            </a:r>
            <a:r>
              <a:rPr lang="ja-JP" altLang="en-US" sz="900" dirty="0">
                <a:solidFill>
                  <a:schemeClr val="tx1"/>
                </a:solidFill>
              </a:rPr>
              <a:t>内装や耐震補強工事等は同法人が行い</a:t>
            </a:r>
            <a:r>
              <a:rPr lang="ja-JP" altLang="en-US" sz="900" dirty="0" smtClean="0">
                <a:solidFill>
                  <a:schemeClr val="tx1"/>
                </a:solidFill>
              </a:rPr>
              <a:t>整備。なお、</a:t>
            </a:r>
            <a:r>
              <a:rPr lang="ja-JP" altLang="en-US" sz="900" dirty="0">
                <a:solidFill>
                  <a:schemeClr val="tx1"/>
                </a:solidFill>
              </a:rPr>
              <a:t>資金調達面においては、品川区の所有施設であることと新築ではなく改修工事であったことから金融機関からの資金調達が難しく、品川区からの</a:t>
            </a:r>
            <a:r>
              <a:rPr lang="en-US" altLang="ja-JP" sz="900" dirty="0">
                <a:solidFill>
                  <a:schemeClr val="tx1"/>
                </a:solidFill>
              </a:rPr>
              <a:t>20</a:t>
            </a:r>
            <a:r>
              <a:rPr lang="ja-JP" altLang="en-US" sz="900" dirty="0">
                <a:solidFill>
                  <a:schemeClr val="tx1"/>
                </a:solidFill>
              </a:rPr>
              <a:t>年間無利子貸付で整備された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施設概要</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ケアホーム</a:t>
            </a:r>
            <a:r>
              <a:rPr lang="ja-JP" altLang="en-US" sz="900" dirty="0">
                <a:solidFill>
                  <a:schemeClr val="tx1"/>
                </a:solidFill>
              </a:rPr>
              <a:t>西大井こうほう</a:t>
            </a:r>
            <a:r>
              <a:rPr lang="ja-JP" altLang="en-US" sz="900" dirty="0" smtClean="0">
                <a:solidFill>
                  <a:schemeClr val="tx1"/>
                </a:solidFill>
              </a:rPr>
              <a:t>えん：特定</a:t>
            </a:r>
            <a:r>
              <a:rPr lang="ja-JP" altLang="en-US" sz="900" dirty="0">
                <a:solidFill>
                  <a:schemeClr val="tx1"/>
                </a:solidFill>
              </a:rPr>
              <a:t>施設入居者生活介護を実施する高齢者向け優良賃貸</a:t>
            </a:r>
            <a:r>
              <a:rPr lang="ja-JP" altLang="en-US" sz="900" dirty="0" smtClean="0">
                <a:solidFill>
                  <a:schemeClr val="tx1"/>
                </a:solidFill>
              </a:rPr>
              <a:t>住宅。</a:t>
            </a:r>
            <a:r>
              <a:rPr lang="en-US" altLang="ja-JP" sz="900" dirty="0" smtClean="0">
                <a:solidFill>
                  <a:schemeClr val="tx1"/>
                </a:solidFill>
              </a:rPr>
              <a:t>42</a:t>
            </a:r>
            <a:r>
              <a:rPr lang="ja-JP" altLang="en-US" sz="900" dirty="0" smtClean="0">
                <a:solidFill>
                  <a:schemeClr val="tx1"/>
                </a:solidFill>
              </a:rPr>
              <a:t>戸。</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キッズタウン</a:t>
            </a:r>
            <a:r>
              <a:rPr lang="ja-JP" altLang="en-US" sz="900" dirty="0">
                <a:solidFill>
                  <a:schemeClr val="tx1"/>
                </a:solidFill>
              </a:rPr>
              <a:t>にしお</a:t>
            </a:r>
            <a:r>
              <a:rPr lang="ja-JP" altLang="en-US" sz="900" dirty="0" smtClean="0">
                <a:solidFill>
                  <a:schemeClr val="tx1"/>
                </a:solidFill>
              </a:rPr>
              <a:t>おい：定員</a:t>
            </a:r>
            <a:r>
              <a:rPr lang="en-US" altLang="ja-JP" sz="900" dirty="0">
                <a:solidFill>
                  <a:schemeClr val="tx1"/>
                </a:solidFill>
              </a:rPr>
              <a:t>100</a:t>
            </a:r>
            <a:r>
              <a:rPr lang="ja-JP" altLang="en-US" sz="900" dirty="0">
                <a:solidFill>
                  <a:schemeClr val="tx1"/>
                </a:solidFill>
              </a:rPr>
              <a:t>名の認可保育園</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西</a:t>
            </a:r>
            <a:r>
              <a:rPr lang="ja-JP" altLang="en-US" sz="900" dirty="0">
                <a:solidFill>
                  <a:schemeClr val="tx1"/>
                </a:solidFill>
              </a:rPr>
              <a:t>大井いきいき</a:t>
            </a:r>
            <a:r>
              <a:rPr lang="ja-JP" altLang="en-US" sz="900" dirty="0" smtClean="0">
                <a:solidFill>
                  <a:schemeClr val="tx1"/>
                </a:solidFill>
              </a:rPr>
              <a:t>センター：介護</a:t>
            </a:r>
            <a:r>
              <a:rPr lang="ja-JP" altLang="en-US" sz="900" dirty="0">
                <a:solidFill>
                  <a:schemeClr val="tx1"/>
                </a:solidFill>
              </a:rPr>
              <a:t>予防拠点や健康促進、地域の高齢者の自主的な交流・活動の促進の場と</a:t>
            </a:r>
            <a:r>
              <a:rPr lang="ja-JP" altLang="en-US" sz="900" dirty="0" smtClean="0">
                <a:solidFill>
                  <a:schemeClr val="tx1"/>
                </a:solidFill>
              </a:rPr>
              <a:t>して、コミュニティレストラン</a:t>
            </a:r>
            <a:r>
              <a:rPr lang="ja-JP" altLang="en-US" sz="900" dirty="0">
                <a:solidFill>
                  <a:schemeClr val="tx1"/>
                </a:solidFill>
              </a:rPr>
              <a:t>や大浴場等が</a:t>
            </a:r>
            <a:r>
              <a:rPr lang="ja-JP" altLang="en-US" sz="900" dirty="0" smtClean="0">
                <a:solidFill>
                  <a:schemeClr val="tx1"/>
                </a:solidFill>
              </a:rPr>
              <a:t>整備。</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ウエルカムセンター原：地域</a:t>
            </a:r>
            <a:r>
              <a:rPr lang="ja-JP" altLang="en-US" sz="900" dirty="0">
                <a:solidFill>
                  <a:schemeClr val="tx1"/>
                </a:solidFill>
              </a:rPr>
              <a:t>の活動</a:t>
            </a:r>
            <a:r>
              <a:rPr lang="ja-JP" altLang="en-US" sz="900" dirty="0" smtClean="0">
                <a:solidFill>
                  <a:schemeClr val="tx1"/>
                </a:solidFill>
              </a:rPr>
              <a:t>・</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交流、スポーツ</a:t>
            </a:r>
            <a:r>
              <a:rPr lang="ja-JP" altLang="en-US" sz="900" dirty="0">
                <a:solidFill>
                  <a:schemeClr val="tx1"/>
                </a:solidFill>
              </a:rPr>
              <a:t>活動、社会教育</a:t>
            </a:r>
            <a:r>
              <a:rPr lang="ja-JP" altLang="en-US" sz="900" dirty="0" smtClean="0">
                <a:solidFill>
                  <a:schemeClr val="tx1"/>
                </a:solidFill>
              </a:rPr>
              <a:t>活動</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の場と</a:t>
            </a:r>
            <a:r>
              <a:rPr lang="ja-JP" altLang="en-US" sz="900" dirty="0">
                <a:solidFill>
                  <a:schemeClr val="tx1"/>
                </a:solidFill>
              </a:rPr>
              <a:t>して、地域住民が運営</a:t>
            </a:r>
            <a:r>
              <a:rPr lang="ja-JP" altLang="en-US" sz="900" dirty="0" smtClean="0">
                <a:solidFill>
                  <a:schemeClr val="tx1"/>
                </a:solidFill>
              </a:rPr>
              <a:t>する地</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域交流センター</a:t>
            </a:r>
            <a:r>
              <a:rPr lang="ja-JP" altLang="en-US" sz="900" dirty="0">
                <a:solidFill>
                  <a:schemeClr val="tx1"/>
                </a:solidFill>
              </a:rPr>
              <a:t>が</a:t>
            </a:r>
            <a:r>
              <a:rPr lang="ja-JP" altLang="en-US" sz="900" dirty="0" smtClean="0">
                <a:solidFill>
                  <a:schemeClr val="tx1"/>
                </a:solidFill>
              </a:rPr>
              <a:t>整備。</a:t>
            </a:r>
            <a:endParaRPr lang="ja-JP" altLang="en-US" sz="900" dirty="0">
              <a:solidFill>
                <a:schemeClr val="tx1"/>
              </a:solidFill>
            </a:endParaRPr>
          </a:p>
          <a:p>
            <a:pPr marL="171450" indent="-171450">
              <a:buFont typeface="Arial" panose="020B0604020202020204" pitchFamily="34" charset="0"/>
              <a:buChar char="•"/>
            </a:pPr>
            <a:endParaRPr lang="ja-JP" altLang="en-US" sz="1050" dirty="0" smtClean="0">
              <a:solidFill>
                <a:schemeClr val="tx1"/>
              </a:solidFill>
            </a:endParaRPr>
          </a:p>
          <a:p>
            <a:endParaRPr lang="ja-JP" altLang="en-US"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pic>
        <p:nvPicPr>
          <p:cNvPr id="19" name="図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133" y="4652197"/>
            <a:ext cx="2016224" cy="136967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4887936" y="6093876"/>
            <a:ext cx="3644504" cy="215444"/>
          </a:xfrm>
          <a:prstGeom prst="rect">
            <a:avLst/>
          </a:prstGeom>
        </p:spPr>
        <p:txBody>
          <a:bodyPr wrap="square">
            <a:spAutoFit/>
          </a:bodyPr>
          <a:lstStyle/>
          <a:p>
            <a:r>
              <a:rPr lang="ja-JP" altLang="en-US" sz="800" dirty="0" smtClean="0"/>
              <a:t>出典</a:t>
            </a:r>
            <a:r>
              <a:rPr lang="ja-JP" altLang="en-US" sz="800" dirty="0"/>
              <a:t>：</a:t>
            </a:r>
            <a:r>
              <a:rPr lang="zh-CN" altLang="en-US" sz="800" dirty="0" smtClean="0"/>
              <a:t>国土</a:t>
            </a:r>
            <a:r>
              <a:rPr lang="zh-CN" altLang="en-US" sz="800" dirty="0"/>
              <a:t>交通省 </a:t>
            </a:r>
            <a:r>
              <a:rPr lang="zh-CN" altLang="en-US" sz="800" dirty="0" smtClean="0"/>
              <a:t>住宅局</a:t>
            </a:r>
            <a:r>
              <a:rPr lang="ja-JP" altLang="en-US" sz="800" dirty="0"/>
              <a:t>「高齢者住宅施策に</a:t>
            </a:r>
            <a:r>
              <a:rPr lang="ja-JP" altLang="en-US" sz="800" dirty="0" smtClean="0"/>
              <a:t>ついて」 </a:t>
            </a:r>
            <a:r>
              <a:rPr lang="ja-JP" altLang="en-US" sz="800" dirty="0"/>
              <a:t>平成</a:t>
            </a:r>
            <a:r>
              <a:rPr lang="en-US" altLang="ja-JP" sz="800" dirty="0"/>
              <a:t>22</a:t>
            </a:r>
            <a:r>
              <a:rPr lang="ja-JP" altLang="en-US" sz="800" dirty="0"/>
              <a:t>年</a:t>
            </a:r>
            <a:r>
              <a:rPr lang="en-US" altLang="ja-JP" sz="800" dirty="0"/>
              <a:t>11</a:t>
            </a:r>
            <a:r>
              <a:rPr lang="ja-JP" altLang="en-US" sz="800" dirty="0"/>
              <a:t>月</a:t>
            </a:r>
            <a:r>
              <a:rPr lang="en-US" altLang="ja-JP" sz="800" dirty="0"/>
              <a:t>29</a:t>
            </a:r>
            <a:r>
              <a:rPr lang="ja-JP" altLang="en-US" sz="800" dirty="0"/>
              <a:t>日</a:t>
            </a:r>
            <a:endParaRPr lang="en-US" altLang="ja-JP" sz="800" b="1" dirty="0"/>
          </a:p>
        </p:txBody>
      </p:sp>
      <p:sp>
        <p:nvSpPr>
          <p:cNvPr id="21" name="角丸四角形 20"/>
          <p:cNvSpPr/>
          <p:nvPr/>
        </p:nvSpPr>
        <p:spPr>
          <a:xfrm>
            <a:off x="337416" y="1340768"/>
            <a:ext cx="4255005" cy="5129820"/>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生活環境の改善</a:t>
            </a:r>
            <a:r>
              <a:rPr lang="en-US" altLang="ja-JP" sz="1400" dirty="0" smtClean="0">
                <a:solidFill>
                  <a:schemeClr val="tx1"/>
                </a:solidFill>
              </a:rPr>
              <a:t>】</a:t>
            </a:r>
            <a:r>
              <a:rPr lang="ja-JP" altLang="en-US" sz="1400" dirty="0" smtClean="0">
                <a:solidFill>
                  <a:schemeClr val="tx1"/>
                </a:solidFill>
              </a:rPr>
              <a:t>保育サービスの充実</a:t>
            </a:r>
            <a:endParaRPr lang="en-US" altLang="ja-JP" sz="1400" dirty="0" smtClean="0">
              <a:solidFill>
                <a:schemeClr val="tx1"/>
              </a:solidFill>
            </a:endParaRPr>
          </a:p>
          <a:p>
            <a:r>
              <a:rPr lang="ja-JP" altLang="en-US" sz="1200" dirty="0">
                <a:solidFill>
                  <a:schemeClr val="tx1"/>
                </a:solidFill>
              </a:rPr>
              <a:t>保育</a:t>
            </a:r>
            <a:r>
              <a:rPr lang="ja-JP" altLang="en-US" sz="1200" dirty="0" smtClean="0">
                <a:solidFill>
                  <a:schemeClr val="tx1"/>
                </a:solidFill>
              </a:rPr>
              <a:t>コンシェルジュ</a:t>
            </a:r>
            <a:r>
              <a:rPr lang="en-US" altLang="ja-JP" sz="1200" dirty="0" smtClean="0">
                <a:solidFill>
                  <a:schemeClr val="tx1"/>
                </a:solidFill>
              </a:rPr>
              <a:t>(</a:t>
            </a:r>
            <a:r>
              <a:rPr lang="ja-JP" altLang="en-US" sz="1200" dirty="0" smtClean="0">
                <a:solidFill>
                  <a:schemeClr val="tx1"/>
                </a:solidFill>
              </a:rPr>
              <a:t>神奈川県横浜市</a:t>
            </a:r>
            <a:r>
              <a:rPr lang="en-US" altLang="ja-JP" sz="1200" dirty="0" smtClean="0">
                <a:solidFill>
                  <a:schemeClr val="tx1"/>
                </a:solidFill>
              </a:rPr>
              <a:t>)</a:t>
            </a:r>
          </a:p>
          <a:p>
            <a:endParaRPr lang="ja-JP" altLang="en-US" sz="12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保育</a:t>
            </a:r>
            <a:r>
              <a:rPr lang="ja-JP" altLang="en-US" sz="900" dirty="0">
                <a:solidFill>
                  <a:schemeClr val="tx1"/>
                </a:solidFill>
              </a:rPr>
              <a:t>・教育コンシェルジュは、未就学児の保育に関する保護者の相談に応じ、認可保育所、横浜保育室や一時預かり事業、幼稚園預かり保育などの保育サービス等について情報を</a:t>
            </a:r>
            <a:r>
              <a:rPr lang="ja-JP" altLang="en-US" sz="900" dirty="0" smtClean="0">
                <a:solidFill>
                  <a:schemeClr val="tx1"/>
                </a:solidFill>
              </a:rPr>
              <a:t>提供</a:t>
            </a:r>
            <a:r>
              <a:rPr lang="ja-JP" altLang="en-US" sz="900" dirty="0">
                <a:solidFill>
                  <a:schemeClr val="tx1"/>
                </a:solidFill>
              </a:rPr>
              <a:t>、</a:t>
            </a:r>
            <a:r>
              <a:rPr lang="ja-JP" altLang="en-US" sz="900" dirty="0" smtClean="0">
                <a:solidFill>
                  <a:schemeClr val="tx1"/>
                </a:solidFill>
              </a:rPr>
              <a:t>待機児童の解消を図る取り組み。</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保護者ニーズと保育サービス等を適切に結びつけることを目的として、市内全</a:t>
            </a:r>
            <a:r>
              <a:rPr lang="en-US" altLang="ja-JP" sz="900" dirty="0">
                <a:solidFill>
                  <a:schemeClr val="tx1"/>
                </a:solidFill>
              </a:rPr>
              <a:t>18</a:t>
            </a:r>
            <a:r>
              <a:rPr lang="ja-JP" altLang="en-US" sz="900" dirty="0">
                <a:solidFill>
                  <a:schemeClr val="tx1"/>
                </a:solidFill>
              </a:rPr>
              <a:t>区のこども家庭支援課に職員</a:t>
            </a:r>
            <a:r>
              <a:rPr lang="en-US" altLang="ja-JP" sz="900" dirty="0">
                <a:solidFill>
                  <a:schemeClr val="tx1"/>
                </a:solidFill>
              </a:rPr>
              <a:t>(</a:t>
            </a:r>
            <a:r>
              <a:rPr lang="ja-JP" altLang="en-US" sz="900" dirty="0">
                <a:solidFill>
                  <a:schemeClr val="tx1"/>
                </a:solidFill>
              </a:rPr>
              <a:t>非常勤</a:t>
            </a:r>
            <a:r>
              <a:rPr lang="en-US" altLang="ja-JP" sz="900" dirty="0">
                <a:solidFill>
                  <a:schemeClr val="tx1"/>
                </a:solidFill>
              </a:rPr>
              <a:t>)</a:t>
            </a:r>
            <a:r>
              <a:rPr lang="ja-JP" altLang="en-US" sz="900" dirty="0">
                <a:solidFill>
                  <a:schemeClr val="tx1"/>
                </a:solidFill>
              </a:rPr>
              <a:t>を配置。職員には、保育士等の資格は特に求めて</a:t>
            </a:r>
            <a:r>
              <a:rPr lang="ja-JP" altLang="en-US" sz="900" dirty="0" smtClean="0">
                <a:solidFill>
                  <a:schemeClr val="tx1"/>
                </a:solidFill>
              </a:rPr>
              <a:t>いない。</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主な業務</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a:t>
            </a:r>
            <a:r>
              <a:rPr lang="ja-JP" altLang="en-US" sz="900" dirty="0">
                <a:solidFill>
                  <a:schemeClr val="tx1"/>
                </a:solidFill>
              </a:rPr>
              <a:t>サービス等の利用に関する相談業務：区窓口、電話、地域子育て支援拠点等の出張先において、保育を希望する保護者の相談に応じ、個別のニーズや状況を把握し、適切な保育資源、保育サービスの情報提供を行う</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保育所</a:t>
            </a:r>
            <a:r>
              <a:rPr lang="ja-JP" altLang="en-US" sz="900" dirty="0">
                <a:solidFill>
                  <a:schemeClr val="tx1"/>
                </a:solidFill>
              </a:rPr>
              <a:t>に入所できなかった家庭へのアフターフォロー業務：保育所入所保留となった保護者に対し、保育状況や意向確認等を行い、ニーズにマッチした認可保育所以外の保育資源、保育サービスの情報提供や紹介を行う</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a:t>
            </a:r>
            <a:r>
              <a:rPr lang="ja-JP" altLang="en-US" sz="900" dirty="0">
                <a:solidFill>
                  <a:schemeClr val="tx1"/>
                </a:solidFill>
              </a:rPr>
              <a:t>サービス等の情報収集業務：区内を中心とした保育資源や保育サービスの提供施設等と連携を図るため、入所状況、サービス利用状況等の情報を収集する。さらに、収集した情報をデータ整理し、相談・案内時に情報提供できるツールとしてまとめる。</a:t>
            </a:r>
            <a:endParaRPr lang="en-US" altLang="ja-JP" sz="900" dirty="0">
              <a:solidFill>
                <a:schemeClr val="tx1"/>
              </a:solidFill>
            </a:endParaRPr>
          </a:p>
          <a:p>
            <a:pPr marL="171450" indent="-171450">
              <a:buFont typeface="Arial" panose="020B0604020202020204" pitchFamily="34" charset="0"/>
              <a:buChar char="•"/>
            </a:pPr>
            <a:endParaRPr lang="ja-JP" altLang="en-US"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22" name="正方形/長方形 21"/>
          <p:cNvSpPr/>
          <p:nvPr/>
        </p:nvSpPr>
        <p:spPr>
          <a:xfrm>
            <a:off x="592710" y="6132034"/>
            <a:ext cx="3744416" cy="338554"/>
          </a:xfrm>
          <a:prstGeom prst="rect">
            <a:avLst/>
          </a:prstGeom>
        </p:spPr>
        <p:txBody>
          <a:bodyPr wrap="square">
            <a:spAutoFit/>
          </a:bodyPr>
          <a:lstStyle/>
          <a:p>
            <a:r>
              <a:rPr lang="ja-JP" altLang="en-US" sz="800" dirty="0" smtClean="0"/>
              <a:t>出典</a:t>
            </a:r>
            <a:r>
              <a:rPr lang="ja-JP" altLang="en-US" sz="800" dirty="0"/>
              <a:t>：</a:t>
            </a:r>
            <a:r>
              <a:rPr lang="ja-JP" altLang="en-US" sz="800" dirty="0" smtClean="0"/>
              <a:t>横浜市ホームページ</a:t>
            </a:r>
            <a:endParaRPr lang="en-US" altLang="ja-JP" sz="800" dirty="0" smtClean="0"/>
          </a:p>
          <a:p>
            <a:r>
              <a:rPr lang="ja-JP" altLang="en-US" sz="800" dirty="0" smtClean="0"/>
              <a:t>内閣府「子ども</a:t>
            </a:r>
            <a:r>
              <a:rPr lang="ja-JP" altLang="en-US" sz="800" dirty="0"/>
              <a:t>・子育て会議基準検討部会（第</a:t>
            </a:r>
            <a:r>
              <a:rPr lang="en-US" altLang="ja-JP" sz="800" dirty="0"/>
              <a:t>4</a:t>
            </a:r>
            <a:r>
              <a:rPr lang="ja-JP" altLang="en-US" sz="800" dirty="0"/>
              <a:t>回</a:t>
            </a:r>
            <a:r>
              <a:rPr lang="ja-JP" altLang="en-US" sz="800" dirty="0" smtClean="0"/>
              <a:t>）会議資料」平成</a:t>
            </a:r>
            <a:r>
              <a:rPr lang="en-US" altLang="ja-JP" sz="800" dirty="0"/>
              <a:t>25</a:t>
            </a:r>
            <a:r>
              <a:rPr lang="ja-JP" altLang="en-US" sz="800" dirty="0"/>
              <a:t>年</a:t>
            </a:r>
            <a:r>
              <a:rPr lang="en-US" altLang="ja-JP" sz="800" dirty="0"/>
              <a:t>8</a:t>
            </a:r>
            <a:r>
              <a:rPr lang="ja-JP" altLang="en-US" sz="800" dirty="0"/>
              <a:t>月</a:t>
            </a:r>
            <a:r>
              <a:rPr lang="en-US" altLang="ja-JP" sz="800" dirty="0"/>
              <a:t>29</a:t>
            </a:r>
            <a:r>
              <a:rPr lang="ja-JP" altLang="en-US" sz="800" dirty="0"/>
              <a:t>日</a:t>
            </a:r>
            <a:endParaRPr lang="en-US" altLang="ja-JP" sz="800" b="1"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4548132"/>
            <a:ext cx="1144989" cy="15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4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．創生総合戦略の方向性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275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②周辺部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dirty="0">
                <a:solidFill>
                  <a:sysClr val="windowText" lastClr="000000"/>
                </a:solidFill>
              </a:rPr>
              <a:t>災害に強く、</a:t>
            </a:r>
            <a:r>
              <a:rPr lang="ja-JP" altLang="en-US" sz="1400" u="sng" dirty="0">
                <a:solidFill>
                  <a:sysClr val="windowText" lastClr="000000"/>
                </a:solidFill>
              </a:rPr>
              <a:t>安心・安全</a:t>
            </a:r>
            <a:r>
              <a:rPr lang="ja-JP" altLang="en-US" sz="1400" dirty="0">
                <a:solidFill>
                  <a:sysClr val="windowText" lastClr="000000"/>
                </a:solidFill>
              </a:rPr>
              <a:t>なまちづくり。</a:t>
            </a:r>
          </a:p>
          <a:p>
            <a:pPr marL="628650" lvl="1" indent="-171450">
              <a:buFont typeface="Arial" panose="020B0604020202020204" pitchFamily="34" charset="0"/>
              <a:buChar char="•"/>
            </a:pPr>
            <a:r>
              <a:rPr lang="ja-JP" altLang="en-US" sz="1400" u="sng" dirty="0">
                <a:solidFill>
                  <a:sysClr val="windowText" lastClr="000000"/>
                </a:solidFill>
              </a:rPr>
              <a:t>駅周辺のにぎわい</a:t>
            </a:r>
            <a:r>
              <a:rPr lang="ja-JP" altLang="en-US" sz="1400" dirty="0">
                <a:solidFill>
                  <a:sysClr val="windowText" lastClr="000000"/>
                </a:solidFill>
              </a:rPr>
              <a:t>を生み出し、仕事・くらし両方を活性化し、特色あるまちづくりを進める</a:t>
            </a:r>
            <a:r>
              <a:rPr lang="ja-JP" altLang="en-US" sz="1400" dirty="0" smtClean="0">
                <a:solidFill>
                  <a:sysClr val="windowText" lastClr="000000"/>
                </a:solidFill>
              </a:rPr>
              <a:t>。</a:t>
            </a:r>
            <a:endParaRPr lang="ja-JP" altLang="en-US" sz="1400" dirty="0">
              <a:solidFill>
                <a:sysClr val="windowText" lastClr="000000"/>
              </a:solidFill>
            </a:endParaRPr>
          </a:p>
        </p:txBody>
      </p:sp>
      <p:sp>
        <p:nvSpPr>
          <p:cNvPr id="27" name="角丸四角形 26"/>
          <p:cNvSpPr/>
          <p:nvPr/>
        </p:nvSpPr>
        <p:spPr>
          <a:xfrm>
            <a:off x="320921" y="1692859"/>
            <a:ext cx="4255005" cy="4796481"/>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a:solidFill>
                  <a:schemeClr val="tx1"/>
                </a:solidFill>
              </a:rPr>
              <a:t>【</a:t>
            </a:r>
            <a:r>
              <a:rPr lang="ja-JP" altLang="en-US" sz="1400" dirty="0">
                <a:solidFill>
                  <a:schemeClr val="tx1"/>
                </a:solidFill>
              </a:rPr>
              <a:t>安心・安全なまちづくり</a:t>
            </a:r>
            <a:r>
              <a:rPr lang="en-US" altLang="ja-JP" sz="1400" dirty="0" smtClean="0">
                <a:solidFill>
                  <a:schemeClr val="tx1"/>
                </a:solidFill>
              </a:rPr>
              <a:t>】</a:t>
            </a:r>
            <a:r>
              <a:rPr lang="ja-JP" altLang="en-US" sz="1400" dirty="0" smtClean="0">
                <a:solidFill>
                  <a:schemeClr val="tx1"/>
                </a:solidFill>
              </a:rPr>
              <a:t>低未利用地の活用</a:t>
            </a:r>
            <a:endParaRPr lang="en-US" altLang="ja-JP" sz="1400" dirty="0">
              <a:solidFill>
                <a:schemeClr val="tx1"/>
              </a:solidFill>
            </a:endParaRPr>
          </a:p>
          <a:p>
            <a:r>
              <a:rPr lang="ja-JP" altLang="en-US" sz="1200" dirty="0" smtClean="0">
                <a:solidFill>
                  <a:schemeClr val="tx1"/>
                </a:solidFill>
              </a:rPr>
              <a:t>カシニワ制度</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endParaRPr lang="en-US" altLang="ja-JP" sz="1200" dirty="0">
              <a:solidFill>
                <a:schemeClr val="tx1"/>
              </a:solidFill>
            </a:endParaRPr>
          </a:p>
          <a:p>
            <a:pPr marL="171450" indent="-171450">
              <a:buFont typeface="Arial" panose="020B0604020202020204" pitchFamily="34" charset="0"/>
              <a:buChar char="•"/>
            </a:pPr>
            <a:r>
              <a:rPr lang="ja-JP" altLang="en-US" sz="900" dirty="0">
                <a:solidFill>
                  <a:schemeClr val="tx1"/>
                </a:solidFill>
              </a:rPr>
              <a:t>市内に発生する低未利用地（宅地化されずに残って</a:t>
            </a:r>
            <a:r>
              <a:rPr lang="ja-JP" altLang="en-US" sz="900" dirty="0" smtClean="0">
                <a:solidFill>
                  <a:schemeClr val="tx1"/>
                </a:solidFill>
              </a:rPr>
              <a:t>いる</a:t>
            </a:r>
            <a:r>
              <a:rPr lang="ja-JP" altLang="en-US" sz="900" dirty="0">
                <a:solidFill>
                  <a:schemeClr val="tx1"/>
                </a:solidFill>
              </a:rPr>
              <a:t>空閑地、手入れの行き届かなくなった樹林地、耕作が継続されていない農地等）を、</a:t>
            </a:r>
            <a:r>
              <a:rPr lang="ja-JP" altLang="en-US" sz="900" dirty="0" smtClean="0">
                <a:solidFill>
                  <a:schemeClr val="tx1"/>
                </a:solidFill>
              </a:rPr>
              <a:t>住民が自ら維持</a:t>
            </a:r>
            <a:r>
              <a:rPr lang="ja-JP" altLang="en-US" sz="900" dirty="0">
                <a:solidFill>
                  <a:schemeClr val="tx1"/>
                </a:solidFill>
              </a:rPr>
              <a:t>・管理していく活動</a:t>
            </a:r>
            <a:r>
              <a:rPr lang="ja-JP" altLang="en-US" sz="900" dirty="0" smtClean="0">
                <a:solidFill>
                  <a:schemeClr val="tx1"/>
                </a:solidFill>
              </a:rPr>
              <a:t>を</a:t>
            </a:r>
            <a:r>
              <a:rPr lang="ja-JP" altLang="en-US" sz="900" dirty="0">
                <a:solidFill>
                  <a:schemeClr val="tx1"/>
                </a:solidFill>
              </a:rPr>
              <a:t>支援</a:t>
            </a:r>
            <a:r>
              <a:rPr lang="ja-JP" altLang="en-US" sz="900" dirty="0" smtClean="0">
                <a:solidFill>
                  <a:schemeClr val="tx1"/>
                </a:solidFill>
              </a:rPr>
              <a:t>する制度。</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市民が主体的に管理・利用</a:t>
            </a:r>
            <a:r>
              <a:rPr lang="ja-JP" altLang="en-US" sz="900" dirty="0">
                <a:solidFill>
                  <a:schemeClr val="tx1"/>
                </a:solidFill>
              </a:rPr>
              <a:t>しているオープンスペース（樹林地や空き地等）並びに一般公開可能な個人のお庭を「カシニワ＝かしわの庭・地域の庭」と位置付け、カシニワへ</a:t>
            </a:r>
            <a:r>
              <a:rPr lang="ja-JP" altLang="en-US" sz="900" dirty="0" smtClean="0">
                <a:solidFill>
                  <a:schemeClr val="tx1"/>
                </a:solidFill>
              </a:rPr>
              <a:t>の</a:t>
            </a:r>
            <a:r>
              <a:rPr lang="ja-JP" altLang="en-US" sz="900" dirty="0">
                <a:solidFill>
                  <a:schemeClr val="tx1"/>
                </a:solidFill>
              </a:rPr>
              <a:t>かかわり</a:t>
            </a:r>
            <a:r>
              <a:rPr lang="ja-JP" altLang="en-US" sz="900" dirty="0" smtClean="0">
                <a:solidFill>
                  <a:schemeClr val="tx1"/>
                </a:solidFill>
              </a:rPr>
              <a:t>を</a:t>
            </a:r>
            <a:r>
              <a:rPr lang="ja-JP" altLang="en-US" sz="900" dirty="0">
                <a:solidFill>
                  <a:schemeClr val="tx1"/>
                </a:solidFill>
              </a:rPr>
              <a:t>通じて、みどりの保全・創出、人々の交流の増進、地域の魅力アップを図っていくことを目的</a:t>
            </a:r>
            <a:r>
              <a:rPr lang="ja-JP" altLang="en-US" sz="900" dirty="0" smtClean="0">
                <a:solidFill>
                  <a:schemeClr val="tx1"/>
                </a:solidFill>
              </a:rPr>
              <a:t>と</a:t>
            </a:r>
            <a:r>
              <a:rPr lang="ja-JP" altLang="en-US" sz="900" dirty="0">
                <a:solidFill>
                  <a:schemeClr val="tx1"/>
                </a:solidFill>
              </a:rPr>
              <a:t>する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一般財団法人柏市みどりの</a:t>
            </a:r>
            <a:r>
              <a:rPr lang="ja-JP" altLang="en-US" sz="900" dirty="0" smtClean="0">
                <a:solidFill>
                  <a:schemeClr val="tx1"/>
                </a:solidFill>
              </a:rPr>
              <a:t>基金で、</a:t>
            </a:r>
            <a:r>
              <a:rPr lang="ja-JP" altLang="en-US" sz="900" dirty="0">
                <a:solidFill>
                  <a:schemeClr val="tx1"/>
                </a:solidFill>
              </a:rPr>
              <a:t>カシニワ制度登録者への助成金の交付を</a:t>
            </a:r>
            <a:r>
              <a:rPr lang="ja-JP" altLang="en-US" sz="900" dirty="0" smtClean="0">
                <a:solidFill>
                  <a:schemeClr val="tx1"/>
                </a:solidFill>
              </a:rPr>
              <a:t>行う。</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主</a:t>
            </a:r>
            <a:r>
              <a:rPr lang="ja-JP" altLang="en-US" sz="900" dirty="0" smtClean="0">
                <a:solidFill>
                  <a:schemeClr val="tx1"/>
                </a:solidFill>
              </a:rPr>
              <a:t>な支援の仕組みは、</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土地所有者と市民を仲介：みどり</a:t>
            </a:r>
            <a:r>
              <a:rPr lang="ja-JP" altLang="en-US" sz="900" dirty="0">
                <a:solidFill>
                  <a:schemeClr val="tx1"/>
                </a:solidFill>
              </a:rPr>
              <a:t>の保全や創出のために、土地を貸したい土地所有者、使いたい市民団体等、支援したい人の情報を集約し、市が仲介を</a:t>
            </a:r>
            <a:r>
              <a:rPr lang="ja-JP" altLang="en-US" sz="900" dirty="0" smtClean="0">
                <a:solidFill>
                  <a:schemeClr val="tx1"/>
                </a:solidFill>
              </a:rPr>
              <a:t>行う。</a:t>
            </a:r>
            <a:r>
              <a:rPr lang="en-US" altLang="ja-JP" sz="900" dirty="0" smtClean="0">
                <a:solidFill>
                  <a:schemeClr val="tx1"/>
                </a:solidFill>
              </a:rPr>
              <a:t>(</a:t>
            </a:r>
            <a:r>
              <a:rPr lang="ja-JP" altLang="en-US" sz="900" dirty="0" smtClean="0">
                <a:solidFill>
                  <a:schemeClr val="tx1"/>
                </a:solidFill>
              </a:rPr>
              <a:t>カシニワ</a:t>
            </a:r>
            <a:r>
              <a:rPr lang="ja-JP" altLang="en-US" sz="900" dirty="0">
                <a:solidFill>
                  <a:schemeClr val="tx1"/>
                </a:solidFill>
              </a:rPr>
              <a:t>情報</a:t>
            </a:r>
            <a:r>
              <a:rPr lang="ja-JP" altLang="en-US" sz="900" dirty="0" smtClean="0">
                <a:solidFill>
                  <a:schemeClr val="tx1"/>
                </a:solidFill>
              </a:rPr>
              <a:t>バンク</a:t>
            </a:r>
            <a:r>
              <a:rPr lang="en-US" altLang="ja-JP"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情報公開：一般公開や見学が可能</a:t>
            </a:r>
            <a:r>
              <a:rPr lang="ja-JP" altLang="en-US" sz="900" dirty="0">
                <a:solidFill>
                  <a:schemeClr val="tx1"/>
                </a:solidFill>
              </a:rPr>
              <a:t>な個人の庭、地域の庭を市に</a:t>
            </a:r>
            <a:r>
              <a:rPr lang="ja-JP" altLang="en-US" sz="900" dirty="0" smtClean="0">
                <a:solidFill>
                  <a:schemeClr val="tx1"/>
                </a:solidFill>
              </a:rPr>
              <a:t>登録し、</a:t>
            </a:r>
            <a:r>
              <a:rPr lang="ja-JP" altLang="en-US" sz="900" dirty="0">
                <a:solidFill>
                  <a:schemeClr val="tx1"/>
                </a:solidFill>
              </a:rPr>
              <a:t>市のホームページ等で</a:t>
            </a:r>
            <a:r>
              <a:rPr lang="ja-JP" altLang="en-US" sz="900" dirty="0" smtClean="0">
                <a:solidFill>
                  <a:schemeClr val="tx1"/>
                </a:solidFill>
              </a:rPr>
              <a:t>情報公開。 カシニワを通じた市民の交流を促進。</a:t>
            </a:r>
            <a:r>
              <a:rPr lang="en-US" altLang="ja-JP" sz="900" dirty="0" smtClean="0">
                <a:solidFill>
                  <a:schemeClr val="tx1"/>
                </a:solidFill>
              </a:rPr>
              <a:t>(</a:t>
            </a:r>
            <a:r>
              <a:rPr lang="ja-JP" altLang="en-US" sz="900" dirty="0" smtClean="0">
                <a:solidFill>
                  <a:schemeClr val="tx1"/>
                </a:solidFill>
              </a:rPr>
              <a:t>カシニワ公開</a:t>
            </a:r>
            <a:r>
              <a:rPr lang="en-US" altLang="ja-JP" sz="900" dirty="0" smtClean="0">
                <a:solidFill>
                  <a:schemeClr val="tx1"/>
                </a:solidFill>
              </a:rPr>
              <a:t>)</a:t>
            </a: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p:txBody>
      </p:sp>
      <p:sp>
        <p:nvSpPr>
          <p:cNvPr id="28" name="正方形/長方形 27"/>
          <p:cNvSpPr/>
          <p:nvPr/>
        </p:nvSpPr>
        <p:spPr>
          <a:xfrm>
            <a:off x="485106" y="6259619"/>
            <a:ext cx="3098925" cy="215444"/>
          </a:xfrm>
          <a:prstGeom prst="rect">
            <a:avLst/>
          </a:prstGeom>
        </p:spPr>
        <p:txBody>
          <a:bodyPr wrap="none">
            <a:spAutoFit/>
          </a:bodyPr>
          <a:lstStyle/>
          <a:p>
            <a:r>
              <a:rPr lang="ja-JP" altLang="en-US" sz="800" dirty="0" smtClean="0"/>
              <a:t>出典</a:t>
            </a:r>
            <a:r>
              <a:rPr lang="ja-JP" altLang="en-US" sz="800" dirty="0"/>
              <a:t>：</a:t>
            </a:r>
            <a:r>
              <a:rPr lang="ja-JP" altLang="en-US" sz="800" dirty="0" smtClean="0"/>
              <a:t>柏市ホームページ、</a:t>
            </a:r>
            <a:r>
              <a:rPr lang="ja-JP" altLang="en-US" sz="800" dirty="0"/>
              <a:t>一般財団法人柏市みどりの</a:t>
            </a:r>
            <a:r>
              <a:rPr lang="ja-JP" altLang="en-US" sz="800" dirty="0" smtClean="0"/>
              <a:t>基金ホームページ</a:t>
            </a:r>
            <a:endParaRPr lang="en-US" altLang="ja-JP" sz="800" dirty="0"/>
          </a:p>
        </p:txBody>
      </p:sp>
      <p:sp>
        <p:nvSpPr>
          <p:cNvPr id="29" name="角丸四角形 28"/>
          <p:cNvSpPr/>
          <p:nvPr/>
        </p:nvSpPr>
        <p:spPr>
          <a:xfrm>
            <a:off x="4709482"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駅周辺の再整備</a:t>
            </a:r>
            <a:r>
              <a:rPr lang="en-US" altLang="ja-JP" sz="1400" dirty="0" smtClean="0">
                <a:solidFill>
                  <a:schemeClr val="tx1"/>
                </a:solidFill>
              </a:rPr>
              <a:t>】</a:t>
            </a:r>
            <a:r>
              <a:rPr lang="ja-JP" altLang="en-US" sz="1400" dirty="0" smtClean="0">
                <a:solidFill>
                  <a:schemeClr val="tx1"/>
                </a:solidFill>
              </a:rPr>
              <a:t>まちづくり拠点</a:t>
            </a:r>
            <a:endParaRPr lang="en-US" altLang="ja-JP" sz="1400" dirty="0" smtClean="0">
              <a:solidFill>
                <a:schemeClr val="tx1"/>
              </a:solidFill>
            </a:endParaRPr>
          </a:p>
          <a:p>
            <a:r>
              <a:rPr lang="en-US" altLang="ja-JP" sz="1200" dirty="0">
                <a:solidFill>
                  <a:schemeClr val="tx1"/>
                </a:solidFill>
              </a:rPr>
              <a:t>UDCK</a:t>
            </a:r>
            <a:r>
              <a:rPr lang="ja-JP" altLang="en-US" sz="1200" dirty="0">
                <a:solidFill>
                  <a:schemeClr val="tx1"/>
                </a:solidFill>
              </a:rPr>
              <a:t>（柏の葉アーバンデザインセンター</a:t>
            </a:r>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pPr marL="228600" indent="-228600">
              <a:buFont typeface="+mj-ea"/>
              <a:buAutoNum type="circleNumDbPlain"/>
            </a:pPr>
            <a:endParaRPr lang="en-US" altLang="ja-JP" sz="900" dirty="0" smtClean="0">
              <a:solidFill>
                <a:schemeClr val="tx1"/>
              </a:solidFill>
            </a:endParaRPr>
          </a:p>
          <a:p>
            <a:pPr marL="228600" indent="-228600">
              <a:buFont typeface="Arial" pitchFamily="34" charset="0"/>
              <a:buChar char="•"/>
            </a:pPr>
            <a:r>
              <a:rPr lang="en-US" altLang="ja-JP" sz="900" dirty="0" smtClean="0">
                <a:solidFill>
                  <a:schemeClr val="tx1"/>
                </a:solidFill>
              </a:rPr>
              <a:t>UDCK</a:t>
            </a:r>
            <a:r>
              <a:rPr lang="ja-JP" altLang="en-US" sz="900" dirty="0">
                <a:solidFill>
                  <a:schemeClr val="tx1"/>
                </a:solidFill>
              </a:rPr>
              <a:t>（</a:t>
            </a:r>
            <a:r>
              <a:rPr lang="en-US" altLang="ja-JP" sz="900" dirty="0">
                <a:solidFill>
                  <a:schemeClr val="tx1"/>
                </a:solidFill>
              </a:rPr>
              <a:t>UDCK : Urban Design Center Kashiwa-no-ha)</a:t>
            </a:r>
            <a:r>
              <a:rPr lang="ja-JP" altLang="en-US" sz="900" dirty="0">
                <a:solidFill>
                  <a:schemeClr val="tx1"/>
                </a:solidFill>
              </a:rPr>
              <a:t>は、「柏の葉地域」における公民学が連携したまちづくりの拠点として、つくばエクスプレス柏の葉キャンパス駅西口前に開設された</a:t>
            </a:r>
            <a:r>
              <a:rPr lang="en-US" altLang="ja-JP" sz="900" dirty="0">
                <a:solidFill>
                  <a:schemeClr val="tx1"/>
                </a:solidFill>
              </a:rPr>
              <a:t>(2006</a:t>
            </a:r>
            <a:r>
              <a:rPr lang="ja-JP" altLang="en-US" sz="900" dirty="0">
                <a:solidFill>
                  <a:schemeClr val="tx1"/>
                </a:solidFill>
              </a:rPr>
              <a:t>年</a:t>
            </a:r>
            <a:r>
              <a:rPr lang="en-US" altLang="ja-JP" sz="900" dirty="0">
                <a:solidFill>
                  <a:schemeClr val="tx1"/>
                </a:solidFill>
              </a:rPr>
              <a:t>)</a:t>
            </a:r>
            <a:r>
              <a:rPr lang="ja-JP" altLang="en-US" sz="900" dirty="0" err="1" smtClean="0">
                <a:solidFill>
                  <a:schemeClr val="tx1"/>
                </a:solidFill>
              </a:rPr>
              <a:t>。</a:t>
            </a:r>
            <a:endParaRPr lang="en-US" altLang="ja-JP" sz="900" dirty="0" smtClean="0">
              <a:solidFill>
                <a:schemeClr val="tx1"/>
              </a:solidFill>
            </a:endParaRPr>
          </a:p>
          <a:p>
            <a:pPr marL="228600" indent="-228600">
              <a:buFont typeface="Arial" pitchFamily="34" charset="0"/>
              <a:buChar char="•"/>
            </a:pPr>
            <a:endParaRPr lang="en-US" altLang="ja-JP" sz="900" dirty="0">
              <a:solidFill>
                <a:schemeClr val="tx1"/>
              </a:solidFill>
            </a:endParaRPr>
          </a:p>
          <a:p>
            <a:pPr marL="228600" indent="-228600">
              <a:buFont typeface="Arial" pitchFamily="34" charset="0"/>
              <a:buChar char="•"/>
            </a:pPr>
            <a:r>
              <a:rPr lang="ja-JP" altLang="en-US" sz="900" dirty="0">
                <a:solidFill>
                  <a:schemeClr val="tx1"/>
                </a:solidFill>
              </a:rPr>
              <a:t>単なる場所の提供ではなく、産官学が連携し、①新たなまちづくりに係る「学習・研究・提案」機能、②「施策化・事業化」を企画・調整し、「持続的運営」を支援するまちづくりプラットフォーム機能、これらの成果を③市民や社会に対して発信し、参画を促す「情報発信」機能を持つ</a:t>
            </a:r>
            <a:r>
              <a:rPr lang="ja-JP" altLang="en-US" sz="900" dirty="0" smtClean="0">
                <a:solidFill>
                  <a:schemeClr val="tx1"/>
                </a:solidFill>
              </a:rPr>
              <a:t>。</a:t>
            </a:r>
            <a:endParaRPr lang="en-US" altLang="ja-JP" sz="900" dirty="0" smtClean="0">
              <a:solidFill>
                <a:schemeClr val="tx1"/>
              </a:solidFill>
            </a:endParaRPr>
          </a:p>
          <a:p>
            <a:pPr marL="228600" indent="-228600">
              <a:buFont typeface="Arial" pitchFamily="34" charset="0"/>
              <a:buChar char="•"/>
            </a:pPr>
            <a:endParaRPr lang="en-US" altLang="ja-JP" sz="900" dirty="0">
              <a:solidFill>
                <a:schemeClr val="tx1"/>
              </a:solidFill>
            </a:endParaRPr>
          </a:p>
          <a:p>
            <a:pPr marL="228600" indent="-228600">
              <a:buFont typeface="Arial" pitchFamily="34" charset="0"/>
              <a:buChar char="•"/>
            </a:pPr>
            <a:r>
              <a:rPr lang="ja-JP" altLang="en-US" sz="900" dirty="0">
                <a:solidFill>
                  <a:schemeClr val="tx1"/>
                </a:solidFill>
              </a:rPr>
              <a:t>特に、まちづくり、都市デザインのセンターとして、大学の専門性を軸にした人材育成や新規事業の創出、ハード面の空間デザインに重点を置いている。景観デザイン、市民参加型のイベントなど、様々なプロジェクトを実施している。</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200" dirty="0" smtClean="0">
              <a:solidFill>
                <a:schemeClr val="tx1"/>
              </a:solidFill>
            </a:endParaRPr>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280" y="4040297"/>
            <a:ext cx="1411063" cy="50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図 30" descr="udck00248_3.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702254"/>
            <a:ext cx="1656184" cy="1617594"/>
          </a:xfrm>
          <a:prstGeom prst="rect">
            <a:avLst/>
          </a:prstGeom>
          <a:noFill/>
          <a:ln>
            <a:noFill/>
          </a:ln>
        </p:spPr>
      </p:pic>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264" y="4221088"/>
            <a:ext cx="2448660" cy="155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74" y="4653135"/>
            <a:ext cx="2153278" cy="88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descr="mokute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3772" y="4668028"/>
            <a:ext cx="1727401" cy="160648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k-midori.net/img/kashiniwa/shien/shien_topp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106" y="5564334"/>
            <a:ext cx="1818284" cy="660830"/>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5023171" y="6259619"/>
            <a:ext cx="1317990" cy="215444"/>
          </a:xfrm>
          <a:prstGeom prst="rect">
            <a:avLst/>
          </a:prstGeom>
        </p:spPr>
        <p:txBody>
          <a:bodyPr wrap="none">
            <a:spAutoFit/>
          </a:bodyPr>
          <a:lstStyle/>
          <a:p>
            <a:r>
              <a:rPr lang="ja-JP" altLang="en-US" sz="800" dirty="0" smtClean="0"/>
              <a:t>出典：</a:t>
            </a:r>
            <a:r>
              <a:rPr lang="en-US" altLang="ja-JP" sz="800" dirty="0" smtClean="0"/>
              <a:t>UDCK</a:t>
            </a:r>
            <a:r>
              <a:rPr lang="ja-JP" altLang="en-US" sz="800" dirty="0" smtClean="0"/>
              <a:t> ホームページ</a:t>
            </a:r>
            <a:endParaRPr lang="en-US" altLang="ja-JP" sz="800" dirty="0"/>
          </a:p>
        </p:txBody>
      </p:sp>
      <p:cxnSp>
        <p:nvCxnSpPr>
          <p:cNvPr id="16" name="直線コネクタ 15"/>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324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71</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周辺部</a:t>
            </a:r>
            <a:endParaRPr lang="en-US" altLang="ja-JP" sz="1400" dirty="0">
              <a:solidFill>
                <a:sysClr val="windowText" lastClr="000000"/>
              </a:solidFill>
            </a:endParaRPr>
          </a:p>
        </p:txBody>
      </p:sp>
      <p:sp>
        <p:nvSpPr>
          <p:cNvPr id="19" name="角丸四角形 18"/>
          <p:cNvSpPr/>
          <p:nvPr/>
        </p:nvSpPr>
        <p:spPr>
          <a:xfrm>
            <a:off x="224777" y="1294390"/>
            <a:ext cx="4255005" cy="523095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安心・安全なまちづくり</a:t>
            </a:r>
            <a:r>
              <a:rPr lang="en-US" altLang="ja-JP" sz="1400" dirty="0" smtClean="0">
                <a:solidFill>
                  <a:schemeClr val="tx1"/>
                </a:solidFill>
              </a:rPr>
              <a:t>】</a:t>
            </a:r>
            <a:r>
              <a:rPr lang="ja-JP" altLang="en-US" sz="1400" dirty="0" smtClean="0">
                <a:solidFill>
                  <a:schemeClr val="tx1"/>
                </a:solidFill>
              </a:rPr>
              <a:t>単身高齢者生活支援</a:t>
            </a:r>
            <a:endParaRPr lang="en-US" altLang="ja-JP" sz="1400" dirty="0" smtClean="0">
              <a:solidFill>
                <a:schemeClr val="tx1"/>
              </a:solidFill>
            </a:endParaRPr>
          </a:p>
          <a:p>
            <a:r>
              <a:rPr lang="ja-JP" altLang="en-US" sz="1200" dirty="0" smtClean="0">
                <a:solidFill>
                  <a:schemeClr val="tx1"/>
                </a:solidFill>
              </a:rPr>
              <a:t>安心生活創造事業</a:t>
            </a:r>
            <a:r>
              <a:rPr lang="en-US" altLang="ja-JP" sz="1200" dirty="0" smtClean="0">
                <a:solidFill>
                  <a:schemeClr val="tx1"/>
                </a:solidFill>
              </a:rPr>
              <a:t>(</a:t>
            </a:r>
            <a:r>
              <a:rPr lang="ja-JP" altLang="en-US" sz="1200" dirty="0" smtClean="0">
                <a:solidFill>
                  <a:schemeClr val="tx1"/>
                </a:solidFill>
              </a:rPr>
              <a:t>大阪府豊中市</a:t>
            </a:r>
            <a:r>
              <a:rPr lang="en-US" altLang="ja-JP" sz="1200" dirty="0" smtClean="0">
                <a:solidFill>
                  <a:schemeClr val="tx1"/>
                </a:solidFill>
              </a:rPr>
              <a:t>)</a:t>
            </a:r>
          </a:p>
          <a:p>
            <a:endParaRPr lang="en-US" altLang="ja-JP" sz="12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ひとり</a:t>
            </a:r>
            <a:r>
              <a:rPr lang="ja-JP" altLang="en-US" sz="900" dirty="0">
                <a:solidFill>
                  <a:schemeClr val="tx1"/>
                </a:solidFill>
              </a:rPr>
              <a:t>暮らしの生活に不安のある高齢者等の自宅に「安心協力員」が定期的に訪問し、安否確認を行う。緊急時の支援や買い物・宅配など、安心して暮らす手助けをする応援事業者などを紹介</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主なサービス内容は、</a:t>
            </a:r>
            <a:endParaRPr lang="en-US" altLang="ja-JP" sz="900" dirty="0" smtClean="0">
              <a:solidFill>
                <a:schemeClr val="tx1"/>
              </a:solidFill>
            </a:endParaRPr>
          </a:p>
          <a:p>
            <a:pPr marL="228600" indent="-228600">
              <a:buFont typeface="+mj-ea"/>
              <a:buAutoNum type="circleNumDbPlain"/>
            </a:pPr>
            <a:r>
              <a:rPr lang="ja-JP" altLang="en-US" sz="900" dirty="0">
                <a:solidFill>
                  <a:schemeClr val="tx1"/>
                </a:solidFill>
              </a:rPr>
              <a:t>基本サービス（登録料：年間</a:t>
            </a:r>
            <a:r>
              <a:rPr lang="en-US" altLang="ja-JP" sz="900" dirty="0">
                <a:solidFill>
                  <a:schemeClr val="tx1"/>
                </a:solidFill>
              </a:rPr>
              <a:t>2,000</a:t>
            </a:r>
            <a:r>
              <a:rPr lang="ja-JP" altLang="en-US" sz="900" dirty="0">
                <a:solidFill>
                  <a:schemeClr val="tx1"/>
                </a:solidFill>
              </a:rPr>
              <a:t>円</a:t>
            </a:r>
            <a:r>
              <a:rPr lang="ja-JP" altLang="en-US" sz="900" dirty="0" smtClean="0">
                <a:solidFill>
                  <a:schemeClr val="tx1"/>
                </a:solidFill>
              </a:rPr>
              <a:t>）：月</a:t>
            </a:r>
            <a:r>
              <a:rPr lang="en-US" altLang="ja-JP" sz="900" dirty="0">
                <a:solidFill>
                  <a:schemeClr val="tx1"/>
                </a:solidFill>
              </a:rPr>
              <a:t>1</a:t>
            </a:r>
            <a:r>
              <a:rPr lang="ja-JP" altLang="en-US" sz="900" dirty="0">
                <a:solidFill>
                  <a:schemeClr val="tx1"/>
                </a:solidFill>
              </a:rPr>
              <a:t>回の定期訪問による安否確認（</a:t>
            </a:r>
            <a:r>
              <a:rPr lang="en-US" altLang="ja-JP" sz="900" dirty="0">
                <a:solidFill>
                  <a:schemeClr val="tx1"/>
                </a:solidFill>
              </a:rPr>
              <a:t>1</a:t>
            </a:r>
            <a:r>
              <a:rPr lang="ja-JP" altLang="en-US" sz="900" dirty="0">
                <a:solidFill>
                  <a:schemeClr val="tx1"/>
                </a:solidFill>
              </a:rPr>
              <a:t>回</a:t>
            </a:r>
            <a:r>
              <a:rPr lang="en-US" altLang="ja-JP" sz="900" dirty="0">
                <a:solidFill>
                  <a:schemeClr val="tx1"/>
                </a:solidFill>
              </a:rPr>
              <a:t>800</a:t>
            </a:r>
            <a:r>
              <a:rPr lang="ja-JP" altLang="en-US" sz="900" dirty="0">
                <a:solidFill>
                  <a:schemeClr val="tx1"/>
                </a:solidFill>
              </a:rPr>
              <a:t>円</a:t>
            </a:r>
            <a:r>
              <a:rPr lang="ja-JP" altLang="en-US" sz="900" dirty="0" smtClean="0">
                <a:solidFill>
                  <a:schemeClr val="tx1"/>
                </a:solidFill>
              </a:rPr>
              <a:t>）</a:t>
            </a:r>
            <a:endParaRPr lang="en-US" altLang="ja-JP" sz="900" dirty="0" smtClean="0">
              <a:solidFill>
                <a:schemeClr val="tx1"/>
              </a:solidFill>
            </a:endParaRPr>
          </a:p>
          <a:p>
            <a:pPr marL="228600" indent="-228600">
              <a:buFont typeface="+mj-ea"/>
              <a:buAutoNum type="circleNumDbPlain"/>
            </a:pPr>
            <a:r>
              <a:rPr lang="ja-JP" altLang="en-US" sz="900" dirty="0">
                <a:solidFill>
                  <a:schemeClr val="tx1"/>
                </a:solidFill>
              </a:rPr>
              <a:t>有料</a:t>
            </a:r>
            <a:r>
              <a:rPr lang="ja-JP" altLang="en-US" sz="900" dirty="0" smtClean="0">
                <a:solidFill>
                  <a:schemeClr val="tx1"/>
                </a:solidFill>
              </a:rPr>
              <a:t>サービス：急病</a:t>
            </a:r>
            <a:r>
              <a:rPr lang="ja-JP" altLang="en-US" sz="900" dirty="0">
                <a:solidFill>
                  <a:schemeClr val="tx1"/>
                </a:solidFill>
              </a:rPr>
              <a:t>時の買物</a:t>
            </a:r>
            <a:r>
              <a:rPr lang="ja-JP" altLang="en-US" sz="900" dirty="0" smtClean="0">
                <a:solidFill>
                  <a:schemeClr val="tx1"/>
                </a:solidFill>
              </a:rPr>
              <a:t>支援、入院</a:t>
            </a:r>
            <a:r>
              <a:rPr lang="ja-JP" altLang="en-US" sz="900" dirty="0">
                <a:solidFill>
                  <a:schemeClr val="tx1"/>
                </a:solidFill>
              </a:rPr>
              <a:t>時の手続き・連絡の</a:t>
            </a:r>
            <a:r>
              <a:rPr lang="ja-JP" altLang="en-US" sz="900" dirty="0" smtClean="0">
                <a:solidFill>
                  <a:schemeClr val="tx1"/>
                </a:solidFill>
              </a:rPr>
              <a:t>支援、緊急</a:t>
            </a:r>
            <a:r>
              <a:rPr lang="ja-JP" altLang="en-US" sz="900" dirty="0">
                <a:solidFill>
                  <a:schemeClr val="tx1"/>
                </a:solidFill>
              </a:rPr>
              <a:t>通報システム利用時の鍵</a:t>
            </a:r>
            <a:r>
              <a:rPr lang="ja-JP" altLang="en-US" sz="900" dirty="0" smtClean="0">
                <a:solidFill>
                  <a:schemeClr val="tx1"/>
                </a:solidFill>
              </a:rPr>
              <a:t>預かりなど。</a:t>
            </a:r>
            <a:r>
              <a:rPr lang="en-US" altLang="ja-JP" sz="900" dirty="0" smtClean="0">
                <a:solidFill>
                  <a:schemeClr val="tx1"/>
                </a:solidFill>
              </a:rPr>
              <a:t>(</a:t>
            </a:r>
            <a:r>
              <a:rPr lang="ja-JP" altLang="en-US" sz="900" dirty="0">
                <a:solidFill>
                  <a:schemeClr val="tx1"/>
                </a:solidFill>
              </a:rPr>
              <a:t>祝・休日を除く</a:t>
            </a:r>
            <a:r>
              <a:rPr lang="ja-JP" altLang="en-US" sz="900" dirty="0" smtClean="0">
                <a:solidFill>
                  <a:schemeClr val="tx1"/>
                </a:solidFill>
              </a:rPr>
              <a:t>月～金曜日の</a:t>
            </a:r>
            <a:r>
              <a:rPr lang="en-US" altLang="ja-JP" sz="900" dirty="0" smtClean="0">
                <a:solidFill>
                  <a:schemeClr val="tx1"/>
                </a:solidFill>
              </a:rPr>
              <a:t>8</a:t>
            </a:r>
            <a:r>
              <a:rPr lang="en-US" altLang="ja-JP" sz="900" dirty="0">
                <a:solidFill>
                  <a:schemeClr val="tx1"/>
                </a:solidFill>
              </a:rPr>
              <a:t>-</a:t>
            </a:r>
            <a:r>
              <a:rPr lang="en-US" altLang="ja-JP" sz="900" dirty="0" smtClean="0">
                <a:solidFill>
                  <a:schemeClr val="tx1"/>
                </a:solidFill>
              </a:rPr>
              <a:t>20</a:t>
            </a:r>
            <a:r>
              <a:rPr lang="ja-JP" altLang="en-US" sz="900" dirty="0">
                <a:solidFill>
                  <a:schemeClr val="tx1"/>
                </a:solidFill>
              </a:rPr>
              <a:t>時　</a:t>
            </a:r>
            <a:r>
              <a:rPr lang="en-US" altLang="ja-JP" sz="900" dirty="0">
                <a:solidFill>
                  <a:schemeClr val="tx1"/>
                </a:solidFill>
              </a:rPr>
              <a:t>1</a:t>
            </a:r>
            <a:r>
              <a:rPr lang="ja-JP" altLang="en-US" sz="900" dirty="0">
                <a:solidFill>
                  <a:schemeClr val="tx1"/>
                </a:solidFill>
              </a:rPr>
              <a:t>時間</a:t>
            </a:r>
            <a:r>
              <a:rPr lang="en-US" altLang="ja-JP" sz="900" dirty="0">
                <a:solidFill>
                  <a:schemeClr val="tx1"/>
                </a:solidFill>
              </a:rPr>
              <a:t>800</a:t>
            </a:r>
            <a:r>
              <a:rPr lang="ja-JP" altLang="en-US" sz="900" dirty="0" smtClean="0">
                <a:solidFill>
                  <a:schemeClr val="tx1"/>
                </a:solidFill>
              </a:rPr>
              <a:t>円、それ</a:t>
            </a:r>
            <a:r>
              <a:rPr lang="ja-JP" altLang="en-US" sz="900" dirty="0">
                <a:solidFill>
                  <a:schemeClr val="tx1"/>
                </a:solidFill>
              </a:rPr>
              <a:t>以外は、</a:t>
            </a:r>
            <a:r>
              <a:rPr lang="en-US" altLang="ja-JP" sz="900" dirty="0">
                <a:solidFill>
                  <a:schemeClr val="tx1"/>
                </a:solidFill>
              </a:rPr>
              <a:t>1</a:t>
            </a:r>
            <a:r>
              <a:rPr lang="ja-JP" altLang="en-US" sz="900" dirty="0">
                <a:solidFill>
                  <a:schemeClr val="tx1"/>
                </a:solidFill>
              </a:rPr>
              <a:t>時間</a:t>
            </a:r>
            <a:r>
              <a:rPr lang="en-US" altLang="ja-JP" sz="900" dirty="0">
                <a:solidFill>
                  <a:schemeClr val="tx1"/>
                </a:solidFill>
              </a:rPr>
              <a:t>900</a:t>
            </a:r>
            <a:r>
              <a:rPr lang="ja-JP" altLang="en-US" sz="900" dirty="0" smtClean="0">
                <a:solidFill>
                  <a:schemeClr val="tx1"/>
                </a:solidFill>
              </a:rPr>
              <a:t>円</a:t>
            </a:r>
            <a:r>
              <a:rPr lang="en-US" altLang="ja-JP" sz="900" dirty="0" smtClean="0">
                <a:solidFill>
                  <a:schemeClr val="tx1"/>
                </a:solidFill>
              </a:rPr>
              <a:t>)</a:t>
            </a:r>
          </a:p>
          <a:p>
            <a:pPr marL="228600" indent="-228600">
              <a:buFont typeface="+mj-ea"/>
              <a:buAutoNum type="circleNumDbPlain"/>
            </a:pPr>
            <a:r>
              <a:rPr lang="ja-JP" altLang="en-US" sz="900" dirty="0">
                <a:solidFill>
                  <a:schemeClr val="tx1"/>
                </a:solidFill>
              </a:rPr>
              <a:t>ひとり暮らし応援事業者のネットワーク化と紹介：新聞配達や宅配事業、郵便配達、電器小売業店などのひとり暮らし高齢者などを支える事業所との提携やネットワークを</a:t>
            </a:r>
            <a:r>
              <a:rPr lang="ja-JP" altLang="en-US" sz="900" dirty="0" smtClean="0">
                <a:solidFill>
                  <a:schemeClr val="tx1"/>
                </a:solidFill>
              </a:rPr>
              <a:t>形成　など。</a:t>
            </a:r>
            <a:endParaRPr lang="en-US" altLang="ja-JP" sz="900" dirty="0" smtClean="0">
              <a:solidFill>
                <a:schemeClr val="tx1"/>
              </a:solidFill>
            </a:endParaRPr>
          </a:p>
          <a:p>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これらの取組みにより、地域</a:t>
            </a:r>
            <a:r>
              <a:rPr lang="ja-JP" altLang="en-US" sz="900" dirty="0">
                <a:solidFill>
                  <a:schemeClr val="tx1"/>
                </a:solidFill>
              </a:rPr>
              <a:t>との繋がりを拒否して</a:t>
            </a:r>
            <a:r>
              <a:rPr lang="ja-JP" altLang="en-US" sz="900" dirty="0" smtClean="0">
                <a:solidFill>
                  <a:schemeClr val="tx1"/>
                </a:solidFill>
              </a:rPr>
              <a:t>いた高齢者を</a:t>
            </a:r>
            <a:r>
              <a:rPr lang="ja-JP" altLang="en-US" sz="900" dirty="0">
                <a:solidFill>
                  <a:schemeClr val="tx1"/>
                </a:solidFill>
              </a:rPr>
              <a:t>把握し、地域福祉活動とリンクすることによ り新たな繋がりを</a:t>
            </a:r>
            <a:r>
              <a:rPr lang="ja-JP" altLang="en-US" sz="900" dirty="0" smtClean="0">
                <a:solidFill>
                  <a:schemeClr val="tx1"/>
                </a:solidFill>
              </a:rPr>
              <a:t>構築</a:t>
            </a:r>
            <a:r>
              <a:rPr lang="ja-JP" altLang="en-US" sz="900" dirty="0">
                <a:solidFill>
                  <a:schemeClr val="tx1"/>
                </a:solidFill>
              </a:rPr>
              <a:t>でき</a:t>
            </a:r>
            <a:r>
              <a:rPr lang="ja-JP" altLang="en-US" sz="900" dirty="0" smtClean="0">
                <a:solidFill>
                  <a:schemeClr val="tx1"/>
                </a:solidFill>
              </a:rPr>
              <a:t>た、希望者宅</a:t>
            </a:r>
            <a:r>
              <a:rPr lang="ja-JP" altLang="en-US" sz="900" dirty="0">
                <a:solidFill>
                  <a:schemeClr val="tx1"/>
                </a:solidFill>
              </a:rPr>
              <a:t>へ民生委員によるフォロー訪問や安心キット</a:t>
            </a:r>
            <a:r>
              <a:rPr lang="ja-JP" altLang="en-US" sz="900" dirty="0" smtClean="0">
                <a:solidFill>
                  <a:schemeClr val="tx1"/>
                </a:solidFill>
              </a:rPr>
              <a:t>を配布</a:t>
            </a:r>
            <a:r>
              <a:rPr lang="ja-JP" altLang="en-US" sz="900" dirty="0">
                <a:solidFill>
                  <a:schemeClr val="tx1"/>
                </a:solidFill>
              </a:rPr>
              <a:t>したことによりひとり暮らし高齢者の登録者の拡大が</a:t>
            </a:r>
            <a:r>
              <a:rPr lang="ja-JP" altLang="en-US" sz="900" dirty="0" smtClean="0">
                <a:solidFill>
                  <a:schemeClr val="tx1"/>
                </a:solidFill>
              </a:rPr>
              <a:t>図れた、 </a:t>
            </a:r>
            <a:r>
              <a:rPr lang="ja-JP" altLang="en-US" sz="900" dirty="0">
                <a:solidFill>
                  <a:schemeClr val="tx1"/>
                </a:solidFill>
              </a:rPr>
              <a:t>地縁型のつながりを希望</a:t>
            </a:r>
            <a:r>
              <a:rPr lang="ja-JP" altLang="en-US" sz="900" dirty="0" smtClean="0">
                <a:solidFill>
                  <a:schemeClr val="tx1"/>
                </a:solidFill>
              </a:rPr>
              <a:t>しない高齢者へ</a:t>
            </a:r>
            <a:r>
              <a:rPr lang="ja-JP" altLang="en-US" sz="900" dirty="0">
                <a:solidFill>
                  <a:schemeClr val="tx1"/>
                </a:solidFill>
              </a:rPr>
              <a:t>新たなサービスの開発が</a:t>
            </a:r>
            <a:r>
              <a:rPr lang="ja-JP" altLang="en-US" sz="900" dirty="0" smtClean="0">
                <a:solidFill>
                  <a:schemeClr val="tx1"/>
                </a:solidFill>
              </a:rPr>
              <a:t>進んだ、などの成果が報告されている。</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平成</a:t>
            </a:r>
            <a:r>
              <a:rPr lang="en-US" altLang="ja-JP" sz="900" dirty="0" smtClean="0">
                <a:solidFill>
                  <a:schemeClr val="tx1"/>
                </a:solidFill>
              </a:rPr>
              <a:t>26</a:t>
            </a:r>
            <a:r>
              <a:rPr lang="ja-JP" altLang="en-US" sz="900" dirty="0" smtClean="0">
                <a:solidFill>
                  <a:schemeClr val="tx1"/>
                </a:solidFill>
              </a:rPr>
              <a:t>年度から新たに社会的孤立者に対して、孤立防止に向けた居場所づくりの取組みも行っている。</a:t>
            </a:r>
            <a:endParaRPr lang="en-US" altLang="ja-JP" sz="900" dirty="0">
              <a:solidFill>
                <a:schemeClr val="tx1"/>
              </a:solidFill>
            </a:endParaRPr>
          </a:p>
          <a:p>
            <a:endParaRPr lang="en-US" altLang="ja-JP" sz="1200" dirty="0" smtClean="0">
              <a:solidFill>
                <a:schemeClr val="tx1"/>
              </a:solidFill>
            </a:endParaRPr>
          </a:p>
          <a:p>
            <a:endParaRPr lang="en-US" altLang="ja-JP" sz="900" dirty="0">
              <a:solidFill>
                <a:schemeClr val="tx1"/>
              </a:solidFill>
            </a:endParaRPr>
          </a:p>
          <a:p>
            <a:endParaRPr lang="en-US" altLang="ja-JP" sz="1050" dirty="0" smtClean="0">
              <a:solidFill>
                <a:srgbClr val="FF0000"/>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200" dirty="0" smtClean="0">
              <a:solidFill>
                <a:schemeClr val="tx1"/>
              </a:solidFill>
            </a:endParaRPr>
          </a:p>
        </p:txBody>
      </p:sp>
      <p:pic>
        <p:nvPicPr>
          <p:cNvPr id="20" name="Picture 2" descr="安心生活創造事業イメージ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72" y="4852302"/>
            <a:ext cx="1626051" cy="114727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467540" y="5999572"/>
            <a:ext cx="3819249" cy="461665"/>
          </a:xfrm>
          <a:prstGeom prst="rect">
            <a:avLst/>
          </a:prstGeom>
        </p:spPr>
        <p:txBody>
          <a:bodyPr wrap="square">
            <a:spAutoFit/>
          </a:bodyPr>
          <a:lstStyle/>
          <a:p>
            <a:r>
              <a:rPr lang="ja-JP" altLang="en-US" sz="800" dirty="0" smtClean="0"/>
              <a:t>出典</a:t>
            </a:r>
            <a:r>
              <a:rPr lang="ja-JP" altLang="en-US" sz="800" dirty="0"/>
              <a:t>：</a:t>
            </a:r>
            <a:r>
              <a:rPr lang="zh-TW" altLang="en-US" sz="800" dirty="0" smtClean="0"/>
              <a:t>豊中市</a:t>
            </a:r>
            <a:r>
              <a:rPr lang="zh-TW" altLang="en-US" sz="800" dirty="0"/>
              <a:t>社会福祉協</a:t>
            </a:r>
            <a:r>
              <a:rPr lang="zh-TW" altLang="en-US" sz="800" dirty="0" smtClean="0"/>
              <a:t>議会</a:t>
            </a:r>
            <a:r>
              <a:rPr lang="ja-JP" altLang="en-US" sz="800" dirty="0" smtClean="0"/>
              <a:t>ホームページ</a:t>
            </a:r>
            <a:endParaRPr lang="en-US" altLang="ja-JP" sz="800" dirty="0" smtClean="0"/>
          </a:p>
          <a:p>
            <a:r>
              <a:rPr lang="ja-JP" altLang="en-US" sz="800" dirty="0" smtClean="0"/>
              <a:t>厚生労働省・</a:t>
            </a:r>
            <a:r>
              <a:rPr lang="zh-TW" altLang="en-US" sz="800" dirty="0" smtClean="0"/>
              <a:t>安心</a:t>
            </a:r>
            <a:r>
              <a:rPr lang="zh-TW" altLang="en-US" sz="800" dirty="0"/>
              <a:t>生活創造事業推進</a:t>
            </a:r>
            <a:r>
              <a:rPr lang="zh-TW" altLang="en-US" sz="800" dirty="0" smtClean="0"/>
              <a:t>検討会</a:t>
            </a:r>
            <a:r>
              <a:rPr lang="ja-JP" altLang="en-US" sz="800" dirty="0" smtClean="0"/>
              <a:t>「</a:t>
            </a:r>
            <a:r>
              <a:rPr lang="zh-TW" altLang="en-US" sz="800" dirty="0"/>
              <a:t>安心生活創造事業成果</a:t>
            </a:r>
            <a:r>
              <a:rPr lang="zh-TW" altLang="en-US" sz="800" dirty="0" smtClean="0"/>
              <a:t>報告書</a:t>
            </a:r>
            <a:r>
              <a:rPr lang="ja-JP" altLang="en-US" sz="800" dirty="0" smtClean="0"/>
              <a:t>」平成</a:t>
            </a:r>
            <a:r>
              <a:rPr lang="ja-JP" altLang="en-US" sz="800" dirty="0"/>
              <a:t>２４年８月</a:t>
            </a:r>
            <a:endParaRPr lang="en-US" altLang="ja-JP" sz="800" dirty="0"/>
          </a:p>
        </p:txBody>
      </p:sp>
      <p:sp>
        <p:nvSpPr>
          <p:cNvPr id="9" name="角丸四角形 8"/>
          <p:cNvSpPr/>
          <p:nvPr/>
        </p:nvSpPr>
        <p:spPr>
          <a:xfrm>
            <a:off x="4593655" y="1320366"/>
            <a:ext cx="4451594" cy="5204978"/>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安心・安全なまちづくり</a:t>
            </a:r>
            <a:r>
              <a:rPr lang="en-US" altLang="ja-JP" sz="1400" dirty="0" smtClean="0">
                <a:solidFill>
                  <a:schemeClr val="tx1"/>
                </a:solidFill>
              </a:rPr>
              <a:t>】</a:t>
            </a:r>
          </a:p>
          <a:p>
            <a:r>
              <a:rPr lang="ja-JP" altLang="en-US" sz="1200" dirty="0" smtClean="0">
                <a:solidFill>
                  <a:schemeClr val="tx1"/>
                </a:solidFill>
              </a:rPr>
              <a:t>密集</a:t>
            </a:r>
            <a:r>
              <a:rPr lang="ja-JP" altLang="en-US" sz="1200" dirty="0">
                <a:solidFill>
                  <a:schemeClr val="tx1"/>
                </a:solidFill>
              </a:rPr>
              <a:t>住宅市街地整備促進</a:t>
            </a:r>
            <a:r>
              <a:rPr lang="ja-JP" altLang="en-US" sz="1200" dirty="0" smtClean="0">
                <a:solidFill>
                  <a:schemeClr val="tx1"/>
                </a:solidFill>
              </a:rPr>
              <a:t>事業</a:t>
            </a:r>
            <a:r>
              <a:rPr lang="en-US" altLang="ja-JP" sz="1200" dirty="0" smtClean="0">
                <a:solidFill>
                  <a:schemeClr val="tx1"/>
                </a:solidFill>
              </a:rPr>
              <a:t>(</a:t>
            </a:r>
            <a:r>
              <a:rPr lang="ja-JP" altLang="en-US" sz="1200" dirty="0" smtClean="0">
                <a:solidFill>
                  <a:schemeClr val="tx1"/>
                </a:solidFill>
              </a:rPr>
              <a:t>大阪府寝屋川市</a:t>
            </a:r>
            <a:r>
              <a:rPr lang="en-US" altLang="ja-JP" sz="1200" dirty="0" smtClean="0">
                <a:solidFill>
                  <a:schemeClr val="tx1"/>
                </a:solidFill>
              </a:rPr>
              <a:t>)</a:t>
            </a: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市は、文化住宅、木造アパートなどの除却工事費、入居者の移転費の一部を補助。</a:t>
            </a:r>
            <a:r>
              <a:rPr lang="en-US" altLang="ja-JP" sz="900" dirty="0">
                <a:solidFill>
                  <a:schemeClr val="tx1"/>
                </a:solidFill>
              </a:rPr>
              <a:t>(</a:t>
            </a:r>
            <a:r>
              <a:rPr lang="ja-JP" altLang="en-US" sz="900" dirty="0">
                <a:solidFill>
                  <a:schemeClr val="tx1"/>
                </a:solidFill>
              </a:rPr>
              <a:t>萱島東地区、池田・大利地区、香里地区の重点整備地区が対象</a:t>
            </a:r>
            <a:r>
              <a:rPr lang="en-US" altLang="ja-JP" sz="900" dirty="0">
                <a:solidFill>
                  <a:schemeClr val="tx1"/>
                </a:solidFill>
              </a:rPr>
              <a:t>)</a:t>
            </a: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本事業のさきがけは、寝屋川市、</a:t>
            </a:r>
            <a:r>
              <a:rPr lang="en-US" altLang="ja-JP" sz="900" dirty="0">
                <a:solidFill>
                  <a:schemeClr val="tx1"/>
                </a:solidFill>
              </a:rPr>
              <a:t>UR</a:t>
            </a:r>
            <a:r>
              <a:rPr lang="ja-JP" altLang="en-US" sz="900" dirty="0">
                <a:solidFill>
                  <a:schemeClr val="tx1"/>
                </a:solidFill>
              </a:rPr>
              <a:t>都市機構、民間家主の</a:t>
            </a:r>
            <a:r>
              <a:rPr lang="en-US" altLang="ja-JP" sz="900" dirty="0">
                <a:solidFill>
                  <a:schemeClr val="tx1"/>
                </a:solidFill>
              </a:rPr>
              <a:t>3</a:t>
            </a:r>
            <a:r>
              <a:rPr lang="ja-JP" altLang="en-US" sz="900" dirty="0">
                <a:solidFill>
                  <a:schemeClr val="tx1"/>
                </a:solidFill>
              </a:rPr>
              <a:t>つが主体となった萱島東地区の建て替え事業。老朽化した木造賃貸住宅の民間家主が</a:t>
            </a:r>
            <a:r>
              <a:rPr lang="en-US" altLang="ja-JP" sz="900" dirty="0">
                <a:solidFill>
                  <a:schemeClr val="tx1"/>
                </a:solidFill>
              </a:rPr>
              <a:t>UR</a:t>
            </a:r>
            <a:r>
              <a:rPr lang="ja-JP" altLang="en-US" sz="900" dirty="0">
                <a:solidFill>
                  <a:schemeClr val="tx1"/>
                </a:solidFill>
              </a:rPr>
              <a:t>に土地を売却し、土地の一部に新たに住宅を建て替え、残りの土地に、市が道路・公園等の公共施設の整備を担当。これを先駆けとして、民間建替えゾーンにおいて市、大阪府都市整備推進センター、都市機構によるコーディネートの実施により、</a:t>
            </a:r>
            <a:r>
              <a:rPr lang="en-US" altLang="ja-JP" sz="900" dirty="0">
                <a:solidFill>
                  <a:schemeClr val="tx1"/>
                </a:solidFill>
              </a:rPr>
              <a:t>4</a:t>
            </a:r>
            <a:r>
              <a:rPr lang="ja-JP" altLang="en-US" sz="900" dirty="0">
                <a:solidFill>
                  <a:schemeClr val="tx1"/>
                </a:solidFill>
              </a:rPr>
              <a:t>地区において共同化及び建替えが連鎖的に実施された。</a:t>
            </a:r>
            <a:endParaRPr lang="en-US" altLang="ja-JP"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老朽</a:t>
            </a:r>
            <a:r>
              <a:rPr lang="ja-JP" altLang="en-US" sz="900" dirty="0">
                <a:solidFill>
                  <a:schemeClr val="tx1"/>
                </a:solidFill>
              </a:rPr>
              <a:t>住宅の除却や、道路</a:t>
            </a:r>
            <a:r>
              <a:rPr lang="ja-JP" altLang="en-US" sz="900" i="1" dirty="0" smtClean="0">
                <a:solidFill>
                  <a:schemeClr val="tx1"/>
                </a:solidFill>
              </a:rPr>
              <a:t>の</a:t>
            </a:r>
            <a:r>
              <a:rPr lang="ja-JP" altLang="en-US" sz="900" dirty="0" smtClean="0">
                <a:solidFill>
                  <a:schemeClr val="tx1"/>
                </a:solidFill>
              </a:rPr>
              <a:t>整備、</a:t>
            </a:r>
            <a:r>
              <a:rPr lang="ja-JP" altLang="en-US" sz="900" dirty="0">
                <a:solidFill>
                  <a:schemeClr val="tx1"/>
                </a:solidFill>
              </a:rPr>
              <a:t>公園・</a:t>
            </a:r>
            <a:r>
              <a:rPr lang="ja-JP" altLang="en-US" sz="900" dirty="0" smtClean="0">
                <a:solidFill>
                  <a:schemeClr val="tx1"/>
                </a:solidFill>
              </a:rPr>
              <a:t>広場の建設</a:t>
            </a:r>
            <a:r>
              <a:rPr lang="ja-JP" altLang="en-US" sz="900" dirty="0">
                <a:solidFill>
                  <a:schemeClr val="tx1"/>
                </a:solidFill>
              </a:rPr>
              <a:t>等により</a:t>
            </a:r>
            <a:r>
              <a:rPr lang="ja-JP" altLang="en-US" sz="900" dirty="0" smtClean="0">
                <a:solidFill>
                  <a:schemeClr val="tx1"/>
                </a:solidFill>
              </a:rPr>
              <a:t>、密集</a:t>
            </a:r>
            <a:r>
              <a:rPr lang="ja-JP" altLang="en-US" sz="900" dirty="0">
                <a:solidFill>
                  <a:schemeClr val="tx1"/>
                </a:solidFill>
              </a:rPr>
              <a:t>市街地の改善が進められている。</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正方形/長方形 9"/>
          <p:cNvSpPr/>
          <p:nvPr/>
        </p:nvSpPr>
        <p:spPr>
          <a:xfrm>
            <a:off x="4816327" y="6141490"/>
            <a:ext cx="3819249" cy="338554"/>
          </a:xfrm>
          <a:prstGeom prst="rect">
            <a:avLst/>
          </a:prstGeom>
        </p:spPr>
        <p:txBody>
          <a:bodyPr wrap="square">
            <a:spAutoFit/>
          </a:bodyPr>
          <a:lstStyle/>
          <a:p>
            <a:r>
              <a:rPr lang="ja-JP" altLang="en-US" sz="800" dirty="0" smtClean="0"/>
              <a:t>出典：寝屋川市ホームページ</a:t>
            </a:r>
            <a:endParaRPr lang="en-US" altLang="ja-JP" sz="800" dirty="0" smtClean="0"/>
          </a:p>
          <a:p>
            <a:r>
              <a:rPr lang="ja-JP" altLang="en-US" sz="800" dirty="0"/>
              <a:t>ＵＲ都市</a:t>
            </a:r>
            <a:r>
              <a:rPr lang="ja-JP" altLang="en-US" sz="800" dirty="0" smtClean="0"/>
              <a:t>機構「密集</a:t>
            </a:r>
            <a:r>
              <a:rPr lang="ja-JP" altLang="en-US" sz="800" dirty="0"/>
              <a:t>市街地整備 安全で快適なまちをめざして</a:t>
            </a:r>
            <a:r>
              <a:rPr lang="ja-JP" altLang="en-US" sz="800" dirty="0" smtClean="0"/>
              <a:t>」</a:t>
            </a:r>
            <a:r>
              <a:rPr lang="en-US" altLang="ja-JP" sz="800" dirty="0" smtClean="0"/>
              <a:t>2007</a:t>
            </a:r>
            <a:r>
              <a:rPr lang="ja-JP" altLang="en-US" sz="800" dirty="0" smtClean="0"/>
              <a:t>年</a:t>
            </a:r>
            <a:r>
              <a:rPr lang="en-US" altLang="ja-JP" sz="800" dirty="0" smtClean="0"/>
              <a:t>10 </a:t>
            </a:r>
            <a:r>
              <a:rPr lang="ja-JP" altLang="en-US" sz="800" dirty="0"/>
              <a:t>月</a:t>
            </a:r>
            <a:endParaRPr lang="en-US" altLang="ja-JP" sz="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763" y="4791582"/>
            <a:ext cx="1598709" cy="127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848" y="3645036"/>
            <a:ext cx="1545050" cy="11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92813"/>
            <a:ext cx="2103436" cy="25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コネクタ 13"/>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2392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72</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③郊外部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defRPr/>
            </a:pPr>
            <a:r>
              <a:rPr lang="ja-JP" altLang="en-US" sz="1400" dirty="0">
                <a:solidFill>
                  <a:sysClr val="windowText" lastClr="000000"/>
                </a:solidFill>
              </a:rPr>
              <a:t>団地の再生、空き家対策など、ベッドタウン固有の問題を解決して、新たな世代を呼びこみ</a:t>
            </a:r>
            <a:r>
              <a:rPr lang="ja-JP" altLang="en-US" sz="1400" dirty="0" smtClean="0">
                <a:solidFill>
                  <a:sysClr val="windowText" lastClr="000000"/>
                </a:solidFill>
              </a:rPr>
              <a:t>、</a:t>
            </a:r>
            <a:r>
              <a:rPr lang="ja-JP" altLang="en-US" sz="1400" u="sng" dirty="0">
                <a:solidFill>
                  <a:sysClr val="windowText" lastClr="000000"/>
                </a:solidFill>
              </a:rPr>
              <a:t>高齢者・子供がいきいき暮らせる</a:t>
            </a:r>
            <a:r>
              <a:rPr lang="ja-JP" altLang="en-US" sz="1400" u="sng" dirty="0" smtClean="0">
                <a:solidFill>
                  <a:sysClr val="windowText" lastClr="000000"/>
                </a:solidFill>
              </a:rPr>
              <a:t>まち</a:t>
            </a:r>
            <a:r>
              <a:rPr lang="ja-JP" altLang="en-US" sz="1400" dirty="0" smtClean="0">
                <a:solidFill>
                  <a:sysClr val="windowText" lastClr="000000"/>
                </a:solidFill>
              </a:rPr>
              <a:t>、</a:t>
            </a:r>
            <a:r>
              <a:rPr lang="ja-JP" altLang="en-US" sz="1400" u="sng" dirty="0" smtClean="0">
                <a:solidFill>
                  <a:sysClr val="windowText" lastClr="000000"/>
                </a:solidFill>
              </a:rPr>
              <a:t>持続</a:t>
            </a:r>
            <a:r>
              <a:rPr lang="ja-JP" altLang="en-US" sz="1400" u="sng" dirty="0">
                <a:solidFill>
                  <a:sysClr val="windowText" lastClr="000000"/>
                </a:solidFill>
              </a:rPr>
              <a:t>可能なまち</a:t>
            </a:r>
            <a:r>
              <a:rPr lang="ja-JP" altLang="en-US" sz="1400" dirty="0">
                <a:solidFill>
                  <a:sysClr val="windowText" lastClr="000000"/>
                </a:solidFill>
              </a:rPr>
              <a:t>を目指す</a:t>
            </a:r>
            <a:r>
              <a:rPr lang="ja-JP" altLang="en-US" sz="1400" dirty="0" smtClean="0">
                <a:solidFill>
                  <a:sysClr val="windowText" lastClr="000000"/>
                </a:solidFill>
              </a:rPr>
              <a:t>。</a:t>
            </a:r>
            <a:endParaRPr lang="ja-JP" altLang="en-US" sz="1400" dirty="0">
              <a:solidFill>
                <a:sysClr val="windowText" lastClr="000000"/>
              </a:solidFill>
            </a:endParaRPr>
          </a:p>
        </p:txBody>
      </p:sp>
      <p:sp>
        <p:nvSpPr>
          <p:cNvPr id="9" name="角丸四角形 8"/>
          <p:cNvSpPr/>
          <p:nvPr/>
        </p:nvSpPr>
        <p:spPr>
          <a:xfrm>
            <a:off x="320921"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持続可能なまちづくり</a:t>
            </a:r>
            <a:r>
              <a:rPr lang="en-US" altLang="ja-JP" sz="1400" dirty="0" smtClean="0">
                <a:solidFill>
                  <a:schemeClr val="tx1"/>
                </a:solidFill>
              </a:rPr>
              <a:t>】</a:t>
            </a:r>
            <a:r>
              <a:rPr lang="ja-JP" altLang="en-US" sz="1400" dirty="0" smtClean="0">
                <a:solidFill>
                  <a:schemeClr val="tx1"/>
                </a:solidFill>
              </a:rPr>
              <a:t>団地の再生</a:t>
            </a:r>
            <a:endParaRPr lang="en-US" altLang="ja-JP" sz="1400" dirty="0" smtClean="0">
              <a:solidFill>
                <a:schemeClr val="tx1"/>
              </a:solidFill>
            </a:endParaRPr>
          </a:p>
          <a:p>
            <a:r>
              <a:rPr lang="zh-TW" altLang="en-US" sz="1200" dirty="0">
                <a:solidFill>
                  <a:schemeClr val="tx1"/>
                </a:solidFill>
              </a:rPr>
              <a:t>官学連携団地活性化推進</a:t>
            </a:r>
            <a:r>
              <a:rPr lang="zh-TW" altLang="en-US" sz="1200" dirty="0" smtClean="0">
                <a:solidFill>
                  <a:schemeClr val="tx1"/>
                </a:solidFill>
              </a:rPr>
              <a:t>事業</a:t>
            </a:r>
            <a:r>
              <a:rPr lang="en-US" altLang="ja-JP" sz="1200" dirty="0" smtClean="0">
                <a:solidFill>
                  <a:schemeClr val="tx1"/>
                </a:solidFill>
              </a:rPr>
              <a:t>(</a:t>
            </a:r>
            <a:r>
              <a:rPr lang="ja-JP" altLang="en-US" sz="1200" dirty="0" smtClean="0">
                <a:solidFill>
                  <a:schemeClr val="tx1"/>
                </a:solidFill>
              </a:rPr>
              <a:t>埼玉県・春日部市</a:t>
            </a:r>
            <a:r>
              <a:rPr lang="en-US" altLang="ja-JP" sz="1200" dirty="0" smtClean="0">
                <a:solidFill>
                  <a:schemeClr val="tx1"/>
                </a:solidFill>
              </a:rPr>
              <a:t>)</a:t>
            </a:r>
          </a:p>
          <a:p>
            <a:pPr marL="171450" indent="-171450">
              <a:buFont typeface="Arial" panose="020B0604020202020204" pitchFamily="34" charset="0"/>
              <a:buChar char="•"/>
            </a:pPr>
            <a:endParaRPr lang="en-US" altLang="ja-JP" sz="1200" dirty="0">
              <a:solidFill>
                <a:schemeClr val="tx1"/>
              </a:solidFill>
            </a:endParaRPr>
          </a:p>
          <a:p>
            <a:pPr marL="171450" indent="-171450">
              <a:buFont typeface="Arial" panose="020B0604020202020204" pitchFamily="34" charset="0"/>
              <a:buChar char="•"/>
            </a:pPr>
            <a:r>
              <a:rPr lang="ja-JP" altLang="en-US" sz="900" dirty="0">
                <a:solidFill>
                  <a:schemeClr val="tx1"/>
                </a:solidFill>
              </a:rPr>
              <a:t>市が包括的連携協定を結んでいる大学と連携し、在学中の学生に武里団地に住んで地域貢献活動をしてもらうことで、武里団地の活性化を図り、入居の促進に寄与することを目的とした</a:t>
            </a:r>
            <a:r>
              <a:rPr lang="ja-JP" altLang="en-US" sz="900" dirty="0" smtClean="0">
                <a:solidFill>
                  <a:schemeClr val="tx1"/>
                </a:solidFill>
              </a:rPr>
              <a:t>取り組み。</a:t>
            </a:r>
            <a:endParaRPr lang="ja-JP" altLang="en-US"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市</a:t>
            </a:r>
            <a:r>
              <a:rPr lang="ja-JP" altLang="en-US" sz="900" dirty="0">
                <a:solidFill>
                  <a:schemeClr val="tx1"/>
                </a:solidFill>
              </a:rPr>
              <a:t>からは、武里団地に住み、地域貢献活動に取り組む学生を対象に、家賃や通学のための電車賃の助成</a:t>
            </a:r>
            <a:r>
              <a:rPr lang="ja-JP" altLang="en-US" sz="900" dirty="0" smtClean="0">
                <a:solidFill>
                  <a:schemeClr val="tx1"/>
                </a:solidFill>
              </a:rPr>
              <a:t>を行っている。</a:t>
            </a:r>
            <a:endParaRPr lang="en-US" altLang="ja-JP" sz="900" dirty="0" smtClean="0">
              <a:solidFill>
                <a:schemeClr val="tx1"/>
              </a:solidFill>
            </a:endParaRPr>
          </a:p>
          <a:p>
            <a:endParaRPr lang="en-US" altLang="ja-JP" sz="900" dirty="0" smtClean="0">
              <a:solidFill>
                <a:schemeClr val="tx1"/>
              </a:solidFill>
            </a:endParaRPr>
          </a:p>
          <a:p>
            <a:r>
              <a:rPr lang="ja-JP" altLang="en-US" sz="900" dirty="0" smtClean="0">
                <a:solidFill>
                  <a:schemeClr val="tx1"/>
                </a:solidFill>
              </a:rPr>
              <a:t>助成</a:t>
            </a:r>
            <a:r>
              <a:rPr lang="ja-JP" altLang="en-US" sz="900" dirty="0">
                <a:solidFill>
                  <a:schemeClr val="tx1"/>
                </a:solidFill>
              </a:rPr>
              <a:t>条件</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武里</a:t>
            </a:r>
            <a:r>
              <a:rPr lang="ja-JP" altLang="en-US" sz="900" dirty="0">
                <a:solidFill>
                  <a:schemeClr val="tx1"/>
                </a:solidFill>
              </a:rPr>
              <a:t>団地に</a:t>
            </a:r>
            <a:r>
              <a:rPr lang="en-US" altLang="ja-JP" sz="900" dirty="0">
                <a:solidFill>
                  <a:schemeClr val="tx1"/>
                </a:solidFill>
              </a:rPr>
              <a:t>2</a:t>
            </a:r>
            <a:r>
              <a:rPr lang="ja-JP" altLang="en-US" sz="900" dirty="0">
                <a:solidFill>
                  <a:schemeClr val="tx1"/>
                </a:solidFill>
              </a:rPr>
              <a:t>人以上のルームシェアにより居住する</a:t>
            </a:r>
            <a:r>
              <a:rPr lang="ja-JP" altLang="en-US" sz="900" dirty="0" smtClean="0">
                <a:solidFill>
                  <a:schemeClr val="tx1"/>
                </a:solidFill>
              </a:rPr>
              <a:t>こと。居住に際し、春日部市に住民登録をすること</a:t>
            </a:r>
          </a:p>
          <a:p>
            <a:pPr marL="171450" indent="-171450">
              <a:buFont typeface="Arial" panose="020B0604020202020204" pitchFamily="34" charset="0"/>
              <a:buChar char="•"/>
            </a:pPr>
            <a:r>
              <a:rPr lang="ja-JP" altLang="en-US" sz="900" dirty="0" smtClean="0">
                <a:solidFill>
                  <a:schemeClr val="tx1"/>
                </a:solidFill>
              </a:rPr>
              <a:t>春日部市</a:t>
            </a:r>
            <a:r>
              <a:rPr lang="ja-JP" altLang="en-US" sz="900" dirty="0">
                <a:solidFill>
                  <a:schemeClr val="tx1"/>
                </a:solidFill>
              </a:rPr>
              <a:t>と包括連携を結んでいる大学に所属し、大学から推薦を受けていること</a:t>
            </a:r>
          </a:p>
          <a:p>
            <a:pPr marL="171450" indent="-171450">
              <a:buFont typeface="Arial" panose="020B0604020202020204" pitchFamily="34" charset="0"/>
              <a:buChar char="•"/>
            </a:pPr>
            <a:r>
              <a:rPr lang="ja-JP" altLang="en-US" sz="900" dirty="0">
                <a:solidFill>
                  <a:schemeClr val="tx1"/>
                </a:solidFill>
              </a:rPr>
              <a:t>武里団地の活性化を目的に、地域貢献活動を実施すること</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r>
              <a:rPr lang="ja-JP" altLang="en-US" sz="900" dirty="0" smtClean="0">
                <a:solidFill>
                  <a:schemeClr val="tx1"/>
                </a:solidFill>
              </a:rPr>
              <a:t>学生の地域貢献活動の例：</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介護サービス施設への訪問・交流、放課後子ども教室への参加・交流、団地体育祭や文化祭への参加、キャンドルナイトの企画・運営、「地域デザイン設計」のフィールドワーク・ワークショップの開催など</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角丸四角形 9"/>
          <p:cNvSpPr/>
          <p:nvPr/>
        </p:nvSpPr>
        <p:spPr>
          <a:xfrm>
            <a:off x="4709482"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高齢者の生きがい支援</a:t>
            </a:r>
            <a:r>
              <a:rPr lang="en-US" altLang="ja-JP" sz="1400" dirty="0" smtClean="0">
                <a:solidFill>
                  <a:schemeClr val="tx1"/>
                </a:solidFill>
              </a:rPr>
              <a:t>】</a:t>
            </a:r>
            <a:r>
              <a:rPr lang="ja-JP" altLang="en-US" sz="1400" dirty="0" smtClean="0">
                <a:solidFill>
                  <a:schemeClr val="tx1"/>
                </a:solidFill>
              </a:rPr>
              <a:t>高齢化就労支援</a:t>
            </a:r>
            <a:endParaRPr lang="en-US" altLang="ja-JP" sz="1400" dirty="0" smtClean="0">
              <a:solidFill>
                <a:schemeClr val="tx1"/>
              </a:solidFill>
            </a:endParaRPr>
          </a:p>
          <a:p>
            <a:r>
              <a:rPr lang="ja-JP" altLang="en-US" sz="1200" dirty="0" smtClean="0">
                <a:solidFill>
                  <a:schemeClr val="tx1"/>
                </a:solidFill>
              </a:rPr>
              <a:t>いきがい就労支援</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endParaRPr lang="en-US" altLang="ja-JP" sz="12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リタイア</a:t>
            </a:r>
            <a:r>
              <a:rPr lang="ja-JP" altLang="en-US" sz="900" dirty="0">
                <a:solidFill>
                  <a:schemeClr val="tx1"/>
                </a:solidFill>
              </a:rPr>
              <a:t>した高齢者の生きがいに貢献しつつ、地域の課題解決にもつながるような活躍（就労）の場を提供する</a:t>
            </a:r>
            <a:r>
              <a:rPr lang="ja-JP" altLang="en-US" sz="900" dirty="0" smtClean="0">
                <a:solidFill>
                  <a:schemeClr val="tx1"/>
                </a:solidFill>
              </a:rPr>
              <a:t>事業として創設。</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農業</a:t>
            </a:r>
            <a:r>
              <a:rPr lang="ja-JP" altLang="en-US" sz="900" dirty="0">
                <a:solidFill>
                  <a:schemeClr val="tx1"/>
                </a:solidFill>
              </a:rPr>
              <a:t>、食、子育て、生活支援、福祉の５つの</a:t>
            </a:r>
            <a:r>
              <a:rPr lang="ja-JP" altLang="en-US" sz="900" dirty="0" smtClean="0">
                <a:solidFill>
                  <a:schemeClr val="tx1"/>
                </a:solidFill>
              </a:rPr>
              <a:t>分野９つ</a:t>
            </a:r>
            <a:r>
              <a:rPr lang="ja-JP" altLang="en-US" sz="900" dirty="0">
                <a:solidFill>
                  <a:schemeClr val="tx1"/>
                </a:solidFill>
              </a:rPr>
              <a:t>の事業を</a:t>
            </a:r>
            <a:r>
              <a:rPr lang="ja-JP" altLang="en-US" sz="900" dirty="0" smtClean="0">
                <a:solidFill>
                  <a:schemeClr val="tx1"/>
                </a:solidFill>
              </a:rPr>
              <a:t>開拓。</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高齢者側のニーズ</a:t>
            </a:r>
            <a:r>
              <a:rPr lang="en-US" altLang="ja-JP" sz="900" dirty="0" smtClean="0">
                <a:solidFill>
                  <a:schemeClr val="tx1"/>
                </a:solidFill>
              </a:rPr>
              <a:t>(</a:t>
            </a:r>
            <a:r>
              <a:rPr lang="ja-JP" altLang="en-US" sz="900" dirty="0" smtClean="0">
                <a:solidFill>
                  <a:schemeClr val="tx1"/>
                </a:solidFill>
              </a:rPr>
              <a:t>希望するフィールド・職場で働きたい、自分のペースで働きたい、年金＋</a:t>
            </a:r>
            <a:r>
              <a:rPr lang="en-US" altLang="ja-JP" sz="900" dirty="0" smtClean="0">
                <a:solidFill>
                  <a:schemeClr val="tx1"/>
                </a:solidFill>
              </a:rPr>
              <a:t>α</a:t>
            </a:r>
            <a:r>
              <a:rPr lang="ja-JP" altLang="en-US" sz="900" dirty="0" smtClean="0">
                <a:solidFill>
                  <a:schemeClr val="tx1"/>
                </a:solidFill>
              </a:rPr>
              <a:t>の収入を得たい、交流がほしい</a:t>
            </a:r>
            <a:r>
              <a:rPr lang="en-US" altLang="ja-JP" sz="900" dirty="0" smtClean="0">
                <a:solidFill>
                  <a:schemeClr val="tx1"/>
                </a:solidFill>
              </a:rPr>
              <a:t>)</a:t>
            </a:r>
            <a:r>
              <a:rPr lang="ja-JP" altLang="en-US" sz="900" dirty="0" smtClean="0">
                <a:solidFill>
                  <a:schemeClr val="tx1"/>
                </a:solidFill>
              </a:rPr>
              <a:t>に適した職場側の制度や環境の整備</a:t>
            </a:r>
            <a:r>
              <a:rPr lang="en-US" altLang="ja-JP" sz="900" dirty="0" smtClean="0">
                <a:solidFill>
                  <a:schemeClr val="tx1"/>
                </a:solidFill>
              </a:rPr>
              <a:t>(</a:t>
            </a:r>
            <a:r>
              <a:rPr lang="ja-JP" altLang="en-US" sz="900" dirty="0" smtClean="0">
                <a:solidFill>
                  <a:schemeClr val="tx1"/>
                </a:solidFill>
              </a:rPr>
              <a:t>ワークシェアリング、若者の雇用を奪わない適切な役割の設置、雇用管理の最適化、高齢者を活かす新しい事業モデルの追及</a:t>
            </a:r>
            <a:r>
              <a:rPr lang="en-US" altLang="ja-JP" sz="900" dirty="0" smtClean="0">
                <a:solidFill>
                  <a:schemeClr val="tx1"/>
                </a:solidFill>
              </a:rPr>
              <a:t>)</a:t>
            </a:r>
            <a:r>
              <a:rPr lang="ja-JP" altLang="en-US" sz="900" dirty="0" smtClean="0">
                <a:solidFill>
                  <a:schemeClr val="tx1"/>
                </a:solidFill>
              </a:rPr>
              <a:t>を行った。</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就労者に対し、セカンドライフや就労に関するセミナー、身体機能検査、職場見学会、面談、研修などを実施</a:t>
            </a:r>
            <a:r>
              <a:rPr lang="ja-JP" altLang="en-US" sz="900" dirty="0">
                <a:solidFill>
                  <a:schemeClr val="tx1"/>
                </a:solidFill>
              </a:rPr>
              <a:t>し</a:t>
            </a:r>
            <a:r>
              <a:rPr lang="ja-JP" altLang="en-US" sz="900" dirty="0" smtClean="0">
                <a:solidFill>
                  <a:schemeClr val="tx1"/>
                </a:solidFill>
              </a:rPr>
              <a:t>、就業を支援。</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延べ</a:t>
            </a:r>
            <a:r>
              <a:rPr lang="en-US" altLang="ja-JP" sz="900" dirty="0">
                <a:solidFill>
                  <a:schemeClr val="tx1"/>
                </a:solidFill>
              </a:rPr>
              <a:t>174</a:t>
            </a:r>
            <a:r>
              <a:rPr lang="ja-JP" altLang="en-US" sz="900" dirty="0">
                <a:solidFill>
                  <a:schemeClr val="tx1"/>
                </a:solidFill>
              </a:rPr>
              <a:t>名の高齢者が生き生きと就労に勤しんでいる（</a:t>
            </a:r>
            <a:r>
              <a:rPr lang="en-US" altLang="ja-JP" sz="900" dirty="0">
                <a:solidFill>
                  <a:schemeClr val="tx1"/>
                </a:solidFill>
              </a:rPr>
              <a:t>2013</a:t>
            </a:r>
            <a:r>
              <a:rPr lang="ja-JP" altLang="en-US" sz="900" dirty="0">
                <a:solidFill>
                  <a:schemeClr val="tx1"/>
                </a:solidFill>
              </a:rPr>
              <a:t>年</a:t>
            </a:r>
            <a:r>
              <a:rPr lang="en-US" altLang="ja-JP" sz="900" dirty="0">
                <a:solidFill>
                  <a:schemeClr val="tx1"/>
                </a:solidFill>
              </a:rPr>
              <a:t>6</a:t>
            </a:r>
            <a:r>
              <a:rPr lang="ja-JP" altLang="en-US" sz="900" dirty="0">
                <a:solidFill>
                  <a:schemeClr val="tx1"/>
                </a:solidFill>
              </a:rPr>
              <a:t>月現在）。</a:t>
            </a:r>
            <a:endParaRPr lang="en-US" altLang="ja-JP" sz="900" dirty="0">
              <a:solidFill>
                <a:schemeClr val="tx1"/>
              </a:solidFill>
            </a:endParaRPr>
          </a:p>
          <a:p>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851" y="5364384"/>
            <a:ext cx="1259172" cy="81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670" y="5379790"/>
            <a:ext cx="1279485" cy="82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5"/>
          <p:cNvPicPr/>
          <p:nvPr/>
        </p:nvPicPr>
        <p:blipFill>
          <a:blip r:embed="rId4" cstate="print">
            <a:extLst>
              <a:ext uri="{28A0092B-C50C-407E-A947-70E740481C1C}">
                <a14:useLocalDpi xmlns:a14="http://schemas.microsoft.com/office/drawing/2010/main" val="0"/>
              </a:ext>
            </a:extLst>
          </a:blip>
          <a:srcRect l="31525" t="58914" r="31705" b="8679"/>
          <a:stretch>
            <a:fillRect/>
          </a:stretch>
        </p:blipFill>
        <p:spPr bwMode="auto">
          <a:xfrm>
            <a:off x="5236091" y="3988250"/>
            <a:ext cx="3080325" cy="1451252"/>
          </a:xfrm>
          <a:prstGeom prst="rect">
            <a:avLst/>
          </a:prstGeom>
          <a:noFill/>
          <a:ln>
            <a:noFill/>
          </a:ln>
        </p:spPr>
      </p:pic>
      <p:sp>
        <p:nvSpPr>
          <p:cNvPr id="17" name="正方形/長方形 16"/>
          <p:cNvSpPr/>
          <p:nvPr/>
        </p:nvSpPr>
        <p:spPr>
          <a:xfrm>
            <a:off x="4966225" y="6177737"/>
            <a:ext cx="3780573" cy="338554"/>
          </a:xfrm>
          <a:prstGeom prst="rect">
            <a:avLst/>
          </a:prstGeom>
        </p:spPr>
        <p:txBody>
          <a:bodyPr wrap="square">
            <a:spAutoFit/>
          </a:bodyPr>
          <a:lstStyle/>
          <a:p>
            <a:r>
              <a:rPr lang="ja-JP" altLang="en-US" sz="800" dirty="0" smtClean="0"/>
              <a:t>出典</a:t>
            </a:r>
            <a:r>
              <a:rPr lang="ja-JP" altLang="en-US" sz="800" dirty="0"/>
              <a:t>：</a:t>
            </a:r>
            <a:r>
              <a:rPr lang="en-US" altLang="ja-JP" sz="800" dirty="0" smtClean="0"/>
              <a:t>JILPT</a:t>
            </a:r>
            <a:r>
              <a:rPr lang="ja-JP" altLang="en-US" sz="800" dirty="0"/>
              <a:t>／労働政策フォーラム 事例報告</a:t>
            </a:r>
            <a:r>
              <a:rPr lang="ja-JP" altLang="en-US" sz="800" dirty="0" smtClean="0"/>
              <a:t>③「柏市</a:t>
            </a:r>
            <a:r>
              <a:rPr lang="ja-JP" altLang="en-US" sz="800" dirty="0"/>
              <a:t>・ＵＲ・東大共同プロジェクト 「セカンドライフ支援事業」 －概要と今後の展望</a:t>
            </a:r>
            <a:r>
              <a:rPr lang="ja-JP" altLang="en-US" sz="800" dirty="0" smtClean="0"/>
              <a:t>－」</a:t>
            </a:r>
            <a:r>
              <a:rPr lang="en-US" altLang="ja-JP" sz="800" dirty="0"/>
              <a:t>2014</a:t>
            </a:r>
            <a:r>
              <a:rPr lang="ja-JP" altLang="en-US" sz="800" dirty="0"/>
              <a:t>年９月</a:t>
            </a:r>
            <a:r>
              <a:rPr lang="en-US" altLang="ja-JP" sz="800" dirty="0"/>
              <a:t>25</a:t>
            </a:r>
            <a:r>
              <a:rPr lang="ja-JP" altLang="en-US" sz="800" dirty="0"/>
              <a:t>日</a:t>
            </a:r>
            <a:endParaRPr lang="en-US" altLang="ja-JP" sz="800" dirty="0"/>
          </a:p>
        </p:txBody>
      </p:sp>
      <p:pic>
        <p:nvPicPr>
          <p:cNvPr id="18" name="Picture 2" descr="写真：武里大枝公民館文化祭（餅つき）"/>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9615" y="5102813"/>
            <a:ext cx="959999" cy="7213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図:手続きの流れ"/>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405" y="5034228"/>
            <a:ext cx="2224211" cy="9928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写真：ふれあい喫茶(2012年10月3日)で食事を囲む参加者た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0223" y="5098528"/>
            <a:ext cx="960950" cy="721371"/>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558136" y="6097091"/>
            <a:ext cx="3780573" cy="215444"/>
          </a:xfrm>
          <a:prstGeom prst="rect">
            <a:avLst/>
          </a:prstGeom>
        </p:spPr>
        <p:txBody>
          <a:bodyPr wrap="square">
            <a:spAutoFit/>
          </a:bodyPr>
          <a:lstStyle/>
          <a:p>
            <a:r>
              <a:rPr lang="ja-JP" altLang="en-US" sz="800" dirty="0" smtClean="0"/>
              <a:t>出典：春日部市ホームページ</a:t>
            </a:r>
            <a:endParaRPr lang="en-US" altLang="ja-JP" sz="800" dirty="0"/>
          </a:p>
        </p:txBody>
      </p:sp>
      <p:cxnSp>
        <p:nvCxnSpPr>
          <p:cNvPr id="22" name="直線コネクタ 21"/>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16098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③郊外部</a:t>
            </a:r>
            <a:endParaRPr lang="en-US" altLang="ja-JP" sz="1400" dirty="0">
              <a:solidFill>
                <a:sysClr val="windowText" lastClr="000000"/>
              </a:solidFill>
            </a:endParaRPr>
          </a:p>
        </p:txBody>
      </p:sp>
      <p:sp>
        <p:nvSpPr>
          <p:cNvPr id="8" name="角丸四角形 7"/>
          <p:cNvSpPr/>
          <p:nvPr/>
        </p:nvSpPr>
        <p:spPr>
          <a:xfrm>
            <a:off x="320920" y="1268760"/>
            <a:ext cx="4255006" cy="5112567"/>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持続可能な</a:t>
            </a:r>
            <a:r>
              <a:rPr lang="ja-JP" altLang="en-US" sz="1400" dirty="0" smtClean="0">
                <a:solidFill>
                  <a:schemeClr val="tx1"/>
                </a:solidFill>
              </a:rPr>
              <a:t>まちづくり</a:t>
            </a:r>
            <a:r>
              <a:rPr lang="en-US" altLang="ja-JP" sz="1400" dirty="0" smtClean="0">
                <a:solidFill>
                  <a:schemeClr val="tx1"/>
                </a:solidFill>
              </a:rPr>
              <a:t>】</a:t>
            </a:r>
            <a:r>
              <a:rPr lang="ja-JP" altLang="en-US" sz="1400" dirty="0" smtClean="0">
                <a:solidFill>
                  <a:schemeClr val="tx1"/>
                </a:solidFill>
              </a:rPr>
              <a:t>空き家対策</a:t>
            </a:r>
            <a:endParaRPr lang="en-US" altLang="ja-JP" sz="1400" dirty="0" smtClean="0">
              <a:solidFill>
                <a:schemeClr val="tx1"/>
              </a:solidFill>
            </a:endParaRPr>
          </a:p>
          <a:p>
            <a:r>
              <a:rPr lang="ja-JP" altLang="en-US" sz="1200" dirty="0" smtClean="0">
                <a:solidFill>
                  <a:schemeClr val="tx1"/>
                </a:solidFill>
              </a:rPr>
              <a:t>空き家</a:t>
            </a:r>
            <a:r>
              <a:rPr lang="ja-JP" altLang="en-US" sz="1200" dirty="0">
                <a:solidFill>
                  <a:schemeClr val="tx1"/>
                </a:solidFill>
              </a:rPr>
              <a:t>・空き</a:t>
            </a:r>
            <a:r>
              <a:rPr lang="ja-JP" altLang="en-US" sz="1200" dirty="0" smtClean="0">
                <a:solidFill>
                  <a:schemeClr val="tx1"/>
                </a:solidFill>
              </a:rPr>
              <a:t>店舗再生事業</a:t>
            </a:r>
            <a:r>
              <a:rPr lang="en-US" altLang="ja-JP" sz="1200" dirty="0" smtClean="0">
                <a:solidFill>
                  <a:schemeClr val="tx1"/>
                </a:solidFill>
              </a:rPr>
              <a:t>(</a:t>
            </a:r>
            <a:r>
              <a:rPr lang="zh-TW" altLang="en-US" sz="1200" dirty="0" smtClean="0">
                <a:solidFill>
                  <a:schemeClr val="tx1"/>
                </a:solidFill>
              </a:rPr>
              <a:t>兵庫県</a:t>
            </a:r>
            <a:r>
              <a:rPr lang="ja-JP" altLang="en-US" sz="1200" dirty="0" smtClean="0">
                <a:solidFill>
                  <a:schemeClr val="tx1"/>
                </a:solidFill>
              </a:rPr>
              <a:t>・</a:t>
            </a:r>
            <a:r>
              <a:rPr lang="zh-TW" altLang="en-US" sz="1200" dirty="0" smtClean="0">
                <a:solidFill>
                  <a:schemeClr val="tx1"/>
                </a:solidFill>
              </a:rPr>
              <a:t>神河町</a:t>
            </a:r>
            <a:r>
              <a:rPr lang="en-US" altLang="ja-JP"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空き家</a:t>
            </a:r>
            <a:r>
              <a:rPr lang="ja-JP" altLang="en-US" sz="900" dirty="0">
                <a:solidFill>
                  <a:schemeClr val="tx1"/>
                </a:solidFill>
              </a:rPr>
              <a:t>・空き店舗などを改修・再生して、交流施設、体験学習施設、創作活動施設、文化施設等などの交流事業などをしようとする個人・法人に対して</a:t>
            </a:r>
            <a:r>
              <a:rPr lang="ja-JP" altLang="en-US" sz="900" dirty="0" smtClean="0">
                <a:solidFill>
                  <a:schemeClr val="tx1"/>
                </a:solidFill>
              </a:rPr>
              <a:t>改修費を支援。</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町外から集まったオーナーに</a:t>
            </a:r>
            <a:r>
              <a:rPr lang="ja-JP" altLang="en-US" sz="900" dirty="0">
                <a:solidFill>
                  <a:schemeClr val="tx1"/>
                </a:solidFill>
              </a:rPr>
              <a:t>より、町内食材の活用や、町内観光情報のＰＲや町内特</a:t>
            </a:r>
            <a:r>
              <a:rPr lang="ja-JP" altLang="en-US" sz="900" dirty="0" smtClean="0">
                <a:solidFill>
                  <a:schemeClr val="tx1"/>
                </a:solidFill>
              </a:rPr>
              <a:t>産品の販売などをする施設などがオープンしている。</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対象となる事業</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神</a:t>
            </a:r>
            <a:r>
              <a:rPr lang="ja-JP" altLang="en-US" sz="900" dirty="0">
                <a:solidFill>
                  <a:schemeClr val="tx1"/>
                </a:solidFill>
              </a:rPr>
              <a:t>河町内の空き家・空き建築物を交流施設、体験学習施設、創作活動施設、文化施設等に改修する費用（向こう</a:t>
            </a:r>
            <a:r>
              <a:rPr lang="en-US" altLang="ja-JP" sz="900" dirty="0">
                <a:solidFill>
                  <a:schemeClr val="tx1"/>
                </a:solidFill>
              </a:rPr>
              <a:t>10</a:t>
            </a:r>
            <a:r>
              <a:rPr lang="ja-JP" altLang="en-US" sz="900" dirty="0">
                <a:solidFill>
                  <a:schemeClr val="tx1"/>
                </a:solidFill>
              </a:rPr>
              <a:t>ヵ年は本用途に</a:t>
            </a:r>
            <a:r>
              <a:rPr lang="ja-JP" altLang="en-US" sz="900" dirty="0" smtClean="0">
                <a:solidFill>
                  <a:schemeClr val="tx1"/>
                </a:solidFill>
              </a:rPr>
              <a:t>使用すること）</a:t>
            </a:r>
            <a:endParaRPr lang="ja-JP" altLang="en-US" sz="900" dirty="0">
              <a:solidFill>
                <a:schemeClr val="tx1"/>
              </a:solidFill>
            </a:endParaRPr>
          </a:p>
          <a:p>
            <a:pPr marL="228600" indent="-228600">
              <a:buFont typeface="+mj-ea"/>
              <a:buAutoNum type="circleNumDbPlain"/>
            </a:pPr>
            <a:r>
              <a:rPr lang="ja-JP" altLang="en-US" sz="900" dirty="0" smtClean="0">
                <a:solidFill>
                  <a:schemeClr val="tx1"/>
                </a:solidFill>
              </a:rPr>
              <a:t>神</a:t>
            </a:r>
            <a:r>
              <a:rPr lang="ja-JP" altLang="en-US" sz="900" dirty="0">
                <a:solidFill>
                  <a:schemeClr val="tx1"/>
                </a:solidFill>
              </a:rPr>
              <a:t>河町内業者が改修する事業</a:t>
            </a:r>
          </a:p>
          <a:p>
            <a:pPr marL="228600" indent="-228600">
              <a:buFont typeface="+mj-ea"/>
              <a:buAutoNum type="circleNumDbPlain"/>
            </a:pPr>
            <a:r>
              <a:rPr lang="ja-JP" altLang="en-US" sz="900" dirty="0" smtClean="0">
                <a:solidFill>
                  <a:schemeClr val="tx1"/>
                </a:solidFill>
              </a:rPr>
              <a:t>地域産材</a:t>
            </a:r>
            <a:r>
              <a:rPr lang="ja-JP" altLang="en-US" sz="900" dirty="0">
                <a:solidFill>
                  <a:schemeClr val="tx1"/>
                </a:solidFill>
              </a:rPr>
              <a:t>を使って改修する</a:t>
            </a:r>
            <a:r>
              <a:rPr lang="ja-JP" altLang="en-US" sz="900" dirty="0" smtClean="0">
                <a:solidFill>
                  <a:schemeClr val="tx1"/>
                </a:solidFill>
              </a:rPr>
              <a:t>事業</a:t>
            </a:r>
            <a:endParaRPr lang="en-US" altLang="ja-JP" sz="900" dirty="0" smtClean="0">
              <a:solidFill>
                <a:schemeClr val="tx1"/>
              </a:solidFill>
            </a:endParaRPr>
          </a:p>
          <a:p>
            <a:r>
              <a:rPr lang="ja-JP" altLang="en-US" sz="900" dirty="0" smtClean="0">
                <a:solidFill>
                  <a:schemeClr val="tx1"/>
                </a:solidFill>
              </a:rPr>
              <a:t>　　　ただし、工事</a:t>
            </a:r>
            <a:r>
              <a:rPr lang="ja-JP" altLang="en-US" sz="900" dirty="0">
                <a:solidFill>
                  <a:schemeClr val="tx1"/>
                </a:solidFill>
              </a:rPr>
              <a:t>期間は単</a:t>
            </a:r>
            <a:r>
              <a:rPr lang="ja-JP" altLang="en-US" sz="900" dirty="0" smtClean="0">
                <a:solidFill>
                  <a:schemeClr val="tx1"/>
                </a:solidFill>
              </a:rPr>
              <a:t>年度内、事業費</a:t>
            </a:r>
            <a:r>
              <a:rPr lang="ja-JP" altLang="en-US" sz="900" dirty="0">
                <a:solidFill>
                  <a:schemeClr val="tx1"/>
                </a:solidFill>
              </a:rPr>
              <a:t>の上限は１棟</a:t>
            </a:r>
            <a:r>
              <a:rPr lang="ja-JP" altLang="en-US" sz="900" dirty="0" smtClean="0">
                <a:solidFill>
                  <a:schemeClr val="tx1"/>
                </a:solidFill>
              </a:rPr>
              <a:t>当</a:t>
            </a:r>
            <a:r>
              <a:rPr lang="en-US" altLang="ja-JP" sz="900" dirty="0" smtClean="0">
                <a:solidFill>
                  <a:schemeClr val="tx1"/>
                </a:solidFill>
              </a:rPr>
              <a:t>2000</a:t>
            </a:r>
            <a:r>
              <a:rPr lang="ja-JP" altLang="en-US" sz="900" dirty="0" smtClean="0">
                <a:solidFill>
                  <a:schemeClr val="tx1"/>
                </a:solidFill>
              </a:rPr>
              <a:t>万円以下</a:t>
            </a:r>
            <a:r>
              <a:rPr lang="ja-JP" altLang="en-US" sz="900" dirty="0">
                <a:solidFill>
                  <a:schemeClr val="tx1"/>
                </a:solidFill>
              </a:rPr>
              <a:t>。</a:t>
            </a: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町では、これまでに空家の対策・移住促進事業として、様々な取り組みを実施。地元地域の金融、不動産、大工・左官業者からなる協議会</a:t>
            </a:r>
            <a:r>
              <a:rPr lang="ja-JP" altLang="en-US" sz="900" dirty="0">
                <a:solidFill>
                  <a:schemeClr val="tx1"/>
                </a:solidFill>
              </a:rPr>
              <a:t>「</a:t>
            </a:r>
            <a:r>
              <a:rPr lang="ja-JP" altLang="en-US" sz="900" dirty="0" smtClean="0">
                <a:solidFill>
                  <a:schemeClr val="tx1"/>
                </a:solidFill>
              </a:rPr>
              <a:t>かみかわ</a:t>
            </a:r>
            <a:r>
              <a:rPr lang="ja-JP" altLang="en-US" sz="900" dirty="0">
                <a:solidFill>
                  <a:schemeClr val="tx1"/>
                </a:solidFill>
              </a:rPr>
              <a:t>田舎暮らし推進協会」を発足。また、</a:t>
            </a:r>
            <a:r>
              <a:rPr lang="ja-JP" altLang="en-US" sz="900" dirty="0" smtClean="0">
                <a:solidFill>
                  <a:schemeClr val="tx1"/>
                </a:solidFill>
              </a:rPr>
              <a:t>町内</a:t>
            </a:r>
            <a:r>
              <a:rPr lang="en-US" altLang="ja-JP" sz="900" dirty="0" smtClean="0">
                <a:solidFill>
                  <a:schemeClr val="tx1"/>
                </a:solidFill>
              </a:rPr>
              <a:t>39</a:t>
            </a:r>
            <a:r>
              <a:rPr lang="ja-JP" altLang="en-US" sz="900" dirty="0" smtClean="0">
                <a:solidFill>
                  <a:schemeClr val="tx1"/>
                </a:solidFill>
              </a:rPr>
              <a:t>集落</a:t>
            </a:r>
            <a:r>
              <a:rPr lang="ja-JP" altLang="en-US" sz="900" dirty="0">
                <a:solidFill>
                  <a:schemeClr val="tx1"/>
                </a:solidFill>
              </a:rPr>
              <a:t>でそれぞれ田舎</a:t>
            </a:r>
            <a:r>
              <a:rPr lang="ja-JP" altLang="en-US" sz="900" dirty="0" smtClean="0">
                <a:solidFill>
                  <a:schemeClr val="tx1"/>
                </a:solidFill>
              </a:rPr>
              <a:t>暮らし相談員</a:t>
            </a:r>
            <a:r>
              <a:rPr lang="ja-JP" altLang="en-US" sz="900" dirty="0">
                <a:solidFill>
                  <a:schemeClr val="tx1"/>
                </a:solidFill>
              </a:rPr>
              <a:t>を</a:t>
            </a:r>
            <a:r>
              <a:rPr lang="ja-JP" altLang="en-US" sz="900" dirty="0" smtClean="0">
                <a:solidFill>
                  <a:schemeClr val="tx1"/>
                </a:solidFill>
              </a:rPr>
              <a:t>選任し、一定</a:t>
            </a:r>
            <a:r>
              <a:rPr lang="ja-JP" altLang="en-US" sz="900" dirty="0">
                <a:solidFill>
                  <a:schemeClr val="tx1"/>
                </a:solidFill>
              </a:rPr>
              <a:t>の</a:t>
            </a:r>
            <a:r>
              <a:rPr lang="ja-JP" altLang="en-US" sz="900" dirty="0" smtClean="0">
                <a:solidFill>
                  <a:schemeClr val="tx1"/>
                </a:solidFill>
              </a:rPr>
              <a:t>研修を行い、</a:t>
            </a:r>
            <a:r>
              <a:rPr lang="ja-JP" altLang="en-US" sz="900" dirty="0">
                <a:solidFill>
                  <a:schemeClr val="tx1"/>
                </a:solidFill>
              </a:rPr>
              <a:t>各集落における空き家・空き</a:t>
            </a:r>
            <a:r>
              <a:rPr lang="ja-JP" altLang="en-US" sz="900" dirty="0" smtClean="0">
                <a:solidFill>
                  <a:schemeClr val="tx1"/>
                </a:solidFill>
              </a:rPr>
              <a:t>土地の</a:t>
            </a:r>
            <a:r>
              <a:rPr lang="ja-JP" altLang="en-US" sz="900" dirty="0">
                <a:solidFill>
                  <a:schemeClr val="tx1"/>
                </a:solidFill>
              </a:rPr>
              <a:t>調査、行政への情報提供、移住者</a:t>
            </a:r>
            <a:r>
              <a:rPr lang="ja-JP" altLang="en-US" sz="900" dirty="0" smtClean="0">
                <a:solidFill>
                  <a:schemeClr val="tx1"/>
                </a:solidFill>
              </a:rPr>
              <a:t>との</a:t>
            </a:r>
            <a:r>
              <a:rPr lang="ja-JP" altLang="en-US" sz="900" dirty="0">
                <a:solidFill>
                  <a:schemeClr val="tx1"/>
                </a:solidFill>
              </a:rPr>
              <a:t>相談などの責務を</a:t>
            </a:r>
            <a:r>
              <a:rPr lang="ja-JP" altLang="en-US" sz="900" dirty="0" smtClean="0">
                <a:solidFill>
                  <a:schemeClr val="tx1"/>
                </a:solidFill>
              </a:rPr>
              <a:t>担う。</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協議会と相談員による体制の</a:t>
            </a:r>
            <a:r>
              <a:rPr lang="ja-JP" altLang="en-US" sz="900" dirty="0">
                <a:solidFill>
                  <a:schemeClr val="tx1"/>
                </a:solidFill>
              </a:rPr>
              <a:t>もと、空き家・空き</a:t>
            </a:r>
            <a:r>
              <a:rPr lang="ja-JP" altLang="en-US" sz="900" dirty="0" smtClean="0">
                <a:solidFill>
                  <a:schemeClr val="tx1"/>
                </a:solidFill>
              </a:rPr>
              <a:t>土地情報</a:t>
            </a:r>
            <a:r>
              <a:rPr lang="ja-JP" altLang="en-US" sz="900" dirty="0">
                <a:solidFill>
                  <a:schemeClr val="tx1"/>
                </a:solidFill>
              </a:rPr>
              <a:t>把握・空き家バンク、空き家見学</a:t>
            </a:r>
            <a:r>
              <a:rPr lang="ja-JP" altLang="en-US" sz="900" dirty="0" smtClean="0">
                <a:solidFill>
                  <a:schemeClr val="tx1"/>
                </a:solidFill>
              </a:rPr>
              <a:t>ツアーの</a:t>
            </a:r>
            <a:r>
              <a:rPr lang="ja-JP" altLang="en-US" sz="900" dirty="0">
                <a:solidFill>
                  <a:schemeClr val="tx1"/>
                </a:solidFill>
              </a:rPr>
              <a:t>実施、空き家利活用</a:t>
            </a:r>
            <a:r>
              <a:rPr lang="ja-JP" altLang="en-US" sz="900" dirty="0" smtClean="0">
                <a:solidFill>
                  <a:schemeClr val="tx1"/>
                </a:solidFill>
              </a:rPr>
              <a:t>構想の</a:t>
            </a:r>
            <a:r>
              <a:rPr lang="ja-JP" altLang="en-US" sz="900" dirty="0">
                <a:solidFill>
                  <a:schemeClr val="tx1"/>
                </a:solidFill>
              </a:rPr>
              <a:t>策定、田舎</a:t>
            </a:r>
            <a:r>
              <a:rPr lang="ja-JP" altLang="en-US" sz="900" dirty="0" smtClean="0">
                <a:solidFill>
                  <a:schemeClr val="tx1"/>
                </a:solidFill>
              </a:rPr>
              <a:t>暮らし体験</a:t>
            </a:r>
            <a:r>
              <a:rPr lang="ja-JP" altLang="en-US" sz="900" dirty="0">
                <a:solidFill>
                  <a:schemeClr val="tx1"/>
                </a:solidFill>
              </a:rPr>
              <a:t>施設の</a:t>
            </a:r>
            <a:r>
              <a:rPr lang="ja-JP" altLang="en-US" sz="900" dirty="0" smtClean="0">
                <a:solidFill>
                  <a:schemeClr val="tx1"/>
                </a:solidFill>
              </a:rPr>
              <a:t>運営などの取組みが行われ、本事業もその一環として展開された。</a:t>
            </a:r>
            <a:endParaRPr lang="ja-JP" altLang="en-US" sz="900" dirty="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角丸四角形 9"/>
          <p:cNvSpPr/>
          <p:nvPr/>
        </p:nvSpPr>
        <p:spPr>
          <a:xfrm>
            <a:off x="4687529" y="1268760"/>
            <a:ext cx="4255006" cy="5112567"/>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持続可能な</a:t>
            </a:r>
            <a:r>
              <a:rPr lang="ja-JP" altLang="en-US" sz="1400" dirty="0" smtClean="0">
                <a:solidFill>
                  <a:schemeClr val="tx1"/>
                </a:solidFill>
              </a:rPr>
              <a:t>まちづくり</a:t>
            </a:r>
            <a:r>
              <a:rPr lang="en-US" altLang="ja-JP" sz="1400" dirty="0" smtClean="0">
                <a:solidFill>
                  <a:schemeClr val="tx1"/>
                </a:solidFill>
              </a:rPr>
              <a:t>】ICT</a:t>
            </a:r>
            <a:r>
              <a:rPr lang="ja-JP" altLang="en-US" sz="1400" dirty="0" smtClean="0">
                <a:solidFill>
                  <a:schemeClr val="tx1"/>
                </a:solidFill>
              </a:rPr>
              <a:t>による多角的まちづくり</a:t>
            </a:r>
            <a:endParaRPr lang="en-US" altLang="ja-JP" sz="1400" dirty="0" smtClean="0">
              <a:solidFill>
                <a:schemeClr val="tx1"/>
              </a:solidFill>
            </a:endParaRPr>
          </a:p>
          <a:p>
            <a:r>
              <a:rPr lang="ja-JP" altLang="en-US" sz="1200" dirty="0" smtClean="0">
                <a:solidFill>
                  <a:schemeClr val="tx1"/>
                </a:solidFill>
              </a:rPr>
              <a:t>三鷹市</a:t>
            </a:r>
            <a:r>
              <a:rPr lang="ja-JP" altLang="en-US" sz="1200" dirty="0">
                <a:solidFill>
                  <a:schemeClr val="tx1"/>
                </a:solidFill>
              </a:rPr>
              <a:t>コミュニティ創生プロジェクト</a:t>
            </a:r>
            <a:r>
              <a:rPr lang="en-US" altLang="ja-JP" sz="1200" dirty="0" smtClean="0">
                <a:solidFill>
                  <a:schemeClr val="tx1"/>
                </a:solidFill>
              </a:rPr>
              <a:t>(</a:t>
            </a:r>
            <a:r>
              <a:rPr lang="ja-JP" altLang="en-US" sz="1200" dirty="0" smtClean="0">
                <a:solidFill>
                  <a:schemeClr val="tx1"/>
                </a:solidFill>
              </a:rPr>
              <a:t>東京都・三鷹市</a:t>
            </a:r>
            <a:r>
              <a:rPr lang="en-US" altLang="ja-JP"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r>
              <a:rPr lang="ja-JP" altLang="en-US" sz="900" dirty="0">
                <a:solidFill>
                  <a:schemeClr val="tx1"/>
                </a:solidFill>
              </a:rPr>
              <a:t>総務省「</a:t>
            </a:r>
            <a:r>
              <a:rPr lang="en-US" altLang="ja-JP" sz="900" dirty="0">
                <a:solidFill>
                  <a:schemeClr val="tx1"/>
                </a:solidFill>
              </a:rPr>
              <a:t>ICT</a:t>
            </a:r>
            <a:r>
              <a:rPr lang="ja-JP" altLang="en-US" sz="900" dirty="0">
                <a:solidFill>
                  <a:schemeClr val="tx1"/>
                </a:solidFill>
              </a:rPr>
              <a:t>街づくり推進事業」の一環として、市の課題発見・課題解決をはかりながら、未来を見通した「人間の明日への街」の実現を目指す実証</a:t>
            </a:r>
            <a:r>
              <a:rPr lang="ja-JP" altLang="en-US" sz="900" dirty="0" smtClean="0">
                <a:solidFill>
                  <a:schemeClr val="tx1"/>
                </a:solidFill>
              </a:rPr>
              <a:t>事業。</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特に、平成</a:t>
            </a:r>
            <a:r>
              <a:rPr lang="en-US" altLang="ja-JP" sz="900" dirty="0">
                <a:solidFill>
                  <a:schemeClr val="tx1"/>
                </a:solidFill>
              </a:rPr>
              <a:t>24</a:t>
            </a:r>
            <a:r>
              <a:rPr lang="ja-JP" altLang="en-US" sz="900" dirty="0">
                <a:solidFill>
                  <a:schemeClr val="tx1"/>
                </a:solidFill>
              </a:rPr>
              <a:t>年度は、要援護者の見守り・買物支援、災害時の情報通信・情報伝達制御</a:t>
            </a:r>
            <a:r>
              <a:rPr lang="en-US" altLang="ja-JP" sz="900" dirty="0">
                <a:solidFill>
                  <a:schemeClr val="tx1"/>
                </a:solidFill>
              </a:rPr>
              <a:t>(</a:t>
            </a:r>
            <a:r>
              <a:rPr lang="ja-JP" altLang="en-US" sz="900" dirty="0">
                <a:solidFill>
                  <a:schemeClr val="tx1"/>
                </a:solidFill>
              </a:rPr>
              <a:t>要援護者の市外親族等が転居等する場合でも、最新住所を把握できるよう、共通</a:t>
            </a:r>
            <a:r>
              <a:rPr lang="en-US" altLang="ja-JP" sz="900" dirty="0">
                <a:solidFill>
                  <a:schemeClr val="tx1"/>
                </a:solidFill>
              </a:rPr>
              <a:t>ID</a:t>
            </a:r>
            <a:r>
              <a:rPr lang="ja-JP" altLang="en-US" sz="900" dirty="0">
                <a:solidFill>
                  <a:schemeClr val="tx1"/>
                </a:solidFill>
              </a:rPr>
              <a:t>の導入を</a:t>
            </a:r>
            <a:r>
              <a:rPr lang="ja-JP" altLang="en-US" sz="900" dirty="0" smtClean="0">
                <a:solidFill>
                  <a:schemeClr val="tx1"/>
                </a:solidFill>
              </a:rPr>
              <a:t>検証</a:t>
            </a:r>
            <a:r>
              <a:rPr lang="en-US" altLang="ja-JP" sz="900" dirty="0" smtClean="0">
                <a:solidFill>
                  <a:schemeClr val="tx1"/>
                </a:solidFill>
              </a:rPr>
              <a:t>)</a:t>
            </a:r>
            <a:r>
              <a:rPr lang="ja-JP" altLang="en-US" sz="900" dirty="0">
                <a:solidFill>
                  <a:schemeClr val="tx1"/>
                </a:solidFill>
              </a:rPr>
              <a:t>や、災害時の情報伝達基盤として駅前</a:t>
            </a:r>
            <a:r>
              <a:rPr lang="en-US" altLang="ja-JP" sz="900" dirty="0" err="1" smtClean="0">
                <a:solidFill>
                  <a:schemeClr val="tx1"/>
                </a:solidFill>
              </a:rPr>
              <a:t>WiFi</a:t>
            </a:r>
            <a:r>
              <a:rPr lang="ja-JP" altLang="en-US" sz="900" dirty="0" smtClean="0">
                <a:solidFill>
                  <a:schemeClr val="tx1"/>
                </a:solidFill>
              </a:rPr>
              <a:t>整備</a:t>
            </a:r>
            <a:r>
              <a:rPr lang="ja-JP" altLang="en-US" sz="900" dirty="0">
                <a:solidFill>
                  <a:schemeClr val="tx1"/>
                </a:solidFill>
              </a:rPr>
              <a:t>、災害情報の伝達手段の統合制御、要援護者の</a:t>
            </a:r>
            <a:r>
              <a:rPr lang="en-US" altLang="ja-JP" sz="900" dirty="0">
                <a:solidFill>
                  <a:schemeClr val="tx1"/>
                </a:solidFill>
              </a:rPr>
              <a:t>DB</a:t>
            </a:r>
            <a:r>
              <a:rPr lang="ja-JP" altLang="en-US" sz="900" dirty="0">
                <a:solidFill>
                  <a:schemeClr val="tx1"/>
                </a:solidFill>
              </a:rPr>
              <a:t>化と、独居高齢者等の安否確認や買い物のシステム支援を行った</a:t>
            </a:r>
            <a:r>
              <a:rPr lang="ja-JP" altLang="en-US" sz="900" dirty="0" smtClean="0">
                <a:solidFill>
                  <a:schemeClr val="tx1"/>
                </a:solidFill>
              </a:rPr>
              <a:t>。</a:t>
            </a:r>
            <a:endParaRPr lang="en-US" altLang="ja-JP" sz="900" dirty="0" smtClean="0">
              <a:solidFill>
                <a:schemeClr val="tx1"/>
              </a:solidFill>
            </a:endParaRPr>
          </a:p>
          <a:p>
            <a:r>
              <a:rPr lang="ja-JP" altLang="en-US" sz="900" dirty="0" smtClean="0">
                <a:solidFill>
                  <a:schemeClr val="tx1"/>
                </a:solidFill>
              </a:rPr>
              <a:t>事業</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情報</a:t>
            </a:r>
            <a:r>
              <a:rPr lang="ja-JP" altLang="en-US" sz="900" dirty="0">
                <a:solidFill>
                  <a:schemeClr val="tx1"/>
                </a:solidFill>
              </a:rPr>
              <a:t>配信プラットフォーム</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買物支援事業</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多職種連携事業</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情報収集意思決定支援システム</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情報伝達制御システム</a:t>
            </a:r>
            <a:endParaRPr lang="en-US" altLang="ja-JP" sz="900" dirty="0">
              <a:solidFill>
                <a:schemeClr val="tx1"/>
              </a:solidFill>
            </a:endParaRPr>
          </a:p>
          <a:p>
            <a:pPr marL="228600" indent="-228600">
              <a:buFont typeface="+mj-ea"/>
              <a:buAutoNum type="circleNumDbPlain"/>
            </a:pPr>
            <a:r>
              <a:rPr lang="en-US" altLang="ja-JP" sz="900" dirty="0">
                <a:solidFill>
                  <a:schemeClr val="tx1"/>
                </a:solidFill>
              </a:rPr>
              <a:t>Wi-Fi</a:t>
            </a:r>
            <a:r>
              <a:rPr lang="ja-JP" altLang="en-US" sz="900" dirty="0">
                <a:solidFill>
                  <a:schemeClr val="tx1"/>
                </a:solidFill>
              </a:rPr>
              <a:t>（インターネット通信環境の</a:t>
            </a:r>
            <a:r>
              <a:rPr lang="ja-JP" altLang="en-US" sz="900" dirty="0" smtClean="0">
                <a:solidFill>
                  <a:schemeClr val="tx1"/>
                </a:solidFill>
              </a:rPr>
              <a:t>提供</a:t>
            </a:r>
            <a:r>
              <a:rPr lang="en-US" altLang="ja-JP" sz="900" dirty="0" smtClean="0">
                <a:solidFill>
                  <a:schemeClr val="tx1"/>
                </a:solidFill>
              </a:rPr>
              <a:t>)</a:t>
            </a:r>
          </a:p>
          <a:p>
            <a:pPr marL="228600" indent="-228600">
              <a:buFont typeface="+mj-ea"/>
              <a:buAutoNum type="circleNumDbPlain"/>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今後は、マイナンバー制度導入に向けた活用モデルを実現し、他自治体への汎用性・普及性を目指す。</a:t>
            </a:r>
            <a:endParaRPr lang="en-US" altLang="ja-JP"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1" name="正方形/長方形 10"/>
          <p:cNvSpPr/>
          <p:nvPr/>
        </p:nvSpPr>
        <p:spPr>
          <a:xfrm>
            <a:off x="467391" y="6042774"/>
            <a:ext cx="3780573" cy="338554"/>
          </a:xfrm>
          <a:prstGeom prst="rect">
            <a:avLst/>
          </a:prstGeom>
        </p:spPr>
        <p:txBody>
          <a:bodyPr wrap="square">
            <a:spAutoFit/>
          </a:bodyPr>
          <a:lstStyle/>
          <a:p>
            <a:r>
              <a:rPr lang="ja-JP" altLang="en-US" sz="800" dirty="0" smtClean="0"/>
              <a:t>出典：神河町ホームページ</a:t>
            </a:r>
            <a:endParaRPr lang="en-US" altLang="ja-JP" sz="800" dirty="0" smtClean="0"/>
          </a:p>
          <a:p>
            <a:r>
              <a:rPr lang="zh-TW" altLang="en-US" sz="800" dirty="0" smtClean="0"/>
              <a:t>平成</a:t>
            </a:r>
            <a:r>
              <a:rPr lang="zh-TW" altLang="en-US" sz="800" dirty="0"/>
              <a:t>２２年度事業成果報告書（長期優良住宅等推進環境整備事業） </a:t>
            </a:r>
            <a:endParaRPr lang="en-US" altLang="ja-JP" sz="800" dirty="0"/>
          </a:p>
        </p:txBody>
      </p:sp>
      <p:pic>
        <p:nvPicPr>
          <p:cNvPr id="13" name="Picture 2" descr="http://www.mitaka.ne.jp/ict-town/img/2012/01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076" y="4198650"/>
            <a:ext cx="3071348" cy="1858166"/>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924745" y="6042774"/>
            <a:ext cx="3780573" cy="338554"/>
          </a:xfrm>
          <a:prstGeom prst="rect">
            <a:avLst/>
          </a:prstGeom>
        </p:spPr>
        <p:txBody>
          <a:bodyPr wrap="square">
            <a:spAutoFit/>
          </a:bodyPr>
          <a:lstStyle/>
          <a:p>
            <a:r>
              <a:rPr lang="ja-JP" altLang="en-US" sz="800" dirty="0" smtClean="0"/>
              <a:t>出典：三鷹市</a:t>
            </a:r>
            <a:r>
              <a:rPr lang="ja-JP" altLang="en-US" sz="800" dirty="0"/>
              <a:t>コミュニティ創生</a:t>
            </a:r>
            <a:r>
              <a:rPr lang="ja-JP" altLang="en-US" sz="800" dirty="0" smtClean="0"/>
              <a:t>プロジェクトホームページ</a:t>
            </a:r>
            <a:endParaRPr lang="en-US" altLang="ja-JP" sz="800" dirty="0" smtClean="0"/>
          </a:p>
          <a:p>
            <a:r>
              <a:rPr lang="ja-JP" altLang="en-US" sz="800" dirty="0" smtClean="0"/>
              <a:t>総務省「ＩＣＴ街づくり</a:t>
            </a:r>
            <a:r>
              <a:rPr lang="ja-JP" altLang="en-US" sz="800" dirty="0"/>
              <a:t>推進事業について」</a:t>
            </a:r>
            <a:r>
              <a:rPr lang="ja-JP" altLang="en-US" sz="800" dirty="0" smtClean="0"/>
              <a:t>平成</a:t>
            </a:r>
            <a:r>
              <a:rPr lang="en-US" altLang="ja-JP" sz="800" dirty="0" smtClean="0"/>
              <a:t>25</a:t>
            </a:r>
            <a:r>
              <a:rPr lang="ja-JP" altLang="en-US" sz="800" dirty="0" smtClean="0"/>
              <a:t>年１１月</a:t>
            </a:r>
            <a:endParaRPr lang="en-US" altLang="ja-JP" sz="800" dirty="0" smtClean="0"/>
          </a:p>
        </p:txBody>
      </p:sp>
      <p:pic>
        <p:nvPicPr>
          <p:cNvPr id="15" name="Picture 4" descr="http://www.town.kamikawa.hyogo.jp/div/shinkou/img/inaka_kurasi/rikatuyou/CIMG79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955019"/>
            <a:ext cx="1440160" cy="10801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town.kamikawa.hyogo.jp/div/shinkou/img/inaka_kurasi/rikatuyou/IMG_20130423_143917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0963" y="4980221"/>
            <a:ext cx="1357736" cy="101830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731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74</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④山間部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solidFill>
                  <a:sysClr val="windowText" lastClr="000000"/>
                </a:solidFill>
              </a:rPr>
              <a:t>自然資源を活用</a:t>
            </a:r>
            <a:r>
              <a:rPr lang="ja-JP" altLang="en-US" sz="1400" dirty="0">
                <a:solidFill>
                  <a:sysClr val="windowText" lastClr="000000"/>
                </a:solidFill>
              </a:rPr>
              <a:t>し、</a:t>
            </a:r>
            <a:r>
              <a:rPr lang="en-US" altLang="ja-JP" sz="1400" dirty="0">
                <a:solidFill>
                  <a:sysClr val="windowText" lastClr="000000"/>
                </a:solidFill>
              </a:rPr>
              <a:t>6</a:t>
            </a:r>
            <a:r>
              <a:rPr lang="ja-JP" altLang="en-US" sz="1400" dirty="0">
                <a:solidFill>
                  <a:sysClr val="windowText" lastClr="000000"/>
                </a:solidFill>
              </a:rPr>
              <a:t>次産業、地域ブランド、観光資源として発展させる。</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安心・安全なスローライフ</a:t>
            </a:r>
            <a:r>
              <a:rPr lang="ja-JP" altLang="en-US" sz="1400" dirty="0">
                <a:solidFill>
                  <a:sysClr val="windowText" lastClr="000000"/>
                </a:solidFill>
              </a:rPr>
              <a:t>を送れるよう医療、みまもり、交流などを含め、各種インフラを整備する。</a:t>
            </a: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20703" y="1647557"/>
            <a:ext cx="4255005" cy="485688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【6</a:t>
            </a:r>
            <a:r>
              <a:rPr lang="ja-JP" altLang="en-US" sz="1400" dirty="0" smtClean="0">
                <a:solidFill>
                  <a:schemeClr val="tx1"/>
                </a:solidFill>
              </a:rPr>
              <a:t>次産業</a:t>
            </a:r>
            <a:r>
              <a:rPr lang="en-US" altLang="ja-JP" sz="1400" dirty="0" smtClean="0">
                <a:solidFill>
                  <a:schemeClr val="tx1"/>
                </a:solidFill>
              </a:rPr>
              <a:t>】</a:t>
            </a:r>
            <a:r>
              <a:rPr lang="ja-JP" altLang="en-US" sz="1400" dirty="0" smtClean="0">
                <a:solidFill>
                  <a:schemeClr val="tx1"/>
                </a:solidFill>
              </a:rPr>
              <a:t>農村の活性化</a:t>
            </a:r>
            <a:endParaRPr lang="en-US" altLang="ja-JP" sz="1400" dirty="0">
              <a:solidFill>
                <a:schemeClr val="tx1"/>
              </a:solidFill>
            </a:endParaRPr>
          </a:p>
          <a:p>
            <a:r>
              <a:rPr lang="ja-JP" altLang="en-US" sz="1200" dirty="0">
                <a:solidFill>
                  <a:schemeClr val="tx1"/>
                </a:solidFill>
              </a:rPr>
              <a:t>世羅高原６次産業ネットワーク（</a:t>
            </a:r>
            <a:r>
              <a:rPr lang="ja-JP" altLang="en-US" sz="1200" dirty="0" smtClean="0">
                <a:solidFill>
                  <a:schemeClr val="tx1"/>
                </a:solidFill>
              </a:rPr>
              <a:t>広島県・世羅町</a:t>
            </a:r>
            <a:r>
              <a:rPr lang="ja-JP" altLang="en-US"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r>
              <a:rPr lang="ja-JP" altLang="en-US" sz="900" dirty="0">
                <a:solidFill>
                  <a:schemeClr val="tx1"/>
                </a:solidFill>
              </a:rPr>
              <a:t>農業者の高齢化、担い手不足による地域農業の課題を解決する手段として</a:t>
            </a:r>
            <a:r>
              <a:rPr lang="ja-JP" altLang="en-US" sz="900" dirty="0" smtClean="0">
                <a:solidFill>
                  <a:schemeClr val="tx1"/>
                </a:solidFill>
              </a:rPr>
              <a:t>、まち全体を農村公園として６次産業化しようとする</a:t>
            </a:r>
            <a:r>
              <a:rPr lang="ja-JP" altLang="en-US" sz="900" dirty="0">
                <a:solidFill>
                  <a:schemeClr val="tx1"/>
                </a:solidFill>
              </a:rPr>
              <a:t>取り組み。</a:t>
            </a:r>
            <a:r>
              <a:rPr lang="ja-JP" altLang="en-US" sz="900" dirty="0" smtClean="0">
                <a:solidFill>
                  <a:schemeClr val="tx1"/>
                </a:solidFill>
              </a:rPr>
              <a:t>平成</a:t>
            </a:r>
            <a:r>
              <a:rPr lang="en-US" altLang="ja-JP" sz="900" dirty="0" smtClean="0">
                <a:solidFill>
                  <a:schemeClr val="tx1"/>
                </a:solidFill>
              </a:rPr>
              <a:t>18</a:t>
            </a:r>
            <a:r>
              <a:rPr lang="ja-JP" altLang="en-US" sz="900" dirty="0" smtClean="0">
                <a:solidFill>
                  <a:schemeClr val="tx1"/>
                </a:solidFill>
              </a:rPr>
              <a:t>年</a:t>
            </a:r>
            <a:r>
              <a:rPr lang="en-US" altLang="ja-JP" sz="900" dirty="0" smtClean="0">
                <a:solidFill>
                  <a:schemeClr val="tx1"/>
                </a:solidFill>
              </a:rPr>
              <a:t>4</a:t>
            </a:r>
            <a:r>
              <a:rPr lang="ja-JP" altLang="en-US" sz="900" dirty="0" smtClean="0">
                <a:solidFill>
                  <a:schemeClr val="tx1"/>
                </a:solidFill>
              </a:rPr>
              <a:t>月</a:t>
            </a:r>
            <a:r>
              <a:rPr lang="ja-JP" altLang="en-US" sz="900" dirty="0">
                <a:solidFill>
                  <a:schemeClr val="tx1"/>
                </a:solidFill>
              </a:rPr>
              <a:t>、６次産業</a:t>
            </a:r>
            <a:r>
              <a:rPr lang="ja-JP" altLang="en-US" sz="900" dirty="0" smtClean="0">
                <a:solidFill>
                  <a:schemeClr val="tx1"/>
                </a:solidFill>
              </a:rPr>
              <a:t>ネットワーク</a:t>
            </a:r>
            <a:r>
              <a:rPr lang="ja-JP" altLang="en-US" sz="900" dirty="0">
                <a:solidFill>
                  <a:schemeClr val="tx1"/>
                </a:solidFill>
              </a:rPr>
              <a:t>の拠点施設として</a:t>
            </a:r>
            <a:r>
              <a:rPr lang="ja-JP" altLang="en-US" sz="900" dirty="0" err="1">
                <a:solidFill>
                  <a:schemeClr val="tx1"/>
                </a:solidFill>
              </a:rPr>
              <a:t>せら</a:t>
            </a:r>
            <a:r>
              <a:rPr lang="ja-JP" altLang="en-US" sz="900" dirty="0">
                <a:solidFill>
                  <a:schemeClr val="tx1"/>
                </a:solidFill>
              </a:rPr>
              <a:t>ワイナリー内に協同組合夢高原市場を</a:t>
            </a:r>
            <a:r>
              <a:rPr lang="ja-JP" altLang="en-US" sz="900" dirty="0" smtClean="0">
                <a:solidFill>
                  <a:schemeClr val="tx1"/>
                </a:solidFill>
              </a:rPr>
              <a:t>開設。</a:t>
            </a:r>
            <a:endParaRPr lang="en-US" altLang="ja-JP" sz="900" dirty="0" smtClean="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 </a:t>
            </a:r>
            <a:r>
              <a:rPr lang="en-US" altLang="ja-JP" sz="900" dirty="0">
                <a:solidFill>
                  <a:schemeClr val="tx1"/>
                </a:solidFill>
              </a:rPr>
              <a:t>68</a:t>
            </a:r>
            <a:r>
              <a:rPr lang="ja-JP" altLang="en-US" sz="900" dirty="0">
                <a:solidFill>
                  <a:schemeClr val="tx1"/>
                </a:solidFill>
              </a:rPr>
              <a:t>団体の多様な事業者によるネットワークを生かし、各種イベントの開催や</a:t>
            </a:r>
            <a:r>
              <a:rPr lang="ja-JP" altLang="en-US" sz="900" dirty="0" smtClean="0">
                <a:solidFill>
                  <a:schemeClr val="tx1"/>
                </a:solidFill>
              </a:rPr>
              <a:t>新商品</a:t>
            </a:r>
            <a:r>
              <a:rPr lang="ja-JP" altLang="en-US" sz="900" dirty="0">
                <a:solidFill>
                  <a:schemeClr val="tx1"/>
                </a:solidFill>
              </a:rPr>
              <a:t>開発、直売所での販売、都市と農村の交流を図り、</a:t>
            </a:r>
            <a:r>
              <a:rPr lang="ja-JP" altLang="en-US" sz="900" dirty="0" smtClean="0">
                <a:solidFill>
                  <a:schemeClr val="tx1"/>
                </a:solidFill>
              </a:rPr>
              <a:t>地域の活性化に取り組んだ。</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取り組み一例：食品</a:t>
            </a:r>
            <a:r>
              <a:rPr lang="ja-JP" altLang="en-US" sz="900" dirty="0">
                <a:solidFill>
                  <a:schemeClr val="tx1"/>
                </a:solidFill>
              </a:rPr>
              <a:t>地域ブランド化支援事業（地域</a:t>
            </a:r>
            <a:r>
              <a:rPr lang="ja-JP" altLang="en-US" sz="900" dirty="0" smtClean="0">
                <a:solidFill>
                  <a:schemeClr val="tx1"/>
                </a:solidFill>
              </a:rPr>
              <a:t>ブランド化</a:t>
            </a:r>
            <a:r>
              <a:rPr lang="ja-JP" altLang="en-US" sz="900" dirty="0">
                <a:solidFill>
                  <a:schemeClr val="tx1"/>
                </a:solidFill>
              </a:rPr>
              <a:t>、商品開発、見本市出展</a:t>
            </a:r>
            <a:r>
              <a:rPr lang="ja-JP" altLang="en-US" sz="900" dirty="0" smtClean="0">
                <a:solidFill>
                  <a:schemeClr val="tx1"/>
                </a:solidFill>
              </a:rPr>
              <a:t>）、世羅</a:t>
            </a:r>
            <a:r>
              <a:rPr lang="ja-JP" altLang="en-US" sz="900" dirty="0">
                <a:solidFill>
                  <a:schemeClr val="tx1"/>
                </a:solidFill>
              </a:rPr>
              <a:t>農業経営ソリューションパワー創造</a:t>
            </a:r>
            <a:r>
              <a:rPr lang="ja-JP" altLang="en-US" sz="900" dirty="0" smtClean="0">
                <a:solidFill>
                  <a:schemeClr val="tx1"/>
                </a:solidFill>
              </a:rPr>
              <a:t>実践</a:t>
            </a:r>
            <a:r>
              <a:rPr lang="ja-JP" altLang="en-US" sz="900" dirty="0">
                <a:solidFill>
                  <a:schemeClr val="tx1"/>
                </a:solidFill>
              </a:rPr>
              <a:t>事業（研修会、商品開発等</a:t>
            </a:r>
            <a:r>
              <a:rPr lang="ja-JP" altLang="en-US" sz="900" dirty="0" smtClean="0">
                <a:solidFill>
                  <a:schemeClr val="tx1"/>
                </a:solidFill>
              </a:rPr>
              <a:t>）、食</a:t>
            </a:r>
            <a:r>
              <a:rPr lang="ja-JP" altLang="en-US" sz="900" dirty="0">
                <a:solidFill>
                  <a:schemeClr val="tx1"/>
                </a:solidFill>
              </a:rPr>
              <a:t>と地域の交流促進集落活性化</a:t>
            </a:r>
            <a:r>
              <a:rPr lang="ja-JP" altLang="en-US" sz="900" dirty="0" smtClean="0">
                <a:solidFill>
                  <a:schemeClr val="tx1"/>
                </a:solidFill>
              </a:rPr>
              <a:t>対策</a:t>
            </a:r>
            <a:r>
              <a:rPr lang="ja-JP" altLang="en-US" sz="900" dirty="0">
                <a:solidFill>
                  <a:schemeClr val="tx1"/>
                </a:solidFill>
              </a:rPr>
              <a:t>（研修</a:t>
            </a:r>
            <a:r>
              <a:rPr lang="ja-JP" altLang="en-US" sz="900" dirty="0" smtClean="0">
                <a:solidFill>
                  <a:schemeClr val="tx1"/>
                </a:solidFill>
              </a:rPr>
              <a:t>、メニュー開発等</a:t>
            </a:r>
            <a:r>
              <a:rPr lang="en-US" altLang="ja-JP" sz="900" dirty="0" smtClean="0">
                <a:solidFill>
                  <a:schemeClr val="tx1"/>
                </a:solidFill>
              </a:rPr>
              <a:t>)</a:t>
            </a:r>
            <a:r>
              <a:rPr lang="ja-JP" altLang="en-US" sz="900" dirty="0" err="1"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その結果、ネットワーク</a:t>
            </a:r>
            <a:r>
              <a:rPr lang="ja-JP" altLang="en-US" sz="900" dirty="0">
                <a:solidFill>
                  <a:schemeClr val="tx1"/>
                </a:solidFill>
              </a:rPr>
              <a:t>会員の</a:t>
            </a:r>
            <a:r>
              <a:rPr lang="ja-JP" altLang="en-US" sz="900" dirty="0" smtClean="0">
                <a:solidFill>
                  <a:schemeClr val="tx1"/>
                </a:solidFill>
              </a:rPr>
              <a:t>売上高</a:t>
            </a:r>
            <a:r>
              <a:rPr lang="en-US" altLang="ja-JP" sz="900" dirty="0" smtClean="0">
                <a:solidFill>
                  <a:schemeClr val="tx1"/>
                </a:solidFill>
              </a:rPr>
              <a:t>16</a:t>
            </a:r>
            <a:r>
              <a:rPr lang="ja-JP" altLang="en-US" sz="900" dirty="0" smtClean="0">
                <a:solidFill>
                  <a:schemeClr val="tx1"/>
                </a:solidFill>
              </a:rPr>
              <a:t>億円（</a:t>
            </a:r>
            <a:r>
              <a:rPr lang="ja-JP" altLang="en-US" sz="900" dirty="0">
                <a:solidFill>
                  <a:schemeClr val="tx1"/>
                </a:solidFill>
              </a:rPr>
              <a:t>平成</a:t>
            </a:r>
            <a:r>
              <a:rPr lang="en-US" altLang="ja-JP" sz="900" dirty="0" smtClean="0">
                <a:solidFill>
                  <a:schemeClr val="tx1"/>
                </a:solidFill>
              </a:rPr>
              <a:t>21</a:t>
            </a:r>
            <a:r>
              <a:rPr lang="ja-JP" altLang="en-US" sz="900" dirty="0" smtClean="0">
                <a:solidFill>
                  <a:schemeClr val="tx1"/>
                </a:solidFill>
              </a:rPr>
              <a:t>年</a:t>
            </a:r>
            <a:r>
              <a:rPr lang="en-US" altLang="ja-JP" sz="900" dirty="0" smtClean="0">
                <a:solidFill>
                  <a:schemeClr val="tx1"/>
                </a:solidFill>
              </a:rPr>
              <a:t>)</a:t>
            </a:r>
            <a:r>
              <a:rPr lang="ja-JP" altLang="en-US" sz="900" dirty="0" smtClean="0">
                <a:solidFill>
                  <a:schemeClr val="tx1"/>
                </a:solidFill>
              </a:rPr>
              <a:t>→</a:t>
            </a:r>
            <a:r>
              <a:rPr lang="en-US" altLang="ja-JP" sz="900" dirty="0" smtClean="0">
                <a:solidFill>
                  <a:schemeClr val="tx1"/>
                </a:solidFill>
              </a:rPr>
              <a:t>22</a:t>
            </a:r>
            <a:r>
              <a:rPr lang="ja-JP" altLang="en-US" sz="900" dirty="0" smtClean="0">
                <a:solidFill>
                  <a:schemeClr val="tx1"/>
                </a:solidFill>
              </a:rPr>
              <a:t>億円（</a:t>
            </a:r>
            <a:r>
              <a:rPr lang="ja-JP" altLang="en-US" sz="900" dirty="0">
                <a:solidFill>
                  <a:schemeClr val="tx1"/>
                </a:solidFill>
              </a:rPr>
              <a:t>平成</a:t>
            </a:r>
            <a:r>
              <a:rPr lang="en-US" altLang="ja-JP" sz="900" dirty="0" smtClean="0">
                <a:solidFill>
                  <a:schemeClr val="tx1"/>
                </a:solidFill>
              </a:rPr>
              <a:t>24</a:t>
            </a:r>
            <a:r>
              <a:rPr lang="ja-JP" altLang="en-US" sz="900" dirty="0" smtClean="0">
                <a:solidFill>
                  <a:schemeClr val="tx1"/>
                </a:solidFill>
              </a:rPr>
              <a:t>年</a:t>
            </a:r>
            <a:r>
              <a:rPr lang="en-US" altLang="ja-JP" sz="900" dirty="0" smtClean="0">
                <a:solidFill>
                  <a:schemeClr val="tx1"/>
                </a:solidFill>
              </a:rPr>
              <a:t>)</a:t>
            </a:r>
            <a:r>
              <a:rPr lang="ja-JP" altLang="en-US" sz="900" dirty="0" smtClean="0">
                <a:solidFill>
                  <a:schemeClr val="tx1"/>
                </a:solidFill>
              </a:rPr>
              <a:t>に増加し、施設</a:t>
            </a:r>
            <a:r>
              <a:rPr lang="ja-JP" altLang="en-US" sz="900" dirty="0">
                <a:solidFill>
                  <a:schemeClr val="tx1"/>
                </a:solidFill>
              </a:rPr>
              <a:t>等の</a:t>
            </a:r>
            <a:r>
              <a:rPr lang="ja-JP" altLang="en-US" sz="900" dirty="0" smtClean="0">
                <a:solidFill>
                  <a:schemeClr val="tx1"/>
                </a:solidFill>
              </a:rPr>
              <a:t>来客数は約</a:t>
            </a:r>
            <a:r>
              <a:rPr lang="en-US" altLang="ja-JP" sz="900" dirty="0">
                <a:solidFill>
                  <a:schemeClr val="tx1"/>
                </a:solidFill>
              </a:rPr>
              <a:t>107</a:t>
            </a:r>
            <a:r>
              <a:rPr lang="ja-JP" altLang="en-US" sz="900" dirty="0">
                <a:solidFill>
                  <a:schemeClr val="tx1"/>
                </a:solidFill>
              </a:rPr>
              <a:t>万人</a:t>
            </a:r>
            <a:r>
              <a:rPr lang="ja-JP" altLang="en-US" sz="900" dirty="0" smtClean="0">
                <a:solidFill>
                  <a:schemeClr val="tx1"/>
                </a:solidFill>
              </a:rPr>
              <a:t>（平成</a:t>
            </a:r>
            <a:r>
              <a:rPr lang="en-US" altLang="ja-JP" sz="900" dirty="0" smtClean="0">
                <a:solidFill>
                  <a:schemeClr val="tx1"/>
                </a:solidFill>
              </a:rPr>
              <a:t>24</a:t>
            </a:r>
            <a:r>
              <a:rPr lang="ja-JP" altLang="en-US" sz="900" dirty="0" smtClean="0">
                <a:solidFill>
                  <a:schemeClr val="tx1"/>
                </a:solidFill>
              </a:rPr>
              <a:t>年）にのぼった。今後は、滞在型</a:t>
            </a:r>
            <a:r>
              <a:rPr lang="ja-JP" altLang="en-US" sz="900" dirty="0">
                <a:solidFill>
                  <a:schemeClr val="tx1"/>
                </a:solidFill>
              </a:rPr>
              <a:t>施設を増やし、新たな</a:t>
            </a:r>
            <a:r>
              <a:rPr lang="ja-JP" altLang="en-US" sz="900" dirty="0" smtClean="0">
                <a:solidFill>
                  <a:schemeClr val="tx1"/>
                </a:solidFill>
              </a:rPr>
              <a:t>グリーンツーリズム</a:t>
            </a:r>
            <a:r>
              <a:rPr lang="ja-JP" altLang="en-US" sz="900" dirty="0">
                <a:solidFill>
                  <a:schemeClr val="tx1"/>
                </a:solidFill>
              </a:rPr>
              <a:t>への展開により、町全体の農村</a:t>
            </a:r>
            <a:r>
              <a:rPr lang="ja-JP" altLang="en-US" sz="900" dirty="0" smtClean="0">
                <a:solidFill>
                  <a:schemeClr val="tx1"/>
                </a:solidFill>
              </a:rPr>
              <a:t>公園化を</a:t>
            </a:r>
            <a:r>
              <a:rPr lang="ja-JP" altLang="en-US" sz="900" dirty="0">
                <a:solidFill>
                  <a:schemeClr val="tx1"/>
                </a:solidFill>
              </a:rPr>
              <a:t>目指す。</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376916"/>
            <a:ext cx="2129807" cy="156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8450"/>
          <a:stretch/>
        </p:blipFill>
        <p:spPr bwMode="auto">
          <a:xfrm>
            <a:off x="3150406" y="4434293"/>
            <a:ext cx="1162480" cy="8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864" y="5291039"/>
            <a:ext cx="1095012" cy="78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67391" y="6042774"/>
            <a:ext cx="3780573"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農水省</a:t>
            </a:r>
            <a:r>
              <a:rPr lang="ja-JP" altLang="en-US" sz="800" dirty="0"/>
              <a:t>「</a:t>
            </a:r>
            <a:r>
              <a:rPr lang="en-US" altLang="ja-JP" sz="800" dirty="0"/>
              <a:t>6</a:t>
            </a:r>
            <a:r>
              <a:rPr lang="ja-JP" altLang="en-US" sz="800" dirty="0"/>
              <a:t>次産業化の取組事例集」平成</a:t>
            </a:r>
            <a:r>
              <a:rPr lang="en-US" altLang="ja-JP" sz="800" dirty="0"/>
              <a:t>27</a:t>
            </a:r>
            <a:r>
              <a:rPr lang="ja-JP" altLang="en-US" sz="800" dirty="0"/>
              <a:t>年</a:t>
            </a:r>
            <a:r>
              <a:rPr lang="en-US" altLang="ja-JP" sz="800" dirty="0"/>
              <a:t>2</a:t>
            </a:r>
            <a:r>
              <a:rPr lang="ja-JP" altLang="en-US" sz="800" dirty="0"/>
              <a:t>月</a:t>
            </a:r>
            <a:endParaRPr lang="en-US" altLang="ja-JP" sz="800" dirty="0"/>
          </a:p>
          <a:p>
            <a:r>
              <a:rPr lang="ja-JP" altLang="en-US" sz="800" dirty="0"/>
              <a:t>第 </a:t>
            </a:r>
            <a:r>
              <a:rPr lang="en-US" altLang="ja-JP" sz="800" dirty="0"/>
              <a:t>18 </a:t>
            </a:r>
            <a:r>
              <a:rPr lang="ja-JP" altLang="en-US" sz="800" dirty="0"/>
              <a:t>回ＪＡ人づくり研究会報告「ようこそ </a:t>
            </a:r>
            <a:r>
              <a:rPr lang="ja-JP" altLang="en-US" sz="800" dirty="0" err="1"/>
              <a:t>せら</a:t>
            </a:r>
            <a:r>
              <a:rPr lang="ja-JP" altLang="en-US" sz="800" dirty="0"/>
              <a:t>夢高原へ世羅高原６次産業の</a:t>
            </a:r>
            <a:r>
              <a:rPr lang="ja-JP" altLang="en-US" sz="800" dirty="0" smtClean="0"/>
              <a:t>とりくみ」</a:t>
            </a:r>
            <a:r>
              <a:rPr lang="en-US" altLang="ja-JP" sz="800" dirty="0"/>
              <a:t>2013 </a:t>
            </a:r>
            <a:r>
              <a:rPr lang="ja-JP" altLang="en-US" sz="800" dirty="0"/>
              <a:t>年 </a:t>
            </a:r>
            <a:r>
              <a:rPr lang="en-US" altLang="ja-JP" sz="800" dirty="0"/>
              <a:t>12 </a:t>
            </a:r>
            <a:r>
              <a:rPr lang="ja-JP" altLang="en-US" sz="800" dirty="0"/>
              <a:t>月５日</a:t>
            </a:r>
            <a:endParaRPr lang="ja-JP" altLang="en-US" sz="800" b="1" dirty="0"/>
          </a:p>
        </p:txBody>
      </p:sp>
      <p:sp>
        <p:nvSpPr>
          <p:cNvPr id="16" name="角丸四角形 15"/>
          <p:cNvSpPr/>
          <p:nvPr/>
        </p:nvSpPr>
        <p:spPr>
          <a:xfrm>
            <a:off x="4709483" y="1628800"/>
            <a:ext cx="4255005" cy="4875638"/>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インフラ整備</a:t>
            </a:r>
            <a:r>
              <a:rPr lang="en-US" altLang="ja-JP" sz="1400" dirty="0" smtClean="0">
                <a:solidFill>
                  <a:schemeClr val="tx1"/>
                </a:solidFill>
              </a:rPr>
              <a:t>】</a:t>
            </a:r>
            <a:r>
              <a:rPr lang="ja-JP" altLang="en-US" sz="1400" dirty="0">
                <a:solidFill>
                  <a:schemeClr val="tx1"/>
                </a:solidFill>
              </a:rPr>
              <a:t>移動</a:t>
            </a:r>
            <a:r>
              <a:rPr lang="ja-JP" altLang="en-US" sz="1400" dirty="0" smtClean="0">
                <a:solidFill>
                  <a:schemeClr val="tx1"/>
                </a:solidFill>
              </a:rPr>
              <a:t>手段の整備、生活支援サービス</a:t>
            </a:r>
            <a:endParaRPr lang="en-US" altLang="ja-JP" sz="1400" dirty="0" smtClean="0">
              <a:solidFill>
                <a:schemeClr val="tx1"/>
              </a:solidFill>
            </a:endParaRPr>
          </a:p>
          <a:p>
            <a:r>
              <a:rPr lang="ja-JP" altLang="en-US" sz="1200" dirty="0">
                <a:solidFill>
                  <a:schemeClr val="tx1"/>
                </a:solidFill>
              </a:rPr>
              <a:t>オンデマンド交通システム：元気バス</a:t>
            </a:r>
            <a:r>
              <a:rPr lang="en-US" altLang="ja-JP" sz="1200" dirty="0">
                <a:solidFill>
                  <a:schemeClr val="tx1"/>
                </a:solidFill>
              </a:rPr>
              <a:t>(</a:t>
            </a:r>
            <a:r>
              <a:rPr lang="ja-JP" altLang="en-US" sz="1200" dirty="0">
                <a:solidFill>
                  <a:schemeClr val="tx1"/>
                </a:solidFill>
              </a:rPr>
              <a:t>三重県・玉城町</a:t>
            </a:r>
            <a:r>
              <a:rPr lang="en-US" altLang="ja-JP" sz="1200" dirty="0">
                <a:solidFill>
                  <a:schemeClr val="tx1"/>
                </a:solidFill>
              </a:rPr>
              <a:t>)</a:t>
            </a: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利用者が事前に申し出た乗車場所や時間に車両が向かい、希望する目的地まで運ぶオンデマンド形式によるバス。あらかじめ決められた玉城町内の乗降場（公民館、ゴミ集積所・リサイクルステーション、病院・診療所、公共施設、一般店舗など）間で、乗合率を高めながら、目的近くまで走行。</a:t>
            </a:r>
            <a:endParaRPr lang="en-US" altLang="ja-JP" sz="900" dirty="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a:solidFill>
                  <a:schemeClr val="tx1"/>
                </a:solidFill>
              </a:rPr>
              <a:t>民間路線バスの大幅な縮小に加え、低予算でのバスサービス向上を目指して、オンデマンド交通を導入。東京大学大学院との共同研究により実証実験として開始</a:t>
            </a:r>
            <a:r>
              <a:rPr lang="en-US" altLang="ja-JP" sz="900" dirty="0">
                <a:solidFill>
                  <a:schemeClr val="tx1"/>
                </a:solidFill>
              </a:rPr>
              <a:t>(</a:t>
            </a:r>
            <a:r>
              <a:rPr lang="ja-JP" altLang="en-US" sz="900" dirty="0" smtClean="0">
                <a:solidFill>
                  <a:schemeClr val="tx1"/>
                </a:solidFill>
              </a:rPr>
              <a:t>平成</a:t>
            </a:r>
            <a:r>
              <a:rPr lang="en-US" altLang="ja-JP" sz="900" dirty="0" smtClean="0">
                <a:solidFill>
                  <a:schemeClr val="tx1"/>
                </a:solidFill>
              </a:rPr>
              <a:t>21</a:t>
            </a:r>
            <a:r>
              <a:rPr lang="ja-JP" altLang="en-US" sz="900" dirty="0" smtClean="0">
                <a:solidFill>
                  <a:schemeClr val="tx1"/>
                </a:solidFill>
              </a:rPr>
              <a:t>年</a:t>
            </a:r>
            <a:r>
              <a:rPr lang="en-US" altLang="ja-JP" sz="900" dirty="0" smtClean="0">
                <a:solidFill>
                  <a:schemeClr val="tx1"/>
                </a:solidFill>
              </a:rPr>
              <a:t>11</a:t>
            </a:r>
            <a:r>
              <a:rPr lang="ja-JP" altLang="en-US" sz="900" dirty="0" smtClean="0">
                <a:solidFill>
                  <a:schemeClr val="tx1"/>
                </a:solidFill>
              </a:rPr>
              <a:t>月</a:t>
            </a:r>
            <a:r>
              <a:rPr lang="ja-JP" altLang="en-US" sz="900" dirty="0">
                <a:solidFill>
                  <a:schemeClr val="tx1"/>
                </a:solidFill>
              </a:rPr>
              <a:t>～</a:t>
            </a:r>
            <a:r>
              <a:rPr lang="en-US" altLang="ja-JP" sz="900" dirty="0">
                <a:solidFill>
                  <a:schemeClr val="tx1"/>
                </a:solidFill>
              </a:rPr>
              <a:t>)</a:t>
            </a:r>
            <a:r>
              <a:rPr lang="ja-JP" altLang="en-US" sz="900" dirty="0" err="1">
                <a:solidFill>
                  <a:schemeClr val="tx1"/>
                </a:solidFill>
              </a:rPr>
              <a:t>。</a:t>
            </a:r>
            <a:endParaRPr lang="en-US" altLang="ja-JP" sz="900" dirty="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a:solidFill>
                  <a:schemeClr val="tx1"/>
                </a:solidFill>
              </a:rPr>
              <a:t>バスの利用に際しては、あらかじめ社会福祉協議会・役場生活福祉課で会員登録を行い、行き先・日時</a:t>
            </a:r>
            <a:r>
              <a:rPr lang="ja-JP" altLang="en-US" sz="900" dirty="0" smtClean="0">
                <a:solidFill>
                  <a:schemeClr val="tx1"/>
                </a:solidFill>
              </a:rPr>
              <a:t>を予約</a:t>
            </a:r>
            <a:r>
              <a:rPr lang="ja-JP" altLang="en-US" sz="900" dirty="0">
                <a:solidFill>
                  <a:schemeClr val="tx1"/>
                </a:solidFill>
              </a:rPr>
              <a:t>システムで</a:t>
            </a:r>
            <a:r>
              <a:rPr lang="en-US" altLang="ja-JP" sz="900" dirty="0">
                <a:solidFill>
                  <a:schemeClr val="tx1"/>
                </a:solidFill>
              </a:rPr>
              <a:t>WEB</a:t>
            </a:r>
            <a:r>
              <a:rPr lang="ja-JP" altLang="en-US" sz="900" dirty="0">
                <a:solidFill>
                  <a:schemeClr val="tx1"/>
                </a:solidFill>
              </a:rPr>
              <a:t>予約、または電話予約。</a:t>
            </a:r>
            <a:endParaRPr lang="en-US" altLang="ja-JP" sz="900" dirty="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バス</a:t>
            </a:r>
            <a:r>
              <a:rPr lang="ja-JP" altLang="en-US" sz="900" dirty="0">
                <a:solidFill>
                  <a:schemeClr val="tx1"/>
                </a:solidFill>
              </a:rPr>
              <a:t>停留所は町内に</a:t>
            </a:r>
            <a:r>
              <a:rPr lang="en-US" altLang="ja-JP" sz="900" dirty="0">
                <a:solidFill>
                  <a:schemeClr val="tx1"/>
                </a:solidFill>
              </a:rPr>
              <a:t>138</a:t>
            </a:r>
            <a:r>
              <a:rPr lang="ja-JP" altLang="en-US" sz="900" dirty="0">
                <a:solidFill>
                  <a:schemeClr val="tx1"/>
                </a:solidFill>
              </a:rPr>
              <a:t>ヶ所、利用者も多い時で</a:t>
            </a:r>
            <a:r>
              <a:rPr lang="en-US" altLang="ja-JP" sz="900" dirty="0">
                <a:solidFill>
                  <a:schemeClr val="tx1"/>
                </a:solidFill>
              </a:rPr>
              <a:t>90</a:t>
            </a:r>
            <a:r>
              <a:rPr lang="ja-JP" altLang="en-US" sz="900" dirty="0">
                <a:solidFill>
                  <a:schemeClr val="tx1"/>
                </a:solidFill>
              </a:rPr>
              <a:t>名程度</a:t>
            </a:r>
            <a:r>
              <a:rPr lang="en-US" altLang="ja-JP" sz="900" dirty="0">
                <a:solidFill>
                  <a:schemeClr val="tx1"/>
                </a:solidFill>
              </a:rPr>
              <a:t>/</a:t>
            </a:r>
            <a:r>
              <a:rPr lang="ja-JP" altLang="en-US" sz="900" dirty="0">
                <a:solidFill>
                  <a:schemeClr val="tx1"/>
                </a:solidFill>
              </a:rPr>
              <a:t>日と徐々に増え、自宅近くで乗降できバス停まで歩かなくて良いこと、自由な時間に乗れることが評価されている。</a:t>
            </a:r>
            <a:endParaRPr lang="en-US" altLang="ja-JP" sz="900" dirty="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今後</a:t>
            </a:r>
            <a:r>
              <a:rPr lang="ja-JP" altLang="en-US" sz="900" dirty="0">
                <a:solidFill>
                  <a:schemeClr val="tx1"/>
                </a:solidFill>
              </a:rPr>
              <a:t>は</a:t>
            </a:r>
            <a:r>
              <a:rPr lang="ja-JP" altLang="en-US" sz="900" dirty="0" smtClean="0">
                <a:solidFill>
                  <a:schemeClr val="tx1"/>
                </a:solidFill>
              </a:rPr>
              <a:t>、</a:t>
            </a:r>
            <a:r>
              <a:rPr lang="en-US" altLang="ja-JP" sz="900" dirty="0" smtClean="0">
                <a:solidFill>
                  <a:schemeClr val="tx1"/>
                </a:solidFill>
              </a:rPr>
              <a:t>ICT</a:t>
            </a:r>
            <a:r>
              <a:rPr lang="ja-JP" altLang="en-US" sz="900" dirty="0" smtClean="0">
                <a:solidFill>
                  <a:schemeClr val="tx1"/>
                </a:solidFill>
              </a:rPr>
              <a:t>を利用した</a:t>
            </a:r>
            <a:r>
              <a:rPr lang="ja-JP" altLang="en-US" sz="900" dirty="0">
                <a:solidFill>
                  <a:schemeClr val="tx1"/>
                </a:solidFill>
              </a:rPr>
              <a:t>安心・元気な町づくり</a:t>
            </a:r>
            <a:r>
              <a:rPr lang="ja-JP" altLang="en-US" sz="900" dirty="0" smtClean="0">
                <a:solidFill>
                  <a:schemeClr val="tx1"/>
                </a:solidFill>
              </a:rPr>
              <a:t>事業と</a:t>
            </a:r>
            <a:r>
              <a:rPr lang="ja-JP" altLang="en-US" sz="900" dirty="0">
                <a:solidFill>
                  <a:schemeClr val="tx1"/>
                </a:solidFill>
              </a:rPr>
              <a:t>して、</a:t>
            </a:r>
            <a:r>
              <a:rPr lang="ja-JP" altLang="en-US" sz="900" dirty="0" smtClean="0">
                <a:solidFill>
                  <a:schemeClr val="tx1"/>
                </a:solidFill>
              </a:rPr>
              <a:t>同一</a:t>
            </a:r>
            <a:r>
              <a:rPr lang="ja-JP" altLang="en-US" sz="900" dirty="0">
                <a:solidFill>
                  <a:schemeClr val="tx1"/>
                </a:solidFill>
              </a:rPr>
              <a:t>の</a:t>
            </a:r>
            <a:r>
              <a:rPr lang="en-US" altLang="ja-JP" sz="900" dirty="0">
                <a:solidFill>
                  <a:schemeClr val="tx1"/>
                </a:solidFill>
              </a:rPr>
              <a:t>ICT</a:t>
            </a:r>
            <a:r>
              <a:rPr lang="ja-JP" altLang="en-US" sz="900" dirty="0">
                <a:solidFill>
                  <a:schemeClr val="tx1"/>
                </a:solidFill>
              </a:rPr>
              <a:t>機器・基盤を活用した複合サービスへの展開を検討。外出支援サービス、安全見守りサービス、安全情報配信など</a:t>
            </a:r>
            <a:r>
              <a:rPr lang="ja-JP" altLang="en-US" sz="900" dirty="0" smtClean="0">
                <a:solidFill>
                  <a:schemeClr val="tx1"/>
                </a:solidFill>
              </a:rPr>
              <a:t>。住民</a:t>
            </a:r>
            <a:r>
              <a:rPr lang="ja-JP" altLang="en-US" sz="900" dirty="0">
                <a:solidFill>
                  <a:schemeClr val="tx1"/>
                </a:solidFill>
              </a:rPr>
              <a:t>が安心して元気</a:t>
            </a:r>
            <a:r>
              <a:rPr lang="ja-JP" altLang="en-US" sz="900" dirty="0" smtClean="0">
                <a:solidFill>
                  <a:schemeClr val="tx1"/>
                </a:solidFill>
              </a:rPr>
              <a:t>に暮す</a:t>
            </a:r>
            <a:r>
              <a:rPr lang="ja-JP" altLang="en-US" sz="900" dirty="0">
                <a:solidFill>
                  <a:schemeClr val="tx1"/>
                </a:solidFill>
              </a:rPr>
              <a:t>ことができる</a:t>
            </a:r>
            <a:r>
              <a:rPr lang="ja-JP" altLang="en-US" sz="900" dirty="0" smtClean="0">
                <a:solidFill>
                  <a:schemeClr val="tx1"/>
                </a:solidFill>
              </a:rPr>
              <a:t>町を目指す。</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322"/>
          <a:stretch/>
        </p:blipFill>
        <p:spPr bwMode="auto">
          <a:xfrm>
            <a:off x="6843733" y="4759937"/>
            <a:ext cx="1100821" cy="106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4953447" y="6150786"/>
            <a:ext cx="3780573" cy="338554"/>
          </a:xfrm>
          <a:prstGeom prst="rect">
            <a:avLst/>
          </a:prstGeom>
        </p:spPr>
        <p:txBody>
          <a:bodyPr wrap="square">
            <a:spAutoFit/>
          </a:bodyPr>
          <a:lstStyle/>
          <a:p>
            <a:r>
              <a:rPr lang="ja-JP" altLang="en-US" sz="800" dirty="0" smtClean="0"/>
              <a:t>出典</a:t>
            </a:r>
            <a:r>
              <a:rPr lang="ja-JP" altLang="en-US" sz="800" dirty="0"/>
              <a:t>：</a:t>
            </a:r>
            <a:r>
              <a:rPr lang="ja-JP" altLang="en-US" sz="800" dirty="0" smtClean="0"/>
              <a:t>玉城町ホームページ</a:t>
            </a:r>
            <a:r>
              <a:rPr lang="ja-JP" altLang="ja-JP" sz="800" dirty="0" smtClean="0"/>
              <a:t> </a:t>
            </a:r>
            <a:endParaRPr lang="en-US" altLang="ja-JP" sz="800" dirty="0" smtClean="0"/>
          </a:p>
          <a:p>
            <a:r>
              <a:rPr lang="ja-JP" altLang="en-US" sz="800" dirty="0" smtClean="0"/>
              <a:t>玉城町・東京大学「玉城町を支えるオンデマンド交通システム」</a:t>
            </a:r>
            <a:r>
              <a:rPr lang="en-US" altLang="ja-JP" sz="800" dirty="0" smtClean="0"/>
              <a:t>2010</a:t>
            </a:r>
            <a:r>
              <a:rPr lang="ja-JP" altLang="en-US" sz="800" dirty="0" smtClean="0"/>
              <a:t>年</a:t>
            </a:r>
            <a:r>
              <a:rPr lang="en-US" altLang="ja-JP" sz="800" dirty="0" smtClean="0"/>
              <a:t>11</a:t>
            </a:r>
            <a:r>
              <a:rPr lang="ja-JP" altLang="en-US" sz="800" dirty="0" smtClean="0"/>
              <a:t>月</a:t>
            </a:r>
            <a:r>
              <a:rPr lang="en-US" altLang="ja-JP" sz="800" dirty="0" smtClean="0"/>
              <a:t>26</a:t>
            </a:r>
            <a:r>
              <a:rPr lang="ja-JP" altLang="en-US" sz="800" dirty="0" smtClean="0"/>
              <a:t>日</a:t>
            </a:r>
            <a:endParaRPr lang="en-US" altLang="ja-JP" sz="800" dirty="0"/>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4685" y="5639573"/>
            <a:ext cx="1158596" cy="67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0285" y="4751302"/>
            <a:ext cx="2069559" cy="145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直線コネクタ 20"/>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正方形/長方形 21"/>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60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75</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④山間部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323528" y="1344438"/>
            <a:ext cx="4255005" cy="5180906"/>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インフラ整備</a:t>
            </a:r>
            <a:r>
              <a:rPr lang="en-US" altLang="ja-JP" sz="1400" dirty="0" smtClean="0">
                <a:solidFill>
                  <a:schemeClr val="tx1"/>
                </a:solidFill>
              </a:rPr>
              <a:t>】</a:t>
            </a:r>
            <a:r>
              <a:rPr lang="ja-JP" altLang="en-US" sz="1400" dirty="0" smtClean="0">
                <a:solidFill>
                  <a:schemeClr val="tx1"/>
                </a:solidFill>
              </a:rPr>
              <a:t>未使用地活用</a:t>
            </a:r>
            <a:endParaRPr lang="en-US" altLang="ja-JP" sz="1400" dirty="0" smtClean="0">
              <a:solidFill>
                <a:schemeClr val="tx1"/>
              </a:solidFill>
            </a:endParaRPr>
          </a:p>
          <a:p>
            <a:r>
              <a:rPr lang="ja-JP" altLang="en-US" sz="1050" dirty="0">
                <a:solidFill>
                  <a:schemeClr val="tx1"/>
                </a:solidFill>
              </a:rPr>
              <a:t>オガールプロジェクト（</a:t>
            </a:r>
            <a:r>
              <a:rPr lang="ja-JP" altLang="en-US" sz="1050" dirty="0" smtClean="0">
                <a:solidFill>
                  <a:schemeClr val="tx1"/>
                </a:solidFill>
              </a:rPr>
              <a:t>岩手県・紫波町）</a:t>
            </a:r>
            <a:endParaRPr lang="en-US" altLang="ja-JP" sz="1050" dirty="0" smtClean="0">
              <a:solidFill>
                <a:schemeClr val="tx1"/>
              </a:solidFill>
            </a:endParaRP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長期間未使用であった町有地を</a:t>
            </a:r>
            <a:r>
              <a:rPr lang="en-US" altLang="ja-JP" sz="900" dirty="0">
                <a:solidFill>
                  <a:schemeClr val="tx1"/>
                </a:solidFill>
              </a:rPr>
              <a:t>2009</a:t>
            </a:r>
            <a:r>
              <a:rPr lang="ja-JP" altLang="en-US" sz="900" dirty="0">
                <a:solidFill>
                  <a:schemeClr val="tx1"/>
                </a:solidFill>
              </a:rPr>
              <a:t>年から</a:t>
            </a:r>
            <a:r>
              <a:rPr lang="en-US" altLang="ja-JP" sz="900" dirty="0">
                <a:solidFill>
                  <a:schemeClr val="tx1"/>
                </a:solidFill>
              </a:rPr>
              <a:t>PPP</a:t>
            </a:r>
            <a:r>
              <a:rPr lang="ja-JP" altLang="en-US" sz="900" dirty="0">
                <a:solidFill>
                  <a:schemeClr val="tx1"/>
                </a:solidFill>
              </a:rPr>
              <a:t>事業として開発を実施</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en-US" altLang="ja-JP" sz="900" dirty="0">
                <a:solidFill>
                  <a:schemeClr val="tx1"/>
                </a:solidFill>
              </a:rPr>
              <a:t>10</a:t>
            </a:r>
            <a:r>
              <a:rPr lang="ja-JP" altLang="en-US" sz="900" dirty="0">
                <a:solidFill>
                  <a:schemeClr val="tx1"/>
                </a:solidFill>
              </a:rPr>
              <a:t>の民間テナント（飲食･物販･医療･教育系）と</a:t>
            </a:r>
            <a:r>
              <a:rPr lang="en-US" altLang="ja-JP" sz="900" dirty="0">
                <a:solidFill>
                  <a:schemeClr val="tx1"/>
                </a:solidFill>
              </a:rPr>
              <a:t>､</a:t>
            </a:r>
            <a:r>
              <a:rPr lang="ja-JP" altLang="en-US" sz="900" dirty="0">
                <a:solidFill>
                  <a:schemeClr val="tx1"/>
                </a:solidFill>
              </a:rPr>
              <a:t>紫波町が運営する情報</a:t>
            </a:r>
            <a:r>
              <a:rPr lang="ja-JP" altLang="en-US" sz="900" dirty="0" smtClean="0">
                <a:solidFill>
                  <a:schemeClr val="tx1"/>
                </a:solidFill>
              </a:rPr>
              <a:t>交流館を中心に、図書館</a:t>
            </a:r>
            <a:r>
              <a:rPr lang="ja-JP" altLang="en-US" sz="900" dirty="0">
                <a:solidFill>
                  <a:schemeClr val="tx1"/>
                </a:solidFill>
              </a:rPr>
              <a:t>、産直センター、バレーボール専用体育館、宿泊施設、飲食</a:t>
            </a:r>
            <a:r>
              <a:rPr lang="ja-JP" altLang="en-US" sz="900" dirty="0" smtClean="0">
                <a:solidFill>
                  <a:schemeClr val="tx1"/>
                </a:solidFill>
              </a:rPr>
              <a:t>店舗などが</a:t>
            </a:r>
            <a:r>
              <a:rPr lang="ja-JP" altLang="en-US" sz="900" dirty="0">
                <a:solidFill>
                  <a:schemeClr val="tx1"/>
                </a:solidFill>
              </a:rPr>
              <a:t>開業し、現在では年間</a:t>
            </a:r>
            <a:r>
              <a:rPr lang="en-US" altLang="ja-JP" sz="900" dirty="0">
                <a:solidFill>
                  <a:schemeClr val="tx1"/>
                </a:solidFill>
              </a:rPr>
              <a:t>80</a:t>
            </a:r>
            <a:r>
              <a:rPr lang="ja-JP" altLang="en-US" sz="900" dirty="0">
                <a:solidFill>
                  <a:schemeClr val="tx1"/>
                </a:solidFill>
              </a:rPr>
              <a:t>万人以上が訪れるまでに成長</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国の補助金に頼らずに、民間主導で事業に取り組んでおり、町の基本計画</a:t>
            </a:r>
            <a:r>
              <a:rPr lang="ja-JP" altLang="en-US" sz="900" dirty="0" smtClean="0">
                <a:solidFill>
                  <a:schemeClr val="tx1"/>
                </a:solidFill>
              </a:rPr>
              <a:t>に基づき、</a:t>
            </a:r>
            <a:r>
              <a:rPr lang="ja-JP" altLang="en-US" sz="900" dirty="0">
                <a:solidFill>
                  <a:schemeClr val="tx1"/>
                </a:solidFill>
              </a:rPr>
              <a:t>実際の事業はまちづくり会社「オガール紫波」が担う。</a:t>
            </a: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民間</a:t>
            </a:r>
            <a:r>
              <a:rPr lang="ja-JP" altLang="en-US" sz="900" dirty="0">
                <a:solidFill>
                  <a:schemeClr val="tx1"/>
                </a:solidFill>
              </a:rPr>
              <a:t>の出資と</a:t>
            </a:r>
            <a:r>
              <a:rPr lang="ja-JP" altLang="en-US" sz="900" dirty="0" smtClean="0">
                <a:solidFill>
                  <a:schemeClr val="tx1"/>
                </a:solidFill>
              </a:rPr>
              <a:t>地元金融</a:t>
            </a:r>
            <a:r>
              <a:rPr lang="ja-JP" altLang="en-US" sz="900" dirty="0">
                <a:solidFill>
                  <a:schemeClr val="tx1"/>
                </a:solidFill>
              </a:rPr>
              <a:t>機関によるプロジェクトファイナンスを実施。株式を発行し、関係者で保有することで、リスクとリターンを共有</a:t>
            </a:r>
            <a:r>
              <a:rPr lang="ja-JP" altLang="en-US" sz="900" dirty="0" smtClean="0">
                <a:solidFill>
                  <a:schemeClr val="tx1"/>
                </a:solidFill>
              </a:rPr>
              <a:t>。</a:t>
            </a:r>
            <a:endParaRPr lang="en-US" altLang="ja-JP" sz="900" dirty="0" smtClean="0">
              <a:solidFill>
                <a:schemeClr val="tx1"/>
              </a:solidFill>
            </a:endParaRPr>
          </a:p>
          <a:p>
            <a:endParaRPr lang="en-US" altLang="ja-JP" sz="900" dirty="0">
              <a:solidFill>
                <a:schemeClr val="tx1"/>
              </a:solidFill>
            </a:endParaRPr>
          </a:p>
          <a:p>
            <a:r>
              <a:rPr lang="ja-JP" altLang="en-US" sz="900" dirty="0">
                <a:solidFill>
                  <a:schemeClr val="tx1"/>
                </a:solidFill>
              </a:rPr>
              <a:t>開発テーマ</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農村（田園）と都市（街）が共生するまち</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若者、高齢者、すべての人が希望を持ち、安心して暮らせるまちしたまちを</a:t>
            </a:r>
            <a:r>
              <a:rPr lang="ja-JP" altLang="en-US" sz="900" dirty="0" smtClean="0">
                <a:solidFill>
                  <a:schemeClr val="tx1"/>
                </a:solidFill>
              </a:rPr>
              <a:t>目指す</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人にも地球にも「やさしい」まち</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優れたデザインの採用</a:t>
            </a:r>
            <a:endParaRPr lang="en-US" altLang="ja-JP" sz="900" dirty="0">
              <a:solidFill>
                <a:schemeClr val="tx1"/>
              </a:solidFill>
            </a:endParaRPr>
          </a:p>
          <a:p>
            <a:endParaRPr lang="en-US" altLang="ja-JP" sz="9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63" y="4681853"/>
            <a:ext cx="1800200" cy="150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008" y="4828860"/>
            <a:ext cx="2342830" cy="135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494751" y="6258982"/>
            <a:ext cx="3780573" cy="215444"/>
          </a:xfrm>
          <a:prstGeom prst="rect">
            <a:avLst/>
          </a:prstGeom>
        </p:spPr>
        <p:txBody>
          <a:bodyPr wrap="square">
            <a:spAutoFit/>
          </a:bodyPr>
          <a:lstStyle/>
          <a:p>
            <a:r>
              <a:rPr lang="ja-JP" altLang="en-US" sz="800" dirty="0" smtClean="0"/>
              <a:t>出典</a:t>
            </a:r>
            <a:r>
              <a:rPr lang="ja-JP" altLang="en-US" sz="800" dirty="0"/>
              <a:t>：</a:t>
            </a:r>
            <a:r>
              <a:rPr lang="ja-JP" altLang="en-US" sz="800" dirty="0" smtClean="0"/>
              <a:t>オガールプロジェクトホームページ</a:t>
            </a:r>
            <a:endParaRPr lang="ja-JP" altLang="en-US" sz="800" b="1" dirty="0"/>
          </a:p>
        </p:txBody>
      </p:sp>
      <p:cxnSp>
        <p:nvCxnSpPr>
          <p:cNvPr id="10" name="直線コネクタ 9"/>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7441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地域類型ごとの課題を解決するととも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、各地域が持つ資源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や価値を強化することで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、府外からの流入促進だけでなく、府内での人口対流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生み出します。ライフステージ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ごと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に重視する価値や考え方が変化するのに応じて、柔軟に住み替えることができる、新しい「都市型」ライフスタイルを提案します。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58174766"/>
              </p:ext>
            </p:extLst>
          </p:nvPr>
        </p:nvGraphicFramePr>
        <p:xfrm>
          <a:off x="630976" y="1883550"/>
          <a:ext cx="7973472" cy="4569786"/>
        </p:xfrm>
        <a:graphic>
          <a:graphicData uri="http://schemas.openxmlformats.org/drawingml/2006/table">
            <a:tbl>
              <a:tblPr firstRow="1" bandRow="1">
                <a:tableStyleId>{5C22544A-7EE6-4342-B048-85BDC9FD1C3A}</a:tableStyleId>
              </a:tblPr>
              <a:tblGrid>
                <a:gridCol w="818274"/>
                <a:gridCol w="1192533"/>
                <a:gridCol w="1192533"/>
                <a:gridCol w="1192533"/>
                <a:gridCol w="1192533"/>
                <a:gridCol w="2385066"/>
              </a:tblGrid>
              <a:tr h="297249">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smtClean="0"/>
                        <a:t>高校まで</a:t>
                      </a: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大学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就職～結婚</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子育て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シニア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36233">
                <a:tc>
                  <a:txBody>
                    <a:bodyPr/>
                    <a:lstStyle/>
                    <a:p>
                      <a:pPr algn="ctr"/>
                      <a:r>
                        <a:rPr kumimoji="1" lang="ja-JP" altLang="en-US" sz="1200" b="0" dirty="0" smtClean="0"/>
                        <a:t>都心部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648072">
                <a:tc>
                  <a:txBody>
                    <a:bodyPr/>
                    <a:lstStyle/>
                    <a:p>
                      <a:pPr algn="ctr"/>
                      <a:r>
                        <a:rPr kumimoji="1" lang="ja-JP" altLang="en-US" sz="1200" b="0" dirty="0" smtClean="0"/>
                        <a:t>周辺部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ja-JP" altLang="en-US"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152128">
                <a:tc>
                  <a:txBody>
                    <a:bodyPr/>
                    <a:lstStyle/>
                    <a:p>
                      <a:pPr algn="ctr"/>
                      <a:r>
                        <a:rPr kumimoji="1" lang="ja-JP" altLang="en-US" sz="1200" b="0" dirty="0" smtClean="0"/>
                        <a:t>郊外部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36104">
                <a:tc>
                  <a:txBody>
                    <a:bodyPr/>
                    <a:lstStyle/>
                    <a:p>
                      <a:pPr algn="ctr"/>
                      <a:r>
                        <a:rPr kumimoji="1" lang="ja-JP" altLang="en-US" sz="1200" b="0" dirty="0" smtClean="0"/>
                        <a:t>山間部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9" name="正方形/長方形 8"/>
          <p:cNvSpPr/>
          <p:nvPr/>
        </p:nvSpPr>
        <p:spPr>
          <a:xfrm>
            <a:off x="2725994" y="1556792"/>
            <a:ext cx="3650358" cy="307777"/>
          </a:xfrm>
          <a:prstGeom prst="rect">
            <a:avLst/>
          </a:prstGeom>
        </p:spPr>
        <p:txBody>
          <a:bodyPr wrap="non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各ライフステージにおける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地域の価値（イメージ）</a:t>
            </a:r>
            <a:endParaRPr lang="ja-JP" altLang="en-US" sz="1400" dirty="0"/>
          </a:p>
        </p:txBody>
      </p:sp>
      <p:sp>
        <p:nvSpPr>
          <p:cNvPr id="5" name="角丸四角形 4"/>
          <p:cNvSpPr/>
          <p:nvPr/>
        </p:nvSpPr>
        <p:spPr>
          <a:xfrm>
            <a:off x="1547664" y="2236821"/>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文化・クリエイティビティ</a:t>
            </a:r>
            <a:endParaRPr kumimoji="1" lang="ja-JP" altLang="en-US" sz="1200" dirty="0"/>
          </a:p>
        </p:txBody>
      </p:sp>
      <p:sp>
        <p:nvSpPr>
          <p:cNvPr id="10" name="角丸四角形 9"/>
          <p:cNvSpPr/>
          <p:nvPr/>
        </p:nvSpPr>
        <p:spPr>
          <a:xfrm>
            <a:off x="1547664" y="2558728"/>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交流・刺激</a:t>
            </a:r>
            <a:endParaRPr kumimoji="1" lang="ja-JP" altLang="en-US" sz="1200" dirty="0"/>
          </a:p>
        </p:txBody>
      </p:sp>
      <p:sp>
        <p:nvSpPr>
          <p:cNvPr id="13" name="角丸四角形 12"/>
          <p:cNvSpPr/>
          <p:nvPr/>
        </p:nvSpPr>
        <p:spPr>
          <a:xfrm>
            <a:off x="3923928" y="2852936"/>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職住近接</a:t>
            </a:r>
            <a:endParaRPr kumimoji="1" lang="ja-JP" altLang="en-US" sz="1200" dirty="0"/>
          </a:p>
        </p:txBody>
      </p:sp>
      <p:sp>
        <p:nvSpPr>
          <p:cNvPr id="14" name="角丸四角形 13"/>
          <p:cNvSpPr/>
          <p:nvPr/>
        </p:nvSpPr>
        <p:spPr>
          <a:xfrm>
            <a:off x="3923928" y="3134792"/>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消費（飲食・ショッピング）</a:t>
            </a:r>
            <a:endParaRPr kumimoji="1" lang="ja-JP" altLang="en-US" sz="1200" dirty="0"/>
          </a:p>
        </p:txBody>
      </p:sp>
      <p:sp>
        <p:nvSpPr>
          <p:cNvPr id="15" name="角丸四角形 14"/>
          <p:cNvSpPr/>
          <p:nvPr/>
        </p:nvSpPr>
        <p:spPr>
          <a:xfrm>
            <a:off x="5087350" y="3422824"/>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医療施設</a:t>
            </a:r>
            <a:endParaRPr kumimoji="1" lang="ja-JP" altLang="en-US" sz="1200" dirty="0"/>
          </a:p>
        </p:txBody>
      </p:sp>
      <p:sp>
        <p:nvSpPr>
          <p:cNvPr id="16" name="角丸四角形 15"/>
          <p:cNvSpPr/>
          <p:nvPr/>
        </p:nvSpPr>
        <p:spPr>
          <a:xfrm>
            <a:off x="1547664" y="3782864"/>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地縁・地元意識</a:t>
            </a:r>
            <a:endParaRPr kumimoji="1" lang="ja-JP" altLang="en-US" sz="1200" dirty="0"/>
          </a:p>
        </p:txBody>
      </p:sp>
      <p:sp>
        <p:nvSpPr>
          <p:cNvPr id="17" name="角丸四角形 16"/>
          <p:cNvSpPr/>
          <p:nvPr/>
        </p:nvSpPr>
        <p:spPr>
          <a:xfrm>
            <a:off x="3923928" y="4077072"/>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生活利便（日常の買い物等）</a:t>
            </a:r>
            <a:endParaRPr kumimoji="1" lang="ja-JP" altLang="en-US" sz="1200" dirty="0"/>
          </a:p>
        </p:txBody>
      </p:sp>
      <p:sp>
        <p:nvSpPr>
          <p:cNvPr id="18" name="角丸四角形 17"/>
          <p:cNvSpPr/>
          <p:nvPr/>
        </p:nvSpPr>
        <p:spPr>
          <a:xfrm>
            <a:off x="7488744" y="3782864"/>
            <a:ext cx="943188" cy="166236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スマートエイジングシティ</a:t>
            </a:r>
            <a:endParaRPr kumimoji="1" lang="ja-JP" altLang="en-US" sz="1200" dirty="0"/>
          </a:p>
        </p:txBody>
      </p:sp>
      <p:sp>
        <p:nvSpPr>
          <p:cNvPr id="19" name="角丸四角形 18"/>
          <p:cNvSpPr/>
          <p:nvPr/>
        </p:nvSpPr>
        <p:spPr>
          <a:xfrm>
            <a:off x="1547664" y="4437112"/>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均質性</a:t>
            </a:r>
            <a:endParaRPr kumimoji="1" lang="ja-JP" altLang="en-US" sz="1200" dirty="0"/>
          </a:p>
        </p:txBody>
      </p:sp>
      <p:sp>
        <p:nvSpPr>
          <p:cNvPr id="20" name="角丸四角形 19"/>
          <p:cNvSpPr/>
          <p:nvPr/>
        </p:nvSpPr>
        <p:spPr>
          <a:xfrm>
            <a:off x="1547664" y="4725144"/>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安全・安心</a:t>
            </a:r>
            <a:endParaRPr kumimoji="1" lang="ja-JP" altLang="en-US" sz="1200" dirty="0"/>
          </a:p>
        </p:txBody>
      </p:sp>
      <p:sp>
        <p:nvSpPr>
          <p:cNvPr id="21" name="角丸四角形 20"/>
          <p:cNvSpPr/>
          <p:nvPr/>
        </p:nvSpPr>
        <p:spPr>
          <a:xfrm>
            <a:off x="1547664" y="5013176"/>
            <a:ext cx="1008112" cy="4320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遊ぶ場所、スポーツ</a:t>
            </a:r>
            <a:endParaRPr kumimoji="1" lang="ja-JP" altLang="en-US" sz="1200" dirty="0"/>
          </a:p>
        </p:txBody>
      </p:sp>
      <p:sp>
        <p:nvSpPr>
          <p:cNvPr id="22" name="角丸四角形 21"/>
          <p:cNvSpPr/>
          <p:nvPr/>
        </p:nvSpPr>
        <p:spPr>
          <a:xfrm>
            <a:off x="5112060" y="5013176"/>
            <a:ext cx="1008112" cy="4320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遊ぶ場所、スポーツ</a:t>
            </a:r>
            <a:endParaRPr kumimoji="1" lang="ja-JP" altLang="en-US" sz="1200" dirty="0"/>
          </a:p>
        </p:txBody>
      </p:sp>
      <p:sp>
        <p:nvSpPr>
          <p:cNvPr id="23" name="角丸四角形 22"/>
          <p:cNvSpPr/>
          <p:nvPr/>
        </p:nvSpPr>
        <p:spPr>
          <a:xfrm>
            <a:off x="1547664" y="5589240"/>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自然環境</a:t>
            </a:r>
            <a:endParaRPr kumimoji="1" lang="ja-JP" altLang="en-US" sz="1200" dirty="0"/>
          </a:p>
        </p:txBody>
      </p:sp>
      <p:sp>
        <p:nvSpPr>
          <p:cNvPr id="24" name="角丸四角形 23"/>
          <p:cNvSpPr/>
          <p:nvPr/>
        </p:nvSpPr>
        <p:spPr>
          <a:xfrm>
            <a:off x="5112060" y="5877272"/>
            <a:ext cx="2196244"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健康づくり</a:t>
            </a:r>
            <a:endParaRPr kumimoji="1" lang="ja-JP" altLang="en-US" sz="1200" dirty="0"/>
          </a:p>
        </p:txBody>
      </p:sp>
      <p:sp>
        <p:nvSpPr>
          <p:cNvPr id="25" name="角丸四角形 24"/>
          <p:cNvSpPr/>
          <p:nvPr/>
        </p:nvSpPr>
        <p:spPr>
          <a:xfrm>
            <a:off x="5112060" y="6165304"/>
            <a:ext cx="2196244"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農業</a:t>
            </a:r>
            <a:endParaRPr kumimoji="1" lang="ja-JP" altLang="en-US" sz="1200" dirty="0"/>
          </a:p>
        </p:txBody>
      </p:sp>
      <p:cxnSp>
        <p:nvCxnSpPr>
          <p:cNvPr id="26" name="直線コネクタ 25"/>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7" name="正方形/長方形 26"/>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府域内の人口対流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7357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4713191" y="3899110"/>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D</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山間部で育ち、家業を継いだが、両親が要介護になったため医療施設の充実した都心部に両親ともども移住して転職。子どもたちが独立し、両親を看取った後、郊外に</a:t>
            </a:r>
            <a:r>
              <a:rPr lang="ja-JP" altLang="en-US" sz="1050" dirty="0">
                <a:solidFill>
                  <a:schemeClr val="tx1"/>
                </a:solidFill>
              </a:rPr>
              <a:t>転居</a:t>
            </a:r>
            <a:r>
              <a:rPr lang="ja-JP" altLang="en-US" sz="1050" dirty="0" smtClean="0">
                <a:solidFill>
                  <a:schemeClr val="tx1"/>
                </a:solidFill>
              </a:rPr>
              <a:t>。</a:t>
            </a:r>
            <a:endParaRPr kumimoji="1" lang="ja-JP" altLang="en-US" sz="1050" dirty="0">
              <a:solidFill>
                <a:schemeClr val="tx1"/>
              </a:solidFill>
            </a:endParaRPr>
          </a:p>
        </p:txBody>
      </p:sp>
      <p:pic>
        <p:nvPicPr>
          <p:cNvPr id="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486" y="4691195"/>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正方形/長方形 51"/>
          <p:cNvSpPr/>
          <p:nvPr/>
        </p:nvSpPr>
        <p:spPr>
          <a:xfrm>
            <a:off x="4713191" y="1196752"/>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B</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周辺部で育ち、地元で進学・就職。社会人になってからも実家暮らしだったが、結婚して都心部にマンション購入。子どもが独立した後は、マンションを売却して地元に戻る。</a:t>
            </a:r>
            <a:endParaRPr kumimoji="1" lang="ja-JP" altLang="en-US" sz="1050" dirty="0">
              <a:solidFill>
                <a:schemeClr val="tx1"/>
              </a:solidFill>
            </a:endParaRPr>
          </a:p>
        </p:txBody>
      </p:sp>
      <p:pic>
        <p:nvPicPr>
          <p:cNvPr id="6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751" y="1984746"/>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正方形/長方形 53"/>
          <p:cNvSpPr/>
          <p:nvPr/>
        </p:nvSpPr>
        <p:spPr>
          <a:xfrm>
            <a:off x="461893" y="3899110"/>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C</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郊外部で育ち、大学進学を機に都心部に下宿。結婚して実家近くに新居を構え、両親の協力を得ながら共働きで子育て。リタイア後は夫婦で山間部に移住して農業を楽しみながら暮らしている。</a:t>
            </a:r>
            <a:endParaRPr kumimoji="1" lang="ja-JP" altLang="en-US" sz="1050" dirty="0">
              <a:solidFill>
                <a:schemeClr val="tx1"/>
              </a:solidFill>
            </a:endParaRPr>
          </a:p>
        </p:txBody>
      </p:sp>
      <p:pic>
        <p:nvPicPr>
          <p:cNvPr id="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58" y="4691196"/>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461894" y="1196752"/>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A</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都心部で育ち、アクティブな大学時代・独身時代を過ごしたが、自然にあこがれ、山間部に移住して子育て。医療施設の充実した都心部に戻って老後を送っている。</a:t>
            </a:r>
            <a:endParaRPr kumimoji="1" lang="ja-JP" altLang="en-US" sz="1050" dirty="0">
              <a:solidFill>
                <a:schemeClr val="tx1"/>
              </a:solidFill>
            </a:endParaRPr>
          </a:p>
        </p:txBody>
      </p:sp>
      <p:pic>
        <p:nvPicPr>
          <p:cNvPr id="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330" y="1984744"/>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想定される対流パターン例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453034" y="2104101"/>
            <a:ext cx="1210252" cy="50257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663286" y="3212976"/>
            <a:ext cx="781554" cy="32609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455374" y="2104100"/>
            <a:ext cx="404362" cy="502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20700000">
            <a:off x="2542128" y="2532757"/>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1" name="下矢印 40"/>
          <p:cNvSpPr/>
          <p:nvPr/>
        </p:nvSpPr>
        <p:spPr>
          <a:xfrm rot="11700000">
            <a:off x="3334217" y="2520309"/>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5" name="正方形/長方形 64"/>
          <p:cNvSpPr/>
          <p:nvPr/>
        </p:nvSpPr>
        <p:spPr>
          <a:xfrm>
            <a:off x="1459362"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51840" y="4819964"/>
            <a:ext cx="807102" cy="4812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658942"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072737" y="5905082"/>
            <a:ext cx="774228" cy="3404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下矢印 73"/>
          <p:cNvSpPr/>
          <p:nvPr/>
        </p:nvSpPr>
        <p:spPr>
          <a:xfrm rot="19800000">
            <a:off x="2537783" y="5213950"/>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6" name="下矢印 75"/>
          <p:cNvSpPr/>
          <p:nvPr/>
        </p:nvSpPr>
        <p:spPr>
          <a:xfrm rot="12600000">
            <a:off x="1750088" y="5120252"/>
            <a:ext cx="242316" cy="59208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5" name="下矢印 44"/>
          <p:cNvSpPr/>
          <p:nvPr/>
        </p:nvSpPr>
        <p:spPr>
          <a:xfrm rot="19800000">
            <a:off x="2949983" y="5723229"/>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正方形/長方形 62"/>
          <p:cNvSpPr/>
          <p:nvPr/>
        </p:nvSpPr>
        <p:spPr>
          <a:xfrm>
            <a:off x="5621773" y="2605179"/>
            <a:ext cx="1225151" cy="2452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846925" y="2110120"/>
            <a:ext cx="792088" cy="49505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639013" y="2605179"/>
            <a:ext cx="377145" cy="2452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rot="13500000">
            <a:off x="6749287" y="2437344"/>
            <a:ext cx="242316" cy="30216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1" name="下矢印 50"/>
          <p:cNvSpPr/>
          <p:nvPr/>
        </p:nvSpPr>
        <p:spPr>
          <a:xfrm rot="18900000">
            <a:off x="7528747" y="2437344"/>
            <a:ext cx="242316" cy="30216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3" name="正方形/長方形 82"/>
          <p:cNvSpPr/>
          <p:nvPr/>
        </p:nvSpPr>
        <p:spPr>
          <a:xfrm>
            <a:off x="5615783" y="5925577"/>
            <a:ext cx="1224136" cy="3183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7631561"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839918" y="4798633"/>
            <a:ext cx="791643" cy="502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rot="11700000">
            <a:off x="6749287" y="5198134"/>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9" name="下矢印 88"/>
          <p:cNvSpPr/>
          <p:nvPr/>
        </p:nvSpPr>
        <p:spPr>
          <a:xfrm rot="19800000">
            <a:off x="7510403" y="5223084"/>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36" name="直線コネクタ 35"/>
          <p:cNvCxnSpPr/>
          <p:nvPr/>
        </p:nvCxnSpPr>
        <p:spPr>
          <a:xfrm>
            <a:off x="179512" y="7992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府域内の人口対流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7247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78</a:t>
            </a:fld>
            <a:endParaRPr lang="ja-JP" altLang="en-US" dirty="0">
              <a:solidFill>
                <a:prstClr val="black"/>
              </a:solidFill>
            </a:endParaRPr>
          </a:p>
        </p:txBody>
      </p:sp>
    </p:spTree>
    <p:extLst>
      <p:ext uri="{BB962C8B-B14F-4D97-AF65-F5344CB8AC3E}">
        <p14:creationId xmlns:p14="http://schemas.microsoft.com/office/powerpoint/2010/main" val="4157719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79</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具体的な施策と重要事業評価指標（</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159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．創生総合戦略の方向性</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5" name="正方形/長方形 4"/>
          <p:cNvSpPr/>
          <p:nvPr/>
        </p:nvSpPr>
        <p:spPr>
          <a:xfrm>
            <a:off x="107504" y="706413"/>
            <a:ext cx="8856984" cy="600164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を取り巻く課題に的確に対応するとともに、基本姿勢で掲げた「積極戦略」（例：出産子育て環境の充実、産業の創出・振興等）と「調整戦略」（例：高齢者等がいきいきと暮らせるまちづくり、都市基盤の再構築等）の両面から取組みを進めるため、本総合戦略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大阪府人口ビジョン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方向性のもと、①～⑥の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戦略の柱と位置付けます。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5760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子育て</a:t>
            </a:r>
            <a:r>
              <a:rPr lang="ja-JP" altLang="ja-JP" sz="1600" dirty="0"/>
              <a:t>世代</a:t>
            </a:r>
            <a:r>
              <a:rPr lang="ja-JP" altLang="ja-JP" sz="1600" dirty="0" smtClean="0"/>
              <a:t>が仕事</a:t>
            </a:r>
            <a:r>
              <a:rPr lang="ja-JP" altLang="ja-JP" sz="1600" dirty="0"/>
              <a:t>と子育てを両立し、安心して子どもを産み育てるには、若い世代の経済的な自立と保育環境の量的・質的充実などの環境整備が重要</a:t>
            </a:r>
            <a:r>
              <a:rPr lang="ja-JP" altLang="ja-JP" sz="1600" dirty="0" smtClean="0"/>
              <a:t>で</a:t>
            </a:r>
            <a:r>
              <a:rPr lang="ja-JP" altLang="en-US" sz="1600" dirty="0" smtClean="0"/>
              <a:t>す</a:t>
            </a:r>
            <a:r>
              <a:rPr lang="ja-JP" altLang="ja-JP" sz="1600" dirty="0" smtClean="0"/>
              <a:t>。</a:t>
            </a:r>
            <a:endParaRPr lang="ja-JP" altLang="ja-JP" sz="1600" dirty="0"/>
          </a:p>
          <a:p>
            <a:pPr marL="288000" indent="-457200"/>
            <a:r>
              <a:rPr lang="ja-JP" altLang="en-US" sz="1600" dirty="0" smtClean="0"/>
              <a:t>　　　また、次代の「大阪」を担う、子どもたちへの適切な支援（学習面、生活面）を充実します。</a:t>
            </a:r>
            <a:endParaRPr lang="en-US" altLang="ja-JP" sz="1600" dirty="0" smtClean="0"/>
          </a:p>
          <a:p>
            <a:pPr marL="288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）人口減少・超高齢社会においても持続可能な地域づくり</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a:t>　</a:t>
            </a:r>
            <a:r>
              <a:rPr lang="ja-JP" altLang="en-US" sz="1600" dirty="0" smtClean="0"/>
              <a:t>　　</a:t>
            </a:r>
            <a:r>
              <a:rPr lang="ja-JP" altLang="ja-JP" sz="1600" dirty="0" smtClean="0"/>
              <a:t>今後、高齢化</a:t>
            </a:r>
            <a:r>
              <a:rPr lang="ja-JP" altLang="ja-JP" sz="1600" dirty="0"/>
              <a:t>が進展する中</a:t>
            </a:r>
            <a:r>
              <a:rPr lang="ja-JP" altLang="ja-JP" sz="1600" dirty="0" smtClean="0"/>
              <a:t>で</a:t>
            </a:r>
            <a:r>
              <a:rPr lang="ja-JP" altLang="en-US" sz="1600" dirty="0" smtClean="0"/>
              <a:t>は</a:t>
            </a:r>
            <a:r>
              <a:rPr lang="ja-JP" altLang="ja-JP" sz="1600" dirty="0" smtClean="0"/>
              <a:t>、</a:t>
            </a:r>
            <a:r>
              <a:rPr lang="ja-JP" altLang="en-US" sz="1600" dirty="0" smtClean="0"/>
              <a:t>日常的な健康づくりや</a:t>
            </a:r>
            <a:r>
              <a:rPr lang="ja-JP" altLang="en-US" sz="1600" dirty="0"/>
              <a:t>健（検</a:t>
            </a:r>
            <a:r>
              <a:rPr lang="ja-JP" altLang="en-US" sz="1600" dirty="0" smtClean="0"/>
              <a:t>）診の受診など「予防」の機運を高め、府民の健康寿命を延伸するとともに、</a:t>
            </a:r>
            <a:r>
              <a:rPr lang="ja-JP" altLang="ja-JP" sz="1600" dirty="0" smtClean="0"/>
              <a:t>高齢者</a:t>
            </a:r>
            <a:r>
              <a:rPr lang="ja-JP" altLang="en-US" sz="1600" dirty="0" smtClean="0"/>
              <a:t>等</a:t>
            </a:r>
            <a:r>
              <a:rPr lang="ja-JP" altLang="ja-JP" sz="1600" dirty="0" smtClean="0"/>
              <a:t>が</a:t>
            </a:r>
            <a:r>
              <a:rPr lang="ja-JP" altLang="ja-JP" sz="1600" dirty="0"/>
              <a:t>安心して</a:t>
            </a:r>
            <a:r>
              <a:rPr lang="ja-JP" altLang="ja-JP" sz="1600" dirty="0" smtClean="0"/>
              <a:t>生活</a:t>
            </a:r>
            <a:r>
              <a:rPr lang="ja-JP" altLang="en-US" sz="1600" dirty="0" smtClean="0"/>
              <a:t>できるよう</a:t>
            </a:r>
            <a:r>
              <a:rPr lang="ja-JP" altLang="ja-JP" sz="1600" dirty="0"/>
              <a:t>、医療・介護体制の確保はもとより、</a:t>
            </a:r>
            <a:r>
              <a:rPr lang="ja-JP" altLang="en-US" sz="1600" dirty="0"/>
              <a:t>地域コミュニティの減少や弱体化に伴う</a:t>
            </a:r>
            <a:r>
              <a:rPr lang="ja-JP" altLang="ja-JP" sz="1600" dirty="0"/>
              <a:t>防犯力・防災力</a:t>
            </a:r>
            <a:r>
              <a:rPr lang="ja-JP" altLang="en-US" sz="1600" dirty="0"/>
              <a:t>等</a:t>
            </a:r>
            <a:r>
              <a:rPr lang="ja-JP" altLang="en-US" sz="1600" dirty="0" smtClean="0"/>
              <a:t>の低下</a:t>
            </a:r>
            <a:r>
              <a:rPr lang="ja-JP" altLang="en-US" sz="1600" dirty="0"/>
              <a:t>を防ぐための</a:t>
            </a:r>
            <a:r>
              <a:rPr lang="ja-JP" altLang="ja-JP" sz="1600" dirty="0"/>
              <a:t>地域力の再生やソーシャルキャピタルの向上が必要</a:t>
            </a:r>
            <a:r>
              <a:rPr lang="ja-JP" altLang="en-US" sz="1600" dirty="0"/>
              <a:t>です</a:t>
            </a:r>
            <a:r>
              <a:rPr lang="ja-JP" altLang="en-US" sz="1600" dirty="0" smtClean="0"/>
              <a:t>。</a:t>
            </a:r>
            <a:endParaRPr lang="en-US" altLang="ja-JP" sz="1600" dirty="0" smtClean="0"/>
          </a:p>
          <a:p>
            <a:pPr marL="288000" indent="-457200"/>
            <a:r>
              <a:rPr lang="ja-JP" altLang="en-US" sz="1600" dirty="0"/>
              <a:t>　</a:t>
            </a:r>
            <a:r>
              <a:rPr lang="ja-JP" altLang="en-US" sz="1600" dirty="0" smtClean="0"/>
              <a:t>　　また、人口減少社会に応じた、最適な都市基盤の再構築や長寿命化を進めるとともに、災害対策や治安・交通安全対策など安全・安心なまちづくりをさらに推進します。</a:t>
            </a:r>
            <a:endParaRPr lang="ja-JP" altLang="ja-JP" sz="1600" dirty="0"/>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59873" y="3068960"/>
            <a:ext cx="82890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rPr>
              <a:t>①　若い世代の就職・結婚・出産・子育ての希望を実現する</a:t>
            </a:r>
            <a:endParaRPr lang="en-US" altLang="ja-JP" sz="1600" dirty="0" smtClean="0">
              <a:solidFill>
                <a:schemeClr val="tx1"/>
              </a:solidFill>
            </a:endParaRPr>
          </a:p>
          <a:p>
            <a:r>
              <a:rPr lang="ja-JP" altLang="en-US" sz="1600" dirty="0" smtClean="0">
                <a:solidFill>
                  <a:schemeClr val="tx1"/>
                </a:solidFill>
              </a:rPr>
              <a:t>②　次代の「大阪」を担う人をつくる　</a:t>
            </a:r>
            <a:endParaRPr kumimoji="1" lang="ja-JP" altLang="en-US" sz="1600" dirty="0">
              <a:solidFill>
                <a:schemeClr val="tx1"/>
              </a:solidFill>
            </a:endParaRPr>
          </a:p>
        </p:txBody>
      </p:sp>
      <p:sp>
        <p:nvSpPr>
          <p:cNvPr id="8" name="正方形/長方形 7"/>
          <p:cNvSpPr/>
          <p:nvPr/>
        </p:nvSpPr>
        <p:spPr>
          <a:xfrm>
            <a:off x="467544" y="5733256"/>
            <a:ext cx="82890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③　誰もが健康でいきいき</a:t>
            </a:r>
            <a:r>
              <a:rPr lang="ja-JP" altLang="en-US" sz="1600" dirty="0" smtClean="0">
                <a:solidFill>
                  <a:schemeClr val="tx1"/>
                </a:solidFill>
              </a:rPr>
              <a:t>と活躍できる「まち」をつくる</a:t>
            </a:r>
            <a:endParaRPr lang="ja-JP" altLang="en-US" sz="1600" dirty="0">
              <a:solidFill>
                <a:schemeClr val="tx1"/>
              </a:solidFill>
            </a:endParaRPr>
          </a:p>
          <a:p>
            <a:r>
              <a:rPr lang="ja-JP" altLang="en-US" sz="1600" dirty="0" smtClean="0">
                <a:solidFill>
                  <a:schemeClr val="tx1"/>
                </a:solidFill>
              </a:rPr>
              <a:t>④　安全・安心な地域をつくる</a:t>
            </a:r>
            <a:endParaRPr kumimoji="1" lang="ja-JP" altLang="en-US" sz="1600" dirty="0">
              <a:solidFill>
                <a:schemeClr val="tx1"/>
              </a:solidFill>
            </a:endParaRPr>
          </a:p>
        </p:txBody>
      </p:sp>
    </p:spTree>
    <p:extLst>
      <p:ext uri="{BB962C8B-B14F-4D97-AF65-F5344CB8AC3E}">
        <p14:creationId xmlns:p14="http://schemas.microsoft.com/office/powerpoint/2010/main" val="2431771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8856984" cy="338554"/>
          </a:xfrm>
          <a:prstGeom prst="rect">
            <a:avLst/>
          </a:prstGeom>
        </p:spPr>
        <p:txBody>
          <a:bodyPr wrap="square">
            <a:spAutoFit/>
          </a:bodyPr>
          <a:lstStyle/>
          <a:p>
            <a:r>
              <a:rPr lang="ja-JP" altLang="en-US" sz="1600" b="1" dirty="0" smtClean="0"/>
              <a:t>　基本目標①：</a:t>
            </a:r>
            <a:r>
              <a:rPr lang="ja-JP" altLang="ja-JP" sz="1600" b="1" dirty="0" smtClean="0"/>
              <a:t>若い</a:t>
            </a:r>
            <a:r>
              <a:rPr lang="ja-JP" altLang="ja-JP" sz="1600" b="1" dirty="0"/>
              <a:t>世代</a:t>
            </a:r>
            <a:r>
              <a:rPr lang="ja-JP" altLang="ja-JP" sz="1600" b="1" dirty="0" smtClean="0"/>
              <a:t>の</a:t>
            </a:r>
            <a:r>
              <a:rPr lang="ja-JP" altLang="en-US" sz="1600" b="1" dirty="0" smtClean="0"/>
              <a:t>結婚・</a:t>
            </a:r>
            <a:r>
              <a:rPr lang="ja-JP" altLang="ja-JP" sz="1600" b="1" dirty="0" smtClean="0"/>
              <a:t>就職</a:t>
            </a:r>
            <a:r>
              <a:rPr lang="ja-JP" altLang="ja-JP" sz="1600" b="1" dirty="0"/>
              <a:t>・出産・子育ての希望を実現</a:t>
            </a:r>
            <a:r>
              <a:rPr lang="ja-JP" altLang="ja-JP" sz="1600" b="1" dirty="0" smtClean="0"/>
              <a:t>する</a:t>
            </a:r>
            <a:endParaRPr lang="ja-JP" altLang="ja-JP" sz="1600" dirty="0"/>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正方形/長方形 1"/>
          <p:cNvSpPr/>
          <p:nvPr/>
        </p:nvSpPr>
        <p:spPr>
          <a:xfrm>
            <a:off x="396413" y="1052736"/>
            <a:ext cx="8460940" cy="504753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若者の安定就職支援、職場定着支援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ja-JP" sz="1400" b="1" dirty="0"/>
              <a:t>若者安定就職応援事業</a:t>
            </a:r>
            <a:r>
              <a:rPr lang="en-US" altLang="ja-JP" sz="1400" dirty="0"/>
              <a:t>		</a:t>
            </a:r>
            <a:r>
              <a:rPr lang="ja-JP" altLang="en-US" sz="1400" dirty="0"/>
              <a:t>（</a:t>
            </a:r>
            <a:r>
              <a:rPr lang="en-US" altLang="ja-JP" sz="1400" dirty="0"/>
              <a:t>89,997</a:t>
            </a:r>
            <a:r>
              <a:rPr lang="ja-JP" altLang="en-US" sz="1400" dirty="0"/>
              <a:t>）</a:t>
            </a:r>
            <a:endParaRPr lang="ja-JP" altLang="ja-JP" sz="1400" dirty="0"/>
          </a:p>
          <a:p>
            <a:pPr marL="180000" indent="-457200"/>
            <a:r>
              <a:rPr lang="ja-JP" altLang="en-US" sz="1400" dirty="0"/>
              <a:t>　　</a:t>
            </a:r>
            <a:r>
              <a:rPr lang="ja-JP" altLang="ja-JP" sz="1400" dirty="0"/>
              <a:t>地域の金融機関等と連携した</a:t>
            </a:r>
            <a:r>
              <a:rPr lang="ja-JP" altLang="en-US" sz="1400" dirty="0"/>
              <a:t>就業支援、</a:t>
            </a:r>
            <a:r>
              <a:rPr lang="ja-JP" altLang="ja-JP" sz="1400" dirty="0"/>
              <a:t>利便性の高いエリアにおける</a:t>
            </a:r>
            <a:r>
              <a:rPr lang="ja-JP" altLang="en-US" sz="1400" dirty="0"/>
              <a:t>就職</a:t>
            </a:r>
            <a:r>
              <a:rPr lang="ja-JP" altLang="ja-JP" sz="1400" dirty="0"/>
              <a:t>支援拠点の整備、ものづくり企業での高校生のインターンシップ、若手社員の定着支援のためのセミナー等を実施。</a:t>
            </a:r>
            <a:endParaRPr lang="en-US" altLang="ja-JP" sz="1400" dirty="0"/>
          </a:p>
          <a:p>
            <a:pPr marL="180000" indent="-457200"/>
            <a:endParaRPr lang="en-US" altLang="ja-JP" sz="1400" dirty="0"/>
          </a:p>
          <a:p>
            <a:pPr marL="180000" indent="-457200"/>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en-US" altLang="ja-JP" sz="1400" dirty="0" smtClean="0"/>
          </a:p>
          <a:p>
            <a:pPr marL="180000" indent="-457200"/>
            <a:endParaRPr lang="en-US" altLang="ja-JP" sz="1400" dirty="0"/>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（２）女性の活躍推進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女性が輝くＯＳＡＫＡ実現プロジェクト事業（新たな人材育成プログラムの開発）</a:t>
            </a:r>
            <a:r>
              <a:rPr lang="en-US" altLang="ja-JP" sz="1400" dirty="0"/>
              <a:t>	</a:t>
            </a:r>
            <a:r>
              <a:rPr lang="ja-JP" altLang="en-US" sz="1400" dirty="0"/>
              <a:t>（</a:t>
            </a:r>
            <a:r>
              <a:rPr lang="en-US" altLang="ja-JP" sz="1400" dirty="0"/>
              <a:t>8,963</a:t>
            </a:r>
            <a:r>
              <a:rPr lang="ja-JP" altLang="en-US" sz="1400" dirty="0"/>
              <a:t>）</a:t>
            </a:r>
            <a:endParaRPr lang="en-US" altLang="ja-JP" sz="1400" dirty="0"/>
          </a:p>
          <a:p>
            <a:pPr marL="180000" indent="-457200"/>
            <a:r>
              <a:rPr lang="ja-JP" altLang="en-US" sz="1400" dirty="0"/>
              <a:t>　　女性の就業率向上に資するよう、多面的な発想力やストレスへの対処法等の「働き続ける力」を身につけるための新たな人材育成プログラムを開発。</a:t>
            </a:r>
            <a:endParaRPr lang="en-US" altLang="ja-JP" sz="1400" dirty="0"/>
          </a:p>
          <a:p>
            <a:pPr marL="180000" indent="-457200"/>
            <a:endParaRPr lang="en-US" altLang="ja-JP" sz="1400" dirty="0"/>
          </a:p>
          <a:p>
            <a:pPr marL="180000" indent="-457200"/>
            <a:endParaRPr lang="ja-JP" altLang="ja-JP" sz="1400" dirty="0"/>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結婚・妊娠・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出産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・子育て環境の充実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新</a:t>
            </a:r>
            <a:r>
              <a:rPr lang="ja-JP" altLang="en-US" sz="1400" b="1" dirty="0"/>
              <a:t>子育て支援交付金</a:t>
            </a:r>
            <a:r>
              <a:rPr lang="en-US" altLang="ja-JP" sz="1400" b="1" dirty="0"/>
              <a:t>	</a:t>
            </a:r>
            <a:r>
              <a:rPr lang="en-US" altLang="ja-JP" sz="1400" dirty="0"/>
              <a:t>		</a:t>
            </a:r>
            <a:r>
              <a:rPr lang="ja-JP" altLang="en-US" sz="1400" dirty="0"/>
              <a:t>（</a:t>
            </a:r>
            <a:r>
              <a:rPr lang="en-US" altLang="ja-JP" sz="1400" dirty="0"/>
              <a:t>500,000</a:t>
            </a:r>
            <a:r>
              <a:rPr lang="ja-JP" altLang="en-US" sz="1400" dirty="0"/>
              <a:t>）</a:t>
            </a:r>
            <a:endParaRPr lang="en-US" altLang="ja-JP" sz="1400" dirty="0"/>
          </a:p>
          <a:p>
            <a:pPr marL="180000" indent="-457200"/>
            <a:r>
              <a:rPr lang="ja-JP" altLang="en-US" sz="1400" dirty="0"/>
              <a:t>　　子ども総合計画の目標達成に資するため、市町村が子どもの貧困や</a:t>
            </a:r>
            <a:r>
              <a:rPr lang="ja-JP" altLang="en-US" sz="1400" dirty="0" err="1"/>
              <a:t>障がい</a:t>
            </a:r>
            <a:r>
              <a:rPr lang="ja-JP" altLang="en-US" sz="1400" dirty="0"/>
              <a:t>児支援、児童虐待防止などに関する府提示モデルメニューに適合する事業を実施する場合に交付金を交付。</a:t>
            </a:r>
            <a:endParaRPr lang="en-US" altLang="ja-JP" sz="1400" dirty="0"/>
          </a:p>
        </p:txBody>
      </p:sp>
      <p:sp>
        <p:nvSpPr>
          <p:cNvPr id="9" name="テキスト ボックス 8"/>
          <p:cNvSpPr txBox="1"/>
          <p:nvPr/>
        </p:nvSpPr>
        <p:spPr>
          <a:xfrm>
            <a:off x="4932040" y="548680"/>
            <a:ext cx="4337605" cy="276999"/>
          </a:xfrm>
          <a:prstGeom prst="rect">
            <a:avLst/>
          </a:prstGeom>
          <a:noFill/>
        </p:spPr>
        <p:txBody>
          <a:bodyPr wrap="square" rtlCol="0">
            <a:spAutoFit/>
          </a:bodyPr>
          <a:lstStyle/>
          <a:p>
            <a:r>
              <a:rPr kumimoji="1" lang="ja-JP" altLang="en-US" sz="1200" dirty="0" smtClean="0"/>
              <a:t>（　　）内は平成</a:t>
            </a:r>
            <a:r>
              <a:rPr kumimoji="1" lang="en-US" altLang="ja-JP" sz="1200" dirty="0" smtClean="0"/>
              <a:t>26</a:t>
            </a:r>
            <a:r>
              <a:rPr kumimoji="1" lang="ja-JP" altLang="en-US" sz="1200" dirty="0" smtClean="0"/>
              <a:t>年補正予算（</a:t>
            </a:r>
            <a:r>
              <a:rPr kumimoji="1" lang="en-US" altLang="ja-JP" sz="1200" dirty="0" smtClean="0"/>
              <a:t>6</a:t>
            </a:r>
            <a:r>
              <a:rPr kumimoji="1" lang="ja-JP" altLang="en-US" sz="1200" dirty="0" smtClean="0"/>
              <a:t>号）の</a:t>
            </a:r>
            <a:r>
              <a:rPr lang="ja-JP" altLang="en-US" sz="1200" dirty="0"/>
              <a:t>額（単位：千円）</a:t>
            </a:r>
            <a:endParaRPr kumimoji="1" lang="ja-JP" altLang="en-US" sz="1200" dirty="0"/>
          </a:p>
        </p:txBody>
      </p:sp>
      <p:sp>
        <p:nvSpPr>
          <p:cNvPr id="15" name="正方形/長方形 14"/>
          <p:cNvSpPr/>
          <p:nvPr/>
        </p:nvSpPr>
        <p:spPr>
          <a:xfrm>
            <a:off x="683568" y="6021288"/>
            <a:ext cx="7992888" cy="79208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：子どもを大阪で育ててよかったと思っている府民の割合</a:t>
            </a:r>
            <a:r>
              <a:rPr lang="en-US" altLang="ja-JP" sz="1200" dirty="0"/>
              <a:t>:H28.3:60%</a:t>
            </a:r>
            <a:r>
              <a:rPr lang="ja-JP" altLang="en-US" sz="1200" dirty="0" smtClean="0"/>
              <a:t>以上</a:t>
            </a:r>
            <a:r>
              <a:rPr lang="ja-JP" altLang="en-US" sz="1200" dirty="0"/>
              <a:t>　</a:t>
            </a:r>
            <a:r>
              <a:rPr lang="en-US" altLang="ja-JP" sz="1200" dirty="0"/>
              <a:t>【H28.3】</a:t>
            </a:r>
            <a:r>
              <a:rPr lang="en-US" altLang="ja-JP" sz="1200" dirty="0" smtClean="0"/>
              <a:t/>
            </a:r>
            <a:br>
              <a:rPr lang="en-US" altLang="ja-JP" sz="1200" dirty="0" smtClean="0"/>
            </a:br>
            <a:r>
              <a:rPr lang="en-US" altLang="ja-JP" sz="1200" dirty="0" smtClean="0"/>
              <a:t>H24.3:49.1%</a:t>
            </a:r>
            <a:br>
              <a:rPr lang="en-US" altLang="ja-JP" sz="1200" dirty="0" smtClean="0"/>
            </a:br>
            <a:r>
              <a:rPr lang="en-US" altLang="ja-JP" sz="1200" dirty="0" smtClean="0"/>
              <a:t>H25.3:44.0%</a:t>
            </a:r>
            <a:br>
              <a:rPr lang="en-US" altLang="ja-JP" sz="1200" dirty="0" smtClean="0"/>
            </a:br>
            <a:r>
              <a:rPr lang="en-US" altLang="ja-JP" sz="1200" dirty="0" smtClean="0"/>
              <a:t>H26.3:57.9%</a:t>
            </a:r>
            <a:endParaRPr kumimoji="1" lang="ja-JP" altLang="en-US" sz="1200" dirty="0"/>
          </a:p>
        </p:txBody>
      </p:sp>
      <p:sp>
        <p:nvSpPr>
          <p:cNvPr id="16" name="正方形/長方形 15"/>
          <p:cNvSpPr/>
          <p:nvPr/>
        </p:nvSpPr>
        <p:spPr>
          <a:xfrm>
            <a:off x="683568" y="1988840"/>
            <a:ext cx="7992888"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smtClean="0"/>
              <a:t>：就職</a:t>
            </a:r>
            <a:r>
              <a:rPr lang="ja-JP" altLang="en-US" sz="1200" dirty="0"/>
              <a:t>支援者数</a:t>
            </a:r>
            <a:r>
              <a:rPr lang="en-US" altLang="ja-JP" sz="1200" dirty="0"/>
              <a:t>5,000</a:t>
            </a:r>
            <a:r>
              <a:rPr lang="ja-JP" altLang="en-US" sz="1200" dirty="0"/>
              <a:t>人　安定就職者数</a:t>
            </a:r>
            <a:r>
              <a:rPr lang="en-US" altLang="ja-JP" sz="1200" dirty="0"/>
              <a:t>500</a:t>
            </a:r>
            <a:r>
              <a:rPr lang="ja-JP" altLang="en-US" sz="1200" dirty="0" smtClean="0"/>
              <a:t>人</a:t>
            </a:r>
            <a:r>
              <a:rPr lang="en-US" altLang="ja-JP" sz="1200" dirty="0" smtClean="0"/>
              <a:t/>
            </a:r>
            <a:br>
              <a:rPr lang="en-US" altLang="ja-JP" sz="1200" dirty="0" smtClean="0"/>
            </a:br>
            <a:r>
              <a:rPr lang="ja-JP" altLang="en-US" sz="1200" dirty="0" smtClean="0"/>
              <a:t>インターンシップ</a:t>
            </a:r>
            <a:r>
              <a:rPr lang="ja-JP" altLang="en-US" sz="1200" dirty="0"/>
              <a:t>等協力企業</a:t>
            </a:r>
            <a:r>
              <a:rPr lang="en-US" altLang="ja-JP" sz="1200" dirty="0"/>
              <a:t>100</a:t>
            </a:r>
            <a:r>
              <a:rPr lang="ja-JP" altLang="en-US" sz="1200" dirty="0" smtClean="0"/>
              <a:t>社</a:t>
            </a:r>
            <a:r>
              <a:rPr lang="en-US" altLang="ja-JP" sz="1200" dirty="0" smtClean="0"/>
              <a:t/>
            </a:r>
            <a:br>
              <a:rPr lang="en-US" altLang="ja-JP" sz="1200" dirty="0" smtClean="0"/>
            </a:br>
            <a:r>
              <a:rPr lang="ja-JP" altLang="en-US" sz="1200" dirty="0" smtClean="0"/>
              <a:t>支援</a:t>
            </a:r>
            <a:r>
              <a:rPr lang="ja-JP" altLang="en-US" sz="1200" dirty="0"/>
              <a:t>対象企業数</a:t>
            </a:r>
            <a:r>
              <a:rPr lang="en-US" altLang="ja-JP" sz="1200" dirty="0"/>
              <a:t>25</a:t>
            </a:r>
            <a:r>
              <a:rPr lang="ja-JP" altLang="en-US" sz="1200" dirty="0"/>
              <a:t>社以上（うち離職率改善企業数</a:t>
            </a:r>
            <a:r>
              <a:rPr lang="en-US" altLang="ja-JP" sz="1200" dirty="0"/>
              <a:t>1/2</a:t>
            </a:r>
            <a:r>
              <a:rPr lang="ja-JP" altLang="en-US" sz="1200" dirty="0"/>
              <a:t>以上）　</a:t>
            </a:r>
            <a:r>
              <a:rPr lang="en-US" altLang="ja-JP" sz="1200" dirty="0"/>
              <a:t>【</a:t>
            </a:r>
            <a:r>
              <a:rPr lang="en-US" altLang="ja-JP" sz="1200" dirty="0" smtClean="0"/>
              <a:t>H28.3】</a:t>
            </a:r>
            <a:endParaRPr kumimoji="1" lang="ja-JP" altLang="en-US" sz="1200" dirty="0"/>
          </a:p>
        </p:txBody>
      </p:sp>
      <p:sp>
        <p:nvSpPr>
          <p:cNvPr id="10" name="正方形/長方形 9"/>
          <p:cNvSpPr/>
          <p:nvPr/>
        </p:nvSpPr>
        <p:spPr>
          <a:xfrm>
            <a:off x="683568" y="414908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solidFill>
                  <a:schemeClr val="tx1"/>
                </a:solidFill>
              </a:rPr>
              <a:t>KPI</a:t>
            </a:r>
            <a:r>
              <a:rPr lang="ja-JP" altLang="en-US" sz="1200" dirty="0" smtClean="0">
                <a:solidFill>
                  <a:schemeClr val="tx1"/>
                </a:solidFill>
              </a:rPr>
              <a:t>：新た</a:t>
            </a:r>
            <a:r>
              <a:rPr lang="ja-JP" altLang="en-US" sz="1200" dirty="0">
                <a:solidFill>
                  <a:schemeClr val="tx1"/>
                </a:solidFill>
              </a:rPr>
              <a:t>な「人材育成プログラム</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」を</a:t>
            </a:r>
            <a:r>
              <a:rPr lang="ja-JP" altLang="en-US" sz="1200" dirty="0" smtClean="0">
                <a:solidFill>
                  <a:schemeClr val="tx1"/>
                </a:solidFill>
              </a:rPr>
              <a:t>開発</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開発</a:t>
            </a:r>
            <a:r>
              <a:rPr lang="ja-JP" altLang="en-US" sz="1200" dirty="0">
                <a:solidFill>
                  <a:schemeClr val="tx1"/>
                </a:solidFill>
              </a:rPr>
              <a:t>したプログラム（案）のトライアル実施（３例</a:t>
            </a:r>
            <a:r>
              <a:rPr lang="ja-JP" altLang="en-US" sz="1200" dirty="0" smtClean="0">
                <a:solidFill>
                  <a:schemeClr val="tx1"/>
                </a:solidFill>
              </a:rPr>
              <a:t>）　</a:t>
            </a:r>
            <a:r>
              <a:rPr lang="en-US" altLang="ja-JP" sz="1200" dirty="0" smtClean="0">
                <a:solidFill>
                  <a:schemeClr val="tx1"/>
                </a:solidFill>
              </a:rPr>
              <a:t>【H28.3】</a:t>
            </a:r>
            <a:endParaRPr kumimoji="1" lang="ja-JP" altLang="en-US" sz="1200" dirty="0">
              <a:solidFill>
                <a:schemeClr val="tx1"/>
              </a:solidFill>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80</a:t>
            </a:fld>
            <a:endParaRPr lang="ja-JP" altLang="en-US" dirty="0">
              <a:solidFill>
                <a:prstClr val="black"/>
              </a:solidFill>
            </a:endParaRPr>
          </a:p>
        </p:txBody>
      </p:sp>
    </p:spTree>
    <p:extLst>
      <p:ext uri="{BB962C8B-B14F-4D97-AF65-F5344CB8AC3E}">
        <p14:creationId xmlns:p14="http://schemas.microsoft.com/office/powerpoint/2010/main" val="9965177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smtClean="0"/>
              <a:t>　基本目標②：</a:t>
            </a:r>
            <a:r>
              <a:rPr lang="ja-JP" altLang="ja-JP" sz="1600" b="1" dirty="0" smtClean="0"/>
              <a:t>次代</a:t>
            </a:r>
            <a:r>
              <a:rPr lang="ja-JP" altLang="ja-JP" sz="1600" b="1" dirty="0"/>
              <a:t>の「大阪」を担う</a:t>
            </a:r>
            <a:r>
              <a:rPr lang="ja-JP" altLang="ja-JP" sz="1600" b="1" dirty="0" smtClean="0"/>
              <a:t>人</a:t>
            </a:r>
            <a:r>
              <a:rPr lang="ja-JP" altLang="en-US" sz="1600" b="1" dirty="0" smtClean="0"/>
              <a:t>をつくる</a:t>
            </a:r>
            <a:endParaRPr lang="ja-JP" altLang="ja-JP" sz="1600" dirty="0"/>
          </a:p>
        </p:txBody>
      </p:sp>
      <p:sp>
        <p:nvSpPr>
          <p:cNvPr id="13" name="正方形/長方形 12"/>
          <p:cNvSpPr/>
          <p:nvPr/>
        </p:nvSpPr>
        <p:spPr>
          <a:xfrm>
            <a:off x="396413" y="1077704"/>
            <a:ext cx="8460940" cy="5047536"/>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次代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を担う人づくり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グローバルリーダー</a:t>
            </a:r>
            <a:r>
              <a:rPr lang="ja-JP" altLang="en-US" sz="1400" b="1" dirty="0"/>
              <a:t>育成・留学促進</a:t>
            </a:r>
            <a:r>
              <a:rPr lang="ja-JP" altLang="en-US" sz="1400" b="1" dirty="0" smtClean="0"/>
              <a:t>事業</a:t>
            </a:r>
            <a:r>
              <a:rPr lang="en-US" altLang="ja-JP" sz="1400" dirty="0" smtClean="0"/>
              <a:t>	</a:t>
            </a:r>
            <a:r>
              <a:rPr lang="ja-JP" altLang="en-US" sz="1400" dirty="0" smtClean="0"/>
              <a:t>（</a:t>
            </a:r>
            <a:r>
              <a:rPr lang="en-US" altLang="ja-JP" sz="1400" dirty="0" smtClean="0"/>
              <a:t>11,277</a:t>
            </a:r>
            <a:r>
              <a:rPr lang="ja-JP" altLang="en-US" sz="1400" dirty="0" smtClean="0"/>
              <a:t>）</a:t>
            </a:r>
            <a:endParaRPr lang="en-US" altLang="ja-JP" sz="1400" dirty="0"/>
          </a:p>
          <a:p>
            <a:pPr marL="180000" indent="-457200"/>
            <a:r>
              <a:rPr lang="ja-JP" altLang="en-US" sz="1400" dirty="0" smtClean="0"/>
              <a:t>　　グローバルリーダー</a:t>
            </a:r>
            <a:r>
              <a:rPr lang="ja-JP" altLang="en-US" sz="1400" dirty="0"/>
              <a:t>育成の契機づくり、大阪への留学促進のため、友好交流都市であるインドネシア・東ジャワ州及びベトナム・ホーチミン市との間で高校生を相互に派遣</a:t>
            </a:r>
            <a:r>
              <a:rPr lang="ja-JP" altLang="en-US" sz="1400" dirty="0" smtClean="0"/>
              <a:t>。</a:t>
            </a:r>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en-US" altLang="ja-JP" sz="1400" dirty="0" smtClean="0"/>
          </a:p>
          <a:p>
            <a:pPr marL="180000" indent="-457200"/>
            <a:endParaRPr lang="en-US" altLang="ja-JP" sz="1400" dirty="0"/>
          </a:p>
          <a:p>
            <a:pPr marL="180000" indent="-457200"/>
            <a:endParaRPr lang="en-US" altLang="ja-JP" sz="1400" b="1" dirty="0" smtClean="0"/>
          </a:p>
          <a:p>
            <a:pPr marL="180000" indent="-457200"/>
            <a:endParaRPr lang="en-US" altLang="ja-JP" sz="1400" b="1" dirty="0"/>
          </a:p>
          <a:p>
            <a:pPr marL="180000" indent="-457200"/>
            <a:r>
              <a:rPr lang="ja-JP" altLang="en-US" sz="1400" b="1" dirty="0" smtClean="0"/>
              <a:t>○</a:t>
            </a:r>
            <a:r>
              <a:rPr lang="ja-JP" altLang="en-US" sz="1400" b="1" dirty="0"/>
              <a:t>	</a:t>
            </a:r>
            <a:r>
              <a:rPr lang="ja-JP" altLang="en-US" sz="1400" b="1" dirty="0" smtClean="0"/>
              <a:t>　起業家</a:t>
            </a:r>
            <a:r>
              <a:rPr lang="ja-JP" altLang="en-US" sz="1400" b="1" dirty="0"/>
              <a:t>教育活動促進</a:t>
            </a:r>
            <a:r>
              <a:rPr lang="ja-JP" altLang="en-US" sz="1400" b="1" dirty="0" smtClean="0"/>
              <a:t>事業</a:t>
            </a:r>
            <a:r>
              <a:rPr lang="en-US" altLang="ja-JP" sz="1400" b="1" dirty="0" smtClean="0"/>
              <a:t>	</a:t>
            </a:r>
            <a:r>
              <a:rPr lang="en-US" altLang="ja-JP" sz="1400" dirty="0" smtClean="0"/>
              <a:t>	</a:t>
            </a:r>
            <a:r>
              <a:rPr lang="ja-JP" altLang="en-US" sz="1400" dirty="0" smtClean="0"/>
              <a:t>（</a:t>
            </a:r>
            <a:r>
              <a:rPr lang="en-US" altLang="ja-JP" sz="1400" dirty="0" smtClean="0"/>
              <a:t>5,234</a:t>
            </a:r>
            <a:r>
              <a:rPr lang="ja-JP" altLang="en-US" sz="1400" dirty="0" smtClean="0"/>
              <a:t>）</a:t>
            </a:r>
            <a:endParaRPr lang="en-US" altLang="ja-JP" sz="1400" dirty="0"/>
          </a:p>
          <a:p>
            <a:pPr marL="180000" indent="-457200"/>
            <a:r>
              <a:rPr lang="ja-JP" altLang="en-US" sz="1400" dirty="0" smtClean="0"/>
              <a:t>　　起業家</a:t>
            </a:r>
            <a:r>
              <a:rPr lang="ja-JP" altLang="en-US" sz="1400" dirty="0"/>
              <a:t>精神（アントレプレナーシップ）に触れる機会を設け、将来の創業への関心を喚起するため、起業家による高校生に対する出前講座や教員向けセミナー等を実施</a:t>
            </a:r>
            <a:r>
              <a:rPr lang="ja-JP" altLang="en-US" sz="1400" dirty="0" smtClean="0"/>
              <a:t>。</a:t>
            </a:r>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ja-JP" altLang="en-US" sz="1400" dirty="0"/>
          </a:p>
          <a:p>
            <a:pPr marL="180000" indent="-457200"/>
            <a:endParaRPr lang="en-US" altLang="ja-JP" sz="1400" dirty="0" smtClean="0"/>
          </a:p>
          <a:p>
            <a:pPr marL="180000" indent="-457200"/>
            <a:r>
              <a:rPr lang="ja-JP" altLang="en-US" sz="1400" dirty="0"/>
              <a:t>	</a:t>
            </a:r>
            <a:endParaRPr lang="en-US" altLang="ja-JP" sz="1400" dirty="0" smtClean="0"/>
          </a:p>
          <a:p>
            <a:pPr marL="180000" indent="-457200"/>
            <a:endParaRPr lang="ja-JP" altLang="en-US" sz="1400" dirty="0"/>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（２）子どもをめぐる課題への対応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高校</a:t>
            </a:r>
            <a:r>
              <a:rPr lang="ja-JP" altLang="en-US" sz="1400" b="1" dirty="0"/>
              <a:t>中退・不登校の若者の自立</a:t>
            </a:r>
            <a:r>
              <a:rPr lang="ja-JP" altLang="en-US" sz="1400" b="1" dirty="0" smtClean="0"/>
              <a:t>支援</a:t>
            </a:r>
            <a:r>
              <a:rPr lang="en-US" altLang="ja-JP" sz="1400" dirty="0" smtClean="0"/>
              <a:t>	</a:t>
            </a:r>
            <a:r>
              <a:rPr lang="ja-JP" altLang="en-US" sz="1400" dirty="0" smtClean="0"/>
              <a:t>（</a:t>
            </a:r>
            <a:r>
              <a:rPr lang="en-US" altLang="ja-JP" sz="1400" dirty="0" smtClean="0"/>
              <a:t>98,489</a:t>
            </a:r>
            <a:r>
              <a:rPr lang="ja-JP" altLang="en-US" sz="1400" dirty="0" smtClean="0"/>
              <a:t>）</a:t>
            </a:r>
            <a:endParaRPr lang="en-US" altLang="ja-JP" sz="1400" dirty="0"/>
          </a:p>
          <a:p>
            <a:pPr marL="180000" indent="-457200"/>
            <a:r>
              <a:rPr lang="ja-JP" altLang="en-US" sz="1400" dirty="0" smtClean="0"/>
              <a:t>　　高校</a:t>
            </a:r>
            <a:r>
              <a:rPr lang="ja-JP" altLang="en-US" sz="1400" dirty="0"/>
              <a:t>（</a:t>
            </a:r>
            <a:r>
              <a:rPr lang="en-US" altLang="ja-JP" sz="1400" dirty="0"/>
              <a:t>20</a:t>
            </a:r>
            <a:r>
              <a:rPr lang="ja-JP" altLang="en-US" sz="1400" dirty="0"/>
              <a:t>校）とＮＰＯ等が連携し、学校内に居場所を開設するとともに福祉や労働等関係機関と連携したプラットフォームを構築。</a:t>
            </a:r>
          </a:p>
        </p:txBody>
      </p:sp>
      <p:sp>
        <p:nvSpPr>
          <p:cNvPr id="9" name="正方形/長方形 8"/>
          <p:cNvSpPr/>
          <p:nvPr/>
        </p:nvSpPr>
        <p:spPr>
          <a:xfrm>
            <a:off x="683568" y="3933056"/>
            <a:ext cx="7992888"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：起業家教育を受けた生徒の起業への意識変化１０％</a:t>
            </a:r>
            <a:r>
              <a:rPr lang="ja-JP" altLang="en-US" sz="1200" dirty="0" smtClean="0"/>
              <a:t>以上</a:t>
            </a:r>
            <a:r>
              <a:rPr lang="en-US" altLang="ja-JP" sz="1200" dirty="0" smtClean="0"/>
              <a:t/>
            </a:r>
            <a:br>
              <a:rPr lang="en-US" altLang="ja-JP" sz="1200" dirty="0" smtClean="0"/>
            </a:br>
            <a:r>
              <a:rPr lang="ja-JP" altLang="en-US" sz="1200" dirty="0" smtClean="0"/>
              <a:t>（</a:t>
            </a:r>
            <a:r>
              <a:rPr lang="ja-JP" altLang="en-US" sz="1200" dirty="0"/>
              <a:t>「起業について印象が変わったか」など起業への関心に対する意識変化を問うアンケートを事前・事後に実施し、その変化を見る</a:t>
            </a:r>
            <a:r>
              <a:rPr lang="ja-JP" altLang="en-US" sz="1200" dirty="0" smtClean="0"/>
              <a:t>）　</a:t>
            </a:r>
            <a:r>
              <a:rPr lang="en-US" altLang="ja-JP" sz="1200" dirty="0" smtClean="0"/>
              <a:t>【H28.3】</a:t>
            </a:r>
            <a:endParaRPr kumimoji="1" lang="ja-JP" altLang="en-US" sz="1200" dirty="0"/>
          </a:p>
        </p:txBody>
      </p:sp>
      <p:sp>
        <p:nvSpPr>
          <p:cNvPr id="10" name="正方形/長方形 9"/>
          <p:cNvSpPr/>
          <p:nvPr/>
        </p:nvSpPr>
        <p:spPr>
          <a:xfrm>
            <a:off x="683568" y="1988840"/>
            <a:ext cx="7992888" cy="100811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：事業に参加した高校生に対するアンケートを</a:t>
            </a:r>
            <a:r>
              <a:rPr lang="ja-JP" altLang="en-US" sz="1200" dirty="0" smtClean="0"/>
              <a:t>実施</a:t>
            </a:r>
            <a:r>
              <a:rPr lang="en-US" altLang="ja-JP" sz="1200" dirty="0"/>
              <a:t/>
            </a:r>
            <a:br>
              <a:rPr lang="en-US" altLang="ja-JP" sz="1200" dirty="0"/>
            </a:br>
            <a:r>
              <a:rPr lang="ja-JP" altLang="en-US" sz="1200" dirty="0" smtClean="0"/>
              <a:t>・大阪府　将来</a:t>
            </a:r>
            <a:r>
              <a:rPr lang="ja-JP" altLang="en-US" sz="1200" dirty="0"/>
              <a:t>の進路の選択肢として海外留学や国際的な職業に就くことを志向する者の割合：</a:t>
            </a:r>
            <a:r>
              <a:rPr lang="en-US" altLang="ja-JP" sz="1200" dirty="0"/>
              <a:t>70</a:t>
            </a:r>
            <a:r>
              <a:rPr lang="ja-JP" altLang="en-US" sz="1200" dirty="0"/>
              <a:t>％</a:t>
            </a:r>
            <a:r>
              <a:rPr lang="ja-JP" altLang="en-US" sz="1200" dirty="0" smtClean="0"/>
              <a:t>以上</a:t>
            </a:r>
            <a:r>
              <a:rPr lang="en-US" altLang="ja-JP" sz="1200" dirty="0" smtClean="0"/>
              <a:t/>
            </a:r>
            <a:br>
              <a:rPr lang="en-US" altLang="ja-JP" sz="1200" dirty="0" smtClean="0"/>
            </a:br>
            <a:r>
              <a:rPr lang="ja-JP" altLang="en-US" sz="1200" dirty="0" smtClean="0"/>
              <a:t>・</a:t>
            </a:r>
            <a:r>
              <a:rPr lang="ja-JP" altLang="en-US" sz="1200" dirty="0"/>
              <a:t>東ジャワ州、ホーチミン</a:t>
            </a:r>
            <a:r>
              <a:rPr lang="ja-JP" altLang="en-US" sz="1200" dirty="0" smtClean="0"/>
              <a:t>市：大阪</a:t>
            </a:r>
            <a:r>
              <a:rPr lang="ja-JP" altLang="en-US" sz="1200" dirty="0"/>
              <a:t>を留学先候補の一つとして検討する者の割合：</a:t>
            </a:r>
            <a:r>
              <a:rPr lang="en-US" altLang="ja-JP" sz="1200" dirty="0"/>
              <a:t>70</a:t>
            </a:r>
            <a:r>
              <a:rPr lang="ja-JP" altLang="en-US" sz="1200" dirty="0"/>
              <a:t>％</a:t>
            </a:r>
            <a:r>
              <a:rPr lang="ja-JP" altLang="en-US" sz="1200" dirty="0" smtClean="0"/>
              <a:t>以上</a:t>
            </a:r>
            <a:r>
              <a:rPr lang="ja-JP" altLang="en-US" sz="1200" dirty="0"/>
              <a:t>　</a:t>
            </a:r>
            <a:r>
              <a:rPr lang="en-US" altLang="ja-JP" sz="1200" dirty="0"/>
              <a:t>【H28.3</a:t>
            </a:r>
            <a:r>
              <a:rPr lang="en-US" altLang="ja-JP" sz="1200" dirty="0" smtClean="0"/>
              <a:t>】</a:t>
            </a:r>
            <a:br>
              <a:rPr lang="en-US" altLang="ja-JP" sz="1200" dirty="0" smtClean="0"/>
            </a:br>
            <a:r>
              <a:rPr lang="ja-JP" altLang="en-US" sz="1200" dirty="0" smtClean="0"/>
              <a:t>（参考）日本</a:t>
            </a:r>
            <a:r>
              <a:rPr lang="en-US" altLang="ja-JP" sz="1200" dirty="0"/>
              <a:t>46.1</a:t>
            </a:r>
            <a:r>
              <a:rPr lang="ja-JP" altLang="en-US" sz="1200" dirty="0"/>
              <a:t>％、米国、韓国、中国平均</a:t>
            </a:r>
            <a:r>
              <a:rPr lang="en-US" altLang="ja-JP" sz="1200" dirty="0"/>
              <a:t>64.4</a:t>
            </a:r>
            <a:r>
              <a:rPr lang="ja-JP" altLang="en-US" sz="1200" dirty="0" smtClean="0"/>
              <a:t>％</a:t>
            </a:r>
            <a:r>
              <a:rPr lang="en-US" altLang="ja-JP" sz="1200" dirty="0"/>
              <a:t/>
            </a:r>
            <a:br>
              <a:rPr lang="en-US" altLang="ja-JP" sz="1200" dirty="0"/>
            </a:br>
            <a:r>
              <a:rPr lang="en-US" altLang="ja-JP" sz="1200" dirty="0" smtClean="0"/>
              <a:t>	</a:t>
            </a:r>
            <a:r>
              <a:rPr lang="ja-JP" altLang="en-US" sz="1200" dirty="0" smtClean="0"/>
              <a:t>　</a:t>
            </a:r>
            <a:r>
              <a:rPr lang="en-US" altLang="ja-JP" sz="1200" dirty="0" smtClean="0"/>
              <a:t>2014.4</a:t>
            </a:r>
            <a:r>
              <a:rPr lang="ja-JP" altLang="en-US" sz="1200" dirty="0" smtClean="0"/>
              <a:t>　（一財）日本児童教育振興財団日本青少年研究所発表</a:t>
            </a:r>
            <a:endParaRPr kumimoji="1" lang="ja-JP" altLang="en-US" sz="1200" dirty="0"/>
          </a:p>
        </p:txBody>
      </p:sp>
      <p:sp>
        <p:nvSpPr>
          <p:cNvPr id="14" name="正方形/長方形 13"/>
          <p:cNvSpPr/>
          <p:nvPr/>
        </p:nvSpPr>
        <p:spPr>
          <a:xfrm>
            <a:off x="683568" y="6093296"/>
            <a:ext cx="7992888" cy="52303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：居場所利用者の進路未決定者数を</a:t>
            </a:r>
            <a:r>
              <a:rPr lang="en-US" altLang="ja-JP" sz="1200" dirty="0"/>
              <a:t>0</a:t>
            </a:r>
            <a:r>
              <a:rPr lang="ja-JP" altLang="en-US" sz="1200" dirty="0"/>
              <a:t>人と</a:t>
            </a:r>
            <a:r>
              <a:rPr lang="ja-JP" altLang="en-US" sz="1200" dirty="0" smtClean="0"/>
              <a:t>する。　</a:t>
            </a:r>
            <a:r>
              <a:rPr lang="en-US" altLang="ja-JP" sz="1200" dirty="0" smtClean="0"/>
              <a:t>【</a:t>
            </a:r>
            <a:r>
              <a:rPr lang="en-US" altLang="ja-JP" sz="1200" dirty="0"/>
              <a:t>H28.3</a:t>
            </a:r>
            <a:r>
              <a:rPr lang="en-US" altLang="ja-JP" sz="1200" dirty="0" smtClean="0"/>
              <a:t>】</a:t>
            </a:r>
            <a:br>
              <a:rPr lang="en-US" altLang="ja-JP" sz="1200" dirty="0" smtClean="0"/>
            </a:br>
            <a:r>
              <a:rPr lang="en-US" altLang="ja-JP" sz="1200" dirty="0" smtClean="0"/>
              <a:t>※</a:t>
            </a:r>
            <a:r>
              <a:rPr lang="ja-JP" altLang="en-US" sz="1200" dirty="0" smtClean="0"/>
              <a:t>　</a:t>
            </a:r>
            <a:r>
              <a:rPr lang="en-US" altLang="ja-JP" sz="1200" dirty="0" smtClean="0"/>
              <a:t>H26</a:t>
            </a:r>
            <a:r>
              <a:rPr lang="ja-JP" altLang="en-US" sz="1200" dirty="0"/>
              <a:t>年度の実績は未確定</a:t>
            </a:r>
            <a:r>
              <a:rPr lang="ja-JP" altLang="en-US" sz="1200" dirty="0" smtClean="0"/>
              <a:t>。（</a:t>
            </a:r>
            <a:r>
              <a:rPr lang="en-US" altLang="ja-JP" sz="1200" dirty="0"/>
              <a:t>H27</a:t>
            </a:r>
            <a:r>
              <a:rPr lang="ja-JP" altLang="en-US" sz="1200" dirty="0"/>
              <a:t>当初に調査予定</a:t>
            </a:r>
            <a:r>
              <a:rPr lang="ja-JP" altLang="en-US" sz="1200" dirty="0" smtClean="0"/>
              <a:t>）</a:t>
            </a:r>
            <a:endParaRPr kumimoji="1" lang="ja-JP" altLang="en-US" sz="12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81</a:t>
            </a:fld>
            <a:endParaRPr lang="ja-JP" altLang="en-US" dirty="0">
              <a:solidFill>
                <a:prstClr val="black"/>
              </a:solidFill>
            </a:endParaRPr>
          </a:p>
        </p:txBody>
      </p:sp>
      <p:sp>
        <p:nvSpPr>
          <p:cNvPr id="15" name="正方形/長方形 14"/>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873508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82</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t>　基本目標③：誰もが健康でいきいきと活躍できる「まち」をつくる</a:t>
            </a:r>
            <a:endParaRPr lang="ja-JP" altLang="ja-JP" sz="1600" dirty="0"/>
          </a:p>
        </p:txBody>
      </p:sp>
      <p:sp>
        <p:nvSpPr>
          <p:cNvPr id="13" name="正方形/長方形 12"/>
          <p:cNvSpPr/>
          <p:nvPr/>
        </p:nvSpPr>
        <p:spPr>
          <a:xfrm>
            <a:off x="396413" y="1077704"/>
            <a:ext cx="8460940" cy="3970318"/>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（１）健康寿命の延伸</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健康</a:t>
            </a:r>
            <a:r>
              <a:rPr lang="ja-JP" altLang="en-US" sz="1400" b="1" dirty="0"/>
              <a:t>寿命延伸プロジェクト</a:t>
            </a:r>
            <a:r>
              <a:rPr lang="ja-JP" altLang="en-US" sz="1400" dirty="0"/>
              <a:t>	</a:t>
            </a:r>
            <a:r>
              <a:rPr lang="en-US" altLang="ja-JP" sz="1400" dirty="0" smtClean="0"/>
              <a:t>	</a:t>
            </a:r>
            <a:r>
              <a:rPr lang="ja-JP" altLang="en-US" sz="1400" dirty="0" smtClean="0"/>
              <a:t>（</a:t>
            </a:r>
            <a:r>
              <a:rPr lang="en-US" altLang="ja-JP" sz="1400" dirty="0" smtClean="0"/>
              <a:t>52,947</a:t>
            </a:r>
            <a:r>
              <a:rPr lang="ja-JP" altLang="en-US" sz="1400" dirty="0" smtClean="0"/>
              <a:t>）</a:t>
            </a:r>
            <a:endParaRPr lang="en-US" altLang="ja-JP" sz="1400" dirty="0"/>
          </a:p>
          <a:p>
            <a:pPr marL="180000" indent="-457200"/>
            <a:r>
              <a:rPr lang="ja-JP" altLang="en-US" sz="1400" dirty="0" smtClean="0"/>
              <a:t>　　特定</a:t>
            </a:r>
            <a:r>
              <a:rPr lang="ja-JP" altLang="en-US" sz="1400" dirty="0"/>
              <a:t>健診等の受診率向上のため、健康づくりを行った住民に特典を付与する事業などに取組む市町村への補助や全国健康保険協会大阪支部（協会けんぽ）等の健診データの分析、健康づくりの啓発や表彰を行うとともに、府民の食生活等をきめ細やかに実態調査し、健康増進に活用し、健康寿命の延伸を実現。</a:t>
            </a:r>
            <a:endParaRPr lang="en-US" altLang="ja-JP" sz="1400" dirty="0"/>
          </a:p>
          <a:p>
            <a:pPr marL="180000" indent="-457200"/>
            <a:endParaRPr lang="en-US" altLang="ja-JP" sz="1400" dirty="0"/>
          </a:p>
          <a:p>
            <a:pPr marL="180000" indent="-457200"/>
            <a:endParaRPr lang="ja-JP" altLang="en-US" sz="1400" dirty="0"/>
          </a:p>
          <a:p>
            <a:pPr marL="180000" indent="-457200"/>
            <a:endParaRPr lang="en-US" altLang="ja-JP" sz="1400" dirty="0" smtClean="0"/>
          </a:p>
          <a:p>
            <a:pPr marL="180000" indent="-457200"/>
            <a:r>
              <a:rPr lang="ja-JP" altLang="en-US" sz="1400" dirty="0"/>
              <a:t>	</a:t>
            </a:r>
            <a:endParaRPr lang="en-US" altLang="ja-JP" sz="1400" dirty="0" smtClean="0"/>
          </a:p>
          <a:p>
            <a:pPr marL="180000" indent="-457200"/>
            <a:endParaRPr lang="ja-JP" altLang="en-US" sz="1400" dirty="0"/>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（２）高齢者等がいきいきと暮らせるまちづくり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p>
          <a:p>
            <a:pPr marL="180000" indent="-457200"/>
            <a:endParaRPr lang="en-US" altLang="ja-JP" sz="1400" dirty="0"/>
          </a:p>
          <a:p>
            <a:pPr marL="180000" indent="-457200"/>
            <a:r>
              <a:rPr lang="ja-JP" altLang="en-US" sz="1400" dirty="0"/>
              <a:t>	</a:t>
            </a: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（３）あらゆる人が活躍できる「全員参画社会」の実現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p>
          <a:p>
            <a:pPr marL="180000" indent="-457200"/>
            <a:endParaRPr lang="ja-JP" altLang="en-US" sz="1400" dirty="0"/>
          </a:p>
          <a:p>
            <a:pPr marL="180000" indent="-457200"/>
            <a:endParaRPr lang="ja-JP" altLang="en-US" sz="1400" dirty="0"/>
          </a:p>
        </p:txBody>
      </p:sp>
      <p:sp>
        <p:nvSpPr>
          <p:cNvPr id="9" name="正方形/長方形 8"/>
          <p:cNvSpPr/>
          <p:nvPr/>
        </p:nvSpPr>
        <p:spPr>
          <a:xfrm>
            <a:off x="683569" y="2204864"/>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smtClean="0"/>
              <a:t>：</a:t>
            </a:r>
            <a:r>
              <a:rPr lang="en-US" altLang="ja-JP" sz="1200" dirty="0"/>
              <a:t>H27</a:t>
            </a:r>
            <a:r>
              <a:rPr lang="ja-JP" altLang="en-US" sz="1200" dirty="0"/>
              <a:t>年度の特定健診受診率を</a:t>
            </a:r>
            <a:r>
              <a:rPr lang="en-US" altLang="ja-JP" sz="1200" dirty="0"/>
              <a:t>H24</a:t>
            </a:r>
            <a:r>
              <a:rPr lang="ja-JP" altLang="en-US" sz="1200" dirty="0"/>
              <a:t>比で全国平均水準以上となるよう、２％向上させる</a:t>
            </a:r>
            <a:r>
              <a:rPr lang="ja-JP" altLang="en-US" sz="1200" dirty="0" smtClean="0"/>
              <a:t>。</a:t>
            </a:r>
            <a:r>
              <a:rPr lang="ja-JP" altLang="en-US" sz="1200" dirty="0"/>
              <a:t>　</a:t>
            </a:r>
            <a:r>
              <a:rPr lang="en-US" altLang="ja-JP" sz="1200" dirty="0"/>
              <a:t>【H28.3】</a:t>
            </a:r>
            <a:r>
              <a:rPr lang="en-US" altLang="ja-JP" sz="1200" dirty="0" smtClean="0"/>
              <a:t/>
            </a:r>
            <a:br>
              <a:rPr lang="en-US" altLang="ja-JP" sz="1200" dirty="0" smtClean="0"/>
            </a:br>
            <a:r>
              <a:rPr lang="en-US" altLang="ja-JP" sz="1200" dirty="0" smtClean="0"/>
              <a:t>【</a:t>
            </a:r>
            <a:r>
              <a:rPr lang="ja-JP" altLang="en-US" sz="1200" dirty="0" smtClean="0">
                <a:solidFill>
                  <a:schemeClr val="tx1"/>
                </a:solidFill>
              </a:rPr>
              <a:t>参考</a:t>
            </a:r>
            <a:r>
              <a:rPr lang="en-US" altLang="ja-JP" sz="1200" dirty="0" smtClean="0">
                <a:solidFill>
                  <a:schemeClr val="tx1"/>
                </a:solidFill>
              </a:rPr>
              <a:t>H24:40.5</a:t>
            </a:r>
            <a:r>
              <a:rPr lang="en-US" altLang="ja-JP" sz="1200" dirty="0">
                <a:solidFill>
                  <a:schemeClr val="tx1"/>
                </a:solidFill>
              </a:rPr>
              <a:t>%</a:t>
            </a:r>
            <a:r>
              <a:rPr lang="ja-JP" altLang="en-US" sz="1200" dirty="0">
                <a:solidFill>
                  <a:schemeClr val="tx1"/>
                </a:solidFill>
              </a:rPr>
              <a:t>（全国平均</a:t>
            </a:r>
            <a:r>
              <a:rPr lang="en-US" altLang="ja-JP" sz="1200" dirty="0">
                <a:solidFill>
                  <a:schemeClr val="tx1"/>
                </a:solidFill>
              </a:rPr>
              <a:t>45.6</a:t>
            </a:r>
            <a:r>
              <a:rPr lang="ja-JP" altLang="en-US" sz="1200" dirty="0">
                <a:solidFill>
                  <a:schemeClr val="tx1"/>
                </a:solidFill>
              </a:rPr>
              <a:t>％ ） </a:t>
            </a:r>
            <a:r>
              <a:rPr lang="en-US" altLang="ja-JP" sz="1200" dirty="0" smtClean="0"/>
              <a:t>※</a:t>
            </a:r>
            <a:r>
              <a:rPr lang="ja-JP" altLang="en-US" sz="1200" dirty="0"/>
              <a:t>最新値</a:t>
            </a:r>
            <a:r>
              <a:rPr lang="en-US" altLang="ja-JP" sz="1200" dirty="0" smtClean="0"/>
              <a:t>】</a:t>
            </a:r>
            <a:endParaRPr kumimoji="1" lang="ja-JP" altLang="en-US" sz="1200" dirty="0"/>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64756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83</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t>　基本目標④：</a:t>
            </a:r>
            <a:r>
              <a:rPr lang="ja-JP" altLang="ja-JP" sz="1600" b="1" dirty="0"/>
              <a:t>安全・安心な地域</a:t>
            </a:r>
            <a:r>
              <a:rPr lang="ja-JP" altLang="en-US" sz="1600" b="1" dirty="0"/>
              <a:t>を</a:t>
            </a:r>
            <a:r>
              <a:rPr lang="ja-JP" altLang="en-US" sz="1600" b="1" dirty="0" smtClean="0"/>
              <a:t>つくる</a:t>
            </a:r>
            <a:endParaRPr lang="ja-JP" altLang="ja-JP" sz="1600" dirty="0"/>
          </a:p>
        </p:txBody>
      </p:sp>
      <p:sp>
        <p:nvSpPr>
          <p:cNvPr id="13" name="正方形/長方形 12"/>
          <p:cNvSpPr/>
          <p:nvPr/>
        </p:nvSpPr>
        <p:spPr>
          <a:xfrm>
            <a:off x="396413" y="1077704"/>
            <a:ext cx="8460940" cy="5262979"/>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（１）安全・安心の確保</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消防団</a:t>
            </a:r>
            <a:r>
              <a:rPr lang="ja-JP" altLang="en-US" sz="1400" b="1" dirty="0"/>
              <a:t>地域防災力強化充実促進事業</a:t>
            </a:r>
            <a:r>
              <a:rPr lang="ja-JP" altLang="en-US" sz="1400" dirty="0"/>
              <a:t>	</a:t>
            </a:r>
            <a:r>
              <a:rPr lang="ja-JP" altLang="en-US" sz="1400" dirty="0" smtClean="0"/>
              <a:t>（</a:t>
            </a:r>
            <a:r>
              <a:rPr lang="en-US" altLang="ja-JP" sz="1400" dirty="0" smtClean="0"/>
              <a:t>1,882</a:t>
            </a:r>
            <a:r>
              <a:rPr lang="ja-JP" altLang="en-US" sz="1400" dirty="0" smtClean="0"/>
              <a:t>）</a:t>
            </a:r>
            <a:endParaRPr lang="en-US" altLang="ja-JP" sz="1400" dirty="0"/>
          </a:p>
          <a:p>
            <a:pPr marL="180000" indent="-457200"/>
            <a:r>
              <a:rPr lang="ja-JP" altLang="en-US" sz="1400" dirty="0" smtClean="0"/>
              <a:t>　　</a:t>
            </a:r>
            <a:r>
              <a:rPr lang="ja-JP" altLang="en-US" sz="1400" dirty="0"/>
              <a:t>地域防災力の充実強化に向け、消防団に対する府民の</a:t>
            </a:r>
            <a:r>
              <a:rPr lang="ja-JP" altLang="en-US" sz="1400" dirty="0" smtClean="0"/>
              <a:t>理解や</a:t>
            </a:r>
            <a:r>
              <a:rPr lang="ja-JP" altLang="en-US" sz="1400" dirty="0"/>
              <a:t>、府民との連携を一層促進するため</a:t>
            </a:r>
            <a:r>
              <a:rPr lang="ja-JP" altLang="en-US" sz="1400" dirty="0" smtClean="0"/>
              <a:t>、若者</a:t>
            </a:r>
            <a:r>
              <a:rPr lang="ja-JP" altLang="en-US" sz="1400" dirty="0"/>
              <a:t>の感性や視点を活かした映像や</a:t>
            </a:r>
            <a:r>
              <a:rPr lang="ja-JP" altLang="en-US" sz="1400" dirty="0" smtClean="0"/>
              <a:t>ポスター</a:t>
            </a:r>
            <a:r>
              <a:rPr lang="ja-JP" altLang="en-US" sz="1400" dirty="0"/>
              <a:t>の制作により、</a:t>
            </a:r>
            <a:r>
              <a:rPr lang="ja-JP" altLang="en-US" sz="1400" dirty="0" smtClean="0"/>
              <a:t>府内</a:t>
            </a:r>
            <a:r>
              <a:rPr lang="ja-JP" altLang="en-US" sz="1400" dirty="0"/>
              <a:t>の消防団活動を紹介するＰＲ事業を市町村と連携して実施。 </a:t>
            </a:r>
            <a:endParaRPr lang="en-US" altLang="ja-JP" sz="1400" dirty="0" smtClean="0"/>
          </a:p>
          <a:p>
            <a:pPr marL="180000" indent="-457200"/>
            <a:r>
              <a:rPr lang="ja-JP" altLang="en-US" sz="1400" dirty="0"/>
              <a:t>	</a:t>
            </a:r>
            <a:endParaRPr lang="en-US" altLang="ja-JP" sz="1400" dirty="0"/>
          </a:p>
          <a:p>
            <a:pPr marL="180000" indent="-457200"/>
            <a:endParaRPr lang="ja-JP" altLang="en-US" sz="1400" dirty="0"/>
          </a:p>
          <a:p>
            <a:pPr marL="180000" indent="-457200"/>
            <a:endParaRPr lang="ja-JP" altLang="en-US" sz="1400" b="1" dirty="0"/>
          </a:p>
          <a:p>
            <a:pPr marL="180000" indent="-457200"/>
            <a:r>
              <a:rPr lang="ja-JP" altLang="en-US" sz="1400" b="1" dirty="0"/>
              <a:t>○	</a:t>
            </a:r>
            <a:r>
              <a:rPr lang="ja-JP" altLang="en-US" sz="1400" b="1" dirty="0" smtClean="0"/>
              <a:t>　女性</a:t>
            </a:r>
            <a:r>
              <a:rPr lang="ja-JP" altLang="en-US" sz="1400" b="1" dirty="0"/>
              <a:t>消防団員活動支援事業</a:t>
            </a:r>
            <a:r>
              <a:rPr lang="ja-JP" altLang="en-US" sz="1400" dirty="0"/>
              <a:t>	</a:t>
            </a:r>
            <a:r>
              <a:rPr lang="en-US" altLang="ja-JP" sz="1400" dirty="0" smtClean="0"/>
              <a:t>	</a:t>
            </a:r>
            <a:r>
              <a:rPr lang="ja-JP" altLang="en-US" sz="1400" dirty="0" smtClean="0"/>
              <a:t>（</a:t>
            </a:r>
            <a:r>
              <a:rPr lang="en-US" altLang="ja-JP" sz="1400" dirty="0" smtClean="0"/>
              <a:t>3,319</a:t>
            </a:r>
            <a:r>
              <a:rPr lang="ja-JP" altLang="en-US" sz="1400" dirty="0" smtClean="0"/>
              <a:t>）</a:t>
            </a:r>
            <a:endParaRPr lang="en-US" altLang="ja-JP" sz="1400" dirty="0"/>
          </a:p>
          <a:p>
            <a:pPr marL="180000" indent="-457200"/>
            <a:r>
              <a:rPr lang="ja-JP" altLang="en-US" sz="1400" dirty="0" smtClean="0"/>
              <a:t>　　</a:t>
            </a:r>
            <a:r>
              <a:rPr lang="ja-JP" altLang="en-US" sz="1400" dirty="0"/>
              <a:t>今後益々、活躍が期待される女性消防団員が活動しやすい環境整備のため、女性団員が扱いやすい資機材等の整備を行う市町村に対する補助（補助率</a:t>
            </a:r>
            <a:r>
              <a:rPr lang="en-US" altLang="ja-JP" sz="1400" dirty="0"/>
              <a:t>1/2</a:t>
            </a:r>
            <a:r>
              <a:rPr lang="ja-JP" altLang="en-US" sz="1400" dirty="0"/>
              <a:t>　補助限度額</a:t>
            </a:r>
            <a:r>
              <a:rPr lang="en-US" altLang="ja-JP" sz="1400" dirty="0"/>
              <a:t>50</a:t>
            </a:r>
            <a:r>
              <a:rPr lang="ja-JP" altLang="en-US" sz="1400" dirty="0"/>
              <a:t>万円）や、女性がより強みを活かせる救命救急の指導者講習を開催。</a:t>
            </a:r>
            <a:endParaRPr lang="en-US" altLang="ja-JP" sz="1400" dirty="0"/>
          </a:p>
          <a:p>
            <a:pPr marL="180000" indent="-457200"/>
            <a:endParaRPr lang="en-US" altLang="ja-JP" sz="1400" dirty="0"/>
          </a:p>
          <a:p>
            <a:pPr marL="180000" indent="-457200"/>
            <a:endParaRPr lang="en-US" altLang="ja-JP" sz="1400" dirty="0" smtClean="0"/>
          </a:p>
          <a:p>
            <a:pPr marL="180000" indent="-457200"/>
            <a:endParaRPr lang="en-US" altLang="ja-JP" sz="1400" dirty="0" smtClean="0"/>
          </a:p>
          <a:p>
            <a:pPr marL="180000" indent="-457200"/>
            <a:r>
              <a:rPr lang="ja-JP" altLang="en-US" sz="1400" dirty="0"/>
              <a:t>	</a:t>
            </a:r>
            <a:endParaRPr lang="en-US" altLang="ja-JP" sz="1400" dirty="0" smtClean="0"/>
          </a:p>
          <a:p>
            <a:pPr marL="180000" indent="-457200"/>
            <a:endParaRPr lang="ja-JP" altLang="en-US" sz="1400" dirty="0"/>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（２）都市基盤の再構築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地域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維持管理連携支援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45,360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ンフラ施設の老朽化等への対策として、府や市町村、大学など地域が一体となって人材育成・確保、技術力の継承、維持管理を実践する「地域維持管理連携プラットフォーム」を創設し、点検データの収集・整理等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83568" y="2060848"/>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t>KPI</a:t>
            </a:r>
            <a:r>
              <a:rPr lang="ja-JP" altLang="en-US" sz="1200" dirty="0"/>
              <a:t>：</a:t>
            </a:r>
            <a:r>
              <a:rPr lang="ja-JP" altLang="en-US" sz="1200" dirty="0" smtClean="0"/>
              <a:t>平成</a:t>
            </a:r>
            <a:r>
              <a:rPr lang="en-US" altLang="ja-JP" sz="1200" dirty="0"/>
              <a:t>26</a:t>
            </a:r>
            <a:r>
              <a:rPr lang="ja-JP" altLang="en-US" sz="1200" dirty="0" smtClean="0"/>
              <a:t>年</a:t>
            </a:r>
            <a:r>
              <a:rPr lang="en-US" altLang="ja-JP" sz="1200" dirty="0" smtClean="0"/>
              <a:t>4</a:t>
            </a:r>
            <a:r>
              <a:rPr lang="ja-JP" altLang="en-US" sz="1200" dirty="0" smtClean="0"/>
              <a:t>月</a:t>
            </a:r>
            <a:r>
              <a:rPr lang="en-US" altLang="ja-JP" sz="1200" dirty="0" smtClean="0"/>
              <a:t>1</a:t>
            </a:r>
            <a:r>
              <a:rPr lang="ja-JP" altLang="en-US" sz="1200" dirty="0" smtClean="0"/>
              <a:t>日</a:t>
            </a:r>
            <a:r>
              <a:rPr lang="ja-JP" altLang="en-US" sz="1200" dirty="0"/>
              <a:t>の消防団員数（</a:t>
            </a:r>
            <a:r>
              <a:rPr lang="en-US" altLang="ja-JP" sz="1200" dirty="0"/>
              <a:t>10,482</a:t>
            </a:r>
            <a:r>
              <a:rPr lang="ja-JP" altLang="en-US" sz="1200" dirty="0"/>
              <a:t>人）を維持する</a:t>
            </a:r>
            <a:r>
              <a:rPr lang="ja-JP" altLang="en-US" sz="1200" dirty="0" smtClean="0"/>
              <a:t>　</a:t>
            </a:r>
            <a:r>
              <a:rPr lang="en-US" altLang="ja-JP" sz="1200" dirty="0" smtClean="0"/>
              <a:t>【H28.3】</a:t>
            </a:r>
            <a:endParaRPr kumimoji="1" lang="ja-JP" altLang="en-US" sz="1200" dirty="0"/>
          </a:p>
        </p:txBody>
      </p:sp>
      <p:sp>
        <p:nvSpPr>
          <p:cNvPr id="8" name="正方形/長方形 7"/>
          <p:cNvSpPr/>
          <p:nvPr/>
        </p:nvSpPr>
        <p:spPr>
          <a:xfrm>
            <a:off x="683568" y="3504615"/>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smtClean="0"/>
              <a:t>：女性</a:t>
            </a:r>
            <a:r>
              <a:rPr lang="ja-JP" altLang="en-US" sz="1200" dirty="0"/>
              <a:t>消防団員が活動しやすい資機材整備について</a:t>
            </a:r>
            <a:r>
              <a:rPr lang="ja-JP" altLang="en-US" sz="1200" dirty="0" smtClean="0"/>
              <a:t>は</a:t>
            </a:r>
            <a:r>
              <a:rPr lang="en-US" altLang="ja-JP" sz="1200" dirty="0" smtClean="0"/>
              <a:t>3</a:t>
            </a:r>
            <a:r>
              <a:rPr lang="ja-JP" altLang="en-US" sz="1200" dirty="0" smtClean="0"/>
              <a:t>か年で</a:t>
            </a:r>
            <a:r>
              <a:rPr lang="en-US" altLang="ja-JP" sz="1200" dirty="0" smtClean="0"/>
              <a:t>16</a:t>
            </a:r>
            <a:r>
              <a:rPr lang="ja-JP" altLang="en-US" sz="1200" dirty="0" smtClean="0"/>
              <a:t>団体</a:t>
            </a:r>
            <a:r>
              <a:rPr lang="en-US" altLang="ja-JP" sz="1200" dirty="0" smtClean="0"/>
              <a:t/>
            </a:r>
            <a:br>
              <a:rPr lang="en-US" altLang="ja-JP" sz="1200" dirty="0" smtClean="0"/>
            </a:br>
            <a:r>
              <a:rPr lang="ja-JP" altLang="en-US" sz="1200" dirty="0" smtClean="0"/>
              <a:t>救急</a:t>
            </a:r>
            <a:r>
              <a:rPr lang="ja-JP" altLang="en-US" sz="1200" dirty="0"/>
              <a:t>処置能力向上のための講習実施について</a:t>
            </a:r>
            <a:r>
              <a:rPr lang="ja-JP" altLang="en-US" sz="1200" dirty="0" smtClean="0"/>
              <a:t>は</a:t>
            </a:r>
            <a:r>
              <a:rPr lang="en-US" altLang="ja-JP" sz="1200" dirty="0" smtClean="0"/>
              <a:t>3</a:t>
            </a:r>
            <a:r>
              <a:rPr lang="ja-JP" altLang="en-US" sz="1200" dirty="0" smtClean="0"/>
              <a:t>年で</a:t>
            </a:r>
            <a:r>
              <a:rPr lang="en-US" altLang="ja-JP" sz="1200" dirty="0" smtClean="0"/>
              <a:t>262</a:t>
            </a:r>
            <a:r>
              <a:rPr lang="ja-JP" altLang="en-US" sz="1200" dirty="0" smtClean="0"/>
              <a:t>人</a:t>
            </a:r>
            <a:r>
              <a:rPr lang="ja-JP" altLang="en-US" sz="1200" dirty="0"/>
              <a:t>（事業期間中に増加目標とする女性消防団</a:t>
            </a:r>
            <a:r>
              <a:rPr lang="ja-JP" altLang="en-US" sz="1200" dirty="0" smtClean="0"/>
              <a:t>員数</a:t>
            </a:r>
            <a:r>
              <a:rPr lang="en-US" altLang="ja-JP" sz="1200" dirty="0" smtClean="0"/>
              <a:t>【H30.3】</a:t>
            </a:r>
            <a:endParaRPr kumimoji="1" lang="ja-JP" altLang="en-US" sz="1200" dirty="0"/>
          </a:p>
        </p:txBody>
      </p:sp>
      <p:sp>
        <p:nvSpPr>
          <p:cNvPr id="9" name="正方形/長方形 8"/>
          <p:cNvSpPr/>
          <p:nvPr/>
        </p:nvSpPr>
        <p:spPr>
          <a:xfrm>
            <a:off x="683569" y="5445224"/>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：情報共有・人材育成等のプラットフォームの</a:t>
            </a:r>
            <a:r>
              <a:rPr lang="ja-JP" altLang="en-US" sz="1200" dirty="0" smtClean="0"/>
              <a:t>開催（</a:t>
            </a:r>
            <a:r>
              <a:rPr lang="ja-JP" altLang="en-US" sz="1200" dirty="0"/>
              <a:t>年５回／地域</a:t>
            </a:r>
            <a:r>
              <a:rPr lang="ja-JP" altLang="en-US" sz="1200" dirty="0" smtClean="0"/>
              <a:t>）</a:t>
            </a:r>
            <a:r>
              <a:rPr lang="en-US" altLang="ja-JP" sz="1200" dirty="0" smtClean="0"/>
              <a:t/>
            </a:r>
            <a:br>
              <a:rPr lang="en-US" altLang="ja-JP" sz="1200" dirty="0" smtClean="0"/>
            </a:br>
            <a:r>
              <a:rPr lang="ja-JP" altLang="en-US" sz="1200" dirty="0" smtClean="0"/>
              <a:t>担い手</a:t>
            </a:r>
            <a:r>
              <a:rPr lang="ja-JP" altLang="en-US" sz="1200" dirty="0"/>
              <a:t>ワークショップ受講者数（年間２０人／地域）　</a:t>
            </a:r>
            <a:r>
              <a:rPr lang="en-US" altLang="ja-JP" sz="1200" dirty="0"/>
              <a:t>【</a:t>
            </a:r>
            <a:r>
              <a:rPr lang="en-US" altLang="ja-JP" sz="1200" dirty="0" smtClean="0"/>
              <a:t>H28.3</a:t>
            </a:r>
            <a:r>
              <a:rPr lang="en-US" altLang="ja-JP" sz="1200" dirty="0"/>
              <a:t>】</a:t>
            </a:r>
            <a:endParaRPr kumimoji="1" lang="ja-JP" altLang="en-US" sz="1200" dirty="0"/>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018292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t>　基本目標⑤：</a:t>
            </a:r>
            <a:r>
              <a:rPr lang="ja-JP" altLang="ja-JP" sz="1600" b="1" dirty="0"/>
              <a:t>都市としての経済機能</a:t>
            </a:r>
            <a:r>
              <a:rPr lang="ja-JP" altLang="en-US" sz="1600" b="1" dirty="0"/>
              <a:t>を</a:t>
            </a:r>
            <a:r>
              <a:rPr lang="ja-JP" altLang="ja-JP" sz="1600" b="1" dirty="0"/>
              <a:t>強化</a:t>
            </a:r>
            <a:r>
              <a:rPr lang="ja-JP" altLang="en-US" sz="1600" b="1" dirty="0"/>
              <a:t>する</a:t>
            </a:r>
            <a:endParaRPr lang="ja-JP" altLang="ja-JP" sz="1600" dirty="0"/>
          </a:p>
        </p:txBody>
      </p:sp>
      <p:sp>
        <p:nvSpPr>
          <p:cNvPr id="13" name="正方形/長方形 12"/>
          <p:cNvSpPr/>
          <p:nvPr/>
        </p:nvSpPr>
        <p:spPr>
          <a:xfrm>
            <a:off x="396413" y="1077704"/>
            <a:ext cx="8460940" cy="6155531"/>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（１）産業の創出・振興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オープンイノベーション</a:t>
            </a:r>
            <a:r>
              <a:rPr lang="ja-JP" altLang="en-US" sz="1400" b="1" dirty="0"/>
              <a:t>海外展開支援事業</a:t>
            </a:r>
            <a:r>
              <a:rPr lang="ja-JP" altLang="en-US" sz="1400" dirty="0"/>
              <a:t>	</a:t>
            </a:r>
            <a:r>
              <a:rPr lang="ja-JP" altLang="en-US" sz="1400" dirty="0" smtClean="0"/>
              <a:t>（</a:t>
            </a:r>
            <a:r>
              <a:rPr lang="en-US" altLang="ja-JP" sz="1400" dirty="0" smtClean="0"/>
              <a:t>11,649</a:t>
            </a:r>
            <a:r>
              <a:rPr lang="ja-JP" altLang="en-US" sz="1400" dirty="0" smtClean="0"/>
              <a:t>）</a:t>
            </a:r>
            <a:endParaRPr lang="en-US" altLang="ja-JP" sz="1400" dirty="0"/>
          </a:p>
          <a:p>
            <a:pPr marL="180000" indent="-457200"/>
            <a:r>
              <a:rPr lang="ja-JP" altLang="en-US" sz="1400" dirty="0" smtClean="0"/>
              <a:t>　　大阪</a:t>
            </a:r>
            <a:r>
              <a:rPr lang="ja-JP" altLang="en-US" sz="1400" dirty="0"/>
              <a:t>企業との協力について要請のあったトルコ家電企業を招聘してオープンイノベーションフォーラム（技術課題説明会）を開催し、府内中小企業との技術提携・共同研究等を促進</a:t>
            </a:r>
            <a:r>
              <a:rPr lang="ja-JP" altLang="en-US" sz="1400" dirty="0" smtClean="0"/>
              <a:t>。</a:t>
            </a:r>
            <a:endParaRPr lang="en-US" altLang="ja-JP" sz="1400" dirty="0" smtClean="0"/>
          </a:p>
          <a:p>
            <a:pPr marL="180000" indent="-457200"/>
            <a:r>
              <a:rPr lang="ja-JP" altLang="en-US" sz="1400" dirty="0"/>
              <a:t>	</a:t>
            </a:r>
          </a:p>
          <a:p>
            <a:pPr marL="180000" indent="-457200"/>
            <a:endParaRPr lang="ja-JP" altLang="en-US" sz="1400" dirty="0"/>
          </a:p>
          <a:p>
            <a:pPr marL="180000" indent="-457200"/>
            <a:endParaRPr lang="en-US" altLang="ja-JP" sz="800" b="1" dirty="0" smtClean="0"/>
          </a:p>
          <a:p>
            <a:pPr marL="180000" indent="-457200"/>
            <a:endParaRPr lang="en-US" altLang="ja-JP" sz="1400" b="1" dirty="0" smtClean="0"/>
          </a:p>
          <a:p>
            <a:pPr marL="180000" indent="-457200"/>
            <a:r>
              <a:rPr lang="ja-JP" altLang="en-US" sz="1400" b="1" dirty="0" smtClean="0"/>
              <a:t>○</a:t>
            </a:r>
            <a:r>
              <a:rPr lang="ja-JP" altLang="en-US" sz="1400" b="1" dirty="0"/>
              <a:t>	　国家戦略特区等推進事業</a:t>
            </a:r>
            <a:r>
              <a:rPr lang="ja-JP" altLang="en-US" sz="1400" dirty="0"/>
              <a:t>	</a:t>
            </a:r>
            <a:r>
              <a:rPr lang="en-US" altLang="ja-JP" sz="1400" dirty="0"/>
              <a:t>	</a:t>
            </a:r>
            <a:r>
              <a:rPr lang="ja-JP" altLang="en-US" sz="1400" dirty="0"/>
              <a:t>（</a:t>
            </a:r>
            <a:r>
              <a:rPr lang="en-US" altLang="ja-JP" sz="1400" dirty="0"/>
              <a:t>6,917</a:t>
            </a:r>
            <a:r>
              <a:rPr lang="ja-JP" altLang="en-US" sz="1400" dirty="0"/>
              <a:t>）</a:t>
            </a:r>
            <a:endParaRPr lang="en-US" altLang="ja-JP" sz="1400" dirty="0"/>
          </a:p>
          <a:p>
            <a:pPr marL="180000" indent="-457200"/>
            <a:r>
              <a:rPr lang="ja-JP" altLang="en-US" sz="1400" dirty="0"/>
              <a:t>　　大阪への投資魅力を府内外へ発信するため、国家戦略特区及び関西イノベーション国際戦略総合特区に関するプロモーション等を実施。	</a:t>
            </a:r>
            <a:endParaRPr lang="en-US" altLang="ja-JP" sz="1400" dirty="0"/>
          </a:p>
          <a:p>
            <a:pPr marL="180000" indent="-457200"/>
            <a:endParaRPr lang="en-US" altLang="ja-JP" sz="1400" dirty="0"/>
          </a:p>
          <a:p>
            <a:pPr marL="180000" indent="-457200"/>
            <a:endParaRPr lang="ja-JP" altLang="en-US" sz="1400" dirty="0"/>
          </a:p>
          <a:p>
            <a:pPr marL="180000" indent="-457200"/>
            <a:endParaRPr lang="en-US" altLang="ja-JP" sz="1400" b="1" dirty="0"/>
          </a:p>
          <a:p>
            <a:pPr marL="180000" indent="-457200"/>
            <a:endParaRPr lang="en-US" altLang="ja-JP" sz="1100" b="1" dirty="0" smtClean="0"/>
          </a:p>
          <a:p>
            <a:pPr marL="180000" indent="-457200"/>
            <a:endParaRPr lang="en-US" altLang="ja-JP" sz="1100" b="1" dirty="0"/>
          </a:p>
          <a:p>
            <a:pPr marL="180000" indent="-457200"/>
            <a:r>
              <a:rPr lang="ja-JP" altLang="en-US" sz="1400" b="1" dirty="0"/>
              <a:t>○	　グリーンイノベーション関連企業立地促進事業</a:t>
            </a:r>
            <a:r>
              <a:rPr lang="ja-JP" altLang="en-US" sz="1400" dirty="0"/>
              <a:t>	（</a:t>
            </a:r>
            <a:r>
              <a:rPr lang="en-US" altLang="ja-JP" sz="1400" dirty="0"/>
              <a:t>1,980</a:t>
            </a:r>
            <a:r>
              <a:rPr lang="ja-JP" altLang="en-US" sz="1400" dirty="0"/>
              <a:t>）</a:t>
            </a:r>
            <a:endParaRPr lang="en-US" altLang="ja-JP" sz="1400" dirty="0"/>
          </a:p>
          <a:p>
            <a:pPr marL="180000" indent="-457200"/>
            <a:r>
              <a:rPr lang="ja-JP" altLang="en-US" sz="1400" dirty="0"/>
              <a:t>　　蓄電池・燃料電池関連企業の集積を図るため、各分野のキーパーソンによる講演のほか、（独）製品評価技術基盤機構（ＮＩＴＥ）が整備する世界最大級の大型蓄電池試験・評価施設や大阪での革新的な実証プロジェクト等の視察など、国際的なプロモーション</a:t>
            </a:r>
            <a:r>
              <a:rPr lang="ja-JP" altLang="en-US" sz="1400" dirty="0" smtClean="0"/>
              <a:t>活動</a:t>
            </a:r>
            <a:r>
              <a:rPr lang="ja-JP" altLang="en-US" sz="1400" dirty="0"/>
              <a:t>について検討を行う。</a:t>
            </a:r>
            <a:endParaRPr lang="en-US" altLang="ja-JP" sz="1400" dirty="0"/>
          </a:p>
          <a:p>
            <a:pPr marL="180000" indent="-457200"/>
            <a:endParaRPr lang="ja-JP" altLang="en-US" sz="1400" b="1" dirty="0"/>
          </a:p>
          <a:p>
            <a:pPr marL="180000" indent="-457200"/>
            <a:endParaRPr lang="en-US" altLang="ja-JP" sz="1400" b="1" dirty="0"/>
          </a:p>
          <a:p>
            <a:pPr marL="180000" indent="-457200"/>
            <a:endParaRPr lang="en-US" altLang="ja-JP" sz="1400" b="1" dirty="0" smtClean="0"/>
          </a:p>
          <a:p>
            <a:pPr marL="180000" indent="-457200"/>
            <a:r>
              <a:rPr lang="ja-JP" altLang="en-US" sz="1400" b="1" dirty="0" smtClean="0"/>
              <a:t>○</a:t>
            </a:r>
            <a:r>
              <a:rPr lang="ja-JP" altLang="en-US" sz="1400" b="1" dirty="0"/>
              <a:t>	</a:t>
            </a:r>
            <a:r>
              <a:rPr lang="ja-JP" altLang="en-US" sz="1400" b="1" dirty="0" smtClean="0"/>
              <a:t>　医療</a:t>
            </a:r>
            <a:r>
              <a:rPr lang="ja-JP" altLang="en-US" sz="1400" b="1" dirty="0"/>
              <a:t>機器研究開発支援</a:t>
            </a:r>
            <a:r>
              <a:rPr lang="ja-JP" altLang="en-US" sz="1400" b="1" dirty="0" smtClean="0"/>
              <a:t>事業</a:t>
            </a:r>
            <a:r>
              <a:rPr lang="en-US" altLang="ja-JP" sz="1400" b="1" dirty="0" smtClean="0"/>
              <a:t>	</a:t>
            </a:r>
            <a:r>
              <a:rPr lang="ja-JP" altLang="en-US" sz="1400" dirty="0"/>
              <a:t>	</a:t>
            </a:r>
            <a:r>
              <a:rPr lang="ja-JP" altLang="en-US" sz="1400" dirty="0" smtClean="0"/>
              <a:t>（</a:t>
            </a:r>
            <a:r>
              <a:rPr lang="en-US" altLang="ja-JP" sz="1400" dirty="0" smtClean="0"/>
              <a:t>20,174</a:t>
            </a:r>
            <a:r>
              <a:rPr lang="ja-JP" altLang="en-US" sz="1400" dirty="0" smtClean="0"/>
              <a:t>）</a:t>
            </a:r>
            <a:endParaRPr lang="en-US" altLang="ja-JP" sz="1400" dirty="0"/>
          </a:p>
          <a:p>
            <a:pPr marL="180000" indent="-457200"/>
            <a:r>
              <a:rPr lang="ja-JP" altLang="en-US" sz="1400" dirty="0" smtClean="0"/>
              <a:t>　　医療</a:t>
            </a:r>
            <a:r>
              <a:rPr lang="ja-JP" altLang="en-US" sz="1400" dirty="0"/>
              <a:t>機器分野において事業化をめざす中小企業の試作品開発・試験評価段階における経費について補助。（補助率</a:t>
            </a:r>
            <a:r>
              <a:rPr lang="en-US" altLang="ja-JP" sz="1400" dirty="0"/>
              <a:t>1/2</a:t>
            </a:r>
            <a:r>
              <a:rPr lang="ja-JP" altLang="en-US" sz="1400" dirty="0" err="1" smtClean="0"/>
              <a:t>、</a:t>
            </a:r>
            <a:r>
              <a:rPr lang="en-US" altLang="ja-JP" sz="1400" dirty="0"/>
              <a:t> 1</a:t>
            </a:r>
            <a:r>
              <a:rPr lang="ja-JP" altLang="en-US" sz="1400" dirty="0"/>
              <a:t>年度当たり</a:t>
            </a:r>
            <a:r>
              <a:rPr lang="ja-JP" altLang="en-US" sz="1400" dirty="0" smtClean="0"/>
              <a:t>上限</a:t>
            </a:r>
            <a:r>
              <a:rPr lang="en-US" altLang="ja-JP" sz="1400" dirty="0"/>
              <a:t>500</a:t>
            </a:r>
            <a:r>
              <a:rPr lang="ja-JP" altLang="en-US" sz="1400" dirty="0"/>
              <a:t>万</a:t>
            </a:r>
            <a:r>
              <a:rPr lang="ja-JP" altLang="en-US" sz="1400" dirty="0" smtClean="0"/>
              <a:t>円</a:t>
            </a:r>
            <a:r>
              <a:rPr lang="ja-JP" altLang="en-US" sz="1400" dirty="0"/>
              <a:t>で、事業期間は</a:t>
            </a:r>
            <a:r>
              <a:rPr lang="en-US" altLang="ja-JP" sz="1400" dirty="0"/>
              <a:t>3</a:t>
            </a:r>
            <a:r>
              <a:rPr lang="ja-JP" altLang="en-US" sz="1400" dirty="0"/>
              <a:t>年度を上限とし、最大</a:t>
            </a:r>
            <a:r>
              <a:rPr lang="en-US" altLang="ja-JP" sz="1400" dirty="0"/>
              <a:t>1,000</a:t>
            </a:r>
            <a:r>
              <a:rPr lang="ja-JP" altLang="en-US" sz="1400" dirty="0"/>
              <a:t>万円</a:t>
            </a:r>
            <a:r>
              <a:rPr lang="ja-JP" altLang="en-US" sz="1400" dirty="0" smtClean="0"/>
              <a:t>）</a:t>
            </a:r>
            <a:r>
              <a:rPr lang="ja-JP" altLang="en-US" sz="1400" dirty="0"/>
              <a:t>	</a:t>
            </a:r>
            <a:endParaRPr lang="en-US" altLang="ja-JP" sz="1400" dirty="0" smtClean="0"/>
          </a:p>
          <a:p>
            <a:pPr marL="180000" indent="-457200"/>
            <a:endParaRPr lang="ja-JP" altLang="en-US" sz="1400" dirty="0"/>
          </a:p>
          <a:p>
            <a:pPr marL="180000" indent="-457200"/>
            <a:endParaRPr lang="ja-JP" altLang="en-US" sz="1400" b="1" dirty="0"/>
          </a:p>
        </p:txBody>
      </p:sp>
      <p:sp>
        <p:nvSpPr>
          <p:cNvPr id="2" name="正方形/長方形 1"/>
          <p:cNvSpPr/>
          <p:nvPr/>
        </p:nvSpPr>
        <p:spPr>
          <a:xfrm>
            <a:off x="683569" y="198884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smtClean="0"/>
              <a:t>：海外</a:t>
            </a:r>
            <a:r>
              <a:rPr lang="ja-JP" altLang="en-US" sz="1200" dirty="0"/>
              <a:t>企業への提案件数：</a:t>
            </a:r>
            <a:r>
              <a:rPr lang="en-US" altLang="ja-JP" sz="1200" dirty="0"/>
              <a:t>50</a:t>
            </a:r>
            <a:r>
              <a:rPr lang="ja-JP" altLang="en-US" sz="1200" dirty="0" smtClean="0"/>
              <a:t>社、</a:t>
            </a:r>
            <a:r>
              <a:rPr lang="en-US" altLang="ja-JP" sz="1200" dirty="0" smtClean="0"/>
              <a:t/>
            </a:r>
            <a:br>
              <a:rPr lang="en-US" altLang="ja-JP" sz="1200" dirty="0" smtClean="0"/>
            </a:br>
            <a:r>
              <a:rPr lang="ja-JP" altLang="en-US" sz="1200" dirty="0" smtClean="0"/>
              <a:t>導入</a:t>
            </a:r>
            <a:r>
              <a:rPr lang="ja-JP" altLang="en-US" sz="1200" dirty="0"/>
              <a:t>に向けた検討開始数：</a:t>
            </a:r>
            <a:r>
              <a:rPr lang="en-US" altLang="ja-JP" sz="1200" dirty="0"/>
              <a:t>10</a:t>
            </a:r>
            <a:r>
              <a:rPr lang="ja-JP" altLang="en-US" sz="1200" dirty="0" smtClean="0"/>
              <a:t>件　</a:t>
            </a:r>
            <a:r>
              <a:rPr lang="en-US" altLang="ja-JP" sz="1200" dirty="0" smtClean="0"/>
              <a:t>【H28.3】</a:t>
            </a:r>
            <a:endParaRPr kumimoji="1" lang="ja-JP" altLang="en-US" sz="1200" dirty="0"/>
          </a:p>
        </p:txBody>
      </p:sp>
      <p:sp>
        <p:nvSpPr>
          <p:cNvPr id="8" name="正方形/長方形 7"/>
          <p:cNvSpPr/>
          <p:nvPr/>
        </p:nvSpPr>
        <p:spPr>
          <a:xfrm>
            <a:off x="683568" y="6525344"/>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t>KPI</a:t>
            </a:r>
            <a:r>
              <a:rPr lang="ja-JP" altLang="en-US" sz="1200" dirty="0" smtClean="0"/>
              <a:t>：</a:t>
            </a:r>
            <a:r>
              <a:rPr lang="zh-TW" altLang="en-US" sz="1200" dirty="0"/>
              <a:t>新規開発採択件数：４件</a:t>
            </a:r>
            <a:r>
              <a:rPr lang="ja-JP" altLang="en-US" sz="1200" dirty="0" smtClean="0"/>
              <a:t>　</a:t>
            </a:r>
            <a:r>
              <a:rPr lang="en-US" altLang="ja-JP" sz="1200" dirty="0" smtClean="0"/>
              <a:t>【H28.3】</a:t>
            </a:r>
            <a:endParaRPr kumimoji="1" lang="ja-JP" altLang="en-US" sz="1200" dirty="0"/>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83568" y="5301208"/>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solidFill>
                  <a:schemeClr val="tx1"/>
                </a:solidFill>
              </a:rPr>
              <a:t>KPI</a:t>
            </a:r>
            <a:r>
              <a:rPr lang="ja-JP" altLang="en-US" sz="1200" dirty="0">
                <a:solidFill>
                  <a:schemeClr val="tx1"/>
                </a:solidFill>
              </a:rPr>
              <a:t>：関連企業や団体等に対するプロモーションの事前告知：</a:t>
            </a:r>
            <a:r>
              <a:rPr lang="en-US" altLang="ja-JP" sz="1200" dirty="0">
                <a:solidFill>
                  <a:schemeClr val="tx1"/>
                </a:solidFill>
              </a:rPr>
              <a:t>300</a:t>
            </a:r>
            <a:r>
              <a:rPr lang="ja-JP" altLang="en-US" sz="1200" dirty="0">
                <a:solidFill>
                  <a:schemeClr val="tx1"/>
                </a:solidFill>
              </a:rPr>
              <a:t>社・団体　</a:t>
            </a:r>
            <a:r>
              <a:rPr lang="en-US" altLang="ja-JP" sz="1200" dirty="0">
                <a:solidFill>
                  <a:schemeClr val="tx1"/>
                </a:solidFill>
              </a:rPr>
              <a:t>【</a:t>
            </a:r>
            <a:r>
              <a:rPr lang="en-US" altLang="ja-JP" sz="1200" dirty="0" smtClean="0">
                <a:solidFill>
                  <a:schemeClr val="tx1"/>
                </a:solidFill>
              </a:rPr>
              <a:t>H28.3】</a:t>
            </a:r>
            <a:endParaRPr kumimoji="1" lang="ja-JP" altLang="en-US" sz="1200" dirty="0">
              <a:solidFill>
                <a:schemeClr val="tx1"/>
              </a:solidFill>
            </a:endParaRPr>
          </a:p>
        </p:txBody>
      </p:sp>
      <p:sp>
        <p:nvSpPr>
          <p:cNvPr id="17" name="正方形/長方形 16"/>
          <p:cNvSpPr/>
          <p:nvPr/>
        </p:nvSpPr>
        <p:spPr>
          <a:xfrm>
            <a:off x="683568" y="3429000"/>
            <a:ext cx="7992888"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solidFill>
                  <a:schemeClr val="tx1"/>
                </a:solidFill>
              </a:rPr>
              <a:t>KPI</a:t>
            </a:r>
            <a:r>
              <a:rPr lang="ja-JP" altLang="en-US" sz="1200" dirty="0">
                <a:solidFill>
                  <a:schemeClr val="tx1"/>
                </a:solidFill>
              </a:rPr>
              <a:t>：関係機関と連携するセミナー等を含めた集客</a:t>
            </a:r>
            <a:r>
              <a:rPr lang="en-US" altLang="ja-JP" sz="1200" dirty="0">
                <a:solidFill>
                  <a:schemeClr val="tx1"/>
                </a:solidFill>
              </a:rPr>
              <a:t>:</a:t>
            </a:r>
            <a:r>
              <a:rPr lang="ja-JP" altLang="en-US" sz="1200" dirty="0">
                <a:solidFill>
                  <a:schemeClr val="tx1"/>
                </a:solidFill>
              </a:rPr>
              <a:t>計</a:t>
            </a:r>
            <a:r>
              <a:rPr lang="en-US" altLang="ja-JP" sz="1200" dirty="0">
                <a:solidFill>
                  <a:schemeClr val="tx1"/>
                </a:solidFill>
              </a:rPr>
              <a:t>200</a:t>
            </a:r>
            <a:r>
              <a:rPr lang="ja-JP" altLang="en-US" sz="1200" dirty="0">
                <a:solidFill>
                  <a:schemeClr val="tx1"/>
                </a:solidFill>
              </a:rPr>
              <a:t>名</a:t>
            </a:r>
            <a:r>
              <a:rPr lang="ja-JP" altLang="en-US" sz="1200" dirty="0" smtClean="0">
                <a:solidFill>
                  <a:schemeClr val="tx1"/>
                </a:solidFill>
              </a:rPr>
              <a:t>以上</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企業</a:t>
            </a:r>
            <a:r>
              <a:rPr lang="ja-JP" altLang="en-US" sz="1200" dirty="0">
                <a:solidFill>
                  <a:schemeClr val="tx1"/>
                </a:solidFill>
              </a:rPr>
              <a:t>接触</a:t>
            </a:r>
            <a:r>
              <a:rPr lang="en-US" altLang="ja-JP" sz="1200" dirty="0">
                <a:solidFill>
                  <a:schemeClr val="tx1"/>
                </a:solidFill>
              </a:rPr>
              <a:t>:200</a:t>
            </a:r>
            <a:r>
              <a:rPr lang="ja-JP" altLang="en-US" sz="1200" dirty="0">
                <a:solidFill>
                  <a:schemeClr val="tx1"/>
                </a:solidFill>
              </a:rPr>
              <a:t>社</a:t>
            </a:r>
            <a:r>
              <a:rPr lang="ja-JP" altLang="en-US" sz="1200" dirty="0" smtClean="0">
                <a:solidFill>
                  <a:schemeClr val="tx1"/>
                </a:solidFill>
              </a:rPr>
              <a:t>以上</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海外</a:t>
            </a:r>
            <a:r>
              <a:rPr lang="ja-JP" altLang="en-US" sz="1200" dirty="0">
                <a:solidFill>
                  <a:schemeClr val="tx1"/>
                </a:solidFill>
              </a:rPr>
              <a:t>企業向けのプロモーション</a:t>
            </a:r>
            <a:r>
              <a:rPr lang="en-US" altLang="ja-JP" sz="1200" dirty="0">
                <a:solidFill>
                  <a:schemeClr val="tx1"/>
                </a:solidFill>
              </a:rPr>
              <a:t>:20</a:t>
            </a:r>
            <a:r>
              <a:rPr lang="ja-JP" altLang="en-US" sz="1200" dirty="0">
                <a:solidFill>
                  <a:schemeClr val="tx1"/>
                </a:solidFill>
              </a:rPr>
              <a:t>回以上</a:t>
            </a:r>
            <a:r>
              <a:rPr lang="ja-JP" altLang="en-US" sz="1200" dirty="0" smtClean="0">
                <a:solidFill>
                  <a:schemeClr val="tx1"/>
                </a:solidFill>
              </a:rPr>
              <a:t>　</a:t>
            </a:r>
            <a:r>
              <a:rPr lang="en-US" altLang="ja-JP" sz="1200" dirty="0" smtClean="0">
                <a:solidFill>
                  <a:schemeClr val="tx1"/>
                </a:solidFill>
              </a:rPr>
              <a:t>【H28.3】</a:t>
            </a:r>
            <a:endParaRPr kumimoji="1" lang="ja-JP" altLang="en-US" sz="1200" dirty="0">
              <a:solidFill>
                <a:schemeClr val="tx1"/>
              </a:solidFill>
            </a:endParaRPr>
          </a:p>
        </p:txBody>
      </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84</a:t>
            </a:fld>
            <a:endParaRPr lang="ja-JP" altLang="en-US" dirty="0">
              <a:solidFill>
                <a:prstClr val="black"/>
              </a:solidFill>
            </a:endParaRPr>
          </a:p>
        </p:txBody>
      </p:sp>
    </p:spTree>
    <p:extLst>
      <p:ext uri="{BB962C8B-B14F-4D97-AF65-F5344CB8AC3E}">
        <p14:creationId xmlns:p14="http://schemas.microsoft.com/office/powerpoint/2010/main" val="4096411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t>　基本目標⑤：</a:t>
            </a:r>
            <a:r>
              <a:rPr lang="ja-JP" altLang="ja-JP" sz="1600" b="1" dirty="0"/>
              <a:t>都市としての経済機能</a:t>
            </a:r>
            <a:r>
              <a:rPr lang="ja-JP" altLang="en-US" sz="1600" b="1" dirty="0"/>
              <a:t>を</a:t>
            </a:r>
            <a:r>
              <a:rPr lang="ja-JP" altLang="ja-JP" sz="1600" b="1" dirty="0"/>
              <a:t>強化</a:t>
            </a:r>
            <a:r>
              <a:rPr lang="ja-JP" altLang="en-US" sz="1600" b="1" dirty="0"/>
              <a:t>する</a:t>
            </a:r>
            <a:endParaRPr lang="ja-JP" altLang="ja-JP" sz="1600" dirty="0"/>
          </a:p>
        </p:txBody>
      </p:sp>
      <p:sp>
        <p:nvSpPr>
          <p:cNvPr id="13" name="正方形/長方形 12"/>
          <p:cNvSpPr/>
          <p:nvPr/>
        </p:nvSpPr>
        <p:spPr>
          <a:xfrm>
            <a:off x="396413" y="1077704"/>
            <a:ext cx="8460940" cy="4508927"/>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（１）産業の創出・振興（つづき）</a:t>
            </a:r>
            <a:endParaRPr lang="en-US" altLang="ja-JP" sz="1400" b="1" dirty="0" smtClean="0"/>
          </a:p>
          <a:p>
            <a:pPr marL="180000" indent="-457200"/>
            <a:r>
              <a:rPr lang="ja-JP" altLang="en-US" sz="1400" b="1" dirty="0" smtClean="0"/>
              <a:t>○</a:t>
            </a:r>
            <a:r>
              <a:rPr lang="ja-JP" altLang="en-US" sz="1400" b="1" dirty="0"/>
              <a:t>	　成長志向創業者支援事業</a:t>
            </a:r>
            <a:r>
              <a:rPr lang="ja-JP" altLang="en-US" sz="1400" dirty="0"/>
              <a:t>	</a:t>
            </a:r>
            <a:r>
              <a:rPr lang="en-US" altLang="ja-JP" sz="1400" dirty="0"/>
              <a:t>	</a:t>
            </a:r>
            <a:r>
              <a:rPr lang="ja-JP" altLang="en-US" sz="1400" dirty="0"/>
              <a:t>（</a:t>
            </a:r>
            <a:r>
              <a:rPr lang="en-US" altLang="ja-JP" sz="1400" dirty="0"/>
              <a:t>14,551</a:t>
            </a:r>
            <a:r>
              <a:rPr lang="ja-JP" altLang="en-US" sz="1400" dirty="0"/>
              <a:t>）</a:t>
            </a:r>
            <a:endParaRPr lang="en-US" altLang="ja-JP" sz="1400" dirty="0"/>
          </a:p>
          <a:p>
            <a:pPr marL="180000" indent="-457200"/>
            <a:r>
              <a:rPr lang="ja-JP" altLang="en-US" sz="1400" dirty="0"/>
              <a:t>　　株式上場をめざす成長志向のベンチャー創業者に対し、既に成功した起業家等による個別指導等の支援を実施し、成功者が次の挑戦者を支援するベンチャーエコシステムの構築を促進。</a:t>
            </a:r>
            <a:endParaRPr lang="en-US" altLang="ja-JP" sz="1400" dirty="0"/>
          </a:p>
          <a:p>
            <a:pPr marL="180000" indent="-457200"/>
            <a:endParaRPr lang="en-US" altLang="ja-JP" sz="1400" b="1" dirty="0" smtClean="0"/>
          </a:p>
          <a:p>
            <a:pPr marL="180000" indent="-457200"/>
            <a:endParaRPr lang="en-US" altLang="ja-JP" sz="1400" b="1" dirty="0" smtClean="0"/>
          </a:p>
          <a:p>
            <a:pPr marL="180000" indent="-457200"/>
            <a:endParaRPr lang="en-US" altLang="ja-JP" sz="1400" b="1" dirty="0" smtClean="0"/>
          </a:p>
          <a:p>
            <a:pPr marL="180000" indent="-457200"/>
            <a:r>
              <a:rPr lang="ja-JP" altLang="en-US" sz="1400" b="1" dirty="0" smtClean="0"/>
              <a:t>○</a:t>
            </a:r>
            <a:r>
              <a:rPr lang="ja-JP" altLang="en-US" sz="1400" b="1" dirty="0"/>
              <a:t>　ものづくり中小企業ビジネス環境創出支援事業</a:t>
            </a:r>
            <a:r>
              <a:rPr lang="ja-JP" altLang="en-US" sz="1400" dirty="0"/>
              <a:t>（</a:t>
            </a:r>
            <a:r>
              <a:rPr lang="en-US" altLang="ja-JP" sz="1400" dirty="0"/>
              <a:t>10,696</a:t>
            </a:r>
            <a:r>
              <a:rPr lang="ja-JP" altLang="en-US" sz="1400" dirty="0"/>
              <a:t>）</a:t>
            </a:r>
            <a:endParaRPr lang="en-US" altLang="ja-JP" sz="1400" dirty="0"/>
          </a:p>
          <a:p>
            <a:pPr marL="180000" indent="-457200"/>
            <a:r>
              <a:rPr lang="ja-JP" altLang="en-US" sz="1400" dirty="0"/>
              <a:t>　　地域の自治体、経済団体、金融機関等がネットワークを構築し、府内中小企業を発掘・育成、成長につなげる仕組み（エコノミックガーデニング）の推進に向け、地域民間支援活動のモデル的な取組みに対し補助。（</a:t>
            </a:r>
            <a:r>
              <a:rPr lang="en-US" altLang="ja-JP" sz="1400" dirty="0"/>
              <a:t>100</a:t>
            </a:r>
            <a:r>
              <a:rPr lang="ja-JP" altLang="en-US" sz="1400" dirty="0"/>
              <a:t>万円</a:t>
            </a:r>
            <a:r>
              <a:rPr lang="en-US" altLang="ja-JP" sz="1400" dirty="0"/>
              <a:t>/1</a:t>
            </a:r>
            <a:r>
              <a:rPr lang="ja-JP" altLang="en-US" sz="1400" dirty="0"/>
              <a:t>事業）</a:t>
            </a:r>
            <a:endParaRPr lang="en-US" altLang="ja-JP" sz="1400" dirty="0"/>
          </a:p>
          <a:p>
            <a:pPr marL="180000" indent="-457200"/>
            <a:endParaRPr lang="en-US" altLang="ja-JP" sz="1400" dirty="0"/>
          </a:p>
          <a:p>
            <a:pPr marL="180000" indent="-457200"/>
            <a:endParaRPr lang="en-US" altLang="ja-JP" sz="1400" dirty="0" smtClean="0"/>
          </a:p>
          <a:p>
            <a:pPr marL="180000" indent="-457200"/>
            <a:r>
              <a:rPr lang="ja-JP" altLang="en-US" sz="1400" dirty="0"/>
              <a:t>	</a:t>
            </a:r>
          </a:p>
          <a:p>
            <a:pPr marL="180000" indent="-457200"/>
            <a:r>
              <a:rPr lang="ja-JP" altLang="en-US" sz="1400" b="1" dirty="0" smtClean="0"/>
              <a:t>○</a:t>
            </a:r>
            <a:r>
              <a:rPr lang="ja-JP" altLang="en-US" sz="1400" b="1" dirty="0"/>
              <a:t>	</a:t>
            </a:r>
            <a:r>
              <a:rPr lang="ja-JP" altLang="en-US" sz="1400" b="1" dirty="0" smtClean="0"/>
              <a:t>　創業</a:t>
            </a:r>
            <a:r>
              <a:rPr lang="ja-JP" altLang="en-US" sz="1400" b="1" dirty="0"/>
              <a:t>支援力強化事業</a:t>
            </a:r>
            <a:r>
              <a:rPr lang="ja-JP" altLang="en-US" sz="1400" dirty="0"/>
              <a:t>	</a:t>
            </a:r>
            <a:r>
              <a:rPr lang="en-US" altLang="ja-JP" sz="1400" dirty="0" smtClean="0"/>
              <a:t>	</a:t>
            </a:r>
            <a:r>
              <a:rPr lang="ja-JP" altLang="en-US" sz="1400" dirty="0" smtClean="0"/>
              <a:t>（</a:t>
            </a:r>
            <a:r>
              <a:rPr lang="en-US" altLang="ja-JP" sz="1400" dirty="0" smtClean="0"/>
              <a:t>14,683</a:t>
            </a:r>
            <a:r>
              <a:rPr lang="ja-JP" altLang="en-US" sz="1400" dirty="0" smtClean="0"/>
              <a:t>）</a:t>
            </a:r>
            <a:endParaRPr lang="en-US" altLang="ja-JP" sz="1400" dirty="0"/>
          </a:p>
          <a:p>
            <a:pPr marL="180000" indent="-457200"/>
            <a:r>
              <a:rPr lang="ja-JP" altLang="en-US" sz="1400" dirty="0" smtClean="0"/>
              <a:t>　　市町村</a:t>
            </a:r>
            <a:r>
              <a:rPr lang="ja-JP" altLang="en-US" sz="1400" dirty="0"/>
              <a:t>が行う創業支援事業計画の策定や創業に関する啓発、ネットワーク形成等に対し、技術的助言や相談等の支援を実施</a:t>
            </a:r>
            <a:r>
              <a:rPr lang="ja-JP" altLang="en-US" sz="1400" dirty="0" smtClean="0"/>
              <a:t>。</a:t>
            </a:r>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en-US" altLang="ja-JP" sz="1400" dirty="0"/>
          </a:p>
          <a:p>
            <a:pPr marL="180000" indent="-457200"/>
            <a:endParaRPr lang="en-US" altLang="ja-JP" sz="700" b="1" dirty="0" smtClean="0"/>
          </a:p>
        </p:txBody>
      </p:sp>
      <p:sp>
        <p:nvSpPr>
          <p:cNvPr id="9" name="正方形/長方形 8"/>
          <p:cNvSpPr/>
          <p:nvPr/>
        </p:nvSpPr>
        <p:spPr>
          <a:xfrm>
            <a:off x="683568" y="4797152"/>
            <a:ext cx="7992888"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a:t>：創業支援事業計画策定数：前年度比増</a:t>
            </a:r>
            <a:r>
              <a:rPr lang="en-US" altLang="ja-JP" sz="1200" dirty="0"/>
              <a:t>(H26</a:t>
            </a:r>
            <a:r>
              <a:rPr lang="ja-JP" altLang="en-US" sz="1200" dirty="0"/>
              <a:t>年度</a:t>
            </a:r>
            <a:r>
              <a:rPr lang="en-US" altLang="ja-JP" sz="1200" dirty="0"/>
              <a:t>19</a:t>
            </a:r>
            <a:r>
              <a:rPr lang="ja-JP" altLang="en-US" sz="1200" dirty="0"/>
              <a:t>市町で策定済</a:t>
            </a:r>
            <a:r>
              <a:rPr lang="en-US" altLang="ja-JP" sz="1200" dirty="0" smtClean="0"/>
              <a:t>)</a:t>
            </a:r>
            <a:br>
              <a:rPr lang="en-US" altLang="ja-JP" sz="1200" dirty="0" smtClean="0"/>
            </a:br>
            <a:r>
              <a:rPr lang="ja-JP" altLang="en-US" sz="1200" dirty="0" smtClean="0"/>
              <a:t>創業</a:t>
            </a:r>
            <a:r>
              <a:rPr lang="ja-JP" altLang="en-US" sz="1200" dirty="0"/>
              <a:t>支援事業計画の府内事業所カバー率：</a:t>
            </a:r>
            <a:r>
              <a:rPr lang="en-US" altLang="ja-JP" sz="1200" dirty="0"/>
              <a:t>9</a:t>
            </a:r>
            <a:r>
              <a:rPr lang="ja-JP" altLang="en-US" sz="1200" dirty="0"/>
              <a:t>割</a:t>
            </a:r>
            <a:r>
              <a:rPr lang="ja-JP" altLang="en-US" sz="1200" dirty="0" smtClean="0"/>
              <a:t>以上</a:t>
            </a:r>
            <a:r>
              <a:rPr lang="en-US" altLang="ja-JP" sz="1200" dirty="0" smtClean="0"/>
              <a:t/>
            </a:r>
            <a:br>
              <a:rPr lang="en-US" altLang="ja-JP" sz="1200" dirty="0" smtClean="0"/>
            </a:br>
            <a:r>
              <a:rPr lang="ja-JP" altLang="en-US" sz="1200" dirty="0" smtClean="0"/>
              <a:t>スキルアップ</a:t>
            </a:r>
            <a:r>
              <a:rPr lang="ja-JP" altLang="en-US" sz="1200" dirty="0"/>
              <a:t>研修会・起業家講演会・創業支援機関ネットワーク会議開催回数：各</a:t>
            </a:r>
            <a:r>
              <a:rPr lang="en-US" altLang="ja-JP" sz="1200" dirty="0"/>
              <a:t>3</a:t>
            </a:r>
            <a:r>
              <a:rPr lang="ja-JP" altLang="en-US" sz="1200" dirty="0"/>
              <a:t>回</a:t>
            </a:r>
            <a:r>
              <a:rPr lang="ja-JP" altLang="en-US" sz="1200" dirty="0" smtClean="0"/>
              <a:t>　</a:t>
            </a:r>
            <a:r>
              <a:rPr lang="en-US" altLang="ja-JP" sz="1200" dirty="0" smtClean="0"/>
              <a:t>【H28.3】</a:t>
            </a:r>
            <a:endParaRPr kumimoji="1" lang="ja-JP" altLang="en-US" sz="1200" dirty="0"/>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683568" y="3501008"/>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kumimoji="1" lang="en-US" altLang="ja-JP" sz="1200" dirty="0" smtClean="0"/>
              <a:t>KPI</a:t>
            </a:r>
            <a:r>
              <a:rPr lang="ja-JP" altLang="en-US" sz="1200" dirty="0"/>
              <a:t>：地域支援拠点</a:t>
            </a:r>
            <a:r>
              <a:rPr lang="ja-JP" altLang="en-US" sz="1200" dirty="0" smtClean="0"/>
              <a:t>サポート</a:t>
            </a:r>
            <a:r>
              <a:rPr lang="en-US" altLang="ja-JP" sz="1200" dirty="0"/>
              <a:t>10</a:t>
            </a:r>
            <a:r>
              <a:rPr lang="ja-JP" altLang="en-US" sz="1200" dirty="0" smtClean="0"/>
              <a:t>件　</a:t>
            </a:r>
            <a:r>
              <a:rPr lang="en-US" altLang="ja-JP" sz="1200" dirty="0" smtClean="0"/>
              <a:t>【H28.3】</a:t>
            </a:r>
            <a:endParaRPr kumimoji="1" lang="ja-JP" altLang="en-US" sz="1200" dirty="0"/>
          </a:p>
        </p:txBody>
      </p:sp>
      <p:sp>
        <p:nvSpPr>
          <p:cNvPr id="16" name="正方形/長方形 15"/>
          <p:cNvSpPr/>
          <p:nvPr/>
        </p:nvSpPr>
        <p:spPr>
          <a:xfrm>
            <a:off x="683568" y="198884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kumimoji="1" lang="en-US" altLang="ja-JP" sz="1200" dirty="0" smtClean="0">
                <a:solidFill>
                  <a:schemeClr val="tx1"/>
                </a:solidFill>
              </a:rPr>
              <a:t>KPI</a:t>
            </a:r>
            <a:r>
              <a:rPr lang="ja-JP" altLang="en-US" sz="1200" dirty="0" smtClean="0">
                <a:solidFill>
                  <a:schemeClr val="tx1"/>
                </a:solidFill>
              </a:rPr>
              <a:t>：</a:t>
            </a:r>
            <a:r>
              <a:rPr lang="en-US" altLang="ja-JP" sz="1200" dirty="0">
                <a:solidFill>
                  <a:schemeClr val="tx1"/>
                </a:solidFill>
              </a:rPr>
              <a:t>H27</a:t>
            </a:r>
            <a:r>
              <a:rPr lang="ja-JP" altLang="en-US" sz="1200" dirty="0">
                <a:solidFill>
                  <a:schemeClr val="tx1"/>
                </a:solidFill>
              </a:rPr>
              <a:t>年度は支援対象</a:t>
            </a:r>
            <a:r>
              <a:rPr lang="en-US" altLang="ja-JP" sz="1200" dirty="0">
                <a:solidFill>
                  <a:schemeClr val="tx1"/>
                </a:solidFill>
              </a:rPr>
              <a:t>20</a:t>
            </a:r>
            <a:r>
              <a:rPr lang="ja-JP" altLang="en-US" sz="1200" dirty="0">
                <a:solidFill>
                  <a:schemeClr val="tx1"/>
                </a:solidFill>
              </a:rPr>
              <a:t>者の確保及びうち</a:t>
            </a:r>
            <a:r>
              <a:rPr lang="en-US" altLang="ja-JP" sz="1200" dirty="0">
                <a:solidFill>
                  <a:schemeClr val="tx1"/>
                </a:solidFill>
              </a:rPr>
              <a:t>3/5</a:t>
            </a:r>
            <a:r>
              <a:rPr lang="ja-JP" altLang="en-US" sz="1200" dirty="0">
                <a:solidFill>
                  <a:schemeClr val="tx1"/>
                </a:solidFill>
              </a:rPr>
              <a:t>以上</a:t>
            </a:r>
            <a:r>
              <a:rPr lang="ja-JP" altLang="en-US" sz="1200" dirty="0" smtClean="0">
                <a:solidFill>
                  <a:schemeClr val="tx1"/>
                </a:solidFill>
              </a:rPr>
              <a:t>がプログラムを継続</a:t>
            </a:r>
            <a:r>
              <a:rPr lang="en-US" altLang="ja-JP" sz="1200" dirty="0" smtClean="0">
                <a:solidFill>
                  <a:schemeClr val="tx1"/>
                </a:solidFill>
              </a:rPr>
              <a:t>(</a:t>
            </a:r>
            <a:r>
              <a:rPr lang="ja-JP" altLang="en-US" sz="1200" dirty="0">
                <a:solidFill>
                  <a:schemeClr val="tx1"/>
                </a:solidFill>
              </a:rPr>
              <a:t>長期的には支援対象の</a:t>
            </a:r>
            <a:r>
              <a:rPr lang="en-US" altLang="ja-JP" sz="1200" dirty="0">
                <a:solidFill>
                  <a:schemeClr val="tx1"/>
                </a:solidFill>
              </a:rPr>
              <a:t>1</a:t>
            </a:r>
            <a:r>
              <a:rPr lang="ja-JP" altLang="en-US" sz="1200" dirty="0">
                <a:solidFill>
                  <a:schemeClr val="tx1"/>
                </a:solidFill>
              </a:rPr>
              <a:t>／</a:t>
            </a:r>
            <a:r>
              <a:rPr lang="en-US" altLang="ja-JP" sz="1200" dirty="0">
                <a:solidFill>
                  <a:schemeClr val="tx1"/>
                </a:solidFill>
              </a:rPr>
              <a:t>5</a:t>
            </a:r>
            <a:r>
              <a:rPr lang="ja-JP" altLang="en-US" sz="1200" dirty="0">
                <a:solidFill>
                  <a:schemeClr val="tx1"/>
                </a:solidFill>
              </a:rPr>
              <a:t>が支援開始から</a:t>
            </a:r>
            <a:r>
              <a:rPr lang="en-US" altLang="ja-JP" sz="1200" dirty="0">
                <a:solidFill>
                  <a:schemeClr val="tx1"/>
                </a:solidFill>
              </a:rPr>
              <a:t>3</a:t>
            </a:r>
            <a:r>
              <a:rPr lang="ja-JP" altLang="en-US" sz="1200" dirty="0">
                <a:solidFill>
                  <a:schemeClr val="tx1"/>
                </a:solidFill>
              </a:rPr>
              <a:t>年内に</a:t>
            </a:r>
            <a:r>
              <a:rPr lang="ja-JP" altLang="en-US" sz="1200" dirty="0" smtClean="0">
                <a:solidFill>
                  <a:schemeClr val="tx1"/>
                </a:solidFill>
              </a:rPr>
              <a:t>上場・上場準備・</a:t>
            </a:r>
            <a:r>
              <a:rPr lang="en-US" altLang="ja-JP" sz="1200" dirty="0" smtClean="0">
                <a:solidFill>
                  <a:schemeClr val="tx1"/>
                </a:solidFill>
              </a:rPr>
              <a:t>M&amp;A</a:t>
            </a:r>
            <a:r>
              <a:rPr lang="ja-JP" altLang="en-US" sz="1200" dirty="0" smtClean="0">
                <a:solidFill>
                  <a:schemeClr val="tx1"/>
                </a:solidFill>
              </a:rPr>
              <a:t>等に至る</a:t>
            </a:r>
            <a:r>
              <a:rPr lang="en-US" altLang="ja-JP" sz="1200" dirty="0" smtClean="0">
                <a:solidFill>
                  <a:schemeClr val="tx1"/>
                </a:solidFill>
              </a:rPr>
              <a:t>)</a:t>
            </a:r>
            <a:r>
              <a:rPr lang="ja-JP" altLang="en-US" sz="1200" dirty="0" smtClean="0">
                <a:solidFill>
                  <a:schemeClr val="tx1"/>
                </a:solidFill>
              </a:rPr>
              <a:t>　</a:t>
            </a:r>
            <a:r>
              <a:rPr lang="en-US" altLang="ja-JP" sz="1200" dirty="0" smtClean="0">
                <a:solidFill>
                  <a:schemeClr val="tx1"/>
                </a:solidFill>
              </a:rPr>
              <a:t>【H28.3】</a:t>
            </a:r>
            <a:endParaRPr kumimoji="1" lang="ja-JP" altLang="en-US" sz="1200" dirty="0">
              <a:solidFill>
                <a:schemeClr val="tx1"/>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85</a:t>
            </a:fld>
            <a:endParaRPr lang="ja-JP" altLang="en-US" dirty="0">
              <a:solidFill>
                <a:prstClr val="black"/>
              </a:solidFill>
            </a:endParaRPr>
          </a:p>
        </p:txBody>
      </p:sp>
    </p:spTree>
    <p:extLst>
      <p:ext uri="{BB962C8B-B14F-4D97-AF65-F5344CB8AC3E}">
        <p14:creationId xmlns:p14="http://schemas.microsoft.com/office/powerpoint/2010/main" val="4174493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solidFill>
                  <a:prstClr val="black"/>
                </a:solidFill>
              </a:rPr>
              <a:t>　基本目標⑤：</a:t>
            </a:r>
            <a:r>
              <a:rPr lang="ja-JP" altLang="ja-JP" sz="1600" b="1" dirty="0">
                <a:solidFill>
                  <a:prstClr val="black"/>
                </a:solidFill>
              </a:rPr>
              <a:t>都市としての経済機能</a:t>
            </a:r>
            <a:r>
              <a:rPr lang="ja-JP" altLang="en-US" sz="1600" b="1" dirty="0">
                <a:solidFill>
                  <a:prstClr val="black"/>
                </a:solidFill>
              </a:rPr>
              <a:t>を</a:t>
            </a:r>
            <a:r>
              <a:rPr lang="ja-JP" altLang="ja-JP" sz="1600" b="1" dirty="0">
                <a:solidFill>
                  <a:prstClr val="black"/>
                </a:solidFill>
              </a:rPr>
              <a:t>強化</a:t>
            </a:r>
            <a:r>
              <a:rPr lang="ja-JP" altLang="en-US" sz="1600" b="1" dirty="0">
                <a:solidFill>
                  <a:prstClr val="black"/>
                </a:solidFill>
              </a:rPr>
              <a:t>する</a:t>
            </a:r>
            <a:endParaRPr lang="ja-JP" altLang="ja-JP" sz="1600" dirty="0">
              <a:solidFill>
                <a:prstClr val="black"/>
              </a:solidFill>
            </a:endParaRPr>
          </a:p>
        </p:txBody>
      </p:sp>
      <p:sp>
        <p:nvSpPr>
          <p:cNvPr id="13" name="正方形/長方形 12"/>
          <p:cNvSpPr/>
          <p:nvPr/>
        </p:nvSpPr>
        <p:spPr>
          <a:xfrm>
            <a:off x="396413" y="1077704"/>
            <a:ext cx="8460940" cy="2677656"/>
          </a:xfrm>
          <a:prstGeom prst="rect">
            <a:avLst/>
          </a:prstGeom>
        </p:spPr>
        <p:txBody>
          <a:bodyPr wrap="square">
            <a:spAutoFit/>
          </a:bodyPr>
          <a:lstStyle/>
          <a:p>
            <a:pPr marL="180000" indent="-457200"/>
            <a:r>
              <a:rPr lang="ja-JP" altLang="en-US" sz="1400" b="1" dirty="0" smtClean="0">
                <a:solidFill>
                  <a:prstClr val="black"/>
                </a:solidFill>
                <a:cs typeface="Meiryo UI" panose="020B0604030504040204" pitchFamily="50" charset="-128"/>
              </a:rPr>
              <a:t>（１）産業の創出・振興（つづき）</a:t>
            </a:r>
            <a:endParaRPr lang="en-US" altLang="ja-JP" sz="1400" b="1" dirty="0" smtClean="0">
              <a:solidFill>
                <a:prstClr val="black"/>
              </a:solidFill>
              <a:cs typeface="Meiryo UI" panose="020B0604030504040204" pitchFamily="50" charset="-128"/>
            </a:endParaRPr>
          </a:p>
          <a:p>
            <a:pPr marL="180000" indent="-457200"/>
            <a:r>
              <a:rPr lang="ja-JP" altLang="en-US" sz="1400" b="1" dirty="0" smtClean="0">
                <a:solidFill>
                  <a:prstClr val="black"/>
                </a:solidFill>
              </a:rPr>
              <a:t>○</a:t>
            </a:r>
            <a:r>
              <a:rPr lang="ja-JP" altLang="en-US" sz="1400" b="1" dirty="0">
                <a:solidFill>
                  <a:prstClr val="black"/>
                </a:solidFill>
              </a:rPr>
              <a:t>	</a:t>
            </a:r>
            <a:r>
              <a:rPr lang="ja-JP" altLang="en-US" sz="1400" b="1" dirty="0" smtClean="0">
                <a:solidFill>
                  <a:prstClr val="black"/>
                </a:solidFill>
              </a:rPr>
              <a:t>　繊維</a:t>
            </a:r>
            <a:r>
              <a:rPr lang="ja-JP" altLang="en-US" sz="1400" b="1" dirty="0">
                <a:solidFill>
                  <a:prstClr val="black"/>
                </a:solidFill>
              </a:rPr>
              <a:t>産地振興事業</a:t>
            </a:r>
            <a:r>
              <a:rPr lang="ja-JP" altLang="en-US" sz="1400" dirty="0">
                <a:solidFill>
                  <a:prstClr val="black"/>
                </a:solidFill>
              </a:rPr>
              <a:t>	</a:t>
            </a:r>
            <a:r>
              <a:rPr lang="en-US" altLang="ja-JP" sz="1400" dirty="0" smtClean="0">
                <a:solidFill>
                  <a:prstClr val="black"/>
                </a:solidFill>
              </a:rPr>
              <a:t>		</a:t>
            </a:r>
            <a:r>
              <a:rPr lang="ja-JP" altLang="en-US" sz="1400" dirty="0" smtClean="0">
                <a:solidFill>
                  <a:prstClr val="black"/>
                </a:solidFill>
              </a:rPr>
              <a:t>（</a:t>
            </a:r>
            <a:r>
              <a:rPr lang="en-US" altLang="ja-JP" sz="1400" dirty="0" smtClean="0">
                <a:solidFill>
                  <a:prstClr val="black"/>
                </a:solidFill>
              </a:rPr>
              <a:t>11,000</a:t>
            </a:r>
            <a:r>
              <a:rPr lang="ja-JP" altLang="en-US" sz="1400" dirty="0" smtClean="0">
                <a:solidFill>
                  <a:prstClr val="black"/>
                </a:solidFill>
              </a:rPr>
              <a:t>）</a:t>
            </a:r>
            <a:endParaRPr lang="en-US" altLang="ja-JP" sz="1400" dirty="0">
              <a:solidFill>
                <a:prstClr val="black"/>
              </a:solidFill>
            </a:endParaRPr>
          </a:p>
          <a:p>
            <a:pPr marL="180000" indent="-457200"/>
            <a:r>
              <a:rPr lang="ja-JP" altLang="en-US" sz="1400" dirty="0" smtClean="0">
                <a:solidFill>
                  <a:prstClr val="black"/>
                </a:solidFill>
              </a:rPr>
              <a:t>　　泉州</a:t>
            </a:r>
            <a:r>
              <a:rPr lang="ja-JP" altLang="en-US" sz="1400" dirty="0">
                <a:solidFill>
                  <a:prstClr val="black"/>
                </a:solidFill>
              </a:rPr>
              <a:t>繊維産地の認知度向上のために地元事業者による協議会が行う展示商談会への出展等に対して補助。（補助率</a:t>
            </a:r>
            <a:r>
              <a:rPr lang="en-US" altLang="ja-JP" sz="1400" dirty="0">
                <a:solidFill>
                  <a:prstClr val="black"/>
                </a:solidFill>
              </a:rPr>
              <a:t>1/2</a:t>
            </a:r>
            <a:r>
              <a:rPr lang="ja-JP" altLang="en-US" sz="1400" dirty="0" smtClean="0">
                <a:solidFill>
                  <a:prstClr val="black"/>
                </a:solidFill>
              </a:rPr>
              <a:t>）</a:t>
            </a:r>
            <a:endParaRPr lang="en-US" altLang="ja-JP" sz="1400" dirty="0" smtClean="0">
              <a:solidFill>
                <a:prstClr val="black"/>
              </a:solidFill>
            </a:endParaRPr>
          </a:p>
          <a:p>
            <a:pPr marL="180000" indent="-457200"/>
            <a:endParaRPr lang="en-US" altLang="ja-JP" sz="1400" dirty="0">
              <a:solidFill>
                <a:prstClr val="black"/>
              </a:solidFill>
            </a:endParaRPr>
          </a:p>
          <a:p>
            <a:pPr marL="180000" indent="-457200"/>
            <a:endParaRPr lang="en-US" altLang="ja-JP" sz="1400" dirty="0" smtClean="0">
              <a:solidFill>
                <a:prstClr val="black"/>
              </a:solidFill>
            </a:endParaRPr>
          </a:p>
          <a:p>
            <a:pPr marL="180000" indent="-457200"/>
            <a:endParaRPr lang="en-US" altLang="ja-JP" sz="1400" dirty="0">
              <a:solidFill>
                <a:prstClr val="black"/>
              </a:solidFill>
            </a:endParaRPr>
          </a:p>
          <a:p>
            <a:pPr marL="180000" indent="-457200"/>
            <a:r>
              <a:rPr lang="ja-JP" altLang="en-US" sz="1400" b="1" dirty="0">
                <a:solidFill>
                  <a:prstClr val="black"/>
                </a:solidFill>
              </a:rPr>
              <a:t>○　おおさかＵＩＪターン促進事業</a:t>
            </a:r>
            <a:r>
              <a:rPr lang="ja-JP" altLang="en-US" sz="1400" dirty="0">
                <a:solidFill>
                  <a:prstClr val="black"/>
                </a:solidFill>
              </a:rPr>
              <a:t>	</a:t>
            </a:r>
            <a:r>
              <a:rPr lang="en-US" altLang="ja-JP" sz="1400" dirty="0">
                <a:solidFill>
                  <a:prstClr val="black"/>
                </a:solidFill>
              </a:rPr>
              <a:t>	</a:t>
            </a:r>
            <a:r>
              <a:rPr lang="ja-JP" altLang="en-US" sz="1400" dirty="0">
                <a:solidFill>
                  <a:prstClr val="black"/>
                </a:solidFill>
              </a:rPr>
              <a:t>（</a:t>
            </a:r>
            <a:r>
              <a:rPr lang="en-US" altLang="ja-JP" sz="1400" dirty="0">
                <a:solidFill>
                  <a:prstClr val="black"/>
                </a:solidFill>
              </a:rPr>
              <a:t>172,796</a:t>
            </a:r>
            <a:r>
              <a:rPr lang="ja-JP" altLang="en-US" sz="1400" dirty="0">
                <a:solidFill>
                  <a:prstClr val="black"/>
                </a:solidFill>
              </a:rPr>
              <a:t>）</a:t>
            </a:r>
            <a:endParaRPr lang="en-US" altLang="ja-JP" sz="1400" dirty="0">
              <a:solidFill>
                <a:prstClr val="black"/>
              </a:solidFill>
            </a:endParaRPr>
          </a:p>
          <a:p>
            <a:pPr marL="180000" indent="-457200"/>
            <a:r>
              <a:rPr lang="ja-JP" altLang="en-US" sz="1400" dirty="0">
                <a:solidFill>
                  <a:prstClr val="black"/>
                </a:solidFill>
              </a:rPr>
              <a:t>　　　東京圏の「プロフェッショナル人材」や「企業が求める優秀な若者」が府内の中堅・中小企業にＵＩＪターン就職するために、府内企業の魅力を伝える情報誌やＨＰの作成、東京圏での合同企業説明会、セミナー等を実施する。</a:t>
            </a:r>
            <a:endParaRPr lang="en-US" altLang="ja-JP" sz="1400" dirty="0">
              <a:solidFill>
                <a:prstClr val="black"/>
              </a:solidFill>
            </a:endParaRPr>
          </a:p>
          <a:p>
            <a:pPr marL="180000" indent="-457200"/>
            <a:endParaRPr lang="en-US" altLang="ja-JP" sz="1400" b="1" dirty="0">
              <a:solidFill>
                <a:prstClr val="black"/>
              </a:solidFill>
            </a:endParaRPr>
          </a:p>
          <a:p>
            <a:pPr marL="180000" indent="-457200"/>
            <a:endParaRPr lang="ja-JP" altLang="en-US" sz="1400" dirty="0">
              <a:solidFill>
                <a:prstClr val="black"/>
              </a:solidFill>
            </a:endParaRPr>
          </a:p>
        </p:txBody>
      </p:sp>
      <p:sp>
        <p:nvSpPr>
          <p:cNvPr id="8" name="正方形/長方形 7"/>
          <p:cNvSpPr/>
          <p:nvPr/>
        </p:nvSpPr>
        <p:spPr>
          <a:xfrm>
            <a:off x="683568" y="1988840"/>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prstClr val="black"/>
                </a:solidFill>
              </a:rPr>
              <a:t>KPI</a:t>
            </a:r>
            <a:r>
              <a:rPr lang="ja-JP" altLang="en-US" sz="1200" dirty="0">
                <a:solidFill>
                  <a:prstClr val="black"/>
                </a:solidFill>
              </a:rPr>
              <a:t>：事業活動による受注</a:t>
            </a:r>
            <a:r>
              <a:rPr lang="en-US" altLang="ja-JP" sz="1200" dirty="0">
                <a:solidFill>
                  <a:prstClr val="black"/>
                </a:solidFill>
              </a:rPr>
              <a:t>(</a:t>
            </a:r>
            <a:r>
              <a:rPr lang="ja-JP" altLang="en-US" sz="1200" dirty="0">
                <a:solidFill>
                  <a:prstClr val="black"/>
                </a:solidFill>
              </a:rPr>
              <a:t>見込みを含む）金額１億円以上</a:t>
            </a:r>
            <a:r>
              <a:rPr lang="ja-JP" altLang="en-US" sz="1200" dirty="0" smtClean="0">
                <a:solidFill>
                  <a:prstClr val="black"/>
                </a:solidFill>
              </a:rPr>
              <a:t>　</a:t>
            </a:r>
            <a:r>
              <a:rPr lang="en-US" altLang="ja-JP" sz="1200" dirty="0" smtClean="0">
                <a:solidFill>
                  <a:prstClr val="black"/>
                </a:solidFill>
              </a:rPr>
              <a:t>【H28.3】</a:t>
            </a:r>
            <a:endParaRPr lang="ja-JP" altLang="en-US" sz="1200" dirty="0">
              <a:solidFill>
                <a:prstClr val="black"/>
              </a:solidFill>
            </a:endParaRPr>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a:t>
            </a:r>
            <a:r>
              <a:rPr lang="ja-JP" altLang="en-US" dirty="0" smtClean="0">
                <a:solidFill>
                  <a:prstClr val="black"/>
                </a:solidFill>
                <a:cs typeface="Meiryo UI" panose="020B0604030504040204" pitchFamily="50" charset="-128"/>
              </a:rPr>
              <a:t>別添</a:t>
            </a:r>
            <a:r>
              <a:rPr lang="en-US" altLang="ja-JP" dirty="0" smtClean="0">
                <a:solidFill>
                  <a:prstClr val="black"/>
                </a:solidFill>
                <a:cs typeface="Meiryo UI" panose="020B0604030504040204" pitchFamily="50" charset="-128"/>
              </a:rPr>
              <a:t>】</a:t>
            </a:r>
            <a:r>
              <a:rPr lang="ja-JP" altLang="en-US" dirty="0" smtClean="0">
                <a:solidFill>
                  <a:prstClr val="black"/>
                </a:solidFill>
                <a:cs typeface="Meiryo UI" panose="020B0604030504040204" pitchFamily="50" charset="-128"/>
              </a:rPr>
              <a:t>具体的</a:t>
            </a:r>
            <a:r>
              <a:rPr lang="ja-JP" altLang="en-US" dirty="0">
                <a:solidFill>
                  <a:prstClr val="black"/>
                </a:solidFill>
                <a:cs typeface="Meiryo UI" panose="020B0604030504040204" pitchFamily="50" charset="-128"/>
              </a:rPr>
              <a:t>な施策と重要事業評価指標（</a:t>
            </a:r>
            <a:r>
              <a:rPr lang="en-US" altLang="ja-JP" dirty="0">
                <a:solidFill>
                  <a:prstClr val="black"/>
                </a:solidFill>
                <a:cs typeface="Meiryo UI" panose="020B0604030504040204" pitchFamily="50" charset="-128"/>
              </a:rPr>
              <a:t>KPI</a:t>
            </a:r>
            <a:r>
              <a:rPr lang="ja-JP" altLang="en-US" dirty="0" smtClean="0">
                <a:solidFill>
                  <a:prstClr val="black"/>
                </a:solidFill>
                <a:cs typeface="Meiryo UI" panose="020B0604030504040204" pitchFamily="50" charset="-128"/>
              </a:rPr>
              <a:t>）</a:t>
            </a:r>
          </a:p>
        </p:txBody>
      </p:sp>
      <p:sp>
        <p:nvSpPr>
          <p:cNvPr id="12" name="正方形/長方形 11"/>
          <p:cNvSpPr/>
          <p:nvPr/>
        </p:nvSpPr>
        <p:spPr>
          <a:xfrm>
            <a:off x="683568" y="3284984"/>
            <a:ext cx="7992888" cy="46800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solidFill>
                  <a:prstClr val="black"/>
                </a:solidFill>
              </a:rPr>
              <a:t>KPI</a:t>
            </a:r>
            <a:r>
              <a:rPr lang="ja-JP" altLang="en-US" sz="1200" dirty="0" smtClean="0">
                <a:solidFill>
                  <a:prstClr val="black"/>
                </a:solidFill>
              </a:rPr>
              <a:t>：東京圏</a:t>
            </a:r>
            <a:r>
              <a:rPr lang="ja-JP" altLang="en-US" sz="1200" dirty="0">
                <a:solidFill>
                  <a:prstClr val="black"/>
                </a:solidFill>
              </a:rPr>
              <a:t>のプロフェッショナル人材</a:t>
            </a:r>
            <a:r>
              <a:rPr lang="en-US" altLang="ja-JP" sz="1200" dirty="0">
                <a:solidFill>
                  <a:prstClr val="black"/>
                </a:solidFill>
              </a:rPr>
              <a:t>50</a:t>
            </a:r>
            <a:r>
              <a:rPr lang="ja-JP" altLang="en-US" sz="1200" dirty="0">
                <a:solidFill>
                  <a:schemeClr val="tx1"/>
                </a:solidFill>
              </a:rPr>
              <a:t>人</a:t>
            </a:r>
            <a:r>
              <a:rPr lang="ja-JP" altLang="en-US" sz="1200" dirty="0" smtClean="0">
                <a:solidFill>
                  <a:schemeClr val="tx1"/>
                </a:solidFill>
              </a:rPr>
              <a:t>と企業</a:t>
            </a:r>
            <a:r>
              <a:rPr lang="ja-JP" altLang="en-US" sz="1200" dirty="0">
                <a:solidFill>
                  <a:schemeClr val="tx1"/>
                </a:solidFill>
              </a:rPr>
              <a:t>の求める優秀な</a:t>
            </a:r>
            <a:r>
              <a:rPr lang="ja-JP" altLang="en-US" sz="1200" dirty="0" smtClean="0">
                <a:solidFill>
                  <a:schemeClr val="tx1"/>
                </a:solidFill>
              </a:rPr>
              <a:t>若者</a:t>
            </a:r>
            <a:r>
              <a:rPr lang="en-US" altLang="ja-JP" sz="1200" dirty="0">
                <a:solidFill>
                  <a:schemeClr val="tx1"/>
                </a:solidFill>
              </a:rPr>
              <a:t>100</a:t>
            </a:r>
            <a:r>
              <a:rPr lang="ja-JP" altLang="en-US" sz="1200" dirty="0">
                <a:solidFill>
                  <a:schemeClr val="tx1"/>
                </a:solidFill>
              </a:rPr>
              <a:t>人を大阪の中堅・中小企業に</a:t>
            </a:r>
            <a:r>
              <a:rPr lang="ja-JP" altLang="en-US" sz="1200" dirty="0" smtClean="0">
                <a:solidFill>
                  <a:schemeClr val="tx1"/>
                </a:solidFill>
              </a:rPr>
              <a:t>マッチング</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情報</a:t>
            </a:r>
            <a:r>
              <a:rPr lang="ja-JP" altLang="en-US" sz="1200" dirty="0">
                <a:solidFill>
                  <a:schemeClr val="tx1"/>
                </a:solidFill>
              </a:rPr>
              <a:t>発信対象企業数</a:t>
            </a:r>
            <a:r>
              <a:rPr lang="en-US" altLang="ja-JP" sz="1200" dirty="0">
                <a:solidFill>
                  <a:schemeClr val="tx1"/>
                </a:solidFill>
              </a:rPr>
              <a:t>1000</a:t>
            </a:r>
            <a:r>
              <a:rPr lang="ja-JP" altLang="en-US" sz="1200" dirty="0">
                <a:solidFill>
                  <a:schemeClr val="tx1"/>
                </a:solidFill>
              </a:rPr>
              <a:t>社、</a:t>
            </a:r>
            <a:r>
              <a:rPr lang="en-US" altLang="ja-JP" sz="1200" dirty="0">
                <a:solidFill>
                  <a:schemeClr val="tx1"/>
                </a:solidFill>
              </a:rPr>
              <a:t>Web</a:t>
            </a:r>
            <a:r>
              <a:rPr lang="ja-JP" altLang="en-US" sz="1200" dirty="0">
                <a:solidFill>
                  <a:schemeClr val="tx1"/>
                </a:solidFill>
              </a:rPr>
              <a:t>サイト上での企業との交流企画</a:t>
            </a:r>
            <a:r>
              <a:rPr lang="ja-JP" altLang="en-US" sz="1200" dirty="0">
                <a:solidFill>
                  <a:prstClr val="black"/>
                </a:solidFill>
              </a:rPr>
              <a:t>参加者</a:t>
            </a:r>
            <a:r>
              <a:rPr lang="en-US" altLang="ja-JP" sz="1200" dirty="0">
                <a:solidFill>
                  <a:prstClr val="black"/>
                </a:solidFill>
              </a:rPr>
              <a:t>100</a:t>
            </a:r>
            <a:r>
              <a:rPr lang="ja-JP" altLang="en-US" sz="1200" dirty="0" smtClean="0">
                <a:solidFill>
                  <a:prstClr val="black"/>
                </a:solidFill>
              </a:rPr>
              <a:t>人以上</a:t>
            </a:r>
            <a:r>
              <a:rPr lang="ja-JP" altLang="en-US" sz="1200" dirty="0">
                <a:solidFill>
                  <a:prstClr val="black"/>
                </a:solidFill>
              </a:rPr>
              <a:t>　</a:t>
            </a:r>
            <a:r>
              <a:rPr lang="en-US" altLang="ja-JP" sz="1200" dirty="0" smtClean="0">
                <a:solidFill>
                  <a:prstClr val="black"/>
                </a:solidFill>
              </a:rPr>
              <a:t>【H28.3】</a:t>
            </a:r>
            <a:endParaRPr lang="ja-JP" altLang="en-US" sz="1200" dirty="0">
              <a:solidFill>
                <a:prstClr val="black"/>
              </a:solidFill>
            </a:endParaRPr>
          </a:p>
        </p:txBody>
      </p:sp>
      <p:sp>
        <p:nvSpPr>
          <p:cNvPr id="15" name="正方形/長方形 1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86</a:t>
            </a:fld>
            <a:endParaRPr lang="ja-JP" altLang="en-US" dirty="0">
              <a:solidFill>
                <a:prstClr val="black"/>
              </a:solidFill>
            </a:endParaRPr>
          </a:p>
        </p:txBody>
      </p:sp>
    </p:spTree>
    <p:extLst>
      <p:ext uri="{BB962C8B-B14F-4D97-AF65-F5344CB8AC3E}">
        <p14:creationId xmlns:p14="http://schemas.microsoft.com/office/powerpoint/2010/main" val="1753684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mtClean="0">
                <a:solidFill>
                  <a:prstClr val="black"/>
                </a:solidFill>
                <a:cs typeface="Meiryo UI" panose="020B0604030504040204" pitchFamily="50" charset="-128"/>
              </a:rPr>
              <a:t>具体的</a:t>
            </a:r>
            <a:r>
              <a:rPr lang="ja-JP" altLang="en-US" dirty="0">
                <a:solidFill>
                  <a:prstClr val="black"/>
                </a:solidFill>
                <a:cs typeface="Meiryo UI" panose="020B0604030504040204" pitchFamily="50" charset="-128"/>
              </a:rPr>
              <a:t>な施策と重要事業評価指標（</a:t>
            </a:r>
            <a:r>
              <a:rPr lang="en-US" altLang="ja-JP" dirty="0">
                <a:solidFill>
                  <a:prstClr val="black"/>
                </a:solidFill>
                <a:cs typeface="Meiryo UI" panose="020B0604030504040204" pitchFamily="50" charset="-128"/>
              </a:rPr>
              <a:t>KPI</a:t>
            </a:r>
            <a:r>
              <a:rPr lang="ja-JP" altLang="en-US" dirty="0" smtClean="0">
                <a:solidFill>
                  <a:prstClr val="black"/>
                </a:solidFill>
                <a:cs typeface="Meiryo UI" panose="020B0604030504040204" pitchFamily="50" charset="-128"/>
              </a:rPr>
              <a:t>）</a:t>
            </a:r>
          </a:p>
        </p:txBody>
      </p: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solidFill>
                  <a:prstClr val="black"/>
                </a:solidFill>
              </a:rPr>
              <a:t>　基本目標⑤：</a:t>
            </a:r>
            <a:r>
              <a:rPr lang="ja-JP" altLang="ja-JP" sz="1600" b="1" dirty="0">
                <a:solidFill>
                  <a:prstClr val="black"/>
                </a:solidFill>
              </a:rPr>
              <a:t>都市としての経済機能</a:t>
            </a:r>
            <a:r>
              <a:rPr lang="ja-JP" altLang="en-US" sz="1600" b="1" dirty="0">
                <a:solidFill>
                  <a:prstClr val="black"/>
                </a:solidFill>
              </a:rPr>
              <a:t>を</a:t>
            </a:r>
            <a:r>
              <a:rPr lang="ja-JP" altLang="ja-JP" sz="1600" b="1" dirty="0">
                <a:solidFill>
                  <a:prstClr val="black"/>
                </a:solidFill>
              </a:rPr>
              <a:t>強化</a:t>
            </a:r>
            <a:r>
              <a:rPr lang="ja-JP" altLang="en-US" sz="1600" b="1" dirty="0">
                <a:solidFill>
                  <a:prstClr val="black"/>
                </a:solidFill>
              </a:rPr>
              <a:t>する</a:t>
            </a:r>
            <a:endParaRPr lang="ja-JP" altLang="ja-JP" sz="1600" dirty="0">
              <a:solidFill>
                <a:prstClr val="black"/>
              </a:solidFill>
            </a:endParaRPr>
          </a:p>
        </p:txBody>
      </p:sp>
      <p:sp>
        <p:nvSpPr>
          <p:cNvPr id="7" name="正方形/長方形 6"/>
          <p:cNvSpPr/>
          <p:nvPr/>
        </p:nvSpPr>
        <p:spPr>
          <a:xfrm>
            <a:off x="685581" y="2847032"/>
            <a:ext cx="7992888"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smtClean="0">
                <a:solidFill>
                  <a:prstClr val="black"/>
                </a:solidFill>
              </a:rPr>
              <a:t>KPI</a:t>
            </a:r>
            <a:r>
              <a:rPr lang="ja-JP" altLang="en-US" sz="1200" dirty="0">
                <a:solidFill>
                  <a:prstClr val="black"/>
                </a:solidFill>
              </a:rPr>
              <a:t>：関係機関と連携するセミナー等を含めた集客</a:t>
            </a:r>
            <a:r>
              <a:rPr lang="en-US" altLang="ja-JP" sz="1200" dirty="0">
                <a:solidFill>
                  <a:prstClr val="black"/>
                </a:solidFill>
              </a:rPr>
              <a:t>:</a:t>
            </a:r>
            <a:r>
              <a:rPr lang="ja-JP" altLang="en-US" sz="1200" dirty="0">
                <a:solidFill>
                  <a:prstClr val="black"/>
                </a:solidFill>
              </a:rPr>
              <a:t>計</a:t>
            </a:r>
            <a:r>
              <a:rPr lang="en-US" altLang="ja-JP" sz="1200" dirty="0">
                <a:solidFill>
                  <a:prstClr val="black"/>
                </a:solidFill>
              </a:rPr>
              <a:t>200</a:t>
            </a:r>
            <a:r>
              <a:rPr lang="ja-JP" altLang="en-US" sz="1200" dirty="0">
                <a:solidFill>
                  <a:prstClr val="black"/>
                </a:solidFill>
              </a:rPr>
              <a:t>名</a:t>
            </a:r>
            <a:r>
              <a:rPr lang="ja-JP" altLang="en-US" sz="1200" dirty="0" smtClean="0">
                <a:solidFill>
                  <a:prstClr val="black"/>
                </a:solidFill>
              </a:rPr>
              <a:t>以上</a:t>
            </a:r>
            <a:r>
              <a:rPr lang="en-US" altLang="ja-JP" sz="1200" dirty="0" smtClean="0">
                <a:solidFill>
                  <a:prstClr val="black"/>
                </a:solidFill>
              </a:rPr>
              <a:t/>
            </a:r>
            <a:br>
              <a:rPr lang="en-US" altLang="ja-JP" sz="1200" dirty="0" smtClean="0">
                <a:solidFill>
                  <a:prstClr val="black"/>
                </a:solidFill>
              </a:rPr>
            </a:br>
            <a:r>
              <a:rPr lang="ja-JP" altLang="en-US" sz="1200" dirty="0" smtClean="0">
                <a:solidFill>
                  <a:prstClr val="black"/>
                </a:solidFill>
              </a:rPr>
              <a:t>企業</a:t>
            </a:r>
            <a:r>
              <a:rPr lang="ja-JP" altLang="en-US" sz="1200" dirty="0">
                <a:solidFill>
                  <a:prstClr val="black"/>
                </a:solidFill>
              </a:rPr>
              <a:t>接触</a:t>
            </a:r>
            <a:r>
              <a:rPr lang="en-US" altLang="ja-JP" sz="1200" dirty="0">
                <a:solidFill>
                  <a:prstClr val="black"/>
                </a:solidFill>
              </a:rPr>
              <a:t>:200</a:t>
            </a:r>
            <a:r>
              <a:rPr lang="ja-JP" altLang="en-US" sz="1200" dirty="0">
                <a:solidFill>
                  <a:prstClr val="black"/>
                </a:solidFill>
              </a:rPr>
              <a:t>社</a:t>
            </a:r>
            <a:r>
              <a:rPr lang="ja-JP" altLang="en-US" sz="1200" dirty="0" smtClean="0">
                <a:solidFill>
                  <a:prstClr val="black"/>
                </a:solidFill>
              </a:rPr>
              <a:t>以上</a:t>
            </a:r>
            <a:r>
              <a:rPr lang="en-US" altLang="ja-JP" sz="1200" dirty="0" smtClean="0">
                <a:solidFill>
                  <a:prstClr val="black"/>
                </a:solidFill>
              </a:rPr>
              <a:t/>
            </a:r>
            <a:br>
              <a:rPr lang="en-US" altLang="ja-JP" sz="1200" dirty="0" smtClean="0">
                <a:solidFill>
                  <a:prstClr val="black"/>
                </a:solidFill>
              </a:rPr>
            </a:br>
            <a:r>
              <a:rPr lang="ja-JP" altLang="en-US" sz="1200" dirty="0" smtClean="0">
                <a:solidFill>
                  <a:prstClr val="black"/>
                </a:solidFill>
              </a:rPr>
              <a:t>海外</a:t>
            </a:r>
            <a:r>
              <a:rPr lang="ja-JP" altLang="en-US" sz="1200" dirty="0">
                <a:solidFill>
                  <a:prstClr val="black"/>
                </a:solidFill>
              </a:rPr>
              <a:t>企業向けのプロモーション</a:t>
            </a:r>
            <a:r>
              <a:rPr lang="en-US" altLang="ja-JP" sz="1200" dirty="0">
                <a:solidFill>
                  <a:prstClr val="black"/>
                </a:solidFill>
              </a:rPr>
              <a:t>:20</a:t>
            </a:r>
            <a:r>
              <a:rPr lang="ja-JP" altLang="en-US" sz="1200" dirty="0">
                <a:solidFill>
                  <a:prstClr val="black"/>
                </a:solidFill>
              </a:rPr>
              <a:t>回以上</a:t>
            </a:r>
            <a:r>
              <a:rPr lang="ja-JP" altLang="en-US" sz="1200" dirty="0" smtClean="0">
                <a:solidFill>
                  <a:prstClr val="black"/>
                </a:solidFill>
              </a:rPr>
              <a:t>　</a:t>
            </a:r>
            <a:r>
              <a:rPr lang="en-US" altLang="ja-JP" sz="1200" dirty="0" smtClean="0">
                <a:solidFill>
                  <a:prstClr val="black"/>
                </a:solidFill>
              </a:rPr>
              <a:t>【H28.3】</a:t>
            </a:r>
            <a:endParaRPr lang="ja-JP" altLang="en-US" sz="1200" dirty="0">
              <a:solidFill>
                <a:prstClr val="black"/>
              </a:solidFill>
            </a:endParaRPr>
          </a:p>
        </p:txBody>
      </p:sp>
      <p:sp>
        <p:nvSpPr>
          <p:cNvPr id="9" name="正方形/長方形 8"/>
          <p:cNvSpPr/>
          <p:nvPr/>
        </p:nvSpPr>
        <p:spPr>
          <a:xfrm>
            <a:off x="685581" y="4802832"/>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solidFill>
                  <a:prstClr val="black"/>
                </a:solidFill>
              </a:rPr>
              <a:t>KPI</a:t>
            </a:r>
            <a:r>
              <a:rPr lang="ja-JP" altLang="en-US" sz="1200" dirty="0">
                <a:solidFill>
                  <a:prstClr val="black"/>
                </a:solidFill>
              </a:rPr>
              <a:t>：関連企業や団体等に対するプロモーションの事前告知：</a:t>
            </a:r>
            <a:r>
              <a:rPr lang="en-US" altLang="ja-JP" sz="1200" dirty="0">
                <a:solidFill>
                  <a:prstClr val="black"/>
                </a:solidFill>
              </a:rPr>
              <a:t>300</a:t>
            </a:r>
            <a:r>
              <a:rPr lang="ja-JP" altLang="en-US" sz="1200" dirty="0">
                <a:solidFill>
                  <a:prstClr val="black"/>
                </a:solidFill>
              </a:rPr>
              <a:t>社・団体　</a:t>
            </a:r>
            <a:r>
              <a:rPr lang="en-US" altLang="ja-JP" sz="1200" dirty="0">
                <a:solidFill>
                  <a:prstClr val="black"/>
                </a:solidFill>
              </a:rPr>
              <a:t>【</a:t>
            </a:r>
            <a:r>
              <a:rPr lang="en-US" altLang="ja-JP" sz="1200" dirty="0" smtClean="0">
                <a:solidFill>
                  <a:prstClr val="black"/>
                </a:solidFill>
              </a:rPr>
              <a:t>H28.3】</a:t>
            </a:r>
            <a:endParaRPr lang="ja-JP" altLang="en-US" sz="1200" dirty="0">
              <a:solidFill>
                <a:prstClr val="black"/>
              </a:solidFill>
            </a:endParaRPr>
          </a:p>
        </p:txBody>
      </p:sp>
      <p:sp>
        <p:nvSpPr>
          <p:cNvPr id="10" name="正方形/長方形 9"/>
          <p:cNvSpPr/>
          <p:nvPr/>
        </p:nvSpPr>
        <p:spPr>
          <a:xfrm>
            <a:off x="305526" y="1041117"/>
            <a:ext cx="8460940" cy="4185761"/>
          </a:xfrm>
          <a:prstGeom prst="rect">
            <a:avLst/>
          </a:prstGeom>
        </p:spPr>
        <p:txBody>
          <a:bodyPr wrap="square">
            <a:spAutoFit/>
          </a:bodyPr>
          <a:lstStyle/>
          <a:p>
            <a:pPr marL="180000" indent="-457200"/>
            <a:r>
              <a:rPr lang="ja-JP" altLang="en-US" sz="1400" b="1" dirty="0" smtClean="0">
                <a:cs typeface="Meiryo UI" panose="020B0604030504040204" pitchFamily="50" charset="-128"/>
              </a:rPr>
              <a:t>（２）企業立地の促進</a:t>
            </a:r>
            <a:endParaRPr lang="en-US" altLang="ja-JP" sz="1400" b="1" dirty="0" smtClean="0">
              <a:cs typeface="Meiryo UI" panose="020B0604030504040204" pitchFamily="50" charset="-128"/>
            </a:endParaRPr>
          </a:p>
          <a:p>
            <a:pPr marL="180000" indent="-457200"/>
            <a:r>
              <a:rPr lang="ja-JP" altLang="en-US" sz="1400" dirty="0" smtClean="0"/>
              <a:t>○</a:t>
            </a:r>
            <a:r>
              <a:rPr lang="ja-JP" altLang="en-US" sz="1400" dirty="0"/>
              <a:t>　</a:t>
            </a:r>
            <a:r>
              <a:rPr lang="ja-JP" altLang="en-US" sz="1400" b="1" dirty="0"/>
              <a:t>特区税制の後継制度等</a:t>
            </a:r>
            <a:r>
              <a:rPr lang="ja-JP" altLang="en-US" sz="1400" dirty="0"/>
              <a:t>　（検討中）</a:t>
            </a:r>
            <a:endParaRPr lang="en-US" altLang="ja-JP" sz="1400" dirty="0"/>
          </a:p>
          <a:p>
            <a:pPr marL="180000" indent="-457200"/>
            <a:endParaRPr lang="en-US" altLang="ja-JP" sz="1400" b="1" dirty="0">
              <a:cs typeface="Meiryo UI" panose="020B0604030504040204" pitchFamily="50" charset="-128"/>
            </a:endParaRPr>
          </a:p>
          <a:p>
            <a:pPr marL="180000" indent="-457200"/>
            <a:r>
              <a:rPr lang="ja-JP" altLang="en-US" sz="1400" b="1" dirty="0" smtClean="0">
                <a:cs typeface="Meiryo UI" panose="020B0604030504040204" pitchFamily="50" charset="-128"/>
              </a:rPr>
              <a:t>○　</a:t>
            </a:r>
            <a:r>
              <a:rPr lang="ja-JP" altLang="en-US" sz="1400" b="1" dirty="0"/>
              <a:t>地方拠点強化税制</a:t>
            </a:r>
            <a:r>
              <a:rPr lang="ja-JP" altLang="en-US" sz="1400" b="1" dirty="0" smtClean="0"/>
              <a:t>等</a:t>
            </a:r>
            <a:r>
              <a:rPr lang="ja-JP" altLang="en-US" sz="1400" dirty="0" smtClean="0"/>
              <a:t>　（検討中）</a:t>
            </a:r>
            <a:endParaRPr lang="en-US" altLang="ja-JP" sz="1400" dirty="0" smtClean="0"/>
          </a:p>
          <a:p>
            <a:pPr marL="180000" indent="-457200"/>
            <a:endParaRPr lang="en-US" altLang="ja-JP" sz="1400" b="1" dirty="0" smtClean="0">
              <a:cs typeface="Meiryo UI" panose="020B0604030504040204" pitchFamily="50" charset="-128"/>
            </a:endParaRPr>
          </a:p>
          <a:p>
            <a:pPr marL="180000" indent="-457200"/>
            <a:r>
              <a:rPr lang="ja-JP" altLang="en-US" sz="1400" b="1" dirty="0"/>
              <a:t>○	</a:t>
            </a:r>
            <a:r>
              <a:rPr lang="ja-JP" altLang="en-US" sz="1400" b="1" dirty="0" smtClean="0"/>
              <a:t>　国家</a:t>
            </a:r>
            <a:r>
              <a:rPr lang="ja-JP" altLang="en-US" sz="1400" b="1" dirty="0"/>
              <a:t>戦略特区等推進事業</a:t>
            </a:r>
            <a:r>
              <a:rPr lang="ja-JP" altLang="en-US" sz="1400" dirty="0"/>
              <a:t>	</a:t>
            </a:r>
            <a:r>
              <a:rPr lang="en-US" altLang="ja-JP" sz="1400" dirty="0" smtClean="0"/>
              <a:t>	</a:t>
            </a:r>
            <a:r>
              <a:rPr lang="ja-JP" altLang="en-US" sz="1400" dirty="0" smtClean="0"/>
              <a:t>（</a:t>
            </a:r>
            <a:r>
              <a:rPr lang="en-US" altLang="ja-JP" sz="1400" dirty="0" smtClean="0"/>
              <a:t>6,917</a:t>
            </a:r>
            <a:r>
              <a:rPr lang="ja-JP" altLang="en-US" sz="1400" dirty="0" smtClean="0"/>
              <a:t>）</a:t>
            </a:r>
            <a:r>
              <a:rPr lang="en-US" altLang="ja-JP" sz="1400" dirty="0" smtClean="0"/>
              <a:t>【</a:t>
            </a:r>
            <a:r>
              <a:rPr lang="ja-JP" altLang="en-US" sz="1400" dirty="0" smtClean="0"/>
              <a:t>再掲</a:t>
            </a:r>
            <a:r>
              <a:rPr lang="en-US" altLang="ja-JP" sz="1400" dirty="0" smtClean="0"/>
              <a:t>】</a:t>
            </a:r>
            <a:endParaRPr lang="en-US" altLang="ja-JP" sz="1400" dirty="0"/>
          </a:p>
          <a:p>
            <a:pPr marL="180000" indent="-457200"/>
            <a:r>
              <a:rPr lang="ja-JP" altLang="en-US" sz="1400" dirty="0" smtClean="0"/>
              <a:t>　　大阪</a:t>
            </a:r>
            <a:r>
              <a:rPr lang="ja-JP" altLang="en-US" sz="1400" dirty="0"/>
              <a:t>への投資魅力を府内外へ発信するため、国家戦略特区及び関西イノベーション国際戦略総合特区に関するプロモーション等を実施。	</a:t>
            </a:r>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en-US" altLang="ja-JP" sz="1400" dirty="0"/>
          </a:p>
          <a:p>
            <a:pPr marL="180000" indent="-457200"/>
            <a:endParaRPr lang="ja-JP" altLang="en-US" sz="1400" dirty="0"/>
          </a:p>
          <a:p>
            <a:pPr marL="180000" indent="-457200"/>
            <a:endParaRPr lang="ja-JP" altLang="en-US" sz="1400" b="1" dirty="0"/>
          </a:p>
          <a:p>
            <a:pPr marL="180000" indent="-457200"/>
            <a:r>
              <a:rPr lang="ja-JP" altLang="en-US" sz="1400" b="1" dirty="0" smtClean="0"/>
              <a:t>○	　グリーンイノベーション関連企業立地促進事業</a:t>
            </a:r>
            <a:r>
              <a:rPr lang="ja-JP" altLang="en-US" sz="1400" dirty="0" smtClean="0"/>
              <a:t>	（</a:t>
            </a:r>
            <a:r>
              <a:rPr lang="en-US" altLang="ja-JP" sz="1400" dirty="0" smtClean="0"/>
              <a:t>1,980</a:t>
            </a:r>
            <a:r>
              <a:rPr lang="ja-JP" altLang="en-US" sz="1400" dirty="0" smtClean="0"/>
              <a:t>）</a:t>
            </a:r>
            <a:r>
              <a:rPr lang="en-US" altLang="ja-JP" sz="1400" dirty="0"/>
              <a:t> 【</a:t>
            </a:r>
            <a:r>
              <a:rPr lang="ja-JP" altLang="en-US" sz="1400" dirty="0"/>
              <a:t>再掲</a:t>
            </a:r>
            <a:r>
              <a:rPr lang="en-US" altLang="ja-JP" sz="1400" dirty="0"/>
              <a:t>】</a:t>
            </a:r>
            <a:endParaRPr lang="en-US" altLang="ja-JP" sz="1400" dirty="0" smtClean="0"/>
          </a:p>
          <a:p>
            <a:pPr marL="180000" indent="-457200"/>
            <a:r>
              <a:rPr lang="ja-JP" altLang="en-US" sz="1400" dirty="0" smtClean="0"/>
              <a:t>　　</a:t>
            </a:r>
            <a:r>
              <a:rPr lang="ja-JP" altLang="en-US" sz="1400" dirty="0"/>
              <a:t>蓄電池・燃料電池関連企業の集積を図るため、各分野のキーパーソンによる講演のほか、（独）製品評価技術基盤機構（ＮＩＴＥ）が整備する世界最大級の大型蓄電池試験・評価施設や大阪での革新的な実証プロジェクト等の視察など、国際的なプロモーション</a:t>
            </a:r>
            <a:r>
              <a:rPr lang="ja-JP" altLang="en-US" sz="1400" dirty="0" smtClean="0"/>
              <a:t>活動について</a:t>
            </a:r>
            <a:r>
              <a:rPr lang="ja-JP" altLang="en-US" sz="1400" dirty="0"/>
              <a:t>検討を行う。</a:t>
            </a:r>
            <a:endParaRPr lang="en-US" altLang="ja-JP" sz="1400" dirty="0"/>
          </a:p>
          <a:p>
            <a:pPr marL="180000" indent="-457200"/>
            <a:endParaRPr lang="en-US" altLang="ja-JP" sz="1400" b="1" strike="dblStrike" dirty="0" smtClean="0"/>
          </a:p>
          <a:p>
            <a:pPr marL="180000" indent="-457200"/>
            <a:endParaRPr lang="en-US" altLang="ja-JP" sz="1400" b="1" strike="dblStrike" dirty="0" smtClean="0"/>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87</a:t>
            </a:fld>
            <a:endParaRPr lang="ja-JP" altLang="en-US" dirty="0">
              <a:solidFill>
                <a:prstClr val="black"/>
              </a:solidFill>
            </a:endParaRPr>
          </a:p>
        </p:txBody>
      </p:sp>
    </p:spTree>
    <p:extLst>
      <p:ext uri="{BB962C8B-B14F-4D97-AF65-F5344CB8AC3E}">
        <p14:creationId xmlns:p14="http://schemas.microsoft.com/office/powerpoint/2010/main" val="2522881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88</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r>
              <a:rPr lang="ja-JP" altLang="en-US" sz="1600" b="1" dirty="0"/>
              <a:t>　基本目標⑤：</a:t>
            </a:r>
            <a:r>
              <a:rPr lang="ja-JP" altLang="ja-JP" sz="1600" b="1" dirty="0"/>
              <a:t>都市としての経済機能</a:t>
            </a:r>
            <a:r>
              <a:rPr lang="ja-JP" altLang="en-US" sz="1600" b="1" dirty="0"/>
              <a:t>を</a:t>
            </a:r>
            <a:r>
              <a:rPr lang="ja-JP" altLang="ja-JP" sz="1600" b="1" dirty="0"/>
              <a:t>強化</a:t>
            </a:r>
            <a:r>
              <a:rPr lang="ja-JP" altLang="en-US" sz="1600" b="1" dirty="0"/>
              <a:t>する</a:t>
            </a:r>
            <a:endParaRPr lang="ja-JP" altLang="ja-JP" sz="1600" dirty="0"/>
          </a:p>
        </p:txBody>
      </p:sp>
      <p:sp>
        <p:nvSpPr>
          <p:cNvPr id="13" name="正方形/長方形 12"/>
          <p:cNvSpPr/>
          <p:nvPr/>
        </p:nvSpPr>
        <p:spPr>
          <a:xfrm>
            <a:off x="396413" y="1077704"/>
            <a:ext cx="8460940" cy="5909310"/>
          </a:xfrm>
          <a:prstGeom prst="rect">
            <a:avLst/>
          </a:prstGeom>
        </p:spPr>
        <p:txBody>
          <a:bodyPr wrap="square">
            <a:spAutoFit/>
          </a:bodyPr>
          <a:lstStyle/>
          <a:p>
            <a:pPr marL="180000" indent="-457200"/>
            <a:r>
              <a:rPr lang="ja-JP" altLang="en-US" sz="1400" b="1" dirty="0" smtClean="0"/>
              <a:t>（３）活力ある農林水産業の実現</a:t>
            </a:r>
            <a:endParaRPr lang="en-US" altLang="ja-JP" sz="1400" b="1" dirty="0" smtClean="0"/>
          </a:p>
          <a:p>
            <a:pPr marL="180000" indent="-457200"/>
            <a:r>
              <a:rPr lang="ja-JP" altLang="en-US" sz="1400" b="1" dirty="0"/>
              <a:t>○	</a:t>
            </a:r>
            <a:r>
              <a:rPr lang="ja-JP" altLang="en-US" sz="1400" b="1" dirty="0" smtClean="0"/>
              <a:t>　農林</a:t>
            </a:r>
            <a:r>
              <a:rPr lang="ja-JP" altLang="en-US" sz="1400" b="1" dirty="0"/>
              <a:t>水産業の６次産業化の推進</a:t>
            </a:r>
            <a:r>
              <a:rPr lang="ja-JP" altLang="en-US" sz="1400" dirty="0"/>
              <a:t>	</a:t>
            </a:r>
            <a:r>
              <a:rPr lang="ja-JP" altLang="en-US" sz="1400" dirty="0" smtClean="0"/>
              <a:t>（</a:t>
            </a:r>
            <a:r>
              <a:rPr lang="en-US" altLang="ja-JP" sz="1400" dirty="0" smtClean="0"/>
              <a:t>70,356</a:t>
            </a:r>
            <a:r>
              <a:rPr lang="ja-JP" altLang="en-US" sz="1400" dirty="0" smtClean="0"/>
              <a:t>）</a:t>
            </a:r>
            <a:endParaRPr lang="en-US" altLang="ja-JP" sz="1400" dirty="0"/>
          </a:p>
          <a:p>
            <a:pPr marL="180000" indent="-457200"/>
            <a:r>
              <a:rPr lang="ja-JP" altLang="en-US" sz="1400" dirty="0" smtClean="0"/>
              <a:t>　・　府内</a:t>
            </a:r>
            <a:r>
              <a:rPr lang="ja-JP" altLang="en-US" sz="1400" dirty="0"/>
              <a:t>農林水産業の６次産業化を推進するため、環境農林水産総合研究所に高度な分析測定装置や試作品の開発機器を整備。</a:t>
            </a:r>
          </a:p>
          <a:p>
            <a:pPr marL="180000" indent="-457200"/>
            <a:r>
              <a:rPr lang="ja-JP" altLang="en-US" sz="1400" dirty="0" smtClean="0"/>
              <a:t>　・　新商品</a:t>
            </a:r>
            <a:r>
              <a:rPr lang="ja-JP" altLang="en-US" sz="1400" dirty="0"/>
              <a:t>の販路開拓のため、</a:t>
            </a:r>
            <a:r>
              <a:rPr lang="ja-JP" altLang="en-US" sz="1400" dirty="0" smtClean="0"/>
              <a:t>商談会へ</a:t>
            </a:r>
            <a:r>
              <a:rPr lang="ja-JP" altLang="en-US" sz="1400" dirty="0"/>
              <a:t>の出展に取組む事業者を支援。	</a:t>
            </a:r>
          </a:p>
          <a:p>
            <a:pPr marL="180000" indent="-457200"/>
            <a:endParaRPr lang="ja-JP" altLang="en-US" sz="1400" dirty="0"/>
          </a:p>
          <a:p>
            <a:pPr marL="180000" indent="-457200"/>
            <a:endParaRPr lang="en-US" altLang="ja-JP" sz="1400" b="1" dirty="0" smtClean="0"/>
          </a:p>
          <a:p>
            <a:pPr marL="180000" indent="-457200"/>
            <a:endParaRPr lang="en-US" altLang="ja-JP" sz="1400" b="1" dirty="0"/>
          </a:p>
          <a:p>
            <a:pPr marL="180000" indent="-457200"/>
            <a:endParaRPr lang="en-US" altLang="ja-JP" sz="1400" b="1" dirty="0" smtClean="0"/>
          </a:p>
          <a:p>
            <a:pPr marL="180000" indent="-457200"/>
            <a:endParaRPr lang="en-US" altLang="ja-JP" sz="1400" b="1" dirty="0" smtClean="0"/>
          </a:p>
          <a:p>
            <a:pPr marL="180000" indent="-457200"/>
            <a:r>
              <a:rPr lang="ja-JP" altLang="en-US" sz="1400" b="1" dirty="0" smtClean="0"/>
              <a:t>○</a:t>
            </a:r>
            <a:r>
              <a:rPr lang="ja-JP" altLang="en-US" sz="1400" b="1" dirty="0"/>
              <a:t>	</a:t>
            </a:r>
            <a:r>
              <a:rPr lang="ja-JP" altLang="en-US" sz="1400" b="1" dirty="0" smtClean="0"/>
              <a:t>　大阪版</a:t>
            </a:r>
            <a:r>
              <a:rPr lang="ja-JP" altLang="en-US" sz="1400" b="1" dirty="0"/>
              <a:t>施設園芸新技術普及推進事業</a:t>
            </a:r>
            <a:r>
              <a:rPr lang="ja-JP" altLang="en-US" sz="1400" dirty="0"/>
              <a:t>	</a:t>
            </a:r>
            <a:r>
              <a:rPr lang="ja-JP" altLang="en-US" sz="1400" dirty="0" smtClean="0"/>
              <a:t>（</a:t>
            </a:r>
            <a:r>
              <a:rPr lang="en-US" altLang="ja-JP" sz="1400" dirty="0" smtClean="0"/>
              <a:t>7,330</a:t>
            </a:r>
            <a:r>
              <a:rPr lang="ja-JP" altLang="en-US" sz="1400" dirty="0" smtClean="0"/>
              <a:t>）</a:t>
            </a:r>
            <a:endParaRPr lang="en-US" altLang="ja-JP" sz="1400" dirty="0"/>
          </a:p>
          <a:p>
            <a:pPr marL="180000" indent="-457200"/>
            <a:r>
              <a:rPr lang="ja-JP" altLang="en-US" sz="1400" dirty="0" smtClean="0"/>
              <a:t>　　ぶどう</a:t>
            </a:r>
            <a:r>
              <a:rPr lang="ja-JP" altLang="en-US" sz="1400" dirty="0"/>
              <a:t>栽培用波状型ハウスの換気の自動化を図り、品質の向上及び省力化を進めるため、モデル機を制作し実証実験を実施。	</a:t>
            </a:r>
          </a:p>
          <a:p>
            <a:pPr marL="180000" indent="-457200"/>
            <a:endParaRPr lang="ja-JP" altLang="en-US" sz="1400" dirty="0"/>
          </a:p>
          <a:p>
            <a:pPr marL="180000" indent="-457200"/>
            <a:endParaRPr lang="en-US" altLang="ja-JP" sz="1400" b="1" dirty="0" smtClean="0"/>
          </a:p>
          <a:p>
            <a:pPr marL="180000" indent="-457200"/>
            <a:endParaRPr lang="en-US" altLang="ja-JP" sz="1400" b="1" dirty="0" smtClean="0"/>
          </a:p>
          <a:p>
            <a:pPr marL="180000" indent="-457200"/>
            <a:r>
              <a:rPr lang="ja-JP" altLang="en-US" sz="1400" b="1" dirty="0" smtClean="0"/>
              <a:t>○</a:t>
            </a:r>
            <a:r>
              <a:rPr lang="ja-JP" altLang="en-US" sz="1400" b="1" dirty="0"/>
              <a:t>	</a:t>
            </a:r>
            <a:r>
              <a:rPr lang="ja-JP" altLang="en-US" sz="1400" b="1" dirty="0" smtClean="0"/>
              <a:t>　企業</a:t>
            </a:r>
            <a:r>
              <a:rPr lang="ja-JP" altLang="en-US" sz="1400" b="1" dirty="0"/>
              <a:t>等による農業参入支援</a:t>
            </a:r>
            <a:r>
              <a:rPr lang="ja-JP" altLang="en-US" sz="1400" dirty="0"/>
              <a:t>	</a:t>
            </a:r>
            <a:r>
              <a:rPr lang="en-US" altLang="ja-JP" sz="1400" dirty="0" smtClean="0"/>
              <a:t>	</a:t>
            </a:r>
            <a:r>
              <a:rPr lang="ja-JP" altLang="en-US" sz="1400" dirty="0" smtClean="0"/>
              <a:t>（</a:t>
            </a:r>
            <a:r>
              <a:rPr lang="en-US" altLang="ja-JP" sz="1400" dirty="0" smtClean="0"/>
              <a:t>16,000</a:t>
            </a:r>
            <a:r>
              <a:rPr lang="ja-JP" altLang="en-US" sz="1400" dirty="0" smtClean="0"/>
              <a:t>）</a:t>
            </a:r>
            <a:endParaRPr lang="en-US" altLang="ja-JP" sz="1400" dirty="0"/>
          </a:p>
          <a:p>
            <a:pPr marL="180000" indent="-457200"/>
            <a:r>
              <a:rPr lang="ja-JP" altLang="en-US" sz="1400" dirty="0" smtClean="0"/>
              <a:t>　　企業</a:t>
            </a:r>
            <a:r>
              <a:rPr lang="ja-JP" altLang="en-US" sz="1400" dirty="0"/>
              <a:t>等の農業への新規参入や規模拡大を推進するため、企業等が行う農道や農地等の基盤整備を支援。（補助率</a:t>
            </a:r>
            <a:r>
              <a:rPr lang="en-US" altLang="ja-JP" sz="1400" dirty="0"/>
              <a:t>1/2</a:t>
            </a:r>
            <a:r>
              <a:rPr lang="ja-JP" altLang="en-US" sz="1400" dirty="0" err="1"/>
              <a:t>、</a:t>
            </a:r>
            <a:r>
              <a:rPr lang="ja-JP" altLang="en-US" sz="1400" dirty="0"/>
              <a:t>上限</a:t>
            </a:r>
            <a:r>
              <a:rPr lang="en-US" altLang="ja-JP" sz="1400" dirty="0"/>
              <a:t>250</a:t>
            </a:r>
            <a:r>
              <a:rPr lang="ja-JP" altLang="en-US" sz="1400" dirty="0"/>
              <a:t>万円</a:t>
            </a:r>
            <a:r>
              <a:rPr lang="ja-JP" altLang="en-US" sz="1400" dirty="0" smtClean="0"/>
              <a:t>）</a:t>
            </a:r>
            <a:endParaRPr lang="en-US" altLang="ja-JP" sz="1400" dirty="0" smtClean="0"/>
          </a:p>
          <a:p>
            <a:pPr marL="180000" indent="-457200"/>
            <a:endParaRPr lang="en-US" altLang="ja-JP" sz="1400" dirty="0"/>
          </a:p>
          <a:p>
            <a:pPr marL="180000" indent="-457200"/>
            <a:endParaRPr lang="en-US" altLang="ja-JP" sz="1400" dirty="0" smtClean="0"/>
          </a:p>
          <a:p>
            <a:pPr marL="180000" indent="-457200"/>
            <a:endParaRPr lang="en-US" altLang="ja-JP" sz="1400" b="1" dirty="0"/>
          </a:p>
          <a:p>
            <a:pPr marL="180000" indent="-457200"/>
            <a:endParaRPr lang="en-US" altLang="ja-JP" sz="1400" dirty="0"/>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担い手との協働</a:t>
            </a:r>
            <a:endParaRPr lang="ja-JP" altLang="en-US" sz="1400" dirty="0"/>
          </a:p>
          <a:p>
            <a:pPr marL="180000" indent="-457200"/>
            <a:endParaRPr lang="en-US" altLang="ja-JP" sz="1400" b="1" dirty="0"/>
          </a:p>
          <a:p>
            <a:pPr marL="180000" indent="-457200"/>
            <a:r>
              <a:rPr lang="ja-JP" altLang="en-US" sz="1400" b="1" dirty="0" smtClean="0"/>
              <a:t>（５）インフラの充実・強化</a:t>
            </a:r>
            <a:endParaRPr lang="ja-JP" altLang="en-US" sz="1400" b="1" dirty="0"/>
          </a:p>
        </p:txBody>
      </p:sp>
      <p:sp>
        <p:nvSpPr>
          <p:cNvPr id="7" name="正方形/長方形 6"/>
          <p:cNvSpPr/>
          <p:nvPr/>
        </p:nvSpPr>
        <p:spPr>
          <a:xfrm>
            <a:off x="683568" y="2204864"/>
            <a:ext cx="7992888" cy="79208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kumimoji="1" lang="en-US" altLang="ja-JP" sz="1200" dirty="0" smtClean="0"/>
              <a:t>KPI</a:t>
            </a:r>
            <a:r>
              <a:rPr lang="ja-JP" altLang="en-US" sz="1200" dirty="0" smtClean="0"/>
              <a:t>：</a:t>
            </a:r>
            <a:r>
              <a:rPr lang="en-US" altLang="ja-JP" sz="1200" dirty="0"/>
              <a:t>1</a:t>
            </a:r>
            <a:r>
              <a:rPr lang="ja-JP" altLang="en-US" sz="1200" dirty="0"/>
              <a:t>社当たり商談数：</a:t>
            </a:r>
            <a:r>
              <a:rPr lang="en-US" altLang="ja-JP" sz="1200" dirty="0"/>
              <a:t>10</a:t>
            </a:r>
            <a:r>
              <a:rPr lang="ja-JP" altLang="en-US" sz="1200" dirty="0" smtClean="0"/>
              <a:t>件</a:t>
            </a:r>
            <a:r>
              <a:rPr lang="en-US" altLang="ja-JP" sz="1200" dirty="0" smtClean="0"/>
              <a:t/>
            </a:r>
            <a:br>
              <a:rPr lang="en-US" altLang="ja-JP" sz="1200" dirty="0" smtClean="0"/>
            </a:br>
            <a:r>
              <a:rPr lang="ja-JP" altLang="en-US" sz="1200" dirty="0" smtClean="0"/>
              <a:t>交渉</a:t>
            </a:r>
            <a:r>
              <a:rPr lang="ja-JP" altLang="en-US" sz="1200" dirty="0"/>
              <a:t>の芽</a:t>
            </a:r>
            <a:r>
              <a:rPr lang="en-US" altLang="ja-JP" sz="1200" dirty="0"/>
              <a:t>(※)</a:t>
            </a:r>
            <a:r>
              <a:rPr lang="ja-JP" altLang="en-US" sz="1200" dirty="0"/>
              <a:t>獲得率：</a:t>
            </a:r>
            <a:r>
              <a:rPr lang="en-US" altLang="ja-JP" sz="1200" dirty="0"/>
              <a:t>80</a:t>
            </a:r>
            <a:r>
              <a:rPr lang="en-US" altLang="ja-JP" sz="1200" dirty="0" smtClean="0"/>
              <a:t>%</a:t>
            </a:r>
            <a:br>
              <a:rPr lang="en-US" altLang="ja-JP" sz="1200" dirty="0" smtClean="0"/>
            </a:br>
            <a:r>
              <a:rPr lang="en-US" altLang="ja-JP" sz="1200" dirty="0" smtClean="0"/>
              <a:t>※</a:t>
            </a:r>
            <a:r>
              <a:rPr lang="ja-JP" altLang="en-US" sz="1200" dirty="0"/>
              <a:t>交渉の芽：商談会をきっかけとして、その他の商品の販路開拓及び今後の商品開発につながる事業者間のマッチング</a:t>
            </a:r>
            <a:r>
              <a:rPr lang="ja-JP" altLang="en-US" sz="1200" dirty="0" smtClean="0"/>
              <a:t>が</a:t>
            </a:r>
            <a:r>
              <a:rPr lang="en-US" altLang="ja-JP" sz="1200" dirty="0" smtClean="0"/>
              <a:t/>
            </a:r>
            <a:br>
              <a:rPr lang="en-US" altLang="ja-JP" sz="1200" dirty="0" smtClean="0"/>
            </a:br>
            <a:r>
              <a:rPr lang="ja-JP" altLang="en-US" sz="1200" dirty="0" smtClean="0"/>
              <a:t>　できること　</a:t>
            </a:r>
            <a:r>
              <a:rPr lang="en-US" altLang="ja-JP" sz="1200" dirty="0" smtClean="0"/>
              <a:t>【H28.3】</a:t>
            </a:r>
            <a:endParaRPr kumimoji="1" lang="ja-JP" altLang="en-US" sz="1200" dirty="0"/>
          </a:p>
        </p:txBody>
      </p:sp>
      <p:sp>
        <p:nvSpPr>
          <p:cNvPr id="9" name="正方形/長方形 8"/>
          <p:cNvSpPr/>
          <p:nvPr/>
        </p:nvSpPr>
        <p:spPr>
          <a:xfrm>
            <a:off x="683568" y="3933056"/>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t>KPI</a:t>
            </a:r>
            <a:r>
              <a:rPr lang="ja-JP" altLang="en-US" sz="1200" dirty="0"/>
              <a:t>：ハウスぶどう生産農家への情報提供及び開発完了後の設置に向けた働きかけ</a:t>
            </a:r>
            <a:r>
              <a:rPr lang="ja-JP" altLang="en-US" sz="1200" dirty="0" smtClean="0"/>
              <a:t>：</a:t>
            </a:r>
            <a:r>
              <a:rPr lang="en-US" altLang="ja-JP" sz="1200" dirty="0" smtClean="0"/>
              <a:t>120</a:t>
            </a:r>
            <a:r>
              <a:rPr lang="ja-JP" altLang="en-US" sz="1200" dirty="0" smtClean="0"/>
              <a:t>件</a:t>
            </a:r>
            <a:r>
              <a:rPr lang="ja-JP" altLang="en-US" sz="1200" dirty="0"/>
              <a:t>　</a:t>
            </a:r>
            <a:r>
              <a:rPr lang="en-US" altLang="ja-JP" sz="1200" dirty="0"/>
              <a:t>【</a:t>
            </a:r>
            <a:r>
              <a:rPr lang="en-US" altLang="ja-JP" sz="1200" dirty="0" smtClean="0"/>
              <a:t>H28.3】</a:t>
            </a:r>
            <a:endParaRPr kumimoji="1" lang="ja-JP" altLang="en-US" sz="1200" dirty="0"/>
          </a:p>
        </p:txBody>
      </p:sp>
      <p:sp>
        <p:nvSpPr>
          <p:cNvPr id="10" name="正方形/長方形 9"/>
          <p:cNvSpPr/>
          <p:nvPr/>
        </p:nvSpPr>
        <p:spPr>
          <a:xfrm>
            <a:off x="683568" y="522920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t>KPI</a:t>
            </a:r>
            <a:r>
              <a:rPr lang="ja-JP" altLang="en-US" sz="1200" dirty="0"/>
              <a:t>：事業実施：</a:t>
            </a:r>
            <a:r>
              <a:rPr lang="en-US" altLang="ja-JP" sz="1200" dirty="0"/>
              <a:t>8</a:t>
            </a:r>
            <a:r>
              <a:rPr lang="ja-JP" altLang="en-US" sz="1200" dirty="0" smtClean="0"/>
              <a:t>地区</a:t>
            </a:r>
            <a:r>
              <a:rPr lang="en-US" altLang="ja-JP" sz="1200" dirty="0" smtClean="0"/>
              <a:t/>
            </a:r>
            <a:br>
              <a:rPr lang="en-US" altLang="ja-JP" sz="1200" dirty="0" smtClean="0"/>
            </a:br>
            <a:r>
              <a:rPr lang="ja-JP" altLang="en-US" sz="1200" dirty="0" smtClean="0"/>
              <a:t>企業</a:t>
            </a:r>
            <a:r>
              <a:rPr lang="ja-JP" altLang="en-US" sz="1200" dirty="0"/>
              <a:t>等に対する参入または規模拡大の働きかけ：</a:t>
            </a:r>
            <a:r>
              <a:rPr lang="en-US" altLang="ja-JP" sz="1200" dirty="0"/>
              <a:t>18</a:t>
            </a:r>
            <a:r>
              <a:rPr lang="ja-JP" altLang="en-US" sz="1200" dirty="0"/>
              <a:t>社　</a:t>
            </a:r>
            <a:r>
              <a:rPr lang="en-US" altLang="ja-JP" sz="1200" dirty="0"/>
              <a:t>【</a:t>
            </a:r>
            <a:r>
              <a:rPr lang="en-US" altLang="ja-JP" sz="1200" dirty="0" smtClean="0"/>
              <a:t>H28.3】</a:t>
            </a:r>
            <a:endParaRPr kumimoji="1" lang="ja-JP" altLang="en-US" sz="1200" dirty="0"/>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5049848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89</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pPr marL="180000" indent="-457200"/>
            <a:r>
              <a:rPr lang="ja-JP" altLang="en-US" sz="1600" b="1" dirty="0"/>
              <a:t>　基本目標⑥：定住</a:t>
            </a:r>
            <a:r>
              <a:rPr lang="ja-JP" altLang="ja-JP" sz="1600" b="1" dirty="0"/>
              <a:t>魅力・</a:t>
            </a:r>
            <a:r>
              <a:rPr lang="ja-JP" altLang="en-US" sz="1600" b="1" dirty="0"/>
              <a:t>都市</a:t>
            </a:r>
            <a:r>
              <a:rPr lang="ja-JP" altLang="ja-JP" sz="1600" b="1" dirty="0"/>
              <a:t>魅力</a:t>
            </a:r>
            <a:r>
              <a:rPr lang="ja-JP" altLang="en-US" sz="1600" b="1" dirty="0"/>
              <a:t>を</a:t>
            </a:r>
            <a:r>
              <a:rPr lang="ja-JP" altLang="ja-JP" sz="1600" b="1" dirty="0"/>
              <a:t>強化</a:t>
            </a:r>
            <a:r>
              <a:rPr lang="ja-JP" altLang="en-US" sz="1600" b="1" dirty="0"/>
              <a:t>する</a:t>
            </a:r>
            <a:endParaRPr lang="en-US" altLang="ja-JP" sz="1600" b="1" dirty="0"/>
          </a:p>
        </p:txBody>
      </p:sp>
      <p:sp>
        <p:nvSpPr>
          <p:cNvPr id="13" name="正方形/長方形 12"/>
          <p:cNvSpPr/>
          <p:nvPr/>
        </p:nvSpPr>
        <p:spPr>
          <a:xfrm>
            <a:off x="396413" y="1077704"/>
            <a:ext cx="8460940" cy="3754874"/>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（１）定住魅力の強化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a:t>
            </a:r>
            <a:r>
              <a:rPr lang="ja-JP" altLang="en-US" sz="1400" b="1" dirty="0" smtClean="0"/>
              <a:t>　府営</a:t>
            </a:r>
            <a:r>
              <a:rPr lang="ja-JP" altLang="en-US" sz="1400" b="1" dirty="0"/>
              <a:t>住宅ストック地域資源化プロジェクト事業</a:t>
            </a:r>
            <a:r>
              <a:rPr lang="ja-JP" altLang="en-US" sz="1400" dirty="0"/>
              <a:t>	</a:t>
            </a:r>
            <a:r>
              <a:rPr lang="ja-JP" altLang="en-US" sz="1400" dirty="0" smtClean="0"/>
              <a:t>（</a:t>
            </a:r>
            <a:r>
              <a:rPr lang="en-US" altLang="ja-JP" sz="1400" dirty="0" smtClean="0"/>
              <a:t>2,921</a:t>
            </a:r>
            <a:r>
              <a:rPr lang="ja-JP" altLang="en-US" sz="1400" dirty="0" smtClean="0"/>
              <a:t>）</a:t>
            </a:r>
            <a:endParaRPr lang="en-US" altLang="ja-JP" sz="1400" dirty="0"/>
          </a:p>
          <a:p>
            <a:pPr marL="182563"/>
            <a:r>
              <a:rPr lang="ja-JP" altLang="en-US" sz="1400" dirty="0" smtClean="0"/>
              <a:t>　</a:t>
            </a:r>
            <a:r>
              <a:rPr lang="ja-JP" altLang="ja-JP" sz="1400" dirty="0" smtClean="0"/>
              <a:t>府営</a:t>
            </a:r>
            <a:r>
              <a:rPr lang="ja-JP" altLang="ja-JP" sz="1400" dirty="0"/>
              <a:t>住宅の空き室を子育て支援拠点など地域のまちづくりに活用する方策</a:t>
            </a:r>
            <a:r>
              <a:rPr lang="ja-JP" altLang="en-US" sz="1400" dirty="0"/>
              <a:t>の</a:t>
            </a:r>
            <a:r>
              <a:rPr lang="ja-JP" altLang="ja-JP" sz="1400" dirty="0"/>
              <a:t>調査検討</a:t>
            </a:r>
            <a:r>
              <a:rPr lang="ja-JP" altLang="en-US" sz="1400" dirty="0"/>
              <a:t>、活用促進を行い、府営住宅資産を活用した</a:t>
            </a:r>
            <a:r>
              <a:rPr lang="ja-JP" altLang="ja-JP" sz="1400" dirty="0"/>
              <a:t>地域課題の解消や地域力の向上に向けた取組み</a:t>
            </a:r>
            <a:r>
              <a:rPr lang="ja-JP" altLang="en-US" sz="1400" dirty="0"/>
              <a:t>を</a:t>
            </a:r>
            <a:r>
              <a:rPr lang="ja-JP" altLang="ja-JP" sz="1400" dirty="0"/>
              <a:t>推進</a:t>
            </a:r>
            <a:r>
              <a:rPr lang="ja-JP" altLang="en-US" sz="1400" dirty="0"/>
              <a:t>。</a:t>
            </a:r>
            <a:endParaRPr lang="en-US" altLang="ja-JP" sz="1400" dirty="0"/>
          </a:p>
          <a:p>
            <a:pPr marL="180000" indent="-457200"/>
            <a:endParaRPr lang="en-US" altLang="ja-JP" sz="1400" dirty="0"/>
          </a:p>
          <a:p>
            <a:pPr marL="180000" indent="-457200"/>
            <a:endParaRPr lang="ja-JP" altLang="en-US" sz="1400" dirty="0"/>
          </a:p>
          <a:p>
            <a:pPr marL="180000" indent="-457200"/>
            <a:r>
              <a:rPr lang="ja-JP" altLang="en-US" sz="1400" dirty="0" smtClean="0"/>
              <a:t>	</a:t>
            </a:r>
            <a:endParaRPr lang="ja-JP" altLang="en-US" sz="1400" dirty="0"/>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（２）都市魅力の創出・発信</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大坂</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年天下一祭の推進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ea typeface="Meiryo UI" panose="020B0604030504040204" pitchFamily="50" charset="-128"/>
                <a:cs typeface="Meiryo UI" panose="020B0604030504040204" pitchFamily="50" charset="-128"/>
              </a:rPr>
              <a:t>大坂の陣から</a:t>
            </a:r>
            <a:r>
              <a:rPr lang="en-US" altLang="ja-JP" sz="1400" dirty="0">
                <a:ea typeface="Meiryo UI" panose="020B0604030504040204" pitchFamily="50" charset="-128"/>
                <a:cs typeface="Meiryo UI" panose="020B0604030504040204" pitchFamily="50" charset="-128"/>
              </a:rPr>
              <a:t>400</a:t>
            </a:r>
            <a:r>
              <a:rPr lang="ja-JP" altLang="en-US" sz="1400" dirty="0">
                <a:ea typeface="Meiryo UI" panose="020B0604030504040204" pitchFamily="50" charset="-128"/>
                <a:cs typeface="Meiryo UI" panose="020B0604030504040204" pitchFamily="50" charset="-128"/>
              </a:rPr>
              <a:t>年を迎えることを契機</a:t>
            </a:r>
            <a:r>
              <a:rPr lang="ja-JP" altLang="en-US" sz="1400" dirty="0" smtClean="0">
                <a:ea typeface="Meiryo UI" panose="020B0604030504040204" pitchFamily="50" charset="-128"/>
                <a:cs typeface="Meiryo UI" panose="020B0604030504040204" pitchFamily="50" charset="-128"/>
              </a:rPr>
              <a:t>に</a:t>
            </a:r>
            <a:r>
              <a:rPr lang="ja-JP" altLang="ja-JP" sz="1400" dirty="0" smtClean="0"/>
              <a:t>大阪</a:t>
            </a:r>
            <a:r>
              <a:rPr lang="ja-JP" altLang="ja-JP" sz="1400" dirty="0"/>
              <a:t>の魅力を国内外に強力に発信するため、</a:t>
            </a:r>
            <a:r>
              <a:rPr lang="ja-JP" altLang="ja-JP" sz="1400" dirty="0" smtClean="0"/>
              <a:t>府域</a:t>
            </a:r>
            <a:r>
              <a:rPr lang="ja-JP" altLang="ja-JP" sz="1400" dirty="0"/>
              <a:t>に広がる歴史、文化、食、特産品、酒等の魅力を一堂に集め、発信する集客イベントや、府内各地の史跡・旧跡</a:t>
            </a:r>
            <a:r>
              <a:rPr lang="ja-JP" altLang="ja-JP" sz="1400" dirty="0" smtClean="0"/>
              <a:t>などの</a:t>
            </a:r>
            <a:r>
              <a:rPr lang="ja-JP" altLang="ja-JP" sz="1400" dirty="0"/>
              <a:t>魅力スポットを周遊し、府内の歴史・文化を体感してもらう周遊イベントを実施し、府内各地への集客促進を</a:t>
            </a:r>
            <a:r>
              <a:rPr lang="ja-JP" altLang="ja-JP" sz="1400" dirty="0" smtClean="0"/>
              <a:t>図る</a:t>
            </a:r>
            <a:r>
              <a:rPr lang="ja-JP" altLang="en-US" sz="1400" dirty="0" smtClean="0"/>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83568" y="414908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t>KPI</a:t>
            </a:r>
            <a:r>
              <a:rPr lang="ja-JP" altLang="en-US" sz="1200" dirty="0" smtClean="0"/>
              <a:t>：府費</a:t>
            </a:r>
            <a:r>
              <a:rPr lang="ja-JP" altLang="en-US" sz="1200" dirty="0"/>
              <a:t>以上の民間投資の</a:t>
            </a:r>
            <a:r>
              <a:rPr lang="ja-JP" altLang="en-US" sz="1200" dirty="0" smtClean="0"/>
              <a:t>獲得</a:t>
            </a:r>
            <a:r>
              <a:rPr lang="en-US" altLang="ja-JP" sz="1200" dirty="0" smtClean="0"/>
              <a:t/>
            </a:r>
            <a:br>
              <a:rPr lang="en-US" altLang="ja-JP" sz="1200" dirty="0" smtClean="0"/>
            </a:br>
            <a:r>
              <a:rPr lang="ja-JP" altLang="en-US" sz="1200" dirty="0" smtClean="0"/>
              <a:t>イベント</a:t>
            </a:r>
            <a:r>
              <a:rPr lang="ja-JP" altLang="en-US" sz="1200" dirty="0"/>
              <a:t>参加者数</a:t>
            </a:r>
            <a:r>
              <a:rPr lang="en-US" altLang="ja-JP" sz="1200" dirty="0"/>
              <a:t>1</a:t>
            </a:r>
            <a:r>
              <a:rPr lang="ja-JP" altLang="en-US" sz="1200" dirty="0"/>
              <a:t>万人以上　</a:t>
            </a:r>
            <a:r>
              <a:rPr lang="en-US" altLang="ja-JP" sz="1200" dirty="0" smtClean="0"/>
              <a:t>【H28.3】</a:t>
            </a:r>
            <a:endParaRPr kumimoji="1" lang="ja-JP" altLang="en-US" sz="1200" dirty="0"/>
          </a:p>
        </p:txBody>
      </p:sp>
      <p:sp>
        <p:nvSpPr>
          <p:cNvPr id="14" name="正方形/長方形 13"/>
          <p:cNvSpPr/>
          <p:nvPr/>
        </p:nvSpPr>
        <p:spPr>
          <a:xfrm>
            <a:off x="683568" y="198884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t>KPI</a:t>
            </a:r>
            <a:r>
              <a:rPr lang="ja-JP" altLang="en-US" sz="1200" dirty="0" smtClean="0"/>
              <a:t>：空き室</a:t>
            </a:r>
            <a:r>
              <a:rPr lang="ja-JP" altLang="en-US" sz="1200" dirty="0"/>
              <a:t>活用に向けた調査を</a:t>
            </a:r>
            <a:r>
              <a:rPr lang="ja-JP" altLang="en-US" sz="1200" dirty="0" smtClean="0"/>
              <a:t>完了</a:t>
            </a:r>
            <a:r>
              <a:rPr lang="en-US" altLang="ja-JP" sz="1200" dirty="0" smtClean="0"/>
              <a:t/>
            </a:r>
            <a:br>
              <a:rPr lang="en-US" altLang="ja-JP" sz="1200" dirty="0" smtClean="0"/>
            </a:br>
            <a:r>
              <a:rPr lang="ja-JP" altLang="en-US" sz="1200" dirty="0" smtClean="0"/>
              <a:t>平成</a:t>
            </a:r>
            <a:r>
              <a:rPr lang="en-US" altLang="ja-JP" sz="1200" dirty="0"/>
              <a:t>28</a:t>
            </a:r>
            <a:r>
              <a:rPr lang="ja-JP" altLang="en-US" sz="1200" dirty="0"/>
              <a:t>年度以降の空き室活用にむけ、</a:t>
            </a:r>
            <a:r>
              <a:rPr lang="en-US" altLang="ja-JP" sz="1200" dirty="0"/>
              <a:t>38</a:t>
            </a:r>
            <a:r>
              <a:rPr lang="ja-JP" altLang="en-US" sz="1200" dirty="0"/>
              <a:t>市町、民間事業者等</a:t>
            </a:r>
            <a:r>
              <a:rPr lang="en-US" altLang="ja-JP" sz="1200" dirty="0"/>
              <a:t>5</a:t>
            </a:r>
            <a:r>
              <a:rPr lang="ja-JP" altLang="en-US" sz="1200" dirty="0"/>
              <a:t>社に提案実施</a:t>
            </a:r>
            <a:r>
              <a:rPr lang="en-US" altLang="ja-JP" sz="1200" dirty="0" smtClean="0"/>
              <a:t>【H28.3】</a:t>
            </a:r>
            <a:endParaRPr kumimoji="1" lang="ja-JP" altLang="en-US" sz="1200" dirty="0"/>
          </a:p>
        </p:txBody>
      </p:sp>
      <p:sp>
        <p:nvSpPr>
          <p:cNvPr id="15" name="正方形/長方形 14"/>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79715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5" name="正方形/長方形 4"/>
          <p:cNvSpPr/>
          <p:nvPr/>
        </p:nvSpPr>
        <p:spPr>
          <a:xfrm>
            <a:off x="107504" y="706413"/>
            <a:ext cx="8856984" cy="526297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わが国第二の経済圏</a:t>
            </a:r>
            <a:r>
              <a:rPr lang="ja-JP" altLang="ja-JP" sz="1600" dirty="0" smtClean="0"/>
              <a:t>である</a:t>
            </a:r>
            <a:r>
              <a:rPr lang="ja-JP" altLang="en-US" sz="1600" dirty="0" smtClean="0"/>
              <a:t>関西</a:t>
            </a:r>
            <a:r>
              <a:rPr lang="ja-JP" altLang="ja-JP" sz="1600" dirty="0" smtClean="0"/>
              <a:t>都市圏</a:t>
            </a:r>
            <a:r>
              <a:rPr lang="ja-JP" altLang="ja-JP" sz="1600" dirty="0"/>
              <a:t>（大阪・京都・神戸等</a:t>
            </a:r>
            <a:r>
              <a:rPr lang="ja-JP" altLang="ja-JP" sz="1600" dirty="0" smtClean="0"/>
              <a:t>）は</a:t>
            </a:r>
            <a:r>
              <a:rPr lang="ja-JP" altLang="ja-JP" sz="1600" dirty="0"/>
              <a:t>、首都圏とならぶ東西二極の一極として、西日本の拠点としての機能はもとより、関空・阪神港等の国際水準</a:t>
            </a:r>
            <a:r>
              <a:rPr lang="ja-JP" altLang="ja-JP" sz="1600" dirty="0" smtClean="0"/>
              <a:t>のインフラ</a:t>
            </a:r>
            <a:r>
              <a:rPr lang="ja-JP" altLang="ja-JP" sz="1600" dirty="0"/>
              <a:t>を活かし、急速に成長するアジア新興国をはじめ世界から成長力をとりこみ、日本全体に波及させるゲートウェイ</a:t>
            </a:r>
            <a:r>
              <a:rPr lang="ja-JP" altLang="ja-JP" sz="1600" dirty="0" smtClean="0"/>
              <a:t>機能</a:t>
            </a:r>
            <a:r>
              <a:rPr lang="ja-JP" altLang="en-US" sz="1600" dirty="0" smtClean="0"/>
              <a:t>の発揮が期待されています。</a:t>
            </a:r>
            <a:endParaRPr lang="en-US" altLang="ja-JP" sz="1600" dirty="0" smtClean="0"/>
          </a:p>
          <a:p>
            <a:pPr marL="288000" indent="-457200"/>
            <a:r>
              <a:rPr lang="ja-JP" altLang="en-US" sz="1600" dirty="0"/>
              <a:t>　</a:t>
            </a:r>
            <a:r>
              <a:rPr lang="ja-JP" altLang="en-US" sz="1600" dirty="0" smtClean="0"/>
              <a:t>　　また、特区の活用等による国際競争力の強化などにより経済機能を高めることで、</a:t>
            </a:r>
            <a:r>
              <a:rPr lang="ja-JP" altLang="en-US" sz="1600" dirty="0"/>
              <a:t>産業</a:t>
            </a:r>
            <a:r>
              <a:rPr lang="ja-JP" altLang="en-US" sz="1600" dirty="0" smtClean="0"/>
              <a:t>を活性化させ、昼間人口を増やすとともに、都市魅力を強化することにより、内外の集客力の強化を図り、交流人口を増やします。また、住みやすい都市をめざし、定住魅力を高めることで、東京圏への人口流出に歯止めをかけていきます。</a:t>
            </a:r>
            <a:endParaRPr lang="en-US" altLang="ja-JP" sz="1600" dirty="0" smtClean="0"/>
          </a:p>
          <a:p>
            <a:pPr marL="288000" indent="-457200"/>
            <a:endParaRPr lang="en-US" altLang="ja-JP" sz="1600" dirty="0"/>
          </a:p>
          <a:p>
            <a:pPr marL="288000" indent="-457200"/>
            <a:endParaRPr lang="en-US" altLang="ja-JP" sz="1600" dirty="0" smtClean="0"/>
          </a:p>
          <a:p>
            <a:pPr marL="288000" indent="-457200"/>
            <a:endParaRPr lang="en-US" altLang="ja-JP" sz="1600" dirty="0"/>
          </a:p>
          <a:p>
            <a:pPr marL="288000" indent="-457200"/>
            <a:endParaRPr lang="en-US" altLang="ja-JP" sz="1600" dirty="0" smtClean="0"/>
          </a:p>
          <a:p>
            <a:pPr marL="288000" indent="-457200"/>
            <a:endParaRPr lang="en-US" altLang="ja-JP" sz="1600" dirty="0"/>
          </a:p>
          <a:p>
            <a:pPr marL="288000" indent="-457200"/>
            <a:r>
              <a:rPr lang="ja-JP" altLang="en-US" sz="1600" dirty="0"/>
              <a:t>　</a:t>
            </a:r>
            <a:r>
              <a:rPr lang="ja-JP" altLang="en-US" sz="1600" dirty="0" smtClean="0"/>
              <a:t>　　「大阪の課題は日本の縮図」といわれるように、大阪府内においても、「都心部」への人口集中など、東京一極集中とよく似た状況が見受けられます。</a:t>
            </a:r>
            <a:endParaRPr lang="en-US" altLang="ja-JP" sz="1600" dirty="0" smtClean="0"/>
          </a:p>
          <a:p>
            <a:pPr marL="288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の「まち・ひと・しごと創生総合戦略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「しごと」と「ひと」の好循環は、それを支える「まち」の活性化によって、より強固に支えられる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いう考え方は、大阪府内にもあてはまります。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本総合戦略では、第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章として、「活力ある地域創出」を実現するために、府内の圏域を「都心部」「周辺部」「郊外部」「山間部」に分け、圏域ごとの課題を明らかにしたうえで、府域内の人口対流を進めるための「都市型ライフスタイ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」モデル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を提唱することとしました。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7685" y="2999503"/>
            <a:ext cx="8289020" cy="633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⑤</a:t>
            </a:r>
            <a:r>
              <a:rPr lang="ja-JP" altLang="en-US" sz="1600" dirty="0" smtClean="0">
                <a:solidFill>
                  <a:schemeClr val="tx1"/>
                </a:solidFill>
              </a:rPr>
              <a:t>　</a:t>
            </a:r>
            <a:r>
              <a:rPr lang="ja-JP" altLang="en-US" sz="1600" dirty="0">
                <a:solidFill>
                  <a:schemeClr val="tx1"/>
                </a:solidFill>
              </a:rPr>
              <a:t>都市としての経済</a:t>
            </a:r>
            <a:r>
              <a:rPr lang="ja-JP" altLang="en-US" sz="1600" dirty="0" smtClean="0">
                <a:solidFill>
                  <a:schemeClr val="tx1"/>
                </a:solidFill>
              </a:rPr>
              <a:t>機能を強化する</a:t>
            </a:r>
            <a:endParaRPr lang="en-US" altLang="ja-JP" sz="1600" dirty="0" smtClean="0">
              <a:solidFill>
                <a:schemeClr val="tx1"/>
              </a:solidFill>
            </a:endParaRPr>
          </a:p>
          <a:p>
            <a:r>
              <a:rPr lang="ja-JP" altLang="en-US" sz="1600" dirty="0">
                <a:solidFill>
                  <a:schemeClr val="tx1"/>
                </a:solidFill>
              </a:rPr>
              <a:t>⑥　</a:t>
            </a:r>
            <a:r>
              <a:rPr lang="ja-JP" altLang="en-US" sz="1600" dirty="0" smtClean="0">
                <a:solidFill>
                  <a:schemeClr val="tx1"/>
                </a:solidFill>
              </a:rPr>
              <a:t>定住魅力・都市魅力を強化する</a:t>
            </a:r>
            <a:r>
              <a:rPr lang="ja-JP" altLang="en-US" sz="1600" dirty="0">
                <a:solidFill>
                  <a:schemeClr val="tx1"/>
                </a:solidFill>
              </a:rPr>
              <a:t>　</a:t>
            </a:r>
            <a:endParaRPr kumimoji="1" lang="ja-JP" altLang="en-US" sz="1600" dirty="0">
              <a:solidFill>
                <a:schemeClr val="tx1"/>
              </a:solidFill>
            </a:endParaRPr>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．創生総合戦略の方向性</a:t>
            </a:r>
          </a:p>
        </p:txBody>
      </p:sp>
    </p:spTree>
    <p:extLst>
      <p:ext uri="{BB962C8B-B14F-4D97-AF65-F5344CB8AC3E}">
        <p14:creationId xmlns:p14="http://schemas.microsoft.com/office/powerpoint/2010/main" val="30573701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90</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pPr marL="180000" indent="-457200"/>
            <a:r>
              <a:rPr lang="ja-JP" altLang="en-US" sz="1600" b="1" dirty="0"/>
              <a:t>　基本目標⑥：定住</a:t>
            </a:r>
            <a:r>
              <a:rPr lang="ja-JP" altLang="ja-JP" sz="1600" b="1" dirty="0"/>
              <a:t>魅力・</a:t>
            </a:r>
            <a:r>
              <a:rPr lang="ja-JP" altLang="en-US" sz="1600" b="1" dirty="0"/>
              <a:t>都市</a:t>
            </a:r>
            <a:r>
              <a:rPr lang="ja-JP" altLang="ja-JP" sz="1600" b="1" dirty="0"/>
              <a:t>魅力</a:t>
            </a:r>
            <a:r>
              <a:rPr lang="ja-JP" altLang="en-US" sz="1600" b="1" dirty="0"/>
              <a:t>を</a:t>
            </a:r>
            <a:r>
              <a:rPr lang="ja-JP" altLang="ja-JP" sz="1600" b="1" dirty="0"/>
              <a:t>強化</a:t>
            </a:r>
            <a:r>
              <a:rPr lang="ja-JP" altLang="en-US" sz="1600" b="1" dirty="0"/>
              <a:t>する</a:t>
            </a:r>
            <a:endParaRPr lang="en-US" altLang="ja-JP" sz="1600" b="1" dirty="0"/>
          </a:p>
        </p:txBody>
      </p:sp>
      <p:sp>
        <p:nvSpPr>
          <p:cNvPr id="13" name="正方形/長方形 12"/>
          <p:cNvSpPr/>
          <p:nvPr/>
        </p:nvSpPr>
        <p:spPr>
          <a:xfrm>
            <a:off x="396413" y="1077704"/>
            <a:ext cx="8460940" cy="3539430"/>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（２）都市魅力の創出・発信（つづき）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水辺活性化事業（水都大阪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開催事業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都大阪の魅力を国内外に発信するとともに、新たな民間ビジネスを喚起するため、“水都大阪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を開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催し、これまでにない水面利用や水辺での新たな取組みを行うイベントを展開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水</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と光とみどりのまちづくり推進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都大阪における上質な水辺景観の形成に向け、中之島周辺エリア（堂島川護岸）におけるライトアップを推進。</a:t>
            </a: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大阪・光の饗宴（御堂筋イルミネーションの延伸と御堂筋開放）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52,500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シンボルイヤー特別プログラムとして、イルミネーションで装飾する区間を、淀屋橋から大阪駅前まで延伸（約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し、御堂筋全域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4.0km)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、開催期間中に御堂筋の一部を開放するイベントを開催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83568" y="3068960"/>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t>KPI</a:t>
            </a:r>
            <a:r>
              <a:rPr lang="ja-JP" altLang="en-US" sz="1200" dirty="0" smtClean="0"/>
              <a:t>：ライトアップ等を</a:t>
            </a:r>
            <a:r>
              <a:rPr lang="ja-JP" altLang="en-US" sz="1200" dirty="0"/>
              <a:t>見て満足した人の割合：</a:t>
            </a:r>
            <a:r>
              <a:rPr lang="en-US" altLang="ja-JP" sz="1200" dirty="0"/>
              <a:t>80%</a:t>
            </a:r>
            <a:r>
              <a:rPr lang="ja-JP" altLang="en-US" sz="1200" dirty="0"/>
              <a:t>以上　</a:t>
            </a:r>
            <a:r>
              <a:rPr lang="en-US" altLang="ja-JP" sz="1200" dirty="0" smtClean="0"/>
              <a:t>【</a:t>
            </a:r>
            <a:r>
              <a:rPr lang="ja-JP" altLang="en-US" sz="1200" dirty="0" smtClean="0"/>
              <a:t>未定（</a:t>
            </a:r>
            <a:r>
              <a:rPr lang="ja-JP" altLang="en-US" sz="1200" dirty="0"/>
              <a:t>竣工時に改めて設定</a:t>
            </a:r>
            <a:r>
              <a:rPr lang="ja-JP" altLang="en-US" sz="1200" dirty="0" smtClean="0"/>
              <a:t>）</a:t>
            </a:r>
            <a:r>
              <a:rPr lang="en-US" altLang="ja-JP" sz="1200" dirty="0" smtClean="0"/>
              <a:t>】</a:t>
            </a:r>
            <a:endParaRPr kumimoji="1" lang="ja-JP" altLang="en-US" sz="1200" dirty="0"/>
          </a:p>
        </p:txBody>
      </p:sp>
      <p:sp>
        <p:nvSpPr>
          <p:cNvPr id="9" name="正方形/長方形 8"/>
          <p:cNvSpPr/>
          <p:nvPr/>
        </p:nvSpPr>
        <p:spPr>
          <a:xfrm>
            <a:off x="683568" y="1988840"/>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t>KPI</a:t>
            </a:r>
            <a:r>
              <a:rPr lang="ja-JP" altLang="en-US" sz="1200" dirty="0"/>
              <a:t>：波及効果を含む集客者数：</a:t>
            </a:r>
            <a:r>
              <a:rPr lang="en-US" altLang="ja-JP" sz="1200" dirty="0"/>
              <a:t>1,896,000</a:t>
            </a:r>
            <a:r>
              <a:rPr lang="ja-JP" altLang="en-US" sz="1200" dirty="0" smtClean="0"/>
              <a:t>人</a:t>
            </a:r>
            <a:r>
              <a:rPr lang="en-US" altLang="ja-JP" sz="1200" dirty="0" smtClean="0"/>
              <a:t>【H28.3】</a:t>
            </a:r>
            <a:endParaRPr kumimoji="1" lang="ja-JP" altLang="en-US" sz="1200" dirty="0"/>
          </a:p>
        </p:txBody>
      </p:sp>
      <p:sp>
        <p:nvSpPr>
          <p:cNvPr id="15" name="正方形/長方形 14"/>
          <p:cNvSpPr/>
          <p:nvPr/>
        </p:nvSpPr>
        <p:spPr>
          <a:xfrm>
            <a:off x="683568" y="4365104"/>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t>KPI</a:t>
            </a:r>
            <a:r>
              <a:rPr lang="ja-JP" altLang="en-US" sz="1200" dirty="0" smtClean="0"/>
              <a:t>：イルミネーション</a:t>
            </a:r>
            <a:r>
              <a:rPr lang="ja-JP" altLang="en-US" sz="1200" dirty="0"/>
              <a:t>を見て満足した人の割合</a:t>
            </a:r>
            <a:r>
              <a:rPr lang="en-US" altLang="ja-JP" sz="1200" dirty="0"/>
              <a:t>80</a:t>
            </a:r>
            <a:r>
              <a:rPr lang="ja-JP" altLang="en-US" sz="1200" dirty="0"/>
              <a:t>％</a:t>
            </a:r>
            <a:r>
              <a:rPr lang="ja-JP" altLang="en-US" sz="1200" dirty="0" smtClean="0"/>
              <a:t>以上</a:t>
            </a:r>
            <a:r>
              <a:rPr lang="en-US" altLang="ja-JP" sz="1200" dirty="0" smtClean="0"/>
              <a:t/>
            </a:r>
            <a:br>
              <a:rPr lang="en-US" altLang="ja-JP" sz="1200" dirty="0" smtClean="0"/>
            </a:br>
            <a:r>
              <a:rPr lang="ja-JP" altLang="en-US" sz="1200" dirty="0" smtClean="0"/>
              <a:t>開放</a:t>
            </a:r>
            <a:r>
              <a:rPr lang="ja-JP" altLang="en-US" sz="1200" dirty="0"/>
              <a:t>イベントについては、来場者数</a:t>
            </a:r>
            <a:r>
              <a:rPr lang="en-US" altLang="ja-JP" sz="1200" dirty="0"/>
              <a:t>16</a:t>
            </a:r>
            <a:r>
              <a:rPr lang="ja-JP" altLang="en-US" sz="1200" dirty="0"/>
              <a:t>万人以上　</a:t>
            </a:r>
            <a:r>
              <a:rPr lang="en-US" altLang="ja-JP" sz="1200" dirty="0"/>
              <a:t>【H27.12】</a:t>
            </a:r>
            <a:endParaRPr kumimoji="1" lang="ja-JP" altLang="en-US" sz="1200" dirty="0"/>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496077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91</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pPr marL="180000" indent="-457200"/>
            <a:r>
              <a:rPr lang="ja-JP" altLang="en-US" sz="1600" b="1" dirty="0"/>
              <a:t>　基本目標⑥：定住</a:t>
            </a:r>
            <a:r>
              <a:rPr lang="ja-JP" altLang="ja-JP" sz="1600" b="1" dirty="0"/>
              <a:t>魅力・</a:t>
            </a:r>
            <a:r>
              <a:rPr lang="ja-JP" altLang="en-US" sz="1600" b="1" dirty="0"/>
              <a:t>都市</a:t>
            </a:r>
            <a:r>
              <a:rPr lang="ja-JP" altLang="ja-JP" sz="1600" b="1" dirty="0"/>
              <a:t>魅力</a:t>
            </a:r>
            <a:r>
              <a:rPr lang="ja-JP" altLang="en-US" sz="1600" b="1" dirty="0"/>
              <a:t>を</a:t>
            </a:r>
            <a:r>
              <a:rPr lang="ja-JP" altLang="ja-JP" sz="1600" b="1" dirty="0"/>
              <a:t>強化</a:t>
            </a:r>
            <a:r>
              <a:rPr lang="ja-JP" altLang="en-US" sz="1600" b="1" dirty="0"/>
              <a:t>する</a:t>
            </a:r>
            <a:endParaRPr lang="en-US" altLang="ja-JP" sz="1600" b="1" dirty="0"/>
          </a:p>
        </p:txBody>
      </p:sp>
      <p:sp>
        <p:nvSpPr>
          <p:cNvPr id="13" name="正方形/長方形 12"/>
          <p:cNvSpPr/>
          <p:nvPr/>
        </p:nvSpPr>
        <p:spPr>
          <a:xfrm>
            <a:off x="396413" y="1077704"/>
            <a:ext cx="8460940" cy="3970318"/>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（２）都市魅力の創出・発信（つづき）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御堂筋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シンボルイヤー特別プログラム事業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26,871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御堂筋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・大阪の魅力を国内外に発信し、一層のにぎわいを創出するため、大阪のシンボルである御堂筋を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歩行者　天国と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して開放し、世界のスーパーカーの集結イベント、路上を活用したプログラム等（予定）を実施。</a:t>
            </a: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Osaka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Free Wi-Fi</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設置促進事業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148,600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阪外国人旅行者の利便性向上や府域内での周遊を促進するため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設置にかかる初期費用を補助（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t>○　広報力強化事業</a:t>
            </a:r>
            <a:r>
              <a:rPr lang="ja-JP" altLang="en-US" sz="1400" dirty="0"/>
              <a:t>	</a:t>
            </a:r>
            <a:r>
              <a:rPr lang="en-US" altLang="ja-JP" sz="1400" dirty="0"/>
              <a:t>		</a:t>
            </a:r>
            <a:r>
              <a:rPr lang="ja-JP" altLang="en-US" sz="1400" dirty="0"/>
              <a:t>（</a:t>
            </a:r>
            <a:r>
              <a:rPr lang="en-US" altLang="ja-JP" sz="1400" dirty="0"/>
              <a:t>7,508</a:t>
            </a:r>
            <a:r>
              <a:rPr lang="ja-JP" altLang="en-US" sz="1400" dirty="0"/>
              <a:t>）</a:t>
            </a:r>
            <a:endParaRPr lang="en-US" altLang="ja-JP" sz="1400" dirty="0"/>
          </a:p>
          <a:p>
            <a:pPr marL="180000" indent="-457200"/>
            <a:r>
              <a:rPr lang="ja-JP" altLang="en-US" sz="1400" dirty="0"/>
              <a:t>　　府の情報発信力を強化し、府全体のイメージを向上させるため、府のメインキャラクター「もずやん」を活用した効率的・効果的な広報を展開。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83568" y="1988840"/>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t>KPI</a:t>
            </a:r>
            <a:r>
              <a:rPr lang="ja-JP" altLang="en-US" sz="1200" dirty="0" smtClean="0"/>
              <a:t>：報道</a:t>
            </a:r>
            <a:r>
              <a:rPr lang="ja-JP" altLang="en-US" sz="1200" dirty="0"/>
              <a:t>等掲出回数</a:t>
            </a:r>
            <a:r>
              <a:rPr lang="en-US" altLang="ja-JP" sz="1200" dirty="0"/>
              <a:t>50</a:t>
            </a:r>
            <a:r>
              <a:rPr lang="ja-JP" altLang="en-US" sz="1200" dirty="0"/>
              <a:t>回</a:t>
            </a:r>
            <a:r>
              <a:rPr lang="ja-JP" altLang="en-US" sz="1200" dirty="0" smtClean="0"/>
              <a:t>以上</a:t>
            </a:r>
            <a:r>
              <a:rPr lang="en-US" altLang="ja-JP" sz="1200" dirty="0" smtClean="0"/>
              <a:t/>
            </a:r>
            <a:br>
              <a:rPr lang="en-US" altLang="ja-JP" sz="1200" dirty="0" smtClean="0"/>
            </a:br>
            <a:r>
              <a:rPr lang="ja-JP" altLang="en-US" sz="1200" dirty="0" smtClean="0"/>
              <a:t>来場者</a:t>
            </a:r>
            <a:r>
              <a:rPr lang="ja-JP" altLang="en-US" sz="1200" dirty="0"/>
              <a:t>満足度</a:t>
            </a:r>
            <a:r>
              <a:rPr lang="en-US" altLang="ja-JP" sz="1200" dirty="0"/>
              <a:t>75</a:t>
            </a:r>
            <a:r>
              <a:rPr lang="ja-JP" altLang="en-US" sz="1200" dirty="0"/>
              <a:t>％以上　</a:t>
            </a:r>
            <a:r>
              <a:rPr lang="en-US" altLang="ja-JP" sz="1200" dirty="0"/>
              <a:t>【H27.12】</a:t>
            </a:r>
            <a:endParaRPr kumimoji="1" lang="ja-JP" altLang="en-US" sz="1200" dirty="0"/>
          </a:p>
        </p:txBody>
      </p:sp>
      <p:sp>
        <p:nvSpPr>
          <p:cNvPr id="9" name="正方形/長方形 8"/>
          <p:cNvSpPr/>
          <p:nvPr/>
        </p:nvSpPr>
        <p:spPr>
          <a:xfrm>
            <a:off x="683568" y="5013176"/>
            <a:ext cx="7992888" cy="28803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60000" indent="-457200"/>
            <a:r>
              <a:rPr lang="en-US" altLang="ja-JP" sz="1200" dirty="0"/>
              <a:t>KPI</a:t>
            </a:r>
            <a:r>
              <a:rPr lang="ja-JP" altLang="en-US" sz="1200" dirty="0"/>
              <a:t>：・も</a:t>
            </a:r>
            <a:r>
              <a:rPr lang="ja-JP" altLang="en-US" sz="1200" dirty="0" err="1"/>
              <a:t>ずやんの</a:t>
            </a:r>
            <a:r>
              <a:rPr lang="ja-JP" altLang="en-US" sz="1200" dirty="0"/>
              <a:t>イベント等への出動　</a:t>
            </a:r>
            <a:r>
              <a:rPr lang="en-US" altLang="ja-JP" sz="1200" dirty="0"/>
              <a:t>150</a:t>
            </a:r>
            <a:r>
              <a:rPr lang="ja-JP" altLang="en-US" sz="1200" dirty="0"/>
              <a:t>回　</a:t>
            </a:r>
            <a:r>
              <a:rPr lang="en-US" altLang="ja-JP" sz="1200" dirty="0" smtClean="0"/>
              <a:t>【H28.3】</a:t>
            </a:r>
            <a:endParaRPr kumimoji="1" lang="ja-JP" altLang="en-US" sz="1200" dirty="0"/>
          </a:p>
        </p:txBody>
      </p:sp>
      <p:sp>
        <p:nvSpPr>
          <p:cNvPr id="10" name="正方形/長方形 9"/>
          <p:cNvSpPr/>
          <p:nvPr/>
        </p:nvSpPr>
        <p:spPr>
          <a:xfrm>
            <a:off x="683568" y="3501008"/>
            <a:ext cx="7992888" cy="4320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396000" indent="-457200"/>
            <a:r>
              <a:rPr lang="en-US" altLang="ja-JP" sz="1200" dirty="0"/>
              <a:t>KPI</a:t>
            </a:r>
            <a:r>
              <a:rPr lang="ja-JP" altLang="en-US" sz="1200" dirty="0" smtClean="0"/>
              <a:t>：平成</a:t>
            </a:r>
            <a:r>
              <a:rPr lang="en-US" altLang="ja-JP" sz="1200" dirty="0"/>
              <a:t>27</a:t>
            </a:r>
            <a:r>
              <a:rPr lang="ja-JP" altLang="en-US" sz="1200" dirty="0"/>
              <a:t>年度来阪外国人旅行者数</a:t>
            </a:r>
            <a:r>
              <a:rPr lang="en-US" altLang="ja-JP" sz="1200" dirty="0"/>
              <a:t>380</a:t>
            </a:r>
            <a:r>
              <a:rPr lang="ja-JP" altLang="en-US" sz="1200" dirty="0" smtClean="0"/>
              <a:t>万人</a:t>
            </a:r>
            <a:r>
              <a:rPr lang="en-US" altLang="ja-JP" sz="1200" dirty="0" smtClean="0"/>
              <a:t/>
            </a:r>
            <a:br>
              <a:rPr lang="en-US" altLang="ja-JP" sz="1200" dirty="0" smtClean="0"/>
            </a:br>
            <a:r>
              <a:rPr lang="ja-JP" altLang="en-US" sz="1200" dirty="0" smtClean="0"/>
              <a:t>設置</a:t>
            </a:r>
            <a:r>
              <a:rPr lang="ja-JP" altLang="en-US" sz="1200" dirty="0"/>
              <a:t>拠点</a:t>
            </a:r>
            <a:r>
              <a:rPr lang="ja-JP" altLang="en-US" sz="1200" dirty="0" smtClean="0"/>
              <a:t>数</a:t>
            </a:r>
            <a:r>
              <a:rPr lang="en-US" altLang="ja-JP" sz="1200" dirty="0" smtClean="0"/>
              <a:t>2015</a:t>
            </a:r>
            <a:r>
              <a:rPr lang="ja-JP" altLang="en-US" sz="1200" dirty="0"/>
              <a:t>年</a:t>
            </a:r>
            <a:r>
              <a:rPr lang="en-US" altLang="ja-JP" sz="1200" dirty="0"/>
              <a:t>3</a:t>
            </a:r>
            <a:r>
              <a:rPr lang="ja-JP" altLang="en-US" sz="1200" dirty="0"/>
              <a:t>月末日時点より</a:t>
            </a:r>
            <a:r>
              <a:rPr lang="en-US" altLang="ja-JP" sz="1200" dirty="0"/>
              <a:t>150</a:t>
            </a:r>
            <a:r>
              <a:rPr lang="ja-JP" altLang="en-US" sz="1200" dirty="0"/>
              <a:t>拠点増　</a:t>
            </a:r>
            <a:r>
              <a:rPr lang="en-US" altLang="ja-JP" sz="1200" dirty="0"/>
              <a:t>【</a:t>
            </a:r>
            <a:r>
              <a:rPr lang="en-US" altLang="ja-JP" sz="1200" dirty="0" smtClean="0"/>
              <a:t>H28.3】</a:t>
            </a:r>
            <a:endParaRPr kumimoji="1" lang="ja-JP" altLang="en-US" sz="1200" dirty="0"/>
          </a:p>
        </p:txBody>
      </p:sp>
      <p:sp>
        <p:nvSpPr>
          <p:cNvPr id="14" name="正方形/長方形 13"/>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106565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92</a:t>
            </a:fld>
            <a:endParaRPr lang="ja-JP" altLang="en-US" dirty="0">
              <a:solidFill>
                <a:prstClr val="black"/>
              </a:solidFill>
            </a:endParaRPr>
          </a:p>
        </p:txBody>
      </p:sp>
      <p:sp>
        <p:nvSpPr>
          <p:cNvPr id="11" name="正方形/長方形 10"/>
          <p:cNvSpPr/>
          <p:nvPr/>
        </p:nvSpPr>
        <p:spPr>
          <a:xfrm>
            <a:off x="107504" y="692696"/>
            <a:ext cx="8856984" cy="338554"/>
          </a:xfrm>
          <a:prstGeom prst="rect">
            <a:avLst/>
          </a:prstGeom>
        </p:spPr>
        <p:txBody>
          <a:bodyPr wrap="square">
            <a:spAutoFit/>
          </a:bodyPr>
          <a:lstStyle/>
          <a:p>
            <a:pPr marL="180000" indent="-457200"/>
            <a:r>
              <a:rPr lang="ja-JP" altLang="en-US" sz="1600" b="1" dirty="0"/>
              <a:t>　</a:t>
            </a:r>
            <a:r>
              <a:rPr lang="ja-JP" altLang="en-US" sz="1600" b="1" dirty="0" smtClean="0"/>
              <a:t>■　大阪府まち・ひと・しごと創生総合戦略の推進</a:t>
            </a:r>
            <a:endParaRPr lang="en-US" altLang="ja-JP" sz="1600" b="1" dirty="0"/>
          </a:p>
        </p:txBody>
      </p:sp>
      <p:sp>
        <p:nvSpPr>
          <p:cNvPr id="13" name="正方形/長方形 12"/>
          <p:cNvSpPr/>
          <p:nvPr/>
        </p:nvSpPr>
        <p:spPr>
          <a:xfrm>
            <a:off x="396413" y="1077704"/>
            <a:ext cx="8460940" cy="4031873"/>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章において、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基本目標ごとに「具体的目標」を設定しまし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また、「具体的目標」を達成するための施策（事業）がどれぐらい進捗しているか客観的に判別しやすくなるよう、できるだけ数値を用いて、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（重要事業評価指標）を設定しています。（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別添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地方創生の実現は、息の長い取組みが必要です。これらの指標（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もとに、施策（事業）の効果を定期的に検証することで、「まち」「ひと」「しごと」の好循環の確立に向け、より効果の高い事業への重点化、見直し、組換えを行い、「具体的目標」の達成に向け、取組みを進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２．推進にあたって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「具体的目標」については、毎年「産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官学金労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言」の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各分野で構成する「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大阪府まち・ひと・しごと創生推進審議会」において、進捗状況の確認・検証を行い、必要な見直しを行います。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各施策については、実施部局が毎年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の検証を行い、より効果の高い事業への重点化、見直し、組換えを行います。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地方創生総合戦略のもう一つの策定主体である市町村との適切な役割分担や連携のもと、大阪府の庁内推進体制である「</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大阪府人口減少社会対策推進</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」と「大阪府まち・ひと・しごと創生推進審議会」を中心に、府民のみなさまと協働し、オール大阪で地方創生の取組みを推進していきます。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別添</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な施策と重要事業評価指標（</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6628890"/>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4220</TotalTime>
  <Words>9202</Words>
  <Application>Microsoft Office PowerPoint</Application>
  <PresentationFormat>画面に合わせる (4:3)</PresentationFormat>
  <Paragraphs>2322</Paragraphs>
  <Slides>92</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92</vt:i4>
      </vt:variant>
    </vt:vector>
  </HeadingPairs>
  <TitlesOfParts>
    <vt:vector size="94" baseType="lpstr">
      <vt:lpstr>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323</cp:revision>
  <cp:lastPrinted>2015-08-07T05:25:27Z</cp:lastPrinted>
  <dcterms:created xsi:type="dcterms:W3CDTF">2015-04-22T03:25:50Z</dcterms:created>
  <dcterms:modified xsi:type="dcterms:W3CDTF">2015-08-17T05:59:37Z</dcterms:modified>
</cp:coreProperties>
</file>