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20" r:id="rId2"/>
    <p:sldId id="323" r:id="rId3"/>
    <p:sldId id="321" r:id="rId4"/>
  </p:sldIdLst>
  <p:sldSz cx="9906000" cy="6858000" type="A4"/>
  <p:notesSz cx="6807200" cy="99393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CCFFCC"/>
    <a:srgbClr val="FFFF99"/>
    <a:srgbClr val="FFFF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93" autoAdjust="0"/>
    <p:restoredTop sz="97697" autoAdjust="0"/>
  </p:normalViewPr>
  <p:slideViewPr>
    <p:cSldViewPr>
      <p:cViewPr>
        <p:scale>
          <a:sx n="80" d="100"/>
          <a:sy n="80" d="100"/>
        </p:scale>
        <p:origin x="-882" y="72"/>
      </p:cViewPr>
      <p:guideLst>
        <p:guide orient="horz" pos="2160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9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349" y="0"/>
            <a:ext cx="2950263" cy="496889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62B1DCB-D73C-4F09-BEA5-DF3CF2C47D81}" type="datetimeFigureOut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864"/>
            <a:ext cx="2950263" cy="496888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349" y="9440864"/>
            <a:ext cx="2950263" cy="496888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CDEF9A4-AF56-4539-BBDB-706C6E62820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994492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263" cy="496889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349" y="0"/>
            <a:ext cx="2950263" cy="496889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FE2EC41-449D-4BA1-AD27-EA864C3CA69B}" type="datetimeFigureOut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198" y="4721225"/>
            <a:ext cx="5444807" cy="4471988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6888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6888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0A7E7DC0-1654-4BC9-877C-B9F3F854953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413588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A7E7DC0-1654-4BC9-877C-B9F3F8549534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0514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3013"/>
            <a:ext cx="4845050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EF6AE1-D156-4546-A6A4-C3ACD0449B8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7865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38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F2760-A9AC-4823-96B7-E683081E2399}" type="datetime1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7EA2EE-ADBA-41A2-B93F-5D9D6FF435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789F1-64A4-4296-A24B-1D2B58186591}" type="datetime1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ECF69-8EEA-4A84-88C4-FE351E1FBD0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7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7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51E31-EB81-4F68-A09F-268728FC2308}" type="datetime1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830F2-9DEB-4A89-8B6C-32457244D3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C1719-7051-4887-9AD3-2E441B1474A7}" type="datetime1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438CD-78F7-47F2-AE2D-4A572724E6A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13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02DAB-777F-4203-B12B-37164296ED61}" type="datetime1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0943DE-A5B9-44FD-913F-E875FCD6E1A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6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A11AF-7150-4B9B-9B8E-52F977C677C1}" type="datetime1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9C70E-7B2A-4D33-B126-13E6B932D46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5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5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E7E63-35D2-4127-A74E-5A9FD04F1DE9}" type="datetime1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F491-15DC-4689-8B78-C9CCC140552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CEAF93-8365-4479-B1DE-2301C3578E88}" type="datetime1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E3A08-9D6E-4B47-B539-93DEF12386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9D174-A4F4-47D4-8910-E1F2630DFC7C}" type="datetime1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4DB45-DA9E-49E9-8D6F-4AD149FC8F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2" y="273060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76056-E3E6-46A0-B41E-D50713847F9D}" type="datetime1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C14F2-F706-49EF-9208-A1CFFDDE3F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2C117-41A9-471A-9408-DB5C91C76A0B}" type="datetime1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B13D1-2B27-47F4-8483-7F400D45192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D55844F-78C7-4E62-AAED-2C4B002BCA42}" type="datetime1">
              <a:rPr lang="ja-JP" altLang="en-US"/>
              <a:pPr>
                <a:defRPr/>
              </a:pPr>
              <a:t>2015/12/24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71991" y="658971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5C4D563-CEB3-45B3-A733-D804ADB5F9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3" name="グループ化 11"/>
          <p:cNvGrpSpPr>
            <a:grpSpLocks/>
          </p:cNvGrpSpPr>
          <p:nvPr/>
        </p:nvGrpSpPr>
        <p:grpSpPr bwMode="auto">
          <a:xfrm>
            <a:off x="94589" y="5384626"/>
            <a:ext cx="4781021" cy="1428750"/>
            <a:chOff x="238092" y="4143381"/>
            <a:chExt cx="4488657" cy="1428760"/>
          </a:xfrm>
        </p:grpSpPr>
        <p:sp>
          <p:nvSpPr>
            <p:cNvPr id="20" name="角丸四角形 19"/>
            <p:cNvSpPr/>
            <p:nvPr/>
          </p:nvSpPr>
          <p:spPr>
            <a:xfrm>
              <a:off x="595809" y="4500570"/>
              <a:ext cx="386954" cy="714380"/>
            </a:xfrm>
            <a:prstGeom prst="roundRect">
              <a:avLst/>
            </a:prstGeom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dirty="0">
                  <a:latin typeface="ＭＳ ゴシック" pitchFamily="49" charset="-128"/>
                  <a:ea typeface="ＭＳ ゴシック" pitchFamily="49" charset="-128"/>
                </a:rPr>
                <a:t>国</a:t>
              </a:r>
              <a:endParaRPr lang="en-US" altLang="ja-JP" sz="14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22" name="右矢印 21"/>
            <p:cNvSpPr/>
            <p:nvPr/>
          </p:nvSpPr>
          <p:spPr>
            <a:xfrm>
              <a:off x="1166780" y="4786322"/>
              <a:ext cx="1429148" cy="209750"/>
            </a:xfrm>
            <a:prstGeom prst="rightArrow">
              <a:avLst/>
            </a:prstGeom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140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1166780" y="4418120"/>
              <a:ext cx="1429147" cy="307779"/>
            </a:xfrm>
            <a:prstGeom prst="rect">
              <a:avLst/>
            </a:prstGeom>
            <a:no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交付金（</a:t>
              </a:r>
              <a:r>
                <a:rPr lang="en-US" altLang="ja-JP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10/10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）</a:t>
              </a:r>
              <a:endParaRPr lang="en-US" altLang="ja-JP" sz="14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2843625" y="4539669"/>
              <a:ext cx="1501378" cy="714380"/>
            </a:xfrm>
            <a:prstGeom prst="roundRect">
              <a:avLst/>
            </a:prstGeom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dirty="0" smtClean="0">
                  <a:latin typeface="ＭＳ ゴシック" pitchFamily="49" charset="-128"/>
                  <a:ea typeface="ＭＳ ゴシック" pitchFamily="49" charset="-128"/>
                </a:rPr>
                <a:t>都道府県</a:t>
              </a:r>
              <a:endParaRPr lang="en-US" altLang="ja-JP" sz="1400" dirty="0" smtClean="0">
                <a:latin typeface="ＭＳ ゴシック" pitchFamily="49" charset="-128"/>
                <a:ea typeface="ＭＳ ゴシック" pitchFamily="49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dirty="0">
                  <a:latin typeface="ＭＳ ゴシック" pitchFamily="49" charset="-128"/>
                  <a:ea typeface="ＭＳ ゴシック" pitchFamily="49" charset="-128"/>
                </a:rPr>
                <a:t>市町村</a:t>
              </a:r>
              <a:endParaRPr lang="en-US" altLang="ja-JP" sz="14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28" name="角丸四角形 27"/>
            <p:cNvSpPr/>
            <p:nvPr/>
          </p:nvSpPr>
          <p:spPr>
            <a:xfrm>
              <a:off x="238092" y="4143381"/>
              <a:ext cx="4488657" cy="142876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1400"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025232" y="1340768"/>
            <a:ext cx="4779302" cy="381642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1408" tIns="45705" rIns="91408" bIns="45705"/>
          <a:lstStyle/>
          <a:p>
            <a:pPr marL="179388" indent="-179388" defTabSz="912813"/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【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想定される支援対象</a:t>
            </a:r>
            <a:r>
              <a:rPr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】</a:t>
            </a:r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地域のしごと創生に重点を置きつつ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、一億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総活躍社会実現に向けた緊急対策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にも資する、効果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の発現が高い事業を対象。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〇　しごと創生・・・</a:t>
            </a:r>
            <a:r>
              <a:rPr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I</a:t>
            </a:r>
            <a:r>
              <a:rPr lang="en-US" altLang="ja-JP" sz="1400" dirty="0">
                <a:latin typeface="ＭＳ ゴシック" pitchFamily="49" charset="-128"/>
                <a:ea typeface="ＭＳ ゴシック" pitchFamily="49" charset="-128"/>
              </a:rPr>
              <a:t>T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を活用した中堅・中小企業の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　　　　　　　　　　生産性向上や新事業促進、農林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　　　　　　　　　水産品の輸出拡大、観光振興　　　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　　　　　　　　　（</a:t>
            </a:r>
            <a:r>
              <a:rPr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DMO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）、対日投資促進　等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algn="just" defTabSz="912813"/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〇　</a:t>
            </a:r>
            <a:r>
              <a:rPr lang="ja-JP" altLang="en-US" sz="1400" spc="300" dirty="0" smtClean="0">
                <a:latin typeface="ＭＳ ゴシック" pitchFamily="49" charset="-128"/>
                <a:ea typeface="ＭＳ ゴシック" pitchFamily="49" charset="-128"/>
              </a:rPr>
              <a:t>人の流れ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・・・生涯活躍のまち、地方創生人材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algn="just" defTabSz="912813"/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　　　　　　　　　の確保・育成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等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〇　働き方改革・・・若者雇用対策、ワークライフバ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　　　　　　　　　ランスの実現　等</a:t>
            </a:r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〇　まちづくり・・・コンパクトシティ、小さな拠点、　　　　　　　　　　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　　　　　　　　　連携中枢都市　等</a:t>
            </a:r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</a:t>
            </a:r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ja-JP" altLang="en-US" sz="14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94589" y="1337370"/>
            <a:ext cx="4781021" cy="381982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1408" tIns="45705" rIns="91408" bIns="45705"/>
          <a:lstStyle/>
          <a:p>
            <a:pPr marL="179388" indent="-179388" defTabSz="912813"/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○一億総活躍社会の実現に向けた緊急対応として、　「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希望を生み出す強い経済」を実現するため、また、「子育て支援」や「安心につながる社会保障」も含め「新・三本の矢」の取組に貢献する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ため、地方創生　加速化交付金を創設するもの。</a:t>
            </a:r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○</a:t>
            </a:r>
            <a:r>
              <a:rPr lang="ja-JP" altLang="en-US" sz="1400" spc="120" dirty="0" smtClean="0">
                <a:latin typeface="ＭＳ ゴシック" pitchFamily="49" charset="-128"/>
                <a:ea typeface="ＭＳ ゴシック" pitchFamily="49" charset="-128"/>
              </a:rPr>
              <a:t>地方版総合戦略に基づく各自治体の取組について、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spc="110" dirty="0" smtClean="0">
                <a:latin typeface="ＭＳ ゴシック" pitchFamily="49" charset="-128"/>
                <a:ea typeface="ＭＳ ゴシック" pitchFamily="49" charset="-128"/>
              </a:rPr>
              <a:t>上乗せ交付金等での特徴的な</a:t>
            </a:r>
            <a:r>
              <a:rPr lang="ja-JP" altLang="en-US" sz="1400" spc="110" smtClean="0">
                <a:latin typeface="ＭＳ ゴシック" pitchFamily="49" charset="-128"/>
                <a:ea typeface="ＭＳ ゴシック" pitchFamily="49" charset="-128"/>
              </a:rPr>
              <a:t>事例も</a:t>
            </a:r>
            <a:r>
              <a:rPr lang="ja-JP" altLang="en-US" sz="1400" smtClean="0">
                <a:latin typeface="ＭＳ ゴシック" pitchFamily="49" charset="-128"/>
                <a:ea typeface="ＭＳ ゴシック" pitchFamily="49" charset="-128"/>
              </a:rPr>
              <a:t>参考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にしつつ、</a:t>
            </a:r>
            <a:r>
              <a:rPr lang="ja-JP" altLang="en-US" sz="1400" u="sng" dirty="0" smtClean="0">
                <a:latin typeface="ＭＳ ゴシック" pitchFamily="49" charset="-128"/>
                <a:ea typeface="ＭＳ ゴシック" pitchFamily="49" charset="-128"/>
              </a:rPr>
              <a:t>先駆性を高め、レベルアップの加速化を図る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。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○</a:t>
            </a:r>
            <a:r>
              <a:rPr lang="ja-JP" altLang="en-US" sz="1400" u="sng" spc="-80" dirty="0" smtClean="0">
                <a:latin typeface="ＭＳ ゴシック" pitchFamily="49" charset="-128"/>
                <a:ea typeface="ＭＳ ゴシック" pitchFamily="49" charset="-128"/>
              </a:rPr>
              <a:t>ＫＰＩとＰＤＣＡサイクルを組み込んだ自治体の自主的・</a:t>
            </a:r>
            <a:r>
              <a:rPr lang="ja-JP" altLang="en-US" sz="1400" u="sng" dirty="0" smtClean="0">
                <a:latin typeface="ＭＳ ゴシック" pitchFamily="49" charset="-128"/>
                <a:ea typeface="ＭＳ ゴシック" pitchFamily="49" charset="-128"/>
              </a:rPr>
              <a:t>主体的な取組を支援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。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ja-JP" altLang="en-US" sz="14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94589" y="115889"/>
            <a:ext cx="9709945" cy="100885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1408" tIns="45705" rIns="91408" bIns="45705" anchor="ctr"/>
          <a:lstStyle/>
          <a:p>
            <a:pPr algn="ctr" defTabSz="912813"/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</a:rPr>
              <a:t>地方創生加速化交付金</a:t>
            </a:r>
            <a:endParaRPr lang="en-US" altLang="ja-JP" sz="12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 defTabSz="912813"/>
            <a:r>
              <a:rPr lang="ja-JP" altLang="en-US" sz="1200" b="1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２７年度補正予算計上額</a:t>
            </a:r>
            <a:r>
              <a:rPr lang="ja-JP" altLang="en-US" b="1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b="1" dirty="0">
                <a:latin typeface="HG丸ｺﾞｼｯｸM-PRO" pitchFamily="50" charset="-128"/>
                <a:ea typeface="HG丸ｺﾞｼｯｸM-PRO" pitchFamily="50" charset="-128"/>
              </a:rPr>
              <a:t>1,000</a:t>
            </a: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</a:rPr>
              <a:t>億円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（新　規）</a:t>
            </a:r>
            <a:endParaRPr lang="en-US" altLang="ja-JP" sz="1200" b="1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75593" y="1221259"/>
            <a:ext cx="1609055" cy="263525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60933" tIns="30468" rIns="60933" bIns="30468" anchor="ctr"/>
          <a:lstStyle/>
          <a:p>
            <a:pPr algn="ctr" defTabSz="609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事業概要・目的</a:t>
            </a: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5109501" y="1200621"/>
            <a:ext cx="2279997" cy="284163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60933" tIns="30468" rIns="60933" bIns="30468" anchor="ctr"/>
          <a:lstStyle/>
          <a:p>
            <a:pPr algn="ctr" defTabSz="609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事業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イメージ・具体例</a:t>
            </a: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175593" y="5265662"/>
            <a:ext cx="1609055" cy="263525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60933" tIns="30468" rIns="60933" bIns="30468" anchor="ctr"/>
          <a:lstStyle/>
          <a:p>
            <a:pPr algn="ctr" defTabSz="609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資金の流れ</a:t>
            </a: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5025008" y="5384626"/>
            <a:ext cx="4779302" cy="142874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1408" tIns="45705" rIns="91408" bIns="45705"/>
          <a:lstStyle/>
          <a:p>
            <a:pPr marL="179388" indent="-179388" defTabSz="912813"/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○各自治体が地方版総合戦略の取組の先駆性を高め、　レベルアップの加速化が　図られることにより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、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地方における安定した雇用創出、地方への新しいひとの　流れ、まちの活性化など「目に見える地方創生」の　実現に寄与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。</a:t>
            </a:r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ja-JP" altLang="en-US" sz="14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5109501" y="5253707"/>
            <a:ext cx="1609055" cy="263525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60933" tIns="30468" rIns="60933" bIns="30468" anchor="ctr"/>
          <a:lstStyle/>
          <a:p>
            <a:pPr algn="ctr" defTabSz="609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期待される効果</a:t>
            </a: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09848" y="4293096"/>
            <a:ext cx="1669082" cy="819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0" tIns="0" rIns="0" bIns="0" rtlCol="0" anchor="ctr"/>
          <a:lstStyle/>
          <a:p>
            <a:pPr algn="ctr"/>
            <a:r>
              <a:rPr kumimoji="1" lang="ja-JP" altLang="en-US" sz="1400" dirty="0" smtClean="0">
                <a:latin typeface="+mn-ea"/>
                <a:ea typeface="+mn-ea"/>
              </a:rPr>
              <a:t>具体的な</a:t>
            </a:r>
            <a:endParaRPr kumimoji="1" lang="en-US" altLang="ja-JP" sz="1400" dirty="0" smtClean="0">
              <a:latin typeface="+mn-ea"/>
              <a:ea typeface="+mn-ea"/>
            </a:endParaRPr>
          </a:p>
          <a:p>
            <a:pPr algn="ctr"/>
            <a:r>
              <a:rPr lang="ja-JP" altLang="en-US" sz="1400" dirty="0" smtClean="0">
                <a:latin typeface="+mn-ea"/>
                <a:ea typeface="+mn-ea"/>
              </a:rPr>
              <a:t>成果目標</a:t>
            </a:r>
            <a:endParaRPr kumimoji="1" lang="en-US" altLang="ja-JP" sz="1400" dirty="0" smtClean="0">
              <a:latin typeface="+mn-ea"/>
              <a:ea typeface="+mn-ea"/>
            </a:endParaRPr>
          </a:p>
          <a:p>
            <a:pPr algn="ctr"/>
            <a:r>
              <a:rPr lang="ja-JP" altLang="en-US" sz="1400" dirty="0" smtClean="0">
                <a:latin typeface="+mn-ea"/>
                <a:ea typeface="+mn-ea"/>
              </a:rPr>
              <a:t>の</a:t>
            </a:r>
            <a:r>
              <a:rPr kumimoji="1" lang="ja-JP" altLang="en-US" sz="1400" dirty="0" smtClean="0">
                <a:latin typeface="+mn-ea"/>
                <a:ea typeface="+mn-ea"/>
              </a:rPr>
              <a:t>設定</a:t>
            </a:r>
            <a:endParaRPr kumimoji="1" lang="en-US" altLang="ja-JP" sz="1400" dirty="0" smtClean="0">
              <a:latin typeface="+mn-ea"/>
              <a:ea typeface="+mn-ea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871218" y="4293097"/>
            <a:ext cx="1669082" cy="8166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0" tIns="0" rIns="0" bIns="0" rtlCol="0" anchor="ctr"/>
          <a:lstStyle/>
          <a:p>
            <a:pPr algn="ctr"/>
            <a:r>
              <a:rPr kumimoji="1" lang="ja-JP" altLang="en-US" sz="1400" dirty="0" smtClean="0">
                <a:latin typeface="+mn-ea"/>
                <a:ea typeface="+mn-ea"/>
              </a:rPr>
              <a:t>ＰＤＣＡ</a:t>
            </a:r>
            <a:endParaRPr kumimoji="1" lang="en-US" altLang="ja-JP" sz="1400" dirty="0" smtClean="0">
              <a:latin typeface="+mn-ea"/>
              <a:ea typeface="+mn-ea"/>
            </a:endParaRPr>
          </a:p>
          <a:p>
            <a:pPr algn="ctr"/>
            <a:r>
              <a:rPr lang="ja-JP" altLang="en-US" sz="1400" dirty="0" smtClean="0">
                <a:latin typeface="+mn-ea"/>
                <a:ea typeface="+mn-ea"/>
              </a:rPr>
              <a:t>サイクル</a:t>
            </a:r>
            <a:endParaRPr kumimoji="1" lang="en-US" altLang="ja-JP" sz="1400" dirty="0" smtClean="0">
              <a:latin typeface="+mn-ea"/>
              <a:ea typeface="+mn-ea"/>
            </a:endParaRPr>
          </a:p>
          <a:p>
            <a:pPr algn="ctr"/>
            <a:r>
              <a:rPr lang="ja-JP" altLang="en-US" sz="1400" dirty="0" smtClean="0">
                <a:latin typeface="+mn-ea"/>
                <a:ea typeface="+mn-ea"/>
              </a:rPr>
              <a:t>の</a:t>
            </a:r>
            <a:r>
              <a:rPr lang="ja-JP" altLang="en-US" sz="1400" dirty="0">
                <a:latin typeface="+mn-ea"/>
                <a:ea typeface="+mn-ea"/>
              </a:rPr>
              <a:t>確立</a:t>
            </a:r>
            <a:endParaRPr kumimoji="1" lang="en-US" altLang="ja-JP" sz="1400" dirty="0" smtClean="0">
              <a:latin typeface="+mn-ea"/>
              <a:ea typeface="+mn-ea"/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2134674" y="4422539"/>
            <a:ext cx="700850" cy="319990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0" tIns="0" rIns="0" bIns="0" rtlCol="0" anchor="ctr"/>
          <a:lstStyle/>
          <a:p>
            <a:pPr algn="ctr"/>
            <a:endParaRPr kumimoji="1" lang="ja-JP" altLang="en-US" sz="1000" dirty="0">
              <a:latin typeface="+mn-ea"/>
              <a:ea typeface="+mn-ea"/>
            </a:endParaRPr>
          </a:p>
        </p:txBody>
      </p:sp>
      <p:sp>
        <p:nvSpPr>
          <p:cNvPr id="7" name="左矢印 6"/>
          <p:cNvSpPr/>
          <p:nvPr/>
        </p:nvSpPr>
        <p:spPr>
          <a:xfrm>
            <a:off x="2123955" y="4807588"/>
            <a:ext cx="700851" cy="299860"/>
          </a:xfrm>
          <a:prstGeom prst="leftArrow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0" tIns="0" rIns="0" bIns="0" rtlCol="0" anchor="ctr"/>
          <a:lstStyle/>
          <a:p>
            <a:pPr algn="ctr"/>
            <a:endParaRPr kumimoji="1" lang="ja-JP" altLang="en-US" sz="1000" dirty="0">
              <a:latin typeface="+mn-ea"/>
              <a:ea typeface="+mn-ea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8193360" y="260648"/>
            <a:ext cx="1512168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資料３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3" name="グループ化 11"/>
          <p:cNvGrpSpPr>
            <a:grpSpLocks/>
          </p:cNvGrpSpPr>
          <p:nvPr/>
        </p:nvGrpSpPr>
        <p:grpSpPr bwMode="auto">
          <a:xfrm>
            <a:off x="94589" y="5384626"/>
            <a:ext cx="4781021" cy="1428750"/>
            <a:chOff x="238092" y="4143381"/>
            <a:chExt cx="4488657" cy="1428760"/>
          </a:xfrm>
        </p:grpSpPr>
        <p:sp>
          <p:nvSpPr>
            <p:cNvPr id="20" name="角丸四角形 19"/>
            <p:cNvSpPr/>
            <p:nvPr/>
          </p:nvSpPr>
          <p:spPr>
            <a:xfrm>
              <a:off x="472709" y="4500570"/>
              <a:ext cx="510054" cy="714380"/>
            </a:xfrm>
            <a:prstGeom prst="roundRect">
              <a:avLst/>
            </a:prstGeom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dirty="0">
                  <a:latin typeface="ＭＳ ゴシック" pitchFamily="49" charset="-128"/>
                  <a:ea typeface="ＭＳ ゴシック" pitchFamily="49" charset="-128"/>
                </a:rPr>
                <a:t>国</a:t>
              </a:r>
              <a:endParaRPr lang="en-US" altLang="ja-JP" sz="14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22" name="右矢印 21"/>
            <p:cNvSpPr/>
            <p:nvPr/>
          </p:nvSpPr>
          <p:spPr>
            <a:xfrm>
              <a:off x="1166780" y="4786322"/>
              <a:ext cx="1766935" cy="225898"/>
            </a:xfrm>
            <a:prstGeom prst="rightArrow">
              <a:avLst/>
            </a:prstGeom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140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24" name="正方形/長方形 23"/>
            <p:cNvSpPr/>
            <p:nvPr/>
          </p:nvSpPr>
          <p:spPr>
            <a:xfrm>
              <a:off x="1332664" y="4404997"/>
              <a:ext cx="1429147" cy="307779"/>
            </a:xfrm>
            <a:prstGeom prst="rect">
              <a:avLst/>
            </a:prstGeom>
            <a:noFill/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>
              <a:no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交付金（１</a:t>
              </a:r>
              <a:r>
                <a:rPr lang="en-US" altLang="ja-JP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/</a:t>
              </a:r>
              <a:r>
                <a:rPr lang="ja-JP" altLang="en-US" sz="1400" dirty="0" smtClean="0">
                  <a:solidFill>
                    <a:schemeClr val="tx1"/>
                  </a:solidFill>
                  <a:latin typeface="ＭＳ ゴシック" pitchFamily="49" charset="-128"/>
                  <a:ea typeface="ＭＳ ゴシック" pitchFamily="49" charset="-128"/>
                </a:rPr>
                <a:t>２）</a:t>
              </a:r>
              <a:endParaRPr lang="en-US" altLang="ja-JP" sz="1400" dirty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27" name="角丸四角形 26"/>
            <p:cNvSpPr/>
            <p:nvPr/>
          </p:nvSpPr>
          <p:spPr>
            <a:xfrm>
              <a:off x="3111713" y="4500570"/>
              <a:ext cx="1501378" cy="714380"/>
            </a:xfrm>
            <a:prstGeom prst="roundRect">
              <a:avLst/>
            </a:prstGeom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dirty="0" smtClean="0">
                  <a:latin typeface="ＭＳ ゴシック" pitchFamily="49" charset="-128"/>
                  <a:ea typeface="ＭＳ ゴシック" pitchFamily="49" charset="-128"/>
                </a:rPr>
                <a:t>都道府県</a:t>
              </a:r>
              <a:endParaRPr lang="en-US" altLang="ja-JP" sz="1400" dirty="0" smtClean="0">
                <a:latin typeface="ＭＳ ゴシック" pitchFamily="49" charset="-128"/>
                <a:ea typeface="ＭＳ ゴシック" pitchFamily="49" charset="-128"/>
              </a:endParaRP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ja-JP" altLang="en-US" sz="1400" dirty="0">
                  <a:latin typeface="ＭＳ ゴシック" pitchFamily="49" charset="-128"/>
                  <a:ea typeface="ＭＳ ゴシック" pitchFamily="49" charset="-128"/>
                </a:rPr>
                <a:t>市町村</a:t>
              </a:r>
              <a:endParaRPr lang="en-US" altLang="ja-JP" sz="1400" dirty="0">
                <a:latin typeface="ＭＳ ゴシック" pitchFamily="49" charset="-128"/>
                <a:ea typeface="ＭＳ ゴシック" pitchFamily="49" charset="-128"/>
              </a:endParaRPr>
            </a:p>
          </p:txBody>
        </p:sp>
        <p:sp>
          <p:nvSpPr>
            <p:cNvPr id="28" name="角丸四角形 27"/>
            <p:cNvSpPr/>
            <p:nvPr/>
          </p:nvSpPr>
          <p:spPr>
            <a:xfrm>
              <a:off x="238092" y="4143381"/>
              <a:ext cx="4488657" cy="1428760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 sz="1400">
                <a:latin typeface="ＭＳ ゴシック" pitchFamily="49" charset="-128"/>
                <a:ea typeface="ＭＳ ゴシック" pitchFamily="49" charset="-128"/>
              </a:endParaRPr>
            </a:p>
          </p:txBody>
        </p:sp>
      </p:grp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025232" y="1340768"/>
            <a:ext cx="4779302" cy="381642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1408" tIns="45705" rIns="91408" bIns="45705"/>
          <a:lstStyle/>
          <a:p>
            <a:pPr marL="179388" indent="-179388" defTabSz="912813"/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【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対象事業</a:t>
            </a:r>
            <a:r>
              <a:rPr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】</a:t>
            </a:r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①</a:t>
            </a:r>
            <a:r>
              <a:rPr lang="ja-JP" altLang="en-US" sz="1400" u="sng" dirty="0" smtClean="0">
                <a:latin typeface="ＭＳ ゴシック" pitchFamily="49" charset="-128"/>
                <a:ea typeface="ＭＳ ゴシック" pitchFamily="49" charset="-128"/>
              </a:rPr>
              <a:t>先駆性のある取組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・官民協働、地域間連携、政策間連携、事業推進主体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の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形成、中核的人材の確保・育成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例）ローカル・イノベーション、ローカルブラン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　ディング（日本版ＤＭＯ）、生涯活躍のまち、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　働き方改革、小さな拠点　等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②既存事業の</a:t>
            </a:r>
            <a:r>
              <a:rPr lang="ja-JP" altLang="en-US" sz="1400" u="sng" dirty="0" smtClean="0">
                <a:latin typeface="ＭＳ ゴシック" pitchFamily="49" charset="-128"/>
                <a:ea typeface="ＭＳ ゴシック" pitchFamily="49" charset="-128"/>
              </a:rPr>
              <a:t>隘路を発見し、打開する取組</a:t>
            </a:r>
            <a:endParaRPr lang="en-US" altLang="ja-JP" sz="1400" u="sng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・</a:t>
            </a:r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自治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体自身が既存事業の隘路を発見し、打開する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　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ために行う取組</a:t>
            </a:r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③</a:t>
            </a:r>
            <a:r>
              <a:rPr lang="ja-JP" altLang="en-US" sz="1400" u="sng" dirty="0" smtClean="0">
                <a:latin typeface="ＭＳ ゴシック" pitchFamily="49" charset="-128"/>
                <a:ea typeface="ＭＳ ゴシック" pitchFamily="49" charset="-128"/>
              </a:rPr>
              <a:t>先駆的・優良事例の横展開</a:t>
            </a:r>
            <a:endParaRPr lang="en-US" altLang="ja-JP" sz="1400" u="sng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・地方創生の深化のすそ野を広げる取組</a:t>
            </a:r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【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手続き</a:t>
            </a:r>
            <a:r>
              <a:rPr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】</a:t>
            </a:r>
          </a:p>
          <a:p>
            <a:pPr marL="179388" indent="-179388" defTabSz="912813"/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〇自治体は、対象事業に係る地域再生計画（複数年度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の事業も可）を作成し、内閣府が認定</a:t>
            </a:r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ja-JP" altLang="en-US" sz="14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050" name="Text Box 6"/>
          <p:cNvSpPr txBox="1">
            <a:spLocks noChangeArrowheads="1"/>
          </p:cNvSpPr>
          <p:nvPr/>
        </p:nvSpPr>
        <p:spPr bwMode="auto">
          <a:xfrm>
            <a:off x="94589" y="1340768"/>
            <a:ext cx="4781021" cy="3816424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1408" tIns="45705" rIns="91408" bIns="45705"/>
          <a:lstStyle/>
          <a:p>
            <a:pPr marL="179388" indent="-179388" defTabSz="912813"/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○</a:t>
            </a:r>
            <a:r>
              <a:rPr lang="en-US" altLang="ja-JP" sz="1400" dirty="0" smtClean="0">
                <a:latin typeface="ＭＳ ゴシック" pitchFamily="49" charset="-128"/>
                <a:ea typeface="ＭＳ ゴシック" pitchFamily="49" charset="-128"/>
              </a:rPr>
              <a:t>28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年度からの地方版総合戦略の本格的な推進に向け、</a:t>
            </a:r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地方創生の深化のための新型交付金を創設</a:t>
            </a:r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①</a:t>
            </a:r>
            <a:r>
              <a:rPr lang="ja-JP" altLang="en-US" sz="1400" u="sng" dirty="0" smtClean="0">
                <a:latin typeface="ＭＳ ゴシック" pitchFamily="49" charset="-128"/>
                <a:ea typeface="ＭＳ ゴシック" pitchFamily="49" charset="-128"/>
              </a:rPr>
              <a:t>自治体の自主的・主体的な取組で、先駆的なものを</a:t>
            </a:r>
            <a:endParaRPr lang="en-US" altLang="ja-JP" sz="1400" u="sng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u="sng" dirty="0" smtClean="0">
                <a:latin typeface="ＭＳ ゴシック" pitchFamily="49" charset="-128"/>
                <a:ea typeface="ＭＳ ゴシック" pitchFamily="49" charset="-128"/>
              </a:rPr>
              <a:t>支援</a:t>
            </a:r>
            <a:endParaRPr lang="en-US" altLang="ja-JP" sz="1400" u="sng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②</a:t>
            </a:r>
            <a:r>
              <a:rPr lang="ja-JP" altLang="en-US" sz="1400" u="sng" dirty="0" smtClean="0">
                <a:latin typeface="ＭＳ ゴシック" pitchFamily="49" charset="-128"/>
                <a:ea typeface="ＭＳ ゴシック" pitchFamily="49" charset="-128"/>
              </a:rPr>
              <a:t>ＫＰＩの設定とＰＤＣＡサイクルを組み込み、従来　</a:t>
            </a:r>
            <a:endParaRPr lang="en-US" altLang="ja-JP" sz="1400" u="sng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u="sng" dirty="0" smtClean="0">
                <a:latin typeface="ＭＳ ゴシック" pitchFamily="49" charset="-128"/>
                <a:ea typeface="ＭＳ ゴシック" pitchFamily="49" charset="-128"/>
              </a:rPr>
              <a:t>の「縦割り」事業を超えた取組を支援</a:t>
            </a:r>
            <a:endParaRPr lang="en-US" altLang="ja-JP" sz="1400" u="sng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en-US" altLang="ja-JP" sz="1400" u="sng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③</a:t>
            </a:r>
            <a:r>
              <a:rPr lang="ja-JP" altLang="en-US" sz="1400" u="sng" dirty="0" smtClean="0">
                <a:latin typeface="ＭＳ ゴシック" pitchFamily="49" charset="-128"/>
                <a:ea typeface="ＭＳ ゴシック" pitchFamily="49" charset="-128"/>
              </a:rPr>
              <a:t>地域再生法に基づく交付金とし、安定的な制度・運</a:t>
            </a:r>
            <a:endParaRPr lang="en-US" altLang="ja-JP" sz="1400" u="sng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　</a:t>
            </a:r>
            <a:r>
              <a:rPr lang="ja-JP" altLang="en-US" sz="1400" u="sng" dirty="0" smtClean="0">
                <a:latin typeface="ＭＳ ゴシック" pitchFamily="49" charset="-128"/>
                <a:ea typeface="ＭＳ ゴシック" pitchFamily="49" charset="-128"/>
              </a:rPr>
              <a:t>用を確保</a:t>
            </a:r>
            <a:endParaRPr lang="en-US" altLang="ja-JP" sz="1400" u="sng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ja-JP" altLang="en-US" sz="14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94589" y="115889"/>
            <a:ext cx="9709945" cy="100885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1408" tIns="45705" rIns="91408" bIns="45705" anchor="ctr"/>
          <a:lstStyle/>
          <a:p>
            <a:pPr algn="ctr" defTabSz="912813"/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</a:rPr>
              <a:t>地方創生の深化のための新型交付金（地方創生推進交付金）</a:t>
            </a:r>
            <a:endParaRPr lang="en-US" altLang="ja-JP" sz="1200" b="1" dirty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 defTabSz="912813"/>
            <a:r>
              <a:rPr lang="ja-JP" altLang="en-US" sz="1200" b="1" dirty="0" smtClean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２８年度概算決定</a:t>
            </a:r>
            <a:r>
              <a:rPr lang="ja-JP" altLang="en-US" sz="1200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額</a:t>
            </a:r>
            <a:r>
              <a:rPr lang="ja-JP" altLang="en-US" b="1" dirty="0">
                <a:solidFill>
                  <a:prstClr val="black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en-US" altLang="ja-JP" b="1" dirty="0" smtClean="0">
                <a:latin typeface="HG丸ｺﾞｼｯｸM-PRO" pitchFamily="50" charset="-128"/>
                <a:ea typeface="HG丸ｺﾞｼｯｸM-PRO" pitchFamily="50" charset="-128"/>
              </a:rPr>
              <a:t>1,000</a:t>
            </a: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</a:rPr>
              <a:t>億円</a:t>
            </a:r>
            <a:r>
              <a:rPr lang="en-US" altLang="ja-JP" sz="1200" b="1" dirty="0">
                <a:latin typeface="HG丸ｺﾞｼｯｸM-PRO" pitchFamily="50" charset="-128"/>
                <a:ea typeface="HG丸ｺﾞｼｯｸM-PRO" pitchFamily="50" charset="-128"/>
              </a:rPr>
              <a:t>【</a:t>
            </a:r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うち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優先課題推進枠</a:t>
            </a:r>
            <a:r>
              <a:rPr lang="en-US" altLang="ja-JP" sz="1200" b="1" smtClean="0">
                <a:latin typeface="HG丸ｺﾞｼｯｸM-PRO" pitchFamily="50" charset="-128"/>
                <a:ea typeface="HG丸ｺﾞｼｯｸM-PRO" pitchFamily="50" charset="-128"/>
              </a:rPr>
              <a:t>227</a:t>
            </a:r>
            <a:r>
              <a:rPr lang="ja-JP" altLang="en-US" sz="1200" b="1" smtClean="0">
                <a:latin typeface="HG丸ｺﾞｼｯｸM-PRO" pitchFamily="50" charset="-128"/>
                <a:ea typeface="HG丸ｺﾞｼｯｸM-PRO" pitchFamily="50" charset="-128"/>
              </a:rPr>
              <a:t>億円</a:t>
            </a:r>
            <a:r>
              <a:rPr lang="en-US" altLang="ja-JP" sz="1200" b="1" dirty="0">
                <a:latin typeface="HG丸ｺﾞｼｯｸM-PRO" pitchFamily="50" charset="-128"/>
                <a:ea typeface="HG丸ｺﾞｼｯｸM-PRO" pitchFamily="50" charset="-128"/>
              </a:rPr>
              <a:t>】 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（新　規）</a:t>
            </a:r>
            <a:endParaRPr lang="en-US" altLang="ja-JP" sz="12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algn="ctr" defTabSz="912813"/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（事業費ベース　</a:t>
            </a:r>
            <a:r>
              <a:rPr lang="en-US" altLang="ja-JP" sz="1600" b="1" dirty="0" smtClean="0">
                <a:latin typeface="HG丸ｺﾞｼｯｸM-PRO" pitchFamily="50" charset="-128"/>
                <a:ea typeface="HG丸ｺﾞｼｯｸM-PRO" pitchFamily="50" charset="-128"/>
              </a:rPr>
              <a:t>2,000</a:t>
            </a:r>
            <a:r>
              <a:rPr lang="ja-JP" altLang="en-US" sz="1600" b="1" dirty="0" smtClean="0">
                <a:latin typeface="HG丸ｺﾞｼｯｸM-PRO" pitchFamily="50" charset="-128"/>
                <a:ea typeface="HG丸ｺﾞｼｯｸM-PRO" pitchFamily="50" charset="-128"/>
              </a:rPr>
              <a:t>億円）　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lang="en-US" altLang="ja-JP" sz="1200" b="1" dirty="0" smtClean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175593" y="1221259"/>
            <a:ext cx="1609055" cy="263525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60933" tIns="30468" rIns="60933" bIns="30468" anchor="ctr"/>
          <a:lstStyle/>
          <a:p>
            <a:pPr algn="ctr" defTabSz="609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事業概要・目的</a:t>
            </a: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5" name="Rectangle 9"/>
          <p:cNvSpPr>
            <a:spLocks noChangeArrowheads="1"/>
          </p:cNvSpPr>
          <p:nvPr/>
        </p:nvSpPr>
        <p:spPr bwMode="auto">
          <a:xfrm>
            <a:off x="5109501" y="1200621"/>
            <a:ext cx="2279997" cy="284163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60933" tIns="30468" rIns="60933" bIns="30468" anchor="ctr"/>
          <a:lstStyle/>
          <a:p>
            <a:pPr algn="ctr" defTabSz="609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>
                <a:latin typeface="HG丸ｺﾞｼｯｸM-PRO" pitchFamily="50" charset="-128"/>
                <a:ea typeface="HG丸ｺﾞｼｯｸM-PRO" pitchFamily="50" charset="-128"/>
              </a:rPr>
              <a:t>事業</a:t>
            </a: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イメージ・具体例</a:t>
            </a: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175593" y="5265662"/>
            <a:ext cx="1609055" cy="263525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60933" tIns="30468" rIns="60933" bIns="30468" anchor="ctr"/>
          <a:lstStyle/>
          <a:p>
            <a:pPr algn="ctr" defTabSz="609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資金の流れ</a:t>
            </a: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5025008" y="5384626"/>
            <a:ext cx="4779302" cy="142874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1408" tIns="45705" rIns="91408" bIns="45705"/>
          <a:lstStyle/>
          <a:p>
            <a:pPr marL="179388" indent="-179388" defTabSz="912813"/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en-US" altLang="ja-JP" sz="1400" dirty="0" smtClean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r>
              <a:rPr lang="ja-JP" altLang="en-US" sz="1400" dirty="0" smtClean="0">
                <a:latin typeface="ＭＳ ゴシック" pitchFamily="49" charset="-128"/>
                <a:ea typeface="ＭＳ ゴシック" pitchFamily="49" charset="-128"/>
              </a:rPr>
              <a:t>○先駆的な取組等を後押しすることにより、地方における安定した雇用創出、地方への新しいひとの流れ、　まちの活性化など地方創生の深化の実現に寄与</a:t>
            </a:r>
            <a:endParaRPr lang="en-US" altLang="ja-JP" sz="1400" dirty="0">
              <a:latin typeface="ＭＳ ゴシック" pitchFamily="49" charset="-128"/>
              <a:ea typeface="ＭＳ ゴシック" pitchFamily="49" charset="-128"/>
            </a:endParaRPr>
          </a:p>
          <a:p>
            <a:pPr marL="179388" indent="-179388" defTabSz="912813"/>
            <a:endParaRPr lang="ja-JP" altLang="en-US" sz="1400" dirty="0"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25" name="Rectangle 7"/>
          <p:cNvSpPr>
            <a:spLocks noChangeArrowheads="1"/>
          </p:cNvSpPr>
          <p:nvPr/>
        </p:nvSpPr>
        <p:spPr bwMode="auto">
          <a:xfrm>
            <a:off x="5109501" y="5253707"/>
            <a:ext cx="1609055" cy="263525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wrap="none" lIns="60933" tIns="30468" rIns="60933" bIns="30468" anchor="ctr"/>
          <a:lstStyle/>
          <a:p>
            <a:pPr algn="ctr" defTabSz="6096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期待される効果</a:t>
            </a:r>
            <a:endParaRPr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468525" y="4050059"/>
            <a:ext cx="1669082" cy="10506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0" tIns="0" rIns="0" bIns="0" rtlCol="0" anchor="ctr"/>
          <a:lstStyle/>
          <a:p>
            <a:pPr algn="ctr"/>
            <a:r>
              <a:rPr kumimoji="1" lang="ja-JP" altLang="en-US" sz="1400" dirty="0" smtClean="0">
                <a:latin typeface="+mn-ea"/>
                <a:ea typeface="+mn-ea"/>
              </a:rPr>
              <a:t>具体的な</a:t>
            </a:r>
            <a:endParaRPr kumimoji="1" lang="en-US" altLang="ja-JP" sz="1400" dirty="0" smtClean="0">
              <a:latin typeface="+mn-ea"/>
              <a:ea typeface="+mn-ea"/>
            </a:endParaRPr>
          </a:p>
          <a:p>
            <a:pPr algn="ctr"/>
            <a:r>
              <a:rPr lang="ja-JP" altLang="en-US" sz="1400" dirty="0" smtClean="0">
                <a:latin typeface="+mn-ea"/>
                <a:ea typeface="+mn-ea"/>
              </a:rPr>
              <a:t>「成果目標</a:t>
            </a:r>
            <a:endParaRPr lang="en-US" altLang="ja-JP" sz="1400" dirty="0" smtClean="0">
              <a:latin typeface="+mn-ea"/>
              <a:ea typeface="+mn-ea"/>
            </a:endParaRPr>
          </a:p>
          <a:p>
            <a:pPr algn="ctr"/>
            <a:r>
              <a:rPr kumimoji="1" lang="ja-JP" altLang="en-US" sz="1400" dirty="0" smtClean="0">
                <a:latin typeface="+mn-ea"/>
                <a:ea typeface="+mn-ea"/>
              </a:rPr>
              <a:t>（ＫＰＩ）」</a:t>
            </a:r>
            <a:endParaRPr kumimoji="1" lang="en-US" altLang="ja-JP" sz="1400" dirty="0" smtClean="0">
              <a:latin typeface="+mn-ea"/>
              <a:ea typeface="+mn-ea"/>
            </a:endParaRPr>
          </a:p>
          <a:p>
            <a:pPr algn="ctr"/>
            <a:r>
              <a:rPr lang="ja-JP" altLang="en-US" sz="1400" dirty="0" smtClean="0">
                <a:latin typeface="+mn-ea"/>
                <a:ea typeface="+mn-ea"/>
              </a:rPr>
              <a:t>の</a:t>
            </a:r>
            <a:r>
              <a:rPr kumimoji="1" lang="ja-JP" altLang="en-US" sz="1400" dirty="0" smtClean="0">
                <a:latin typeface="+mn-ea"/>
                <a:ea typeface="+mn-ea"/>
              </a:rPr>
              <a:t>設定</a:t>
            </a:r>
            <a:endParaRPr kumimoji="1" lang="en-US" altLang="ja-JP" sz="1400" dirty="0" smtClean="0">
              <a:latin typeface="+mn-ea"/>
              <a:ea typeface="+mn-ea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2898943" y="4050060"/>
            <a:ext cx="1669082" cy="10506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0" tIns="0" rIns="0" bIns="0" rtlCol="0" anchor="ctr"/>
          <a:lstStyle/>
          <a:p>
            <a:pPr algn="ctr"/>
            <a:r>
              <a:rPr kumimoji="1" lang="ja-JP" altLang="en-US" sz="1400" dirty="0" smtClean="0">
                <a:latin typeface="+mn-ea"/>
                <a:ea typeface="+mn-ea"/>
              </a:rPr>
              <a:t>「ＰＤＣＡ</a:t>
            </a:r>
            <a:endParaRPr kumimoji="1" lang="en-US" altLang="ja-JP" sz="1400" dirty="0" smtClean="0">
              <a:latin typeface="+mn-ea"/>
              <a:ea typeface="+mn-ea"/>
            </a:endParaRPr>
          </a:p>
          <a:p>
            <a:pPr algn="ctr"/>
            <a:r>
              <a:rPr lang="ja-JP" altLang="en-US" sz="1400" dirty="0" smtClean="0">
                <a:latin typeface="+mn-ea"/>
                <a:ea typeface="+mn-ea"/>
              </a:rPr>
              <a:t>サイクル」</a:t>
            </a:r>
            <a:endParaRPr kumimoji="1" lang="en-US" altLang="ja-JP" sz="1400" dirty="0" smtClean="0">
              <a:latin typeface="+mn-ea"/>
              <a:ea typeface="+mn-ea"/>
            </a:endParaRPr>
          </a:p>
          <a:p>
            <a:pPr algn="ctr"/>
            <a:r>
              <a:rPr lang="ja-JP" altLang="en-US" sz="1400" dirty="0" smtClean="0">
                <a:latin typeface="+mn-ea"/>
                <a:ea typeface="+mn-ea"/>
              </a:rPr>
              <a:t>の</a:t>
            </a:r>
            <a:r>
              <a:rPr lang="ja-JP" altLang="en-US" sz="1400" dirty="0">
                <a:latin typeface="+mn-ea"/>
                <a:ea typeface="+mn-ea"/>
              </a:rPr>
              <a:t>確立</a:t>
            </a:r>
            <a:endParaRPr kumimoji="1" lang="en-US" altLang="ja-JP" sz="1400" dirty="0" smtClean="0">
              <a:latin typeface="+mn-ea"/>
              <a:ea typeface="+mn-ea"/>
            </a:endParaRPr>
          </a:p>
        </p:txBody>
      </p:sp>
      <p:sp>
        <p:nvSpPr>
          <p:cNvPr id="6" name="右矢印 5"/>
          <p:cNvSpPr/>
          <p:nvPr/>
        </p:nvSpPr>
        <p:spPr>
          <a:xfrm>
            <a:off x="2181498" y="4196128"/>
            <a:ext cx="700850" cy="363497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0" tIns="0" rIns="0" bIns="0" rtlCol="0" anchor="ctr"/>
          <a:lstStyle/>
          <a:p>
            <a:pPr algn="ctr"/>
            <a:endParaRPr kumimoji="1" lang="ja-JP" altLang="en-US" sz="1000" dirty="0">
              <a:latin typeface="+mn-ea"/>
              <a:ea typeface="+mn-ea"/>
            </a:endParaRPr>
          </a:p>
        </p:txBody>
      </p:sp>
      <p:sp>
        <p:nvSpPr>
          <p:cNvPr id="7" name="左矢印 6"/>
          <p:cNvSpPr/>
          <p:nvPr/>
        </p:nvSpPr>
        <p:spPr>
          <a:xfrm>
            <a:off x="2167850" y="4633172"/>
            <a:ext cx="700851" cy="359840"/>
          </a:xfrm>
          <a:prstGeom prst="leftArrow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>
                <a:lumMod val="50000"/>
                <a:lumOff val="50000"/>
              </a:schemeClr>
            </a:solidFill>
          </a:ln>
        </p:spPr>
        <p:txBody>
          <a:bodyPr vert="horz" lIns="0" tIns="0" rIns="0" bIns="0" rtlCol="0" anchor="ctr"/>
          <a:lstStyle/>
          <a:p>
            <a:pPr algn="ctr"/>
            <a:endParaRPr kumimoji="1" lang="ja-JP" altLang="en-US" sz="1000" dirty="0">
              <a:latin typeface="+mn-ea"/>
              <a:ea typeface="+mn-ea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-146120" y="6468541"/>
            <a:ext cx="5079817" cy="332482"/>
          </a:xfrm>
          <a:prstGeom prst="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　　（１</a:t>
            </a:r>
            <a:r>
              <a:rPr lang="en-US" altLang="ja-JP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/</a:t>
            </a:r>
            <a:r>
              <a:rPr lang="ja-JP" altLang="en-US" sz="1400" dirty="0" smtClean="0">
                <a:solidFill>
                  <a:schemeClr val="tx1"/>
                </a:solidFill>
                <a:latin typeface="ＭＳ ゴシック" pitchFamily="49" charset="-128"/>
                <a:ea typeface="ＭＳ ゴシック" pitchFamily="49" charset="-128"/>
              </a:rPr>
              <a:t>２の地方負担については、地方財政措置を講じる）</a:t>
            </a:r>
            <a:endParaRPr lang="en-US" altLang="ja-JP" sz="1400" dirty="0">
              <a:solidFill>
                <a:schemeClr val="tx1"/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右矢印 32"/>
          <p:cNvSpPr/>
          <p:nvPr/>
        </p:nvSpPr>
        <p:spPr>
          <a:xfrm>
            <a:off x="4674712" y="5108218"/>
            <a:ext cx="5012488" cy="6486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/>
              <a:t>　　　　　　　　　　　　　　　　   </a:t>
            </a:r>
            <a:r>
              <a:rPr lang="ja-JP" altLang="en-US" sz="1600" dirty="0" smtClean="0"/>
              <a:t>地方版総合</a:t>
            </a:r>
            <a:r>
              <a:rPr kumimoji="1" lang="ja-JP" altLang="en-US" sz="1600" dirty="0" smtClean="0"/>
              <a:t>戦略の推進</a:t>
            </a:r>
            <a:endParaRPr kumimoji="1" lang="ja-JP" altLang="en-US" sz="1600" dirty="0"/>
          </a:p>
        </p:txBody>
      </p:sp>
      <p:sp>
        <p:nvSpPr>
          <p:cNvPr id="2" name="角丸四角形 1"/>
          <p:cNvSpPr/>
          <p:nvPr/>
        </p:nvSpPr>
        <p:spPr>
          <a:xfrm>
            <a:off x="7076626" y="1205370"/>
            <a:ext cx="2779140" cy="298563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68" name="上矢印 67"/>
          <p:cNvSpPr/>
          <p:nvPr/>
        </p:nvSpPr>
        <p:spPr>
          <a:xfrm rot="4293959">
            <a:off x="4327111" y="-897338"/>
            <a:ext cx="2086406" cy="9317672"/>
          </a:xfrm>
          <a:prstGeom prst="upArrow">
            <a:avLst>
              <a:gd name="adj1" fmla="val 50000"/>
              <a:gd name="adj2" fmla="val 105295"/>
            </a:avLst>
          </a:prstGeom>
          <a:gradFill>
            <a:gsLst>
              <a:gs pos="0">
                <a:schemeClr val="accent1">
                  <a:lumMod val="50000"/>
                </a:schemeClr>
              </a:gs>
              <a:gs pos="74000">
                <a:schemeClr val="accent1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/楕円 22"/>
          <p:cNvSpPr/>
          <p:nvPr/>
        </p:nvSpPr>
        <p:spPr>
          <a:xfrm>
            <a:off x="7203398" y="1527865"/>
            <a:ext cx="2570482" cy="479179"/>
          </a:xfrm>
          <a:prstGeom prst="ellipse">
            <a:avLst/>
          </a:prstGeom>
          <a:gradFill>
            <a:gsLst>
              <a:gs pos="0">
                <a:schemeClr val="bg1"/>
              </a:gs>
              <a:gs pos="91000">
                <a:srgbClr val="FFFF00"/>
              </a:gs>
              <a:gs pos="92000">
                <a:srgbClr val="FFFF00"/>
              </a:gs>
              <a:gs pos="100000">
                <a:srgbClr val="FFFF0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737674" y="5959482"/>
            <a:ext cx="1136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/>
              <a:t>【</a:t>
            </a:r>
            <a:r>
              <a:rPr lang="en-US" altLang="ja-JP" b="1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27</a:t>
            </a:r>
            <a:r>
              <a:rPr lang="ja-JP" altLang="en-US" b="1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年度</a:t>
            </a:r>
            <a:r>
              <a:rPr lang="en-US" altLang="ja-JP" b="1" dirty="0" smtClean="0"/>
              <a:t>】</a:t>
            </a:r>
            <a:endParaRPr lang="ja-JP" altLang="en-US" b="1" dirty="0"/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147017" y="5784707"/>
            <a:ext cx="9607466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弦 8"/>
          <p:cNvSpPr/>
          <p:nvPr/>
        </p:nvSpPr>
        <p:spPr>
          <a:xfrm>
            <a:off x="241176" y="3960610"/>
            <a:ext cx="2680383" cy="2472745"/>
          </a:xfrm>
          <a:prstGeom prst="chord">
            <a:avLst>
              <a:gd name="adj1" fmla="val 10773750"/>
              <a:gd name="adj2" fmla="val 21598395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4900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1"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972672" y="4213690"/>
            <a:ext cx="12234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26</a:t>
            </a:r>
            <a:r>
              <a:rPr lang="ja-JP" altLang="en-US" dirty="0" smtClean="0"/>
              <a:t>補正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基礎交付</a:t>
            </a:r>
            <a:endParaRPr lang="en-US" altLang="ja-JP" dirty="0" smtClean="0"/>
          </a:p>
          <a:p>
            <a:pPr algn="ctr"/>
            <a:r>
              <a:rPr kumimoji="1" lang="en-US" altLang="ja-JP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1,400</a:t>
            </a:r>
            <a:r>
              <a:rPr kumimoji="1" lang="ja-JP" altLang="en-US" dirty="0" smtClean="0"/>
              <a:t>億円</a:t>
            </a:r>
            <a:endParaRPr kumimoji="1" lang="ja-JP" altLang="en-US" dirty="0"/>
          </a:p>
        </p:txBody>
      </p:sp>
      <p:sp>
        <p:nvSpPr>
          <p:cNvPr id="30" name="弦 29"/>
          <p:cNvSpPr/>
          <p:nvPr/>
        </p:nvSpPr>
        <p:spPr>
          <a:xfrm>
            <a:off x="2962350" y="3743693"/>
            <a:ext cx="1564197" cy="1453289"/>
          </a:xfrm>
          <a:prstGeom prst="chord">
            <a:avLst>
              <a:gd name="adj1" fmla="val 10774259"/>
              <a:gd name="adj2" fmla="val 21598395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49000">
                <a:schemeClr val="accent6">
                  <a:lumMod val="40000"/>
                  <a:lumOff val="60000"/>
                </a:schemeClr>
              </a:gs>
              <a:gs pos="83000">
                <a:schemeClr val="accent6">
                  <a:lumMod val="40000"/>
                  <a:lumOff val="60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5400000" scaled="1"/>
          </a:gra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2973303" y="3892231"/>
            <a:ext cx="1516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 smtClean="0"/>
              <a:t>上乗せ交付</a:t>
            </a:r>
            <a:endParaRPr lang="en-US" altLang="ja-JP" dirty="0" smtClean="0"/>
          </a:p>
          <a:p>
            <a:pPr algn="ctr"/>
            <a:r>
              <a:rPr kumimoji="1" lang="en-US" altLang="ja-JP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300</a:t>
            </a:r>
            <a:r>
              <a:rPr kumimoji="1" lang="ja-JP" altLang="en-US" dirty="0" smtClean="0"/>
              <a:t>億円</a:t>
            </a:r>
            <a:endParaRPr kumimoji="1" lang="ja-JP" altLang="en-US" dirty="0"/>
          </a:p>
        </p:txBody>
      </p:sp>
      <p:sp>
        <p:nvSpPr>
          <p:cNvPr id="32" name="弦 31"/>
          <p:cNvSpPr/>
          <p:nvPr/>
        </p:nvSpPr>
        <p:spPr>
          <a:xfrm>
            <a:off x="4720716" y="3027658"/>
            <a:ext cx="2235543" cy="2108401"/>
          </a:xfrm>
          <a:prstGeom prst="chord">
            <a:avLst>
              <a:gd name="adj1" fmla="val 10773750"/>
              <a:gd name="adj2" fmla="val 21598395"/>
            </a:avLst>
          </a:prstGeom>
          <a:gradFill>
            <a:gsLst>
              <a:gs pos="0">
                <a:schemeClr val="accent2">
                  <a:lumMod val="75000"/>
                </a:schemeClr>
              </a:gs>
              <a:gs pos="49000">
                <a:schemeClr val="accent2">
                  <a:lumMod val="40000"/>
                  <a:lumOff val="60000"/>
                </a:schemeClr>
              </a:gs>
              <a:gs pos="83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5400000" scaled="1"/>
          </a:gra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8" name="弦 37"/>
          <p:cNvSpPr/>
          <p:nvPr/>
        </p:nvSpPr>
        <p:spPr>
          <a:xfrm>
            <a:off x="7183999" y="2337382"/>
            <a:ext cx="2570484" cy="2547696"/>
          </a:xfrm>
          <a:prstGeom prst="chord">
            <a:avLst>
              <a:gd name="adj1" fmla="val 10773750"/>
              <a:gd name="adj2" fmla="val 21598395"/>
            </a:avLst>
          </a:prstGeom>
          <a:gradFill>
            <a:gsLst>
              <a:gs pos="97625">
                <a:srgbClr val="FFFF00"/>
              </a:gs>
              <a:gs pos="58000">
                <a:srgbClr val="FFFF66"/>
              </a:gs>
              <a:gs pos="23000">
                <a:schemeClr val="accent4">
                  <a:lumMod val="20000"/>
                  <a:lumOff val="80000"/>
                </a:schemeClr>
              </a:gs>
              <a:gs pos="100000">
                <a:srgbClr val="FFFF00"/>
              </a:gs>
            </a:gsLst>
            <a:lin ang="5400000" scaled="1"/>
          </a:gradFill>
          <a:ln>
            <a:gradFill>
              <a:gsLst>
                <a:gs pos="0">
                  <a:schemeClr val="accent4">
                    <a:lumMod val="60000"/>
                    <a:lumOff val="40000"/>
                  </a:schemeClr>
                </a:gs>
                <a:gs pos="74000">
                  <a:schemeClr val="accent4"/>
                </a:gs>
                <a:gs pos="83000">
                  <a:srgbClr val="FFFF00"/>
                </a:gs>
                <a:gs pos="100000">
                  <a:srgbClr val="FFFF00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774770" y="3153566"/>
            <a:ext cx="22451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27</a:t>
            </a:r>
            <a:r>
              <a:rPr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補正</a:t>
            </a:r>
            <a:endParaRPr lang="en-US" altLang="ja-JP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ja-JP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加速化交付金</a:t>
            </a:r>
            <a:endParaRPr lang="en-US" altLang="ja-JP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50" charset="-128"/>
              <a:ea typeface="Arial Unicode MS" panose="020B0604020202020204" pitchFamily="50" charset="-128"/>
              <a:cs typeface="Arial Unicode MS" panose="020B0604020202020204" pitchFamily="50" charset="-128"/>
            </a:endParaRPr>
          </a:p>
          <a:p>
            <a:pPr algn="ctr"/>
            <a:r>
              <a:rPr lang="en-US" altLang="ja-JP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1,000</a:t>
            </a:r>
            <a:r>
              <a:rPr lang="ja-JP" altLang="en-US" dirty="0" smtClean="0">
                <a:latin typeface="+mj-ea"/>
                <a:ea typeface="+mj-ea"/>
                <a:cs typeface="Arial Unicode MS" panose="020B0604020202020204" pitchFamily="50" charset="-128"/>
              </a:rPr>
              <a:t>億円</a:t>
            </a:r>
            <a:endParaRPr lang="en-US" altLang="ja-JP" dirty="0" smtClean="0">
              <a:latin typeface="+mj-ea"/>
              <a:ea typeface="+mj-ea"/>
              <a:cs typeface="Arial Unicode MS" panose="020B0604020202020204" pitchFamily="50" charset="-128"/>
            </a:endParaRPr>
          </a:p>
          <a:p>
            <a:pPr algn="ctr"/>
            <a:endParaRPr lang="en-US" altLang="ja-JP" dirty="0" smtClean="0">
              <a:latin typeface="+mj-ea"/>
              <a:ea typeface="+mj-ea"/>
              <a:cs typeface="Arial Unicode MS" panose="020B0604020202020204" pitchFamily="50" charset="-128"/>
            </a:endParaRPr>
          </a:p>
          <a:p>
            <a:pPr algn="ctr"/>
            <a:r>
              <a:rPr lang="ja-JP" altLang="en-US" dirty="0">
                <a:latin typeface="+mj-ea"/>
                <a:ea typeface="+mj-ea"/>
                <a:cs typeface="Arial Unicode MS" panose="020B0604020202020204" pitchFamily="50" charset="-128"/>
              </a:rPr>
              <a:t>　</a:t>
            </a:r>
            <a:r>
              <a:rPr lang="ja-JP" altLang="en-US" dirty="0" smtClean="0">
                <a:latin typeface="+mj-ea"/>
                <a:ea typeface="+mj-ea"/>
                <a:cs typeface="Arial Unicode MS" panose="020B0604020202020204" pitchFamily="50" charset="-128"/>
              </a:rPr>
              <a:t>　　　　</a:t>
            </a:r>
            <a:endParaRPr kumimoji="1" lang="ja-JP" altLang="en-US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7690984" y="1577142"/>
            <a:ext cx="15953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ja-JP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28</a:t>
            </a:r>
            <a:r>
              <a:rPr lang="ja-JP" altLang="en-US" dirty="0" smtClean="0"/>
              <a:t>新型交付金</a:t>
            </a:r>
            <a:endParaRPr lang="en-US" altLang="ja-JP" dirty="0" smtClean="0"/>
          </a:p>
          <a:p>
            <a:pPr algn="ctr"/>
            <a:endParaRPr kumimoji="1" lang="ja-JP" altLang="en-US" sz="1400" dirty="0"/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9182856" y="5911152"/>
            <a:ext cx="5437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400" dirty="0"/>
              <a:t>年度</a:t>
            </a:r>
            <a:endParaRPr kumimoji="1" lang="ja-JP" altLang="en-US" sz="1400" dirty="0"/>
          </a:p>
        </p:txBody>
      </p:sp>
      <p:cxnSp>
        <p:nvCxnSpPr>
          <p:cNvPr id="57" name="直線コネクタ 56"/>
          <p:cNvCxnSpPr/>
          <p:nvPr/>
        </p:nvCxnSpPr>
        <p:spPr>
          <a:xfrm>
            <a:off x="7292038" y="3110663"/>
            <a:ext cx="2369227" cy="15271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テキスト ボックス 57"/>
          <p:cNvSpPr txBox="1"/>
          <p:nvPr/>
        </p:nvSpPr>
        <p:spPr>
          <a:xfrm>
            <a:off x="7631278" y="3205611"/>
            <a:ext cx="17876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横展開</a:t>
            </a:r>
            <a:r>
              <a:rPr lang="en-US" altLang="ja-JP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</a:t>
            </a:r>
            <a:r>
              <a:rPr lang="ja-JP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隘路タイプ</a:t>
            </a:r>
            <a:endParaRPr kumimoji="1" lang="ja-JP" alt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7906475" y="2664213"/>
            <a:ext cx="11095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先駆タイプ</a:t>
            </a:r>
            <a:endParaRPr kumimoji="1" lang="ja-JP" altLang="en-US" sz="1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7775273" y="6001558"/>
            <a:ext cx="11368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smtClean="0"/>
              <a:t>【</a:t>
            </a:r>
            <a:r>
              <a:rPr lang="en-US" altLang="ja-JP" b="1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28</a:t>
            </a:r>
            <a:r>
              <a:rPr lang="ja-JP" altLang="en-US" b="1" dirty="0" smtClean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年度</a:t>
            </a:r>
            <a:r>
              <a:rPr lang="en-US" altLang="ja-JP" b="1" dirty="0" smtClean="0"/>
              <a:t>】</a:t>
            </a:r>
            <a:endParaRPr lang="ja-JP" altLang="en-US" b="1" dirty="0"/>
          </a:p>
        </p:txBody>
      </p:sp>
      <p:sp>
        <p:nvSpPr>
          <p:cNvPr id="66" name="角丸四角形吹き出し 65"/>
          <p:cNvSpPr/>
          <p:nvPr/>
        </p:nvSpPr>
        <p:spPr>
          <a:xfrm>
            <a:off x="1043456" y="884693"/>
            <a:ext cx="5530168" cy="1935536"/>
          </a:xfrm>
          <a:prstGeom prst="wedgeRoundRectCallout">
            <a:avLst>
              <a:gd name="adj1" fmla="val 42069"/>
              <a:gd name="adj2" fmla="val 68995"/>
              <a:gd name="adj3" fmla="val 16667"/>
            </a:avLst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/>
          <a:lstStyle/>
          <a:p>
            <a:pPr marL="177800" indent="-177800"/>
            <a:r>
              <a:rPr lang="ja-JP" altLang="en-US" sz="1600" dirty="0" smtClean="0">
                <a:solidFill>
                  <a:schemeClr val="tx1"/>
                </a:solidFill>
              </a:rPr>
              <a:t>　地方版総合戦略に基づく各自治体の取組について、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marL="177800" indent="-177800"/>
            <a:r>
              <a:rPr lang="ja-JP" altLang="en-US" sz="1600" dirty="0">
                <a:solidFill>
                  <a:schemeClr val="tx1"/>
                </a:solidFill>
              </a:rPr>
              <a:t>　</a:t>
            </a:r>
            <a:r>
              <a:rPr lang="ja-JP" altLang="en-US" sz="1600" u="sng" dirty="0" smtClean="0">
                <a:solidFill>
                  <a:schemeClr val="tx1"/>
                </a:solidFill>
              </a:rPr>
              <a:t>先駆性を高め、レベルアップの加速化を図る。</a:t>
            </a:r>
            <a:endParaRPr lang="en-US" altLang="ja-JP" sz="1600" u="sng" dirty="0" smtClean="0">
              <a:solidFill>
                <a:schemeClr val="tx1"/>
              </a:solidFill>
            </a:endParaRPr>
          </a:p>
          <a:p>
            <a:pPr marL="177800" indent="-177800"/>
            <a:r>
              <a:rPr lang="ja-JP" altLang="en-US" sz="1600" dirty="0">
                <a:solidFill>
                  <a:schemeClr val="tx1"/>
                </a:solidFill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</a:rPr>
              <a:t>そのため、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marL="177800" indent="-177800"/>
            <a:r>
              <a:rPr lang="ja-JP" altLang="en-US" sz="1600" dirty="0" smtClean="0">
                <a:solidFill>
                  <a:schemeClr val="tx1"/>
                </a:solidFill>
              </a:rPr>
              <a:t>　○上乗せ交付金の特徴的な事例、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marL="177800" indent="-177800"/>
            <a:r>
              <a:rPr lang="ja-JP" altLang="en-US" sz="1600" dirty="0" smtClean="0">
                <a:solidFill>
                  <a:schemeClr val="tx1"/>
                </a:solidFill>
              </a:rPr>
              <a:t>　○地域しごと創生会議における特徴的な事例</a:t>
            </a:r>
            <a:endParaRPr lang="en-US" altLang="ja-JP" sz="1600" dirty="0" smtClean="0">
              <a:solidFill>
                <a:schemeClr val="tx1"/>
              </a:solidFill>
            </a:endParaRPr>
          </a:p>
          <a:p>
            <a:pPr marL="177800" indent="-177800"/>
            <a:r>
              <a:rPr lang="ja-JP" altLang="en-US" sz="1600" dirty="0" smtClean="0">
                <a:solidFill>
                  <a:schemeClr val="tx1"/>
                </a:solidFill>
              </a:rPr>
              <a:t>　等も紹介し、自治体の自主的・主体的な取組を支援。</a:t>
            </a:r>
            <a:endParaRPr lang="en-US" altLang="ja-JP" sz="1600" dirty="0">
              <a:solidFill>
                <a:schemeClr val="tx1"/>
              </a:solidFill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0" y="-16953"/>
            <a:ext cx="9906000" cy="424322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3500000" scaled="1"/>
          </a:gradFill>
          <a:ln w="38100">
            <a:noFill/>
          </a:ln>
        </p:spPr>
        <p:txBody>
          <a:bodyPr wrap="none" lIns="24212" tIns="24212" rIns="24212" bIns="24212" rtlCol="0" anchor="ctr" anchorCtr="1">
            <a:noAutofit/>
          </a:bodyPr>
          <a:lstStyle/>
          <a:p>
            <a:r>
              <a:rPr lang="ja-JP" altLang="en-US" sz="942" dirty="0">
                <a:solidFill>
                  <a:schemeClr val="bg2">
                    <a:lumMod val="10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　　　</a:t>
            </a:r>
            <a:r>
              <a:rPr lang="ja-JP" altLang="en-US" sz="2153" dirty="0" smtClean="0">
                <a:solidFill>
                  <a:schemeClr val="bg2">
                    <a:lumMod val="10000"/>
                  </a:schemeClr>
                </a:solidFill>
                <a:latin typeface="ＭＳ ゴシック" pitchFamily="49" charset="-128"/>
                <a:ea typeface="ＭＳ ゴシック" pitchFamily="49" charset="-128"/>
              </a:rPr>
              <a:t>地方創生加速化交付金の概要（イメージ）</a:t>
            </a:r>
            <a:endParaRPr lang="ja-JP" altLang="en-US" sz="1255" b="1" dirty="0">
              <a:solidFill>
                <a:schemeClr val="bg2">
                  <a:lumMod val="10000"/>
                </a:schemeClr>
              </a:solidFill>
              <a:latin typeface="ＭＳ ゴシック" pitchFamily="49" charset="-128"/>
              <a:ea typeface="ＭＳ ゴシック" pitchFamily="49" charset="-128"/>
            </a:endParaRPr>
          </a:p>
        </p:txBody>
      </p:sp>
      <p:sp>
        <p:nvSpPr>
          <p:cNvPr id="3" name="右矢印 2"/>
          <p:cNvSpPr/>
          <p:nvPr/>
        </p:nvSpPr>
        <p:spPr>
          <a:xfrm>
            <a:off x="241176" y="5136059"/>
            <a:ext cx="4392746" cy="6486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/>
              <a:t>地方版総合戦略の策定</a:t>
            </a:r>
            <a:endParaRPr kumimoji="1" lang="ja-JP" altLang="en-US" sz="1600" dirty="0"/>
          </a:p>
        </p:txBody>
      </p:sp>
      <p:sp>
        <p:nvSpPr>
          <p:cNvPr id="4" name="上矢印吹き出し 3"/>
          <p:cNvSpPr/>
          <p:nvPr/>
        </p:nvSpPr>
        <p:spPr>
          <a:xfrm>
            <a:off x="4701474" y="4152363"/>
            <a:ext cx="1088543" cy="1357112"/>
          </a:xfrm>
          <a:prstGeom prst="upArrowCallout">
            <a:avLst>
              <a:gd name="adj1" fmla="val 63001"/>
              <a:gd name="adj2" fmla="val 64358"/>
              <a:gd name="adj3" fmla="val 18214"/>
              <a:gd name="adj4" fmla="val 74477"/>
            </a:avLst>
          </a:prstGeom>
          <a:solidFill>
            <a:schemeClr val="accent2">
              <a:lumMod val="40000"/>
              <a:lumOff val="60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情報</a:t>
            </a:r>
            <a:r>
              <a:rPr kumimoji="1" lang="ja-JP" altLang="en-US" sz="1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支援</a:t>
            </a:r>
            <a:r>
              <a:rPr kumimoji="1" lang="ja-JP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の拡充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上矢印吹き出し 33"/>
          <p:cNvSpPr/>
          <p:nvPr/>
        </p:nvSpPr>
        <p:spPr>
          <a:xfrm>
            <a:off x="5840623" y="4149894"/>
            <a:ext cx="1153248" cy="1357112"/>
          </a:xfrm>
          <a:prstGeom prst="upArrowCallout">
            <a:avLst>
              <a:gd name="adj1" fmla="val 63001"/>
              <a:gd name="adj2" fmla="val 64358"/>
              <a:gd name="adj3" fmla="val 18214"/>
              <a:gd name="adj4" fmla="val 74477"/>
            </a:avLst>
          </a:prstGeom>
          <a:solidFill>
            <a:schemeClr val="accent2">
              <a:lumMod val="40000"/>
              <a:lumOff val="60000"/>
            </a:schemeClr>
          </a:solidFill>
          <a:ln w="349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人的</a:t>
            </a:r>
            <a:r>
              <a:rPr kumimoji="1" lang="ja-JP" altLang="en-US" sz="16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支援</a:t>
            </a:r>
            <a:r>
              <a:rPr lang="ja-JP" altLang="en-US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の拡充</a:t>
            </a:r>
            <a:endParaRPr lang="en-US" altLang="ja-JP" sz="1600" b="1" dirty="0">
              <a:solidFill>
                <a:schemeClr val="tx1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66579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CCFF66"/>
        </a:solidFill>
        <a:ln w="3175">
          <a:solidFill>
            <a:schemeClr val="tx1">
              <a:lumMod val="50000"/>
              <a:lumOff val="50000"/>
            </a:schemeClr>
          </a:solidFill>
        </a:ln>
      </a:spPr>
      <a:bodyPr vert="horz" lIns="0" tIns="0" rIns="0" bIns="0" rtlCol="0" anchor="ctr"/>
      <a:lstStyle>
        <a:defPPr algn="ctr">
          <a:defRPr kumimoji="1" sz="1000" dirty="0">
            <a:latin typeface="+mn-ea"/>
            <a:ea typeface="+mn-ea"/>
          </a:defRPr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6721</TotalTime>
  <Words>238</Words>
  <Application>Microsoft Office PowerPoint</Application>
  <PresentationFormat>A4 210 x 297 mm</PresentationFormat>
  <Paragraphs>127</Paragraphs>
  <Slides>3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経済産業省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表紙</dc:title>
  <dc:creator>情報システム厚生課</dc:creator>
  <cp:lastModifiedBy>Tomohiro Kobayashi</cp:lastModifiedBy>
  <cp:revision>730</cp:revision>
  <cp:lastPrinted>2015-12-24T08:14:27Z</cp:lastPrinted>
  <dcterms:created xsi:type="dcterms:W3CDTF">2009-07-10T06:40:36Z</dcterms:created>
  <dcterms:modified xsi:type="dcterms:W3CDTF">2015-12-24T08:17:02Z</dcterms:modified>
</cp:coreProperties>
</file>