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0" r:id="rId2"/>
    <p:sldId id="323" r:id="rId3"/>
    <p:sldId id="321" r:id="rId4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CFFCC"/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7697" autoAdjust="0"/>
  </p:normalViewPr>
  <p:slideViewPr>
    <p:cSldViewPr>
      <p:cViewPr>
        <p:scale>
          <a:sx n="80" d="100"/>
          <a:sy n="80" d="100"/>
        </p:scale>
        <p:origin x="-882" y="72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94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7" cy="4471988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1358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051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F6AE1-D156-4546-A6A4-C3ACD0449B8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86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0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71991" y="658971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グループ化 11"/>
          <p:cNvGrpSpPr>
            <a:grpSpLocks/>
          </p:cNvGrpSpPr>
          <p:nvPr/>
        </p:nvGrpSpPr>
        <p:grpSpPr bwMode="auto">
          <a:xfrm>
            <a:off x="94589" y="5384626"/>
            <a:ext cx="4781021" cy="1428750"/>
            <a:chOff x="238092" y="4143381"/>
            <a:chExt cx="4488657" cy="1428760"/>
          </a:xfrm>
        </p:grpSpPr>
        <p:sp>
          <p:nvSpPr>
            <p:cNvPr id="20" name="角丸四角形 19"/>
            <p:cNvSpPr/>
            <p:nvPr/>
          </p:nvSpPr>
          <p:spPr>
            <a:xfrm>
              <a:off x="595809" y="4500570"/>
              <a:ext cx="386954" cy="71438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latin typeface="ＭＳ ゴシック" pitchFamily="49" charset="-128"/>
                  <a:ea typeface="ＭＳ ゴシック" pitchFamily="49" charset="-128"/>
                </a:rPr>
                <a:t>国</a:t>
              </a:r>
              <a:endParaRPr lang="en-US" altLang="ja-JP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2" name="右矢印 21"/>
            <p:cNvSpPr/>
            <p:nvPr/>
          </p:nvSpPr>
          <p:spPr>
            <a:xfrm>
              <a:off x="1166780" y="4786322"/>
              <a:ext cx="1429148" cy="209750"/>
            </a:xfrm>
            <a:prstGeom prst="rightArrow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40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166780" y="4418120"/>
              <a:ext cx="1429147" cy="307779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交付金（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10/10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）</a:t>
              </a:r>
              <a:endParaRPr lang="en-US" altLang="ja-JP" sz="14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2843625" y="4539669"/>
              <a:ext cx="1501378" cy="71438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都道府県</a:t>
              </a:r>
              <a:endParaRPr lang="en-US" altLang="ja-JP" sz="14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latin typeface="ＭＳ ゴシック" pitchFamily="49" charset="-128"/>
                  <a:ea typeface="ＭＳ ゴシック" pitchFamily="49" charset="-128"/>
                </a:rPr>
                <a:t>市町村</a:t>
              </a:r>
              <a:endParaRPr lang="en-US" altLang="ja-JP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238092" y="4143381"/>
              <a:ext cx="4488657" cy="1428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40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25232" y="1340768"/>
            <a:ext cx="4779302" cy="38164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想定される支援対象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】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地域のしごと創生に重点を置きつつ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、一億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総活躍社会実現に向けた緊急対策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にも資する、効果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の発現が高い事業を対象。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〇　しごと創生・・・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I</a:t>
            </a:r>
            <a:r>
              <a:rPr lang="en-US" altLang="ja-JP" sz="1400" dirty="0">
                <a:latin typeface="ＭＳ ゴシック" pitchFamily="49" charset="-128"/>
                <a:ea typeface="ＭＳ ゴシック" pitchFamily="49" charset="-128"/>
              </a:rPr>
              <a:t>T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を活用した中堅・中小企業の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　　生産性向上や新事業促進、農林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　水産品の輸出拡大、観光振興　　　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　（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DMO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）、対日投資促進　等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algn="just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〇　</a:t>
            </a:r>
            <a:r>
              <a:rPr lang="ja-JP" altLang="en-US" sz="1400" spc="300" dirty="0" smtClean="0">
                <a:latin typeface="ＭＳ ゴシック" pitchFamily="49" charset="-128"/>
                <a:ea typeface="ＭＳ ゴシック" pitchFamily="49" charset="-128"/>
              </a:rPr>
              <a:t>人の流れ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・・・生涯活躍のまち、地方創生人材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algn="just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　の確保・育成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等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〇　働き方改革・・・若者雇用対策、ワークライフバ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　ランスの実現　等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〇　まちづくり・・・コンパクトシティ、小さな拠点、　　　　　　　　　　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　　　　　　　　連携中枢都市　等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94589" y="1337370"/>
            <a:ext cx="4781021" cy="381982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○一億総活躍社会の実現に向けた緊急対応として、　「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希望を生み出す強い経済」を実現するため、また、「子育て支援」や「安心につながる社会保障」も含め「新・三本の矢」の取組に貢献する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ため、地方創生　加速化交付金を創設するもの。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ja-JP" altLang="en-US" sz="1400" spc="120" dirty="0" smtClean="0">
                <a:latin typeface="ＭＳ ゴシック" pitchFamily="49" charset="-128"/>
                <a:ea typeface="ＭＳ ゴシック" pitchFamily="49" charset="-128"/>
              </a:rPr>
              <a:t>地方版総合戦略に基づく各自治体の取組について、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spc="110" dirty="0" smtClean="0">
                <a:latin typeface="ＭＳ ゴシック" pitchFamily="49" charset="-128"/>
                <a:ea typeface="ＭＳ ゴシック" pitchFamily="49" charset="-128"/>
              </a:rPr>
              <a:t>上乗せ交付金等での特徴的な</a:t>
            </a:r>
            <a:r>
              <a:rPr lang="ja-JP" altLang="en-US" sz="1400" spc="110" smtClean="0">
                <a:latin typeface="ＭＳ ゴシック" pitchFamily="49" charset="-128"/>
                <a:ea typeface="ＭＳ ゴシック" pitchFamily="49" charset="-128"/>
              </a:rPr>
              <a:t>事例も</a:t>
            </a:r>
            <a:r>
              <a:rPr lang="ja-JP" altLang="en-US" sz="1400" smtClean="0">
                <a:latin typeface="ＭＳ ゴシック" pitchFamily="49" charset="-128"/>
                <a:ea typeface="ＭＳ ゴシック" pitchFamily="49" charset="-128"/>
              </a:rPr>
              <a:t>参考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にしつつ、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先駆性を高め、レベルアップの加速化を図る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ja-JP" altLang="en-US" sz="1400" u="sng" spc="-80" dirty="0" smtClean="0">
                <a:latin typeface="ＭＳ ゴシック" pitchFamily="49" charset="-128"/>
                <a:ea typeface="ＭＳ ゴシック" pitchFamily="49" charset="-128"/>
              </a:rPr>
              <a:t>ＫＰＩとＰＤＣＡサイクルを組み込んだ自治体の自主的・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主体的な取組を支援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4589" y="115889"/>
            <a:ext cx="9709945" cy="100885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1408" tIns="45705" rIns="91408" bIns="45705" anchor="ctr"/>
          <a:lstStyle/>
          <a:p>
            <a:pPr algn="ctr" defTabSz="912813"/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地方創生加速化交付金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2813"/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２７年度補正予算計上額</a:t>
            </a:r>
            <a:r>
              <a:rPr lang="ja-JP" altLang="en-US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1,000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億円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（新　規）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5593" y="1221259"/>
            <a:ext cx="160905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事業概要・目的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109501" y="1200621"/>
            <a:ext cx="2279997" cy="284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事業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イメージ・具体例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75593" y="5265662"/>
            <a:ext cx="160905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資金の流れ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025008" y="5384626"/>
            <a:ext cx="4779302" cy="14287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○各自治体が地方版総合戦略の取組の先駆性を高め、　レベルアップの加速化が　図られることにより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、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地方における安定した雇用創出、地方への新しいひとの　流れ、まちの活性化など「目に見える地方創生」の　実現に寄与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109501" y="5253707"/>
            <a:ext cx="160905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期待される効果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9848" y="4293096"/>
            <a:ext cx="1669082" cy="819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kumimoji="1" lang="ja-JP" altLang="en-US" sz="1400" dirty="0" smtClean="0">
                <a:latin typeface="+mn-ea"/>
                <a:ea typeface="+mn-ea"/>
              </a:rPr>
              <a:t>具体的な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成果目標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の</a:t>
            </a:r>
            <a:r>
              <a:rPr kumimoji="1" lang="ja-JP" altLang="en-US" sz="1400" dirty="0" smtClean="0">
                <a:latin typeface="+mn-ea"/>
                <a:ea typeface="+mn-ea"/>
              </a:rPr>
              <a:t>設定</a:t>
            </a:r>
            <a:endParaRPr kumimoji="1" lang="en-US" altLang="ja-JP" sz="1400" dirty="0" smtClean="0">
              <a:latin typeface="+mn-ea"/>
              <a:ea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871218" y="4293097"/>
            <a:ext cx="1669082" cy="816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kumimoji="1" lang="ja-JP" altLang="en-US" sz="1400" dirty="0" smtClean="0">
                <a:latin typeface="+mn-ea"/>
                <a:ea typeface="+mn-ea"/>
              </a:rPr>
              <a:t>ＰＤＣＡ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サイクル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の</a:t>
            </a:r>
            <a:r>
              <a:rPr lang="ja-JP" altLang="en-US" sz="1400" dirty="0">
                <a:latin typeface="+mn-ea"/>
                <a:ea typeface="+mn-ea"/>
              </a:rPr>
              <a:t>確立</a:t>
            </a:r>
            <a:endParaRPr kumimoji="1" lang="en-US" altLang="ja-JP" sz="1400" dirty="0" smtClean="0">
              <a:latin typeface="+mn-ea"/>
              <a:ea typeface="+mn-ea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134674" y="4422539"/>
            <a:ext cx="700850" cy="31999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endParaRPr kumimoji="1" lang="ja-JP" altLang="en-US" sz="1000" dirty="0">
              <a:latin typeface="+mn-ea"/>
              <a:ea typeface="+mn-ea"/>
            </a:endParaRPr>
          </a:p>
        </p:txBody>
      </p:sp>
      <p:sp>
        <p:nvSpPr>
          <p:cNvPr id="7" name="左矢印 6"/>
          <p:cNvSpPr/>
          <p:nvPr/>
        </p:nvSpPr>
        <p:spPr>
          <a:xfrm>
            <a:off x="2123955" y="4807588"/>
            <a:ext cx="700851" cy="29986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endParaRPr kumimoji="1" lang="ja-JP" altLang="en-US" sz="1000" dirty="0">
              <a:latin typeface="+mn-ea"/>
              <a:ea typeface="+mn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193360" y="260648"/>
            <a:ext cx="151216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グループ化 11"/>
          <p:cNvGrpSpPr>
            <a:grpSpLocks/>
          </p:cNvGrpSpPr>
          <p:nvPr/>
        </p:nvGrpSpPr>
        <p:grpSpPr bwMode="auto">
          <a:xfrm>
            <a:off x="94589" y="5384626"/>
            <a:ext cx="4781021" cy="1428750"/>
            <a:chOff x="238092" y="4143381"/>
            <a:chExt cx="4488657" cy="1428760"/>
          </a:xfrm>
        </p:grpSpPr>
        <p:sp>
          <p:nvSpPr>
            <p:cNvPr id="20" name="角丸四角形 19"/>
            <p:cNvSpPr/>
            <p:nvPr/>
          </p:nvSpPr>
          <p:spPr>
            <a:xfrm>
              <a:off x="472709" y="4500570"/>
              <a:ext cx="510054" cy="71438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latin typeface="ＭＳ ゴシック" pitchFamily="49" charset="-128"/>
                  <a:ea typeface="ＭＳ ゴシック" pitchFamily="49" charset="-128"/>
                </a:rPr>
                <a:t>国</a:t>
              </a:r>
              <a:endParaRPr lang="en-US" altLang="ja-JP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2" name="右矢印 21"/>
            <p:cNvSpPr/>
            <p:nvPr/>
          </p:nvSpPr>
          <p:spPr>
            <a:xfrm>
              <a:off x="1166780" y="4786322"/>
              <a:ext cx="1766935" cy="225898"/>
            </a:xfrm>
            <a:prstGeom prst="rightArrow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40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332664" y="4404997"/>
              <a:ext cx="1429147" cy="307779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交付金（１</a:t>
              </a:r>
              <a:r>
                <a:rPr lang="en-US" altLang="ja-JP" sz="140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/</a:t>
              </a:r>
              <a:r>
                <a:rPr lang="ja-JP" altLang="en-US" sz="1400" dirty="0" smtClean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rPr>
                <a:t>２）</a:t>
              </a:r>
              <a:endParaRPr lang="en-US" altLang="ja-JP" sz="1400" dirty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111713" y="4500570"/>
              <a:ext cx="1501378" cy="71438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 smtClean="0">
                  <a:latin typeface="ＭＳ ゴシック" pitchFamily="49" charset="-128"/>
                  <a:ea typeface="ＭＳ ゴシック" pitchFamily="49" charset="-128"/>
                </a:rPr>
                <a:t>都道府県</a:t>
              </a:r>
              <a:endParaRPr lang="en-US" altLang="ja-JP" sz="14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400" dirty="0">
                  <a:latin typeface="ＭＳ ゴシック" pitchFamily="49" charset="-128"/>
                  <a:ea typeface="ＭＳ ゴシック" pitchFamily="49" charset="-128"/>
                </a:rPr>
                <a:t>市町村</a:t>
              </a:r>
              <a:endParaRPr lang="en-US" altLang="ja-JP" sz="14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238092" y="4143381"/>
              <a:ext cx="4488657" cy="1428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40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25232" y="1340768"/>
            <a:ext cx="4779302" cy="38164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対象事業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】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①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先駆性のある取組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・官民協働、地域間連携、政策間連携、事業推進主体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形成、中核的人材の確保・育成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例）ローカル・イノベーション、ローカルブラン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ディング（日本版ＤＭＯ）、生涯活躍のまち、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　働き方改革、小さな拠点　等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②既存事業の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隘路を発見し、打開する取組</a:t>
            </a:r>
            <a:endParaRPr lang="en-US" altLang="ja-JP" sz="1400" u="sng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自治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体自身が既存事業の隘路を発見し、打開する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ために行う取組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③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先駆的・優良事例の横展開</a:t>
            </a:r>
            <a:endParaRPr lang="en-US" altLang="ja-JP" sz="1400" u="sng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・地方創生の深化のすそ野を広げる取組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手続き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】</a:t>
            </a: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〇自治体は、対象事業に係る地域再生計画（複数年度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の事業も可）を作成し、内閣府が認定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94589" y="1340768"/>
            <a:ext cx="4781021" cy="38164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en-US" altLang="ja-JP" sz="1400" dirty="0" smtClean="0">
                <a:latin typeface="ＭＳ ゴシック" pitchFamily="49" charset="-128"/>
                <a:ea typeface="ＭＳ ゴシック" pitchFamily="49" charset="-128"/>
              </a:rPr>
              <a:t>28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年度からの地方版総合戦略の本格的な推進に向け、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地方創生の深化のための新型交付金を創設</a:t>
            </a:r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①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自治体の自主的・主体的な取組で、先駆的なものを</a:t>
            </a:r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支援</a:t>
            </a:r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②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ＫＰＩの設定とＰＤＣＡサイクルを組み込み、従来　</a:t>
            </a:r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の「縦割り」事業を超えた取組を支援</a:t>
            </a:r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③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地域再生法に基づく交付金とし、安定的な制度・運</a:t>
            </a:r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400" u="sng" dirty="0" smtClean="0">
                <a:latin typeface="ＭＳ ゴシック" pitchFamily="49" charset="-128"/>
                <a:ea typeface="ＭＳ ゴシック" pitchFamily="49" charset="-128"/>
              </a:rPr>
              <a:t>用を確保</a:t>
            </a:r>
            <a:endParaRPr lang="en-US" altLang="ja-JP" sz="14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4589" y="115889"/>
            <a:ext cx="9709945" cy="100885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1408" tIns="45705" rIns="91408" bIns="45705" anchor="ctr"/>
          <a:lstStyle/>
          <a:p>
            <a:pPr algn="ctr" defTabSz="912813"/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地方創生の深化のための新型交付金（地方創生推進交付金）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2813"/>
            <a:r>
              <a:rPr lang="ja-JP" altLang="en-US" sz="1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２８年度概算決定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額</a:t>
            </a:r>
            <a:r>
              <a:rPr lang="ja-JP" altLang="en-US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b="1" dirty="0" smtClean="0">
                <a:latin typeface="HG丸ｺﾞｼｯｸM-PRO" pitchFamily="50" charset="-128"/>
                <a:ea typeface="HG丸ｺﾞｼｯｸM-PRO" pitchFamily="50" charset="-128"/>
              </a:rPr>
              <a:t>1,000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億円</a:t>
            </a:r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うち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優先課題推進枠</a:t>
            </a:r>
            <a:r>
              <a:rPr lang="en-US" altLang="ja-JP" sz="1200" b="1" smtClean="0">
                <a:latin typeface="HG丸ｺﾞｼｯｸM-PRO" pitchFamily="50" charset="-128"/>
                <a:ea typeface="HG丸ｺﾞｼｯｸM-PRO" pitchFamily="50" charset="-128"/>
              </a:rPr>
              <a:t>227</a:t>
            </a:r>
            <a:r>
              <a:rPr lang="ja-JP" altLang="en-US" sz="1200" b="1" smtClean="0">
                <a:latin typeface="HG丸ｺﾞｼｯｸM-PRO" pitchFamily="50" charset="-128"/>
                <a:ea typeface="HG丸ｺﾞｼｯｸM-PRO" pitchFamily="50" charset="-128"/>
              </a:rPr>
              <a:t>億円</a:t>
            </a:r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】 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（新　規）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defTabSz="912813"/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（事業費ベース　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2,000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億円）　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5593" y="1221259"/>
            <a:ext cx="160905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事業概要・目的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109501" y="1200621"/>
            <a:ext cx="2279997" cy="284163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事業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イメージ・具体例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75593" y="5265662"/>
            <a:ext cx="160905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資金の流れ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025008" y="5384626"/>
            <a:ext cx="4779302" cy="14287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08" tIns="45705" rIns="91408" bIns="45705"/>
          <a:lstStyle/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en-US" altLang="ja-JP" sz="1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</a:rPr>
              <a:t>○先駆的な取組等を後押しすることにより、地方における安定した雇用創出、地方への新しいひとの流れ、　まちの活性化など地方創生の深化の実現に寄与</a:t>
            </a:r>
            <a:endParaRPr lang="en-US" altLang="ja-JP" sz="1400" dirty="0">
              <a:latin typeface="ＭＳ ゴシック" pitchFamily="49" charset="-128"/>
              <a:ea typeface="ＭＳ ゴシック" pitchFamily="49" charset="-128"/>
            </a:endParaRPr>
          </a:p>
          <a:p>
            <a:pPr marL="179388" indent="-179388" defTabSz="912813"/>
            <a:endParaRPr lang="ja-JP" altLang="en-US" sz="14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109501" y="5253707"/>
            <a:ext cx="1609055" cy="2635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lIns="60933" tIns="30468" rIns="60933" bIns="30468" anchor="ctr"/>
          <a:lstStyle/>
          <a:p>
            <a:pPr algn="ctr" defTabSz="609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期待される効果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8525" y="4050059"/>
            <a:ext cx="1669082" cy="10506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kumimoji="1" lang="ja-JP" altLang="en-US" sz="1400" dirty="0" smtClean="0">
                <a:latin typeface="+mn-ea"/>
                <a:ea typeface="+mn-ea"/>
              </a:rPr>
              <a:t>具体的な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「成果目標</a:t>
            </a:r>
            <a:endParaRPr lang="en-US" altLang="ja-JP" sz="14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400" dirty="0" smtClean="0">
                <a:latin typeface="+mn-ea"/>
                <a:ea typeface="+mn-ea"/>
              </a:rPr>
              <a:t>（ＫＰＩ）」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の</a:t>
            </a:r>
            <a:r>
              <a:rPr kumimoji="1" lang="ja-JP" altLang="en-US" sz="1400" dirty="0" smtClean="0">
                <a:latin typeface="+mn-ea"/>
                <a:ea typeface="+mn-ea"/>
              </a:rPr>
              <a:t>設定</a:t>
            </a:r>
            <a:endParaRPr kumimoji="1" lang="en-US" altLang="ja-JP" sz="1400" dirty="0" smtClean="0">
              <a:latin typeface="+mn-ea"/>
              <a:ea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898943" y="4050060"/>
            <a:ext cx="1669082" cy="1050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kumimoji="1" lang="ja-JP" altLang="en-US" sz="1400" dirty="0" smtClean="0">
                <a:latin typeface="+mn-ea"/>
                <a:ea typeface="+mn-ea"/>
              </a:rPr>
              <a:t>「ＰＤＣＡ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サイクル」</a:t>
            </a:r>
            <a:endParaRPr kumimoji="1" lang="en-US" altLang="ja-JP" sz="1400" dirty="0" smtClean="0">
              <a:latin typeface="+mn-ea"/>
              <a:ea typeface="+mn-ea"/>
            </a:endParaRPr>
          </a:p>
          <a:p>
            <a:pPr algn="ctr"/>
            <a:r>
              <a:rPr lang="ja-JP" altLang="en-US" sz="1400" dirty="0" smtClean="0">
                <a:latin typeface="+mn-ea"/>
                <a:ea typeface="+mn-ea"/>
              </a:rPr>
              <a:t>の</a:t>
            </a:r>
            <a:r>
              <a:rPr lang="ja-JP" altLang="en-US" sz="1400" dirty="0">
                <a:latin typeface="+mn-ea"/>
                <a:ea typeface="+mn-ea"/>
              </a:rPr>
              <a:t>確立</a:t>
            </a:r>
            <a:endParaRPr kumimoji="1" lang="en-US" altLang="ja-JP" sz="1400" dirty="0" smtClean="0">
              <a:latin typeface="+mn-ea"/>
              <a:ea typeface="+mn-ea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181498" y="4196128"/>
            <a:ext cx="700850" cy="36349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endParaRPr kumimoji="1" lang="ja-JP" altLang="en-US" sz="1000" dirty="0">
              <a:latin typeface="+mn-ea"/>
              <a:ea typeface="+mn-ea"/>
            </a:endParaRPr>
          </a:p>
        </p:txBody>
      </p:sp>
      <p:sp>
        <p:nvSpPr>
          <p:cNvPr id="7" name="左矢印 6"/>
          <p:cNvSpPr/>
          <p:nvPr/>
        </p:nvSpPr>
        <p:spPr>
          <a:xfrm>
            <a:off x="2167850" y="4633172"/>
            <a:ext cx="700851" cy="35984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/>
          <a:p>
            <a:pPr algn="ctr"/>
            <a:endParaRPr kumimoji="1" lang="ja-JP" altLang="en-US" sz="1000" dirty="0">
              <a:latin typeface="+mn-ea"/>
              <a:ea typeface="+mn-ea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-146120" y="6468541"/>
            <a:ext cx="5079817" cy="3324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　（１</a:t>
            </a:r>
            <a:r>
              <a:rPr lang="en-US" altLang="ja-JP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/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２の地方負担については、地方財政措置を講じる）</a:t>
            </a:r>
            <a:endParaRPr lang="en-US" altLang="ja-JP" sz="14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右矢印 32"/>
          <p:cNvSpPr/>
          <p:nvPr/>
        </p:nvSpPr>
        <p:spPr>
          <a:xfrm>
            <a:off x="4674712" y="5108218"/>
            <a:ext cx="5012488" cy="648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　　　　　　　　　　　　　　　　   </a:t>
            </a:r>
            <a:r>
              <a:rPr lang="ja-JP" altLang="en-US" sz="1600" dirty="0" smtClean="0"/>
              <a:t>地方版総合</a:t>
            </a:r>
            <a:r>
              <a:rPr kumimoji="1" lang="ja-JP" altLang="en-US" sz="1600" dirty="0" smtClean="0"/>
              <a:t>戦略の推進</a:t>
            </a:r>
            <a:endParaRPr kumimoji="1" lang="ja-JP" altLang="en-US" sz="1600" dirty="0"/>
          </a:p>
        </p:txBody>
      </p:sp>
      <p:sp>
        <p:nvSpPr>
          <p:cNvPr id="2" name="角丸四角形 1"/>
          <p:cNvSpPr/>
          <p:nvPr/>
        </p:nvSpPr>
        <p:spPr>
          <a:xfrm>
            <a:off x="7076626" y="1205370"/>
            <a:ext cx="2779140" cy="29856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8" name="上矢印 67"/>
          <p:cNvSpPr/>
          <p:nvPr/>
        </p:nvSpPr>
        <p:spPr>
          <a:xfrm rot="4293959">
            <a:off x="4327111" y="-897338"/>
            <a:ext cx="2086406" cy="9317672"/>
          </a:xfrm>
          <a:prstGeom prst="upArrow">
            <a:avLst>
              <a:gd name="adj1" fmla="val 50000"/>
              <a:gd name="adj2" fmla="val 105295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7203398" y="1527865"/>
            <a:ext cx="2570482" cy="479179"/>
          </a:xfrm>
          <a:prstGeom prst="ellipse">
            <a:avLst/>
          </a:prstGeom>
          <a:gradFill>
            <a:gsLst>
              <a:gs pos="0">
                <a:schemeClr val="bg1"/>
              </a:gs>
              <a:gs pos="91000">
                <a:srgbClr val="FFFF00"/>
              </a:gs>
              <a:gs pos="92000">
                <a:srgbClr val="FFFF00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37674" y="595948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【</a:t>
            </a:r>
            <a:r>
              <a:rPr lang="en-US" altLang="ja-JP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27</a:t>
            </a:r>
            <a:r>
              <a:rPr lang="ja-JP" altLang="en-US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年度</a:t>
            </a:r>
            <a:r>
              <a:rPr lang="en-US" altLang="ja-JP" b="1" dirty="0" smtClean="0"/>
              <a:t>】</a:t>
            </a:r>
            <a:endParaRPr lang="ja-JP" altLang="en-US" b="1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47017" y="5784707"/>
            <a:ext cx="9607466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弦 8"/>
          <p:cNvSpPr/>
          <p:nvPr/>
        </p:nvSpPr>
        <p:spPr>
          <a:xfrm>
            <a:off x="241176" y="3960610"/>
            <a:ext cx="2680383" cy="2472745"/>
          </a:xfrm>
          <a:prstGeom prst="chord">
            <a:avLst>
              <a:gd name="adj1" fmla="val 10773750"/>
              <a:gd name="adj2" fmla="val 21598395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4900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2672" y="4213690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26</a:t>
            </a:r>
            <a:r>
              <a:rPr lang="ja-JP" altLang="en-US" dirty="0" smtClean="0"/>
              <a:t>補正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基礎交付</a:t>
            </a:r>
            <a:endParaRPr lang="en-US" altLang="ja-JP" dirty="0" smtClean="0"/>
          </a:p>
          <a:p>
            <a:pPr algn="ctr"/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1,400</a:t>
            </a:r>
            <a:r>
              <a:rPr kumimoji="1" lang="ja-JP" altLang="en-US" dirty="0" smtClean="0"/>
              <a:t>億円</a:t>
            </a:r>
            <a:endParaRPr kumimoji="1" lang="ja-JP" altLang="en-US" dirty="0"/>
          </a:p>
        </p:txBody>
      </p:sp>
      <p:sp>
        <p:nvSpPr>
          <p:cNvPr id="30" name="弦 29"/>
          <p:cNvSpPr/>
          <p:nvPr/>
        </p:nvSpPr>
        <p:spPr>
          <a:xfrm>
            <a:off x="2962350" y="3743693"/>
            <a:ext cx="1564197" cy="1453289"/>
          </a:xfrm>
          <a:prstGeom prst="chord">
            <a:avLst>
              <a:gd name="adj1" fmla="val 10774259"/>
              <a:gd name="adj2" fmla="val 21598395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4900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73303" y="3892231"/>
            <a:ext cx="151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上乗せ交付</a:t>
            </a:r>
            <a:endParaRPr lang="en-US" altLang="ja-JP" dirty="0" smtClean="0"/>
          </a:p>
          <a:p>
            <a:pPr algn="ctr"/>
            <a:r>
              <a:rPr kumimoji="1"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300</a:t>
            </a:r>
            <a:r>
              <a:rPr kumimoji="1" lang="ja-JP" altLang="en-US" dirty="0" smtClean="0"/>
              <a:t>億円</a:t>
            </a:r>
            <a:endParaRPr kumimoji="1" lang="ja-JP" altLang="en-US" dirty="0"/>
          </a:p>
        </p:txBody>
      </p:sp>
      <p:sp>
        <p:nvSpPr>
          <p:cNvPr id="32" name="弦 31"/>
          <p:cNvSpPr/>
          <p:nvPr/>
        </p:nvSpPr>
        <p:spPr>
          <a:xfrm>
            <a:off x="4720716" y="3027658"/>
            <a:ext cx="2235543" cy="2108401"/>
          </a:xfrm>
          <a:prstGeom prst="chord">
            <a:avLst>
              <a:gd name="adj1" fmla="val 10773750"/>
              <a:gd name="adj2" fmla="val 21598395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49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弦 37"/>
          <p:cNvSpPr/>
          <p:nvPr/>
        </p:nvSpPr>
        <p:spPr>
          <a:xfrm>
            <a:off x="7183999" y="2337382"/>
            <a:ext cx="2570484" cy="2547696"/>
          </a:xfrm>
          <a:prstGeom prst="chord">
            <a:avLst>
              <a:gd name="adj1" fmla="val 10773750"/>
              <a:gd name="adj2" fmla="val 21598395"/>
            </a:avLst>
          </a:prstGeom>
          <a:gradFill>
            <a:gsLst>
              <a:gs pos="97625">
                <a:srgbClr val="FFFF00"/>
              </a:gs>
              <a:gs pos="58000">
                <a:srgbClr val="FFFF66"/>
              </a:gs>
              <a:gs pos="23000">
                <a:schemeClr val="accent4">
                  <a:lumMod val="20000"/>
                  <a:lumOff val="80000"/>
                </a:schemeClr>
              </a:gs>
              <a:gs pos="100000">
                <a:srgbClr val="FFFF00"/>
              </a:gs>
            </a:gsLst>
            <a:lin ang="5400000" scaled="1"/>
          </a:gradFill>
          <a:ln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74000">
                  <a:schemeClr val="accent4"/>
                </a:gs>
                <a:gs pos="83000">
                  <a:srgbClr val="FFFF00"/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74770" y="3153566"/>
            <a:ext cx="2245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27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補正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加速化交付金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1,000</a:t>
            </a:r>
            <a:r>
              <a:rPr lang="ja-JP" altLang="en-US" dirty="0" smtClean="0">
                <a:latin typeface="+mj-ea"/>
                <a:ea typeface="+mj-ea"/>
                <a:cs typeface="Arial Unicode MS" panose="020B0604020202020204" pitchFamily="50" charset="-128"/>
              </a:rPr>
              <a:t>億円</a:t>
            </a:r>
            <a:endParaRPr lang="en-US" altLang="ja-JP" dirty="0" smtClean="0">
              <a:latin typeface="+mj-ea"/>
              <a:ea typeface="+mj-ea"/>
              <a:cs typeface="Arial Unicode MS" panose="020B0604020202020204" pitchFamily="50" charset="-128"/>
            </a:endParaRPr>
          </a:p>
          <a:p>
            <a:pPr algn="ctr"/>
            <a:endParaRPr lang="en-US" altLang="ja-JP" dirty="0" smtClean="0">
              <a:latin typeface="+mj-ea"/>
              <a:ea typeface="+mj-ea"/>
              <a:cs typeface="Arial Unicode MS" panose="020B0604020202020204" pitchFamily="50" charset="-128"/>
            </a:endParaRPr>
          </a:p>
          <a:p>
            <a:pPr algn="ctr"/>
            <a:r>
              <a:rPr lang="ja-JP" altLang="en-US" dirty="0">
                <a:latin typeface="+mj-ea"/>
                <a:ea typeface="+mj-ea"/>
                <a:cs typeface="Arial Unicode MS" panose="020B0604020202020204" pitchFamily="50" charset="-128"/>
              </a:rPr>
              <a:t>　</a:t>
            </a:r>
            <a:r>
              <a:rPr lang="ja-JP" altLang="en-US" dirty="0" smtClean="0">
                <a:latin typeface="+mj-ea"/>
                <a:ea typeface="+mj-ea"/>
                <a:cs typeface="Arial Unicode MS" panose="020B0604020202020204" pitchFamily="50" charset="-128"/>
              </a:rPr>
              <a:t>　　　　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690984" y="1577142"/>
            <a:ext cx="1595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28</a:t>
            </a:r>
            <a:r>
              <a:rPr lang="ja-JP" altLang="en-US" dirty="0" smtClean="0"/>
              <a:t>新型交付金</a:t>
            </a:r>
            <a:endParaRPr lang="en-US" altLang="ja-JP" dirty="0" smtClean="0"/>
          </a:p>
          <a:p>
            <a:pPr algn="ctr"/>
            <a:endParaRPr kumimoji="1" lang="ja-JP" altLang="en-US" sz="14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182856" y="591115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年度</a:t>
            </a:r>
            <a:endParaRPr kumimoji="1" lang="ja-JP" altLang="en-US" sz="1400" dirty="0"/>
          </a:p>
        </p:txBody>
      </p:sp>
      <p:cxnSp>
        <p:nvCxnSpPr>
          <p:cNvPr id="57" name="直線コネクタ 56"/>
          <p:cNvCxnSpPr/>
          <p:nvPr/>
        </p:nvCxnSpPr>
        <p:spPr>
          <a:xfrm>
            <a:off x="7292038" y="3110663"/>
            <a:ext cx="2369227" cy="1527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631278" y="3205611"/>
            <a:ext cx="1787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横展開</a:t>
            </a:r>
            <a:r>
              <a:rPr lang="en-US" altLang="ja-JP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隘路タイプ</a:t>
            </a:r>
            <a:endParaRPr kumimoji="1"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906475" y="2664213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先駆タイプ</a:t>
            </a:r>
            <a:endParaRPr kumimoji="1"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775273" y="60015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【</a:t>
            </a:r>
            <a:r>
              <a:rPr lang="en-US" altLang="ja-JP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28</a:t>
            </a:r>
            <a:r>
              <a:rPr lang="ja-JP" altLang="en-US" b="1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年度</a:t>
            </a:r>
            <a:r>
              <a:rPr lang="en-US" altLang="ja-JP" b="1" dirty="0" smtClean="0"/>
              <a:t>】</a:t>
            </a:r>
            <a:endParaRPr lang="ja-JP" altLang="en-US" b="1" dirty="0"/>
          </a:p>
        </p:txBody>
      </p:sp>
      <p:sp>
        <p:nvSpPr>
          <p:cNvPr id="66" name="角丸四角形吹き出し 65"/>
          <p:cNvSpPr/>
          <p:nvPr/>
        </p:nvSpPr>
        <p:spPr>
          <a:xfrm>
            <a:off x="1043456" y="884693"/>
            <a:ext cx="5530168" cy="1935536"/>
          </a:xfrm>
          <a:prstGeom prst="wedgeRoundRectCallout">
            <a:avLst>
              <a:gd name="adj1" fmla="val 42069"/>
              <a:gd name="adj2" fmla="val 68995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177800" indent="-177800"/>
            <a:r>
              <a:rPr lang="ja-JP" altLang="en-US" sz="1600" dirty="0" smtClean="0">
                <a:solidFill>
                  <a:schemeClr val="tx1"/>
                </a:solidFill>
              </a:rPr>
              <a:t>　地方版総合戦略に基づく各自治体の取組について、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177800" indent="-177800"/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u="sng" dirty="0" smtClean="0">
                <a:solidFill>
                  <a:schemeClr val="tx1"/>
                </a:solidFill>
              </a:rPr>
              <a:t>先駆性を高め、レベルアップの加速化を図る。</a:t>
            </a:r>
            <a:endParaRPr lang="en-US" altLang="ja-JP" sz="1600" u="sng" dirty="0" smtClean="0">
              <a:solidFill>
                <a:schemeClr val="tx1"/>
              </a:solidFill>
            </a:endParaRPr>
          </a:p>
          <a:p>
            <a:pPr marL="177800" indent="-177800"/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そのため、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177800" indent="-177800"/>
            <a:r>
              <a:rPr lang="ja-JP" altLang="en-US" sz="1600" dirty="0" smtClean="0">
                <a:solidFill>
                  <a:schemeClr val="tx1"/>
                </a:solidFill>
              </a:rPr>
              <a:t>　○上乗せ交付金の特徴的な事例、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177800" indent="-177800"/>
            <a:r>
              <a:rPr lang="ja-JP" altLang="en-US" sz="1600" dirty="0" smtClean="0">
                <a:solidFill>
                  <a:schemeClr val="tx1"/>
                </a:solidFill>
              </a:rPr>
              <a:t>　○地域しごと創生会議における特徴的な事例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 marL="177800" indent="-177800"/>
            <a:r>
              <a:rPr lang="ja-JP" altLang="en-US" sz="1600" dirty="0" smtClean="0">
                <a:solidFill>
                  <a:schemeClr val="tx1"/>
                </a:solidFill>
              </a:rPr>
              <a:t>　等も紹介し、自治体の自主的・主体的な取組を支援。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0" y="-16953"/>
            <a:ext cx="9906000" cy="4243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 w="38100">
            <a:noFill/>
          </a:ln>
        </p:spPr>
        <p:txBody>
          <a:bodyPr wrap="none" lIns="24212" tIns="24212" rIns="24212" bIns="24212" rtlCol="0" anchor="ctr" anchorCtr="1">
            <a:noAutofit/>
          </a:bodyPr>
          <a:lstStyle/>
          <a:p>
            <a:r>
              <a:rPr lang="ja-JP" altLang="en-US" sz="942" dirty="0">
                <a:solidFill>
                  <a:schemeClr val="bg2">
                    <a:lumMod val="10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　　　</a:t>
            </a:r>
            <a:r>
              <a:rPr lang="ja-JP" altLang="en-US" sz="2153" dirty="0" smtClean="0">
                <a:solidFill>
                  <a:schemeClr val="bg2">
                    <a:lumMod val="10000"/>
                  </a:schemeClr>
                </a:solidFill>
                <a:latin typeface="ＭＳ ゴシック" pitchFamily="49" charset="-128"/>
                <a:ea typeface="ＭＳ ゴシック" pitchFamily="49" charset="-128"/>
              </a:rPr>
              <a:t>地方創生加速化交付金の概要（イメージ）</a:t>
            </a:r>
            <a:endParaRPr lang="ja-JP" altLang="en-US" sz="1255" b="1" dirty="0">
              <a:solidFill>
                <a:schemeClr val="bg2">
                  <a:lumMod val="10000"/>
                </a:schemeClr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241176" y="5136059"/>
            <a:ext cx="4392746" cy="648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地方版総合戦略の策定</a:t>
            </a:r>
            <a:endParaRPr kumimoji="1" lang="ja-JP" altLang="en-US" sz="1600" dirty="0"/>
          </a:p>
        </p:txBody>
      </p:sp>
      <p:sp>
        <p:nvSpPr>
          <p:cNvPr id="4" name="上矢印吹き出し 3"/>
          <p:cNvSpPr/>
          <p:nvPr/>
        </p:nvSpPr>
        <p:spPr>
          <a:xfrm>
            <a:off x="4701474" y="4152363"/>
            <a:ext cx="1088543" cy="1357112"/>
          </a:xfrm>
          <a:prstGeom prst="upArrowCallout">
            <a:avLst>
              <a:gd name="adj1" fmla="val 63001"/>
              <a:gd name="adj2" fmla="val 64358"/>
              <a:gd name="adj3" fmla="val 18214"/>
              <a:gd name="adj4" fmla="val 74477"/>
            </a:avLst>
          </a:prstGeom>
          <a:solidFill>
            <a:schemeClr val="accent2">
              <a:lumMod val="40000"/>
              <a:lumOff val="60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情報</a:t>
            </a:r>
            <a:r>
              <a:rPr kumimoji="1" lang="ja-JP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支援</a:t>
            </a:r>
            <a:r>
              <a:rPr kumimoji="1"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の拡充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上矢印吹き出し 33"/>
          <p:cNvSpPr/>
          <p:nvPr/>
        </p:nvSpPr>
        <p:spPr>
          <a:xfrm>
            <a:off x="5840623" y="4149894"/>
            <a:ext cx="1153248" cy="1357112"/>
          </a:xfrm>
          <a:prstGeom prst="upArrowCallout">
            <a:avLst>
              <a:gd name="adj1" fmla="val 63001"/>
              <a:gd name="adj2" fmla="val 64358"/>
              <a:gd name="adj3" fmla="val 18214"/>
              <a:gd name="adj4" fmla="val 74477"/>
            </a:avLst>
          </a:prstGeom>
          <a:solidFill>
            <a:schemeClr val="accent2">
              <a:lumMod val="40000"/>
              <a:lumOff val="60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人的</a:t>
            </a:r>
            <a:r>
              <a:rPr kumimoji="1" lang="ja-JP" alt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支援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の拡充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5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rtlCol="0" anchor="ctr"/>
      <a:lstStyle>
        <a:defPPr algn="ctr">
          <a:defRPr kumimoji="1"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6721</TotalTime>
  <Words>238</Words>
  <Application>Microsoft Office PowerPoint</Application>
  <PresentationFormat>A4 210 x 297 mm</PresentationFormat>
  <Paragraphs>127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表紙</dc:title>
  <dc:creator>情報システム厚生課</dc:creator>
  <cp:lastModifiedBy>Tomohiro Kobayashi</cp:lastModifiedBy>
  <cp:revision>730</cp:revision>
  <cp:lastPrinted>2015-12-24T08:14:27Z</cp:lastPrinted>
  <dcterms:created xsi:type="dcterms:W3CDTF">2009-07-10T06:40:36Z</dcterms:created>
  <dcterms:modified xsi:type="dcterms:W3CDTF">2015-12-24T08:17:02Z</dcterms:modified>
</cp:coreProperties>
</file>