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5"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4032" userDrawn="1">
          <p15:clr>
            <a:srgbClr val="A4A3A4"/>
          </p15:clr>
        </p15:guide>
        <p15:guide id="2" orient="horz" pos="30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99" autoAdjust="0"/>
    <p:restoredTop sz="94660"/>
  </p:normalViewPr>
  <p:slideViewPr>
    <p:cSldViewPr snapToGrid="0" showGuides="1">
      <p:cViewPr>
        <p:scale>
          <a:sx n="75" d="100"/>
          <a:sy n="75" d="100"/>
        </p:scale>
        <p:origin x="666" y="72"/>
      </p:cViewPr>
      <p:guideLst>
        <p:guide pos="4032"/>
        <p:guide orient="horz" pos="3024"/>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kawaseyo\AppData\Local\Microsoft\Windows\INetCache\Content.Outlook\EMUT0280\(P.39)_&#32207;&#20154;&#21475;&#65288;&#22793;&#21270;&#12392;&#20154;&#21475;&#27083;&#25104;&#25512;&#31227;&#9315;&#65289;&#12304;&#12499;P8&#26356;&#26032;&#1230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780572372493199"/>
          <c:y val="5.9347529792910851E-2"/>
          <c:w val="0.85982272382769098"/>
          <c:h val="0.82209486201549986"/>
        </c:manualLayout>
      </c:layout>
      <c:lineChart>
        <c:grouping val="standard"/>
        <c:varyColors val="0"/>
        <c:ser>
          <c:idx val="0"/>
          <c:order val="0"/>
          <c:tx>
            <c:strRef>
              <c:f>'P3,P9 (2)'!$B$5</c:f>
              <c:strCache>
                <c:ptCount val="1"/>
                <c:pt idx="0">
                  <c:v>国勢調査</c:v>
                </c:pt>
              </c:strCache>
            </c:strRef>
          </c:tx>
          <c:spPr>
            <a:ln w="19050"/>
          </c:spPr>
          <c:marker>
            <c:symbol val="diamond"/>
            <c:size val="5"/>
          </c:marker>
          <c:dPt>
            <c:idx val="11"/>
            <c:bubble3D val="0"/>
            <c:spPr>
              <a:ln w="19050">
                <a:prstDash val="sysDash"/>
              </a:ln>
            </c:spPr>
            <c:extLst>
              <c:ext xmlns:c16="http://schemas.microsoft.com/office/drawing/2014/chart" uri="{C3380CC4-5D6E-409C-BE32-E72D297353CC}">
                <c16:uniqueId val="{00000001-7432-48C4-A8B9-3218459D94E5}"/>
              </c:ext>
            </c:extLst>
          </c:dPt>
          <c:dPt>
            <c:idx val="12"/>
            <c:bubble3D val="0"/>
            <c:spPr>
              <a:ln w="19050">
                <a:prstDash val="sysDash"/>
              </a:ln>
            </c:spPr>
            <c:extLst>
              <c:ext xmlns:c16="http://schemas.microsoft.com/office/drawing/2014/chart" uri="{C3380CC4-5D6E-409C-BE32-E72D297353CC}">
                <c16:uniqueId val="{00000003-7432-48C4-A8B9-3218459D94E5}"/>
              </c:ext>
            </c:extLst>
          </c:dPt>
          <c:dPt>
            <c:idx val="13"/>
            <c:bubble3D val="0"/>
            <c:spPr>
              <a:ln w="19050">
                <a:prstDash val="sysDash"/>
              </a:ln>
            </c:spPr>
            <c:extLst>
              <c:ext xmlns:c16="http://schemas.microsoft.com/office/drawing/2014/chart" uri="{C3380CC4-5D6E-409C-BE32-E72D297353CC}">
                <c16:uniqueId val="{00000005-7432-48C4-A8B9-3218459D94E5}"/>
              </c:ext>
            </c:extLst>
          </c:dPt>
          <c:dPt>
            <c:idx val="14"/>
            <c:bubble3D val="0"/>
            <c:spPr>
              <a:ln w="19050">
                <a:prstDash val="sysDash"/>
              </a:ln>
            </c:spPr>
            <c:extLst>
              <c:ext xmlns:c16="http://schemas.microsoft.com/office/drawing/2014/chart" uri="{C3380CC4-5D6E-409C-BE32-E72D297353CC}">
                <c16:uniqueId val="{00000007-7432-48C4-A8B9-3218459D94E5}"/>
              </c:ext>
            </c:extLst>
          </c:dPt>
          <c:dPt>
            <c:idx val="15"/>
            <c:bubble3D val="0"/>
            <c:spPr>
              <a:ln w="19050">
                <a:prstDash val="sysDash"/>
              </a:ln>
            </c:spPr>
            <c:extLst>
              <c:ext xmlns:c16="http://schemas.microsoft.com/office/drawing/2014/chart" uri="{C3380CC4-5D6E-409C-BE32-E72D297353CC}">
                <c16:uniqueId val="{00000009-7432-48C4-A8B9-3218459D94E5}"/>
              </c:ext>
            </c:extLst>
          </c:dPt>
          <c:dPt>
            <c:idx val="16"/>
            <c:bubble3D val="0"/>
            <c:spPr>
              <a:ln w="19050">
                <a:prstDash val="sysDash"/>
              </a:ln>
            </c:spPr>
            <c:extLst>
              <c:ext xmlns:c16="http://schemas.microsoft.com/office/drawing/2014/chart" uri="{C3380CC4-5D6E-409C-BE32-E72D297353CC}">
                <c16:uniqueId val="{0000000B-7432-48C4-A8B9-3218459D94E5}"/>
              </c:ext>
            </c:extLst>
          </c:dPt>
          <c:dPt>
            <c:idx val="17"/>
            <c:bubble3D val="0"/>
            <c:spPr>
              <a:ln w="12700">
                <a:prstDash val="dash"/>
              </a:ln>
            </c:spPr>
            <c:extLst>
              <c:ext xmlns:c16="http://schemas.microsoft.com/office/drawing/2014/chart" uri="{C3380CC4-5D6E-409C-BE32-E72D297353CC}">
                <c16:uniqueId val="{0000000D-7432-48C4-A8B9-3218459D94E5}"/>
              </c:ext>
            </c:extLst>
          </c:dPt>
          <c:dPt>
            <c:idx val="18"/>
            <c:bubble3D val="0"/>
            <c:spPr>
              <a:ln w="12700">
                <a:prstDash val="dash"/>
              </a:ln>
            </c:spPr>
            <c:extLst>
              <c:ext xmlns:c16="http://schemas.microsoft.com/office/drawing/2014/chart" uri="{C3380CC4-5D6E-409C-BE32-E72D297353CC}">
                <c16:uniqueId val="{0000000F-7432-48C4-A8B9-3218459D94E5}"/>
              </c:ext>
            </c:extLst>
          </c:dPt>
          <c:dPt>
            <c:idx val="19"/>
            <c:bubble3D val="0"/>
            <c:spPr>
              <a:ln w="12700">
                <a:prstDash val="dash"/>
              </a:ln>
            </c:spPr>
            <c:extLst>
              <c:ext xmlns:c16="http://schemas.microsoft.com/office/drawing/2014/chart" uri="{C3380CC4-5D6E-409C-BE32-E72D297353CC}">
                <c16:uniqueId val="{00000011-7432-48C4-A8B9-3218459D94E5}"/>
              </c:ext>
            </c:extLst>
          </c:dPt>
          <c:dPt>
            <c:idx val="20"/>
            <c:bubble3D val="0"/>
            <c:spPr>
              <a:ln w="12700">
                <a:prstDash val="dash"/>
              </a:ln>
            </c:spPr>
            <c:extLst>
              <c:ext xmlns:c16="http://schemas.microsoft.com/office/drawing/2014/chart" uri="{C3380CC4-5D6E-409C-BE32-E72D297353CC}">
                <c16:uniqueId val="{00000013-7432-48C4-A8B9-3218459D94E5}"/>
              </c:ext>
            </c:extLst>
          </c:dPt>
          <c:dLbls>
            <c:dLbl>
              <c:idx val="11"/>
              <c:spPr>
                <a:ln>
                  <a:noFill/>
                </a:ln>
              </c:spPr>
              <c:txPr>
                <a:bodyPr/>
                <a:lstStyle/>
                <a:p>
                  <a:pPr>
                    <a:defRPr sz="700" b="1"/>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1-7432-48C4-A8B9-3218459D94E5}"/>
                </c:ext>
              </c:extLst>
            </c:dLbl>
            <c:dLbl>
              <c:idx val="12"/>
              <c:spPr/>
              <c:txPr>
                <a:bodyPr/>
                <a:lstStyle/>
                <a:p>
                  <a:pPr>
                    <a:defRPr sz="700" b="1"/>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3-7432-48C4-A8B9-3218459D94E5}"/>
                </c:ext>
              </c:extLst>
            </c:dLbl>
            <c:dLbl>
              <c:idx val="13"/>
              <c:spPr/>
              <c:txPr>
                <a:bodyPr/>
                <a:lstStyle/>
                <a:p>
                  <a:pPr>
                    <a:defRPr sz="700" b="1"/>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5-7432-48C4-A8B9-3218459D94E5}"/>
                </c:ext>
              </c:extLst>
            </c:dLbl>
            <c:dLbl>
              <c:idx val="14"/>
              <c:spPr/>
              <c:txPr>
                <a:bodyPr/>
                <a:lstStyle/>
                <a:p>
                  <a:pPr>
                    <a:defRPr sz="700" b="1"/>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7-7432-48C4-A8B9-3218459D94E5}"/>
                </c:ext>
              </c:extLst>
            </c:dLbl>
            <c:dLbl>
              <c:idx val="15"/>
              <c:spPr/>
              <c:txPr>
                <a:bodyPr/>
                <a:lstStyle/>
                <a:p>
                  <a:pPr>
                    <a:defRPr sz="700" b="1"/>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9-7432-48C4-A8B9-3218459D94E5}"/>
                </c:ext>
              </c:extLst>
            </c:dLbl>
            <c:dLbl>
              <c:idx val="16"/>
              <c:spPr/>
              <c:txPr>
                <a:bodyPr/>
                <a:lstStyle/>
                <a:p>
                  <a:pPr>
                    <a:defRPr sz="700" b="1"/>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B-7432-48C4-A8B9-3218459D94E5}"/>
                </c:ext>
              </c:extLst>
            </c:dLbl>
            <c:spPr>
              <a:noFill/>
              <a:ln>
                <a:noFill/>
              </a:ln>
              <a:effectLst/>
            </c:spPr>
            <c:txPr>
              <a:bodyPr wrap="square" lIns="38100" tIns="19050" rIns="38100" bIns="19050" anchor="ctr">
                <a:spAutoFit/>
              </a:bodyPr>
              <a:lstStyle/>
              <a:p>
                <a:pPr>
                  <a:defRPr sz="7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'P3,P9 (2)'!$C$4:$M$4</c:f>
              <c:numCache>
                <c:formatCode>General</c:formatCode>
                <c:ptCount val="11"/>
                <c:pt idx="0">
                  <c:v>1965</c:v>
                </c:pt>
                <c:pt idx="1">
                  <c:v>1975</c:v>
                </c:pt>
                <c:pt idx="2">
                  <c:v>1985</c:v>
                </c:pt>
                <c:pt idx="3">
                  <c:v>1995</c:v>
                </c:pt>
                <c:pt idx="4">
                  <c:v>2005</c:v>
                </c:pt>
                <c:pt idx="5">
                  <c:v>2015</c:v>
                </c:pt>
                <c:pt idx="6">
                  <c:v>2025</c:v>
                </c:pt>
                <c:pt idx="7">
                  <c:v>2035</c:v>
                </c:pt>
                <c:pt idx="8">
                  <c:v>2045</c:v>
                </c:pt>
                <c:pt idx="9">
                  <c:v>2055</c:v>
                </c:pt>
                <c:pt idx="10">
                  <c:v>2065</c:v>
                </c:pt>
              </c:numCache>
            </c:numRef>
          </c:cat>
          <c:val>
            <c:numRef>
              <c:f>'P3,P9 (2)'!$C$5:$M$5</c:f>
              <c:numCache>
                <c:formatCode>0</c:formatCode>
                <c:ptCount val="11"/>
                <c:pt idx="0">
                  <c:v>665.71889999999996</c:v>
                </c:pt>
                <c:pt idx="1">
                  <c:v>827.89250000000004</c:v>
                </c:pt>
                <c:pt idx="2">
                  <c:v>866.80949999999996</c:v>
                </c:pt>
                <c:pt idx="3">
                  <c:v>879.72680000000003</c:v>
                </c:pt>
                <c:pt idx="4">
                  <c:v>881.71659999999997</c:v>
                </c:pt>
                <c:pt idx="5">
                  <c:v>883.94690000000003</c:v>
                </c:pt>
              </c:numCache>
            </c:numRef>
          </c:val>
          <c:smooth val="0"/>
          <c:extLst>
            <c:ext xmlns:c16="http://schemas.microsoft.com/office/drawing/2014/chart" uri="{C3380CC4-5D6E-409C-BE32-E72D297353CC}">
              <c16:uniqueId val="{00000014-7432-48C4-A8B9-3218459D94E5}"/>
            </c:ext>
          </c:extLst>
        </c:ser>
        <c:ser>
          <c:idx val="1"/>
          <c:order val="1"/>
          <c:tx>
            <c:strRef>
              <c:f>'P3,P9 (2)'!$B$6</c:f>
              <c:strCache>
                <c:ptCount val="1"/>
                <c:pt idx="0">
                  <c:v>2018年府推計</c:v>
                </c:pt>
              </c:strCache>
            </c:strRef>
          </c:tx>
          <c:spPr>
            <a:ln w="19050">
              <a:prstDash val="dash"/>
            </a:ln>
          </c:spPr>
          <c:marker>
            <c:symbol val="square"/>
            <c:size val="5"/>
          </c:marker>
          <c:dPt>
            <c:idx val="10"/>
            <c:marker>
              <c:spPr>
                <a:noFill/>
                <a:ln>
                  <a:noFill/>
                </a:ln>
              </c:spPr>
            </c:marker>
            <c:bubble3D val="0"/>
            <c:extLst>
              <c:ext xmlns:c16="http://schemas.microsoft.com/office/drawing/2014/chart" uri="{C3380CC4-5D6E-409C-BE32-E72D297353CC}">
                <c16:uniqueId val="{00000015-7432-48C4-A8B9-3218459D94E5}"/>
              </c:ext>
            </c:extLst>
          </c:dPt>
          <c:dLbls>
            <c:dLbl>
              <c:idx val="10"/>
              <c:delete val="1"/>
              <c:extLst>
                <c:ext xmlns:c15="http://schemas.microsoft.com/office/drawing/2012/chart" uri="{CE6537A1-D6FC-4f65-9D91-7224C49458BB}"/>
                <c:ext xmlns:c16="http://schemas.microsoft.com/office/drawing/2014/chart" uri="{C3380CC4-5D6E-409C-BE32-E72D297353CC}">
                  <c16:uniqueId val="{00000015-7432-48C4-A8B9-3218459D94E5}"/>
                </c:ext>
              </c:extLst>
            </c:dLbl>
            <c:spPr>
              <a:noFill/>
              <a:ln>
                <a:noFill/>
              </a:ln>
              <a:effectLst/>
            </c:spPr>
            <c:txPr>
              <a:bodyPr wrap="square" lIns="38100" tIns="19050" rIns="38100" bIns="19050" anchor="ctr">
                <a:spAutoFit/>
              </a:bodyPr>
              <a:lstStyle/>
              <a:p>
                <a:pPr>
                  <a:defRPr sz="700" b="1"/>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'P3,P9 (2)'!$C$4:$M$4</c:f>
              <c:numCache>
                <c:formatCode>General</c:formatCode>
                <c:ptCount val="11"/>
                <c:pt idx="0">
                  <c:v>1965</c:v>
                </c:pt>
                <c:pt idx="1">
                  <c:v>1975</c:v>
                </c:pt>
                <c:pt idx="2">
                  <c:v>1985</c:v>
                </c:pt>
                <c:pt idx="3">
                  <c:v>1995</c:v>
                </c:pt>
                <c:pt idx="4">
                  <c:v>2005</c:v>
                </c:pt>
                <c:pt idx="5">
                  <c:v>2015</c:v>
                </c:pt>
                <c:pt idx="6">
                  <c:v>2025</c:v>
                </c:pt>
                <c:pt idx="7">
                  <c:v>2035</c:v>
                </c:pt>
                <c:pt idx="8">
                  <c:v>2045</c:v>
                </c:pt>
                <c:pt idx="9">
                  <c:v>2055</c:v>
                </c:pt>
                <c:pt idx="10">
                  <c:v>2065</c:v>
                </c:pt>
              </c:numCache>
            </c:numRef>
          </c:cat>
          <c:val>
            <c:numRef>
              <c:f>'P3,P9 (2)'!$C$6:$M$6</c:f>
              <c:numCache>
                <c:formatCode>General</c:formatCode>
                <c:ptCount val="11"/>
                <c:pt idx="5" formatCode="#,##0_ ">
                  <c:v>884</c:v>
                </c:pt>
                <c:pt idx="6" formatCode="#,##0_ ">
                  <c:v>856.19393226808995</c:v>
                </c:pt>
                <c:pt idx="7" formatCode="#,##0_ ">
                  <c:v>805.65047350409964</c:v>
                </c:pt>
                <c:pt idx="8" formatCode="#,##0_ ">
                  <c:v>747.82054534903932</c:v>
                </c:pt>
                <c:pt idx="9" formatCode="#,##0_ ">
                  <c:v>685.23082554175755</c:v>
                </c:pt>
                <c:pt idx="10" formatCode="#,##0_ ">
                  <c:v>610.30157085654594</c:v>
                </c:pt>
              </c:numCache>
            </c:numRef>
          </c:val>
          <c:smooth val="0"/>
          <c:extLst>
            <c:ext xmlns:c16="http://schemas.microsoft.com/office/drawing/2014/chart" uri="{C3380CC4-5D6E-409C-BE32-E72D297353CC}">
              <c16:uniqueId val="{00000016-7432-48C4-A8B9-3218459D94E5}"/>
            </c:ext>
          </c:extLst>
        </c:ser>
        <c:dLbls>
          <c:showLegendKey val="0"/>
          <c:showVal val="0"/>
          <c:showCatName val="0"/>
          <c:showSerName val="0"/>
          <c:showPercent val="0"/>
          <c:showBubbleSize val="0"/>
        </c:dLbls>
        <c:marker val="1"/>
        <c:smooth val="0"/>
        <c:axId val="92753920"/>
        <c:axId val="92756224"/>
      </c:lineChart>
      <c:catAx>
        <c:axId val="92753920"/>
        <c:scaling>
          <c:orientation val="minMax"/>
        </c:scaling>
        <c:delete val="0"/>
        <c:axPos val="b"/>
        <c:numFmt formatCode="General" sourceLinked="1"/>
        <c:majorTickMark val="out"/>
        <c:minorTickMark val="none"/>
        <c:tickLblPos val="nextTo"/>
        <c:txPr>
          <a:bodyPr/>
          <a:lstStyle/>
          <a:p>
            <a:pPr>
              <a:defRPr sz="500"/>
            </a:pPr>
            <a:endParaRPr lang="ja-JP"/>
          </a:p>
        </c:txPr>
        <c:crossAx val="92756224"/>
        <c:crosses val="autoZero"/>
        <c:auto val="1"/>
        <c:lblAlgn val="ctr"/>
        <c:lblOffset val="100"/>
        <c:tickLblSkip val="1"/>
        <c:tickMarkSkip val="1"/>
        <c:noMultiLvlLbl val="0"/>
      </c:catAx>
      <c:valAx>
        <c:axId val="92756224"/>
        <c:scaling>
          <c:orientation val="minMax"/>
          <c:max val="1000"/>
          <c:min val="500"/>
        </c:scaling>
        <c:delete val="0"/>
        <c:axPos val="l"/>
        <c:majorGridlines/>
        <c:numFmt formatCode="0" sourceLinked="1"/>
        <c:majorTickMark val="out"/>
        <c:minorTickMark val="none"/>
        <c:tickLblPos val="nextTo"/>
        <c:txPr>
          <a:bodyPr/>
          <a:lstStyle/>
          <a:p>
            <a:pPr>
              <a:defRPr sz="600"/>
            </a:pPr>
            <a:endParaRPr lang="ja-JP"/>
          </a:p>
        </c:txPr>
        <c:crossAx val="92753920"/>
        <c:crosses val="autoZero"/>
        <c:crossBetween val="between"/>
        <c:majorUnit val="100"/>
      </c:valAx>
      <c:spPr>
        <a:ln w="3175">
          <a:solidFill>
            <a:schemeClr val="tx1"/>
          </a:solidFill>
        </a:ln>
      </c:spPr>
    </c:plotArea>
    <c:legend>
      <c:legendPos val="r"/>
      <c:layout>
        <c:manualLayout>
          <c:xMode val="edge"/>
          <c:yMode val="edge"/>
          <c:x val="0.25774740555472597"/>
          <c:y val="0.61806946305319366"/>
          <c:w val="0.5660527635377568"/>
          <c:h val="0.24022824968631507"/>
        </c:manualLayout>
      </c:layout>
      <c:overlay val="0"/>
      <c:txPr>
        <a:bodyPr/>
        <a:lstStyle/>
        <a:p>
          <a:pPr>
            <a:defRPr sz="600"/>
          </a:pPr>
          <a:endParaRPr lang="ja-JP"/>
        </a:p>
      </c:txPr>
    </c:legend>
    <c:plotVisOnly val="1"/>
    <c:dispBlanksAs val="gap"/>
    <c:showDLblsOverMax val="0"/>
  </c:chart>
  <c:spPr>
    <a:solidFill>
      <a:schemeClr val="bg1"/>
    </a:solidFill>
    <a:ln>
      <a:noFill/>
    </a:ln>
  </c:sp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4C8B942-C2F9-4E13-BC88-62D1AA114DCC}" type="datetimeFigureOut">
              <a:rPr kumimoji="1" lang="ja-JP" altLang="en-US" smtClean="0"/>
              <a:t>2020/2/7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579463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4C8B942-C2F9-4E13-BC88-62D1AA114DCC}" type="datetimeFigureOut">
              <a:rPr kumimoji="1" lang="ja-JP" altLang="en-US" smtClean="0"/>
              <a:t>2020/2/7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1928273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4C8B942-C2F9-4E13-BC88-62D1AA114DCC}" type="datetimeFigureOut">
              <a:rPr kumimoji="1" lang="ja-JP" altLang="en-US" smtClean="0"/>
              <a:t>2020/2/7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1326415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4C8B942-C2F9-4E13-BC88-62D1AA114DCC}" type="datetimeFigureOut">
              <a:rPr kumimoji="1" lang="ja-JP" altLang="en-US" smtClean="0"/>
              <a:t>2020/2/7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1206285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4C8B942-C2F9-4E13-BC88-62D1AA114DCC}" type="datetimeFigureOut">
              <a:rPr kumimoji="1" lang="ja-JP" altLang="en-US" smtClean="0"/>
              <a:t>2020/2/7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1675746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4C8B942-C2F9-4E13-BC88-62D1AA114DCC}" type="datetimeFigureOut">
              <a:rPr kumimoji="1" lang="ja-JP" altLang="en-US" smtClean="0"/>
              <a:t>2020/2/7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1622022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4C8B942-C2F9-4E13-BC88-62D1AA114DCC}" type="datetimeFigureOut">
              <a:rPr kumimoji="1" lang="ja-JP" altLang="en-US" smtClean="0"/>
              <a:t>2020/2/7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4121893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4C8B942-C2F9-4E13-BC88-62D1AA114DCC}" type="datetimeFigureOut">
              <a:rPr kumimoji="1" lang="ja-JP" altLang="en-US" smtClean="0"/>
              <a:t>2020/2/7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1922842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C8B942-C2F9-4E13-BC88-62D1AA114DCC}" type="datetimeFigureOut">
              <a:rPr kumimoji="1" lang="ja-JP" altLang="en-US" smtClean="0"/>
              <a:t>2020/2/7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2020668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4C8B942-C2F9-4E13-BC88-62D1AA114DCC}" type="datetimeFigureOut">
              <a:rPr kumimoji="1" lang="ja-JP" altLang="en-US" smtClean="0"/>
              <a:t>2020/2/7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3356164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4C8B942-C2F9-4E13-BC88-62D1AA114DCC}" type="datetimeFigureOut">
              <a:rPr kumimoji="1" lang="ja-JP" altLang="en-US" smtClean="0"/>
              <a:t>2020/2/7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842963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D4C8B942-C2F9-4E13-BC88-62D1AA114DCC}" type="datetimeFigureOut">
              <a:rPr kumimoji="1" lang="ja-JP" altLang="en-US" smtClean="0"/>
              <a:t>2020/2/7</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4E07F29A-F6FF-480A-A45F-FDB1DF2B2251}" type="slidenum">
              <a:rPr kumimoji="1" lang="ja-JP" altLang="en-US" smtClean="0"/>
              <a:t>‹#›</a:t>
            </a:fld>
            <a:endParaRPr kumimoji="1" lang="ja-JP" altLang="en-US"/>
          </a:p>
        </p:txBody>
      </p:sp>
    </p:spTree>
    <p:extLst>
      <p:ext uri="{BB962C8B-B14F-4D97-AF65-F5344CB8AC3E}">
        <p14:creationId xmlns:p14="http://schemas.microsoft.com/office/powerpoint/2010/main" val="39335296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166967" y="8310654"/>
            <a:ext cx="12473958" cy="1188000"/>
          </a:xfrm>
          <a:prstGeom prst="rect">
            <a:avLst/>
          </a:prstGeom>
          <a:solidFill>
            <a:srgbClr val="FF0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 1"/>
          <p:cNvSpPr/>
          <p:nvPr/>
        </p:nvSpPr>
        <p:spPr>
          <a:xfrm>
            <a:off x="59307" y="336287"/>
            <a:ext cx="12596023" cy="504000"/>
          </a:xfrm>
          <a:prstGeom prst="roundRect">
            <a:avLst/>
          </a:prstGeom>
          <a:no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0641" y="-14318"/>
            <a:ext cx="12812241" cy="307462"/>
          </a:xfrm>
          <a:prstGeom prst="rect">
            <a:avLst/>
          </a:prstGeom>
          <a:solidFill>
            <a:schemeClr val="accent1">
              <a:lumMod val="50000"/>
            </a:schemeClr>
          </a:solidFill>
          <a:ln>
            <a:noFill/>
          </a:ln>
        </p:spPr>
        <p:txBody>
          <a:bodyPr wrap="square" rtlCol="0" anchor="ctr" anchorCtr="0">
            <a:noAutofit/>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第２期</a:t>
            </a:r>
            <a:r>
              <a:rPr lang="ja-JP" altLang="en-US" sz="1400" b="1" dirty="0">
                <a:solidFill>
                  <a:schemeClr val="bg1"/>
                </a:solidFill>
                <a:latin typeface="Meiryo UI" panose="020B0604030504040204" pitchFamily="50" charset="-128"/>
                <a:ea typeface="Meiryo UI" panose="020B0604030504040204" pitchFamily="50" charset="-128"/>
              </a:rPr>
              <a:t>「</a:t>
            </a:r>
            <a:r>
              <a:rPr lang="ja-JP" altLang="en-US" sz="1400" b="1" dirty="0" smtClean="0">
                <a:solidFill>
                  <a:schemeClr val="bg1"/>
                </a:solidFill>
                <a:latin typeface="Meiryo UI" panose="020B0604030504040204" pitchFamily="50" charset="-128"/>
                <a:ea typeface="Meiryo UI" panose="020B0604030504040204" pitchFamily="50" charset="-128"/>
              </a:rPr>
              <a:t>大阪府まち</a:t>
            </a:r>
            <a:r>
              <a:rPr lang="ja-JP" altLang="en-US" sz="1400" b="1" dirty="0">
                <a:solidFill>
                  <a:schemeClr val="bg1"/>
                </a:solidFill>
                <a:latin typeface="Meiryo UI" panose="020B0604030504040204" pitchFamily="50" charset="-128"/>
                <a:ea typeface="Meiryo UI" panose="020B0604030504040204" pitchFamily="50" charset="-128"/>
              </a:rPr>
              <a:t>・ひと・しごと創生総合</a:t>
            </a:r>
            <a:r>
              <a:rPr lang="ja-JP" altLang="en-US" sz="1400" b="1" dirty="0" smtClean="0">
                <a:solidFill>
                  <a:schemeClr val="bg1"/>
                </a:solidFill>
                <a:latin typeface="Meiryo UI" panose="020B0604030504040204" pitchFamily="50" charset="-128"/>
                <a:ea typeface="Meiryo UI" panose="020B0604030504040204" pitchFamily="50" charset="-128"/>
              </a:rPr>
              <a:t>戦略」（案）に</a:t>
            </a:r>
            <a:r>
              <a:rPr lang="ja-JP" altLang="en-US" sz="1400" b="1" dirty="0">
                <a:solidFill>
                  <a:schemeClr val="bg1"/>
                </a:solidFill>
                <a:latin typeface="Meiryo UI" panose="020B0604030504040204" pitchFamily="50" charset="-128"/>
                <a:ea typeface="Meiryo UI" panose="020B0604030504040204" pitchFamily="50" charset="-128"/>
              </a:rPr>
              <a:t>ついて</a:t>
            </a:r>
            <a:endParaRPr kumimoji="1" lang="ja-JP" altLang="en-US" sz="1400" b="1" dirty="0">
              <a:solidFill>
                <a:schemeClr val="bg1"/>
              </a:solidFill>
              <a:latin typeface="+mj-ea"/>
              <a:ea typeface="+mj-ea"/>
            </a:endParaRPr>
          </a:p>
        </p:txBody>
      </p:sp>
      <p:sp>
        <p:nvSpPr>
          <p:cNvPr id="7" name="二等辺三角形 6"/>
          <p:cNvSpPr/>
          <p:nvPr/>
        </p:nvSpPr>
        <p:spPr>
          <a:xfrm rot="10800000">
            <a:off x="3026130" y="2975193"/>
            <a:ext cx="6773838" cy="17474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0" name="正方形/長方形 9"/>
          <p:cNvSpPr/>
          <p:nvPr/>
        </p:nvSpPr>
        <p:spPr>
          <a:xfrm>
            <a:off x="8055584" y="1243367"/>
            <a:ext cx="4969808" cy="451406"/>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a:spAutoFit/>
          </a:bodyPr>
          <a:lstStyle/>
          <a:p>
            <a:pPr>
              <a:lnSpc>
                <a:spcPts val="1400"/>
              </a:lnSpc>
            </a:pPr>
            <a:r>
              <a:rPr lang="ja-JP" altLang="en-US" sz="1050" dirty="0" smtClean="0">
                <a:latin typeface="Meiryo UI" panose="020B0604030504040204" pitchFamily="50" charset="-128"/>
                <a:ea typeface="Meiryo UI" panose="020B0604030504040204" pitchFamily="50" charset="-128"/>
              </a:rPr>
              <a:t>〇 </a:t>
            </a:r>
            <a:r>
              <a:rPr lang="ja-JP" altLang="en-US" sz="1050" u="sng" dirty="0" smtClean="0">
                <a:latin typeface="Meiryo UI" panose="020B0604030504040204" pitchFamily="50" charset="-128"/>
                <a:ea typeface="Meiryo UI" panose="020B0604030504040204" pitchFamily="50" charset="-128"/>
              </a:rPr>
              <a:t>第１期総合戦略の枠組を維持</a:t>
            </a:r>
            <a:endParaRPr lang="en-US" altLang="ja-JP" sz="1050" u="sng" dirty="0" smtClean="0">
              <a:latin typeface="Meiryo UI" panose="020B0604030504040204" pitchFamily="50" charset="-128"/>
              <a:ea typeface="Meiryo UI" panose="020B0604030504040204" pitchFamily="50" charset="-128"/>
            </a:endParaRPr>
          </a:p>
          <a:p>
            <a:pPr>
              <a:lnSpc>
                <a:spcPts val="1400"/>
              </a:lnSpc>
            </a:pPr>
            <a:r>
              <a:rPr lang="ja-JP" altLang="en-US" sz="1050" dirty="0" smtClean="0">
                <a:latin typeface="Meiryo UI" panose="020B0604030504040204" pitchFamily="50" charset="-128"/>
                <a:ea typeface="Meiryo UI" panose="020B0604030504040204" pitchFamily="50" charset="-128"/>
              </a:rPr>
              <a:t>〇 </a:t>
            </a:r>
            <a:r>
              <a:rPr lang="ja-JP" altLang="en-US" sz="1050" u="sng" dirty="0" smtClean="0">
                <a:latin typeface="Meiryo UI" panose="020B0604030504040204" pitchFamily="50" charset="-128"/>
                <a:ea typeface="Meiryo UI" panose="020B0604030504040204" pitchFamily="50" charset="-128"/>
              </a:rPr>
              <a:t>新た</a:t>
            </a:r>
            <a:r>
              <a:rPr lang="ja-JP" altLang="en-US" sz="1050" u="sng" dirty="0">
                <a:latin typeface="Meiryo UI" panose="020B0604030504040204" pitchFamily="50" charset="-128"/>
                <a:ea typeface="Meiryo UI" panose="020B0604030504040204" pitchFamily="50" charset="-128"/>
              </a:rPr>
              <a:t>な</a:t>
            </a:r>
            <a:r>
              <a:rPr lang="ja-JP" altLang="en-US" sz="1050" u="sng" dirty="0" smtClean="0">
                <a:latin typeface="Meiryo UI" panose="020B0604030504040204" pitchFamily="50" charset="-128"/>
                <a:ea typeface="Meiryo UI" panose="020B0604030504040204" pitchFamily="50" charset="-128"/>
              </a:rPr>
              <a:t>視点を加えて施策</a:t>
            </a:r>
            <a:r>
              <a:rPr lang="ja-JP" altLang="en-US" sz="1050" u="sng" dirty="0">
                <a:latin typeface="Meiryo UI" panose="020B0604030504040204" pitchFamily="50" charset="-128"/>
                <a:ea typeface="Meiryo UI" panose="020B0604030504040204" pitchFamily="50" charset="-128"/>
              </a:rPr>
              <a:t>を</a:t>
            </a:r>
            <a:r>
              <a:rPr lang="ja-JP" altLang="en-US" sz="1050" u="sng" dirty="0" smtClean="0">
                <a:latin typeface="Meiryo UI" panose="020B0604030504040204" pitchFamily="50" charset="-128"/>
                <a:ea typeface="Meiryo UI" panose="020B0604030504040204" pitchFamily="50" charset="-128"/>
              </a:rPr>
              <a:t>推進</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Society5.0</a:t>
            </a:r>
            <a:r>
              <a:rPr lang="ja-JP" altLang="en-US" sz="1000" dirty="0" err="1"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SDGs</a:t>
            </a:r>
            <a:r>
              <a:rPr lang="ja-JP" altLang="en-US" sz="1000" dirty="0" smtClean="0">
                <a:latin typeface="Meiryo UI" panose="020B0604030504040204" pitchFamily="50" charset="-128"/>
                <a:ea typeface="Meiryo UI" panose="020B0604030504040204" pitchFamily="50" charset="-128"/>
              </a:rPr>
              <a:t>の推進、外国人材の活用等）</a:t>
            </a:r>
            <a:endParaRPr lang="en-US" altLang="ja-JP" sz="1000" dirty="0">
              <a:latin typeface="Meiryo UI" panose="020B0604030504040204" pitchFamily="50" charset="-128"/>
              <a:ea typeface="Meiryo UI" panose="020B0604030504040204" pitchFamily="50" charset="-128"/>
            </a:endParaRPr>
          </a:p>
        </p:txBody>
      </p:sp>
      <p:sp>
        <p:nvSpPr>
          <p:cNvPr id="14" name="正方形/長方形 13"/>
          <p:cNvSpPr/>
          <p:nvPr/>
        </p:nvSpPr>
        <p:spPr>
          <a:xfrm>
            <a:off x="518148" y="3249783"/>
            <a:ext cx="5511421" cy="288147"/>
          </a:xfrm>
          <a:prstGeom prst="rect">
            <a:avLst/>
          </a:prstGeom>
        </p:spPr>
        <p:style>
          <a:lnRef idx="1">
            <a:schemeClr val="accent1"/>
          </a:lnRef>
          <a:fillRef idx="2">
            <a:schemeClr val="accent1"/>
          </a:fillRef>
          <a:effectRef idx="1">
            <a:schemeClr val="accent1"/>
          </a:effectRef>
          <a:fontRef idx="minor">
            <a:schemeClr val="dk1"/>
          </a:fontRef>
        </p:style>
        <p:txBody>
          <a:bodyPr wrap="square" lIns="36000" tIns="36000" rIns="36000" bIns="36000" anchor="ctr">
            <a:spAutoFit/>
          </a:bodyPr>
          <a:lstStyle/>
          <a:p>
            <a:r>
              <a:rPr lang="ja-JP" altLang="en-US" sz="1400" b="1" dirty="0" smtClean="0">
                <a:latin typeface="Meiryo UI" panose="020B0604030504040204" pitchFamily="50" charset="-128"/>
                <a:ea typeface="Meiryo UI" panose="020B0604030504040204" pitchFamily="50" charset="-128"/>
              </a:rPr>
              <a:t>第２期大阪府まち・ひと・しごと創生総合戦略（</a:t>
            </a:r>
            <a:r>
              <a:rPr lang="ja-JP" altLang="en-US" sz="1400" b="1" dirty="0">
                <a:latin typeface="Meiryo UI" panose="020B0604030504040204" pitchFamily="50" charset="-128"/>
                <a:ea typeface="Meiryo UI" panose="020B0604030504040204" pitchFamily="50" charset="-128"/>
              </a:rPr>
              <a:t>案</a:t>
            </a:r>
            <a:r>
              <a:rPr lang="ja-JP" altLang="en-US" sz="1400" b="1"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2020</a:t>
            </a: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2024</a:t>
            </a:r>
            <a:r>
              <a:rPr lang="ja-JP" altLang="en-US" sz="1100" dirty="0" smtClean="0">
                <a:latin typeface="Meiryo UI" panose="020B0604030504040204" pitchFamily="50" charset="-128"/>
                <a:ea typeface="Meiryo UI" panose="020B0604030504040204" pitchFamily="50" charset="-128"/>
              </a:rPr>
              <a:t>年度）</a:t>
            </a:r>
            <a:endParaRPr lang="ja-JP" altLang="en-US" sz="1100" dirty="0">
              <a:latin typeface="Meiryo UI" panose="020B0604030504040204" pitchFamily="50" charset="-128"/>
              <a:ea typeface="Meiryo UI" panose="020B0604030504040204" pitchFamily="50" charset="-128"/>
            </a:endParaRPr>
          </a:p>
        </p:txBody>
      </p:sp>
      <p:sp>
        <p:nvSpPr>
          <p:cNvPr id="19" name="正方形/長方形 18"/>
          <p:cNvSpPr/>
          <p:nvPr/>
        </p:nvSpPr>
        <p:spPr>
          <a:xfrm>
            <a:off x="7380584" y="986716"/>
            <a:ext cx="5347316" cy="261610"/>
          </a:xfrm>
          <a:prstGeom prst="rect">
            <a:avLst/>
          </a:prstGeom>
        </p:spPr>
        <p:style>
          <a:lnRef idx="1">
            <a:schemeClr val="accent1"/>
          </a:lnRef>
          <a:fillRef idx="2">
            <a:schemeClr val="accent1"/>
          </a:fillRef>
          <a:effectRef idx="1">
            <a:schemeClr val="accent1"/>
          </a:effectRef>
          <a:fontRef idx="minor">
            <a:schemeClr val="dk1"/>
          </a:fontRef>
        </p:style>
        <p:txBody>
          <a:bodyPr wrap="square" lIns="0" rIns="0" anchor="ctr">
            <a:spAutoFit/>
          </a:bodyPr>
          <a:lstStyle/>
          <a:p>
            <a:r>
              <a:rPr lang="ja-JP" altLang="en-US" sz="1100" b="1" dirty="0" smtClean="0">
                <a:latin typeface="Meiryo UI" panose="020B0604030504040204" pitchFamily="50" charset="-128"/>
                <a:ea typeface="Meiryo UI" panose="020B0604030504040204" pitchFamily="50" charset="-128"/>
              </a:rPr>
              <a:t>　第２期総合戦略</a:t>
            </a:r>
            <a:r>
              <a:rPr lang="ja-JP" altLang="en-US" sz="900" b="1" dirty="0" smtClean="0">
                <a:latin typeface="Meiryo UI" panose="020B0604030504040204" pitchFamily="50" charset="-128"/>
                <a:ea typeface="Meiryo UI" panose="020B0604030504040204" pitchFamily="50" charset="-128"/>
              </a:rPr>
              <a:t>（</a:t>
            </a:r>
            <a:r>
              <a:rPr lang="en-US" altLang="ja-JP" sz="900" b="1" dirty="0" smtClean="0">
                <a:latin typeface="Meiryo UI" panose="020B0604030504040204" pitchFamily="50" charset="-128"/>
                <a:ea typeface="Meiryo UI" panose="020B0604030504040204" pitchFamily="50" charset="-128"/>
              </a:rPr>
              <a:t>2020</a:t>
            </a:r>
            <a:r>
              <a:rPr lang="ja-JP" altLang="en-US" sz="900" b="1" dirty="0" smtClean="0">
                <a:latin typeface="Meiryo UI" panose="020B0604030504040204" pitchFamily="50" charset="-128"/>
                <a:ea typeface="Meiryo UI" panose="020B0604030504040204" pitchFamily="50" charset="-128"/>
              </a:rPr>
              <a:t>～</a:t>
            </a:r>
            <a:r>
              <a:rPr lang="en-US" altLang="ja-JP" sz="900" b="1" dirty="0" smtClean="0">
                <a:latin typeface="Meiryo UI" panose="020B0604030504040204" pitchFamily="50" charset="-128"/>
                <a:ea typeface="Meiryo UI" panose="020B0604030504040204" pitchFamily="50" charset="-128"/>
              </a:rPr>
              <a:t>2024</a:t>
            </a:r>
            <a:r>
              <a:rPr lang="ja-JP" altLang="en-US" sz="900" b="1" dirty="0" smtClean="0">
                <a:latin typeface="Meiryo UI" panose="020B0604030504040204" pitchFamily="50" charset="-128"/>
                <a:ea typeface="Meiryo UI" panose="020B0604030504040204" pitchFamily="50" charset="-128"/>
              </a:rPr>
              <a:t>年度）　</a:t>
            </a:r>
            <a:r>
              <a:rPr lang="en-US" altLang="ja-JP" sz="900" b="1" dirty="0" smtClean="0">
                <a:latin typeface="Meiryo UI" panose="020B0604030504040204" pitchFamily="50" charset="-128"/>
                <a:ea typeface="Meiryo UI" panose="020B0604030504040204" pitchFamily="50" charset="-128"/>
              </a:rPr>
              <a:t>※2019</a:t>
            </a:r>
            <a:r>
              <a:rPr lang="ja-JP" altLang="en-US" sz="900" b="1" dirty="0" smtClean="0">
                <a:latin typeface="Meiryo UI" panose="020B0604030504040204" pitchFamily="50" charset="-128"/>
                <a:ea typeface="Meiryo UI" panose="020B0604030504040204" pitchFamily="50" charset="-128"/>
              </a:rPr>
              <a:t>年</a:t>
            </a:r>
            <a:r>
              <a:rPr lang="en-US" altLang="ja-JP" sz="900" b="1" dirty="0" smtClean="0">
                <a:latin typeface="Meiryo UI" panose="020B0604030504040204" pitchFamily="50" charset="-128"/>
                <a:ea typeface="Meiryo UI" panose="020B0604030504040204" pitchFamily="50" charset="-128"/>
              </a:rPr>
              <a:t>12</a:t>
            </a:r>
            <a:r>
              <a:rPr lang="ja-JP" altLang="en-US" sz="900" b="1" dirty="0" smtClean="0">
                <a:latin typeface="Meiryo UI" panose="020B0604030504040204" pitchFamily="50" charset="-128"/>
                <a:ea typeface="Meiryo UI" panose="020B0604030504040204" pitchFamily="50" charset="-128"/>
              </a:rPr>
              <a:t>月閣議決定</a:t>
            </a:r>
            <a:endParaRPr lang="ja-JP" altLang="en-US" sz="900" b="1" dirty="0">
              <a:latin typeface="Meiryo UI" panose="020B0604030504040204" pitchFamily="50" charset="-128"/>
              <a:ea typeface="Meiryo UI" panose="020B0604030504040204" pitchFamily="50" charset="-128"/>
            </a:endParaRPr>
          </a:p>
        </p:txBody>
      </p:sp>
      <p:sp>
        <p:nvSpPr>
          <p:cNvPr id="22" name="正方形/長方形 21"/>
          <p:cNvSpPr/>
          <p:nvPr/>
        </p:nvSpPr>
        <p:spPr>
          <a:xfrm>
            <a:off x="61706" y="325943"/>
            <a:ext cx="12673176" cy="553998"/>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a:spAutoFit/>
          </a:bodyPr>
          <a:lstStyle/>
          <a:p>
            <a:pPr>
              <a:lnSpc>
                <a:spcPts val="1200"/>
              </a:lnSpc>
            </a:pPr>
            <a:r>
              <a:rPr lang="ja-JP" altLang="en-US" sz="1050" dirty="0" smtClean="0">
                <a:latin typeface="Meiryo UI" panose="020B0604030504040204" pitchFamily="50" charset="-128"/>
                <a:ea typeface="Meiryo UI" panose="020B0604030504040204" pitchFamily="50" charset="-128"/>
              </a:rPr>
              <a:t>〇 「まち・ひと・しごと総合戦略」は、まち・ひと・しごと創生法に基づき、直面する人口減少・少子高齢化時代に対し、東京一極集中の是正を図るとともに、将来にわたって活力ある社会を維持していくため、地方創生の取組目標・方向性を</a:t>
            </a:r>
            <a:endParaRPr lang="en-US" altLang="ja-JP" sz="1050" dirty="0" smtClean="0">
              <a:latin typeface="Meiryo UI" panose="020B0604030504040204" pitchFamily="50" charset="-128"/>
              <a:ea typeface="Meiryo UI" panose="020B0604030504040204" pitchFamily="50" charset="-128"/>
            </a:endParaRPr>
          </a:p>
          <a:p>
            <a:pPr>
              <a:lnSpc>
                <a:spcPts val="1200"/>
              </a:lnSpc>
            </a:pPr>
            <a:r>
              <a:rPr lang="en-US" altLang="ja-JP" sz="1050" dirty="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定めた国の戦略。都道府県においても、国の総合戦略・長期ビジョンを勘案した総合戦略・人口ビジョンを策定し、地方創生交付金事業など地方創生の取組を進めるよう求められています。</a:t>
            </a:r>
            <a:endParaRPr lang="en-US" altLang="ja-JP" sz="1050" dirty="0" smtClean="0">
              <a:latin typeface="Meiryo UI" panose="020B0604030504040204" pitchFamily="50" charset="-128"/>
              <a:ea typeface="Meiryo UI" panose="020B0604030504040204" pitchFamily="50" charset="-128"/>
            </a:endParaRPr>
          </a:p>
          <a:p>
            <a:pPr>
              <a:lnSpc>
                <a:spcPts val="1200"/>
              </a:lnSpc>
            </a:pPr>
            <a:r>
              <a:rPr lang="ja-JP" altLang="en-US" sz="1050" dirty="0" smtClean="0">
                <a:latin typeface="Meiryo UI" panose="020B0604030504040204" pitchFamily="50" charset="-128"/>
                <a:ea typeface="Meiryo UI" panose="020B0604030504040204" pitchFamily="50" charset="-128"/>
              </a:rPr>
              <a:t>〇  今年度が第</a:t>
            </a:r>
            <a:r>
              <a:rPr lang="en-US" altLang="ja-JP" sz="1050" dirty="0" smtClean="0">
                <a:latin typeface="Meiryo UI" panose="020B0604030504040204" pitchFamily="50" charset="-128"/>
                <a:ea typeface="Meiryo UI" panose="020B0604030504040204" pitchFamily="50" charset="-128"/>
              </a:rPr>
              <a:t>1</a:t>
            </a:r>
            <a:r>
              <a:rPr lang="ja-JP" altLang="en-US" sz="1050" dirty="0" smtClean="0">
                <a:latin typeface="Meiryo UI" panose="020B0604030504040204" pitchFamily="50" charset="-128"/>
                <a:ea typeface="Meiryo UI" panose="020B0604030504040204" pitchFamily="50" charset="-128"/>
              </a:rPr>
              <a:t>期総合戦略（</a:t>
            </a:r>
            <a:r>
              <a:rPr lang="en-US" altLang="ja-JP" sz="1050" dirty="0" smtClean="0">
                <a:latin typeface="Meiryo UI" panose="020B0604030504040204" pitchFamily="50" charset="-128"/>
                <a:ea typeface="Meiryo UI" panose="020B0604030504040204" pitchFamily="50" charset="-128"/>
              </a:rPr>
              <a:t>2015</a:t>
            </a:r>
            <a:r>
              <a:rPr lang="ja-JP" altLang="en-US" sz="1050" dirty="0" smtClean="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2019</a:t>
            </a:r>
            <a:r>
              <a:rPr lang="ja-JP" altLang="en-US" sz="1050" dirty="0" smtClean="0">
                <a:latin typeface="Meiryo UI" panose="020B0604030504040204" pitchFamily="50" charset="-128"/>
                <a:ea typeface="Meiryo UI" panose="020B0604030504040204" pitchFamily="50" charset="-128"/>
              </a:rPr>
              <a:t>年度）の最終年度となることから、次年度以降の第</a:t>
            </a:r>
            <a:r>
              <a:rPr lang="en-US" altLang="ja-JP" sz="1050" dirty="0" smtClean="0">
                <a:latin typeface="Meiryo UI" panose="020B0604030504040204" pitchFamily="50" charset="-128"/>
                <a:ea typeface="Meiryo UI" panose="020B0604030504040204" pitchFamily="50" charset="-128"/>
              </a:rPr>
              <a:t>2</a:t>
            </a:r>
            <a:r>
              <a:rPr lang="ja-JP" altLang="en-US" sz="1050" dirty="0" smtClean="0">
                <a:latin typeface="Meiryo UI" panose="020B0604030504040204" pitchFamily="50" charset="-128"/>
                <a:ea typeface="Meiryo UI" panose="020B0604030504040204" pitchFamily="50" charset="-128"/>
              </a:rPr>
              <a:t>期総合戦略（</a:t>
            </a:r>
            <a:r>
              <a:rPr lang="en-US" altLang="ja-JP" sz="1050" dirty="0" smtClean="0">
                <a:latin typeface="Meiryo UI" panose="020B0604030504040204" pitchFamily="50" charset="-128"/>
                <a:ea typeface="Meiryo UI" panose="020B0604030504040204" pitchFamily="50" charset="-128"/>
              </a:rPr>
              <a:t>2020</a:t>
            </a:r>
            <a:r>
              <a:rPr lang="ja-JP" altLang="en-US" sz="1050" dirty="0" smtClean="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2024</a:t>
            </a:r>
            <a:r>
              <a:rPr lang="ja-JP" altLang="en-US" sz="1050" dirty="0" smtClean="0">
                <a:latin typeface="Meiryo UI" panose="020B0604030504040204" pitchFamily="50" charset="-128"/>
                <a:ea typeface="Meiryo UI" panose="020B0604030504040204" pitchFamily="50" charset="-128"/>
              </a:rPr>
              <a:t>年度）を策定し、切れ目</a:t>
            </a:r>
            <a:r>
              <a:rPr lang="ja-JP" altLang="en-US" sz="1050" dirty="0">
                <a:latin typeface="Meiryo UI" panose="020B0604030504040204" pitchFamily="50" charset="-128"/>
                <a:ea typeface="Meiryo UI" panose="020B0604030504040204" pitchFamily="50" charset="-128"/>
              </a:rPr>
              <a:t>ない地方創生の取組みを行って</a:t>
            </a:r>
            <a:r>
              <a:rPr lang="ja-JP" altLang="en-US" sz="1050" dirty="0" smtClean="0">
                <a:latin typeface="Meiryo UI" panose="020B0604030504040204" pitchFamily="50" charset="-128"/>
                <a:ea typeface="Meiryo UI" panose="020B0604030504040204" pitchFamily="50" charset="-128"/>
              </a:rPr>
              <a:t>いきます。</a:t>
            </a:r>
            <a:endParaRPr lang="en-US" altLang="ja-JP" sz="1050" dirty="0">
              <a:latin typeface="Meiryo UI" panose="020B0604030504040204" pitchFamily="50" charset="-128"/>
              <a:ea typeface="Meiryo UI" panose="020B0604030504040204" pitchFamily="50" charset="-128"/>
            </a:endParaRPr>
          </a:p>
        </p:txBody>
      </p:sp>
      <p:sp>
        <p:nvSpPr>
          <p:cNvPr id="31" name="正方形/長方形 30"/>
          <p:cNvSpPr/>
          <p:nvPr/>
        </p:nvSpPr>
        <p:spPr>
          <a:xfrm>
            <a:off x="6981364" y="976530"/>
            <a:ext cx="399220" cy="276999"/>
          </a:xfrm>
          <a:prstGeom prst="rect">
            <a:avLst/>
          </a:prstGeom>
          <a:solidFill>
            <a:schemeClr val="accent5"/>
          </a:solidFill>
        </p:spPr>
        <p:style>
          <a:lnRef idx="1">
            <a:schemeClr val="accent1"/>
          </a:lnRef>
          <a:fillRef idx="2">
            <a:schemeClr val="accent1"/>
          </a:fillRef>
          <a:effectRef idx="1">
            <a:schemeClr val="accent1"/>
          </a:effectRef>
          <a:fontRef idx="minor">
            <a:schemeClr val="dk1"/>
          </a:fontRef>
        </p:style>
        <p:txBody>
          <a:bodyPr wrap="square" anchor="ctr">
            <a:spAutoFit/>
          </a:bodyPr>
          <a:lstStyle/>
          <a:p>
            <a:pPr algn="ctr"/>
            <a:r>
              <a:rPr lang="ja-JP" altLang="en-US" sz="1200" b="1" dirty="0" smtClean="0">
                <a:solidFill>
                  <a:schemeClr val="bg1"/>
                </a:solidFill>
                <a:latin typeface="Meiryo UI" panose="020B0604030504040204" pitchFamily="50" charset="-128"/>
                <a:ea typeface="Meiryo UI" panose="020B0604030504040204" pitchFamily="50" charset="-128"/>
              </a:rPr>
              <a:t>国</a:t>
            </a:r>
            <a:endParaRPr lang="ja-JP" altLang="en-US" sz="12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6984624" y="979651"/>
            <a:ext cx="5751519" cy="19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角丸四角形 81"/>
          <p:cNvSpPr/>
          <p:nvPr/>
        </p:nvSpPr>
        <p:spPr>
          <a:xfrm>
            <a:off x="7229911" y="2000431"/>
            <a:ext cx="5436000" cy="180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kumimoji="1" lang="ja-JP" altLang="en-US" sz="1000" b="1" dirty="0" smtClean="0">
                <a:solidFill>
                  <a:schemeClr val="tx1"/>
                </a:solidFill>
                <a:latin typeface="Meiryo UI" panose="020B0604030504040204" pitchFamily="50" charset="-128"/>
                <a:ea typeface="Meiryo UI" panose="020B0604030504040204" pitchFamily="50" charset="-128"/>
              </a:rPr>
              <a:t>①稼ぐ地域をつくるとともに安心して働けるようにする</a:t>
            </a:r>
            <a:r>
              <a:rPr kumimoji="1" lang="ja-JP" altLang="en-US" sz="1000" dirty="0">
                <a:solidFill>
                  <a:schemeClr val="tx1"/>
                </a:solidFill>
                <a:latin typeface="Meiryo UI" panose="020B0604030504040204" pitchFamily="50" charset="-128"/>
                <a:ea typeface="Meiryo UI" panose="020B0604030504040204" pitchFamily="50" charset="-128"/>
              </a:rPr>
              <a:t>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p:txBody>
      </p:sp>
      <p:sp>
        <p:nvSpPr>
          <p:cNvPr id="86" name="角丸四角形 85"/>
          <p:cNvSpPr/>
          <p:nvPr/>
        </p:nvSpPr>
        <p:spPr>
          <a:xfrm>
            <a:off x="7228574" y="2649642"/>
            <a:ext cx="5436000" cy="180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kumimoji="1" lang="ja-JP" altLang="en-US" sz="1000" b="1" dirty="0" smtClean="0">
                <a:solidFill>
                  <a:schemeClr val="tx1"/>
                </a:solidFill>
                <a:latin typeface="Meiryo UI" panose="020B0604030504040204" pitchFamily="50" charset="-128"/>
                <a:ea typeface="Meiryo UI" panose="020B0604030504040204" pitchFamily="50" charset="-128"/>
              </a:rPr>
              <a:t>④ひとが集う、安心して暮らすことができる魅力的な地域をつくる　</a:t>
            </a:r>
            <a:endParaRPr kumimoji="1" lang="en-US" altLang="ja-JP" sz="1000" b="1" dirty="0" smtClean="0">
              <a:solidFill>
                <a:schemeClr val="tx1"/>
              </a:solidFill>
              <a:latin typeface="Meiryo UI" panose="020B0604030504040204" pitchFamily="50" charset="-128"/>
              <a:ea typeface="Meiryo UI" panose="020B0604030504040204" pitchFamily="50" charset="-128"/>
            </a:endParaRPr>
          </a:p>
        </p:txBody>
      </p:sp>
      <p:sp>
        <p:nvSpPr>
          <p:cNvPr id="87" name="テキスト ボックス 86"/>
          <p:cNvSpPr txBox="1"/>
          <p:nvPr/>
        </p:nvSpPr>
        <p:spPr>
          <a:xfrm>
            <a:off x="7235727" y="1720855"/>
            <a:ext cx="3386821" cy="234286"/>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tIns="36000" bIns="36000" rtlCol="0">
            <a:spAutoFit/>
          </a:bodyPr>
          <a:lstStyle/>
          <a:p>
            <a:pPr algn="ctr"/>
            <a:r>
              <a:rPr kumimoji="1" lang="ja-JP" altLang="en-US" sz="1050" b="1" dirty="0" smtClean="0">
                <a:solidFill>
                  <a:sysClr val="windowText" lastClr="000000"/>
                </a:solidFill>
                <a:latin typeface="Meiryo UI" panose="020B0604030504040204" pitchFamily="50" charset="-128"/>
                <a:ea typeface="Meiryo UI" panose="020B0604030504040204" pitchFamily="50" charset="-128"/>
              </a:rPr>
              <a:t>基本目標</a:t>
            </a:r>
            <a:endParaRPr kumimoji="1" lang="ja-JP" altLang="en-US" sz="1050" b="1" dirty="0">
              <a:solidFill>
                <a:sysClr val="windowText" lastClr="000000"/>
              </a:solidFill>
              <a:latin typeface="Meiryo UI" panose="020B0604030504040204" pitchFamily="50" charset="-128"/>
              <a:ea typeface="Meiryo UI" panose="020B0604030504040204" pitchFamily="50" charset="-128"/>
            </a:endParaRPr>
          </a:p>
        </p:txBody>
      </p:sp>
      <p:sp>
        <p:nvSpPr>
          <p:cNvPr id="88" name="テキスト ボックス 87"/>
          <p:cNvSpPr txBox="1"/>
          <p:nvPr/>
        </p:nvSpPr>
        <p:spPr>
          <a:xfrm>
            <a:off x="10727552" y="1723941"/>
            <a:ext cx="1938226" cy="226591"/>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tIns="36000" bIns="36000" rtlCol="0">
            <a:spAutoFit/>
          </a:bodyPr>
          <a:lstStyle/>
          <a:p>
            <a:pPr algn="ctr">
              <a:lnSpc>
                <a:spcPts val="1200"/>
              </a:lnSpc>
            </a:pPr>
            <a:r>
              <a:rPr kumimoji="1" lang="ja-JP" altLang="en-US" sz="1050" b="1" dirty="0" smtClean="0">
                <a:solidFill>
                  <a:sysClr val="windowText" lastClr="000000"/>
                </a:solidFill>
                <a:latin typeface="Meiryo UI" panose="020B0604030504040204" pitchFamily="50" charset="-128"/>
                <a:ea typeface="Meiryo UI" panose="020B0604030504040204" pitchFamily="50" charset="-128"/>
              </a:rPr>
              <a:t>横断的な目標</a:t>
            </a:r>
            <a:endParaRPr kumimoji="1" lang="ja-JP" altLang="en-US" sz="1050" b="1" dirty="0">
              <a:solidFill>
                <a:sysClr val="windowText" lastClr="000000"/>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7314377" y="1324630"/>
            <a:ext cx="1073961" cy="261610"/>
          </a:xfrm>
          <a:prstGeom prst="rect">
            <a:avLst/>
          </a:prstGeom>
          <a:noFill/>
        </p:spPr>
        <p:txBody>
          <a:bodyPr wrap="square" rtlCol="0">
            <a:spAutoFit/>
          </a:bodyPr>
          <a:lstStyle/>
          <a:p>
            <a:r>
              <a:rPr kumimoji="1" lang="en-US" altLang="ja-JP" sz="1100" b="1" dirty="0" smtClean="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基本方針</a:t>
            </a:r>
            <a:r>
              <a:rPr kumimoji="1" lang="en-US" altLang="ja-JP" sz="1100" b="1" dirty="0" smtClean="0">
                <a:latin typeface="Meiryo UI" panose="020B0604030504040204" pitchFamily="50" charset="-128"/>
                <a:ea typeface="Meiryo UI" panose="020B0604030504040204" pitchFamily="50" charset="-128"/>
              </a:rPr>
              <a:t>》</a:t>
            </a:r>
          </a:p>
        </p:txBody>
      </p:sp>
      <p:sp>
        <p:nvSpPr>
          <p:cNvPr id="58" name="正方形/長方形 57"/>
          <p:cNvSpPr/>
          <p:nvPr/>
        </p:nvSpPr>
        <p:spPr>
          <a:xfrm>
            <a:off x="109312" y="1256334"/>
            <a:ext cx="4537361" cy="900246"/>
          </a:xfrm>
          <a:prstGeom prst="rect">
            <a:avLst/>
          </a:prstGeom>
          <a:ln w="28575">
            <a:noFill/>
          </a:ln>
        </p:spPr>
        <p:txBody>
          <a:bodyPr wrap="square">
            <a:spAutoFit/>
          </a:bodyPr>
          <a:lstStyle/>
          <a:p>
            <a:pPr marL="180000" indent="-457200" algn="just"/>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〇 第</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期総合戦略では、若い世代や女性の活躍支援や次代を担う人づくり、誰もが活躍できるまちづくり、経済機能や都市魅力の強化などに取り組んできました。</a:t>
            </a:r>
            <a:endParaRPr lang="en-US" altLang="ja-JP" sz="4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〇 具体的目標の</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KPI</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に改善が見られるなど一定の効果が見られるものの、人口減少・少子高齢化社会への対応にすぐにつながるものではなく、継続した取り組みが必要です。</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66"/>
          <p:cNvSpPr/>
          <p:nvPr/>
        </p:nvSpPr>
        <p:spPr>
          <a:xfrm>
            <a:off x="8527715" y="4137844"/>
            <a:ext cx="4104000" cy="4104000"/>
          </a:xfrm>
          <a:prstGeom prst="roundRect">
            <a:avLst>
              <a:gd name="adj" fmla="val 2688"/>
            </a:avLst>
          </a:prstGeom>
          <a:solidFill>
            <a:schemeClr val="accent1">
              <a:lumMod val="60000"/>
              <a:lumOff val="40000"/>
              <a:alpha val="26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80160">
              <a:defRPr/>
            </a:pPr>
            <a:r>
              <a:rPr kumimoji="1" lang="en-US" altLang="ja-JP" sz="1050" b="1" u="sng" dirty="0">
                <a:solidFill>
                  <a:prstClr val="black"/>
                </a:solidFill>
                <a:latin typeface="Meiryo UI" panose="020B0604030504040204" pitchFamily="50" charset="-128"/>
                <a:ea typeface="Meiryo UI" panose="020B0604030504040204" pitchFamily="50" charset="-128"/>
              </a:rPr>
              <a:t>Ⅲ</a:t>
            </a:r>
            <a:r>
              <a:rPr kumimoji="1" lang="ja-JP" altLang="en-US" sz="1050" b="1" u="sng" dirty="0">
                <a:solidFill>
                  <a:prstClr val="black"/>
                </a:solidFill>
                <a:latin typeface="Meiryo UI" panose="020B0604030504040204" pitchFamily="50" charset="-128"/>
                <a:ea typeface="Meiryo UI" panose="020B0604030504040204" pitchFamily="50" charset="-128"/>
              </a:rPr>
              <a:t>）東西二極の一極としての社会経済構造の構築</a:t>
            </a:r>
          </a:p>
        </p:txBody>
      </p:sp>
      <p:sp>
        <p:nvSpPr>
          <p:cNvPr id="69" name="角丸四角形 68"/>
          <p:cNvSpPr/>
          <p:nvPr/>
        </p:nvSpPr>
        <p:spPr>
          <a:xfrm>
            <a:off x="4352289" y="4128319"/>
            <a:ext cx="4104000" cy="4102242"/>
          </a:xfrm>
          <a:prstGeom prst="roundRect">
            <a:avLst>
              <a:gd name="adj" fmla="val 2727"/>
            </a:avLst>
          </a:prstGeom>
          <a:solidFill>
            <a:schemeClr val="accent1">
              <a:lumMod val="60000"/>
              <a:lumOff val="40000"/>
              <a:alpha val="26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80160">
              <a:defRPr/>
            </a:pPr>
            <a:r>
              <a:rPr kumimoji="1" lang="en-US" altLang="ja-JP" sz="1050" b="1" u="sng" dirty="0">
                <a:solidFill>
                  <a:prstClr val="black"/>
                </a:solidFill>
                <a:latin typeface="Meiryo UI" panose="020B0604030504040204" pitchFamily="50" charset="-128"/>
                <a:ea typeface="Meiryo UI" panose="020B0604030504040204" pitchFamily="50" charset="-128"/>
              </a:rPr>
              <a:t>Ⅱ</a:t>
            </a:r>
            <a:r>
              <a:rPr kumimoji="1" lang="ja-JP" altLang="en-US" sz="1050" b="1" u="sng" dirty="0">
                <a:solidFill>
                  <a:prstClr val="black"/>
                </a:solidFill>
                <a:latin typeface="Meiryo UI" panose="020B0604030504040204" pitchFamily="50" charset="-128"/>
                <a:ea typeface="Meiryo UI" panose="020B0604030504040204" pitchFamily="50" charset="-128"/>
              </a:rPr>
              <a:t>）人口減少・超高齢社会でも持続可能な地域づくり</a:t>
            </a:r>
          </a:p>
        </p:txBody>
      </p:sp>
      <p:sp>
        <p:nvSpPr>
          <p:cNvPr id="71" name="角丸四角形 70"/>
          <p:cNvSpPr/>
          <p:nvPr/>
        </p:nvSpPr>
        <p:spPr>
          <a:xfrm>
            <a:off x="197230" y="4122321"/>
            <a:ext cx="4104000" cy="4104000"/>
          </a:xfrm>
          <a:prstGeom prst="roundRect">
            <a:avLst>
              <a:gd name="adj" fmla="val 3008"/>
            </a:avLst>
          </a:prstGeom>
          <a:solidFill>
            <a:schemeClr val="accent1">
              <a:lumMod val="60000"/>
              <a:lumOff val="40000"/>
              <a:alpha val="26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80160">
              <a:defRPr/>
            </a:pPr>
            <a:r>
              <a:rPr kumimoji="1" lang="en-US" altLang="ja-JP" sz="1050" b="1" u="sng" dirty="0">
                <a:solidFill>
                  <a:prstClr val="black"/>
                </a:solidFill>
                <a:latin typeface="Meiryo UI" panose="020B0604030504040204" pitchFamily="50" charset="-128"/>
                <a:ea typeface="Meiryo UI" panose="020B0604030504040204" pitchFamily="50" charset="-128"/>
              </a:rPr>
              <a:t>Ⅰ</a:t>
            </a:r>
            <a:r>
              <a:rPr kumimoji="1" lang="ja-JP" altLang="en-US" sz="1050" b="1" u="sng" dirty="0">
                <a:solidFill>
                  <a:prstClr val="black"/>
                </a:solidFill>
                <a:latin typeface="Meiryo UI" panose="020B0604030504040204" pitchFamily="50" charset="-128"/>
                <a:ea typeface="Meiryo UI" panose="020B0604030504040204" pitchFamily="50" charset="-128"/>
              </a:rPr>
              <a:t>）若者が活躍でき、子育て安心の都市「大阪」の</a:t>
            </a:r>
            <a:r>
              <a:rPr kumimoji="1" lang="ja-JP" altLang="en-US" sz="1050" b="1" u="sng" dirty="0" smtClean="0">
                <a:solidFill>
                  <a:prstClr val="black"/>
                </a:solidFill>
                <a:latin typeface="Meiryo UI" panose="020B0604030504040204" pitchFamily="50" charset="-128"/>
                <a:ea typeface="Meiryo UI" panose="020B0604030504040204" pitchFamily="50" charset="-128"/>
              </a:rPr>
              <a:t>実現</a:t>
            </a:r>
            <a:endParaRPr kumimoji="1" lang="en-US" altLang="ja-JP" sz="1050" b="1" u="sng" dirty="0" smtClean="0">
              <a:solidFill>
                <a:prstClr val="black"/>
              </a:solidFill>
              <a:latin typeface="Meiryo UI" panose="020B0604030504040204" pitchFamily="50" charset="-128"/>
              <a:ea typeface="Meiryo UI" panose="020B0604030504040204" pitchFamily="50" charset="-128"/>
            </a:endParaRPr>
          </a:p>
          <a:p>
            <a:pPr defTabSz="1280160">
              <a:defRPr/>
            </a:pPr>
            <a:endParaRPr kumimoji="1" lang="en-US" altLang="ja-JP" sz="1100" b="1" u="sng" dirty="0">
              <a:solidFill>
                <a:prstClr val="black"/>
              </a:solidFill>
              <a:latin typeface="Meiryo UI" panose="020B0604030504040204" pitchFamily="50" charset="-128"/>
              <a:ea typeface="Meiryo UI" panose="020B0604030504040204" pitchFamily="50" charset="-128"/>
            </a:endParaRPr>
          </a:p>
        </p:txBody>
      </p:sp>
      <p:sp>
        <p:nvSpPr>
          <p:cNvPr id="72" name="テキスト ボックス 71"/>
          <p:cNvSpPr txBox="1"/>
          <p:nvPr/>
        </p:nvSpPr>
        <p:spPr>
          <a:xfrm>
            <a:off x="192256" y="3851526"/>
            <a:ext cx="12456000" cy="241980"/>
          </a:xfrm>
          <a:prstGeom prst="rect">
            <a:avLst/>
          </a:prstGeom>
          <a:solidFill>
            <a:schemeClr val="accent2">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tIns="36000" bIns="36000" rtlCol="0">
            <a:spAutoFit/>
          </a:bodyP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rPr>
              <a:t>基本目標・基本的方向</a:t>
            </a:r>
            <a:endParaRPr kumimoji="1" lang="ja-JP" altLang="en-US" sz="1100" b="1" dirty="0">
              <a:solidFill>
                <a:schemeClr val="tx1"/>
              </a:solidFill>
              <a:latin typeface="Meiryo UI" panose="020B0604030504040204" pitchFamily="50" charset="-128"/>
              <a:ea typeface="Meiryo UI" panose="020B0604030504040204" pitchFamily="50" charset="-128"/>
            </a:endParaRPr>
          </a:p>
        </p:txBody>
      </p:sp>
      <p:sp>
        <p:nvSpPr>
          <p:cNvPr id="73" name="正方形/長方形 72"/>
          <p:cNvSpPr/>
          <p:nvPr/>
        </p:nvSpPr>
        <p:spPr>
          <a:xfrm>
            <a:off x="275822" y="4422437"/>
            <a:ext cx="3960000" cy="1908000"/>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60">
              <a:lnSpc>
                <a:spcPts val="800"/>
              </a:lnSpc>
              <a:defRPr/>
            </a:pPr>
            <a:r>
              <a:rPr kumimoji="1" lang="ja-JP" altLang="en-US" sz="1050" b="1" dirty="0">
                <a:solidFill>
                  <a:prstClr val="black"/>
                </a:solidFill>
                <a:latin typeface="Meiryo UI" panose="020B0604030504040204" pitchFamily="50" charset="-128"/>
                <a:ea typeface="Meiryo UI" panose="020B0604030504040204" pitchFamily="50" charset="-128"/>
              </a:rPr>
              <a:t>①若い世代の就職・結婚・出産・子育ての希望を実現</a:t>
            </a:r>
            <a:r>
              <a:rPr kumimoji="1" lang="ja-JP" altLang="en-US" sz="1050" b="1" dirty="0" smtClean="0">
                <a:solidFill>
                  <a:prstClr val="black"/>
                </a:solidFill>
                <a:latin typeface="Meiryo UI" panose="020B0604030504040204" pitchFamily="50" charset="-128"/>
                <a:ea typeface="Meiryo UI" panose="020B0604030504040204" pitchFamily="50" charset="-128"/>
              </a:rPr>
              <a:t>する</a:t>
            </a:r>
            <a:endParaRPr kumimoji="1" lang="en-US" altLang="ja-JP" sz="1050" b="1" dirty="0" smtClean="0">
              <a:solidFill>
                <a:prstClr val="black"/>
              </a:solidFill>
              <a:latin typeface="Meiryo UI" panose="020B0604030504040204" pitchFamily="50" charset="-128"/>
              <a:ea typeface="Meiryo UI" panose="020B0604030504040204" pitchFamily="50" charset="-128"/>
            </a:endParaRPr>
          </a:p>
          <a:p>
            <a:pPr defTabSz="1280160">
              <a:lnSpc>
                <a:spcPts val="1800"/>
              </a:lnSpc>
              <a:defRPr/>
            </a:pPr>
            <a:endParaRPr kumimoji="1" lang="en-US" altLang="ja-JP" sz="1050" b="1" u="dbl" dirty="0">
              <a:solidFill>
                <a:prstClr val="black"/>
              </a:solidFill>
              <a:latin typeface="Meiryo UI" panose="020B0604030504040204" pitchFamily="50" charset="-128"/>
              <a:ea typeface="Meiryo UI" panose="020B0604030504040204" pitchFamily="50" charset="-128"/>
            </a:endParaRPr>
          </a:p>
          <a:p>
            <a:pPr defTabSz="1280160">
              <a:lnSpc>
                <a:spcPts val="1500"/>
              </a:lnSpc>
              <a:defRPr/>
            </a:pPr>
            <a:r>
              <a:rPr kumimoji="1" lang="ja-JP" altLang="en-US" sz="1050" dirty="0">
                <a:solidFill>
                  <a:prstClr val="black"/>
                </a:solidFill>
                <a:latin typeface="Meiryo UI" panose="020B0604030504040204" pitchFamily="50" charset="-128"/>
                <a:ea typeface="Meiryo UI" panose="020B0604030504040204" pitchFamily="50" charset="-128"/>
              </a:rPr>
              <a:t>（１）若者の安定就職支援、職場定着</a:t>
            </a:r>
            <a:r>
              <a:rPr kumimoji="1" lang="ja-JP" altLang="en-US" sz="1050" dirty="0" smtClean="0">
                <a:solidFill>
                  <a:prstClr val="black"/>
                </a:solidFill>
                <a:latin typeface="Meiryo UI" panose="020B0604030504040204" pitchFamily="50" charset="-128"/>
                <a:ea typeface="Meiryo UI" panose="020B0604030504040204" pitchFamily="50" charset="-128"/>
              </a:rPr>
              <a:t>支援</a:t>
            </a:r>
            <a:endParaRPr kumimoji="1" lang="en-US" altLang="ja-JP" sz="1050" dirty="0" smtClean="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50" dirty="0" smtClean="0">
                <a:solidFill>
                  <a:prstClr val="black"/>
                </a:solidFill>
                <a:latin typeface="Meiryo UI" panose="020B0604030504040204" pitchFamily="50" charset="-128"/>
                <a:ea typeface="Meiryo UI" panose="020B0604030504040204" pitchFamily="50" charset="-128"/>
              </a:rPr>
              <a:t>　　 </a:t>
            </a:r>
            <a:r>
              <a:rPr kumimoji="1" lang="ja-JP" altLang="en-US" sz="1000" dirty="0" smtClean="0">
                <a:solidFill>
                  <a:prstClr val="black"/>
                </a:solidFill>
                <a:latin typeface="Meiryo UI" panose="020B0604030504040204" pitchFamily="50" charset="-128"/>
                <a:ea typeface="Meiryo UI" panose="020B0604030504040204" pitchFamily="50" charset="-128"/>
              </a:rPr>
              <a:t>（若者の就職、</a:t>
            </a:r>
            <a:r>
              <a:rPr kumimoji="1" lang="ja-JP" altLang="en-US" sz="1000" dirty="0">
                <a:solidFill>
                  <a:prstClr val="black"/>
                </a:solidFill>
                <a:latin typeface="Meiryo UI" panose="020B0604030504040204" pitchFamily="50" charset="-128"/>
                <a:ea typeface="Meiryo UI" panose="020B0604030504040204" pitchFamily="50" charset="-128"/>
              </a:rPr>
              <a:t>職場定着支援　高校生に対する府内</a:t>
            </a:r>
            <a:r>
              <a:rPr kumimoji="1" lang="ja-JP" altLang="en-US" sz="1000" dirty="0" smtClean="0">
                <a:solidFill>
                  <a:prstClr val="black"/>
                </a:solidFill>
                <a:latin typeface="Meiryo UI" panose="020B0604030504040204" pitchFamily="50" charset="-128"/>
                <a:ea typeface="Meiryo UI" panose="020B0604030504040204" pitchFamily="50" charset="-128"/>
              </a:rPr>
              <a:t>中小</a:t>
            </a:r>
            <a:endParaRPr kumimoji="1" lang="en-US" altLang="ja-JP" sz="1000" dirty="0" smtClean="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en-US" altLang="ja-JP" sz="1000" dirty="0">
                <a:solidFill>
                  <a:prstClr val="black"/>
                </a:solidFill>
                <a:latin typeface="Meiryo UI" panose="020B0604030504040204" pitchFamily="50" charset="-128"/>
                <a:ea typeface="Meiryo UI" panose="020B0604030504040204" pitchFamily="50" charset="-128"/>
              </a:rPr>
              <a:t> </a:t>
            </a:r>
            <a:r>
              <a:rPr kumimoji="1" lang="en-US" altLang="ja-JP" sz="1000" dirty="0" smtClean="0">
                <a:solidFill>
                  <a:prstClr val="black"/>
                </a:solidFill>
                <a:latin typeface="Meiryo UI" panose="020B0604030504040204" pitchFamily="50" charset="-128"/>
                <a:ea typeface="Meiryo UI" panose="020B0604030504040204" pitchFamily="50" charset="-128"/>
              </a:rPr>
              <a:t>  </a:t>
            </a:r>
            <a:r>
              <a:rPr kumimoji="1" lang="ja-JP" altLang="en-US" sz="1000" dirty="0" smtClean="0">
                <a:solidFill>
                  <a:prstClr val="black"/>
                </a:solidFill>
                <a:latin typeface="Meiryo UI" panose="020B0604030504040204" pitchFamily="50" charset="-128"/>
                <a:ea typeface="Meiryo UI" panose="020B0604030504040204" pitchFamily="50" charset="-128"/>
              </a:rPr>
              <a:t>　　 </a:t>
            </a:r>
            <a:r>
              <a:rPr kumimoji="1" lang="en-US" altLang="ja-JP" sz="1000" dirty="0" smtClean="0">
                <a:solidFill>
                  <a:prstClr val="black"/>
                </a:solidFill>
                <a:latin typeface="Meiryo UI" panose="020B0604030504040204" pitchFamily="50" charset="-128"/>
                <a:ea typeface="Meiryo UI" panose="020B0604030504040204" pitchFamily="50" charset="-128"/>
              </a:rPr>
              <a:t> </a:t>
            </a:r>
            <a:r>
              <a:rPr kumimoji="1" lang="ja-JP" altLang="en-US" sz="1000" dirty="0" smtClean="0">
                <a:solidFill>
                  <a:prstClr val="black"/>
                </a:solidFill>
                <a:latin typeface="Meiryo UI" panose="020B0604030504040204" pitchFamily="50" charset="-128"/>
                <a:ea typeface="Meiryo UI" panose="020B0604030504040204" pitchFamily="50" charset="-128"/>
              </a:rPr>
              <a:t>企業</a:t>
            </a:r>
            <a:r>
              <a:rPr kumimoji="1" lang="ja-JP" altLang="en-US" sz="1000" dirty="0">
                <a:solidFill>
                  <a:prstClr val="black"/>
                </a:solidFill>
                <a:latin typeface="Meiryo UI" panose="020B0604030504040204" pitchFamily="50" charset="-128"/>
                <a:ea typeface="Meiryo UI" panose="020B0604030504040204" pitchFamily="50" charset="-128"/>
              </a:rPr>
              <a:t>の魅力発信　等）</a:t>
            </a:r>
            <a:endParaRPr kumimoji="1" lang="ja-JP" altLang="en-US" sz="1050" dirty="0">
              <a:solidFill>
                <a:prstClr val="black"/>
              </a:solidFill>
              <a:latin typeface="Meiryo UI" panose="020B0604030504040204" pitchFamily="50" charset="-128"/>
              <a:ea typeface="Meiryo UI" panose="020B0604030504040204" pitchFamily="50" charset="-128"/>
            </a:endParaRPr>
          </a:p>
          <a:p>
            <a:pPr defTabSz="1280160">
              <a:lnSpc>
                <a:spcPts val="1500"/>
              </a:lnSpc>
              <a:defRPr/>
            </a:pPr>
            <a:r>
              <a:rPr kumimoji="1" lang="ja-JP" altLang="en-US" sz="1050" dirty="0" smtClean="0">
                <a:solidFill>
                  <a:prstClr val="black"/>
                </a:solidFill>
                <a:latin typeface="Meiryo UI" panose="020B0604030504040204" pitchFamily="50" charset="-128"/>
                <a:ea typeface="Meiryo UI" panose="020B0604030504040204" pitchFamily="50" charset="-128"/>
              </a:rPr>
              <a:t>（</a:t>
            </a:r>
            <a:r>
              <a:rPr kumimoji="1" lang="ja-JP" altLang="en-US" sz="1050" dirty="0">
                <a:solidFill>
                  <a:prstClr val="black"/>
                </a:solidFill>
                <a:latin typeface="Meiryo UI" panose="020B0604030504040204" pitchFamily="50" charset="-128"/>
                <a:ea typeface="Meiryo UI" panose="020B0604030504040204" pitchFamily="50" charset="-128"/>
              </a:rPr>
              <a:t>２）女性の活躍推進</a:t>
            </a:r>
            <a:endParaRPr kumimoji="1" lang="en-US" altLang="ja-JP" sz="1050" dirty="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smtClean="0">
                <a:solidFill>
                  <a:prstClr val="black"/>
                </a:solidFill>
                <a:latin typeface="Meiryo UI" panose="020B0604030504040204" pitchFamily="50" charset="-128"/>
                <a:ea typeface="Meiryo UI" panose="020B0604030504040204" pitchFamily="50" charset="-128"/>
              </a:rPr>
              <a:t>     （</a:t>
            </a:r>
            <a:r>
              <a:rPr kumimoji="1" lang="ja-JP" altLang="en-US" sz="1000" u="sng" dirty="0">
                <a:solidFill>
                  <a:prstClr val="black"/>
                </a:solidFill>
                <a:latin typeface="Meiryo UI" panose="020B0604030504040204" pitchFamily="50" charset="-128"/>
                <a:ea typeface="Meiryo UI" panose="020B0604030504040204" pitchFamily="50" charset="-128"/>
              </a:rPr>
              <a:t>ワーク・ライフ・バランスの推進</a:t>
            </a:r>
            <a:r>
              <a:rPr kumimoji="1" lang="ja-JP" altLang="en-US" sz="1000" dirty="0">
                <a:solidFill>
                  <a:prstClr val="black"/>
                </a:solidFill>
                <a:latin typeface="Meiryo UI" panose="020B0604030504040204" pitchFamily="50" charset="-128"/>
                <a:ea typeface="Meiryo UI" panose="020B0604030504040204" pitchFamily="50" charset="-128"/>
              </a:rPr>
              <a:t>、女性の職域拡大　等）</a:t>
            </a:r>
          </a:p>
          <a:p>
            <a:pPr defTabSz="1280160">
              <a:lnSpc>
                <a:spcPts val="1500"/>
              </a:lnSpc>
              <a:defRPr/>
            </a:pPr>
            <a:r>
              <a:rPr kumimoji="1" lang="ja-JP" altLang="en-US" sz="1050" dirty="0" smtClean="0">
                <a:solidFill>
                  <a:prstClr val="black"/>
                </a:solidFill>
                <a:latin typeface="Meiryo UI" panose="020B0604030504040204" pitchFamily="50" charset="-128"/>
                <a:ea typeface="Meiryo UI" panose="020B0604030504040204" pitchFamily="50" charset="-128"/>
              </a:rPr>
              <a:t>（</a:t>
            </a:r>
            <a:r>
              <a:rPr kumimoji="1" lang="ja-JP" altLang="en-US" sz="1050" dirty="0">
                <a:solidFill>
                  <a:prstClr val="black"/>
                </a:solidFill>
                <a:latin typeface="Meiryo UI" panose="020B0604030504040204" pitchFamily="50" charset="-128"/>
                <a:ea typeface="Meiryo UI" panose="020B0604030504040204" pitchFamily="50" charset="-128"/>
              </a:rPr>
              <a:t>３）結婚・妊娠・出産・子育て環境の</a:t>
            </a:r>
            <a:r>
              <a:rPr kumimoji="1" lang="ja-JP" altLang="en-US" sz="1050" dirty="0" smtClean="0">
                <a:solidFill>
                  <a:prstClr val="black"/>
                </a:solidFill>
                <a:latin typeface="Meiryo UI" panose="020B0604030504040204" pitchFamily="50" charset="-128"/>
                <a:ea typeface="Meiryo UI" panose="020B0604030504040204" pitchFamily="50" charset="-128"/>
              </a:rPr>
              <a:t>充実</a:t>
            </a:r>
            <a:endParaRPr kumimoji="1" lang="en-US" altLang="ja-JP" sz="1050" dirty="0" smtClean="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smtClean="0">
                <a:solidFill>
                  <a:prstClr val="black"/>
                </a:solidFill>
                <a:latin typeface="Meiryo UI" panose="020B0604030504040204" pitchFamily="50" charset="-128"/>
                <a:ea typeface="Meiryo UI" panose="020B0604030504040204" pitchFamily="50" charset="-128"/>
              </a:rPr>
              <a:t>     （</a:t>
            </a:r>
            <a:r>
              <a:rPr kumimoji="1" lang="ja-JP" altLang="en-US" sz="1000" dirty="0">
                <a:solidFill>
                  <a:prstClr val="black"/>
                </a:solidFill>
                <a:latin typeface="Meiryo UI" panose="020B0604030504040204" pitchFamily="50" charset="-128"/>
                <a:ea typeface="Meiryo UI" panose="020B0604030504040204" pitchFamily="50" charset="-128"/>
              </a:rPr>
              <a:t>子ども・子育て支援新制度、放課後児童クラブ等の</a:t>
            </a:r>
            <a:r>
              <a:rPr kumimoji="1" lang="ja-JP" altLang="en-US" sz="1000" dirty="0" smtClean="0">
                <a:solidFill>
                  <a:prstClr val="black"/>
                </a:solidFill>
                <a:latin typeface="Meiryo UI" panose="020B0604030504040204" pitchFamily="50" charset="-128"/>
                <a:ea typeface="Meiryo UI" panose="020B0604030504040204" pitchFamily="50" charset="-128"/>
              </a:rPr>
              <a:t>拡充、</a:t>
            </a:r>
            <a:endParaRPr kumimoji="1" lang="en-US" altLang="ja-JP" sz="1000" dirty="0" smtClean="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en-US" altLang="ja-JP" sz="1000" dirty="0">
                <a:solidFill>
                  <a:prstClr val="black"/>
                </a:solidFill>
                <a:latin typeface="Meiryo UI" panose="020B0604030504040204" pitchFamily="50" charset="-128"/>
                <a:ea typeface="Meiryo UI" panose="020B0604030504040204" pitchFamily="50" charset="-128"/>
              </a:rPr>
              <a:t> </a:t>
            </a:r>
            <a:r>
              <a:rPr kumimoji="1" lang="en-US" altLang="ja-JP" sz="1000" dirty="0" smtClean="0">
                <a:solidFill>
                  <a:prstClr val="black"/>
                </a:solidFill>
                <a:latin typeface="Meiryo UI" panose="020B0604030504040204" pitchFamily="50" charset="-128"/>
                <a:ea typeface="Meiryo UI" panose="020B0604030504040204" pitchFamily="50" charset="-128"/>
              </a:rPr>
              <a:t>        </a:t>
            </a:r>
            <a:r>
              <a:rPr kumimoji="1" lang="ja-JP" altLang="en-US" sz="1000" dirty="0" smtClean="0">
                <a:solidFill>
                  <a:prstClr val="black"/>
                </a:solidFill>
                <a:latin typeface="Meiryo UI" panose="020B0604030504040204" pitchFamily="50" charset="-128"/>
                <a:ea typeface="Meiryo UI" panose="020B0604030504040204" pitchFamily="50" charset="-128"/>
              </a:rPr>
              <a:t>事業</a:t>
            </a:r>
            <a:r>
              <a:rPr kumimoji="1" lang="ja-JP" altLang="en-US" sz="1000" dirty="0">
                <a:solidFill>
                  <a:prstClr val="black"/>
                </a:solidFill>
                <a:latin typeface="Meiryo UI" panose="020B0604030504040204" pitchFamily="50" charset="-128"/>
                <a:ea typeface="Meiryo UI" panose="020B0604030504040204" pitchFamily="50" charset="-128"/>
              </a:rPr>
              <a:t>所内保育施設の開設支援　等）</a:t>
            </a:r>
          </a:p>
          <a:p>
            <a:pPr defTabSz="1280160">
              <a:lnSpc>
                <a:spcPts val="1500"/>
              </a:lnSpc>
              <a:defRPr/>
            </a:pPr>
            <a:endParaRPr kumimoji="1" lang="en-US" altLang="ja-JP" sz="1000" dirty="0">
              <a:solidFill>
                <a:prstClr val="black"/>
              </a:solidFill>
              <a:latin typeface="Meiryo UI" panose="020B0604030504040204" pitchFamily="50" charset="-128"/>
              <a:ea typeface="Meiryo UI" panose="020B0604030504040204" pitchFamily="50" charset="-128"/>
            </a:endParaRPr>
          </a:p>
        </p:txBody>
      </p:sp>
      <p:sp>
        <p:nvSpPr>
          <p:cNvPr id="74" name="正方形/長方形 73"/>
          <p:cNvSpPr/>
          <p:nvPr/>
        </p:nvSpPr>
        <p:spPr>
          <a:xfrm>
            <a:off x="274685" y="6427827"/>
            <a:ext cx="3960000" cy="1728000"/>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60">
              <a:lnSpc>
                <a:spcPts val="800"/>
              </a:lnSpc>
              <a:defRPr/>
            </a:pPr>
            <a:r>
              <a:rPr kumimoji="1" lang="ja-JP" altLang="en-US" sz="1050" b="1" dirty="0">
                <a:solidFill>
                  <a:prstClr val="black"/>
                </a:solidFill>
                <a:latin typeface="Meiryo UI" panose="020B0604030504040204" pitchFamily="50" charset="-128"/>
                <a:ea typeface="Meiryo UI" panose="020B0604030504040204" pitchFamily="50" charset="-128"/>
              </a:rPr>
              <a:t>②次代の「大阪」を担う人を</a:t>
            </a:r>
            <a:r>
              <a:rPr kumimoji="1" lang="ja-JP" altLang="en-US" sz="1050" b="1" dirty="0" smtClean="0">
                <a:solidFill>
                  <a:prstClr val="black"/>
                </a:solidFill>
                <a:latin typeface="Meiryo UI" panose="020B0604030504040204" pitchFamily="50" charset="-128"/>
                <a:ea typeface="Meiryo UI" panose="020B0604030504040204" pitchFamily="50" charset="-128"/>
              </a:rPr>
              <a:t>つくる</a:t>
            </a:r>
            <a:endParaRPr kumimoji="1" lang="en-US" altLang="ja-JP" sz="1050" b="1" dirty="0" smtClean="0">
              <a:solidFill>
                <a:prstClr val="black"/>
              </a:solidFill>
              <a:latin typeface="Meiryo UI" panose="020B0604030504040204" pitchFamily="50" charset="-128"/>
              <a:ea typeface="Meiryo UI" panose="020B0604030504040204" pitchFamily="50" charset="-128"/>
            </a:endParaRPr>
          </a:p>
          <a:p>
            <a:pPr defTabSz="1280160">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60">
              <a:lnSpc>
                <a:spcPts val="1500"/>
              </a:lnSpc>
              <a:defRPr/>
            </a:pPr>
            <a:r>
              <a:rPr kumimoji="1" lang="ja-JP" altLang="en-US" sz="1050" dirty="0">
                <a:solidFill>
                  <a:prstClr val="black"/>
                </a:solidFill>
                <a:latin typeface="Meiryo UI" panose="020B0604030504040204" pitchFamily="50" charset="-128"/>
                <a:ea typeface="Meiryo UI" panose="020B0604030504040204" pitchFamily="50" charset="-128"/>
              </a:rPr>
              <a:t>（１）次代を担う</a:t>
            </a:r>
            <a:r>
              <a:rPr kumimoji="1" lang="ja-JP" altLang="en-US" sz="1050" dirty="0" smtClean="0">
                <a:solidFill>
                  <a:prstClr val="black"/>
                </a:solidFill>
                <a:latin typeface="Meiryo UI" panose="020B0604030504040204" pitchFamily="50" charset="-128"/>
                <a:ea typeface="Meiryo UI" panose="020B0604030504040204" pitchFamily="50" charset="-128"/>
              </a:rPr>
              <a:t>人づくり</a:t>
            </a:r>
            <a:endParaRPr kumimoji="1" lang="en-US" altLang="ja-JP" sz="1050" dirty="0" smtClean="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50" dirty="0">
                <a:solidFill>
                  <a:prstClr val="black"/>
                </a:solidFill>
                <a:latin typeface="Meiryo UI" panose="020B0604030504040204" pitchFamily="50" charset="-128"/>
                <a:ea typeface="Meiryo UI" panose="020B0604030504040204" pitchFamily="50" charset="-128"/>
              </a:rPr>
              <a:t>　</a:t>
            </a:r>
            <a:r>
              <a:rPr kumimoji="1" lang="ja-JP" altLang="en-US" sz="1050" dirty="0" smtClean="0">
                <a:solidFill>
                  <a:prstClr val="black"/>
                </a:solidFill>
                <a:latin typeface="Meiryo UI" panose="020B0604030504040204" pitchFamily="50" charset="-128"/>
                <a:ea typeface="Meiryo UI" panose="020B0604030504040204" pitchFamily="50" charset="-128"/>
              </a:rPr>
              <a:t>   </a:t>
            </a:r>
            <a:r>
              <a:rPr kumimoji="1" lang="ja-JP" altLang="en-US" sz="1000" dirty="0" smtClean="0">
                <a:solidFill>
                  <a:prstClr val="black"/>
                </a:solidFill>
                <a:latin typeface="Meiryo UI" panose="020B0604030504040204" pitchFamily="50" charset="-128"/>
                <a:ea typeface="Meiryo UI" panose="020B0604030504040204" pitchFamily="50" charset="-128"/>
              </a:rPr>
              <a:t>（</a:t>
            </a:r>
            <a:r>
              <a:rPr kumimoji="1" lang="ja-JP" altLang="en-US" sz="1000" dirty="0">
                <a:solidFill>
                  <a:prstClr val="black"/>
                </a:solidFill>
                <a:latin typeface="Meiryo UI" panose="020B0604030504040204" pitchFamily="50" charset="-128"/>
                <a:ea typeface="Meiryo UI" panose="020B0604030504040204" pitchFamily="50" charset="-128"/>
              </a:rPr>
              <a:t>学力・</a:t>
            </a:r>
            <a:r>
              <a:rPr kumimoji="1" lang="ja-JP" altLang="en-US" sz="1000" u="sng" dirty="0">
                <a:solidFill>
                  <a:prstClr val="black"/>
                </a:solidFill>
                <a:latin typeface="Meiryo UI" panose="020B0604030504040204" pitchFamily="50" charset="-128"/>
                <a:ea typeface="Meiryo UI" panose="020B0604030504040204" pitchFamily="50" charset="-128"/>
              </a:rPr>
              <a:t>体力</a:t>
            </a:r>
            <a:r>
              <a:rPr kumimoji="1" lang="ja-JP" altLang="en-US" sz="1000" dirty="0">
                <a:solidFill>
                  <a:prstClr val="black"/>
                </a:solidFill>
                <a:latin typeface="Meiryo UI" panose="020B0604030504040204" pitchFamily="50" charset="-128"/>
                <a:ea typeface="Meiryo UI" panose="020B0604030504040204" pitchFamily="50" charset="-128"/>
              </a:rPr>
              <a:t>の向上、生きる力をはぐくむ教育</a:t>
            </a:r>
            <a:r>
              <a:rPr kumimoji="1" lang="ja-JP" altLang="en-US" sz="1000" dirty="0" smtClean="0">
                <a:solidFill>
                  <a:prstClr val="black"/>
                </a:solidFill>
                <a:latin typeface="Meiryo UI" panose="020B0604030504040204" pitchFamily="50" charset="-128"/>
                <a:ea typeface="Meiryo UI" panose="020B0604030504040204" pitchFamily="50" charset="-128"/>
              </a:rPr>
              <a:t>、</a:t>
            </a:r>
            <a:r>
              <a:rPr kumimoji="1" lang="ja-JP" altLang="en-US" sz="1000" u="sng" dirty="0" smtClean="0">
                <a:solidFill>
                  <a:prstClr val="black"/>
                </a:solidFill>
                <a:latin typeface="Meiryo UI" panose="020B0604030504040204" pitchFamily="50" charset="-128"/>
                <a:ea typeface="Meiryo UI" panose="020B0604030504040204" pitchFamily="50" charset="-128"/>
              </a:rPr>
              <a:t>英語教育の</a:t>
            </a:r>
            <a:endParaRPr kumimoji="1" lang="en-US" altLang="ja-JP" sz="1000" u="sng" dirty="0" smtClean="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smtClean="0">
                <a:solidFill>
                  <a:prstClr val="black"/>
                </a:solidFill>
                <a:latin typeface="Meiryo UI" panose="020B0604030504040204" pitchFamily="50" charset="-128"/>
                <a:ea typeface="Meiryo UI" panose="020B0604030504040204" pitchFamily="50" charset="-128"/>
              </a:rPr>
              <a:t>        </a:t>
            </a:r>
            <a:r>
              <a:rPr kumimoji="1" lang="ja-JP" altLang="en-US" sz="1000" u="sng" dirty="0" smtClean="0">
                <a:solidFill>
                  <a:prstClr val="black"/>
                </a:solidFill>
                <a:latin typeface="Meiryo UI" panose="020B0604030504040204" pitchFamily="50" charset="-128"/>
                <a:ea typeface="Meiryo UI" panose="020B0604030504040204" pitchFamily="50" charset="-128"/>
              </a:rPr>
              <a:t>充実などグローバル人材</a:t>
            </a:r>
            <a:r>
              <a:rPr kumimoji="1" lang="ja-JP" altLang="en-US" sz="1000" u="sng" dirty="0">
                <a:solidFill>
                  <a:prstClr val="black"/>
                </a:solidFill>
                <a:latin typeface="Meiryo UI" panose="020B0604030504040204" pitchFamily="50" charset="-128"/>
                <a:ea typeface="Meiryo UI" panose="020B0604030504040204" pitchFamily="50" charset="-128"/>
              </a:rPr>
              <a:t>の育成</a:t>
            </a:r>
            <a:r>
              <a:rPr kumimoji="1" lang="ja-JP" altLang="en-US" sz="1000" dirty="0">
                <a:solidFill>
                  <a:prstClr val="black"/>
                </a:solidFill>
                <a:latin typeface="Meiryo UI" panose="020B0604030504040204" pitchFamily="50" charset="-128"/>
                <a:ea typeface="Meiryo UI" panose="020B0604030504040204" pitchFamily="50" charset="-128"/>
              </a:rPr>
              <a:t>　等）</a:t>
            </a:r>
          </a:p>
          <a:p>
            <a:pPr defTabSz="1280160">
              <a:lnSpc>
                <a:spcPts val="1500"/>
              </a:lnSpc>
              <a:defRPr/>
            </a:pPr>
            <a:r>
              <a:rPr kumimoji="1" lang="ja-JP" altLang="en-US" sz="1050" dirty="0" smtClean="0">
                <a:solidFill>
                  <a:prstClr val="black"/>
                </a:solidFill>
                <a:latin typeface="Meiryo UI" panose="020B0604030504040204" pitchFamily="50" charset="-128"/>
                <a:ea typeface="Meiryo UI" panose="020B0604030504040204" pitchFamily="50" charset="-128"/>
              </a:rPr>
              <a:t>（</a:t>
            </a:r>
            <a:r>
              <a:rPr kumimoji="1" lang="ja-JP" altLang="en-US" sz="1050" dirty="0">
                <a:solidFill>
                  <a:prstClr val="black"/>
                </a:solidFill>
                <a:latin typeface="Meiryo UI" panose="020B0604030504040204" pitchFamily="50" charset="-128"/>
                <a:ea typeface="Meiryo UI" panose="020B0604030504040204" pitchFamily="50" charset="-128"/>
              </a:rPr>
              <a:t>２）子どもをめぐる課題への</a:t>
            </a:r>
            <a:r>
              <a:rPr kumimoji="1" lang="ja-JP" altLang="en-US" sz="1050" dirty="0" smtClean="0">
                <a:solidFill>
                  <a:prstClr val="black"/>
                </a:solidFill>
                <a:latin typeface="Meiryo UI" panose="020B0604030504040204" pitchFamily="50" charset="-128"/>
                <a:ea typeface="Meiryo UI" panose="020B0604030504040204" pitchFamily="50" charset="-128"/>
              </a:rPr>
              <a:t>対応</a:t>
            </a:r>
            <a:endParaRPr kumimoji="1" lang="en-US" altLang="ja-JP" sz="1050" dirty="0" smtClean="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smtClean="0">
                <a:solidFill>
                  <a:prstClr val="black"/>
                </a:solidFill>
                <a:latin typeface="Meiryo UI" panose="020B0604030504040204" pitchFamily="50" charset="-128"/>
                <a:ea typeface="Meiryo UI" panose="020B0604030504040204" pitchFamily="50" charset="-128"/>
              </a:rPr>
              <a:t>     （</a:t>
            </a:r>
            <a:r>
              <a:rPr kumimoji="1" lang="ja-JP" altLang="en-US" sz="1000" dirty="0">
                <a:solidFill>
                  <a:prstClr val="black"/>
                </a:solidFill>
                <a:latin typeface="Meiryo UI" panose="020B0604030504040204" pitchFamily="50" charset="-128"/>
                <a:ea typeface="Meiryo UI" panose="020B0604030504040204" pitchFamily="50" charset="-128"/>
              </a:rPr>
              <a:t>少年非行等への対応、児童</a:t>
            </a:r>
            <a:r>
              <a:rPr kumimoji="1" lang="ja-JP" altLang="en-US" sz="1000" dirty="0" smtClean="0">
                <a:solidFill>
                  <a:prstClr val="black"/>
                </a:solidFill>
                <a:latin typeface="Meiryo UI" panose="020B0604030504040204" pitchFamily="50" charset="-128"/>
                <a:ea typeface="Meiryo UI" panose="020B0604030504040204" pitchFamily="50" charset="-128"/>
              </a:rPr>
              <a:t>虐待への対応、</a:t>
            </a:r>
            <a:r>
              <a:rPr kumimoji="1" lang="ja-JP" altLang="en-US" sz="1000" dirty="0">
                <a:solidFill>
                  <a:prstClr val="black"/>
                </a:solidFill>
                <a:latin typeface="Meiryo UI" panose="020B0604030504040204" pitchFamily="50" charset="-128"/>
                <a:ea typeface="Meiryo UI" panose="020B0604030504040204" pitchFamily="50" charset="-128"/>
              </a:rPr>
              <a:t>地域の</a:t>
            </a:r>
            <a:r>
              <a:rPr kumimoji="1" lang="ja-JP" altLang="en-US" sz="1000" dirty="0" smtClean="0">
                <a:solidFill>
                  <a:prstClr val="black"/>
                </a:solidFill>
                <a:latin typeface="Meiryo UI" panose="020B0604030504040204" pitchFamily="50" charset="-128"/>
                <a:ea typeface="Meiryo UI" panose="020B0604030504040204" pitchFamily="50" charset="-128"/>
              </a:rPr>
              <a:t>特色を</a:t>
            </a:r>
            <a:endParaRPr kumimoji="1" lang="en-US" altLang="ja-JP" sz="1000" dirty="0" smtClean="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prstClr val="black"/>
                </a:solidFill>
                <a:latin typeface="Meiryo UI" panose="020B0604030504040204" pitchFamily="50" charset="-128"/>
                <a:ea typeface="Meiryo UI" panose="020B0604030504040204" pitchFamily="50" charset="-128"/>
              </a:rPr>
              <a:t>　</a:t>
            </a:r>
            <a:r>
              <a:rPr kumimoji="1" lang="ja-JP" altLang="en-US" sz="1000" dirty="0" smtClean="0">
                <a:solidFill>
                  <a:prstClr val="black"/>
                </a:solidFill>
                <a:latin typeface="Meiryo UI" panose="020B0604030504040204" pitchFamily="50" charset="-128"/>
                <a:ea typeface="Meiryo UI" panose="020B0604030504040204" pitchFamily="50" charset="-128"/>
              </a:rPr>
              <a:t>　　　活かした教育の</a:t>
            </a:r>
            <a:r>
              <a:rPr kumimoji="1" lang="ja-JP" altLang="en-US" sz="1000" dirty="0">
                <a:solidFill>
                  <a:prstClr val="black"/>
                </a:solidFill>
                <a:latin typeface="Meiryo UI" panose="020B0604030504040204" pitchFamily="50" charset="-128"/>
                <a:ea typeface="Meiryo UI" panose="020B0604030504040204" pitchFamily="50" charset="-128"/>
              </a:rPr>
              <a:t>実施　等）</a:t>
            </a:r>
          </a:p>
          <a:p>
            <a:pPr defTabSz="1280160">
              <a:lnSpc>
                <a:spcPts val="1300"/>
              </a:lnSpc>
              <a:defRPr/>
            </a:pPr>
            <a:endParaRPr kumimoji="1" lang="en-US" altLang="ja-JP" sz="1050" dirty="0">
              <a:solidFill>
                <a:prstClr val="black"/>
              </a:solidFill>
              <a:latin typeface="Meiryo UI" panose="020B0604030504040204" pitchFamily="50" charset="-128"/>
              <a:ea typeface="Meiryo UI" panose="020B0604030504040204" pitchFamily="50" charset="-128"/>
            </a:endParaRPr>
          </a:p>
        </p:txBody>
      </p:sp>
      <p:sp>
        <p:nvSpPr>
          <p:cNvPr id="75" name="正方形/長方形 74"/>
          <p:cNvSpPr/>
          <p:nvPr/>
        </p:nvSpPr>
        <p:spPr>
          <a:xfrm>
            <a:off x="4421136" y="4423124"/>
            <a:ext cx="3960000" cy="1908000"/>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60">
              <a:lnSpc>
                <a:spcPts val="800"/>
              </a:lnSpc>
              <a:defRPr/>
            </a:pPr>
            <a:r>
              <a:rPr kumimoji="1" lang="ja-JP" altLang="en-US" sz="1050" b="1" dirty="0">
                <a:solidFill>
                  <a:prstClr val="black"/>
                </a:solidFill>
                <a:latin typeface="Meiryo UI" panose="020B0604030504040204" pitchFamily="50" charset="-128"/>
                <a:ea typeface="Meiryo UI" panose="020B0604030504040204" pitchFamily="50" charset="-128"/>
              </a:rPr>
              <a:t>③誰もが健康でいきいきと暮らせる</a:t>
            </a:r>
            <a:r>
              <a:rPr kumimoji="1" lang="ja-JP" altLang="en-US" sz="1050" b="1" dirty="0" smtClean="0">
                <a:solidFill>
                  <a:prstClr val="black"/>
                </a:solidFill>
                <a:latin typeface="Meiryo UI" panose="020B0604030504040204" pitchFamily="50" charset="-128"/>
                <a:ea typeface="Meiryo UI" panose="020B0604030504040204" pitchFamily="50" charset="-128"/>
              </a:rPr>
              <a:t>まちづくり</a:t>
            </a:r>
            <a:endParaRPr kumimoji="1" lang="en-US" altLang="ja-JP" sz="1050" b="1" dirty="0" smtClean="0">
              <a:solidFill>
                <a:prstClr val="black"/>
              </a:solidFill>
              <a:latin typeface="Meiryo UI" panose="020B0604030504040204" pitchFamily="50" charset="-128"/>
              <a:ea typeface="Meiryo UI" panose="020B0604030504040204" pitchFamily="50" charset="-128"/>
            </a:endParaRPr>
          </a:p>
          <a:p>
            <a:pPr defTabSz="1280160">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60">
              <a:lnSpc>
                <a:spcPts val="1500"/>
              </a:lnSpc>
              <a:defRPr/>
            </a:pPr>
            <a:r>
              <a:rPr kumimoji="1" lang="ja-JP" altLang="en-US" sz="1050" dirty="0">
                <a:solidFill>
                  <a:prstClr val="black"/>
                </a:solidFill>
                <a:latin typeface="Meiryo UI" panose="020B0604030504040204" pitchFamily="50" charset="-128"/>
                <a:ea typeface="Meiryo UI" panose="020B0604030504040204" pitchFamily="50" charset="-128"/>
              </a:rPr>
              <a:t>（１）健康寿命の</a:t>
            </a:r>
            <a:r>
              <a:rPr kumimoji="1" lang="ja-JP" altLang="en-US" sz="1050" dirty="0" smtClean="0">
                <a:solidFill>
                  <a:prstClr val="black"/>
                </a:solidFill>
                <a:latin typeface="Meiryo UI" panose="020B0604030504040204" pitchFamily="50" charset="-128"/>
                <a:ea typeface="Meiryo UI" panose="020B0604030504040204" pitchFamily="50" charset="-128"/>
              </a:rPr>
              <a:t>延伸</a:t>
            </a:r>
            <a:endParaRPr kumimoji="1" lang="en-US" altLang="ja-JP" sz="1050" dirty="0" smtClean="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smtClean="0">
                <a:solidFill>
                  <a:prstClr val="black"/>
                </a:solidFill>
                <a:latin typeface="Meiryo UI" panose="020B0604030504040204" pitchFamily="50" charset="-128"/>
                <a:ea typeface="Meiryo UI" panose="020B0604030504040204" pitchFamily="50" charset="-128"/>
              </a:rPr>
              <a:t>     （健</a:t>
            </a:r>
            <a:r>
              <a:rPr kumimoji="1" lang="en-US" altLang="ja-JP" sz="1000" dirty="0" smtClean="0">
                <a:solidFill>
                  <a:prstClr val="black"/>
                </a:solidFill>
                <a:latin typeface="Meiryo UI" panose="020B0604030504040204" pitchFamily="50" charset="-128"/>
                <a:ea typeface="Meiryo UI" panose="020B0604030504040204" pitchFamily="50" charset="-128"/>
              </a:rPr>
              <a:t>(</a:t>
            </a:r>
            <a:r>
              <a:rPr kumimoji="1" lang="ja-JP" altLang="en-US" sz="1000" dirty="0" smtClean="0">
                <a:solidFill>
                  <a:prstClr val="black"/>
                </a:solidFill>
                <a:latin typeface="Meiryo UI" panose="020B0604030504040204" pitchFamily="50" charset="-128"/>
                <a:ea typeface="Meiryo UI" panose="020B0604030504040204" pitchFamily="50" charset="-128"/>
              </a:rPr>
              <a:t>検</a:t>
            </a:r>
            <a:r>
              <a:rPr kumimoji="1" lang="en-US" altLang="ja-JP" sz="1000" dirty="0" smtClean="0">
                <a:solidFill>
                  <a:prstClr val="black"/>
                </a:solidFill>
                <a:latin typeface="Meiryo UI" panose="020B0604030504040204" pitchFamily="50" charset="-128"/>
                <a:ea typeface="Meiryo UI" panose="020B0604030504040204" pitchFamily="50" charset="-128"/>
              </a:rPr>
              <a:t>)</a:t>
            </a:r>
            <a:r>
              <a:rPr kumimoji="1" lang="ja-JP" altLang="en-US" sz="1000" dirty="0" smtClean="0">
                <a:solidFill>
                  <a:prstClr val="black"/>
                </a:solidFill>
                <a:latin typeface="Meiryo UI" panose="020B0604030504040204" pitchFamily="50" charset="-128"/>
                <a:ea typeface="Meiryo UI" panose="020B0604030504040204" pitchFamily="50" charset="-128"/>
              </a:rPr>
              <a:t>診</a:t>
            </a:r>
            <a:r>
              <a:rPr kumimoji="1" lang="ja-JP" altLang="en-US" sz="1000" dirty="0">
                <a:solidFill>
                  <a:prstClr val="black"/>
                </a:solidFill>
                <a:latin typeface="Meiryo UI" panose="020B0604030504040204" pitchFamily="50" charset="-128"/>
                <a:ea typeface="Meiryo UI" panose="020B0604030504040204" pitchFamily="50" charset="-128"/>
              </a:rPr>
              <a:t>の促進、生活習慣の改善、</a:t>
            </a:r>
            <a:r>
              <a:rPr kumimoji="1" lang="ja-JP" altLang="en-US" sz="1000" u="sng" dirty="0">
                <a:solidFill>
                  <a:prstClr val="black"/>
                </a:solidFill>
                <a:latin typeface="Meiryo UI" panose="020B0604030504040204" pitchFamily="50" charset="-128"/>
                <a:ea typeface="Meiryo UI" panose="020B0604030504040204" pitchFamily="50" charset="-128"/>
              </a:rPr>
              <a:t>健康アプリ「</a:t>
            </a:r>
            <a:r>
              <a:rPr kumimoji="1" lang="ja-JP" altLang="en-US" sz="1000" u="sng" dirty="0" smtClean="0">
                <a:solidFill>
                  <a:prstClr val="black"/>
                </a:solidFill>
                <a:latin typeface="Meiryo UI" panose="020B0604030504040204" pitchFamily="50" charset="-128"/>
                <a:ea typeface="Meiryo UI" panose="020B0604030504040204" pitchFamily="50" charset="-128"/>
              </a:rPr>
              <a:t>アスマイル」</a:t>
            </a:r>
            <a:r>
              <a:rPr kumimoji="1" lang="ja-JP" altLang="en-US" sz="1000" dirty="0" smtClean="0">
                <a:solidFill>
                  <a:prstClr val="black"/>
                </a:solidFill>
                <a:latin typeface="Meiryo UI" panose="020B0604030504040204" pitchFamily="50" charset="-128"/>
                <a:ea typeface="Meiryo UI" panose="020B0604030504040204" pitchFamily="50" charset="-128"/>
              </a:rPr>
              <a:t>　等</a:t>
            </a:r>
            <a:r>
              <a:rPr kumimoji="1" lang="ja-JP" altLang="en-US" sz="1000" dirty="0">
                <a:solidFill>
                  <a:prstClr val="black"/>
                </a:solidFill>
                <a:latin typeface="Meiryo UI" panose="020B0604030504040204" pitchFamily="50" charset="-128"/>
                <a:ea typeface="Meiryo UI" panose="020B0604030504040204" pitchFamily="50" charset="-128"/>
              </a:rPr>
              <a:t>）</a:t>
            </a:r>
          </a:p>
          <a:p>
            <a:pPr defTabSz="1280160">
              <a:lnSpc>
                <a:spcPts val="1500"/>
              </a:lnSpc>
              <a:defRPr/>
            </a:pPr>
            <a:r>
              <a:rPr kumimoji="1" lang="ja-JP" altLang="en-US" sz="1050" dirty="0" smtClean="0">
                <a:solidFill>
                  <a:prstClr val="black"/>
                </a:solidFill>
                <a:latin typeface="Meiryo UI" panose="020B0604030504040204" pitchFamily="50" charset="-128"/>
                <a:ea typeface="Meiryo UI" panose="020B0604030504040204" pitchFamily="50" charset="-128"/>
              </a:rPr>
              <a:t>（</a:t>
            </a:r>
            <a:r>
              <a:rPr kumimoji="1" lang="ja-JP" altLang="en-US" sz="1050" dirty="0">
                <a:solidFill>
                  <a:prstClr val="black"/>
                </a:solidFill>
                <a:latin typeface="Meiryo UI" panose="020B0604030504040204" pitchFamily="50" charset="-128"/>
                <a:ea typeface="Meiryo UI" panose="020B0604030504040204" pitchFamily="50" charset="-128"/>
              </a:rPr>
              <a:t>２）高齢者等がいきいきと暮らせるまちづくり</a:t>
            </a:r>
            <a:endParaRPr kumimoji="1" lang="en-US" altLang="ja-JP" sz="1050" dirty="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smtClean="0">
                <a:solidFill>
                  <a:prstClr val="black"/>
                </a:solidFill>
                <a:latin typeface="Meiryo UI" panose="020B0604030504040204" pitchFamily="50" charset="-128"/>
                <a:ea typeface="Meiryo UI" panose="020B0604030504040204" pitchFamily="50" charset="-128"/>
              </a:rPr>
              <a:t>     （</a:t>
            </a:r>
            <a:r>
              <a:rPr kumimoji="1" lang="ja-JP" altLang="en-US" sz="1000" dirty="0">
                <a:solidFill>
                  <a:prstClr val="black"/>
                </a:solidFill>
                <a:latin typeface="Meiryo UI" panose="020B0604030504040204" pitchFamily="50" charset="-128"/>
                <a:ea typeface="Meiryo UI" panose="020B0604030504040204" pitchFamily="50" charset="-128"/>
              </a:rPr>
              <a:t>地域包括ケアシステムの構築、地域医療構想の実現、先端技術</a:t>
            </a:r>
            <a:r>
              <a:rPr kumimoji="1" lang="ja-JP" altLang="en-US" sz="1000" dirty="0" smtClean="0">
                <a:solidFill>
                  <a:prstClr val="black"/>
                </a:solidFill>
                <a:latin typeface="Meiryo UI" panose="020B0604030504040204" pitchFamily="50" charset="-128"/>
                <a:ea typeface="Meiryo UI" panose="020B0604030504040204" pitchFamily="50" charset="-128"/>
              </a:rPr>
              <a:t>の</a:t>
            </a:r>
            <a:endParaRPr kumimoji="1" lang="en-US" altLang="ja-JP" sz="1000" dirty="0" smtClean="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prstClr val="black"/>
                </a:solidFill>
                <a:latin typeface="Meiryo UI" panose="020B0604030504040204" pitchFamily="50" charset="-128"/>
                <a:ea typeface="Meiryo UI" panose="020B0604030504040204" pitchFamily="50" charset="-128"/>
              </a:rPr>
              <a:t>　</a:t>
            </a:r>
            <a:r>
              <a:rPr kumimoji="1" lang="ja-JP" altLang="en-US" sz="1000" dirty="0" smtClean="0">
                <a:solidFill>
                  <a:prstClr val="black"/>
                </a:solidFill>
                <a:latin typeface="Meiryo UI" panose="020B0604030504040204" pitchFamily="50" charset="-128"/>
                <a:ea typeface="Meiryo UI" panose="020B0604030504040204" pitchFamily="50" charset="-128"/>
              </a:rPr>
              <a:t>　　　活用に</a:t>
            </a:r>
            <a:r>
              <a:rPr kumimoji="1" lang="ja-JP" altLang="en-US" sz="1000" dirty="0">
                <a:solidFill>
                  <a:prstClr val="black"/>
                </a:solidFill>
                <a:latin typeface="Meiryo UI" panose="020B0604030504040204" pitchFamily="50" charset="-128"/>
                <a:ea typeface="Meiryo UI" panose="020B0604030504040204" pitchFamily="50" charset="-128"/>
              </a:rPr>
              <a:t>よる住民生活の向上　等</a:t>
            </a:r>
            <a:r>
              <a:rPr kumimoji="1" lang="ja-JP" altLang="en-US" sz="1000" dirty="0" smtClean="0">
                <a:solidFill>
                  <a:prstClr val="black"/>
                </a:solidFill>
                <a:latin typeface="Meiryo UI" panose="020B0604030504040204" pitchFamily="50" charset="-128"/>
                <a:ea typeface="Meiryo UI" panose="020B0604030504040204" pitchFamily="50" charset="-128"/>
              </a:rPr>
              <a:t>）</a:t>
            </a:r>
            <a:endParaRPr kumimoji="1" lang="en-US" altLang="ja-JP" sz="1000" dirty="0" smtClean="0">
              <a:solidFill>
                <a:prstClr val="black"/>
              </a:solidFill>
              <a:latin typeface="Meiryo UI" panose="020B0604030504040204" pitchFamily="50" charset="-128"/>
              <a:ea typeface="Meiryo UI" panose="020B0604030504040204" pitchFamily="50" charset="-128"/>
            </a:endParaRPr>
          </a:p>
          <a:p>
            <a:pPr defTabSz="1280160">
              <a:lnSpc>
                <a:spcPts val="1500"/>
              </a:lnSpc>
              <a:defRPr/>
            </a:pPr>
            <a:r>
              <a:rPr kumimoji="1" lang="ja-JP" altLang="en-US" sz="1050" dirty="0" smtClean="0">
                <a:solidFill>
                  <a:prstClr val="black"/>
                </a:solidFill>
                <a:latin typeface="Meiryo UI" panose="020B0604030504040204" pitchFamily="50" charset="-128"/>
                <a:ea typeface="Meiryo UI" panose="020B0604030504040204" pitchFamily="50" charset="-128"/>
              </a:rPr>
              <a:t>（</a:t>
            </a:r>
            <a:r>
              <a:rPr kumimoji="1" lang="ja-JP" altLang="en-US" sz="1050" dirty="0">
                <a:solidFill>
                  <a:prstClr val="black"/>
                </a:solidFill>
                <a:latin typeface="Meiryo UI" panose="020B0604030504040204" pitchFamily="50" charset="-128"/>
                <a:ea typeface="Meiryo UI" panose="020B0604030504040204" pitchFamily="50" charset="-128"/>
              </a:rPr>
              <a:t>３）あらゆる人が活躍できる「全員参画社会」の</a:t>
            </a:r>
            <a:r>
              <a:rPr kumimoji="1" lang="ja-JP" altLang="en-US" sz="1050" dirty="0" smtClean="0">
                <a:solidFill>
                  <a:prstClr val="black"/>
                </a:solidFill>
                <a:latin typeface="Meiryo UI" panose="020B0604030504040204" pitchFamily="50" charset="-128"/>
                <a:ea typeface="Meiryo UI" panose="020B0604030504040204" pitchFamily="50" charset="-128"/>
              </a:rPr>
              <a:t>実現</a:t>
            </a:r>
            <a:endParaRPr kumimoji="1" lang="en-US" altLang="ja-JP" sz="1050" dirty="0" smtClean="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smtClean="0">
                <a:solidFill>
                  <a:prstClr val="black"/>
                </a:solidFill>
                <a:latin typeface="Meiryo UI" panose="020B0604030504040204" pitchFamily="50" charset="-128"/>
                <a:ea typeface="Meiryo UI" panose="020B0604030504040204" pitchFamily="50" charset="-128"/>
              </a:rPr>
              <a:t>     </a:t>
            </a:r>
            <a:r>
              <a:rPr kumimoji="1" lang="ja-JP" altLang="en-US" sz="1000" dirty="0">
                <a:solidFill>
                  <a:prstClr val="black"/>
                </a:solidFill>
                <a:latin typeface="Meiryo UI" panose="020B0604030504040204" pitchFamily="50" charset="-128"/>
                <a:ea typeface="Meiryo UI" panose="020B0604030504040204" pitchFamily="50" charset="-128"/>
              </a:rPr>
              <a:t>（</a:t>
            </a:r>
            <a:r>
              <a:rPr kumimoji="1" lang="ja-JP" altLang="en-US" sz="1000" dirty="0" smtClean="0">
                <a:solidFill>
                  <a:prstClr val="black"/>
                </a:solidFill>
                <a:latin typeface="Meiryo UI" panose="020B0604030504040204" pitchFamily="50" charset="-128"/>
                <a:ea typeface="Meiryo UI" panose="020B0604030504040204" pitchFamily="50" charset="-128"/>
              </a:rPr>
              <a:t>あらゆる</a:t>
            </a:r>
            <a:r>
              <a:rPr kumimoji="1" lang="ja-JP" altLang="en-US" sz="1000" dirty="0">
                <a:solidFill>
                  <a:prstClr val="black"/>
                </a:solidFill>
                <a:latin typeface="Meiryo UI" panose="020B0604030504040204" pitchFamily="50" charset="-128"/>
                <a:ea typeface="Meiryo UI" panose="020B0604030504040204" pitchFamily="50" charset="-128"/>
              </a:rPr>
              <a:t>人が活躍できる</a:t>
            </a:r>
            <a:r>
              <a:rPr kumimoji="1" lang="ja-JP" altLang="en-US" sz="1000" dirty="0" smtClean="0">
                <a:solidFill>
                  <a:prstClr val="black"/>
                </a:solidFill>
                <a:latin typeface="Meiryo UI" panose="020B0604030504040204" pitchFamily="50" charset="-128"/>
                <a:ea typeface="Meiryo UI" panose="020B0604030504040204" pitchFamily="50" charset="-128"/>
              </a:rPr>
              <a:t>環境づくり、全て</a:t>
            </a:r>
            <a:r>
              <a:rPr kumimoji="1" lang="ja-JP" altLang="en-US" sz="1000" dirty="0">
                <a:solidFill>
                  <a:prstClr val="black"/>
                </a:solidFill>
                <a:latin typeface="Meiryo UI" panose="020B0604030504040204" pitchFamily="50" charset="-128"/>
                <a:ea typeface="Meiryo UI" panose="020B0604030504040204" pitchFamily="50" charset="-128"/>
              </a:rPr>
              <a:t>の</a:t>
            </a:r>
            <a:r>
              <a:rPr kumimoji="1" lang="ja-JP" altLang="en-US" sz="1000" dirty="0" smtClean="0">
                <a:solidFill>
                  <a:prstClr val="black"/>
                </a:solidFill>
                <a:latin typeface="Meiryo UI" panose="020B0604030504040204" pitchFamily="50" charset="-128"/>
                <a:ea typeface="Meiryo UI" panose="020B0604030504040204" pitchFamily="50" charset="-128"/>
              </a:rPr>
              <a:t>人の</a:t>
            </a:r>
            <a:r>
              <a:rPr kumimoji="1" lang="ja-JP" altLang="en-US" sz="1000" dirty="0">
                <a:solidFill>
                  <a:prstClr val="black"/>
                </a:solidFill>
                <a:latin typeface="Meiryo UI" panose="020B0604030504040204" pitchFamily="50" charset="-128"/>
                <a:ea typeface="Meiryo UI" panose="020B0604030504040204" pitchFamily="50" charset="-128"/>
              </a:rPr>
              <a:t>人権が尊重される</a:t>
            </a:r>
            <a:r>
              <a:rPr kumimoji="1" lang="ja-JP" altLang="en-US" sz="1000" dirty="0" smtClean="0">
                <a:solidFill>
                  <a:prstClr val="black"/>
                </a:solidFill>
                <a:latin typeface="Meiryo UI" panose="020B0604030504040204" pitchFamily="50" charset="-128"/>
                <a:ea typeface="Meiryo UI" panose="020B0604030504040204" pitchFamily="50" charset="-128"/>
              </a:rPr>
              <a:t>社</a:t>
            </a:r>
            <a:endParaRPr kumimoji="1" lang="en-US" altLang="ja-JP" sz="1000" dirty="0" smtClean="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prstClr val="black"/>
                </a:solidFill>
                <a:latin typeface="Meiryo UI" panose="020B0604030504040204" pitchFamily="50" charset="-128"/>
                <a:ea typeface="Meiryo UI" panose="020B0604030504040204" pitchFamily="50" charset="-128"/>
              </a:rPr>
              <a:t>　</a:t>
            </a:r>
            <a:r>
              <a:rPr kumimoji="1" lang="ja-JP" altLang="en-US" sz="1000" dirty="0" smtClean="0">
                <a:solidFill>
                  <a:prstClr val="black"/>
                </a:solidFill>
                <a:latin typeface="Meiryo UI" panose="020B0604030504040204" pitchFamily="50" charset="-128"/>
                <a:ea typeface="Meiryo UI" panose="020B0604030504040204" pitchFamily="50" charset="-128"/>
              </a:rPr>
              <a:t>　　　会の実現、</a:t>
            </a:r>
            <a:r>
              <a:rPr kumimoji="1" lang="ja-JP" altLang="en-US" sz="1000" u="sng" dirty="0">
                <a:solidFill>
                  <a:prstClr val="black"/>
                </a:solidFill>
                <a:latin typeface="Meiryo UI" panose="020B0604030504040204" pitchFamily="50" charset="-128"/>
                <a:ea typeface="Meiryo UI" panose="020B0604030504040204" pitchFamily="50" charset="-128"/>
              </a:rPr>
              <a:t>外国人材の円滑な受入れ</a:t>
            </a:r>
            <a:r>
              <a:rPr kumimoji="1" lang="ja-JP" altLang="en-US" sz="1000" u="sng" dirty="0" smtClean="0">
                <a:solidFill>
                  <a:prstClr val="black"/>
                </a:solidFill>
                <a:latin typeface="Meiryo UI" panose="020B0604030504040204" pitchFamily="50" charset="-128"/>
                <a:ea typeface="Meiryo UI" panose="020B0604030504040204" pitchFamily="50" charset="-128"/>
              </a:rPr>
              <a:t>促進</a:t>
            </a:r>
            <a:r>
              <a:rPr kumimoji="1" lang="ja-JP" altLang="en-US" sz="1000" dirty="0" smtClean="0">
                <a:solidFill>
                  <a:prstClr val="black"/>
                </a:solidFill>
                <a:latin typeface="Meiryo UI" panose="020B0604030504040204" pitchFamily="50" charset="-128"/>
                <a:ea typeface="Meiryo UI" panose="020B0604030504040204" pitchFamily="50" charset="-128"/>
              </a:rPr>
              <a:t>　等）</a:t>
            </a:r>
            <a:endParaRPr kumimoji="1" lang="ja-JP" altLang="en-US" sz="1000" dirty="0">
              <a:solidFill>
                <a:prstClr val="black"/>
              </a:solidFill>
              <a:latin typeface="Meiryo UI" panose="020B0604030504040204" pitchFamily="50" charset="-128"/>
              <a:ea typeface="Meiryo UI" panose="020B0604030504040204" pitchFamily="50" charset="-128"/>
            </a:endParaRPr>
          </a:p>
          <a:p>
            <a:pPr defTabSz="1280160">
              <a:lnSpc>
                <a:spcPts val="1500"/>
              </a:lnSpc>
              <a:defRPr/>
            </a:pPr>
            <a:endParaRPr kumimoji="1" lang="en-US" altLang="ja-JP" sz="1050" dirty="0">
              <a:solidFill>
                <a:prstClr val="black"/>
              </a:solidFill>
              <a:latin typeface="Meiryo UI" panose="020B0604030504040204" pitchFamily="50" charset="-128"/>
              <a:ea typeface="Meiryo UI" panose="020B0604030504040204" pitchFamily="50" charset="-128"/>
            </a:endParaRPr>
          </a:p>
        </p:txBody>
      </p:sp>
      <p:sp>
        <p:nvSpPr>
          <p:cNvPr id="76" name="正方形/長方形 75"/>
          <p:cNvSpPr/>
          <p:nvPr/>
        </p:nvSpPr>
        <p:spPr>
          <a:xfrm>
            <a:off x="4423946" y="6424583"/>
            <a:ext cx="3960000" cy="1728000"/>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60">
              <a:lnSpc>
                <a:spcPts val="800"/>
              </a:lnSpc>
              <a:defRPr/>
            </a:pPr>
            <a:r>
              <a:rPr kumimoji="1" lang="ja-JP" altLang="en-US" sz="1050" b="1" dirty="0">
                <a:solidFill>
                  <a:prstClr val="black"/>
                </a:solidFill>
                <a:latin typeface="Meiryo UI" panose="020B0604030504040204" pitchFamily="50" charset="-128"/>
                <a:ea typeface="Meiryo UI" panose="020B0604030504040204" pitchFamily="50" charset="-128"/>
              </a:rPr>
              <a:t>④安全・安心な地域を</a:t>
            </a:r>
            <a:r>
              <a:rPr kumimoji="1" lang="ja-JP" altLang="en-US" sz="1050" b="1" dirty="0" smtClean="0">
                <a:solidFill>
                  <a:prstClr val="black"/>
                </a:solidFill>
                <a:latin typeface="Meiryo UI" panose="020B0604030504040204" pitchFamily="50" charset="-128"/>
                <a:ea typeface="Meiryo UI" panose="020B0604030504040204" pitchFamily="50" charset="-128"/>
              </a:rPr>
              <a:t>つくる</a:t>
            </a:r>
            <a:endParaRPr kumimoji="1" lang="en-US" altLang="ja-JP" sz="1050" b="1" dirty="0" smtClean="0">
              <a:solidFill>
                <a:prstClr val="black"/>
              </a:solidFill>
              <a:latin typeface="Meiryo UI" panose="020B0604030504040204" pitchFamily="50" charset="-128"/>
              <a:ea typeface="Meiryo UI" panose="020B0604030504040204" pitchFamily="50" charset="-128"/>
            </a:endParaRPr>
          </a:p>
          <a:p>
            <a:pPr defTabSz="1280160">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60">
              <a:lnSpc>
                <a:spcPts val="1500"/>
              </a:lnSpc>
              <a:defRPr/>
            </a:pPr>
            <a:r>
              <a:rPr kumimoji="1" lang="ja-JP" altLang="en-US" sz="1050" dirty="0">
                <a:solidFill>
                  <a:prstClr val="black"/>
                </a:solidFill>
                <a:latin typeface="Meiryo UI" panose="020B0604030504040204" pitchFamily="50" charset="-128"/>
                <a:ea typeface="Meiryo UI" panose="020B0604030504040204" pitchFamily="50" charset="-128"/>
              </a:rPr>
              <a:t>（１）安全・安心の</a:t>
            </a:r>
            <a:r>
              <a:rPr kumimoji="1" lang="ja-JP" altLang="en-US" sz="1050" dirty="0" smtClean="0">
                <a:solidFill>
                  <a:prstClr val="black"/>
                </a:solidFill>
                <a:latin typeface="Meiryo UI" panose="020B0604030504040204" pitchFamily="50" charset="-128"/>
                <a:ea typeface="Meiryo UI" panose="020B0604030504040204" pitchFamily="50" charset="-128"/>
              </a:rPr>
              <a:t>確保</a:t>
            </a:r>
            <a:endParaRPr kumimoji="1" lang="en-US" altLang="ja-JP" sz="1050" dirty="0" smtClean="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smtClean="0">
                <a:solidFill>
                  <a:prstClr val="black"/>
                </a:solidFill>
                <a:latin typeface="Meiryo UI" panose="020B0604030504040204" pitchFamily="50" charset="-128"/>
                <a:ea typeface="Meiryo UI" panose="020B0604030504040204" pitchFamily="50" charset="-128"/>
              </a:rPr>
              <a:t>     （</a:t>
            </a:r>
            <a:r>
              <a:rPr kumimoji="1" lang="ja-JP" altLang="en-US" sz="1000" u="sng" dirty="0">
                <a:solidFill>
                  <a:prstClr val="black"/>
                </a:solidFill>
                <a:latin typeface="Meiryo UI" panose="020B0604030504040204" pitchFamily="50" charset="-128"/>
                <a:ea typeface="Meiryo UI" panose="020B0604030504040204" pitchFamily="50" charset="-128"/>
              </a:rPr>
              <a:t>国土強靭化計画に基づく災害対策</a:t>
            </a:r>
            <a:r>
              <a:rPr kumimoji="1" lang="ja-JP" altLang="en-US" sz="1000" u="sng" dirty="0" smtClean="0">
                <a:solidFill>
                  <a:prstClr val="black"/>
                </a:solidFill>
                <a:latin typeface="Meiryo UI" panose="020B0604030504040204" pitchFamily="50" charset="-128"/>
                <a:ea typeface="Meiryo UI" panose="020B0604030504040204" pitchFamily="50" charset="-128"/>
              </a:rPr>
              <a:t>強化</a:t>
            </a:r>
            <a:r>
              <a:rPr kumimoji="1" lang="ja-JP" altLang="en-US" sz="1000" dirty="0" smtClean="0">
                <a:solidFill>
                  <a:prstClr val="black"/>
                </a:solidFill>
                <a:latin typeface="Meiryo UI" panose="020B0604030504040204" pitchFamily="50" charset="-128"/>
                <a:ea typeface="Meiryo UI" panose="020B0604030504040204" pitchFamily="50" charset="-128"/>
              </a:rPr>
              <a:t>、南海</a:t>
            </a:r>
            <a:r>
              <a:rPr kumimoji="1" lang="ja-JP" altLang="en-US" sz="1000" dirty="0">
                <a:solidFill>
                  <a:prstClr val="black"/>
                </a:solidFill>
                <a:latin typeface="Meiryo UI" panose="020B0604030504040204" pitchFamily="50" charset="-128"/>
                <a:ea typeface="Meiryo UI" panose="020B0604030504040204" pitchFamily="50" charset="-128"/>
              </a:rPr>
              <a:t>トラフ巨大</a:t>
            </a:r>
            <a:r>
              <a:rPr kumimoji="1" lang="ja-JP" altLang="en-US" sz="1000" dirty="0" smtClean="0">
                <a:solidFill>
                  <a:prstClr val="black"/>
                </a:solidFill>
                <a:latin typeface="Meiryo UI" panose="020B0604030504040204" pitchFamily="50" charset="-128"/>
                <a:ea typeface="Meiryo UI" panose="020B0604030504040204" pitchFamily="50" charset="-128"/>
              </a:rPr>
              <a:t>地震対</a:t>
            </a:r>
            <a:endParaRPr kumimoji="1" lang="en-US" altLang="ja-JP" sz="1000" dirty="0" smtClean="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prstClr val="black"/>
                </a:solidFill>
                <a:latin typeface="Meiryo UI" panose="020B0604030504040204" pitchFamily="50" charset="-128"/>
                <a:ea typeface="Meiryo UI" panose="020B0604030504040204" pitchFamily="50" charset="-128"/>
              </a:rPr>
              <a:t>　</a:t>
            </a:r>
            <a:r>
              <a:rPr kumimoji="1" lang="ja-JP" altLang="en-US" sz="1000" dirty="0" smtClean="0">
                <a:solidFill>
                  <a:prstClr val="black"/>
                </a:solidFill>
                <a:latin typeface="Meiryo UI" panose="020B0604030504040204" pitchFamily="50" charset="-128"/>
                <a:ea typeface="Meiryo UI" panose="020B0604030504040204" pitchFamily="50" charset="-128"/>
              </a:rPr>
              <a:t>　　　策、治安</a:t>
            </a:r>
            <a:r>
              <a:rPr kumimoji="1" lang="ja-JP" altLang="en-US" sz="1000" dirty="0">
                <a:solidFill>
                  <a:prstClr val="black"/>
                </a:solidFill>
                <a:latin typeface="Meiryo UI" panose="020B0604030504040204" pitchFamily="50" charset="-128"/>
                <a:ea typeface="Meiryo UI" panose="020B0604030504040204" pitchFamily="50" charset="-128"/>
              </a:rPr>
              <a:t>・防犯の</a:t>
            </a:r>
            <a:r>
              <a:rPr kumimoji="1" lang="ja-JP" altLang="en-US" sz="1000" dirty="0" smtClean="0">
                <a:solidFill>
                  <a:prstClr val="black"/>
                </a:solidFill>
                <a:latin typeface="Meiryo UI" panose="020B0604030504040204" pitchFamily="50" charset="-128"/>
                <a:ea typeface="Meiryo UI" panose="020B0604030504040204" pitchFamily="50" charset="-128"/>
              </a:rPr>
              <a:t>推進　等</a:t>
            </a:r>
            <a:r>
              <a:rPr kumimoji="1" lang="ja-JP" altLang="en-US" sz="1000" dirty="0">
                <a:solidFill>
                  <a:prstClr val="black"/>
                </a:solidFill>
                <a:latin typeface="Meiryo UI" panose="020B0604030504040204" pitchFamily="50" charset="-128"/>
                <a:ea typeface="Meiryo UI" panose="020B0604030504040204" pitchFamily="50" charset="-128"/>
              </a:rPr>
              <a:t>）</a:t>
            </a:r>
          </a:p>
          <a:p>
            <a:pPr defTabSz="1280160">
              <a:lnSpc>
                <a:spcPts val="1500"/>
              </a:lnSpc>
              <a:defRPr/>
            </a:pPr>
            <a:r>
              <a:rPr kumimoji="1" lang="ja-JP" altLang="en-US" sz="1050" dirty="0" smtClean="0">
                <a:solidFill>
                  <a:prstClr val="black"/>
                </a:solidFill>
                <a:latin typeface="Meiryo UI" panose="020B0604030504040204" pitchFamily="50" charset="-128"/>
                <a:ea typeface="Meiryo UI" panose="020B0604030504040204" pitchFamily="50" charset="-128"/>
              </a:rPr>
              <a:t>（</a:t>
            </a:r>
            <a:r>
              <a:rPr kumimoji="1" lang="ja-JP" altLang="en-US" sz="1050" dirty="0">
                <a:solidFill>
                  <a:prstClr val="black"/>
                </a:solidFill>
                <a:latin typeface="Meiryo UI" panose="020B0604030504040204" pitchFamily="50" charset="-128"/>
                <a:ea typeface="Meiryo UI" panose="020B0604030504040204" pitchFamily="50" charset="-128"/>
              </a:rPr>
              <a:t>２）都市基盤の再構築</a:t>
            </a:r>
            <a:endParaRPr kumimoji="1" lang="en-US" altLang="ja-JP" sz="1050" dirty="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smtClean="0">
                <a:solidFill>
                  <a:prstClr val="black"/>
                </a:solidFill>
                <a:latin typeface="Meiryo UI" panose="020B0604030504040204" pitchFamily="50" charset="-128"/>
                <a:ea typeface="Meiryo UI" panose="020B0604030504040204" pitchFamily="50" charset="-128"/>
              </a:rPr>
              <a:t>     （ファシリティマネジメント推進　等）</a:t>
            </a:r>
            <a:endParaRPr kumimoji="1" lang="en-US" altLang="ja-JP" sz="1000" dirty="0" smtClean="0">
              <a:solidFill>
                <a:prstClr val="black"/>
              </a:solidFill>
              <a:latin typeface="Meiryo UI" panose="020B0604030504040204" pitchFamily="50" charset="-128"/>
              <a:ea typeface="Meiryo UI" panose="020B0604030504040204" pitchFamily="50" charset="-128"/>
            </a:endParaRPr>
          </a:p>
          <a:p>
            <a:pPr defTabSz="1280160">
              <a:lnSpc>
                <a:spcPts val="1500"/>
              </a:lnSpc>
              <a:defRPr/>
            </a:pPr>
            <a:r>
              <a:rPr kumimoji="1" lang="ja-JP" altLang="en-US" sz="1050" dirty="0" smtClean="0">
                <a:solidFill>
                  <a:prstClr val="black"/>
                </a:solidFill>
                <a:latin typeface="Meiryo UI" panose="020B0604030504040204" pitchFamily="50" charset="-128"/>
                <a:ea typeface="Meiryo UI" panose="020B0604030504040204" pitchFamily="50" charset="-128"/>
              </a:rPr>
              <a:t>（３）環境にやさしい都市の実現</a:t>
            </a:r>
            <a:endParaRPr kumimoji="1" lang="en-US" altLang="ja-JP" sz="1050" dirty="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smtClean="0">
                <a:solidFill>
                  <a:prstClr val="black"/>
                </a:solidFill>
                <a:latin typeface="Meiryo UI" panose="020B0604030504040204" pitchFamily="50" charset="-128"/>
                <a:ea typeface="Meiryo UI" panose="020B0604030504040204" pitchFamily="50" charset="-128"/>
              </a:rPr>
              <a:t>     （</a:t>
            </a:r>
            <a:r>
              <a:rPr kumimoji="1" lang="ja-JP" altLang="en-US" sz="1000" u="sng" dirty="0" smtClean="0">
                <a:solidFill>
                  <a:prstClr val="black"/>
                </a:solidFill>
                <a:latin typeface="Meiryo UI" panose="020B0604030504040204" pitchFamily="50" charset="-128"/>
                <a:ea typeface="Meiryo UI" panose="020B0604030504040204" pitchFamily="50" charset="-128"/>
              </a:rPr>
              <a:t>プラスチックごみ対策</a:t>
            </a:r>
            <a:r>
              <a:rPr kumimoji="1" lang="ja-JP" altLang="en-US" sz="1000" dirty="0" smtClean="0">
                <a:solidFill>
                  <a:prstClr val="black"/>
                </a:solidFill>
                <a:latin typeface="Meiryo UI" panose="020B0604030504040204" pitchFamily="50" charset="-128"/>
                <a:ea typeface="Meiryo UI" panose="020B0604030504040204" pitchFamily="50" charset="-128"/>
              </a:rPr>
              <a:t>、</a:t>
            </a:r>
            <a:r>
              <a:rPr kumimoji="1" lang="ja-JP" altLang="en-US" sz="1000" u="sng" dirty="0" smtClean="0">
                <a:solidFill>
                  <a:prstClr val="black"/>
                </a:solidFill>
                <a:latin typeface="Meiryo UI" panose="020B0604030504040204" pitchFamily="50" charset="-128"/>
                <a:ea typeface="Meiryo UI" panose="020B0604030504040204" pitchFamily="50" charset="-128"/>
              </a:rPr>
              <a:t>食品ロス対策</a:t>
            </a:r>
            <a:r>
              <a:rPr kumimoji="1" lang="ja-JP" altLang="en-US" sz="1000" dirty="0">
                <a:solidFill>
                  <a:prstClr val="black"/>
                </a:solidFill>
                <a:latin typeface="Meiryo UI" panose="020B0604030504040204" pitchFamily="50" charset="-128"/>
                <a:ea typeface="Meiryo UI" panose="020B0604030504040204" pitchFamily="50" charset="-128"/>
              </a:rPr>
              <a:t>　等）</a:t>
            </a:r>
            <a:endParaRPr kumimoji="1" lang="en-US" altLang="ja-JP" sz="1000" dirty="0">
              <a:solidFill>
                <a:prstClr val="black"/>
              </a:solidFill>
              <a:latin typeface="Meiryo UI" panose="020B0604030504040204" pitchFamily="50" charset="-128"/>
              <a:ea typeface="Meiryo UI" panose="020B0604030504040204" pitchFamily="50" charset="-128"/>
            </a:endParaRPr>
          </a:p>
          <a:p>
            <a:pPr defTabSz="1280160">
              <a:lnSpc>
                <a:spcPts val="1500"/>
              </a:lnSpc>
              <a:defRPr/>
            </a:pPr>
            <a:endParaRPr kumimoji="1" lang="ja-JP" altLang="en-US" sz="1000" dirty="0" smtClean="0">
              <a:solidFill>
                <a:prstClr val="black"/>
              </a:solidFill>
              <a:latin typeface="Meiryo UI" panose="020B0604030504040204" pitchFamily="50" charset="-128"/>
              <a:ea typeface="Meiryo UI" panose="020B0604030504040204" pitchFamily="50" charset="-128"/>
            </a:endParaRPr>
          </a:p>
          <a:p>
            <a:pPr defTabSz="1280160">
              <a:lnSpc>
                <a:spcPts val="1500"/>
              </a:lnSpc>
              <a:defRPr/>
            </a:pPr>
            <a:endParaRPr kumimoji="1" lang="en-US" altLang="ja-JP" sz="1050" dirty="0">
              <a:solidFill>
                <a:prstClr val="black"/>
              </a:solidFill>
              <a:latin typeface="Meiryo UI" panose="020B0604030504040204" pitchFamily="50" charset="-128"/>
              <a:ea typeface="Meiryo UI" panose="020B0604030504040204" pitchFamily="50" charset="-128"/>
            </a:endParaRPr>
          </a:p>
        </p:txBody>
      </p:sp>
      <p:sp>
        <p:nvSpPr>
          <p:cNvPr id="80" name="正方形/長方形 79"/>
          <p:cNvSpPr/>
          <p:nvPr/>
        </p:nvSpPr>
        <p:spPr>
          <a:xfrm>
            <a:off x="8579531" y="4420943"/>
            <a:ext cx="3960000" cy="1908000"/>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60">
              <a:lnSpc>
                <a:spcPts val="800"/>
              </a:lnSpc>
              <a:defRPr/>
            </a:pPr>
            <a:r>
              <a:rPr kumimoji="1" lang="ja-JP" altLang="en-US" sz="1050" b="1" dirty="0">
                <a:solidFill>
                  <a:prstClr val="black"/>
                </a:solidFill>
                <a:latin typeface="Meiryo UI" panose="020B0604030504040204" pitchFamily="50" charset="-128"/>
                <a:ea typeface="Meiryo UI" panose="020B0604030504040204" pitchFamily="50" charset="-128"/>
              </a:rPr>
              <a:t>⑤都市としての経済機能を強化</a:t>
            </a:r>
            <a:r>
              <a:rPr kumimoji="1" lang="ja-JP" altLang="en-US" sz="1050" b="1" dirty="0" smtClean="0">
                <a:solidFill>
                  <a:prstClr val="black"/>
                </a:solidFill>
                <a:latin typeface="Meiryo UI" panose="020B0604030504040204" pitchFamily="50" charset="-128"/>
                <a:ea typeface="Meiryo UI" panose="020B0604030504040204" pitchFamily="50" charset="-128"/>
              </a:rPr>
              <a:t>する</a:t>
            </a:r>
            <a:endParaRPr kumimoji="1" lang="en-US" altLang="ja-JP" sz="1050" b="1" dirty="0" smtClean="0">
              <a:solidFill>
                <a:prstClr val="black"/>
              </a:solidFill>
              <a:latin typeface="Meiryo UI" panose="020B0604030504040204" pitchFamily="50" charset="-128"/>
              <a:ea typeface="Meiryo UI" panose="020B0604030504040204" pitchFamily="50" charset="-128"/>
            </a:endParaRPr>
          </a:p>
          <a:p>
            <a:pPr defTabSz="1280160">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60">
              <a:lnSpc>
                <a:spcPts val="1500"/>
              </a:lnSpc>
              <a:defRPr/>
            </a:pPr>
            <a:r>
              <a:rPr kumimoji="1" lang="ja-JP" altLang="en-US" sz="1050" dirty="0">
                <a:solidFill>
                  <a:prstClr val="black"/>
                </a:solidFill>
                <a:latin typeface="Meiryo UI" panose="020B0604030504040204" pitchFamily="50" charset="-128"/>
                <a:ea typeface="Meiryo UI" panose="020B0604030504040204" pitchFamily="50" charset="-128"/>
              </a:rPr>
              <a:t>（１）産業の創出・</a:t>
            </a:r>
            <a:r>
              <a:rPr kumimoji="1" lang="ja-JP" altLang="en-US" sz="1050" dirty="0" smtClean="0">
                <a:solidFill>
                  <a:prstClr val="black"/>
                </a:solidFill>
                <a:latin typeface="Meiryo UI" panose="020B0604030504040204" pitchFamily="50" charset="-128"/>
                <a:ea typeface="Meiryo UI" panose="020B0604030504040204" pitchFamily="50" charset="-128"/>
              </a:rPr>
              <a:t>振興</a:t>
            </a:r>
            <a:endParaRPr kumimoji="1" lang="en-US" altLang="ja-JP" sz="1050" dirty="0" smtClean="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smtClean="0">
                <a:solidFill>
                  <a:prstClr val="black"/>
                </a:solidFill>
                <a:latin typeface="Meiryo UI" panose="020B0604030504040204" pitchFamily="50" charset="-128"/>
                <a:ea typeface="Meiryo UI" panose="020B0604030504040204" pitchFamily="50" charset="-128"/>
              </a:rPr>
              <a:t>     （</a:t>
            </a:r>
            <a:r>
              <a:rPr kumimoji="1" lang="ja-JP" altLang="en-US" sz="1000" dirty="0">
                <a:solidFill>
                  <a:prstClr val="black"/>
                </a:solidFill>
                <a:latin typeface="Meiryo UI" panose="020B0604030504040204" pitchFamily="50" charset="-128"/>
                <a:ea typeface="Meiryo UI" panose="020B0604030504040204" pitchFamily="50" charset="-128"/>
              </a:rPr>
              <a:t>イノベーションの創出、起業・第二創業、</a:t>
            </a:r>
            <a:r>
              <a:rPr kumimoji="1" lang="ja-JP" altLang="en-US" sz="1000" u="sng" dirty="0">
                <a:solidFill>
                  <a:prstClr val="black"/>
                </a:solidFill>
                <a:latin typeface="Meiryo UI" panose="020B0604030504040204" pitchFamily="50" charset="-128"/>
                <a:ea typeface="Meiryo UI" panose="020B0604030504040204" pitchFamily="50" charset="-128"/>
              </a:rPr>
              <a:t>先端技術を活用した</a:t>
            </a:r>
            <a:r>
              <a:rPr kumimoji="1" lang="ja-JP" altLang="en-US" sz="1000" u="sng" dirty="0" smtClean="0">
                <a:solidFill>
                  <a:prstClr val="black"/>
                </a:solidFill>
                <a:latin typeface="Meiryo UI" panose="020B0604030504040204" pitchFamily="50" charset="-128"/>
                <a:ea typeface="Meiryo UI" panose="020B0604030504040204" pitchFamily="50" charset="-128"/>
              </a:rPr>
              <a:t>生産</a:t>
            </a:r>
            <a:endParaRPr kumimoji="1" lang="en-US" altLang="ja-JP" sz="1000" u="sng" dirty="0" smtClean="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prstClr val="black"/>
                </a:solidFill>
                <a:latin typeface="Meiryo UI" panose="020B0604030504040204" pitchFamily="50" charset="-128"/>
                <a:ea typeface="Meiryo UI" panose="020B0604030504040204" pitchFamily="50" charset="-128"/>
              </a:rPr>
              <a:t>　</a:t>
            </a:r>
            <a:r>
              <a:rPr kumimoji="1" lang="ja-JP" altLang="en-US" sz="1000" dirty="0" smtClean="0">
                <a:solidFill>
                  <a:prstClr val="black"/>
                </a:solidFill>
                <a:latin typeface="Meiryo UI" panose="020B0604030504040204" pitchFamily="50" charset="-128"/>
                <a:ea typeface="Meiryo UI" panose="020B0604030504040204" pitchFamily="50" charset="-128"/>
              </a:rPr>
              <a:t>　　　</a:t>
            </a:r>
            <a:r>
              <a:rPr kumimoji="1" lang="ja-JP" altLang="en-US" sz="1000" u="sng" dirty="0" smtClean="0">
                <a:solidFill>
                  <a:prstClr val="black"/>
                </a:solidFill>
                <a:latin typeface="Meiryo UI" panose="020B0604030504040204" pitchFamily="50" charset="-128"/>
                <a:ea typeface="Meiryo UI" panose="020B0604030504040204" pitchFamily="50" charset="-128"/>
              </a:rPr>
              <a:t>性の向上</a:t>
            </a:r>
            <a:r>
              <a:rPr kumimoji="1" lang="ja-JP" altLang="en-US" sz="1000" dirty="0">
                <a:solidFill>
                  <a:prstClr val="black"/>
                </a:solidFill>
                <a:latin typeface="Meiryo UI" panose="020B0604030504040204" pitchFamily="50" charset="-128"/>
                <a:ea typeface="Meiryo UI" panose="020B0604030504040204" pitchFamily="50" charset="-128"/>
              </a:rPr>
              <a:t>、</a:t>
            </a:r>
            <a:r>
              <a:rPr kumimoji="1" lang="ja-JP" altLang="en-US" sz="1000" u="sng" dirty="0">
                <a:solidFill>
                  <a:prstClr val="black"/>
                </a:solidFill>
                <a:latin typeface="Meiryo UI" panose="020B0604030504040204" pitchFamily="50" charset="-128"/>
                <a:ea typeface="Meiryo UI" panose="020B0604030504040204" pitchFamily="50" charset="-128"/>
              </a:rPr>
              <a:t>外国人材の</a:t>
            </a:r>
            <a:r>
              <a:rPr kumimoji="1" lang="ja-JP" altLang="en-US" sz="1000" u="sng" dirty="0" smtClean="0">
                <a:solidFill>
                  <a:prstClr val="black"/>
                </a:solidFill>
                <a:latin typeface="Meiryo UI" panose="020B0604030504040204" pitchFamily="50" charset="-128"/>
                <a:ea typeface="Meiryo UI" panose="020B0604030504040204" pitchFamily="50" charset="-128"/>
              </a:rPr>
              <a:t>円滑な</a:t>
            </a:r>
            <a:r>
              <a:rPr kumimoji="1" lang="ja-JP" altLang="en-US" sz="1000" u="sng" dirty="0">
                <a:solidFill>
                  <a:prstClr val="black"/>
                </a:solidFill>
                <a:latin typeface="Meiryo UI" panose="020B0604030504040204" pitchFamily="50" charset="-128"/>
                <a:ea typeface="Meiryo UI" panose="020B0604030504040204" pitchFamily="50" charset="-128"/>
              </a:rPr>
              <a:t>受入れ</a:t>
            </a:r>
            <a:r>
              <a:rPr kumimoji="1" lang="ja-JP" altLang="en-US" sz="1000" u="sng" dirty="0" smtClean="0">
                <a:solidFill>
                  <a:prstClr val="black"/>
                </a:solidFill>
                <a:latin typeface="Meiryo UI" panose="020B0604030504040204" pitchFamily="50" charset="-128"/>
                <a:ea typeface="Meiryo UI" panose="020B0604030504040204" pitchFamily="50" charset="-128"/>
              </a:rPr>
              <a:t>促進</a:t>
            </a:r>
            <a:r>
              <a:rPr kumimoji="1" lang="ja-JP" altLang="en-US" sz="1000" dirty="0" smtClean="0">
                <a:solidFill>
                  <a:prstClr val="black"/>
                </a:solidFill>
                <a:latin typeface="Meiryo UI" panose="020B0604030504040204" pitchFamily="50" charset="-128"/>
                <a:ea typeface="Meiryo UI" panose="020B0604030504040204" pitchFamily="50" charset="-128"/>
              </a:rPr>
              <a:t>、</a:t>
            </a:r>
            <a:r>
              <a:rPr kumimoji="1" lang="ja-JP" altLang="en-US" sz="1000" u="sng" dirty="0" smtClean="0">
                <a:solidFill>
                  <a:prstClr val="black"/>
                </a:solidFill>
                <a:latin typeface="Meiryo UI" panose="020B0604030504040204" pitchFamily="50" charset="-128"/>
                <a:ea typeface="Meiryo UI" panose="020B0604030504040204" pitchFamily="50" charset="-128"/>
              </a:rPr>
              <a:t>事業承継の支援</a:t>
            </a:r>
            <a:r>
              <a:rPr kumimoji="1" lang="ja-JP" altLang="en-US" sz="1000" dirty="0">
                <a:solidFill>
                  <a:prstClr val="black"/>
                </a:solidFill>
                <a:latin typeface="Meiryo UI" panose="020B0604030504040204" pitchFamily="50" charset="-128"/>
                <a:ea typeface="Meiryo UI" panose="020B0604030504040204" pitchFamily="50" charset="-128"/>
              </a:rPr>
              <a:t> </a:t>
            </a:r>
            <a:r>
              <a:rPr kumimoji="1" lang="ja-JP" altLang="en-US" sz="1000" dirty="0" smtClean="0">
                <a:solidFill>
                  <a:prstClr val="black"/>
                </a:solidFill>
                <a:latin typeface="Meiryo UI" panose="020B0604030504040204" pitchFamily="50" charset="-128"/>
                <a:ea typeface="Meiryo UI" panose="020B0604030504040204" pitchFamily="50" charset="-128"/>
              </a:rPr>
              <a:t>等</a:t>
            </a:r>
            <a:r>
              <a:rPr kumimoji="1" lang="ja-JP" altLang="en-US" sz="1000" dirty="0">
                <a:solidFill>
                  <a:prstClr val="black"/>
                </a:solidFill>
                <a:latin typeface="Meiryo UI" panose="020B0604030504040204" pitchFamily="50" charset="-128"/>
                <a:ea typeface="Meiryo UI" panose="020B0604030504040204" pitchFamily="50" charset="-128"/>
              </a:rPr>
              <a:t>）</a:t>
            </a:r>
          </a:p>
          <a:p>
            <a:pPr defTabSz="1280160">
              <a:lnSpc>
                <a:spcPts val="1500"/>
              </a:lnSpc>
              <a:defRPr/>
            </a:pPr>
            <a:r>
              <a:rPr kumimoji="1" lang="ja-JP" altLang="en-US" sz="1050" dirty="0" smtClean="0">
                <a:solidFill>
                  <a:prstClr val="black"/>
                </a:solidFill>
                <a:latin typeface="Meiryo UI" panose="020B0604030504040204" pitchFamily="50" charset="-128"/>
                <a:ea typeface="Meiryo UI" panose="020B0604030504040204" pitchFamily="50" charset="-128"/>
              </a:rPr>
              <a:t>（</a:t>
            </a:r>
            <a:r>
              <a:rPr kumimoji="1" lang="ja-JP" altLang="en-US" sz="1050" dirty="0">
                <a:solidFill>
                  <a:prstClr val="black"/>
                </a:solidFill>
                <a:latin typeface="Meiryo UI" panose="020B0604030504040204" pitchFamily="50" charset="-128"/>
                <a:ea typeface="Meiryo UI" panose="020B0604030504040204" pitchFamily="50" charset="-128"/>
              </a:rPr>
              <a:t>２）企業立地の</a:t>
            </a:r>
            <a:r>
              <a:rPr kumimoji="1" lang="ja-JP" altLang="en-US" sz="1050" dirty="0" smtClean="0">
                <a:solidFill>
                  <a:prstClr val="black"/>
                </a:solidFill>
                <a:latin typeface="Meiryo UI" panose="020B0604030504040204" pitchFamily="50" charset="-128"/>
                <a:ea typeface="Meiryo UI" panose="020B0604030504040204" pitchFamily="50" charset="-128"/>
              </a:rPr>
              <a:t>促進</a:t>
            </a:r>
            <a:r>
              <a:rPr kumimoji="1" lang="ja-JP" altLang="en-US" sz="1000" dirty="0" smtClean="0">
                <a:solidFill>
                  <a:prstClr val="black"/>
                </a:solidFill>
                <a:latin typeface="Meiryo UI" panose="020B0604030504040204" pitchFamily="50" charset="-128"/>
                <a:ea typeface="Meiryo UI" panose="020B0604030504040204" pitchFamily="50" charset="-128"/>
              </a:rPr>
              <a:t>（</a:t>
            </a:r>
            <a:r>
              <a:rPr kumimoji="1" lang="ja-JP" altLang="en-US" sz="1000" dirty="0">
                <a:solidFill>
                  <a:prstClr val="black"/>
                </a:solidFill>
                <a:latin typeface="Meiryo UI" panose="020B0604030504040204" pitchFamily="50" charset="-128"/>
                <a:ea typeface="Meiryo UI" panose="020B0604030504040204" pitchFamily="50" charset="-128"/>
              </a:rPr>
              <a:t>東京圏等への経済機能の流出抑制）</a:t>
            </a:r>
          </a:p>
          <a:p>
            <a:pPr defTabSz="1280160">
              <a:lnSpc>
                <a:spcPts val="1500"/>
              </a:lnSpc>
              <a:defRPr/>
            </a:pPr>
            <a:r>
              <a:rPr kumimoji="1" lang="ja-JP" altLang="en-US" sz="1050" dirty="0" smtClean="0">
                <a:solidFill>
                  <a:prstClr val="black"/>
                </a:solidFill>
                <a:latin typeface="Meiryo UI" panose="020B0604030504040204" pitchFamily="50" charset="-128"/>
                <a:ea typeface="Meiryo UI" panose="020B0604030504040204" pitchFamily="50" charset="-128"/>
              </a:rPr>
              <a:t>（</a:t>
            </a:r>
            <a:r>
              <a:rPr kumimoji="1" lang="ja-JP" altLang="en-US" sz="1050" dirty="0">
                <a:solidFill>
                  <a:prstClr val="black"/>
                </a:solidFill>
                <a:latin typeface="Meiryo UI" panose="020B0604030504040204" pitchFamily="50" charset="-128"/>
                <a:ea typeface="Meiryo UI" panose="020B0604030504040204" pitchFamily="50" charset="-128"/>
              </a:rPr>
              <a:t>３）活力ある農林水産業の実現</a:t>
            </a:r>
            <a:endParaRPr kumimoji="1" lang="en-US" altLang="ja-JP" sz="1050" dirty="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smtClean="0">
                <a:solidFill>
                  <a:prstClr val="black"/>
                </a:solidFill>
                <a:latin typeface="Meiryo UI" panose="020B0604030504040204" pitchFamily="50" charset="-128"/>
                <a:ea typeface="Meiryo UI" panose="020B0604030504040204" pitchFamily="50" charset="-128"/>
              </a:rPr>
              <a:t>     （</a:t>
            </a:r>
            <a:r>
              <a:rPr kumimoji="1" lang="ja-JP" altLang="en-US" sz="1000" dirty="0">
                <a:solidFill>
                  <a:prstClr val="black"/>
                </a:solidFill>
                <a:latin typeface="Meiryo UI" panose="020B0604030504040204" pitchFamily="50" charset="-128"/>
                <a:ea typeface="Meiryo UI" panose="020B0604030504040204" pitchFamily="50" charset="-128"/>
              </a:rPr>
              <a:t>都市型</a:t>
            </a:r>
            <a:r>
              <a:rPr kumimoji="1" lang="ja-JP" altLang="en-US" sz="1000" dirty="0" smtClean="0">
                <a:solidFill>
                  <a:prstClr val="black"/>
                </a:solidFill>
                <a:latin typeface="Meiryo UI" panose="020B0604030504040204" pitchFamily="50" charset="-128"/>
                <a:ea typeface="Meiryo UI" panose="020B0604030504040204" pitchFamily="50" charset="-128"/>
              </a:rPr>
              <a:t>農業振興、農水</a:t>
            </a:r>
            <a:r>
              <a:rPr kumimoji="1" lang="ja-JP" altLang="en-US" sz="1000" dirty="0">
                <a:solidFill>
                  <a:prstClr val="black"/>
                </a:solidFill>
                <a:latin typeface="Meiryo UI" panose="020B0604030504040204" pitchFamily="50" charset="-128"/>
                <a:ea typeface="Meiryo UI" panose="020B0604030504040204" pitchFamily="50" charset="-128"/>
              </a:rPr>
              <a:t>産物</a:t>
            </a:r>
            <a:r>
              <a:rPr kumimoji="1" lang="ja-JP" altLang="en-US" sz="1000" dirty="0" smtClean="0">
                <a:solidFill>
                  <a:prstClr val="black"/>
                </a:solidFill>
                <a:latin typeface="Meiryo UI" panose="020B0604030504040204" pitchFamily="50" charset="-128"/>
                <a:ea typeface="Meiryo UI" panose="020B0604030504040204" pitchFamily="50" charset="-128"/>
              </a:rPr>
              <a:t>、特産品海外展開　等）</a:t>
            </a:r>
            <a:endParaRPr kumimoji="1" lang="ja-JP" altLang="en-US" sz="1000" dirty="0">
              <a:solidFill>
                <a:prstClr val="black"/>
              </a:solidFill>
              <a:latin typeface="Meiryo UI" panose="020B0604030504040204" pitchFamily="50" charset="-128"/>
              <a:ea typeface="Meiryo UI" panose="020B0604030504040204" pitchFamily="50" charset="-128"/>
            </a:endParaRPr>
          </a:p>
          <a:p>
            <a:pPr defTabSz="1280160">
              <a:lnSpc>
                <a:spcPts val="1500"/>
              </a:lnSpc>
              <a:defRPr/>
            </a:pPr>
            <a:r>
              <a:rPr kumimoji="1" lang="ja-JP" altLang="en-US" sz="1050" dirty="0" smtClean="0">
                <a:solidFill>
                  <a:prstClr val="black"/>
                </a:solidFill>
                <a:latin typeface="Meiryo UI" panose="020B0604030504040204" pitchFamily="50" charset="-128"/>
                <a:ea typeface="Meiryo UI" panose="020B0604030504040204" pitchFamily="50" charset="-128"/>
              </a:rPr>
              <a:t>（</a:t>
            </a:r>
            <a:r>
              <a:rPr kumimoji="1" lang="ja-JP" altLang="en-US" sz="1050" dirty="0">
                <a:solidFill>
                  <a:prstClr val="black"/>
                </a:solidFill>
                <a:latin typeface="Meiryo UI" panose="020B0604030504040204" pitchFamily="50" charset="-128"/>
                <a:ea typeface="Meiryo UI" panose="020B0604030504040204" pitchFamily="50" charset="-128"/>
              </a:rPr>
              <a:t>４）多様な担い手との</a:t>
            </a:r>
            <a:r>
              <a:rPr kumimoji="1" lang="ja-JP" altLang="en-US" sz="1050" dirty="0" smtClean="0">
                <a:solidFill>
                  <a:prstClr val="black"/>
                </a:solidFill>
                <a:latin typeface="Meiryo UI" panose="020B0604030504040204" pitchFamily="50" charset="-128"/>
                <a:ea typeface="Meiryo UI" panose="020B0604030504040204" pitchFamily="50" charset="-128"/>
              </a:rPr>
              <a:t>協働</a:t>
            </a:r>
            <a:r>
              <a:rPr kumimoji="1" lang="ja-JP" altLang="en-US" sz="1000" dirty="0" smtClean="0">
                <a:solidFill>
                  <a:prstClr val="black"/>
                </a:solidFill>
                <a:latin typeface="Meiryo UI" panose="020B0604030504040204" pitchFamily="50" charset="-128"/>
                <a:ea typeface="Meiryo UI" panose="020B0604030504040204" pitchFamily="50" charset="-128"/>
              </a:rPr>
              <a:t>（</a:t>
            </a:r>
            <a:r>
              <a:rPr kumimoji="1" lang="ja-JP" altLang="en-US" sz="1000" dirty="0">
                <a:solidFill>
                  <a:prstClr val="black"/>
                </a:solidFill>
                <a:latin typeface="Meiryo UI" panose="020B0604030504040204" pitchFamily="50" charset="-128"/>
                <a:ea typeface="Meiryo UI" panose="020B0604030504040204" pitchFamily="50" charset="-128"/>
              </a:rPr>
              <a:t>民間</a:t>
            </a:r>
            <a:r>
              <a:rPr kumimoji="1" lang="ja-JP" altLang="en-US" sz="1000" dirty="0" smtClean="0">
                <a:solidFill>
                  <a:prstClr val="black"/>
                </a:solidFill>
                <a:latin typeface="Meiryo UI" panose="020B0604030504040204" pitchFamily="50" charset="-128"/>
                <a:ea typeface="Meiryo UI" panose="020B0604030504040204" pitchFamily="50" charset="-128"/>
              </a:rPr>
              <a:t>など担い手</a:t>
            </a:r>
            <a:r>
              <a:rPr kumimoji="1" lang="ja-JP" altLang="en-US" sz="1000" dirty="0">
                <a:solidFill>
                  <a:prstClr val="black"/>
                </a:solidFill>
                <a:latin typeface="Meiryo UI" panose="020B0604030504040204" pitchFamily="50" charset="-128"/>
                <a:ea typeface="Meiryo UI" panose="020B0604030504040204" pitchFamily="50" charset="-128"/>
              </a:rPr>
              <a:t>との幅広い</a:t>
            </a:r>
            <a:r>
              <a:rPr kumimoji="1" lang="ja-JP" altLang="en-US" sz="1000" dirty="0" smtClean="0">
                <a:solidFill>
                  <a:prstClr val="black"/>
                </a:solidFill>
                <a:latin typeface="Meiryo UI" panose="020B0604030504040204" pitchFamily="50" charset="-128"/>
                <a:ea typeface="Meiryo UI" panose="020B0604030504040204" pitchFamily="50" charset="-128"/>
              </a:rPr>
              <a:t>連携）</a:t>
            </a:r>
            <a:endParaRPr kumimoji="1" lang="ja-JP" altLang="en-US" sz="1000" dirty="0">
              <a:solidFill>
                <a:prstClr val="black"/>
              </a:solidFill>
              <a:latin typeface="Meiryo UI" panose="020B0604030504040204" pitchFamily="50" charset="-128"/>
              <a:ea typeface="Meiryo UI" panose="020B0604030504040204" pitchFamily="50" charset="-128"/>
            </a:endParaRPr>
          </a:p>
          <a:p>
            <a:pPr defTabSz="1280160">
              <a:lnSpc>
                <a:spcPts val="1500"/>
              </a:lnSpc>
              <a:defRPr/>
            </a:pPr>
            <a:r>
              <a:rPr kumimoji="1" lang="ja-JP" altLang="en-US" sz="1050" dirty="0" smtClean="0">
                <a:solidFill>
                  <a:prstClr val="black"/>
                </a:solidFill>
                <a:latin typeface="Meiryo UI" panose="020B0604030504040204" pitchFamily="50" charset="-128"/>
                <a:ea typeface="Meiryo UI" panose="020B0604030504040204" pitchFamily="50" charset="-128"/>
              </a:rPr>
              <a:t>（</a:t>
            </a:r>
            <a:r>
              <a:rPr kumimoji="1" lang="ja-JP" altLang="en-US" sz="1050" dirty="0">
                <a:solidFill>
                  <a:prstClr val="black"/>
                </a:solidFill>
                <a:latin typeface="Meiryo UI" panose="020B0604030504040204" pitchFamily="50" charset="-128"/>
                <a:ea typeface="Meiryo UI" panose="020B0604030504040204" pitchFamily="50" charset="-128"/>
              </a:rPr>
              <a:t>５）インフラの充実・強化</a:t>
            </a:r>
            <a:r>
              <a:rPr kumimoji="1" lang="ja-JP" altLang="en-US" sz="1000" dirty="0">
                <a:solidFill>
                  <a:prstClr val="black"/>
                </a:solidFill>
                <a:latin typeface="Meiryo UI" panose="020B0604030504040204" pitchFamily="50" charset="-128"/>
                <a:ea typeface="Meiryo UI" panose="020B0604030504040204" pitchFamily="50" charset="-128"/>
              </a:rPr>
              <a:t>（広域交通インフラ整備　等</a:t>
            </a:r>
            <a:r>
              <a:rPr kumimoji="1" lang="ja-JP" altLang="en-US" sz="1000" dirty="0" smtClean="0">
                <a:solidFill>
                  <a:prstClr val="black"/>
                </a:solidFill>
                <a:latin typeface="Meiryo UI" panose="020B0604030504040204" pitchFamily="50" charset="-128"/>
                <a:ea typeface="Meiryo UI" panose="020B0604030504040204" pitchFamily="50" charset="-128"/>
              </a:rPr>
              <a:t>）</a:t>
            </a:r>
            <a:endParaRPr kumimoji="1" lang="ja-JP" altLang="en-US" sz="1050" dirty="0">
              <a:solidFill>
                <a:prstClr val="black"/>
              </a:solidFill>
              <a:latin typeface="Meiryo UI" panose="020B0604030504040204" pitchFamily="50" charset="-128"/>
              <a:ea typeface="Meiryo UI" panose="020B0604030504040204" pitchFamily="50" charset="-128"/>
            </a:endParaRPr>
          </a:p>
        </p:txBody>
      </p:sp>
      <p:sp>
        <p:nvSpPr>
          <p:cNvPr id="91" name="正方形/長方形 90"/>
          <p:cNvSpPr/>
          <p:nvPr/>
        </p:nvSpPr>
        <p:spPr>
          <a:xfrm>
            <a:off x="8591745" y="6415909"/>
            <a:ext cx="3960000" cy="1728000"/>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60">
              <a:lnSpc>
                <a:spcPts val="800"/>
              </a:lnSpc>
              <a:defRPr/>
            </a:pPr>
            <a:r>
              <a:rPr kumimoji="1" lang="ja-JP" altLang="en-US" sz="1050" b="1" dirty="0" smtClean="0">
                <a:solidFill>
                  <a:prstClr val="black"/>
                </a:solidFill>
                <a:latin typeface="Meiryo UI" panose="020B0604030504040204" pitchFamily="50" charset="-128"/>
                <a:ea typeface="Meiryo UI" panose="020B0604030504040204" pitchFamily="50" charset="-128"/>
              </a:rPr>
              <a:t>⑥定住魅力・都市魅力を強化する</a:t>
            </a:r>
            <a:endParaRPr kumimoji="1" lang="en-US" altLang="ja-JP" sz="1050" b="1" dirty="0" smtClean="0">
              <a:solidFill>
                <a:prstClr val="black"/>
              </a:solidFill>
              <a:latin typeface="Meiryo UI" panose="020B0604030504040204" pitchFamily="50" charset="-128"/>
              <a:ea typeface="Meiryo UI" panose="020B0604030504040204" pitchFamily="50" charset="-128"/>
            </a:endParaRPr>
          </a:p>
          <a:p>
            <a:pPr defTabSz="1280160">
              <a:lnSpc>
                <a:spcPts val="1800"/>
              </a:lnSpc>
              <a:defRPr/>
            </a:pPr>
            <a:endParaRPr kumimoji="1" lang="en-US" altLang="ja-JP" sz="1050" b="1" dirty="0" smtClean="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50" dirty="0" smtClean="0">
                <a:solidFill>
                  <a:prstClr val="black"/>
                </a:solidFill>
                <a:latin typeface="Meiryo UI" panose="020B0604030504040204" pitchFamily="50" charset="-128"/>
                <a:ea typeface="Meiryo UI" panose="020B0604030504040204" pitchFamily="50" charset="-128"/>
              </a:rPr>
              <a:t>（</a:t>
            </a:r>
            <a:r>
              <a:rPr kumimoji="1" lang="ja-JP" altLang="en-US" sz="1050" dirty="0">
                <a:solidFill>
                  <a:prstClr val="black"/>
                </a:solidFill>
                <a:latin typeface="Meiryo UI" panose="020B0604030504040204" pitchFamily="50" charset="-128"/>
                <a:ea typeface="Meiryo UI" panose="020B0604030504040204" pitchFamily="50" charset="-128"/>
              </a:rPr>
              <a:t>１）定住魅力の</a:t>
            </a:r>
            <a:r>
              <a:rPr kumimoji="1" lang="ja-JP" altLang="en-US" sz="1050" dirty="0" smtClean="0">
                <a:solidFill>
                  <a:prstClr val="black"/>
                </a:solidFill>
                <a:latin typeface="Meiryo UI" panose="020B0604030504040204" pitchFamily="50" charset="-128"/>
                <a:ea typeface="Meiryo UI" panose="020B0604030504040204" pitchFamily="50" charset="-128"/>
              </a:rPr>
              <a:t>強化</a:t>
            </a:r>
            <a:endParaRPr kumimoji="1" lang="en-US" altLang="ja-JP" sz="1050" dirty="0" smtClean="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smtClean="0">
                <a:solidFill>
                  <a:prstClr val="black"/>
                </a:solidFill>
                <a:latin typeface="Meiryo UI" panose="020B0604030504040204" pitchFamily="50" charset="-128"/>
                <a:ea typeface="Meiryo UI" panose="020B0604030504040204" pitchFamily="50" charset="-128"/>
              </a:rPr>
              <a:t>　　 （</a:t>
            </a:r>
            <a:r>
              <a:rPr kumimoji="1" lang="ja-JP" altLang="en-US" sz="1000" dirty="0">
                <a:solidFill>
                  <a:prstClr val="black"/>
                </a:solidFill>
                <a:latin typeface="Meiryo UI" panose="020B0604030504040204" pitchFamily="50" charset="-128"/>
                <a:ea typeface="Meiryo UI" panose="020B0604030504040204" pitchFamily="50" charset="-128"/>
              </a:rPr>
              <a:t>居住魅力の発信、</a:t>
            </a:r>
            <a:r>
              <a:rPr kumimoji="1" lang="ja-JP" altLang="en-US" sz="1000" u="sng" dirty="0">
                <a:solidFill>
                  <a:prstClr val="black"/>
                </a:solidFill>
                <a:latin typeface="Meiryo UI" panose="020B0604030504040204" pitchFamily="50" charset="-128"/>
                <a:ea typeface="Meiryo UI" panose="020B0604030504040204" pitchFamily="50" charset="-128"/>
              </a:rPr>
              <a:t>スマートシティ推進による</a:t>
            </a:r>
            <a:r>
              <a:rPr kumimoji="1" lang="ja-JP" altLang="en-US" sz="1000" u="sng" dirty="0" smtClean="0">
                <a:solidFill>
                  <a:prstClr val="black"/>
                </a:solidFill>
                <a:latin typeface="Meiryo UI" panose="020B0604030504040204" pitchFamily="50" charset="-128"/>
                <a:ea typeface="Meiryo UI" panose="020B0604030504040204" pitchFamily="50" charset="-128"/>
              </a:rPr>
              <a:t>住民の</a:t>
            </a:r>
            <a:r>
              <a:rPr kumimoji="1" lang="en-US" altLang="ja-JP" sz="1000" u="sng" dirty="0">
                <a:solidFill>
                  <a:prstClr val="black"/>
                </a:solidFill>
                <a:latin typeface="Meiryo UI" panose="020B0604030504040204" pitchFamily="50" charset="-128"/>
                <a:ea typeface="Meiryo UI" panose="020B0604030504040204" pitchFamily="50" charset="-128"/>
              </a:rPr>
              <a:t>QOL</a:t>
            </a:r>
            <a:r>
              <a:rPr kumimoji="1" lang="ja-JP" altLang="en-US" sz="1000" u="sng" dirty="0">
                <a:solidFill>
                  <a:prstClr val="black"/>
                </a:solidFill>
                <a:latin typeface="Meiryo UI" panose="020B0604030504040204" pitchFamily="50" charset="-128"/>
                <a:ea typeface="Meiryo UI" panose="020B0604030504040204" pitchFamily="50" charset="-128"/>
              </a:rPr>
              <a:t>の向上</a:t>
            </a:r>
            <a:r>
              <a:rPr kumimoji="1" lang="ja-JP" altLang="en-US" sz="1000" dirty="0">
                <a:solidFill>
                  <a:prstClr val="black"/>
                </a:solidFill>
                <a:latin typeface="Meiryo UI" panose="020B0604030504040204" pitchFamily="50" charset="-128"/>
                <a:ea typeface="Meiryo UI" panose="020B0604030504040204" pitchFamily="50" charset="-128"/>
              </a:rPr>
              <a:t>、</a:t>
            </a:r>
            <a:r>
              <a:rPr kumimoji="1" lang="ja-JP" altLang="en-US" sz="1000" dirty="0" smtClean="0">
                <a:solidFill>
                  <a:prstClr val="black"/>
                </a:solidFill>
                <a:latin typeface="Meiryo UI" panose="020B0604030504040204" pitchFamily="50" charset="-128"/>
                <a:ea typeface="Meiryo UI" panose="020B0604030504040204" pitchFamily="50" charset="-128"/>
              </a:rPr>
              <a:t>空</a:t>
            </a:r>
            <a:endParaRPr kumimoji="1" lang="en-US" altLang="ja-JP" sz="1000" dirty="0" smtClean="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prstClr val="black"/>
                </a:solidFill>
                <a:latin typeface="Meiryo UI" panose="020B0604030504040204" pitchFamily="50" charset="-128"/>
                <a:ea typeface="Meiryo UI" panose="020B0604030504040204" pitchFamily="50" charset="-128"/>
              </a:rPr>
              <a:t>　</a:t>
            </a:r>
            <a:r>
              <a:rPr kumimoji="1" lang="ja-JP" altLang="en-US" sz="1000" dirty="0" smtClean="0">
                <a:solidFill>
                  <a:prstClr val="black"/>
                </a:solidFill>
                <a:latin typeface="Meiryo UI" panose="020B0604030504040204" pitchFamily="50" charset="-128"/>
                <a:ea typeface="Meiryo UI" panose="020B0604030504040204" pitchFamily="50" charset="-128"/>
              </a:rPr>
              <a:t>　　　家</a:t>
            </a:r>
            <a:r>
              <a:rPr kumimoji="1" lang="ja-JP" altLang="en-US" sz="1000" dirty="0">
                <a:solidFill>
                  <a:prstClr val="black"/>
                </a:solidFill>
                <a:latin typeface="Meiryo UI" panose="020B0604030504040204" pitchFamily="50" charset="-128"/>
                <a:ea typeface="Meiryo UI" panose="020B0604030504040204" pitchFamily="50" charset="-128"/>
              </a:rPr>
              <a:t>の多様な活用　等）</a:t>
            </a:r>
          </a:p>
          <a:p>
            <a:pPr defTabSz="1280160">
              <a:lnSpc>
                <a:spcPts val="1500"/>
              </a:lnSpc>
              <a:defRPr/>
            </a:pPr>
            <a:r>
              <a:rPr kumimoji="1" lang="ja-JP" altLang="en-US" sz="1050" dirty="0">
                <a:solidFill>
                  <a:prstClr val="black"/>
                </a:solidFill>
                <a:latin typeface="Meiryo UI" panose="020B0604030504040204" pitchFamily="50" charset="-128"/>
                <a:ea typeface="Meiryo UI" panose="020B0604030504040204" pitchFamily="50" charset="-128"/>
              </a:rPr>
              <a:t>（２）都市魅力の創出・発信　</a:t>
            </a:r>
          </a:p>
          <a:p>
            <a:pPr defTabSz="1280160">
              <a:lnSpc>
                <a:spcPts val="1300"/>
              </a:lnSpc>
              <a:defRPr/>
            </a:pPr>
            <a:r>
              <a:rPr kumimoji="1" lang="ja-JP" altLang="en-US" sz="1050" dirty="0" smtClean="0">
                <a:solidFill>
                  <a:prstClr val="black"/>
                </a:solidFill>
                <a:latin typeface="Meiryo UI" panose="020B0604030504040204" pitchFamily="50" charset="-128"/>
                <a:ea typeface="Meiryo UI" panose="020B0604030504040204" pitchFamily="50" charset="-128"/>
              </a:rPr>
              <a:t> 　　</a:t>
            </a:r>
            <a:r>
              <a:rPr kumimoji="1" lang="ja-JP" altLang="en-US" sz="1000" dirty="0" smtClean="0">
                <a:solidFill>
                  <a:prstClr val="black"/>
                </a:solidFill>
                <a:latin typeface="Meiryo UI" panose="020B0604030504040204" pitchFamily="50" charset="-128"/>
                <a:ea typeface="Meiryo UI" panose="020B0604030504040204" pitchFamily="50" charset="-128"/>
              </a:rPr>
              <a:t>（</a:t>
            </a:r>
            <a:r>
              <a:rPr kumimoji="1" lang="ja-JP" altLang="en-US" sz="1000" dirty="0">
                <a:solidFill>
                  <a:prstClr val="black"/>
                </a:solidFill>
                <a:latin typeface="Meiryo UI" panose="020B0604030504040204" pitchFamily="50" charset="-128"/>
                <a:ea typeface="Meiryo UI" panose="020B0604030504040204" pitchFamily="50" charset="-128"/>
              </a:rPr>
              <a:t>外国人観光客の受入環境整備</a:t>
            </a:r>
            <a:r>
              <a:rPr kumimoji="1" lang="ja-JP" altLang="en-US" sz="1000" dirty="0" smtClean="0">
                <a:solidFill>
                  <a:prstClr val="black"/>
                </a:solidFill>
                <a:latin typeface="Meiryo UI" panose="020B0604030504040204" pitchFamily="50" charset="-128"/>
                <a:ea typeface="Meiryo UI" panose="020B0604030504040204" pitchFamily="50" charset="-128"/>
              </a:rPr>
              <a:t>、</a:t>
            </a:r>
            <a:r>
              <a:rPr kumimoji="1" lang="ja-JP" altLang="en-US" sz="1000" u="sng" dirty="0" smtClean="0">
                <a:solidFill>
                  <a:prstClr val="black"/>
                </a:solidFill>
                <a:latin typeface="Meiryo UI" panose="020B0604030504040204" pitchFamily="50" charset="-128"/>
                <a:ea typeface="Meiryo UI" panose="020B0604030504040204" pitchFamily="50" charset="-128"/>
              </a:rPr>
              <a:t>世界</a:t>
            </a:r>
            <a:r>
              <a:rPr kumimoji="1" lang="ja-JP" altLang="en-US" sz="1000" u="sng" dirty="0">
                <a:solidFill>
                  <a:prstClr val="black"/>
                </a:solidFill>
                <a:latin typeface="Meiryo UI" panose="020B0604030504040204" pitchFamily="50" charset="-128"/>
                <a:ea typeface="Meiryo UI" panose="020B0604030504040204" pitchFamily="50" charset="-128"/>
              </a:rPr>
              <a:t>遺産を活かした</a:t>
            </a:r>
            <a:r>
              <a:rPr kumimoji="1" lang="ja-JP" altLang="en-US" sz="1000" u="sng" dirty="0" smtClean="0">
                <a:solidFill>
                  <a:prstClr val="black"/>
                </a:solidFill>
                <a:latin typeface="Meiryo UI" panose="020B0604030504040204" pitchFamily="50" charset="-128"/>
                <a:ea typeface="Meiryo UI" panose="020B0604030504040204" pitchFamily="50" charset="-128"/>
              </a:rPr>
              <a:t>観光提案</a:t>
            </a:r>
            <a:r>
              <a:rPr kumimoji="1" lang="ja-JP" altLang="en-US" sz="1000" dirty="0" smtClean="0">
                <a:solidFill>
                  <a:prstClr val="black"/>
                </a:solidFill>
                <a:latin typeface="Meiryo UI" panose="020B0604030504040204" pitchFamily="50" charset="-128"/>
                <a:ea typeface="Meiryo UI" panose="020B0604030504040204" pitchFamily="50" charset="-128"/>
              </a:rPr>
              <a:t>、</a:t>
            </a:r>
            <a:endParaRPr kumimoji="1" lang="en-US" altLang="ja-JP" sz="1000" dirty="0" smtClean="0">
              <a:solidFill>
                <a:prstClr val="black"/>
              </a:solidFill>
              <a:latin typeface="Meiryo UI" panose="020B0604030504040204" pitchFamily="50" charset="-128"/>
              <a:ea typeface="Meiryo UI" panose="020B0604030504040204" pitchFamily="50" charset="-128"/>
            </a:endParaRPr>
          </a:p>
          <a:p>
            <a:pPr defTabSz="1280160">
              <a:lnSpc>
                <a:spcPts val="1300"/>
              </a:lnSpc>
              <a:defRPr/>
            </a:pPr>
            <a:r>
              <a:rPr kumimoji="1" lang="ja-JP" altLang="en-US" sz="1000" dirty="0">
                <a:solidFill>
                  <a:prstClr val="black"/>
                </a:solidFill>
                <a:latin typeface="Meiryo UI" panose="020B0604030504040204" pitchFamily="50" charset="-128"/>
                <a:ea typeface="Meiryo UI" panose="020B0604030504040204" pitchFamily="50" charset="-128"/>
              </a:rPr>
              <a:t>　</a:t>
            </a:r>
            <a:r>
              <a:rPr kumimoji="1" lang="ja-JP" altLang="en-US" sz="1000" dirty="0" smtClean="0">
                <a:solidFill>
                  <a:prstClr val="black"/>
                </a:solidFill>
                <a:latin typeface="Meiryo UI" panose="020B0604030504040204" pitchFamily="50" charset="-128"/>
                <a:ea typeface="Meiryo UI" panose="020B0604030504040204" pitchFamily="50" charset="-128"/>
              </a:rPr>
              <a:t>　　　</a:t>
            </a:r>
            <a:r>
              <a:rPr kumimoji="1" lang="ja-JP" altLang="en-US" sz="1000" u="sng" dirty="0" smtClean="0">
                <a:solidFill>
                  <a:prstClr val="black"/>
                </a:solidFill>
                <a:latin typeface="Meiryo UI" panose="020B0604030504040204" pitchFamily="50" charset="-128"/>
                <a:ea typeface="Meiryo UI" panose="020B0604030504040204" pitchFamily="50" charset="-128"/>
              </a:rPr>
              <a:t>公共</a:t>
            </a:r>
            <a:r>
              <a:rPr kumimoji="1" lang="ja-JP" altLang="en-US" sz="1000" u="sng" dirty="0">
                <a:solidFill>
                  <a:prstClr val="black"/>
                </a:solidFill>
                <a:latin typeface="Meiryo UI" panose="020B0604030504040204" pitchFamily="50" charset="-128"/>
                <a:ea typeface="Meiryo UI" panose="020B0604030504040204" pitchFamily="50" charset="-128"/>
              </a:rPr>
              <a:t>施設を活用した</a:t>
            </a:r>
            <a:r>
              <a:rPr kumimoji="1" lang="ja-JP" altLang="en-US" sz="1000" u="sng" dirty="0" smtClean="0">
                <a:solidFill>
                  <a:prstClr val="black"/>
                </a:solidFill>
                <a:latin typeface="Meiryo UI" panose="020B0604030504040204" pitchFamily="50" charset="-128"/>
                <a:ea typeface="Meiryo UI" panose="020B0604030504040204" pitchFamily="50" charset="-128"/>
              </a:rPr>
              <a:t>観光提案</a:t>
            </a:r>
            <a:r>
              <a:rPr kumimoji="1" lang="ja-JP" altLang="en-US" sz="1000" dirty="0">
                <a:solidFill>
                  <a:prstClr val="black"/>
                </a:solidFill>
                <a:latin typeface="Meiryo UI" panose="020B0604030504040204" pitchFamily="50" charset="-128"/>
                <a:ea typeface="Meiryo UI" panose="020B0604030504040204" pitchFamily="50" charset="-128"/>
              </a:rPr>
              <a:t>、大阪特</a:t>
            </a:r>
            <a:r>
              <a:rPr kumimoji="1" lang="ja-JP" altLang="en-US" sz="1000" dirty="0" smtClean="0">
                <a:solidFill>
                  <a:prstClr val="black"/>
                </a:solidFill>
                <a:latin typeface="Meiryo UI" panose="020B0604030504040204" pitchFamily="50" charset="-128"/>
                <a:ea typeface="Meiryo UI" panose="020B0604030504040204" pitchFamily="50" charset="-128"/>
              </a:rPr>
              <a:t>産品の商品力向上　等）</a:t>
            </a:r>
            <a:endParaRPr kumimoji="1" lang="ja-JP" altLang="en-US" sz="1000" dirty="0">
              <a:solidFill>
                <a:prstClr val="black"/>
              </a:solidFill>
              <a:latin typeface="Meiryo UI" panose="020B0604030504040204" pitchFamily="50" charset="-128"/>
              <a:ea typeface="Meiryo UI" panose="020B0604030504040204" pitchFamily="50" charset="-128"/>
            </a:endParaRPr>
          </a:p>
        </p:txBody>
      </p:sp>
      <p:sp>
        <p:nvSpPr>
          <p:cNvPr id="48" name="角丸四角形 47"/>
          <p:cNvSpPr/>
          <p:nvPr/>
        </p:nvSpPr>
        <p:spPr>
          <a:xfrm>
            <a:off x="7228574" y="2219092"/>
            <a:ext cx="5436000" cy="180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kumimoji="1" lang="ja-JP" altLang="en-US" sz="1000" b="1" dirty="0">
                <a:solidFill>
                  <a:schemeClr val="tx1"/>
                </a:solidFill>
                <a:latin typeface="Meiryo UI" panose="020B0604030504040204" pitchFamily="50" charset="-128"/>
                <a:ea typeface="Meiryo UI" panose="020B0604030504040204" pitchFamily="50" charset="-128"/>
              </a:rPr>
              <a:t>②地方とのつながりを築き、地方への新しいひとの流れをつくる</a:t>
            </a:r>
            <a:r>
              <a:rPr kumimoji="1" lang="ja-JP" altLang="en-US" sz="1000" dirty="0">
                <a:solidFill>
                  <a:schemeClr val="tx1"/>
                </a:solidFill>
                <a:latin typeface="Meiryo UI" panose="020B0604030504040204" pitchFamily="50" charset="-128"/>
                <a:ea typeface="Meiryo UI" panose="020B0604030504040204" pitchFamily="50" charset="-128"/>
              </a:rPr>
              <a:t>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p:txBody>
      </p:sp>
      <p:sp>
        <p:nvSpPr>
          <p:cNvPr id="49" name="角丸四角形 48"/>
          <p:cNvSpPr/>
          <p:nvPr/>
        </p:nvSpPr>
        <p:spPr>
          <a:xfrm>
            <a:off x="7227875" y="2430548"/>
            <a:ext cx="5436000" cy="180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kumimoji="1" lang="ja-JP" altLang="en-US" sz="1000" b="1" dirty="0">
                <a:solidFill>
                  <a:schemeClr val="tx1"/>
                </a:solidFill>
                <a:latin typeface="Meiryo UI" panose="020B0604030504040204" pitchFamily="50" charset="-128"/>
                <a:ea typeface="Meiryo UI" panose="020B0604030504040204" pitchFamily="50" charset="-128"/>
              </a:rPr>
              <a:t>③結婚・出産・子育ての希望をかなえる</a:t>
            </a:r>
            <a:r>
              <a:rPr kumimoji="1" lang="ja-JP" altLang="en-US" sz="1000" dirty="0">
                <a:solidFill>
                  <a:schemeClr val="tx1"/>
                </a:solidFill>
                <a:latin typeface="Meiryo UI" panose="020B0604030504040204" pitchFamily="50" charset="-128"/>
                <a:ea typeface="Meiryo UI" panose="020B0604030504040204" pitchFamily="50" charset="-128"/>
              </a:rPr>
              <a:t>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p:txBody>
      </p:sp>
      <p:sp>
        <p:nvSpPr>
          <p:cNvPr id="90" name="角丸四角形 89"/>
          <p:cNvSpPr/>
          <p:nvPr/>
        </p:nvSpPr>
        <p:spPr>
          <a:xfrm>
            <a:off x="11775614" y="1981359"/>
            <a:ext cx="828000" cy="864000"/>
          </a:xfrm>
          <a:prstGeom prst="roundRect">
            <a:avLst>
              <a:gd name="adj" fmla="val 365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kumimoji="1" lang="ja-JP" altLang="en-US" sz="1000" b="1" dirty="0" smtClean="0">
                <a:solidFill>
                  <a:schemeClr val="tx1"/>
                </a:solidFill>
                <a:latin typeface="Meiryo UI" panose="020B0604030504040204" pitchFamily="50" charset="-128"/>
                <a:ea typeface="Meiryo UI" panose="020B0604030504040204" pitchFamily="50" charset="-128"/>
              </a:rPr>
              <a:t>多様な人材の活躍を推進する</a:t>
            </a:r>
            <a:endParaRPr kumimoji="1" lang="en-US" altLang="ja-JP" sz="1000" b="1" dirty="0" smtClean="0">
              <a:solidFill>
                <a:schemeClr val="tx1"/>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6938904" y="1666681"/>
            <a:ext cx="353943" cy="1171154"/>
          </a:xfrm>
          <a:prstGeom prst="rect">
            <a:avLst/>
          </a:prstGeom>
          <a:noFill/>
        </p:spPr>
        <p:txBody>
          <a:bodyPr vert="eaVert" wrap="none" rtlCol="0">
            <a:spAutoFit/>
          </a:bodyPr>
          <a:lstStyle/>
          <a:p>
            <a:r>
              <a:rPr kumimoji="1" lang="en-US" altLang="ja-JP" sz="1100" b="1" dirty="0" smtClean="0">
                <a:latin typeface="Meiryo UI" panose="020B0604030504040204" pitchFamily="50" charset="-128"/>
                <a:ea typeface="Meiryo UI" panose="020B0604030504040204" pitchFamily="50" charset="-128"/>
              </a:rPr>
              <a:t>【 </a:t>
            </a:r>
            <a:r>
              <a:rPr kumimoji="1" lang="ja-JP" altLang="en-US" sz="1100" b="1" dirty="0" smtClean="0">
                <a:latin typeface="Meiryo UI" panose="020B0604030504040204" pitchFamily="50" charset="-128"/>
                <a:ea typeface="Meiryo UI" panose="020B0604030504040204" pitchFamily="50" charset="-128"/>
              </a:rPr>
              <a:t>政 策 体 系 </a:t>
            </a:r>
            <a:r>
              <a:rPr kumimoji="1" lang="en-US" altLang="ja-JP" sz="1100" b="1" dirty="0" smtClean="0">
                <a:latin typeface="Meiryo UI" panose="020B0604030504040204" pitchFamily="50" charset="-128"/>
                <a:ea typeface="Meiryo UI" panose="020B0604030504040204" pitchFamily="50" charset="-128"/>
              </a:rPr>
              <a:t>】</a:t>
            </a:r>
            <a:endParaRPr kumimoji="1" lang="ja-JP" altLang="en-US" sz="1100" b="1" dirty="0">
              <a:latin typeface="Meiryo UI" panose="020B0604030504040204" pitchFamily="50" charset="-128"/>
              <a:ea typeface="Meiryo UI" panose="020B0604030504040204" pitchFamily="50" charset="-128"/>
            </a:endParaRPr>
          </a:p>
        </p:txBody>
      </p:sp>
      <p:sp>
        <p:nvSpPr>
          <p:cNvPr id="51" name="正方形/長方形 50"/>
          <p:cNvSpPr/>
          <p:nvPr/>
        </p:nvSpPr>
        <p:spPr>
          <a:xfrm>
            <a:off x="78098" y="982320"/>
            <a:ext cx="399220" cy="276999"/>
          </a:xfrm>
          <a:prstGeom prst="rect">
            <a:avLst/>
          </a:prstGeom>
          <a:solidFill>
            <a:schemeClr val="accent5"/>
          </a:solidFill>
        </p:spPr>
        <p:style>
          <a:lnRef idx="1">
            <a:schemeClr val="accent1"/>
          </a:lnRef>
          <a:fillRef idx="2">
            <a:schemeClr val="accent1"/>
          </a:fillRef>
          <a:effectRef idx="1">
            <a:schemeClr val="accent1"/>
          </a:effectRef>
          <a:fontRef idx="minor">
            <a:schemeClr val="dk1"/>
          </a:fontRef>
        </p:style>
        <p:txBody>
          <a:bodyPr wrap="square" anchor="ctr">
            <a:spAutoFit/>
          </a:bodyPr>
          <a:lstStyle/>
          <a:p>
            <a:pPr algn="ctr"/>
            <a:r>
              <a:rPr lang="ja-JP" altLang="en-US" sz="1200" b="1" dirty="0">
                <a:solidFill>
                  <a:schemeClr val="bg1"/>
                </a:solidFill>
                <a:latin typeface="Meiryo UI" panose="020B0604030504040204" pitchFamily="50" charset="-128"/>
                <a:ea typeface="Meiryo UI" panose="020B0604030504040204" pitchFamily="50" charset="-128"/>
              </a:rPr>
              <a:t>府</a:t>
            </a:r>
          </a:p>
        </p:txBody>
      </p:sp>
      <p:graphicFrame>
        <p:nvGraphicFramePr>
          <p:cNvPr id="20" name="表 19"/>
          <p:cNvGraphicFramePr>
            <a:graphicFrameLocks noGrp="1"/>
          </p:cNvGraphicFramePr>
          <p:nvPr>
            <p:extLst/>
          </p:nvPr>
        </p:nvGraphicFramePr>
        <p:xfrm>
          <a:off x="433623" y="2123152"/>
          <a:ext cx="4100277" cy="772160"/>
        </p:xfrm>
        <a:graphic>
          <a:graphicData uri="http://schemas.openxmlformats.org/drawingml/2006/table">
            <a:tbl>
              <a:tblPr firstRow="1" bandRow="1">
                <a:tableStyleId>{5940675A-B579-460E-94D1-54222C63F5DA}</a:tableStyleId>
              </a:tblPr>
              <a:tblGrid>
                <a:gridCol w="1233252">
                  <a:extLst>
                    <a:ext uri="{9D8B030D-6E8A-4147-A177-3AD203B41FA5}">
                      <a16:colId xmlns:a16="http://schemas.microsoft.com/office/drawing/2014/main" val="3635219981"/>
                    </a:ext>
                  </a:extLst>
                </a:gridCol>
                <a:gridCol w="723900">
                  <a:extLst>
                    <a:ext uri="{9D8B030D-6E8A-4147-A177-3AD203B41FA5}">
                      <a16:colId xmlns:a16="http://schemas.microsoft.com/office/drawing/2014/main" val="1712531987"/>
                    </a:ext>
                  </a:extLst>
                </a:gridCol>
                <a:gridCol w="1419225">
                  <a:extLst>
                    <a:ext uri="{9D8B030D-6E8A-4147-A177-3AD203B41FA5}">
                      <a16:colId xmlns:a16="http://schemas.microsoft.com/office/drawing/2014/main" val="924011465"/>
                    </a:ext>
                  </a:extLst>
                </a:gridCol>
                <a:gridCol w="723900">
                  <a:extLst>
                    <a:ext uri="{9D8B030D-6E8A-4147-A177-3AD203B41FA5}">
                      <a16:colId xmlns:a16="http://schemas.microsoft.com/office/drawing/2014/main" val="925525433"/>
                    </a:ext>
                  </a:extLst>
                </a:gridCol>
              </a:tblGrid>
              <a:tr h="0">
                <a:tc>
                  <a:txBody>
                    <a:bodyPr/>
                    <a:lstStyle/>
                    <a:p>
                      <a:pPr algn="ctr">
                        <a:lnSpc>
                          <a:spcPts val="800"/>
                        </a:lnSpc>
                      </a:pPr>
                      <a:r>
                        <a:rPr kumimoji="1" lang="ja-JP" altLang="en-US" sz="800" b="0" dirty="0" smtClean="0">
                          <a:latin typeface="Meiryo UI" panose="020B0604030504040204" pitchFamily="50" charset="-128"/>
                          <a:ea typeface="Meiryo UI" panose="020B0604030504040204" pitchFamily="50" charset="-128"/>
                        </a:rPr>
                        <a:t>指標</a:t>
                      </a:r>
                      <a:endParaRPr kumimoji="1" lang="ja-JP" altLang="en-US" sz="800" b="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800" b="0" dirty="0" smtClean="0">
                          <a:latin typeface="Meiryo UI" panose="020B0604030504040204" pitchFamily="50" charset="-128"/>
                          <a:ea typeface="Meiryo UI" panose="020B0604030504040204" pitchFamily="50" charset="-128"/>
                        </a:rPr>
                        <a:t>戦略策定時</a:t>
                      </a:r>
                      <a:endParaRPr kumimoji="1" lang="ja-JP" altLang="en-US" sz="800" b="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800" b="0" dirty="0" smtClean="0">
                          <a:latin typeface="Meiryo UI" panose="020B0604030504040204" pitchFamily="50" charset="-128"/>
                          <a:ea typeface="Meiryo UI" panose="020B0604030504040204" pitchFamily="50" charset="-128"/>
                        </a:rPr>
                        <a:t>目標</a:t>
                      </a:r>
                      <a:endParaRPr kumimoji="1" lang="ja-JP" altLang="en-US" sz="800" b="0" dirty="0">
                        <a:latin typeface="Meiryo UI" panose="020B0604030504040204" pitchFamily="50" charset="-128"/>
                        <a:ea typeface="Meiryo UI" panose="020B0604030504040204" pitchFamily="50" charset="-128"/>
                      </a:endParaRPr>
                    </a:p>
                  </a:txBody>
                  <a:tcPr anchor="ctr"/>
                </a:tc>
                <a:tc>
                  <a:txBody>
                    <a:bodyPr/>
                    <a:lstStyle/>
                    <a:p>
                      <a:pPr algn="ctr">
                        <a:lnSpc>
                          <a:spcPts val="800"/>
                        </a:lnSpc>
                      </a:pPr>
                      <a:r>
                        <a:rPr kumimoji="1" lang="ja-JP" altLang="en-US" sz="800" b="0" dirty="0" smtClean="0">
                          <a:latin typeface="Meiryo UI" panose="020B0604030504040204" pitchFamily="50" charset="-128"/>
                          <a:ea typeface="Meiryo UI" panose="020B0604030504040204" pitchFamily="50" charset="-128"/>
                        </a:rPr>
                        <a:t>現在値</a:t>
                      </a:r>
                      <a:endParaRPr kumimoji="1" lang="ja-JP" altLang="en-US" sz="8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16305660"/>
                  </a:ext>
                </a:extLst>
              </a:tr>
              <a:tr h="0">
                <a:tc>
                  <a:txBody>
                    <a:bodyPr/>
                    <a:lstStyle/>
                    <a:p>
                      <a:pPr>
                        <a:lnSpc>
                          <a:spcPts val="800"/>
                        </a:lnSpc>
                      </a:pPr>
                      <a:r>
                        <a:rPr kumimoji="1" lang="ja-JP" altLang="en-US" sz="800" b="0" dirty="0" smtClean="0">
                          <a:latin typeface="Meiryo UI" panose="020B0604030504040204" pitchFamily="50" charset="-128"/>
                          <a:ea typeface="Meiryo UI" panose="020B0604030504040204" pitchFamily="50" charset="-128"/>
                        </a:rPr>
                        <a:t>合計特殊出生率 </a:t>
                      </a:r>
                      <a:endParaRPr kumimoji="1" lang="ja-JP" altLang="en-US" sz="800" b="0" dirty="0">
                        <a:latin typeface="Meiryo UI" panose="020B0604030504040204" pitchFamily="50" charset="-128"/>
                        <a:ea typeface="Meiryo UI" panose="020B0604030504040204" pitchFamily="50" charset="-128"/>
                      </a:endParaRPr>
                    </a:p>
                  </a:txBody>
                  <a:tcPr anchor="ctr"/>
                </a:tc>
                <a:tc>
                  <a:txBody>
                    <a:bodyPr/>
                    <a:lstStyle/>
                    <a:p>
                      <a:pPr algn="r">
                        <a:lnSpc>
                          <a:spcPts val="800"/>
                        </a:lnSpc>
                      </a:pPr>
                      <a:r>
                        <a:rPr kumimoji="1" lang="en-US" altLang="ja-JP" sz="800" b="0" dirty="0" smtClean="0">
                          <a:latin typeface="Meiryo UI" panose="020B0604030504040204" pitchFamily="50" charset="-128"/>
                          <a:ea typeface="Meiryo UI" panose="020B0604030504040204" pitchFamily="50" charset="-128"/>
                        </a:rPr>
                        <a:t>1.31</a:t>
                      </a:r>
                      <a:endParaRPr kumimoji="1" lang="ja-JP" altLang="en-US" sz="800" b="0" dirty="0">
                        <a:latin typeface="Meiryo UI" panose="020B0604030504040204" pitchFamily="50" charset="-128"/>
                        <a:ea typeface="Meiryo UI" panose="020B0604030504040204" pitchFamily="50" charset="-128"/>
                      </a:endParaRPr>
                    </a:p>
                  </a:txBody>
                  <a:tcPr anchor="ctr"/>
                </a:tc>
                <a:tc>
                  <a:txBody>
                    <a:bodyPr/>
                    <a:lstStyle/>
                    <a:p>
                      <a:pPr>
                        <a:lnSpc>
                          <a:spcPts val="800"/>
                        </a:lnSpc>
                      </a:pPr>
                      <a:r>
                        <a:rPr kumimoji="1" lang="ja-JP" altLang="en-US" sz="800" b="0" dirty="0" smtClean="0">
                          <a:latin typeface="Meiryo UI" panose="020B0604030504040204" pitchFamily="50" charset="-128"/>
                          <a:ea typeface="Meiryo UI" panose="020B0604030504040204" pitchFamily="50" charset="-128"/>
                        </a:rPr>
                        <a:t>前年を上回る</a:t>
                      </a:r>
                      <a:endParaRPr kumimoji="1" lang="ja-JP" altLang="en-US" sz="800" b="0" dirty="0">
                        <a:latin typeface="Meiryo UI" panose="020B0604030504040204" pitchFamily="50" charset="-128"/>
                        <a:ea typeface="Meiryo UI" panose="020B0604030504040204" pitchFamily="50" charset="-128"/>
                      </a:endParaRPr>
                    </a:p>
                  </a:txBody>
                  <a:tcPr anchor="ctr"/>
                </a:tc>
                <a:tc>
                  <a:txBody>
                    <a:bodyPr/>
                    <a:lstStyle/>
                    <a:p>
                      <a:pPr algn="r">
                        <a:lnSpc>
                          <a:spcPts val="800"/>
                        </a:lnSpc>
                      </a:pPr>
                      <a:r>
                        <a:rPr kumimoji="1" lang="en-US" altLang="ja-JP" sz="800" b="0" dirty="0" smtClean="0">
                          <a:latin typeface="Meiryo UI" panose="020B0604030504040204" pitchFamily="50" charset="-128"/>
                          <a:ea typeface="Meiryo UI" panose="020B0604030504040204" pitchFamily="50" charset="-128"/>
                        </a:rPr>
                        <a:t>1.35</a:t>
                      </a:r>
                      <a:endParaRPr kumimoji="1" lang="ja-JP" altLang="en-US" sz="800" b="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41274956"/>
                  </a:ext>
                </a:extLst>
              </a:tr>
              <a:tr h="0">
                <a:tc>
                  <a:txBody>
                    <a:bodyPr/>
                    <a:lstStyle/>
                    <a:p>
                      <a:pPr>
                        <a:lnSpc>
                          <a:spcPts val="800"/>
                        </a:lnSpc>
                      </a:pPr>
                      <a:r>
                        <a:rPr kumimoji="1" lang="zh-CN" altLang="en-US" sz="800" b="0" dirty="0" smtClean="0">
                          <a:latin typeface="Meiryo UI" panose="020B0604030504040204" pitchFamily="50" charset="-128"/>
                          <a:ea typeface="Meiryo UI" panose="020B0604030504040204" pitchFamily="50" charset="-128"/>
                        </a:rPr>
                        <a:t>来阪外国人数</a:t>
                      </a:r>
                      <a:endParaRPr kumimoji="1" lang="ja-JP" altLang="en-US" sz="800" b="0" dirty="0">
                        <a:latin typeface="Meiryo UI" panose="020B0604030504040204" pitchFamily="50" charset="-128"/>
                        <a:ea typeface="Meiryo UI" panose="020B0604030504040204" pitchFamily="50" charset="-128"/>
                      </a:endParaRPr>
                    </a:p>
                  </a:txBody>
                  <a:tcPr anchor="ctr"/>
                </a:tc>
                <a:tc>
                  <a:txBody>
                    <a:bodyPr/>
                    <a:lstStyle/>
                    <a:p>
                      <a:pPr algn="r">
                        <a:lnSpc>
                          <a:spcPts val="800"/>
                        </a:lnSpc>
                      </a:pPr>
                      <a:r>
                        <a:rPr kumimoji="1" lang="en-US" altLang="ja-JP" sz="800" b="0" dirty="0" smtClean="0">
                          <a:latin typeface="Meiryo UI" panose="020B0604030504040204" pitchFamily="50" charset="-128"/>
                          <a:ea typeface="Meiryo UI" panose="020B0604030504040204" pitchFamily="50" charset="-128"/>
                        </a:rPr>
                        <a:t>376</a:t>
                      </a:r>
                      <a:r>
                        <a:rPr kumimoji="1" lang="ja-JP" altLang="en-US" sz="800" b="0" dirty="0" smtClean="0">
                          <a:latin typeface="Meiryo UI" panose="020B0604030504040204" pitchFamily="50" charset="-128"/>
                          <a:ea typeface="Meiryo UI" panose="020B0604030504040204" pitchFamily="50" charset="-128"/>
                        </a:rPr>
                        <a:t>万人</a:t>
                      </a:r>
                      <a:endParaRPr kumimoji="1" lang="ja-JP" altLang="en-US" sz="800" b="0" dirty="0">
                        <a:latin typeface="Meiryo UI" panose="020B0604030504040204" pitchFamily="50" charset="-128"/>
                        <a:ea typeface="Meiryo UI" panose="020B0604030504040204" pitchFamily="50" charset="-128"/>
                      </a:endParaRPr>
                    </a:p>
                  </a:txBody>
                  <a:tcPr anchor="ctr"/>
                </a:tc>
                <a:tc>
                  <a:txBody>
                    <a:bodyPr/>
                    <a:lstStyle/>
                    <a:p>
                      <a:pPr>
                        <a:lnSpc>
                          <a:spcPts val="800"/>
                        </a:lnSpc>
                      </a:pPr>
                      <a:r>
                        <a:rPr kumimoji="1" lang="en-US" altLang="ja-JP" sz="800" b="0" dirty="0" smtClean="0">
                          <a:latin typeface="Meiryo UI" panose="020B0604030504040204" pitchFamily="50" charset="-128"/>
                          <a:ea typeface="Meiryo UI" panose="020B0604030504040204" pitchFamily="50" charset="-128"/>
                        </a:rPr>
                        <a:t>1,300</a:t>
                      </a:r>
                      <a:r>
                        <a:rPr kumimoji="1" lang="ja-JP" altLang="en-US" sz="800" b="0" dirty="0" smtClean="0">
                          <a:latin typeface="Meiryo UI" panose="020B0604030504040204" pitchFamily="50" charset="-128"/>
                          <a:ea typeface="Meiryo UI" panose="020B0604030504040204" pitchFamily="50" charset="-128"/>
                        </a:rPr>
                        <a:t>万人（</a:t>
                      </a:r>
                      <a:r>
                        <a:rPr kumimoji="1" lang="en-US" altLang="ja-JP" sz="800" b="0" dirty="0" smtClean="0">
                          <a:latin typeface="Meiryo UI" panose="020B0604030504040204" pitchFamily="50" charset="-128"/>
                          <a:ea typeface="Meiryo UI" panose="020B0604030504040204" pitchFamily="50" charset="-128"/>
                        </a:rPr>
                        <a:t>2020</a:t>
                      </a:r>
                      <a:r>
                        <a:rPr kumimoji="1" lang="ja-JP" altLang="en-US" sz="800" b="0" dirty="0" smtClean="0">
                          <a:latin typeface="Meiryo UI" panose="020B0604030504040204" pitchFamily="50" charset="-128"/>
                          <a:ea typeface="Meiryo UI" panose="020B0604030504040204" pitchFamily="50" charset="-128"/>
                        </a:rPr>
                        <a:t>年度）</a:t>
                      </a:r>
                      <a:endParaRPr kumimoji="1" lang="ja-JP" altLang="en-US" sz="800" b="0" dirty="0">
                        <a:latin typeface="Meiryo UI" panose="020B0604030504040204" pitchFamily="50" charset="-128"/>
                        <a:ea typeface="Meiryo UI" panose="020B0604030504040204" pitchFamily="50" charset="-128"/>
                      </a:endParaRPr>
                    </a:p>
                  </a:txBody>
                  <a:tcPr anchor="ctr"/>
                </a:tc>
                <a:tc>
                  <a:txBody>
                    <a:bodyPr/>
                    <a:lstStyle/>
                    <a:p>
                      <a:pPr algn="r">
                        <a:lnSpc>
                          <a:spcPts val="800"/>
                        </a:lnSpc>
                      </a:pPr>
                      <a:r>
                        <a:rPr kumimoji="1" lang="en-US" altLang="ja-JP" sz="800" b="0" dirty="0" smtClean="0">
                          <a:latin typeface="Meiryo UI" panose="020B0604030504040204" pitchFamily="50" charset="-128"/>
                          <a:ea typeface="Meiryo UI" panose="020B0604030504040204" pitchFamily="50" charset="-128"/>
                        </a:rPr>
                        <a:t>1,142</a:t>
                      </a:r>
                      <a:r>
                        <a:rPr kumimoji="1" lang="ja-JP" altLang="en-US" sz="800" b="0" dirty="0" smtClean="0">
                          <a:latin typeface="Meiryo UI" panose="020B0604030504040204" pitchFamily="50" charset="-128"/>
                          <a:ea typeface="Meiryo UI" panose="020B0604030504040204" pitchFamily="50" charset="-128"/>
                        </a:rPr>
                        <a:t>万人</a:t>
                      </a:r>
                    </a:p>
                  </a:txBody>
                  <a:tcPr anchor="ctr"/>
                </a:tc>
                <a:extLst>
                  <a:ext uri="{0D108BD9-81ED-4DB2-BD59-A6C34878D82A}">
                    <a16:rowId xmlns:a16="http://schemas.microsoft.com/office/drawing/2014/main" val="653733772"/>
                  </a:ext>
                </a:extLst>
              </a:tr>
              <a:tr h="0">
                <a:tc>
                  <a:txBody>
                    <a:bodyPr/>
                    <a:lstStyle/>
                    <a:p>
                      <a:pPr>
                        <a:lnSpc>
                          <a:spcPts val="800"/>
                        </a:lnSpc>
                      </a:pPr>
                      <a:r>
                        <a:rPr kumimoji="1" lang="zh-TW" altLang="en-US" sz="800" b="0" dirty="0" smtClean="0">
                          <a:latin typeface="Meiryo UI" panose="020B0604030504040204" pitchFamily="50" charset="-128"/>
                          <a:ea typeface="Meiryo UI" panose="020B0604030504040204" pitchFamily="50" charset="-128"/>
                        </a:rPr>
                        <a:t>転出超過率（対東京圏）</a:t>
                      </a:r>
                      <a:endParaRPr kumimoji="1" lang="ja-JP" altLang="en-US" sz="800" b="0" dirty="0">
                        <a:latin typeface="Meiryo UI" panose="020B0604030504040204" pitchFamily="50" charset="-128"/>
                        <a:ea typeface="Meiryo UI" panose="020B0604030504040204" pitchFamily="50" charset="-128"/>
                      </a:endParaRPr>
                    </a:p>
                  </a:txBody>
                  <a:tcPr anchor="ctr"/>
                </a:tc>
                <a:tc>
                  <a:txBody>
                    <a:bodyPr/>
                    <a:lstStyle/>
                    <a:p>
                      <a:pPr algn="r">
                        <a:lnSpc>
                          <a:spcPts val="800"/>
                        </a:lnSpc>
                      </a:pPr>
                      <a:r>
                        <a:rPr kumimoji="1" lang="en-US" altLang="ja-JP" sz="800" b="0" dirty="0" smtClean="0">
                          <a:latin typeface="Meiryo UI" panose="020B0604030504040204" pitchFamily="50" charset="-128"/>
                          <a:ea typeface="Meiryo UI" panose="020B0604030504040204" pitchFamily="50" charset="-128"/>
                        </a:rPr>
                        <a:t>0.126</a:t>
                      </a:r>
                      <a:endParaRPr kumimoji="1" lang="ja-JP" altLang="en-US" sz="800" b="0" dirty="0">
                        <a:latin typeface="Meiryo UI" panose="020B0604030504040204" pitchFamily="50" charset="-128"/>
                        <a:ea typeface="Meiryo UI" panose="020B0604030504040204" pitchFamily="50" charset="-128"/>
                      </a:endParaRPr>
                    </a:p>
                  </a:txBody>
                  <a:tcPr anchor="ctr"/>
                </a:tc>
                <a:tc>
                  <a:txBody>
                    <a:bodyPr/>
                    <a:lstStyle/>
                    <a:p>
                      <a:pPr>
                        <a:lnSpc>
                          <a:spcPts val="800"/>
                        </a:lnSpc>
                      </a:pPr>
                      <a:r>
                        <a:rPr kumimoji="1" lang="ja-JP" altLang="en-US" sz="800" b="0" dirty="0" smtClean="0">
                          <a:latin typeface="Meiryo UI" panose="020B0604030504040204" pitchFamily="50" charset="-128"/>
                          <a:ea typeface="Meiryo UI" panose="020B0604030504040204" pitchFamily="50" charset="-128"/>
                        </a:rPr>
                        <a:t>前年を下回る</a:t>
                      </a:r>
                      <a:endParaRPr kumimoji="1" lang="ja-JP" altLang="en-US" sz="800" b="0" dirty="0">
                        <a:latin typeface="Meiryo UI" panose="020B0604030504040204" pitchFamily="50" charset="-128"/>
                        <a:ea typeface="Meiryo UI" panose="020B0604030504040204" pitchFamily="50" charset="-128"/>
                      </a:endParaRPr>
                    </a:p>
                  </a:txBody>
                  <a:tcPr anchor="ctr"/>
                </a:tc>
                <a:tc>
                  <a:txBody>
                    <a:bodyPr/>
                    <a:lstStyle/>
                    <a:p>
                      <a:pPr algn="r">
                        <a:lnSpc>
                          <a:spcPts val="800"/>
                        </a:lnSpc>
                      </a:pPr>
                      <a:r>
                        <a:rPr kumimoji="1" lang="en-US" altLang="ja-JP" sz="800" b="0" dirty="0" smtClean="0">
                          <a:latin typeface="Meiryo UI" panose="020B0604030504040204" pitchFamily="50" charset="-128"/>
                          <a:ea typeface="Meiryo UI" panose="020B0604030504040204" pitchFamily="50" charset="-128"/>
                        </a:rPr>
                        <a:t>0.134</a:t>
                      </a:r>
                    </a:p>
                  </a:txBody>
                  <a:tcPr anchor="ctr"/>
                </a:tc>
                <a:extLst>
                  <a:ext uri="{0D108BD9-81ED-4DB2-BD59-A6C34878D82A}">
                    <a16:rowId xmlns:a16="http://schemas.microsoft.com/office/drawing/2014/main" val="1502128196"/>
                  </a:ext>
                </a:extLst>
              </a:tr>
            </a:tbl>
          </a:graphicData>
        </a:graphic>
      </p:graphicFrame>
      <p:sp>
        <p:nvSpPr>
          <p:cNvPr id="55" name="テキスト ボックス 54"/>
          <p:cNvSpPr txBox="1"/>
          <p:nvPr/>
        </p:nvSpPr>
        <p:spPr>
          <a:xfrm>
            <a:off x="123644" y="2034518"/>
            <a:ext cx="338554" cy="990015"/>
          </a:xfrm>
          <a:prstGeom prst="rect">
            <a:avLst/>
          </a:prstGeom>
          <a:noFill/>
        </p:spPr>
        <p:txBody>
          <a:bodyPr vert="eaVert" wrap="none" rtlCol="0">
            <a:spAutoFit/>
          </a:bodyPr>
          <a:lstStyle/>
          <a:p>
            <a:r>
              <a:rPr kumimoji="1" lang="en-US" altLang="ja-JP" sz="1000" b="1" dirty="0" smtClean="0">
                <a:latin typeface="Meiryo UI" panose="020B0604030504040204" pitchFamily="50" charset="-128"/>
                <a:ea typeface="Meiryo UI" panose="020B0604030504040204" pitchFamily="50" charset="-128"/>
              </a:rPr>
              <a:t>【</a:t>
            </a:r>
            <a:r>
              <a:rPr kumimoji="1" lang="ja-JP" altLang="en-US" sz="1000" b="1" dirty="0" smtClean="0">
                <a:latin typeface="Meiryo UI" panose="020B0604030504040204" pitchFamily="50" charset="-128"/>
                <a:ea typeface="Meiryo UI" panose="020B0604030504040204" pitchFamily="50" charset="-128"/>
              </a:rPr>
              <a:t>主なＫＰＩ</a:t>
            </a:r>
            <a:r>
              <a:rPr kumimoji="1" lang="en-US" altLang="ja-JP" sz="1000" b="1" dirty="0" smtClean="0">
                <a:latin typeface="Meiryo UI" panose="020B0604030504040204" pitchFamily="50" charset="-128"/>
                <a:ea typeface="Meiryo UI" panose="020B0604030504040204" pitchFamily="50" charset="-128"/>
              </a:rPr>
              <a:t>】</a:t>
            </a:r>
            <a:endParaRPr kumimoji="1" lang="ja-JP" altLang="en-US" sz="1000" b="1" dirty="0">
              <a:latin typeface="Meiryo UI" panose="020B0604030504040204" pitchFamily="50" charset="-128"/>
              <a:ea typeface="Meiryo UI" panose="020B0604030504040204" pitchFamily="50" charset="-128"/>
            </a:endParaRPr>
          </a:p>
        </p:txBody>
      </p:sp>
      <p:sp>
        <p:nvSpPr>
          <p:cNvPr id="56" name="正方形/長方形 55"/>
          <p:cNvSpPr/>
          <p:nvPr/>
        </p:nvSpPr>
        <p:spPr>
          <a:xfrm>
            <a:off x="471653" y="999005"/>
            <a:ext cx="4132148" cy="261610"/>
          </a:xfrm>
          <a:prstGeom prst="rect">
            <a:avLst/>
          </a:prstGeom>
        </p:spPr>
        <p:style>
          <a:lnRef idx="1">
            <a:schemeClr val="accent1"/>
          </a:lnRef>
          <a:fillRef idx="2">
            <a:schemeClr val="accent1"/>
          </a:fillRef>
          <a:effectRef idx="1">
            <a:schemeClr val="accent1"/>
          </a:effectRef>
          <a:fontRef idx="minor">
            <a:schemeClr val="dk1"/>
          </a:fontRef>
        </p:style>
        <p:txBody>
          <a:bodyPr wrap="square" lIns="0" rIns="0" anchor="ctr">
            <a:spAutoFit/>
          </a:bodyPr>
          <a:lstStyle/>
          <a:p>
            <a:r>
              <a:rPr lang="ja-JP" altLang="en-US" sz="1100" b="1" dirty="0" smtClean="0">
                <a:latin typeface="Meiryo UI" panose="020B0604030504040204" pitchFamily="50" charset="-128"/>
                <a:ea typeface="Meiryo UI" panose="020B0604030504040204" pitchFamily="50" charset="-128"/>
              </a:rPr>
              <a:t>　第１期総合戦略</a:t>
            </a:r>
            <a:r>
              <a:rPr lang="ja-JP" altLang="en-US" sz="900" b="1" dirty="0" smtClean="0">
                <a:latin typeface="Meiryo UI" panose="020B0604030504040204" pitchFamily="50" charset="-128"/>
                <a:ea typeface="Meiryo UI" panose="020B0604030504040204" pitchFamily="50" charset="-128"/>
              </a:rPr>
              <a:t>（</a:t>
            </a:r>
            <a:r>
              <a:rPr lang="en-US" altLang="ja-JP" sz="900" b="1" dirty="0" smtClean="0">
                <a:latin typeface="Meiryo UI" panose="020B0604030504040204" pitchFamily="50" charset="-128"/>
                <a:ea typeface="Meiryo UI" panose="020B0604030504040204" pitchFamily="50" charset="-128"/>
              </a:rPr>
              <a:t>2015</a:t>
            </a:r>
            <a:r>
              <a:rPr lang="ja-JP" altLang="en-US" sz="900" b="1" dirty="0" smtClean="0">
                <a:latin typeface="Meiryo UI" panose="020B0604030504040204" pitchFamily="50" charset="-128"/>
                <a:ea typeface="Meiryo UI" panose="020B0604030504040204" pitchFamily="50" charset="-128"/>
              </a:rPr>
              <a:t>～</a:t>
            </a:r>
            <a:r>
              <a:rPr lang="en-US" altLang="ja-JP" sz="900" b="1" dirty="0" smtClean="0">
                <a:latin typeface="Meiryo UI" panose="020B0604030504040204" pitchFamily="50" charset="-128"/>
                <a:ea typeface="Meiryo UI" panose="020B0604030504040204" pitchFamily="50" charset="-128"/>
              </a:rPr>
              <a:t>2019</a:t>
            </a:r>
            <a:r>
              <a:rPr lang="ja-JP" altLang="en-US" sz="900" b="1" dirty="0" smtClean="0">
                <a:latin typeface="Meiryo UI" panose="020B0604030504040204" pitchFamily="50" charset="-128"/>
                <a:ea typeface="Meiryo UI" panose="020B0604030504040204" pitchFamily="50" charset="-128"/>
              </a:rPr>
              <a:t>年度）</a:t>
            </a:r>
            <a:r>
              <a:rPr lang="ja-JP" altLang="en-US" sz="1100" b="1" dirty="0" smtClean="0">
                <a:latin typeface="Meiryo UI" panose="020B0604030504040204" pitchFamily="50" charset="-128"/>
                <a:ea typeface="Meiryo UI" panose="020B0604030504040204" pitchFamily="50" charset="-128"/>
              </a:rPr>
              <a:t>の振り返り</a:t>
            </a:r>
            <a:endParaRPr lang="ja-JP" altLang="en-US" sz="1100" b="1" dirty="0">
              <a:latin typeface="Meiryo UI" panose="020B0604030504040204" pitchFamily="50" charset="-128"/>
              <a:ea typeface="Meiryo UI" panose="020B0604030504040204" pitchFamily="50" charset="-128"/>
            </a:endParaRPr>
          </a:p>
        </p:txBody>
      </p:sp>
      <p:sp>
        <p:nvSpPr>
          <p:cNvPr id="57" name="正方形/長方形 56"/>
          <p:cNvSpPr/>
          <p:nvPr/>
        </p:nvSpPr>
        <p:spPr>
          <a:xfrm>
            <a:off x="113211" y="3250484"/>
            <a:ext cx="399220" cy="288000"/>
          </a:xfrm>
          <a:prstGeom prst="rect">
            <a:avLst/>
          </a:prstGeom>
          <a:solidFill>
            <a:schemeClr val="accent5"/>
          </a:solidFill>
        </p:spPr>
        <p:style>
          <a:lnRef idx="1">
            <a:schemeClr val="accent1"/>
          </a:lnRef>
          <a:fillRef idx="2">
            <a:schemeClr val="accent1"/>
          </a:fillRef>
          <a:effectRef idx="1">
            <a:schemeClr val="accent1"/>
          </a:effectRef>
          <a:fontRef idx="minor">
            <a:schemeClr val="dk1"/>
          </a:fontRef>
        </p:style>
        <p:txBody>
          <a:bodyPr wrap="square" anchor="ctr">
            <a:spAutoFit/>
          </a:bodyPr>
          <a:lstStyle/>
          <a:p>
            <a:pPr algn="ctr"/>
            <a:r>
              <a:rPr lang="ja-JP" altLang="en-US" sz="1200" b="1" dirty="0">
                <a:solidFill>
                  <a:schemeClr val="bg1"/>
                </a:solidFill>
                <a:latin typeface="Meiryo UI" panose="020B0604030504040204" pitchFamily="50" charset="-128"/>
                <a:ea typeface="Meiryo UI" panose="020B0604030504040204" pitchFamily="50" charset="-128"/>
              </a:rPr>
              <a:t>府</a:t>
            </a:r>
          </a:p>
        </p:txBody>
      </p:sp>
      <p:sp>
        <p:nvSpPr>
          <p:cNvPr id="17" name="正方形/長方形 16"/>
          <p:cNvSpPr/>
          <p:nvPr/>
        </p:nvSpPr>
        <p:spPr>
          <a:xfrm>
            <a:off x="86340" y="986715"/>
            <a:ext cx="6787327" cy="1944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166967" y="8310654"/>
            <a:ext cx="369332" cy="1188000"/>
          </a:xfrm>
          <a:prstGeom prst="rect">
            <a:avLst/>
          </a:prstGeom>
          <a:noFill/>
          <a:ln w="25400" cmpd="dbl">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vert="eaVert" wrap="square" rtlCol="0" anchor="ctr">
            <a:spAutoFit/>
          </a:body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重点取組方向</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478478" y="4636605"/>
            <a:ext cx="2236510" cy="1949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nSpc>
                <a:spcPts val="800"/>
              </a:lnSpc>
            </a:pPr>
            <a:r>
              <a:rPr kumimoji="1" lang="en-US" altLang="ja-JP" sz="800" dirty="0" smtClean="0">
                <a:latin typeface="Meiryo UI" panose="020B0604030504040204" pitchFamily="50" charset="-128"/>
                <a:ea typeface="Meiryo UI" panose="020B0604030504040204" pitchFamily="50" charset="-128"/>
              </a:rPr>
              <a:t>KPI</a:t>
            </a:r>
            <a:r>
              <a:rPr kumimoji="1" lang="ja-JP" altLang="en-US" sz="800" dirty="0" smtClean="0">
                <a:latin typeface="Meiryo UI" panose="020B0604030504040204" pitchFamily="50" charset="-128"/>
                <a:ea typeface="Meiryo UI" panose="020B0604030504040204" pitchFamily="50" charset="-128"/>
              </a:rPr>
              <a:t>：就業率（若者、女性）、合計特殊出生率</a:t>
            </a:r>
            <a:endParaRPr kumimoji="1" lang="ja-JP" altLang="en-US" sz="800" dirty="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495641" y="6647021"/>
            <a:ext cx="3098925" cy="1949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nSpc>
                <a:spcPts val="800"/>
              </a:lnSpc>
            </a:pPr>
            <a:r>
              <a:rPr kumimoji="1" lang="en-US" altLang="ja-JP" sz="800" dirty="0" smtClean="0">
                <a:latin typeface="Meiryo UI" panose="020B0604030504040204" pitchFamily="50" charset="-128"/>
                <a:ea typeface="Meiryo UI" panose="020B0604030504040204" pitchFamily="50" charset="-128"/>
              </a:rPr>
              <a:t>KPI</a:t>
            </a:r>
            <a:r>
              <a:rPr kumimoji="1" lang="ja-JP" altLang="en-US" sz="800" dirty="0" smtClean="0">
                <a:latin typeface="Meiryo UI" panose="020B0604030504040204" pitchFamily="50" charset="-128"/>
                <a:ea typeface="Meiryo UI" panose="020B0604030504040204" pitchFamily="50" charset="-128"/>
              </a:rPr>
              <a:t>：全国学習調査正答率、全国体力等調査評価、高校生就業率</a:t>
            </a:r>
            <a:endParaRPr kumimoji="1" lang="ja-JP" altLang="en-US" sz="800" dirty="0">
              <a:latin typeface="Meiryo UI" panose="020B0604030504040204" pitchFamily="50" charset="-128"/>
              <a:ea typeface="Meiryo UI" panose="020B0604030504040204" pitchFamily="50" charset="-128"/>
            </a:endParaRPr>
          </a:p>
        </p:txBody>
      </p:sp>
      <p:sp>
        <p:nvSpPr>
          <p:cNvPr id="61" name="テキスト ボックス 60"/>
          <p:cNvSpPr txBox="1"/>
          <p:nvPr/>
        </p:nvSpPr>
        <p:spPr>
          <a:xfrm>
            <a:off x="4651404" y="4640279"/>
            <a:ext cx="1768433" cy="1949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nSpc>
                <a:spcPts val="800"/>
              </a:lnSpc>
            </a:pPr>
            <a:r>
              <a:rPr kumimoji="1" lang="en-US" altLang="ja-JP" sz="800" dirty="0" smtClean="0">
                <a:latin typeface="Meiryo UI" panose="020B0604030504040204" pitchFamily="50" charset="-128"/>
                <a:ea typeface="Meiryo UI" panose="020B0604030504040204" pitchFamily="50" charset="-128"/>
              </a:rPr>
              <a:t>KPI</a:t>
            </a:r>
            <a:r>
              <a:rPr kumimoji="1" lang="ja-JP" altLang="en-US" sz="800" dirty="0" smtClean="0">
                <a:latin typeface="Meiryo UI" panose="020B0604030504040204" pitchFamily="50" charset="-128"/>
                <a:ea typeface="Meiryo UI" panose="020B0604030504040204" pitchFamily="50" charset="-128"/>
              </a:rPr>
              <a:t>：健康寿命、</a:t>
            </a:r>
            <a:r>
              <a:rPr kumimoji="1" lang="ja-JP" altLang="en-US" sz="800" dirty="0" err="1" smtClean="0">
                <a:latin typeface="Meiryo UI" panose="020B0604030504040204" pitchFamily="50" charset="-128"/>
                <a:ea typeface="Meiryo UI" panose="020B0604030504040204" pitchFamily="50" charset="-128"/>
              </a:rPr>
              <a:t>障がい</a:t>
            </a:r>
            <a:r>
              <a:rPr kumimoji="1" lang="ja-JP" altLang="en-US" sz="800" dirty="0" smtClean="0">
                <a:latin typeface="Meiryo UI" panose="020B0604030504040204" pitchFamily="50" charset="-128"/>
                <a:ea typeface="Meiryo UI" panose="020B0604030504040204" pitchFamily="50" charset="-128"/>
              </a:rPr>
              <a:t>者実雇用率</a:t>
            </a:r>
            <a:endParaRPr kumimoji="1" lang="ja-JP" altLang="en-US" sz="800" dirty="0">
              <a:latin typeface="Meiryo UI" panose="020B0604030504040204" pitchFamily="50" charset="-128"/>
              <a:ea typeface="Meiryo UI" panose="020B0604030504040204" pitchFamily="50" charset="-128"/>
            </a:endParaRPr>
          </a:p>
        </p:txBody>
      </p:sp>
      <p:sp>
        <p:nvSpPr>
          <p:cNvPr id="62" name="テキスト ボックス 61"/>
          <p:cNvSpPr txBox="1"/>
          <p:nvPr/>
        </p:nvSpPr>
        <p:spPr>
          <a:xfrm>
            <a:off x="4649988" y="6652692"/>
            <a:ext cx="1308371" cy="1949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nSpc>
                <a:spcPts val="800"/>
              </a:lnSpc>
            </a:pPr>
            <a:r>
              <a:rPr kumimoji="1" lang="en-US" altLang="ja-JP" sz="800" dirty="0" smtClean="0">
                <a:latin typeface="Meiryo UI" panose="020B0604030504040204" pitchFamily="50" charset="-128"/>
                <a:ea typeface="Meiryo UI" panose="020B0604030504040204" pitchFamily="50" charset="-128"/>
              </a:rPr>
              <a:t>KPI</a:t>
            </a:r>
            <a:r>
              <a:rPr kumimoji="1" lang="ja-JP" altLang="en-US" sz="800" dirty="0" smtClean="0">
                <a:latin typeface="Meiryo UI" panose="020B0604030504040204" pitchFamily="50" charset="-128"/>
                <a:ea typeface="Meiryo UI" panose="020B0604030504040204" pitchFamily="50" charset="-128"/>
              </a:rPr>
              <a:t>：地震による被害予測</a:t>
            </a:r>
            <a:endParaRPr kumimoji="1" lang="ja-JP" altLang="en-US" sz="800" dirty="0">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8785852" y="4635120"/>
            <a:ext cx="1909497" cy="1949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nSpc>
                <a:spcPts val="800"/>
              </a:lnSpc>
            </a:pPr>
            <a:r>
              <a:rPr kumimoji="1" lang="en-US" altLang="ja-JP" sz="800" dirty="0" smtClean="0">
                <a:latin typeface="Meiryo UI" panose="020B0604030504040204" pitchFamily="50" charset="-128"/>
                <a:ea typeface="Meiryo UI" panose="020B0604030504040204" pitchFamily="50" charset="-128"/>
              </a:rPr>
              <a:t>KPI</a:t>
            </a:r>
            <a:r>
              <a:rPr kumimoji="1" lang="ja-JP" altLang="en-US" sz="800" dirty="0" smtClean="0">
                <a:latin typeface="Meiryo UI" panose="020B0604030504040204" pitchFamily="50" charset="-128"/>
                <a:ea typeface="Meiryo UI" panose="020B0604030504040204" pitchFamily="50" charset="-128"/>
              </a:rPr>
              <a:t>：実質経済成長率、開業事業所数</a:t>
            </a:r>
            <a:endParaRPr kumimoji="1" lang="ja-JP" altLang="en-US" sz="800" dirty="0">
              <a:latin typeface="Meiryo UI" panose="020B0604030504040204" pitchFamily="50" charset="-128"/>
              <a:ea typeface="Meiryo UI" panose="020B0604030504040204" pitchFamily="50" charset="-128"/>
            </a:endParaRPr>
          </a:p>
        </p:txBody>
      </p:sp>
      <p:sp>
        <p:nvSpPr>
          <p:cNvPr id="64" name="テキスト ボックス 63"/>
          <p:cNvSpPr txBox="1"/>
          <p:nvPr/>
        </p:nvSpPr>
        <p:spPr>
          <a:xfrm>
            <a:off x="8802528" y="6632609"/>
            <a:ext cx="3365024" cy="1949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nSpc>
                <a:spcPts val="800"/>
              </a:lnSpc>
            </a:pPr>
            <a:r>
              <a:rPr kumimoji="1" lang="en-US" altLang="ja-JP" sz="800" dirty="0" smtClean="0">
                <a:latin typeface="Meiryo UI" panose="020B0604030504040204" pitchFamily="50" charset="-128"/>
                <a:ea typeface="Meiryo UI" panose="020B0604030504040204" pitchFamily="50" charset="-128"/>
              </a:rPr>
              <a:t>KPI</a:t>
            </a:r>
            <a:r>
              <a:rPr kumimoji="1" lang="ja-JP" altLang="en-US" sz="800" dirty="0" smtClean="0">
                <a:latin typeface="Meiryo UI" panose="020B0604030504040204" pitchFamily="50" charset="-128"/>
                <a:ea typeface="Meiryo UI" panose="020B0604030504040204" pitchFamily="50" charset="-128"/>
              </a:rPr>
              <a:t>：来阪外国人数、転入超過率（対全国）、転出超過率（対東京圏）</a:t>
            </a:r>
            <a:endParaRPr kumimoji="1" lang="ja-JP" altLang="en-US" sz="800" dirty="0">
              <a:latin typeface="Meiryo UI" panose="020B0604030504040204" pitchFamily="50" charset="-128"/>
              <a:ea typeface="Meiryo UI" panose="020B0604030504040204" pitchFamily="50" charset="-128"/>
            </a:endParaRPr>
          </a:p>
        </p:txBody>
      </p:sp>
      <p:sp>
        <p:nvSpPr>
          <p:cNvPr id="54" name="正方形/長方形 53"/>
          <p:cNvSpPr/>
          <p:nvPr/>
        </p:nvSpPr>
        <p:spPr>
          <a:xfrm>
            <a:off x="80737" y="3561091"/>
            <a:ext cx="12692288" cy="253349"/>
          </a:xfrm>
          <a:prstGeom prst="rect">
            <a:avLst/>
          </a:prstGeom>
          <a:noFill/>
          <a:ln w="9525">
            <a:noFill/>
          </a:ln>
        </p:spPr>
        <p:style>
          <a:lnRef idx="2">
            <a:schemeClr val="accent1"/>
          </a:lnRef>
          <a:fillRef idx="1">
            <a:schemeClr val="lt1"/>
          </a:fillRef>
          <a:effectRef idx="0">
            <a:schemeClr val="accent1"/>
          </a:effectRef>
          <a:fontRef idx="minor">
            <a:schemeClr val="dk1"/>
          </a:fontRef>
        </p:style>
        <p:txBody>
          <a:bodyPr tIns="72000" rtlCol="0" anchor="ctr"/>
          <a:lstStyle/>
          <a:p>
            <a:pPr>
              <a:lnSpc>
                <a:spcPts val="1500"/>
              </a:lnSpc>
            </a:pPr>
            <a:r>
              <a:rPr lang="en-US" altLang="ja-JP" sz="1100" b="1" u="sng" dirty="0" smtClean="0">
                <a:latin typeface="Meiryo UI" panose="020B0604030504040204" pitchFamily="50" charset="-128"/>
                <a:ea typeface="Meiryo UI" panose="020B0604030504040204" pitchFamily="50" charset="-128"/>
              </a:rPr>
              <a:t>1</a:t>
            </a:r>
            <a:r>
              <a:rPr lang="ja-JP" altLang="en-US" sz="1100" b="1" u="sng" dirty="0" smtClean="0">
                <a:latin typeface="Meiryo UI" panose="020B0604030504040204" pitchFamily="50" charset="-128"/>
                <a:ea typeface="Meiryo UI" panose="020B0604030504040204" pitchFamily="50" charset="-128"/>
              </a:rPr>
              <a:t>期戦略の方向性を維持しつつ、府を取り巻く新たな動きに的確に対応した見直しを行い、</a:t>
            </a:r>
            <a:r>
              <a:rPr lang="en-US" altLang="ja-JP" sz="1100" b="1" u="sng" dirty="0" smtClean="0">
                <a:latin typeface="Meiryo UI" panose="020B0604030504040204" pitchFamily="50" charset="-128"/>
                <a:ea typeface="Meiryo UI" panose="020B0604030504040204" pitchFamily="50" charset="-128"/>
              </a:rPr>
              <a:t>2025</a:t>
            </a:r>
            <a:r>
              <a:rPr lang="ja-JP" altLang="en-US" sz="1100" b="1" u="sng" dirty="0" smtClean="0">
                <a:latin typeface="Meiryo UI" panose="020B0604030504040204" pitchFamily="50" charset="-128"/>
                <a:ea typeface="Meiryo UI" panose="020B0604030504040204" pitchFamily="50" charset="-128"/>
              </a:rPr>
              <a:t>大阪・関西万博へ途切れることのない成長・発展の流れをつくるため、３つの重点取組方向のもと、地方創生の取組を推進。</a:t>
            </a:r>
            <a:endParaRPr lang="en-US" altLang="ja-JP" sz="1100" b="1" u="sng" dirty="0" smtClean="0">
              <a:latin typeface="Meiryo UI" panose="020B0604030504040204" pitchFamily="50" charset="-128"/>
              <a:ea typeface="Meiryo UI" panose="020B0604030504040204" pitchFamily="50" charset="-128"/>
            </a:endParaRPr>
          </a:p>
        </p:txBody>
      </p:sp>
      <p:graphicFrame>
        <p:nvGraphicFramePr>
          <p:cNvPr id="66" name="グラフ 65"/>
          <p:cNvGraphicFramePr>
            <a:graphicFrameLocks/>
          </p:cNvGraphicFramePr>
          <p:nvPr>
            <p:extLst/>
          </p:nvPr>
        </p:nvGraphicFramePr>
        <p:xfrm>
          <a:off x="4683977" y="1314566"/>
          <a:ext cx="2143040" cy="1556914"/>
        </p:xfrm>
        <a:graphic>
          <a:graphicData uri="http://schemas.openxmlformats.org/drawingml/2006/chart">
            <c:chart xmlns:c="http://schemas.openxmlformats.org/drawingml/2006/chart" xmlns:r="http://schemas.openxmlformats.org/officeDocument/2006/relationships" r:id="rId2"/>
          </a:graphicData>
        </a:graphic>
      </p:graphicFrame>
      <p:sp>
        <p:nvSpPr>
          <p:cNvPr id="50" name="正方形/長方形 49"/>
          <p:cNvSpPr/>
          <p:nvPr/>
        </p:nvSpPr>
        <p:spPr>
          <a:xfrm>
            <a:off x="4669038" y="1028981"/>
            <a:ext cx="2160000" cy="1836000"/>
          </a:xfrm>
          <a:prstGeom prst="rect">
            <a:avLst/>
          </a:prstGeom>
          <a:ln w="12700">
            <a:solidFill>
              <a:schemeClr val="accent5"/>
            </a:solidFill>
            <a:prstDash val="dash"/>
          </a:ln>
        </p:spPr>
        <p:txBody>
          <a:bodyPr wrap="square">
            <a:spAutoFit/>
          </a:bodyPr>
          <a:lstStyle/>
          <a:p>
            <a:pPr algn="just">
              <a:lnSpc>
                <a:spcPts val="14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大阪府の人口動向</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角丸四角形 67"/>
          <p:cNvSpPr/>
          <p:nvPr/>
        </p:nvSpPr>
        <p:spPr>
          <a:xfrm>
            <a:off x="10785283" y="1984747"/>
            <a:ext cx="882000" cy="864000"/>
          </a:xfrm>
          <a:prstGeom prst="roundRect">
            <a:avLst>
              <a:gd name="adj" fmla="val 451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36000" rtlCol="0" anchor="ctr"/>
          <a:lstStyle/>
          <a:p>
            <a:r>
              <a:rPr kumimoji="1" lang="ja-JP" altLang="en-US" sz="1000" b="1" dirty="0" smtClean="0">
                <a:solidFill>
                  <a:schemeClr val="tx1"/>
                </a:solidFill>
                <a:latin typeface="Meiryo UI" panose="020B0604030504040204" pitchFamily="50" charset="-128"/>
                <a:ea typeface="Meiryo UI" panose="020B0604030504040204" pitchFamily="50" charset="-128"/>
              </a:rPr>
              <a:t>新しい時代の流れを力にする</a:t>
            </a:r>
            <a:endParaRPr kumimoji="1" lang="en-US" altLang="ja-JP" sz="1000" b="1" dirty="0" smtClean="0">
              <a:solidFill>
                <a:schemeClr val="tx1"/>
              </a:solidFill>
              <a:latin typeface="Meiryo UI" panose="020B0604030504040204" pitchFamily="50" charset="-128"/>
              <a:ea typeface="Meiryo UI" panose="020B0604030504040204" pitchFamily="50" charset="-128"/>
            </a:endParaRPr>
          </a:p>
          <a:p>
            <a:r>
              <a:rPr kumimoji="1" lang="ja-JP" altLang="en-US" sz="800" dirty="0" smtClean="0">
                <a:solidFill>
                  <a:schemeClr val="tx1"/>
                </a:solidFill>
                <a:latin typeface="Meiryo UI" panose="020B0604030504040204" pitchFamily="50" charset="-128"/>
                <a:ea typeface="Meiryo UI" panose="020B0604030504040204" pitchFamily="50" charset="-128"/>
              </a:rPr>
              <a:t>（</a:t>
            </a:r>
            <a:r>
              <a:rPr kumimoji="1" lang="en-US" altLang="ja-JP" sz="800" dirty="0" smtClean="0">
                <a:solidFill>
                  <a:schemeClr val="tx1"/>
                </a:solidFill>
                <a:latin typeface="Meiryo UI" panose="020B0604030504040204" pitchFamily="50" charset="-128"/>
                <a:ea typeface="Meiryo UI" panose="020B0604030504040204" pitchFamily="50" charset="-128"/>
              </a:rPr>
              <a:t>Society5.0</a:t>
            </a:r>
            <a:r>
              <a:rPr kumimoji="1" lang="ja-JP" altLang="en-US" sz="800" dirty="0" smtClean="0">
                <a:solidFill>
                  <a:schemeClr val="tx1"/>
                </a:solidFill>
                <a:latin typeface="Meiryo UI" panose="020B0604030504040204" pitchFamily="50" charset="-128"/>
                <a:ea typeface="Meiryo UI" panose="020B0604030504040204" pitchFamily="50" charset="-128"/>
              </a:rPr>
              <a:t>・</a:t>
            </a:r>
            <a:endParaRPr kumimoji="1" lang="en-US" altLang="ja-JP" sz="800" dirty="0" smtClean="0">
              <a:solidFill>
                <a:schemeClr val="tx1"/>
              </a:solidFill>
              <a:latin typeface="Meiryo UI" panose="020B0604030504040204" pitchFamily="50" charset="-128"/>
              <a:ea typeface="Meiryo UI" panose="020B0604030504040204" pitchFamily="50" charset="-128"/>
            </a:endParaRPr>
          </a:p>
          <a:p>
            <a:r>
              <a:rPr kumimoji="1" lang="en-US" altLang="ja-JP" sz="800" dirty="0" smtClean="0">
                <a:solidFill>
                  <a:schemeClr val="tx1"/>
                </a:solidFill>
                <a:latin typeface="Meiryo UI" panose="020B0604030504040204" pitchFamily="50" charset="-128"/>
                <a:ea typeface="Meiryo UI" panose="020B0604030504040204" pitchFamily="50" charset="-128"/>
              </a:rPr>
              <a:t>SDGs</a:t>
            </a:r>
            <a:r>
              <a:rPr kumimoji="1" lang="ja-JP" altLang="en-US" sz="800" dirty="0" smtClean="0">
                <a:solidFill>
                  <a:schemeClr val="tx1"/>
                </a:solidFill>
                <a:latin typeface="Meiryo UI" panose="020B0604030504040204" pitchFamily="50" charset="-128"/>
                <a:ea typeface="Meiryo UI" panose="020B0604030504040204" pitchFamily="50" charset="-128"/>
              </a:rPr>
              <a:t>等）</a:t>
            </a:r>
            <a:endParaRPr kumimoji="1" lang="ja-JP" altLang="en-US" sz="800" dirty="0">
              <a:solidFill>
                <a:schemeClr val="tx1"/>
              </a:solidFill>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4639199" y="1241285"/>
            <a:ext cx="441146" cy="169277"/>
          </a:xfrm>
          <a:prstGeom prst="rect">
            <a:avLst/>
          </a:prstGeom>
          <a:noFill/>
        </p:spPr>
        <p:txBody>
          <a:bodyPr wrap="none" rtlCol="0">
            <a:spAutoFit/>
          </a:bodyPr>
          <a:lstStyle/>
          <a:p>
            <a:r>
              <a:rPr kumimoji="1" lang="ja-JP" altLang="en-US" sz="500" dirty="0" smtClean="0">
                <a:latin typeface="Meiryo UI" panose="020B0604030504040204" pitchFamily="50" charset="-128"/>
                <a:ea typeface="Meiryo UI" panose="020B0604030504040204" pitchFamily="50" charset="-128"/>
              </a:rPr>
              <a:t>（万人）</a:t>
            </a:r>
            <a:endParaRPr kumimoji="1" lang="ja-JP" altLang="en-US" sz="500" dirty="0">
              <a:latin typeface="Meiryo UI" panose="020B0604030504040204" pitchFamily="50" charset="-128"/>
              <a:ea typeface="Meiryo UI" panose="020B0604030504040204" pitchFamily="50" charset="-128"/>
            </a:endParaRPr>
          </a:p>
        </p:txBody>
      </p:sp>
      <p:sp>
        <p:nvSpPr>
          <p:cNvPr id="33" name="正方形/長方形 32"/>
          <p:cNvSpPr/>
          <p:nvPr/>
        </p:nvSpPr>
        <p:spPr>
          <a:xfrm>
            <a:off x="99874" y="3233453"/>
            <a:ext cx="12636000" cy="6336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11640443" y="14823"/>
            <a:ext cx="954107" cy="252000"/>
          </a:xfrm>
          <a:prstGeom prst="rect">
            <a:avLst/>
          </a:prstGeom>
          <a:ln w="3175"/>
        </p:spPr>
        <p:style>
          <a:lnRef idx="2">
            <a:schemeClr val="dk1"/>
          </a:lnRef>
          <a:fillRef idx="1">
            <a:schemeClr val="lt1"/>
          </a:fillRef>
          <a:effectRef idx="0">
            <a:schemeClr val="dk1"/>
          </a:effectRef>
          <a:fontRef idx="minor">
            <a:schemeClr val="dk1"/>
          </a:fontRef>
        </p:style>
        <p:txBody>
          <a:bodyPr wrap="none" rtlCol="0" anchor="ctr">
            <a:spAutoFit/>
          </a:bodyPr>
          <a:lstStyle/>
          <a:p>
            <a:r>
              <a:rPr kumimoji="1" lang="ja-JP" altLang="en-US" sz="1200" dirty="0" smtClean="0">
                <a:latin typeface="ＭＳ ゴシック" panose="020B0609070205080204" pitchFamily="49" charset="-128"/>
                <a:ea typeface="ＭＳ ゴシック" panose="020B0609070205080204" pitchFamily="49" charset="-128"/>
              </a:rPr>
              <a:t>参考資料２</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65" name="角丸四角形 64"/>
          <p:cNvSpPr/>
          <p:nvPr/>
        </p:nvSpPr>
        <p:spPr>
          <a:xfrm>
            <a:off x="579224" y="8375758"/>
            <a:ext cx="3960000" cy="1080200"/>
          </a:xfrm>
          <a:prstGeom prst="roundRect">
            <a:avLst/>
          </a:prstGeom>
        </p:spPr>
        <p:style>
          <a:lnRef idx="2">
            <a:schemeClr val="dk1"/>
          </a:lnRef>
          <a:fillRef idx="1">
            <a:schemeClr val="lt1"/>
          </a:fillRef>
          <a:effectRef idx="0">
            <a:schemeClr val="dk1"/>
          </a:effectRef>
          <a:fontRef idx="minor">
            <a:schemeClr val="dk1"/>
          </a:fontRef>
        </p:style>
        <p:txBody>
          <a:bodyPr vert="horz" lIns="72000" tIns="36000" rIns="72000" bIns="36000" rtlCol="0" anchor="ctr"/>
          <a:lstStyle/>
          <a:p>
            <a:r>
              <a:rPr kumimoji="1" lang="ja-JP" altLang="en-US" sz="1200" b="1" u="sng" dirty="0" smtClean="0">
                <a:solidFill>
                  <a:schemeClr val="tx1"/>
                </a:solidFill>
                <a:latin typeface="Meiryo UI" panose="020B0604030504040204" pitchFamily="50" charset="-128"/>
                <a:ea typeface="Meiryo UI" panose="020B0604030504040204" pitchFamily="50" charset="-128"/>
              </a:rPr>
              <a:t>◎万博</a:t>
            </a:r>
            <a:r>
              <a:rPr kumimoji="1" lang="ja-JP" altLang="en-US" sz="1200" b="1" u="sng" dirty="0">
                <a:solidFill>
                  <a:schemeClr val="tx1"/>
                </a:solidFill>
                <a:latin typeface="Meiryo UI" panose="020B0604030504040204" pitchFamily="50" charset="-128"/>
                <a:ea typeface="Meiryo UI" panose="020B0604030504040204" pitchFamily="50" charset="-128"/>
              </a:rPr>
              <a:t>のインパクトを活かした</a:t>
            </a:r>
            <a:r>
              <a:rPr kumimoji="1" lang="ja-JP" altLang="en-US" sz="1200" b="1" u="sng" dirty="0" smtClean="0">
                <a:solidFill>
                  <a:schemeClr val="tx1"/>
                </a:solidFill>
                <a:latin typeface="Meiryo UI" panose="020B0604030504040204" pitchFamily="50" charset="-128"/>
                <a:ea typeface="Meiryo UI" panose="020B0604030504040204" pitchFamily="50" charset="-128"/>
              </a:rPr>
              <a:t>取組み</a:t>
            </a:r>
            <a:endParaRPr kumimoji="1" lang="ja-JP" altLang="en-US" sz="1200" b="1" u="sng" dirty="0">
              <a:solidFill>
                <a:schemeClr val="tx1"/>
              </a:solidFill>
              <a:latin typeface="Meiryo UI" panose="020B0604030504040204" pitchFamily="50" charset="-128"/>
              <a:ea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rPr>
              <a:t>　万博</a:t>
            </a:r>
            <a:r>
              <a:rPr kumimoji="1" lang="ja-JP" altLang="en-US" sz="1050" dirty="0">
                <a:solidFill>
                  <a:schemeClr val="tx1"/>
                </a:solidFill>
                <a:latin typeface="Meiryo UI" panose="020B0604030504040204" pitchFamily="50" charset="-128"/>
                <a:ea typeface="Meiryo UI" panose="020B0604030504040204" pitchFamily="50" charset="-128"/>
              </a:rPr>
              <a:t>開催を一過性のものとせず、そのインパクトを最大限</a:t>
            </a:r>
            <a:r>
              <a:rPr kumimoji="1" lang="ja-JP" altLang="en-US" sz="1050" dirty="0" smtClean="0">
                <a:solidFill>
                  <a:schemeClr val="tx1"/>
                </a:solidFill>
                <a:latin typeface="Meiryo UI" panose="020B0604030504040204" pitchFamily="50" charset="-128"/>
                <a:ea typeface="Meiryo UI" panose="020B0604030504040204" pitchFamily="50" charset="-128"/>
              </a:rPr>
              <a:t>に活かし、「大阪の持続的な成長」と「府民の豊かな暮らし」を確たるものとするとともに、</a:t>
            </a:r>
            <a:r>
              <a:rPr kumimoji="1" lang="en-US" altLang="ja-JP" sz="1050" dirty="0" smtClean="0">
                <a:solidFill>
                  <a:schemeClr val="tx1"/>
                </a:solidFill>
                <a:latin typeface="Meiryo UI" panose="020B0604030504040204" pitchFamily="50" charset="-128"/>
                <a:ea typeface="Meiryo UI" panose="020B0604030504040204" pitchFamily="50" charset="-128"/>
              </a:rPr>
              <a:t>SDG</a:t>
            </a:r>
            <a:r>
              <a:rPr kumimoji="1" lang="ja-JP" altLang="en-US" sz="1050" dirty="0" err="1" smtClean="0">
                <a:solidFill>
                  <a:schemeClr val="tx1"/>
                </a:solidFill>
                <a:latin typeface="Meiryo UI" panose="020B0604030504040204" pitchFamily="50" charset="-128"/>
                <a:ea typeface="Meiryo UI" panose="020B0604030504040204" pitchFamily="50" charset="-128"/>
              </a:rPr>
              <a:t>ｓ</a:t>
            </a:r>
            <a:r>
              <a:rPr kumimoji="1" lang="ja-JP" altLang="en-US" sz="1050" dirty="0" smtClean="0">
                <a:solidFill>
                  <a:schemeClr val="tx1"/>
                </a:solidFill>
                <a:latin typeface="Meiryo UI" panose="020B0604030504040204" pitchFamily="50" charset="-128"/>
                <a:ea typeface="Meiryo UI" panose="020B0604030504040204" pitchFamily="50" charset="-128"/>
              </a:rPr>
              <a:t>達成に向けた未来をつくるため、</a:t>
            </a:r>
            <a:r>
              <a:rPr kumimoji="1" lang="en-US" altLang="ja-JP" sz="1050" dirty="0" smtClean="0">
                <a:solidFill>
                  <a:schemeClr val="tx1"/>
                </a:solidFill>
                <a:latin typeface="Meiryo UI" panose="020B0604030504040204" pitchFamily="50" charset="-128"/>
                <a:ea typeface="Meiryo UI" panose="020B0604030504040204" pitchFamily="50" charset="-128"/>
              </a:rPr>
              <a:t>3</a:t>
            </a:r>
            <a:r>
              <a:rPr kumimoji="1" lang="ja-JP" altLang="en-US" sz="1050" dirty="0" err="1" smtClean="0">
                <a:solidFill>
                  <a:schemeClr val="tx1"/>
                </a:solidFill>
                <a:latin typeface="Meiryo UI" panose="020B0604030504040204" pitchFamily="50" charset="-128"/>
                <a:ea typeface="Meiryo UI" panose="020B0604030504040204" pitchFamily="50" charset="-128"/>
              </a:rPr>
              <a:t>つの</a:t>
            </a:r>
            <a:r>
              <a:rPr kumimoji="1" lang="ja-JP" altLang="en-US" sz="1050" dirty="0" smtClean="0">
                <a:solidFill>
                  <a:schemeClr val="tx1"/>
                </a:solidFill>
                <a:latin typeface="Meiryo UI" panose="020B0604030504040204" pitchFamily="50" charset="-128"/>
                <a:ea typeface="Meiryo UI" panose="020B0604030504040204" pitchFamily="50" charset="-128"/>
              </a:rPr>
              <a:t>方向性（①多様なチャレンジによる成長、②いのち輝く幸せな暮らし、③世界の未来をともにつくる）で取組みを推進します。</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70" name="角丸四角形 69"/>
          <p:cNvSpPr/>
          <p:nvPr/>
        </p:nvSpPr>
        <p:spPr>
          <a:xfrm>
            <a:off x="4602814" y="8362574"/>
            <a:ext cx="3960000" cy="1080000"/>
          </a:xfrm>
          <a:prstGeom prst="roundRect">
            <a:avLst/>
          </a:prstGeom>
        </p:spPr>
        <p:style>
          <a:lnRef idx="2">
            <a:schemeClr val="dk1"/>
          </a:lnRef>
          <a:fillRef idx="1">
            <a:schemeClr val="lt1"/>
          </a:fillRef>
          <a:effectRef idx="0">
            <a:schemeClr val="dk1"/>
          </a:effectRef>
          <a:fontRef idx="minor">
            <a:schemeClr val="dk1"/>
          </a:fontRef>
        </p:style>
        <p:txBody>
          <a:bodyPr vert="horz" lIns="72000" tIns="36000" rIns="72000" bIns="36000" rtlCol="0" anchor="ctr"/>
          <a:lstStyle/>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SDG</a:t>
            </a:r>
            <a:r>
              <a:rPr kumimoji="1" lang="ja-JP" altLang="en-US" sz="1200" b="1" u="sng" dirty="0" err="1">
                <a:solidFill>
                  <a:schemeClr val="tx1"/>
                </a:solidFill>
                <a:latin typeface="Meiryo UI" panose="020B0604030504040204" pitchFamily="50" charset="-128"/>
                <a:ea typeface="Meiryo UI" panose="020B0604030504040204" pitchFamily="50" charset="-128"/>
              </a:rPr>
              <a:t>ｓ</a:t>
            </a:r>
            <a:r>
              <a:rPr kumimoji="1" lang="ja-JP" altLang="en-US" sz="1200" b="1" u="sng" dirty="0">
                <a:solidFill>
                  <a:schemeClr val="tx1"/>
                </a:solidFill>
                <a:latin typeface="Meiryo UI" panose="020B0604030504040204" pitchFamily="50" charset="-128"/>
                <a:ea typeface="Meiryo UI" panose="020B0604030504040204" pitchFamily="50" charset="-128"/>
              </a:rPr>
              <a:t>の推進</a:t>
            </a:r>
          </a:p>
          <a:p>
            <a:r>
              <a:rPr kumimoji="1" lang="ja-JP" altLang="en-US" sz="1050" dirty="0" smtClean="0">
                <a:solidFill>
                  <a:schemeClr val="tx1"/>
                </a:solidFill>
                <a:latin typeface="Meiryo UI" panose="020B0604030504040204" pitchFamily="50" charset="-128"/>
                <a:ea typeface="Meiryo UI" panose="020B0604030504040204" pitchFamily="50" charset="-128"/>
              </a:rPr>
              <a:t>　</a:t>
            </a:r>
            <a:r>
              <a:rPr kumimoji="1" lang="en-US" altLang="ja-JP" sz="1050" dirty="0" smtClean="0">
                <a:solidFill>
                  <a:schemeClr val="tx1"/>
                </a:solidFill>
                <a:latin typeface="Meiryo UI" panose="020B0604030504040204" pitchFamily="50" charset="-128"/>
                <a:ea typeface="Meiryo UI" panose="020B0604030504040204" pitchFamily="50" charset="-128"/>
              </a:rPr>
              <a:t>SDG</a:t>
            </a:r>
            <a:r>
              <a:rPr kumimoji="1" lang="ja-JP" altLang="en-US" sz="1050" dirty="0" err="1" smtClean="0">
                <a:solidFill>
                  <a:schemeClr val="tx1"/>
                </a:solidFill>
                <a:latin typeface="Meiryo UI" panose="020B0604030504040204" pitchFamily="50" charset="-128"/>
                <a:ea typeface="Meiryo UI" panose="020B0604030504040204" pitchFamily="50" charset="-128"/>
              </a:rPr>
              <a:t>ｓ</a:t>
            </a:r>
            <a:r>
              <a:rPr kumimoji="1" lang="ja-JP" altLang="en-US" sz="1050" dirty="0" smtClean="0">
                <a:solidFill>
                  <a:schemeClr val="tx1"/>
                </a:solidFill>
                <a:latin typeface="Meiryo UI" panose="020B0604030504040204" pitchFamily="50" charset="-128"/>
                <a:ea typeface="Meiryo UI" panose="020B0604030504040204" pitchFamily="50" charset="-128"/>
              </a:rPr>
              <a:t>の取組みは、大阪が未来に向かって持続的に成長し、府民一人</a:t>
            </a:r>
            <a:r>
              <a:rPr kumimoji="1" lang="ja-JP" altLang="en-US" sz="1050" dirty="0">
                <a:solidFill>
                  <a:schemeClr val="tx1"/>
                </a:solidFill>
                <a:latin typeface="Meiryo UI" panose="020B0604030504040204" pitchFamily="50" charset="-128"/>
                <a:ea typeface="Meiryo UI" panose="020B0604030504040204" pitchFamily="50" charset="-128"/>
              </a:rPr>
              <a:t>ひとりが「豊かさ」や「安全・安心」を実感できる社会へと発展</a:t>
            </a:r>
            <a:r>
              <a:rPr kumimoji="1" lang="ja-JP" altLang="en-US" sz="1050" dirty="0" smtClean="0">
                <a:solidFill>
                  <a:schemeClr val="tx1"/>
                </a:solidFill>
                <a:latin typeface="Meiryo UI" panose="020B0604030504040204" pitchFamily="50" charset="-128"/>
                <a:ea typeface="Meiryo UI" panose="020B0604030504040204" pitchFamily="50" charset="-128"/>
              </a:rPr>
              <a:t>する基盤づくりにつながるものです。大阪府では、「</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先進都市」を</a:t>
            </a:r>
            <a:r>
              <a:rPr kumimoji="1" lang="ja-JP" altLang="en-US" sz="1050" dirty="0" smtClean="0">
                <a:solidFill>
                  <a:schemeClr val="tx1"/>
                </a:solidFill>
                <a:latin typeface="Meiryo UI" panose="020B0604030504040204" pitchFamily="50" charset="-128"/>
                <a:ea typeface="Meiryo UI" panose="020B0604030504040204" pitchFamily="50" charset="-128"/>
              </a:rPr>
              <a:t>めざすこととしており、</a:t>
            </a:r>
            <a:r>
              <a:rPr kumimoji="1" lang="en-US" altLang="ja-JP" sz="1050" dirty="0" smtClean="0">
                <a:solidFill>
                  <a:schemeClr val="tx1"/>
                </a:solidFill>
                <a:latin typeface="Meiryo UI" panose="020B0604030504040204" pitchFamily="50" charset="-128"/>
                <a:ea typeface="Meiryo UI" panose="020B0604030504040204" pitchFamily="50" charset="-128"/>
              </a:rPr>
              <a:t>SDG</a:t>
            </a:r>
            <a:r>
              <a:rPr kumimoji="1" lang="ja-JP" altLang="en-US" sz="1050" dirty="0" err="1" smtClean="0">
                <a:solidFill>
                  <a:schemeClr val="tx1"/>
                </a:solidFill>
                <a:latin typeface="Meiryo UI" panose="020B0604030504040204" pitchFamily="50" charset="-128"/>
                <a:ea typeface="Meiryo UI" panose="020B0604030504040204" pitchFamily="50" charset="-128"/>
              </a:rPr>
              <a:t>ｓ</a:t>
            </a:r>
            <a:r>
              <a:rPr kumimoji="1" lang="ja-JP" altLang="en-US" sz="1050" dirty="0" smtClean="0">
                <a:solidFill>
                  <a:schemeClr val="tx1"/>
                </a:solidFill>
                <a:latin typeface="Meiryo UI" panose="020B0604030504040204" pitchFamily="50" charset="-128"/>
                <a:ea typeface="Meiryo UI" panose="020B0604030504040204" pitchFamily="50" charset="-128"/>
              </a:rPr>
              <a:t>の理念を踏まえ、「人口</a:t>
            </a:r>
            <a:r>
              <a:rPr kumimoji="1" lang="ja-JP" altLang="en-US" sz="1050" dirty="0">
                <a:solidFill>
                  <a:schemeClr val="tx1"/>
                </a:solidFill>
                <a:latin typeface="Meiryo UI" panose="020B0604030504040204" pitchFamily="50" charset="-128"/>
                <a:ea typeface="Meiryo UI" panose="020B0604030504040204" pitchFamily="50" charset="-128"/>
              </a:rPr>
              <a:t>減少・超高齢</a:t>
            </a:r>
            <a:r>
              <a:rPr kumimoji="1" lang="ja-JP" altLang="en-US" sz="1050" dirty="0" smtClean="0">
                <a:solidFill>
                  <a:schemeClr val="tx1"/>
                </a:solidFill>
                <a:latin typeface="Meiryo UI" panose="020B0604030504040204" pitchFamily="50" charset="-128"/>
                <a:ea typeface="Meiryo UI" panose="020B0604030504040204" pitchFamily="50" charset="-128"/>
              </a:rPr>
              <a:t>社会」に</a:t>
            </a:r>
            <a:r>
              <a:rPr kumimoji="1" lang="ja-JP" altLang="en-US" sz="1050" dirty="0">
                <a:solidFill>
                  <a:schemeClr val="tx1"/>
                </a:solidFill>
                <a:latin typeface="Meiryo UI" panose="020B0604030504040204" pitchFamily="50" charset="-128"/>
                <a:ea typeface="Meiryo UI" panose="020B0604030504040204" pitchFamily="50" charset="-128"/>
              </a:rPr>
              <a:t>おいても持続可能な発展を</a:t>
            </a:r>
            <a:r>
              <a:rPr kumimoji="1" lang="ja-JP" altLang="en-US" sz="1050" dirty="0" smtClean="0">
                <a:solidFill>
                  <a:schemeClr val="tx1"/>
                </a:solidFill>
                <a:latin typeface="Meiryo UI" panose="020B0604030504040204" pitchFamily="50" charset="-128"/>
                <a:ea typeface="Meiryo UI" panose="020B0604030504040204" pitchFamily="50" charset="-128"/>
              </a:rPr>
              <a:t>実現できるよう取組みを推進します。</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77" name="角丸四角形 76"/>
          <p:cNvSpPr/>
          <p:nvPr/>
        </p:nvSpPr>
        <p:spPr>
          <a:xfrm>
            <a:off x="8621480" y="8365985"/>
            <a:ext cx="3960000" cy="1080000"/>
          </a:xfrm>
          <a:prstGeom prst="roundRect">
            <a:avLst/>
          </a:prstGeom>
        </p:spPr>
        <p:style>
          <a:lnRef idx="2">
            <a:schemeClr val="dk1"/>
          </a:lnRef>
          <a:fillRef idx="1">
            <a:schemeClr val="lt1"/>
          </a:fillRef>
          <a:effectRef idx="0">
            <a:schemeClr val="dk1"/>
          </a:effectRef>
          <a:fontRef idx="minor">
            <a:schemeClr val="dk1"/>
          </a:fontRef>
        </p:style>
        <p:txBody>
          <a:bodyPr vert="horz" lIns="72000" tIns="36000" rIns="72000" bIns="36000" rtlCol="0" anchor="ctr"/>
          <a:lstStyle/>
          <a:p>
            <a:r>
              <a:rPr kumimoji="1" lang="ja-JP" altLang="en-US" sz="1200" b="1" u="sng" dirty="0">
                <a:solidFill>
                  <a:schemeClr val="tx1"/>
                </a:solidFill>
                <a:latin typeface="Meiryo UI" panose="020B0604030504040204" pitchFamily="50" charset="-128"/>
                <a:ea typeface="Meiryo UI" panose="020B0604030504040204" pitchFamily="50" charset="-128"/>
              </a:rPr>
              <a:t>◎スマートシティ実現に向けた取組</a:t>
            </a:r>
          </a:p>
          <a:p>
            <a:r>
              <a:rPr kumimoji="1" lang="ja-JP" altLang="en-US" sz="1050" dirty="0">
                <a:solidFill>
                  <a:schemeClr val="tx1"/>
                </a:solidFill>
                <a:latin typeface="Meiryo UI" panose="020B0604030504040204" pitchFamily="50" charset="-128"/>
                <a:ea typeface="Meiryo UI" panose="020B0604030504040204" pitchFamily="50" charset="-128"/>
              </a:rPr>
              <a:t>　国がめざす</a:t>
            </a:r>
            <a:r>
              <a:rPr kumimoji="1" lang="en-US" altLang="ja-JP" sz="1050" dirty="0">
                <a:solidFill>
                  <a:schemeClr val="tx1"/>
                </a:solidFill>
                <a:latin typeface="Meiryo UI" panose="020B0604030504040204" pitchFamily="50" charset="-128"/>
                <a:ea typeface="Meiryo UI" panose="020B0604030504040204" pitchFamily="50" charset="-128"/>
              </a:rPr>
              <a:t>society5.0</a:t>
            </a:r>
            <a:r>
              <a:rPr kumimoji="1" lang="ja-JP" altLang="en-US" sz="1050" dirty="0">
                <a:solidFill>
                  <a:schemeClr val="tx1"/>
                </a:solidFill>
                <a:latin typeface="Meiryo UI" panose="020B0604030504040204" pitchFamily="50" charset="-128"/>
                <a:ea typeface="Meiryo UI" panose="020B0604030504040204" pitchFamily="50" charset="-128"/>
              </a:rPr>
              <a:t>の実現や、人口減少・超高齢社会の到来を見据え、住民の生活の質（</a:t>
            </a:r>
            <a:r>
              <a:rPr kumimoji="1" lang="en-US" altLang="ja-JP" sz="1050" dirty="0" err="1">
                <a:solidFill>
                  <a:schemeClr val="tx1"/>
                </a:solidFill>
                <a:latin typeface="Meiryo UI" panose="020B0604030504040204" pitchFamily="50" charset="-128"/>
                <a:ea typeface="Meiryo UI" panose="020B0604030504040204" pitchFamily="50" charset="-128"/>
              </a:rPr>
              <a:t>QoL</a:t>
            </a:r>
            <a:r>
              <a:rPr kumimoji="1" lang="ja-JP" altLang="en-US" sz="1050" dirty="0">
                <a:solidFill>
                  <a:schemeClr val="tx1"/>
                </a:solidFill>
                <a:latin typeface="Meiryo UI" panose="020B0604030504040204" pitchFamily="50" charset="-128"/>
                <a:ea typeface="Meiryo UI" panose="020B0604030504040204" pitchFamily="50" charset="-128"/>
              </a:rPr>
              <a:t>）の向上や都市機能の強化を図るため、万博開催を大きなインパクトとしながら、府域全体で先端技術の利便性を住民に実感してもらえるよう、「大阪モデル」のスマートシティ実現に向けた取組みを進めます。</a:t>
            </a:r>
          </a:p>
        </p:txBody>
      </p:sp>
    </p:spTree>
    <p:extLst>
      <p:ext uri="{BB962C8B-B14F-4D97-AF65-F5344CB8AC3E}">
        <p14:creationId xmlns:p14="http://schemas.microsoft.com/office/powerpoint/2010/main" val="39761478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1401</TotalTime>
  <Words>823</Words>
  <Application>Microsoft Office PowerPoint</Application>
  <PresentationFormat>A3 297x420 mm</PresentationFormat>
  <Paragraphs>119</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ゴシック</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河瀬　庸平</dc:creator>
  <cp:lastModifiedBy>河瀬　庸平</cp:lastModifiedBy>
  <cp:revision>134</cp:revision>
  <cp:lastPrinted>2020-02-07T09:17:36Z</cp:lastPrinted>
  <dcterms:created xsi:type="dcterms:W3CDTF">2019-07-12T05:55:53Z</dcterms:created>
  <dcterms:modified xsi:type="dcterms:W3CDTF">2020-02-07T09:19:46Z</dcterms:modified>
</cp:coreProperties>
</file>