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676" autoAdjust="0"/>
    <p:restoredTop sz="99117" autoAdjust="0"/>
  </p:normalViewPr>
  <p:slideViewPr>
    <p:cSldViewPr>
      <p:cViewPr>
        <p:scale>
          <a:sx n="100" d="100"/>
          <a:sy n="100" d="100"/>
        </p:scale>
        <p:origin x="84" y="282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73D6015-400D-43EF-8BB2-E98247A03B15}" type="datetimeFigureOut">
              <a:rPr kumimoji="1" lang="ja-JP" altLang="en-US" smtClean="0"/>
              <a:t>2017/2/14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7860189-7D21-4ED4-B490-503F79298DC7}" type="slidenum">
              <a:rPr kumimoji="1" lang="ja-JP" altLang="en-US" smtClean="0"/>
              <a:t>‹#›</a:t>
            </a:fld>
            <a:endParaRPr kumimoji="1" lang="ja-JP" altLang="en-US"/>
          </a:p>
        </p:txBody>
      </p:sp>
    </p:spTree>
    <p:extLst>
      <p:ext uri="{BB962C8B-B14F-4D97-AF65-F5344CB8AC3E}">
        <p14:creationId xmlns:p14="http://schemas.microsoft.com/office/powerpoint/2010/main" val="111105751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860189-7D21-4ED4-B490-503F79298DC7}" type="slidenum">
              <a:rPr kumimoji="1" lang="ja-JP" altLang="en-US" smtClean="0"/>
              <a:t>1</a:t>
            </a:fld>
            <a:endParaRPr kumimoji="1" lang="ja-JP" altLang="en-US"/>
          </a:p>
        </p:txBody>
      </p:sp>
    </p:spTree>
    <p:extLst>
      <p:ext uri="{BB962C8B-B14F-4D97-AF65-F5344CB8AC3E}">
        <p14:creationId xmlns:p14="http://schemas.microsoft.com/office/powerpoint/2010/main" val="49102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3900481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2664638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42514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722504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228411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2982358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1759684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1708667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1315161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164577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98C7E6B-53B5-4DB8-B43F-F9DF3445FF4B}" type="datetimeFigureOut">
              <a:rPr kumimoji="1" lang="ja-JP" altLang="en-US" smtClean="0"/>
              <a:t>2017/2/14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171427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898C7E6B-53B5-4DB8-B43F-F9DF3445FF4B}" type="datetimeFigureOut">
              <a:rPr kumimoji="1" lang="ja-JP" altLang="en-US" smtClean="0"/>
              <a:t>2017/2/14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24672C93-A50C-4A11-8BF3-39A538199393}" type="slidenum">
              <a:rPr kumimoji="1" lang="ja-JP" altLang="en-US" smtClean="0"/>
              <a:t>‹#›</a:t>
            </a:fld>
            <a:endParaRPr kumimoji="1" lang="ja-JP" altLang="en-US"/>
          </a:p>
        </p:txBody>
      </p:sp>
    </p:spTree>
    <p:extLst>
      <p:ext uri="{BB962C8B-B14F-4D97-AF65-F5344CB8AC3E}">
        <p14:creationId xmlns:p14="http://schemas.microsoft.com/office/powerpoint/2010/main" val="2281522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4096" y="2784376"/>
            <a:ext cx="12659694" cy="6696744"/>
          </a:xfrm>
          <a:prstGeom prst="rect">
            <a:avLst/>
          </a:prstGeom>
          <a:solidFill>
            <a:sysClr val="window" lastClr="FFFFFF"/>
          </a:solidFill>
          <a:ln w="25400" cap="flat" cmpd="sng" algn="ctr">
            <a:solidFill>
              <a:schemeClr val="tx2">
                <a:lumMod val="60000"/>
                <a:lumOff val="40000"/>
              </a:schemeClr>
            </a:solidFill>
            <a:prstDash val="solid"/>
          </a:ln>
          <a:effectLst/>
        </p:spPr>
        <p:txBody>
          <a:bodyPr tIns="72000" rtlCol="0" anchor="t"/>
          <a:lstStyle/>
          <a:p>
            <a:pPr marL="180000" marR="0" lvl="0" indent="-457200" defTabSz="914400" eaLnBrk="1" fontAlgn="auto" latinLnBrk="0" hangingPunct="1">
              <a:lnSpc>
                <a:spcPts val="1600"/>
              </a:lnSpc>
              <a:spcBef>
                <a:spcPts val="0"/>
              </a:spcBef>
              <a:spcAft>
                <a:spcPts val="0"/>
              </a:spcAft>
              <a:buClrTx/>
              <a:buSzTx/>
              <a:buFontTx/>
              <a:buNone/>
              <a:tabLst/>
              <a:defRPr/>
            </a:pPr>
            <a:endParaRPr kumimoji="0" lang="en-US" altLang="ja-JP" sz="1600" b="1" i="0" u="none" strike="noStrike" kern="0" cap="none" spc="0" normalizeH="0" baseline="0" noProof="0" dirty="0" smtClean="0">
              <a:ln>
                <a:noFill/>
              </a:ln>
              <a:solidFill>
                <a:prstClr val="black"/>
              </a:solidFill>
              <a:effectLst/>
              <a:uLnTx/>
              <a:uFillTx/>
              <a:latin typeface="Meiryo UI"/>
              <a:ea typeface="Meiryo UI"/>
              <a:cs typeface="+mn-cs"/>
            </a:endParaRPr>
          </a:p>
          <a:p>
            <a:pPr lvl="0" defTabSz="914400"/>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defTabSz="914400" eaLnBrk="1" fontAlgn="auto" latinLnBrk="0" hangingPunct="1">
              <a:lnSpc>
                <a:spcPts val="1600"/>
              </a:lnSpc>
              <a:spcBef>
                <a:spcPts val="0"/>
              </a:spcBef>
              <a:spcAft>
                <a:spcPts val="0"/>
              </a:spcAft>
              <a:buClrTx/>
              <a:buSzTx/>
              <a:buFontTx/>
              <a:buNone/>
              <a:tabLst/>
              <a:defRPr/>
            </a:pPr>
            <a:endParaRPr kumimoji="0" lang="ja-JP" altLang="en-US" sz="1600" b="1" i="0" u="none" strike="noStrike" kern="0" cap="none" spc="0" normalizeH="0" baseline="0" noProof="0" dirty="0">
              <a:ln>
                <a:noFill/>
              </a:ln>
              <a:solidFill>
                <a:prstClr val="black"/>
              </a:solidFill>
              <a:effectLst/>
              <a:uLnTx/>
              <a:uFillTx/>
              <a:latin typeface="Meiryo UI"/>
              <a:ea typeface="Meiryo UI"/>
              <a:cs typeface="+mn-cs"/>
            </a:endParaRPr>
          </a:p>
        </p:txBody>
      </p:sp>
      <p:sp>
        <p:nvSpPr>
          <p:cNvPr id="43" name="角丸四角形 42"/>
          <p:cNvSpPr/>
          <p:nvPr/>
        </p:nvSpPr>
        <p:spPr>
          <a:xfrm>
            <a:off x="280119" y="7032848"/>
            <a:ext cx="12241362" cy="237626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280119" y="5160640"/>
            <a:ext cx="12241361" cy="180020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280120" y="3072408"/>
            <a:ext cx="12241360" cy="201622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9884" y="0"/>
            <a:ext cx="12852152" cy="408112"/>
          </a:xfrm>
          <a:prstGeom prst="rect">
            <a:avLst/>
          </a:prstGeom>
          <a:solidFill>
            <a:schemeClr val="accent1"/>
          </a:solidFill>
        </p:spPr>
        <p:txBody>
          <a:bodyPr wrap="square" rtlCol="0" anchor="ctr" anchorCtr="0">
            <a:noAutofit/>
          </a:bodyPr>
          <a:lstStyle/>
          <a:p>
            <a:r>
              <a:rPr lang="en-US" altLang="ja-JP" sz="2000" b="1" dirty="0" smtClean="0">
                <a:solidFill>
                  <a:prstClr val="white"/>
                </a:solidFill>
                <a:latin typeface="Meiryo UI"/>
                <a:ea typeface="Meiryo UI"/>
              </a:rPr>
              <a:t>[</a:t>
            </a:r>
            <a:r>
              <a:rPr lang="ja-JP" altLang="en-US" sz="2000" b="1" dirty="0" smtClean="0">
                <a:solidFill>
                  <a:prstClr val="white"/>
                </a:solidFill>
                <a:latin typeface="Meiryo UI"/>
                <a:ea typeface="Meiryo UI"/>
              </a:rPr>
              <a:t>地方創生</a:t>
            </a:r>
            <a:r>
              <a:rPr lang="en-US" altLang="ja-JP" sz="2000" b="1" dirty="0" smtClean="0">
                <a:solidFill>
                  <a:prstClr val="white"/>
                </a:solidFill>
                <a:latin typeface="Meiryo UI"/>
                <a:ea typeface="Meiryo UI"/>
              </a:rPr>
              <a:t>] </a:t>
            </a:r>
            <a:r>
              <a:rPr lang="ja-JP" altLang="en-US" sz="2000" b="1" dirty="0">
                <a:solidFill>
                  <a:prstClr val="white"/>
                </a:solidFill>
                <a:latin typeface="Meiryo UI"/>
                <a:ea typeface="Meiryo UI"/>
              </a:rPr>
              <a:t>政府</a:t>
            </a:r>
            <a:r>
              <a:rPr lang="ja-JP" altLang="en-US" sz="2000" b="1" dirty="0" smtClean="0">
                <a:solidFill>
                  <a:prstClr val="white"/>
                </a:solidFill>
                <a:latin typeface="Meiryo UI"/>
                <a:ea typeface="Meiryo UI"/>
              </a:rPr>
              <a:t>関係機関の移転に関する調整状況</a:t>
            </a:r>
            <a:endParaRPr lang="ja-JP" altLang="en-US" sz="2000" b="1" dirty="0">
              <a:solidFill>
                <a:prstClr val="white"/>
              </a:solidFill>
              <a:latin typeface="Meiryo UI"/>
              <a:ea typeface="Meiryo UI"/>
            </a:endParaRPr>
          </a:p>
        </p:txBody>
      </p:sp>
      <p:sp>
        <p:nvSpPr>
          <p:cNvPr id="7" name="正方形/長方形 6"/>
          <p:cNvSpPr/>
          <p:nvPr/>
        </p:nvSpPr>
        <p:spPr>
          <a:xfrm>
            <a:off x="64096" y="660439"/>
            <a:ext cx="12659694" cy="1907913"/>
          </a:xfrm>
          <a:prstGeom prst="rect">
            <a:avLst/>
          </a:prstGeom>
          <a:solidFill>
            <a:sysClr val="window" lastClr="FFFFFF"/>
          </a:solidFill>
          <a:ln w="9525" cap="flat" cmpd="sng" algn="ctr">
            <a:solidFill>
              <a:schemeClr val="tx2">
                <a:lumMod val="60000"/>
                <a:lumOff val="40000"/>
              </a:schemeClr>
            </a:solidFill>
            <a:prstDash val="solid"/>
          </a:ln>
          <a:effectLst/>
        </p:spPr>
        <p:txBody>
          <a:bodyPr tIns="72000" rtlCol="0" anchor="t"/>
          <a:lstStyle/>
          <a:p>
            <a:pPr marL="180000" marR="0" lvl="0" indent="-457200" defTabSz="914400" eaLnBrk="1" fontAlgn="auto" latinLnBrk="0" hangingPunct="1">
              <a:lnSpc>
                <a:spcPts val="1600"/>
              </a:lnSpc>
              <a:spcBef>
                <a:spcPts val="0"/>
              </a:spcBef>
              <a:spcAft>
                <a:spcPts val="0"/>
              </a:spcAft>
              <a:buClrTx/>
              <a:buSzTx/>
              <a:buFontTx/>
              <a:buNone/>
              <a:tabLst/>
              <a:defRPr/>
            </a:pPr>
            <a:endParaRPr kumimoji="0" lang="en-US" altLang="ja-JP" sz="1600" b="1" i="0" u="none" strike="noStrike" kern="0" cap="none" spc="0" normalizeH="0" baseline="0" noProof="0" dirty="0" smtClean="0">
              <a:ln>
                <a:noFill/>
              </a:ln>
              <a:solidFill>
                <a:prstClr val="black"/>
              </a:solidFill>
              <a:effectLst/>
              <a:uLnTx/>
              <a:uFillTx/>
              <a:latin typeface="Meiryo UI"/>
              <a:ea typeface="Meiryo UI"/>
              <a:cs typeface="+mn-cs"/>
            </a:endParaRPr>
          </a:p>
        </p:txBody>
      </p:sp>
      <p:sp>
        <p:nvSpPr>
          <p:cNvPr id="8" name="テキスト ボックス 7"/>
          <p:cNvSpPr txBox="1"/>
          <p:nvPr/>
        </p:nvSpPr>
        <p:spPr>
          <a:xfrm>
            <a:off x="64096" y="480120"/>
            <a:ext cx="4248472" cy="336104"/>
          </a:xfrm>
          <a:prstGeom prst="rect">
            <a:avLst/>
          </a:prstGeom>
          <a:solidFill>
            <a:schemeClr val="accent1"/>
          </a:solidFill>
        </p:spPr>
        <p:txBody>
          <a:bodyPr wrap="square" rtlCol="0" anchor="ctr" anchorCtr="0">
            <a:noAutofit/>
          </a:bodyPr>
          <a:lstStyle/>
          <a:p>
            <a:r>
              <a:rPr lang="ja-JP" altLang="en-US" sz="1600" b="1" dirty="0" smtClean="0">
                <a:solidFill>
                  <a:prstClr val="white"/>
                </a:solidFill>
                <a:latin typeface="Meiryo UI"/>
                <a:ea typeface="Meiryo UI"/>
              </a:rPr>
              <a:t>大阪府の基本的な考え方</a:t>
            </a:r>
            <a:endParaRPr lang="ja-JP" altLang="en-US" sz="1600" b="1" dirty="0">
              <a:solidFill>
                <a:prstClr val="white"/>
              </a:solidFill>
              <a:latin typeface="Meiryo UI"/>
              <a:ea typeface="Meiryo UI"/>
            </a:endParaRPr>
          </a:p>
        </p:txBody>
      </p:sp>
      <p:sp>
        <p:nvSpPr>
          <p:cNvPr id="11" name="テキスト ボックス 10"/>
          <p:cNvSpPr txBox="1"/>
          <p:nvPr/>
        </p:nvSpPr>
        <p:spPr>
          <a:xfrm>
            <a:off x="64096" y="2640359"/>
            <a:ext cx="5040560" cy="360041"/>
          </a:xfrm>
          <a:prstGeom prst="rect">
            <a:avLst/>
          </a:prstGeom>
          <a:solidFill>
            <a:schemeClr val="accent1"/>
          </a:solidFill>
        </p:spPr>
        <p:txBody>
          <a:bodyPr wrap="square" rtlCol="0" anchor="ctr" anchorCtr="0">
            <a:noAutofit/>
          </a:bodyPr>
          <a:lstStyle/>
          <a:p>
            <a:r>
              <a:rPr lang="ja-JP" altLang="en-US" sz="1600" b="1" dirty="0" smtClean="0">
                <a:solidFill>
                  <a:prstClr val="white"/>
                </a:solidFill>
                <a:latin typeface="Meiryo UI"/>
                <a:ea typeface="Meiryo UI"/>
              </a:rPr>
              <a:t>「国の基本方針」を踏まえた調整状況　</a:t>
            </a:r>
            <a:r>
              <a:rPr lang="en-US" altLang="ja-JP" sz="1100" dirty="0" smtClean="0">
                <a:solidFill>
                  <a:prstClr val="white"/>
                </a:solidFill>
                <a:latin typeface="Meiryo UI"/>
                <a:ea typeface="Meiryo UI"/>
              </a:rPr>
              <a:t>(</a:t>
            </a:r>
            <a:r>
              <a:rPr lang="ja-JP" altLang="en-US" sz="1100" dirty="0" smtClean="0">
                <a:solidFill>
                  <a:prstClr val="white"/>
                </a:solidFill>
                <a:latin typeface="Meiryo UI"/>
                <a:ea typeface="Meiryo UI"/>
              </a:rPr>
              <a:t>平成</a:t>
            </a:r>
            <a:r>
              <a:rPr lang="en-US" altLang="ja-JP" sz="1100" dirty="0" smtClean="0">
                <a:solidFill>
                  <a:prstClr val="white"/>
                </a:solidFill>
                <a:latin typeface="Meiryo UI"/>
                <a:ea typeface="Meiryo UI"/>
              </a:rPr>
              <a:t>29</a:t>
            </a:r>
            <a:r>
              <a:rPr lang="ja-JP" altLang="en-US" sz="1100" dirty="0" smtClean="0">
                <a:solidFill>
                  <a:prstClr val="white"/>
                </a:solidFill>
                <a:latin typeface="Meiryo UI"/>
                <a:ea typeface="Meiryo UI"/>
              </a:rPr>
              <a:t>年</a:t>
            </a:r>
            <a:r>
              <a:rPr lang="en-US" altLang="ja-JP" sz="1100" dirty="0" smtClean="0">
                <a:solidFill>
                  <a:prstClr val="white"/>
                </a:solidFill>
                <a:latin typeface="Meiryo UI"/>
                <a:ea typeface="Meiryo UI"/>
              </a:rPr>
              <a:t>1</a:t>
            </a:r>
            <a:r>
              <a:rPr lang="ja-JP" altLang="en-US" sz="1100" dirty="0" smtClean="0">
                <a:solidFill>
                  <a:prstClr val="white"/>
                </a:solidFill>
                <a:latin typeface="Meiryo UI"/>
                <a:ea typeface="Meiryo UI"/>
              </a:rPr>
              <a:t>月末時点</a:t>
            </a:r>
            <a:r>
              <a:rPr lang="en-US" altLang="ja-JP" sz="1100" dirty="0" smtClean="0">
                <a:solidFill>
                  <a:prstClr val="white"/>
                </a:solidFill>
                <a:latin typeface="Meiryo UI"/>
                <a:ea typeface="Meiryo UI"/>
              </a:rPr>
              <a:t>)</a:t>
            </a:r>
          </a:p>
        </p:txBody>
      </p:sp>
      <p:graphicFrame>
        <p:nvGraphicFramePr>
          <p:cNvPr id="14" name="表 13"/>
          <p:cNvGraphicFramePr>
            <a:graphicFrameLocks noGrp="1"/>
          </p:cNvGraphicFramePr>
          <p:nvPr>
            <p:extLst>
              <p:ext uri="{D42A27DB-BD31-4B8C-83A1-F6EECF244321}">
                <p14:modId xmlns:p14="http://schemas.microsoft.com/office/powerpoint/2010/main" val="3879893623"/>
              </p:ext>
            </p:extLst>
          </p:nvPr>
        </p:nvGraphicFramePr>
        <p:xfrm>
          <a:off x="568152" y="3396444"/>
          <a:ext cx="2908719" cy="1616460"/>
        </p:xfrm>
        <a:graphic>
          <a:graphicData uri="http://schemas.openxmlformats.org/drawingml/2006/table">
            <a:tbl>
              <a:tblPr firstRow="1" bandRow="1">
                <a:tableStyleId>{5C22544A-7EE6-4342-B048-85BDC9FD1C3A}</a:tableStyleId>
              </a:tblPr>
              <a:tblGrid>
                <a:gridCol w="2908719"/>
              </a:tblGrid>
              <a:tr h="314403">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国の基本方針</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02057">
                <a:tc>
                  <a:txBody>
                    <a:bodyPr/>
                    <a:lstStyle/>
                    <a:p>
                      <a:pPr marL="180975" indent="-180975"/>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○全部移転に向け、移転の詳細や地元受け入れ態勢について、関係者間で調整を行い、平成</a:t>
                      </a:r>
                      <a:r>
                        <a:rPr kumimoji="1" lang="en-US" altLang="ja-JP" sz="1300" dirty="0" smtClean="0">
                          <a:latin typeface="ＭＳ 明朝" panose="02020609040205080304" pitchFamily="17" charset="-128"/>
                          <a:ea typeface="ＭＳ 明朝" panose="02020609040205080304" pitchFamily="17" charset="-128"/>
                          <a:cs typeface="Meiryo UI" panose="020B0604030504040204" pitchFamily="50" charset="-128"/>
                        </a:rPr>
                        <a:t>28</a:t>
                      </a:r>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年度中を目途に成案を得る。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3" name="テキスト ボックス 22"/>
          <p:cNvSpPr txBox="1"/>
          <p:nvPr/>
        </p:nvSpPr>
        <p:spPr>
          <a:xfrm>
            <a:off x="424136" y="3072408"/>
            <a:ext cx="6120680" cy="252028"/>
          </a:xfrm>
          <a:prstGeom prst="rect">
            <a:avLst/>
          </a:prstGeom>
          <a:noFill/>
        </p:spPr>
        <p:txBody>
          <a:bodyPr wrap="square" rtlCol="0" anchor="t" anchorCtr="0">
            <a:noAutofit/>
          </a:bodyPr>
          <a:lstStyle/>
          <a:p>
            <a:pPr>
              <a:lnSpc>
                <a:spcPts val="1600"/>
              </a:lnSpc>
            </a:pPr>
            <a:r>
              <a:rPr lang="ja-JP" altLang="en-US" sz="1400" dirty="0">
                <a:latin typeface="Meiryo UI"/>
                <a:ea typeface="Meiryo UI"/>
              </a:rPr>
              <a:t>■</a:t>
            </a:r>
            <a:r>
              <a:rPr lang="ja-JP" altLang="en-US" sz="1400" dirty="0" smtClean="0">
                <a:latin typeface="Meiryo UI"/>
                <a:ea typeface="Meiryo UI"/>
              </a:rPr>
              <a:t>国立</a:t>
            </a:r>
            <a:r>
              <a:rPr lang="ja-JP" altLang="en-US" sz="1400" dirty="0">
                <a:latin typeface="Meiryo UI"/>
                <a:ea typeface="Meiryo UI"/>
              </a:rPr>
              <a:t>健康・栄養</a:t>
            </a:r>
            <a:r>
              <a:rPr lang="ja-JP" altLang="en-US" sz="1400" dirty="0" smtClean="0">
                <a:latin typeface="Meiryo UI"/>
                <a:ea typeface="Meiryo UI"/>
              </a:rPr>
              <a:t>研究所　</a:t>
            </a:r>
            <a:r>
              <a:rPr lang="en-US" altLang="ja-JP" sz="1400" dirty="0">
                <a:latin typeface="Meiryo UI"/>
                <a:ea typeface="Meiryo UI"/>
              </a:rPr>
              <a:t>〈</a:t>
            </a:r>
            <a:r>
              <a:rPr lang="ja-JP" altLang="en-US" sz="1400" dirty="0" smtClean="0">
                <a:latin typeface="Meiryo UI"/>
                <a:ea typeface="Meiryo UI"/>
              </a:rPr>
              <a:t>調整先：厚生労働省・法人本部・研究所</a:t>
            </a:r>
            <a:r>
              <a:rPr lang="en-US" altLang="ja-JP" sz="1400" dirty="0" smtClean="0">
                <a:latin typeface="Meiryo UI"/>
                <a:ea typeface="Meiryo UI"/>
              </a:rPr>
              <a:t>〉</a:t>
            </a:r>
          </a:p>
        </p:txBody>
      </p:sp>
      <p:graphicFrame>
        <p:nvGraphicFramePr>
          <p:cNvPr id="29" name="表 28"/>
          <p:cNvGraphicFramePr>
            <a:graphicFrameLocks noGrp="1"/>
          </p:cNvGraphicFramePr>
          <p:nvPr>
            <p:extLst>
              <p:ext uri="{D42A27DB-BD31-4B8C-83A1-F6EECF244321}">
                <p14:modId xmlns:p14="http://schemas.microsoft.com/office/powerpoint/2010/main" val="2667948454"/>
              </p:ext>
            </p:extLst>
          </p:nvPr>
        </p:nvGraphicFramePr>
        <p:xfrm>
          <a:off x="4312568" y="3412899"/>
          <a:ext cx="7992888" cy="1595803"/>
        </p:xfrm>
        <a:graphic>
          <a:graphicData uri="http://schemas.openxmlformats.org/drawingml/2006/table">
            <a:tbl>
              <a:tblPr firstRow="1" bandRow="1">
                <a:tableStyleId>{5C22544A-7EE6-4342-B048-85BDC9FD1C3A}</a:tableStyleId>
              </a:tblPr>
              <a:tblGrid>
                <a:gridCol w="4041391"/>
                <a:gridCol w="3951497"/>
              </a:tblGrid>
              <a:tr h="273731">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　　　状</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今後の見込み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06243">
                <a:tc>
                  <a:txBody>
                    <a:bodyPr/>
                    <a:lstStyle/>
                    <a:p>
                      <a:pPr marL="87313" indent="-87313"/>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・円滑な移転に向け、関係者間で協議を進めることで合意。</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87313" indent="-87313"/>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北大阪健康医療都市</a:t>
                      </a:r>
                      <a:r>
                        <a:rPr kumimoji="1"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吹田市・摂津市</a:t>
                      </a:r>
                      <a:r>
                        <a:rPr kumimoji="1"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に移転する方向で検討</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。移転時期は、国立循環器病研究センターの移転時期（平成</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年）を踏まえ、今後調整。</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87313" indent="-87313"/>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移転に向け、厚生労働省が法人を支える努力をするとの方針</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を確認。</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80975" indent="-180975"/>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年度末に、調整状況を取り纏め、内閣府が公表予定</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○そのため、移転時期、施設整備の考え方等について、引き続き、協議・調整を進める</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○並行して、研究所・法人本部と府民の健康増進や健康関連産業の振興等に繋がる連携方策について協議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0" name="二等辺三角形 29"/>
          <p:cNvSpPr/>
          <p:nvPr/>
        </p:nvSpPr>
        <p:spPr>
          <a:xfrm rot="16200000" flipV="1">
            <a:off x="3356601" y="4056937"/>
            <a:ext cx="1191853" cy="432048"/>
          </a:xfrm>
          <a:prstGeom prst="triangl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表 30"/>
          <p:cNvGraphicFramePr>
            <a:graphicFrameLocks noGrp="1"/>
          </p:cNvGraphicFramePr>
          <p:nvPr>
            <p:extLst>
              <p:ext uri="{D42A27DB-BD31-4B8C-83A1-F6EECF244321}">
                <p14:modId xmlns:p14="http://schemas.microsoft.com/office/powerpoint/2010/main" val="2427471650"/>
              </p:ext>
            </p:extLst>
          </p:nvPr>
        </p:nvGraphicFramePr>
        <p:xfrm>
          <a:off x="640160" y="5539720"/>
          <a:ext cx="2880320" cy="1349112"/>
        </p:xfrm>
        <a:graphic>
          <a:graphicData uri="http://schemas.openxmlformats.org/drawingml/2006/table">
            <a:tbl>
              <a:tblPr firstRow="1" bandRow="1">
                <a:tableStyleId>{5C22544A-7EE6-4342-B048-85BDC9FD1C3A}</a:tableStyleId>
              </a:tblPr>
              <a:tblGrid>
                <a:gridCol w="2880320"/>
              </a:tblGrid>
              <a:tr h="341000">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国の基本方針</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08112">
                <a:tc>
                  <a:txBody>
                    <a:bodyPr/>
                    <a:lstStyle/>
                    <a:p>
                      <a:pPr marL="177800" indent="-177800"/>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○近畿経済産業局の機能強化のための体制を整備する方向で、</a:t>
                      </a:r>
                      <a:r>
                        <a:rPr kumimoji="1" lang="en-US" altLang="ja-JP" sz="1300" dirty="0" smtClean="0">
                          <a:latin typeface="ＭＳ 明朝" panose="02020609040205080304" pitchFamily="17" charset="-128"/>
                          <a:ea typeface="ＭＳ 明朝" panose="02020609040205080304" pitchFamily="17" charset="-128"/>
                          <a:cs typeface="Meiryo UI" panose="020B0604030504040204" pitchFamily="50" charset="-128"/>
                        </a:rPr>
                        <a:t>8</a:t>
                      </a:r>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月末までに具体的な結論を得る。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972100608"/>
              </p:ext>
            </p:extLst>
          </p:nvPr>
        </p:nvGraphicFramePr>
        <p:xfrm>
          <a:off x="4384576" y="5569808"/>
          <a:ext cx="7920879" cy="1319024"/>
        </p:xfrm>
        <a:graphic>
          <a:graphicData uri="http://schemas.openxmlformats.org/drawingml/2006/table">
            <a:tbl>
              <a:tblPr firstRow="1" bandRow="1">
                <a:tableStyleId>{5C22544A-7EE6-4342-B048-85BDC9FD1C3A}</a:tableStyleId>
              </a:tblPr>
              <a:tblGrid>
                <a:gridCol w="3960440"/>
                <a:gridCol w="3960439"/>
              </a:tblGrid>
              <a:tr h="238904">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　　　状</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今後の見込み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9464">
                <a:tc>
                  <a:txBody>
                    <a:bodyPr/>
                    <a:lstStyle/>
                    <a:p>
                      <a:pPr marL="87313" marR="0" lvl="0" indent="-87313" algn="l" defTabSz="128016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近畿経済産業局の組織改編を行い、平成</a:t>
                      </a:r>
                      <a:r>
                        <a:rPr kumimoji="1" lang="en-US" altLang="ja-JP" sz="13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3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年度中には、中小企業庁における政策の企画・立案の高度化を推進するための新しい組織を設置</a:t>
                      </a: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する考えが示され、中小企業庁において、具体的内容を検討中。</a:t>
                      </a:r>
                      <a:endParaRPr kumimoji="1"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marR="0" lvl="0" indent="-177800" algn="l" defTabSz="128016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○来年度中に予定されている新組織設置にあわせ、政策の企画・立案の検討に地方自治体が参加できる具体的な仕組みの構築等について、引き続き、中小企業庁と調整を進める</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3" name="テキスト ボックス 32"/>
          <p:cNvSpPr txBox="1"/>
          <p:nvPr/>
        </p:nvSpPr>
        <p:spPr>
          <a:xfrm>
            <a:off x="496144" y="5232648"/>
            <a:ext cx="6120680" cy="252028"/>
          </a:xfrm>
          <a:prstGeom prst="rect">
            <a:avLst/>
          </a:prstGeom>
          <a:noFill/>
        </p:spPr>
        <p:txBody>
          <a:bodyPr wrap="square" rtlCol="0" anchor="t" anchorCtr="0">
            <a:noAutofit/>
          </a:bodyPr>
          <a:lstStyle/>
          <a:p>
            <a:pPr>
              <a:lnSpc>
                <a:spcPts val="1600"/>
              </a:lnSpc>
            </a:pPr>
            <a:r>
              <a:rPr lang="ja-JP" altLang="en-US" sz="1400" dirty="0">
                <a:latin typeface="Meiryo UI"/>
                <a:ea typeface="Meiryo UI"/>
              </a:rPr>
              <a:t>■</a:t>
            </a:r>
            <a:r>
              <a:rPr lang="ja-JP" altLang="en-US" sz="1400" dirty="0" smtClean="0">
                <a:latin typeface="Meiryo UI"/>
                <a:ea typeface="Meiryo UI"/>
              </a:rPr>
              <a:t>中小企業庁 </a:t>
            </a:r>
            <a:r>
              <a:rPr lang="en-US" altLang="ja-JP" sz="1400" dirty="0">
                <a:latin typeface="Meiryo UI"/>
                <a:ea typeface="Meiryo UI"/>
              </a:rPr>
              <a:t>〈</a:t>
            </a:r>
            <a:r>
              <a:rPr lang="ja-JP" altLang="en-US" sz="1400" dirty="0" smtClean="0">
                <a:latin typeface="Meiryo UI"/>
                <a:ea typeface="Meiryo UI"/>
              </a:rPr>
              <a:t>調整先：中小企業庁・近畿経済産業局</a:t>
            </a:r>
            <a:r>
              <a:rPr lang="en-US" altLang="ja-JP" sz="1400" dirty="0" smtClean="0">
                <a:latin typeface="Meiryo UI"/>
                <a:ea typeface="Meiryo UI"/>
              </a:rPr>
              <a:t>〉</a:t>
            </a:r>
          </a:p>
        </p:txBody>
      </p:sp>
      <p:graphicFrame>
        <p:nvGraphicFramePr>
          <p:cNvPr id="35" name="表 34"/>
          <p:cNvGraphicFramePr>
            <a:graphicFrameLocks noGrp="1"/>
          </p:cNvGraphicFramePr>
          <p:nvPr>
            <p:extLst>
              <p:ext uri="{D42A27DB-BD31-4B8C-83A1-F6EECF244321}">
                <p14:modId xmlns:p14="http://schemas.microsoft.com/office/powerpoint/2010/main" val="3345331981"/>
              </p:ext>
            </p:extLst>
          </p:nvPr>
        </p:nvGraphicFramePr>
        <p:xfrm>
          <a:off x="640160" y="7403348"/>
          <a:ext cx="2880320" cy="1861748"/>
        </p:xfrm>
        <a:graphic>
          <a:graphicData uri="http://schemas.openxmlformats.org/drawingml/2006/table">
            <a:tbl>
              <a:tblPr firstRow="1" bandRow="1">
                <a:tableStyleId>{5C22544A-7EE6-4342-B048-85BDC9FD1C3A}</a:tableStyleId>
              </a:tblPr>
              <a:tblGrid>
                <a:gridCol w="2880320"/>
              </a:tblGrid>
              <a:tr h="327569">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国の基本方針</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34179">
                <a:tc>
                  <a:txBody>
                    <a:bodyPr/>
                    <a:lstStyle/>
                    <a:p>
                      <a:pPr marL="87313" indent="-87313"/>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a:t>
                      </a:r>
                      <a:r>
                        <a:rPr kumimoji="1" lang="en-US" altLang="ja-JP" sz="1300" dirty="0" smtClean="0">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独</a:t>
                      </a:r>
                      <a:r>
                        <a:rPr kumimoji="1" lang="en-US" altLang="ja-JP" sz="1300" dirty="0" smtClean="0">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工業所有権情報・研修館</a:t>
                      </a:r>
                      <a:r>
                        <a:rPr kumimoji="1" lang="en-US" altLang="ja-JP" sz="1300" dirty="0" smtClean="0">
                          <a:latin typeface="ＭＳ 明朝" panose="02020609040205080304" pitchFamily="17" charset="-128"/>
                          <a:ea typeface="ＭＳ 明朝" panose="02020609040205080304" pitchFamily="17" charset="-128"/>
                          <a:cs typeface="Meiryo UI" panose="020B0604030504040204" pitchFamily="50" charset="-128"/>
                        </a:rPr>
                        <a:t>(INPIT)</a:t>
                      </a:r>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について、近畿地方の統括拠点を整備する方向で、</a:t>
                      </a:r>
                      <a:r>
                        <a:rPr kumimoji="1" lang="en-US" altLang="ja-JP" sz="1300" dirty="0" smtClean="0">
                          <a:latin typeface="ＭＳ 明朝" panose="02020609040205080304" pitchFamily="17" charset="-128"/>
                          <a:ea typeface="ＭＳ 明朝" panose="02020609040205080304" pitchFamily="17" charset="-128"/>
                          <a:cs typeface="Meiryo UI" panose="020B0604030504040204" pitchFamily="50" charset="-128"/>
                        </a:rPr>
                        <a:t>8</a:t>
                      </a:r>
                      <a:r>
                        <a:rPr kumimoji="1" lang="ja-JP" altLang="en-US" sz="1300" dirty="0" smtClean="0">
                          <a:latin typeface="ＭＳ 明朝" panose="02020609040205080304" pitchFamily="17" charset="-128"/>
                          <a:ea typeface="ＭＳ 明朝" panose="02020609040205080304" pitchFamily="17" charset="-128"/>
                          <a:cs typeface="Meiryo UI" panose="020B0604030504040204" pitchFamily="50" charset="-128"/>
                        </a:rPr>
                        <a:t>月末までに具体的な結論を得る。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2155555329"/>
              </p:ext>
            </p:extLst>
          </p:nvPr>
        </p:nvGraphicFramePr>
        <p:xfrm>
          <a:off x="4384577" y="7371340"/>
          <a:ext cx="7920879" cy="1889760"/>
        </p:xfrm>
        <a:graphic>
          <a:graphicData uri="http://schemas.openxmlformats.org/drawingml/2006/table">
            <a:tbl>
              <a:tblPr firstRow="1" bandRow="1">
                <a:tableStyleId>{5C22544A-7EE6-4342-B048-85BDC9FD1C3A}</a:tableStyleId>
              </a:tblPr>
              <a:tblGrid>
                <a:gridCol w="3960439"/>
                <a:gridCol w="3960440"/>
              </a:tblGrid>
              <a:tr h="228225">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　　　状</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今後の見込み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88172">
                <a:tc>
                  <a:txBody>
                    <a:bodyPr/>
                    <a:lstStyle/>
                    <a:p>
                      <a:pPr marL="87313" marR="0" lvl="0" indent="-87313" algn="l" defTabSz="128016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・近畿地方に所在する中小企業等の知的財産の保護・活用に対する支援の充実を図るため、</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「近畿統括拠点</a:t>
                      </a:r>
                      <a:r>
                        <a:rPr kumimoji="1" lang="en-US" altLang="ja-JP"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仮称</a:t>
                      </a:r>
                      <a:r>
                        <a:rPr kumimoji="1" lang="en-US" altLang="ja-JP"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」を平成</a:t>
                      </a:r>
                      <a:r>
                        <a:rPr kumimoji="1" lang="en-US" altLang="ja-JP"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月までに大阪市内に設置</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する考えが示され、特許庁において、具体的内容を検討中。</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（近畿７府県に所在する知財総合窓口を統括し、海外展開等に関する　</a:t>
                      </a:r>
                      <a:endPar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128016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指導・助言等のワンストップサービス機能の強化</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128016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a:t>
                      </a:r>
                      <a:r>
                        <a:rPr kumimoji="1" lang="ja-JP" altLang="en-US" sz="13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拠点において、特許庁の出張面接審査・テレビ面接審査を実施</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する考えが示された。</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marR="0" lvl="0" indent="-177800" algn="l" defTabSz="128016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○拠点の積極的活用に向け、関係機関と連携して、拠点の</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や中小企業における知財相談ニーズの掘り起し、拠点へのつなぎに取り組めるよう調整を進める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7" name="テキスト ボックス 36"/>
          <p:cNvSpPr txBox="1"/>
          <p:nvPr/>
        </p:nvSpPr>
        <p:spPr>
          <a:xfrm>
            <a:off x="496144" y="7104856"/>
            <a:ext cx="6120680" cy="252028"/>
          </a:xfrm>
          <a:prstGeom prst="rect">
            <a:avLst/>
          </a:prstGeom>
          <a:noFill/>
        </p:spPr>
        <p:txBody>
          <a:bodyPr wrap="square" rtlCol="0" anchor="t" anchorCtr="0">
            <a:noAutofit/>
          </a:bodyPr>
          <a:lstStyle/>
          <a:p>
            <a:pPr>
              <a:lnSpc>
                <a:spcPts val="1600"/>
              </a:lnSpc>
            </a:pPr>
            <a:r>
              <a:rPr lang="ja-JP" altLang="en-US" sz="1400" dirty="0" smtClean="0">
                <a:latin typeface="Meiryo UI"/>
                <a:ea typeface="Meiryo UI"/>
              </a:rPr>
              <a:t>■</a:t>
            </a:r>
            <a:r>
              <a:rPr lang="en-US" altLang="ja-JP" sz="1400" dirty="0" smtClean="0">
                <a:latin typeface="Meiryo UI"/>
                <a:ea typeface="Meiryo UI"/>
              </a:rPr>
              <a:t>(</a:t>
            </a:r>
            <a:r>
              <a:rPr lang="ja-JP" altLang="en-US" sz="1400" dirty="0">
                <a:latin typeface="Meiryo UI"/>
                <a:ea typeface="Meiryo UI"/>
              </a:rPr>
              <a:t>独</a:t>
            </a:r>
            <a:r>
              <a:rPr lang="en-US" altLang="ja-JP" sz="1400" dirty="0">
                <a:latin typeface="Meiryo UI"/>
                <a:ea typeface="Meiryo UI"/>
              </a:rPr>
              <a:t>)</a:t>
            </a:r>
            <a:r>
              <a:rPr lang="ja-JP" altLang="en-US" sz="1400" dirty="0">
                <a:latin typeface="Meiryo UI"/>
                <a:ea typeface="Meiryo UI"/>
              </a:rPr>
              <a:t>工業所有権情報・</a:t>
            </a:r>
            <a:r>
              <a:rPr lang="ja-JP" altLang="en-US" sz="1400" dirty="0" smtClean="0">
                <a:latin typeface="Meiryo UI"/>
                <a:ea typeface="Meiryo UI"/>
              </a:rPr>
              <a:t>研修館</a:t>
            </a:r>
            <a:r>
              <a:rPr lang="en-US" altLang="ja-JP" sz="1400" dirty="0" smtClean="0">
                <a:latin typeface="Meiryo UI"/>
                <a:ea typeface="Meiryo UI"/>
              </a:rPr>
              <a:t>(INPIT)</a:t>
            </a:r>
            <a:r>
              <a:rPr lang="ja-JP" altLang="en-US" sz="1400" dirty="0" smtClean="0">
                <a:latin typeface="Meiryo UI"/>
                <a:ea typeface="Meiryo UI"/>
              </a:rPr>
              <a:t>　</a:t>
            </a:r>
            <a:r>
              <a:rPr lang="en-US" altLang="ja-JP" sz="1400" dirty="0">
                <a:latin typeface="Meiryo UI"/>
                <a:ea typeface="Meiryo UI"/>
              </a:rPr>
              <a:t>〈</a:t>
            </a:r>
            <a:r>
              <a:rPr lang="ja-JP" altLang="en-US" sz="1400" dirty="0" smtClean="0">
                <a:latin typeface="Meiryo UI"/>
                <a:ea typeface="Meiryo UI"/>
              </a:rPr>
              <a:t>調整先：特許庁</a:t>
            </a:r>
            <a:r>
              <a:rPr lang="en-US" altLang="ja-JP" sz="1400" dirty="0" smtClean="0">
                <a:latin typeface="Meiryo UI"/>
                <a:ea typeface="Meiryo UI"/>
              </a:rPr>
              <a:t>〉</a:t>
            </a:r>
          </a:p>
        </p:txBody>
      </p:sp>
      <p:graphicFrame>
        <p:nvGraphicFramePr>
          <p:cNvPr id="51" name="表 50"/>
          <p:cNvGraphicFramePr>
            <a:graphicFrameLocks noGrp="1"/>
          </p:cNvGraphicFramePr>
          <p:nvPr>
            <p:extLst>
              <p:ext uri="{D42A27DB-BD31-4B8C-83A1-F6EECF244321}">
                <p14:modId xmlns:p14="http://schemas.microsoft.com/office/powerpoint/2010/main" val="2962578439"/>
              </p:ext>
            </p:extLst>
          </p:nvPr>
        </p:nvGraphicFramePr>
        <p:xfrm>
          <a:off x="6472808" y="948172"/>
          <a:ext cx="5688632" cy="1568896"/>
        </p:xfrm>
        <a:graphic>
          <a:graphicData uri="http://schemas.openxmlformats.org/drawingml/2006/table">
            <a:tbl>
              <a:tblPr firstRow="1" bandRow="1">
                <a:tableStyleId>{5C22544A-7EE6-4342-B048-85BDC9FD1C3A}</a:tableStyleId>
              </a:tblPr>
              <a:tblGrid>
                <a:gridCol w="2700905"/>
                <a:gridCol w="510100"/>
                <a:gridCol w="2477627"/>
              </a:tblGrid>
              <a:tr h="233279">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大阪の提案</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5">
                  <a:txBody>
                    <a:bodyPr/>
                    <a:lstStyle/>
                    <a:p>
                      <a:pPr algn="ct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国の方針</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05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284172">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国立健康・栄養研究所（全部移転）</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177800" indent="-177800"/>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全部移転</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32">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中小企業庁（全部移転）</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177800" indent="-177800"/>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近畿経済産業局の機能強化</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8032">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特許庁（審査拠点）</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177800" indent="-177800"/>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審査部門の地方移転は困難</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32048">
                <a:tc>
                  <a:txBody>
                    <a:bodyPr/>
                    <a:lstStyle/>
                    <a:p>
                      <a:pPr marL="177800" indent="-177800"/>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工業所有権情報・</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研修館（</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知財戦略、研修部の拠点設置</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pPr marL="177800" indent="-177800"/>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7800" indent="-17780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近畿地方の統括拠点を整備</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9" name="二等辺三角形 8"/>
          <p:cNvSpPr/>
          <p:nvPr/>
        </p:nvSpPr>
        <p:spPr>
          <a:xfrm rot="5400000">
            <a:off x="8786615" y="1593137"/>
            <a:ext cx="1319490" cy="24558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36103" y="840160"/>
            <a:ext cx="6048673" cy="158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7813" lvl="0" indent="-555625" defTabSz="914400">
              <a:lnSpc>
                <a:spcPts val="2000"/>
              </a:lnSpc>
              <a:defRPr/>
            </a:pPr>
            <a:r>
              <a:rPr kumimoji="0" lang="ja-JP" altLang="en-US" sz="1600" kern="0" dirty="0">
                <a:solidFill>
                  <a:prstClr val="black"/>
                </a:solidFill>
                <a:latin typeface="Meiryo UI"/>
                <a:ea typeface="Meiryo UI"/>
              </a:rPr>
              <a:t>　◆地方創生における政府関係機関の移転は一定の成果はあったものの</a:t>
            </a:r>
            <a:r>
              <a:rPr kumimoji="0" lang="ja-JP" altLang="en-US" sz="1600" kern="0" dirty="0" smtClean="0">
                <a:solidFill>
                  <a:prstClr val="black"/>
                </a:solidFill>
                <a:latin typeface="Meiryo UI"/>
                <a:ea typeface="Meiryo UI"/>
              </a:rPr>
              <a:t>、昨年</a:t>
            </a:r>
            <a:r>
              <a:rPr kumimoji="0" lang="en-US" altLang="ja-JP" sz="1600" kern="0" dirty="0" smtClean="0">
                <a:solidFill>
                  <a:prstClr val="black"/>
                </a:solidFill>
                <a:latin typeface="Meiryo UI"/>
                <a:ea typeface="Meiryo UI"/>
              </a:rPr>
              <a:t>3</a:t>
            </a:r>
            <a:r>
              <a:rPr kumimoji="0" lang="ja-JP" altLang="en-US" sz="1600" kern="0" dirty="0" smtClean="0">
                <a:solidFill>
                  <a:prstClr val="black"/>
                </a:solidFill>
                <a:latin typeface="Meiryo UI"/>
                <a:ea typeface="Meiryo UI"/>
              </a:rPr>
              <a:t>月の基本方針では、多く</a:t>
            </a:r>
            <a:r>
              <a:rPr kumimoji="0" lang="ja-JP" altLang="en-US" sz="1600" kern="0" dirty="0">
                <a:solidFill>
                  <a:prstClr val="black"/>
                </a:solidFill>
                <a:latin typeface="Meiryo UI"/>
                <a:ea typeface="Meiryo UI"/>
              </a:rPr>
              <a:t>が</a:t>
            </a:r>
            <a:r>
              <a:rPr kumimoji="0" lang="ja-JP" altLang="en-US" sz="1600" kern="0" dirty="0" smtClean="0">
                <a:solidFill>
                  <a:prstClr val="black"/>
                </a:solidFill>
                <a:latin typeface="Meiryo UI"/>
                <a:ea typeface="Meiryo UI"/>
              </a:rPr>
              <a:t>認められておらず</a:t>
            </a:r>
            <a:r>
              <a:rPr kumimoji="0" lang="ja-JP" altLang="en-US" sz="1600" kern="0" dirty="0">
                <a:solidFill>
                  <a:prstClr val="black"/>
                </a:solidFill>
                <a:latin typeface="Meiryo UI"/>
                <a:ea typeface="Meiryo UI"/>
              </a:rPr>
              <a:t>十分とは</a:t>
            </a:r>
            <a:r>
              <a:rPr kumimoji="0" lang="ja-JP" altLang="en-US" sz="1600" kern="0" dirty="0" smtClean="0">
                <a:solidFill>
                  <a:prstClr val="black"/>
                </a:solidFill>
                <a:latin typeface="Meiryo UI"/>
                <a:ea typeface="Meiryo UI"/>
              </a:rPr>
              <a:t>言えない</a:t>
            </a:r>
            <a:endParaRPr kumimoji="0" lang="en-US" altLang="ja-JP" sz="1600" kern="0" dirty="0" smtClean="0">
              <a:solidFill>
                <a:prstClr val="black"/>
              </a:solidFill>
              <a:latin typeface="Meiryo UI"/>
              <a:ea typeface="Meiryo UI"/>
            </a:endParaRPr>
          </a:p>
          <a:p>
            <a:pPr marL="277813" lvl="0" indent="-555625" defTabSz="914400">
              <a:lnSpc>
                <a:spcPts val="700"/>
              </a:lnSpc>
              <a:defRPr/>
            </a:pPr>
            <a:endParaRPr kumimoji="0" lang="ja-JP" altLang="en-US" sz="1600" kern="0" dirty="0">
              <a:solidFill>
                <a:prstClr val="black"/>
              </a:solidFill>
              <a:latin typeface="Meiryo UI"/>
              <a:ea typeface="Meiryo UI"/>
            </a:endParaRPr>
          </a:p>
          <a:p>
            <a:pPr marL="277813" lvl="0" indent="-555625" defTabSz="914400">
              <a:lnSpc>
                <a:spcPts val="2000"/>
              </a:lnSpc>
            </a:pPr>
            <a:r>
              <a:rPr kumimoji="0" lang="ja-JP" altLang="en-US" sz="1600" kern="0" dirty="0">
                <a:solidFill>
                  <a:prstClr val="black"/>
                </a:solidFill>
                <a:latin typeface="Meiryo UI"/>
                <a:ea typeface="Meiryo UI"/>
              </a:rPr>
              <a:t>　</a:t>
            </a:r>
            <a:r>
              <a:rPr kumimoji="0" lang="ja-JP" altLang="en-US" sz="1600" kern="0" dirty="0" smtClean="0">
                <a:solidFill>
                  <a:prstClr val="black"/>
                </a:solidFill>
                <a:latin typeface="Meiryo UI"/>
                <a:ea typeface="Meiryo UI"/>
              </a:rPr>
              <a:t>◆国から示された考え方を</a:t>
            </a:r>
            <a:r>
              <a:rPr kumimoji="0" lang="ja-JP" altLang="en-US" sz="1600" kern="0" dirty="0">
                <a:solidFill>
                  <a:prstClr val="black"/>
                </a:solidFill>
                <a:latin typeface="Meiryo UI"/>
                <a:ea typeface="Meiryo UI"/>
              </a:rPr>
              <a:t>踏まえ、その中でも可能な限り大阪・関西にとって最大限実効性あるものとなるよう国と調整を</a:t>
            </a:r>
            <a:r>
              <a:rPr kumimoji="0" lang="ja-JP" altLang="en-US" sz="1600" kern="0" dirty="0" smtClean="0">
                <a:solidFill>
                  <a:prstClr val="black"/>
                </a:solidFill>
                <a:latin typeface="Meiryo UI"/>
                <a:ea typeface="Meiryo UI"/>
              </a:rPr>
              <a:t>進める</a:t>
            </a:r>
            <a:endParaRPr kumimoji="0" lang="ja-JP" altLang="en-US" sz="1600" kern="0" dirty="0">
              <a:solidFill>
                <a:prstClr val="black"/>
              </a:solidFill>
              <a:latin typeface="Meiryo UI"/>
              <a:ea typeface="Meiryo UI"/>
            </a:endParaRPr>
          </a:p>
        </p:txBody>
      </p:sp>
      <p:sp>
        <p:nvSpPr>
          <p:cNvPr id="25" name="テキスト ボックス 24"/>
          <p:cNvSpPr txBox="1"/>
          <p:nvPr/>
        </p:nvSpPr>
        <p:spPr>
          <a:xfrm>
            <a:off x="6472808" y="660140"/>
            <a:ext cx="3060340" cy="252028"/>
          </a:xfrm>
          <a:prstGeom prst="rect">
            <a:avLst/>
          </a:prstGeom>
          <a:noFill/>
        </p:spPr>
        <p:txBody>
          <a:bodyPr wrap="square" rtlCol="0" anchor="t" anchorCtr="0">
            <a:noAutofit/>
          </a:bodyPr>
          <a:lstStyle/>
          <a:p>
            <a:pPr>
              <a:lnSpc>
                <a:spcPts val="1600"/>
              </a:lnSpc>
            </a:pPr>
            <a:r>
              <a:rPr lang="ja-JP" altLang="en-US" sz="1400" dirty="0" smtClean="0">
                <a:latin typeface="Meiryo UI"/>
                <a:ea typeface="Meiryo UI"/>
              </a:rPr>
              <a:t>■大阪府の提案に対する国の基本方針</a:t>
            </a:r>
            <a:endParaRPr lang="en-US" altLang="ja-JP" sz="1400" dirty="0" smtClean="0">
              <a:latin typeface="Meiryo UI"/>
              <a:ea typeface="Meiryo UI"/>
            </a:endParaRPr>
          </a:p>
        </p:txBody>
      </p:sp>
      <p:sp>
        <p:nvSpPr>
          <p:cNvPr id="34" name="二等辺三角形 33"/>
          <p:cNvSpPr/>
          <p:nvPr/>
        </p:nvSpPr>
        <p:spPr>
          <a:xfrm rot="16200000" flipV="1">
            <a:off x="3356602" y="8132831"/>
            <a:ext cx="1191853" cy="432048"/>
          </a:xfrm>
          <a:prstGeom prst="triangl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p:cNvSpPr/>
          <p:nvPr/>
        </p:nvSpPr>
        <p:spPr>
          <a:xfrm rot="16200000" flipV="1">
            <a:off x="3356601" y="5968871"/>
            <a:ext cx="1191853" cy="432048"/>
          </a:xfrm>
          <a:prstGeom prst="triangle">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0793288" y="48072"/>
            <a:ext cx="1728192" cy="3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資料５</a:t>
            </a:r>
            <a:endParaRPr kumimoji="1" lang="ja-JP" altLang="en-US" dirty="0">
              <a:solidFill>
                <a:schemeClr val="tx1"/>
              </a:solidFill>
            </a:endParaRPr>
          </a:p>
        </p:txBody>
      </p:sp>
    </p:spTree>
    <p:extLst>
      <p:ext uri="{BB962C8B-B14F-4D97-AF65-F5344CB8AC3E}">
        <p14:creationId xmlns:p14="http://schemas.microsoft.com/office/powerpoint/2010/main" val="2770940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5A2C5F744454E479ACB252CFB1EF3A3" ma:contentTypeVersion="0" ma:contentTypeDescription="新しいドキュメントを作成します。" ma:contentTypeScope="" ma:versionID="7874e566a78f1ee381fd0a6c9aeca62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DD9E57-48E8-4E50-90B8-55CAF1322E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67FB60D-2E2A-4962-8582-B14E9401FE77}">
  <ds:schemaRefs>
    <ds:schemaRef ds:uri="http://purl.org/dc/terms/"/>
    <ds:schemaRef ds:uri="http://purl.org/dc/dcmitype/"/>
    <ds:schemaRef ds:uri="http://schemas.microsoft.com/office/2006/documentManagement/types"/>
    <ds:schemaRef ds:uri="http://purl.org/dc/elements/1.1/"/>
    <ds:schemaRef ds:uri="http://www.w3.org/XML/1998/namespace"/>
    <ds:schemaRef ds:uri="http://schemas.microsoft.com/office/infopath/2007/PartnerControls"/>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21F3604F-13AA-48CF-8D6A-020FC83702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2633</TotalTime>
  <Words>618</Words>
  <Application>Microsoft Office PowerPoint</Application>
  <PresentationFormat>A3 297x420 mm</PresentationFormat>
  <Paragraphs>48</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116</cp:revision>
  <cp:lastPrinted>2017-02-14T07:42:49Z</cp:lastPrinted>
  <dcterms:created xsi:type="dcterms:W3CDTF">2017-01-13T06:27:10Z</dcterms:created>
  <dcterms:modified xsi:type="dcterms:W3CDTF">2017-02-14T08:39:44Z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0x01010075A2C5F744454E479ACB252CFB1EF3A3</vt:lpwstr>
  </property>
</Properties>
</file>