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72" r:id="rId3"/>
  </p:sldMasterIdLst>
  <p:notesMasterIdLst>
    <p:notesMasterId r:id="rId6"/>
  </p:notesMasterIdLst>
  <p:sldIdLst>
    <p:sldId id="256" r:id="rId4"/>
    <p:sldId id="264" r:id="rId5"/>
  </p:sldIdLst>
  <p:sldSz cx="12801600" cy="9828213"/>
  <p:notesSz cx="6807200" cy="9939338"/>
  <p:defaultTextStyle>
    <a:defPPr>
      <a:defRPr lang="ja-JP"/>
    </a:defPPr>
    <a:lvl1pPr marL="0" algn="l" defTabSz="1086216" rtl="0" eaLnBrk="1" latinLnBrk="0" hangingPunct="1">
      <a:defRPr kumimoji="1" sz="2138" kern="1200">
        <a:solidFill>
          <a:schemeClr val="tx1"/>
        </a:solidFill>
        <a:latin typeface="+mn-lt"/>
        <a:ea typeface="+mn-ea"/>
        <a:cs typeface="+mn-cs"/>
      </a:defRPr>
    </a:lvl1pPr>
    <a:lvl2pPr marL="543108" algn="l" defTabSz="1086216" rtl="0" eaLnBrk="1" latinLnBrk="0" hangingPunct="1">
      <a:defRPr kumimoji="1" sz="2138" kern="1200">
        <a:solidFill>
          <a:schemeClr val="tx1"/>
        </a:solidFill>
        <a:latin typeface="+mn-lt"/>
        <a:ea typeface="+mn-ea"/>
        <a:cs typeface="+mn-cs"/>
      </a:defRPr>
    </a:lvl2pPr>
    <a:lvl3pPr marL="1086216" algn="l" defTabSz="1086216" rtl="0" eaLnBrk="1" latinLnBrk="0" hangingPunct="1">
      <a:defRPr kumimoji="1" sz="2138" kern="1200">
        <a:solidFill>
          <a:schemeClr val="tx1"/>
        </a:solidFill>
        <a:latin typeface="+mn-lt"/>
        <a:ea typeface="+mn-ea"/>
        <a:cs typeface="+mn-cs"/>
      </a:defRPr>
    </a:lvl3pPr>
    <a:lvl4pPr marL="1629324" algn="l" defTabSz="1086216" rtl="0" eaLnBrk="1" latinLnBrk="0" hangingPunct="1">
      <a:defRPr kumimoji="1" sz="2138" kern="1200">
        <a:solidFill>
          <a:schemeClr val="tx1"/>
        </a:solidFill>
        <a:latin typeface="+mn-lt"/>
        <a:ea typeface="+mn-ea"/>
        <a:cs typeface="+mn-cs"/>
      </a:defRPr>
    </a:lvl4pPr>
    <a:lvl5pPr marL="2172432" algn="l" defTabSz="1086216" rtl="0" eaLnBrk="1" latinLnBrk="0" hangingPunct="1">
      <a:defRPr kumimoji="1" sz="2138" kern="1200">
        <a:solidFill>
          <a:schemeClr val="tx1"/>
        </a:solidFill>
        <a:latin typeface="+mn-lt"/>
        <a:ea typeface="+mn-ea"/>
        <a:cs typeface="+mn-cs"/>
      </a:defRPr>
    </a:lvl5pPr>
    <a:lvl6pPr marL="2715539" algn="l" defTabSz="1086216" rtl="0" eaLnBrk="1" latinLnBrk="0" hangingPunct="1">
      <a:defRPr kumimoji="1" sz="2138" kern="1200">
        <a:solidFill>
          <a:schemeClr val="tx1"/>
        </a:solidFill>
        <a:latin typeface="+mn-lt"/>
        <a:ea typeface="+mn-ea"/>
        <a:cs typeface="+mn-cs"/>
      </a:defRPr>
    </a:lvl6pPr>
    <a:lvl7pPr marL="3258647" algn="l" defTabSz="1086216" rtl="0" eaLnBrk="1" latinLnBrk="0" hangingPunct="1">
      <a:defRPr kumimoji="1" sz="2138" kern="1200">
        <a:solidFill>
          <a:schemeClr val="tx1"/>
        </a:solidFill>
        <a:latin typeface="+mn-lt"/>
        <a:ea typeface="+mn-ea"/>
        <a:cs typeface="+mn-cs"/>
      </a:defRPr>
    </a:lvl7pPr>
    <a:lvl8pPr marL="3801755" algn="l" defTabSz="1086216" rtl="0" eaLnBrk="1" latinLnBrk="0" hangingPunct="1">
      <a:defRPr kumimoji="1" sz="2138" kern="1200">
        <a:solidFill>
          <a:schemeClr val="tx1"/>
        </a:solidFill>
        <a:latin typeface="+mn-lt"/>
        <a:ea typeface="+mn-ea"/>
        <a:cs typeface="+mn-cs"/>
      </a:defRPr>
    </a:lvl8pPr>
    <a:lvl9pPr marL="4344863" algn="l" defTabSz="1086216" rtl="0" eaLnBrk="1" latinLnBrk="0" hangingPunct="1">
      <a:defRPr kumimoji="1" sz="213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6761" autoAdjust="0"/>
  </p:normalViewPr>
  <p:slideViewPr>
    <p:cSldViewPr snapToGrid="0">
      <p:cViewPr varScale="1">
        <p:scale>
          <a:sx n="39" d="100"/>
          <a:sy n="39" d="100"/>
        </p:scale>
        <p:origin x="18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5F5DDB0-1922-4599-846F-7D5A4EB36D3D}"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1219200" y="1243013"/>
            <a:ext cx="43688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103D4E7-71C5-45A0-9475-90FC7834BBF2}" type="slidenum">
              <a:rPr kumimoji="1" lang="ja-JP" altLang="en-US" smtClean="0"/>
              <a:t>‹#›</a:t>
            </a:fld>
            <a:endParaRPr kumimoji="1" lang="ja-JP" altLang="en-US"/>
          </a:p>
        </p:txBody>
      </p:sp>
    </p:spTree>
    <p:extLst>
      <p:ext uri="{BB962C8B-B14F-4D97-AF65-F5344CB8AC3E}">
        <p14:creationId xmlns:p14="http://schemas.microsoft.com/office/powerpoint/2010/main" val="1801748451"/>
      </p:ext>
    </p:extLst>
  </p:cSld>
  <p:clrMap bg1="lt1" tx1="dk1" bg2="lt2" tx2="dk2" accent1="accent1" accent2="accent2" accent3="accent3" accent4="accent4" accent5="accent5" accent6="accent6" hlink="hlink" folHlink="folHlink"/>
  <p:notesStyle>
    <a:lvl1pPr marL="0" algn="l" defTabSz="1086216" rtl="0" eaLnBrk="1" latinLnBrk="0" hangingPunct="1">
      <a:defRPr kumimoji="1" sz="1425" kern="1200">
        <a:solidFill>
          <a:schemeClr val="tx1"/>
        </a:solidFill>
        <a:latin typeface="+mn-lt"/>
        <a:ea typeface="+mn-ea"/>
        <a:cs typeface="+mn-cs"/>
      </a:defRPr>
    </a:lvl1pPr>
    <a:lvl2pPr marL="543108" algn="l" defTabSz="1086216" rtl="0" eaLnBrk="1" latinLnBrk="0" hangingPunct="1">
      <a:defRPr kumimoji="1" sz="1425" kern="1200">
        <a:solidFill>
          <a:schemeClr val="tx1"/>
        </a:solidFill>
        <a:latin typeface="+mn-lt"/>
        <a:ea typeface="+mn-ea"/>
        <a:cs typeface="+mn-cs"/>
      </a:defRPr>
    </a:lvl2pPr>
    <a:lvl3pPr marL="1086216" algn="l" defTabSz="1086216" rtl="0" eaLnBrk="1" latinLnBrk="0" hangingPunct="1">
      <a:defRPr kumimoji="1" sz="1425" kern="1200">
        <a:solidFill>
          <a:schemeClr val="tx1"/>
        </a:solidFill>
        <a:latin typeface="+mn-lt"/>
        <a:ea typeface="+mn-ea"/>
        <a:cs typeface="+mn-cs"/>
      </a:defRPr>
    </a:lvl3pPr>
    <a:lvl4pPr marL="1629324" algn="l" defTabSz="1086216" rtl="0" eaLnBrk="1" latinLnBrk="0" hangingPunct="1">
      <a:defRPr kumimoji="1" sz="1425" kern="1200">
        <a:solidFill>
          <a:schemeClr val="tx1"/>
        </a:solidFill>
        <a:latin typeface="+mn-lt"/>
        <a:ea typeface="+mn-ea"/>
        <a:cs typeface="+mn-cs"/>
      </a:defRPr>
    </a:lvl4pPr>
    <a:lvl5pPr marL="2172432" algn="l" defTabSz="1086216" rtl="0" eaLnBrk="1" latinLnBrk="0" hangingPunct="1">
      <a:defRPr kumimoji="1" sz="1425" kern="1200">
        <a:solidFill>
          <a:schemeClr val="tx1"/>
        </a:solidFill>
        <a:latin typeface="+mn-lt"/>
        <a:ea typeface="+mn-ea"/>
        <a:cs typeface="+mn-cs"/>
      </a:defRPr>
    </a:lvl5pPr>
    <a:lvl6pPr marL="2715539" algn="l" defTabSz="1086216" rtl="0" eaLnBrk="1" latinLnBrk="0" hangingPunct="1">
      <a:defRPr kumimoji="1" sz="1425" kern="1200">
        <a:solidFill>
          <a:schemeClr val="tx1"/>
        </a:solidFill>
        <a:latin typeface="+mn-lt"/>
        <a:ea typeface="+mn-ea"/>
        <a:cs typeface="+mn-cs"/>
      </a:defRPr>
    </a:lvl6pPr>
    <a:lvl7pPr marL="3258647" algn="l" defTabSz="1086216" rtl="0" eaLnBrk="1" latinLnBrk="0" hangingPunct="1">
      <a:defRPr kumimoji="1" sz="1425" kern="1200">
        <a:solidFill>
          <a:schemeClr val="tx1"/>
        </a:solidFill>
        <a:latin typeface="+mn-lt"/>
        <a:ea typeface="+mn-ea"/>
        <a:cs typeface="+mn-cs"/>
      </a:defRPr>
    </a:lvl7pPr>
    <a:lvl8pPr marL="3801755" algn="l" defTabSz="1086216" rtl="0" eaLnBrk="1" latinLnBrk="0" hangingPunct="1">
      <a:defRPr kumimoji="1" sz="1425" kern="1200">
        <a:solidFill>
          <a:schemeClr val="tx1"/>
        </a:solidFill>
        <a:latin typeface="+mn-lt"/>
        <a:ea typeface="+mn-ea"/>
        <a:cs typeface="+mn-cs"/>
      </a:defRPr>
    </a:lvl8pPr>
    <a:lvl9pPr marL="4344863" algn="l" defTabSz="1086216" rtl="0" eaLnBrk="1" latinLnBrk="0" hangingPunct="1">
      <a:defRPr kumimoji="1" sz="14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103D4E7-71C5-45A0-9475-90FC7834BBF2}" type="slidenum">
              <a:rPr kumimoji="1" lang="ja-JP" altLang="en-US" smtClean="0"/>
              <a:t>1</a:t>
            </a:fld>
            <a:endParaRPr kumimoji="1" lang="ja-JP" altLang="en-US"/>
          </a:p>
        </p:txBody>
      </p:sp>
    </p:spTree>
    <p:extLst>
      <p:ext uri="{BB962C8B-B14F-4D97-AF65-F5344CB8AC3E}">
        <p14:creationId xmlns:p14="http://schemas.microsoft.com/office/powerpoint/2010/main" val="224731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349375"/>
            <a:ext cx="4749800" cy="36480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9F0A57-07DF-49BF-A3F4-CC761F38C84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783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86A7E6-A540-4545-BFEF-647AAB7ED933}"/>
              </a:ext>
            </a:extLst>
          </p:cNvPr>
          <p:cNvSpPr>
            <a:spLocks noGrp="1"/>
          </p:cNvSpPr>
          <p:nvPr>
            <p:ph type="ctrTitle"/>
          </p:nvPr>
        </p:nvSpPr>
        <p:spPr>
          <a:xfrm>
            <a:off x="1600200" y="1608461"/>
            <a:ext cx="9601200" cy="3421674"/>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A03F524-0AA6-4CD2-A64E-C55188F28519}"/>
              </a:ext>
            </a:extLst>
          </p:cNvPr>
          <p:cNvSpPr>
            <a:spLocks noGrp="1"/>
          </p:cNvSpPr>
          <p:nvPr>
            <p:ph type="subTitle" idx="1"/>
          </p:nvPr>
        </p:nvSpPr>
        <p:spPr>
          <a:xfrm>
            <a:off x="1600200" y="5162087"/>
            <a:ext cx="9601200" cy="237287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B2176F-A4CC-4ECD-877D-0A090F5253D9}"/>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4F033E2-E348-4C2C-A793-20183B05AF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4E7B35-81B0-42D2-A725-B521F749718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2628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9FC0B4-554E-4D30-B1F4-62DFA9E0F8F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EDDDAB-D03F-4903-A799-99A52F05B87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C180AD-92FF-48CD-BC42-98F3BA990A0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AB91C88-04B2-4FBC-B2B9-52DB255695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602D9B-7073-4DB9-9569-574686007F5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16315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543F41-BDF3-436C-A6D1-30046A99F547}"/>
              </a:ext>
            </a:extLst>
          </p:cNvPr>
          <p:cNvSpPr>
            <a:spLocks noGrp="1"/>
          </p:cNvSpPr>
          <p:nvPr>
            <p:ph type="title" orient="vert"/>
          </p:nvPr>
        </p:nvSpPr>
        <p:spPr>
          <a:xfrm>
            <a:off x="9161145" y="523261"/>
            <a:ext cx="2760345" cy="8328956"/>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DC288B-69E6-4CE4-8586-1D45590C4EB2}"/>
              </a:ext>
            </a:extLst>
          </p:cNvPr>
          <p:cNvSpPr>
            <a:spLocks noGrp="1"/>
          </p:cNvSpPr>
          <p:nvPr>
            <p:ph type="body" orient="vert" idx="1"/>
          </p:nvPr>
        </p:nvSpPr>
        <p:spPr>
          <a:xfrm>
            <a:off x="880110" y="523261"/>
            <a:ext cx="8121015" cy="832895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271DA3-BE28-4F1F-AFAC-8C1339F5DD2E}"/>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19BA4F8-57CB-470D-AFC9-2469CDDA5D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402825-178C-43CC-8465-6BFB82533FE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8241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1"/>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7"/>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49516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09810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450231"/>
            <a:ext cx="11041380" cy="4088263"/>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577170"/>
            <a:ext cx="11041380" cy="2149921"/>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50740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67707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23263"/>
            <a:ext cx="11041380" cy="189966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409278"/>
            <a:ext cx="5415676"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90028"/>
            <a:ext cx="5415676"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409278"/>
            <a:ext cx="5442347"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90028"/>
            <a:ext cx="5442347"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106405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64491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53109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415083"/>
            <a:ext cx="6480810" cy="6984401"/>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96150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C712C6-8E7E-42DA-A3FB-F7A400B0C3C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3B007E-9AD0-43CC-B07D-148F018B82F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968163-E5F6-4F0C-B62C-963DE559A604}"/>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F320A00E-1EEC-474B-8D36-CD835E9522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1A43E3-D611-459D-A801-73305E70AC0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26429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415083"/>
            <a:ext cx="6480810" cy="6984401"/>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473342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378138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23261"/>
            <a:ext cx="2760345" cy="83289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23261"/>
            <a:ext cx="8121015" cy="83289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764600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0"/>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8"/>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defTabSz="457200"/>
            <a:fld id="{EE388F4F-6ED6-40B4-B7C6-2D717C9D2F0E}" type="datetimeFigureOut">
              <a:rPr lang="ja-JP" altLang="en-US" smtClean="0">
                <a:solidFill>
                  <a:prstClr val="black">
                    <a:tint val="75000"/>
                  </a:prstClr>
                </a:solidFill>
              </a:rPr>
              <a:pPr defTabSz="457200"/>
              <a:t>2026/8/6</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1C466B8D-7DB7-4614-B575-4A243D5F3DF6}" type="slidenum">
              <a:rPr lang="ja-JP" altLang="en-US" smtClean="0">
                <a:solidFill>
                  <a:prstClr val="black">
                    <a:tint val="75000"/>
                  </a:prstClr>
                </a:solidFill>
              </a:rPr>
              <a:pPr defTabSz="457200"/>
              <a:t>‹#›</a:t>
            </a:fld>
            <a:endParaRPr lang="ja-JP" altLang="en-US">
              <a:solidFill>
                <a:prstClr val="black">
                  <a:tint val="75000"/>
                </a:prstClr>
              </a:solidFill>
            </a:endParaRPr>
          </a:p>
        </p:txBody>
      </p:sp>
    </p:spTree>
    <p:extLst>
      <p:ext uri="{BB962C8B-B14F-4D97-AF65-F5344CB8AC3E}">
        <p14:creationId xmlns:p14="http://schemas.microsoft.com/office/powerpoint/2010/main" val="177982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21BDE2-52BD-4453-9903-184450F57EC1}"/>
              </a:ext>
            </a:extLst>
          </p:cNvPr>
          <p:cNvSpPr>
            <a:spLocks noGrp="1"/>
          </p:cNvSpPr>
          <p:nvPr>
            <p:ph type="title"/>
          </p:nvPr>
        </p:nvSpPr>
        <p:spPr>
          <a:xfrm>
            <a:off x="873443" y="2450229"/>
            <a:ext cx="11041380" cy="4088263"/>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EFF1F0-A407-41F0-834C-3AE33EA1C90D}"/>
              </a:ext>
            </a:extLst>
          </p:cNvPr>
          <p:cNvSpPr>
            <a:spLocks noGrp="1"/>
          </p:cNvSpPr>
          <p:nvPr>
            <p:ph type="body" idx="1"/>
          </p:nvPr>
        </p:nvSpPr>
        <p:spPr>
          <a:xfrm>
            <a:off x="873443" y="6577169"/>
            <a:ext cx="11041380" cy="2149921"/>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B8950C4-EB84-4ABE-9327-1D698C66A3E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67129C2-C98F-4943-959C-6E6B9838EF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BF41C7-BA51-4F5F-BC16-4D5CE3ADFB57}"/>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48768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7A9EF-CD42-4F4E-8B28-9F369B3E14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F966D10-4433-4E62-8099-E9B1DC250EEA}"/>
              </a:ext>
            </a:extLst>
          </p:cNvPr>
          <p:cNvSpPr>
            <a:spLocks noGrp="1"/>
          </p:cNvSpPr>
          <p:nvPr>
            <p:ph sz="half" idx="1"/>
          </p:nvPr>
        </p:nvSpPr>
        <p:spPr>
          <a:xfrm>
            <a:off x="8801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22BE8F3-DF3F-4B0E-A23C-D3F75583416B}"/>
              </a:ext>
            </a:extLst>
          </p:cNvPr>
          <p:cNvSpPr>
            <a:spLocks noGrp="1"/>
          </p:cNvSpPr>
          <p:nvPr>
            <p:ph sz="half" idx="2"/>
          </p:nvPr>
        </p:nvSpPr>
        <p:spPr>
          <a:xfrm>
            <a:off x="64808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19AB29-A33C-408F-B015-EC47BEC209D2}"/>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5968F7F0-4D1A-44D3-B4F2-C10C4AB153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121999-4F7B-44C1-BE9D-1F56B4DD5805}"/>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63078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758D74-0D7B-4926-957C-9B6D0B91A533}"/>
              </a:ext>
            </a:extLst>
          </p:cNvPr>
          <p:cNvSpPr>
            <a:spLocks noGrp="1"/>
          </p:cNvSpPr>
          <p:nvPr>
            <p:ph type="title"/>
          </p:nvPr>
        </p:nvSpPr>
        <p:spPr>
          <a:xfrm>
            <a:off x="881777" y="523262"/>
            <a:ext cx="11041380" cy="1899667"/>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06FBBD-A1DE-4BB6-B266-5128913B9C52}"/>
              </a:ext>
            </a:extLst>
          </p:cNvPr>
          <p:cNvSpPr>
            <a:spLocks noGrp="1"/>
          </p:cNvSpPr>
          <p:nvPr>
            <p:ph type="body" idx="1"/>
          </p:nvPr>
        </p:nvSpPr>
        <p:spPr>
          <a:xfrm>
            <a:off x="881778" y="2409278"/>
            <a:ext cx="5415676"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76D0B4B-1600-431D-A991-1AEDC6B867FA}"/>
              </a:ext>
            </a:extLst>
          </p:cNvPr>
          <p:cNvSpPr>
            <a:spLocks noGrp="1"/>
          </p:cNvSpPr>
          <p:nvPr>
            <p:ph sz="half" idx="2"/>
          </p:nvPr>
        </p:nvSpPr>
        <p:spPr>
          <a:xfrm>
            <a:off x="881778" y="3590028"/>
            <a:ext cx="5415676"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800706-373A-47F7-B1BF-2A59B4D469DC}"/>
              </a:ext>
            </a:extLst>
          </p:cNvPr>
          <p:cNvSpPr>
            <a:spLocks noGrp="1"/>
          </p:cNvSpPr>
          <p:nvPr>
            <p:ph type="body" sz="quarter" idx="3"/>
          </p:nvPr>
        </p:nvSpPr>
        <p:spPr>
          <a:xfrm>
            <a:off x="6480810" y="2409278"/>
            <a:ext cx="5442347"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33B55D0-FB2F-4636-B083-084BCB5234CE}"/>
              </a:ext>
            </a:extLst>
          </p:cNvPr>
          <p:cNvSpPr>
            <a:spLocks noGrp="1"/>
          </p:cNvSpPr>
          <p:nvPr>
            <p:ph sz="quarter" idx="4"/>
          </p:nvPr>
        </p:nvSpPr>
        <p:spPr>
          <a:xfrm>
            <a:off x="6480810" y="3590028"/>
            <a:ext cx="5442347"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DC662A-D6A2-435D-B1B1-B508231C945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8" name="フッター プレースホルダー 7">
            <a:extLst>
              <a:ext uri="{FF2B5EF4-FFF2-40B4-BE49-F238E27FC236}">
                <a16:creationId xmlns:a16="http://schemas.microsoft.com/office/drawing/2014/main" id="{07F1E948-D176-433A-AE6F-8B5BE6C40C4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F592CDF-2557-422B-9033-59449EFF80E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79049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722CFA-C8DA-425D-A234-42AAD2264D0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FC8DD8-0C44-4010-B506-33186F939DB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4" name="フッター プレースホルダー 3">
            <a:extLst>
              <a:ext uri="{FF2B5EF4-FFF2-40B4-BE49-F238E27FC236}">
                <a16:creationId xmlns:a16="http://schemas.microsoft.com/office/drawing/2014/main" id="{6DEAE758-175C-45F3-8242-231E9B9C6CD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0E7F517-482F-429D-B09E-6491CE5587C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103194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BEBBBE2-F98E-4325-AC4D-490EE537C6BD}"/>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3" name="フッター プレースホルダー 2">
            <a:extLst>
              <a:ext uri="{FF2B5EF4-FFF2-40B4-BE49-F238E27FC236}">
                <a16:creationId xmlns:a16="http://schemas.microsoft.com/office/drawing/2014/main" id="{D1CEFFFD-8FE6-4FD3-B6DE-EEEA63AD95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47BE73-054C-4123-8309-3E88D85005E8}"/>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6808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B9FBE2-06ED-49CF-85E8-6BAB27938A9A}"/>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E56051-D8EA-4F97-A1DD-6FA85228F710}"/>
              </a:ext>
            </a:extLst>
          </p:cNvPr>
          <p:cNvSpPr>
            <a:spLocks noGrp="1"/>
          </p:cNvSpPr>
          <p:nvPr>
            <p:ph idx="1"/>
          </p:nvPr>
        </p:nvSpPr>
        <p:spPr>
          <a:xfrm>
            <a:off x="5442347" y="1415082"/>
            <a:ext cx="6480810" cy="698440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3F3F28F-0607-4B01-8B2D-0610AE761BA1}"/>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F3DF19-E17F-43A3-8FF4-33FD65473583}"/>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1C59B0D1-2E8E-485C-B37A-BCBBB7E2876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CC3F46-F579-41EA-8AC3-F4CDA3E23049}"/>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66762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CD50D-F80A-435C-9F35-188BCC109FB6}"/>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09F7F49-6E50-4812-9786-7FB8D8BD557E}"/>
              </a:ext>
            </a:extLst>
          </p:cNvPr>
          <p:cNvSpPr>
            <a:spLocks noGrp="1"/>
          </p:cNvSpPr>
          <p:nvPr>
            <p:ph type="pic" idx="1"/>
          </p:nvPr>
        </p:nvSpPr>
        <p:spPr>
          <a:xfrm>
            <a:off x="5442347" y="1415082"/>
            <a:ext cx="6480810" cy="6984401"/>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8A0DBC3D-730C-4F74-9903-2F8A09DDF31F}"/>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E5B3E38-1BCD-496E-BAAA-26FF7ED7C61F}"/>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ED559616-A2AD-4E33-9451-1541D20045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290489-C917-4462-A113-600DCBA0378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95942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6DF51CD-6847-4914-AE24-578609AB2FA2}"/>
              </a:ext>
            </a:extLst>
          </p:cNvPr>
          <p:cNvSpPr>
            <a:spLocks noGrp="1"/>
          </p:cNvSpPr>
          <p:nvPr>
            <p:ph type="title"/>
          </p:nvPr>
        </p:nvSpPr>
        <p:spPr>
          <a:xfrm>
            <a:off x="880110" y="523262"/>
            <a:ext cx="11041380" cy="189966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468E0E-7AA3-47A4-BCF7-89FC792D9430}"/>
              </a:ext>
            </a:extLst>
          </p:cNvPr>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62759E-91AA-47A7-8034-A17F1691A42A}"/>
              </a:ext>
            </a:extLst>
          </p:cNvPr>
          <p:cNvSpPr>
            <a:spLocks noGrp="1"/>
          </p:cNvSpPr>
          <p:nvPr>
            <p:ph type="dt" sz="half" idx="2"/>
          </p:nvPr>
        </p:nvSpPr>
        <p:spPr>
          <a:xfrm>
            <a:off x="880110" y="9109298"/>
            <a:ext cx="2880360" cy="523261"/>
          </a:xfrm>
          <a:prstGeom prst="rect">
            <a:avLst/>
          </a:prstGeom>
        </p:spPr>
        <p:txBody>
          <a:bodyPr vert="horz" lIns="91440" tIns="45720" rIns="91440" bIns="45720" rtlCol="0" anchor="ctr"/>
          <a:lstStyle>
            <a:lvl1pPr algn="l">
              <a:defRPr sz="1260">
                <a:solidFill>
                  <a:schemeClr val="tx1">
                    <a:tint val="75000"/>
                  </a:schemeClr>
                </a:solidFill>
              </a:defRPr>
            </a:lvl1p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4D374815-8F50-4777-A2F9-339E3973BD48}"/>
              </a:ext>
            </a:extLst>
          </p:cNvPr>
          <p:cNvSpPr>
            <a:spLocks noGrp="1"/>
          </p:cNvSpPr>
          <p:nvPr>
            <p:ph type="ftr" sz="quarter" idx="3"/>
          </p:nvPr>
        </p:nvSpPr>
        <p:spPr>
          <a:xfrm>
            <a:off x="4240530" y="9109298"/>
            <a:ext cx="4320540" cy="523261"/>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A949505-2B07-4142-9ABF-0B6F2848C683}"/>
              </a:ext>
            </a:extLst>
          </p:cNvPr>
          <p:cNvSpPr>
            <a:spLocks noGrp="1"/>
          </p:cNvSpPr>
          <p:nvPr>
            <p:ph type="sldNum" sz="quarter" idx="4"/>
          </p:nvPr>
        </p:nvSpPr>
        <p:spPr>
          <a:xfrm>
            <a:off x="9041130" y="9109298"/>
            <a:ext cx="2880360" cy="523261"/>
          </a:xfrm>
          <a:prstGeom prst="rect">
            <a:avLst/>
          </a:prstGeom>
        </p:spPr>
        <p:txBody>
          <a:bodyPr vert="horz" lIns="91440" tIns="45720" rIns="91440" bIns="45720" rtlCol="0" anchor="ctr"/>
          <a:lstStyle>
            <a:lvl1pPr algn="r">
              <a:defRPr sz="1260">
                <a:solidFill>
                  <a:schemeClr val="tx1">
                    <a:tint val="75000"/>
                  </a:schemeClr>
                </a:solidFill>
              </a:defRPr>
            </a:lvl1p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122494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237907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EE388F4F-6ED6-40B4-B7C6-2D717C9D2F0E}"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1C466B8D-7DB7-4614-B575-4A243D5F3DF6}" type="slidenum">
              <a:rPr kumimoji="1" lang="ja-JP" altLang="en-US" smtClean="0"/>
              <a:t>‹#›</a:t>
            </a:fld>
            <a:endParaRPr kumimoji="1" lang="ja-JP" altLang="en-US"/>
          </a:p>
        </p:txBody>
      </p:sp>
    </p:spTree>
    <p:extLst>
      <p:ext uri="{BB962C8B-B14F-4D97-AF65-F5344CB8AC3E}">
        <p14:creationId xmlns:p14="http://schemas.microsoft.com/office/powerpoint/2010/main" val="174008025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70">
            <a:extLst>
              <a:ext uri="{FF2B5EF4-FFF2-40B4-BE49-F238E27FC236}">
                <a16:creationId xmlns:a16="http://schemas.microsoft.com/office/drawing/2014/main" id="{E5FB0F3C-1D10-4C04-B13A-93C492FEF4C3}"/>
              </a:ext>
            </a:extLst>
          </p:cNvPr>
          <p:cNvSpPr/>
          <p:nvPr/>
        </p:nvSpPr>
        <p:spPr>
          <a:xfrm>
            <a:off x="92573" y="1144414"/>
            <a:ext cx="9042196" cy="257772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4" name="正方形/長方形 83">
            <a:extLst>
              <a:ext uri="{FF2B5EF4-FFF2-40B4-BE49-F238E27FC236}">
                <a16:creationId xmlns:a16="http://schemas.microsoft.com/office/drawing/2014/main" id="{AC8064C4-86EB-4F8A-873A-DFD224EECE68}"/>
              </a:ext>
            </a:extLst>
          </p:cNvPr>
          <p:cNvSpPr/>
          <p:nvPr/>
        </p:nvSpPr>
        <p:spPr>
          <a:xfrm>
            <a:off x="11085" y="599662"/>
            <a:ext cx="12692288" cy="410220"/>
          </a:xfrm>
          <a:prstGeom prst="rect">
            <a:avLst/>
          </a:prstGeom>
          <a:solidFill>
            <a:schemeClr val="bg1"/>
          </a:solidFill>
          <a:ln w="9525">
            <a:noFill/>
          </a:ln>
        </p:spPr>
        <p:style>
          <a:lnRef idx="2">
            <a:schemeClr val="accent1"/>
          </a:lnRef>
          <a:fillRef idx="1">
            <a:schemeClr val="lt1"/>
          </a:fillRef>
          <a:effectRef idx="0">
            <a:schemeClr val="accent1"/>
          </a:effectRef>
          <a:fontRef idx="minor">
            <a:schemeClr val="dk1"/>
          </a:fontRef>
        </p:style>
        <p:txBody>
          <a:bodyPr tIns="72001" rtlCol="0" anchor="ctr"/>
          <a:lstStyle/>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現行戦略の計画期間終了を控え、現行戦略下での取組の振り返りや、府内市町村の特徴を含めた本府の人口動向の分析などを行い、「第３期大阪府まち・ひと・しごと創生総合戦略」を策定。</a:t>
            </a:r>
            <a:endParaRPr kumimoji="0" lang="en-US" altLang="ja-JP" sz="1200" dirty="0">
              <a:solidFill>
                <a:prstClr val="black"/>
              </a:solidFill>
              <a:latin typeface="Meiryo UI" panose="020B0604030504040204" pitchFamily="50" charset="-128"/>
              <a:ea typeface="Meiryo UI" panose="020B0604030504040204" pitchFamily="50" charset="-128"/>
            </a:endParaRPr>
          </a:p>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なお、第３期総合戦略の策定にあたっては、地方版人口ビジョン（大阪府人口ビジョン）を統合し、一体的に策定することで、より効果的な取組につなげていくことをめざす。</a:t>
            </a:r>
            <a:endParaRPr kumimoji="0" lang="en-US" altLang="ja-JP" sz="1200" dirty="0">
              <a:solidFill>
                <a:prstClr val="black"/>
              </a:solidFill>
              <a:latin typeface="Meiryo UI" panose="020B0604030504040204" pitchFamily="50" charset="-128"/>
              <a:ea typeface="Meiryo UI" panose="020B0604030504040204" pitchFamily="50" charset="-128"/>
            </a:endParaRPr>
          </a:p>
        </p:txBody>
      </p:sp>
      <p:sp>
        <p:nvSpPr>
          <p:cNvPr id="5" name="テキスト ボックス 23">
            <a:extLst>
              <a:ext uri="{FF2B5EF4-FFF2-40B4-BE49-F238E27FC236}">
                <a16:creationId xmlns:a16="http://schemas.microsoft.com/office/drawing/2014/main" id="{53ECF463-457E-46B2-9D67-7D2CD65AF225}"/>
              </a:ext>
            </a:extLst>
          </p:cNvPr>
          <p:cNvSpPr txBox="1"/>
          <p:nvPr/>
        </p:nvSpPr>
        <p:spPr>
          <a:xfrm>
            <a:off x="9940652" y="238454"/>
            <a:ext cx="2860948" cy="261610"/>
          </a:xfrm>
          <a:prstGeom prst="rect">
            <a:avLst/>
          </a:prstGeom>
          <a:noFill/>
        </p:spPr>
        <p:txBody>
          <a:bodyPr wrap="square" rtlCol="0">
            <a:spAutoFit/>
          </a:bodyPr>
          <a:lstStyle>
            <a:defPPr>
              <a:defRPr lang="ja-JP"/>
            </a:defPPr>
            <a:lvl1pPr marL="0" algn="l" defTabSz="1280160" rtl="0" eaLnBrk="1" latinLnBrk="0" hangingPunct="1">
              <a:defRPr kumimoji="1" sz="2500" kern="1200">
                <a:solidFill>
                  <a:schemeClr val="tx1"/>
                </a:solidFill>
                <a:latin typeface="+mn-lt"/>
                <a:ea typeface="+mn-ea"/>
                <a:cs typeface="+mn-cs"/>
              </a:defRPr>
            </a:lvl1pPr>
            <a:lvl2pPr marL="640080" algn="l" defTabSz="1280160" rtl="0" eaLnBrk="1" latinLnBrk="0" hangingPunct="1">
              <a:defRPr kumimoji="1" sz="2500" kern="1200">
                <a:solidFill>
                  <a:schemeClr val="tx1"/>
                </a:solidFill>
                <a:latin typeface="+mn-lt"/>
                <a:ea typeface="+mn-ea"/>
                <a:cs typeface="+mn-cs"/>
              </a:defRPr>
            </a:lvl2pPr>
            <a:lvl3pPr marL="1280160" algn="l" defTabSz="1280160" rtl="0" eaLnBrk="1" latinLnBrk="0" hangingPunct="1">
              <a:defRPr kumimoji="1" sz="2500" kern="1200">
                <a:solidFill>
                  <a:schemeClr val="tx1"/>
                </a:solidFill>
                <a:latin typeface="+mn-lt"/>
                <a:ea typeface="+mn-ea"/>
                <a:cs typeface="+mn-cs"/>
              </a:defRPr>
            </a:lvl3pPr>
            <a:lvl4pPr marL="1920240" algn="l" defTabSz="1280160" rtl="0" eaLnBrk="1" latinLnBrk="0" hangingPunct="1">
              <a:defRPr kumimoji="1" sz="2500" kern="1200">
                <a:solidFill>
                  <a:schemeClr val="tx1"/>
                </a:solidFill>
                <a:latin typeface="+mn-lt"/>
                <a:ea typeface="+mn-ea"/>
                <a:cs typeface="+mn-cs"/>
              </a:defRPr>
            </a:lvl4pPr>
            <a:lvl5pPr marL="2560320" algn="l" defTabSz="1280160" rtl="0" eaLnBrk="1" latinLnBrk="0" hangingPunct="1">
              <a:defRPr kumimoji="1" sz="2500" kern="1200">
                <a:solidFill>
                  <a:schemeClr val="tx1"/>
                </a:solidFill>
                <a:latin typeface="+mn-lt"/>
                <a:ea typeface="+mn-ea"/>
                <a:cs typeface="+mn-cs"/>
              </a:defRPr>
            </a:lvl5pPr>
            <a:lvl6pPr marL="3200400" algn="l" defTabSz="1280160" rtl="0" eaLnBrk="1" latinLnBrk="0" hangingPunct="1">
              <a:defRPr kumimoji="1" sz="2500" kern="1200">
                <a:solidFill>
                  <a:schemeClr val="tx1"/>
                </a:solidFill>
                <a:latin typeface="+mn-lt"/>
                <a:ea typeface="+mn-ea"/>
                <a:cs typeface="+mn-cs"/>
              </a:defRPr>
            </a:lvl6pPr>
            <a:lvl7pPr marL="3840480" algn="l" defTabSz="1280160" rtl="0" eaLnBrk="1" latinLnBrk="0" hangingPunct="1">
              <a:defRPr kumimoji="1" sz="2500" kern="1200">
                <a:solidFill>
                  <a:schemeClr val="tx1"/>
                </a:solidFill>
                <a:latin typeface="+mn-lt"/>
                <a:ea typeface="+mn-ea"/>
                <a:cs typeface="+mn-cs"/>
              </a:defRPr>
            </a:lvl7pPr>
            <a:lvl8pPr marL="4480560" algn="l" defTabSz="1280160" rtl="0" eaLnBrk="1" latinLnBrk="0" hangingPunct="1">
              <a:defRPr kumimoji="1" sz="2500" kern="1200">
                <a:solidFill>
                  <a:schemeClr val="tx1"/>
                </a:solidFill>
                <a:latin typeface="+mn-lt"/>
                <a:ea typeface="+mn-ea"/>
                <a:cs typeface="+mn-cs"/>
              </a:defRPr>
            </a:lvl8pPr>
            <a:lvl9pPr marL="5120640" algn="l" defTabSz="1280160" rtl="0" eaLnBrk="1" latinLnBrk="0" hangingPunct="1">
              <a:defRPr kumimoji="1" sz="2500" kern="1200">
                <a:solidFill>
                  <a:schemeClr val="tx1"/>
                </a:solidFill>
                <a:latin typeface="+mn-lt"/>
                <a:ea typeface="+mn-ea"/>
                <a:cs typeface="+mn-cs"/>
              </a:defRPr>
            </a:lvl9pPr>
          </a:lstStyle>
          <a:p>
            <a:r>
              <a:rPr lang="ja-JP" altLang="en-US" sz="1100">
                <a:solidFill>
                  <a:prstClr val="white"/>
                </a:solidFill>
                <a:latin typeface="Meiryo UI" panose="020B0604030504040204" pitchFamily="50" charset="-128"/>
                <a:ea typeface="Meiryo UI" panose="020B0604030504040204" pitchFamily="50" charset="-128"/>
                <a:cs typeface="Meiryo UI" panose="020B0604030504040204" pitchFamily="50" charset="-128"/>
              </a:rPr>
              <a:t>令和７年</a:t>
            </a:r>
            <a:r>
              <a:rPr lang="ja-JP" altLang="en-US" sz="11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２</a:t>
            </a:r>
            <a:r>
              <a:rPr lang="ja-JP" altLang="en-US" sz="1100">
                <a:solidFill>
                  <a:prstClr val="white"/>
                </a:solidFill>
                <a:latin typeface="Meiryo UI" panose="020B0604030504040204" pitchFamily="50" charset="-128"/>
                <a:ea typeface="Meiryo UI" panose="020B0604030504040204" pitchFamily="50" charset="-128"/>
                <a:cs typeface="Meiryo UI" panose="020B0604030504040204" pitchFamily="50" charset="-128"/>
              </a:rPr>
              <a:t>月　</a:t>
            </a:r>
            <a:r>
              <a:rPr lang="ja-JP" altLang="en-US" sz="1100" dirty="0">
                <a:solidFill>
                  <a:prstClr val="white"/>
                </a:solidFill>
                <a:latin typeface="Meiryo UI" panose="020B0604030504040204" pitchFamily="50" charset="-128"/>
                <a:ea typeface="Meiryo UI" panose="020B0604030504040204" pitchFamily="50" charset="-128"/>
                <a:cs typeface="Meiryo UI" panose="020B0604030504040204" pitchFamily="50" charset="-128"/>
              </a:rPr>
              <a:t>政策</a:t>
            </a:r>
            <a:r>
              <a:rPr lang="ja-JP" altLang="en-US" sz="1100">
                <a:solidFill>
                  <a:prstClr val="white"/>
                </a:solidFill>
                <a:latin typeface="Meiryo UI" panose="020B0604030504040204" pitchFamily="50" charset="-128"/>
                <a:ea typeface="Meiryo UI" panose="020B0604030504040204" pitchFamily="50" charset="-128"/>
                <a:cs typeface="Meiryo UI" panose="020B0604030504040204" pitchFamily="50" charset="-128"/>
              </a:rPr>
              <a:t>企画部企画室推進課</a:t>
            </a:r>
            <a:endParaRPr lang="ja-JP" altLang="en-US" sz="1100" dirty="0">
              <a:solidFill>
                <a:prstClr val="white"/>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角丸四角形 70">
            <a:extLst>
              <a:ext uri="{FF2B5EF4-FFF2-40B4-BE49-F238E27FC236}">
                <a16:creationId xmlns:a16="http://schemas.microsoft.com/office/drawing/2014/main" id="{838AC9C1-3930-498F-AD7D-2D082BF9FEF2}"/>
              </a:ext>
            </a:extLst>
          </p:cNvPr>
          <p:cNvSpPr/>
          <p:nvPr/>
        </p:nvSpPr>
        <p:spPr>
          <a:xfrm>
            <a:off x="80758" y="3882432"/>
            <a:ext cx="9040281" cy="2839363"/>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 name="角丸四角形 70">
            <a:extLst>
              <a:ext uri="{FF2B5EF4-FFF2-40B4-BE49-F238E27FC236}">
                <a16:creationId xmlns:a16="http://schemas.microsoft.com/office/drawing/2014/main" id="{EADBE9FA-F4E0-4B9F-8F8C-285FA176A182}"/>
              </a:ext>
            </a:extLst>
          </p:cNvPr>
          <p:cNvSpPr/>
          <p:nvPr/>
        </p:nvSpPr>
        <p:spPr>
          <a:xfrm>
            <a:off x="9241889" y="1143001"/>
            <a:ext cx="3508707" cy="5576776"/>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6A99FBD1-896E-4832-B422-F7050FB6EB9E}"/>
              </a:ext>
            </a:extLst>
          </p:cNvPr>
          <p:cNvSpPr txBox="1"/>
          <p:nvPr/>
        </p:nvSpPr>
        <p:spPr>
          <a:xfrm>
            <a:off x="4242250" y="1192396"/>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■人口構成の推移</a:t>
            </a:r>
          </a:p>
        </p:txBody>
      </p:sp>
      <p:sp>
        <p:nvSpPr>
          <p:cNvPr id="28" name="テキスト ボックス 27">
            <a:extLst>
              <a:ext uri="{FF2B5EF4-FFF2-40B4-BE49-F238E27FC236}">
                <a16:creationId xmlns:a16="http://schemas.microsoft.com/office/drawing/2014/main" id="{4F68FEF9-286F-46B8-8CE2-E1B8FDB5C75F}"/>
              </a:ext>
            </a:extLst>
          </p:cNvPr>
          <p:cNvSpPr txBox="1"/>
          <p:nvPr/>
        </p:nvSpPr>
        <p:spPr>
          <a:xfrm>
            <a:off x="26555" y="1263642"/>
            <a:ext cx="2577686"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■総人口の推移</a:t>
            </a:r>
            <a:endParaRPr lang="en-US" altLang="ja-JP" sz="1600" dirty="0">
              <a:solidFill>
                <a:prstClr val="black"/>
              </a:solidFill>
              <a:latin typeface="Meiryo UI" panose="020B0604030504040204" pitchFamily="50" charset="-128"/>
              <a:ea typeface="Meiryo UI" panose="020B0604030504040204" pitchFamily="50" charset="-128"/>
            </a:endParaRPr>
          </a:p>
          <a:p>
            <a:pPr defTabSz="457200"/>
            <a:endParaRPr lang="ja-JP" altLang="en-US" sz="1400" dirty="0">
              <a:solidFill>
                <a:prstClr val="black"/>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DD2493A8-B682-47AA-8169-656D3BBD9598}"/>
              </a:ext>
            </a:extLst>
          </p:cNvPr>
          <p:cNvSpPr txBox="1"/>
          <p:nvPr/>
        </p:nvSpPr>
        <p:spPr>
          <a:xfrm>
            <a:off x="19428" y="3923843"/>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■出生数・死亡数の推移</a:t>
            </a:r>
          </a:p>
        </p:txBody>
      </p:sp>
      <p:sp>
        <p:nvSpPr>
          <p:cNvPr id="31" name="Rectangle 2">
            <a:extLst>
              <a:ext uri="{FF2B5EF4-FFF2-40B4-BE49-F238E27FC236}">
                <a16:creationId xmlns:a16="http://schemas.microsoft.com/office/drawing/2014/main" id="{C77D20AC-614F-4F55-A530-33AB8D62A9A9}"/>
              </a:ext>
            </a:extLst>
          </p:cNvPr>
          <p:cNvSpPr>
            <a:spLocks noChangeArrowheads="1"/>
          </p:cNvSpPr>
          <p:nvPr/>
        </p:nvSpPr>
        <p:spPr bwMode="auto">
          <a:xfrm>
            <a:off x="152557" y="4112051"/>
            <a:ext cx="3813170"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年以降、自然減が拡大。出生数は戦後最低を更新。</a:t>
            </a:r>
          </a:p>
        </p:txBody>
      </p:sp>
      <p:graphicFrame>
        <p:nvGraphicFramePr>
          <p:cNvPr id="33" name="表 32">
            <a:extLst>
              <a:ext uri="{FF2B5EF4-FFF2-40B4-BE49-F238E27FC236}">
                <a16:creationId xmlns:a16="http://schemas.microsoft.com/office/drawing/2014/main" id="{400C96E5-2CC0-41F1-B0FE-423DD05167A8}"/>
              </a:ext>
            </a:extLst>
          </p:cNvPr>
          <p:cNvGraphicFramePr>
            <a:graphicFrameLocks noGrp="1"/>
          </p:cNvGraphicFramePr>
          <p:nvPr>
            <p:extLst>
              <p:ext uri="{D42A27DB-BD31-4B8C-83A1-F6EECF244321}">
                <p14:modId xmlns:p14="http://schemas.microsoft.com/office/powerpoint/2010/main" val="274495186"/>
              </p:ext>
            </p:extLst>
          </p:nvPr>
        </p:nvGraphicFramePr>
        <p:xfrm>
          <a:off x="159486" y="6269056"/>
          <a:ext cx="2318090" cy="411328"/>
        </p:xfrm>
        <a:graphic>
          <a:graphicData uri="http://schemas.openxmlformats.org/drawingml/2006/table">
            <a:tbl>
              <a:tblPr firstRow="1" bandRow="1">
                <a:tableStyleId>{5C22544A-7EE6-4342-B048-85BDC9FD1C3A}</a:tableStyleId>
              </a:tblPr>
              <a:tblGrid>
                <a:gridCol w="2318090">
                  <a:extLst>
                    <a:ext uri="{9D8B030D-6E8A-4147-A177-3AD203B41FA5}">
                      <a16:colId xmlns:a16="http://schemas.microsoft.com/office/drawing/2014/main" val="20000"/>
                    </a:ext>
                  </a:extLst>
                </a:gridCol>
              </a:tblGrid>
              <a:tr h="366456">
                <a:tc>
                  <a:txBody>
                    <a:bodyPr/>
                    <a:lstStyle/>
                    <a:p>
                      <a:r>
                        <a:rPr kumimoji="1" lang="ja-JP" altLang="en-US" sz="1050" b="0" dirty="0">
                          <a:solidFill>
                            <a:schemeClr val="tx1"/>
                          </a:solidFill>
                          <a:latin typeface="Meiryo UI" panose="020B0604030504040204" pitchFamily="50" charset="-128"/>
                          <a:ea typeface="Meiryo UI" panose="020B0604030504040204" pitchFamily="50" charset="-128"/>
                        </a:rPr>
                        <a:t>・大阪　</a:t>
                      </a:r>
                      <a:r>
                        <a:rPr kumimoji="1" lang="en-US" altLang="ja-JP" sz="1050" b="0" dirty="0">
                          <a:solidFill>
                            <a:schemeClr val="tx1"/>
                          </a:solidFill>
                          <a:latin typeface="Meiryo UI" panose="020B0604030504040204" pitchFamily="50" charset="-128"/>
                          <a:ea typeface="Meiryo UI" panose="020B0604030504040204" pitchFamily="50" charset="-128"/>
                        </a:rPr>
                        <a:t>1.19</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1.22</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p>
                      <a:r>
                        <a:rPr kumimoji="1" lang="ja-JP" altLang="en-US" sz="1050" b="0" dirty="0">
                          <a:solidFill>
                            <a:schemeClr val="tx1"/>
                          </a:solidFill>
                          <a:latin typeface="Meiryo UI" panose="020B0604030504040204" pitchFamily="50" charset="-128"/>
                          <a:ea typeface="Meiryo UI" panose="020B0604030504040204" pitchFamily="50" charset="-128"/>
                        </a:rPr>
                        <a:t>・全国　</a:t>
                      </a:r>
                      <a:r>
                        <a:rPr kumimoji="1" lang="en-US" altLang="ja-JP" sz="1050" b="0" dirty="0">
                          <a:solidFill>
                            <a:schemeClr val="tx1"/>
                          </a:solidFill>
                          <a:latin typeface="Meiryo UI" panose="020B0604030504040204" pitchFamily="50" charset="-128"/>
                          <a:ea typeface="Meiryo UI" panose="020B0604030504040204" pitchFamily="50" charset="-128"/>
                        </a:rPr>
                        <a:t>1.20</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1.26</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txBody>
                  <a:tcPr marL="91439" marR="91439" marT="45644" marB="45644" anchor="ctr">
                    <a:solidFill>
                      <a:schemeClr val="bg1"/>
                    </a:solidFill>
                  </a:tcPr>
                </a:tc>
                <a:extLst>
                  <a:ext uri="{0D108BD9-81ED-4DB2-BD59-A6C34878D82A}">
                    <a16:rowId xmlns:a16="http://schemas.microsoft.com/office/drawing/2014/main" val="10001"/>
                  </a:ext>
                </a:extLst>
              </a:tr>
            </a:tbl>
          </a:graphicData>
        </a:graphic>
      </p:graphicFrame>
      <p:sp>
        <p:nvSpPr>
          <p:cNvPr id="34" name="テキスト ボックス 33">
            <a:extLst>
              <a:ext uri="{FF2B5EF4-FFF2-40B4-BE49-F238E27FC236}">
                <a16:creationId xmlns:a16="http://schemas.microsoft.com/office/drawing/2014/main" id="{D7DF19B3-F922-4B70-A64F-5E23CE2D794A}"/>
              </a:ext>
            </a:extLst>
          </p:cNvPr>
          <p:cNvSpPr txBox="1"/>
          <p:nvPr/>
        </p:nvSpPr>
        <p:spPr>
          <a:xfrm>
            <a:off x="30256" y="5999233"/>
            <a:ext cx="2955873"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■合計特殊出生率</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p>
        </p:txBody>
      </p:sp>
      <p:sp>
        <p:nvSpPr>
          <p:cNvPr id="37" name="テキスト ボックス 36">
            <a:extLst>
              <a:ext uri="{FF2B5EF4-FFF2-40B4-BE49-F238E27FC236}">
                <a16:creationId xmlns:a16="http://schemas.microsoft.com/office/drawing/2014/main" id="{E74BD1CC-602D-4DAA-A172-E8281EF05EC7}"/>
              </a:ext>
            </a:extLst>
          </p:cNvPr>
          <p:cNvSpPr txBox="1"/>
          <p:nvPr/>
        </p:nvSpPr>
        <p:spPr>
          <a:xfrm>
            <a:off x="4096934" y="3928817"/>
            <a:ext cx="3700001"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 ■考えられる少子化の要因</a:t>
            </a:r>
            <a:endParaRPr lang="en-US" altLang="ja-JP" sz="1400" dirty="0">
              <a:solidFill>
                <a:prstClr val="black"/>
              </a:solidFill>
              <a:latin typeface="Meiryo UI" panose="020B0604030504040204" pitchFamily="50" charset="-128"/>
              <a:ea typeface="Meiryo UI" panose="020B0604030504040204" pitchFamily="50" charset="-128"/>
            </a:endParaRPr>
          </a:p>
          <a:p>
            <a:pPr defTabSz="457200"/>
            <a:r>
              <a:rPr lang="ja-JP" altLang="en-US" sz="1400" dirty="0">
                <a:solidFill>
                  <a:prstClr val="black"/>
                </a:solidFill>
                <a:latin typeface="Meiryo UI" panose="020B0604030504040204" pitchFamily="50" charset="-128"/>
                <a:ea typeface="Meiryo UI" panose="020B0604030504040204" pitchFamily="50" charset="-128"/>
              </a:rPr>
              <a:t>　①未婚化</a:t>
            </a:r>
          </a:p>
        </p:txBody>
      </p:sp>
      <p:sp>
        <p:nvSpPr>
          <p:cNvPr id="39" name="Rectangle 2">
            <a:extLst>
              <a:ext uri="{FF2B5EF4-FFF2-40B4-BE49-F238E27FC236}">
                <a16:creationId xmlns:a16="http://schemas.microsoft.com/office/drawing/2014/main" id="{F35C6361-195F-4D1D-8A36-24CA3C8ECD28}"/>
              </a:ext>
            </a:extLst>
          </p:cNvPr>
          <p:cNvSpPr>
            <a:spLocks noChangeArrowheads="1"/>
          </p:cNvSpPr>
          <p:nvPr/>
        </p:nvSpPr>
        <p:spPr bwMode="auto">
          <a:xfrm>
            <a:off x="4286077" y="4501244"/>
            <a:ext cx="4829212"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・生涯未婚率は上昇を続けており、大阪府では男性・女性ともに全国平均を上回る。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・わが国では、出生に占める「嫡出でない子」の割合が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程度で推移しているため、生涯未婚率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の上昇は、少子化につながる要因になると考えられる。</a:t>
            </a:r>
          </a:p>
        </p:txBody>
      </p:sp>
      <p:sp>
        <p:nvSpPr>
          <p:cNvPr id="38" name="テキスト ボックス 37">
            <a:extLst>
              <a:ext uri="{FF2B5EF4-FFF2-40B4-BE49-F238E27FC236}">
                <a16:creationId xmlns:a16="http://schemas.microsoft.com/office/drawing/2014/main" id="{9A22C370-07FC-460A-87F9-319589122584}"/>
              </a:ext>
            </a:extLst>
          </p:cNvPr>
          <p:cNvSpPr txBox="1"/>
          <p:nvPr/>
        </p:nvSpPr>
        <p:spPr>
          <a:xfrm>
            <a:off x="4196212" y="4983710"/>
            <a:ext cx="193940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②晩婚・晩産化</a:t>
            </a:r>
          </a:p>
        </p:txBody>
      </p:sp>
      <p:sp>
        <p:nvSpPr>
          <p:cNvPr id="40" name="テキスト ボックス 39">
            <a:extLst>
              <a:ext uri="{FF2B5EF4-FFF2-40B4-BE49-F238E27FC236}">
                <a16:creationId xmlns:a16="http://schemas.microsoft.com/office/drawing/2014/main" id="{37AA0CB5-5A10-43A5-BF35-C5070B1395A3}"/>
              </a:ext>
            </a:extLst>
          </p:cNvPr>
          <p:cNvSpPr txBox="1"/>
          <p:nvPr/>
        </p:nvSpPr>
        <p:spPr>
          <a:xfrm>
            <a:off x="4179789" y="5985271"/>
            <a:ext cx="417250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③夫婦の子ども数の減少</a:t>
            </a:r>
          </a:p>
        </p:txBody>
      </p:sp>
      <p:sp>
        <p:nvSpPr>
          <p:cNvPr id="41" name="テキスト ボックス 40">
            <a:extLst>
              <a:ext uri="{FF2B5EF4-FFF2-40B4-BE49-F238E27FC236}">
                <a16:creationId xmlns:a16="http://schemas.microsoft.com/office/drawing/2014/main" id="{34B880B5-26B2-4E78-8B9E-CCFB6AA44D58}"/>
              </a:ext>
            </a:extLst>
          </p:cNvPr>
          <p:cNvSpPr txBox="1"/>
          <p:nvPr/>
        </p:nvSpPr>
        <p:spPr>
          <a:xfrm>
            <a:off x="4243059" y="6251131"/>
            <a:ext cx="4813130" cy="400110"/>
          </a:xfrm>
          <a:prstGeom prst="rect">
            <a:avLst/>
          </a:prstGeom>
          <a:noFill/>
        </p:spPr>
        <p:txBody>
          <a:bodyPr wrap="square" rtlCol="0">
            <a:spAutoFit/>
          </a:bodyPr>
          <a:lstStyle/>
          <a:p>
            <a:pPr defTabSz="457200"/>
            <a:r>
              <a:rPr lang="ja-JP" altLang="en-US" sz="1000" dirty="0">
                <a:solidFill>
                  <a:prstClr val="black"/>
                </a:solidFill>
                <a:latin typeface="Meiryo UI" panose="020B0604030504040204" pitchFamily="50" charset="-128"/>
                <a:ea typeface="Meiryo UI" panose="020B0604030504040204" pitchFamily="50" charset="-128"/>
              </a:rPr>
              <a:t>・全国の夫婦（結婚持続期間</a:t>
            </a:r>
            <a:r>
              <a:rPr lang="en-US" altLang="ja-JP" sz="1000" dirty="0">
                <a:solidFill>
                  <a:prstClr val="black"/>
                </a:solidFill>
                <a:latin typeface="Meiryo UI" panose="020B0604030504040204" pitchFamily="50" charset="-128"/>
                <a:ea typeface="Meiryo UI" panose="020B0604030504040204" pitchFamily="50" charset="-128"/>
              </a:rPr>
              <a:t>15</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年）の平均出生子ども数（完結出生子ども数）は</a:t>
            </a:r>
            <a:endParaRPr lang="en-US" altLang="ja-JP" sz="1000" dirty="0">
              <a:solidFill>
                <a:prstClr val="black"/>
              </a:solidFill>
              <a:latin typeface="Meiryo UI" panose="020B0604030504040204" pitchFamily="50" charset="-128"/>
              <a:ea typeface="Meiryo UI" panose="020B0604030504040204" pitchFamily="50" charset="-128"/>
            </a:endParaRPr>
          </a:p>
          <a:p>
            <a:pPr defTabSz="457200"/>
            <a:r>
              <a:rPr lang="ja-JP" altLang="en-US" sz="1000" dirty="0">
                <a:solidFill>
                  <a:prstClr val="black"/>
                </a:solidFill>
                <a:latin typeface="Meiryo UI" panose="020B0604030504040204" pitchFamily="50" charset="-128"/>
                <a:ea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rPr>
              <a:t>2021</a:t>
            </a:r>
            <a:r>
              <a:rPr lang="ja-JP" altLang="en-US" sz="1000" dirty="0">
                <a:solidFill>
                  <a:prstClr val="black"/>
                </a:solidFill>
                <a:latin typeface="Meiryo UI" panose="020B0604030504040204" pitchFamily="50" charset="-128"/>
                <a:ea typeface="Meiryo UI" panose="020B0604030504040204" pitchFamily="50" charset="-128"/>
              </a:rPr>
              <a:t>年時点では</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人と、２人を下回る。</a:t>
            </a:r>
          </a:p>
        </p:txBody>
      </p:sp>
      <p:sp>
        <p:nvSpPr>
          <p:cNvPr id="43" name="Rectangle 2">
            <a:extLst>
              <a:ext uri="{FF2B5EF4-FFF2-40B4-BE49-F238E27FC236}">
                <a16:creationId xmlns:a16="http://schemas.microsoft.com/office/drawing/2014/main" id="{7F507601-DA76-411A-879A-96D9CFE19AFF}"/>
              </a:ext>
            </a:extLst>
          </p:cNvPr>
          <p:cNvSpPr>
            <a:spLocks noChangeArrowheads="1"/>
          </p:cNvSpPr>
          <p:nvPr/>
        </p:nvSpPr>
        <p:spPr bwMode="auto">
          <a:xfrm>
            <a:off x="4273287" y="5296150"/>
            <a:ext cx="4892216" cy="607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・大阪府の平均初婚年齢及び第一子出生時の平均年齢は、全国同様、この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年で父母ともに</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２歳以上上昇。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・妻が若くして結婚した夫婦の方が子ども数が多い傾向があることから、平均初婚年齢の上昇は</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少子化につながる要因になると考えられる。</a:t>
            </a:r>
          </a:p>
        </p:txBody>
      </p:sp>
      <p:sp>
        <p:nvSpPr>
          <p:cNvPr id="50" name="角丸四角形 70">
            <a:extLst>
              <a:ext uri="{FF2B5EF4-FFF2-40B4-BE49-F238E27FC236}">
                <a16:creationId xmlns:a16="http://schemas.microsoft.com/office/drawing/2014/main" id="{29FCDE65-EF4D-49B4-B85D-C4A0F2C64441}"/>
              </a:ext>
            </a:extLst>
          </p:cNvPr>
          <p:cNvSpPr/>
          <p:nvPr/>
        </p:nvSpPr>
        <p:spPr>
          <a:xfrm>
            <a:off x="62756" y="6941933"/>
            <a:ext cx="9072013" cy="274969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55" name="Rectangle 2">
            <a:extLst>
              <a:ext uri="{FF2B5EF4-FFF2-40B4-BE49-F238E27FC236}">
                <a16:creationId xmlns:a16="http://schemas.microsoft.com/office/drawing/2014/main" id="{A9C4B906-9B3B-483B-8E1D-881D6B90F8FC}"/>
              </a:ext>
            </a:extLst>
          </p:cNvPr>
          <p:cNvSpPr>
            <a:spLocks noChangeArrowheads="1"/>
          </p:cNvSpPr>
          <p:nvPr/>
        </p:nvSpPr>
        <p:spPr bwMode="auto">
          <a:xfrm>
            <a:off x="133551" y="7166136"/>
            <a:ext cx="4142025"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rPr>
              <a:t>2011</a:t>
            </a:r>
            <a:r>
              <a:rPr lang="ja-JP" altLang="en-US" sz="1000" dirty="0">
                <a:solidFill>
                  <a:srgbClr val="000000"/>
                </a:solidFill>
                <a:latin typeface="Meiryo UI" panose="020B0604030504040204" pitchFamily="50" charset="-128"/>
                <a:ea typeface="Meiryo UI" panose="020B0604030504040204" pitchFamily="50" charset="-128"/>
              </a:rPr>
              <a:t>年以降転入超過の傾向が続く一方で、</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東京圏へは一貫して転出超過。</a:t>
            </a:r>
          </a:p>
        </p:txBody>
      </p:sp>
      <p:sp>
        <p:nvSpPr>
          <p:cNvPr id="64" name="テキスト ボックス 63">
            <a:extLst>
              <a:ext uri="{FF2B5EF4-FFF2-40B4-BE49-F238E27FC236}">
                <a16:creationId xmlns:a16="http://schemas.microsoft.com/office/drawing/2014/main" id="{1A9125AE-D332-42A6-A686-3B0D72B0458F}"/>
              </a:ext>
            </a:extLst>
          </p:cNvPr>
          <p:cNvSpPr txBox="1"/>
          <p:nvPr/>
        </p:nvSpPr>
        <p:spPr>
          <a:xfrm>
            <a:off x="-822" y="6970495"/>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■転出入状況の推移</a:t>
            </a:r>
          </a:p>
        </p:txBody>
      </p:sp>
      <p:sp>
        <p:nvSpPr>
          <p:cNvPr id="66" name="Rectangle 2">
            <a:extLst>
              <a:ext uri="{FF2B5EF4-FFF2-40B4-BE49-F238E27FC236}">
                <a16:creationId xmlns:a16="http://schemas.microsoft.com/office/drawing/2014/main" id="{73C76C69-2A63-4353-833F-0CC43F20487B}"/>
              </a:ext>
            </a:extLst>
          </p:cNvPr>
          <p:cNvSpPr>
            <a:spLocks noChangeArrowheads="1"/>
          </p:cNvSpPr>
          <p:nvPr/>
        </p:nvSpPr>
        <p:spPr bwMode="auto">
          <a:xfrm>
            <a:off x="9282853" y="1228783"/>
            <a:ext cx="3490172" cy="85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・府内すべての地域で減少。減少割合は、北大阪地域▲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％に対</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just" defTabSz="914400" fontAlgn="ctr">
              <a:spcBef>
                <a:spcPct val="0"/>
              </a:spcBef>
              <a:buClr>
                <a:srgbClr val="D6ECFF"/>
              </a:buClr>
              <a:buNone/>
              <a:defRPr/>
            </a:pP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し、南河内地域▲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33.3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％と地域差がある。</a:t>
            </a:r>
          </a:p>
        </p:txBody>
      </p:sp>
      <p:sp>
        <p:nvSpPr>
          <p:cNvPr id="68" name="テキスト ボックス 67">
            <a:extLst>
              <a:ext uri="{FF2B5EF4-FFF2-40B4-BE49-F238E27FC236}">
                <a16:creationId xmlns:a16="http://schemas.microsoft.com/office/drawing/2014/main" id="{8C34DC66-C54B-40A4-B17E-01422902C66B}"/>
              </a:ext>
            </a:extLst>
          </p:cNvPr>
          <p:cNvSpPr txBox="1"/>
          <p:nvPr/>
        </p:nvSpPr>
        <p:spPr>
          <a:xfrm>
            <a:off x="9161587" y="1225109"/>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■地域別人口の推移</a:t>
            </a:r>
          </a:p>
        </p:txBody>
      </p:sp>
      <p:sp>
        <p:nvSpPr>
          <p:cNvPr id="70" name="角丸四角形 70">
            <a:extLst>
              <a:ext uri="{FF2B5EF4-FFF2-40B4-BE49-F238E27FC236}">
                <a16:creationId xmlns:a16="http://schemas.microsoft.com/office/drawing/2014/main" id="{DC382B1B-C6F0-4511-A4D1-847A8241F92E}"/>
              </a:ext>
            </a:extLst>
          </p:cNvPr>
          <p:cNvSpPr/>
          <p:nvPr/>
        </p:nvSpPr>
        <p:spPr>
          <a:xfrm>
            <a:off x="9241889" y="6941933"/>
            <a:ext cx="3516671" cy="2762340"/>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EE56548F-B8C6-4880-8C79-150DEDE17D5A}"/>
              </a:ext>
            </a:extLst>
          </p:cNvPr>
          <p:cNvSpPr/>
          <p:nvPr/>
        </p:nvSpPr>
        <p:spPr>
          <a:xfrm>
            <a:off x="87569" y="1069780"/>
            <a:ext cx="914536"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総人口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2" name="四角形: 角を丸くする 51">
            <a:extLst>
              <a:ext uri="{FF2B5EF4-FFF2-40B4-BE49-F238E27FC236}">
                <a16:creationId xmlns:a16="http://schemas.microsoft.com/office/drawing/2014/main" id="{8F06A63D-7E4B-49B7-86D0-B427847A0F00}"/>
              </a:ext>
            </a:extLst>
          </p:cNvPr>
          <p:cNvSpPr/>
          <p:nvPr/>
        </p:nvSpPr>
        <p:spPr>
          <a:xfrm>
            <a:off x="71284" y="3748913"/>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自然増減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4" name="四角形: 角を丸くする 53">
            <a:extLst>
              <a:ext uri="{FF2B5EF4-FFF2-40B4-BE49-F238E27FC236}">
                <a16:creationId xmlns:a16="http://schemas.microsoft.com/office/drawing/2014/main" id="{F78582C4-7B05-406E-9466-29611045844C}"/>
              </a:ext>
            </a:extLst>
          </p:cNvPr>
          <p:cNvSpPr/>
          <p:nvPr/>
        </p:nvSpPr>
        <p:spPr>
          <a:xfrm>
            <a:off x="71284" y="6782055"/>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社会増減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62" name="四角形: 角を丸くする 61">
            <a:extLst>
              <a:ext uri="{FF2B5EF4-FFF2-40B4-BE49-F238E27FC236}">
                <a16:creationId xmlns:a16="http://schemas.microsoft.com/office/drawing/2014/main" id="{F7A1FB70-8F0A-4C71-ACA8-45DDFBBDF281}"/>
              </a:ext>
            </a:extLst>
          </p:cNvPr>
          <p:cNvSpPr/>
          <p:nvPr/>
        </p:nvSpPr>
        <p:spPr>
          <a:xfrm>
            <a:off x="9251414" y="1042808"/>
            <a:ext cx="1312981" cy="216000"/>
          </a:xfrm>
          <a:prstGeom prst="roundRect">
            <a:avLst/>
          </a:prstGeom>
          <a:solidFill>
            <a:srgbClr val="002060"/>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地域別人口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4" name="テキスト ボックス 73">
            <a:extLst>
              <a:ext uri="{FF2B5EF4-FFF2-40B4-BE49-F238E27FC236}">
                <a16:creationId xmlns:a16="http://schemas.microsoft.com/office/drawing/2014/main" id="{13EA834D-4E2C-480C-A8FA-51A9E2621672}"/>
              </a:ext>
            </a:extLst>
          </p:cNvPr>
          <p:cNvSpPr txBox="1"/>
          <p:nvPr/>
        </p:nvSpPr>
        <p:spPr>
          <a:xfrm>
            <a:off x="9171541" y="3870985"/>
            <a:ext cx="164561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■市町村毎の特徴</a:t>
            </a:r>
          </a:p>
        </p:txBody>
      </p:sp>
      <p:sp>
        <p:nvSpPr>
          <p:cNvPr id="76" name="四角形: 角を丸くする 75">
            <a:extLst>
              <a:ext uri="{FF2B5EF4-FFF2-40B4-BE49-F238E27FC236}">
                <a16:creationId xmlns:a16="http://schemas.microsoft.com/office/drawing/2014/main" id="{51979968-7D5D-43CA-A384-587C072AA2B1}"/>
              </a:ext>
            </a:extLst>
          </p:cNvPr>
          <p:cNvSpPr/>
          <p:nvPr/>
        </p:nvSpPr>
        <p:spPr>
          <a:xfrm>
            <a:off x="9243451" y="6813934"/>
            <a:ext cx="1440000"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defTabSz="457200"/>
            <a:r>
              <a:rPr lang="ja-JP" altLang="en-US" sz="1400" dirty="0">
                <a:solidFill>
                  <a:prstClr val="white"/>
                </a:solidFill>
                <a:latin typeface="Meiryo UI" panose="020B0604030504040204" pitchFamily="50" charset="-128"/>
                <a:ea typeface="Meiryo UI" panose="020B0604030504040204" pitchFamily="50" charset="-128"/>
              </a:rPr>
              <a:t>人口動向まとめ</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991E6DD1-6B16-4866-835E-AFFAAAF64EFD}"/>
              </a:ext>
            </a:extLst>
          </p:cNvPr>
          <p:cNvSpPr txBox="1"/>
          <p:nvPr/>
        </p:nvSpPr>
        <p:spPr>
          <a:xfrm>
            <a:off x="2504375" y="6538725"/>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29878A09-89A9-4DC7-9732-67BFB6464F88}"/>
              </a:ext>
            </a:extLst>
          </p:cNvPr>
          <p:cNvSpPr txBox="1"/>
          <p:nvPr/>
        </p:nvSpPr>
        <p:spPr>
          <a:xfrm>
            <a:off x="4453314" y="9522559"/>
            <a:ext cx="2579298" cy="200055"/>
          </a:xfrm>
          <a:prstGeom prst="rect">
            <a:avLst/>
          </a:prstGeom>
          <a:noFill/>
        </p:spPr>
        <p:txBody>
          <a:bodyPr wrap="square" rtlCol="0">
            <a:spAutoFit/>
          </a:bodyPr>
          <a:lstStyle/>
          <a:p>
            <a:pPr defTabSz="914400">
              <a:defRPr/>
            </a:pPr>
            <a:r>
              <a:rPr lang="ja-JP" altLang="en-US" sz="700" dirty="0">
                <a:solidFill>
                  <a:prstClr val="black"/>
                </a:solidFill>
                <a:latin typeface="Meiryo UI" panose="020B0604030504040204" pitchFamily="50" charset="-128"/>
                <a:ea typeface="Meiryo UI" panose="020B0604030504040204" pitchFamily="50" charset="-128"/>
              </a:rPr>
              <a:t>出典：総務省「住民基本台帳人口移動報告」（日本人のみ）</a:t>
            </a:r>
            <a:endParaRPr lang="en-US" altLang="ja-JP" sz="700" dirty="0">
              <a:solidFill>
                <a:prstClr val="black"/>
              </a:solidFill>
              <a:latin typeface="Meiryo UI" panose="020B0604030504040204" pitchFamily="50" charset="-128"/>
              <a:ea typeface="Meiryo UI" panose="020B0604030504040204" pitchFamily="50" charset="-128"/>
            </a:endParaRPr>
          </a:p>
        </p:txBody>
      </p:sp>
      <p:sp>
        <p:nvSpPr>
          <p:cNvPr id="96" name="テキスト ボックス 95">
            <a:extLst>
              <a:ext uri="{FF2B5EF4-FFF2-40B4-BE49-F238E27FC236}">
                <a16:creationId xmlns:a16="http://schemas.microsoft.com/office/drawing/2014/main" id="{EB07C345-E4E9-4E03-840C-B60AC7782C8A}"/>
              </a:ext>
            </a:extLst>
          </p:cNvPr>
          <p:cNvSpPr txBox="1"/>
          <p:nvPr/>
        </p:nvSpPr>
        <p:spPr>
          <a:xfrm>
            <a:off x="9470607" y="3603053"/>
            <a:ext cx="3534037" cy="307777"/>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年は総務省「国勢調査」</a:t>
            </a:r>
            <a:endPar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endParaRPr>
          </a:p>
          <a:p>
            <a:pPr marL="369888" indent="-647700" defTabSz="914400">
              <a:defRPr/>
            </a:pP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100" name="テキスト ボックス 99">
            <a:extLst>
              <a:ext uri="{FF2B5EF4-FFF2-40B4-BE49-F238E27FC236}">
                <a16:creationId xmlns:a16="http://schemas.microsoft.com/office/drawing/2014/main" id="{28E44D9B-9A30-4A68-9FF4-2A7C31120166}"/>
              </a:ext>
            </a:extLst>
          </p:cNvPr>
          <p:cNvSpPr txBox="1"/>
          <p:nvPr/>
        </p:nvSpPr>
        <p:spPr>
          <a:xfrm>
            <a:off x="2780245" y="3553480"/>
            <a:ext cx="6690362" cy="200055"/>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年までは総務省「国勢調査」。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年以降は国立社会保障・人口問題研究所（以下、社人研）「日本の地域別将来推計人口（令和５年推計）」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3" name="テキスト ボックス 82">
            <a:extLst>
              <a:ext uri="{FF2B5EF4-FFF2-40B4-BE49-F238E27FC236}">
                <a16:creationId xmlns:a16="http://schemas.microsoft.com/office/drawing/2014/main" id="{BB85D224-34F3-42FD-ACDA-DD2DCE2177D3}"/>
              </a:ext>
            </a:extLst>
          </p:cNvPr>
          <p:cNvSpPr txBox="1"/>
          <p:nvPr/>
        </p:nvSpPr>
        <p:spPr>
          <a:xfrm>
            <a:off x="19428" y="53839"/>
            <a:ext cx="12769646" cy="523220"/>
          </a:xfrm>
          <a:prstGeom prst="rect">
            <a:avLst/>
          </a:prstGeom>
          <a:solidFill>
            <a:srgbClr val="5FA326"/>
          </a:solidFill>
          <a:ln>
            <a:noFill/>
          </a:ln>
        </p:spPr>
        <p:txBody>
          <a:bodyPr wrap="square" rtlCol="0" anchor="ctr" anchorCtr="0">
            <a:noAutofit/>
          </a:bodyPr>
          <a:lstStyle/>
          <a:p>
            <a:pPr algn="ctr" defTabSz="457200">
              <a:defRPr/>
            </a:pPr>
            <a:r>
              <a:rPr kumimoji="0" lang="ja-JP" altLang="en-US" sz="3200" b="1" dirty="0">
                <a:solidFill>
                  <a:prstClr val="white"/>
                </a:solidFill>
                <a:latin typeface="Meiryo UI" panose="020B0604030504040204" pitchFamily="50" charset="-128"/>
                <a:ea typeface="Meiryo UI" panose="020B0604030504040204" pitchFamily="50" charset="-128"/>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1/2</a:t>
            </a:r>
            <a:r>
              <a:rPr kumimoji="0" lang="ja-JP" altLang="en-US" sz="3200" b="1" dirty="0">
                <a:solidFill>
                  <a:prstClr val="white"/>
                </a:solidFill>
                <a:latin typeface="Meiryo UI" panose="020B0604030504040204" pitchFamily="50" charset="-128"/>
                <a:ea typeface="Meiryo UI" panose="020B0604030504040204" pitchFamily="50" charset="-128"/>
              </a:rPr>
              <a:t>）</a:t>
            </a:r>
            <a:endParaRPr lang="ja-JP" altLang="en-US" sz="3200" b="1" dirty="0">
              <a:solidFill>
                <a:prstClr val="white"/>
              </a:solidFill>
              <a:latin typeface="游ゴシック Light" panose="020B0300000000000000" pitchFamily="50" charset="-128"/>
              <a:ea typeface="游ゴシック Light" panose="020B0300000000000000" pitchFamily="50" charset="-128"/>
            </a:endParaRPr>
          </a:p>
        </p:txBody>
      </p:sp>
      <p:pic>
        <p:nvPicPr>
          <p:cNvPr id="85" name="図 84">
            <a:extLst>
              <a:ext uri="{FF2B5EF4-FFF2-40B4-BE49-F238E27FC236}">
                <a16:creationId xmlns:a16="http://schemas.microsoft.com/office/drawing/2014/main" id="{D6DB9AB0-F2A0-467D-8508-117A1F7351FC}"/>
              </a:ext>
            </a:extLst>
          </p:cNvPr>
          <p:cNvPicPr>
            <a:picLocks noChangeAspect="1"/>
          </p:cNvPicPr>
          <p:nvPr/>
        </p:nvPicPr>
        <p:blipFill rotWithShape="1">
          <a:blip r:embed="rId3"/>
          <a:srcRect b="4139"/>
          <a:stretch/>
        </p:blipFill>
        <p:spPr>
          <a:xfrm>
            <a:off x="104143" y="1690291"/>
            <a:ext cx="3861583" cy="1912762"/>
          </a:xfrm>
          <a:prstGeom prst="rect">
            <a:avLst/>
          </a:prstGeom>
        </p:spPr>
      </p:pic>
      <p:sp>
        <p:nvSpPr>
          <p:cNvPr id="90" name="Rectangle 2">
            <a:extLst>
              <a:ext uri="{FF2B5EF4-FFF2-40B4-BE49-F238E27FC236}">
                <a16:creationId xmlns:a16="http://schemas.microsoft.com/office/drawing/2014/main" id="{A59ECB3F-BF8E-4878-951A-8FE0FC87E5E5}"/>
              </a:ext>
            </a:extLst>
          </p:cNvPr>
          <p:cNvSpPr>
            <a:spLocks noChangeArrowheads="1"/>
          </p:cNvSpPr>
          <p:nvPr/>
        </p:nvSpPr>
        <p:spPr bwMode="auto">
          <a:xfrm>
            <a:off x="159486" y="1466276"/>
            <a:ext cx="3152884"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年からの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年間で約</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157</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万人減。</a:t>
            </a:r>
          </a:p>
        </p:txBody>
      </p:sp>
      <p:pic>
        <p:nvPicPr>
          <p:cNvPr id="16" name="図 15">
            <a:extLst>
              <a:ext uri="{FF2B5EF4-FFF2-40B4-BE49-F238E27FC236}">
                <a16:creationId xmlns:a16="http://schemas.microsoft.com/office/drawing/2014/main" id="{578F2961-03F0-4F6B-95C2-052EC8B66924}"/>
              </a:ext>
            </a:extLst>
          </p:cNvPr>
          <p:cNvPicPr>
            <a:picLocks noChangeAspect="1"/>
          </p:cNvPicPr>
          <p:nvPr/>
        </p:nvPicPr>
        <p:blipFill>
          <a:blip r:embed="rId4"/>
          <a:stretch>
            <a:fillRect/>
          </a:stretch>
        </p:blipFill>
        <p:spPr>
          <a:xfrm>
            <a:off x="4479156" y="1688625"/>
            <a:ext cx="4059085" cy="1886073"/>
          </a:xfrm>
          <a:prstGeom prst="rect">
            <a:avLst/>
          </a:prstGeom>
        </p:spPr>
      </p:pic>
      <p:sp>
        <p:nvSpPr>
          <p:cNvPr id="106" name="角丸四角形 70">
            <a:extLst>
              <a:ext uri="{FF2B5EF4-FFF2-40B4-BE49-F238E27FC236}">
                <a16:creationId xmlns:a16="http://schemas.microsoft.com/office/drawing/2014/main" id="{2FDFF2AC-0E77-46B5-8AC6-5BA763B1A74D}"/>
              </a:ext>
            </a:extLst>
          </p:cNvPr>
          <p:cNvSpPr/>
          <p:nvPr/>
        </p:nvSpPr>
        <p:spPr>
          <a:xfrm>
            <a:off x="4273287" y="6945720"/>
            <a:ext cx="4615394" cy="2676866"/>
          </a:xfrm>
          <a:prstGeom prst="roundRect">
            <a:avLst>
              <a:gd name="adj" fmla="val 3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80185">
              <a:defRPr/>
            </a:pPr>
            <a:r>
              <a:rPr lang="ja-JP" altLang="en-US" sz="1400" dirty="0">
                <a:solidFill>
                  <a:prstClr val="black"/>
                </a:solidFill>
                <a:latin typeface="Meiryo UI" panose="020B0604030504040204" pitchFamily="50" charset="-128"/>
                <a:ea typeface="Meiryo UI" panose="020B0604030504040204" pitchFamily="50" charset="-128"/>
              </a:rPr>
              <a:t>■年齢階層別転入超過数</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endParaRPr lang="en-US" altLang="ja-JP" sz="1000" dirty="0">
              <a:solidFill>
                <a:prstClr val="black"/>
              </a:solidFill>
              <a:latin typeface="Meiryo UI" panose="020B0604030504040204" pitchFamily="50" charset="-128"/>
              <a:ea typeface="Meiryo UI" panose="020B0604030504040204" pitchFamily="50" charset="-128"/>
            </a:endParaRPr>
          </a:p>
        </p:txBody>
      </p:sp>
      <p:sp>
        <p:nvSpPr>
          <p:cNvPr id="107" name="Rectangle 2">
            <a:extLst>
              <a:ext uri="{FF2B5EF4-FFF2-40B4-BE49-F238E27FC236}">
                <a16:creationId xmlns:a16="http://schemas.microsoft.com/office/drawing/2014/main" id="{07F37248-3092-4B0C-92B8-FF2267CBB17C}"/>
              </a:ext>
            </a:extLst>
          </p:cNvPr>
          <p:cNvSpPr>
            <a:spLocks noChangeArrowheads="1"/>
          </p:cNvSpPr>
          <p:nvPr/>
        </p:nvSpPr>
        <p:spPr bwMode="auto">
          <a:xfrm>
            <a:off x="4459191" y="7183305"/>
            <a:ext cx="4552534" cy="33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・対全国では、男女とも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歳の転入超過が顕著。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635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一方、対東京圏では男女とも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歳代の転出超過が顕著。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1" name="図 20">
            <a:extLst>
              <a:ext uri="{FF2B5EF4-FFF2-40B4-BE49-F238E27FC236}">
                <a16:creationId xmlns:a16="http://schemas.microsoft.com/office/drawing/2014/main" id="{8E4DCFAD-F105-437B-80DC-A6633E4BC62E}"/>
              </a:ext>
            </a:extLst>
          </p:cNvPr>
          <p:cNvPicPr>
            <a:picLocks noChangeAspect="1"/>
          </p:cNvPicPr>
          <p:nvPr/>
        </p:nvPicPr>
        <p:blipFill>
          <a:blip r:embed="rId5"/>
          <a:stretch>
            <a:fillRect/>
          </a:stretch>
        </p:blipFill>
        <p:spPr>
          <a:xfrm>
            <a:off x="9153304" y="1870808"/>
            <a:ext cx="3490173" cy="1679189"/>
          </a:xfrm>
          <a:prstGeom prst="rect">
            <a:avLst/>
          </a:prstGeom>
        </p:spPr>
      </p:pic>
      <p:sp>
        <p:nvSpPr>
          <p:cNvPr id="114" name="Rectangle 2">
            <a:extLst>
              <a:ext uri="{FF2B5EF4-FFF2-40B4-BE49-F238E27FC236}">
                <a16:creationId xmlns:a16="http://schemas.microsoft.com/office/drawing/2014/main" id="{6C7F5D0D-5F36-49A8-938F-688010599DAC}"/>
              </a:ext>
            </a:extLst>
          </p:cNvPr>
          <p:cNvSpPr>
            <a:spLocks noChangeArrowheads="1"/>
          </p:cNvSpPr>
          <p:nvPr/>
        </p:nvSpPr>
        <p:spPr bwMode="auto">
          <a:xfrm>
            <a:off x="4405361" y="1437802"/>
            <a:ext cx="4412026" cy="206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年には、高齢者人口が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分の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を超え、年少人口は１割を下回る。</a:t>
            </a:r>
          </a:p>
        </p:txBody>
      </p:sp>
      <p:sp>
        <p:nvSpPr>
          <p:cNvPr id="89" name="テキスト ボックス 88">
            <a:extLst>
              <a:ext uri="{FF2B5EF4-FFF2-40B4-BE49-F238E27FC236}">
                <a16:creationId xmlns:a16="http://schemas.microsoft.com/office/drawing/2014/main" id="{31835676-1E86-4065-99FD-61A2A5419A46}"/>
              </a:ext>
            </a:extLst>
          </p:cNvPr>
          <p:cNvSpPr txBox="1"/>
          <p:nvPr/>
        </p:nvSpPr>
        <p:spPr>
          <a:xfrm>
            <a:off x="2633424" y="6018594"/>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F2296EDC-582A-440A-A666-45D7D458B929}"/>
              </a:ext>
            </a:extLst>
          </p:cNvPr>
          <p:cNvPicPr>
            <a:picLocks noChangeAspect="1"/>
          </p:cNvPicPr>
          <p:nvPr/>
        </p:nvPicPr>
        <p:blipFill>
          <a:blip r:embed="rId6"/>
          <a:stretch>
            <a:fillRect/>
          </a:stretch>
        </p:blipFill>
        <p:spPr>
          <a:xfrm>
            <a:off x="152557" y="7407154"/>
            <a:ext cx="4127350" cy="2249951"/>
          </a:xfrm>
          <a:prstGeom prst="rect">
            <a:avLst/>
          </a:prstGeom>
        </p:spPr>
      </p:pic>
      <p:sp>
        <p:nvSpPr>
          <p:cNvPr id="91" name="Rectangle 2">
            <a:extLst>
              <a:ext uri="{FF2B5EF4-FFF2-40B4-BE49-F238E27FC236}">
                <a16:creationId xmlns:a16="http://schemas.microsoft.com/office/drawing/2014/main" id="{09BEF514-6109-4E77-A19B-D6C315C16CC3}"/>
              </a:ext>
            </a:extLst>
          </p:cNvPr>
          <p:cNvSpPr>
            <a:spLocks noChangeArrowheads="1"/>
          </p:cNvSpPr>
          <p:nvPr/>
        </p:nvSpPr>
        <p:spPr bwMode="auto">
          <a:xfrm>
            <a:off x="9304326" y="7184760"/>
            <a:ext cx="3328013" cy="2328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少子化に歯止めがかからず、死亡者数が出生者数を上回る「自然減少」が年々拡大。</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大阪への転入者数が転出者数を上回る「社会増加」であるものの、東京圏に対しては、若者の就職などを契機とした大幅な転出超過が一貫して継続。</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今後、拡大する「自然減少」が「社会増加」を大きく上回り、人口減少が加速する見込み。</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Rectangle 2">
            <a:extLst>
              <a:ext uri="{FF2B5EF4-FFF2-40B4-BE49-F238E27FC236}">
                <a16:creationId xmlns:a16="http://schemas.microsoft.com/office/drawing/2014/main" id="{9FE0E44A-2620-4B94-A7DD-74004E90D7DE}"/>
              </a:ext>
            </a:extLst>
          </p:cNvPr>
          <p:cNvSpPr>
            <a:spLocks noChangeArrowheads="1"/>
          </p:cNvSpPr>
          <p:nvPr/>
        </p:nvSpPr>
        <p:spPr bwMode="auto">
          <a:xfrm>
            <a:off x="9729050" y="4315661"/>
            <a:ext cx="3229422" cy="2434814"/>
          </a:xfrm>
          <a:prstGeom prst="rect">
            <a:avLst/>
          </a:prstGeom>
          <a:no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大学キャンパスの周辺地域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・進学時に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代後半が転入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・卒業・就職に伴い</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代前半が転出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a:t>
            </a:r>
            <a:r>
              <a:rPr lang="ja-JP" altLang="en-US" sz="1000" dirty="0">
                <a:solidFill>
                  <a:prstClr val="black"/>
                </a:solidFill>
                <a:latin typeface="Meiryo UI" panose="020B0604030504040204" pitchFamily="50" charset="-128"/>
                <a:ea typeface="Meiryo UI" panose="020B0604030504040204" pitchFamily="50" charset="-128"/>
              </a:rPr>
              <a:t>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US" altLang="ja-JP"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代が転入超過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代の子育て世帯等が転出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新駅の設置や住宅着工数が増加した地域など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a:t>
            </a:r>
            <a:r>
              <a:rPr lang="ja-JP" altLang="en-US" sz="1000" dirty="0">
                <a:solidFill>
                  <a:prstClr val="black"/>
                </a:solidFill>
                <a:latin typeface="Meiryo UI" panose="020B0604030504040204" pitchFamily="50" charset="-128"/>
                <a:ea typeface="Meiryo UI" panose="020B0604030504040204" pitchFamily="50" charset="-128"/>
              </a:rPr>
              <a:t>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代が進学・就職等で転出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E8628253-BEFB-4F51-ACC7-6D2D15745491}"/>
              </a:ext>
            </a:extLst>
          </p:cNvPr>
          <p:cNvSpPr>
            <a:spLocks noChangeArrowheads="1"/>
          </p:cNvSpPr>
          <p:nvPr/>
        </p:nvSpPr>
        <p:spPr bwMode="auto">
          <a:xfrm>
            <a:off x="9304326" y="4112051"/>
            <a:ext cx="3196749"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年齢階級別転入超過者数について、 特に若い世代を中心</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に３つのタイミングで特徴的な動きが見られた。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813D75D3-7CF1-4BCE-9F1C-643E59E414A4}"/>
              </a:ext>
            </a:extLst>
          </p:cNvPr>
          <p:cNvPicPr>
            <a:picLocks noChangeAspect="1"/>
          </p:cNvPicPr>
          <p:nvPr/>
        </p:nvPicPr>
        <p:blipFill>
          <a:blip r:embed="rId7"/>
          <a:stretch>
            <a:fillRect/>
          </a:stretch>
        </p:blipFill>
        <p:spPr>
          <a:xfrm>
            <a:off x="124346" y="4321474"/>
            <a:ext cx="4021364" cy="1731414"/>
          </a:xfrm>
          <a:prstGeom prst="rect">
            <a:avLst/>
          </a:prstGeom>
        </p:spPr>
      </p:pic>
      <p:pic>
        <p:nvPicPr>
          <p:cNvPr id="11" name="図 10">
            <a:extLst>
              <a:ext uri="{FF2B5EF4-FFF2-40B4-BE49-F238E27FC236}">
                <a16:creationId xmlns:a16="http://schemas.microsoft.com/office/drawing/2014/main" id="{7508A4B5-DA8F-4B85-A2EF-B84CFD87D6A8}"/>
              </a:ext>
            </a:extLst>
          </p:cNvPr>
          <p:cNvPicPr>
            <a:picLocks noChangeAspect="1"/>
          </p:cNvPicPr>
          <p:nvPr/>
        </p:nvPicPr>
        <p:blipFill>
          <a:blip r:embed="rId8"/>
          <a:stretch>
            <a:fillRect/>
          </a:stretch>
        </p:blipFill>
        <p:spPr>
          <a:xfrm>
            <a:off x="4227631" y="7492671"/>
            <a:ext cx="4767485" cy="2078916"/>
          </a:xfrm>
          <a:prstGeom prst="rect">
            <a:avLst/>
          </a:prstGeom>
        </p:spPr>
      </p:pic>
      <p:sp>
        <p:nvSpPr>
          <p:cNvPr id="4" name="正方形/長方形 3">
            <a:extLst>
              <a:ext uri="{FF2B5EF4-FFF2-40B4-BE49-F238E27FC236}">
                <a16:creationId xmlns:a16="http://schemas.microsoft.com/office/drawing/2014/main" id="{88A44F72-498A-44EC-8122-30376E6E65F6}"/>
              </a:ext>
            </a:extLst>
          </p:cNvPr>
          <p:cNvSpPr/>
          <p:nvPr/>
        </p:nvSpPr>
        <p:spPr>
          <a:xfrm>
            <a:off x="11587693" y="135467"/>
            <a:ext cx="1105958" cy="364597"/>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参考資料１</a:t>
            </a:r>
          </a:p>
        </p:txBody>
      </p:sp>
    </p:spTree>
    <p:extLst>
      <p:ext uri="{BB962C8B-B14F-4D97-AF65-F5344CB8AC3E}">
        <p14:creationId xmlns:p14="http://schemas.microsoft.com/office/powerpoint/2010/main" val="184430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角丸四角形 70">
            <a:extLst>
              <a:ext uri="{FF2B5EF4-FFF2-40B4-BE49-F238E27FC236}">
                <a16:creationId xmlns:a16="http://schemas.microsoft.com/office/drawing/2014/main" id="{81C60CA5-2F00-4559-8C5E-A4D4CF3FE301}"/>
              </a:ext>
            </a:extLst>
          </p:cNvPr>
          <p:cNvSpPr/>
          <p:nvPr/>
        </p:nvSpPr>
        <p:spPr>
          <a:xfrm>
            <a:off x="8526332" y="3732617"/>
            <a:ext cx="4143946" cy="5957484"/>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Ⅲ</a:t>
            </a:r>
            <a:r>
              <a:rPr lang="ja-JP" altLang="en-US" sz="1172" b="1" dirty="0">
                <a:solidFill>
                  <a:prstClr val="black"/>
                </a:solidFill>
                <a:latin typeface="Meiryo UI" panose="020B0604030504040204" pitchFamily="50" charset="-128"/>
                <a:ea typeface="Meiryo UI" panose="020B0604030504040204" pitchFamily="50" charset="-128"/>
              </a:rPr>
              <a:t>　人口減少・超高齢社会でも持続可能な地域づくり</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131" name="角丸四角形 70">
            <a:extLst>
              <a:ext uri="{FF2B5EF4-FFF2-40B4-BE49-F238E27FC236}">
                <a16:creationId xmlns:a16="http://schemas.microsoft.com/office/drawing/2014/main" id="{6E8BD57A-C2E2-477B-B15A-BB9D9E0857E4}"/>
              </a:ext>
            </a:extLst>
          </p:cNvPr>
          <p:cNvSpPr/>
          <p:nvPr/>
        </p:nvSpPr>
        <p:spPr>
          <a:xfrm>
            <a:off x="4342952" y="3727276"/>
            <a:ext cx="4143946" cy="595748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Ⅱ</a:t>
            </a:r>
            <a:r>
              <a:rPr lang="ja-JP" altLang="en-US" sz="1172" b="1" dirty="0">
                <a:solidFill>
                  <a:prstClr val="black"/>
                </a:solidFill>
                <a:latin typeface="Meiryo UI" panose="020B0604030504040204" pitchFamily="50" charset="-128"/>
                <a:ea typeface="Meiryo UI" panose="020B0604030504040204" pitchFamily="50" charset="-128"/>
              </a:rPr>
              <a:t>　東西二極の一極としての社会経済構造の構築</a:t>
            </a:r>
          </a:p>
        </p:txBody>
      </p:sp>
      <p:sp>
        <p:nvSpPr>
          <p:cNvPr id="6" name="テキスト ボックス 5"/>
          <p:cNvSpPr txBox="1"/>
          <p:nvPr/>
        </p:nvSpPr>
        <p:spPr>
          <a:xfrm>
            <a:off x="69394" y="81757"/>
            <a:ext cx="12662694" cy="568805"/>
          </a:xfrm>
          <a:prstGeom prst="rect">
            <a:avLst/>
          </a:prstGeom>
          <a:solidFill>
            <a:srgbClr val="5FA326"/>
          </a:solidFill>
          <a:ln>
            <a:noFill/>
          </a:ln>
        </p:spPr>
        <p:txBody>
          <a:bodyPr wrap="square"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2</a:t>
            </a:r>
            <a:r>
              <a:rPr kumimoji="0" lang="en-US" altLang="ja-JP"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/2</a:t>
            </a:r>
            <a:r>
              <a:rPr kumimoji="0" lang="ja-JP" altLang="en-US" sz="32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a:t>
            </a:r>
            <a:endParaRPr kumimoji="1" lang="ja-JP" altLang="en-US" sz="3200" b="1" i="0" u="none" strike="noStrike" kern="1200" cap="none" spc="0" normalizeH="0" baseline="0" noProof="0" dirty="0">
              <a:ln>
                <a:noFill/>
              </a:ln>
              <a:solidFill>
                <a:prstClr val="white"/>
              </a:solidFill>
              <a:effectLst/>
              <a:uLnTx/>
              <a:uFillTx/>
              <a:latin typeface="游ゴシック Light" panose="020B0300000000000000" pitchFamily="50" charset="-128"/>
              <a:ea typeface="游ゴシック Light" panose="020B0300000000000000" pitchFamily="50" charset="-128"/>
              <a:cs typeface="+mn-cs"/>
            </a:endParaRPr>
          </a:p>
        </p:txBody>
      </p:sp>
      <p:sp>
        <p:nvSpPr>
          <p:cNvPr id="97" name="Rectangle 2">
            <a:extLst>
              <a:ext uri="{FF2B5EF4-FFF2-40B4-BE49-F238E27FC236}">
                <a16:creationId xmlns:a16="http://schemas.microsoft.com/office/drawing/2014/main" id="{3B8842C6-8783-4989-8244-2F7CA40A15FE}"/>
              </a:ext>
            </a:extLst>
          </p:cNvPr>
          <p:cNvSpPr>
            <a:spLocks noChangeArrowheads="1"/>
          </p:cNvSpPr>
          <p:nvPr/>
        </p:nvSpPr>
        <p:spPr bwMode="auto">
          <a:xfrm>
            <a:off x="206960" y="1006936"/>
            <a:ext cx="7733645" cy="231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t"/>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一人一人が主役として豊かさを実感できる社会をめざし、府内市町村をはじめあらゆる主体と連携しながら、次の３つの視点で、これまでの取組をさらに充実・強化していく必要がある。</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42875" marR="0" lvl="0" indent="-142875"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4" name="Rectangle 2">
            <a:extLst>
              <a:ext uri="{FF2B5EF4-FFF2-40B4-BE49-F238E27FC236}">
                <a16:creationId xmlns:a16="http://schemas.microsoft.com/office/drawing/2014/main" id="{E919CFC1-5B06-4777-88EB-B6CB73288519}"/>
              </a:ext>
            </a:extLst>
          </p:cNvPr>
          <p:cNvSpPr>
            <a:spLocks noChangeArrowheads="1"/>
          </p:cNvSpPr>
          <p:nvPr/>
        </p:nvSpPr>
        <p:spPr bwMode="auto">
          <a:xfrm>
            <a:off x="8084520" y="955924"/>
            <a:ext cx="4570759" cy="46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これらの認識のもと、「第３期大阪府まち・ひと・しごと創生総合戦略」においては、これまでの方向性を継承し、次の３つの柱で取組を進める。</a:t>
            </a:r>
          </a:p>
        </p:txBody>
      </p:sp>
      <p:sp>
        <p:nvSpPr>
          <p:cNvPr id="228" name="角丸四角形 70">
            <a:extLst>
              <a:ext uri="{FF2B5EF4-FFF2-40B4-BE49-F238E27FC236}">
                <a16:creationId xmlns:a16="http://schemas.microsoft.com/office/drawing/2014/main" id="{5998B0B0-853C-47D9-840E-4A2FFBFBED41}"/>
              </a:ext>
            </a:extLst>
          </p:cNvPr>
          <p:cNvSpPr/>
          <p:nvPr/>
        </p:nvSpPr>
        <p:spPr>
          <a:xfrm>
            <a:off x="169053" y="756709"/>
            <a:ext cx="12495751" cy="2636760"/>
          </a:xfrm>
          <a:prstGeom prst="roundRect">
            <a:avLst>
              <a:gd name="adj" fmla="val 3008"/>
            </a:avLst>
          </a:prstGeom>
          <a:no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marL="0" marR="0" lvl="0" indent="0" algn="l" defTabSz="1280185" rtl="0" eaLnBrk="1" fontAlgn="auto" latinLnBrk="0" hangingPunct="1">
              <a:lnSpc>
                <a:spcPct val="100000"/>
              </a:lnSpc>
              <a:spcBef>
                <a:spcPts val="0"/>
              </a:spcBef>
              <a:spcAft>
                <a:spcPts val="0"/>
              </a:spcAft>
              <a:buClrTx/>
              <a:buSzTx/>
              <a:buFontTx/>
              <a:buNone/>
              <a:tabLst/>
              <a:defRPr/>
            </a:pP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■取組の方向性</a:t>
            </a:r>
            <a:endPar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5" name="直線コネクタ 4">
            <a:extLst>
              <a:ext uri="{FF2B5EF4-FFF2-40B4-BE49-F238E27FC236}">
                <a16:creationId xmlns:a16="http://schemas.microsoft.com/office/drawing/2014/main" id="{2D8E56E4-43A2-4B4C-A7B4-AA34E93CDBB7}"/>
              </a:ext>
            </a:extLst>
          </p:cNvPr>
          <p:cNvCxnSpPr/>
          <p:nvPr/>
        </p:nvCxnSpPr>
        <p:spPr>
          <a:xfrm>
            <a:off x="8071770" y="1061509"/>
            <a:ext cx="0" cy="2304000"/>
          </a:xfrm>
          <a:prstGeom prst="line">
            <a:avLst/>
          </a:prstGeom>
          <a:ln w="12700">
            <a:solidFill>
              <a:srgbClr val="7FD13B"/>
            </a:solidFill>
            <a:prstDash val="dash"/>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4CCAA94A-7995-4F35-A8A4-951ED2EB48FA}"/>
              </a:ext>
            </a:extLst>
          </p:cNvPr>
          <p:cNvSpPr txBox="1"/>
          <p:nvPr/>
        </p:nvSpPr>
        <p:spPr>
          <a:xfrm>
            <a:off x="9617642" y="2524684"/>
            <a:ext cx="145905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Ⅲ</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人口減少・超高</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齢社会でも持続</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可能な地域づくり</a:t>
            </a:r>
          </a:p>
        </p:txBody>
      </p:sp>
      <p:sp>
        <p:nvSpPr>
          <p:cNvPr id="62" name="テキスト ボックス 61">
            <a:extLst>
              <a:ext uri="{FF2B5EF4-FFF2-40B4-BE49-F238E27FC236}">
                <a16:creationId xmlns:a16="http://schemas.microsoft.com/office/drawing/2014/main" id="{D1332D75-59FC-4AE9-992B-605E83CD880A}"/>
              </a:ext>
            </a:extLst>
          </p:cNvPr>
          <p:cNvSpPr txBox="1"/>
          <p:nvPr/>
        </p:nvSpPr>
        <p:spPr>
          <a:xfrm>
            <a:off x="248794" y="1436159"/>
            <a:ext cx="7069359" cy="269304"/>
          </a:xfrm>
          <a:prstGeom prst="rect">
            <a:avLst/>
          </a:prstGeom>
          <a:noFill/>
        </p:spPr>
        <p:txBody>
          <a:bodyPr wrap="square" rtlCol="0">
            <a:spAutoFit/>
          </a:bodyPr>
          <a:lstStyle/>
          <a:p>
            <a:r>
              <a:rPr lang="ja-JP" altLang="en-US" sz="1150" b="1" dirty="0">
                <a:solidFill>
                  <a:srgbClr val="1AB39F"/>
                </a:solidFill>
                <a:latin typeface="Meiryo UI" panose="020B0604030504040204" pitchFamily="50" charset="-128"/>
                <a:ea typeface="Meiryo UI" panose="020B0604030504040204" pitchFamily="50" charset="-128"/>
              </a:rPr>
              <a:t>視点１　</a:t>
            </a:r>
            <a:r>
              <a:rPr lang="ja-JP" altLang="en-US" sz="115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lang="en-US" altLang="ja-JP" sz="1150" b="1" dirty="0">
              <a:solidFill>
                <a:srgbClr val="1AB39F"/>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68C1E111-927B-4754-9A3A-81C1B710381C}"/>
              </a:ext>
            </a:extLst>
          </p:cNvPr>
          <p:cNvSpPr txBox="1"/>
          <p:nvPr/>
        </p:nvSpPr>
        <p:spPr>
          <a:xfrm>
            <a:off x="107506" y="1638476"/>
            <a:ext cx="7904648"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アンケート結果などからは、少子化の背景として、若者が置かれている厳しい経済状況や、価値観の多様化といったことが見て取れる。若い世代が自ら主体的に「結婚し、子どもを産み育てたい」と望んだ場合に、その希望がかなうよう、社会全体で支えていくこと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4" name="直線コネクタ 63">
            <a:extLst>
              <a:ext uri="{FF2B5EF4-FFF2-40B4-BE49-F238E27FC236}">
                <a16:creationId xmlns:a16="http://schemas.microsoft.com/office/drawing/2014/main" id="{8BE0058D-3050-4416-8CD4-5BB99D0C8710}"/>
              </a:ext>
            </a:extLst>
          </p:cNvPr>
          <p:cNvCxnSpPr/>
          <p:nvPr/>
        </p:nvCxnSpPr>
        <p:spPr>
          <a:xfrm>
            <a:off x="261566" y="2086183"/>
            <a:ext cx="0" cy="252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B2A20E25-0B0D-4781-86DA-53C7C99A8B25}"/>
              </a:ext>
            </a:extLst>
          </p:cNvPr>
          <p:cNvSpPr txBox="1"/>
          <p:nvPr/>
        </p:nvSpPr>
        <p:spPr>
          <a:xfrm>
            <a:off x="95683" y="2314987"/>
            <a:ext cx="7922871"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a:t>
            </a:r>
          </a:p>
        </p:txBody>
      </p:sp>
      <p:sp>
        <p:nvSpPr>
          <p:cNvPr id="66" name="テキスト ボックス 65">
            <a:extLst>
              <a:ext uri="{FF2B5EF4-FFF2-40B4-BE49-F238E27FC236}">
                <a16:creationId xmlns:a16="http://schemas.microsoft.com/office/drawing/2014/main" id="{92D4DE74-82D5-44BF-9A10-48C771519CD8}"/>
              </a:ext>
            </a:extLst>
          </p:cNvPr>
          <p:cNvSpPr txBox="1"/>
          <p:nvPr/>
        </p:nvSpPr>
        <p:spPr>
          <a:xfrm>
            <a:off x="231703" y="2733660"/>
            <a:ext cx="6979741" cy="269304"/>
          </a:xfrm>
          <a:prstGeom prst="rect">
            <a:avLst/>
          </a:prstGeom>
          <a:noFill/>
        </p:spPr>
        <p:txBody>
          <a:bodyPr wrap="square" rtlCol="0">
            <a:spAutoFit/>
          </a:bodyPr>
          <a:lstStyle/>
          <a:p>
            <a:pPr marL="895350" indent="-895350"/>
            <a:r>
              <a:rPr lang="ja-JP" altLang="en-US" sz="1150" b="1" dirty="0">
                <a:solidFill>
                  <a:srgbClr val="FEB80A"/>
                </a:solidFill>
                <a:latin typeface="Meiryo UI" panose="020B0604030504040204" pitchFamily="50" charset="-128"/>
                <a:ea typeface="Meiryo UI" panose="020B0604030504040204" pitchFamily="50" charset="-128"/>
              </a:rPr>
              <a:t>視点３　直面する人口減少社会においても持続可能な社会システムや地域づくりを進める</a:t>
            </a:r>
            <a:endParaRPr lang="en-US" altLang="ja-JP" sz="1150" b="1" dirty="0">
              <a:solidFill>
                <a:srgbClr val="FEB80A"/>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37B54019-6307-409A-AD07-B389CAEA397E}"/>
              </a:ext>
            </a:extLst>
          </p:cNvPr>
          <p:cNvSpPr txBox="1"/>
          <p:nvPr/>
        </p:nvSpPr>
        <p:spPr>
          <a:xfrm>
            <a:off x="92328" y="2960196"/>
            <a:ext cx="7776973"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8" name="直線コネクタ 67">
            <a:extLst>
              <a:ext uri="{FF2B5EF4-FFF2-40B4-BE49-F238E27FC236}">
                <a16:creationId xmlns:a16="http://schemas.microsoft.com/office/drawing/2014/main" id="{29A944E0-0BA6-4220-81D2-8525CF7307A9}"/>
              </a:ext>
            </a:extLst>
          </p:cNvPr>
          <p:cNvCxnSpPr/>
          <p:nvPr/>
        </p:nvCxnSpPr>
        <p:spPr>
          <a:xfrm flipV="1">
            <a:off x="346381" y="2309520"/>
            <a:ext cx="7668000" cy="0"/>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B85BF20-B10F-4747-BCD8-038E264CA87C}"/>
              </a:ext>
            </a:extLst>
          </p:cNvPr>
          <p:cNvCxnSpPr>
            <a:cxnSpLocks/>
          </p:cNvCxnSpPr>
          <p:nvPr/>
        </p:nvCxnSpPr>
        <p:spPr>
          <a:xfrm>
            <a:off x="333073" y="1662337"/>
            <a:ext cx="7668000" cy="0"/>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grpSp>
        <p:nvGrpSpPr>
          <p:cNvPr id="80" name="グループ化 79">
            <a:extLst>
              <a:ext uri="{FF2B5EF4-FFF2-40B4-BE49-F238E27FC236}">
                <a16:creationId xmlns:a16="http://schemas.microsoft.com/office/drawing/2014/main" id="{97A5A984-6817-4B7F-AA08-B07EBB5E85ED}"/>
              </a:ext>
            </a:extLst>
          </p:cNvPr>
          <p:cNvGrpSpPr/>
          <p:nvPr/>
        </p:nvGrpSpPr>
        <p:grpSpPr>
          <a:xfrm>
            <a:off x="9206555" y="1523843"/>
            <a:ext cx="2298877" cy="1777146"/>
            <a:chOff x="1129194" y="1151505"/>
            <a:chExt cx="7105502" cy="5746978"/>
          </a:xfrm>
        </p:grpSpPr>
        <p:sp>
          <p:nvSpPr>
            <p:cNvPr id="82" name="円/楕円 7">
              <a:extLst>
                <a:ext uri="{FF2B5EF4-FFF2-40B4-BE49-F238E27FC236}">
                  <a16:creationId xmlns:a16="http://schemas.microsoft.com/office/drawing/2014/main" id="{3F3684CB-37C9-4416-9C45-89ABB341D88E}"/>
                </a:ext>
              </a:extLst>
            </p:cNvPr>
            <p:cNvSpPr/>
            <p:nvPr/>
          </p:nvSpPr>
          <p:spPr>
            <a:xfrm>
              <a:off x="2346389" y="2001346"/>
              <a:ext cx="4320000" cy="4320000"/>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lgn="ctr">
                <a:defRPr/>
              </a:pPr>
              <a:endParaRPr lang="ja-JP" altLang="en-US" dirty="0">
                <a:solidFill>
                  <a:schemeClr val="tx1"/>
                </a:solidFill>
                <a:highlight>
                  <a:srgbClr val="FFFF00"/>
                </a:highlight>
                <a:latin typeface="Meiryo UI" panose="020B0604030504040204" charset="-128"/>
                <a:ea typeface="Meiryo UI" panose="020B0604030504040204" charset="-128"/>
              </a:endParaRPr>
            </a:p>
          </p:txBody>
        </p:sp>
        <p:grpSp>
          <p:nvGrpSpPr>
            <p:cNvPr id="84" name="グループ化 83">
              <a:extLst>
                <a:ext uri="{FF2B5EF4-FFF2-40B4-BE49-F238E27FC236}">
                  <a16:creationId xmlns:a16="http://schemas.microsoft.com/office/drawing/2014/main" id="{C14769B2-0D04-416B-9C6A-1C709EC238F3}"/>
                </a:ext>
              </a:extLst>
            </p:cNvPr>
            <p:cNvGrpSpPr>
              <a:grpSpLocks noChangeAspect="1"/>
            </p:cNvGrpSpPr>
            <p:nvPr/>
          </p:nvGrpSpPr>
          <p:grpSpPr>
            <a:xfrm>
              <a:off x="1338396" y="1151505"/>
              <a:ext cx="6501111" cy="5746978"/>
              <a:chOff x="988803" y="418624"/>
              <a:chExt cx="7543105" cy="6668103"/>
            </a:xfrm>
          </p:grpSpPr>
          <p:sp>
            <p:nvSpPr>
              <p:cNvPr id="88" name="円/楕円 7">
                <a:extLst>
                  <a:ext uri="{FF2B5EF4-FFF2-40B4-BE49-F238E27FC236}">
                    <a16:creationId xmlns:a16="http://schemas.microsoft.com/office/drawing/2014/main" id="{34DD5543-2957-4353-A2C8-8F90737BE89C}"/>
                  </a:ext>
                </a:extLst>
              </p:cNvPr>
              <p:cNvSpPr/>
              <p:nvPr/>
            </p:nvSpPr>
            <p:spPr>
              <a:xfrm>
                <a:off x="3119072" y="418624"/>
                <a:ext cx="3356737" cy="3512004"/>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defRPr/>
                </a:pPr>
                <a:endParaRPr lang="ja-JP" altLang="en-US" dirty="0">
                  <a:solidFill>
                    <a:prstClr val="white"/>
                  </a:solidFill>
                  <a:latin typeface="Meiryo UI" panose="020B0604030504040204" charset="-128"/>
                  <a:ea typeface="Meiryo UI" panose="020B0604030504040204" charset="-128"/>
                </a:endParaRPr>
              </a:p>
            </p:txBody>
          </p:sp>
          <p:sp>
            <p:nvSpPr>
              <p:cNvPr id="89" name="円/楕円 9">
                <a:extLst>
                  <a:ext uri="{FF2B5EF4-FFF2-40B4-BE49-F238E27FC236}">
                    <a16:creationId xmlns:a16="http://schemas.microsoft.com/office/drawing/2014/main" id="{41C700C6-30B5-4AC0-A632-D4761705A5A0}"/>
                  </a:ext>
                </a:extLst>
              </p:cNvPr>
              <p:cNvSpPr/>
              <p:nvPr/>
            </p:nvSpPr>
            <p:spPr>
              <a:xfrm>
                <a:off x="5175171" y="3574723"/>
                <a:ext cx="3356737" cy="351200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indent="-265430">
                  <a:defRPr/>
                </a:pPr>
                <a:endParaRPr lang="ja-JP" altLang="en-US" dirty="0">
                  <a:solidFill>
                    <a:prstClr val="white"/>
                  </a:solidFill>
                  <a:latin typeface="Meiryo UI" panose="020B0604030504040204" charset="-128"/>
                  <a:ea typeface="Meiryo UI" panose="020B0604030504040204" charset="-128"/>
                </a:endParaRPr>
              </a:p>
            </p:txBody>
          </p:sp>
          <p:sp>
            <p:nvSpPr>
              <p:cNvPr id="91" name="円/楕円 10">
                <a:extLst>
                  <a:ext uri="{FF2B5EF4-FFF2-40B4-BE49-F238E27FC236}">
                    <a16:creationId xmlns:a16="http://schemas.microsoft.com/office/drawing/2014/main" id="{65979D8E-4FFB-414C-B155-EDDCAF7D8E00}"/>
                  </a:ext>
                </a:extLst>
              </p:cNvPr>
              <p:cNvSpPr/>
              <p:nvPr/>
            </p:nvSpPr>
            <p:spPr>
              <a:xfrm>
                <a:off x="988803" y="3574723"/>
                <a:ext cx="3356739" cy="351200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indent="-184150">
                  <a:defRPr/>
                </a:pPr>
                <a:endParaRPr lang="ja-JP" altLang="en-US" dirty="0">
                  <a:solidFill>
                    <a:prstClr val="white"/>
                  </a:solidFill>
                  <a:latin typeface="Meiryo UI" panose="020B0604030504040204" charset="-128"/>
                  <a:ea typeface="Meiryo UI" panose="020B0604030504040204" charset="-128"/>
                </a:endParaRPr>
              </a:p>
            </p:txBody>
          </p:sp>
        </p:grpSp>
        <p:sp>
          <p:nvSpPr>
            <p:cNvPr id="85" name="テキスト ボックス 84">
              <a:extLst>
                <a:ext uri="{FF2B5EF4-FFF2-40B4-BE49-F238E27FC236}">
                  <a16:creationId xmlns:a16="http://schemas.microsoft.com/office/drawing/2014/main" id="{5CDA4281-76A5-4AC7-97AC-6EAB201545ED}"/>
                </a:ext>
              </a:extLst>
            </p:cNvPr>
            <p:cNvSpPr txBox="1"/>
            <p:nvPr/>
          </p:nvSpPr>
          <p:spPr>
            <a:xfrm>
              <a:off x="2891604" y="1962170"/>
              <a:ext cx="4495618" cy="1531407"/>
            </a:xfrm>
            <a:prstGeom prst="rect">
              <a:avLst/>
            </a:prstGeom>
            <a:noFill/>
          </p:spPr>
          <p:txBody>
            <a:bodyPr wrap="square" rtlCol="0" anchor="ctr">
              <a:spAutoFit/>
            </a:bodyPr>
            <a:lstStyle/>
            <a:p>
              <a:pPr marL="266700" indent="-266700"/>
              <a:r>
                <a:rPr lang="en-US" altLang="ja-JP" sz="800" dirty="0">
                  <a:solidFill>
                    <a:prstClr val="white"/>
                  </a:solidFill>
                  <a:latin typeface="Meiryo UI" panose="020B0604030504040204" charset="-128"/>
                  <a:ea typeface="Meiryo UI" panose="020B0604030504040204" charset="-128"/>
                </a:rPr>
                <a:t>Ⅰ</a:t>
              </a:r>
              <a:r>
                <a:rPr lang="ja-JP" altLang="en-US" sz="800" dirty="0">
                  <a:solidFill>
                    <a:prstClr val="white"/>
                  </a:solidFill>
                  <a:latin typeface="Meiryo UI" panose="020B0604030504040204" charset="-128"/>
                  <a:ea typeface="Meiryo UI" panose="020B0604030504040204" charset="-128"/>
                </a:rPr>
                <a:t>　若者が活躍でき</a:t>
              </a:r>
              <a:r>
                <a:rPr lang="ja-JP" altLang="en-US" sz="800">
                  <a:solidFill>
                    <a:prstClr val="white"/>
                  </a:solidFill>
                  <a:latin typeface="Meiryo UI" panose="020B0604030504040204" charset="-128"/>
                  <a:ea typeface="Meiryo UI" panose="020B0604030504040204" charset="-128"/>
                </a:rPr>
                <a:t>、　</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子育て</a:t>
              </a:r>
              <a:r>
                <a:rPr lang="ja-JP" altLang="en-US" sz="800" dirty="0">
                  <a:solidFill>
                    <a:prstClr val="white"/>
                  </a:solidFill>
                  <a:latin typeface="Meiryo UI" panose="020B0604030504040204" charset="-128"/>
                  <a:ea typeface="Meiryo UI" panose="020B0604030504040204" charset="-128"/>
                </a:rPr>
                <a:t>安心</a:t>
              </a:r>
              <a:r>
                <a:rPr lang="ja-JP" altLang="en-US" sz="800">
                  <a:solidFill>
                    <a:prstClr val="white"/>
                  </a:solidFill>
                  <a:latin typeface="Meiryo UI" panose="020B0604030504040204" charset="-128"/>
                  <a:ea typeface="Meiryo UI" panose="020B0604030504040204" charset="-128"/>
                </a:rPr>
                <a:t>の都市</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a:t>
              </a:r>
              <a:r>
                <a:rPr lang="ja-JP" altLang="en-US" sz="800" dirty="0">
                  <a:solidFill>
                    <a:prstClr val="white"/>
                  </a:solidFill>
                  <a:latin typeface="Meiryo UI" panose="020B0604030504040204" charset="-128"/>
                  <a:ea typeface="Meiryo UI" panose="020B0604030504040204" charset="-128"/>
                </a:rPr>
                <a:t>大阪」の実現</a:t>
              </a:r>
            </a:p>
          </p:txBody>
        </p:sp>
        <p:sp>
          <p:nvSpPr>
            <p:cNvPr id="86" name="テキスト ボックス 85">
              <a:extLst>
                <a:ext uri="{FF2B5EF4-FFF2-40B4-BE49-F238E27FC236}">
                  <a16:creationId xmlns:a16="http://schemas.microsoft.com/office/drawing/2014/main" id="{EC3F85F1-F856-48FB-B24D-461F5D4FB439}"/>
                </a:ext>
              </a:extLst>
            </p:cNvPr>
            <p:cNvSpPr txBox="1"/>
            <p:nvPr/>
          </p:nvSpPr>
          <p:spPr>
            <a:xfrm>
              <a:off x="1129194" y="4639476"/>
              <a:ext cx="3600478" cy="1531407"/>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Ⅱ</a:t>
              </a:r>
              <a:r>
                <a:rPr lang="ja-JP" altLang="en-US" sz="800" dirty="0">
                  <a:solidFill>
                    <a:prstClr val="white"/>
                  </a:solidFill>
                  <a:latin typeface="Meiryo UI" panose="020B0604030504040204" charset="-128"/>
                  <a:ea typeface="Meiryo UI" panose="020B0604030504040204" charset="-128"/>
                </a:rPr>
                <a:t>　東西</a:t>
              </a:r>
              <a:r>
                <a:rPr lang="ja-JP" altLang="en-US" sz="800">
                  <a:solidFill>
                    <a:prstClr val="white"/>
                  </a:solidFill>
                  <a:latin typeface="Meiryo UI" panose="020B0604030504040204" charset="-128"/>
                  <a:ea typeface="Meiryo UI" panose="020B0604030504040204" charset="-128"/>
                </a:rPr>
                <a:t>二極の</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一極</a:t>
              </a:r>
              <a:r>
                <a:rPr lang="ja-JP" altLang="en-US" sz="800" dirty="0">
                  <a:solidFill>
                    <a:prstClr val="white"/>
                  </a:solidFill>
                  <a:latin typeface="Meiryo UI" panose="020B0604030504040204" charset="-128"/>
                  <a:ea typeface="Meiryo UI" panose="020B0604030504040204" charset="-128"/>
                </a:rPr>
                <a:t>として</a:t>
              </a:r>
              <a:r>
                <a:rPr lang="ja-JP" altLang="en-US" sz="800">
                  <a:solidFill>
                    <a:prstClr val="white"/>
                  </a:solidFill>
                  <a:latin typeface="Meiryo UI" panose="020B0604030504040204" charset="-128"/>
                  <a:ea typeface="Meiryo UI" panose="020B0604030504040204" charset="-128"/>
                </a:rPr>
                <a:t>の社会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経済</a:t>
              </a:r>
              <a:r>
                <a:rPr lang="ja-JP" altLang="en-US" sz="800" dirty="0">
                  <a:solidFill>
                    <a:prstClr val="white"/>
                  </a:solidFill>
                  <a:latin typeface="Meiryo UI" panose="020B0604030504040204" charset="-128"/>
                  <a:ea typeface="Meiryo UI" panose="020B0604030504040204" charset="-128"/>
                </a:rPr>
                <a:t>構造の構築</a:t>
              </a:r>
            </a:p>
          </p:txBody>
        </p:sp>
        <p:sp>
          <p:nvSpPr>
            <p:cNvPr id="87" name="テキスト ボックス 86">
              <a:extLst>
                <a:ext uri="{FF2B5EF4-FFF2-40B4-BE49-F238E27FC236}">
                  <a16:creationId xmlns:a16="http://schemas.microsoft.com/office/drawing/2014/main" id="{7AEF8B3C-05F9-4C97-8A3A-2C7BA06F404D}"/>
                </a:ext>
              </a:extLst>
            </p:cNvPr>
            <p:cNvSpPr txBox="1"/>
            <p:nvPr/>
          </p:nvSpPr>
          <p:spPr>
            <a:xfrm>
              <a:off x="4762578" y="4726663"/>
              <a:ext cx="3472118" cy="1531403"/>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Ⅲ</a:t>
              </a:r>
              <a:r>
                <a:rPr lang="ja-JP" altLang="en-US" sz="800" dirty="0">
                  <a:solidFill>
                    <a:prstClr val="white"/>
                  </a:solidFill>
                  <a:latin typeface="Meiryo UI" panose="020B0604030504040204" charset="-128"/>
                  <a:ea typeface="Meiryo UI" panose="020B0604030504040204" charset="-128"/>
                </a:rPr>
                <a:t>　人口減少</a:t>
              </a:r>
              <a:r>
                <a:rPr lang="ja-JP" altLang="en-US" sz="800">
                  <a:solidFill>
                    <a:prstClr val="white"/>
                  </a:solidFill>
                  <a:latin typeface="Meiryo UI" panose="020B0604030504040204" charset="-128"/>
                  <a:ea typeface="Meiryo UI" panose="020B0604030504040204" charset="-128"/>
                </a:rPr>
                <a:t>・超高</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齢</a:t>
              </a:r>
              <a:r>
                <a:rPr lang="ja-JP" altLang="en-US" sz="800" dirty="0">
                  <a:solidFill>
                    <a:prstClr val="white"/>
                  </a:solidFill>
                  <a:latin typeface="Meiryo UI" panose="020B0604030504040204" charset="-128"/>
                  <a:ea typeface="Meiryo UI" panose="020B0604030504040204" charset="-128"/>
                </a:rPr>
                <a:t>社会</a:t>
              </a:r>
              <a:r>
                <a:rPr lang="ja-JP" altLang="en-US" sz="800">
                  <a:solidFill>
                    <a:prstClr val="white"/>
                  </a:solidFill>
                  <a:latin typeface="Meiryo UI" panose="020B0604030504040204" charset="-128"/>
                  <a:ea typeface="Meiryo UI" panose="020B0604030504040204" charset="-128"/>
                </a:rPr>
                <a:t>でも持続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可能</a:t>
              </a:r>
              <a:r>
                <a:rPr lang="ja-JP" altLang="en-US" sz="800" dirty="0">
                  <a:solidFill>
                    <a:prstClr val="white"/>
                  </a:solidFill>
                  <a:latin typeface="Meiryo UI" panose="020B0604030504040204" charset="-128"/>
                  <a:ea typeface="Meiryo UI" panose="020B0604030504040204" charset="-128"/>
                </a:rPr>
                <a:t>な地域づくり</a:t>
              </a:r>
            </a:p>
          </p:txBody>
        </p:sp>
      </p:grpSp>
      <p:cxnSp>
        <p:nvCxnSpPr>
          <p:cNvPr id="98" name="直線コネクタ 97">
            <a:extLst>
              <a:ext uri="{FF2B5EF4-FFF2-40B4-BE49-F238E27FC236}">
                <a16:creationId xmlns:a16="http://schemas.microsoft.com/office/drawing/2014/main" id="{345B48C6-59B8-483D-9A63-67931BD590AA}"/>
              </a:ext>
            </a:extLst>
          </p:cNvPr>
          <p:cNvCxnSpPr/>
          <p:nvPr/>
        </p:nvCxnSpPr>
        <p:spPr>
          <a:xfrm>
            <a:off x="258476" y="1437618"/>
            <a:ext cx="0" cy="252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A66EC772-906E-400A-97B7-BBCD7211EFC0}"/>
              </a:ext>
            </a:extLst>
          </p:cNvPr>
          <p:cNvCxnSpPr>
            <a:cxnSpLocks/>
          </p:cNvCxnSpPr>
          <p:nvPr/>
        </p:nvCxnSpPr>
        <p:spPr>
          <a:xfrm>
            <a:off x="248794" y="2736871"/>
            <a:ext cx="0" cy="252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7B96DC49-E2EA-49BB-95AE-1C7DFDEF9DE7}"/>
              </a:ext>
            </a:extLst>
          </p:cNvPr>
          <p:cNvSpPr txBox="1"/>
          <p:nvPr/>
        </p:nvSpPr>
        <p:spPr>
          <a:xfrm>
            <a:off x="231703" y="2078285"/>
            <a:ext cx="7897356" cy="269304"/>
          </a:xfrm>
          <a:prstGeom prst="rect">
            <a:avLst/>
          </a:prstGeom>
          <a:noFill/>
        </p:spPr>
        <p:txBody>
          <a:bodyPr wrap="square" rtlCol="0">
            <a:spAutoFit/>
          </a:bodyPr>
          <a:lstStyle/>
          <a:p>
            <a:pPr marL="895350" indent="-895350"/>
            <a:r>
              <a:rPr lang="ja-JP" altLang="en-US" sz="1150" b="1" dirty="0">
                <a:solidFill>
                  <a:srgbClr val="738AC8"/>
                </a:solidFill>
                <a:latin typeface="Meiryo UI" panose="020B0604030504040204" pitchFamily="50" charset="-128"/>
                <a:ea typeface="Meiryo UI" panose="020B0604030504040204" pitchFamily="50" charset="-128"/>
              </a:rPr>
              <a:t>視点２　東京一極集中を是正。大阪の強みや個性を活かした経済機能・都市魅力の向上を図り、国内外から多くの人をひきつける</a:t>
            </a:r>
            <a:endParaRPr lang="en-US" altLang="ja-JP" sz="1150" b="1" dirty="0">
              <a:solidFill>
                <a:srgbClr val="738AC8"/>
              </a:solidFill>
              <a:latin typeface="Meiryo UI" panose="020B0604030504040204" pitchFamily="50" charset="-128"/>
              <a:ea typeface="Meiryo UI" panose="020B0604030504040204" pitchFamily="50" charset="-128"/>
            </a:endParaRPr>
          </a:p>
        </p:txBody>
      </p:sp>
      <p:cxnSp>
        <p:nvCxnSpPr>
          <p:cNvPr id="102" name="直線コネクタ 101">
            <a:extLst>
              <a:ext uri="{FF2B5EF4-FFF2-40B4-BE49-F238E27FC236}">
                <a16:creationId xmlns:a16="http://schemas.microsoft.com/office/drawing/2014/main" id="{CAECF043-D572-42CE-9D30-FB5A56CBBCDA}"/>
              </a:ext>
            </a:extLst>
          </p:cNvPr>
          <p:cNvCxnSpPr>
            <a:cxnSpLocks/>
          </p:cNvCxnSpPr>
          <p:nvPr/>
        </p:nvCxnSpPr>
        <p:spPr>
          <a:xfrm flipV="1">
            <a:off x="346123" y="2965808"/>
            <a:ext cx="7668000" cy="0"/>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
        <p:nvSpPr>
          <p:cNvPr id="75" name="角丸四角形 70">
            <a:extLst>
              <a:ext uri="{FF2B5EF4-FFF2-40B4-BE49-F238E27FC236}">
                <a16:creationId xmlns:a16="http://schemas.microsoft.com/office/drawing/2014/main" id="{AAE9EA6A-0F96-4D3A-935E-1E27E52E8D2F}"/>
              </a:ext>
            </a:extLst>
          </p:cNvPr>
          <p:cNvSpPr/>
          <p:nvPr/>
        </p:nvSpPr>
        <p:spPr>
          <a:xfrm>
            <a:off x="159572" y="3732616"/>
            <a:ext cx="4143946" cy="595214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Ⅰ</a:t>
            </a:r>
            <a:r>
              <a:rPr lang="ja-JP" altLang="en-US" sz="1172" b="1" dirty="0">
                <a:solidFill>
                  <a:prstClr val="black"/>
                </a:solidFill>
                <a:latin typeface="Meiryo UI" panose="020B0604030504040204" pitchFamily="50" charset="-128"/>
                <a:ea typeface="Meiryo UI" panose="020B0604030504040204" pitchFamily="50" charset="-128"/>
              </a:rPr>
              <a:t>　若者が活躍でき、子育て安心の都市「大阪」の実現</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1455CD84-9BE1-449D-B721-40C6C7B8A2EF}"/>
              </a:ext>
            </a:extLst>
          </p:cNvPr>
          <p:cNvSpPr/>
          <p:nvPr/>
        </p:nvSpPr>
        <p:spPr>
          <a:xfrm>
            <a:off x="204532" y="4003442"/>
            <a:ext cx="4050665"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①これからの大阪を担うひとをつくる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900" dirty="0">
              <a:solidFill>
                <a:prstClr val="black"/>
              </a:solidFill>
              <a:latin typeface="Meiryo UI" panose="020B0604030504040204" pitchFamily="50" charset="-128"/>
              <a:ea typeface="Meiryo UI" panose="020B0604030504040204" pitchFamily="50" charset="-128"/>
            </a:endParaRPr>
          </a:p>
          <a:p>
            <a:pPr defTabSz="1250638">
              <a:lnSpc>
                <a:spcPts val="1000"/>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（１）若者の活躍支援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学生・若者への就職・職場定着支援、大阪公立大学等授業料等無償化、大阪公立大学のキャンパス整備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（２）子どもの育成環境の充実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高等学校等授業料無償化、学力・体力の向上に向けた取組、グローバル人材の育成、</a:t>
            </a:r>
            <a:r>
              <a:rPr lang="en-US" altLang="ja-JP" sz="1000" dirty="0">
                <a:solidFill>
                  <a:prstClr val="black"/>
                </a:solidFill>
                <a:latin typeface="Meiryo UI" panose="020B0604030504040204" pitchFamily="50" charset="-128"/>
                <a:ea typeface="Meiryo UI" panose="020B0604030504040204" pitchFamily="50" charset="-128"/>
              </a:rPr>
              <a:t>ICT</a:t>
            </a:r>
            <a:r>
              <a:rPr lang="ja-JP" altLang="en-US" sz="1000" dirty="0">
                <a:solidFill>
                  <a:prstClr val="black"/>
                </a:solidFill>
                <a:latin typeface="Meiryo UI" panose="020B0604030504040204" pitchFamily="50" charset="-128"/>
                <a:ea typeface="Meiryo UI" panose="020B0604030504040204" pitchFamily="50" charset="-128"/>
              </a:rPr>
              <a:t>等を活用した教育環境の充実、不登校児童・生徒への包括的支援、児童虐待等への対策　等</a:t>
            </a:r>
          </a:p>
        </p:txBody>
      </p:sp>
      <p:sp>
        <p:nvSpPr>
          <p:cNvPr id="77" name="テキスト ボックス 76">
            <a:extLst>
              <a:ext uri="{FF2B5EF4-FFF2-40B4-BE49-F238E27FC236}">
                <a16:creationId xmlns:a16="http://schemas.microsoft.com/office/drawing/2014/main" id="{1E01E611-2FFD-4E11-BCE0-FFD3445D140D}"/>
              </a:ext>
            </a:extLst>
          </p:cNvPr>
          <p:cNvSpPr txBox="1"/>
          <p:nvPr/>
        </p:nvSpPr>
        <p:spPr>
          <a:xfrm>
            <a:off x="236168" y="4242012"/>
            <a:ext cx="3955851" cy="143917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a:t>
            </a:r>
            <a:r>
              <a:rPr lang="en-US" altLang="ja-JP" sz="1150" b="1" dirty="0">
                <a:solidFill>
                  <a:prstClr val="black"/>
                </a:solidFill>
                <a:latin typeface="Meiryo UI" panose="020B0604030504040204" pitchFamily="50" charset="-128"/>
                <a:ea typeface="Meiryo UI" panose="020B0604030504040204" pitchFamily="50" charset="-128"/>
              </a:rPr>
              <a:t>15</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dirty="0">
                <a:solidFill>
                  <a:prstClr val="black"/>
                </a:solidFill>
                <a:latin typeface="Meiryo UI" panose="020B0604030504040204" pitchFamily="50" charset="-128"/>
                <a:ea typeface="Meiryo UI" panose="020B0604030504040204" pitchFamily="50" charset="-128"/>
              </a:rPr>
              <a:t>34</a:t>
            </a:r>
            <a:r>
              <a:rPr lang="ja-JP" altLang="en-US" sz="1150" b="1" dirty="0">
                <a:solidFill>
                  <a:prstClr val="black"/>
                </a:solidFill>
                <a:latin typeface="Meiryo UI" panose="020B0604030504040204" pitchFamily="50" charset="-128"/>
                <a:ea typeface="Meiryo UI" panose="020B0604030504040204" pitchFamily="50" charset="-128"/>
              </a:rPr>
              <a:t>歳）：</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○高校生就職率（希望者）：</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○「全国学力・学習状況調査」の平均正答率：全国水準の達成・維持をめざす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○全国体力等調査評価：全国水準の達成・維持をめざす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○英語力を有する生徒の割合：</a:t>
            </a:r>
            <a:r>
              <a:rPr lang="en-US" altLang="ja-JP" sz="1150" b="1" dirty="0">
                <a:solidFill>
                  <a:prstClr val="black"/>
                </a:solidFill>
                <a:latin typeface="Meiryo UI" panose="020B0604030504040204" pitchFamily="50" charset="-128"/>
                <a:ea typeface="Meiryo UI" panose="020B0604030504040204" pitchFamily="50" charset="-128"/>
              </a:rPr>
              <a:t>56</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dirty="0">
                <a:solidFill>
                  <a:prstClr val="black"/>
                </a:solidFill>
                <a:latin typeface="Meiryo UI" panose="020B0604030504040204" pitchFamily="50" charset="-128"/>
                <a:ea typeface="Meiryo UI" panose="020B0604030504040204" pitchFamily="50" charset="-128"/>
              </a:rPr>
              <a:t>2025</a:t>
            </a:r>
            <a:r>
              <a:rPr lang="ja-JP" altLang="en-US" sz="1150" b="1" dirty="0">
                <a:solidFill>
                  <a:prstClr val="black"/>
                </a:solidFill>
                <a:latin typeface="Meiryo UI" panose="020B0604030504040204" pitchFamily="50" charset="-128"/>
                <a:ea typeface="Meiryo UI" panose="020B0604030504040204" pitchFamily="50" charset="-128"/>
              </a:rPr>
              <a:t>年度）</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○いじめ解消率（政令市除く）：</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endParaRPr lang="en-US" altLang="ja-JP" sz="1150" b="1" dirty="0">
              <a:solidFill>
                <a:prstClr val="black"/>
              </a:solidFill>
              <a:latin typeface="Meiryo UI" panose="020B0604030504040204" pitchFamily="50" charset="-128"/>
              <a:ea typeface="Meiryo UI" panose="020B0604030504040204" pitchFamily="50" charset="-128"/>
            </a:endParaRPr>
          </a:p>
        </p:txBody>
      </p:sp>
      <p:sp>
        <p:nvSpPr>
          <p:cNvPr id="78" name="正方形/長方形 77">
            <a:extLst>
              <a:ext uri="{FF2B5EF4-FFF2-40B4-BE49-F238E27FC236}">
                <a16:creationId xmlns:a16="http://schemas.microsoft.com/office/drawing/2014/main" id="{8E63DC63-3D7B-408D-AB80-344D09B0EF93}"/>
              </a:ext>
            </a:extLst>
          </p:cNvPr>
          <p:cNvSpPr/>
          <p:nvPr/>
        </p:nvSpPr>
        <p:spPr>
          <a:xfrm>
            <a:off x="107506" y="3455164"/>
            <a:ext cx="12624582" cy="243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48"/>
            <a:r>
              <a:rPr lang="ja-JP" altLang="en-US" sz="1400" b="1" dirty="0">
                <a:solidFill>
                  <a:prstClr val="white"/>
                </a:solidFill>
                <a:latin typeface="Meiryo UI" panose="020B0604030504040204" pitchFamily="50" charset="-128"/>
                <a:ea typeface="Meiryo UI" panose="020B0604030504040204" pitchFamily="50" charset="-128"/>
              </a:rPr>
              <a:t>基本目標・基本的方向</a:t>
            </a:r>
          </a:p>
        </p:txBody>
      </p:sp>
      <p:sp>
        <p:nvSpPr>
          <p:cNvPr id="79" name="正方形/長方形 78">
            <a:extLst>
              <a:ext uri="{FF2B5EF4-FFF2-40B4-BE49-F238E27FC236}">
                <a16:creationId xmlns:a16="http://schemas.microsoft.com/office/drawing/2014/main" id="{0AF86171-70DC-4C39-844D-E9759F4D9561}"/>
              </a:ext>
            </a:extLst>
          </p:cNvPr>
          <p:cNvSpPr/>
          <p:nvPr/>
        </p:nvSpPr>
        <p:spPr>
          <a:xfrm>
            <a:off x="204532" y="7180349"/>
            <a:ext cx="4050665" cy="2455776"/>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②結婚・出産・子育ての希望をかなえる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（１）結婚・妊娠・出産・子育て環境の充実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保健・医療環境づくり、待機児童の解消、高等学校等授業料無償化、結婚を望む人のための出会いの支援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（２）仕事と子育ての両立</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ワーク・ライフ・バランスの促進、就業支援など女性の活躍支援　等</a:t>
            </a:r>
          </a:p>
        </p:txBody>
      </p:sp>
      <p:sp>
        <p:nvSpPr>
          <p:cNvPr id="103" name="テキスト ボックス 102">
            <a:extLst>
              <a:ext uri="{FF2B5EF4-FFF2-40B4-BE49-F238E27FC236}">
                <a16:creationId xmlns:a16="http://schemas.microsoft.com/office/drawing/2014/main" id="{4F53FEF5-12E2-4A6E-9CF2-3275A2F48AF2}"/>
              </a:ext>
            </a:extLst>
          </p:cNvPr>
          <p:cNvSpPr txBox="1"/>
          <p:nvPr/>
        </p:nvSpPr>
        <p:spPr>
          <a:xfrm>
            <a:off x="247849" y="7398378"/>
            <a:ext cx="3955851" cy="128842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○就業率（女性）</a:t>
            </a:r>
            <a:r>
              <a:rPr lang="en-US" altLang="ja-JP" sz="1150" b="1" dirty="0">
                <a:solidFill>
                  <a:prstClr val="black"/>
                </a:solidFill>
                <a:latin typeface="Meiryo UI" panose="020B0604030504040204" pitchFamily="50" charset="-128"/>
                <a:ea typeface="Meiryo UI" panose="020B0604030504040204" pitchFamily="50" charset="-128"/>
              </a:rPr>
              <a:t>:</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○合計特殊出生率：全国水準の達成・維持をめざす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○女性活躍推進法に基づく推進計画の策定市町村数：</a:t>
            </a:r>
            <a:r>
              <a:rPr lang="en-US" altLang="ja-JP" sz="1150" b="1" dirty="0">
                <a:solidFill>
                  <a:prstClr val="black"/>
                </a:solidFill>
                <a:latin typeface="Meiryo UI" panose="020B0604030504040204" pitchFamily="50" charset="-128"/>
                <a:ea typeface="Meiryo UI" panose="020B0604030504040204" pitchFamily="50" charset="-128"/>
              </a:rPr>
              <a:t>2025</a:t>
            </a:r>
            <a:r>
              <a:rPr lang="ja-JP" altLang="en-US" sz="1150" b="1" dirty="0">
                <a:solidFill>
                  <a:prstClr val="black"/>
                </a:solidFill>
                <a:latin typeface="Meiryo UI" panose="020B0604030504040204" pitchFamily="50" charset="-128"/>
                <a:ea typeface="Meiryo UI" panose="020B0604030504040204" pitchFamily="50" charset="-128"/>
              </a:rPr>
              <a:t>年度までに全市町村</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○６歳未満の子どもを持つ夫の育児・家事関連時間：</a:t>
            </a:r>
            <a:r>
              <a:rPr lang="en-US" altLang="ja-JP" sz="1150" b="1" dirty="0">
                <a:solidFill>
                  <a:prstClr val="black"/>
                </a:solidFill>
                <a:latin typeface="Meiryo UI" panose="020B0604030504040204" pitchFamily="50" charset="-128"/>
                <a:ea typeface="Meiryo UI" panose="020B0604030504040204" pitchFamily="50" charset="-128"/>
              </a:rPr>
              <a:t>2025</a:t>
            </a:r>
            <a:r>
              <a:rPr lang="ja-JP" altLang="en-US" sz="1150" b="1" dirty="0">
                <a:solidFill>
                  <a:prstClr val="black"/>
                </a:solidFill>
                <a:latin typeface="Meiryo UI" panose="020B0604030504040204" pitchFamily="50" charset="-128"/>
                <a:ea typeface="Meiryo UI" panose="020B0604030504040204" pitchFamily="50" charset="-128"/>
              </a:rPr>
              <a:t>年度までに</a:t>
            </a:r>
            <a:r>
              <a:rPr lang="en-US" altLang="ja-JP" sz="1150" b="1" dirty="0">
                <a:solidFill>
                  <a:prstClr val="black"/>
                </a:solidFill>
                <a:latin typeface="Meiryo UI" panose="020B0604030504040204" pitchFamily="50" charset="-128"/>
                <a:ea typeface="Meiryo UI" panose="020B0604030504040204" pitchFamily="50" charset="-128"/>
              </a:rPr>
              <a:t>120</a:t>
            </a:r>
            <a:r>
              <a:rPr lang="ja-JP" altLang="en-US" sz="1150" b="1" dirty="0">
                <a:solidFill>
                  <a:prstClr val="black"/>
                </a:solidFill>
                <a:latin typeface="Meiryo UI" panose="020B0604030504040204" pitchFamily="50" charset="-128"/>
                <a:ea typeface="Meiryo UI" panose="020B0604030504040204" pitchFamily="50" charset="-128"/>
              </a:rPr>
              <a:t>分</a:t>
            </a:r>
            <a:r>
              <a:rPr lang="en-US" altLang="ja-JP" sz="1150" b="1" dirty="0">
                <a:solidFill>
                  <a:prstClr val="black"/>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日以上</a:t>
            </a:r>
          </a:p>
        </p:txBody>
      </p:sp>
      <p:sp>
        <p:nvSpPr>
          <p:cNvPr id="106" name="正方形/長方形 105">
            <a:extLst>
              <a:ext uri="{FF2B5EF4-FFF2-40B4-BE49-F238E27FC236}">
                <a16:creationId xmlns:a16="http://schemas.microsoft.com/office/drawing/2014/main" id="{3505BD5D-09BC-4F75-A9A3-47A9E22E45C7}"/>
              </a:ext>
            </a:extLst>
          </p:cNvPr>
          <p:cNvSpPr/>
          <p:nvPr/>
        </p:nvSpPr>
        <p:spPr>
          <a:xfrm>
            <a:off x="4391271" y="4003441"/>
            <a:ext cx="4039576"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③大阪の経済を強くする</a:t>
            </a:r>
            <a:endParaRPr lang="en-US" altLang="ja-JP" sz="1400"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（１）産業の創出・振興</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スタートアップ・エコシステムの推進、健康・医療関連産業の支援、</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国際金融都市の推進、企業立地の促進、中小企業等の</a:t>
            </a:r>
            <a:r>
              <a:rPr lang="en-US" altLang="ja-JP" sz="1000" dirty="0">
                <a:solidFill>
                  <a:prstClr val="black"/>
                </a:solidFill>
                <a:latin typeface="Meiryo UI" panose="020B0604030504040204" pitchFamily="50" charset="-128"/>
                <a:ea typeface="Meiryo UI" panose="020B0604030504040204" pitchFamily="50" charset="-128"/>
              </a:rPr>
              <a:t>DX</a:t>
            </a:r>
            <a:r>
              <a:rPr lang="ja-JP" altLang="en-US" sz="1000" dirty="0">
                <a:solidFill>
                  <a:prstClr val="black"/>
                </a:solidFill>
                <a:latin typeface="Meiryo UI" panose="020B0604030504040204" pitchFamily="50" charset="-128"/>
                <a:ea typeface="Meiryo UI" panose="020B0604030504040204" pitchFamily="50" charset="-128"/>
              </a:rPr>
              <a:t>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（２）企業の人材確保支援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多様な人材が活躍できる環境整備、外国人材の受入促進・共生推進、リスキリング等による能力向上支援　等</a:t>
            </a:r>
            <a:endParaRPr lang="en-US" altLang="ja-JP" sz="1000" dirty="0">
              <a:solidFill>
                <a:prstClr val="black"/>
              </a:solidFill>
              <a:latin typeface="Meiryo UI" panose="020B0604030504040204" pitchFamily="50" charset="-128"/>
              <a:ea typeface="Meiryo UI" panose="020B0604030504040204" pitchFamily="50" charset="-128"/>
            </a:endParaRPr>
          </a:p>
          <a:p>
            <a:pPr marL="409427" indent="-409427" defTabSz="1250638">
              <a:lnSpc>
                <a:spcPts val="1271"/>
              </a:lnSpc>
              <a:defRPr/>
            </a:pPr>
            <a:r>
              <a:rPr lang="ja-JP" altLang="en-US" sz="1150" dirty="0">
                <a:solidFill>
                  <a:prstClr val="black"/>
                </a:solidFill>
                <a:latin typeface="Meiryo UI" panose="020B0604030504040204" pitchFamily="50" charset="-128"/>
                <a:ea typeface="Meiryo UI" panose="020B0604030504040204" pitchFamily="50" charset="-128"/>
              </a:rPr>
              <a:t>（３）インフラの充実・強化</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広域交通インフラ整備、関西国際空港の競争力強化　等</a:t>
            </a:r>
          </a:p>
        </p:txBody>
      </p:sp>
      <p:sp>
        <p:nvSpPr>
          <p:cNvPr id="107" name="テキスト ボックス 106">
            <a:extLst>
              <a:ext uri="{FF2B5EF4-FFF2-40B4-BE49-F238E27FC236}">
                <a16:creationId xmlns:a16="http://schemas.microsoft.com/office/drawing/2014/main" id="{457D5109-3FF6-4286-B2EE-84C2047D561E}"/>
              </a:ext>
            </a:extLst>
          </p:cNvPr>
          <p:cNvSpPr txBox="1"/>
          <p:nvPr/>
        </p:nvSpPr>
        <p:spPr>
          <a:xfrm>
            <a:off x="4439483" y="4232834"/>
            <a:ext cx="3947003" cy="126770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○実質経済成長率：年</a:t>
            </a:r>
            <a:r>
              <a:rPr kumimoji="0" lang="ja-JP" altLang="en-US" sz="1150" b="1" dirty="0">
                <a:solidFill>
                  <a:prstClr val="black"/>
                </a:solidFill>
                <a:latin typeface="Meiryo UI" panose="020B0604030504040204" pitchFamily="50" charset="-128"/>
                <a:ea typeface="Meiryo UI" panose="020B0604030504040204" pitchFamily="50" charset="-128"/>
              </a:rPr>
              <a:t>平均２％以上</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defTabSz="446648"/>
            <a:r>
              <a:rPr kumimoji="0" lang="ja-JP" altLang="en-US" sz="1150" b="1" dirty="0">
                <a:solidFill>
                  <a:prstClr val="black"/>
                </a:solidFill>
                <a:latin typeface="Meiryo UI" panose="020B0604030504040204" pitchFamily="50" charset="-128"/>
                <a:ea typeface="Meiryo UI" panose="020B0604030504040204" pitchFamily="50" charset="-128"/>
              </a:rPr>
              <a:t>○転入超過率（対全国）：前年を上回る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○充足率：前年を上回る </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充足率</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求人数に対する充足された求人の割合</a:t>
            </a:r>
            <a:r>
              <a:rPr lang="en-US" altLang="ja-JP" sz="800" dirty="0">
                <a:solidFill>
                  <a:prstClr val="black"/>
                </a:solidFill>
                <a:latin typeface="Meiryo UI" panose="020B0604030504040204" pitchFamily="50" charset="-128"/>
                <a:ea typeface="Meiryo UI" panose="020B0604030504040204" pitchFamily="50" charset="-128"/>
              </a:rPr>
              <a:t>)</a:t>
            </a:r>
            <a:endParaRPr lang="en-US" altLang="ja-JP" sz="1150"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○外国人労働者数：毎年、</a:t>
            </a:r>
            <a:r>
              <a:rPr lang="en-US" altLang="ja-JP" sz="1150" b="1" dirty="0">
                <a:solidFill>
                  <a:prstClr val="black"/>
                </a:solidFill>
                <a:latin typeface="Meiryo UI" panose="020B0604030504040204" pitchFamily="50" charset="-128"/>
                <a:ea typeface="Meiryo UI" panose="020B0604030504040204" pitchFamily="50" charset="-128"/>
              </a:rPr>
              <a:t>2018</a:t>
            </a:r>
            <a:r>
              <a:rPr lang="ja-JP" altLang="en-US" sz="1150" b="1" dirty="0">
                <a:solidFill>
                  <a:prstClr val="black"/>
                </a:solidFill>
                <a:latin typeface="Meiryo UI" panose="020B0604030504040204" pitchFamily="50" charset="-128"/>
                <a:ea typeface="Meiryo UI" panose="020B0604030504040204" pitchFamily="50" charset="-128"/>
              </a:rPr>
              <a:t>年から</a:t>
            </a:r>
            <a:r>
              <a:rPr lang="en-US" altLang="ja-JP" sz="1150" b="1" dirty="0">
                <a:solidFill>
                  <a:prstClr val="black"/>
                </a:solidFill>
                <a:latin typeface="Meiryo UI" panose="020B0604030504040204" pitchFamily="50" charset="-128"/>
                <a:ea typeface="Meiryo UI" panose="020B0604030504040204" pitchFamily="50" charset="-128"/>
              </a:rPr>
              <a:t>2023</a:t>
            </a:r>
            <a:r>
              <a:rPr lang="ja-JP" altLang="en-US" sz="1150" b="1" dirty="0">
                <a:solidFill>
                  <a:prstClr val="black"/>
                </a:solidFill>
                <a:latin typeface="Meiryo UI" panose="020B0604030504040204" pitchFamily="50" charset="-128"/>
                <a:ea typeface="Meiryo UI" panose="020B0604030504040204" pitchFamily="50" charset="-128"/>
              </a:rPr>
              <a:t>年までの年平均増加割合以上の増加をめざす</a:t>
            </a:r>
          </a:p>
        </p:txBody>
      </p:sp>
      <p:sp>
        <p:nvSpPr>
          <p:cNvPr id="108" name="正方形/長方形 107">
            <a:extLst>
              <a:ext uri="{FF2B5EF4-FFF2-40B4-BE49-F238E27FC236}">
                <a16:creationId xmlns:a16="http://schemas.microsoft.com/office/drawing/2014/main" id="{7F0F8D2C-E562-4735-89B4-14BC9578EE1B}"/>
              </a:ext>
            </a:extLst>
          </p:cNvPr>
          <p:cNvSpPr/>
          <p:nvPr/>
        </p:nvSpPr>
        <p:spPr>
          <a:xfrm>
            <a:off x="4391271" y="7180349"/>
            <a:ext cx="4039576" cy="2455777"/>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④ひとが集まる大阪をつくる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9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（１）都市魅力の創出・発信</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国内外への魅力発信・誘客促進、水都大阪の魅力創出、</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グローバルブランド化の推進、スポーツツーリズムの推進、商店街店舗魅力向上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（２）観光客の受入環境の充実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公共交通機関等における案内の多言語化、</a:t>
            </a:r>
            <a:r>
              <a:rPr lang="en-US" altLang="ja-JP" sz="1000" dirty="0">
                <a:solidFill>
                  <a:prstClr val="black"/>
                </a:solidFill>
                <a:latin typeface="Meiryo UI" panose="020B0604030504040204" pitchFamily="50" charset="-128"/>
                <a:ea typeface="Meiryo UI" panose="020B0604030504040204" pitchFamily="50" charset="-128"/>
              </a:rPr>
              <a:t>Osaka Free Wi-Fi</a:t>
            </a:r>
            <a:r>
              <a:rPr lang="ja-JP" altLang="en-US" sz="1000" dirty="0">
                <a:solidFill>
                  <a:prstClr val="black"/>
                </a:solidFill>
                <a:latin typeface="Meiryo UI" panose="020B0604030504040204" pitchFamily="50" charset="-128"/>
                <a:ea typeface="Meiryo UI" panose="020B0604030504040204" pitchFamily="50" charset="-128"/>
              </a:rPr>
              <a:t>設置促進　等</a:t>
            </a:r>
          </a:p>
        </p:txBody>
      </p:sp>
      <p:sp>
        <p:nvSpPr>
          <p:cNvPr id="109" name="テキスト ボックス 108">
            <a:extLst>
              <a:ext uri="{FF2B5EF4-FFF2-40B4-BE49-F238E27FC236}">
                <a16:creationId xmlns:a16="http://schemas.microsoft.com/office/drawing/2014/main" id="{BBE24DB9-C969-4D7A-A955-3A17A35B3F6E}"/>
              </a:ext>
            </a:extLst>
          </p:cNvPr>
          <p:cNvSpPr txBox="1"/>
          <p:nvPr/>
        </p:nvSpPr>
        <p:spPr>
          <a:xfrm>
            <a:off x="4439483" y="7398378"/>
            <a:ext cx="3947003" cy="75725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○日本人延べ宿泊者数（大阪）：</a:t>
            </a:r>
            <a:r>
              <a:rPr lang="en-US" altLang="ja-JP" sz="1150" b="1" dirty="0">
                <a:solidFill>
                  <a:prstClr val="black"/>
                </a:solidFill>
                <a:latin typeface="Meiryo UI" panose="020B0604030504040204" pitchFamily="50" charset="-128"/>
                <a:ea typeface="Meiryo UI" panose="020B0604030504040204" pitchFamily="50" charset="-128"/>
              </a:rPr>
              <a:t>3,400</a:t>
            </a:r>
            <a:r>
              <a:rPr lang="ja-JP" altLang="en-US" sz="1150" b="1" dirty="0">
                <a:solidFill>
                  <a:prstClr val="black"/>
                </a:solidFill>
                <a:latin typeface="Meiryo UI" panose="020B0604030504040204" pitchFamily="50" charset="-128"/>
                <a:ea typeface="Meiryo UI" panose="020B0604030504040204" pitchFamily="50" charset="-128"/>
              </a:rPr>
              <a:t>万人泊（</a:t>
            </a:r>
            <a:r>
              <a:rPr lang="en-US" altLang="ja-JP" sz="1150" b="1" dirty="0">
                <a:solidFill>
                  <a:prstClr val="black"/>
                </a:solidFill>
                <a:latin typeface="Meiryo UI" panose="020B0604030504040204" pitchFamily="50" charset="-128"/>
                <a:ea typeface="Meiryo UI" panose="020B0604030504040204" pitchFamily="50" charset="-128"/>
              </a:rPr>
              <a:t>2025</a:t>
            </a:r>
            <a:r>
              <a:rPr lang="ja-JP" altLang="en-US" sz="1150" b="1" dirty="0">
                <a:solidFill>
                  <a:prstClr val="black"/>
                </a:solidFill>
                <a:latin typeface="Meiryo UI" panose="020B0604030504040204" pitchFamily="50" charset="-128"/>
                <a:ea typeface="Meiryo UI" panose="020B0604030504040204" pitchFamily="50" charset="-128"/>
              </a:rPr>
              <a:t>年まで）</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○来阪外国人旅行者数：</a:t>
            </a:r>
            <a:r>
              <a:rPr lang="en-US" altLang="ja-JP" sz="1150" b="1" dirty="0">
                <a:solidFill>
                  <a:prstClr val="black"/>
                </a:solidFill>
                <a:latin typeface="Meiryo UI" panose="020B0604030504040204" pitchFamily="50" charset="-128"/>
                <a:ea typeface="Meiryo UI" panose="020B0604030504040204" pitchFamily="50" charset="-128"/>
              </a:rPr>
              <a:t>1,500</a:t>
            </a:r>
            <a:r>
              <a:rPr lang="ja-JP" altLang="en-US" sz="1150" b="1" dirty="0">
                <a:solidFill>
                  <a:prstClr val="black"/>
                </a:solidFill>
                <a:latin typeface="Meiryo UI" panose="020B0604030504040204" pitchFamily="50" charset="-128"/>
                <a:ea typeface="Meiryo UI" panose="020B0604030504040204" pitchFamily="50" charset="-128"/>
              </a:rPr>
              <a:t>万人（</a:t>
            </a:r>
            <a:r>
              <a:rPr lang="en-US" altLang="ja-JP" sz="1150" b="1" dirty="0">
                <a:solidFill>
                  <a:prstClr val="black"/>
                </a:solidFill>
                <a:latin typeface="Meiryo UI" panose="020B0604030504040204" pitchFamily="50" charset="-128"/>
                <a:ea typeface="Meiryo UI" panose="020B0604030504040204" pitchFamily="50" charset="-128"/>
              </a:rPr>
              <a:t>2025</a:t>
            </a:r>
            <a:r>
              <a:rPr lang="ja-JP" altLang="en-US" sz="1150" b="1" dirty="0">
                <a:solidFill>
                  <a:prstClr val="black"/>
                </a:solidFill>
                <a:latin typeface="Meiryo UI" panose="020B0604030504040204" pitchFamily="50" charset="-128"/>
                <a:ea typeface="Meiryo UI" panose="020B0604030504040204" pitchFamily="50" charset="-128"/>
              </a:rPr>
              <a:t>年まで）</a:t>
            </a:r>
          </a:p>
        </p:txBody>
      </p:sp>
      <p:sp>
        <p:nvSpPr>
          <p:cNvPr id="111" name="正方形/長方形 110">
            <a:extLst>
              <a:ext uri="{FF2B5EF4-FFF2-40B4-BE49-F238E27FC236}">
                <a16:creationId xmlns:a16="http://schemas.microsoft.com/office/drawing/2014/main" id="{0F74D6CA-1DA7-4253-91DC-5FC18A335232}"/>
              </a:ext>
            </a:extLst>
          </p:cNvPr>
          <p:cNvSpPr/>
          <p:nvPr/>
        </p:nvSpPr>
        <p:spPr>
          <a:xfrm>
            <a:off x="8574650" y="4003442"/>
            <a:ext cx="4034650" cy="281901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⑤住み続けたいまちをつくる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5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（１）持続可能な地域づくり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81000" indent="-381000"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スマートシティ化の推進、市町村の移住・定住促進のサポート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（２）安全・安心の確保</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地震・津波の被害想定の見直し、国土強靭化計画に基づく災害対策強化、治安・防犯の推進、大阪防災アプリの活用、ファシリティマネジメント推進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（３）環境にやさしい都市の実現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都市緑化の取組、大阪ブルー・オーシャン・ビジョンの実現、</a:t>
            </a:r>
            <a:endParaRPr lang="en-US" altLang="ja-JP" sz="100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カーボンニュートラルの実現　等</a:t>
            </a:r>
          </a:p>
          <a:p>
            <a:pPr marL="409427" indent="-409427" defTabSz="1250638">
              <a:lnSpc>
                <a:spcPts val="1271"/>
              </a:lnSpc>
              <a:defRPr/>
            </a:pPr>
            <a:endParaRPr lang="ja-JP" altLang="en-US" sz="1075" dirty="0">
              <a:solidFill>
                <a:prstClr val="black"/>
              </a:solidFill>
              <a:latin typeface="Meiryo UI" panose="020B0604030504040204" pitchFamily="50" charset="-128"/>
              <a:ea typeface="Meiryo UI" panose="020B0604030504040204" pitchFamily="50" charset="-128"/>
            </a:endParaRPr>
          </a:p>
        </p:txBody>
      </p:sp>
      <p:sp>
        <p:nvSpPr>
          <p:cNvPr id="112" name="テキスト ボックス 111">
            <a:extLst>
              <a:ext uri="{FF2B5EF4-FFF2-40B4-BE49-F238E27FC236}">
                <a16:creationId xmlns:a16="http://schemas.microsoft.com/office/drawing/2014/main" id="{AEA6F754-73B8-428C-9B00-D3FF70BA711D}"/>
              </a:ext>
            </a:extLst>
          </p:cNvPr>
          <p:cNvSpPr txBox="1"/>
          <p:nvPr/>
        </p:nvSpPr>
        <p:spPr>
          <a:xfrm>
            <a:off x="8616534" y="4232834"/>
            <a:ext cx="3937217" cy="955374"/>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36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r>
              <a:rPr lang="en-US" altLang="ja-JP" sz="1150" b="1" dirty="0">
                <a:solidFill>
                  <a:prstClr val="black"/>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再掲</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○南海トラフ巨大地震による人的被害：限りなくゼロに</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○温室効果ガス排出量：</a:t>
            </a:r>
            <a:r>
              <a:rPr lang="en-US" altLang="ja-JP" sz="1150" b="1" dirty="0">
                <a:solidFill>
                  <a:prstClr val="black"/>
                </a:solidFill>
                <a:latin typeface="Meiryo UI" panose="020B0604030504040204" pitchFamily="50" charset="-128"/>
                <a:ea typeface="Meiryo UI" panose="020B0604030504040204" pitchFamily="50" charset="-128"/>
              </a:rPr>
              <a:t>2013</a:t>
            </a:r>
            <a:r>
              <a:rPr lang="ja-JP" altLang="en-US" sz="1150" b="1" dirty="0">
                <a:solidFill>
                  <a:prstClr val="black"/>
                </a:solidFill>
                <a:latin typeface="Meiryo UI" panose="020B0604030504040204" pitchFamily="50" charset="-128"/>
                <a:ea typeface="Meiryo UI" panose="020B0604030504040204" pitchFamily="50" charset="-128"/>
              </a:rPr>
              <a:t>年度比</a:t>
            </a:r>
            <a:r>
              <a:rPr lang="en-US" altLang="ja-JP" sz="1150" b="1" dirty="0">
                <a:solidFill>
                  <a:prstClr val="black"/>
                </a:solidFill>
                <a:latin typeface="Meiryo UI" panose="020B0604030504040204" pitchFamily="50" charset="-128"/>
                <a:ea typeface="Meiryo UI" panose="020B0604030504040204" pitchFamily="50" charset="-128"/>
              </a:rPr>
              <a:t>40</a:t>
            </a:r>
            <a:r>
              <a:rPr lang="ja-JP" altLang="en-US" sz="1150" b="1" dirty="0">
                <a:solidFill>
                  <a:prstClr val="black"/>
                </a:solidFill>
                <a:latin typeface="Meiryo UI" panose="020B0604030504040204" pitchFamily="50" charset="-128"/>
                <a:ea typeface="Meiryo UI" panose="020B0604030504040204" pitchFamily="50" charset="-128"/>
              </a:rPr>
              <a:t>％削減</a:t>
            </a:r>
            <a:r>
              <a:rPr lang="en-US" altLang="ja-JP" sz="1150" b="1" dirty="0">
                <a:solidFill>
                  <a:prstClr val="black"/>
                </a:solidFill>
                <a:latin typeface="Meiryo UI" panose="020B0604030504040204" pitchFamily="50" charset="-128"/>
                <a:ea typeface="Meiryo UI" panose="020B0604030504040204" pitchFamily="50" charset="-128"/>
              </a:rPr>
              <a:t>【2030</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p:txBody>
      </p:sp>
      <p:sp>
        <p:nvSpPr>
          <p:cNvPr id="113" name="正方形/長方形 112">
            <a:extLst>
              <a:ext uri="{FF2B5EF4-FFF2-40B4-BE49-F238E27FC236}">
                <a16:creationId xmlns:a16="http://schemas.microsoft.com/office/drawing/2014/main" id="{3519502E-F7A5-410E-96AA-976192E6E9D3}"/>
              </a:ext>
            </a:extLst>
          </p:cNvPr>
          <p:cNvSpPr/>
          <p:nvPr/>
        </p:nvSpPr>
        <p:spPr>
          <a:xfrm>
            <a:off x="8574650" y="6856500"/>
            <a:ext cx="4034649" cy="277962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⑥誰もが健康で活躍できるまちをつくる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（１）あらゆる人が活躍できる「全員参画社会」の実現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潜在求職者の雇用、高齢者・障がい者等の多様な人材が活躍できる環境整備、外国人材の受入促進・共生推進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（２）健康寿命の延伸</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健活</a:t>
            </a:r>
            <a:r>
              <a:rPr lang="en-US" altLang="ja-JP" sz="1000" dirty="0">
                <a:solidFill>
                  <a:prstClr val="black"/>
                </a:solidFill>
                <a:latin typeface="Meiryo UI" panose="020B0604030504040204" pitchFamily="50" charset="-128"/>
                <a:ea typeface="Meiryo UI" panose="020B0604030504040204" pitchFamily="50" charset="-128"/>
              </a:rPr>
              <a:t>10&lt;</a:t>
            </a:r>
            <a:r>
              <a:rPr lang="ja-JP" altLang="en-US" sz="1000" dirty="0">
                <a:solidFill>
                  <a:prstClr val="black"/>
                </a:solidFill>
                <a:latin typeface="Meiryo UI" panose="020B0604030504040204" pitchFamily="50" charset="-128"/>
                <a:ea typeface="Meiryo UI" panose="020B0604030504040204" pitchFamily="50" charset="-128"/>
              </a:rPr>
              <a:t>ケンカツテン</a:t>
            </a:r>
            <a:r>
              <a:rPr lang="en-US" altLang="ja-JP" sz="1000" dirty="0">
                <a:solidFill>
                  <a:prstClr val="black"/>
                </a:solidFill>
                <a:latin typeface="Meiryo UI" panose="020B0604030504040204" pitchFamily="50" charset="-128"/>
                <a:ea typeface="Meiryo UI" panose="020B0604030504040204" pitchFamily="50" charset="-128"/>
              </a:rPr>
              <a:t>&gt;</a:t>
            </a:r>
            <a:r>
              <a:rPr lang="ja-JP" altLang="en-US" sz="1000" dirty="0">
                <a:solidFill>
                  <a:prstClr val="black"/>
                </a:solidFill>
                <a:latin typeface="Meiryo UI" panose="020B0604030504040204" pitchFamily="50" charset="-128"/>
                <a:ea typeface="Meiryo UI" panose="020B0604030504040204" pitchFamily="50" charset="-128"/>
              </a:rPr>
              <a:t>の展開、健康づくり支援プラットフォーム（健康アプリ「アスマイル」）の整備、依存症対策の強化、</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スマートヘルスシティの推進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（３）高齢者等がいきいきと暮らせるまちづくり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地域の実情に沿った医療提供体制の構築、地域包括ケアシステムの構築　等</a:t>
            </a:r>
          </a:p>
        </p:txBody>
      </p:sp>
      <p:sp>
        <p:nvSpPr>
          <p:cNvPr id="114" name="テキスト ボックス 113">
            <a:extLst>
              <a:ext uri="{FF2B5EF4-FFF2-40B4-BE49-F238E27FC236}">
                <a16:creationId xmlns:a16="http://schemas.microsoft.com/office/drawing/2014/main" id="{0C253862-5E07-4512-AEF3-7BCC625FE294}"/>
              </a:ext>
            </a:extLst>
          </p:cNvPr>
          <p:cNvSpPr txBox="1"/>
          <p:nvPr/>
        </p:nvSpPr>
        <p:spPr>
          <a:xfrm>
            <a:off x="8616535" y="7087713"/>
            <a:ext cx="3937216" cy="74882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0273" indent="-130273" defTabSz="446648"/>
            <a:r>
              <a:rPr lang="ja-JP" altLang="en-US" sz="1150" b="1" dirty="0">
                <a:solidFill>
                  <a:prstClr val="black"/>
                </a:solidFill>
                <a:latin typeface="Meiryo UI" panose="020B0604030504040204" pitchFamily="50" charset="-128"/>
                <a:ea typeface="Meiryo UI" panose="020B0604030504040204" pitchFamily="50" charset="-128"/>
              </a:rPr>
              <a:t>○府内民間企業の障がい者実雇用率：</a:t>
            </a:r>
            <a:r>
              <a:rPr lang="en-US" altLang="ja-JP" sz="1150" b="1" dirty="0">
                <a:solidFill>
                  <a:prstClr val="black"/>
                </a:solidFill>
                <a:latin typeface="Meiryo UI" panose="020B0604030504040204" pitchFamily="50" charset="-128"/>
                <a:ea typeface="Meiryo UI" panose="020B0604030504040204" pitchFamily="50" charset="-128"/>
              </a:rPr>
              <a:t>2027.6</a:t>
            </a:r>
            <a:r>
              <a:rPr lang="ja-JP" altLang="en-US" sz="1150" b="1" dirty="0">
                <a:solidFill>
                  <a:prstClr val="black"/>
                </a:solidFill>
                <a:latin typeface="Meiryo UI" panose="020B0604030504040204" pitchFamily="50" charset="-128"/>
                <a:ea typeface="Meiryo UI" panose="020B0604030504040204" pitchFamily="50" charset="-128"/>
              </a:rPr>
              <a:t>時点　</a:t>
            </a:r>
            <a:r>
              <a:rPr lang="en-US" altLang="ja-JP" sz="1150" b="1" dirty="0">
                <a:solidFill>
                  <a:prstClr val="black"/>
                </a:solidFill>
                <a:latin typeface="Meiryo UI" panose="020B0604030504040204" pitchFamily="50" charset="-128"/>
                <a:ea typeface="Meiryo UI" panose="020B0604030504040204" pitchFamily="50" charset="-128"/>
              </a:rPr>
              <a:t>2.7</a:t>
            </a:r>
            <a:r>
              <a:rPr lang="ja-JP" altLang="en-US" sz="1150" b="1" dirty="0">
                <a:solidFill>
                  <a:prstClr val="black"/>
                </a:solidFill>
                <a:latin typeface="Meiryo UI" panose="020B0604030504040204" pitchFamily="50" charset="-128"/>
                <a:ea typeface="Meiryo UI" panose="020B0604030504040204" pitchFamily="50" charset="-128"/>
              </a:rPr>
              <a:t>％</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○健康寿命：</a:t>
            </a:r>
            <a:r>
              <a:rPr lang="en-US" altLang="ja-JP" sz="1150" b="1" dirty="0">
                <a:solidFill>
                  <a:prstClr val="black"/>
                </a:solidFill>
                <a:latin typeface="Meiryo UI" panose="020B0604030504040204" pitchFamily="50" charset="-128"/>
                <a:ea typeface="Meiryo UI" panose="020B0604030504040204" pitchFamily="50" charset="-128"/>
              </a:rPr>
              <a:t>2019</a:t>
            </a:r>
            <a:r>
              <a:rPr lang="ja-JP" altLang="en-US" sz="1150" b="1" dirty="0">
                <a:solidFill>
                  <a:prstClr val="black"/>
                </a:solidFill>
                <a:latin typeface="Meiryo UI" panose="020B0604030504040204" pitchFamily="50" charset="-128"/>
                <a:ea typeface="Meiryo UI" panose="020B0604030504040204" pitchFamily="50" charset="-128"/>
              </a:rPr>
              <a:t>年から３歳以上延伸</a:t>
            </a:r>
            <a:r>
              <a:rPr lang="en-US" altLang="ja-JP" sz="1150" b="1" dirty="0">
                <a:solidFill>
                  <a:prstClr val="black"/>
                </a:solidFill>
                <a:latin typeface="Meiryo UI" panose="020B0604030504040204" pitchFamily="50" charset="-128"/>
                <a:ea typeface="Meiryo UI" panose="020B0604030504040204" pitchFamily="50" charset="-128"/>
              </a:rPr>
              <a:t>【2035</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p>
        </p:txBody>
      </p:sp>
      <p:sp>
        <p:nvSpPr>
          <p:cNvPr id="130" name="正方形/長方形 129">
            <a:extLst>
              <a:ext uri="{FF2B5EF4-FFF2-40B4-BE49-F238E27FC236}">
                <a16:creationId xmlns:a16="http://schemas.microsoft.com/office/drawing/2014/main" id="{08BDE586-587F-4321-BCD3-C0F8A883A2AA}"/>
              </a:ext>
            </a:extLst>
          </p:cNvPr>
          <p:cNvSpPr/>
          <p:nvPr/>
        </p:nvSpPr>
        <p:spPr>
          <a:xfrm>
            <a:off x="97899" y="3439244"/>
            <a:ext cx="12636000" cy="63072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4254425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2348</Words>
  <Application>Microsoft Office PowerPoint</Application>
  <PresentationFormat>ユーザー設定</PresentationFormat>
  <Paragraphs>202</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3</vt:i4>
      </vt:variant>
      <vt:variant>
        <vt:lpstr>スライド タイトル</vt:lpstr>
      </vt:variant>
      <vt:variant>
        <vt:i4>2</vt:i4>
      </vt:variant>
    </vt:vector>
  </HeadingPairs>
  <TitlesOfParts>
    <vt:vector size="12" baseType="lpstr">
      <vt:lpstr>Meiryo UI</vt:lpstr>
      <vt:lpstr>游ゴシック</vt:lpstr>
      <vt:lpstr>游ゴシック Light</vt:lpstr>
      <vt:lpstr>Arial</vt:lpstr>
      <vt:lpstr>Calibri</vt:lpstr>
      <vt:lpstr>Calibri Light</vt:lpstr>
      <vt:lpstr>Wingdings</vt:lpstr>
      <vt:lpstr>Office テーマ</vt:lpstr>
      <vt:lpstr>1_Office テーマ</vt:lpstr>
      <vt:lpstr>2_Office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2025-01-31T01:16:07Z</dcterms:created>
  <dcterms:modified xsi:type="dcterms:W3CDTF">2026-08-06T00:46:01Z</dcterms:modified>
</cp:coreProperties>
</file>