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Lst>
  <p:notesMasterIdLst>
    <p:notesMasterId r:id="rId4"/>
  </p:notesMasterIdLst>
  <p:sldIdLst>
    <p:sldId id="265" r:id="rId2"/>
    <p:sldId id="325" r:id="rId3"/>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EFF7F5"/>
    <a:srgbClr val="EBEDF5"/>
    <a:srgbClr val="FF99FF"/>
    <a:srgbClr val="00FFFF"/>
    <a:srgbClr val="D5DAEB"/>
    <a:srgbClr val="FFDC97"/>
    <a:srgbClr val="FFF3E7"/>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76" autoAdjust="0"/>
    <p:restoredTop sz="94333" autoAdjust="0"/>
  </p:normalViewPr>
  <p:slideViewPr>
    <p:cSldViewPr snapToGrid="0">
      <p:cViewPr varScale="1">
        <p:scale>
          <a:sx n="56" d="100"/>
          <a:sy n="56" d="100"/>
        </p:scale>
        <p:origin x="1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D96CAECD-0D0E-4C91-9E23-D84E88410E9C}"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C0BC7E81-6458-4504-99DD-4795EB444A2C}" type="slidenum">
              <a:rPr kumimoji="1" lang="ja-JP" altLang="en-US" smtClean="0"/>
              <a:t>‹#›</a:t>
            </a:fld>
            <a:endParaRPr kumimoji="1" lang="ja-JP" altLang="en-US"/>
          </a:p>
        </p:txBody>
      </p:sp>
    </p:spTree>
    <p:extLst>
      <p:ext uri="{BB962C8B-B14F-4D97-AF65-F5344CB8AC3E}">
        <p14:creationId xmlns:p14="http://schemas.microsoft.com/office/powerpoint/2010/main" val="15144635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BC7E81-6458-4504-99DD-4795EB444A2C}" type="slidenum">
              <a:rPr kumimoji="1" lang="ja-JP" altLang="en-US" smtClean="0"/>
              <a:t>1</a:t>
            </a:fld>
            <a:endParaRPr kumimoji="1" lang="ja-JP" altLang="en-US"/>
          </a:p>
        </p:txBody>
      </p:sp>
    </p:spTree>
    <p:extLst>
      <p:ext uri="{BB962C8B-B14F-4D97-AF65-F5344CB8AC3E}">
        <p14:creationId xmlns:p14="http://schemas.microsoft.com/office/powerpoint/2010/main" val="3953699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BAB00D9-7859-42E8-A79D-EB3A383E7E60}" type="datetime1">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noFill/>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420500475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54900D-7A31-4AD1-A551-D62C7E74160C}" type="datetime1">
              <a:rPr kumimoji="1" lang="ja-JP" altLang="en-US" smtClean="0"/>
              <a:t>2026/8/5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333970" y="6492875"/>
            <a:ext cx="572030" cy="365125"/>
          </a:xfrm>
          <a:prstGeom prst="rect">
            <a:avLst/>
          </a:prstGeom>
          <a:solidFill>
            <a:srgbClr val="FFFFFF">
              <a:alpha val="60000"/>
            </a:srgbClr>
          </a:solidFill>
        </p:spPr>
        <p:txBody>
          <a:bodyPr vert="horz" lIns="91440" tIns="45720" rIns="91440" bIns="45720" rtlCol="0" anchor="ctr"/>
          <a:lstStyle>
            <a:lvl1pPr algn="ctr">
              <a:defRPr sz="1400">
                <a:solidFill>
                  <a:schemeClr val="tx1">
                    <a:lumMod val="50000"/>
                    <a:lumOff val="50000"/>
                  </a:schemeClr>
                </a:solidFill>
                <a:latin typeface="Meiryo UI" panose="020B0604030504040204" pitchFamily="50" charset="-128"/>
                <a:ea typeface="Meiryo UI" panose="020B0604030504040204" pitchFamily="50" charset="-128"/>
              </a:defRPr>
            </a:lvl1pPr>
          </a:lstStyle>
          <a:p>
            <a:fld id="{44BDDE9A-F6C5-4730-B943-1C83B56C071B}" type="slidenum">
              <a:rPr kumimoji="1" lang="ja-JP" altLang="en-US" smtClean="0"/>
              <a:pPr/>
              <a:t>‹#›</a:t>
            </a:fld>
            <a:endParaRPr kumimoji="1" lang="ja-JP" altLang="en-US"/>
          </a:p>
        </p:txBody>
      </p:sp>
    </p:spTree>
    <p:extLst>
      <p:ext uri="{BB962C8B-B14F-4D97-AF65-F5344CB8AC3E}">
        <p14:creationId xmlns:p14="http://schemas.microsoft.com/office/powerpoint/2010/main" val="3689458080"/>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510842" y="2626381"/>
            <a:ext cx="9017212" cy="1154162"/>
          </a:xfrm>
          <a:prstGeom prst="rect">
            <a:avLst/>
          </a:prstGeom>
        </p:spPr>
        <p:txBody>
          <a:bodyPr wrap="none">
            <a:spAutoFit/>
          </a:bodyPr>
          <a:lstStyle/>
          <a:p>
            <a:pPr algn="ctr">
              <a:spcBef>
                <a:spcPts val="600"/>
              </a:spcBef>
            </a:pPr>
            <a:r>
              <a:rPr lang="ja-JP" altLang="en-US" sz="3200" b="1" dirty="0">
                <a:latin typeface="Meiryo UI" panose="020B0604030504040204" pitchFamily="50" charset="-128"/>
                <a:ea typeface="Meiryo UI" panose="020B0604030504040204" pitchFamily="50" charset="-128"/>
              </a:rPr>
              <a:t>第</a:t>
            </a:r>
            <a:r>
              <a:rPr lang="en-US" altLang="ja-JP" sz="3200" b="1" dirty="0">
                <a:latin typeface="Meiryo UI" panose="020B0604030504040204" pitchFamily="50" charset="-128"/>
                <a:ea typeface="Meiryo UI" panose="020B0604030504040204" pitchFamily="50" charset="-128"/>
              </a:rPr>
              <a:t>3</a:t>
            </a:r>
            <a:r>
              <a:rPr lang="ja-JP" altLang="en-US" sz="3200" b="1" dirty="0">
                <a:latin typeface="Meiryo UI" panose="020B0604030504040204" pitchFamily="50" charset="-128"/>
                <a:ea typeface="Meiryo UI" panose="020B0604030504040204" pitchFamily="50" charset="-128"/>
              </a:rPr>
              <a:t>期大阪府まち・ひと・しごと創生総合戦略における</a:t>
            </a:r>
            <a:endParaRPr lang="en-US" altLang="ja-JP" sz="3200" b="1" dirty="0">
              <a:latin typeface="Meiryo UI" panose="020B0604030504040204" pitchFamily="50" charset="-128"/>
              <a:ea typeface="Meiryo UI" panose="020B0604030504040204" pitchFamily="50" charset="-128"/>
            </a:endParaRPr>
          </a:p>
          <a:p>
            <a:pPr algn="ctr">
              <a:spcBef>
                <a:spcPts val="600"/>
              </a:spcBef>
            </a:pPr>
            <a:r>
              <a:rPr lang="ja-JP" altLang="en-US" sz="3200" b="1" dirty="0">
                <a:latin typeface="Meiryo UI" panose="020B0604030504040204" pitchFamily="50" charset="-128"/>
                <a:ea typeface="Meiryo UI" panose="020B0604030504040204" pitchFamily="50" charset="-128"/>
              </a:rPr>
              <a:t>令和</a:t>
            </a:r>
            <a:r>
              <a:rPr lang="en-US" altLang="ja-JP" sz="3200" b="1" dirty="0">
                <a:latin typeface="Meiryo UI" panose="020B0604030504040204" pitchFamily="50" charset="-128"/>
                <a:ea typeface="Meiryo UI" panose="020B0604030504040204" pitchFamily="50" charset="-128"/>
              </a:rPr>
              <a:t>8</a:t>
            </a:r>
            <a:r>
              <a:rPr lang="ja-JP" altLang="en-US" sz="3200" b="1" dirty="0">
                <a:latin typeface="Meiryo UI" panose="020B0604030504040204" pitchFamily="50" charset="-128"/>
                <a:ea typeface="Meiryo UI" panose="020B0604030504040204" pitchFamily="50" charset="-128"/>
              </a:rPr>
              <a:t>年度の主な取組における指標の一部変更</a:t>
            </a:r>
          </a:p>
        </p:txBody>
      </p:sp>
      <p:sp>
        <p:nvSpPr>
          <p:cNvPr id="6" name="正方形/長方形 5"/>
          <p:cNvSpPr/>
          <p:nvPr/>
        </p:nvSpPr>
        <p:spPr>
          <a:xfrm>
            <a:off x="8069344" y="655579"/>
            <a:ext cx="1471519" cy="5029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dirty="0">
                <a:solidFill>
                  <a:schemeClr val="tx1"/>
                </a:solidFill>
                <a:latin typeface="Meiryo UI" panose="020B0604030504040204" pitchFamily="50" charset="-128"/>
                <a:ea typeface="Meiryo UI" panose="020B0604030504040204" pitchFamily="50" charset="-128"/>
              </a:rPr>
              <a:t>資料４</a:t>
            </a:r>
          </a:p>
        </p:txBody>
      </p:sp>
      <p:sp>
        <p:nvSpPr>
          <p:cNvPr id="3" name="正方形/長方形 2"/>
          <p:cNvSpPr/>
          <p:nvPr/>
        </p:nvSpPr>
        <p:spPr>
          <a:xfrm>
            <a:off x="4342124" y="232001"/>
            <a:ext cx="5448300" cy="338554"/>
          </a:xfrm>
          <a:prstGeom prst="rect">
            <a:avLst/>
          </a:prstGeom>
        </p:spPr>
        <p:txBody>
          <a:bodyPr>
            <a:spAutoFit/>
          </a:body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8</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年度第</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回大阪府まち・ひと・しごと創生推進審議会</a:t>
            </a:r>
            <a:endParaRPr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59141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20979" y="92497"/>
            <a:ext cx="9514516" cy="338554"/>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第</a:t>
            </a:r>
            <a:r>
              <a:rPr kumimoji="1" lang="en-US" altLang="ja-JP" sz="1600" dirty="0">
                <a:latin typeface="Meiryo UI" panose="020B0604030504040204" pitchFamily="50" charset="-128"/>
                <a:ea typeface="Meiryo UI" panose="020B0604030504040204" pitchFamily="50" charset="-128"/>
              </a:rPr>
              <a:t>3</a:t>
            </a:r>
            <a:r>
              <a:rPr kumimoji="1" lang="ja-JP" altLang="en-US" sz="1600" dirty="0">
                <a:latin typeface="Meiryo UI" panose="020B0604030504040204" pitchFamily="50" charset="-128"/>
                <a:ea typeface="Meiryo UI" panose="020B0604030504040204" pitchFamily="50" charset="-128"/>
              </a:rPr>
              <a:t>期大阪府まち・ひと・しごと創生総合戦略における令和</a:t>
            </a:r>
            <a:r>
              <a:rPr kumimoji="1" lang="en-US" altLang="ja-JP" sz="1600" dirty="0">
                <a:latin typeface="Meiryo UI" panose="020B0604030504040204" pitchFamily="50" charset="-128"/>
                <a:ea typeface="Meiryo UI" panose="020B0604030504040204" pitchFamily="50" charset="-128"/>
              </a:rPr>
              <a:t>8</a:t>
            </a:r>
            <a:r>
              <a:rPr kumimoji="1" lang="ja-JP" altLang="en-US" sz="1600" dirty="0">
                <a:latin typeface="Meiryo UI" panose="020B0604030504040204" pitchFamily="50" charset="-128"/>
                <a:ea typeface="Meiryo UI" panose="020B0604030504040204" pitchFamily="50" charset="-128"/>
              </a:rPr>
              <a:t>年度の主な取組における指標の一部変更</a:t>
            </a:r>
          </a:p>
        </p:txBody>
      </p:sp>
      <p:cxnSp>
        <p:nvCxnSpPr>
          <p:cNvPr id="10" name="直線コネクタ 9">
            <a:extLst>
              <a:ext uri="{FF2B5EF4-FFF2-40B4-BE49-F238E27FC236}">
                <a16:creationId xmlns:a16="http://schemas.microsoft.com/office/drawing/2014/main" id="{0E1A9F31-DE3F-4330-903D-6CCB1F41B37E}"/>
              </a:ext>
            </a:extLst>
          </p:cNvPr>
          <p:cNvCxnSpPr>
            <a:cxnSpLocks/>
          </p:cNvCxnSpPr>
          <p:nvPr/>
        </p:nvCxnSpPr>
        <p:spPr>
          <a:xfrm>
            <a:off x="153474" y="478674"/>
            <a:ext cx="9599051" cy="0"/>
          </a:xfrm>
          <a:prstGeom prst="line">
            <a:avLst/>
          </a:prstGeom>
          <a:ln w="50800">
            <a:gradFill flip="none" rotWithShape="1">
              <a:gsLst>
                <a:gs pos="0">
                  <a:schemeClr val="accent1">
                    <a:lumMod val="50000"/>
                  </a:schemeClr>
                </a:gs>
                <a:gs pos="39000">
                  <a:schemeClr val="accent5">
                    <a:lumMod val="75000"/>
                  </a:schemeClr>
                </a:gs>
                <a:gs pos="73000">
                  <a:schemeClr val="accent1">
                    <a:lumMod val="45000"/>
                    <a:lumOff val="5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DA0B0442-F571-4B86-95DB-E9EDC5BBCF7B}"/>
              </a:ext>
            </a:extLst>
          </p:cNvPr>
          <p:cNvSpPr txBox="1"/>
          <p:nvPr/>
        </p:nvSpPr>
        <p:spPr>
          <a:xfrm>
            <a:off x="120979" y="609094"/>
            <a:ext cx="8449753"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No.37</a:t>
            </a:r>
            <a:r>
              <a:rPr lang="ja-JP" altLang="en-US" sz="1600" b="1" dirty="0">
                <a:latin typeface="Meiryo UI" panose="020B0604030504040204" pitchFamily="50" charset="-128"/>
                <a:ea typeface="Meiryo UI" panose="020B0604030504040204" pitchFamily="50" charset="-128"/>
              </a:rPr>
              <a:t>　温室効果ガス排出量の削減</a:t>
            </a:r>
            <a:endParaRPr lang="en-US" altLang="ja-JP" sz="1600" b="1"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27F4C635-4EA3-45F9-8EC3-7E0758E90861}"/>
              </a:ext>
            </a:extLst>
          </p:cNvPr>
          <p:cNvSpPr txBox="1"/>
          <p:nvPr/>
        </p:nvSpPr>
        <p:spPr>
          <a:xfrm>
            <a:off x="169396" y="958649"/>
            <a:ext cx="9540862" cy="969496"/>
          </a:xfrm>
          <a:prstGeom prst="rect">
            <a:avLst/>
          </a:prstGeom>
          <a:noFill/>
        </p:spPr>
        <p:txBody>
          <a:bodyPr wrap="square" rtlCol="0">
            <a:spAutoFit/>
          </a:bodyPr>
          <a:lstStyle/>
          <a:p>
            <a:r>
              <a:rPr kumimoji="1" lang="en-US" altLang="ja-JP" sz="1500" b="1" dirty="0">
                <a:latin typeface="Meiryo UI" panose="020B0604030504040204" pitchFamily="50" charset="-128"/>
                <a:ea typeface="Meiryo UI" panose="020B0604030504040204" pitchFamily="50" charset="-128"/>
              </a:rPr>
              <a:t>【</a:t>
            </a:r>
            <a:r>
              <a:rPr kumimoji="1" lang="ja-JP" altLang="en-US" sz="1500" b="1" dirty="0">
                <a:latin typeface="Meiryo UI" panose="020B0604030504040204" pitchFamily="50" charset="-128"/>
                <a:ea typeface="Meiryo UI" panose="020B0604030504040204" pitchFamily="50" charset="-128"/>
              </a:rPr>
              <a:t>経緯</a:t>
            </a:r>
            <a:r>
              <a:rPr kumimoji="1" lang="en-US" altLang="ja-JP" sz="1500" b="1" dirty="0">
                <a:latin typeface="Meiryo UI" panose="020B0604030504040204" pitchFamily="50" charset="-128"/>
                <a:ea typeface="Meiryo UI" panose="020B0604030504040204" pitchFamily="50" charset="-128"/>
              </a:rPr>
              <a:t>】</a:t>
            </a:r>
          </a:p>
          <a:p>
            <a:r>
              <a:rPr kumimoji="1" lang="ja-JP" altLang="en-US" sz="1400" dirty="0">
                <a:latin typeface="Meiryo UI" panose="020B0604030504040204" pitchFamily="50" charset="-128"/>
                <a:ea typeface="Meiryo UI" panose="020B0604030504040204" pitchFamily="50" charset="-128"/>
              </a:rPr>
              <a:t>　</a:t>
            </a:r>
            <a:r>
              <a:rPr kumimoji="1" lang="en-US" altLang="ja-JP" sz="1400" dirty="0">
                <a:latin typeface="Meiryo UI" panose="020B0604030504040204" pitchFamily="50" charset="-128"/>
                <a:ea typeface="Meiryo UI" panose="020B0604030504040204" pitchFamily="50" charset="-128"/>
              </a:rPr>
              <a:t>2026</a:t>
            </a:r>
            <a:r>
              <a:rPr kumimoji="1" lang="ja-JP" altLang="en-US" sz="1400" dirty="0">
                <a:latin typeface="Meiryo UI" panose="020B0604030504040204" pitchFamily="50" charset="-128"/>
                <a:ea typeface="Meiryo UI" panose="020B0604030504040204" pitchFamily="50" charset="-128"/>
              </a:rPr>
              <a:t>年</a:t>
            </a:r>
            <a:r>
              <a:rPr kumimoji="1" lang="en-US" altLang="ja-JP" sz="1400" dirty="0">
                <a:latin typeface="Meiryo UI" panose="020B0604030504040204" pitchFamily="50" charset="-128"/>
                <a:ea typeface="Meiryo UI" panose="020B0604030504040204" pitchFamily="50" charset="-128"/>
              </a:rPr>
              <a:t>3</a:t>
            </a:r>
            <a:r>
              <a:rPr kumimoji="1" lang="ja-JP" altLang="en-US" sz="1400" dirty="0">
                <a:latin typeface="Meiryo UI" panose="020B0604030504040204" pitchFamily="50" charset="-128"/>
                <a:ea typeface="Meiryo UI" panose="020B0604030504040204" pitchFamily="50" charset="-128"/>
              </a:rPr>
              <a:t>月に改定した</a:t>
            </a:r>
            <a:r>
              <a:rPr kumimoji="1" lang="zh-CN" altLang="en-US" sz="1400" dirty="0">
                <a:latin typeface="Meiryo UI" panose="020B0604030504040204" pitchFamily="50" charset="-128"/>
                <a:ea typeface="Meiryo UI" panose="020B0604030504040204" pitchFamily="50" charset="-128"/>
              </a:rPr>
              <a:t>「大阪府地球温暖化対策実行計画（区域施策編）」</a:t>
            </a:r>
            <a:r>
              <a:rPr kumimoji="1" lang="ja-JP" altLang="en-US" sz="1400" dirty="0">
                <a:latin typeface="Meiryo UI" panose="020B0604030504040204" pitchFamily="50" charset="-128"/>
                <a:ea typeface="Meiryo UI" panose="020B0604030504040204" pitchFamily="50" charset="-128"/>
              </a:rPr>
              <a:t>において、温室効果ガス排出量の</a:t>
            </a:r>
            <a:r>
              <a:rPr kumimoji="1" lang="en-US" altLang="ja-JP" sz="1400" dirty="0">
                <a:latin typeface="Meiryo UI" panose="020B0604030504040204" pitchFamily="50" charset="-128"/>
                <a:ea typeface="Meiryo UI" panose="020B0604030504040204" pitchFamily="50" charset="-128"/>
              </a:rPr>
              <a:t>2030</a:t>
            </a:r>
            <a:r>
              <a:rPr kumimoji="1" lang="ja-JP" altLang="en-US" sz="1400" dirty="0">
                <a:latin typeface="Meiryo UI" panose="020B0604030504040204" pitchFamily="50" charset="-128"/>
                <a:ea typeface="Meiryo UI" panose="020B0604030504040204" pitchFamily="50" charset="-128"/>
              </a:rPr>
              <a:t>年度目標については、国が想定した</a:t>
            </a:r>
            <a:r>
              <a:rPr kumimoji="1" lang="en-US" altLang="ja-JP" sz="1400" dirty="0">
                <a:latin typeface="Meiryo UI" panose="020B0604030504040204" pitchFamily="50" charset="-128"/>
                <a:ea typeface="Meiryo UI" panose="020B0604030504040204" pitchFamily="50" charset="-128"/>
              </a:rPr>
              <a:t>2030</a:t>
            </a:r>
            <a:r>
              <a:rPr kumimoji="1" lang="ja-JP" altLang="en-US" sz="1400" dirty="0">
                <a:latin typeface="Meiryo UI" panose="020B0604030504040204" pitchFamily="50" charset="-128"/>
                <a:ea typeface="Meiryo UI" panose="020B0604030504040204" pitchFamily="50" charset="-128"/>
              </a:rPr>
              <a:t>年度の全電源平均の電力排出係数</a:t>
            </a:r>
            <a:r>
              <a:rPr kumimoji="1" lang="en-US" altLang="ja-JP" sz="1400" dirty="0">
                <a:latin typeface="Meiryo UI" panose="020B0604030504040204" pitchFamily="50" charset="-128"/>
                <a:ea typeface="Meiryo UI" panose="020B0604030504040204" pitchFamily="50" charset="-128"/>
              </a:rPr>
              <a:t>0.25kg-CO2/kWh</a:t>
            </a:r>
            <a:r>
              <a:rPr kumimoji="1" lang="ja-JP" altLang="en-US" sz="1400" dirty="0">
                <a:latin typeface="Meiryo UI" panose="020B0604030504040204" pitchFamily="50" charset="-128"/>
                <a:ea typeface="Meiryo UI" panose="020B0604030504040204" pitchFamily="50" charset="-128"/>
              </a:rPr>
              <a:t>を用いて再計算し、</a:t>
            </a:r>
            <a:r>
              <a:rPr kumimoji="1" lang="en-US" altLang="ja-JP" sz="1400" dirty="0">
                <a:latin typeface="Meiryo UI" panose="020B0604030504040204" pitchFamily="50" charset="-128"/>
                <a:ea typeface="Meiryo UI" panose="020B0604030504040204" pitchFamily="50" charset="-128"/>
              </a:rPr>
              <a:t>48%</a:t>
            </a:r>
            <a:r>
              <a:rPr kumimoji="1" lang="ja-JP" altLang="en-US" sz="1400" dirty="0">
                <a:latin typeface="Meiryo UI" panose="020B0604030504040204" pitchFamily="50" charset="-128"/>
                <a:ea typeface="Meiryo UI" panose="020B0604030504040204" pitchFamily="50" charset="-128"/>
              </a:rPr>
              <a:t>に見直したため、本事業の活動指標の目標値についても変更する。</a:t>
            </a:r>
          </a:p>
        </p:txBody>
      </p:sp>
      <p:sp>
        <p:nvSpPr>
          <p:cNvPr id="19" name="二等辺三角形 18">
            <a:extLst>
              <a:ext uri="{FF2B5EF4-FFF2-40B4-BE49-F238E27FC236}">
                <a16:creationId xmlns:a16="http://schemas.microsoft.com/office/drawing/2014/main" id="{ED9F7E13-9534-40D9-89CF-08470EF5A492}"/>
              </a:ext>
            </a:extLst>
          </p:cNvPr>
          <p:cNvSpPr/>
          <p:nvPr/>
        </p:nvSpPr>
        <p:spPr>
          <a:xfrm rot="10800000">
            <a:off x="4372898" y="4265875"/>
            <a:ext cx="1160205" cy="157076"/>
          </a:xfrm>
          <a:prstGeom prst="triangle">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1852A629-DFCE-4B6B-AB9B-1AB35169A44D}"/>
              </a:ext>
            </a:extLst>
          </p:cNvPr>
          <p:cNvSpPr txBox="1"/>
          <p:nvPr/>
        </p:nvSpPr>
        <p:spPr>
          <a:xfrm>
            <a:off x="7010401" y="514391"/>
            <a:ext cx="2895600" cy="261610"/>
          </a:xfrm>
          <a:prstGeom prst="rect">
            <a:avLst/>
          </a:prstGeom>
          <a:noFill/>
        </p:spPr>
        <p:txBody>
          <a:bodyPr wrap="square" rtlCol="0">
            <a:spAutoFit/>
          </a:bodyPr>
          <a:lstStyle/>
          <a:p>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今回変更部分は黄色マーカー・下線で記載</a:t>
            </a:r>
          </a:p>
        </p:txBody>
      </p:sp>
      <p:graphicFrame>
        <p:nvGraphicFramePr>
          <p:cNvPr id="11" name="表 4">
            <a:extLst>
              <a:ext uri="{FF2B5EF4-FFF2-40B4-BE49-F238E27FC236}">
                <a16:creationId xmlns:a16="http://schemas.microsoft.com/office/drawing/2014/main" id="{233A47D0-295D-4DA4-9A2D-8A733F6909EA}"/>
              </a:ext>
            </a:extLst>
          </p:cNvPr>
          <p:cNvGraphicFramePr>
            <a:graphicFrameLocks noGrp="1"/>
          </p:cNvGraphicFramePr>
          <p:nvPr>
            <p:extLst>
              <p:ext uri="{D42A27DB-BD31-4B8C-83A1-F6EECF244321}">
                <p14:modId xmlns:p14="http://schemas.microsoft.com/office/powerpoint/2010/main" val="2880770370"/>
              </p:ext>
            </p:extLst>
          </p:nvPr>
        </p:nvGraphicFramePr>
        <p:xfrm>
          <a:off x="247507" y="2006333"/>
          <a:ext cx="9410986" cy="2212556"/>
        </p:xfrm>
        <a:graphic>
          <a:graphicData uri="http://schemas.openxmlformats.org/drawingml/2006/table">
            <a:tbl>
              <a:tblPr firstRow="1" bandRow="1">
                <a:tableStyleId>{5C22544A-7EE6-4342-B048-85BDC9FD1C3A}</a:tableStyleId>
              </a:tblPr>
              <a:tblGrid>
                <a:gridCol w="361347">
                  <a:extLst>
                    <a:ext uri="{9D8B030D-6E8A-4147-A177-3AD203B41FA5}">
                      <a16:colId xmlns:a16="http://schemas.microsoft.com/office/drawing/2014/main" val="1611749464"/>
                    </a:ext>
                  </a:extLst>
                </a:gridCol>
                <a:gridCol w="361347">
                  <a:extLst>
                    <a:ext uri="{9D8B030D-6E8A-4147-A177-3AD203B41FA5}">
                      <a16:colId xmlns:a16="http://schemas.microsoft.com/office/drawing/2014/main" val="1216549083"/>
                    </a:ext>
                  </a:extLst>
                </a:gridCol>
                <a:gridCol w="3360292">
                  <a:extLst>
                    <a:ext uri="{9D8B030D-6E8A-4147-A177-3AD203B41FA5}">
                      <a16:colId xmlns:a16="http://schemas.microsoft.com/office/drawing/2014/main" val="4266261293"/>
                    </a:ext>
                  </a:extLst>
                </a:gridCol>
                <a:gridCol w="1332000">
                  <a:extLst>
                    <a:ext uri="{9D8B030D-6E8A-4147-A177-3AD203B41FA5}">
                      <a16:colId xmlns:a16="http://schemas.microsoft.com/office/drawing/2014/main" val="633583336"/>
                    </a:ext>
                  </a:extLst>
                </a:gridCol>
                <a:gridCol w="1332000">
                  <a:extLst>
                    <a:ext uri="{9D8B030D-6E8A-4147-A177-3AD203B41FA5}">
                      <a16:colId xmlns:a16="http://schemas.microsoft.com/office/drawing/2014/main" val="3569518776"/>
                    </a:ext>
                  </a:extLst>
                </a:gridCol>
                <a:gridCol w="1332000">
                  <a:extLst>
                    <a:ext uri="{9D8B030D-6E8A-4147-A177-3AD203B41FA5}">
                      <a16:colId xmlns:a16="http://schemas.microsoft.com/office/drawing/2014/main" val="399449150"/>
                    </a:ext>
                  </a:extLst>
                </a:gridCol>
                <a:gridCol w="1332000">
                  <a:extLst>
                    <a:ext uri="{9D8B030D-6E8A-4147-A177-3AD203B41FA5}">
                      <a16:colId xmlns:a16="http://schemas.microsoft.com/office/drawing/2014/main" val="2864181046"/>
                    </a:ext>
                  </a:extLst>
                </a:gridCol>
              </a:tblGrid>
              <a:tr h="810000">
                <a:tc rowSpan="4">
                  <a:txBody>
                    <a:bodyPr/>
                    <a:lstStyle/>
                    <a:p>
                      <a:pPr algn="ctr"/>
                      <a:r>
                        <a:rPr kumimoji="1" lang="ja-JP" altLang="en-US" sz="1600" dirty="0">
                          <a:latin typeface="Meiryo UI" panose="020B0604030504040204" pitchFamily="50" charset="-128"/>
                          <a:ea typeface="Meiryo UI" panose="020B0604030504040204" pitchFamily="50" charset="-128"/>
                        </a:rPr>
                        <a:t>変更前</a:t>
                      </a:r>
                      <a:endParaRPr kumimoji="1" lang="en-US" altLang="ja-JP" sz="1600" dirty="0">
                        <a:latin typeface="Meiryo UI" panose="020B0604030504040204" pitchFamily="50" charset="-128"/>
                        <a:ea typeface="Meiryo UI" panose="020B0604030504040204" pitchFamily="50" charset="-128"/>
                      </a:endParaRPr>
                    </a:p>
                  </a:txBody>
                  <a:tcPr marL="45720" marR="45720" vert="eaVert" anchor="ctr">
                    <a:lnL w="28575" cap="flat" cmpd="sng" algn="ctr">
                      <a:solidFill>
                        <a:schemeClr val="accent4">
                          <a:lumMod val="75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EB80A"/>
                    </a:solidFill>
                  </a:tcPr>
                </a:tc>
                <a:tc gridSpan="6">
                  <a:txBody>
                    <a:bodyPr/>
                    <a:lstStyle/>
                    <a:p>
                      <a:pPr algn="l"/>
                      <a:r>
                        <a:rPr kumimoji="1" lang="ja-JP" altLang="en-US" sz="1200" u="sng" dirty="0">
                          <a:latin typeface="Meiryo UI" panose="020B0604030504040204" pitchFamily="50" charset="-128"/>
                          <a:ea typeface="Meiryo UI" panose="020B0604030504040204" pitchFamily="50" charset="-128"/>
                        </a:rPr>
                        <a:t>温室効果ガス排出量の削減</a:t>
                      </a:r>
                      <a:r>
                        <a:rPr kumimoji="1" lang="ja-JP" altLang="en-US" sz="1200" u="none" dirty="0">
                          <a:solidFill>
                            <a:schemeClr val="bg1"/>
                          </a:solidFill>
                          <a:latin typeface="Meiryo UI" panose="020B0604030504040204" pitchFamily="50" charset="-128"/>
                          <a:ea typeface="Meiryo UI" panose="020B0604030504040204" pitchFamily="50" charset="-128"/>
                        </a:rPr>
                        <a:t>　</a:t>
                      </a:r>
                      <a:r>
                        <a:rPr kumimoji="1" lang="en-US" altLang="ja-JP" sz="1200" u="none" dirty="0">
                          <a:solidFill>
                            <a:schemeClr val="bg1"/>
                          </a:solidFill>
                          <a:latin typeface="Meiryo UI" panose="020B0604030504040204" pitchFamily="50" charset="-128"/>
                          <a:ea typeface="Meiryo UI" panose="020B0604030504040204" pitchFamily="50" charset="-128"/>
                        </a:rPr>
                        <a:t>【</a:t>
                      </a:r>
                      <a:r>
                        <a:rPr kumimoji="1" lang="ja-JP" altLang="en-US" sz="1200"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200" u="none" dirty="0">
                          <a:solidFill>
                            <a:schemeClr val="bg1"/>
                          </a:solidFill>
                          <a:latin typeface="Meiryo UI" panose="020B0604030504040204" pitchFamily="50" charset="-128"/>
                          <a:ea typeface="Meiryo UI" panose="020B0604030504040204" pitchFamily="50" charset="-128"/>
                        </a:rPr>
                        <a:t>】</a:t>
                      </a:r>
                      <a:endParaRPr kumimoji="1" lang="en-US" altLang="ja-JP" sz="1100" u="none" dirty="0">
                        <a:solidFill>
                          <a:schemeClr val="bg1"/>
                        </a:solidFill>
                        <a:latin typeface="Meiryo UI" panose="020B0604030504040204" pitchFamily="50" charset="-128"/>
                        <a:ea typeface="Meiryo UI" panose="020B0604030504040204" pitchFamily="50" charset="-128"/>
                      </a:endParaRPr>
                    </a:p>
                    <a:p>
                      <a:pPr algn="l"/>
                      <a:r>
                        <a:rPr kumimoji="1" lang="ja-JP" altLang="en-US" sz="1050" b="0" dirty="0">
                          <a:latin typeface="Meiryo UI" panose="020B0604030504040204" pitchFamily="50" charset="-128"/>
                          <a:ea typeface="Meiryo UI" panose="020B0604030504040204" pitchFamily="50" charset="-128"/>
                        </a:rPr>
                        <a:t>「大阪府気候変動対策の推進に関する条例」に基づき、事業者等による省エネ・再エネ・電動車の普及などの取組を推進するとともに、あらゆる主体の意識改革・行動喚起のための取組の実施等により、温室効果ガス排出量の削減を推進する。</a:t>
                      </a:r>
                      <a:r>
                        <a:rPr kumimoji="1" lang="en-US" altLang="ja-JP" sz="1050" b="0" dirty="0">
                          <a:latin typeface="Meiryo UI" panose="020B0604030504040204" pitchFamily="50" charset="-128"/>
                          <a:ea typeface="Meiryo UI" panose="020B0604030504040204" pitchFamily="50" charset="-128"/>
                        </a:rPr>
                        <a:t>R8</a:t>
                      </a:r>
                      <a:r>
                        <a:rPr kumimoji="1" lang="ja-JP" altLang="en-US" sz="1050" b="0" dirty="0">
                          <a:latin typeface="Meiryo UI" panose="020B0604030504040204" pitchFamily="50" charset="-128"/>
                          <a:ea typeface="Meiryo UI" panose="020B0604030504040204" pitchFamily="50" charset="-128"/>
                        </a:rPr>
                        <a:t>年度からは、大阪府地球温暖化防止活動推進センターを中核として、支援機関との密接な連携により、府内事業者による脱炭素経営の伴走支援や脱炭素経営宣言登録制度の継続的な運用等を通じた取組状況に応じた支援を実施する。</a:t>
                      </a: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23959773"/>
                  </a:ext>
                </a:extLst>
              </a:tr>
              <a:tr h="254531">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活動指標・予算額</a:t>
                      </a:r>
                    </a:p>
                  </a:txBody>
                  <a:tcPr marL="45720" marR="45720" vert="eaVert"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DC97"/>
                    </a:solidFill>
                  </a:tcPr>
                </a:tc>
                <a:tc rowSpan="2">
                  <a:txBody>
                    <a:bodyPr/>
                    <a:lstStyle/>
                    <a:p>
                      <a:pPr algn="ctr"/>
                      <a:r>
                        <a:rPr kumimoji="1" lang="ja-JP" altLang="en-US" sz="1050" dirty="0">
                          <a:latin typeface="Meiryo UI" panose="020B0604030504040204" pitchFamily="50" charset="-128"/>
                          <a:ea typeface="Meiryo UI" panose="020B0604030504040204" pitchFamily="50" charset="-128"/>
                        </a:rPr>
                        <a:t>項目</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R8</a:t>
                      </a:r>
                      <a:r>
                        <a:rPr kumimoji="1" lang="ja-JP" altLang="en-US" sz="1050" dirty="0">
                          <a:latin typeface="Meiryo UI" panose="020B0604030504040204" pitchFamily="50" charset="-128"/>
                          <a:ea typeface="Meiryo UI" panose="020B0604030504040204" pitchFamily="50" charset="-128"/>
                        </a:rPr>
                        <a:t>年度目標値</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R9</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3</a:t>
                      </a:r>
                      <a:r>
                        <a:rPr kumimoji="1" lang="ja-JP" altLang="en-US" sz="1050" dirty="0">
                          <a:latin typeface="Meiryo UI" panose="020B0604030504040204" pitchFamily="50" charset="-128"/>
                          <a:ea typeface="Meiryo UI" panose="020B0604030504040204" pitchFamily="50" charset="-128"/>
                        </a:rPr>
                        <a:t>月末時点）</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R8</a:t>
                      </a:r>
                      <a:r>
                        <a:rPr kumimoji="1" lang="ja-JP" altLang="en-US" sz="1050" dirty="0">
                          <a:latin typeface="Meiryo UI" panose="020B0604030504040204" pitchFamily="50" charset="-128"/>
                          <a:ea typeface="Meiryo UI" panose="020B0604030504040204" pitchFamily="50" charset="-128"/>
                        </a:rPr>
                        <a:t>年度予算額</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gridSpan="2">
                  <a:txBody>
                    <a:bodyPr/>
                    <a:lstStyle/>
                    <a:p>
                      <a:pPr algn="ct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参考</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43371708"/>
                  </a:ext>
                </a:extLst>
              </a:tr>
              <a:tr h="416505">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050" dirty="0">
                        <a:latin typeface="Meiryo UI" panose="020B0604030504040204" pitchFamily="50" charset="-128"/>
                        <a:ea typeface="Meiryo UI" panose="020B0604030504040204" pitchFamily="50" charset="-128"/>
                      </a:endParaRPr>
                    </a:p>
                  </a:txBody>
                  <a:tcPr anchor="ct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anchor="ct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年度実績見込</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en-US" altLang="ja-JP" sz="1050" dirty="0">
                          <a:solidFill>
                            <a:srgbClr val="0070C0"/>
                          </a:solidFill>
                          <a:latin typeface="Meiryo UI" panose="020B0604030504040204" pitchFamily="50" charset="-128"/>
                          <a:ea typeface="Meiryo UI" panose="020B0604030504040204" pitchFamily="50" charset="-128"/>
                        </a:rPr>
                        <a:t>〈</a:t>
                      </a:r>
                      <a:r>
                        <a:rPr kumimoji="1" lang="ja-JP" altLang="en-US" sz="1050" dirty="0">
                          <a:solidFill>
                            <a:srgbClr val="0070C0"/>
                          </a:solidFill>
                          <a:latin typeface="Meiryo UI" panose="020B0604030504040204" pitchFamily="50" charset="-128"/>
                          <a:ea typeface="Meiryo UI" panose="020B0604030504040204" pitchFamily="50" charset="-128"/>
                        </a:rPr>
                        <a:t>当初目標値</a:t>
                      </a:r>
                      <a:r>
                        <a:rPr kumimoji="1" lang="en-US" altLang="ja-JP" sz="1050" dirty="0">
                          <a:solidFill>
                            <a:srgbClr val="0070C0"/>
                          </a:solidFill>
                          <a:latin typeface="Meiryo UI" panose="020B0604030504040204" pitchFamily="50" charset="-128"/>
                          <a:ea typeface="Meiryo UI" panose="020B0604030504040204" pitchFamily="50" charset="-128"/>
                        </a:rPr>
                        <a:t>〉</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年度予算額</a:t>
                      </a: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3474981344"/>
                  </a:ext>
                </a:extLst>
              </a:tr>
              <a:tr h="398033">
                <a:tc vMerge="1">
                  <a:txBody>
                    <a:bodyPr/>
                    <a:lstStyle/>
                    <a:p>
                      <a:endParaRPr kumimoji="1" lang="ja-JP" altLang="en-US"/>
                    </a:p>
                  </a:txBody>
                  <a:tcPr/>
                </a:tc>
                <a:tc vMerge="1">
                  <a:txBody>
                    <a:bodyPr/>
                    <a:lstStyle/>
                    <a:p>
                      <a:endParaRPr kumimoji="1" lang="ja-JP" altLang="en-US"/>
                    </a:p>
                  </a:txBody>
                  <a:tcPr/>
                </a:tc>
                <a:tc>
                  <a:txBody>
                    <a:bodyPr/>
                    <a:lstStyle/>
                    <a:p>
                      <a:pPr algn="just"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温室効果ガス排出量の</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2013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年度比削減率</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40</a:t>
                      </a:r>
                      <a:r>
                        <a:rPr lang="ja-JP" altLang="en-US" sz="1100" b="0" i="0" u="none" strike="noStrike" dirty="0">
                          <a:solidFill>
                            <a:srgbClr val="FF0000"/>
                          </a:solidFill>
                          <a:effectLst/>
                          <a:latin typeface="Meiryo UI" panose="020B0604030504040204" pitchFamily="50" charset="-128"/>
                          <a:ea typeface="Meiryo UI" panose="020B0604030504040204" pitchFamily="50" charset="-128"/>
                        </a:rPr>
                        <a:t>％削減</a:t>
                      </a:r>
                      <a:br>
                        <a:rPr lang="ja-JP" altLang="en-US" sz="1100" b="0" i="0" u="none" strike="noStrike" dirty="0">
                          <a:solidFill>
                            <a:srgbClr val="FF0000"/>
                          </a:solidFill>
                          <a:effectLst/>
                          <a:latin typeface="Meiryo UI" panose="020B0604030504040204" pitchFamily="50" charset="-128"/>
                          <a:ea typeface="Meiryo UI" panose="020B0604030504040204" pitchFamily="50" charset="-128"/>
                        </a:rPr>
                      </a:b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※2030</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年度</a:t>
                      </a:r>
                      <a:endParaRPr lang="en-US" altLang="ja-JP" sz="1100" b="0" i="0" u="none" strike="noStrike" dirty="0">
                        <a:solidFill>
                          <a:srgbClr val="FF000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a:t>
                      </a:r>
                      <a:endParaRPr lang="ja-JP" altLang="en-US" sz="1100" b="0" i="0" u="none" strike="noStrike" dirty="0">
                        <a:solidFill>
                          <a:srgbClr val="FF000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zh-TW" sz="1100" b="0" i="0" u="none" strike="noStrike" dirty="0">
                          <a:solidFill>
                            <a:srgbClr val="000000"/>
                          </a:solidFill>
                          <a:effectLst/>
                          <a:latin typeface="Meiryo UI" panose="020B0604030504040204" pitchFamily="50" charset="-128"/>
                          <a:ea typeface="Meiryo UI" panose="020B0604030504040204" pitchFamily="50" charset="-128"/>
                        </a:rPr>
                        <a:t>19.4</a:t>
                      </a:r>
                      <a:r>
                        <a:rPr lang="zh-TW" altLang="en-US" sz="1100" b="0" i="0" u="none" strike="noStrike" dirty="0">
                          <a:solidFill>
                            <a:srgbClr val="000000"/>
                          </a:solidFill>
                          <a:effectLst/>
                          <a:latin typeface="Meiryo UI" panose="020B0604030504040204" pitchFamily="50" charset="-128"/>
                          <a:ea typeface="Meiryo UI" panose="020B0604030504040204" pitchFamily="50" charset="-128"/>
                        </a:rPr>
                        <a:t>％削減</a:t>
                      </a:r>
                      <a:br>
                        <a:rPr lang="zh-TW" altLang="en-US" sz="11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1000" b="0" i="0" u="none" strike="noStrike" dirty="0">
                          <a:solidFill>
                            <a:srgbClr val="000000"/>
                          </a:solidFill>
                          <a:effectLst/>
                          <a:latin typeface="Meiryo UI" panose="020B0604030504040204" pitchFamily="50" charset="-128"/>
                          <a:ea typeface="Meiryo UI" panose="020B0604030504040204" pitchFamily="50" charset="-128"/>
                        </a:rPr>
                        <a:t>2022</a:t>
                      </a: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年度</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実績</a:t>
                      </a:r>
                      <a:br>
                        <a:rPr lang="en-US" altLang="zh-TW" sz="1100" b="0" i="0" u="none" strike="noStrike" dirty="0">
                          <a:solidFill>
                            <a:srgbClr val="000000"/>
                          </a:solidFill>
                          <a:effectLst/>
                          <a:latin typeface="Meiryo UI" panose="020B0604030504040204" pitchFamily="50" charset="-128"/>
                          <a:ea typeface="Meiryo UI" panose="020B0604030504040204" pitchFamily="50" charset="-128"/>
                        </a:rPr>
                      </a:br>
                      <a:r>
                        <a:rPr lang="en-US" altLang="zh-TW" sz="1100" b="0" i="0" u="none" strike="noStrike" dirty="0">
                          <a:solidFill>
                            <a:srgbClr val="0070C0"/>
                          </a:solidFill>
                          <a:effectLst/>
                          <a:latin typeface="Meiryo UI" panose="020B0604030504040204" pitchFamily="50" charset="-128"/>
                          <a:ea typeface="Meiryo UI" panose="020B0604030504040204" pitchFamily="50" charset="-128"/>
                        </a:rPr>
                        <a:t>40</a:t>
                      </a:r>
                      <a:r>
                        <a:rPr lang="zh-TW" altLang="en-US" sz="1100" b="0" i="0" u="none" strike="noStrike" dirty="0">
                          <a:solidFill>
                            <a:srgbClr val="0070C0"/>
                          </a:solidFill>
                          <a:effectLst/>
                          <a:latin typeface="Meiryo UI" panose="020B0604030504040204" pitchFamily="50" charset="-128"/>
                          <a:ea typeface="Meiryo UI" panose="020B0604030504040204" pitchFamily="50" charset="-128"/>
                        </a:rPr>
                        <a:t>％削減</a:t>
                      </a:r>
                      <a:endParaRPr lang="en-US" altLang="zh-TW" sz="1100" b="0" i="0" u="none" strike="noStrike" dirty="0">
                        <a:solidFill>
                          <a:srgbClr val="0070C0"/>
                        </a:solidFill>
                        <a:effectLst/>
                        <a:latin typeface="Meiryo UI" panose="020B0604030504040204" pitchFamily="50" charset="-128"/>
                        <a:ea typeface="Meiryo UI" panose="020B0604030504040204" pitchFamily="50" charset="-128"/>
                      </a:endParaRPr>
                    </a:p>
                    <a:p>
                      <a:pPr algn="ctr" fontAlgn="ctr"/>
                      <a:r>
                        <a:rPr lang="en-US" altLang="zh-TW" sz="1000" b="0" i="0" u="none" strike="noStrike" dirty="0">
                          <a:solidFill>
                            <a:srgbClr val="0070C0"/>
                          </a:solidFill>
                          <a:effectLst/>
                          <a:latin typeface="Meiryo UI" panose="020B0604030504040204" pitchFamily="50" charset="-128"/>
                          <a:ea typeface="Meiryo UI" panose="020B0604030504040204" pitchFamily="50" charset="-128"/>
                        </a:rPr>
                        <a:t>※2030</a:t>
                      </a:r>
                      <a:r>
                        <a:rPr lang="zh-TW" altLang="en-US" sz="1000" b="0" i="0" u="none" strike="noStrike" dirty="0">
                          <a:solidFill>
                            <a:srgbClr val="0070C0"/>
                          </a:solidFill>
                          <a:effectLst/>
                          <a:latin typeface="Meiryo UI" panose="020B0604030504040204" pitchFamily="50" charset="-128"/>
                          <a:ea typeface="Meiryo UI" panose="020B0604030504040204" pitchFamily="50" charset="-128"/>
                        </a:rPr>
                        <a:t>年度</a:t>
                      </a:r>
                      <a:endParaRPr lang="en-US" altLang="zh-TW" sz="1000" b="0" i="0" u="none" strike="noStrike" dirty="0">
                        <a:solidFill>
                          <a:srgbClr val="0070C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extLst>
                  <a:ext uri="{0D108BD9-81ED-4DB2-BD59-A6C34878D82A}">
                    <a16:rowId xmlns:a16="http://schemas.microsoft.com/office/drawing/2014/main" val="3719115309"/>
                  </a:ext>
                </a:extLst>
              </a:tr>
            </a:tbl>
          </a:graphicData>
        </a:graphic>
      </p:graphicFrame>
      <p:graphicFrame>
        <p:nvGraphicFramePr>
          <p:cNvPr id="14" name="表 4">
            <a:extLst>
              <a:ext uri="{FF2B5EF4-FFF2-40B4-BE49-F238E27FC236}">
                <a16:creationId xmlns:a16="http://schemas.microsoft.com/office/drawing/2014/main" id="{7440E128-25BF-4690-A253-E84FF82733AF}"/>
              </a:ext>
            </a:extLst>
          </p:cNvPr>
          <p:cNvGraphicFramePr>
            <a:graphicFrameLocks noGrp="1"/>
          </p:cNvGraphicFramePr>
          <p:nvPr>
            <p:extLst>
              <p:ext uri="{D42A27DB-BD31-4B8C-83A1-F6EECF244321}">
                <p14:modId xmlns:p14="http://schemas.microsoft.com/office/powerpoint/2010/main" val="4229847451"/>
              </p:ext>
            </p:extLst>
          </p:nvPr>
        </p:nvGraphicFramePr>
        <p:xfrm>
          <a:off x="247507" y="4475017"/>
          <a:ext cx="9410986" cy="2212556"/>
        </p:xfrm>
        <a:graphic>
          <a:graphicData uri="http://schemas.openxmlformats.org/drawingml/2006/table">
            <a:tbl>
              <a:tblPr firstRow="1" bandRow="1">
                <a:tableStyleId>{5C22544A-7EE6-4342-B048-85BDC9FD1C3A}</a:tableStyleId>
              </a:tblPr>
              <a:tblGrid>
                <a:gridCol w="361347">
                  <a:extLst>
                    <a:ext uri="{9D8B030D-6E8A-4147-A177-3AD203B41FA5}">
                      <a16:colId xmlns:a16="http://schemas.microsoft.com/office/drawing/2014/main" val="1611749464"/>
                    </a:ext>
                  </a:extLst>
                </a:gridCol>
                <a:gridCol w="361347">
                  <a:extLst>
                    <a:ext uri="{9D8B030D-6E8A-4147-A177-3AD203B41FA5}">
                      <a16:colId xmlns:a16="http://schemas.microsoft.com/office/drawing/2014/main" val="1216549083"/>
                    </a:ext>
                  </a:extLst>
                </a:gridCol>
                <a:gridCol w="3360292">
                  <a:extLst>
                    <a:ext uri="{9D8B030D-6E8A-4147-A177-3AD203B41FA5}">
                      <a16:colId xmlns:a16="http://schemas.microsoft.com/office/drawing/2014/main" val="4266261293"/>
                    </a:ext>
                  </a:extLst>
                </a:gridCol>
                <a:gridCol w="1332000">
                  <a:extLst>
                    <a:ext uri="{9D8B030D-6E8A-4147-A177-3AD203B41FA5}">
                      <a16:colId xmlns:a16="http://schemas.microsoft.com/office/drawing/2014/main" val="633583336"/>
                    </a:ext>
                  </a:extLst>
                </a:gridCol>
                <a:gridCol w="1332000">
                  <a:extLst>
                    <a:ext uri="{9D8B030D-6E8A-4147-A177-3AD203B41FA5}">
                      <a16:colId xmlns:a16="http://schemas.microsoft.com/office/drawing/2014/main" val="3569518776"/>
                    </a:ext>
                  </a:extLst>
                </a:gridCol>
                <a:gridCol w="1332000">
                  <a:extLst>
                    <a:ext uri="{9D8B030D-6E8A-4147-A177-3AD203B41FA5}">
                      <a16:colId xmlns:a16="http://schemas.microsoft.com/office/drawing/2014/main" val="399449150"/>
                    </a:ext>
                  </a:extLst>
                </a:gridCol>
                <a:gridCol w="1332000">
                  <a:extLst>
                    <a:ext uri="{9D8B030D-6E8A-4147-A177-3AD203B41FA5}">
                      <a16:colId xmlns:a16="http://schemas.microsoft.com/office/drawing/2014/main" val="2864181046"/>
                    </a:ext>
                  </a:extLst>
                </a:gridCol>
              </a:tblGrid>
              <a:tr h="810000">
                <a:tc rowSpan="4">
                  <a:txBody>
                    <a:bodyPr/>
                    <a:lstStyle/>
                    <a:p>
                      <a:pPr algn="ctr"/>
                      <a:r>
                        <a:rPr kumimoji="1" lang="ja-JP" altLang="en-US" sz="1600" dirty="0">
                          <a:latin typeface="Meiryo UI" panose="020B0604030504040204" pitchFamily="50" charset="-128"/>
                          <a:ea typeface="Meiryo UI" panose="020B0604030504040204" pitchFamily="50" charset="-128"/>
                        </a:rPr>
                        <a:t>変更後</a:t>
                      </a:r>
                      <a:endParaRPr kumimoji="1" lang="en-US" altLang="ja-JP" sz="1600" dirty="0">
                        <a:latin typeface="Meiryo UI" panose="020B0604030504040204" pitchFamily="50" charset="-128"/>
                        <a:ea typeface="Meiryo UI" panose="020B0604030504040204" pitchFamily="50" charset="-128"/>
                      </a:endParaRPr>
                    </a:p>
                  </a:txBody>
                  <a:tcPr marL="45720" marR="45720" vert="eaVert" anchor="ctr">
                    <a:lnL w="28575" cap="flat" cmpd="sng" algn="ctr">
                      <a:solidFill>
                        <a:schemeClr val="accent4">
                          <a:lumMod val="75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EB80A"/>
                    </a:solidFill>
                  </a:tcPr>
                </a:tc>
                <a:tc gridSpan="6">
                  <a:txBody>
                    <a:bodyPr/>
                    <a:lstStyle/>
                    <a:p>
                      <a:pPr algn="l"/>
                      <a:r>
                        <a:rPr kumimoji="1" lang="ja-JP" altLang="en-US" sz="1200" u="sng" dirty="0">
                          <a:latin typeface="Meiryo UI" panose="020B0604030504040204" pitchFamily="50" charset="-128"/>
                          <a:ea typeface="Meiryo UI" panose="020B0604030504040204" pitchFamily="50" charset="-128"/>
                        </a:rPr>
                        <a:t>温室効果ガス排出量の削減</a:t>
                      </a:r>
                      <a:r>
                        <a:rPr kumimoji="1" lang="ja-JP" altLang="en-US" sz="1200" u="none" dirty="0">
                          <a:solidFill>
                            <a:schemeClr val="bg1"/>
                          </a:solidFill>
                          <a:latin typeface="Meiryo UI" panose="020B0604030504040204" pitchFamily="50" charset="-128"/>
                          <a:ea typeface="Meiryo UI" panose="020B0604030504040204" pitchFamily="50" charset="-128"/>
                        </a:rPr>
                        <a:t>　</a:t>
                      </a:r>
                      <a:r>
                        <a:rPr kumimoji="1" lang="en-US" altLang="ja-JP" sz="1200" u="none" dirty="0">
                          <a:solidFill>
                            <a:schemeClr val="bg1"/>
                          </a:solidFill>
                          <a:latin typeface="Meiryo UI" panose="020B0604030504040204" pitchFamily="50" charset="-128"/>
                          <a:ea typeface="Meiryo UI" panose="020B0604030504040204" pitchFamily="50" charset="-128"/>
                        </a:rPr>
                        <a:t>【</a:t>
                      </a:r>
                      <a:r>
                        <a:rPr kumimoji="1" lang="ja-JP" altLang="en-US" sz="1200"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200" u="none" dirty="0">
                          <a:solidFill>
                            <a:schemeClr val="bg1"/>
                          </a:solidFill>
                          <a:latin typeface="Meiryo UI" panose="020B0604030504040204" pitchFamily="50" charset="-128"/>
                          <a:ea typeface="Meiryo UI" panose="020B0604030504040204" pitchFamily="50" charset="-128"/>
                        </a:rPr>
                        <a:t>】</a:t>
                      </a:r>
                      <a:endParaRPr kumimoji="1" lang="en-US" altLang="ja-JP" sz="1100" u="none" dirty="0">
                        <a:solidFill>
                          <a:schemeClr val="bg1"/>
                        </a:solidFill>
                        <a:latin typeface="Meiryo UI" panose="020B0604030504040204" pitchFamily="50" charset="-128"/>
                        <a:ea typeface="Meiryo UI" panose="020B0604030504040204" pitchFamily="50" charset="-128"/>
                      </a:endParaRPr>
                    </a:p>
                    <a:p>
                      <a:pPr algn="l"/>
                      <a:r>
                        <a:rPr kumimoji="1" lang="ja-JP" altLang="en-US" sz="1050" b="0" dirty="0">
                          <a:latin typeface="Meiryo UI" panose="020B0604030504040204" pitchFamily="50" charset="-128"/>
                          <a:ea typeface="Meiryo UI" panose="020B0604030504040204" pitchFamily="50" charset="-128"/>
                        </a:rPr>
                        <a:t>「大阪府気候変動対策の推進に関する条例」に基づき、事業者等による省エネ・再エネ・電動車の普及などの取組を推進するとともに、あらゆる主体の意識改革・行動喚起のための取組の実施等により、温室効果ガス排出量の削減を推進する。</a:t>
                      </a:r>
                      <a:r>
                        <a:rPr kumimoji="1" lang="en-US" altLang="ja-JP" sz="1050" b="0" dirty="0">
                          <a:latin typeface="Meiryo UI" panose="020B0604030504040204" pitchFamily="50" charset="-128"/>
                          <a:ea typeface="Meiryo UI" panose="020B0604030504040204" pitchFamily="50" charset="-128"/>
                        </a:rPr>
                        <a:t>R8</a:t>
                      </a:r>
                      <a:r>
                        <a:rPr kumimoji="1" lang="ja-JP" altLang="en-US" sz="1050" b="0" dirty="0">
                          <a:latin typeface="Meiryo UI" panose="020B0604030504040204" pitchFamily="50" charset="-128"/>
                          <a:ea typeface="Meiryo UI" panose="020B0604030504040204" pitchFamily="50" charset="-128"/>
                        </a:rPr>
                        <a:t>年度からは、大阪府地球温暖化防止活動推進センターを中核として、支援機関との密接な連携により、府内事業者による脱炭素経営の伴走支援や脱炭素経営宣言登録制度の継続的な運用等を通じた取組状況に応じた支援を実施する。</a:t>
                      </a: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23959773"/>
                  </a:ext>
                </a:extLst>
              </a:tr>
              <a:tr h="254531">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活動指標・予算額</a:t>
                      </a:r>
                    </a:p>
                  </a:txBody>
                  <a:tcPr marL="45720" marR="45720" vert="eaVert"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DC97"/>
                    </a:solidFill>
                  </a:tcPr>
                </a:tc>
                <a:tc rowSpan="2">
                  <a:txBody>
                    <a:bodyPr/>
                    <a:lstStyle/>
                    <a:p>
                      <a:pPr algn="ctr"/>
                      <a:r>
                        <a:rPr kumimoji="1" lang="ja-JP" altLang="en-US" sz="1050" dirty="0">
                          <a:latin typeface="Meiryo UI" panose="020B0604030504040204" pitchFamily="50" charset="-128"/>
                          <a:ea typeface="Meiryo UI" panose="020B0604030504040204" pitchFamily="50" charset="-128"/>
                        </a:rPr>
                        <a:t>項目</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R8</a:t>
                      </a:r>
                      <a:r>
                        <a:rPr kumimoji="1" lang="ja-JP" altLang="en-US" sz="1050" dirty="0">
                          <a:latin typeface="Meiryo UI" panose="020B0604030504040204" pitchFamily="50" charset="-128"/>
                          <a:ea typeface="Meiryo UI" panose="020B0604030504040204" pitchFamily="50" charset="-128"/>
                        </a:rPr>
                        <a:t>年度目標値</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R9</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3</a:t>
                      </a:r>
                      <a:r>
                        <a:rPr kumimoji="1" lang="ja-JP" altLang="en-US" sz="1050" dirty="0">
                          <a:latin typeface="Meiryo UI" panose="020B0604030504040204" pitchFamily="50" charset="-128"/>
                          <a:ea typeface="Meiryo UI" panose="020B0604030504040204" pitchFamily="50" charset="-128"/>
                        </a:rPr>
                        <a:t>月末時点）</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R8</a:t>
                      </a:r>
                      <a:r>
                        <a:rPr kumimoji="1" lang="ja-JP" altLang="en-US" sz="1050" dirty="0">
                          <a:latin typeface="Meiryo UI" panose="020B0604030504040204" pitchFamily="50" charset="-128"/>
                          <a:ea typeface="Meiryo UI" panose="020B0604030504040204" pitchFamily="50" charset="-128"/>
                        </a:rPr>
                        <a:t>年度予算額</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gridSpan="2">
                  <a:txBody>
                    <a:bodyPr/>
                    <a:lstStyle/>
                    <a:p>
                      <a:pPr algn="ct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参考</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hMerge="1">
                  <a:txBody>
                    <a:bodyPr/>
                    <a:lstStyle/>
                    <a:p>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43371708"/>
                  </a:ext>
                </a:extLst>
              </a:tr>
              <a:tr h="416505">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050" dirty="0">
                        <a:latin typeface="Meiryo UI" panose="020B0604030504040204" pitchFamily="50" charset="-128"/>
                        <a:ea typeface="Meiryo UI" panose="020B0604030504040204" pitchFamily="50" charset="-128"/>
                      </a:endParaRPr>
                    </a:p>
                  </a:txBody>
                  <a:tcPr anchor="ct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anchor="ct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年度実績見込</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en-US" altLang="ja-JP" sz="1050" dirty="0">
                          <a:solidFill>
                            <a:srgbClr val="0070C0"/>
                          </a:solidFill>
                          <a:latin typeface="Meiryo UI" panose="020B0604030504040204" pitchFamily="50" charset="-128"/>
                          <a:ea typeface="Meiryo UI" panose="020B0604030504040204" pitchFamily="50" charset="-128"/>
                        </a:rPr>
                        <a:t>〈</a:t>
                      </a:r>
                      <a:r>
                        <a:rPr kumimoji="1" lang="ja-JP" altLang="en-US" sz="1050" dirty="0">
                          <a:solidFill>
                            <a:srgbClr val="0070C0"/>
                          </a:solidFill>
                          <a:latin typeface="Meiryo UI" panose="020B0604030504040204" pitchFamily="50" charset="-128"/>
                          <a:ea typeface="Meiryo UI" panose="020B0604030504040204" pitchFamily="50" charset="-128"/>
                        </a:rPr>
                        <a:t>当初目標値</a:t>
                      </a:r>
                      <a:r>
                        <a:rPr kumimoji="1" lang="en-US" altLang="ja-JP" sz="1050" dirty="0">
                          <a:solidFill>
                            <a:srgbClr val="0070C0"/>
                          </a:solidFill>
                          <a:latin typeface="Meiryo UI" panose="020B0604030504040204" pitchFamily="50" charset="-128"/>
                          <a:ea typeface="Meiryo UI" panose="020B0604030504040204" pitchFamily="50" charset="-128"/>
                        </a:rPr>
                        <a:t>〉</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年度予算額</a:t>
                      </a: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3474981344"/>
                  </a:ext>
                </a:extLst>
              </a:tr>
              <a:tr h="398033">
                <a:tc vMerge="1">
                  <a:txBody>
                    <a:bodyPr/>
                    <a:lstStyle/>
                    <a:p>
                      <a:endParaRPr kumimoji="1" lang="ja-JP" altLang="en-US"/>
                    </a:p>
                  </a:txBody>
                  <a:tcPr/>
                </a:tc>
                <a:tc vMerge="1">
                  <a:txBody>
                    <a:bodyPr/>
                    <a:lstStyle/>
                    <a:p>
                      <a:endParaRPr kumimoji="1" lang="ja-JP" altLang="en-US"/>
                    </a:p>
                  </a:txBody>
                  <a:tcPr/>
                </a:tc>
                <a:tc>
                  <a:txBody>
                    <a:bodyPr/>
                    <a:lstStyle/>
                    <a:p>
                      <a:pPr algn="just"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温室効果ガス排出量の</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2013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年度比削減率</a:t>
                      </a: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ja-JP" sz="1100" b="0" i="0" u="sng" strike="noStrike" dirty="0">
                          <a:solidFill>
                            <a:srgbClr val="FF0000"/>
                          </a:solidFill>
                          <a:effectLst/>
                          <a:highlight>
                            <a:srgbClr val="FFFF00"/>
                          </a:highlight>
                          <a:latin typeface="Meiryo UI" panose="020B0604030504040204" pitchFamily="50" charset="-128"/>
                          <a:ea typeface="Meiryo UI" panose="020B0604030504040204" pitchFamily="50" charset="-128"/>
                        </a:rPr>
                        <a:t>48</a:t>
                      </a:r>
                      <a:r>
                        <a:rPr lang="ja-JP" altLang="en-US" sz="1100" b="0" i="0" u="sng" strike="noStrike" dirty="0">
                          <a:solidFill>
                            <a:srgbClr val="FF0000"/>
                          </a:solidFill>
                          <a:effectLst/>
                          <a:highlight>
                            <a:srgbClr val="FFFF00"/>
                          </a:highlight>
                          <a:latin typeface="Meiryo UI" panose="020B0604030504040204" pitchFamily="50" charset="-128"/>
                          <a:ea typeface="Meiryo UI" panose="020B0604030504040204" pitchFamily="50" charset="-128"/>
                        </a:rPr>
                        <a:t>％</a:t>
                      </a:r>
                      <a:r>
                        <a:rPr lang="ja-JP" altLang="en-US" sz="1100" b="0" i="0" u="none" strike="noStrike" dirty="0">
                          <a:solidFill>
                            <a:srgbClr val="FF0000"/>
                          </a:solidFill>
                          <a:effectLst/>
                          <a:latin typeface="Meiryo UI" panose="020B0604030504040204" pitchFamily="50" charset="-128"/>
                          <a:ea typeface="Meiryo UI" panose="020B0604030504040204" pitchFamily="50" charset="-128"/>
                        </a:rPr>
                        <a:t>削減</a:t>
                      </a:r>
                      <a:br>
                        <a:rPr lang="ja-JP" altLang="en-US" sz="1100" b="0" i="0" u="none" strike="noStrike" dirty="0">
                          <a:solidFill>
                            <a:srgbClr val="FF0000"/>
                          </a:solidFill>
                          <a:effectLst/>
                          <a:latin typeface="Meiryo UI" panose="020B0604030504040204" pitchFamily="50" charset="-128"/>
                          <a:ea typeface="Meiryo UI" panose="020B0604030504040204" pitchFamily="50" charset="-128"/>
                        </a:rPr>
                      </a:b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※2030</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年度</a:t>
                      </a:r>
                      <a:endParaRPr lang="en-US" altLang="ja-JP" sz="1100" b="0" i="0" u="none" strike="noStrike" dirty="0">
                        <a:solidFill>
                          <a:srgbClr val="FF000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a:t>
                      </a:r>
                      <a:endParaRPr lang="ja-JP" altLang="en-US" sz="1100" b="0" i="0" u="none" strike="noStrike" dirty="0">
                        <a:solidFill>
                          <a:srgbClr val="FF000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zh-TW" sz="1100" b="0" i="0" u="none" strike="noStrike" dirty="0">
                          <a:solidFill>
                            <a:srgbClr val="000000"/>
                          </a:solidFill>
                          <a:effectLst/>
                          <a:latin typeface="Meiryo UI" panose="020B0604030504040204" pitchFamily="50" charset="-128"/>
                          <a:ea typeface="Meiryo UI" panose="020B0604030504040204" pitchFamily="50" charset="-128"/>
                        </a:rPr>
                        <a:t>19.4</a:t>
                      </a:r>
                      <a:r>
                        <a:rPr lang="zh-TW" altLang="en-US" sz="1100" b="0" i="0" u="none" strike="noStrike" dirty="0">
                          <a:solidFill>
                            <a:srgbClr val="000000"/>
                          </a:solidFill>
                          <a:effectLst/>
                          <a:latin typeface="Meiryo UI" panose="020B0604030504040204" pitchFamily="50" charset="-128"/>
                          <a:ea typeface="Meiryo UI" panose="020B0604030504040204" pitchFamily="50" charset="-128"/>
                        </a:rPr>
                        <a:t>％削減</a:t>
                      </a:r>
                      <a:br>
                        <a:rPr lang="zh-TW" altLang="en-US" sz="11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1000" b="0" i="0" u="none" strike="noStrike" dirty="0">
                          <a:solidFill>
                            <a:srgbClr val="000000"/>
                          </a:solidFill>
                          <a:effectLst/>
                          <a:latin typeface="Meiryo UI" panose="020B0604030504040204" pitchFamily="50" charset="-128"/>
                          <a:ea typeface="Meiryo UI" panose="020B0604030504040204" pitchFamily="50" charset="-128"/>
                        </a:rPr>
                        <a:t>2022</a:t>
                      </a: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年度</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実績</a:t>
                      </a:r>
                      <a:br>
                        <a:rPr lang="en-US" altLang="zh-TW" sz="1100" b="0" i="0" u="none" strike="noStrike" dirty="0">
                          <a:solidFill>
                            <a:srgbClr val="000000"/>
                          </a:solidFill>
                          <a:effectLst/>
                          <a:latin typeface="Meiryo UI" panose="020B0604030504040204" pitchFamily="50" charset="-128"/>
                          <a:ea typeface="Meiryo UI" panose="020B0604030504040204" pitchFamily="50" charset="-128"/>
                        </a:rPr>
                      </a:br>
                      <a:r>
                        <a:rPr lang="en-US" altLang="zh-TW" sz="1100" b="0" i="0" u="none" strike="noStrike" dirty="0">
                          <a:solidFill>
                            <a:srgbClr val="0070C0"/>
                          </a:solidFill>
                          <a:effectLst/>
                          <a:latin typeface="Meiryo UI" panose="020B0604030504040204" pitchFamily="50" charset="-128"/>
                          <a:ea typeface="Meiryo UI" panose="020B0604030504040204" pitchFamily="50" charset="-128"/>
                        </a:rPr>
                        <a:t>40</a:t>
                      </a:r>
                      <a:r>
                        <a:rPr lang="zh-TW" altLang="en-US" sz="1100" b="0" i="0" u="none" strike="noStrike" dirty="0">
                          <a:solidFill>
                            <a:srgbClr val="0070C0"/>
                          </a:solidFill>
                          <a:effectLst/>
                          <a:latin typeface="Meiryo UI" panose="020B0604030504040204" pitchFamily="50" charset="-128"/>
                          <a:ea typeface="Meiryo UI" panose="020B0604030504040204" pitchFamily="50" charset="-128"/>
                        </a:rPr>
                        <a:t>％削減</a:t>
                      </a:r>
                      <a:endParaRPr lang="en-US" altLang="zh-TW" sz="1100" b="0" i="0" u="none" strike="noStrike" dirty="0">
                        <a:solidFill>
                          <a:srgbClr val="0070C0"/>
                        </a:solidFill>
                        <a:effectLst/>
                        <a:latin typeface="Meiryo UI" panose="020B0604030504040204" pitchFamily="50" charset="-128"/>
                        <a:ea typeface="Meiryo UI" panose="020B0604030504040204" pitchFamily="50" charset="-128"/>
                      </a:endParaRPr>
                    </a:p>
                    <a:p>
                      <a:pPr algn="ctr" fontAlgn="ctr"/>
                      <a:r>
                        <a:rPr lang="en-US" altLang="zh-TW" sz="1000" b="0" i="0" u="none" strike="noStrike" dirty="0">
                          <a:solidFill>
                            <a:srgbClr val="0070C0"/>
                          </a:solidFill>
                          <a:effectLst/>
                          <a:latin typeface="Meiryo UI" panose="020B0604030504040204" pitchFamily="50" charset="-128"/>
                          <a:ea typeface="Meiryo UI" panose="020B0604030504040204" pitchFamily="50" charset="-128"/>
                        </a:rPr>
                        <a:t>※2030</a:t>
                      </a:r>
                      <a:r>
                        <a:rPr lang="zh-TW" altLang="en-US" sz="1000" b="0" i="0" u="none" strike="noStrike" dirty="0">
                          <a:solidFill>
                            <a:srgbClr val="0070C0"/>
                          </a:solidFill>
                          <a:effectLst/>
                          <a:latin typeface="Meiryo UI" panose="020B0604030504040204" pitchFamily="50" charset="-128"/>
                          <a:ea typeface="Meiryo UI" panose="020B0604030504040204" pitchFamily="50" charset="-128"/>
                        </a:rPr>
                        <a:t>年度</a:t>
                      </a:r>
                      <a:endParaRPr lang="en-US" altLang="zh-TW" sz="1000" b="0" i="0" u="none" strike="noStrike" dirty="0">
                        <a:solidFill>
                          <a:srgbClr val="0070C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19050" cap="flat" cmpd="sng" algn="ctr">
                      <a:solidFill>
                        <a:schemeClr val="bg1"/>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E6CC"/>
                    </a:solidFill>
                  </a:tcPr>
                </a:tc>
                <a:extLst>
                  <a:ext uri="{0D108BD9-81ED-4DB2-BD59-A6C34878D82A}">
                    <a16:rowId xmlns:a16="http://schemas.microsoft.com/office/drawing/2014/main" val="3719115309"/>
                  </a:ext>
                </a:extLst>
              </a:tr>
            </a:tbl>
          </a:graphicData>
        </a:graphic>
      </p:graphicFrame>
      <p:sp>
        <p:nvSpPr>
          <p:cNvPr id="15" name="二等辺三角形 15">
            <a:extLst>
              <a:ext uri="{FF2B5EF4-FFF2-40B4-BE49-F238E27FC236}">
                <a16:creationId xmlns:a16="http://schemas.microsoft.com/office/drawing/2014/main" id="{F20418DE-5935-4596-830F-6D3A5D9DFF0F}"/>
              </a:ext>
            </a:extLst>
          </p:cNvPr>
          <p:cNvSpPr/>
          <p:nvPr/>
        </p:nvSpPr>
        <p:spPr>
          <a:xfrm rot="5400000" flipH="1">
            <a:off x="7953115" y="3982698"/>
            <a:ext cx="287814" cy="61365"/>
          </a:xfrm>
          <a:custGeom>
            <a:avLst/>
            <a:gdLst>
              <a:gd name="connsiteX0" fmla="*/ 0 w 2988733"/>
              <a:gd name="connsiteY0" fmla="*/ 573729 h 573729"/>
              <a:gd name="connsiteX1" fmla="*/ 1494367 w 2988733"/>
              <a:gd name="connsiteY1" fmla="*/ 0 h 573729"/>
              <a:gd name="connsiteX2" fmla="*/ 2988733 w 2988733"/>
              <a:gd name="connsiteY2" fmla="*/ 573729 h 573729"/>
              <a:gd name="connsiteX3" fmla="*/ 0 w 2988733"/>
              <a:gd name="connsiteY3" fmla="*/ 573729 h 573729"/>
              <a:gd name="connsiteX0" fmla="*/ 0 w 2988733"/>
              <a:gd name="connsiteY0" fmla="*/ 573729 h 665169"/>
              <a:gd name="connsiteX1" fmla="*/ 1494367 w 2988733"/>
              <a:gd name="connsiteY1" fmla="*/ 0 h 665169"/>
              <a:gd name="connsiteX2" fmla="*/ 2988733 w 2988733"/>
              <a:gd name="connsiteY2" fmla="*/ 573729 h 665169"/>
              <a:gd name="connsiteX3" fmla="*/ 91440 w 2988733"/>
              <a:gd name="connsiteY3" fmla="*/ 665169 h 665169"/>
              <a:gd name="connsiteX0" fmla="*/ 0 w 2988733"/>
              <a:gd name="connsiteY0" fmla="*/ 573729 h 573729"/>
              <a:gd name="connsiteX1" fmla="*/ 1494367 w 2988733"/>
              <a:gd name="connsiteY1" fmla="*/ 0 h 573729"/>
              <a:gd name="connsiteX2" fmla="*/ 2988733 w 2988733"/>
              <a:gd name="connsiteY2" fmla="*/ 573729 h 573729"/>
            </a:gdLst>
            <a:ahLst/>
            <a:cxnLst>
              <a:cxn ang="0">
                <a:pos x="connsiteX0" y="connsiteY0"/>
              </a:cxn>
              <a:cxn ang="0">
                <a:pos x="connsiteX1" y="connsiteY1"/>
              </a:cxn>
              <a:cxn ang="0">
                <a:pos x="connsiteX2" y="connsiteY2"/>
              </a:cxn>
            </a:cxnLst>
            <a:rect l="l" t="t" r="r" b="b"/>
            <a:pathLst>
              <a:path w="2988733" h="573729">
                <a:moveTo>
                  <a:pt x="0" y="573729"/>
                </a:moveTo>
                <a:lnTo>
                  <a:pt x="1494367" y="0"/>
                </a:lnTo>
                <a:lnTo>
                  <a:pt x="2988733" y="57372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15">
            <a:extLst>
              <a:ext uri="{FF2B5EF4-FFF2-40B4-BE49-F238E27FC236}">
                <a16:creationId xmlns:a16="http://schemas.microsoft.com/office/drawing/2014/main" id="{D1A6771D-3C6F-4D1A-9F55-04863873F05D}"/>
              </a:ext>
            </a:extLst>
          </p:cNvPr>
          <p:cNvSpPr/>
          <p:nvPr/>
        </p:nvSpPr>
        <p:spPr>
          <a:xfrm rot="16200000">
            <a:off x="7161862" y="3986563"/>
            <a:ext cx="287814" cy="61365"/>
          </a:xfrm>
          <a:custGeom>
            <a:avLst/>
            <a:gdLst>
              <a:gd name="connsiteX0" fmla="*/ 0 w 2988733"/>
              <a:gd name="connsiteY0" fmla="*/ 573729 h 573729"/>
              <a:gd name="connsiteX1" fmla="*/ 1494367 w 2988733"/>
              <a:gd name="connsiteY1" fmla="*/ 0 h 573729"/>
              <a:gd name="connsiteX2" fmla="*/ 2988733 w 2988733"/>
              <a:gd name="connsiteY2" fmla="*/ 573729 h 573729"/>
              <a:gd name="connsiteX3" fmla="*/ 0 w 2988733"/>
              <a:gd name="connsiteY3" fmla="*/ 573729 h 573729"/>
              <a:gd name="connsiteX0" fmla="*/ 0 w 2988733"/>
              <a:gd name="connsiteY0" fmla="*/ 573729 h 665169"/>
              <a:gd name="connsiteX1" fmla="*/ 1494367 w 2988733"/>
              <a:gd name="connsiteY1" fmla="*/ 0 h 665169"/>
              <a:gd name="connsiteX2" fmla="*/ 2988733 w 2988733"/>
              <a:gd name="connsiteY2" fmla="*/ 573729 h 665169"/>
              <a:gd name="connsiteX3" fmla="*/ 91440 w 2988733"/>
              <a:gd name="connsiteY3" fmla="*/ 665169 h 665169"/>
              <a:gd name="connsiteX0" fmla="*/ 0 w 2988733"/>
              <a:gd name="connsiteY0" fmla="*/ 573729 h 573729"/>
              <a:gd name="connsiteX1" fmla="*/ 1494367 w 2988733"/>
              <a:gd name="connsiteY1" fmla="*/ 0 h 573729"/>
              <a:gd name="connsiteX2" fmla="*/ 2988733 w 2988733"/>
              <a:gd name="connsiteY2" fmla="*/ 573729 h 573729"/>
            </a:gdLst>
            <a:ahLst/>
            <a:cxnLst>
              <a:cxn ang="0">
                <a:pos x="connsiteX0" y="connsiteY0"/>
              </a:cxn>
              <a:cxn ang="0">
                <a:pos x="connsiteX1" y="connsiteY1"/>
              </a:cxn>
              <a:cxn ang="0">
                <a:pos x="connsiteX2" y="connsiteY2"/>
              </a:cxn>
            </a:cxnLst>
            <a:rect l="l" t="t" r="r" b="b"/>
            <a:pathLst>
              <a:path w="2988733" h="573729">
                <a:moveTo>
                  <a:pt x="0" y="573729"/>
                </a:moveTo>
                <a:lnTo>
                  <a:pt x="1494367" y="0"/>
                </a:lnTo>
                <a:lnTo>
                  <a:pt x="2988733" y="57372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15">
            <a:extLst>
              <a:ext uri="{FF2B5EF4-FFF2-40B4-BE49-F238E27FC236}">
                <a16:creationId xmlns:a16="http://schemas.microsoft.com/office/drawing/2014/main" id="{DD203F06-E152-4A6E-A203-B802A2C4D8FF}"/>
              </a:ext>
            </a:extLst>
          </p:cNvPr>
          <p:cNvSpPr/>
          <p:nvPr/>
        </p:nvSpPr>
        <p:spPr>
          <a:xfrm rot="5400000" flipH="1">
            <a:off x="7953115" y="6478248"/>
            <a:ext cx="287814" cy="61365"/>
          </a:xfrm>
          <a:custGeom>
            <a:avLst/>
            <a:gdLst>
              <a:gd name="connsiteX0" fmla="*/ 0 w 2988733"/>
              <a:gd name="connsiteY0" fmla="*/ 573729 h 573729"/>
              <a:gd name="connsiteX1" fmla="*/ 1494367 w 2988733"/>
              <a:gd name="connsiteY1" fmla="*/ 0 h 573729"/>
              <a:gd name="connsiteX2" fmla="*/ 2988733 w 2988733"/>
              <a:gd name="connsiteY2" fmla="*/ 573729 h 573729"/>
              <a:gd name="connsiteX3" fmla="*/ 0 w 2988733"/>
              <a:gd name="connsiteY3" fmla="*/ 573729 h 573729"/>
              <a:gd name="connsiteX0" fmla="*/ 0 w 2988733"/>
              <a:gd name="connsiteY0" fmla="*/ 573729 h 665169"/>
              <a:gd name="connsiteX1" fmla="*/ 1494367 w 2988733"/>
              <a:gd name="connsiteY1" fmla="*/ 0 h 665169"/>
              <a:gd name="connsiteX2" fmla="*/ 2988733 w 2988733"/>
              <a:gd name="connsiteY2" fmla="*/ 573729 h 665169"/>
              <a:gd name="connsiteX3" fmla="*/ 91440 w 2988733"/>
              <a:gd name="connsiteY3" fmla="*/ 665169 h 665169"/>
              <a:gd name="connsiteX0" fmla="*/ 0 w 2988733"/>
              <a:gd name="connsiteY0" fmla="*/ 573729 h 573729"/>
              <a:gd name="connsiteX1" fmla="*/ 1494367 w 2988733"/>
              <a:gd name="connsiteY1" fmla="*/ 0 h 573729"/>
              <a:gd name="connsiteX2" fmla="*/ 2988733 w 2988733"/>
              <a:gd name="connsiteY2" fmla="*/ 573729 h 573729"/>
            </a:gdLst>
            <a:ahLst/>
            <a:cxnLst>
              <a:cxn ang="0">
                <a:pos x="connsiteX0" y="connsiteY0"/>
              </a:cxn>
              <a:cxn ang="0">
                <a:pos x="connsiteX1" y="connsiteY1"/>
              </a:cxn>
              <a:cxn ang="0">
                <a:pos x="connsiteX2" y="connsiteY2"/>
              </a:cxn>
            </a:cxnLst>
            <a:rect l="l" t="t" r="r" b="b"/>
            <a:pathLst>
              <a:path w="2988733" h="573729">
                <a:moveTo>
                  <a:pt x="0" y="573729"/>
                </a:moveTo>
                <a:lnTo>
                  <a:pt x="1494367" y="0"/>
                </a:lnTo>
                <a:lnTo>
                  <a:pt x="2988733" y="57372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二等辺三角形 15">
            <a:extLst>
              <a:ext uri="{FF2B5EF4-FFF2-40B4-BE49-F238E27FC236}">
                <a16:creationId xmlns:a16="http://schemas.microsoft.com/office/drawing/2014/main" id="{6C8898D2-B9B2-4EA3-AA96-7B7BFEC68035}"/>
              </a:ext>
            </a:extLst>
          </p:cNvPr>
          <p:cNvSpPr/>
          <p:nvPr/>
        </p:nvSpPr>
        <p:spPr>
          <a:xfrm rot="16200000">
            <a:off x="7161862" y="6482113"/>
            <a:ext cx="287814" cy="61365"/>
          </a:xfrm>
          <a:custGeom>
            <a:avLst/>
            <a:gdLst>
              <a:gd name="connsiteX0" fmla="*/ 0 w 2988733"/>
              <a:gd name="connsiteY0" fmla="*/ 573729 h 573729"/>
              <a:gd name="connsiteX1" fmla="*/ 1494367 w 2988733"/>
              <a:gd name="connsiteY1" fmla="*/ 0 h 573729"/>
              <a:gd name="connsiteX2" fmla="*/ 2988733 w 2988733"/>
              <a:gd name="connsiteY2" fmla="*/ 573729 h 573729"/>
              <a:gd name="connsiteX3" fmla="*/ 0 w 2988733"/>
              <a:gd name="connsiteY3" fmla="*/ 573729 h 573729"/>
              <a:gd name="connsiteX0" fmla="*/ 0 w 2988733"/>
              <a:gd name="connsiteY0" fmla="*/ 573729 h 665169"/>
              <a:gd name="connsiteX1" fmla="*/ 1494367 w 2988733"/>
              <a:gd name="connsiteY1" fmla="*/ 0 h 665169"/>
              <a:gd name="connsiteX2" fmla="*/ 2988733 w 2988733"/>
              <a:gd name="connsiteY2" fmla="*/ 573729 h 665169"/>
              <a:gd name="connsiteX3" fmla="*/ 91440 w 2988733"/>
              <a:gd name="connsiteY3" fmla="*/ 665169 h 665169"/>
              <a:gd name="connsiteX0" fmla="*/ 0 w 2988733"/>
              <a:gd name="connsiteY0" fmla="*/ 573729 h 573729"/>
              <a:gd name="connsiteX1" fmla="*/ 1494367 w 2988733"/>
              <a:gd name="connsiteY1" fmla="*/ 0 h 573729"/>
              <a:gd name="connsiteX2" fmla="*/ 2988733 w 2988733"/>
              <a:gd name="connsiteY2" fmla="*/ 573729 h 573729"/>
            </a:gdLst>
            <a:ahLst/>
            <a:cxnLst>
              <a:cxn ang="0">
                <a:pos x="connsiteX0" y="connsiteY0"/>
              </a:cxn>
              <a:cxn ang="0">
                <a:pos x="connsiteX1" y="connsiteY1"/>
              </a:cxn>
              <a:cxn ang="0">
                <a:pos x="connsiteX2" y="connsiteY2"/>
              </a:cxn>
            </a:cxnLst>
            <a:rect l="l" t="t" r="r" b="b"/>
            <a:pathLst>
              <a:path w="2988733" h="573729">
                <a:moveTo>
                  <a:pt x="0" y="573729"/>
                </a:moveTo>
                <a:lnTo>
                  <a:pt x="1494367" y="0"/>
                </a:lnTo>
                <a:lnTo>
                  <a:pt x="2988733" y="57372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9703461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574</Words>
  <Application>Microsoft Office PowerPoint</Application>
  <PresentationFormat>A4 210 x 297 mm</PresentationFormat>
  <Paragraphs>46</Paragraphs>
  <Slides>2</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游ゴシック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2026-03-23T02:55:32Z</dcterms:created>
  <dcterms:modified xsi:type="dcterms:W3CDTF">2026-08-05T09:28:18Z</dcterms:modified>
</cp:coreProperties>
</file>