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48" r:id="rId1"/>
    <p:sldMasterId id="2147483686" r:id="rId2"/>
  </p:sldMasterIdLst>
  <p:notesMasterIdLst>
    <p:notesMasterId r:id="rId8"/>
  </p:notesMasterIdLst>
  <p:sldIdLst>
    <p:sldId id="358" r:id="rId3"/>
    <p:sldId id="1335" r:id="rId4"/>
    <p:sldId id="1200" r:id="rId5"/>
    <p:sldId id="1232" r:id="rId6"/>
    <p:sldId id="1239" r:id="rId7"/>
  </p:sldIdLst>
  <p:sldSz cx="9144000" cy="6858000" type="screen4x3"/>
  <p:notesSz cx="6807200" cy="9939338"/>
  <p:custShowLst>
    <p:custShow name="印刷用" id="0">
      <p:sldLst>
        <p:sld r:id="rId3"/>
      </p:sldLst>
    </p:custShow>
  </p:custShow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BC91F578-DC29-499F-AA0B-952D886AA4A0}">
          <p14:sldIdLst>
            <p14:sldId id="358"/>
          </p14:sldIdLst>
        </p14:section>
        <p14:section name="タイトルなしのセクション" id="{C568D6FC-45A2-47A6-B252-59396347975A}">
          <p14:sldIdLst>
            <p14:sldId id="1335"/>
            <p14:sldId id="1200"/>
            <p14:sldId id="1232"/>
            <p14:sldId id="1239"/>
          </p14:sldIdLst>
        </p14:section>
      </p14:sectionLst>
    </p:ex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A5A5A5"/>
    <a:srgbClr val="0000FF"/>
    <a:srgbClr val="FFCCFF"/>
    <a:srgbClr val="4472C4"/>
    <a:srgbClr val="66FFFF"/>
    <a:srgbClr val="375DA1"/>
    <a:srgbClr val="CCE5DF"/>
    <a:srgbClr val="E7F2F0"/>
    <a:srgbClr val="FFE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32" autoAdjust="0"/>
    <p:restoredTop sz="93899" autoAdjust="0"/>
  </p:normalViewPr>
  <p:slideViewPr>
    <p:cSldViewPr snapToGrid="0">
      <p:cViewPr varScale="1">
        <p:scale>
          <a:sx n="56" d="100"/>
          <a:sy n="56" d="100"/>
        </p:scale>
        <p:origin x="1416" y="44"/>
      </p:cViewPr>
      <p:guideLst>
        <p:guide orient="horz" pos="2160"/>
        <p:guide pos="2880"/>
      </p:guideLst>
    </p:cSldViewPr>
  </p:slideViewPr>
  <p:notesTextViewPr>
    <p:cViewPr>
      <p:scale>
        <a:sx n="1" d="1"/>
        <a:sy n="1" d="1"/>
      </p:scale>
      <p:origin x="0" y="0"/>
    </p:cViewPr>
  </p:notesTextViewPr>
  <p:sorterViewPr>
    <p:cViewPr>
      <p:scale>
        <a:sx n="200" d="100"/>
        <a:sy n="200" d="100"/>
      </p:scale>
      <p:origin x="0" y="0"/>
    </p:cViewPr>
  </p:sorterViewPr>
  <p:notesViewPr>
    <p:cSldViewPr snapToGrid="0" showGuides="1">
      <p:cViewPr varScale="1">
        <p:scale>
          <a:sx n="86" d="100"/>
          <a:sy n="86" d="100"/>
        </p:scale>
        <p:origin x="3798" y="108"/>
      </p:cViewPr>
      <p:guideLst>
        <p:guide orient="horz" pos="3130"/>
        <p:guide pos="214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9575" cy="496888"/>
          </a:xfrm>
          <a:prstGeom prst="rect">
            <a:avLst/>
          </a:prstGeom>
        </p:spPr>
        <p:txBody>
          <a:bodyPr vert="horz" lIns="91425" tIns="45713" rIns="91425" bIns="4571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0" y="0"/>
            <a:ext cx="2949575" cy="496888"/>
          </a:xfrm>
          <a:prstGeom prst="rect">
            <a:avLst/>
          </a:prstGeom>
        </p:spPr>
        <p:txBody>
          <a:bodyPr vert="horz" lIns="91425" tIns="45713" rIns="91425" bIns="45713" rtlCol="0"/>
          <a:lstStyle>
            <a:lvl1pPr algn="r">
              <a:defRPr sz="1200"/>
            </a:lvl1pPr>
          </a:lstStyle>
          <a:p>
            <a:fld id="{BEC7E683-BBDE-45AC-A4FF-3989F8F6A592}" type="datetimeFigureOut">
              <a:rPr kumimoji="1" lang="ja-JP" altLang="en-US" smtClean="0"/>
              <a:t>2026/8/5</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25" tIns="45713" rIns="91425" bIns="45713" rtlCol="0" anchor="ctr"/>
          <a:lstStyle/>
          <a:p>
            <a:endParaRPr lang="ja-JP" altLang="en-US"/>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25" tIns="45713" rIns="91425" bIns="4571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864"/>
            <a:ext cx="2949575" cy="496887"/>
          </a:xfrm>
          <a:prstGeom prst="rect">
            <a:avLst/>
          </a:prstGeom>
        </p:spPr>
        <p:txBody>
          <a:bodyPr vert="horz" lIns="91425" tIns="45713" rIns="91425" bIns="4571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0" y="9440864"/>
            <a:ext cx="2949575" cy="496887"/>
          </a:xfrm>
          <a:prstGeom prst="rect">
            <a:avLst/>
          </a:prstGeom>
        </p:spPr>
        <p:txBody>
          <a:bodyPr vert="horz" lIns="91425" tIns="45713" rIns="91425" bIns="45713" rtlCol="0" anchor="b"/>
          <a:lstStyle>
            <a:lvl1pPr algn="r">
              <a:defRPr sz="1200"/>
            </a:lvl1pPr>
          </a:lstStyle>
          <a:p>
            <a:fld id="{DE9D0732-3674-4A86-B757-2431B3921950}" type="slidenum">
              <a:rPr kumimoji="1" lang="ja-JP" altLang="en-US" smtClean="0"/>
              <a:t>‹#›</a:t>
            </a:fld>
            <a:endParaRPr kumimoji="1" lang="ja-JP" altLang="en-US"/>
          </a:p>
        </p:txBody>
      </p:sp>
    </p:spTree>
    <p:extLst>
      <p:ext uri="{BB962C8B-B14F-4D97-AF65-F5344CB8AC3E}">
        <p14:creationId xmlns:p14="http://schemas.microsoft.com/office/powerpoint/2010/main" val="5501468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0</a:t>
            </a:fld>
            <a:endParaRPr kumimoji="1" lang="ja-JP" altLang="en-US"/>
          </a:p>
        </p:txBody>
      </p:sp>
    </p:spTree>
    <p:extLst>
      <p:ext uri="{BB962C8B-B14F-4D97-AF65-F5344CB8AC3E}">
        <p14:creationId xmlns:p14="http://schemas.microsoft.com/office/powerpoint/2010/main" val="2450749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2</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3</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3"/>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4CD8878-A1D4-4D9F-A7AF-9CD719586B2C}" type="datetime1">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63976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4891729-8035-4756-8E69-580C3B4090EC}" type="datetime1">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44363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9"/>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679A9C9-6717-4982-B42D-5DA2A6C25588}" type="datetime1">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354139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3B63668F-F9C8-49C1-80D0-FE9EA8F9B65E}" type="datetime1">
              <a:rPr kumimoji="1" lang="ja-JP" altLang="en-US" sz="1200" b="0" i="0" u="none" strike="noStrike" kern="1200" cap="none" spc="0" normalizeH="0" baseline="0" noProof="0" smtClean="0">
                <a:ln>
                  <a:noFill/>
                </a:ln>
                <a:solidFill>
                  <a:prstClr val="black">
                    <a:tint val="75000"/>
                  </a:prstClr>
                </a:solidFill>
                <a:effectLst/>
                <a:uLnTx/>
                <a:uFillTx/>
                <a:latin typeface="Meiryo UI" panose="020B0604030504040204" charset="-128"/>
                <a:ea typeface="Meiryo UI" panose="020B0604030504040204" charset="-128"/>
                <a:cs typeface="+mn-cs"/>
              </a:rPr>
              <a:t>2026/8/5</a:t>
            </a:fld>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
        <p:nvSpPr>
          <p:cNvPr id="3" name="フッター プレースホルダー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
        <p:nvSpPr>
          <p:cNvPr id="4" name="スライド番号プレースホルダー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5D66D74-59DD-45F1-9699-79ABB01F93F3}" type="slidenum">
              <a:rPr kumimoji="1" lang="ja-JP" altLang="en-US" sz="1200" b="0" i="0" u="none" strike="noStrike" kern="1200" cap="none" spc="0" normalizeH="0" baseline="0" noProof="0" smtClean="0">
                <a:ln>
                  <a:noFill/>
                </a:ln>
                <a:solidFill>
                  <a:prstClr val="black">
                    <a:tint val="75000"/>
                  </a:prstClr>
                </a:solidFill>
                <a:effectLst/>
                <a:uLnTx/>
                <a:uFillTx/>
                <a:latin typeface="Meiryo UI" panose="020B0604030504040204" charset="-128"/>
                <a:ea typeface="Meiryo UI" panose="020B0604030504040204" charset="-128"/>
                <a:cs typeface="+mn-cs"/>
              </a:rPr>
              <a:t>‹#›</a:t>
            </a:fld>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Tree>
    <p:extLst>
      <p:ext uri="{BB962C8B-B14F-4D97-AF65-F5344CB8AC3E}">
        <p14:creationId xmlns:p14="http://schemas.microsoft.com/office/powerpoint/2010/main" val="2200607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22B93D-6C0F-4AA4-9683-914B4CC84277}" type="datetime1">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550083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B146FF6-914B-4F19-A5E8-79044A84C5F8}" type="datetime1">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446625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58B9A4ED-79E7-463A-8C6C-F9E9EA734C1E}" type="datetime1">
              <a:rPr kumimoji="1" lang="ja-JP" altLang="en-US" smtClean="0"/>
              <a:t>2026/8/5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55495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525AE54-F96B-4A8F-B157-77405318F1B7}" type="datetime1">
              <a:rPr kumimoji="1" lang="ja-JP" altLang="en-US" smtClean="0"/>
              <a:t>2026/8/5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915690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291A11C-C4BE-420B-871A-BE440AFF9F01}" type="datetime1">
              <a:rPr kumimoji="1" lang="ja-JP" altLang="en-US" smtClean="0"/>
              <a:t>2026/8/5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365548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B63668F-F9C8-49C1-80D0-FE9EA8F9B65E}" type="datetime1">
              <a:rPr kumimoji="1" lang="ja-JP" altLang="en-US" smtClean="0"/>
              <a:t>2026/8/5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145780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9DCBD32-5DDC-4632-8AB4-E9E663DC2CDE}" type="datetime1">
              <a:rPr kumimoji="1" lang="ja-JP" altLang="en-US" smtClean="0"/>
              <a:t>2026/8/5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830995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0F94C00-556A-4231-A9CB-B99D3C0A4078}" type="datetime1">
              <a:rPr kumimoji="1" lang="ja-JP" altLang="en-US" smtClean="0"/>
              <a:t>2026/8/5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862521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52E92-8536-4F0E-985C-39CEE666AFD3}" type="datetime1">
              <a:rPr kumimoji="1" lang="ja-JP" altLang="en-US" smtClean="0"/>
              <a:t>2026/8/5</a:t>
            </a:fld>
            <a:endParaRPr kumimoji="1" lang="ja-JP" altLang="en-US"/>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987418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52E92-8536-4F0E-985C-39CEE666AFD3}" type="datetime1">
              <a:rPr kumimoji="1" lang="ja-JP" altLang="en-US" smtClean="0"/>
              <a:t>2026/8/5</a:t>
            </a:fld>
            <a:endParaRPr kumimoji="1" lang="ja-JP" altLang="en-US"/>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56917405"/>
      </p:ext>
    </p:extLst>
  </p:cSld>
  <p:clrMap bg1="lt1" tx1="dk1" bg2="lt2" tx2="dk2" accent1="accent1" accent2="accent2" accent3="accent3" accent4="accent4" accent5="accent5" accent6="accent6" hlink="hlink" folHlink="folHlink"/>
  <p:sldLayoutIdLst>
    <p:sldLayoutId id="2147483687" r:id="rId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10.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image" Target="../media/image2.png"/><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13.png"/><Relationship Id="rId12"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12.png"/><Relationship Id="rId11" Type="http://schemas.openxmlformats.org/officeDocument/2006/relationships/image" Target="../media/image15.png"/><Relationship Id="rId5" Type="http://schemas.openxmlformats.org/officeDocument/2006/relationships/image" Target="../media/image8.png"/><Relationship Id="rId10"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6.png"/><Relationship Id="rId1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33004" y="2384518"/>
            <a:ext cx="9410007" cy="1015663"/>
          </a:xfrm>
          <a:prstGeom prst="rect">
            <a:avLst/>
          </a:prstGeom>
        </p:spPr>
        <p:txBody>
          <a:bodyPr wrap="square">
            <a:spAutoFit/>
          </a:bodyPr>
          <a:lstStyle/>
          <a:p>
            <a:pPr algn="ctr"/>
            <a:r>
              <a:rPr lang="ja-JP" altLang="en-US" sz="3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endParaRPr lang="en-US" altLang="ja-JP" sz="3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3000">
                <a:solidFill>
                  <a:prstClr val="black"/>
                </a:solidFill>
                <a:latin typeface="Meiryo UI" panose="020B0604030504040204" pitchFamily="50" charset="-128"/>
                <a:ea typeface="Meiryo UI" panose="020B0604030504040204" pitchFamily="50" charset="-128"/>
                <a:cs typeface="Meiryo UI" panose="020B0604030504040204" pitchFamily="50" charset="-128"/>
              </a:rPr>
              <a:t>一部改訂案</a:t>
            </a:r>
            <a:endParaRPr lang="en-US" altLang="ja-JP" sz="3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5" name="直線コネクタ 4"/>
          <p:cNvCxnSpPr>
            <a:cxnSpLocks/>
          </p:cNvCxnSpPr>
          <p:nvPr/>
        </p:nvCxnSpPr>
        <p:spPr>
          <a:xfrm>
            <a:off x="89756" y="3429000"/>
            <a:ext cx="8964488"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7" name="正方形/長方形 6"/>
          <p:cNvSpPr/>
          <p:nvPr/>
        </p:nvSpPr>
        <p:spPr>
          <a:xfrm>
            <a:off x="1799692" y="4191222"/>
            <a:ext cx="5544616" cy="1971181"/>
          </a:xfrm>
          <a:prstGeom prst="rect">
            <a:avLst/>
          </a:prstGeom>
        </p:spPr>
        <p:txBody>
          <a:bodyPr wrap="square">
            <a:spAutoFit/>
          </a:bodyPr>
          <a:lstStyle/>
          <a:p>
            <a:pPr algn="ctr">
              <a:lnSpc>
                <a:spcPts val="3300"/>
              </a:lnSpc>
              <a:spcAft>
                <a:spcPts val="600"/>
              </a:spcAft>
            </a:pPr>
            <a:r>
              <a:rPr lang="en-US" altLang="ja-JP" sz="2400" dirty="0">
                <a:latin typeface="Meiryo UI" panose="020B0604030504040204" pitchFamily="50" charset="-128"/>
                <a:ea typeface="Meiryo UI" panose="020B0604030504040204" pitchFamily="50" charset="-128"/>
                <a:cs typeface="Meiryo UI" panose="020B0604030504040204" pitchFamily="50" charset="-128"/>
              </a:rPr>
              <a:t>2025</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24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24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月策定</a:t>
            </a:r>
            <a:endParaRPr lang="en-US" altLang="ja-JP" sz="2400" dirty="0">
              <a:latin typeface="Meiryo UI" panose="020B0604030504040204" pitchFamily="50" charset="-128"/>
              <a:ea typeface="Meiryo UI" panose="020B0604030504040204" pitchFamily="50" charset="-128"/>
              <a:cs typeface="Meiryo UI" panose="020B0604030504040204" pitchFamily="50" charset="-128"/>
            </a:endParaRPr>
          </a:p>
          <a:p>
            <a:pPr algn="ctr">
              <a:lnSpc>
                <a:spcPts val="3300"/>
              </a:lnSpc>
              <a:spcAft>
                <a:spcPts val="600"/>
              </a:spcAft>
            </a:pPr>
            <a:r>
              <a:rPr lang="ja-JP" altLang="en-US"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2026</a:t>
            </a:r>
            <a:r>
              <a:rPr lang="ja-JP" altLang="en-US"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（令和</a:t>
            </a:r>
            <a:r>
              <a:rPr lang="en-US" altLang="ja-JP"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月一部改訂）</a:t>
            </a:r>
            <a:endParaRPr lang="en-US" altLang="ja-JP"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lgn="ctr">
              <a:lnSpc>
                <a:spcPts val="3300"/>
              </a:lnSpc>
              <a:spcAft>
                <a:spcPts val="600"/>
              </a:spcAft>
            </a:pPr>
            <a:endParaRPr lang="en-US" altLang="ja-JP"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lgn="ctr">
              <a:lnSpc>
                <a:spcPts val="3300"/>
              </a:lnSpc>
              <a:spcAft>
                <a:spcPts val="600"/>
              </a:spcAft>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大　阪　府</a:t>
            </a:r>
          </a:p>
        </p:txBody>
      </p:sp>
      <p:sp>
        <p:nvSpPr>
          <p:cNvPr id="6" name="正方形/長方形 5">
            <a:extLst>
              <a:ext uri="{FF2B5EF4-FFF2-40B4-BE49-F238E27FC236}">
                <a16:creationId xmlns:a16="http://schemas.microsoft.com/office/drawing/2014/main" id="{97FD91DA-3BDC-4199-96A8-4277836E5995}"/>
              </a:ext>
            </a:extLst>
          </p:cNvPr>
          <p:cNvSpPr/>
          <p:nvPr/>
        </p:nvSpPr>
        <p:spPr>
          <a:xfrm>
            <a:off x="7257679" y="634442"/>
            <a:ext cx="1471519" cy="5029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950" dirty="0">
                <a:solidFill>
                  <a:schemeClr val="tx1"/>
                </a:solidFill>
                <a:latin typeface="Meiryo UI" panose="020B0604030504040204" pitchFamily="50" charset="-128"/>
                <a:ea typeface="Meiryo UI" panose="020B0604030504040204" pitchFamily="50" charset="-128"/>
              </a:rPr>
              <a:t>資料３－３</a:t>
            </a:r>
          </a:p>
        </p:txBody>
      </p:sp>
      <p:sp>
        <p:nvSpPr>
          <p:cNvPr id="9" name="正方形/長方形 8">
            <a:extLst>
              <a:ext uri="{FF2B5EF4-FFF2-40B4-BE49-F238E27FC236}">
                <a16:creationId xmlns:a16="http://schemas.microsoft.com/office/drawing/2014/main" id="{4953330A-07CE-4A19-98DF-827DEDE59AAF}"/>
              </a:ext>
            </a:extLst>
          </p:cNvPr>
          <p:cNvSpPr/>
          <p:nvPr/>
        </p:nvSpPr>
        <p:spPr>
          <a:xfrm>
            <a:off x="3593951" y="232001"/>
            <a:ext cx="5448300" cy="338554"/>
          </a:xfrm>
          <a:prstGeom prst="rect">
            <a:avLst/>
          </a:prstGeom>
        </p:spPr>
        <p:txBody>
          <a:bodyPr>
            <a:spAutoFit/>
          </a:bodyPr>
          <a:lstStyle/>
          <a:p>
            <a:pPr algn="ctr"/>
            <a:r>
              <a:rPr lang="ja-JP" altLang="en-US" sz="1600" dirty="0">
                <a:latin typeface="Meiryo UI" panose="020B0604030504040204" pitchFamily="50" charset="-128"/>
                <a:ea typeface="Meiryo UI" panose="020B0604030504040204" pitchFamily="50" charset="-128"/>
                <a:cs typeface="Meiryo UI" panose="020B0604030504040204" pitchFamily="50" charset="-128"/>
              </a:rPr>
              <a:t>令和８</a:t>
            </a:r>
            <a:r>
              <a:rPr lang="ja-JP" altLang="ja-JP" sz="1600" dirty="0">
                <a:latin typeface="Meiryo UI" panose="020B0604030504040204" pitchFamily="50" charset="-128"/>
                <a:ea typeface="Meiryo UI" panose="020B0604030504040204" pitchFamily="50" charset="-128"/>
                <a:cs typeface="Meiryo UI" panose="020B0604030504040204" pitchFamily="50" charset="-128"/>
              </a:rPr>
              <a:t>年度第</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１</a:t>
            </a:r>
            <a:r>
              <a:rPr lang="ja-JP" altLang="ja-JP" sz="1600" dirty="0">
                <a:latin typeface="Meiryo UI" panose="020B0604030504040204" pitchFamily="50" charset="-128"/>
                <a:ea typeface="Meiryo UI" panose="020B0604030504040204" pitchFamily="50" charset="-128"/>
                <a:cs typeface="Meiryo UI" panose="020B0604030504040204" pitchFamily="50" charset="-128"/>
              </a:rPr>
              <a:t>回大阪府まち・ひと・しごと創生推進審議会</a:t>
            </a:r>
            <a:endParaRPr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06633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3" name="正方形/長方形 22"/>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endParaRPr kumimoji="1" lang="ja-JP" altLang="en-US" sz="1800" b="0" i="0" u="none" strike="noStrike" kern="1200" cap="none" spc="0" normalizeH="0" baseline="0" noProof="0" dirty="0">
              <a:ln>
                <a:noFill/>
              </a:ln>
              <a:solidFill>
                <a:prstClr val="black"/>
              </a:solidFill>
              <a:effectLst/>
              <a:highlight>
                <a:srgbClr val="FFFF00"/>
              </a:highlight>
              <a:uLnTx/>
              <a:uFillTx/>
              <a:latin typeface="Meiryo UI" panose="020B0604030504040204" charset="-128"/>
              <a:ea typeface="Meiryo UI" panose="020B0604030504040204" charset="-128"/>
              <a:cs typeface="Meiryo UI" panose="020B0604030504040204" charset="-128"/>
            </a:endParaRPr>
          </a:p>
        </p:txBody>
      </p:sp>
      <p:sp>
        <p:nvSpPr>
          <p:cNvPr id="32" name="正方形/長方形 31">
            <a:extLst>
              <a:ext uri="{FF2B5EF4-FFF2-40B4-BE49-F238E27FC236}">
                <a16:creationId xmlns:a16="http://schemas.microsoft.com/office/drawing/2014/main" id="{888F4C37-1FAF-40B2-B160-300DA20B98DC}"/>
              </a:ext>
            </a:extLst>
          </p:cNvPr>
          <p:cNvSpPr/>
          <p:nvPr/>
        </p:nvSpPr>
        <p:spPr>
          <a:xfrm>
            <a:off x="179512" y="585329"/>
            <a:ext cx="8784975"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若者が活躍でき、子育て安心の都市「大阪」の実現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33" name="表 32">
            <a:extLst>
              <a:ext uri="{FF2B5EF4-FFF2-40B4-BE49-F238E27FC236}">
                <a16:creationId xmlns:a16="http://schemas.microsoft.com/office/drawing/2014/main" id="{DDE85B39-CA55-4C71-87BC-44DF3E88DC03}"/>
              </a:ext>
            </a:extLst>
          </p:cNvPr>
          <p:cNvGraphicFramePr>
            <a:graphicFrameLocks noGrp="1"/>
          </p:cNvGraphicFramePr>
          <p:nvPr>
            <p:extLst>
              <p:ext uri="{D42A27DB-BD31-4B8C-83A1-F6EECF244321}">
                <p14:modId xmlns:p14="http://schemas.microsoft.com/office/powerpoint/2010/main" val="465512106"/>
              </p:ext>
            </p:extLst>
          </p:nvPr>
        </p:nvGraphicFramePr>
        <p:xfrm>
          <a:off x="119398" y="2933404"/>
          <a:ext cx="8905205" cy="3519420"/>
        </p:xfrm>
        <a:graphic>
          <a:graphicData uri="http://schemas.openxmlformats.org/drawingml/2006/table">
            <a:tbl>
              <a:tblPr firstRow="1" bandRow="1">
                <a:tableStyleId>{93296810-A885-4BE3-A3E7-6D5BEEA58F35}</a:tableStyleId>
              </a:tblPr>
              <a:tblGrid>
                <a:gridCol w="5553068">
                  <a:extLst>
                    <a:ext uri="{9D8B030D-6E8A-4147-A177-3AD203B41FA5}">
                      <a16:colId xmlns:a16="http://schemas.microsoft.com/office/drawing/2014/main" val="20000"/>
                    </a:ext>
                  </a:extLst>
                </a:gridCol>
                <a:gridCol w="3352137">
                  <a:extLst>
                    <a:ext uri="{9D8B030D-6E8A-4147-A177-3AD203B41FA5}">
                      <a16:colId xmlns:a16="http://schemas.microsoft.com/office/drawing/2014/main" val="20001"/>
                    </a:ext>
                  </a:extLst>
                </a:gridCol>
              </a:tblGrid>
              <a:tr h="216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latin typeface="Meiryo UI" panose="020B0604030504040204" charset="-128"/>
                          <a:ea typeface="Meiryo UI" panose="020B0604030504040204" charset="-128"/>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0000"/>
                  </a:ext>
                </a:extLst>
              </a:tr>
              <a:tr h="540000">
                <a:tc>
                  <a:txBody>
                    <a:bodyPr/>
                    <a:lstStyle/>
                    <a:p>
                      <a:r>
                        <a:rPr kumimoji="1" lang="ja-JP" altLang="en-US" sz="1200" b="1" dirty="0"/>
                        <a:t>○就業率（</a:t>
                      </a:r>
                      <a:r>
                        <a:rPr kumimoji="1" lang="en-US" altLang="ja-JP" sz="1200" b="1" dirty="0"/>
                        <a:t>15</a:t>
                      </a:r>
                      <a:r>
                        <a:rPr kumimoji="1" lang="ja-JP" altLang="en-US" sz="1200" b="1" dirty="0"/>
                        <a:t>～</a:t>
                      </a:r>
                      <a:r>
                        <a:rPr kumimoji="1" lang="en-US" altLang="ja-JP" sz="1200" b="1" dirty="0"/>
                        <a:t>34</a:t>
                      </a:r>
                      <a:r>
                        <a:rPr kumimoji="1" lang="ja-JP" altLang="en-US" sz="1200" b="1" dirty="0"/>
                        <a:t>歳）：全国平均を上回る</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r>
                        <a:rPr kumimoji="1" lang="en-US" altLang="zh-CN" sz="1050" dirty="0">
                          <a:solidFill>
                            <a:schemeClr val="tx1"/>
                          </a:solidFill>
                        </a:rPr>
                        <a:t>68.</a:t>
                      </a:r>
                      <a:r>
                        <a:rPr kumimoji="1" lang="en-US" altLang="ja-JP" sz="1050" dirty="0">
                          <a:solidFill>
                            <a:schemeClr val="tx1"/>
                          </a:solidFill>
                        </a:rPr>
                        <a:t>63</a:t>
                      </a:r>
                      <a:r>
                        <a:rPr kumimoji="1" lang="en-US" altLang="zh-CN" sz="1050" dirty="0">
                          <a:solidFill>
                            <a:schemeClr val="tx1"/>
                          </a:solidFill>
                        </a:rPr>
                        <a:t>%</a:t>
                      </a:r>
                    </a:p>
                    <a:p>
                      <a:pPr algn="ctr"/>
                      <a:r>
                        <a:rPr kumimoji="1" lang="zh-CN" altLang="en-US" sz="1050" dirty="0">
                          <a:solidFill>
                            <a:schemeClr val="tx1"/>
                          </a:solidFill>
                        </a:rPr>
                        <a:t>（対全国差：</a:t>
                      </a:r>
                      <a:r>
                        <a:rPr kumimoji="1" lang="en-US" altLang="zh-CN" sz="1050" dirty="0">
                          <a:solidFill>
                            <a:schemeClr val="tx1"/>
                          </a:solidFill>
                        </a:rPr>
                        <a:t>+</a:t>
                      </a:r>
                      <a:r>
                        <a:rPr kumimoji="1" lang="en-US" altLang="ja-JP" sz="1050" dirty="0">
                          <a:solidFill>
                            <a:schemeClr val="tx1"/>
                          </a:solidFill>
                        </a:rPr>
                        <a:t>0.44</a:t>
                      </a:r>
                      <a:r>
                        <a:rPr kumimoji="1" lang="zh-CN"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1"/>
                  </a:ext>
                </a:extLst>
              </a:tr>
              <a:tr h="540000">
                <a:tc>
                  <a:txBody>
                    <a:bodyPr/>
                    <a:lstStyle/>
                    <a:p>
                      <a:r>
                        <a:rPr kumimoji="1" lang="ja-JP" altLang="en-US" sz="1200" b="1" dirty="0"/>
                        <a:t>○</a:t>
                      </a:r>
                      <a:r>
                        <a:rPr lang="ja-JP" altLang="en-US" sz="1200" b="1" dirty="0">
                          <a:solidFill>
                            <a:schemeClr val="tx1"/>
                          </a:solidFill>
                        </a:rPr>
                        <a:t>就職を希望していた者の就職率（府立高校・</a:t>
                      </a:r>
                      <a:r>
                        <a:rPr lang="zh-CN" altLang="en-US" sz="1200" b="1" dirty="0">
                          <a:solidFill>
                            <a:schemeClr val="tx1"/>
                          </a:solidFill>
                        </a:rPr>
                        <a:t>支援学校高等部</a:t>
                      </a:r>
                      <a:r>
                        <a:rPr lang="ja-JP" altLang="en-US" sz="1200" b="1" dirty="0">
                          <a:solidFill>
                            <a:schemeClr val="tx1"/>
                          </a:solidFill>
                        </a:rPr>
                        <a:t>の卒業者）</a:t>
                      </a:r>
                      <a:endParaRPr lang="en-US" altLang="ja-JP" sz="1200" b="1" dirty="0">
                        <a:solidFill>
                          <a:schemeClr val="tx1"/>
                        </a:solidFill>
                      </a:endParaRPr>
                    </a:p>
                    <a:p>
                      <a:r>
                        <a:rPr lang="ja-JP" altLang="en-US" sz="1200" b="1" dirty="0">
                          <a:solidFill>
                            <a:schemeClr val="tx1"/>
                          </a:solidFill>
                        </a:rPr>
                        <a:t>　：</a:t>
                      </a:r>
                      <a:r>
                        <a:rPr lang="en-US" altLang="ja-JP" sz="1200" b="1" dirty="0">
                          <a:solidFill>
                            <a:schemeClr val="tx1"/>
                          </a:solidFill>
                        </a:rPr>
                        <a:t>100</a:t>
                      </a:r>
                      <a:r>
                        <a:rPr lang="ja-JP" altLang="en-US" sz="1200" b="1" dirty="0">
                          <a:solidFill>
                            <a:schemeClr val="tx1"/>
                          </a:solidFill>
                        </a:rPr>
                        <a:t>％をめざす　</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【2022</a:t>
                      </a:r>
                      <a:r>
                        <a:rPr kumimoji="1" lang="zh-CN" altLang="en-US" sz="1050" dirty="0">
                          <a:solidFill>
                            <a:schemeClr val="tx1"/>
                          </a:solidFill>
                        </a:rPr>
                        <a:t>年度</a:t>
                      </a:r>
                      <a:r>
                        <a:rPr kumimoji="1" lang="en-US" altLang="zh-CN" sz="1050" dirty="0">
                          <a:solidFill>
                            <a:schemeClr val="tx1"/>
                          </a:solidFill>
                        </a:rPr>
                        <a:t>】</a:t>
                      </a:r>
                    </a:p>
                    <a:p>
                      <a:pPr algn="ctr"/>
                      <a:r>
                        <a:rPr kumimoji="1" lang="ja-JP" altLang="en-US" sz="1050" dirty="0">
                          <a:solidFill>
                            <a:schemeClr val="tx1"/>
                          </a:solidFill>
                        </a:rPr>
                        <a:t>府立高校：</a:t>
                      </a:r>
                      <a:r>
                        <a:rPr kumimoji="1" lang="en-US" altLang="zh-CN" sz="1050" dirty="0">
                          <a:solidFill>
                            <a:schemeClr val="tx1"/>
                          </a:solidFill>
                        </a:rPr>
                        <a:t>95.6</a:t>
                      </a:r>
                      <a:r>
                        <a:rPr kumimoji="1" lang="zh-CN" altLang="en-US" sz="1050" dirty="0">
                          <a:solidFill>
                            <a:schemeClr val="tx1"/>
                          </a:solidFill>
                        </a:rPr>
                        <a:t>％</a:t>
                      </a:r>
                      <a:r>
                        <a:rPr kumimoji="1" lang="ja-JP" altLang="en-US" sz="1050" b="0" u="none" strike="noStrike" kern="1200" cap="none" spc="0" normalizeH="0" baseline="0" noProof="0" dirty="0">
                          <a:ln>
                            <a:noFill/>
                          </a:ln>
                          <a:solidFill>
                            <a:schemeClr val="tx1"/>
                          </a:solidFill>
                          <a:effectLst/>
                          <a:uLnTx/>
                          <a:uFillTx/>
                        </a:rPr>
                        <a:t>（対全国差：▲</a:t>
                      </a:r>
                      <a:r>
                        <a:rPr kumimoji="1" lang="en-US" altLang="ja-JP" sz="1050" b="0" u="none" strike="noStrike" kern="1200" cap="none" spc="0" normalizeH="0" baseline="0" noProof="0" dirty="0">
                          <a:ln>
                            <a:noFill/>
                          </a:ln>
                          <a:solidFill>
                            <a:schemeClr val="tx1"/>
                          </a:solidFill>
                          <a:effectLst/>
                          <a:uLnTx/>
                          <a:uFillTx/>
                        </a:rPr>
                        <a:t>2.4</a:t>
                      </a:r>
                      <a:r>
                        <a:rPr kumimoji="1" lang="ja-JP" altLang="en-US" sz="1050" b="0" u="none" strike="noStrike" kern="1200" cap="none" spc="0" normalizeH="0" baseline="0" noProof="0" dirty="0">
                          <a:ln>
                            <a:noFill/>
                          </a:ln>
                          <a:solidFill>
                            <a:schemeClr val="tx1"/>
                          </a:solidFill>
                          <a:effectLst/>
                          <a:uLnTx/>
                          <a:uFillTx/>
                        </a:rPr>
                        <a:t>）</a:t>
                      </a:r>
                      <a:endParaRPr kumimoji="1" lang="en-US" altLang="ja-JP" sz="1050" b="0" u="none" strike="noStrike" kern="1200" cap="none" spc="0" normalizeH="0" baseline="0" noProof="0" dirty="0">
                        <a:ln>
                          <a:noFill/>
                        </a:ln>
                        <a:solidFill>
                          <a:schemeClr val="tx1"/>
                        </a:solidFill>
                        <a:effectLst/>
                        <a:uLnTx/>
                        <a:uFillTx/>
                      </a:endParaRPr>
                    </a:p>
                    <a:p>
                      <a:pPr algn="ctr"/>
                      <a:r>
                        <a:rPr kumimoji="1" lang="ja-JP" altLang="en-US" sz="1050" dirty="0">
                          <a:solidFill>
                            <a:schemeClr val="tx1"/>
                          </a:solidFill>
                        </a:rPr>
                        <a:t>支援学校高等部：</a:t>
                      </a:r>
                      <a:r>
                        <a:rPr kumimoji="1" lang="en-US" altLang="ja-JP" sz="1050" dirty="0">
                          <a:solidFill>
                            <a:schemeClr val="tx1"/>
                          </a:solidFill>
                        </a:rPr>
                        <a:t>96.1</a:t>
                      </a:r>
                      <a:r>
                        <a:rPr kumimoji="1" lang="ja-JP" altLang="en-US" sz="1050" dirty="0">
                          <a:solidFill>
                            <a:schemeClr val="tx1"/>
                          </a:solidFill>
                        </a:rPr>
                        <a:t>％（全国データなし）</a:t>
                      </a:r>
                      <a:endParaRPr kumimoji="1" lang="en-US" altLang="ja-JP" sz="105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2"/>
                  </a:ext>
                </a:extLst>
              </a:tr>
              <a:tr h="540000">
                <a:tc>
                  <a:txBody>
                    <a:bodyPr/>
                    <a:lstStyle/>
                    <a:p>
                      <a:pPr marL="174625" indent="-174625"/>
                      <a:r>
                        <a:rPr kumimoji="1" lang="ja-JP" altLang="en-US" sz="1200" b="1" dirty="0"/>
                        <a:t>○「全国学力・学習状況調査」の平均正答率</a:t>
                      </a:r>
                      <a:endParaRPr kumimoji="1" lang="en-US" altLang="ja-JP" sz="1200" b="1" dirty="0"/>
                    </a:p>
                    <a:p>
                      <a:pPr marL="174625" indent="-174625"/>
                      <a:r>
                        <a:rPr kumimoji="1" lang="ja-JP" altLang="en-US" sz="1200" b="1" dirty="0"/>
                        <a:t>　：全国水準の達成・維持をめざす</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lnSpc>
                          <a:spcPct val="100000"/>
                        </a:lnSpc>
                      </a:pP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lnSpc>
                          <a:spcPct val="100000"/>
                        </a:lnSpc>
                      </a:pPr>
                      <a:r>
                        <a:rPr kumimoji="1" lang="ja-JP" altLang="en-US" sz="1050" dirty="0">
                          <a:solidFill>
                            <a:schemeClr val="tx1"/>
                          </a:solidFill>
                        </a:rPr>
                        <a:t>小学校：</a:t>
                      </a:r>
                      <a:r>
                        <a:rPr kumimoji="1" lang="en-US" altLang="ja-JP" sz="1050" dirty="0">
                          <a:solidFill>
                            <a:schemeClr val="tx1"/>
                          </a:solidFill>
                        </a:rPr>
                        <a:t>64.1</a:t>
                      </a:r>
                      <a:r>
                        <a:rPr kumimoji="1" lang="ja-JP" altLang="en-US" sz="1050" dirty="0">
                          <a:solidFill>
                            <a:schemeClr val="tx1"/>
                          </a:solidFill>
                        </a:rPr>
                        <a:t>％</a:t>
                      </a:r>
                      <a:r>
                        <a:rPr kumimoji="1" lang="en-US" altLang="ja-JP" sz="1050" dirty="0">
                          <a:solidFill>
                            <a:schemeClr val="tx1"/>
                          </a:solidFill>
                        </a:rPr>
                        <a:t> </a:t>
                      </a:r>
                      <a:r>
                        <a:rPr kumimoji="1" lang="ja-JP" altLang="en-US" sz="1050" dirty="0">
                          <a:solidFill>
                            <a:schemeClr val="tx1"/>
                          </a:solidFill>
                        </a:rPr>
                        <a:t>　　中学校：</a:t>
                      </a:r>
                      <a:r>
                        <a:rPr kumimoji="1" lang="en-US" altLang="ja-JP" sz="1050" dirty="0">
                          <a:solidFill>
                            <a:schemeClr val="tx1"/>
                          </a:solidFill>
                        </a:rPr>
                        <a:t>59.0</a:t>
                      </a:r>
                      <a:r>
                        <a:rPr kumimoji="1" lang="ja-JP" altLang="en-US" sz="1050" dirty="0">
                          <a:solidFill>
                            <a:schemeClr val="tx1"/>
                          </a:solidFill>
                        </a:rPr>
                        <a:t>％</a:t>
                      </a:r>
                      <a:endParaRPr kumimoji="1" lang="en-US" altLang="ja-JP" sz="1050" dirty="0">
                        <a:solidFill>
                          <a:schemeClr val="tx1"/>
                        </a:solidFill>
                      </a:endParaRPr>
                    </a:p>
                    <a:p>
                      <a:pPr algn="ctr">
                        <a:lnSpc>
                          <a:spcPct val="100000"/>
                        </a:lnSpc>
                      </a:pPr>
                      <a:r>
                        <a:rPr kumimoji="1" lang="ja-JP" altLang="en-US" sz="1050" dirty="0">
                          <a:solidFill>
                            <a:schemeClr val="tx1"/>
                          </a:solidFill>
                        </a:rPr>
                        <a:t>（対全国差：▲</a:t>
                      </a:r>
                      <a:r>
                        <a:rPr kumimoji="1" lang="en-US" altLang="ja-JP" sz="1050" dirty="0">
                          <a:solidFill>
                            <a:schemeClr val="tx1"/>
                          </a:solidFill>
                        </a:rPr>
                        <a:t>0.8</a:t>
                      </a:r>
                      <a:r>
                        <a:rPr kumimoji="1" lang="ja-JP" altLang="en-US" sz="1050" dirty="0">
                          <a:solidFill>
                            <a:schemeClr val="tx1"/>
                          </a:solidFill>
                        </a:rPr>
                        <a:t>）（対全国差：▲</a:t>
                      </a:r>
                      <a:r>
                        <a:rPr kumimoji="1" lang="en-US" altLang="ja-JP" sz="1050" dirty="0">
                          <a:solidFill>
                            <a:schemeClr val="tx1"/>
                          </a:solidFill>
                        </a:rPr>
                        <a:t>1.4</a:t>
                      </a:r>
                      <a:r>
                        <a:rPr kumimoji="1" lang="ja-JP"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3"/>
                  </a:ext>
                </a:extLst>
              </a:tr>
              <a:tr h="540000">
                <a:tc>
                  <a:txBody>
                    <a:bodyPr/>
                    <a:lstStyle/>
                    <a:p>
                      <a:pPr marL="107950" indent="-174625"/>
                      <a:r>
                        <a:rPr kumimoji="1" lang="ja-JP" altLang="en-US" sz="1200" b="1" dirty="0"/>
                        <a:t>○「全国体力・運動能力、運動習慣等調査」の評価で下位段階（</a:t>
                      </a:r>
                      <a:r>
                        <a:rPr kumimoji="1" lang="en-US" altLang="ja-JP" sz="1200" b="1" dirty="0"/>
                        <a:t>D/E</a:t>
                      </a:r>
                      <a:r>
                        <a:rPr kumimoji="1" lang="ja-JP" altLang="en-US" sz="1200" b="1" dirty="0"/>
                        <a:t>）の子どもたちの割合（小学校５年生）：全国の値以下の達成・維持をめざす</a:t>
                      </a:r>
                      <a:endParaRPr kumimoji="1" lang="en-US" altLang="ja-JP" sz="1200" b="1" dirty="0"/>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1050" dirty="0">
                          <a:solidFill>
                            <a:schemeClr val="tx1"/>
                          </a:solidFill>
                        </a:rPr>
                        <a:t>【</a:t>
                      </a:r>
                      <a:r>
                        <a:rPr kumimoji="1" lang="en-US" altLang="zh-CN" sz="1050" strike="noStrike" dirty="0">
                          <a:solidFill>
                            <a:schemeClr val="tx1"/>
                          </a:solidFill>
                        </a:rPr>
                        <a:t>202</a:t>
                      </a:r>
                      <a:r>
                        <a:rPr kumimoji="1" lang="en-US" altLang="ja-JP" sz="1050" strike="noStrike" dirty="0">
                          <a:solidFill>
                            <a:schemeClr val="tx1"/>
                          </a:solidFill>
                        </a:rPr>
                        <a:t>3</a:t>
                      </a:r>
                      <a:r>
                        <a:rPr kumimoji="1" lang="zh-CN" altLang="en-US" sz="1050" strike="noStrike" dirty="0">
                          <a:solidFill>
                            <a:schemeClr val="tx1"/>
                          </a:solidFill>
                        </a:rPr>
                        <a:t>年度</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050" dirty="0">
                          <a:solidFill>
                            <a:schemeClr val="tx1"/>
                          </a:solidFill>
                        </a:rPr>
                        <a:t>男子</a:t>
                      </a:r>
                      <a:r>
                        <a:rPr kumimoji="1" lang="ja-JP" altLang="en-US" sz="1050" dirty="0">
                          <a:solidFill>
                            <a:schemeClr val="tx1"/>
                          </a:solidFill>
                        </a:rPr>
                        <a:t>：</a:t>
                      </a:r>
                      <a:r>
                        <a:rPr kumimoji="1" lang="en-US" altLang="ja-JP" sz="1050" strike="noStrike" dirty="0">
                          <a:solidFill>
                            <a:schemeClr val="tx1"/>
                          </a:solidFill>
                        </a:rPr>
                        <a:t>40.3</a:t>
                      </a:r>
                      <a:r>
                        <a:rPr kumimoji="1" lang="en-US" altLang="zh-CN" sz="1050" dirty="0">
                          <a:solidFill>
                            <a:schemeClr val="tx1"/>
                          </a:solidFill>
                        </a:rPr>
                        <a:t>%</a:t>
                      </a:r>
                      <a:r>
                        <a:rPr kumimoji="1" lang="ja-JP" altLang="en-US" sz="1050" dirty="0">
                          <a:solidFill>
                            <a:schemeClr val="tx1"/>
                          </a:solidFill>
                        </a:rPr>
                        <a:t>　　</a:t>
                      </a:r>
                      <a:r>
                        <a:rPr kumimoji="1" lang="zh-CN" altLang="en-US" sz="1050" dirty="0">
                          <a:solidFill>
                            <a:schemeClr val="tx1"/>
                          </a:solidFill>
                        </a:rPr>
                        <a:t>女子</a:t>
                      </a:r>
                      <a:r>
                        <a:rPr kumimoji="1" lang="ja-JP" altLang="en-US" sz="1050" dirty="0">
                          <a:solidFill>
                            <a:schemeClr val="tx1"/>
                          </a:solidFill>
                        </a:rPr>
                        <a:t>：</a:t>
                      </a:r>
                      <a:r>
                        <a:rPr kumimoji="1" lang="en-US" altLang="ja-JP" sz="1050" strike="noStrike" dirty="0">
                          <a:solidFill>
                            <a:schemeClr val="tx1"/>
                          </a:solidFill>
                        </a:rPr>
                        <a:t>35.5</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050" dirty="0">
                          <a:solidFill>
                            <a:schemeClr val="tx1"/>
                          </a:solidFill>
                        </a:rPr>
                        <a:t>（</a:t>
                      </a:r>
                      <a:r>
                        <a:rPr kumimoji="1" lang="ja-JP" altLang="en-US" sz="1050" dirty="0">
                          <a:solidFill>
                            <a:schemeClr val="tx1"/>
                          </a:solidFill>
                        </a:rPr>
                        <a:t>対</a:t>
                      </a:r>
                      <a:r>
                        <a:rPr kumimoji="1" lang="zh-CN" altLang="en-US" sz="1050" dirty="0">
                          <a:solidFill>
                            <a:schemeClr val="tx1"/>
                          </a:solidFill>
                        </a:rPr>
                        <a:t>全国</a:t>
                      </a:r>
                      <a:r>
                        <a:rPr kumimoji="1" lang="ja-JP" altLang="en-US" sz="1050" dirty="0">
                          <a:solidFill>
                            <a:schemeClr val="tx1"/>
                          </a:solidFill>
                        </a:rPr>
                        <a:t>差：</a:t>
                      </a:r>
                      <a:r>
                        <a:rPr kumimoji="1" lang="en-US" altLang="ja-JP" sz="1050" dirty="0">
                          <a:solidFill>
                            <a:schemeClr val="tx1"/>
                          </a:solidFill>
                        </a:rPr>
                        <a:t>+4</a:t>
                      </a:r>
                      <a:r>
                        <a:rPr kumimoji="1" lang="en-US" altLang="zh-CN" sz="1050" dirty="0">
                          <a:solidFill>
                            <a:schemeClr val="tx1"/>
                          </a:solidFill>
                        </a:rPr>
                        <a:t>.5</a:t>
                      </a:r>
                      <a:r>
                        <a:rPr kumimoji="1" lang="zh-CN" altLang="en-US" sz="1050" dirty="0">
                          <a:solidFill>
                            <a:schemeClr val="tx1"/>
                          </a:solidFill>
                        </a:rPr>
                        <a:t>）（</a:t>
                      </a:r>
                      <a:r>
                        <a:rPr kumimoji="1" lang="ja-JP" altLang="en-US" sz="1050" dirty="0">
                          <a:solidFill>
                            <a:schemeClr val="tx1"/>
                          </a:solidFill>
                        </a:rPr>
                        <a:t>対全国差：</a:t>
                      </a:r>
                      <a:r>
                        <a:rPr kumimoji="1" lang="en-US" altLang="ja-JP" sz="1050" dirty="0">
                          <a:solidFill>
                            <a:schemeClr val="tx1"/>
                          </a:solidFill>
                        </a:rPr>
                        <a:t>+</a:t>
                      </a:r>
                      <a:r>
                        <a:rPr kumimoji="1" lang="en-US" altLang="ja-JP" sz="1050" strike="noStrike" dirty="0">
                          <a:solidFill>
                            <a:schemeClr val="tx1"/>
                          </a:solidFill>
                        </a:rPr>
                        <a:t>6.2</a:t>
                      </a:r>
                      <a:r>
                        <a:rPr kumimoji="1" lang="zh-CN" altLang="en-US" sz="1050" dirty="0">
                          <a:solidFill>
                            <a:schemeClr val="tx1"/>
                          </a:solidFill>
                        </a:rPr>
                        <a:t>）</a:t>
                      </a:r>
                      <a:endParaRPr kumimoji="1" lang="ja-JP" altLang="en-US" sz="1050" dirty="0">
                        <a:solidFill>
                          <a:schemeClr val="tx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4"/>
                  </a:ext>
                </a:extLst>
              </a:tr>
              <a:tr h="540000">
                <a:tc>
                  <a:txBody>
                    <a:bodyPr/>
                    <a:lstStyle/>
                    <a:p>
                      <a:r>
                        <a:rPr kumimoji="1" lang="ja-JP" altLang="en-US" sz="1200" b="1" u="sng" dirty="0"/>
                        <a:t>○英語力を有する生徒の割合：</a:t>
                      </a:r>
                      <a:r>
                        <a:rPr kumimoji="1" lang="en-US" altLang="ja-JP" sz="1200" b="1" u="sng" dirty="0">
                          <a:solidFill>
                            <a:srgbClr val="FF0000"/>
                          </a:solidFill>
                        </a:rPr>
                        <a:t>60</a:t>
                      </a:r>
                      <a:r>
                        <a:rPr kumimoji="1" lang="ja-JP" altLang="en-US" sz="1200" b="1" u="sng" dirty="0">
                          <a:solidFill>
                            <a:srgbClr val="FF0000"/>
                          </a:solidFill>
                        </a:rPr>
                        <a:t>％</a:t>
                      </a:r>
                      <a:r>
                        <a:rPr kumimoji="1" lang="ja-JP" altLang="en-US" sz="1200" b="1" u="sng" dirty="0"/>
                        <a:t>（</a:t>
                      </a:r>
                      <a:r>
                        <a:rPr kumimoji="1" lang="en-US" altLang="ja-JP" sz="1200" b="1" u="sng" dirty="0">
                          <a:solidFill>
                            <a:srgbClr val="FF0000"/>
                          </a:solidFill>
                        </a:rPr>
                        <a:t>2027</a:t>
                      </a:r>
                      <a:r>
                        <a:rPr kumimoji="1" lang="ja-JP" altLang="en-US" sz="1200" b="1" u="sng" dirty="0">
                          <a:solidFill>
                            <a:srgbClr val="FF0000"/>
                          </a:solidFill>
                        </a:rPr>
                        <a:t>年度まで</a:t>
                      </a:r>
                      <a:r>
                        <a:rPr kumimoji="1" lang="ja-JP" altLang="en-US" sz="1200" b="1" u="sng" dirty="0"/>
                        <a:t>）</a:t>
                      </a:r>
                      <a:endParaRPr kumimoji="1" lang="en-US" altLang="ja-JP" sz="900" b="1" u="sng" dirty="0"/>
                    </a:p>
                    <a:p>
                      <a:pPr marL="0" marR="0" lvl="0" indent="0" algn="l" defTabSz="914400" rtl="0" eaLnBrk="1" fontAlgn="auto" latinLnBrk="0" hangingPunct="1">
                        <a:lnSpc>
                          <a:spcPct val="100000"/>
                        </a:lnSpc>
                        <a:spcBef>
                          <a:spcPts val="0"/>
                        </a:spcBef>
                        <a:spcAft>
                          <a:spcPts val="0"/>
                        </a:spcAft>
                        <a:buClrTx/>
                        <a:buSzTx/>
                        <a:buFontTx/>
                        <a:buNone/>
                        <a:defRPr/>
                      </a:pPr>
                      <a:r>
                        <a:rPr lang="ja-JP" altLang="en-US" sz="900" u="none" dirty="0">
                          <a:solidFill>
                            <a:schemeClr val="tx1"/>
                          </a:solidFill>
                        </a:rPr>
                        <a:t>　　</a:t>
                      </a:r>
                      <a:r>
                        <a:rPr lang="ja-JP" altLang="en-US" sz="900" u="sng" dirty="0">
                          <a:solidFill>
                            <a:schemeClr val="tx1"/>
                          </a:solidFill>
                        </a:rPr>
                        <a:t>（中３：</a:t>
                      </a:r>
                      <a:r>
                        <a:rPr lang="en-US" altLang="ja-JP" sz="900" u="sng" dirty="0">
                          <a:solidFill>
                            <a:schemeClr val="tx1"/>
                          </a:solidFill>
                        </a:rPr>
                        <a:t>CEFR</a:t>
                      </a:r>
                      <a:r>
                        <a:rPr lang="en-US" altLang="ja-JP" sz="900" u="sng" baseline="30000" dirty="0">
                          <a:solidFill>
                            <a:schemeClr val="tx1"/>
                          </a:solidFill>
                        </a:rPr>
                        <a:t>※</a:t>
                      </a:r>
                      <a:r>
                        <a:rPr lang="en-US" altLang="ja-JP" sz="900" u="sng" dirty="0">
                          <a:solidFill>
                            <a:schemeClr val="tx1"/>
                          </a:solidFill>
                        </a:rPr>
                        <a:t> A1</a:t>
                      </a:r>
                      <a:r>
                        <a:rPr lang="ja-JP" altLang="en-US" sz="900" u="sng" dirty="0">
                          <a:solidFill>
                            <a:schemeClr val="tx1"/>
                          </a:solidFill>
                        </a:rPr>
                        <a:t>レベル（英検３級相当）以上、高３：</a:t>
                      </a:r>
                      <a:r>
                        <a:rPr lang="en-US" altLang="ja-JP" sz="900" u="sng" dirty="0">
                          <a:solidFill>
                            <a:schemeClr val="tx1"/>
                          </a:solidFill>
                        </a:rPr>
                        <a:t>CEFR A2</a:t>
                      </a:r>
                      <a:r>
                        <a:rPr lang="ja-JP" altLang="en-US" sz="900" u="sng" dirty="0">
                          <a:solidFill>
                            <a:schemeClr val="tx1"/>
                          </a:solidFill>
                        </a:rPr>
                        <a:t>レベル（英検準２級相当）以上）</a:t>
                      </a:r>
                      <a:endParaRPr lang="en-US" altLang="ja-JP" sz="900" u="sng" dirty="0">
                        <a:solidFill>
                          <a:schemeClr val="tx1"/>
                        </a:solidFill>
                        <a:latin typeface="+mn-lt"/>
                        <a:ea typeface="+mn-ea"/>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lnSpc>
                          <a:spcPct val="100000"/>
                        </a:lnSpc>
                      </a:pPr>
                      <a:r>
                        <a:rPr kumimoji="1" lang="ja-JP" altLang="en-US" sz="1050" dirty="0">
                          <a:solidFill>
                            <a:schemeClr val="tx1"/>
                          </a:solidFill>
                        </a:rPr>
                        <a:t>中学校３年生：</a:t>
                      </a:r>
                      <a:r>
                        <a:rPr kumimoji="1" lang="en-US" altLang="ja-JP" sz="1050" dirty="0">
                          <a:solidFill>
                            <a:schemeClr val="tx1"/>
                          </a:solidFill>
                        </a:rPr>
                        <a:t>51.2</a:t>
                      </a:r>
                      <a:r>
                        <a:rPr kumimoji="1" lang="ja-JP" altLang="en-US" sz="1050" dirty="0">
                          <a:solidFill>
                            <a:schemeClr val="tx1"/>
                          </a:solidFill>
                        </a:rPr>
                        <a:t>％　　高校３年生：</a:t>
                      </a:r>
                      <a:r>
                        <a:rPr kumimoji="1" lang="en-US" altLang="ja-JP" sz="1050" dirty="0">
                          <a:solidFill>
                            <a:schemeClr val="tx1"/>
                          </a:solidFill>
                        </a:rPr>
                        <a:t>56.2</a:t>
                      </a:r>
                      <a:r>
                        <a:rPr kumimoji="1" lang="ja-JP"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5"/>
                  </a:ext>
                </a:extLst>
              </a:tr>
              <a:tr h="540000">
                <a:tc>
                  <a:txBody>
                    <a:bodyPr/>
                    <a:lstStyle/>
                    <a:p>
                      <a:pPr algn="l" defTabSz="914400" rtl="0" eaLnBrk="1" latinLnBrk="0" hangingPunct="1"/>
                      <a:r>
                        <a:rPr kumimoji="1" lang="ja-JP" altLang="en-US" sz="1200" b="1" u="sng" kern="1200" dirty="0">
                          <a:solidFill>
                            <a:schemeClr val="dk1"/>
                          </a:solidFill>
                        </a:rPr>
                        <a:t>○</a:t>
                      </a:r>
                      <a:r>
                        <a:rPr lang="ja-JP" altLang="en-US" sz="1200" b="1" u="sng" dirty="0">
                          <a:sym typeface="+mn-ea"/>
                        </a:rPr>
                        <a:t>いじめ解消率（政令市除く）</a:t>
                      </a:r>
                      <a:r>
                        <a:rPr kumimoji="1" lang="ja-JP" altLang="en-US" sz="1200" b="1" u="sng" kern="1200" dirty="0">
                          <a:solidFill>
                            <a:schemeClr val="dk1"/>
                          </a:solidFill>
                        </a:rPr>
                        <a:t>：</a:t>
                      </a:r>
                      <a:r>
                        <a:rPr kumimoji="1" lang="en-US" altLang="ja-JP" sz="1200" b="1" u="sng" kern="1200" dirty="0">
                          <a:solidFill>
                            <a:schemeClr val="dk1"/>
                          </a:solidFill>
                        </a:rPr>
                        <a:t>100</a:t>
                      </a:r>
                      <a:r>
                        <a:rPr kumimoji="1" lang="ja-JP" altLang="en-US" sz="1200" b="1" u="sng" kern="1200" dirty="0">
                          <a:solidFill>
                            <a:schemeClr val="dk1"/>
                          </a:solidFill>
                        </a:rPr>
                        <a:t>％をめざす</a:t>
                      </a:r>
                      <a:endParaRPr kumimoji="1" lang="ja-JP" altLang="en-US" sz="900" b="1" u="sng" kern="1200" dirty="0">
                        <a:solidFill>
                          <a:schemeClr val="dk1"/>
                        </a:solidFill>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tc>
                  <a:txBody>
                    <a:bodyPr/>
                    <a:lstStyle/>
                    <a:p>
                      <a:pPr algn="ctr">
                        <a:lnSpc>
                          <a:spcPct val="100000"/>
                        </a:lnSpc>
                      </a:pPr>
                      <a:r>
                        <a:rPr kumimoji="1" lang="en-US" altLang="ja-JP" sz="1050" b="0" u="none" strike="noStrike" kern="1200" cap="none" spc="0" normalizeH="0" baseline="0" noProof="0" dirty="0">
                          <a:ln>
                            <a:noFill/>
                          </a:ln>
                          <a:solidFill>
                            <a:schemeClr val="tx1"/>
                          </a:solidFill>
                          <a:effectLst/>
                          <a:uLnTx/>
                          <a:uFillTx/>
                        </a:rPr>
                        <a:t>【2023</a:t>
                      </a:r>
                      <a:r>
                        <a:rPr kumimoji="1" lang="ja-JP" altLang="en-US" sz="1050" b="0" u="none" strike="noStrike" kern="1200" cap="none" spc="0" normalizeH="0" baseline="0" noProof="0" dirty="0">
                          <a:ln>
                            <a:noFill/>
                          </a:ln>
                          <a:solidFill>
                            <a:schemeClr val="tx1"/>
                          </a:solidFill>
                          <a:effectLst/>
                          <a:uLnTx/>
                          <a:uFillTx/>
                        </a:rPr>
                        <a:t>年度</a:t>
                      </a:r>
                      <a:r>
                        <a:rPr kumimoji="1" lang="en-US" altLang="ja-JP" sz="1050" b="0" u="none" strike="noStrike" kern="1200" cap="none" spc="0" normalizeH="0" baseline="0" noProof="0" dirty="0">
                          <a:ln>
                            <a:noFill/>
                          </a:ln>
                          <a:solidFill>
                            <a:schemeClr val="tx1"/>
                          </a:solidFill>
                          <a:effectLst/>
                          <a:uLnTx/>
                          <a:uFillTx/>
                        </a:rPr>
                        <a:t>】</a:t>
                      </a:r>
                    </a:p>
                    <a:p>
                      <a:pPr algn="ctr">
                        <a:lnSpc>
                          <a:spcPct val="100000"/>
                        </a:lnSpc>
                      </a:pPr>
                      <a:r>
                        <a:rPr kumimoji="1" lang="zh-CN" altLang="en-US" sz="1050" b="0" u="none" strike="noStrike" kern="1200" cap="none" spc="0" normalizeH="0" baseline="0" noProof="0" dirty="0">
                          <a:ln>
                            <a:noFill/>
                          </a:ln>
                          <a:solidFill>
                            <a:schemeClr val="tx1"/>
                          </a:solidFill>
                          <a:effectLst/>
                          <a:uLnTx/>
                          <a:uFillTx/>
                        </a:rPr>
                        <a:t>小学校：</a:t>
                      </a:r>
                      <a:r>
                        <a:rPr kumimoji="1" lang="en-US" altLang="ja-JP" sz="1050" b="0" u="none" strike="noStrike" kern="1200" cap="none" spc="0" normalizeH="0" baseline="0" noProof="0" dirty="0">
                          <a:ln>
                            <a:noFill/>
                          </a:ln>
                          <a:solidFill>
                            <a:schemeClr val="tx1"/>
                          </a:solidFill>
                          <a:effectLst/>
                          <a:uLnTx/>
                          <a:uFillTx/>
                        </a:rPr>
                        <a:t>75.6</a:t>
                      </a:r>
                      <a:r>
                        <a:rPr kumimoji="1" lang="en-US" altLang="zh-CN" sz="1050" b="0" u="none" strike="noStrike" kern="1200" cap="none" spc="0" normalizeH="0" baseline="0" noProof="0" dirty="0">
                          <a:ln>
                            <a:noFill/>
                          </a:ln>
                          <a:solidFill>
                            <a:schemeClr val="tx1"/>
                          </a:solidFill>
                          <a:effectLst/>
                          <a:uLnTx/>
                          <a:uFillTx/>
                        </a:rPr>
                        <a:t>%</a:t>
                      </a:r>
                      <a:r>
                        <a:rPr kumimoji="1" lang="zh-CN" altLang="en-US" sz="1050" b="0" u="none" strike="noStrike" kern="1200" cap="none" spc="0" normalizeH="0" baseline="0" noProof="0" dirty="0">
                          <a:ln>
                            <a:noFill/>
                          </a:ln>
                          <a:solidFill>
                            <a:schemeClr val="tx1"/>
                          </a:solidFill>
                          <a:effectLst/>
                          <a:uLnTx/>
                          <a:uFillTx/>
                        </a:rPr>
                        <a:t>　中学校：</a:t>
                      </a:r>
                      <a:r>
                        <a:rPr kumimoji="1" lang="en-US" altLang="zh-CN" sz="1050" b="0" u="none" strike="noStrike" kern="1200" cap="none" spc="0" normalizeH="0" baseline="0" noProof="0" dirty="0">
                          <a:ln>
                            <a:noFill/>
                          </a:ln>
                          <a:solidFill>
                            <a:schemeClr val="tx1"/>
                          </a:solidFill>
                          <a:effectLst/>
                          <a:uLnTx/>
                          <a:uFillTx/>
                        </a:rPr>
                        <a:t>7</a:t>
                      </a:r>
                      <a:r>
                        <a:rPr kumimoji="1" lang="en-US" altLang="ja-JP" sz="1050" b="0" u="none" strike="noStrike" kern="1200" cap="none" spc="0" normalizeH="0" baseline="0" noProof="0" dirty="0">
                          <a:ln>
                            <a:noFill/>
                          </a:ln>
                          <a:solidFill>
                            <a:schemeClr val="tx1"/>
                          </a:solidFill>
                          <a:effectLst/>
                          <a:uLnTx/>
                          <a:uFillTx/>
                        </a:rPr>
                        <a:t>4.1</a:t>
                      </a:r>
                      <a:r>
                        <a:rPr kumimoji="1" lang="en-US" altLang="zh-CN" sz="1050" b="0" u="none" strike="noStrike" kern="1200" cap="none" spc="0" normalizeH="0" baseline="0" noProof="0" dirty="0">
                          <a:ln>
                            <a:noFill/>
                          </a:ln>
                          <a:solidFill>
                            <a:schemeClr val="tx1"/>
                          </a:solidFill>
                          <a:effectLst/>
                          <a:uLnTx/>
                          <a:uFillTx/>
                        </a:rPr>
                        <a:t>%</a:t>
                      </a:r>
                      <a:r>
                        <a:rPr kumimoji="1" lang="zh-CN" altLang="en-US" sz="1050" b="0" u="none" strike="noStrike" kern="1200" cap="none" spc="0" normalizeH="0" baseline="0" noProof="0" dirty="0">
                          <a:ln>
                            <a:noFill/>
                          </a:ln>
                          <a:solidFill>
                            <a:schemeClr val="tx1"/>
                          </a:solidFill>
                          <a:effectLst/>
                          <a:uLnTx/>
                          <a:uFillTx/>
                        </a:rPr>
                        <a:t>　</a:t>
                      </a:r>
                    </a:p>
                    <a:p>
                      <a:pPr algn="ctr">
                        <a:lnSpc>
                          <a:spcPct val="100000"/>
                        </a:lnSpc>
                      </a:pPr>
                      <a:r>
                        <a:rPr kumimoji="1" lang="zh-CN" altLang="en-US" sz="1050" b="0" u="none" strike="noStrike" kern="1200" cap="none" spc="0" normalizeH="0" baseline="0" noProof="0" dirty="0">
                          <a:ln>
                            <a:noFill/>
                          </a:ln>
                          <a:solidFill>
                            <a:schemeClr val="tx1"/>
                          </a:solidFill>
                          <a:effectLst/>
                          <a:uLnTx/>
                          <a:uFillTx/>
                        </a:rPr>
                        <a:t>　高校：</a:t>
                      </a:r>
                      <a:r>
                        <a:rPr kumimoji="1" lang="en-US" altLang="zh-CN" sz="1050" b="0" u="none" strike="noStrike" kern="1200" cap="none" spc="0" normalizeH="0" baseline="0" noProof="0" dirty="0">
                          <a:ln>
                            <a:noFill/>
                          </a:ln>
                          <a:solidFill>
                            <a:schemeClr val="tx1"/>
                          </a:solidFill>
                          <a:effectLst/>
                          <a:uLnTx/>
                          <a:uFillTx/>
                        </a:rPr>
                        <a:t>84.5</a:t>
                      </a:r>
                      <a:r>
                        <a:rPr kumimoji="1" lang="zh-CN" altLang="en-US" sz="1050" b="0" u="none" strike="noStrike" kern="1200" cap="none" spc="0" normalizeH="0" baseline="0" noProof="0" dirty="0">
                          <a:ln>
                            <a:noFill/>
                          </a:ln>
                          <a:solidFill>
                            <a:schemeClr val="tx1"/>
                          </a:solidFill>
                          <a:effectLst/>
                          <a:uLnTx/>
                          <a:uFillTx/>
                        </a:rPr>
                        <a:t>％　支援学校：</a:t>
                      </a:r>
                      <a:r>
                        <a:rPr kumimoji="1" lang="en-US" altLang="zh-CN" sz="1050" b="0" u="none" strike="noStrike" kern="1200" cap="none" spc="0" normalizeH="0" baseline="0" noProof="0" dirty="0">
                          <a:ln>
                            <a:noFill/>
                          </a:ln>
                          <a:solidFill>
                            <a:schemeClr val="tx1"/>
                          </a:solidFill>
                          <a:effectLst/>
                          <a:uLnTx/>
                          <a:uFillTx/>
                        </a:rPr>
                        <a:t>69.0%</a:t>
                      </a:r>
                      <a:r>
                        <a:rPr kumimoji="1" lang="zh-CN" altLang="en-US" sz="1050" b="0" u="none" strike="noStrike" kern="1200" cap="none" spc="0" normalizeH="0" baseline="0" noProof="0" dirty="0">
                          <a:ln>
                            <a:noFill/>
                          </a:ln>
                          <a:solidFill>
                            <a:schemeClr val="tx1"/>
                          </a:solidFill>
                          <a:effectLst/>
                          <a:uLnTx/>
                          <a:uFillTx/>
                        </a:rPr>
                        <a:t>　</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34" name="正方形/長方形 33">
            <a:extLst>
              <a:ext uri="{FF2B5EF4-FFF2-40B4-BE49-F238E27FC236}">
                <a16:creationId xmlns:a16="http://schemas.microsoft.com/office/drawing/2014/main" id="{2036F40E-E90E-443C-8570-E55AA2DF4672}"/>
              </a:ext>
            </a:extLst>
          </p:cNvPr>
          <p:cNvSpPr/>
          <p:nvPr/>
        </p:nvSpPr>
        <p:spPr>
          <a:xfrm>
            <a:off x="119398" y="2643095"/>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5" name="四角形: 角を丸くする 34">
            <a:extLst>
              <a:ext uri="{FF2B5EF4-FFF2-40B4-BE49-F238E27FC236}">
                <a16:creationId xmlns:a16="http://schemas.microsoft.com/office/drawing/2014/main" id="{C176B2C6-063E-4A84-B04C-38153C78C1C2}"/>
              </a:ext>
            </a:extLst>
          </p:cNvPr>
          <p:cNvSpPr/>
          <p:nvPr/>
        </p:nvSpPr>
        <p:spPr>
          <a:xfrm>
            <a:off x="179513" y="1071418"/>
            <a:ext cx="8784974" cy="1584000"/>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179705" marR="0" lvl="0" indent="-457200" algn="l" defTabSz="9144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少子化が進む中、これからの大阪を担う若者や子どもたちへの様々な支援に取り組みます。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978025" marR="0" lvl="0" indent="-2256155" algn="just"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（１）若者の活躍支援</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542925"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学生・若者への就職・職場定着支援、大阪公立大学等授業料等無償化、大阪公立大学</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のキャンパス</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整備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05405" marR="0" lvl="0" indent="-2882900"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（２）子どもの育成環境の充実</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542925"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高等学校等授業料無償化、学力・体力の向上に向けた取組、グローバル人材の育成、</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ICT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等を活用した教育環境の充実、不登校児童・生徒への包括的支援、児童虐待等への対策、ヤングケアラーへの支援体制強化　等</a:t>
            </a:r>
          </a:p>
        </p:txBody>
      </p:sp>
      <p:sp>
        <p:nvSpPr>
          <p:cNvPr id="36" name="テキスト ボックス 35">
            <a:extLst>
              <a:ext uri="{FF2B5EF4-FFF2-40B4-BE49-F238E27FC236}">
                <a16:creationId xmlns:a16="http://schemas.microsoft.com/office/drawing/2014/main" id="{0234FF61-1147-40CB-959D-16190A2FE891}"/>
              </a:ext>
            </a:extLst>
          </p:cNvPr>
          <p:cNvSpPr txBox="1"/>
          <p:nvPr/>
        </p:nvSpPr>
        <p:spPr>
          <a:xfrm>
            <a:off x="2332461" y="889070"/>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39" name="正方形/長方形 38">
            <a:extLst>
              <a:ext uri="{FF2B5EF4-FFF2-40B4-BE49-F238E27FC236}">
                <a16:creationId xmlns:a16="http://schemas.microsoft.com/office/drawing/2014/main" id="{1EE8C3A8-2218-40C4-AA42-FE199D498018}"/>
              </a:ext>
            </a:extLst>
          </p:cNvPr>
          <p:cNvSpPr/>
          <p:nvPr/>
        </p:nvSpPr>
        <p:spPr>
          <a:xfrm>
            <a:off x="19701" y="6438689"/>
            <a:ext cx="8123332" cy="4770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ts val="1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CEFR</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Common European Framework of Reference for Languages: Learning, teaching, assessment</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93980" marR="0" lvl="0" indent="-93980" algn="just" defTabSz="914400" rtl="0" eaLnBrk="1" fontAlgn="auto" latinLnBrk="0" hangingPunct="1">
              <a:lnSpc>
                <a:spcPts val="1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外国語の学習、教授、評価のためのヨーロッパ共通参照枠のこと。語学シラバスやカリキュラムの手引きの作成、学習指導教材の編集、外国語運用能力の評価のために、透明性が高く、分かりやすい、包括的な基盤を提供するものとして、平成 </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13</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2001</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）年に欧州評議会が発表。 </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40" name="正方形/長方形 39">
            <a:extLst>
              <a:ext uri="{FF2B5EF4-FFF2-40B4-BE49-F238E27FC236}">
                <a16:creationId xmlns:a16="http://schemas.microsoft.com/office/drawing/2014/main" id="{5759D318-68B7-4A7F-A005-17DE13A92E0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98</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DB5A18EA-8F68-4085-B79C-1098D38E2C71}"/>
              </a:ext>
            </a:extLst>
          </p:cNvPr>
          <p:cNvGrpSpPr/>
          <p:nvPr/>
        </p:nvGrpSpPr>
        <p:grpSpPr>
          <a:xfrm>
            <a:off x="4227642" y="37449"/>
            <a:ext cx="4745764" cy="459309"/>
            <a:chOff x="4259392" y="37449"/>
            <a:chExt cx="4745764" cy="459309"/>
          </a:xfrm>
        </p:grpSpPr>
        <p:pic>
          <p:nvPicPr>
            <p:cNvPr id="19" name="Picture 2">
              <a:extLst>
                <a:ext uri="{FF2B5EF4-FFF2-40B4-BE49-F238E27FC236}">
                  <a16:creationId xmlns:a16="http://schemas.microsoft.com/office/drawing/2014/main" id="{0ED712F5-BAAD-4191-9759-15849D900F13}"/>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59392"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5">
              <a:extLst>
                <a:ext uri="{FF2B5EF4-FFF2-40B4-BE49-F238E27FC236}">
                  <a16:creationId xmlns:a16="http://schemas.microsoft.com/office/drawing/2014/main" id="{27BA0E46-B469-4B4D-848C-167E96C7EAEA}"/>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3847"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4" name="図 23">
              <a:extLst>
                <a:ext uri="{FF2B5EF4-FFF2-40B4-BE49-F238E27FC236}">
                  <a16:creationId xmlns:a16="http://schemas.microsoft.com/office/drawing/2014/main" id="{B0F8B2C1-6F06-4269-AED7-F91159FF6EF9}"/>
                </a:ext>
              </a:extLst>
            </p:cNvPr>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6170425" y="38576"/>
              <a:ext cx="457200" cy="458182"/>
            </a:xfrm>
            <a:prstGeom prst="rect">
              <a:avLst/>
            </a:prstGeom>
          </p:spPr>
        </p:pic>
        <p:pic>
          <p:nvPicPr>
            <p:cNvPr id="27" name="Picture 9">
              <a:extLst>
                <a:ext uri="{FF2B5EF4-FFF2-40B4-BE49-F238E27FC236}">
                  <a16:creationId xmlns:a16="http://schemas.microsoft.com/office/drawing/2014/main" id="{BA90B3C3-E1C0-49A2-9C44-73F109C12FE3}"/>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48966"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8" name="図 27">
              <a:extLst>
                <a:ext uri="{FF2B5EF4-FFF2-40B4-BE49-F238E27FC236}">
                  <a16:creationId xmlns:a16="http://schemas.microsoft.com/office/drawing/2014/main" id="{2B17725F-4800-4BB2-AB20-66606A052480}"/>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125544" y="38576"/>
              <a:ext cx="457200" cy="458182"/>
            </a:xfrm>
            <a:prstGeom prst="rect">
              <a:avLst/>
            </a:prstGeom>
          </p:spPr>
        </p:pic>
        <p:pic>
          <p:nvPicPr>
            <p:cNvPr id="29" name="図 28">
              <a:extLst>
                <a:ext uri="{FF2B5EF4-FFF2-40B4-BE49-F238E27FC236}">
                  <a16:creationId xmlns:a16="http://schemas.microsoft.com/office/drawing/2014/main" id="{06C2081C-49B5-4C26-88FF-58503845B0F2}"/>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30" name="図 29">
              <a:extLst>
                <a:ext uri="{FF2B5EF4-FFF2-40B4-BE49-F238E27FC236}">
                  <a16:creationId xmlns:a16="http://schemas.microsoft.com/office/drawing/2014/main" id="{B73B9974-682D-4CD6-A288-3E1954A27D11}"/>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4742321" y="38576"/>
              <a:ext cx="457200" cy="458182"/>
            </a:xfrm>
            <a:prstGeom prst="rect">
              <a:avLst/>
            </a:prstGeom>
          </p:spPr>
        </p:pic>
        <p:pic>
          <p:nvPicPr>
            <p:cNvPr id="31" name="Picture 12">
              <a:extLst>
                <a:ext uri="{FF2B5EF4-FFF2-40B4-BE49-F238E27FC236}">
                  <a16:creationId xmlns:a16="http://schemas.microsoft.com/office/drawing/2014/main" id="{BFA7157E-325A-4B93-A63A-CC86609EE686}"/>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0212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a:extLst>
                <a:ext uri="{FF2B5EF4-FFF2-40B4-BE49-F238E27FC236}">
                  <a16:creationId xmlns:a16="http://schemas.microsoft.com/office/drawing/2014/main" id="{84F0FB11-3749-4F28-BE83-78421F2FEF97}"/>
                </a:ext>
              </a:extLst>
            </p:cNvPr>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18322" y="374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7">
              <a:extLst>
                <a:ext uri="{FF2B5EF4-FFF2-40B4-BE49-F238E27FC236}">
                  <a16:creationId xmlns:a16="http://schemas.microsoft.com/office/drawing/2014/main" id="{8D54A997-71E5-41D0-AE5A-9E2E20864EF1}"/>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67826" y="37449"/>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37" name="正方形/長方形 36">
            <a:extLst>
              <a:ext uri="{FF2B5EF4-FFF2-40B4-BE49-F238E27FC236}">
                <a16:creationId xmlns:a16="http://schemas.microsoft.com/office/drawing/2014/main" id="{E637A949-A42A-47E4-9862-F951E00E6E5F}"/>
              </a:ext>
            </a:extLst>
          </p:cNvPr>
          <p:cNvSpPr/>
          <p:nvPr/>
        </p:nvSpPr>
        <p:spPr>
          <a:xfrm>
            <a:off x="4976358" y="2709295"/>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extLst>
      <p:ext uri="{BB962C8B-B14F-4D97-AF65-F5344CB8AC3E}">
        <p14:creationId xmlns:p14="http://schemas.microsoft.com/office/powerpoint/2010/main" val="3223747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5" name="正方形/長方形 4"/>
          <p:cNvSpPr/>
          <p:nvPr/>
        </p:nvSpPr>
        <p:spPr>
          <a:xfrm>
            <a:off x="179513" y="589896"/>
            <a:ext cx="8784974" cy="338554"/>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若者が活躍でき、子育て安心の都市「大阪」の実現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8" name="正方形/長方形 27"/>
          <p:cNvSpPr/>
          <p:nvPr/>
        </p:nvSpPr>
        <p:spPr>
          <a:xfrm>
            <a:off x="273424" y="2692485"/>
            <a:ext cx="8095640"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29" name="四角形: 角を丸くする 28"/>
          <p:cNvSpPr/>
          <p:nvPr/>
        </p:nvSpPr>
        <p:spPr>
          <a:xfrm>
            <a:off x="226469" y="1222419"/>
            <a:ext cx="8691063" cy="1440000"/>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出生率の向上をめざし、若者の結婚・出産・子育ての希望がかなえられるよう環境整備を進めます。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206883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（１）結婚・妊娠・出産・子育て環境の充実</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670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結婚・子育てを応援する機運醸成、子育て環境の充実、待機児童の解消、</a:t>
            </a:r>
            <a:r>
              <a:rPr kumimoji="1" lang="zh-TW"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高等学校等授業料無償化</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　等</a:t>
            </a:r>
          </a:p>
          <a:p>
            <a:pPr marL="2249805" marR="0" lvl="0" indent="-2068830"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a:t>
            </a:r>
            <a:r>
              <a:rPr lang="ja-JP" altLang="en-US" sz="1400" b="1" dirty="0">
                <a:solidFill>
                  <a:schemeClr val="tx1"/>
                </a:solidFill>
                <a:latin typeface="Meiryo UI" panose="020B0604030504040204" charset="-128"/>
                <a:ea typeface="Meiryo UI" panose="020B0604030504040204" charset="-128"/>
              </a:rPr>
              <a:t>２</a:t>
            </a:r>
            <a:r>
              <a:rPr kumimoji="1" lang="ja-JP" altLang="en-US"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）仕事と子育ての両立</a:t>
            </a:r>
            <a:endParaRPr kumimoji="1" lang="en-US" altLang="ja-JP"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p>
            <a:pPr marL="2249805" marR="0" lvl="0" indent="-153670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ワーク・ライフ・バランスの</a:t>
            </a:r>
            <a:r>
              <a:rPr lang="ja-JP" altLang="en-US" sz="1400" dirty="0">
                <a:solidFill>
                  <a:schemeClr val="tx1"/>
                </a:solidFill>
                <a:latin typeface="Meiryo UI" panose="020B0604030504040204" charset="-128"/>
                <a:ea typeface="Meiryo UI" panose="020B0604030504040204" charset="-128"/>
              </a:rPr>
              <a:t>促進</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、就業支援など女性の</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活躍支援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30" name="テキスト ボックス 29"/>
          <p:cNvSpPr txBox="1"/>
          <p:nvPr/>
        </p:nvSpPr>
        <p:spPr>
          <a:xfrm>
            <a:off x="2332461" y="1008173"/>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aphicFrame>
        <p:nvGraphicFramePr>
          <p:cNvPr id="31" name="表 30"/>
          <p:cNvGraphicFramePr>
            <a:graphicFrameLocks noGrp="1"/>
          </p:cNvGraphicFramePr>
          <p:nvPr>
            <p:extLst>
              <p:ext uri="{D42A27DB-BD31-4B8C-83A1-F6EECF244321}">
                <p14:modId xmlns:p14="http://schemas.microsoft.com/office/powerpoint/2010/main" val="2046651273"/>
              </p:ext>
            </p:extLst>
          </p:nvPr>
        </p:nvGraphicFramePr>
        <p:xfrm>
          <a:off x="273425" y="3031039"/>
          <a:ext cx="8597151" cy="2828880"/>
        </p:xfrm>
        <a:graphic>
          <a:graphicData uri="http://schemas.openxmlformats.org/drawingml/2006/table">
            <a:tbl>
              <a:tblPr firstRow="1" bandRow="1">
                <a:tableStyleId>{93296810-A885-4BE3-A3E7-6D5BEEA58F35}</a:tableStyleId>
              </a:tblPr>
              <a:tblGrid>
                <a:gridCol w="5687108">
                  <a:extLst>
                    <a:ext uri="{9D8B030D-6E8A-4147-A177-3AD203B41FA5}">
                      <a16:colId xmlns:a16="http://schemas.microsoft.com/office/drawing/2014/main" val="20000"/>
                    </a:ext>
                  </a:extLst>
                </a:gridCol>
                <a:gridCol w="2910043">
                  <a:extLst>
                    <a:ext uri="{9D8B030D-6E8A-4147-A177-3AD203B41FA5}">
                      <a16:colId xmlns:a16="http://schemas.microsoft.com/office/drawing/2014/main" val="20001"/>
                    </a:ext>
                  </a:extLst>
                </a:gridCol>
              </a:tblGrid>
              <a:tr h="360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latin typeface="Meiryo UI" panose="020B0604030504040204" charset="-128"/>
                          <a:ea typeface="Meiryo UI" panose="020B0604030504040204" charset="-128"/>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0000"/>
                  </a:ext>
                </a:extLst>
              </a:tr>
              <a:tr h="617220">
                <a:tc>
                  <a:txBody>
                    <a:bodyPr/>
                    <a:lstStyle/>
                    <a:p>
                      <a:r>
                        <a:rPr kumimoji="1" lang="ja-JP" altLang="en-US" sz="1200" b="1" dirty="0"/>
                        <a:t>○</a:t>
                      </a:r>
                      <a:r>
                        <a:rPr lang="ja-JP" altLang="en-US" sz="1200" b="1" dirty="0">
                          <a:solidFill>
                            <a:schemeClr val="tx1"/>
                          </a:solidFill>
                        </a:rPr>
                        <a:t>就業率（女性）：全国平均を上回る　</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r>
                        <a:rPr kumimoji="1" lang="en-US" altLang="zh-CN" sz="1050" dirty="0">
                          <a:solidFill>
                            <a:schemeClr val="tx1"/>
                          </a:solidFill>
                        </a:rPr>
                        <a:t>52.</a:t>
                      </a:r>
                      <a:r>
                        <a:rPr kumimoji="1" lang="en-US" altLang="ja-JP" sz="1050" dirty="0">
                          <a:solidFill>
                            <a:schemeClr val="tx1"/>
                          </a:solidFill>
                        </a:rPr>
                        <a:t>6</a:t>
                      </a:r>
                      <a:r>
                        <a:rPr kumimoji="1" lang="en-US" altLang="zh-CN" sz="1050" dirty="0">
                          <a:solidFill>
                            <a:schemeClr val="tx1"/>
                          </a:solidFill>
                        </a:rPr>
                        <a:t>%</a:t>
                      </a:r>
                    </a:p>
                    <a:p>
                      <a:pPr algn="ctr"/>
                      <a:r>
                        <a:rPr kumimoji="1" lang="en-US" altLang="zh-CN" sz="1050" dirty="0">
                          <a:solidFill>
                            <a:schemeClr val="tx1"/>
                          </a:solidFill>
                        </a:rPr>
                        <a:t>(</a:t>
                      </a:r>
                      <a:r>
                        <a:rPr kumimoji="1" lang="zh-CN" altLang="en-US" sz="1050" dirty="0">
                          <a:solidFill>
                            <a:schemeClr val="tx1"/>
                          </a:solidFill>
                        </a:rPr>
                        <a:t>全国</a:t>
                      </a:r>
                      <a:r>
                        <a:rPr kumimoji="1" lang="en-US" altLang="zh-CN" sz="1050" dirty="0">
                          <a:solidFill>
                            <a:schemeClr val="tx1"/>
                          </a:solidFill>
                        </a:rPr>
                        <a:t>53.6%)</a:t>
                      </a:r>
                      <a:endParaRPr kumimoji="1" lang="en-US" altLang="ja-JP" sz="105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1"/>
                  </a:ext>
                </a:extLst>
              </a:tr>
              <a:tr h="617220">
                <a:tc>
                  <a:txBody>
                    <a:bodyPr/>
                    <a:lstStyle/>
                    <a:p>
                      <a:r>
                        <a:rPr kumimoji="1" lang="ja-JP" altLang="en-US" sz="1200" b="1" u="none" dirty="0"/>
                        <a:t>○合計特殊出生率：全国水準の達成・維持をめざす</a:t>
                      </a:r>
                      <a:endParaRPr kumimoji="1" lang="ja-JP" altLang="en-US" sz="1200" b="1" u="none"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a:t>
                      </a:r>
                      <a:r>
                        <a:rPr kumimoji="1" lang="en-US" altLang="ja-JP" sz="1050" dirty="0">
                          <a:solidFill>
                            <a:schemeClr val="tx1"/>
                          </a:solidFill>
                        </a:rPr>
                        <a:t>3</a:t>
                      </a:r>
                      <a:r>
                        <a:rPr kumimoji="1" lang="zh-CN" altLang="en-US" sz="1050" dirty="0">
                          <a:solidFill>
                            <a:schemeClr val="tx1"/>
                          </a:solidFill>
                        </a:rPr>
                        <a:t>年</a:t>
                      </a:r>
                      <a:r>
                        <a:rPr kumimoji="1" lang="en-US" altLang="zh-CN" sz="1050" dirty="0">
                          <a:solidFill>
                            <a:schemeClr val="tx1"/>
                          </a:solidFill>
                        </a:rPr>
                        <a:t>】</a:t>
                      </a:r>
                    </a:p>
                    <a:p>
                      <a:pPr algn="ctr"/>
                      <a:r>
                        <a:rPr kumimoji="1" lang="en-US" altLang="ja-JP" sz="1050" dirty="0">
                          <a:solidFill>
                            <a:schemeClr val="tx1"/>
                          </a:solidFill>
                        </a:rPr>
                        <a:t>1.19</a:t>
                      </a:r>
                    </a:p>
                    <a:p>
                      <a:pPr algn="ctr"/>
                      <a:r>
                        <a:rPr kumimoji="1" lang="ja-JP" altLang="en-US" sz="1050" dirty="0">
                          <a:solidFill>
                            <a:schemeClr val="tx1"/>
                          </a:solidFill>
                        </a:rPr>
                        <a:t>（対全国差：▲</a:t>
                      </a:r>
                      <a:r>
                        <a:rPr kumimoji="1" lang="en-US" altLang="ja-JP" sz="1050" dirty="0">
                          <a:solidFill>
                            <a:schemeClr val="tx1"/>
                          </a:solidFill>
                        </a:rPr>
                        <a:t>0.01</a:t>
                      </a:r>
                      <a:r>
                        <a:rPr kumimoji="1" lang="zh-CN" altLang="en-US" sz="1050" dirty="0">
                          <a:solidFill>
                            <a:schemeClr val="tx1"/>
                          </a:solidFill>
                        </a:rPr>
                        <a:t>）</a:t>
                      </a:r>
                      <a:endParaRPr kumimoji="1" lang="ja-JP" altLang="en-US" sz="1050" dirty="0">
                        <a:solidFill>
                          <a:schemeClr val="tx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2"/>
                  </a:ext>
                </a:extLst>
              </a:tr>
              <a:tr h="617220">
                <a:tc>
                  <a:txBody>
                    <a:bodyPr/>
                    <a:lstStyle/>
                    <a:p>
                      <a:r>
                        <a:rPr kumimoji="1" lang="ja-JP" altLang="en-US" sz="1200" b="1" u="sng" dirty="0"/>
                        <a:t>○女性活躍推進法に基づく推進計画</a:t>
                      </a:r>
                      <a:r>
                        <a:rPr kumimoji="1" lang="en-US" altLang="ja-JP" sz="1200" b="1" u="sng" baseline="30000" dirty="0"/>
                        <a:t>※</a:t>
                      </a:r>
                      <a:r>
                        <a:rPr kumimoji="1" lang="ja-JP" altLang="en-US" sz="1200" b="1" u="sng" dirty="0"/>
                        <a:t>の策定市町村数：</a:t>
                      </a:r>
                      <a:r>
                        <a:rPr kumimoji="1" lang="en-US" altLang="ja-JP" sz="1200" b="1" u="sng" dirty="0">
                          <a:solidFill>
                            <a:srgbClr val="FF0000"/>
                          </a:solidFill>
                        </a:rPr>
                        <a:t>2030</a:t>
                      </a:r>
                      <a:r>
                        <a:rPr kumimoji="1" lang="ja-JP" altLang="en-US" sz="1200" b="1" u="sng" dirty="0">
                          <a:solidFill>
                            <a:srgbClr val="FF0000"/>
                          </a:solidFill>
                        </a:rPr>
                        <a:t>年度</a:t>
                      </a:r>
                      <a:r>
                        <a:rPr kumimoji="1" lang="ja-JP" altLang="en-US" sz="1200" b="1" u="sng" dirty="0"/>
                        <a:t>までに全市町村</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r>
                        <a:rPr kumimoji="1" lang="en-US" altLang="ja-JP" sz="1050" dirty="0">
                          <a:solidFill>
                            <a:schemeClr val="tx1"/>
                          </a:solidFill>
                        </a:rPr>
                        <a:t>41</a:t>
                      </a:r>
                      <a:r>
                        <a:rPr kumimoji="1" lang="ja-JP" altLang="en-US" sz="1050" dirty="0">
                          <a:solidFill>
                            <a:schemeClr val="tx1"/>
                          </a:solidFill>
                        </a:rPr>
                        <a:t>市町村</a:t>
                      </a:r>
                      <a:endParaRPr kumimoji="1" lang="en-US" altLang="ja-JP" sz="1050" dirty="0">
                        <a:solidFill>
                          <a:schemeClr val="tx1"/>
                        </a:solidFill>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3"/>
                  </a:ext>
                </a:extLst>
              </a:tr>
              <a:tr h="617220">
                <a:tc>
                  <a:txBody>
                    <a:bodyPr/>
                    <a:lstStyle/>
                    <a:p>
                      <a:pPr marL="107950" indent="-174625"/>
                      <a:r>
                        <a:rPr kumimoji="1" lang="ja-JP" altLang="en-US" sz="1200" b="1" u="sng" dirty="0"/>
                        <a:t>○</a:t>
                      </a:r>
                      <a:r>
                        <a:rPr kumimoji="1" lang="en-US" altLang="ja-JP" sz="1200" b="1" u="sng" dirty="0"/>
                        <a:t>6</a:t>
                      </a:r>
                      <a:r>
                        <a:rPr kumimoji="1" lang="ja-JP" altLang="en-US" sz="1200" b="1" u="sng" dirty="0"/>
                        <a:t>歳未満の子どもを持つ夫の育児・家事関連時間：</a:t>
                      </a:r>
                      <a:r>
                        <a:rPr kumimoji="1" lang="en-US" altLang="ja-JP" sz="1200" b="1" u="sng" dirty="0">
                          <a:solidFill>
                            <a:srgbClr val="FF0000"/>
                          </a:solidFill>
                        </a:rPr>
                        <a:t>2030</a:t>
                      </a:r>
                      <a:r>
                        <a:rPr kumimoji="1" lang="ja-JP" altLang="en-US" sz="1200" b="1" u="sng" dirty="0">
                          <a:solidFill>
                            <a:srgbClr val="FF0000"/>
                          </a:solidFill>
                        </a:rPr>
                        <a:t>年度</a:t>
                      </a:r>
                      <a:r>
                        <a:rPr kumimoji="1" lang="ja-JP" altLang="en-US" sz="1200" b="1" u="sng" dirty="0"/>
                        <a:t>までに</a:t>
                      </a:r>
                      <a:r>
                        <a:rPr kumimoji="1" lang="en-US" altLang="ja-JP" sz="1200" b="1" u="sng" dirty="0">
                          <a:solidFill>
                            <a:srgbClr val="FF0000"/>
                          </a:solidFill>
                        </a:rPr>
                        <a:t>140</a:t>
                      </a:r>
                      <a:r>
                        <a:rPr kumimoji="1" lang="ja-JP" altLang="en-US" sz="1200" b="1" u="sng" dirty="0">
                          <a:solidFill>
                            <a:srgbClr val="FF0000"/>
                          </a:solidFill>
                        </a:rPr>
                        <a:t>分</a:t>
                      </a:r>
                      <a:r>
                        <a:rPr kumimoji="1" lang="en-US" altLang="ja-JP" sz="1200" b="1" u="sng" dirty="0"/>
                        <a:t>/</a:t>
                      </a:r>
                      <a:r>
                        <a:rPr kumimoji="1" lang="ja-JP" altLang="en-US" sz="1200" b="1" u="sng" dirty="0"/>
                        <a:t>日以上</a:t>
                      </a:r>
                      <a:endParaRPr kumimoji="1" lang="en-US" altLang="ja-JP" sz="1200" b="1" u="sng" dirty="0"/>
                    </a:p>
                    <a:p>
                      <a:pPr marL="107950" indent="-174625" algn="r"/>
                      <a:r>
                        <a:rPr kumimoji="1" lang="ja-JP" altLang="en-US" sz="900" u="sng" kern="1200" dirty="0">
                          <a:solidFill>
                            <a:schemeClr val="tx1"/>
                          </a:solidFill>
                          <a:latin typeface="+mn-lt"/>
                          <a:ea typeface="+mn-ea"/>
                          <a:cs typeface="+mn-cs"/>
                        </a:rPr>
                        <a:t>（土日を含む週全体の平均）</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1050" dirty="0">
                          <a:solidFill>
                            <a:schemeClr val="tx1"/>
                          </a:solidFill>
                        </a:rPr>
                        <a:t>【2021</a:t>
                      </a:r>
                      <a:r>
                        <a:rPr kumimoji="1" lang="zh-CN" altLang="en-US" sz="1050" dirty="0">
                          <a:solidFill>
                            <a:schemeClr val="tx1"/>
                          </a:solidFill>
                        </a:rPr>
                        <a:t>年</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ja-JP" sz="1050" dirty="0">
                          <a:solidFill>
                            <a:schemeClr val="tx1"/>
                          </a:solidFill>
                        </a:rPr>
                        <a:t>102</a:t>
                      </a:r>
                      <a:r>
                        <a:rPr kumimoji="1" lang="ja-JP" altLang="en-US" sz="1050" dirty="0">
                          <a:solidFill>
                            <a:schemeClr val="tx1"/>
                          </a:solidFill>
                        </a:rPr>
                        <a:t>分</a:t>
                      </a:r>
                      <a:r>
                        <a:rPr kumimoji="1" lang="en-US" altLang="ja-JP" sz="1050" dirty="0">
                          <a:solidFill>
                            <a:schemeClr val="tx1"/>
                          </a:solidFill>
                        </a:rPr>
                        <a:t>/</a:t>
                      </a:r>
                      <a:r>
                        <a:rPr kumimoji="1" lang="ja-JP" altLang="en-US" sz="1050" dirty="0">
                          <a:solidFill>
                            <a:schemeClr val="tx1"/>
                          </a:solidFill>
                        </a:rPr>
                        <a:t>日</a:t>
                      </a:r>
                      <a:endParaRPr kumimoji="1" lang="en-US" altLang="zh-CN" sz="1050" dirty="0">
                        <a:solidFill>
                          <a:schemeClr val="tx1"/>
                        </a:solidFill>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2" name="正方形/長方形 31"/>
          <p:cNvSpPr/>
          <p:nvPr/>
        </p:nvSpPr>
        <p:spPr>
          <a:xfrm>
            <a:off x="226469" y="5870314"/>
            <a:ext cx="8691062" cy="577081"/>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女性活躍推進法に基づく推進計画</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93980"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：女性の職業生活における活躍の推進に関する法律（女性活躍推進法）に基づき、働く場⾯において⼥性活躍を推進するために、地域の特性を踏まえた施策をまとめたもの。</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5" name="正方形/長方形 34"/>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22" name="正方形/長方形 21">
            <a:extLst>
              <a:ext uri="{FF2B5EF4-FFF2-40B4-BE49-F238E27FC236}">
                <a16:creationId xmlns:a16="http://schemas.microsoft.com/office/drawing/2014/main" id="{55B7C8A3-A38F-4966-9AF9-88DA1C7ABDAA}"/>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105</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0A192754-1B14-45D1-9AF1-9F4BE05C0337}"/>
              </a:ext>
            </a:extLst>
          </p:cNvPr>
          <p:cNvGrpSpPr/>
          <p:nvPr/>
        </p:nvGrpSpPr>
        <p:grpSpPr>
          <a:xfrm>
            <a:off x="4703658" y="38100"/>
            <a:ext cx="4257048" cy="458658"/>
            <a:chOff x="4748108" y="38100"/>
            <a:chExt cx="4257048" cy="458658"/>
          </a:xfrm>
        </p:grpSpPr>
        <p:pic>
          <p:nvPicPr>
            <p:cNvPr id="34" name="Picture 2"/>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8108"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00430"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7" name="図 36"/>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177008" y="38576"/>
              <a:ext cx="457200" cy="458182"/>
            </a:xfrm>
            <a:prstGeom prst="rect">
              <a:avLst/>
            </a:prstGeom>
          </p:spPr>
        </p:pic>
        <p:pic>
          <p:nvPicPr>
            <p:cNvPr id="38" name="Picture 9"/>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55549"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9" name="図 38"/>
            <p:cNvPicPr/>
            <p:nvPr/>
          </p:nvPicPr>
          <p:blipFill>
            <a:blip r:embed="rId7" cstate="print">
              <a:extLst>
                <a:ext uri="{28A0092B-C50C-407E-A947-70E740481C1C}">
                  <a14:useLocalDpi xmlns:a14="http://schemas.microsoft.com/office/drawing/2010/main" val="0"/>
                </a:ext>
              </a:extLst>
            </a:blip>
            <a:stretch>
              <a:fillRect/>
            </a:stretch>
          </p:blipFill>
          <p:spPr>
            <a:xfrm>
              <a:off x="7130164" y="38576"/>
              <a:ext cx="457200" cy="458182"/>
            </a:xfrm>
            <a:prstGeom prst="rect">
              <a:avLst/>
            </a:prstGeom>
          </p:spPr>
        </p:pic>
        <p:pic>
          <p:nvPicPr>
            <p:cNvPr id="40" name="図 39"/>
            <p:cNvPicPr/>
            <p:nvPr/>
          </p:nvPicPr>
          <p:blipFill>
            <a:blip r:embed="rId8"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41" name="図 40"/>
            <p:cNvPicPr/>
            <p:nvPr/>
          </p:nvPicPr>
          <p:blipFill>
            <a:blip r:embed="rId9" cstate="print">
              <a:extLst>
                <a:ext uri="{28A0092B-C50C-407E-A947-70E740481C1C}">
                  <a14:useLocalDpi xmlns:a14="http://schemas.microsoft.com/office/drawing/2010/main" val="0"/>
                </a:ext>
              </a:extLst>
            </a:blip>
            <a:stretch>
              <a:fillRect/>
            </a:stretch>
          </p:blipFill>
          <p:spPr>
            <a:xfrm>
              <a:off x="5226650" y="38576"/>
              <a:ext cx="457200" cy="458182"/>
            </a:xfrm>
            <a:prstGeom prst="rect">
              <a:avLst/>
            </a:prstGeom>
          </p:spPr>
        </p:pic>
        <p:pic>
          <p:nvPicPr>
            <p:cNvPr id="42" name="Picture 12"/>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0674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7">
              <a:extLst>
                <a:ext uri="{FF2B5EF4-FFF2-40B4-BE49-F238E27FC236}">
                  <a16:creationId xmlns:a16="http://schemas.microsoft.com/office/drawing/2014/main" id="{5EB0434C-4F46-4436-847C-609B310637BC}"/>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75464" y="38100"/>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正方形/長方形 22">
            <a:extLst>
              <a:ext uri="{FF2B5EF4-FFF2-40B4-BE49-F238E27FC236}">
                <a16:creationId xmlns:a16="http://schemas.microsoft.com/office/drawing/2014/main" id="{E6F30814-2E2A-486E-87E8-AA0283FA4E85}"/>
              </a:ext>
            </a:extLst>
          </p:cNvPr>
          <p:cNvSpPr/>
          <p:nvPr/>
        </p:nvSpPr>
        <p:spPr>
          <a:xfrm>
            <a:off x="4808007" y="2796834"/>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p:cNvSpPr/>
          <p:nvPr/>
        </p:nvSpPr>
        <p:spPr>
          <a:xfrm>
            <a:off x="179512" y="581562"/>
            <a:ext cx="8784976" cy="229293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東西二極の一極としての社会経済構造の構築</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ctr" defTabSz="914400" rtl="0" eaLnBrk="1" fontAlgn="auto" latinLnBrk="0" hangingPunct="1">
              <a:lnSpc>
                <a:spcPct val="100000"/>
              </a:lnSpc>
              <a:spcBef>
                <a:spcPts val="12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大阪の強みや個性を活かした都市魅力を高め、国内外から多くの人をひきつけます。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510155" marR="0" lvl="0" indent="-2329180"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（１）都市魅力の創出・発信</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国内外への魅力発信・誘客促進、水都大阪の魅力創出、大阪産</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もん</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グローバルブランド化</a:t>
            </a:r>
            <a:r>
              <a:rPr kumimoji="1" lang="ja-JP" altLang="en-US" sz="1400" b="0" i="0" u="none" kern="1200" cap="none" spc="0" normalizeH="0" baseline="0" noProof="0" dirty="0">
                <a:ln>
                  <a:noFill/>
                </a:ln>
                <a:effectLst/>
                <a:uLnTx/>
                <a:uFillTx/>
                <a:latin typeface="Meiryo UI" panose="020B0604030504040204" charset="-128"/>
                <a:ea typeface="Meiryo UI" panose="020B0604030504040204" charset="-128"/>
                <a:cs typeface="+mn-cs"/>
              </a:rPr>
              <a:t>の推進</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スポーツツーリズムの推進、商店街店舗魅力向上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510155" marR="0" lvl="0" indent="-232918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（２）観光客の受入環境の充実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公共交通機関等における案内の多言語化、</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Osaka Free Wi-Fi</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設置促進　等</a:t>
            </a:r>
          </a:p>
        </p:txBody>
      </p:sp>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2" name="四角形: 角を丸くする 21"/>
          <p:cNvSpPr/>
          <p:nvPr/>
        </p:nvSpPr>
        <p:spPr>
          <a:xfrm>
            <a:off x="179512" y="1205166"/>
            <a:ext cx="8784976" cy="2055937"/>
          </a:xfrm>
          <a:prstGeom prst="roundRect">
            <a:avLst>
              <a:gd name="adj" fmla="val 1363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3" name="テキスト ボックス 22"/>
          <p:cNvSpPr txBox="1"/>
          <p:nvPr/>
        </p:nvSpPr>
        <p:spPr>
          <a:xfrm>
            <a:off x="2721142" y="1030141"/>
            <a:ext cx="3701717" cy="347345"/>
          </a:xfrm>
          <a:prstGeom prst="rect">
            <a:avLst/>
          </a:prstGeom>
          <a:solidFill>
            <a:schemeClr val="accent5"/>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graphicFrame>
        <p:nvGraphicFramePr>
          <p:cNvPr id="26" name="表 25"/>
          <p:cNvGraphicFramePr>
            <a:graphicFrameLocks noGrp="1"/>
          </p:cNvGraphicFramePr>
          <p:nvPr>
            <p:extLst>
              <p:ext uri="{D42A27DB-BD31-4B8C-83A1-F6EECF244321}">
                <p14:modId xmlns:p14="http://schemas.microsoft.com/office/powerpoint/2010/main" val="2427077957"/>
              </p:ext>
            </p:extLst>
          </p:nvPr>
        </p:nvGraphicFramePr>
        <p:xfrm>
          <a:off x="243199" y="3822535"/>
          <a:ext cx="8657602" cy="2088000"/>
        </p:xfrm>
        <a:graphic>
          <a:graphicData uri="http://schemas.openxmlformats.org/drawingml/2006/table">
            <a:tbl>
              <a:tblPr firstRow="1" bandRow="1">
                <a:tableStyleId>{7DF18680-E054-41AD-8BC1-D1AEF772440D}</a:tableStyleId>
              </a:tblPr>
              <a:tblGrid>
                <a:gridCol w="5398669">
                  <a:extLst>
                    <a:ext uri="{9D8B030D-6E8A-4147-A177-3AD203B41FA5}">
                      <a16:colId xmlns:a16="http://schemas.microsoft.com/office/drawing/2014/main" val="20000"/>
                    </a:ext>
                  </a:extLst>
                </a:gridCol>
                <a:gridCol w="3258933">
                  <a:extLst>
                    <a:ext uri="{9D8B030D-6E8A-4147-A177-3AD203B41FA5}">
                      <a16:colId xmlns:a16="http://schemas.microsoft.com/office/drawing/2014/main" val="20001"/>
                    </a:ext>
                  </a:extLst>
                </a:gridCol>
              </a:tblGrid>
              <a:tr h="288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extLst>
                  <a:ext uri="{0D108BD9-81ED-4DB2-BD59-A6C34878D82A}">
                    <a16:rowId xmlns:a16="http://schemas.microsoft.com/office/drawing/2014/main" val="10000"/>
                  </a:ext>
                </a:extLst>
              </a:tr>
              <a:tr h="900000">
                <a:tc>
                  <a:txBody>
                    <a:bodyPr/>
                    <a:lstStyle/>
                    <a:p>
                      <a:r>
                        <a:rPr kumimoji="1" lang="ja-JP" altLang="en-US" sz="1200" b="1" dirty="0"/>
                        <a:t>○日本人延べ宿泊者数（大阪）：</a:t>
                      </a:r>
                      <a:r>
                        <a:rPr kumimoji="1" lang="en-US" altLang="ja-JP" sz="1200" b="1" dirty="0">
                          <a:solidFill>
                            <a:srgbClr val="FF0000"/>
                          </a:solidFill>
                        </a:rPr>
                        <a:t>3,700</a:t>
                      </a:r>
                      <a:r>
                        <a:rPr kumimoji="1" lang="ja-JP" altLang="en-US" sz="1200" b="1" dirty="0">
                          <a:solidFill>
                            <a:srgbClr val="FF0000"/>
                          </a:solidFill>
                        </a:rPr>
                        <a:t>万人泊</a:t>
                      </a:r>
                      <a:r>
                        <a:rPr kumimoji="1" lang="ja-JP" altLang="en-US" sz="1200" b="1" dirty="0"/>
                        <a:t>（</a:t>
                      </a:r>
                      <a:r>
                        <a:rPr kumimoji="1" lang="en-US" altLang="ja-JP" sz="1200" b="1" u="none" dirty="0">
                          <a:solidFill>
                            <a:srgbClr val="FF0000"/>
                          </a:solidFill>
                        </a:rPr>
                        <a:t>2030</a:t>
                      </a:r>
                      <a:r>
                        <a:rPr kumimoji="1" lang="ja-JP" altLang="en-US" sz="1200" b="1" u="none" dirty="0">
                          <a:solidFill>
                            <a:srgbClr val="FF0000"/>
                          </a:solidFill>
                        </a:rPr>
                        <a:t>年</a:t>
                      </a:r>
                      <a:r>
                        <a:rPr kumimoji="1" lang="ja-JP" altLang="en-US" sz="1200" b="1" dirty="0"/>
                        <a:t>まで）</a:t>
                      </a:r>
                      <a:endParaRPr kumimoji="1" lang="en-US" altLang="ja-JP" sz="1000" b="0" dirty="0"/>
                    </a:p>
                  </a:txBody>
                  <a:tcPr marL="68580" marR="68580" marT="34290" marB="34290" anchor="ctr">
                    <a:lnL w="12700" cap="flat" cmpd="sng" algn="ctr">
                      <a:solidFill>
                        <a:schemeClr val="accent5"/>
                      </a:solidFill>
                      <a:prstDash val="solid"/>
                      <a:round/>
                      <a:headEnd type="none" w="med" len="med"/>
                      <a:tailEnd type="none" w="med" len="med"/>
                    </a:lnL>
                    <a:solidFill>
                      <a:srgbClr val="D5DAEB"/>
                    </a:solidFill>
                  </a:tcPr>
                </a:tc>
                <a:tc>
                  <a:txBody>
                    <a:bodyPr/>
                    <a:lstStyle/>
                    <a:p>
                      <a:pPr algn="ctr">
                        <a:lnSpc>
                          <a:spcPct val="100000"/>
                        </a:lnSpc>
                      </a:pP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lnSpc>
                          <a:spcPct val="100000"/>
                        </a:lnSpc>
                      </a:pPr>
                      <a:r>
                        <a:rPr kumimoji="1" lang="en-US" altLang="zh-CN" sz="1050" dirty="0">
                          <a:solidFill>
                            <a:schemeClr val="tx1"/>
                          </a:solidFill>
                        </a:rPr>
                        <a:t>3,195</a:t>
                      </a:r>
                      <a:r>
                        <a:rPr kumimoji="1" lang="ja-JP" altLang="en-US" sz="1050" dirty="0">
                          <a:solidFill>
                            <a:schemeClr val="tx1"/>
                          </a:solidFill>
                        </a:rPr>
                        <a:t>万人泊</a:t>
                      </a:r>
                      <a:endParaRPr kumimoji="1" lang="en-US" altLang="zh-CN" sz="1050" dirty="0">
                        <a:solidFill>
                          <a:schemeClr val="tx1"/>
                        </a:solidFill>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1"/>
                  </a:ext>
                </a:extLst>
              </a:tr>
              <a:tr h="900000">
                <a:tc>
                  <a:txBody>
                    <a:bodyPr/>
                    <a:lstStyle/>
                    <a:p>
                      <a:r>
                        <a:rPr kumimoji="1" lang="zh-CN" altLang="en-US" sz="1200" b="1" dirty="0"/>
                        <a:t>○来阪外国人旅行者数：</a:t>
                      </a:r>
                      <a:r>
                        <a:rPr kumimoji="1" lang="en-US" altLang="zh-CN" sz="1200" b="1" dirty="0">
                          <a:solidFill>
                            <a:srgbClr val="FF0000"/>
                          </a:solidFill>
                        </a:rPr>
                        <a:t>2</a:t>
                      </a:r>
                      <a:r>
                        <a:rPr kumimoji="1" lang="en-US" altLang="ja-JP" sz="1200" b="1" dirty="0">
                          <a:solidFill>
                            <a:srgbClr val="FF0000"/>
                          </a:solidFill>
                        </a:rPr>
                        <a:t>,300</a:t>
                      </a:r>
                      <a:r>
                        <a:rPr kumimoji="1" lang="ja-JP" altLang="en-US" sz="1200" b="1" dirty="0">
                          <a:solidFill>
                            <a:srgbClr val="FF0000"/>
                          </a:solidFill>
                        </a:rPr>
                        <a:t>万人</a:t>
                      </a:r>
                      <a:r>
                        <a:rPr kumimoji="1" lang="ja-JP" altLang="en-US" sz="1200" b="1" dirty="0"/>
                        <a:t>（</a:t>
                      </a:r>
                      <a:r>
                        <a:rPr kumimoji="1" lang="en-US" altLang="ja-JP" sz="1200" b="1" dirty="0">
                          <a:solidFill>
                            <a:srgbClr val="FF0000"/>
                          </a:solidFill>
                        </a:rPr>
                        <a:t>2030</a:t>
                      </a:r>
                      <a:r>
                        <a:rPr kumimoji="1" lang="ja-JP" altLang="en-US" sz="1200" b="1" dirty="0">
                          <a:solidFill>
                            <a:srgbClr val="FF0000"/>
                          </a:solidFill>
                        </a:rPr>
                        <a:t>年</a:t>
                      </a:r>
                      <a:r>
                        <a:rPr kumimoji="1" lang="ja-JP" altLang="en-US" sz="1200" b="1" dirty="0"/>
                        <a:t>まで）</a:t>
                      </a:r>
                      <a:endParaRPr kumimoji="1" lang="en-US" altLang="zh-CN" sz="1000" b="1" dirty="0"/>
                    </a:p>
                  </a:txBody>
                  <a:tcPr marL="68580" marR="68580" marT="34290" marB="34290"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tcPr>
                </a:tc>
                <a:tc>
                  <a:txBody>
                    <a:bodyPr/>
                    <a:lstStyle/>
                    <a:p>
                      <a:pPr algn="ctr">
                        <a:spcBef>
                          <a:spcPts val="300"/>
                        </a:spcBef>
                      </a:pPr>
                      <a:r>
                        <a:rPr kumimoji="1" lang="en-US" altLang="ja-JP" sz="1050" dirty="0">
                          <a:solidFill>
                            <a:schemeClr val="tx1"/>
                          </a:solidFill>
                          <a:latin typeface="Meiryo UI" panose="020B0604030504040204" charset="-128"/>
                          <a:ea typeface="Meiryo UI" panose="020B0604030504040204" charset="-128"/>
                        </a:rPr>
                        <a:t>【2023</a:t>
                      </a:r>
                      <a:r>
                        <a:rPr kumimoji="1" lang="ja-JP" altLang="en-US" sz="1050" dirty="0">
                          <a:solidFill>
                            <a:schemeClr val="tx1"/>
                          </a:solidFill>
                          <a:latin typeface="Meiryo UI" panose="020B0604030504040204" charset="-128"/>
                          <a:ea typeface="Meiryo UI" panose="020B0604030504040204" charset="-128"/>
                        </a:rPr>
                        <a:t>年</a:t>
                      </a:r>
                      <a:r>
                        <a:rPr kumimoji="1" lang="en-US" altLang="ja-JP" sz="1050" dirty="0">
                          <a:solidFill>
                            <a:schemeClr val="tx1"/>
                          </a:solidFill>
                          <a:latin typeface="Meiryo UI" panose="020B0604030504040204" charset="-128"/>
                          <a:ea typeface="Meiryo UI" panose="020B0604030504040204" charset="-128"/>
                        </a:rPr>
                        <a:t>4</a:t>
                      </a:r>
                      <a:r>
                        <a:rPr kumimoji="1" lang="ja-JP" altLang="en-US" sz="1050" dirty="0">
                          <a:solidFill>
                            <a:schemeClr val="tx1"/>
                          </a:solidFill>
                          <a:latin typeface="Meiryo UI" panose="020B0604030504040204" charset="-128"/>
                          <a:ea typeface="Meiryo UI" panose="020B0604030504040204" charset="-128"/>
                        </a:rPr>
                        <a:t>～</a:t>
                      </a:r>
                      <a:r>
                        <a:rPr kumimoji="1" lang="en-US" altLang="ja-JP" sz="1050" dirty="0">
                          <a:solidFill>
                            <a:schemeClr val="tx1"/>
                          </a:solidFill>
                          <a:latin typeface="Meiryo UI" panose="020B0604030504040204" charset="-128"/>
                          <a:ea typeface="Meiryo UI" panose="020B0604030504040204" charset="-128"/>
                        </a:rPr>
                        <a:t>12</a:t>
                      </a:r>
                      <a:r>
                        <a:rPr kumimoji="1" lang="ja-JP" altLang="en-US" sz="1050" dirty="0">
                          <a:solidFill>
                            <a:schemeClr val="tx1"/>
                          </a:solidFill>
                          <a:latin typeface="Meiryo UI" panose="020B0604030504040204" charset="-128"/>
                          <a:ea typeface="Meiryo UI" panose="020B0604030504040204" charset="-128"/>
                        </a:rPr>
                        <a:t>月</a:t>
                      </a:r>
                      <a:r>
                        <a:rPr kumimoji="1" lang="en-US" altLang="ja-JP" sz="1050" dirty="0">
                          <a:solidFill>
                            <a:schemeClr val="tx1"/>
                          </a:solidFill>
                          <a:latin typeface="Meiryo UI" panose="020B0604030504040204" charset="-128"/>
                          <a:ea typeface="Meiryo UI" panose="020B0604030504040204" charset="-128"/>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ja-JP" sz="1050" dirty="0">
                          <a:solidFill>
                            <a:schemeClr val="tx1"/>
                          </a:solidFill>
                          <a:latin typeface="Meiryo UI" panose="020B0604030504040204" charset="-128"/>
                          <a:ea typeface="Meiryo UI" panose="020B0604030504040204" charset="-128"/>
                        </a:rPr>
                        <a:t>795.8</a:t>
                      </a:r>
                      <a:r>
                        <a:rPr kumimoji="1" lang="ja-JP" altLang="en-US" sz="1050" dirty="0">
                          <a:solidFill>
                            <a:schemeClr val="tx1"/>
                          </a:solidFill>
                          <a:latin typeface="Meiryo UI" panose="020B0604030504040204" charset="-128"/>
                          <a:ea typeface="Meiryo UI" panose="020B0604030504040204" charset="-128"/>
                        </a:rPr>
                        <a:t>万人</a:t>
                      </a:r>
                      <a:endParaRPr kumimoji="1" lang="en-US" altLang="ja-JP" sz="1050" dirty="0">
                        <a:solidFill>
                          <a:schemeClr val="tx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7" name="正方形/長方形 26"/>
          <p:cNvSpPr/>
          <p:nvPr/>
        </p:nvSpPr>
        <p:spPr>
          <a:xfrm>
            <a:off x="154899" y="3483981"/>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0" name="正方形/長方形 29"/>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9" name="Picture 4"/>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47098" y="4802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27778" y="4802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2" name="図 31"/>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7083263" y="49513"/>
            <a:ext cx="457200" cy="458182"/>
          </a:xfrm>
          <a:prstGeom prst="rect">
            <a:avLst/>
          </a:prstGeom>
        </p:spPr>
      </p:pic>
      <p:pic>
        <p:nvPicPr>
          <p:cNvPr id="33" name="Picture 12"/>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32750" y="4951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4" name="図 33"/>
          <p:cNvPicPr/>
          <p:nvPr/>
        </p:nvPicPr>
        <p:blipFill>
          <a:blip r:embed="rId7" cstate="print">
            <a:extLst>
              <a:ext uri="{28A0092B-C50C-407E-A947-70E740481C1C}">
                <a14:useLocalDpi xmlns:a14="http://schemas.microsoft.com/office/drawing/2010/main" val="0"/>
              </a:ext>
            </a:extLst>
          </a:blip>
          <a:stretch>
            <a:fillRect/>
          </a:stretch>
        </p:blipFill>
        <p:spPr>
          <a:xfrm>
            <a:off x="8506306" y="49513"/>
            <a:ext cx="457200" cy="458182"/>
          </a:xfrm>
          <a:prstGeom prst="rect">
            <a:avLst/>
          </a:prstGeom>
        </p:spPr>
      </p:pic>
      <p:pic>
        <p:nvPicPr>
          <p:cNvPr id="35" name="図 34"/>
          <p:cNvPicPr/>
          <p:nvPr/>
        </p:nvPicPr>
        <p:blipFill>
          <a:blip r:embed="rId8" cstate="print">
            <a:extLst>
              <a:ext uri="{28A0092B-C50C-407E-A947-70E740481C1C}">
                <a14:useLocalDpi xmlns:a14="http://schemas.microsoft.com/office/drawing/2010/main" val="0"/>
              </a:ext>
            </a:extLst>
          </a:blip>
          <a:stretch>
            <a:fillRect/>
          </a:stretch>
        </p:blipFill>
        <p:spPr>
          <a:xfrm>
            <a:off x="7555626" y="49513"/>
            <a:ext cx="457200" cy="458182"/>
          </a:xfrm>
          <a:prstGeom prst="rect">
            <a:avLst/>
          </a:prstGeom>
        </p:spPr>
      </p:pic>
      <p:sp>
        <p:nvSpPr>
          <p:cNvPr id="20" name="正方形/長方形 19">
            <a:extLst>
              <a:ext uri="{FF2B5EF4-FFF2-40B4-BE49-F238E27FC236}">
                <a16:creationId xmlns:a16="http://schemas.microsoft.com/office/drawing/2014/main" id="{F9C5D485-C35D-4873-89BE-D5332CBAFA1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118</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18" name="Picture 9">
            <a:extLst>
              <a:ext uri="{FF2B5EF4-FFF2-40B4-BE49-F238E27FC236}">
                <a16:creationId xmlns:a16="http://schemas.microsoft.com/office/drawing/2014/main" id="{1D9CC37B-833A-49F4-A288-F7C3562350AC}"/>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02343" y="47729"/>
            <a:ext cx="457200" cy="4581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30" name="正方形/長方形 29"/>
          <p:cNvSpPr/>
          <p:nvPr/>
        </p:nvSpPr>
        <p:spPr>
          <a:xfrm>
            <a:off x="179512" y="664112"/>
            <a:ext cx="8784976" cy="2723823"/>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Ⅲ</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人口減少・超高齢社会でも持続可能な地域づくり</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80975" marR="0" lvl="0" indent="0" algn="ctr" defTabSz="914400" rtl="0" eaLnBrk="1" fontAlgn="auto" latinLnBrk="0" hangingPunct="1">
              <a:lnSpc>
                <a:spcPct val="100000"/>
              </a:lnSpc>
              <a:spcBef>
                <a:spcPts val="12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人口減少局面においても、誰もが安心して「住み続けたい」と思えるまちづくりを進めます。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329180" marR="0" lvl="0" indent="-2148205"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（１）持続可能な地域づくり</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スマートシティ化の推進、市町村の移住・定住促進のサポート　等</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（２）安全・安心の確保</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地震・津波の被害想定の見直し、国土強靭化計画に基づく災害対策強化、治安・防犯対策の推進、</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大阪防災アプリの活用、ファシリティマネジメント推進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（３）環境にやさしい都市の実現</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都市緑化の取組、大阪ブルー・オーシャン・ビジョンの実現、カーボンニュートラルの実現　等</a:t>
            </a:r>
          </a:p>
        </p:txBody>
      </p:sp>
      <p:sp>
        <p:nvSpPr>
          <p:cNvPr id="24" name="四角形: 角を丸くする 23"/>
          <p:cNvSpPr/>
          <p:nvPr/>
        </p:nvSpPr>
        <p:spPr>
          <a:xfrm>
            <a:off x="179705" y="1209674"/>
            <a:ext cx="8785225" cy="2304000"/>
          </a:xfrm>
          <a:prstGeom prst="roundRect">
            <a:avLst>
              <a:gd name="adj" fmla="val 13630"/>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5" name="テキスト ボックス 24"/>
          <p:cNvSpPr txBox="1"/>
          <p:nvPr/>
        </p:nvSpPr>
        <p:spPr>
          <a:xfrm>
            <a:off x="2721142" y="1048698"/>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27" name="正方形/長方形 26"/>
          <p:cNvSpPr/>
          <p:nvPr/>
        </p:nvSpPr>
        <p:spPr>
          <a:xfrm>
            <a:off x="262062" y="3598720"/>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29" name="表 28"/>
          <p:cNvGraphicFramePr>
            <a:graphicFrameLocks noGrp="1"/>
          </p:cNvGraphicFramePr>
          <p:nvPr>
            <p:extLst>
              <p:ext uri="{D42A27DB-BD31-4B8C-83A1-F6EECF244321}">
                <p14:modId xmlns:p14="http://schemas.microsoft.com/office/powerpoint/2010/main" val="2728479809"/>
              </p:ext>
            </p:extLst>
          </p:nvPr>
        </p:nvGraphicFramePr>
        <p:xfrm>
          <a:off x="262048" y="3936977"/>
          <a:ext cx="8618635" cy="2236217"/>
        </p:xfrm>
        <a:graphic>
          <a:graphicData uri="http://schemas.openxmlformats.org/drawingml/2006/table">
            <a:tbl>
              <a:tblPr firstRow="1" bandRow="1">
                <a:tableStyleId>{F5AB1C69-6EDB-4FF4-983F-18BD219EF322}</a:tableStyleId>
              </a:tblPr>
              <a:tblGrid>
                <a:gridCol w="5374370">
                  <a:extLst>
                    <a:ext uri="{9D8B030D-6E8A-4147-A177-3AD203B41FA5}">
                      <a16:colId xmlns:a16="http://schemas.microsoft.com/office/drawing/2014/main" val="20000"/>
                    </a:ext>
                  </a:extLst>
                </a:gridCol>
                <a:gridCol w="3244265">
                  <a:extLst>
                    <a:ext uri="{9D8B030D-6E8A-4147-A177-3AD203B41FA5}">
                      <a16:colId xmlns:a16="http://schemas.microsoft.com/office/drawing/2014/main" val="20001"/>
                    </a:ext>
                  </a:extLst>
                </a:gridCol>
              </a:tblGrid>
              <a:tr h="384557">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0000"/>
                  </a:ext>
                </a:extLst>
              </a:tr>
              <a:tr h="617220">
                <a:tc>
                  <a:txBody>
                    <a:bodyPr/>
                    <a:lstStyle/>
                    <a:p>
                      <a:r>
                        <a:rPr kumimoji="1" lang="ja-JP" altLang="en-US" sz="1200" b="1" dirty="0"/>
                        <a:t>○転出超過率（対東京圏）：前年を下回る</a:t>
                      </a:r>
                      <a:r>
                        <a:rPr lang="ja-JP" altLang="en-US" sz="1200" b="1" dirty="0">
                          <a:sym typeface="+mn-ea"/>
                        </a:rPr>
                        <a:t>　</a:t>
                      </a:r>
                      <a:r>
                        <a:rPr lang="en-US" altLang="ja-JP" sz="1200" b="1" dirty="0">
                          <a:sym typeface="+mn-ea"/>
                        </a:rPr>
                        <a:t>【</a:t>
                      </a:r>
                      <a:r>
                        <a:rPr lang="ja-JP" altLang="en-US" sz="1200" b="1" dirty="0">
                          <a:sym typeface="+mn-ea"/>
                        </a:rPr>
                        <a:t>再掲</a:t>
                      </a:r>
                      <a:r>
                        <a:rPr lang="en-US" altLang="ja-JP" sz="1200" b="1" dirty="0">
                          <a:sym typeface="+mn-ea"/>
                        </a:rPr>
                        <a:t>】</a:t>
                      </a:r>
                      <a:endParaRPr kumimoji="1" lang="ja-JP" altLang="en-US" sz="1200" b="1"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r>
                        <a:rPr kumimoji="1" lang="en-US" altLang="zh-CN" sz="1050" dirty="0"/>
                        <a:t>【2023</a:t>
                      </a:r>
                      <a:r>
                        <a:rPr kumimoji="1" lang="zh-CN" altLang="en-US" sz="1050" dirty="0"/>
                        <a:t>年</a:t>
                      </a:r>
                      <a:r>
                        <a:rPr kumimoji="1" lang="en-US" altLang="zh-CN" sz="1050" dirty="0"/>
                        <a:t>】</a:t>
                      </a:r>
                    </a:p>
                    <a:p>
                      <a:pPr algn="ctr"/>
                      <a:r>
                        <a:rPr kumimoji="1" lang="en-US" altLang="zh-CN" sz="1050" dirty="0"/>
                        <a:t>0.13</a:t>
                      </a:r>
                      <a:r>
                        <a:rPr kumimoji="1" lang="zh-CN" altLang="en-US" sz="1050" dirty="0"/>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b="0" u="none" strike="noStrike" kern="1200" cap="none" spc="0" normalizeH="0" baseline="0" noProof="0" dirty="0">
                          <a:ln>
                            <a:noFill/>
                          </a:ln>
                          <a:solidFill>
                            <a:prstClr val="black"/>
                          </a:solidFill>
                          <a:effectLst/>
                          <a:uLnTx/>
                          <a:uFillTx/>
                        </a:rPr>
                        <a:t>（</a:t>
                      </a:r>
                      <a:r>
                        <a:rPr kumimoji="1" lang="en-US" altLang="ja-JP" sz="1050" b="0" u="none" strike="noStrike" kern="1200" cap="none" spc="0" normalizeH="0" baseline="0" noProof="0" dirty="0">
                          <a:ln>
                            <a:noFill/>
                          </a:ln>
                          <a:solidFill>
                            <a:prstClr val="black"/>
                          </a:solidFill>
                          <a:effectLst/>
                          <a:uLnTx/>
                          <a:uFillTx/>
                        </a:rPr>
                        <a:t>2022</a:t>
                      </a:r>
                      <a:r>
                        <a:rPr kumimoji="1" lang="ja-JP" altLang="en-US" sz="1050" b="0" u="none" strike="noStrike" kern="1200" cap="none" spc="0" normalizeH="0" baseline="0" noProof="0" dirty="0">
                          <a:ln>
                            <a:noFill/>
                          </a:ln>
                          <a:solidFill>
                            <a:prstClr val="black"/>
                          </a:solidFill>
                          <a:effectLst/>
                          <a:uLnTx/>
                          <a:uFillTx/>
                        </a:rPr>
                        <a:t>年：</a:t>
                      </a:r>
                      <a:r>
                        <a:rPr kumimoji="1" lang="en-US" altLang="ja-JP" sz="1050" b="0" u="none" strike="noStrike" kern="1200" cap="none" spc="0" normalizeH="0" baseline="0" noProof="0" dirty="0">
                          <a:ln>
                            <a:noFill/>
                          </a:ln>
                          <a:solidFill>
                            <a:prstClr val="black"/>
                          </a:solidFill>
                          <a:effectLst/>
                          <a:uLnTx/>
                          <a:uFillTx/>
                        </a:rPr>
                        <a:t>0.12</a:t>
                      </a:r>
                      <a:r>
                        <a:rPr kumimoji="1" lang="ja-JP" altLang="en-US" sz="1050" b="0" u="none" strike="noStrike" kern="1200" cap="none" spc="0" normalizeH="0" baseline="0" noProof="0" dirty="0">
                          <a:ln>
                            <a:noFill/>
                          </a:ln>
                          <a:solidFill>
                            <a:prstClr val="black"/>
                          </a:solidFill>
                          <a:effectLst/>
                          <a:uLnTx/>
                          <a:uFillTx/>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1"/>
                  </a:ext>
                </a:extLst>
              </a:tr>
              <a:tr h="617220">
                <a:tc>
                  <a:txBody>
                    <a:bodyPr/>
                    <a:lstStyle/>
                    <a:p>
                      <a:r>
                        <a:rPr kumimoji="1" lang="ja-JP" altLang="en-US" sz="1200" b="1" u="none" dirty="0"/>
                        <a:t>○南海トラフ巨大地震による人的被害：限りなくゼロに　</a:t>
                      </a:r>
                      <a:endParaRPr kumimoji="1" lang="en-US" altLang="ja-JP" sz="1200" b="1" u="none"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r>
                        <a:rPr kumimoji="1" lang="en-US" altLang="ja-JP" sz="1050" dirty="0"/>
                        <a:t>【2018</a:t>
                      </a:r>
                      <a:r>
                        <a:rPr kumimoji="1" lang="ja-JP" altLang="en-US" sz="1050" dirty="0"/>
                        <a:t>年度</a:t>
                      </a:r>
                      <a:r>
                        <a:rPr kumimoji="1" lang="en-US" altLang="ja-JP" sz="1050" dirty="0"/>
                        <a:t>】</a:t>
                      </a:r>
                    </a:p>
                    <a:p>
                      <a:pPr algn="ctr">
                        <a:lnSpc>
                          <a:spcPct val="100000"/>
                        </a:lnSpc>
                      </a:pPr>
                      <a:r>
                        <a:rPr kumimoji="1" lang="en-US" altLang="ja-JP" sz="1050" dirty="0"/>
                        <a:t>24,000</a:t>
                      </a:r>
                      <a:r>
                        <a:rPr kumimoji="1" lang="ja-JP" altLang="en-US" sz="1050" dirty="0"/>
                        <a:t>人</a:t>
                      </a:r>
                      <a:endParaRPr kumimoji="1" lang="en-US" altLang="ja-JP" sz="1050" dirty="0"/>
                    </a:p>
                    <a:p>
                      <a:pPr algn="ctr">
                        <a:lnSpc>
                          <a:spcPct val="100000"/>
                        </a:lnSpc>
                      </a:pPr>
                      <a:r>
                        <a:rPr kumimoji="1" lang="ja-JP" altLang="en-US" sz="1050" dirty="0"/>
                        <a:t>（推定値）</a:t>
                      </a:r>
                      <a:endParaRPr kumimoji="1" lang="en-US" altLang="ja-JP" sz="1050"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2"/>
                  </a:ext>
                </a:extLst>
              </a:tr>
              <a:tr h="617220">
                <a:tc>
                  <a:txBody>
                    <a:bodyPr/>
                    <a:lstStyle/>
                    <a:p>
                      <a:pPr marL="174625" indent="-174625"/>
                      <a:r>
                        <a:rPr kumimoji="1" lang="ja-JP" altLang="en-US" sz="1200" b="1" u="none" dirty="0"/>
                        <a:t>○温室効果ガス排出量：</a:t>
                      </a:r>
                      <a:r>
                        <a:rPr kumimoji="1" lang="en-US" altLang="ja-JP" sz="1200" b="1" u="none" dirty="0"/>
                        <a:t>2013</a:t>
                      </a:r>
                      <a:r>
                        <a:rPr kumimoji="1" lang="ja-JP" altLang="en-US" sz="1200" b="1" u="none" dirty="0"/>
                        <a:t>年度比</a:t>
                      </a:r>
                      <a:r>
                        <a:rPr kumimoji="1" lang="en-US" altLang="ja-JP" sz="1200" b="1" u="none" dirty="0">
                          <a:solidFill>
                            <a:srgbClr val="FF0000"/>
                          </a:solidFill>
                        </a:rPr>
                        <a:t>48</a:t>
                      </a:r>
                      <a:r>
                        <a:rPr kumimoji="1" lang="ja-JP" altLang="en-US" sz="1200" b="1" u="none" dirty="0">
                          <a:solidFill>
                            <a:srgbClr val="FF0000"/>
                          </a:solidFill>
                        </a:rPr>
                        <a:t>％</a:t>
                      </a:r>
                      <a:r>
                        <a:rPr kumimoji="1" lang="ja-JP" altLang="en-US" sz="1200" b="1" u="none" dirty="0"/>
                        <a:t>削減</a:t>
                      </a:r>
                      <a:r>
                        <a:rPr kumimoji="1" lang="en-US" altLang="ja-JP" sz="1200" b="1" u="none" dirty="0"/>
                        <a:t>【2030</a:t>
                      </a:r>
                      <a:r>
                        <a:rPr kumimoji="1" lang="ja-JP" altLang="en-US" sz="1200" b="1" u="none" dirty="0"/>
                        <a:t>年度まで</a:t>
                      </a:r>
                      <a:r>
                        <a:rPr kumimoji="1" lang="en-US" altLang="ja-JP" sz="1200" b="1" u="none" dirty="0"/>
                        <a:t>】</a:t>
                      </a:r>
                      <a:endParaRPr kumimoji="1" lang="ja-JP" altLang="en-US" sz="1200" b="1" u="none"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a:lnSpc>
                          <a:spcPct val="100000"/>
                        </a:lnSpc>
                      </a:pPr>
                      <a:r>
                        <a:rPr kumimoji="1" lang="en-US" altLang="ja-JP" sz="1050" dirty="0"/>
                        <a:t>【2021</a:t>
                      </a:r>
                      <a:r>
                        <a:rPr kumimoji="1" lang="ja-JP" altLang="en-US" sz="1050" dirty="0"/>
                        <a:t>年度</a:t>
                      </a:r>
                      <a:r>
                        <a:rPr kumimoji="1" lang="en-US" altLang="ja-JP" sz="1050" dirty="0"/>
                        <a:t>】</a:t>
                      </a:r>
                    </a:p>
                    <a:p>
                      <a:pPr algn="ctr">
                        <a:lnSpc>
                          <a:spcPct val="100000"/>
                        </a:lnSpc>
                      </a:pPr>
                      <a:r>
                        <a:rPr kumimoji="1" lang="en-US" altLang="ja-JP" sz="1050" dirty="0"/>
                        <a:t>2013</a:t>
                      </a:r>
                      <a:r>
                        <a:rPr kumimoji="1" lang="ja-JP" altLang="en-US" sz="1050" dirty="0"/>
                        <a:t>年度比</a:t>
                      </a:r>
                      <a:r>
                        <a:rPr kumimoji="1" lang="en-US" altLang="ja-JP" sz="1050" dirty="0">
                          <a:solidFill>
                            <a:schemeClr val="tx1"/>
                          </a:solidFill>
                        </a:rPr>
                        <a:t>24.3</a:t>
                      </a:r>
                      <a:r>
                        <a:rPr kumimoji="1" lang="ja-JP" altLang="en-US" sz="1050" dirty="0"/>
                        <a:t>％削減</a:t>
                      </a:r>
                      <a:endParaRPr kumimoji="1" lang="en-US" altLang="ja-JP" sz="1050"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4" name="正方形/長方形 33"/>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3" name="Picture 4"/>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823"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5"/>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51511"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図 30"/>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5175574" y="50800"/>
            <a:ext cx="457200" cy="458182"/>
          </a:xfrm>
          <a:prstGeom prst="rect">
            <a:avLst/>
          </a:prstGeom>
        </p:spPr>
      </p:pic>
      <p:pic>
        <p:nvPicPr>
          <p:cNvPr id="32" name="Picture 12"/>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50262"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3" name="図 32"/>
          <p:cNvPicPr/>
          <p:nvPr/>
        </p:nvPicPr>
        <p:blipFill>
          <a:blip r:embed="rId6" cstate="print">
            <a:extLst>
              <a:ext uri="{28A0092B-C50C-407E-A947-70E740481C1C}">
                <a14:useLocalDpi xmlns:a14="http://schemas.microsoft.com/office/drawing/2010/main" val="0"/>
              </a:ext>
            </a:extLst>
          </a:blip>
          <a:stretch>
            <a:fillRect/>
          </a:stretch>
        </p:blipFill>
        <p:spPr>
          <a:xfrm>
            <a:off x="4226199" y="50800"/>
            <a:ext cx="457200" cy="458182"/>
          </a:xfrm>
          <a:prstGeom prst="rect">
            <a:avLst/>
          </a:prstGeom>
        </p:spPr>
      </p:pic>
      <p:pic>
        <p:nvPicPr>
          <p:cNvPr id="35" name="図 34"/>
          <p:cNvPicPr/>
          <p:nvPr/>
        </p:nvPicPr>
        <p:blipFill>
          <a:blip r:embed="rId7" cstate="print">
            <a:extLst>
              <a:ext uri="{28A0092B-C50C-407E-A947-70E740481C1C}">
                <a14:useLocalDpi xmlns:a14="http://schemas.microsoft.com/office/drawing/2010/main" val="0"/>
              </a:ext>
            </a:extLst>
          </a:blip>
          <a:stretch>
            <a:fillRect/>
          </a:stretch>
        </p:blipFill>
        <p:spPr>
          <a:xfrm>
            <a:off x="4700886" y="50800"/>
            <a:ext cx="457200" cy="458182"/>
          </a:xfrm>
          <a:prstGeom prst="rect">
            <a:avLst/>
          </a:prstGeom>
        </p:spPr>
      </p:pic>
      <p:pic>
        <p:nvPicPr>
          <p:cNvPr id="40" name="図 39"/>
          <p:cNvPicPr/>
          <p:nvPr/>
        </p:nvPicPr>
        <p:blipFill>
          <a:blip r:embed="rId8" cstate="print">
            <a:extLst>
              <a:ext uri="{28A0092B-C50C-407E-A947-70E740481C1C}">
                <a14:useLocalDpi xmlns:a14="http://schemas.microsoft.com/office/drawing/2010/main" val="0"/>
              </a:ext>
            </a:extLst>
          </a:blip>
          <a:stretch>
            <a:fillRect/>
          </a:stretch>
        </p:blipFill>
        <p:spPr>
          <a:xfrm>
            <a:off x="7082238" y="50800"/>
            <a:ext cx="457200" cy="458182"/>
          </a:xfrm>
          <a:prstGeom prst="rect">
            <a:avLst/>
          </a:prstGeom>
        </p:spPr>
      </p:pic>
      <p:pic>
        <p:nvPicPr>
          <p:cNvPr id="42" name="図 41"/>
          <p:cNvPicPr/>
          <p:nvPr/>
        </p:nvPicPr>
        <p:blipFill>
          <a:blip r:embed="rId9" cstate="print">
            <a:extLst>
              <a:ext uri="{28A0092B-C50C-407E-A947-70E740481C1C}">
                <a14:useLocalDpi xmlns:a14="http://schemas.microsoft.com/office/drawing/2010/main" val="0"/>
              </a:ext>
            </a:extLst>
          </a:blip>
          <a:stretch>
            <a:fillRect/>
          </a:stretch>
        </p:blipFill>
        <p:spPr>
          <a:xfrm>
            <a:off x="8506305" y="50800"/>
            <a:ext cx="457200" cy="458182"/>
          </a:xfrm>
          <a:prstGeom prst="rect">
            <a:avLst/>
          </a:prstGeom>
        </p:spPr>
      </p:pic>
      <p:pic>
        <p:nvPicPr>
          <p:cNvPr id="43" name="Picture 17"/>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31613"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4" name="図 43"/>
          <p:cNvPicPr preferRelativeResize="0"/>
          <p:nvPr/>
        </p:nvPicPr>
        <p:blipFill>
          <a:blip r:embed="rId11" cstate="print">
            <a:extLst>
              <a:ext uri="{28A0092B-C50C-407E-A947-70E740481C1C}">
                <a14:useLocalDpi xmlns:a14="http://schemas.microsoft.com/office/drawing/2010/main" val="0"/>
              </a:ext>
            </a:extLst>
          </a:blip>
          <a:stretch>
            <a:fillRect/>
          </a:stretch>
        </p:blipFill>
        <p:spPr>
          <a:xfrm>
            <a:off x="7556926" y="50800"/>
            <a:ext cx="457200" cy="458182"/>
          </a:xfrm>
          <a:prstGeom prst="rect">
            <a:avLst/>
          </a:prstGeom>
        </p:spPr>
      </p:pic>
      <p:pic>
        <p:nvPicPr>
          <p:cNvPr id="45" name="Picture 14"/>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01200" y="50800"/>
            <a:ext cx="457200" cy="458182"/>
          </a:xfrm>
          <a:prstGeom prst="rect">
            <a:avLst/>
          </a:prstGeom>
          <a:noFill/>
          <a:extLst>
            <a:ext uri="{909E8E84-426E-40DD-AFC4-6F175D3DCCD1}">
              <a14:hiddenFill xmlns:a14="http://schemas.microsoft.com/office/drawing/2010/main">
                <a:solidFill>
                  <a:srgbClr val="FFFFFF"/>
                </a:solidFill>
              </a14:hiddenFill>
            </a:ext>
          </a:extLst>
        </p:spPr>
      </p:pic>
      <p:sp>
        <p:nvSpPr>
          <p:cNvPr id="26" name="正方形/長方形 25">
            <a:extLst>
              <a:ext uri="{FF2B5EF4-FFF2-40B4-BE49-F238E27FC236}">
                <a16:creationId xmlns:a16="http://schemas.microsoft.com/office/drawing/2014/main" id="{13682B3F-043D-4EEE-9160-11D06CB8762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124</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9D092793-3DDB-40F2-B5A2-6EDF0B664729}"/>
              </a:ext>
            </a:extLst>
          </p:cNvPr>
          <p:cNvPicPr/>
          <p:nvPr/>
        </p:nvPicPr>
        <p:blipFill>
          <a:blip r:embed="rId13" cstate="print">
            <a:extLst>
              <a:ext uri="{28A0092B-C50C-407E-A947-70E740481C1C}">
                <a14:useLocalDpi xmlns:a14="http://schemas.microsoft.com/office/drawing/2010/main" val="0"/>
              </a:ext>
            </a:extLst>
          </a:blip>
          <a:stretch>
            <a:fillRect/>
          </a:stretch>
        </p:blipFill>
        <p:spPr>
          <a:xfrm>
            <a:off x="2793186" y="50800"/>
            <a:ext cx="457200" cy="458182"/>
          </a:xfrm>
          <a:prstGeom prst="rect">
            <a:avLst/>
          </a:prstGeom>
        </p:spPr>
      </p:pic>
      <p:pic>
        <p:nvPicPr>
          <p:cNvPr id="37" name="図 36">
            <a:extLst>
              <a:ext uri="{FF2B5EF4-FFF2-40B4-BE49-F238E27FC236}">
                <a16:creationId xmlns:a16="http://schemas.microsoft.com/office/drawing/2014/main" id="{812F9D0E-52D8-43B8-8A9B-83C31F236B4C}"/>
              </a:ext>
            </a:extLst>
          </p:cNvPr>
          <p:cNvPicPr/>
          <p:nvPr/>
        </p:nvPicPr>
        <p:blipFill>
          <a:blip r:embed="rId14" cstate="print">
            <a:extLst>
              <a:ext uri="{28A0092B-C50C-407E-A947-70E740481C1C}">
                <a14:useLocalDpi xmlns:a14="http://schemas.microsoft.com/office/drawing/2010/main" val="0"/>
              </a:ext>
            </a:extLst>
          </a:blip>
          <a:stretch>
            <a:fillRect/>
          </a:stretch>
        </p:blipFill>
        <p:spPr>
          <a:xfrm>
            <a:off x="6125240" y="48343"/>
            <a:ext cx="457200" cy="458182"/>
          </a:xfrm>
          <a:prstGeom prst="rect">
            <a:avLst/>
          </a:prstGeom>
        </p:spPr>
      </p:pic>
    </p:spTree>
  </p:cSld>
  <p:clrMapOvr>
    <a:masterClrMapping/>
  </p:clrMapOvr>
</p:sld>
</file>

<file path=ppt/theme/theme1.xml><?xml version="1.0" encoding="utf-8"?>
<a:theme xmlns:a="http://schemas.openxmlformats.org/drawingml/2006/main" name="Office ​​テーマ">
  <a:themeElements>
    <a:clrScheme name="メトロ">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メトロ">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1300</Words>
  <Application>Microsoft Office PowerPoint</Application>
  <PresentationFormat>画面に合わせる (4:3)</PresentationFormat>
  <Paragraphs>129</Paragraphs>
  <Slides>5</Slides>
  <Notes>3</Notes>
  <HiddenSlides>0</HiddenSlides>
  <MMClips>0</MMClips>
  <ScaleCrop>false</ScaleCrop>
  <HeadingPairs>
    <vt:vector size="8" baseType="variant">
      <vt:variant>
        <vt:lpstr>使用されているフォント</vt:lpstr>
      </vt:variant>
      <vt:variant>
        <vt:i4>3</vt:i4>
      </vt:variant>
      <vt:variant>
        <vt:lpstr>テーマ</vt:lpstr>
      </vt:variant>
      <vt:variant>
        <vt:i4>2</vt:i4>
      </vt:variant>
      <vt:variant>
        <vt:lpstr>スライド タイトル</vt:lpstr>
      </vt:variant>
      <vt:variant>
        <vt:i4>5</vt:i4>
      </vt:variant>
      <vt:variant>
        <vt:lpstr>目的別スライド ショー</vt:lpstr>
      </vt:variant>
      <vt:variant>
        <vt:i4>1</vt:i4>
      </vt:variant>
    </vt:vector>
  </HeadingPairs>
  <TitlesOfParts>
    <vt:vector size="11" baseType="lpstr">
      <vt:lpstr>Meiryo UI</vt:lpstr>
      <vt:lpstr>Arial</vt:lpstr>
      <vt:lpstr>Calibri</vt:lpstr>
      <vt:lpstr>Office ​​テーマ</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印刷用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2025-08-19T02:16:49Z</dcterms:created>
  <dcterms:modified xsi:type="dcterms:W3CDTF">2026-08-05T09:27:32Z</dcterms:modified>
</cp:coreProperties>
</file>